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0"/>
  </p:notesMasterIdLst>
  <p:sldIdLst>
    <p:sldId id="257" r:id="rId5"/>
    <p:sldId id="279" r:id="rId6"/>
    <p:sldId id="281" r:id="rId7"/>
    <p:sldId id="282" r:id="rId8"/>
    <p:sldId id="278" r:id="rId9"/>
    <p:sldId id="276" r:id="rId10"/>
    <p:sldId id="277" r:id="rId11"/>
    <p:sldId id="284" r:id="rId12"/>
    <p:sldId id="283" r:id="rId13"/>
    <p:sldId id="285" r:id="rId14"/>
    <p:sldId id="376" r:id="rId15"/>
    <p:sldId id="367" r:id="rId16"/>
    <p:sldId id="377" r:id="rId17"/>
    <p:sldId id="378" r:id="rId18"/>
    <p:sldId id="379" r:id="rId19"/>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B06283A-528C-8D44-438F-929CAFDF624B}" name="Butler, Rebecca (DOI)" initials="RB" userId="S::rebecca.butler@mass.gov::66431321-3074-40f2-bef5-9ecd93ca48c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agan, Kevin  (DOI)"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38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gan, Kevin  (DOI)" userId="0e3d3267-5c27-4f1a-a664-7f4fea01d2f0" providerId="ADAL" clId="{D1B2A83F-0FB6-450D-959E-6811DE076518}"/>
    <pc:docChg chg="undo redo custSel modSld">
      <pc:chgData name="Beagan, Kevin  (DOI)" userId="0e3d3267-5c27-4f1a-a664-7f4fea01d2f0" providerId="ADAL" clId="{D1B2A83F-0FB6-450D-959E-6811DE076518}" dt="2024-12-03T17:36:57.318" v="2" actId="729"/>
      <pc:docMkLst>
        <pc:docMk/>
      </pc:docMkLst>
      <pc:sldChg chg="mod modShow">
        <pc:chgData name="Beagan, Kevin  (DOI)" userId="0e3d3267-5c27-4f1a-a664-7f4fea01d2f0" providerId="ADAL" clId="{D1B2A83F-0FB6-450D-959E-6811DE076518}" dt="2024-12-03T17:36:57.318" v="2" actId="729"/>
        <pc:sldMkLst>
          <pc:docMk/>
          <pc:sldMk cId="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F154EDA7-26B8-4174-9ADC-30E2E01B2C79}" type="datetimeFigureOut">
              <a:rPr lang="en-US" smtClean="0"/>
              <a:t>12/3/2024</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C36BAAE7-03E2-48C1-A50E-53E1AAD1140F}" type="slidenum">
              <a:rPr lang="en-US" smtClean="0"/>
              <a:t>‹#›</a:t>
            </a:fld>
            <a:endParaRPr lang="en-US"/>
          </a:p>
        </p:txBody>
      </p:sp>
    </p:spTree>
    <p:extLst>
      <p:ext uri="{BB962C8B-B14F-4D97-AF65-F5344CB8AC3E}">
        <p14:creationId xmlns:p14="http://schemas.microsoft.com/office/powerpoint/2010/main" val="2893697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F60CB033-69AE-4F85-BF45-A582452F21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B111EB76-4733-F3E9-385C-63EEAA00F3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388" name="Slide Number Placeholder 3">
            <a:extLst>
              <a:ext uri="{FF2B5EF4-FFF2-40B4-BE49-F238E27FC236}">
                <a16:creationId xmlns:a16="http://schemas.microsoft.com/office/drawing/2014/main" id="{D13DB772-99CC-51FF-D938-2001C79D88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BD18DEB-4030-4D25-85FD-4643C0F9A405}" type="slidenum">
              <a:rPr lang="en-US" altLang="en-US" smtClean="0">
                <a:solidFill>
                  <a:srgbClr val="FFFFFF"/>
                </a:solidFill>
                <a:latin typeface="Calibri" panose="020F0502020204030204" pitchFamily="34" charset="0"/>
              </a:rPr>
              <a:pPr/>
              <a:t>1</a:t>
            </a:fld>
            <a:endParaRPr lang="en-US" altLang="en-US" dirty="0">
              <a:solidFill>
                <a:srgbClr val="FFFFFF"/>
              </a:solidFill>
              <a:latin typeface="Calibri" panose="020F0502020204030204" pitchFamily="34" charset="0"/>
            </a:endParaRPr>
          </a:p>
        </p:txBody>
      </p:sp>
      <p:sp>
        <p:nvSpPr>
          <p:cNvPr id="21509" name="Date Placeholder 1">
            <a:extLst>
              <a:ext uri="{FF2B5EF4-FFF2-40B4-BE49-F238E27FC236}">
                <a16:creationId xmlns:a16="http://schemas.microsoft.com/office/drawing/2014/main" id="{AE9E9FF4-6EB6-7B70-9473-3B57C6C9A770}"/>
              </a:ext>
            </a:extLst>
          </p:cNvPr>
          <p:cNvSpPr>
            <a:spLocks noGrp="1"/>
          </p:cNvSpPr>
          <p:nvPr>
            <p:ph type="dt" sz="quarter" idx="1"/>
          </p:nvPr>
        </p:nvSpPr>
        <p:spPr bwMode="auto"/>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4064" indent="-286179">
              <a:defRPr>
                <a:solidFill>
                  <a:schemeClr val="tx1"/>
                </a:solidFill>
                <a:latin typeface="Arial" panose="020B0604020202020204" pitchFamily="34" charset="0"/>
              </a:defRPr>
            </a:lvl2pPr>
            <a:lvl3pPr marL="1144715" indent="-228943">
              <a:defRPr>
                <a:solidFill>
                  <a:schemeClr val="tx1"/>
                </a:solidFill>
                <a:latin typeface="Arial" panose="020B0604020202020204" pitchFamily="34" charset="0"/>
              </a:defRPr>
            </a:lvl3pPr>
            <a:lvl4pPr marL="1602600" indent="-228943">
              <a:defRPr>
                <a:solidFill>
                  <a:schemeClr val="tx1"/>
                </a:solidFill>
                <a:latin typeface="Arial" panose="020B0604020202020204" pitchFamily="34" charset="0"/>
              </a:defRPr>
            </a:lvl4pPr>
            <a:lvl5pPr marL="2060486" indent="-228943">
              <a:defRPr>
                <a:solidFill>
                  <a:schemeClr val="tx1"/>
                </a:solidFill>
                <a:latin typeface="Arial" panose="020B0604020202020204" pitchFamily="34" charset="0"/>
              </a:defRPr>
            </a:lvl5pPr>
            <a:lvl6pPr marL="2518372" indent="-228943" fontAlgn="base">
              <a:spcBef>
                <a:spcPct val="0"/>
              </a:spcBef>
              <a:spcAft>
                <a:spcPct val="0"/>
              </a:spcAft>
              <a:defRPr>
                <a:solidFill>
                  <a:schemeClr val="tx1"/>
                </a:solidFill>
                <a:latin typeface="Arial" panose="020B0604020202020204" pitchFamily="34" charset="0"/>
              </a:defRPr>
            </a:lvl6pPr>
            <a:lvl7pPr marL="2976258" indent="-228943" fontAlgn="base">
              <a:spcBef>
                <a:spcPct val="0"/>
              </a:spcBef>
              <a:spcAft>
                <a:spcPct val="0"/>
              </a:spcAft>
              <a:defRPr>
                <a:solidFill>
                  <a:schemeClr val="tx1"/>
                </a:solidFill>
                <a:latin typeface="Arial" panose="020B0604020202020204" pitchFamily="34" charset="0"/>
              </a:defRPr>
            </a:lvl7pPr>
            <a:lvl8pPr marL="3434144" indent="-228943" fontAlgn="base">
              <a:spcBef>
                <a:spcPct val="0"/>
              </a:spcBef>
              <a:spcAft>
                <a:spcPct val="0"/>
              </a:spcAft>
              <a:defRPr>
                <a:solidFill>
                  <a:schemeClr val="tx1"/>
                </a:solidFill>
                <a:latin typeface="Arial" panose="020B0604020202020204" pitchFamily="34" charset="0"/>
              </a:defRPr>
            </a:lvl8pPr>
            <a:lvl9pPr marL="3892029" indent="-228943"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fld id="{D3215926-2C65-42B3-BE93-18B7C68DAEC3}" type="datetime1">
              <a:rPr lang="en-US" altLang="en-US" smtClean="0">
                <a:solidFill>
                  <a:srgbClr val="000000"/>
                </a:solidFill>
                <a:latin typeface="Calibri" panose="020F0502020204030204" pitchFamily="34" charset="0"/>
              </a:rPr>
              <a:t>12/3/2024</a:t>
            </a:fld>
            <a:endParaRPr lang="en-US" altLang="en-US" dirty="0">
              <a:solidFill>
                <a:srgbClr val="000000"/>
              </a:solidFill>
              <a:latin typeface="Calibri" panose="020F0502020204030204" pitchFamily="34" charset="0"/>
            </a:endParaRPr>
          </a:p>
        </p:txBody>
      </p:sp>
      <p:sp>
        <p:nvSpPr>
          <p:cNvPr id="21510" name="Footer Placeholder 2">
            <a:extLst>
              <a:ext uri="{FF2B5EF4-FFF2-40B4-BE49-F238E27FC236}">
                <a16:creationId xmlns:a16="http://schemas.microsoft.com/office/drawing/2014/main" id="{DBE925A5-EC10-61A6-8290-099F7BD8B9D2}"/>
              </a:ext>
            </a:extLst>
          </p:cNvPr>
          <p:cNvSpPr>
            <a:spLocks noGrp="1"/>
          </p:cNvSpPr>
          <p:nvPr>
            <p:ph type="ftr" sz="quarter" idx="4"/>
          </p:nvPr>
        </p:nvSpPr>
        <p:spPr bwMode="auto"/>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4064" indent="-286179">
              <a:defRPr>
                <a:solidFill>
                  <a:schemeClr val="tx1"/>
                </a:solidFill>
                <a:latin typeface="Arial" panose="020B0604020202020204" pitchFamily="34" charset="0"/>
              </a:defRPr>
            </a:lvl2pPr>
            <a:lvl3pPr marL="1144715" indent="-228943">
              <a:defRPr>
                <a:solidFill>
                  <a:schemeClr val="tx1"/>
                </a:solidFill>
                <a:latin typeface="Arial" panose="020B0604020202020204" pitchFamily="34" charset="0"/>
              </a:defRPr>
            </a:lvl3pPr>
            <a:lvl4pPr marL="1602600" indent="-228943">
              <a:defRPr>
                <a:solidFill>
                  <a:schemeClr val="tx1"/>
                </a:solidFill>
                <a:latin typeface="Arial" panose="020B0604020202020204" pitchFamily="34" charset="0"/>
              </a:defRPr>
            </a:lvl4pPr>
            <a:lvl5pPr marL="2060486" indent="-228943">
              <a:defRPr>
                <a:solidFill>
                  <a:schemeClr val="tx1"/>
                </a:solidFill>
                <a:latin typeface="Arial" panose="020B0604020202020204" pitchFamily="34" charset="0"/>
              </a:defRPr>
            </a:lvl5pPr>
            <a:lvl6pPr marL="2518372" indent="-228943" fontAlgn="base">
              <a:spcBef>
                <a:spcPct val="0"/>
              </a:spcBef>
              <a:spcAft>
                <a:spcPct val="0"/>
              </a:spcAft>
              <a:defRPr>
                <a:solidFill>
                  <a:schemeClr val="tx1"/>
                </a:solidFill>
                <a:latin typeface="Arial" panose="020B0604020202020204" pitchFamily="34" charset="0"/>
              </a:defRPr>
            </a:lvl6pPr>
            <a:lvl7pPr marL="2976258" indent="-228943" fontAlgn="base">
              <a:spcBef>
                <a:spcPct val="0"/>
              </a:spcBef>
              <a:spcAft>
                <a:spcPct val="0"/>
              </a:spcAft>
              <a:defRPr>
                <a:solidFill>
                  <a:schemeClr val="tx1"/>
                </a:solidFill>
                <a:latin typeface="Arial" panose="020B0604020202020204" pitchFamily="34" charset="0"/>
              </a:defRPr>
            </a:lvl7pPr>
            <a:lvl8pPr marL="3434144" indent="-228943" fontAlgn="base">
              <a:spcBef>
                <a:spcPct val="0"/>
              </a:spcBef>
              <a:spcAft>
                <a:spcPct val="0"/>
              </a:spcAft>
              <a:defRPr>
                <a:solidFill>
                  <a:schemeClr val="tx1"/>
                </a:solidFill>
                <a:latin typeface="Arial" panose="020B0604020202020204" pitchFamily="34" charset="0"/>
              </a:defRPr>
            </a:lvl8pPr>
            <a:lvl9pPr marL="3892029" indent="-228943"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r>
              <a:rPr lang="en-US" altLang="en-US" dirty="0">
                <a:solidFill>
                  <a:srgbClr val="000000"/>
                </a:solidFill>
                <a:latin typeface="Calibri" panose="020F0502020204030204" pitchFamily="34" charset="0"/>
              </a:rPr>
              <a:t>DRAFT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11</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12/3/2024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E8256009-4E38-006D-A138-9D1B5D4C72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21283A91-A4F9-AEA7-7E39-C5D83B943E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a:extLst>
              <a:ext uri="{FF2B5EF4-FFF2-40B4-BE49-F238E27FC236}">
                <a16:creationId xmlns:a16="http://schemas.microsoft.com/office/drawing/2014/main" id="{A06479C6-628F-2798-B06A-D9A5A3C61D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9F0529-2C27-43DA-8593-81BF61FC1E4D}" type="slidenum">
              <a:rPr lang="en-US" altLang="en-US" smtClean="0">
                <a:latin typeface="Calibri" panose="020F0502020204030204" pitchFamily="34" charset="0"/>
              </a:rPr>
              <a:pPr/>
              <a:t>12</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A7647D05-C544-DCB0-4AFB-310DF566710C}"/>
              </a:ext>
            </a:extLst>
          </p:cNvPr>
          <p:cNvSpPr>
            <a:spLocks noGrp="1"/>
          </p:cNvSpPr>
          <p:nvPr>
            <p:ph type="dt" idx="1"/>
          </p:nvPr>
        </p:nvSpPr>
        <p:spPr/>
        <p:txBody>
          <a:bodyPr/>
          <a:lstStyle/>
          <a:p>
            <a:pPr>
              <a:defRPr/>
            </a:pPr>
            <a:fld id="{3974C6F5-5D0F-4246-AA9C-57596A19B816}" type="datetime1">
              <a:rPr lang="en-US" smtClean="0"/>
              <a:t>12/3/2024</a:t>
            </a:fld>
            <a:endParaRPr lang="en-US" dirty="0"/>
          </a:p>
        </p:txBody>
      </p:sp>
      <p:sp>
        <p:nvSpPr>
          <p:cNvPr id="3" name="Footer Placeholder 2">
            <a:extLst>
              <a:ext uri="{FF2B5EF4-FFF2-40B4-BE49-F238E27FC236}">
                <a16:creationId xmlns:a16="http://schemas.microsoft.com/office/drawing/2014/main" id="{16473043-A463-F31C-C210-91C8178C8F54}"/>
              </a:ext>
            </a:extLst>
          </p:cNvPr>
          <p:cNvSpPr>
            <a:spLocks noGrp="1"/>
          </p:cNvSpPr>
          <p:nvPr>
            <p:ph type="ftr" sz="quarter" idx="4"/>
          </p:nvPr>
        </p:nvSpPr>
        <p:spPr/>
        <p:txBody>
          <a:bodyPr/>
          <a:lstStyle/>
          <a:p>
            <a:pPr>
              <a:defRPr/>
            </a:pPr>
            <a:r>
              <a:rPr lang="en-US" dirty="0"/>
              <a:t>DRAFT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A41E3BBD-629E-6519-CE14-355D8936A4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9BCD320B-E163-5E87-B8AB-DA0EF5EACD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4580" name="Slide Number Placeholder 3">
            <a:extLst>
              <a:ext uri="{FF2B5EF4-FFF2-40B4-BE49-F238E27FC236}">
                <a16:creationId xmlns:a16="http://schemas.microsoft.com/office/drawing/2014/main" id="{6D56AD2F-9489-B4C3-D82A-CA6060C7AC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BD4387F-617E-4EB1-9452-2D644899B01A}" type="slidenum">
              <a:rPr lang="en-US" altLang="en-US" smtClean="0">
                <a:latin typeface="Calibri" panose="020F0502020204030204" pitchFamily="34" charset="0"/>
              </a:rPr>
              <a:pPr/>
              <a:t>13</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FDB10C4E-B482-7015-7C77-0FA74C2844D8}"/>
              </a:ext>
            </a:extLst>
          </p:cNvPr>
          <p:cNvSpPr>
            <a:spLocks noGrp="1"/>
          </p:cNvSpPr>
          <p:nvPr>
            <p:ph type="dt" idx="1"/>
          </p:nvPr>
        </p:nvSpPr>
        <p:spPr/>
        <p:txBody>
          <a:bodyPr/>
          <a:lstStyle/>
          <a:p>
            <a:pPr>
              <a:defRPr/>
            </a:pPr>
            <a:fld id="{961C7635-AB03-40A7-B540-AE898157B150}" type="datetime1">
              <a:rPr lang="en-US" smtClean="0"/>
              <a:t>12/3/2024</a:t>
            </a:fld>
            <a:endParaRPr lang="en-US" dirty="0"/>
          </a:p>
        </p:txBody>
      </p:sp>
      <p:sp>
        <p:nvSpPr>
          <p:cNvPr id="3" name="Footer Placeholder 2">
            <a:extLst>
              <a:ext uri="{FF2B5EF4-FFF2-40B4-BE49-F238E27FC236}">
                <a16:creationId xmlns:a16="http://schemas.microsoft.com/office/drawing/2014/main" id="{B4FC1E57-81F4-B7C6-B4A7-C164BC365D18}"/>
              </a:ext>
            </a:extLst>
          </p:cNvPr>
          <p:cNvSpPr>
            <a:spLocks noGrp="1"/>
          </p:cNvSpPr>
          <p:nvPr>
            <p:ph type="ftr" sz="quarter" idx="4"/>
          </p:nvPr>
        </p:nvSpPr>
        <p:spPr/>
        <p:txBody>
          <a:bodyPr/>
          <a:lstStyle/>
          <a:p>
            <a:pPr>
              <a:defRPr/>
            </a:pPr>
            <a:r>
              <a:rPr lang="en-US" dirty="0"/>
              <a:t>DRAFT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BC7B3-526B-5904-2E23-ABA500C5C361}"/>
            </a:ext>
          </a:extLst>
        </p:cNvPr>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88863B08-FD90-0F06-E2DB-493423345C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2E17AABC-D62E-749F-0DDD-D290B5B25F1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4580" name="Slide Number Placeholder 3">
            <a:extLst>
              <a:ext uri="{FF2B5EF4-FFF2-40B4-BE49-F238E27FC236}">
                <a16:creationId xmlns:a16="http://schemas.microsoft.com/office/drawing/2014/main" id="{F15B2C82-C91D-2EC8-2859-88AD81EECE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BD4387F-617E-4EB1-9452-2D644899B01A}" type="slidenum">
              <a:rPr lang="en-US" altLang="en-US" smtClean="0">
                <a:latin typeface="Calibri" panose="020F0502020204030204" pitchFamily="34" charset="0"/>
              </a:rPr>
              <a:pPr/>
              <a:t>14</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25CA603F-C368-2063-1C4D-7F205A4E8639}"/>
              </a:ext>
            </a:extLst>
          </p:cNvPr>
          <p:cNvSpPr>
            <a:spLocks noGrp="1"/>
          </p:cNvSpPr>
          <p:nvPr>
            <p:ph type="dt" idx="1"/>
          </p:nvPr>
        </p:nvSpPr>
        <p:spPr/>
        <p:txBody>
          <a:bodyPr/>
          <a:lstStyle/>
          <a:p>
            <a:pPr>
              <a:defRPr/>
            </a:pPr>
            <a:fld id="{961C7635-AB03-40A7-B540-AE898157B150}" type="datetime1">
              <a:rPr lang="en-US" smtClean="0"/>
              <a:t>12/3/2024</a:t>
            </a:fld>
            <a:endParaRPr lang="en-US" dirty="0"/>
          </a:p>
        </p:txBody>
      </p:sp>
      <p:sp>
        <p:nvSpPr>
          <p:cNvPr id="3" name="Footer Placeholder 2">
            <a:extLst>
              <a:ext uri="{FF2B5EF4-FFF2-40B4-BE49-F238E27FC236}">
                <a16:creationId xmlns:a16="http://schemas.microsoft.com/office/drawing/2014/main" id="{86B3C75C-F135-8CCC-EBC1-A2DC701C9ABD}"/>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2829212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65BB7-10B3-E029-5148-82832DD1BD9B}"/>
            </a:ext>
          </a:extLst>
        </p:cNvPr>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75217FDB-F57F-4BA6-DE2A-59DD25AE0C1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3AB06714-F59E-EAC0-85A5-E447CF265EA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4580" name="Slide Number Placeholder 3">
            <a:extLst>
              <a:ext uri="{FF2B5EF4-FFF2-40B4-BE49-F238E27FC236}">
                <a16:creationId xmlns:a16="http://schemas.microsoft.com/office/drawing/2014/main" id="{9FAE3003-C383-3320-07D3-1B4AA4FB42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4064" indent="-286179">
              <a:defRPr>
                <a:solidFill>
                  <a:schemeClr val="tx1"/>
                </a:solidFill>
                <a:latin typeface="Arial" panose="020B0604020202020204" pitchFamily="34" charset="0"/>
                <a:cs typeface="Arial" panose="020B0604020202020204" pitchFamily="34" charset="0"/>
              </a:defRPr>
            </a:lvl2pPr>
            <a:lvl3pPr marL="1144715" indent="-228943">
              <a:defRPr>
                <a:solidFill>
                  <a:schemeClr val="tx1"/>
                </a:solidFill>
                <a:latin typeface="Arial" panose="020B0604020202020204" pitchFamily="34" charset="0"/>
                <a:cs typeface="Arial" panose="020B0604020202020204" pitchFamily="34" charset="0"/>
              </a:defRPr>
            </a:lvl3pPr>
            <a:lvl4pPr marL="1602600" indent="-228943">
              <a:defRPr>
                <a:solidFill>
                  <a:schemeClr val="tx1"/>
                </a:solidFill>
                <a:latin typeface="Arial" panose="020B0604020202020204" pitchFamily="34" charset="0"/>
                <a:cs typeface="Arial" panose="020B0604020202020204" pitchFamily="34" charset="0"/>
              </a:defRPr>
            </a:lvl4pPr>
            <a:lvl5pPr marL="2060486" indent="-228943">
              <a:defRPr>
                <a:solidFill>
                  <a:schemeClr val="tx1"/>
                </a:solidFill>
                <a:latin typeface="Arial" panose="020B0604020202020204" pitchFamily="34" charset="0"/>
                <a:cs typeface="Arial" panose="020B0604020202020204" pitchFamily="34" charset="0"/>
              </a:defRPr>
            </a:lvl5pPr>
            <a:lvl6pPr marL="2518372"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6258"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34144"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92029" indent="-228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BD4387F-617E-4EB1-9452-2D644899B01A}" type="slidenum">
              <a:rPr lang="en-US" altLang="en-US" smtClean="0">
                <a:latin typeface="Calibri" panose="020F0502020204030204" pitchFamily="34" charset="0"/>
              </a:rPr>
              <a:pPr/>
              <a:t>15</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633E4A20-19E3-A796-ABDC-8298CC875B73}"/>
              </a:ext>
            </a:extLst>
          </p:cNvPr>
          <p:cNvSpPr>
            <a:spLocks noGrp="1"/>
          </p:cNvSpPr>
          <p:nvPr>
            <p:ph type="dt" idx="1"/>
          </p:nvPr>
        </p:nvSpPr>
        <p:spPr/>
        <p:txBody>
          <a:bodyPr/>
          <a:lstStyle/>
          <a:p>
            <a:pPr>
              <a:defRPr/>
            </a:pPr>
            <a:fld id="{961C7635-AB03-40A7-B540-AE898157B150}" type="datetime1">
              <a:rPr lang="en-US" smtClean="0"/>
              <a:t>12/3/2024</a:t>
            </a:fld>
            <a:endParaRPr lang="en-US" dirty="0"/>
          </a:p>
        </p:txBody>
      </p:sp>
      <p:sp>
        <p:nvSpPr>
          <p:cNvPr id="3" name="Footer Placeholder 2">
            <a:extLst>
              <a:ext uri="{FF2B5EF4-FFF2-40B4-BE49-F238E27FC236}">
                <a16:creationId xmlns:a16="http://schemas.microsoft.com/office/drawing/2014/main" id="{AE3907C9-3782-EE03-07EE-AD2529785D23}"/>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1590338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2000" b="1" i="0">
                <a:solidFill>
                  <a:srgbClr val="0A1C3C"/>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6" name="Holder 6"/>
          <p:cNvSpPr>
            <a:spLocks noGrp="1"/>
          </p:cNvSpPr>
          <p:nvPr>
            <p:ph type="sldNum" sz="quarter" idx="7"/>
          </p:nvPr>
        </p:nvSpPr>
        <p:spPr/>
        <p:txBody>
          <a:bodyPr lIns="0" tIns="0" rIns="0" bIns="0"/>
          <a:lstStyle>
            <a:lvl1pPr>
              <a:defRPr sz="650" b="1" i="0">
                <a:solidFill>
                  <a:schemeClr val="bg1"/>
                </a:solidFill>
                <a:latin typeface="Calibri"/>
                <a:cs typeface="Calibri"/>
              </a:defRPr>
            </a:lvl1pPr>
          </a:lstStyle>
          <a:p>
            <a:pPr marL="57150">
              <a:lnSpc>
                <a:spcPts val="740"/>
              </a:lnSpc>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rgbClr val="0A1C3C"/>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6" name="Holder 6"/>
          <p:cNvSpPr>
            <a:spLocks noGrp="1"/>
          </p:cNvSpPr>
          <p:nvPr>
            <p:ph type="sldNum" sz="quarter" idx="7"/>
          </p:nvPr>
        </p:nvSpPr>
        <p:spPr/>
        <p:txBody>
          <a:bodyPr lIns="0" tIns="0" rIns="0" bIns="0"/>
          <a:lstStyle>
            <a:lvl1pPr>
              <a:defRPr sz="650" b="1" i="0">
                <a:solidFill>
                  <a:schemeClr val="bg1"/>
                </a:solidFill>
                <a:latin typeface="Calibri"/>
                <a:cs typeface="Calibri"/>
              </a:defRPr>
            </a:lvl1pPr>
          </a:lstStyle>
          <a:p>
            <a:pPr marL="57150">
              <a:lnSpc>
                <a:spcPts val="740"/>
              </a:lnSpc>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219075"/>
            <a:ext cx="12192000" cy="1000125"/>
          </a:xfrm>
          <a:custGeom>
            <a:avLst/>
            <a:gdLst/>
            <a:ahLst/>
            <a:cxnLst/>
            <a:rect l="l" t="t" r="r" b="b"/>
            <a:pathLst>
              <a:path w="12192000" h="1000125">
                <a:moveTo>
                  <a:pt x="12192000" y="0"/>
                </a:moveTo>
                <a:lnTo>
                  <a:pt x="0" y="0"/>
                </a:lnTo>
                <a:lnTo>
                  <a:pt x="0" y="1000125"/>
                </a:lnTo>
                <a:lnTo>
                  <a:pt x="12192000" y="1000125"/>
                </a:lnTo>
                <a:lnTo>
                  <a:pt x="12192000" y="0"/>
                </a:lnTo>
                <a:close/>
              </a:path>
            </a:pathLst>
          </a:custGeom>
          <a:solidFill>
            <a:srgbClr val="094875"/>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11041881" y="546398"/>
            <a:ext cx="298986" cy="342653"/>
          </a:xfrm>
          <a:prstGeom prst="rect">
            <a:avLst/>
          </a:prstGeom>
        </p:spPr>
      </p:pic>
      <p:sp>
        <p:nvSpPr>
          <p:cNvPr id="18" name="bg object 18"/>
          <p:cNvSpPr/>
          <p:nvPr/>
        </p:nvSpPr>
        <p:spPr>
          <a:xfrm>
            <a:off x="11380279" y="718235"/>
            <a:ext cx="142240" cy="170815"/>
          </a:xfrm>
          <a:custGeom>
            <a:avLst/>
            <a:gdLst/>
            <a:ahLst/>
            <a:cxnLst/>
            <a:rect l="l" t="t" r="r" b="b"/>
            <a:pathLst>
              <a:path w="142240" h="170815">
                <a:moveTo>
                  <a:pt x="142062" y="0"/>
                </a:moveTo>
                <a:lnTo>
                  <a:pt x="104787" y="0"/>
                </a:lnTo>
                <a:lnTo>
                  <a:pt x="104787" y="68313"/>
                </a:lnTo>
                <a:lnTo>
                  <a:pt x="37465" y="68313"/>
                </a:lnTo>
                <a:lnTo>
                  <a:pt x="37465" y="0"/>
                </a:lnTo>
                <a:lnTo>
                  <a:pt x="0" y="0"/>
                </a:lnTo>
                <a:lnTo>
                  <a:pt x="0" y="68313"/>
                </a:lnTo>
                <a:lnTo>
                  <a:pt x="0" y="99949"/>
                </a:lnTo>
                <a:lnTo>
                  <a:pt x="0" y="170789"/>
                </a:lnTo>
                <a:lnTo>
                  <a:pt x="37465" y="170789"/>
                </a:lnTo>
                <a:lnTo>
                  <a:pt x="37465" y="99949"/>
                </a:lnTo>
                <a:lnTo>
                  <a:pt x="104787" y="99949"/>
                </a:lnTo>
                <a:lnTo>
                  <a:pt x="104787" y="170789"/>
                </a:lnTo>
                <a:lnTo>
                  <a:pt x="142062" y="170789"/>
                </a:lnTo>
                <a:lnTo>
                  <a:pt x="142062" y="99949"/>
                </a:lnTo>
                <a:lnTo>
                  <a:pt x="142062" y="68313"/>
                </a:lnTo>
                <a:lnTo>
                  <a:pt x="142062" y="0"/>
                </a:lnTo>
                <a:close/>
              </a:path>
            </a:pathLst>
          </a:custGeom>
          <a:solidFill>
            <a:srgbClr val="FBFBFB"/>
          </a:solidFill>
        </p:spPr>
        <p:txBody>
          <a:bodyPr wrap="square" lIns="0" tIns="0" rIns="0" bIns="0" rtlCol="0"/>
          <a:lstStyle/>
          <a:p>
            <a:endParaRPr/>
          </a:p>
        </p:txBody>
      </p:sp>
      <p:pic>
        <p:nvPicPr>
          <p:cNvPr id="19" name="bg object 19"/>
          <p:cNvPicPr/>
          <p:nvPr/>
        </p:nvPicPr>
        <p:blipFill>
          <a:blip r:embed="rId3" cstate="print"/>
          <a:stretch>
            <a:fillRect/>
          </a:stretch>
        </p:blipFill>
        <p:spPr>
          <a:xfrm>
            <a:off x="11550301" y="714819"/>
            <a:ext cx="306237" cy="177030"/>
          </a:xfrm>
          <a:prstGeom prst="rect">
            <a:avLst/>
          </a:prstGeom>
        </p:spPr>
      </p:pic>
      <p:sp>
        <p:nvSpPr>
          <p:cNvPr id="2" name="Holder 2"/>
          <p:cNvSpPr>
            <a:spLocks noGrp="1"/>
          </p:cNvSpPr>
          <p:nvPr>
            <p:ph type="title"/>
          </p:nvPr>
        </p:nvSpPr>
        <p:spPr/>
        <p:txBody>
          <a:bodyPr lIns="0" tIns="0" rIns="0" bIns="0"/>
          <a:lstStyle>
            <a:lvl1pPr>
              <a:defRPr sz="2000" b="1" i="0">
                <a:solidFill>
                  <a:srgbClr val="0A1C3C"/>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948676" y="1716087"/>
            <a:ext cx="3748404" cy="4426585"/>
          </a:xfrm>
          <a:prstGeom prst="rect">
            <a:avLst/>
          </a:prstGeom>
        </p:spPr>
        <p:txBody>
          <a:bodyPr wrap="square" lIns="0" tIns="0" rIns="0" bIns="0">
            <a:spAutoFit/>
          </a:bodyPr>
          <a:lstStyle>
            <a:lvl1pPr>
              <a:defRPr sz="2000" b="0" i="0">
                <a:solidFill>
                  <a:srgbClr val="F1682A"/>
                </a:solidFill>
                <a:latin typeface="Franklin Gothic Medium Cond"/>
                <a:cs typeface="Franklin Gothic Medium Cond"/>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7" name="Holder 7"/>
          <p:cNvSpPr>
            <a:spLocks noGrp="1"/>
          </p:cNvSpPr>
          <p:nvPr>
            <p:ph type="sldNum" sz="quarter" idx="7"/>
          </p:nvPr>
        </p:nvSpPr>
        <p:spPr/>
        <p:txBody>
          <a:bodyPr lIns="0" tIns="0" rIns="0" bIns="0"/>
          <a:lstStyle>
            <a:lvl1pPr>
              <a:defRPr sz="650" b="1" i="0">
                <a:solidFill>
                  <a:schemeClr val="bg1"/>
                </a:solidFill>
                <a:latin typeface="Calibri"/>
                <a:cs typeface="Calibri"/>
              </a:defRPr>
            </a:lvl1pPr>
          </a:lstStyle>
          <a:p>
            <a:pPr marL="57150">
              <a:lnSpc>
                <a:spcPts val="740"/>
              </a:lnSpc>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11041881" y="546398"/>
            <a:ext cx="298986" cy="342653"/>
          </a:xfrm>
          <a:prstGeom prst="rect">
            <a:avLst/>
          </a:prstGeom>
        </p:spPr>
      </p:pic>
      <p:sp>
        <p:nvSpPr>
          <p:cNvPr id="17" name="bg object 17"/>
          <p:cNvSpPr/>
          <p:nvPr/>
        </p:nvSpPr>
        <p:spPr>
          <a:xfrm>
            <a:off x="11380280" y="818174"/>
            <a:ext cx="37465" cy="71120"/>
          </a:xfrm>
          <a:custGeom>
            <a:avLst/>
            <a:gdLst/>
            <a:ahLst/>
            <a:cxnLst/>
            <a:rect l="l" t="t" r="r" b="b"/>
            <a:pathLst>
              <a:path w="37465" h="71119">
                <a:moveTo>
                  <a:pt x="0" y="70849"/>
                </a:moveTo>
                <a:lnTo>
                  <a:pt x="37464" y="70849"/>
                </a:lnTo>
                <a:lnTo>
                  <a:pt x="37464" y="0"/>
                </a:lnTo>
                <a:lnTo>
                  <a:pt x="0" y="0"/>
                </a:lnTo>
                <a:lnTo>
                  <a:pt x="0" y="70849"/>
                </a:lnTo>
                <a:close/>
              </a:path>
            </a:pathLst>
          </a:custGeom>
          <a:solidFill>
            <a:srgbClr val="FBFBFB"/>
          </a:solidFill>
        </p:spPr>
        <p:txBody>
          <a:bodyPr wrap="square" lIns="0" tIns="0" rIns="0" bIns="0" rtlCol="0"/>
          <a:lstStyle/>
          <a:p>
            <a:endParaRPr/>
          </a:p>
        </p:txBody>
      </p:sp>
      <p:sp>
        <p:nvSpPr>
          <p:cNvPr id="18" name="bg object 18"/>
          <p:cNvSpPr/>
          <p:nvPr/>
        </p:nvSpPr>
        <p:spPr>
          <a:xfrm>
            <a:off x="11380280" y="718235"/>
            <a:ext cx="142240" cy="170815"/>
          </a:xfrm>
          <a:custGeom>
            <a:avLst/>
            <a:gdLst/>
            <a:ahLst/>
            <a:cxnLst/>
            <a:rect l="l" t="t" r="r" b="b"/>
            <a:pathLst>
              <a:path w="142240" h="170815">
                <a:moveTo>
                  <a:pt x="142062" y="0"/>
                </a:moveTo>
                <a:lnTo>
                  <a:pt x="104787" y="0"/>
                </a:lnTo>
                <a:lnTo>
                  <a:pt x="104787" y="68313"/>
                </a:lnTo>
                <a:lnTo>
                  <a:pt x="37465" y="68313"/>
                </a:lnTo>
                <a:lnTo>
                  <a:pt x="37465" y="0"/>
                </a:lnTo>
                <a:lnTo>
                  <a:pt x="0" y="0"/>
                </a:lnTo>
                <a:lnTo>
                  <a:pt x="0" y="68313"/>
                </a:lnTo>
                <a:lnTo>
                  <a:pt x="0" y="99949"/>
                </a:lnTo>
                <a:lnTo>
                  <a:pt x="104787" y="99949"/>
                </a:lnTo>
                <a:lnTo>
                  <a:pt x="104787" y="170789"/>
                </a:lnTo>
                <a:lnTo>
                  <a:pt x="142062" y="170789"/>
                </a:lnTo>
                <a:lnTo>
                  <a:pt x="142062" y="99949"/>
                </a:lnTo>
                <a:lnTo>
                  <a:pt x="142062" y="68313"/>
                </a:lnTo>
                <a:lnTo>
                  <a:pt x="142062" y="0"/>
                </a:lnTo>
                <a:close/>
              </a:path>
            </a:pathLst>
          </a:custGeom>
          <a:solidFill>
            <a:srgbClr val="FBFBFB"/>
          </a:solidFill>
        </p:spPr>
        <p:txBody>
          <a:bodyPr wrap="square" lIns="0" tIns="0" rIns="0" bIns="0" rtlCol="0"/>
          <a:lstStyle/>
          <a:p>
            <a:endParaRPr/>
          </a:p>
        </p:txBody>
      </p:sp>
      <p:pic>
        <p:nvPicPr>
          <p:cNvPr id="19" name="bg object 19"/>
          <p:cNvPicPr/>
          <p:nvPr/>
        </p:nvPicPr>
        <p:blipFill>
          <a:blip r:embed="rId3" cstate="print"/>
          <a:stretch>
            <a:fillRect/>
          </a:stretch>
        </p:blipFill>
        <p:spPr>
          <a:xfrm>
            <a:off x="11550302" y="714819"/>
            <a:ext cx="306237" cy="177030"/>
          </a:xfrm>
          <a:prstGeom prst="rect">
            <a:avLst/>
          </a:prstGeom>
        </p:spPr>
      </p:pic>
      <p:sp>
        <p:nvSpPr>
          <p:cNvPr id="20" name="bg object 20"/>
          <p:cNvSpPr/>
          <p:nvPr/>
        </p:nvSpPr>
        <p:spPr>
          <a:xfrm>
            <a:off x="0" y="0"/>
            <a:ext cx="4019550" cy="6858000"/>
          </a:xfrm>
          <a:custGeom>
            <a:avLst/>
            <a:gdLst/>
            <a:ahLst/>
            <a:cxnLst/>
            <a:rect l="l" t="t" r="r" b="b"/>
            <a:pathLst>
              <a:path w="4019550" h="6858000">
                <a:moveTo>
                  <a:pt x="4019550" y="0"/>
                </a:moveTo>
                <a:lnTo>
                  <a:pt x="0" y="0"/>
                </a:lnTo>
                <a:lnTo>
                  <a:pt x="0" y="6858000"/>
                </a:lnTo>
                <a:lnTo>
                  <a:pt x="4019550" y="6858000"/>
                </a:lnTo>
                <a:lnTo>
                  <a:pt x="4019550" y="0"/>
                </a:lnTo>
                <a:close/>
              </a:path>
            </a:pathLst>
          </a:custGeom>
          <a:solidFill>
            <a:srgbClr val="094875"/>
          </a:solidFill>
        </p:spPr>
        <p:txBody>
          <a:bodyPr wrap="square" lIns="0" tIns="0" rIns="0" bIns="0" rtlCol="0"/>
          <a:lstStyle/>
          <a:p>
            <a:endParaRPr/>
          </a:p>
        </p:txBody>
      </p:sp>
      <p:pic>
        <p:nvPicPr>
          <p:cNvPr id="21" name="bg object 21"/>
          <p:cNvPicPr/>
          <p:nvPr/>
        </p:nvPicPr>
        <p:blipFill>
          <a:blip r:embed="rId4" cstate="print"/>
          <a:stretch>
            <a:fillRect/>
          </a:stretch>
        </p:blipFill>
        <p:spPr>
          <a:xfrm>
            <a:off x="11039475" y="542925"/>
            <a:ext cx="819150" cy="352425"/>
          </a:xfrm>
          <a:prstGeom prst="rect">
            <a:avLst/>
          </a:prstGeom>
        </p:spPr>
      </p:pic>
      <p:pic>
        <p:nvPicPr>
          <p:cNvPr id="22" name="bg object 22"/>
          <p:cNvPicPr/>
          <p:nvPr/>
        </p:nvPicPr>
        <p:blipFill>
          <a:blip r:embed="rId5" cstate="print"/>
          <a:stretch>
            <a:fillRect/>
          </a:stretch>
        </p:blipFill>
        <p:spPr>
          <a:xfrm>
            <a:off x="4866065" y="1202568"/>
            <a:ext cx="1497843" cy="1131093"/>
          </a:xfrm>
          <a:prstGeom prst="rect">
            <a:avLst/>
          </a:prstGeom>
        </p:spPr>
      </p:pic>
      <p:sp>
        <p:nvSpPr>
          <p:cNvPr id="2" name="Holder 2"/>
          <p:cNvSpPr>
            <a:spLocks noGrp="1"/>
          </p:cNvSpPr>
          <p:nvPr>
            <p:ph type="title"/>
          </p:nvPr>
        </p:nvSpPr>
        <p:spPr/>
        <p:txBody>
          <a:bodyPr lIns="0" tIns="0" rIns="0" bIns="0"/>
          <a:lstStyle>
            <a:lvl1pPr>
              <a:defRPr sz="2000" b="1" i="0">
                <a:solidFill>
                  <a:srgbClr val="0A1C3C"/>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5" name="Holder 5"/>
          <p:cNvSpPr>
            <a:spLocks noGrp="1"/>
          </p:cNvSpPr>
          <p:nvPr>
            <p:ph type="sldNum" sz="quarter" idx="7"/>
          </p:nvPr>
        </p:nvSpPr>
        <p:spPr/>
        <p:txBody>
          <a:bodyPr lIns="0" tIns="0" rIns="0" bIns="0"/>
          <a:lstStyle>
            <a:lvl1pPr>
              <a:defRPr sz="650" b="1" i="0">
                <a:solidFill>
                  <a:schemeClr val="bg1"/>
                </a:solidFill>
                <a:latin typeface="Calibri"/>
                <a:cs typeface="Calibri"/>
              </a:defRPr>
            </a:lvl1pPr>
          </a:lstStyle>
          <a:p>
            <a:pPr marL="57150">
              <a:lnSpc>
                <a:spcPts val="740"/>
              </a:lnSpc>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9144000" cy="6858000"/>
          </a:xfrm>
          <a:custGeom>
            <a:avLst/>
            <a:gdLst/>
            <a:ahLst/>
            <a:cxnLst/>
            <a:rect l="l" t="t" r="r" b="b"/>
            <a:pathLst>
              <a:path w="9144000" h="6858000">
                <a:moveTo>
                  <a:pt x="9144000" y="0"/>
                </a:moveTo>
                <a:lnTo>
                  <a:pt x="0" y="0"/>
                </a:lnTo>
                <a:lnTo>
                  <a:pt x="0" y="6858000"/>
                </a:lnTo>
                <a:lnTo>
                  <a:pt x="9144000" y="6858000"/>
                </a:lnTo>
                <a:lnTo>
                  <a:pt x="9144000" y="0"/>
                </a:lnTo>
                <a:close/>
              </a:path>
            </a:pathLst>
          </a:custGeom>
          <a:solidFill>
            <a:srgbClr val="0A1C3C"/>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4" name="Holder 4"/>
          <p:cNvSpPr>
            <a:spLocks noGrp="1"/>
          </p:cNvSpPr>
          <p:nvPr>
            <p:ph type="sldNum" sz="quarter" idx="7"/>
          </p:nvPr>
        </p:nvSpPr>
        <p:spPr/>
        <p:txBody>
          <a:bodyPr lIns="0" tIns="0" rIns="0" bIns="0"/>
          <a:lstStyle>
            <a:lvl1pPr>
              <a:defRPr sz="650" b="1" i="0">
                <a:solidFill>
                  <a:schemeClr val="bg1"/>
                </a:solidFill>
                <a:latin typeface="Calibri"/>
                <a:cs typeface="Calibri"/>
              </a:defRPr>
            </a:lvl1pPr>
          </a:lstStyle>
          <a:p>
            <a:pPr marL="57150">
              <a:lnSpc>
                <a:spcPts val="740"/>
              </a:lnSpc>
            </a:pPr>
            <a:fld id="{81D60167-4931-47E6-BA6A-407CBD079E47}" type="slidenum">
              <a:rPr spc="-50" dirty="0"/>
              <a:t>‹#›</a:t>
            </a:fld>
            <a:endParaRPr spc="-5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984A6D5-210F-BA48-2E8F-92D5A576604F}"/>
              </a:ext>
            </a:extLst>
          </p:cNvPr>
          <p:cNvSpPr>
            <a:spLocks noGrp="1"/>
          </p:cNvSpPr>
          <p:nvPr>
            <p:ph type="dt" sz="half" idx="10"/>
          </p:nvPr>
        </p:nvSpPr>
        <p:spPr>
          <a:xfrm>
            <a:off x="609600" y="6356351"/>
            <a:ext cx="2844800" cy="184666"/>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fld id="{8CE9CA0B-E79E-423D-94E5-02B29ED71623}" type="datetime1">
              <a:rPr lang="en-US" smtClean="0"/>
              <a:t>12/3/2024</a:t>
            </a:fld>
            <a:endParaRPr lang="en-US" dirty="0"/>
          </a:p>
        </p:txBody>
      </p:sp>
      <p:sp>
        <p:nvSpPr>
          <p:cNvPr id="3" name="Footer Placeholder 4">
            <a:extLst>
              <a:ext uri="{FF2B5EF4-FFF2-40B4-BE49-F238E27FC236}">
                <a16:creationId xmlns:a16="http://schemas.microsoft.com/office/drawing/2014/main" id="{F8627248-2FE7-430C-B742-77B90D1DE9DB}"/>
              </a:ext>
            </a:extLst>
          </p:cNvPr>
          <p:cNvSpPr>
            <a:spLocks noGrp="1"/>
          </p:cNvSpPr>
          <p:nvPr>
            <p:ph type="ftr" sz="quarter" idx="11"/>
          </p:nvPr>
        </p:nvSpPr>
        <p:spPr>
          <a:xfrm>
            <a:off x="4165600" y="6356351"/>
            <a:ext cx="3860800" cy="184666"/>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r>
              <a:rPr lang="en-US" dirty="0"/>
              <a:t>DRAFT</a:t>
            </a:r>
          </a:p>
        </p:txBody>
      </p:sp>
      <p:sp>
        <p:nvSpPr>
          <p:cNvPr id="4" name="Slide Number Placeholder 5">
            <a:extLst>
              <a:ext uri="{FF2B5EF4-FFF2-40B4-BE49-F238E27FC236}">
                <a16:creationId xmlns:a16="http://schemas.microsoft.com/office/drawing/2014/main" id="{1D9FCEA0-5FA1-BAA9-61F0-C7B78CF66DE4}"/>
              </a:ext>
            </a:extLst>
          </p:cNvPr>
          <p:cNvSpPr>
            <a:spLocks noGrp="1"/>
          </p:cNvSpPr>
          <p:nvPr>
            <p:ph type="sldNum" sz="quarter" idx="12"/>
          </p:nvPr>
        </p:nvSpPr>
        <p:spPr>
          <a:xfrm>
            <a:off x="8737600" y="6356351"/>
            <a:ext cx="2844800" cy="276999"/>
          </a:xfrm>
          <a:prstGeom prst="rect">
            <a:avLst/>
          </a:prstGeom>
        </p:spPr>
        <p:txBody>
          <a:bodyPr vert="horz" wrap="square" lIns="91440" tIns="45720" rIns="91440" bIns="45720" numCol="1" anchor="t" anchorCtr="0" compatLnSpc="1">
            <a:prstTxWarp prst="textNoShape">
              <a:avLst/>
            </a:prstTxWarp>
          </a:bodyPr>
          <a:lstStyle>
            <a:lvl1pPr algn="ctr">
              <a:spcBef>
                <a:spcPct val="50000"/>
              </a:spcBef>
              <a:defRPr sz="1200" b="1">
                <a:solidFill>
                  <a:srgbClr val="FFFFFF"/>
                </a:solidFill>
              </a:defRPr>
            </a:lvl1pPr>
          </a:lstStyle>
          <a:p>
            <a:pPr>
              <a:defRPr/>
            </a:pPr>
            <a:fld id="{E8342DAB-65D2-46C7-A2BC-E8E3744D271B}" type="slidenum">
              <a:rPr lang="en-US" altLang="en-US"/>
              <a:pPr>
                <a:defRPr/>
              </a:pPr>
              <a:t>‹#›</a:t>
            </a:fld>
            <a:endParaRPr lang="en-US" altLang="en-US" dirty="0"/>
          </a:p>
        </p:txBody>
      </p:sp>
    </p:spTree>
    <p:extLst>
      <p:ext uri="{BB962C8B-B14F-4D97-AF65-F5344CB8AC3E}">
        <p14:creationId xmlns:p14="http://schemas.microsoft.com/office/powerpoint/2010/main" val="920612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9097" y="372173"/>
            <a:ext cx="9869805" cy="662305"/>
          </a:xfrm>
          <a:prstGeom prst="rect">
            <a:avLst/>
          </a:prstGeom>
        </p:spPr>
        <p:txBody>
          <a:bodyPr wrap="square" lIns="0" tIns="0" rIns="0" bIns="0">
            <a:spAutoFit/>
          </a:bodyPr>
          <a:lstStyle>
            <a:lvl1pPr>
              <a:defRPr sz="2000" b="1" i="0">
                <a:solidFill>
                  <a:srgbClr val="0A1C3C"/>
                </a:solidFill>
                <a:latin typeface="Calibri"/>
                <a:cs typeface="Calibri"/>
              </a:defRPr>
            </a:lvl1pPr>
          </a:lstStyle>
          <a:p>
            <a:endParaRPr/>
          </a:p>
        </p:txBody>
      </p:sp>
      <p:sp>
        <p:nvSpPr>
          <p:cNvPr id="3" name="Holder 3"/>
          <p:cNvSpPr>
            <a:spLocks noGrp="1"/>
          </p:cNvSpPr>
          <p:nvPr>
            <p:ph type="body" idx="1"/>
          </p:nvPr>
        </p:nvSpPr>
        <p:spPr>
          <a:xfrm>
            <a:off x="403859" y="2638170"/>
            <a:ext cx="8339455" cy="348297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12/3/2024</a:t>
            </a:fld>
            <a:endParaRPr lang="en-US"/>
          </a:p>
        </p:txBody>
      </p:sp>
      <p:sp>
        <p:nvSpPr>
          <p:cNvPr id="6" name="Holder 6"/>
          <p:cNvSpPr>
            <a:spLocks noGrp="1"/>
          </p:cNvSpPr>
          <p:nvPr>
            <p:ph type="sldNum" sz="quarter" idx="7"/>
          </p:nvPr>
        </p:nvSpPr>
        <p:spPr>
          <a:xfrm>
            <a:off x="8977630" y="6709012"/>
            <a:ext cx="158750" cy="111759"/>
          </a:xfrm>
          <a:prstGeom prst="rect">
            <a:avLst/>
          </a:prstGeom>
        </p:spPr>
        <p:txBody>
          <a:bodyPr wrap="square" lIns="0" tIns="0" rIns="0" bIns="0">
            <a:spAutoFit/>
          </a:bodyPr>
          <a:lstStyle>
            <a:lvl1pPr>
              <a:defRPr sz="650" b="1" i="0">
                <a:solidFill>
                  <a:schemeClr val="bg1"/>
                </a:solidFill>
                <a:latin typeface="Calibri"/>
                <a:cs typeface="Calibri"/>
              </a:defRPr>
            </a:lvl1pPr>
          </a:lstStyle>
          <a:p>
            <a:pPr marL="57150">
              <a:lnSpc>
                <a:spcPts val="740"/>
              </a:lnSpc>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45CC0CF-1E25-7D49-534D-6BDE7232B783}"/>
              </a:ext>
            </a:extLst>
          </p:cNvPr>
          <p:cNvSpPr>
            <a:spLocks noChangeArrowheads="1"/>
          </p:cNvSpPr>
          <p:nvPr/>
        </p:nvSpPr>
        <p:spPr bwMode="auto">
          <a:xfrm>
            <a:off x="76200" y="0"/>
            <a:ext cx="12115800" cy="3352800"/>
          </a:xfrm>
          <a:prstGeom prst="rect">
            <a:avLst/>
          </a:prstGeom>
          <a:solidFill>
            <a:srgbClr val="003366"/>
          </a:solidFill>
          <a:ln w="9525">
            <a:solidFill>
              <a:srgbClr val="000000"/>
            </a:solidFill>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endParaRPr lang="en-US" altLang="en-US" sz="1200" b="1" dirty="0">
              <a:solidFill>
                <a:srgbClr val="FFFFFF"/>
              </a:solidFill>
            </a:endParaRPr>
          </a:p>
        </p:txBody>
      </p:sp>
      <p:sp>
        <p:nvSpPr>
          <p:cNvPr id="15363" name="Rectangle 3">
            <a:extLst>
              <a:ext uri="{FF2B5EF4-FFF2-40B4-BE49-F238E27FC236}">
                <a16:creationId xmlns:a16="http://schemas.microsoft.com/office/drawing/2014/main" id="{9EFBD3F5-3803-7E2A-3C3E-F1499C209BCA}"/>
              </a:ext>
            </a:extLst>
          </p:cNvPr>
          <p:cNvSpPr>
            <a:spLocks noChangeArrowheads="1"/>
          </p:cNvSpPr>
          <p:nvPr/>
        </p:nvSpPr>
        <p:spPr bwMode="white">
          <a:xfrm>
            <a:off x="1676400" y="838200"/>
            <a:ext cx="6629400"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008" tIns="32004" rIns="64008" bIns="32004"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Aft>
                <a:spcPts val="1000"/>
              </a:spcAft>
            </a:pPr>
            <a:endParaRPr lang="en-US" altLang="en-US" sz="2800" b="1" dirty="0">
              <a:solidFill>
                <a:srgbClr val="FFFFFF"/>
              </a:solidFill>
              <a:latin typeface="Calibri" panose="020F0502020204030204" pitchFamily="34" charset="0"/>
            </a:endParaRPr>
          </a:p>
          <a:p>
            <a:pPr algn="ctr">
              <a:spcAft>
                <a:spcPts val="1000"/>
              </a:spcAft>
            </a:pPr>
            <a:r>
              <a:rPr lang="en-US" altLang="en-US" sz="2800" b="1" dirty="0">
                <a:solidFill>
                  <a:srgbClr val="FFFFFF"/>
                </a:solidFill>
                <a:latin typeface="Calibri" panose="020F0502020204030204" pitchFamily="34" charset="0"/>
              </a:rPr>
              <a:t>Commonwealth of Massachusetts</a:t>
            </a:r>
            <a:br>
              <a:rPr lang="en-US" altLang="en-US" sz="2800" b="1" dirty="0">
                <a:solidFill>
                  <a:srgbClr val="FFFFFF"/>
                </a:solidFill>
                <a:latin typeface="Calibri" panose="020F0502020204030204" pitchFamily="34" charset="0"/>
              </a:rPr>
            </a:br>
            <a:r>
              <a:rPr lang="en-US" altLang="en-US" sz="2400" b="1" dirty="0">
                <a:solidFill>
                  <a:srgbClr val="FFFFFF"/>
                </a:solidFill>
                <a:latin typeface="Calibri" panose="020F0502020204030204" pitchFamily="34" charset="0"/>
              </a:rPr>
              <a:t> </a:t>
            </a:r>
            <a:endParaRPr lang="en-US" altLang="en-US" sz="2400" dirty="0">
              <a:solidFill>
                <a:srgbClr val="000000"/>
              </a:solidFill>
              <a:latin typeface="Calibri" panose="020F0502020204030204" pitchFamily="34" charset="0"/>
            </a:endParaRPr>
          </a:p>
        </p:txBody>
      </p:sp>
      <p:pic>
        <p:nvPicPr>
          <p:cNvPr id="15364" name="Picture 4">
            <a:extLst>
              <a:ext uri="{FF2B5EF4-FFF2-40B4-BE49-F238E27FC236}">
                <a16:creationId xmlns:a16="http://schemas.microsoft.com/office/drawing/2014/main" id="{8B74610E-EAF1-42AF-ACD5-7EDF9043E7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29600" y="762000"/>
            <a:ext cx="1487488"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AF8D8111-9E51-7D7A-FB4D-E46AB8D7B835}"/>
              </a:ext>
            </a:extLst>
          </p:cNvPr>
          <p:cNvSpPr txBox="1"/>
          <p:nvPr/>
        </p:nvSpPr>
        <p:spPr>
          <a:xfrm>
            <a:off x="1746250" y="3886201"/>
            <a:ext cx="8737600" cy="1538883"/>
          </a:xfrm>
          <a:prstGeom prst="rect">
            <a:avLst/>
          </a:prstGeom>
          <a:noFill/>
        </p:spPr>
        <p:txBody>
          <a:bodyPr>
            <a:spAutoFit/>
          </a:bodyPr>
          <a:lstStyle/>
          <a:p>
            <a:pPr algn="r" eaLnBrk="1" hangingPunct="1">
              <a:defRPr/>
            </a:pPr>
            <a:r>
              <a:rPr lang="en-US" sz="2800" b="1" dirty="0">
                <a:solidFill>
                  <a:srgbClr val="003366"/>
                </a:solidFill>
                <a:latin typeface="Calibri" panose="020F0502020204030204" pitchFamily="34" charset="0"/>
                <a:cs typeface="+mn-cs"/>
              </a:rPr>
              <a:t>Health Information Sessions </a:t>
            </a:r>
          </a:p>
          <a:p>
            <a:pPr algn="r" eaLnBrk="1" hangingPunct="1">
              <a:defRPr/>
            </a:pPr>
            <a:r>
              <a:rPr lang="en-US" sz="2400" b="1" i="1" dirty="0">
                <a:solidFill>
                  <a:schemeClr val="bg2">
                    <a:lumMod val="50000"/>
                  </a:schemeClr>
                </a:solidFill>
                <a:latin typeface="Calibri" panose="020F0502020204030204" pitchFamily="34" charset="0"/>
                <a:cs typeface="+mn-cs"/>
              </a:rPr>
              <a:t>December 2024</a:t>
            </a:r>
          </a:p>
          <a:p>
            <a:pPr algn="r" eaLnBrk="1" hangingPunct="1">
              <a:defRPr/>
            </a:pPr>
            <a:endParaRPr lang="en-US" sz="2400" i="1" dirty="0">
              <a:solidFill>
                <a:srgbClr val="003366"/>
              </a:solidFill>
              <a:latin typeface="Calibri" pitchFamily="34" charset="0"/>
              <a:cs typeface="+mn-cs"/>
            </a:endParaRPr>
          </a:p>
          <a:p>
            <a:pPr algn="r" eaLnBrk="1" hangingPunct="1">
              <a:defRPr/>
            </a:pPr>
            <a:endParaRPr lang="en-US" b="1" dirty="0">
              <a:solidFill>
                <a:srgbClr val="003366"/>
              </a:solidFill>
              <a:latin typeface="Calibri" pitchFamily="34" charset="0"/>
              <a:cs typeface="+mn-cs"/>
            </a:endParaRPr>
          </a:p>
        </p:txBody>
      </p:sp>
      <p:sp>
        <p:nvSpPr>
          <p:cNvPr id="15366" name="Rectangle 1">
            <a:extLst>
              <a:ext uri="{FF2B5EF4-FFF2-40B4-BE49-F238E27FC236}">
                <a16:creationId xmlns:a16="http://schemas.microsoft.com/office/drawing/2014/main" id="{03144E69-E79C-9D21-22E3-688F73D4AFE6}"/>
              </a:ext>
            </a:extLst>
          </p:cNvPr>
          <p:cNvSpPr>
            <a:spLocks noChangeArrowheads="1"/>
          </p:cNvSpPr>
          <p:nvPr/>
        </p:nvSpPr>
        <p:spPr bwMode="auto">
          <a:xfrm>
            <a:off x="5930900" y="6472239"/>
            <a:ext cx="368300" cy="230187"/>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45720" rIns="4572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en-US" altLang="en-US" sz="1600" dirty="0">
              <a:solidFill>
                <a:srgbClr val="000000"/>
              </a:solidFill>
            </a:endParaRPr>
          </a:p>
        </p:txBody>
      </p:sp>
      <p:sp>
        <p:nvSpPr>
          <p:cNvPr id="13319" name="Footer Placeholder 2">
            <a:extLst>
              <a:ext uri="{FF2B5EF4-FFF2-40B4-BE49-F238E27FC236}">
                <a16:creationId xmlns:a16="http://schemas.microsoft.com/office/drawing/2014/main" id="{C956F0F6-2D5A-E9FC-37B7-4A86E100FF28}"/>
              </a:ext>
            </a:extLst>
          </p:cNvPr>
          <p:cNvSpPr>
            <a:spLocks noGrp="1"/>
          </p:cNvSpPr>
          <p:nvPr>
            <p:ph type="ftr" sz="quarter" idx="11"/>
          </p:nvPr>
        </p:nvSpPr>
        <p:spPr bwMode="auto">
          <a:xfrm>
            <a:off x="4165600" y="6356351"/>
            <a:ext cx="3860800" cy="276999"/>
          </a:xfrm>
        </p:spPr>
        <p:txBody>
          <a:bodyPr vert="horz" wrap="square" lIns="91440" tIns="45720" rIns="91440" bIns="45720" numCol="1" anchor="t" anchorCtr="0" compatLnSpc="1">
            <a:prstTxWarp prst="textNoShape">
              <a:avLst/>
            </a:prstTxWarp>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defRPr/>
            </a:pPr>
            <a:r>
              <a:rPr lang="en-US" altLang="en-US" dirty="0">
                <a:solidFill>
                  <a:srgbClr val="FFFFFF"/>
                </a:solidFill>
              </a:rPr>
              <a:t>DRAFT</a:t>
            </a:r>
          </a:p>
        </p:txBody>
      </p:sp>
      <p:sp>
        <p:nvSpPr>
          <p:cNvPr id="2" name="Date Placeholder 1">
            <a:extLst>
              <a:ext uri="{FF2B5EF4-FFF2-40B4-BE49-F238E27FC236}">
                <a16:creationId xmlns:a16="http://schemas.microsoft.com/office/drawing/2014/main" id="{0454FB1A-3486-7E94-D3DD-A2E85836A3DB}"/>
              </a:ext>
            </a:extLst>
          </p:cNvPr>
          <p:cNvSpPr>
            <a:spLocks noGrp="1"/>
          </p:cNvSpPr>
          <p:nvPr>
            <p:ph type="dt" sz="half" idx="10"/>
          </p:nvPr>
        </p:nvSpPr>
        <p:spPr/>
        <p:txBody>
          <a:bodyPr/>
          <a:lstStyle/>
          <a:p>
            <a:pPr>
              <a:defRPr/>
            </a:pPr>
            <a:endParaRPr lang="en-US" dirty="0">
              <a:solidFill>
                <a:schemeClr val="tx1"/>
              </a:solidFill>
            </a:endParaRPr>
          </a:p>
        </p:txBody>
      </p:sp>
      <p:sp>
        <p:nvSpPr>
          <p:cNvPr id="3" name="Slide Number Placeholder 2">
            <a:extLst>
              <a:ext uri="{FF2B5EF4-FFF2-40B4-BE49-F238E27FC236}">
                <a16:creationId xmlns:a16="http://schemas.microsoft.com/office/drawing/2014/main" id="{FB381698-55F2-D170-F76A-E27F654ACEA2}"/>
              </a:ext>
            </a:extLst>
          </p:cNvPr>
          <p:cNvSpPr>
            <a:spLocks noGrp="1"/>
          </p:cNvSpPr>
          <p:nvPr>
            <p:ph type="sldNum" sz="quarter" idx="12"/>
          </p:nvPr>
        </p:nvSpPr>
        <p:spPr/>
        <p:txBody>
          <a:bodyPr/>
          <a:lstStyle/>
          <a:p>
            <a:pPr>
              <a:defRPr/>
            </a:pPr>
            <a:fld id="{E8342DAB-65D2-46C7-A2BC-E8E3744D271B}" type="slidenum">
              <a:rPr lang="en-US" altLang="en-US" smtClean="0"/>
              <a:pPr>
                <a:defRPr/>
              </a:pPr>
              <a:t>1</a:t>
            </a:fld>
            <a:endParaRPr lang="en-US" alt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745B4-B1C3-0941-35A4-BCB4C8CE4B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DEFD60-8891-6260-31A6-8B661FE31E7D}"/>
              </a:ext>
            </a:extLst>
          </p:cNvPr>
          <p:cNvSpPr>
            <a:spLocks noGrp="1"/>
          </p:cNvSpPr>
          <p:nvPr>
            <p:ph type="title"/>
          </p:nvPr>
        </p:nvSpPr>
        <p:spPr>
          <a:xfrm>
            <a:off x="399097" y="372173"/>
            <a:ext cx="9869805" cy="738664"/>
          </a:xfrm>
        </p:spPr>
        <p:txBody>
          <a:bodyPr/>
          <a:lstStyle/>
          <a:p>
            <a:r>
              <a:rPr lang="en-US" altLang="en-US" sz="2800" b="1" dirty="0">
                <a:solidFill>
                  <a:srgbClr val="003366"/>
                </a:solidFill>
                <a:latin typeface="Calibri" pitchFamily="34" charset="0"/>
                <a:cs typeface="Arial" charset="0"/>
              </a:rPr>
              <a:t>Health Plan Process to Develop Rate Filings</a:t>
            </a:r>
            <a:br>
              <a:rPr lang="en-US" altLang="en-US" sz="2000" b="1" dirty="0">
                <a:solidFill>
                  <a:srgbClr val="003366"/>
                </a:solidFill>
                <a:latin typeface="Calibri" pitchFamily="34" charset="0"/>
                <a:cs typeface="Arial" charset="0"/>
              </a:rPr>
            </a:br>
            <a:endParaRPr lang="en-US" dirty="0"/>
          </a:p>
        </p:txBody>
      </p:sp>
      <p:sp>
        <p:nvSpPr>
          <p:cNvPr id="3" name="Text Placeholder 2">
            <a:extLst>
              <a:ext uri="{FF2B5EF4-FFF2-40B4-BE49-F238E27FC236}">
                <a16:creationId xmlns:a16="http://schemas.microsoft.com/office/drawing/2014/main" id="{1AC2466F-08D5-8021-18D0-7902BEF89DA0}"/>
              </a:ext>
            </a:extLst>
          </p:cNvPr>
          <p:cNvSpPr>
            <a:spLocks noGrp="1"/>
          </p:cNvSpPr>
          <p:nvPr>
            <p:ph type="body" idx="1"/>
          </p:nvPr>
        </p:nvSpPr>
        <p:spPr>
          <a:xfrm>
            <a:off x="403859" y="1143000"/>
            <a:ext cx="11254741" cy="5078313"/>
          </a:xfrm>
        </p:spPr>
        <p:txBody>
          <a:bodyPr/>
          <a:lstStyle/>
          <a:p>
            <a:pPr>
              <a:defRPr/>
            </a:pPr>
            <a:r>
              <a:rPr lang="en-US" altLang="en-US" sz="2800" dirty="0">
                <a:solidFill>
                  <a:srgbClr val="000000"/>
                </a:solidFill>
                <a:latin typeface="+mj-lt"/>
                <a:cs typeface="Arial" charset="0"/>
              </a:rPr>
              <a:t>Presentation by</a:t>
            </a:r>
          </a:p>
          <a:p>
            <a:pPr>
              <a:defRPr/>
            </a:pPr>
            <a:endParaRPr lang="en-US" altLang="en-US" sz="2800" dirty="0">
              <a:solidFill>
                <a:srgbClr val="000000"/>
              </a:solidFill>
              <a:latin typeface="+mj-lt"/>
              <a:cs typeface="Arial" charset="0"/>
            </a:endParaRPr>
          </a:p>
          <a:p>
            <a:pPr>
              <a:defRPr/>
            </a:pPr>
            <a:r>
              <a:rPr lang="en-US" altLang="en-US" sz="2800" dirty="0">
                <a:solidFill>
                  <a:srgbClr val="000000"/>
                </a:solidFill>
                <a:latin typeface="+mj-lt"/>
                <a:cs typeface="Arial" charset="0"/>
              </a:rPr>
              <a:t>David Naramore</a:t>
            </a:r>
          </a:p>
          <a:p>
            <a:pPr>
              <a:defRPr/>
            </a:pPr>
            <a:r>
              <a:rPr lang="en-US" altLang="en-US" sz="2800" dirty="0">
                <a:solidFill>
                  <a:srgbClr val="000000"/>
                </a:solidFill>
                <a:latin typeface="+mj-lt"/>
                <a:cs typeface="Arial" charset="0"/>
              </a:rPr>
              <a:t>VP and Chief Actuary</a:t>
            </a:r>
          </a:p>
          <a:p>
            <a:pPr>
              <a:defRPr/>
            </a:pPr>
            <a:r>
              <a:rPr lang="en-US" altLang="en-US" sz="2800" dirty="0">
                <a:solidFill>
                  <a:srgbClr val="000000"/>
                </a:solidFill>
                <a:latin typeface="+mj-lt"/>
                <a:cs typeface="Arial" charset="0"/>
              </a:rPr>
              <a:t>Fallon Community Health Plan, Inc.</a:t>
            </a:r>
          </a:p>
          <a:p>
            <a:pPr>
              <a:defRPr/>
            </a:pPr>
            <a:endParaRPr lang="en-US" altLang="en-US" sz="2800" i="1" dirty="0">
              <a:solidFill>
                <a:srgbClr val="000000"/>
              </a:solidFill>
              <a:latin typeface="+mj-lt"/>
              <a:cs typeface="Arial" charset="0"/>
            </a:endParaRPr>
          </a:p>
          <a:p>
            <a:pPr marL="742950" lvl="1" indent="-285750">
              <a:buFont typeface="Arial" panose="020B0604020202020204" pitchFamily="34" charset="0"/>
              <a:buChar char="•"/>
              <a:defRPr/>
            </a:pPr>
            <a:endParaRPr lang="en-US" altLang="en-US" i="1" dirty="0">
              <a:solidFill>
                <a:srgbClr val="000000"/>
              </a:solidFill>
              <a:latin typeface="Book Antiqua" panose="02040602050305030304" pitchFamily="18" charset="0"/>
              <a:cs typeface="Arial" charset="0"/>
            </a:endParaRPr>
          </a:p>
          <a:p>
            <a:pPr marL="742950" lvl="1" indent="-285750">
              <a:buFont typeface="Arial" panose="020B0604020202020204" pitchFamily="34" charset="0"/>
              <a:buChar char="•"/>
              <a:defRPr/>
            </a:pPr>
            <a:endParaRPr lang="en-US" altLang="en-US" i="1" dirty="0">
              <a:solidFill>
                <a:srgbClr val="000000"/>
              </a:solidFill>
              <a:latin typeface="Book Antiqua" panose="02040602050305030304" pitchFamily="18" charset="0"/>
              <a:cs typeface="Arial" charset="0"/>
            </a:endParaRPr>
          </a:p>
          <a:p>
            <a:pPr marL="742950" lvl="1" indent="-285750">
              <a:buFont typeface="Arial" panose="020B0604020202020204" pitchFamily="34" charset="0"/>
              <a:buChar char="•"/>
              <a:defRPr/>
            </a:pPr>
            <a:endParaRPr lang="en-US" altLang="en-US" i="1" dirty="0">
              <a:solidFill>
                <a:srgbClr val="000000"/>
              </a:solidFill>
              <a:latin typeface="Book Antiqua" panose="02040602050305030304" pitchFamily="18" charset="0"/>
              <a:cs typeface="Arial" charset="0"/>
            </a:endParaRPr>
          </a:p>
          <a:p>
            <a:pPr lvl="1" eaLnBrk="1" hangingPunct="1">
              <a:defRPr/>
            </a:pPr>
            <a:r>
              <a:rPr lang="en-US" altLang="en-US" i="1" dirty="0">
                <a:solidFill>
                  <a:srgbClr val="000000"/>
                </a:solidFill>
                <a:latin typeface="Book Antiqua" panose="02040602050305030304" pitchFamily="18" charset="0"/>
                <a:cs typeface="Arial" charset="0"/>
              </a:rPr>
              <a:t>	</a:t>
            </a:r>
            <a:endParaRPr lang="en-US" i="1"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altLang="en-US" dirty="0">
              <a:solidFill>
                <a:srgbClr val="000000"/>
              </a:solidFill>
              <a:latin typeface="Book Antiqua" panose="02040602050305030304" pitchFamily="18" charset="0"/>
              <a:cs typeface="Arial" charset="0"/>
            </a:endParaRPr>
          </a:p>
          <a:p>
            <a:endParaRPr lang="en-US" dirty="0"/>
          </a:p>
        </p:txBody>
      </p:sp>
    </p:spTree>
    <p:extLst>
      <p:ext uri="{BB962C8B-B14F-4D97-AF65-F5344CB8AC3E}">
        <p14:creationId xmlns:p14="http://schemas.microsoft.com/office/powerpoint/2010/main" val="382512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a:xfrm>
            <a:off x="533400" y="381000"/>
            <a:ext cx="9869805" cy="430887"/>
          </a:xfrm>
        </p:spPr>
        <p:txBody>
          <a:bodyPr/>
          <a:lstStyle/>
          <a:p>
            <a:pPr>
              <a:spcAft>
                <a:spcPts val="1800"/>
              </a:spcAft>
              <a:defRPr/>
            </a:pPr>
            <a:r>
              <a:rPr lang="en-US" altLang="en-US" sz="2800" b="1" dirty="0">
                <a:solidFill>
                  <a:srgbClr val="003366"/>
                </a:solidFill>
                <a:latin typeface="Calibri" pitchFamily="34" charset="0"/>
                <a:cs typeface="Arial" charset="0"/>
              </a:rPr>
              <a:t>Merged Market Health Rate Filings</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533400" y="1103314"/>
            <a:ext cx="10058400" cy="4555093"/>
          </a:xfrm>
          <a:prstGeom prst="rect">
            <a:avLst/>
          </a:prstGeom>
          <a:noFill/>
          <a:ln w="9525">
            <a:noFill/>
            <a:miter lim="800000"/>
            <a:headEnd/>
            <a:tailEnd/>
          </a:ln>
        </p:spPr>
        <p:txBody>
          <a:bodyPr wrap="square">
            <a:spAutoFit/>
          </a:bodyPr>
          <a:lstStyle/>
          <a:p>
            <a:pPr>
              <a:spcAft>
                <a:spcPts val="600"/>
              </a:spcAft>
              <a:defRPr/>
            </a:pPr>
            <a:r>
              <a:rPr lang="en-US" altLang="en-US" dirty="0">
                <a:solidFill>
                  <a:srgbClr val="000000"/>
                </a:solidFill>
                <a:latin typeface="Book Antiqua" pitchFamily="18" charset="0"/>
                <a:cs typeface="Arial" charset="0"/>
              </a:rPr>
              <a:t>Carrier merged market rate filings are reviewed annually:</a:t>
            </a:r>
          </a:p>
          <a:p>
            <a:pPr marL="1257300" lvl="2" indent="-342900">
              <a:buFont typeface="Arial" charset="0"/>
              <a:buChar char="•"/>
              <a:defRPr/>
            </a:pPr>
            <a:r>
              <a:rPr lang="en-US" altLang="en-US" dirty="0">
                <a:solidFill>
                  <a:srgbClr val="000000"/>
                </a:solidFill>
                <a:latin typeface="Book Antiqua" pitchFamily="18" charset="0"/>
                <a:cs typeface="Arial" charset="0"/>
              </a:rPr>
              <a:t>Carriers submit rates on May 15 in year before rates are effective.</a:t>
            </a:r>
          </a:p>
          <a:p>
            <a:pPr marL="1257300" lvl="2" indent="-342900">
              <a:buFont typeface="Arial" charset="0"/>
              <a:buChar char="•"/>
              <a:defRPr/>
            </a:pPr>
            <a:r>
              <a:rPr lang="en-US" altLang="en-US" dirty="0">
                <a:solidFill>
                  <a:srgbClr val="000000"/>
                </a:solidFill>
                <a:latin typeface="Book Antiqua" pitchFamily="18" charset="0"/>
                <a:cs typeface="Arial" charset="0"/>
              </a:rPr>
              <a:t>Carriers are required to submit a standardized rate filing summary that will be made public and includes the following:</a:t>
            </a:r>
          </a:p>
          <a:p>
            <a:pPr marL="1714500" lvl="3" indent="-342900">
              <a:buFont typeface="Arial" charset="0"/>
              <a:buChar char="•"/>
              <a:defRPr/>
            </a:pPr>
            <a:r>
              <a:rPr lang="en-US" dirty="0"/>
              <a:t>List of products subject to the rate filing; </a:t>
            </a:r>
          </a:p>
          <a:p>
            <a:pPr marL="1714500" lvl="3" indent="-342900">
              <a:buFont typeface="Arial" charset="0"/>
              <a:buChar char="•"/>
              <a:defRPr/>
            </a:pPr>
            <a:r>
              <a:rPr lang="en-US" dirty="0"/>
              <a:t>Key drivers for the proposed rate change; </a:t>
            </a:r>
          </a:p>
          <a:p>
            <a:pPr marL="1714500" lvl="3" indent="-342900">
              <a:buFont typeface="Arial" charset="0"/>
              <a:buChar char="•"/>
              <a:defRPr/>
            </a:pPr>
            <a:r>
              <a:rPr lang="en-US" dirty="0"/>
              <a:t>Range of rate changes and the overall average proposed rate change; and</a:t>
            </a:r>
          </a:p>
          <a:p>
            <a:pPr marL="1714500" lvl="3" indent="-342900">
              <a:buFont typeface="Arial" charset="0"/>
              <a:buChar char="•"/>
              <a:defRPr/>
            </a:pPr>
            <a:r>
              <a:rPr lang="en-US" dirty="0"/>
              <a:t>Number of renewing Eligible Individuals and renewing Eligible Small Groups and Small Group Members.</a:t>
            </a:r>
            <a:endParaRPr lang="en-US" altLang="en-US" dirty="0">
              <a:solidFill>
                <a:srgbClr val="000000"/>
              </a:solidFill>
              <a:latin typeface="Book Antiqua" pitchFamily="18" charset="0"/>
              <a:cs typeface="Arial" charset="0"/>
            </a:endParaRPr>
          </a:p>
          <a:p>
            <a:pPr marL="1257300" lvl="2" indent="-342900">
              <a:buFont typeface="Arial" charset="0"/>
              <a:buChar char="•"/>
              <a:defRPr/>
            </a:pPr>
            <a:r>
              <a:rPr lang="en-US" altLang="en-US" dirty="0">
                <a:solidFill>
                  <a:srgbClr val="000000"/>
                </a:solidFill>
                <a:latin typeface="Book Antiqua" pitchFamily="18" charset="0"/>
                <a:cs typeface="Arial" charset="0"/>
              </a:rPr>
              <a:t>DOI publishes summary of filings to website within 10 business days.</a:t>
            </a:r>
          </a:p>
          <a:p>
            <a:pPr marL="1257300" lvl="2" indent="-342900">
              <a:buFont typeface="Arial" charset="0"/>
              <a:buChar char="•"/>
              <a:defRPr/>
            </a:pPr>
            <a:r>
              <a:rPr lang="en-US" altLang="en-US" dirty="0">
                <a:solidFill>
                  <a:srgbClr val="000000"/>
                </a:solidFill>
                <a:latin typeface="Book Antiqua" pitchFamily="18" charset="0"/>
                <a:cs typeface="Arial" charset="0"/>
              </a:rPr>
              <a:t>DOI holds public session in mid-June so that carriers can explain filing and public can raise issues for DOI to consider in reviewing filings.</a:t>
            </a:r>
          </a:p>
          <a:p>
            <a:pPr marL="1257300" lvl="2" indent="-342900">
              <a:buFont typeface="Arial" charset="0"/>
              <a:buChar char="•"/>
              <a:defRPr/>
            </a:pPr>
            <a:r>
              <a:rPr lang="en-US" altLang="en-US" dirty="0">
                <a:solidFill>
                  <a:srgbClr val="000000"/>
                </a:solidFill>
                <a:latin typeface="Book Antiqua" pitchFamily="18" charset="0"/>
                <a:cs typeface="Arial" charset="0"/>
              </a:rPr>
              <a:t>DOI must complete review by mid-August to meet Connector timelines.</a:t>
            </a:r>
          </a:p>
          <a:p>
            <a:pPr marL="1257300" lvl="2" indent="-342900">
              <a:buFont typeface="Arial" charset="0"/>
              <a:buChar char="•"/>
              <a:defRPr/>
            </a:pPr>
            <a:r>
              <a:rPr lang="en-US" altLang="en-US" dirty="0">
                <a:solidFill>
                  <a:srgbClr val="000000"/>
                </a:solidFill>
                <a:latin typeface="Book Antiqua" pitchFamily="18" charset="0"/>
                <a:cs typeface="Arial" charset="0"/>
              </a:rPr>
              <a:t>DOI publishes summary of final rates in September.</a:t>
            </a:r>
          </a:p>
          <a:p>
            <a:pPr lvl="2" algn="just">
              <a:spcAft>
                <a:spcPts val="600"/>
              </a:spcAft>
              <a:defRPr/>
            </a:pPr>
            <a:endParaRPr lang="en-US" altLang="en-US" sz="1400" dirty="0">
              <a:solidFill>
                <a:srgbClr val="000000"/>
              </a:solidFill>
              <a:latin typeface="Book Antiqua" pitchFamily="18" charset="0"/>
              <a:cs typeface="Arial" charset="0"/>
            </a:endParaRPr>
          </a:p>
          <a:p>
            <a:pPr lvl="2" algn="just">
              <a:spcAft>
                <a:spcPts val="600"/>
              </a:spcAft>
              <a:defRPr/>
            </a:pPr>
            <a:endParaRPr lang="en-US" altLang="en-US" sz="1400" dirty="0">
              <a:solidFill>
                <a:srgbClr val="000000"/>
              </a:solidFill>
              <a:latin typeface="Book Antiqua" pitchFamily="18" charset="0"/>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4">
            <a:extLst>
              <a:ext uri="{FF2B5EF4-FFF2-40B4-BE49-F238E27FC236}">
                <a16:creationId xmlns:a16="http://schemas.microsoft.com/office/drawing/2014/main" id="{0360B8A3-85D3-AD66-11B0-507D1891E13C}"/>
              </a:ext>
            </a:extLst>
          </p:cNvPr>
          <p:cNvSpPr>
            <a:spLocks noGrp="1" noChangeArrowheads="1"/>
          </p:cNvSpPr>
          <p:nvPr>
            <p:ph type="title"/>
          </p:nvPr>
        </p:nvSpPr>
        <p:spPr>
          <a:xfrm>
            <a:off x="399097" y="372173"/>
            <a:ext cx="9869805" cy="430887"/>
          </a:xfrm>
        </p:spPr>
        <p:txBody>
          <a:bodyPr/>
          <a:lstStyle/>
          <a:p>
            <a:pPr>
              <a:spcAft>
                <a:spcPts val="1800"/>
              </a:spcAft>
              <a:defRPr/>
            </a:pPr>
            <a:r>
              <a:rPr lang="en-US" altLang="en-US" sz="2800" b="1" dirty="0">
                <a:solidFill>
                  <a:srgbClr val="003366"/>
                </a:solidFill>
                <a:latin typeface="Calibri" pitchFamily="34" charset="0"/>
                <a:cs typeface="Arial" charset="0"/>
              </a:rPr>
              <a:t>Merged Market Health Rate Review Process</a:t>
            </a:r>
          </a:p>
        </p:txBody>
      </p:sp>
      <p:sp>
        <p:nvSpPr>
          <p:cNvPr id="14339" name="TextBox 3">
            <a:extLst>
              <a:ext uri="{FF2B5EF4-FFF2-40B4-BE49-F238E27FC236}">
                <a16:creationId xmlns:a16="http://schemas.microsoft.com/office/drawing/2014/main" id="{9D2FC069-7D70-E397-656D-D5BD75ADE16E}"/>
              </a:ext>
            </a:extLst>
          </p:cNvPr>
          <p:cNvSpPr txBox="1">
            <a:spLocks noChangeArrowheads="1"/>
          </p:cNvSpPr>
          <p:nvPr/>
        </p:nvSpPr>
        <p:spPr bwMode="auto">
          <a:xfrm>
            <a:off x="609600" y="1219200"/>
            <a:ext cx="10744200" cy="3524042"/>
          </a:xfrm>
          <a:prstGeom prst="rect">
            <a:avLst/>
          </a:prstGeom>
          <a:noFill/>
          <a:ln w="9525">
            <a:noFill/>
            <a:miter lim="800000"/>
            <a:headEnd/>
            <a:tailEnd/>
          </a:ln>
        </p:spPr>
        <p:txBody>
          <a:bodyPr wrap="square">
            <a:spAutoFit/>
          </a:bodyPr>
          <a:lstStyle/>
          <a:p>
            <a:pPr marL="342900" indent="-342900">
              <a:spcAft>
                <a:spcPts val="600"/>
              </a:spcAft>
              <a:buFont typeface="Arial" panose="020B0604020202020204" pitchFamily="34" charset="0"/>
              <a:buChar char="•"/>
              <a:defRPr/>
            </a:pPr>
            <a:r>
              <a:rPr lang="en-US" altLang="en-US" dirty="0">
                <a:solidFill>
                  <a:srgbClr val="000000"/>
                </a:solidFill>
                <a:latin typeface="Book Antiqua" pitchFamily="18" charset="0"/>
                <a:cs typeface="Arial" charset="0"/>
              </a:rPr>
              <a:t>Carriers file a standard data workbook with detail about membership, claims history, administrative expenses and projected actuarial assumptions about claims trends, risk adjustment, taxes, contribution-to-surplus, and other expenses.</a:t>
            </a:r>
          </a:p>
          <a:p>
            <a:pPr marL="342900" indent="-342900">
              <a:spcAft>
                <a:spcPts val="600"/>
              </a:spcAft>
              <a:buFont typeface="Arial" panose="020B0604020202020204" pitchFamily="34" charset="0"/>
              <a:buChar char="•"/>
              <a:defRPr/>
            </a:pPr>
            <a:r>
              <a:rPr lang="en-US" altLang="en-US" dirty="0">
                <a:solidFill>
                  <a:srgbClr val="000000"/>
                </a:solidFill>
                <a:latin typeface="Book Antiqua" pitchFamily="18" charset="0"/>
                <a:cs typeface="Arial" charset="0"/>
              </a:rPr>
              <a:t>DOI assigns an independent consulting actuary to review all filed assumptions and projections within carrier rate filings.</a:t>
            </a:r>
          </a:p>
          <a:p>
            <a:pPr marL="342900" indent="-342900">
              <a:spcAft>
                <a:spcPts val="600"/>
              </a:spcAft>
              <a:buFont typeface="Arial" panose="020B0604020202020204" pitchFamily="34" charset="0"/>
              <a:buChar char="•"/>
              <a:defRPr/>
            </a:pPr>
            <a:r>
              <a:rPr lang="en-US" altLang="en-US" dirty="0">
                <a:solidFill>
                  <a:srgbClr val="000000"/>
                </a:solidFill>
                <a:latin typeface="Book Antiqua" pitchFamily="18" charset="0"/>
                <a:cs typeface="Arial" charset="0"/>
              </a:rPr>
              <a:t>Consulting actuaries report findings to DOI about debatable assumptions.</a:t>
            </a:r>
          </a:p>
          <a:p>
            <a:pPr marL="342900" indent="-342900">
              <a:spcAft>
                <a:spcPts val="600"/>
              </a:spcAft>
              <a:buFont typeface="Arial" panose="020B0604020202020204" pitchFamily="34" charset="0"/>
              <a:buChar char="•"/>
              <a:defRPr/>
            </a:pPr>
            <a:r>
              <a:rPr lang="en-US" altLang="en-US" dirty="0">
                <a:solidFill>
                  <a:srgbClr val="000000"/>
                </a:solidFill>
                <a:latin typeface="Book Antiqua" pitchFamily="18" charset="0"/>
                <a:cs typeface="Arial" charset="0"/>
              </a:rPr>
              <a:t>DOI staff engage with carriers to address any debatable assumptions.</a:t>
            </a:r>
          </a:p>
          <a:p>
            <a:pPr marL="342900" indent="-342900">
              <a:spcAft>
                <a:spcPts val="600"/>
              </a:spcAft>
              <a:buFont typeface="Arial" panose="020B0604020202020204" pitchFamily="34" charset="0"/>
              <a:buChar char="•"/>
              <a:defRPr/>
            </a:pPr>
            <a:r>
              <a:rPr lang="en-US" altLang="en-US" dirty="0">
                <a:solidFill>
                  <a:srgbClr val="000000"/>
                </a:solidFill>
                <a:latin typeface="Book Antiqua" pitchFamily="18" charset="0"/>
                <a:cs typeface="Arial" charset="0"/>
              </a:rPr>
              <a:t>If the DOI is satisfied that a filing meets all applicable statutory and regulatory requirements, it is placed on file and may be used by the carrier.</a:t>
            </a:r>
            <a:endParaRPr lang="en-US" altLang="en-US" dirty="0">
              <a:latin typeface="Book Antiqua" pitchFamily="18" charset="0"/>
              <a:cs typeface="Arial" charset="0"/>
            </a:endParaRPr>
          </a:p>
          <a:p>
            <a:pPr marL="342900" indent="-342900">
              <a:spcAft>
                <a:spcPts val="600"/>
              </a:spcAft>
              <a:buFont typeface="Arial" panose="020B0604020202020204" pitchFamily="34" charset="0"/>
              <a:buChar char="•"/>
              <a:defRPr/>
            </a:pPr>
            <a:r>
              <a:rPr lang="en-US" altLang="en-US" dirty="0">
                <a:solidFill>
                  <a:srgbClr val="000000"/>
                </a:solidFill>
                <a:latin typeface="Book Antiqua" pitchFamily="18" charset="0"/>
                <a:cs typeface="Arial" charset="0"/>
              </a:rPr>
              <a:t>If filed rates do not meet DOI standards, the DOI will disapprove a filing, and the carrier will have the opportunity to request a hearing.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4">
            <a:extLst>
              <a:ext uri="{FF2B5EF4-FFF2-40B4-BE49-F238E27FC236}">
                <a16:creationId xmlns:a16="http://schemas.microsoft.com/office/drawing/2014/main" id="{B843A13C-CD04-0DDE-B9E4-F8741F6B98B7}"/>
              </a:ext>
            </a:extLst>
          </p:cNvPr>
          <p:cNvSpPr>
            <a:spLocks noGrp="1" noChangeArrowheads="1"/>
          </p:cNvSpPr>
          <p:nvPr>
            <p:ph type="title"/>
          </p:nvPr>
        </p:nvSpPr>
        <p:spPr>
          <a:xfrm>
            <a:off x="399097" y="372173"/>
            <a:ext cx="9869805" cy="430887"/>
          </a:xfrm>
        </p:spPr>
        <p:txBody>
          <a:bodyPr/>
          <a:lstStyle/>
          <a:p>
            <a:pPr>
              <a:spcAft>
                <a:spcPts val="1800"/>
              </a:spcAft>
              <a:defRPr/>
            </a:pPr>
            <a:r>
              <a:rPr lang="en-US" altLang="en-US" sz="2800" b="1" dirty="0">
                <a:solidFill>
                  <a:srgbClr val="003366"/>
                </a:solidFill>
                <a:latin typeface="Calibri" pitchFamily="34" charset="0"/>
                <a:cs typeface="Arial" charset="0"/>
              </a:rPr>
              <a:t>Merged Market Health Rate Disapprovals</a:t>
            </a:r>
          </a:p>
        </p:txBody>
      </p:sp>
      <p:sp>
        <p:nvSpPr>
          <p:cNvPr id="14339" name="TextBox 3">
            <a:extLst>
              <a:ext uri="{FF2B5EF4-FFF2-40B4-BE49-F238E27FC236}">
                <a16:creationId xmlns:a16="http://schemas.microsoft.com/office/drawing/2014/main" id="{CE2F9CC3-6C68-65E1-7648-D0FE4B62B6B0}"/>
              </a:ext>
            </a:extLst>
          </p:cNvPr>
          <p:cNvSpPr txBox="1">
            <a:spLocks noChangeArrowheads="1"/>
          </p:cNvSpPr>
          <p:nvPr/>
        </p:nvSpPr>
        <p:spPr bwMode="auto">
          <a:xfrm>
            <a:off x="609600" y="1103313"/>
            <a:ext cx="9982200" cy="5878532"/>
          </a:xfrm>
          <a:prstGeom prst="rect">
            <a:avLst/>
          </a:prstGeom>
          <a:noFill/>
          <a:ln w="9525">
            <a:noFill/>
            <a:miter lim="800000"/>
            <a:headEnd/>
            <a:tailEnd/>
          </a:ln>
        </p:spPr>
        <p:txBody>
          <a:bodyPr wrap="square">
            <a:spAutoFit/>
          </a:bodyPr>
          <a:lstStyle/>
          <a:p>
            <a:pPr lvl="1" eaLnBrk="1" hangingPunct="1">
              <a:defRPr/>
            </a:pPr>
            <a:r>
              <a:rPr lang="en-US" altLang="en-US" dirty="0">
                <a:solidFill>
                  <a:srgbClr val="000000"/>
                </a:solidFill>
                <a:latin typeface="Book Antiqua" pitchFamily="18" charset="0"/>
                <a:cs typeface="Arial" charset="0"/>
              </a:rPr>
              <a:t>According to M.G.L. c. 176J and 211 CMR 66.00, the DOI has the authority to disapprove rates.</a:t>
            </a:r>
          </a:p>
          <a:p>
            <a:pPr lvl="1" eaLnBrk="1" hangingPunct="1">
              <a:defRPr/>
            </a:pPr>
            <a:r>
              <a:rPr lang="en-US" altLang="en-US" i="1" u="sng" dirty="0">
                <a:solidFill>
                  <a:srgbClr val="000000"/>
                </a:solidFill>
                <a:latin typeface="Book Antiqua" pitchFamily="18" charset="0"/>
                <a:cs typeface="Arial" charset="0"/>
              </a:rPr>
              <a:t>The DOI does not have the authority to modify rate filings.</a:t>
            </a:r>
          </a:p>
          <a:p>
            <a:pPr lvl="1" eaLnBrk="1" hangingPunct="1">
              <a:defRPr/>
            </a:pPr>
            <a:endParaRPr lang="en-US" altLang="en-US" sz="1600" dirty="0">
              <a:solidFill>
                <a:srgbClr val="000000"/>
              </a:solidFill>
              <a:latin typeface="Book Antiqua" pitchFamily="18" charset="0"/>
              <a:cs typeface="Arial" charset="0"/>
            </a:endParaRPr>
          </a:p>
          <a:p>
            <a:pPr lvl="1" eaLnBrk="1" hangingPunct="1">
              <a:defRPr/>
            </a:pPr>
            <a:r>
              <a:rPr lang="en-US" altLang="en-US" dirty="0">
                <a:solidFill>
                  <a:srgbClr val="000000"/>
                </a:solidFill>
                <a:latin typeface="Book Antiqua" pitchFamily="18" charset="0"/>
                <a:cs typeface="Arial" charset="0"/>
              </a:rPr>
              <a:t>DOI will </a:t>
            </a:r>
            <a:r>
              <a:rPr lang="en-US" altLang="en-US" b="1" dirty="0">
                <a:solidFill>
                  <a:srgbClr val="000000"/>
                </a:solidFill>
                <a:latin typeface="Book Antiqua" pitchFamily="18" charset="0"/>
                <a:cs typeface="Arial" charset="0"/>
              </a:rPr>
              <a:t>presumptively</a:t>
            </a:r>
            <a:r>
              <a:rPr lang="en-US" altLang="en-US" dirty="0">
                <a:solidFill>
                  <a:srgbClr val="000000"/>
                </a:solidFill>
                <a:latin typeface="Book Antiqua" pitchFamily="18" charset="0"/>
                <a:cs typeface="Arial" charset="0"/>
              </a:rPr>
              <a:t> </a:t>
            </a:r>
            <a:r>
              <a:rPr lang="en-US" altLang="en-US" b="1" dirty="0">
                <a:solidFill>
                  <a:srgbClr val="000000"/>
                </a:solidFill>
                <a:latin typeface="Book Antiqua" pitchFamily="18" charset="0"/>
                <a:cs typeface="Arial" charset="0"/>
              </a:rPr>
              <a:t>disapprove </a:t>
            </a:r>
            <a:r>
              <a:rPr lang="en-US" altLang="en-US" dirty="0">
                <a:solidFill>
                  <a:srgbClr val="000000"/>
                </a:solidFill>
                <a:latin typeface="Book Antiqua" pitchFamily="18" charset="0"/>
                <a:cs typeface="Arial" charset="0"/>
              </a:rPr>
              <a:t>rates if:</a:t>
            </a:r>
          </a:p>
          <a:p>
            <a:pPr marL="800100" lvl="1" indent="-342900">
              <a:buFont typeface="Arial" charset="0"/>
              <a:buChar char="•"/>
              <a:defRPr/>
            </a:pPr>
            <a:r>
              <a:rPr lang="en-US" altLang="en-US" dirty="0">
                <a:solidFill>
                  <a:srgbClr val="000000"/>
                </a:solidFill>
                <a:latin typeface="Book Antiqua" pitchFamily="18" charset="0"/>
                <a:cs typeface="Arial" charset="0"/>
              </a:rPr>
              <a:t>Projected medical loss ratio is under 88%;</a:t>
            </a:r>
          </a:p>
          <a:p>
            <a:pPr marL="798513" lvl="1">
              <a:defRPr/>
            </a:pPr>
            <a:r>
              <a:rPr lang="en-US" altLang="en-US" dirty="0">
                <a:solidFill>
                  <a:srgbClr val="000000"/>
                </a:solidFill>
                <a:latin typeface="Book Antiqua" pitchFamily="18" charset="0"/>
                <a:cs typeface="Arial" charset="0"/>
              </a:rPr>
              <a:t>(projected claims payments in relation to projected premium revenue is under 88%);</a:t>
            </a:r>
          </a:p>
          <a:p>
            <a:pPr marL="739775" indent="-285750">
              <a:buFont typeface="Arial" panose="020B0604020202020204" pitchFamily="34" charset="0"/>
              <a:buChar char="•"/>
              <a:defRPr/>
            </a:pPr>
            <a:r>
              <a:rPr lang="en-US" altLang="en-US" dirty="0">
                <a:latin typeface="Book Antiqua" pitchFamily="18" charset="0"/>
                <a:cs typeface="Arial" charset="0"/>
              </a:rPr>
              <a:t>Contribution-to-surplus (profit) is greater than 1.9%; or </a:t>
            </a:r>
          </a:p>
          <a:p>
            <a:pPr marL="739775" indent="-285750">
              <a:buFont typeface="Arial" panose="020B0604020202020204" pitchFamily="34" charset="0"/>
              <a:buChar char="•"/>
              <a:defRPr/>
            </a:pPr>
            <a:r>
              <a:rPr lang="en-US" altLang="en-US" dirty="0">
                <a:latin typeface="Book Antiqua" pitchFamily="18" charset="0"/>
                <a:cs typeface="Arial" charset="0"/>
              </a:rPr>
              <a:t>Administrative expenses increase by more than medical CPI for Boston area.</a:t>
            </a:r>
            <a:endParaRPr lang="en-US" altLang="en-US" dirty="0">
              <a:solidFill>
                <a:srgbClr val="000000"/>
              </a:solidFill>
              <a:latin typeface="Book Antiqua" pitchFamily="18" charset="0"/>
              <a:cs typeface="Arial" charset="0"/>
            </a:endParaRPr>
          </a:p>
          <a:p>
            <a:pPr marL="739775" indent="-285750">
              <a:buFont typeface="Arial" panose="020B0604020202020204" pitchFamily="34" charset="0"/>
              <a:buChar char="•"/>
              <a:defRPr/>
            </a:pPr>
            <a:endParaRPr lang="en-US" altLang="en-US" dirty="0">
              <a:solidFill>
                <a:srgbClr val="000000"/>
              </a:solidFill>
              <a:latin typeface="Book Antiqua" pitchFamily="18" charset="0"/>
              <a:cs typeface="Arial" charset="0"/>
            </a:endParaRPr>
          </a:p>
          <a:p>
            <a:pPr marL="454025">
              <a:defRPr/>
            </a:pPr>
            <a:r>
              <a:rPr lang="en-US" altLang="en-US" dirty="0">
                <a:solidFill>
                  <a:srgbClr val="000000"/>
                </a:solidFill>
                <a:latin typeface="Book Antiqua" pitchFamily="18" charset="0"/>
                <a:cs typeface="Arial" charset="0"/>
              </a:rPr>
              <a:t>In addition to presumptive disapproval standards, the DOI may disapprove a filing:</a:t>
            </a:r>
          </a:p>
          <a:p>
            <a:pPr marL="739775" indent="-285750">
              <a:buFont typeface="Arial" panose="020B0604020202020204" pitchFamily="34" charset="0"/>
              <a:buChar char="•"/>
              <a:defRPr/>
            </a:pPr>
            <a:r>
              <a:rPr lang="en-US" altLang="en-US" dirty="0">
                <a:latin typeface="Book Antiqua" pitchFamily="18" charset="0"/>
                <a:cs typeface="Arial" charset="0"/>
              </a:rPr>
              <a:t>If rates are excessive, inadequate, or unreasonable in relation to the benefits charged; or</a:t>
            </a:r>
          </a:p>
          <a:p>
            <a:pPr marL="739775" indent="-285750">
              <a:buFont typeface="Arial" panose="020B0604020202020204" pitchFamily="34" charset="0"/>
              <a:buChar char="•"/>
              <a:defRPr/>
            </a:pPr>
            <a:r>
              <a:rPr lang="en-US" altLang="en-US" dirty="0">
                <a:latin typeface="Book Antiqua" pitchFamily="18" charset="0"/>
                <a:cs typeface="Arial" charset="0"/>
              </a:rPr>
              <a:t>If any filed rating factor change is discriminatory or not actuarially sound.</a:t>
            </a:r>
          </a:p>
          <a:p>
            <a:pPr marL="457200" lvl="1" algn="just">
              <a:spcAft>
                <a:spcPts val="600"/>
              </a:spcAft>
              <a:defRPr/>
            </a:pPr>
            <a:endParaRPr lang="en-US" altLang="en-US" dirty="0">
              <a:solidFill>
                <a:srgbClr val="000000"/>
              </a:solidFill>
              <a:latin typeface="Book Antiqua" pitchFamily="18" charset="0"/>
              <a:cs typeface="Arial" charset="0"/>
            </a:endParaRPr>
          </a:p>
          <a:p>
            <a:pPr lvl="1" eaLnBrk="1" hangingPunct="1">
              <a:defRPr/>
            </a:pPr>
            <a:r>
              <a:rPr lang="en-US" altLang="en-US" dirty="0">
                <a:solidFill>
                  <a:srgbClr val="000000"/>
                </a:solidFill>
                <a:latin typeface="Book Antiqua" pitchFamily="18" charset="0"/>
                <a:cs typeface="Arial" charset="0"/>
              </a:rPr>
              <a:t>If DOI disapproves a carrier’s rate filing:</a:t>
            </a:r>
          </a:p>
          <a:p>
            <a:pPr marL="742950" lvl="1" indent="-285750">
              <a:buFont typeface="Arial" panose="020B0604020202020204" pitchFamily="34" charset="0"/>
              <a:buChar char="•"/>
              <a:defRPr/>
            </a:pPr>
            <a:r>
              <a:rPr lang="en-US" altLang="en-US" dirty="0">
                <a:solidFill>
                  <a:srgbClr val="000000"/>
                </a:solidFill>
                <a:latin typeface="Book Antiqua" pitchFamily="18" charset="0"/>
                <a:cs typeface="Arial" charset="0"/>
              </a:rPr>
              <a:t>DOI must state its disapproval reasons in writing.</a:t>
            </a:r>
          </a:p>
          <a:p>
            <a:pPr marL="742950" lvl="1" indent="-285750">
              <a:buFont typeface="Arial" panose="020B0604020202020204" pitchFamily="34" charset="0"/>
              <a:buChar char="•"/>
              <a:defRPr/>
            </a:pPr>
            <a:r>
              <a:rPr lang="en-US" altLang="en-US" dirty="0">
                <a:solidFill>
                  <a:srgbClr val="000000"/>
                </a:solidFill>
                <a:latin typeface="Book Antiqua" pitchFamily="18" charset="0"/>
                <a:cs typeface="Arial" charset="0"/>
              </a:rPr>
              <a:t>The carrier may request a hearing about the validity of the disapproval reasons.</a:t>
            </a:r>
          </a:p>
          <a:p>
            <a:pPr marL="742950" lvl="1" indent="-285750">
              <a:buFont typeface="Arial" panose="020B0604020202020204" pitchFamily="34" charset="0"/>
              <a:buChar char="•"/>
              <a:defRPr/>
            </a:pPr>
            <a:r>
              <a:rPr lang="en-US" altLang="en-US" dirty="0">
                <a:solidFill>
                  <a:srgbClr val="000000"/>
                </a:solidFill>
                <a:latin typeface="Book Antiqua" pitchFamily="18" charset="0"/>
                <a:cs typeface="Arial" charset="0"/>
              </a:rPr>
              <a:t>The rates for the carrier are frozen at prior year rates when offered in market.</a:t>
            </a:r>
          </a:p>
          <a:p>
            <a:pPr marL="742950" lvl="1" indent="-285750">
              <a:buFont typeface="Arial" panose="020B0604020202020204" pitchFamily="34" charset="0"/>
              <a:buChar char="•"/>
              <a:defRPr/>
            </a:pPr>
            <a:r>
              <a:rPr lang="en-US" altLang="en-US" dirty="0">
                <a:solidFill>
                  <a:srgbClr val="000000"/>
                </a:solidFill>
                <a:latin typeface="Book Antiqua" pitchFamily="18" charset="0"/>
                <a:cs typeface="Arial" charset="0"/>
              </a:rPr>
              <a:t>If disapproval is overturned, the filed rate increase may take effect.</a:t>
            </a:r>
          </a:p>
          <a:p>
            <a:pPr marL="742950" lvl="1" indent="-285750">
              <a:buFont typeface="Arial" panose="020B0604020202020204" pitchFamily="34" charset="0"/>
              <a:buChar char="•"/>
              <a:defRPr/>
            </a:pPr>
            <a:endParaRPr lang="en-US" altLang="en-US" sz="1600" dirty="0">
              <a:solidFill>
                <a:srgbClr val="000000"/>
              </a:solidFill>
              <a:latin typeface="Book Antiqua" pitchFamily="18" charset="0"/>
              <a:cs typeface="Arial" charset="0"/>
            </a:endParaRPr>
          </a:p>
          <a:p>
            <a:pPr lvl="1" algn="just">
              <a:spcAft>
                <a:spcPts val="600"/>
              </a:spcAft>
              <a:defRPr/>
            </a:pPr>
            <a:endParaRPr lang="en-US" altLang="en-US" sz="1400" dirty="0">
              <a:solidFill>
                <a:srgbClr val="000000"/>
              </a:solidFill>
              <a:latin typeface="Book Antiqua" pitchFamily="18" charset="0"/>
              <a:cs typeface="Arial" charset="0"/>
            </a:endParaRPr>
          </a:p>
          <a:p>
            <a:pPr lvl="2" algn="just">
              <a:spcAft>
                <a:spcPts val="600"/>
              </a:spcAft>
              <a:defRPr/>
            </a:pPr>
            <a:endParaRPr lang="en-US" altLang="en-US" sz="1400" dirty="0">
              <a:solidFill>
                <a:srgbClr val="000000"/>
              </a:solidFill>
              <a:latin typeface="Book Antiqua" pitchFamily="18" charset="0"/>
              <a:cs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2777F-19A1-10C1-CAFD-6812E6D864CB}"/>
            </a:ext>
          </a:extLst>
        </p:cNvPr>
        <p:cNvGrpSpPr/>
        <p:nvPr/>
      </p:nvGrpSpPr>
      <p:grpSpPr>
        <a:xfrm>
          <a:off x="0" y="0"/>
          <a:ext cx="0" cy="0"/>
          <a:chOff x="0" y="0"/>
          <a:chExt cx="0" cy="0"/>
        </a:xfrm>
      </p:grpSpPr>
      <p:sp>
        <p:nvSpPr>
          <p:cNvPr id="23554" name="Title 4">
            <a:extLst>
              <a:ext uri="{FF2B5EF4-FFF2-40B4-BE49-F238E27FC236}">
                <a16:creationId xmlns:a16="http://schemas.microsoft.com/office/drawing/2014/main" id="{60A80B42-C553-17CB-3C15-D61FA6219535}"/>
              </a:ext>
            </a:extLst>
          </p:cNvPr>
          <p:cNvSpPr>
            <a:spLocks noGrp="1" noChangeArrowheads="1"/>
          </p:cNvSpPr>
          <p:nvPr>
            <p:ph type="title"/>
          </p:nvPr>
        </p:nvSpPr>
        <p:spPr>
          <a:xfrm>
            <a:off x="399097" y="372173"/>
            <a:ext cx="9869805" cy="861774"/>
          </a:xfrm>
        </p:spPr>
        <p:txBody>
          <a:bodyPr/>
          <a:lstStyle/>
          <a:p>
            <a:pPr>
              <a:spcAft>
                <a:spcPts val="1800"/>
              </a:spcAft>
              <a:defRPr/>
            </a:pPr>
            <a:r>
              <a:rPr lang="en-US" altLang="en-US" sz="2800" dirty="0">
                <a:solidFill>
                  <a:srgbClr val="003366"/>
                </a:solidFill>
                <a:latin typeface="Calibri" pitchFamily="34" charset="0"/>
                <a:cs typeface="Arial" charset="0"/>
              </a:rPr>
              <a:t>Final CY2025 Rate Changes</a:t>
            </a:r>
            <a:br>
              <a:rPr lang="en-US" altLang="en-US" sz="2800" dirty="0">
                <a:solidFill>
                  <a:srgbClr val="003366"/>
                </a:solidFill>
                <a:latin typeface="Calibri" pitchFamily="34" charset="0"/>
                <a:cs typeface="Arial" charset="0"/>
              </a:rPr>
            </a:br>
            <a:endParaRPr lang="en-US" altLang="en-US" sz="2800" b="1" dirty="0">
              <a:solidFill>
                <a:srgbClr val="003366"/>
              </a:solidFill>
              <a:latin typeface="Calibri" pitchFamily="34" charset="0"/>
              <a:cs typeface="Arial" charset="0"/>
            </a:endParaRPr>
          </a:p>
        </p:txBody>
      </p:sp>
      <p:sp>
        <p:nvSpPr>
          <p:cNvPr id="14339" name="TextBox 3">
            <a:extLst>
              <a:ext uri="{FF2B5EF4-FFF2-40B4-BE49-F238E27FC236}">
                <a16:creationId xmlns:a16="http://schemas.microsoft.com/office/drawing/2014/main" id="{6F258F9E-6E53-D6B3-E57D-CC15EFE8DFBE}"/>
              </a:ext>
            </a:extLst>
          </p:cNvPr>
          <p:cNvSpPr txBox="1">
            <a:spLocks noChangeArrowheads="1"/>
          </p:cNvSpPr>
          <p:nvPr/>
        </p:nvSpPr>
        <p:spPr bwMode="auto">
          <a:xfrm>
            <a:off x="990600" y="914400"/>
            <a:ext cx="9982200" cy="846386"/>
          </a:xfrm>
          <a:prstGeom prst="rect">
            <a:avLst/>
          </a:prstGeom>
          <a:noFill/>
          <a:ln w="9525">
            <a:noFill/>
            <a:miter lim="800000"/>
            <a:headEnd/>
            <a:tailEnd/>
          </a:ln>
        </p:spPr>
        <p:txBody>
          <a:bodyPr wrap="square">
            <a:spAutoFit/>
          </a:bodyPr>
          <a:lstStyle/>
          <a:p>
            <a:pPr marL="742950" lvl="1" indent="-285750">
              <a:buFont typeface="Arial" panose="020B0604020202020204" pitchFamily="34" charset="0"/>
              <a:buChar char="•"/>
              <a:defRPr/>
            </a:pPr>
            <a:endParaRPr lang="en-US" altLang="en-US" sz="1600" dirty="0">
              <a:solidFill>
                <a:srgbClr val="000000"/>
              </a:solidFill>
              <a:latin typeface="Book Antiqua" pitchFamily="18" charset="0"/>
              <a:cs typeface="Arial" charset="0"/>
            </a:endParaRPr>
          </a:p>
          <a:p>
            <a:pPr lvl="1" algn="just">
              <a:spcAft>
                <a:spcPts val="600"/>
              </a:spcAft>
              <a:defRPr/>
            </a:pPr>
            <a:endParaRPr lang="en-US" altLang="en-US" sz="1400" dirty="0">
              <a:solidFill>
                <a:srgbClr val="000000"/>
              </a:solidFill>
              <a:latin typeface="Book Antiqua" pitchFamily="18" charset="0"/>
              <a:cs typeface="Arial" charset="0"/>
            </a:endParaRPr>
          </a:p>
          <a:p>
            <a:pPr lvl="2" algn="just">
              <a:spcAft>
                <a:spcPts val="600"/>
              </a:spcAft>
              <a:defRPr/>
            </a:pPr>
            <a:endParaRPr lang="en-US" altLang="en-US" sz="1400" dirty="0">
              <a:solidFill>
                <a:srgbClr val="000000"/>
              </a:solidFill>
              <a:latin typeface="Book Antiqua" pitchFamily="18" charset="0"/>
              <a:cs typeface="Arial" charset="0"/>
            </a:endParaRPr>
          </a:p>
        </p:txBody>
      </p:sp>
      <p:pic>
        <p:nvPicPr>
          <p:cNvPr id="3" name="Picture 2">
            <a:extLst>
              <a:ext uri="{FF2B5EF4-FFF2-40B4-BE49-F238E27FC236}">
                <a16:creationId xmlns:a16="http://schemas.microsoft.com/office/drawing/2014/main" id="{0E63F9EE-C9EA-B33C-3478-2FC0853DECCB}"/>
              </a:ext>
            </a:extLst>
          </p:cNvPr>
          <p:cNvPicPr>
            <a:picLocks noChangeAspect="1"/>
          </p:cNvPicPr>
          <p:nvPr/>
        </p:nvPicPr>
        <p:blipFill>
          <a:blip r:embed="rId3"/>
          <a:stretch>
            <a:fillRect/>
          </a:stretch>
        </p:blipFill>
        <p:spPr>
          <a:xfrm>
            <a:off x="412750" y="511175"/>
            <a:ext cx="11366500" cy="5835650"/>
          </a:xfrm>
          <a:prstGeom prst="rect">
            <a:avLst/>
          </a:prstGeom>
        </p:spPr>
      </p:pic>
    </p:spTree>
    <p:extLst>
      <p:ext uri="{BB962C8B-B14F-4D97-AF65-F5344CB8AC3E}">
        <p14:creationId xmlns:p14="http://schemas.microsoft.com/office/powerpoint/2010/main" val="1845980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96E94-3247-2AD9-39CE-A505A0BA5610}"/>
            </a:ext>
          </a:extLst>
        </p:cNvPr>
        <p:cNvGrpSpPr/>
        <p:nvPr/>
      </p:nvGrpSpPr>
      <p:grpSpPr>
        <a:xfrm>
          <a:off x="0" y="0"/>
          <a:ext cx="0" cy="0"/>
          <a:chOff x="0" y="0"/>
          <a:chExt cx="0" cy="0"/>
        </a:xfrm>
      </p:grpSpPr>
      <p:sp>
        <p:nvSpPr>
          <p:cNvPr id="23554" name="Title 4">
            <a:extLst>
              <a:ext uri="{FF2B5EF4-FFF2-40B4-BE49-F238E27FC236}">
                <a16:creationId xmlns:a16="http://schemas.microsoft.com/office/drawing/2014/main" id="{C00DB7C5-1713-6CCA-1AC4-F624EEBF708E}"/>
              </a:ext>
            </a:extLst>
          </p:cNvPr>
          <p:cNvSpPr>
            <a:spLocks noGrp="1" noChangeArrowheads="1"/>
          </p:cNvSpPr>
          <p:nvPr>
            <p:ph type="title"/>
          </p:nvPr>
        </p:nvSpPr>
        <p:spPr>
          <a:xfrm>
            <a:off x="399097" y="372173"/>
            <a:ext cx="9869805" cy="430887"/>
          </a:xfrm>
        </p:spPr>
        <p:txBody>
          <a:bodyPr/>
          <a:lstStyle/>
          <a:p>
            <a:pPr>
              <a:spcAft>
                <a:spcPts val="1800"/>
              </a:spcAft>
              <a:defRPr/>
            </a:pPr>
            <a:r>
              <a:rPr lang="en-US" altLang="en-US" sz="2800" b="1" dirty="0">
                <a:solidFill>
                  <a:srgbClr val="003366"/>
                </a:solidFill>
                <a:latin typeface="Calibri" pitchFamily="34" charset="0"/>
                <a:cs typeface="Arial" charset="0"/>
              </a:rPr>
              <a:t>Information Sessions</a:t>
            </a:r>
          </a:p>
        </p:txBody>
      </p:sp>
      <p:sp>
        <p:nvSpPr>
          <p:cNvPr id="14339" name="TextBox 3">
            <a:extLst>
              <a:ext uri="{FF2B5EF4-FFF2-40B4-BE49-F238E27FC236}">
                <a16:creationId xmlns:a16="http://schemas.microsoft.com/office/drawing/2014/main" id="{6DF36A96-03F3-F838-7CD0-5368A1BE0DAA}"/>
              </a:ext>
            </a:extLst>
          </p:cNvPr>
          <p:cNvSpPr txBox="1">
            <a:spLocks noChangeArrowheads="1"/>
          </p:cNvSpPr>
          <p:nvPr/>
        </p:nvSpPr>
        <p:spPr bwMode="auto">
          <a:xfrm>
            <a:off x="609600" y="1103313"/>
            <a:ext cx="9982200" cy="846386"/>
          </a:xfrm>
          <a:prstGeom prst="rect">
            <a:avLst/>
          </a:prstGeom>
          <a:noFill/>
          <a:ln w="9525">
            <a:noFill/>
            <a:miter lim="800000"/>
            <a:headEnd/>
            <a:tailEnd/>
          </a:ln>
        </p:spPr>
        <p:txBody>
          <a:bodyPr wrap="square">
            <a:spAutoFit/>
          </a:bodyPr>
          <a:lstStyle/>
          <a:p>
            <a:pPr marL="742950" lvl="1" indent="-285750">
              <a:buFont typeface="Arial" panose="020B0604020202020204" pitchFamily="34" charset="0"/>
              <a:buChar char="•"/>
              <a:defRPr/>
            </a:pPr>
            <a:endParaRPr lang="en-US" altLang="en-US" sz="1600" dirty="0">
              <a:solidFill>
                <a:srgbClr val="000000"/>
              </a:solidFill>
              <a:latin typeface="Book Antiqua" pitchFamily="18" charset="0"/>
              <a:cs typeface="Arial" charset="0"/>
            </a:endParaRPr>
          </a:p>
          <a:p>
            <a:pPr lvl="1" algn="just">
              <a:spcAft>
                <a:spcPts val="600"/>
              </a:spcAft>
              <a:defRPr/>
            </a:pPr>
            <a:endParaRPr lang="en-US" altLang="en-US" sz="1400" dirty="0">
              <a:solidFill>
                <a:srgbClr val="000000"/>
              </a:solidFill>
              <a:latin typeface="Book Antiqua" pitchFamily="18" charset="0"/>
              <a:cs typeface="Arial" charset="0"/>
            </a:endParaRPr>
          </a:p>
          <a:p>
            <a:pPr lvl="2" algn="just">
              <a:spcAft>
                <a:spcPts val="600"/>
              </a:spcAft>
              <a:defRPr/>
            </a:pPr>
            <a:endParaRPr lang="en-US" altLang="en-US" sz="1400" dirty="0">
              <a:solidFill>
                <a:srgbClr val="000000"/>
              </a:solidFill>
              <a:latin typeface="Book Antiqua" pitchFamily="18" charset="0"/>
              <a:cs typeface="Arial" charset="0"/>
            </a:endParaRPr>
          </a:p>
        </p:txBody>
      </p:sp>
      <p:pic>
        <p:nvPicPr>
          <p:cNvPr id="9" name="Picture 8">
            <a:extLst>
              <a:ext uri="{FF2B5EF4-FFF2-40B4-BE49-F238E27FC236}">
                <a16:creationId xmlns:a16="http://schemas.microsoft.com/office/drawing/2014/main" id="{1D40C92E-AC0C-C02C-BA4B-13D720A002A5}"/>
              </a:ext>
            </a:extLst>
          </p:cNvPr>
          <p:cNvPicPr>
            <a:picLocks noChangeAspect="1"/>
          </p:cNvPicPr>
          <p:nvPr/>
        </p:nvPicPr>
        <p:blipFill>
          <a:blip r:embed="rId3"/>
          <a:stretch>
            <a:fillRect/>
          </a:stretch>
        </p:blipFill>
        <p:spPr>
          <a:xfrm>
            <a:off x="1828800" y="1103312"/>
            <a:ext cx="8991600" cy="5382515"/>
          </a:xfrm>
          <a:prstGeom prst="rect">
            <a:avLst/>
          </a:prstGeom>
        </p:spPr>
      </p:pic>
    </p:spTree>
    <p:extLst>
      <p:ext uri="{BB962C8B-B14F-4D97-AF65-F5344CB8AC3E}">
        <p14:creationId xmlns:p14="http://schemas.microsoft.com/office/powerpoint/2010/main" val="742256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E7789-8867-D397-F127-F308C88166E4}"/>
              </a:ext>
            </a:extLst>
          </p:cNvPr>
          <p:cNvSpPr>
            <a:spLocks noGrp="1"/>
          </p:cNvSpPr>
          <p:nvPr>
            <p:ph type="title"/>
          </p:nvPr>
        </p:nvSpPr>
        <p:spPr>
          <a:xfrm>
            <a:off x="399097" y="372173"/>
            <a:ext cx="9869805" cy="738664"/>
          </a:xfrm>
        </p:spPr>
        <p:txBody>
          <a:bodyPr/>
          <a:lstStyle/>
          <a:p>
            <a:r>
              <a:rPr lang="en-US" altLang="en-US" sz="2800" b="1" dirty="0">
                <a:solidFill>
                  <a:srgbClr val="003366"/>
                </a:solidFill>
                <a:latin typeface="Calibri" pitchFamily="34" charset="0"/>
                <a:cs typeface="Arial" charset="0"/>
              </a:rPr>
              <a:t>Merged Market Health Rate Increases</a:t>
            </a:r>
            <a:br>
              <a:rPr lang="en-US" altLang="en-US" sz="2000" b="1" dirty="0">
                <a:solidFill>
                  <a:srgbClr val="003366"/>
                </a:solidFill>
                <a:latin typeface="Calibri" pitchFamily="34" charset="0"/>
                <a:cs typeface="Arial" charset="0"/>
              </a:rPr>
            </a:br>
            <a:endParaRPr lang="en-US" dirty="0"/>
          </a:p>
        </p:txBody>
      </p:sp>
      <p:sp>
        <p:nvSpPr>
          <p:cNvPr id="3" name="Text Placeholder 2">
            <a:extLst>
              <a:ext uri="{FF2B5EF4-FFF2-40B4-BE49-F238E27FC236}">
                <a16:creationId xmlns:a16="http://schemas.microsoft.com/office/drawing/2014/main" id="{EB68114D-4FD2-56FC-0784-905A58E0EECB}"/>
              </a:ext>
            </a:extLst>
          </p:cNvPr>
          <p:cNvSpPr>
            <a:spLocks noGrp="1"/>
          </p:cNvSpPr>
          <p:nvPr>
            <p:ph type="body" idx="1"/>
          </p:nvPr>
        </p:nvSpPr>
        <p:spPr>
          <a:xfrm>
            <a:off x="403859" y="1143000"/>
            <a:ext cx="11254741" cy="5816977"/>
          </a:xfrm>
        </p:spPr>
        <p:txBody>
          <a:bodyPr/>
          <a:lstStyle/>
          <a:p>
            <a:pPr eaLnBrk="1" hangingPunct="1">
              <a:defRPr/>
            </a:pPr>
            <a:r>
              <a:rPr lang="en-US" altLang="en-US" b="1" u="sng" dirty="0">
                <a:solidFill>
                  <a:srgbClr val="000000"/>
                </a:solidFill>
                <a:latin typeface="Book Antiqua" panose="02040602050305030304" pitchFamily="18" charset="0"/>
                <a:cs typeface="Arial" charset="0"/>
              </a:rPr>
              <a:t>Review authority</a:t>
            </a:r>
          </a:p>
          <a:p>
            <a:pPr eaLnBrk="1" hangingPunct="1">
              <a:defRPr/>
            </a:pPr>
            <a:endParaRPr lang="en-US" altLang="en-US" b="1" u="sng" dirty="0">
              <a:solidFill>
                <a:srgbClr val="000000"/>
              </a:solidFill>
              <a:latin typeface="Book Antiqua" panose="02040602050305030304" pitchFamily="18" charset="0"/>
              <a:cs typeface="Arial" charset="0"/>
            </a:endParaRPr>
          </a:p>
          <a:p>
            <a:pPr lvl="1" eaLnBrk="1" hangingPunct="1">
              <a:defRPr/>
            </a:pPr>
            <a:endParaRPr lang="en-US" altLang="en-US" dirty="0">
              <a:solidFill>
                <a:srgbClr val="000000"/>
              </a:solidFill>
              <a:latin typeface="Book Antiqua" panose="02040602050305030304" pitchFamily="18" charset="0"/>
              <a:cs typeface="Arial" charset="0"/>
            </a:endParaRPr>
          </a:p>
          <a:p>
            <a:pPr lvl="1" eaLnBrk="1" hangingPunct="1">
              <a:defRPr/>
            </a:pPr>
            <a:r>
              <a:rPr lang="en-US" altLang="en-US" dirty="0">
                <a:solidFill>
                  <a:srgbClr val="000000"/>
                </a:solidFill>
                <a:latin typeface="Book Antiqua" panose="02040602050305030304" pitchFamily="18" charset="0"/>
                <a:cs typeface="Arial" charset="0"/>
              </a:rPr>
              <a:t>Pursuant to M.G.L. c. 176J, section 6. </a:t>
            </a:r>
          </a:p>
          <a:p>
            <a:pPr lvl="1" eaLnBrk="1" hangingPunct="1">
              <a:defRPr/>
            </a:pPr>
            <a:endParaRPr lang="en-US" altLang="en-US" dirty="0">
              <a:solidFill>
                <a:srgbClr val="000000"/>
              </a:solidFill>
              <a:latin typeface="Book Antiqua" panose="02040602050305030304" pitchFamily="18" charset="0"/>
              <a:cs typeface="Arial" charset="0"/>
            </a:endParaRPr>
          </a:p>
          <a:p>
            <a:pPr lvl="1" eaLnBrk="1" hangingPunct="1">
              <a:defRPr/>
            </a:pPr>
            <a:r>
              <a:rPr lang="en-US" altLang="en-US" dirty="0">
                <a:solidFill>
                  <a:srgbClr val="000000"/>
                </a:solidFill>
                <a:latin typeface="Book Antiqua" panose="02040602050305030304" pitchFamily="18" charset="0"/>
                <a:cs typeface="Arial" charset="0"/>
              </a:rPr>
              <a:t>1) 	T</a:t>
            </a:r>
            <a:r>
              <a:rPr lang="en-US" b="0" i="0" dirty="0">
                <a:solidFill>
                  <a:srgbClr val="333333"/>
                </a:solidFill>
                <a:effectLst/>
                <a:latin typeface="Book Antiqua" panose="02040602050305030304" pitchFamily="18" charset="0"/>
              </a:rPr>
              <a:t>he Commissioner shall disapprove any proposed changes to base rates that are excessive, 	inadequate or unreasonable in relation to the benefits charged. The Commissioner shall disapprove 	any change to small group rating factors that is discriminatory or not actuarially sound.</a:t>
            </a:r>
          </a:p>
          <a:p>
            <a:pPr lvl="1" eaLnBrk="1" hangingPunct="1">
              <a:defRPr/>
            </a:pPr>
            <a:endParaRPr lang="en-US" dirty="0">
              <a:solidFill>
                <a:srgbClr val="333333"/>
              </a:solidFill>
              <a:latin typeface="Book Antiqua" panose="02040602050305030304" pitchFamily="18" charset="0"/>
            </a:endParaRPr>
          </a:p>
          <a:p>
            <a:pPr lvl="1" eaLnBrk="1" hangingPunct="1">
              <a:defRPr/>
            </a:pPr>
            <a:r>
              <a:rPr lang="en-US" dirty="0">
                <a:solidFill>
                  <a:srgbClr val="333333"/>
                </a:solidFill>
                <a:latin typeface="Book Antiqua" panose="02040602050305030304" pitchFamily="18" charset="0"/>
              </a:rPr>
              <a:t>2)	I</a:t>
            </a:r>
            <a:r>
              <a:rPr lang="en-US" b="0" i="0" dirty="0">
                <a:solidFill>
                  <a:srgbClr val="333333"/>
                </a:solidFill>
                <a:effectLst/>
                <a:latin typeface="Book Antiqua" panose="02040602050305030304" pitchFamily="18" charset="0"/>
              </a:rPr>
              <a:t>f a carrier files a base rate change and the administrative expense loading component, not including 	taxes and assessments, increases by more than the most recent calendar year's percentage increase in 	the New England medical CPI or if a carrier's reported contribution to surplus exceeds 1.9 % or if the 	aggregate medical loss ratio for all plans offered under this chapter is less than 88 %, then such 	carrier's rate shall be presumptively disapproved as excessive by the Commissioner.</a:t>
            </a:r>
          </a:p>
          <a:p>
            <a:pPr lvl="1" eaLnBrk="1" hangingPunct="1">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altLang="en-US" dirty="0">
              <a:solidFill>
                <a:srgbClr val="000000"/>
              </a:solidFill>
              <a:latin typeface="Book Antiqua" panose="02040602050305030304" pitchFamily="18" charset="0"/>
              <a:cs typeface="Arial" charset="0"/>
            </a:endParaRPr>
          </a:p>
          <a:p>
            <a:endParaRPr lang="en-US" dirty="0"/>
          </a:p>
        </p:txBody>
      </p:sp>
    </p:spTree>
    <p:extLst>
      <p:ext uri="{BB962C8B-B14F-4D97-AF65-F5344CB8AC3E}">
        <p14:creationId xmlns:p14="http://schemas.microsoft.com/office/powerpoint/2010/main" val="4242795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71072-A5C3-FF3F-62C6-A85628BE77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3C460F-B39B-8210-6247-072F683CCEEE}"/>
              </a:ext>
            </a:extLst>
          </p:cNvPr>
          <p:cNvSpPr>
            <a:spLocks noGrp="1"/>
          </p:cNvSpPr>
          <p:nvPr>
            <p:ph type="title"/>
          </p:nvPr>
        </p:nvSpPr>
        <p:spPr>
          <a:xfrm>
            <a:off x="399097" y="372173"/>
            <a:ext cx="9869805" cy="738664"/>
          </a:xfrm>
        </p:spPr>
        <p:txBody>
          <a:bodyPr/>
          <a:lstStyle/>
          <a:p>
            <a:r>
              <a:rPr lang="en-US" altLang="en-US" sz="2800" b="1" dirty="0">
                <a:solidFill>
                  <a:srgbClr val="003366"/>
                </a:solidFill>
                <a:latin typeface="Calibri" pitchFamily="34" charset="0"/>
                <a:cs typeface="Arial" charset="0"/>
              </a:rPr>
              <a:t>Merged Market Health Rate Increases</a:t>
            </a:r>
            <a:br>
              <a:rPr lang="en-US" altLang="en-US" sz="2000" b="1" dirty="0">
                <a:solidFill>
                  <a:srgbClr val="003366"/>
                </a:solidFill>
                <a:latin typeface="Calibri" pitchFamily="34" charset="0"/>
                <a:cs typeface="Arial" charset="0"/>
              </a:rPr>
            </a:br>
            <a:endParaRPr lang="en-US" dirty="0"/>
          </a:p>
        </p:txBody>
      </p:sp>
      <p:sp>
        <p:nvSpPr>
          <p:cNvPr id="3" name="Text Placeholder 2">
            <a:extLst>
              <a:ext uri="{FF2B5EF4-FFF2-40B4-BE49-F238E27FC236}">
                <a16:creationId xmlns:a16="http://schemas.microsoft.com/office/drawing/2014/main" id="{67F082AF-7367-CBDF-A661-93DF14547C45}"/>
              </a:ext>
            </a:extLst>
          </p:cNvPr>
          <p:cNvSpPr>
            <a:spLocks noGrp="1"/>
          </p:cNvSpPr>
          <p:nvPr>
            <p:ph type="body" idx="1"/>
          </p:nvPr>
        </p:nvSpPr>
        <p:spPr>
          <a:xfrm>
            <a:off x="403859" y="1143000"/>
            <a:ext cx="11254741" cy="6647974"/>
          </a:xfrm>
        </p:spPr>
        <p:txBody>
          <a:bodyPr/>
          <a:lstStyle/>
          <a:p>
            <a:pPr eaLnBrk="1" hangingPunct="1">
              <a:defRPr/>
            </a:pPr>
            <a:r>
              <a:rPr lang="en-US" altLang="en-US" b="1" u="sng" dirty="0">
                <a:solidFill>
                  <a:srgbClr val="000000"/>
                </a:solidFill>
                <a:latin typeface="Book Antiqua" panose="02040602050305030304" pitchFamily="18" charset="0"/>
                <a:cs typeface="Arial" charset="0"/>
              </a:rPr>
              <a:t>Premium Refunds</a:t>
            </a:r>
          </a:p>
          <a:p>
            <a:pPr lvl="1" eaLnBrk="1" hangingPunct="1">
              <a:defRPr/>
            </a:pPr>
            <a:endParaRPr lang="en-US" altLang="en-US" dirty="0">
              <a:solidFill>
                <a:srgbClr val="000000"/>
              </a:solidFill>
              <a:latin typeface="Book Antiqua" panose="02040602050305030304" pitchFamily="18" charset="0"/>
              <a:cs typeface="Arial" charset="0"/>
            </a:endParaRPr>
          </a:p>
          <a:p>
            <a:pPr lvl="1" eaLnBrk="1" hangingPunct="1">
              <a:defRPr/>
            </a:pPr>
            <a:r>
              <a:rPr lang="en-US" altLang="en-US" dirty="0">
                <a:solidFill>
                  <a:srgbClr val="000000"/>
                </a:solidFill>
                <a:latin typeface="Book Antiqua" panose="02040602050305030304" pitchFamily="18" charset="0"/>
                <a:cs typeface="Arial" charset="0"/>
              </a:rPr>
              <a:t>Pursuant to M.G.L. c. 176J, section 6: </a:t>
            </a:r>
          </a:p>
          <a:p>
            <a:pPr lvl="1" eaLnBrk="1" hangingPunct="1">
              <a:defRPr/>
            </a:pPr>
            <a:endParaRPr lang="en-US" altLang="en-US" dirty="0">
              <a:solidFill>
                <a:srgbClr val="000000"/>
              </a:solidFill>
              <a:latin typeface="Book Antiqua" panose="02040602050305030304" pitchFamily="18" charset="0"/>
              <a:cs typeface="Arial" charset="0"/>
            </a:endParaRPr>
          </a:p>
          <a:p>
            <a:pPr lvl="1" eaLnBrk="1" hangingPunct="1">
              <a:defRPr/>
            </a:pPr>
            <a:r>
              <a:rPr lang="en-US" b="0" i="0" dirty="0">
                <a:solidFill>
                  <a:srgbClr val="333333"/>
                </a:solidFill>
                <a:effectLst/>
                <a:latin typeface="Book Antiqua" panose="02040602050305030304" pitchFamily="18" charset="0"/>
              </a:rPr>
              <a:t>If the annual aggregate medical loss ratio for all plans offered under this chapter is less than 88%, or less than the medical loss ratio that was not presumptively disapproved by the commissioner for being in excess of 1 per cent of the carrier's prior year base rate, over the applicable 12–month period, the carrier shall refund the excess premium to its eligible individuals and eligible small groups. A carrier shall communicate within 30 days to all individuals and small groups that were covered under plans during the relevant 12–month period that such individuals and small groups qualify for a refund to be issued under this paragraph, which may take the form of either a refund on the premium for the applicable 12–month period or, if the individual or groups are still covered by the carrier, a credit on the premium for the subsequent 12–month period. The total of all refunds issued shall equal the amount of a carrier's earned premium that exceeds that amount necessary to achieve a medical loss ratio of the applicable percentage set forth in subsection (e), calculated using data reported by the carrier as prescribed under regulations promulgated by the commissioner. The Commissioner may authorize a waiver or adjustment of this requirement only if it is determined that issuing refunds would result in financial impairment for the carrier.</a:t>
            </a: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altLang="en-US" dirty="0">
              <a:solidFill>
                <a:srgbClr val="000000"/>
              </a:solidFill>
              <a:latin typeface="Book Antiqua" panose="02040602050305030304" pitchFamily="18" charset="0"/>
              <a:cs typeface="Arial" charset="0"/>
            </a:endParaRPr>
          </a:p>
          <a:p>
            <a:endParaRPr lang="en-US" dirty="0"/>
          </a:p>
        </p:txBody>
      </p:sp>
    </p:spTree>
    <p:extLst>
      <p:ext uri="{BB962C8B-B14F-4D97-AF65-F5344CB8AC3E}">
        <p14:creationId xmlns:p14="http://schemas.microsoft.com/office/powerpoint/2010/main" val="1382493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71C58-63EE-1A97-E120-1029268EC6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DD997D-0327-3032-89F7-8C629F25F729}"/>
              </a:ext>
            </a:extLst>
          </p:cNvPr>
          <p:cNvSpPr>
            <a:spLocks noGrp="1"/>
          </p:cNvSpPr>
          <p:nvPr>
            <p:ph type="title"/>
          </p:nvPr>
        </p:nvSpPr>
        <p:spPr>
          <a:xfrm>
            <a:off x="399097" y="372173"/>
            <a:ext cx="9869805" cy="738664"/>
          </a:xfrm>
        </p:spPr>
        <p:txBody>
          <a:bodyPr/>
          <a:lstStyle/>
          <a:p>
            <a:r>
              <a:rPr lang="en-US" altLang="en-US" sz="2800" b="1" dirty="0">
                <a:solidFill>
                  <a:srgbClr val="003366"/>
                </a:solidFill>
                <a:latin typeface="Calibri" pitchFamily="34" charset="0"/>
                <a:cs typeface="Arial" charset="0"/>
              </a:rPr>
              <a:t>Merged Market Health Rate Increases</a:t>
            </a:r>
            <a:br>
              <a:rPr lang="en-US" altLang="en-US" sz="2000" b="1" dirty="0">
                <a:solidFill>
                  <a:srgbClr val="003366"/>
                </a:solidFill>
                <a:latin typeface="Calibri" pitchFamily="34" charset="0"/>
                <a:cs typeface="Arial" charset="0"/>
              </a:rPr>
            </a:br>
            <a:endParaRPr lang="en-US" dirty="0"/>
          </a:p>
        </p:txBody>
      </p:sp>
      <p:sp>
        <p:nvSpPr>
          <p:cNvPr id="3" name="Text Placeholder 2">
            <a:extLst>
              <a:ext uri="{FF2B5EF4-FFF2-40B4-BE49-F238E27FC236}">
                <a16:creationId xmlns:a16="http://schemas.microsoft.com/office/drawing/2014/main" id="{540581BB-D27E-278A-889A-990F8B3AAB68}"/>
              </a:ext>
            </a:extLst>
          </p:cNvPr>
          <p:cNvSpPr>
            <a:spLocks noGrp="1"/>
          </p:cNvSpPr>
          <p:nvPr>
            <p:ph type="body" idx="1"/>
          </p:nvPr>
        </p:nvSpPr>
        <p:spPr>
          <a:xfrm>
            <a:off x="403859" y="1143000"/>
            <a:ext cx="11254741" cy="5816977"/>
          </a:xfrm>
        </p:spPr>
        <p:txBody>
          <a:bodyPr/>
          <a:lstStyle/>
          <a:p>
            <a:pPr eaLnBrk="1" hangingPunct="1">
              <a:defRPr/>
            </a:pPr>
            <a:r>
              <a:rPr lang="en-US" altLang="en-US" b="1" u="sng" dirty="0">
                <a:solidFill>
                  <a:srgbClr val="000000"/>
                </a:solidFill>
                <a:latin typeface="Book Antiqua" panose="02040602050305030304" pitchFamily="18" charset="0"/>
                <a:cs typeface="Arial" charset="0"/>
              </a:rPr>
              <a:t>DOI Authority</a:t>
            </a:r>
          </a:p>
          <a:p>
            <a:pPr lvl="1" eaLnBrk="1" hangingPunct="1">
              <a:defRPr/>
            </a:pPr>
            <a:endParaRPr lang="en-US" altLang="en-US" i="1" u="sng" dirty="0">
              <a:solidFill>
                <a:srgbClr val="000000"/>
              </a:solidFill>
              <a:latin typeface="Book Antiqua" pitchFamily="18" charset="0"/>
              <a:cs typeface="Arial" charset="0"/>
            </a:endParaRPr>
          </a:p>
          <a:p>
            <a:pPr lvl="1" eaLnBrk="1" hangingPunct="1">
              <a:defRPr/>
            </a:pPr>
            <a:r>
              <a:rPr lang="en-US" altLang="en-US" b="1" i="1" dirty="0">
                <a:solidFill>
                  <a:srgbClr val="000000"/>
                </a:solidFill>
                <a:latin typeface="Book Antiqua" pitchFamily="18" charset="0"/>
                <a:cs typeface="Arial" charset="0"/>
              </a:rPr>
              <a:t>The DOI may:</a:t>
            </a:r>
          </a:p>
          <a:p>
            <a:pPr lvl="1" eaLnBrk="1" hangingPunct="1">
              <a:defRPr/>
            </a:pPr>
            <a:endParaRPr lang="en-US" altLang="en-US" i="1" dirty="0">
              <a:solidFill>
                <a:srgbClr val="000000"/>
              </a:solidFill>
              <a:latin typeface="Book Antiqua" pitchFamily="18" charset="0"/>
              <a:cs typeface="Arial" charset="0"/>
            </a:endParaRPr>
          </a:p>
          <a:p>
            <a:pPr lvl="1" eaLnBrk="1" hangingPunct="1">
              <a:defRPr/>
            </a:pPr>
            <a:r>
              <a:rPr lang="en-US" altLang="en-US" i="1" dirty="0">
                <a:solidFill>
                  <a:srgbClr val="000000"/>
                </a:solidFill>
                <a:latin typeface="Book Antiqua" pitchFamily="18" charset="0"/>
                <a:cs typeface="Arial" charset="0"/>
              </a:rPr>
              <a:t>1)	Require that carrier networks are adequate;</a:t>
            </a:r>
          </a:p>
          <a:p>
            <a:pPr lvl="1" eaLnBrk="1" hangingPunct="1">
              <a:defRPr/>
            </a:pPr>
            <a:r>
              <a:rPr lang="en-US" altLang="en-US" i="1" dirty="0">
                <a:solidFill>
                  <a:srgbClr val="000000"/>
                </a:solidFill>
                <a:latin typeface="Book Antiqua" pitchFamily="18" charset="0"/>
                <a:cs typeface="Arial" charset="0"/>
              </a:rPr>
              <a:t>2)	Require coverage of mandated benefits; and</a:t>
            </a:r>
          </a:p>
          <a:p>
            <a:pPr lvl="1" eaLnBrk="1" hangingPunct="1">
              <a:defRPr/>
            </a:pPr>
            <a:r>
              <a:rPr lang="en-US" altLang="en-US" i="1" dirty="0">
                <a:solidFill>
                  <a:srgbClr val="000000"/>
                </a:solidFill>
                <a:latin typeface="Book Antiqua" pitchFamily="18" charset="0"/>
                <a:cs typeface="Arial" charset="0"/>
              </a:rPr>
              <a:t>3)	Require MHPAEA equity in medical and behavioral health benefits and treatments.</a:t>
            </a:r>
          </a:p>
          <a:p>
            <a:pPr lvl="1" eaLnBrk="1" hangingPunct="1">
              <a:defRPr/>
            </a:pPr>
            <a:endParaRPr lang="en-US" altLang="en-US" i="1" dirty="0">
              <a:solidFill>
                <a:srgbClr val="000000"/>
              </a:solidFill>
              <a:latin typeface="Book Antiqua" pitchFamily="18" charset="0"/>
              <a:cs typeface="Arial" charset="0"/>
            </a:endParaRPr>
          </a:p>
          <a:p>
            <a:pPr lvl="1" eaLnBrk="1" hangingPunct="1">
              <a:defRPr/>
            </a:pPr>
            <a:r>
              <a:rPr lang="en-US" altLang="en-US" b="1" i="1" dirty="0">
                <a:solidFill>
                  <a:srgbClr val="000000"/>
                </a:solidFill>
                <a:latin typeface="Book Antiqua" pitchFamily="18" charset="0"/>
                <a:cs typeface="Arial" charset="0"/>
              </a:rPr>
              <a:t>The DOI does NOT have the authority to: </a:t>
            </a:r>
          </a:p>
          <a:p>
            <a:pPr lvl="1" eaLnBrk="1" hangingPunct="1">
              <a:defRPr/>
            </a:pPr>
            <a:endParaRPr lang="en-US" altLang="en-US" b="1" i="1" dirty="0">
              <a:solidFill>
                <a:srgbClr val="000000"/>
              </a:solidFill>
              <a:latin typeface="Book Antiqua" pitchFamily="18" charset="0"/>
              <a:cs typeface="Arial" charset="0"/>
            </a:endParaRPr>
          </a:p>
          <a:p>
            <a:pPr lvl="1" eaLnBrk="1" hangingPunct="1">
              <a:defRPr/>
            </a:pPr>
            <a:r>
              <a:rPr lang="en-US" altLang="en-US" i="1" dirty="0">
                <a:solidFill>
                  <a:srgbClr val="000000"/>
                </a:solidFill>
                <a:latin typeface="Book Antiqua" pitchFamily="18" charset="0"/>
                <a:cs typeface="Arial" charset="0"/>
              </a:rPr>
              <a:t>1)	Modify submitted rates;</a:t>
            </a:r>
          </a:p>
          <a:p>
            <a:pPr lvl="1" eaLnBrk="1" hangingPunct="1">
              <a:defRPr/>
            </a:pPr>
            <a:r>
              <a:rPr lang="en-US" altLang="en-US" i="1" dirty="0">
                <a:solidFill>
                  <a:srgbClr val="000000"/>
                </a:solidFill>
                <a:latin typeface="Book Antiqua" pitchFamily="18" charset="0"/>
                <a:cs typeface="Arial" charset="0"/>
              </a:rPr>
              <a:t>2)	Change hospital/provider reimbursements;</a:t>
            </a:r>
          </a:p>
          <a:p>
            <a:pPr lvl="1" eaLnBrk="1" hangingPunct="1">
              <a:defRPr/>
            </a:pPr>
            <a:r>
              <a:rPr lang="en-US" altLang="en-US" i="1" dirty="0">
                <a:solidFill>
                  <a:srgbClr val="000000"/>
                </a:solidFill>
                <a:latin typeface="Book Antiqua" pitchFamily="18" charset="0"/>
                <a:cs typeface="Arial" charset="0"/>
              </a:rPr>
              <a:t>3)	Change pharmacy reimbursements; </a:t>
            </a:r>
          </a:p>
          <a:p>
            <a:pPr lvl="1" eaLnBrk="1" hangingPunct="1">
              <a:defRPr/>
            </a:pPr>
            <a:r>
              <a:rPr lang="en-US" altLang="en-US" i="1" dirty="0">
                <a:solidFill>
                  <a:srgbClr val="000000"/>
                </a:solidFill>
                <a:latin typeface="Book Antiqua" pitchFamily="18" charset="0"/>
                <a:cs typeface="Arial" charset="0"/>
              </a:rPr>
              <a:t>4)	Reduce carriers’ underlying costs; or</a:t>
            </a:r>
          </a:p>
          <a:p>
            <a:pPr lvl="1" eaLnBrk="1" hangingPunct="1">
              <a:defRPr/>
            </a:pPr>
            <a:r>
              <a:rPr lang="en-US" altLang="en-US" i="1" dirty="0">
                <a:solidFill>
                  <a:srgbClr val="000000"/>
                </a:solidFill>
                <a:latin typeface="Book Antiqua" pitchFamily="18" charset="0"/>
                <a:cs typeface="Arial" charset="0"/>
              </a:rPr>
              <a:t>5)	Intercede in contractual discussions.</a:t>
            </a:r>
          </a:p>
          <a:p>
            <a:pPr lvl="1" eaLnBrk="1" hangingPunct="1">
              <a:defRPr/>
            </a:pPr>
            <a:r>
              <a:rPr lang="en-US" altLang="en-US" i="1" dirty="0">
                <a:solidFill>
                  <a:srgbClr val="000000"/>
                </a:solidFill>
                <a:latin typeface="Book Antiqua" pitchFamily="18" charset="0"/>
                <a:cs typeface="Arial" charset="0"/>
              </a:rPr>
              <a:t>	</a:t>
            </a:r>
            <a:endParaRPr lang="en-US" i="1"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altLang="en-US" dirty="0">
              <a:solidFill>
                <a:srgbClr val="000000"/>
              </a:solidFill>
              <a:latin typeface="Book Antiqua" panose="02040602050305030304" pitchFamily="18" charset="0"/>
              <a:cs typeface="Arial" charset="0"/>
            </a:endParaRPr>
          </a:p>
          <a:p>
            <a:endParaRPr lang="en-US" dirty="0"/>
          </a:p>
        </p:txBody>
      </p:sp>
    </p:spTree>
    <p:extLst>
      <p:ext uri="{BB962C8B-B14F-4D97-AF65-F5344CB8AC3E}">
        <p14:creationId xmlns:p14="http://schemas.microsoft.com/office/powerpoint/2010/main" val="3133290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AD85F50-8A6A-C677-73B6-82BCBE5750D4}"/>
            </a:ext>
          </a:extLst>
        </p:cNvPr>
        <p:cNvGrpSpPr/>
        <p:nvPr/>
      </p:nvGrpSpPr>
      <p:grpSpPr>
        <a:xfrm>
          <a:off x="0" y="0"/>
          <a:ext cx="0" cy="0"/>
          <a:chOff x="0" y="0"/>
          <a:chExt cx="0" cy="0"/>
        </a:xfrm>
      </p:grpSpPr>
      <p:grpSp>
        <p:nvGrpSpPr>
          <p:cNvPr id="2" name="object 2">
            <a:extLst>
              <a:ext uri="{FF2B5EF4-FFF2-40B4-BE49-F238E27FC236}">
                <a16:creationId xmlns:a16="http://schemas.microsoft.com/office/drawing/2014/main" id="{D0F869C4-08FE-D6FB-FE38-BD8444E5996D}"/>
              </a:ext>
            </a:extLst>
          </p:cNvPr>
          <p:cNvGrpSpPr/>
          <p:nvPr/>
        </p:nvGrpSpPr>
        <p:grpSpPr>
          <a:xfrm>
            <a:off x="0" y="219075"/>
            <a:ext cx="12192000" cy="1000125"/>
            <a:chOff x="0" y="219075"/>
            <a:chExt cx="12192000" cy="1000125"/>
          </a:xfrm>
        </p:grpSpPr>
        <p:sp>
          <p:nvSpPr>
            <p:cNvPr id="3" name="object 3">
              <a:extLst>
                <a:ext uri="{FF2B5EF4-FFF2-40B4-BE49-F238E27FC236}">
                  <a16:creationId xmlns:a16="http://schemas.microsoft.com/office/drawing/2014/main" id="{87717668-AB2B-D03A-D116-69BED1DE6B26}"/>
                </a:ext>
              </a:extLst>
            </p:cNvPr>
            <p:cNvSpPr/>
            <p:nvPr/>
          </p:nvSpPr>
          <p:spPr>
            <a:xfrm>
              <a:off x="0" y="219075"/>
              <a:ext cx="12192000" cy="1000125"/>
            </a:xfrm>
            <a:custGeom>
              <a:avLst/>
              <a:gdLst/>
              <a:ahLst/>
              <a:cxnLst/>
              <a:rect l="l" t="t" r="r" b="b"/>
              <a:pathLst>
                <a:path w="12192000" h="1000125">
                  <a:moveTo>
                    <a:pt x="12192000" y="0"/>
                  </a:moveTo>
                  <a:lnTo>
                    <a:pt x="0" y="0"/>
                  </a:lnTo>
                  <a:lnTo>
                    <a:pt x="0" y="1000125"/>
                  </a:lnTo>
                  <a:lnTo>
                    <a:pt x="12192000" y="1000125"/>
                  </a:lnTo>
                  <a:lnTo>
                    <a:pt x="12192000" y="0"/>
                  </a:lnTo>
                  <a:close/>
                </a:path>
              </a:pathLst>
            </a:custGeom>
            <a:solidFill>
              <a:srgbClr val="094875"/>
            </a:solidFill>
          </p:spPr>
          <p:txBody>
            <a:bodyPr wrap="square" lIns="0" tIns="0" rIns="0" bIns="0" rtlCol="0"/>
            <a:lstStyle/>
            <a:p>
              <a:endParaRPr/>
            </a:p>
          </p:txBody>
        </p:sp>
        <p:pic>
          <p:nvPicPr>
            <p:cNvPr id="4" name="object 4">
              <a:extLst>
                <a:ext uri="{FF2B5EF4-FFF2-40B4-BE49-F238E27FC236}">
                  <a16:creationId xmlns:a16="http://schemas.microsoft.com/office/drawing/2014/main" id="{0C4B69C4-52AF-E5A4-777C-34193311F778}"/>
                </a:ext>
              </a:extLst>
            </p:cNvPr>
            <p:cNvPicPr/>
            <p:nvPr/>
          </p:nvPicPr>
          <p:blipFill>
            <a:blip r:embed="rId2" cstate="print"/>
            <a:stretch>
              <a:fillRect/>
            </a:stretch>
          </p:blipFill>
          <p:spPr>
            <a:xfrm>
              <a:off x="11041881" y="546398"/>
              <a:ext cx="298986" cy="342653"/>
            </a:xfrm>
            <a:prstGeom prst="rect">
              <a:avLst/>
            </a:prstGeom>
          </p:spPr>
        </p:pic>
        <p:sp>
          <p:nvSpPr>
            <p:cNvPr id="5" name="object 5">
              <a:extLst>
                <a:ext uri="{FF2B5EF4-FFF2-40B4-BE49-F238E27FC236}">
                  <a16:creationId xmlns:a16="http://schemas.microsoft.com/office/drawing/2014/main" id="{3A120A66-AC98-BB41-F528-DF925E5A7E4A}"/>
                </a:ext>
              </a:extLst>
            </p:cNvPr>
            <p:cNvSpPr/>
            <p:nvPr/>
          </p:nvSpPr>
          <p:spPr>
            <a:xfrm>
              <a:off x="11380279" y="718235"/>
              <a:ext cx="142240" cy="170815"/>
            </a:xfrm>
            <a:custGeom>
              <a:avLst/>
              <a:gdLst/>
              <a:ahLst/>
              <a:cxnLst/>
              <a:rect l="l" t="t" r="r" b="b"/>
              <a:pathLst>
                <a:path w="142240" h="170815">
                  <a:moveTo>
                    <a:pt x="142062" y="0"/>
                  </a:moveTo>
                  <a:lnTo>
                    <a:pt x="104787" y="0"/>
                  </a:lnTo>
                  <a:lnTo>
                    <a:pt x="104787" y="68313"/>
                  </a:lnTo>
                  <a:lnTo>
                    <a:pt x="37465" y="68313"/>
                  </a:lnTo>
                  <a:lnTo>
                    <a:pt x="37465" y="0"/>
                  </a:lnTo>
                  <a:lnTo>
                    <a:pt x="0" y="0"/>
                  </a:lnTo>
                  <a:lnTo>
                    <a:pt x="0" y="68313"/>
                  </a:lnTo>
                  <a:lnTo>
                    <a:pt x="0" y="99949"/>
                  </a:lnTo>
                  <a:lnTo>
                    <a:pt x="0" y="170789"/>
                  </a:lnTo>
                  <a:lnTo>
                    <a:pt x="37465" y="170789"/>
                  </a:lnTo>
                  <a:lnTo>
                    <a:pt x="37465" y="99949"/>
                  </a:lnTo>
                  <a:lnTo>
                    <a:pt x="104787" y="99949"/>
                  </a:lnTo>
                  <a:lnTo>
                    <a:pt x="104787" y="170789"/>
                  </a:lnTo>
                  <a:lnTo>
                    <a:pt x="142062" y="170789"/>
                  </a:lnTo>
                  <a:lnTo>
                    <a:pt x="142062" y="99949"/>
                  </a:lnTo>
                  <a:lnTo>
                    <a:pt x="142062" y="68313"/>
                  </a:lnTo>
                  <a:lnTo>
                    <a:pt x="142062" y="0"/>
                  </a:lnTo>
                  <a:close/>
                </a:path>
              </a:pathLst>
            </a:custGeom>
            <a:solidFill>
              <a:srgbClr val="FBFBFB"/>
            </a:solidFill>
          </p:spPr>
          <p:txBody>
            <a:bodyPr wrap="square" lIns="0" tIns="0" rIns="0" bIns="0" rtlCol="0"/>
            <a:lstStyle/>
            <a:p>
              <a:endParaRPr/>
            </a:p>
          </p:txBody>
        </p:sp>
        <p:pic>
          <p:nvPicPr>
            <p:cNvPr id="6" name="object 6">
              <a:extLst>
                <a:ext uri="{FF2B5EF4-FFF2-40B4-BE49-F238E27FC236}">
                  <a16:creationId xmlns:a16="http://schemas.microsoft.com/office/drawing/2014/main" id="{66FBE1E9-13C9-E86B-3F6C-5B93C25DF29C}"/>
                </a:ext>
              </a:extLst>
            </p:cNvPr>
            <p:cNvPicPr/>
            <p:nvPr/>
          </p:nvPicPr>
          <p:blipFill>
            <a:blip r:embed="rId3" cstate="print"/>
            <a:stretch>
              <a:fillRect/>
            </a:stretch>
          </p:blipFill>
          <p:spPr>
            <a:xfrm>
              <a:off x="11550301" y="714819"/>
              <a:ext cx="306237" cy="177030"/>
            </a:xfrm>
            <a:prstGeom prst="rect">
              <a:avLst/>
            </a:prstGeom>
          </p:spPr>
        </p:pic>
      </p:grpSp>
      <p:sp>
        <p:nvSpPr>
          <p:cNvPr id="7" name="object 7">
            <a:extLst>
              <a:ext uri="{FF2B5EF4-FFF2-40B4-BE49-F238E27FC236}">
                <a16:creationId xmlns:a16="http://schemas.microsoft.com/office/drawing/2014/main" id="{652BB0B7-AB92-C4E1-6DF0-80A4A4B4EBDA}"/>
              </a:ext>
            </a:extLst>
          </p:cNvPr>
          <p:cNvSpPr txBox="1">
            <a:spLocks noGrp="1"/>
          </p:cNvSpPr>
          <p:nvPr>
            <p:ph type="title"/>
          </p:nvPr>
        </p:nvSpPr>
        <p:spPr>
          <a:prstGeom prst="rect">
            <a:avLst/>
          </a:prstGeom>
        </p:spPr>
        <p:txBody>
          <a:bodyPr vert="horz" wrap="square" lIns="0" tIns="13335" rIns="0" bIns="0" rtlCol="0">
            <a:spAutoFit/>
          </a:bodyPr>
          <a:lstStyle/>
          <a:p>
            <a:pPr marL="12700">
              <a:lnSpc>
                <a:spcPts val="2755"/>
              </a:lnSpc>
              <a:spcBef>
                <a:spcPts val="105"/>
              </a:spcBef>
            </a:pPr>
            <a:r>
              <a:rPr sz="2400" dirty="0">
                <a:solidFill>
                  <a:srgbClr val="F9A720"/>
                </a:solidFill>
                <a:latin typeface="Franklin Gothic Demi Cond"/>
                <a:cs typeface="Franklin Gothic Demi Cond"/>
              </a:rPr>
              <a:t>Faster</a:t>
            </a:r>
            <a:r>
              <a:rPr sz="2400" spc="-2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commercial</a:t>
            </a:r>
            <a:r>
              <a:rPr sz="2400" spc="-15"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spending</a:t>
            </a:r>
            <a:r>
              <a:rPr sz="2400" spc="-1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growth</a:t>
            </a:r>
            <a:r>
              <a:rPr sz="2400" spc="-6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in</a:t>
            </a:r>
            <a:r>
              <a:rPr sz="2400" spc="-5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the</a:t>
            </a:r>
            <a:r>
              <a:rPr sz="2400" spc="-1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most</a:t>
            </a:r>
            <a:r>
              <a:rPr sz="2400" spc="-2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recent</a:t>
            </a:r>
            <a:r>
              <a:rPr sz="2400" spc="-9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three-year</a:t>
            </a:r>
            <a:r>
              <a:rPr sz="2400" spc="-2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period</a:t>
            </a:r>
            <a:r>
              <a:rPr sz="2400" spc="15"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reflects</a:t>
            </a:r>
            <a:endParaRPr sz="2400">
              <a:latin typeface="Franklin Gothic Demi Cond"/>
              <a:cs typeface="Franklin Gothic Demi Cond"/>
            </a:endParaRPr>
          </a:p>
          <a:p>
            <a:pPr marL="12700">
              <a:lnSpc>
                <a:spcPts val="2755"/>
              </a:lnSpc>
            </a:pPr>
            <a:r>
              <a:rPr sz="2400" dirty="0">
                <a:solidFill>
                  <a:srgbClr val="F9A720"/>
                </a:solidFill>
                <a:latin typeface="Franklin Gothic Demi Cond"/>
                <a:cs typeface="Franklin Gothic Demi Cond"/>
              </a:rPr>
              <a:t>accelerating</a:t>
            </a:r>
            <a:r>
              <a:rPr sz="2400" spc="-8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growth</a:t>
            </a:r>
            <a:r>
              <a:rPr sz="2400" spc="2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in</a:t>
            </a:r>
            <a:r>
              <a:rPr sz="2400" spc="25"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prescription</a:t>
            </a:r>
            <a:r>
              <a:rPr sz="2400" spc="-5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drug</a:t>
            </a:r>
            <a:r>
              <a:rPr sz="2400" spc="-1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spending</a:t>
            </a:r>
            <a:r>
              <a:rPr sz="2400" spc="-8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and</a:t>
            </a:r>
            <a:r>
              <a:rPr sz="2400" spc="-4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hospital</a:t>
            </a:r>
            <a:r>
              <a:rPr sz="2400" spc="-5"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outpatient</a:t>
            </a:r>
            <a:r>
              <a:rPr sz="2400" spc="-85"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spending.</a:t>
            </a:r>
            <a:endParaRPr sz="2400">
              <a:latin typeface="Franklin Gothic Demi Cond"/>
              <a:cs typeface="Franklin Gothic Demi Cond"/>
            </a:endParaRPr>
          </a:p>
        </p:txBody>
      </p:sp>
      <p:sp>
        <p:nvSpPr>
          <p:cNvPr id="8" name="object 8">
            <a:extLst>
              <a:ext uri="{FF2B5EF4-FFF2-40B4-BE49-F238E27FC236}">
                <a16:creationId xmlns:a16="http://schemas.microsoft.com/office/drawing/2014/main" id="{09420B26-92F4-AD77-CEEA-5B7DE421CD9D}"/>
              </a:ext>
            </a:extLst>
          </p:cNvPr>
          <p:cNvSpPr txBox="1"/>
          <p:nvPr/>
        </p:nvSpPr>
        <p:spPr>
          <a:xfrm>
            <a:off x="11757914" y="6504622"/>
            <a:ext cx="158750" cy="173990"/>
          </a:xfrm>
          <a:prstGeom prst="rect">
            <a:avLst/>
          </a:prstGeom>
        </p:spPr>
        <p:txBody>
          <a:bodyPr vert="horz" wrap="square" lIns="0" tIns="15875" rIns="0" bIns="0" rtlCol="0">
            <a:spAutoFit/>
          </a:bodyPr>
          <a:lstStyle/>
          <a:p>
            <a:pPr marL="12700">
              <a:lnSpc>
                <a:spcPct val="100000"/>
              </a:lnSpc>
              <a:spcBef>
                <a:spcPts val="125"/>
              </a:spcBef>
            </a:pPr>
            <a:r>
              <a:rPr sz="950" spc="-25" dirty="0">
                <a:solidFill>
                  <a:srgbClr val="7E7E7E"/>
                </a:solidFill>
                <a:latin typeface="Arial"/>
                <a:cs typeface="Arial"/>
              </a:rPr>
              <a:t>13</a:t>
            </a:r>
            <a:endParaRPr sz="950">
              <a:latin typeface="Arial"/>
              <a:cs typeface="Arial"/>
            </a:endParaRPr>
          </a:p>
        </p:txBody>
      </p:sp>
      <p:sp>
        <p:nvSpPr>
          <p:cNvPr id="9" name="object 9">
            <a:extLst>
              <a:ext uri="{FF2B5EF4-FFF2-40B4-BE49-F238E27FC236}">
                <a16:creationId xmlns:a16="http://schemas.microsoft.com/office/drawing/2014/main" id="{4FC98356-E096-C521-6668-37D8150C2A18}"/>
              </a:ext>
            </a:extLst>
          </p:cNvPr>
          <p:cNvSpPr txBox="1"/>
          <p:nvPr/>
        </p:nvSpPr>
        <p:spPr>
          <a:xfrm>
            <a:off x="253682" y="1309306"/>
            <a:ext cx="7686040" cy="243204"/>
          </a:xfrm>
          <a:prstGeom prst="rect">
            <a:avLst/>
          </a:prstGeom>
        </p:spPr>
        <p:txBody>
          <a:bodyPr vert="horz" wrap="square" lIns="0" tIns="15875" rIns="0" bIns="0" rtlCol="0">
            <a:spAutoFit/>
          </a:bodyPr>
          <a:lstStyle/>
          <a:p>
            <a:pPr marL="12700">
              <a:lnSpc>
                <a:spcPct val="100000"/>
              </a:lnSpc>
              <a:spcBef>
                <a:spcPts val="125"/>
              </a:spcBef>
            </a:pPr>
            <a:r>
              <a:rPr sz="1400" i="1" dirty="0">
                <a:solidFill>
                  <a:srgbClr val="525252"/>
                </a:solidFill>
                <a:latin typeface="Franklin Gothic Book"/>
                <a:cs typeface="Franklin Gothic Book"/>
              </a:rPr>
              <a:t>Average</a:t>
            </a:r>
            <a:r>
              <a:rPr sz="1400" i="1" spc="-10" dirty="0">
                <a:solidFill>
                  <a:srgbClr val="525252"/>
                </a:solidFill>
                <a:latin typeface="Franklin Gothic Book"/>
                <a:cs typeface="Franklin Gothic Book"/>
              </a:rPr>
              <a:t> </a:t>
            </a:r>
            <a:r>
              <a:rPr sz="1400" i="1" dirty="0">
                <a:solidFill>
                  <a:srgbClr val="525252"/>
                </a:solidFill>
                <a:latin typeface="Franklin Gothic Book"/>
                <a:cs typeface="Franklin Gothic Book"/>
              </a:rPr>
              <a:t>annual</a:t>
            </a:r>
            <a:r>
              <a:rPr sz="1400" i="1" spc="-15" dirty="0">
                <a:solidFill>
                  <a:srgbClr val="525252"/>
                </a:solidFill>
                <a:latin typeface="Franklin Gothic Book"/>
                <a:cs typeface="Franklin Gothic Book"/>
              </a:rPr>
              <a:t> </a:t>
            </a:r>
            <a:r>
              <a:rPr sz="1400" i="1" dirty="0">
                <a:solidFill>
                  <a:srgbClr val="525252"/>
                </a:solidFill>
                <a:latin typeface="Franklin Gothic Book"/>
                <a:cs typeface="Franklin Gothic Book"/>
              </a:rPr>
              <a:t>growth</a:t>
            </a:r>
            <a:r>
              <a:rPr sz="1400" i="1" spc="-20" dirty="0">
                <a:solidFill>
                  <a:srgbClr val="525252"/>
                </a:solidFill>
                <a:latin typeface="Franklin Gothic Book"/>
                <a:cs typeface="Franklin Gothic Book"/>
              </a:rPr>
              <a:t> </a:t>
            </a:r>
            <a:r>
              <a:rPr sz="1400" i="1" dirty="0">
                <a:solidFill>
                  <a:srgbClr val="525252"/>
                </a:solidFill>
                <a:latin typeface="Franklin Gothic Book"/>
                <a:cs typeface="Franklin Gothic Book"/>
              </a:rPr>
              <a:t>in</a:t>
            </a:r>
            <a:r>
              <a:rPr sz="1400" i="1" spc="-85" dirty="0">
                <a:solidFill>
                  <a:srgbClr val="525252"/>
                </a:solidFill>
                <a:latin typeface="Franklin Gothic Book"/>
                <a:cs typeface="Franklin Gothic Book"/>
              </a:rPr>
              <a:t> </a:t>
            </a:r>
            <a:r>
              <a:rPr sz="1400" i="1" dirty="0">
                <a:solidFill>
                  <a:srgbClr val="525252"/>
                </a:solidFill>
                <a:latin typeface="Franklin Gothic Book"/>
                <a:cs typeface="Franklin Gothic Book"/>
              </a:rPr>
              <a:t>commercial</a:t>
            </a:r>
            <a:r>
              <a:rPr sz="1400" i="1" spc="-20" dirty="0">
                <a:solidFill>
                  <a:srgbClr val="525252"/>
                </a:solidFill>
                <a:latin typeface="Franklin Gothic Book"/>
                <a:cs typeface="Franklin Gothic Book"/>
              </a:rPr>
              <a:t> </a:t>
            </a:r>
            <a:r>
              <a:rPr sz="1400" i="1" dirty="0">
                <a:solidFill>
                  <a:srgbClr val="525252"/>
                </a:solidFill>
                <a:latin typeface="Franklin Gothic Book"/>
                <a:cs typeface="Franklin Gothic Book"/>
              </a:rPr>
              <a:t>spending</a:t>
            </a:r>
            <a:r>
              <a:rPr sz="1400" i="1" spc="-35" dirty="0">
                <a:solidFill>
                  <a:srgbClr val="525252"/>
                </a:solidFill>
                <a:latin typeface="Franklin Gothic Book"/>
                <a:cs typeface="Franklin Gothic Book"/>
              </a:rPr>
              <a:t> </a:t>
            </a:r>
            <a:r>
              <a:rPr sz="1400" i="1" dirty="0">
                <a:solidFill>
                  <a:srgbClr val="525252"/>
                </a:solidFill>
                <a:latin typeface="Franklin Gothic Book"/>
                <a:cs typeface="Franklin Gothic Book"/>
              </a:rPr>
              <a:t>per</a:t>
            </a:r>
            <a:r>
              <a:rPr sz="1400" i="1" spc="-30" dirty="0">
                <a:solidFill>
                  <a:srgbClr val="525252"/>
                </a:solidFill>
                <a:latin typeface="Franklin Gothic Book"/>
                <a:cs typeface="Franklin Gothic Book"/>
              </a:rPr>
              <a:t> </a:t>
            </a:r>
            <a:r>
              <a:rPr sz="1400" i="1" dirty="0">
                <a:solidFill>
                  <a:srgbClr val="525252"/>
                </a:solidFill>
                <a:latin typeface="Franklin Gothic Book"/>
                <a:cs typeface="Franklin Gothic Book"/>
              </a:rPr>
              <a:t>enrollee</a:t>
            </a:r>
            <a:r>
              <a:rPr sz="1400" i="1" spc="-55" dirty="0">
                <a:solidFill>
                  <a:srgbClr val="525252"/>
                </a:solidFill>
                <a:latin typeface="Franklin Gothic Book"/>
                <a:cs typeface="Franklin Gothic Book"/>
              </a:rPr>
              <a:t> </a:t>
            </a:r>
            <a:r>
              <a:rPr sz="1400" i="1" dirty="0">
                <a:solidFill>
                  <a:srgbClr val="525252"/>
                </a:solidFill>
                <a:latin typeface="Franklin Gothic Book"/>
                <a:cs typeface="Franklin Gothic Book"/>
              </a:rPr>
              <a:t>by </a:t>
            </a:r>
            <a:r>
              <a:rPr sz="1400" i="1" spc="-10" dirty="0">
                <a:solidFill>
                  <a:srgbClr val="525252"/>
                </a:solidFill>
                <a:latin typeface="Franklin Gothic Book"/>
                <a:cs typeface="Franklin Gothic Book"/>
              </a:rPr>
              <a:t>site</a:t>
            </a:r>
            <a:r>
              <a:rPr sz="1400" i="1" spc="-55" dirty="0">
                <a:solidFill>
                  <a:srgbClr val="525252"/>
                </a:solidFill>
                <a:latin typeface="Franklin Gothic Book"/>
                <a:cs typeface="Franklin Gothic Book"/>
              </a:rPr>
              <a:t> </a:t>
            </a:r>
            <a:r>
              <a:rPr sz="1400" i="1" dirty="0">
                <a:solidFill>
                  <a:srgbClr val="525252"/>
                </a:solidFill>
                <a:latin typeface="Franklin Gothic Book"/>
                <a:cs typeface="Franklin Gothic Book"/>
              </a:rPr>
              <a:t>of</a:t>
            </a:r>
            <a:r>
              <a:rPr sz="1400" i="1" spc="-40" dirty="0">
                <a:solidFill>
                  <a:srgbClr val="525252"/>
                </a:solidFill>
                <a:latin typeface="Franklin Gothic Book"/>
                <a:cs typeface="Franklin Gothic Book"/>
              </a:rPr>
              <a:t> </a:t>
            </a:r>
            <a:r>
              <a:rPr sz="1400" i="1" dirty="0">
                <a:solidFill>
                  <a:srgbClr val="525252"/>
                </a:solidFill>
                <a:latin typeface="Franklin Gothic Book"/>
                <a:cs typeface="Franklin Gothic Book"/>
              </a:rPr>
              <a:t>care,</a:t>
            </a:r>
            <a:r>
              <a:rPr sz="1400" i="1" spc="25" dirty="0">
                <a:solidFill>
                  <a:srgbClr val="525252"/>
                </a:solidFill>
                <a:latin typeface="Franklin Gothic Book"/>
                <a:cs typeface="Franklin Gothic Book"/>
              </a:rPr>
              <a:t> </a:t>
            </a:r>
            <a:r>
              <a:rPr sz="1400" i="1" spc="-35" dirty="0">
                <a:solidFill>
                  <a:srgbClr val="525252"/>
                </a:solidFill>
                <a:latin typeface="Franklin Gothic Book"/>
                <a:cs typeface="Franklin Gothic Book"/>
              </a:rPr>
              <a:t>2017-</a:t>
            </a:r>
            <a:r>
              <a:rPr sz="1400" i="1" spc="-25" dirty="0">
                <a:solidFill>
                  <a:srgbClr val="525252"/>
                </a:solidFill>
                <a:latin typeface="Franklin Gothic Book"/>
                <a:cs typeface="Franklin Gothic Book"/>
              </a:rPr>
              <a:t>2019</a:t>
            </a:r>
            <a:r>
              <a:rPr sz="1400" i="1" spc="-65" dirty="0">
                <a:solidFill>
                  <a:srgbClr val="525252"/>
                </a:solidFill>
                <a:latin typeface="Franklin Gothic Book"/>
                <a:cs typeface="Franklin Gothic Book"/>
              </a:rPr>
              <a:t> </a:t>
            </a:r>
            <a:r>
              <a:rPr sz="1400" i="1" dirty="0">
                <a:solidFill>
                  <a:srgbClr val="525252"/>
                </a:solidFill>
                <a:latin typeface="Franklin Gothic Book"/>
                <a:cs typeface="Franklin Gothic Book"/>
              </a:rPr>
              <a:t>vs</a:t>
            </a:r>
            <a:r>
              <a:rPr sz="1400" i="1" spc="-50" dirty="0">
                <a:solidFill>
                  <a:srgbClr val="525252"/>
                </a:solidFill>
                <a:latin typeface="Franklin Gothic Book"/>
                <a:cs typeface="Franklin Gothic Book"/>
              </a:rPr>
              <a:t> </a:t>
            </a:r>
            <a:r>
              <a:rPr sz="1400" i="1" spc="-25" dirty="0">
                <a:solidFill>
                  <a:srgbClr val="525252"/>
                </a:solidFill>
                <a:latin typeface="Franklin Gothic Book"/>
                <a:cs typeface="Franklin Gothic Book"/>
              </a:rPr>
              <a:t>2019-</a:t>
            </a:r>
            <a:r>
              <a:rPr sz="1400" i="1" spc="-20" dirty="0">
                <a:solidFill>
                  <a:srgbClr val="525252"/>
                </a:solidFill>
                <a:latin typeface="Franklin Gothic Book"/>
                <a:cs typeface="Franklin Gothic Book"/>
              </a:rPr>
              <a:t>2022</a:t>
            </a:r>
            <a:endParaRPr sz="1400">
              <a:latin typeface="Franklin Gothic Book"/>
              <a:cs typeface="Franklin Gothic Book"/>
            </a:endParaRPr>
          </a:p>
        </p:txBody>
      </p:sp>
      <p:sp>
        <p:nvSpPr>
          <p:cNvPr id="10" name="object 10">
            <a:extLst>
              <a:ext uri="{FF2B5EF4-FFF2-40B4-BE49-F238E27FC236}">
                <a16:creationId xmlns:a16="http://schemas.microsoft.com/office/drawing/2014/main" id="{B52E9018-DEF9-D153-3A1E-5D14CD6DD1C9}"/>
              </a:ext>
            </a:extLst>
          </p:cNvPr>
          <p:cNvSpPr txBox="1"/>
          <p:nvPr/>
        </p:nvSpPr>
        <p:spPr>
          <a:xfrm>
            <a:off x="537844" y="6282054"/>
            <a:ext cx="8014970" cy="440055"/>
          </a:xfrm>
          <a:prstGeom prst="rect">
            <a:avLst/>
          </a:prstGeom>
        </p:spPr>
        <p:txBody>
          <a:bodyPr vert="horz" wrap="square" lIns="0" tIns="12700" rIns="0" bIns="0" rtlCol="0">
            <a:spAutoFit/>
          </a:bodyPr>
          <a:lstStyle/>
          <a:p>
            <a:pPr marL="12700">
              <a:lnSpc>
                <a:spcPts val="1065"/>
              </a:lnSpc>
              <a:spcBef>
                <a:spcPts val="100"/>
              </a:spcBef>
            </a:pPr>
            <a:r>
              <a:rPr sz="900" dirty="0">
                <a:solidFill>
                  <a:srgbClr val="525252"/>
                </a:solidFill>
                <a:latin typeface="Franklin Gothic Book"/>
                <a:cs typeface="Franklin Gothic Book"/>
              </a:rPr>
              <a:t>Notes:</a:t>
            </a:r>
            <a:r>
              <a:rPr sz="900" spc="-15" dirty="0">
                <a:solidFill>
                  <a:srgbClr val="525252"/>
                </a:solidFill>
                <a:latin typeface="Franklin Gothic Book"/>
                <a:cs typeface="Franklin Gothic Book"/>
              </a:rPr>
              <a:t> </a:t>
            </a:r>
            <a:r>
              <a:rPr sz="900" dirty="0">
                <a:solidFill>
                  <a:srgbClr val="525252"/>
                </a:solidFill>
                <a:latin typeface="Franklin Gothic Book"/>
                <a:cs typeface="Franklin Gothic Book"/>
              </a:rPr>
              <a:t>Pharmacy</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spending</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is</a:t>
            </a:r>
            <a:r>
              <a:rPr sz="900" spc="-50" dirty="0">
                <a:solidFill>
                  <a:srgbClr val="525252"/>
                </a:solidFill>
                <a:latin typeface="Franklin Gothic Book"/>
                <a:cs typeface="Franklin Gothic Book"/>
              </a:rPr>
              <a:t> </a:t>
            </a:r>
            <a:r>
              <a:rPr sz="900" dirty="0">
                <a:solidFill>
                  <a:srgbClr val="525252"/>
                </a:solidFill>
                <a:latin typeface="Franklin Gothic Book"/>
                <a:cs typeface="Franklin Gothic Book"/>
              </a:rPr>
              <a:t>net</a:t>
            </a:r>
            <a:r>
              <a:rPr sz="900" spc="10" dirty="0">
                <a:solidFill>
                  <a:srgbClr val="525252"/>
                </a:solidFill>
                <a:latin typeface="Franklin Gothic Book"/>
                <a:cs typeface="Franklin Gothic Book"/>
              </a:rPr>
              <a:t> </a:t>
            </a:r>
            <a:r>
              <a:rPr sz="900" spc="-20" dirty="0">
                <a:solidFill>
                  <a:srgbClr val="525252"/>
                </a:solidFill>
                <a:latin typeface="Franklin Gothic Book"/>
                <a:cs typeface="Franklin Gothic Book"/>
              </a:rPr>
              <a:t>of</a:t>
            </a:r>
            <a:r>
              <a:rPr sz="900" spc="-50" dirty="0">
                <a:solidFill>
                  <a:srgbClr val="525252"/>
                </a:solidFill>
                <a:latin typeface="Franklin Gothic Book"/>
                <a:cs typeface="Franklin Gothic Book"/>
              </a:rPr>
              <a:t> </a:t>
            </a:r>
            <a:r>
              <a:rPr sz="900" spc="-10" dirty="0">
                <a:solidFill>
                  <a:srgbClr val="525252"/>
                </a:solidFill>
                <a:latin typeface="Franklin Gothic Book"/>
                <a:cs typeface="Franklin Gothic Book"/>
              </a:rPr>
              <a:t>rebates.</a:t>
            </a:r>
            <a:endParaRPr sz="900">
              <a:latin typeface="Franklin Gothic Book"/>
              <a:cs typeface="Franklin Gothic Book"/>
            </a:endParaRPr>
          </a:p>
          <a:p>
            <a:pPr marL="12700">
              <a:lnSpc>
                <a:spcPts val="1065"/>
              </a:lnSpc>
            </a:pPr>
            <a:r>
              <a:rPr sz="900" dirty="0">
                <a:solidFill>
                  <a:srgbClr val="525252"/>
                </a:solidFill>
                <a:latin typeface="Franklin Gothic Book"/>
                <a:cs typeface="Franklin Gothic Book"/>
              </a:rPr>
              <a:t>Sources: HPC analysis</a:t>
            </a:r>
            <a:r>
              <a:rPr sz="900" spc="-45" dirty="0">
                <a:solidFill>
                  <a:srgbClr val="525252"/>
                </a:solidFill>
                <a:latin typeface="Franklin Gothic Book"/>
                <a:cs typeface="Franklin Gothic Book"/>
              </a:rPr>
              <a:t> </a:t>
            </a:r>
            <a:r>
              <a:rPr sz="900" dirty="0">
                <a:solidFill>
                  <a:srgbClr val="525252"/>
                </a:solidFill>
                <a:latin typeface="Franklin Gothic Book"/>
                <a:cs typeface="Franklin Gothic Book"/>
              </a:rPr>
              <a:t>of</a:t>
            </a:r>
            <a:r>
              <a:rPr sz="900" spc="25" dirty="0">
                <a:solidFill>
                  <a:srgbClr val="525252"/>
                </a:solidFill>
                <a:latin typeface="Franklin Gothic Book"/>
                <a:cs typeface="Franklin Gothic Book"/>
              </a:rPr>
              <a:t> </a:t>
            </a:r>
            <a:r>
              <a:rPr sz="900" spc="-10" dirty="0">
                <a:solidFill>
                  <a:srgbClr val="525252"/>
                </a:solidFill>
                <a:latin typeface="Franklin Gothic Book"/>
                <a:cs typeface="Franklin Gothic Book"/>
              </a:rPr>
              <a:t>Center</a:t>
            </a:r>
            <a:r>
              <a:rPr sz="900" dirty="0">
                <a:solidFill>
                  <a:srgbClr val="525252"/>
                </a:solidFill>
                <a:latin typeface="Franklin Gothic Book"/>
                <a:cs typeface="Franklin Gothic Book"/>
              </a:rPr>
              <a:t> for</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Health</a:t>
            </a:r>
            <a:r>
              <a:rPr sz="900" spc="-40" dirty="0">
                <a:solidFill>
                  <a:srgbClr val="525252"/>
                </a:solidFill>
                <a:latin typeface="Franklin Gothic Book"/>
                <a:cs typeface="Franklin Gothic Book"/>
              </a:rPr>
              <a:t> </a:t>
            </a:r>
            <a:r>
              <a:rPr sz="900" dirty="0">
                <a:solidFill>
                  <a:srgbClr val="525252"/>
                </a:solidFill>
                <a:latin typeface="Franklin Gothic Book"/>
                <a:cs typeface="Franklin Gothic Book"/>
              </a:rPr>
              <a:t>Information</a:t>
            </a:r>
            <a:r>
              <a:rPr sz="900" spc="-40" dirty="0">
                <a:solidFill>
                  <a:srgbClr val="525252"/>
                </a:solidFill>
                <a:latin typeface="Franklin Gothic Book"/>
                <a:cs typeface="Franklin Gothic Book"/>
              </a:rPr>
              <a:t> </a:t>
            </a:r>
            <a:r>
              <a:rPr sz="900" dirty="0">
                <a:solidFill>
                  <a:srgbClr val="525252"/>
                </a:solidFill>
                <a:latin typeface="Franklin Gothic Book"/>
                <a:cs typeface="Franklin Gothic Book"/>
              </a:rPr>
              <a:t>and</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Analysis</a:t>
            </a:r>
            <a:r>
              <a:rPr sz="900" spc="-45" dirty="0">
                <a:solidFill>
                  <a:srgbClr val="525252"/>
                </a:solidFill>
                <a:latin typeface="Franklin Gothic Book"/>
                <a:cs typeface="Franklin Gothic Book"/>
              </a:rPr>
              <a:t> </a:t>
            </a:r>
            <a:r>
              <a:rPr sz="900" dirty="0">
                <a:solidFill>
                  <a:srgbClr val="525252"/>
                </a:solidFill>
                <a:latin typeface="Franklin Gothic Book"/>
                <a:cs typeface="Franklin Gothic Book"/>
              </a:rPr>
              <a:t>All-Payer Claims</a:t>
            </a:r>
            <a:r>
              <a:rPr sz="900" spc="35" dirty="0">
                <a:solidFill>
                  <a:srgbClr val="525252"/>
                </a:solidFill>
                <a:latin typeface="Franklin Gothic Book"/>
                <a:cs typeface="Franklin Gothic Book"/>
              </a:rPr>
              <a:t> </a:t>
            </a:r>
            <a:r>
              <a:rPr sz="900" spc="-10" dirty="0">
                <a:solidFill>
                  <a:srgbClr val="525252"/>
                </a:solidFill>
                <a:latin typeface="Franklin Gothic Book"/>
                <a:cs typeface="Franklin Gothic Book"/>
              </a:rPr>
              <a:t>Database</a:t>
            </a:r>
            <a:r>
              <a:rPr sz="900" spc="-20" dirty="0">
                <a:solidFill>
                  <a:srgbClr val="525252"/>
                </a:solidFill>
                <a:latin typeface="Franklin Gothic Book"/>
                <a:cs typeface="Franklin Gothic Book"/>
              </a:rPr>
              <a:t> </a:t>
            </a:r>
            <a:r>
              <a:rPr sz="900" dirty="0">
                <a:solidFill>
                  <a:srgbClr val="525252"/>
                </a:solidFill>
                <a:latin typeface="Franklin Gothic Book"/>
                <a:cs typeface="Franklin Gothic Book"/>
              </a:rPr>
              <a:t>V2021 and</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V2022 (for hospital</a:t>
            </a:r>
            <a:r>
              <a:rPr sz="900" spc="20" dirty="0">
                <a:solidFill>
                  <a:srgbClr val="525252"/>
                </a:solidFill>
                <a:latin typeface="Franklin Gothic Book"/>
                <a:cs typeface="Franklin Gothic Book"/>
              </a:rPr>
              <a:t> </a:t>
            </a:r>
            <a:r>
              <a:rPr sz="900" dirty="0">
                <a:solidFill>
                  <a:srgbClr val="525252"/>
                </a:solidFill>
                <a:latin typeface="Franklin Gothic Book"/>
                <a:cs typeface="Franklin Gothic Book"/>
              </a:rPr>
              <a:t>and</a:t>
            </a:r>
            <a:r>
              <a:rPr sz="900" spc="-110" dirty="0">
                <a:solidFill>
                  <a:srgbClr val="525252"/>
                </a:solidFill>
                <a:latin typeface="Franklin Gothic Book"/>
                <a:cs typeface="Franklin Gothic Book"/>
              </a:rPr>
              <a:t> </a:t>
            </a:r>
            <a:r>
              <a:rPr sz="900" dirty="0">
                <a:solidFill>
                  <a:srgbClr val="525252"/>
                </a:solidFill>
                <a:latin typeface="Franklin Gothic Book"/>
                <a:cs typeface="Franklin Gothic Book"/>
              </a:rPr>
              <a:t>office</a:t>
            </a:r>
            <a:r>
              <a:rPr sz="900" spc="-20" dirty="0">
                <a:solidFill>
                  <a:srgbClr val="525252"/>
                </a:solidFill>
                <a:latin typeface="Franklin Gothic Book"/>
                <a:cs typeface="Franklin Gothic Book"/>
              </a:rPr>
              <a:t> </a:t>
            </a:r>
            <a:r>
              <a:rPr sz="900" dirty="0">
                <a:solidFill>
                  <a:srgbClr val="525252"/>
                </a:solidFill>
                <a:latin typeface="Franklin Gothic Book"/>
                <a:cs typeface="Franklin Gothic Book"/>
              </a:rPr>
              <a:t>spending); Center for </a:t>
            </a:r>
            <a:r>
              <a:rPr sz="900" spc="-10" dirty="0">
                <a:solidFill>
                  <a:srgbClr val="525252"/>
                </a:solidFill>
                <a:latin typeface="Franklin Gothic Book"/>
                <a:cs typeface="Franklin Gothic Book"/>
              </a:rPr>
              <a:t>Health</a:t>
            </a:r>
            <a:endParaRPr sz="900">
              <a:latin typeface="Franklin Gothic Book"/>
              <a:cs typeface="Franklin Gothic Book"/>
            </a:endParaRPr>
          </a:p>
          <a:p>
            <a:pPr marL="12700">
              <a:lnSpc>
                <a:spcPct val="100000"/>
              </a:lnSpc>
              <a:spcBef>
                <a:spcPts val="45"/>
              </a:spcBef>
            </a:pPr>
            <a:r>
              <a:rPr sz="900" dirty="0">
                <a:solidFill>
                  <a:srgbClr val="525252"/>
                </a:solidFill>
                <a:latin typeface="Franklin Gothic Book"/>
                <a:cs typeface="Franklin Gothic Book"/>
              </a:rPr>
              <a:t>Information</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and</a:t>
            </a:r>
            <a:r>
              <a:rPr sz="900" spc="-60" dirty="0">
                <a:solidFill>
                  <a:srgbClr val="525252"/>
                </a:solidFill>
                <a:latin typeface="Franklin Gothic Book"/>
                <a:cs typeface="Franklin Gothic Book"/>
              </a:rPr>
              <a:t> </a:t>
            </a:r>
            <a:r>
              <a:rPr sz="900" dirty="0">
                <a:solidFill>
                  <a:srgbClr val="525252"/>
                </a:solidFill>
                <a:latin typeface="Franklin Gothic Book"/>
                <a:cs typeface="Franklin Gothic Book"/>
              </a:rPr>
              <a:t>Analysis</a:t>
            </a:r>
            <a:r>
              <a:rPr sz="900" spc="-55" dirty="0">
                <a:solidFill>
                  <a:srgbClr val="525252"/>
                </a:solidFill>
                <a:latin typeface="Franklin Gothic Book"/>
                <a:cs typeface="Franklin Gothic Book"/>
              </a:rPr>
              <a:t> </a:t>
            </a:r>
            <a:r>
              <a:rPr sz="900" dirty="0">
                <a:solidFill>
                  <a:srgbClr val="525252"/>
                </a:solidFill>
                <a:latin typeface="Franklin Gothic Book"/>
                <a:cs typeface="Franklin Gothic Book"/>
              </a:rPr>
              <a:t>Annual</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Report on</a:t>
            </a:r>
            <a:r>
              <a:rPr sz="900" spc="15" dirty="0">
                <a:solidFill>
                  <a:srgbClr val="525252"/>
                </a:solidFill>
                <a:latin typeface="Franklin Gothic Book"/>
                <a:cs typeface="Franklin Gothic Book"/>
              </a:rPr>
              <a:t> </a:t>
            </a:r>
            <a:r>
              <a:rPr sz="900" dirty="0">
                <a:solidFill>
                  <a:srgbClr val="525252"/>
                </a:solidFill>
                <a:latin typeface="Franklin Gothic Book"/>
                <a:cs typeface="Franklin Gothic Book"/>
              </a:rPr>
              <a:t>the</a:t>
            </a:r>
            <a:r>
              <a:rPr sz="900" spc="-35" dirty="0">
                <a:solidFill>
                  <a:srgbClr val="525252"/>
                </a:solidFill>
                <a:latin typeface="Franklin Gothic Book"/>
                <a:cs typeface="Franklin Gothic Book"/>
              </a:rPr>
              <a:t> </a:t>
            </a:r>
            <a:r>
              <a:rPr sz="900" spc="-10" dirty="0">
                <a:solidFill>
                  <a:srgbClr val="525252"/>
                </a:solidFill>
                <a:latin typeface="Franklin Gothic Book"/>
                <a:cs typeface="Franklin Gothic Book"/>
              </a:rPr>
              <a:t>Performance</a:t>
            </a:r>
            <a:r>
              <a:rPr sz="900" spc="-40" dirty="0">
                <a:solidFill>
                  <a:srgbClr val="525252"/>
                </a:solidFill>
                <a:latin typeface="Franklin Gothic Book"/>
                <a:cs typeface="Franklin Gothic Book"/>
              </a:rPr>
              <a:t> </a:t>
            </a:r>
            <a:r>
              <a:rPr sz="900" dirty="0">
                <a:solidFill>
                  <a:srgbClr val="525252"/>
                </a:solidFill>
                <a:latin typeface="Franklin Gothic Book"/>
                <a:cs typeface="Franklin Gothic Book"/>
              </a:rPr>
              <a:t>of</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the</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Massachusetts</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Health</a:t>
            </a:r>
            <a:r>
              <a:rPr sz="900" spc="10" dirty="0">
                <a:solidFill>
                  <a:srgbClr val="525252"/>
                </a:solidFill>
                <a:latin typeface="Franklin Gothic Book"/>
                <a:cs typeface="Franklin Gothic Book"/>
              </a:rPr>
              <a:t> </a:t>
            </a:r>
            <a:r>
              <a:rPr sz="900" spc="-10" dirty="0">
                <a:solidFill>
                  <a:srgbClr val="525252"/>
                </a:solidFill>
                <a:latin typeface="Franklin Gothic Book"/>
                <a:cs typeface="Franklin Gothic Book"/>
              </a:rPr>
              <a:t>Care</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System,</a:t>
            </a:r>
            <a:r>
              <a:rPr sz="900" spc="-20" dirty="0">
                <a:solidFill>
                  <a:srgbClr val="525252"/>
                </a:solidFill>
                <a:latin typeface="Franklin Gothic Book"/>
                <a:cs typeface="Franklin Gothic Book"/>
              </a:rPr>
              <a:t> </a:t>
            </a:r>
            <a:r>
              <a:rPr sz="900" dirty="0">
                <a:solidFill>
                  <a:srgbClr val="525252"/>
                </a:solidFill>
                <a:latin typeface="Franklin Gothic Book"/>
                <a:cs typeface="Franklin Gothic Book"/>
              </a:rPr>
              <a:t>2019-2022</a:t>
            </a:r>
            <a:r>
              <a:rPr sz="900" spc="-20" dirty="0">
                <a:solidFill>
                  <a:srgbClr val="525252"/>
                </a:solidFill>
                <a:latin typeface="Franklin Gothic Book"/>
                <a:cs typeface="Franklin Gothic Book"/>
              </a:rPr>
              <a:t> </a:t>
            </a:r>
            <a:r>
              <a:rPr sz="900" dirty="0">
                <a:solidFill>
                  <a:srgbClr val="525252"/>
                </a:solidFill>
                <a:latin typeface="Franklin Gothic Book"/>
                <a:cs typeface="Franklin Gothic Book"/>
              </a:rPr>
              <a:t>(for</a:t>
            </a:r>
            <a:r>
              <a:rPr sz="900" spc="-20" dirty="0">
                <a:solidFill>
                  <a:srgbClr val="525252"/>
                </a:solidFill>
                <a:latin typeface="Franklin Gothic Book"/>
                <a:cs typeface="Franklin Gothic Book"/>
              </a:rPr>
              <a:t> </a:t>
            </a:r>
            <a:r>
              <a:rPr sz="900" dirty="0">
                <a:solidFill>
                  <a:srgbClr val="525252"/>
                </a:solidFill>
                <a:latin typeface="Franklin Gothic Book"/>
                <a:cs typeface="Franklin Gothic Book"/>
              </a:rPr>
              <a:t>pharmacy</a:t>
            </a:r>
            <a:r>
              <a:rPr sz="900" spc="-20" dirty="0">
                <a:solidFill>
                  <a:srgbClr val="525252"/>
                </a:solidFill>
                <a:latin typeface="Franklin Gothic Book"/>
                <a:cs typeface="Franklin Gothic Book"/>
              </a:rPr>
              <a:t> </a:t>
            </a:r>
            <a:r>
              <a:rPr sz="900" dirty="0">
                <a:solidFill>
                  <a:srgbClr val="525252"/>
                </a:solidFill>
                <a:latin typeface="Franklin Gothic Book"/>
                <a:cs typeface="Franklin Gothic Book"/>
              </a:rPr>
              <a:t>and</a:t>
            </a:r>
            <a:r>
              <a:rPr sz="900" spc="15" dirty="0">
                <a:solidFill>
                  <a:srgbClr val="525252"/>
                </a:solidFill>
                <a:latin typeface="Franklin Gothic Book"/>
                <a:cs typeface="Franklin Gothic Book"/>
              </a:rPr>
              <a:t> </a:t>
            </a:r>
            <a:r>
              <a:rPr sz="900" dirty="0">
                <a:solidFill>
                  <a:srgbClr val="525252"/>
                </a:solidFill>
                <a:latin typeface="Franklin Gothic Book"/>
                <a:cs typeface="Franklin Gothic Book"/>
              </a:rPr>
              <a:t>overall</a:t>
            </a:r>
            <a:r>
              <a:rPr sz="900" spc="-5" dirty="0">
                <a:solidFill>
                  <a:srgbClr val="525252"/>
                </a:solidFill>
                <a:latin typeface="Franklin Gothic Book"/>
                <a:cs typeface="Franklin Gothic Book"/>
              </a:rPr>
              <a:t> </a:t>
            </a:r>
            <a:r>
              <a:rPr sz="900" spc="-10" dirty="0">
                <a:solidFill>
                  <a:srgbClr val="525252"/>
                </a:solidFill>
                <a:latin typeface="Franklin Gothic Book"/>
                <a:cs typeface="Franklin Gothic Book"/>
              </a:rPr>
              <a:t>spending).</a:t>
            </a:r>
            <a:endParaRPr sz="900">
              <a:latin typeface="Franklin Gothic Book"/>
              <a:cs typeface="Franklin Gothic Book"/>
            </a:endParaRPr>
          </a:p>
        </p:txBody>
      </p:sp>
      <p:grpSp>
        <p:nvGrpSpPr>
          <p:cNvPr id="11" name="object 11">
            <a:extLst>
              <a:ext uri="{FF2B5EF4-FFF2-40B4-BE49-F238E27FC236}">
                <a16:creationId xmlns:a16="http://schemas.microsoft.com/office/drawing/2014/main" id="{838B8D30-C08E-4E80-7ABB-FFE73884D7AA}"/>
              </a:ext>
            </a:extLst>
          </p:cNvPr>
          <p:cNvGrpSpPr/>
          <p:nvPr/>
        </p:nvGrpSpPr>
        <p:grpSpPr>
          <a:xfrm>
            <a:off x="9448800" y="1228725"/>
            <a:ext cx="2743200" cy="5629275"/>
            <a:chOff x="9448800" y="1228725"/>
            <a:chExt cx="2743200" cy="5629275"/>
          </a:xfrm>
        </p:grpSpPr>
        <p:sp>
          <p:nvSpPr>
            <p:cNvPr id="12" name="object 12">
              <a:extLst>
                <a:ext uri="{FF2B5EF4-FFF2-40B4-BE49-F238E27FC236}">
                  <a16:creationId xmlns:a16="http://schemas.microsoft.com/office/drawing/2014/main" id="{15F3F702-B399-792E-FFA9-0894A9BF7C0F}"/>
                </a:ext>
              </a:extLst>
            </p:cNvPr>
            <p:cNvSpPr/>
            <p:nvPr/>
          </p:nvSpPr>
          <p:spPr>
            <a:xfrm>
              <a:off x="9448800" y="1228725"/>
              <a:ext cx="2743200" cy="5629275"/>
            </a:xfrm>
            <a:custGeom>
              <a:avLst/>
              <a:gdLst/>
              <a:ahLst/>
              <a:cxnLst/>
              <a:rect l="l" t="t" r="r" b="b"/>
              <a:pathLst>
                <a:path w="2743200" h="5629275">
                  <a:moveTo>
                    <a:pt x="2743200" y="0"/>
                  </a:moveTo>
                  <a:lnTo>
                    <a:pt x="0" y="0"/>
                  </a:lnTo>
                  <a:lnTo>
                    <a:pt x="0" y="5629275"/>
                  </a:lnTo>
                  <a:lnTo>
                    <a:pt x="2743200" y="5629275"/>
                  </a:lnTo>
                  <a:lnTo>
                    <a:pt x="2743200" y="0"/>
                  </a:lnTo>
                  <a:close/>
                </a:path>
              </a:pathLst>
            </a:custGeom>
            <a:solidFill>
              <a:srgbClr val="094875">
                <a:alpha val="10195"/>
              </a:srgbClr>
            </a:solidFill>
          </p:spPr>
          <p:txBody>
            <a:bodyPr wrap="square" lIns="0" tIns="0" rIns="0" bIns="0" rtlCol="0"/>
            <a:lstStyle/>
            <a:p>
              <a:endParaRPr/>
            </a:p>
          </p:txBody>
        </p:sp>
        <p:pic>
          <p:nvPicPr>
            <p:cNvPr id="13" name="object 13">
              <a:extLst>
                <a:ext uri="{FF2B5EF4-FFF2-40B4-BE49-F238E27FC236}">
                  <a16:creationId xmlns:a16="http://schemas.microsoft.com/office/drawing/2014/main" id="{C84034D1-A7EA-05ED-3281-1D00F8DB1B2A}"/>
                </a:ext>
              </a:extLst>
            </p:cNvPr>
            <p:cNvPicPr/>
            <p:nvPr/>
          </p:nvPicPr>
          <p:blipFill>
            <a:blip r:embed="rId4" cstate="print"/>
            <a:stretch>
              <a:fillRect/>
            </a:stretch>
          </p:blipFill>
          <p:spPr>
            <a:xfrm>
              <a:off x="9680575" y="2352928"/>
              <a:ext cx="85725" cy="180975"/>
            </a:xfrm>
            <a:prstGeom prst="rect">
              <a:avLst/>
            </a:prstGeom>
          </p:spPr>
        </p:pic>
        <p:pic>
          <p:nvPicPr>
            <p:cNvPr id="14" name="object 14">
              <a:extLst>
                <a:ext uri="{FF2B5EF4-FFF2-40B4-BE49-F238E27FC236}">
                  <a16:creationId xmlns:a16="http://schemas.microsoft.com/office/drawing/2014/main" id="{5D9D883C-E992-4733-7800-EB97294ED8A7}"/>
                </a:ext>
              </a:extLst>
            </p:cNvPr>
            <p:cNvPicPr/>
            <p:nvPr/>
          </p:nvPicPr>
          <p:blipFill>
            <a:blip r:embed="rId4" cstate="print"/>
            <a:stretch>
              <a:fillRect/>
            </a:stretch>
          </p:blipFill>
          <p:spPr>
            <a:xfrm>
              <a:off x="9680575" y="4343654"/>
              <a:ext cx="85725" cy="180975"/>
            </a:xfrm>
            <a:prstGeom prst="rect">
              <a:avLst/>
            </a:prstGeom>
          </p:spPr>
        </p:pic>
      </p:grpSp>
      <p:sp>
        <p:nvSpPr>
          <p:cNvPr id="15" name="object 15">
            <a:extLst>
              <a:ext uri="{FF2B5EF4-FFF2-40B4-BE49-F238E27FC236}">
                <a16:creationId xmlns:a16="http://schemas.microsoft.com/office/drawing/2014/main" id="{CA2D7134-64F2-0838-C534-1D5BE1C0187A}"/>
              </a:ext>
            </a:extLst>
          </p:cNvPr>
          <p:cNvSpPr txBox="1"/>
          <p:nvPr/>
        </p:nvSpPr>
        <p:spPr>
          <a:xfrm>
            <a:off x="9904094" y="2274887"/>
            <a:ext cx="2070100" cy="3516629"/>
          </a:xfrm>
          <a:prstGeom prst="rect">
            <a:avLst/>
          </a:prstGeom>
        </p:spPr>
        <p:txBody>
          <a:bodyPr vert="horz" wrap="square" lIns="0" tIns="6350" rIns="0" bIns="0" rtlCol="0">
            <a:spAutoFit/>
          </a:bodyPr>
          <a:lstStyle/>
          <a:p>
            <a:pPr marL="12700" marR="5080">
              <a:lnSpc>
                <a:spcPct val="109900"/>
              </a:lnSpc>
              <a:spcBef>
                <a:spcPts val="50"/>
              </a:spcBef>
            </a:pPr>
            <a:r>
              <a:rPr sz="1800" dirty="0">
                <a:solidFill>
                  <a:srgbClr val="252525"/>
                </a:solidFill>
                <a:latin typeface="Franklin Gothic Book"/>
                <a:cs typeface="Franklin Gothic Book"/>
              </a:rPr>
              <a:t>Hospital</a:t>
            </a:r>
            <a:r>
              <a:rPr sz="1800" spc="-50" dirty="0">
                <a:solidFill>
                  <a:srgbClr val="252525"/>
                </a:solidFill>
                <a:latin typeface="Franklin Gothic Book"/>
                <a:cs typeface="Franklin Gothic Book"/>
              </a:rPr>
              <a:t> </a:t>
            </a:r>
            <a:r>
              <a:rPr sz="1800" spc="-10" dirty="0">
                <a:solidFill>
                  <a:srgbClr val="252525"/>
                </a:solidFill>
                <a:latin typeface="Franklin Gothic Book"/>
                <a:cs typeface="Franklin Gothic Book"/>
              </a:rPr>
              <a:t>spending </a:t>
            </a:r>
            <a:r>
              <a:rPr sz="1800" dirty="0">
                <a:solidFill>
                  <a:srgbClr val="252525"/>
                </a:solidFill>
                <a:latin typeface="Franklin Gothic Book"/>
                <a:cs typeface="Franklin Gothic Book"/>
              </a:rPr>
              <a:t>patterns</a:t>
            </a:r>
            <a:r>
              <a:rPr sz="1800" spc="-80" dirty="0">
                <a:solidFill>
                  <a:srgbClr val="252525"/>
                </a:solidFill>
                <a:latin typeface="Franklin Gothic Book"/>
                <a:cs typeface="Franklin Gothic Book"/>
              </a:rPr>
              <a:t> </a:t>
            </a:r>
            <a:r>
              <a:rPr sz="1800" spc="-10" dirty="0">
                <a:solidFill>
                  <a:srgbClr val="252525"/>
                </a:solidFill>
                <a:latin typeface="Franklin Gothic Book"/>
                <a:cs typeface="Franklin Gothic Book"/>
              </a:rPr>
              <a:t>partly</a:t>
            </a:r>
            <a:r>
              <a:rPr sz="1800" spc="500" dirty="0">
                <a:solidFill>
                  <a:srgbClr val="252525"/>
                </a:solidFill>
                <a:latin typeface="Franklin Gothic Book"/>
                <a:cs typeface="Franklin Gothic Book"/>
              </a:rPr>
              <a:t> </a:t>
            </a:r>
            <a:r>
              <a:rPr sz="1800" dirty="0">
                <a:solidFill>
                  <a:srgbClr val="252525"/>
                </a:solidFill>
                <a:latin typeface="Franklin Gothic Book"/>
                <a:cs typeface="Franklin Gothic Book"/>
              </a:rPr>
              <a:t>reflect</a:t>
            </a:r>
            <a:r>
              <a:rPr sz="1800" spc="-25" dirty="0">
                <a:solidFill>
                  <a:srgbClr val="252525"/>
                </a:solidFill>
                <a:latin typeface="Franklin Gothic Book"/>
                <a:cs typeface="Franklin Gothic Book"/>
              </a:rPr>
              <a:t> </a:t>
            </a:r>
            <a:r>
              <a:rPr sz="1800" b="1" dirty="0">
                <a:solidFill>
                  <a:srgbClr val="252525"/>
                </a:solidFill>
                <a:latin typeface="Franklin Gothic Demi"/>
                <a:cs typeface="Franklin Gothic Demi"/>
              </a:rPr>
              <a:t>a</a:t>
            </a:r>
            <a:r>
              <a:rPr sz="1800" b="1" spc="5" dirty="0">
                <a:solidFill>
                  <a:srgbClr val="252525"/>
                </a:solidFill>
                <a:latin typeface="Franklin Gothic Demi"/>
                <a:cs typeface="Franklin Gothic Demi"/>
              </a:rPr>
              <a:t> </a:t>
            </a:r>
            <a:r>
              <a:rPr sz="1800" b="1" dirty="0">
                <a:solidFill>
                  <a:srgbClr val="252525"/>
                </a:solidFill>
                <a:latin typeface="Franklin Gothic Demi"/>
                <a:cs typeface="Franklin Gothic Demi"/>
              </a:rPr>
              <a:t>shift</a:t>
            </a:r>
            <a:r>
              <a:rPr sz="1800" b="1" spc="-35" dirty="0">
                <a:solidFill>
                  <a:srgbClr val="252525"/>
                </a:solidFill>
                <a:latin typeface="Franklin Gothic Demi"/>
                <a:cs typeface="Franklin Gothic Demi"/>
              </a:rPr>
              <a:t> </a:t>
            </a:r>
            <a:r>
              <a:rPr sz="1800" b="1" spc="-25" dirty="0">
                <a:solidFill>
                  <a:srgbClr val="252525"/>
                </a:solidFill>
                <a:latin typeface="Franklin Gothic Demi"/>
                <a:cs typeface="Franklin Gothic Demi"/>
              </a:rPr>
              <a:t>of </a:t>
            </a:r>
            <a:r>
              <a:rPr sz="1800" b="1" dirty="0">
                <a:solidFill>
                  <a:srgbClr val="252525"/>
                </a:solidFill>
                <a:latin typeface="Franklin Gothic Demi"/>
                <a:cs typeface="Franklin Gothic Demi"/>
              </a:rPr>
              <a:t>some</a:t>
            </a:r>
            <a:r>
              <a:rPr sz="1800" b="1" spc="-50" dirty="0">
                <a:solidFill>
                  <a:srgbClr val="252525"/>
                </a:solidFill>
                <a:latin typeface="Franklin Gothic Demi"/>
                <a:cs typeface="Franklin Gothic Demi"/>
              </a:rPr>
              <a:t> </a:t>
            </a:r>
            <a:r>
              <a:rPr sz="1800" b="1" dirty="0">
                <a:solidFill>
                  <a:srgbClr val="252525"/>
                </a:solidFill>
                <a:latin typeface="Franklin Gothic Demi"/>
                <a:cs typeface="Franklin Gothic Demi"/>
              </a:rPr>
              <a:t>surgeries</a:t>
            </a:r>
            <a:r>
              <a:rPr sz="1800" b="1" spc="-10" dirty="0">
                <a:solidFill>
                  <a:srgbClr val="252525"/>
                </a:solidFill>
                <a:latin typeface="Franklin Gothic Demi"/>
                <a:cs typeface="Franklin Gothic Demi"/>
              </a:rPr>
              <a:t> </a:t>
            </a:r>
            <a:r>
              <a:rPr sz="1800" b="1" spc="-20" dirty="0">
                <a:solidFill>
                  <a:srgbClr val="252525"/>
                </a:solidFill>
                <a:latin typeface="Franklin Gothic Demi"/>
                <a:cs typeface="Franklin Gothic Demi"/>
              </a:rPr>
              <a:t>from </a:t>
            </a:r>
            <a:r>
              <a:rPr sz="1800" b="1" dirty="0">
                <a:solidFill>
                  <a:srgbClr val="252525"/>
                </a:solidFill>
                <a:latin typeface="Franklin Gothic Demi"/>
                <a:cs typeface="Franklin Gothic Demi"/>
              </a:rPr>
              <a:t>inpatient</a:t>
            </a:r>
            <a:r>
              <a:rPr sz="1800" b="1" spc="-50" dirty="0">
                <a:solidFill>
                  <a:srgbClr val="252525"/>
                </a:solidFill>
                <a:latin typeface="Franklin Gothic Demi"/>
                <a:cs typeface="Franklin Gothic Demi"/>
              </a:rPr>
              <a:t> </a:t>
            </a:r>
            <a:r>
              <a:rPr sz="1800" b="1" spc="-25" dirty="0">
                <a:solidFill>
                  <a:srgbClr val="252525"/>
                </a:solidFill>
                <a:latin typeface="Franklin Gothic Demi"/>
                <a:cs typeface="Franklin Gothic Demi"/>
              </a:rPr>
              <a:t>to </a:t>
            </a:r>
            <a:r>
              <a:rPr sz="1800" b="1" dirty="0">
                <a:solidFill>
                  <a:srgbClr val="252525"/>
                </a:solidFill>
                <a:latin typeface="Franklin Gothic Demi"/>
                <a:cs typeface="Franklin Gothic Demi"/>
              </a:rPr>
              <a:t>outpatient</a:t>
            </a:r>
            <a:r>
              <a:rPr sz="1800" b="1" spc="-65" dirty="0">
                <a:solidFill>
                  <a:srgbClr val="252525"/>
                </a:solidFill>
                <a:latin typeface="Franklin Gothic Demi"/>
                <a:cs typeface="Franklin Gothic Demi"/>
              </a:rPr>
              <a:t> </a:t>
            </a:r>
            <a:r>
              <a:rPr sz="1800" spc="-10" dirty="0">
                <a:solidFill>
                  <a:srgbClr val="252525"/>
                </a:solidFill>
                <a:latin typeface="Franklin Gothic Book"/>
                <a:cs typeface="Franklin Gothic Book"/>
              </a:rPr>
              <a:t>settings.</a:t>
            </a:r>
            <a:endParaRPr sz="1800">
              <a:latin typeface="Franklin Gothic Book"/>
              <a:cs typeface="Franklin Gothic Book"/>
            </a:endParaRPr>
          </a:p>
          <a:p>
            <a:pPr marL="12700" marR="177800">
              <a:lnSpc>
                <a:spcPct val="109500"/>
              </a:lnSpc>
              <a:spcBef>
                <a:spcPts val="1465"/>
              </a:spcBef>
            </a:pPr>
            <a:r>
              <a:rPr sz="1800" dirty="0">
                <a:latin typeface="Franklin Gothic Book"/>
                <a:cs typeface="Franklin Gothic Book"/>
              </a:rPr>
              <a:t>Prescription</a:t>
            </a:r>
            <a:r>
              <a:rPr sz="1800" spc="-45" dirty="0">
                <a:latin typeface="Franklin Gothic Book"/>
                <a:cs typeface="Franklin Gothic Book"/>
              </a:rPr>
              <a:t> </a:t>
            </a:r>
            <a:r>
              <a:rPr sz="1800" spc="-20" dirty="0">
                <a:latin typeface="Franklin Gothic Book"/>
                <a:cs typeface="Franklin Gothic Book"/>
              </a:rPr>
              <a:t>drug </a:t>
            </a:r>
            <a:r>
              <a:rPr sz="1800" dirty="0">
                <a:latin typeface="Franklin Gothic Book"/>
                <a:cs typeface="Franklin Gothic Book"/>
              </a:rPr>
              <a:t>spending</a:t>
            </a:r>
            <a:r>
              <a:rPr sz="1800" spc="-60" dirty="0">
                <a:latin typeface="Franklin Gothic Book"/>
                <a:cs typeface="Franklin Gothic Book"/>
              </a:rPr>
              <a:t> </a:t>
            </a:r>
            <a:r>
              <a:rPr sz="1800" b="1" dirty="0">
                <a:solidFill>
                  <a:srgbClr val="252525"/>
                </a:solidFill>
                <a:latin typeface="Franklin Gothic Demi"/>
                <a:cs typeface="Franklin Gothic Demi"/>
              </a:rPr>
              <a:t>grew</a:t>
            </a:r>
            <a:r>
              <a:rPr sz="1800" b="1" spc="-50" dirty="0">
                <a:solidFill>
                  <a:srgbClr val="252525"/>
                </a:solidFill>
                <a:latin typeface="Franklin Gothic Demi"/>
                <a:cs typeface="Franklin Gothic Demi"/>
              </a:rPr>
              <a:t> </a:t>
            </a:r>
            <a:r>
              <a:rPr sz="1800" b="1" spc="-25" dirty="0">
                <a:solidFill>
                  <a:srgbClr val="252525"/>
                </a:solidFill>
                <a:latin typeface="Franklin Gothic Demi"/>
                <a:cs typeface="Franklin Gothic Demi"/>
              </a:rPr>
              <a:t>10x </a:t>
            </a:r>
            <a:r>
              <a:rPr sz="1800" b="1" dirty="0">
                <a:solidFill>
                  <a:srgbClr val="252525"/>
                </a:solidFill>
                <a:latin typeface="Franklin Gothic Demi"/>
                <a:cs typeface="Franklin Gothic Demi"/>
              </a:rPr>
              <a:t>faster</a:t>
            </a:r>
            <a:r>
              <a:rPr sz="1800" b="1" spc="-45" dirty="0">
                <a:solidFill>
                  <a:srgbClr val="252525"/>
                </a:solidFill>
                <a:latin typeface="Franklin Gothic Demi"/>
                <a:cs typeface="Franklin Gothic Demi"/>
              </a:rPr>
              <a:t> </a:t>
            </a:r>
            <a:r>
              <a:rPr sz="1800" dirty="0">
                <a:latin typeface="Franklin Gothic Book"/>
                <a:cs typeface="Franklin Gothic Book"/>
              </a:rPr>
              <a:t>from</a:t>
            </a:r>
            <a:r>
              <a:rPr sz="1800" spc="-40" dirty="0">
                <a:latin typeface="Franklin Gothic Book"/>
                <a:cs typeface="Franklin Gothic Book"/>
              </a:rPr>
              <a:t> </a:t>
            </a:r>
            <a:r>
              <a:rPr sz="1800" spc="-20" dirty="0">
                <a:latin typeface="Franklin Gothic Book"/>
                <a:cs typeface="Franklin Gothic Book"/>
              </a:rPr>
              <a:t>2019</a:t>
            </a:r>
            <a:r>
              <a:rPr sz="1800" spc="-45" dirty="0">
                <a:latin typeface="Franklin Gothic Book"/>
                <a:cs typeface="Franklin Gothic Book"/>
              </a:rPr>
              <a:t> </a:t>
            </a:r>
            <a:r>
              <a:rPr sz="1800" spc="-50" dirty="0">
                <a:latin typeface="Franklin Gothic Book"/>
                <a:cs typeface="Franklin Gothic Book"/>
              </a:rPr>
              <a:t>– </a:t>
            </a:r>
            <a:r>
              <a:rPr sz="1800" dirty="0">
                <a:latin typeface="Franklin Gothic Book"/>
                <a:cs typeface="Franklin Gothic Book"/>
              </a:rPr>
              <a:t>2022</a:t>
            </a:r>
            <a:r>
              <a:rPr sz="1800" spc="-40" dirty="0">
                <a:latin typeface="Franklin Gothic Book"/>
                <a:cs typeface="Franklin Gothic Book"/>
              </a:rPr>
              <a:t> </a:t>
            </a:r>
            <a:r>
              <a:rPr sz="1800" dirty="0">
                <a:latin typeface="Franklin Gothic Book"/>
                <a:cs typeface="Franklin Gothic Book"/>
              </a:rPr>
              <a:t>as</a:t>
            </a:r>
            <a:r>
              <a:rPr sz="1800" spc="-40" dirty="0">
                <a:latin typeface="Franklin Gothic Book"/>
                <a:cs typeface="Franklin Gothic Book"/>
              </a:rPr>
              <a:t> </a:t>
            </a:r>
            <a:r>
              <a:rPr sz="1800" dirty="0">
                <a:latin typeface="Franklin Gothic Book"/>
                <a:cs typeface="Franklin Gothic Book"/>
              </a:rPr>
              <a:t>it</a:t>
            </a:r>
            <a:r>
              <a:rPr sz="1800" spc="5" dirty="0">
                <a:latin typeface="Franklin Gothic Book"/>
                <a:cs typeface="Franklin Gothic Book"/>
              </a:rPr>
              <a:t> </a:t>
            </a:r>
            <a:r>
              <a:rPr sz="1800" dirty="0">
                <a:latin typeface="Franklin Gothic Book"/>
                <a:cs typeface="Franklin Gothic Book"/>
              </a:rPr>
              <a:t>did</a:t>
            </a:r>
            <a:r>
              <a:rPr sz="1800" spc="-30" dirty="0">
                <a:latin typeface="Franklin Gothic Book"/>
                <a:cs typeface="Franklin Gothic Book"/>
              </a:rPr>
              <a:t> </a:t>
            </a:r>
            <a:r>
              <a:rPr sz="1800" spc="-20" dirty="0">
                <a:latin typeface="Franklin Gothic Book"/>
                <a:cs typeface="Franklin Gothic Book"/>
              </a:rPr>
              <a:t>from </a:t>
            </a:r>
            <a:r>
              <a:rPr sz="1800" spc="-45" dirty="0">
                <a:latin typeface="Franklin Gothic Book"/>
                <a:cs typeface="Franklin Gothic Book"/>
              </a:rPr>
              <a:t>2017</a:t>
            </a:r>
            <a:r>
              <a:rPr sz="1800" spc="-15" dirty="0">
                <a:latin typeface="Franklin Gothic Book"/>
                <a:cs typeface="Franklin Gothic Book"/>
              </a:rPr>
              <a:t> </a:t>
            </a:r>
            <a:r>
              <a:rPr sz="1800" dirty="0">
                <a:latin typeface="Franklin Gothic Book"/>
                <a:cs typeface="Franklin Gothic Book"/>
              </a:rPr>
              <a:t>–</a:t>
            </a:r>
            <a:r>
              <a:rPr sz="1800" spc="-40" dirty="0">
                <a:latin typeface="Franklin Gothic Book"/>
                <a:cs typeface="Franklin Gothic Book"/>
              </a:rPr>
              <a:t> </a:t>
            </a:r>
            <a:r>
              <a:rPr sz="1800" spc="-20" dirty="0">
                <a:latin typeface="Franklin Gothic Book"/>
                <a:cs typeface="Franklin Gothic Book"/>
              </a:rPr>
              <a:t>2019.</a:t>
            </a:r>
            <a:endParaRPr sz="1800">
              <a:latin typeface="Franklin Gothic Book"/>
              <a:cs typeface="Franklin Gothic Book"/>
            </a:endParaRPr>
          </a:p>
        </p:txBody>
      </p:sp>
      <p:pic>
        <p:nvPicPr>
          <p:cNvPr id="16" name="object 16">
            <a:extLst>
              <a:ext uri="{FF2B5EF4-FFF2-40B4-BE49-F238E27FC236}">
                <a16:creationId xmlns:a16="http://schemas.microsoft.com/office/drawing/2014/main" id="{9FF10170-6035-C5D4-0C93-6EA0D477C230}"/>
              </a:ext>
            </a:extLst>
          </p:cNvPr>
          <p:cNvPicPr/>
          <p:nvPr/>
        </p:nvPicPr>
        <p:blipFill>
          <a:blip r:embed="rId5" cstate="print"/>
          <a:stretch>
            <a:fillRect/>
          </a:stretch>
        </p:blipFill>
        <p:spPr>
          <a:xfrm>
            <a:off x="38100" y="2085975"/>
            <a:ext cx="9420225" cy="4086225"/>
          </a:xfrm>
          <a:prstGeom prst="rect">
            <a:avLst/>
          </a:prstGeom>
        </p:spPr>
      </p:pic>
    </p:spTree>
    <p:extLst>
      <p:ext uri="{BB962C8B-B14F-4D97-AF65-F5344CB8AC3E}">
        <p14:creationId xmlns:p14="http://schemas.microsoft.com/office/powerpoint/2010/main" val="716144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219075"/>
            <a:ext cx="12192000" cy="1000125"/>
            <a:chOff x="0" y="219075"/>
            <a:chExt cx="12192000" cy="1000125"/>
          </a:xfrm>
        </p:grpSpPr>
        <p:sp>
          <p:nvSpPr>
            <p:cNvPr id="3" name="object 3"/>
            <p:cNvSpPr/>
            <p:nvPr/>
          </p:nvSpPr>
          <p:spPr>
            <a:xfrm>
              <a:off x="0" y="219075"/>
              <a:ext cx="12192000" cy="1000125"/>
            </a:xfrm>
            <a:custGeom>
              <a:avLst/>
              <a:gdLst/>
              <a:ahLst/>
              <a:cxnLst/>
              <a:rect l="l" t="t" r="r" b="b"/>
              <a:pathLst>
                <a:path w="12192000" h="1000125">
                  <a:moveTo>
                    <a:pt x="12192000" y="0"/>
                  </a:moveTo>
                  <a:lnTo>
                    <a:pt x="0" y="0"/>
                  </a:lnTo>
                  <a:lnTo>
                    <a:pt x="0" y="1000125"/>
                  </a:lnTo>
                  <a:lnTo>
                    <a:pt x="12192000" y="1000125"/>
                  </a:lnTo>
                  <a:lnTo>
                    <a:pt x="12192000" y="0"/>
                  </a:lnTo>
                  <a:close/>
                </a:path>
              </a:pathLst>
            </a:custGeom>
            <a:solidFill>
              <a:srgbClr val="094875"/>
            </a:solidFill>
          </p:spPr>
          <p:txBody>
            <a:bodyPr wrap="square" lIns="0" tIns="0" rIns="0" bIns="0" rtlCol="0"/>
            <a:lstStyle/>
            <a:p>
              <a:endParaRPr/>
            </a:p>
          </p:txBody>
        </p:sp>
        <p:pic>
          <p:nvPicPr>
            <p:cNvPr id="4" name="object 4"/>
            <p:cNvPicPr/>
            <p:nvPr/>
          </p:nvPicPr>
          <p:blipFill>
            <a:blip r:embed="rId2" cstate="print"/>
            <a:stretch>
              <a:fillRect/>
            </a:stretch>
          </p:blipFill>
          <p:spPr>
            <a:xfrm>
              <a:off x="11041881" y="546398"/>
              <a:ext cx="298986" cy="342653"/>
            </a:xfrm>
            <a:prstGeom prst="rect">
              <a:avLst/>
            </a:prstGeom>
          </p:spPr>
        </p:pic>
        <p:sp>
          <p:nvSpPr>
            <p:cNvPr id="5" name="object 5"/>
            <p:cNvSpPr/>
            <p:nvPr/>
          </p:nvSpPr>
          <p:spPr>
            <a:xfrm>
              <a:off x="11380279" y="718235"/>
              <a:ext cx="142240" cy="170815"/>
            </a:xfrm>
            <a:custGeom>
              <a:avLst/>
              <a:gdLst/>
              <a:ahLst/>
              <a:cxnLst/>
              <a:rect l="l" t="t" r="r" b="b"/>
              <a:pathLst>
                <a:path w="142240" h="170815">
                  <a:moveTo>
                    <a:pt x="142062" y="0"/>
                  </a:moveTo>
                  <a:lnTo>
                    <a:pt x="104787" y="0"/>
                  </a:lnTo>
                  <a:lnTo>
                    <a:pt x="104787" y="68313"/>
                  </a:lnTo>
                  <a:lnTo>
                    <a:pt x="37465" y="68313"/>
                  </a:lnTo>
                  <a:lnTo>
                    <a:pt x="37465" y="0"/>
                  </a:lnTo>
                  <a:lnTo>
                    <a:pt x="0" y="0"/>
                  </a:lnTo>
                  <a:lnTo>
                    <a:pt x="0" y="68313"/>
                  </a:lnTo>
                  <a:lnTo>
                    <a:pt x="0" y="99949"/>
                  </a:lnTo>
                  <a:lnTo>
                    <a:pt x="0" y="170789"/>
                  </a:lnTo>
                  <a:lnTo>
                    <a:pt x="37465" y="170789"/>
                  </a:lnTo>
                  <a:lnTo>
                    <a:pt x="37465" y="99949"/>
                  </a:lnTo>
                  <a:lnTo>
                    <a:pt x="104787" y="99949"/>
                  </a:lnTo>
                  <a:lnTo>
                    <a:pt x="104787" y="170789"/>
                  </a:lnTo>
                  <a:lnTo>
                    <a:pt x="142062" y="170789"/>
                  </a:lnTo>
                  <a:lnTo>
                    <a:pt x="142062" y="99949"/>
                  </a:lnTo>
                  <a:lnTo>
                    <a:pt x="142062" y="68313"/>
                  </a:lnTo>
                  <a:lnTo>
                    <a:pt x="142062" y="0"/>
                  </a:lnTo>
                  <a:close/>
                </a:path>
              </a:pathLst>
            </a:custGeom>
            <a:solidFill>
              <a:srgbClr val="FBFBFB"/>
            </a:solidFill>
          </p:spPr>
          <p:txBody>
            <a:bodyPr wrap="square" lIns="0" tIns="0" rIns="0" bIns="0" rtlCol="0"/>
            <a:lstStyle/>
            <a:p>
              <a:endParaRPr/>
            </a:p>
          </p:txBody>
        </p:sp>
        <p:pic>
          <p:nvPicPr>
            <p:cNvPr id="6" name="object 6"/>
            <p:cNvPicPr/>
            <p:nvPr/>
          </p:nvPicPr>
          <p:blipFill>
            <a:blip r:embed="rId3" cstate="print"/>
            <a:stretch>
              <a:fillRect/>
            </a:stretch>
          </p:blipFill>
          <p:spPr>
            <a:xfrm>
              <a:off x="11550301" y="714819"/>
              <a:ext cx="306237" cy="177030"/>
            </a:xfrm>
            <a:prstGeom prst="rect">
              <a:avLst/>
            </a:prstGeom>
          </p:spPr>
        </p:pic>
      </p:grpSp>
      <p:sp>
        <p:nvSpPr>
          <p:cNvPr id="7" name="object 7"/>
          <p:cNvSpPr txBox="1">
            <a:spLocks noGrp="1"/>
          </p:cNvSpPr>
          <p:nvPr>
            <p:ph type="title"/>
          </p:nvPr>
        </p:nvSpPr>
        <p:spPr>
          <a:prstGeom prst="rect">
            <a:avLst/>
          </a:prstGeom>
        </p:spPr>
        <p:txBody>
          <a:bodyPr vert="horz" wrap="square" lIns="0" tIns="13335" rIns="0" bIns="0" rtlCol="0">
            <a:spAutoFit/>
          </a:bodyPr>
          <a:lstStyle/>
          <a:p>
            <a:pPr marL="12700">
              <a:lnSpc>
                <a:spcPts val="2755"/>
              </a:lnSpc>
              <a:spcBef>
                <a:spcPts val="105"/>
              </a:spcBef>
            </a:pPr>
            <a:r>
              <a:rPr sz="2400" dirty="0">
                <a:solidFill>
                  <a:srgbClr val="F9A720"/>
                </a:solidFill>
                <a:latin typeface="Franklin Gothic Demi Cond"/>
                <a:cs typeface="Franklin Gothic Demi Cond"/>
              </a:rPr>
              <a:t>Price</a:t>
            </a:r>
            <a:r>
              <a:rPr sz="2400" spc="-20"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changes,</a:t>
            </a:r>
            <a:r>
              <a:rPr sz="2400" spc="-5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more</a:t>
            </a:r>
            <a:r>
              <a:rPr sz="2400" spc="-1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than</a:t>
            </a:r>
            <a:r>
              <a:rPr sz="2400" spc="10"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utilization</a:t>
            </a:r>
            <a:r>
              <a:rPr sz="2400" spc="-5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changes,</a:t>
            </a:r>
            <a:r>
              <a:rPr sz="2400" spc="-4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drove</a:t>
            </a:r>
            <a:r>
              <a:rPr sz="2400" spc="-2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commercial</a:t>
            </a:r>
            <a:r>
              <a:rPr sz="2400" spc="-8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spending</a:t>
            </a:r>
            <a:r>
              <a:rPr sz="2400" spc="-15"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growth</a:t>
            </a:r>
            <a:endParaRPr sz="2400">
              <a:latin typeface="Franklin Gothic Demi Cond"/>
              <a:cs typeface="Franklin Gothic Demi Cond"/>
            </a:endParaRPr>
          </a:p>
          <a:p>
            <a:pPr marL="12700">
              <a:lnSpc>
                <a:spcPts val="2755"/>
              </a:lnSpc>
            </a:pPr>
            <a:r>
              <a:rPr sz="2400" dirty="0">
                <a:solidFill>
                  <a:srgbClr val="F9A720"/>
                </a:solidFill>
                <a:latin typeface="Franklin Gothic Demi Cond"/>
                <a:cs typeface="Franklin Gothic Demi Cond"/>
              </a:rPr>
              <a:t>from </a:t>
            </a:r>
            <a:r>
              <a:rPr sz="2400" spc="-20" dirty="0">
                <a:solidFill>
                  <a:srgbClr val="F9A720"/>
                </a:solidFill>
                <a:latin typeface="Franklin Gothic Demi Cond"/>
                <a:cs typeface="Franklin Gothic Demi Cond"/>
              </a:rPr>
              <a:t>2019-2022</a:t>
            </a:r>
            <a:endParaRPr sz="2400">
              <a:latin typeface="Franklin Gothic Demi Cond"/>
              <a:cs typeface="Franklin Gothic Demi Cond"/>
            </a:endParaRPr>
          </a:p>
        </p:txBody>
      </p:sp>
      <p:sp>
        <p:nvSpPr>
          <p:cNvPr id="8" name="object 8"/>
          <p:cNvSpPr txBox="1"/>
          <p:nvPr/>
        </p:nvSpPr>
        <p:spPr>
          <a:xfrm>
            <a:off x="11757914" y="6504622"/>
            <a:ext cx="158750" cy="173990"/>
          </a:xfrm>
          <a:prstGeom prst="rect">
            <a:avLst/>
          </a:prstGeom>
        </p:spPr>
        <p:txBody>
          <a:bodyPr vert="horz" wrap="square" lIns="0" tIns="15875" rIns="0" bIns="0" rtlCol="0">
            <a:spAutoFit/>
          </a:bodyPr>
          <a:lstStyle/>
          <a:p>
            <a:pPr marL="12700">
              <a:lnSpc>
                <a:spcPct val="100000"/>
              </a:lnSpc>
              <a:spcBef>
                <a:spcPts val="125"/>
              </a:spcBef>
            </a:pPr>
            <a:r>
              <a:rPr sz="950" spc="-25" dirty="0">
                <a:solidFill>
                  <a:srgbClr val="7E7E7E"/>
                </a:solidFill>
                <a:latin typeface="Arial"/>
                <a:cs typeface="Arial"/>
              </a:rPr>
              <a:t>14</a:t>
            </a:r>
            <a:endParaRPr sz="950">
              <a:latin typeface="Arial"/>
              <a:cs typeface="Arial"/>
            </a:endParaRPr>
          </a:p>
        </p:txBody>
      </p:sp>
      <p:sp>
        <p:nvSpPr>
          <p:cNvPr id="9" name="object 9"/>
          <p:cNvSpPr txBox="1"/>
          <p:nvPr/>
        </p:nvSpPr>
        <p:spPr>
          <a:xfrm>
            <a:off x="465455" y="1336357"/>
            <a:ext cx="3543300" cy="220345"/>
          </a:xfrm>
          <a:prstGeom prst="rect">
            <a:avLst/>
          </a:prstGeom>
        </p:spPr>
        <p:txBody>
          <a:bodyPr vert="horz" wrap="square" lIns="0" tIns="15875" rIns="0" bIns="0" rtlCol="0">
            <a:spAutoFit/>
          </a:bodyPr>
          <a:lstStyle/>
          <a:p>
            <a:pPr marL="12700">
              <a:lnSpc>
                <a:spcPct val="100000"/>
              </a:lnSpc>
              <a:spcBef>
                <a:spcPts val="125"/>
              </a:spcBef>
            </a:pPr>
            <a:r>
              <a:rPr sz="1250" i="1" dirty="0">
                <a:solidFill>
                  <a:srgbClr val="525252"/>
                </a:solidFill>
                <a:latin typeface="Franklin Gothic Book"/>
                <a:cs typeface="Franklin Gothic Book"/>
              </a:rPr>
              <a:t>Total</a:t>
            </a:r>
            <a:r>
              <a:rPr sz="1250" i="1" spc="95" dirty="0">
                <a:solidFill>
                  <a:srgbClr val="525252"/>
                </a:solidFill>
                <a:latin typeface="Franklin Gothic Book"/>
                <a:cs typeface="Franklin Gothic Book"/>
              </a:rPr>
              <a:t> </a:t>
            </a:r>
            <a:r>
              <a:rPr sz="1250" i="1" dirty="0">
                <a:solidFill>
                  <a:srgbClr val="525252"/>
                </a:solidFill>
                <a:latin typeface="Franklin Gothic Book"/>
                <a:cs typeface="Franklin Gothic Book"/>
              </a:rPr>
              <a:t>(cumulative)</a:t>
            </a:r>
            <a:r>
              <a:rPr sz="1250" i="1" spc="190" dirty="0">
                <a:solidFill>
                  <a:srgbClr val="525252"/>
                </a:solidFill>
                <a:latin typeface="Franklin Gothic Book"/>
                <a:cs typeface="Franklin Gothic Book"/>
              </a:rPr>
              <a:t> </a:t>
            </a:r>
            <a:r>
              <a:rPr sz="1250" i="1" dirty="0">
                <a:solidFill>
                  <a:srgbClr val="525252"/>
                </a:solidFill>
                <a:latin typeface="Franklin Gothic Book"/>
                <a:cs typeface="Franklin Gothic Book"/>
              </a:rPr>
              <a:t>percentage</a:t>
            </a:r>
            <a:r>
              <a:rPr sz="1250" i="1" spc="100" dirty="0">
                <a:solidFill>
                  <a:srgbClr val="525252"/>
                </a:solidFill>
                <a:latin typeface="Franklin Gothic Book"/>
                <a:cs typeface="Franklin Gothic Book"/>
              </a:rPr>
              <a:t> </a:t>
            </a:r>
            <a:r>
              <a:rPr sz="1250" i="1" dirty="0">
                <a:solidFill>
                  <a:srgbClr val="525252"/>
                </a:solidFill>
                <a:latin typeface="Franklin Gothic Book"/>
                <a:cs typeface="Franklin Gothic Book"/>
              </a:rPr>
              <a:t>change,</a:t>
            </a:r>
            <a:r>
              <a:rPr sz="1250" i="1" spc="165" dirty="0">
                <a:solidFill>
                  <a:srgbClr val="525252"/>
                </a:solidFill>
                <a:latin typeface="Franklin Gothic Book"/>
                <a:cs typeface="Franklin Gothic Book"/>
              </a:rPr>
              <a:t> </a:t>
            </a:r>
            <a:r>
              <a:rPr sz="1250" i="1" dirty="0">
                <a:solidFill>
                  <a:srgbClr val="525252"/>
                </a:solidFill>
                <a:latin typeface="Franklin Gothic Book"/>
                <a:cs typeface="Franklin Gothic Book"/>
              </a:rPr>
              <a:t>2019-</a:t>
            </a:r>
            <a:r>
              <a:rPr sz="1250" i="1" spc="-20" dirty="0">
                <a:solidFill>
                  <a:srgbClr val="525252"/>
                </a:solidFill>
                <a:latin typeface="Franklin Gothic Book"/>
                <a:cs typeface="Franklin Gothic Book"/>
              </a:rPr>
              <a:t>2022</a:t>
            </a:r>
            <a:endParaRPr sz="1250">
              <a:latin typeface="Franklin Gothic Book"/>
              <a:cs typeface="Franklin Gothic Book"/>
            </a:endParaRPr>
          </a:p>
        </p:txBody>
      </p:sp>
      <p:sp>
        <p:nvSpPr>
          <p:cNvPr id="10" name="object 10"/>
          <p:cNvSpPr txBox="1"/>
          <p:nvPr/>
        </p:nvSpPr>
        <p:spPr>
          <a:xfrm>
            <a:off x="537844" y="6323965"/>
            <a:ext cx="10554335" cy="400050"/>
          </a:xfrm>
          <a:prstGeom prst="rect">
            <a:avLst/>
          </a:prstGeom>
        </p:spPr>
        <p:txBody>
          <a:bodyPr vert="horz" wrap="square" lIns="0" tIns="15875" rIns="0" bIns="0" rtlCol="0">
            <a:spAutoFit/>
          </a:bodyPr>
          <a:lstStyle/>
          <a:p>
            <a:pPr marL="12700">
              <a:lnSpc>
                <a:spcPct val="100000"/>
              </a:lnSpc>
              <a:spcBef>
                <a:spcPts val="125"/>
              </a:spcBef>
            </a:pPr>
            <a:r>
              <a:rPr sz="800" dirty="0">
                <a:solidFill>
                  <a:srgbClr val="525252"/>
                </a:solidFill>
                <a:latin typeface="Franklin Gothic Book"/>
                <a:cs typeface="Franklin Gothic Book"/>
              </a:rPr>
              <a:t>Notes:</a:t>
            </a:r>
            <a:r>
              <a:rPr sz="800" spc="25" dirty="0">
                <a:solidFill>
                  <a:srgbClr val="525252"/>
                </a:solidFill>
                <a:latin typeface="Franklin Gothic Book"/>
                <a:cs typeface="Franklin Gothic Book"/>
              </a:rPr>
              <a:t> </a:t>
            </a:r>
            <a:r>
              <a:rPr sz="800" dirty="0">
                <a:solidFill>
                  <a:srgbClr val="525252"/>
                </a:solidFill>
                <a:latin typeface="Franklin Gothic Book"/>
                <a:cs typeface="Franklin Gothic Book"/>
              </a:rPr>
              <a:t>Price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changes</a:t>
            </a:r>
            <a:r>
              <a:rPr sz="800" spc="15" dirty="0">
                <a:solidFill>
                  <a:srgbClr val="525252"/>
                </a:solidFill>
                <a:latin typeface="Franklin Gothic Book"/>
                <a:cs typeface="Franklin Gothic Book"/>
              </a:rPr>
              <a:t> </a:t>
            </a:r>
            <a:r>
              <a:rPr sz="800" spc="-20" dirty="0">
                <a:solidFill>
                  <a:srgbClr val="525252"/>
                </a:solidFill>
                <a:latin typeface="Franklin Gothic Book"/>
                <a:cs typeface="Franklin Gothic Book"/>
              </a:rPr>
              <a:t>for</a:t>
            </a:r>
            <a:r>
              <a:rPr sz="800" spc="-30" dirty="0">
                <a:solidFill>
                  <a:srgbClr val="525252"/>
                </a:solidFill>
                <a:latin typeface="Franklin Gothic Book"/>
                <a:cs typeface="Franklin Gothic Book"/>
              </a:rPr>
              <a:t> </a:t>
            </a:r>
            <a:r>
              <a:rPr sz="800" dirty="0">
                <a:solidFill>
                  <a:srgbClr val="525252"/>
                </a:solidFill>
                <a:latin typeface="Franklin Gothic Book"/>
                <a:cs typeface="Franklin Gothic Book"/>
              </a:rPr>
              <a:t>office-based</a:t>
            </a:r>
            <a:r>
              <a:rPr sz="800" spc="-45" dirty="0">
                <a:solidFill>
                  <a:srgbClr val="525252"/>
                </a:solidFill>
                <a:latin typeface="Franklin Gothic Book"/>
                <a:cs typeface="Franklin Gothic Book"/>
              </a:rPr>
              <a:t> </a:t>
            </a:r>
            <a:r>
              <a:rPr sz="800" dirty="0">
                <a:solidFill>
                  <a:srgbClr val="525252"/>
                </a:solidFill>
                <a:latin typeface="Franklin Gothic Book"/>
                <a:cs typeface="Franklin Gothic Book"/>
              </a:rPr>
              <a:t>services,</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hospital</a:t>
            </a:r>
            <a:r>
              <a:rPr sz="800" spc="-20" dirty="0">
                <a:solidFill>
                  <a:srgbClr val="525252"/>
                </a:solidFill>
                <a:latin typeface="Franklin Gothic Book"/>
                <a:cs typeface="Franklin Gothic Book"/>
              </a:rPr>
              <a:t> </a:t>
            </a:r>
            <a:r>
              <a:rPr sz="800" dirty="0">
                <a:solidFill>
                  <a:srgbClr val="525252"/>
                </a:solidFill>
                <a:latin typeface="Franklin Gothic Book"/>
                <a:cs typeface="Franklin Gothic Book"/>
              </a:rPr>
              <a:t>outpatient</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department</a:t>
            </a:r>
            <a:r>
              <a:rPr sz="800" spc="-15" dirty="0">
                <a:solidFill>
                  <a:srgbClr val="525252"/>
                </a:solidFill>
                <a:latin typeface="Franklin Gothic Book"/>
                <a:cs typeface="Franklin Gothic Book"/>
              </a:rPr>
              <a:t> </a:t>
            </a:r>
            <a:r>
              <a:rPr sz="800" spc="-20" dirty="0">
                <a:solidFill>
                  <a:srgbClr val="525252"/>
                </a:solidFill>
                <a:latin typeface="Franklin Gothic Book"/>
                <a:cs typeface="Franklin Gothic Book"/>
              </a:rPr>
              <a:t>and</a:t>
            </a:r>
            <a:r>
              <a:rPr sz="800" spc="-45" dirty="0">
                <a:solidFill>
                  <a:srgbClr val="525252"/>
                </a:solidFill>
                <a:latin typeface="Franklin Gothic Book"/>
                <a:cs typeface="Franklin Gothic Book"/>
              </a:rPr>
              <a:t> </a:t>
            </a:r>
            <a:r>
              <a:rPr sz="800" dirty="0">
                <a:solidFill>
                  <a:srgbClr val="525252"/>
                </a:solidFill>
                <a:latin typeface="Franklin Gothic Book"/>
                <a:cs typeface="Franklin Gothic Book"/>
              </a:rPr>
              <a:t>inpatient</a:t>
            </a:r>
            <a:r>
              <a:rPr sz="800" spc="-10" dirty="0">
                <a:solidFill>
                  <a:srgbClr val="525252"/>
                </a:solidFill>
                <a:latin typeface="Franklin Gothic Book"/>
                <a:cs typeface="Franklin Gothic Book"/>
              </a:rPr>
              <a:t> </a:t>
            </a:r>
            <a:r>
              <a:rPr sz="800" dirty="0">
                <a:solidFill>
                  <a:srgbClr val="525252"/>
                </a:solidFill>
                <a:latin typeface="Franklin Gothic Book"/>
                <a:cs typeface="Franklin Gothic Book"/>
              </a:rPr>
              <a:t>care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are</a:t>
            </a:r>
            <a:r>
              <a:rPr sz="800" spc="-30" dirty="0">
                <a:solidFill>
                  <a:srgbClr val="525252"/>
                </a:solidFill>
                <a:latin typeface="Franklin Gothic Book"/>
                <a:cs typeface="Franklin Gothic Book"/>
              </a:rPr>
              <a:t> </a:t>
            </a:r>
            <a:r>
              <a:rPr sz="800" dirty="0">
                <a:solidFill>
                  <a:srgbClr val="525252"/>
                </a:solidFill>
                <a:latin typeface="Franklin Gothic Book"/>
                <a:cs typeface="Franklin Gothic Book"/>
              </a:rPr>
              <a:t>reported</a:t>
            </a:r>
            <a:r>
              <a:rPr sz="800" spc="25" dirty="0">
                <a:solidFill>
                  <a:srgbClr val="525252"/>
                </a:solidFill>
                <a:latin typeface="Franklin Gothic Book"/>
                <a:cs typeface="Franklin Gothic Book"/>
              </a:rPr>
              <a:t> </a:t>
            </a:r>
            <a:r>
              <a:rPr sz="800" spc="-10" dirty="0">
                <a:solidFill>
                  <a:srgbClr val="525252"/>
                </a:solidFill>
                <a:latin typeface="Franklin Gothic Book"/>
                <a:cs typeface="Franklin Gothic Book"/>
              </a:rPr>
              <a:t>elsewhere</a:t>
            </a:r>
            <a:r>
              <a:rPr sz="800" spc="-35" dirty="0">
                <a:solidFill>
                  <a:srgbClr val="525252"/>
                </a:solidFill>
                <a:latin typeface="Franklin Gothic Book"/>
                <a:cs typeface="Franklin Gothic Book"/>
              </a:rPr>
              <a:t> </a:t>
            </a:r>
            <a:r>
              <a:rPr sz="800" dirty="0">
                <a:solidFill>
                  <a:srgbClr val="525252"/>
                </a:solidFill>
                <a:latin typeface="Franklin Gothic Book"/>
                <a:cs typeface="Franklin Gothic Book"/>
              </a:rPr>
              <a:t>in</a:t>
            </a:r>
            <a:r>
              <a:rPr sz="800" spc="-50" dirty="0">
                <a:solidFill>
                  <a:srgbClr val="525252"/>
                </a:solidFill>
                <a:latin typeface="Franklin Gothic Book"/>
                <a:cs typeface="Franklin Gothic Book"/>
              </a:rPr>
              <a:t> </a:t>
            </a:r>
            <a:r>
              <a:rPr sz="800" dirty="0">
                <a:solidFill>
                  <a:srgbClr val="525252"/>
                </a:solidFill>
                <a:latin typeface="Franklin Gothic Book"/>
                <a:cs typeface="Franklin Gothic Book"/>
              </a:rPr>
              <a:t>this</a:t>
            </a:r>
            <a:r>
              <a:rPr sz="800" spc="-85" dirty="0">
                <a:solidFill>
                  <a:srgbClr val="525252"/>
                </a:solidFill>
                <a:latin typeface="Franklin Gothic Book"/>
                <a:cs typeface="Franklin Gothic Book"/>
              </a:rPr>
              <a:t> </a:t>
            </a:r>
            <a:r>
              <a:rPr sz="800" dirty="0">
                <a:solidFill>
                  <a:srgbClr val="525252"/>
                </a:solidFill>
                <a:latin typeface="Franklin Gothic Book"/>
                <a:cs typeface="Franklin Gothic Book"/>
              </a:rPr>
              <a:t>report</a:t>
            </a:r>
            <a:r>
              <a:rPr sz="800" spc="-5" dirty="0">
                <a:solidFill>
                  <a:srgbClr val="525252"/>
                </a:solidFill>
                <a:latin typeface="Franklin Gothic Book"/>
                <a:cs typeface="Franklin Gothic Book"/>
              </a:rPr>
              <a:t> </a:t>
            </a:r>
            <a:r>
              <a:rPr sz="800" dirty="0">
                <a:solidFill>
                  <a:srgbClr val="525252"/>
                </a:solidFill>
                <a:latin typeface="Franklin Gothic Book"/>
                <a:cs typeface="Franklin Gothic Book"/>
              </a:rPr>
              <a:t>(see</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Chartpack) while</a:t>
            </a:r>
            <a:r>
              <a:rPr sz="800" spc="-35" dirty="0">
                <a:solidFill>
                  <a:srgbClr val="525252"/>
                </a:solidFill>
                <a:latin typeface="Franklin Gothic Book"/>
                <a:cs typeface="Franklin Gothic Book"/>
              </a:rPr>
              <a:t> </a:t>
            </a:r>
            <a:r>
              <a:rPr sz="800" dirty="0">
                <a:solidFill>
                  <a:srgbClr val="525252"/>
                </a:solidFill>
                <a:latin typeface="Franklin Gothic Book"/>
                <a:cs typeface="Franklin Gothic Book"/>
              </a:rPr>
              <a:t>average</a:t>
            </a:r>
            <a:r>
              <a:rPr sz="800" spc="35" dirty="0">
                <a:solidFill>
                  <a:srgbClr val="525252"/>
                </a:solidFill>
                <a:latin typeface="Franklin Gothic Book"/>
                <a:cs typeface="Franklin Gothic Book"/>
              </a:rPr>
              <a:t> </a:t>
            </a:r>
            <a:r>
              <a:rPr sz="800" spc="-10" dirty="0">
                <a:solidFill>
                  <a:srgbClr val="525252"/>
                </a:solidFill>
                <a:latin typeface="Franklin Gothic Book"/>
                <a:cs typeface="Franklin Gothic Book"/>
              </a:rPr>
              <a:t>prescription</a:t>
            </a:r>
            <a:r>
              <a:rPr sz="800" spc="25" dirty="0">
                <a:solidFill>
                  <a:srgbClr val="525252"/>
                </a:solidFill>
                <a:latin typeface="Franklin Gothic Book"/>
                <a:cs typeface="Franklin Gothic Book"/>
              </a:rPr>
              <a:t> </a:t>
            </a:r>
            <a:r>
              <a:rPr sz="800" dirty="0">
                <a:solidFill>
                  <a:srgbClr val="525252"/>
                </a:solidFill>
                <a:latin typeface="Franklin Gothic Book"/>
                <a:cs typeface="Franklin Gothic Book"/>
              </a:rPr>
              <a:t>drug</a:t>
            </a:r>
            <a:r>
              <a:rPr sz="800" spc="-15" dirty="0">
                <a:solidFill>
                  <a:srgbClr val="525252"/>
                </a:solidFill>
                <a:latin typeface="Franklin Gothic Book"/>
                <a:cs typeface="Franklin Gothic Book"/>
              </a:rPr>
              <a:t> </a:t>
            </a:r>
            <a:r>
              <a:rPr sz="800" spc="-10" dirty="0">
                <a:solidFill>
                  <a:srgbClr val="525252"/>
                </a:solidFill>
                <a:latin typeface="Franklin Gothic Book"/>
                <a:cs typeface="Franklin Gothic Book"/>
              </a:rPr>
              <a:t>price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increases</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are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gross</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of</a:t>
            </a:r>
            <a:r>
              <a:rPr sz="800" spc="-5" dirty="0">
                <a:solidFill>
                  <a:srgbClr val="525252"/>
                </a:solidFill>
                <a:latin typeface="Franklin Gothic Book"/>
                <a:cs typeface="Franklin Gothic Book"/>
              </a:rPr>
              <a:t> </a:t>
            </a:r>
            <a:r>
              <a:rPr sz="800" dirty="0">
                <a:solidFill>
                  <a:srgbClr val="525252"/>
                </a:solidFill>
                <a:latin typeface="Franklin Gothic Book"/>
                <a:cs typeface="Franklin Gothic Book"/>
              </a:rPr>
              <a:t>rebates</a:t>
            </a:r>
            <a:r>
              <a:rPr sz="800" spc="10" dirty="0">
                <a:solidFill>
                  <a:srgbClr val="525252"/>
                </a:solidFill>
                <a:latin typeface="Franklin Gothic Book"/>
                <a:cs typeface="Franklin Gothic Book"/>
              </a:rPr>
              <a:t> </a:t>
            </a:r>
            <a:r>
              <a:rPr sz="800" dirty="0">
                <a:solidFill>
                  <a:srgbClr val="525252"/>
                </a:solidFill>
                <a:latin typeface="Franklin Gothic Book"/>
                <a:cs typeface="Franklin Gothic Book"/>
              </a:rPr>
              <a:t>and</a:t>
            </a:r>
            <a:r>
              <a:rPr sz="800" spc="25" dirty="0">
                <a:solidFill>
                  <a:srgbClr val="525252"/>
                </a:solidFill>
                <a:latin typeface="Franklin Gothic Book"/>
                <a:cs typeface="Franklin Gothic Book"/>
              </a:rPr>
              <a:t> </a:t>
            </a:r>
            <a:r>
              <a:rPr sz="800" dirty="0">
                <a:solidFill>
                  <a:srgbClr val="525252"/>
                </a:solidFill>
                <a:latin typeface="Franklin Gothic Book"/>
                <a:cs typeface="Franklin Gothic Book"/>
              </a:rPr>
              <a:t>are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for</a:t>
            </a:r>
            <a:r>
              <a:rPr sz="800" spc="-30" dirty="0">
                <a:solidFill>
                  <a:srgbClr val="525252"/>
                </a:solidFill>
                <a:latin typeface="Franklin Gothic Book"/>
                <a:cs typeface="Franklin Gothic Book"/>
              </a:rPr>
              <a:t> </a:t>
            </a:r>
            <a:r>
              <a:rPr sz="800" spc="-10" dirty="0">
                <a:solidFill>
                  <a:srgbClr val="525252"/>
                </a:solidFill>
                <a:latin typeface="Franklin Gothic Book"/>
                <a:cs typeface="Franklin Gothic Book"/>
              </a:rPr>
              <a:t>branded</a:t>
            </a:r>
            <a:r>
              <a:rPr sz="800" spc="-50" dirty="0">
                <a:solidFill>
                  <a:srgbClr val="525252"/>
                </a:solidFill>
                <a:latin typeface="Franklin Gothic Book"/>
                <a:cs typeface="Franklin Gothic Book"/>
              </a:rPr>
              <a:t> </a:t>
            </a:r>
            <a:r>
              <a:rPr sz="800" spc="-10" dirty="0">
                <a:solidFill>
                  <a:srgbClr val="525252"/>
                </a:solidFill>
                <a:latin typeface="Franklin Gothic Book"/>
                <a:cs typeface="Franklin Gothic Book"/>
              </a:rPr>
              <a:t>drugs</a:t>
            </a:r>
            <a:endParaRPr sz="800">
              <a:latin typeface="Franklin Gothic Book"/>
              <a:cs typeface="Franklin Gothic Book"/>
            </a:endParaRPr>
          </a:p>
          <a:p>
            <a:pPr marL="12700">
              <a:lnSpc>
                <a:spcPct val="100000"/>
              </a:lnSpc>
              <a:spcBef>
                <a:spcPts val="20"/>
              </a:spcBef>
            </a:pPr>
            <a:r>
              <a:rPr sz="800" spc="-10" dirty="0">
                <a:solidFill>
                  <a:srgbClr val="525252"/>
                </a:solidFill>
                <a:latin typeface="Franklin Gothic Book"/>
                <a:cs typeface="Franklin Gothic Book"/>
              </a:rPr>
              <a:t>excluding</a:t>
            </a:r>
            <a:r>
              <a:rPr sz="800" spc="5" dirty="0">
                <a:solidFill>
                  <a:srgbClr val="525252"/>
                </a:solidFill>
                <a:latin typeface="Franklin Gothic Book"/>
                <a:cs typeface="Franklin Gothic Book"/>
              </a:rPr>
              <a:t> </a:t>
            </a:r>
            <a:r>
              <a:rPr sz="800" spc="-10" dirty="0">
                <a:solidFill>
                  <a:srgbClr val="525252"/>
                </a:solidFill>
                <a:latin typeface="Franklin Gothic Book"/>
                <a:cs typeface="Franklin Gothic Book"/>
              </a:rPr>
              <a:t>COVID-</a:t>
            </a:r>
            <a:r>
              <a:rPr sz="800" dirty="0">
                <a:solidFill>
                  <a:srgbClr val="525252"/>
                </a:solidFill>
                <a:latin typeface="Franklin Gothic Book"/>
                <a:cs typeface="Franklin Gothic Book"/>
              </a:rPr>
              <a:t>19</a:t>
            </a:r>
            <a:r>
              <a:rPr sz="800" spc="10" dirty="0">
                <a:solidFill>
                  <a:srgbClr val="525252"/>
                </a:solidFill>
                <a:latin typeface="Franklin Gothic Book"/>
                <a:cs typeface="Franklin Gothic Book"/>
              </a:rPr>
              <a:t> </a:t>
            </a:r>
            <a:r>
              <a:rPr sz="800" dirty="0">
                <a:solidFill>
                  <a:srgbClr val="525252"/>
                </a:solidFill>
                <a:latin typeface="Franklin Gothic Book"/>
                <a:cs typeface="Franklin Gothic Book"/>
              </a:rPr>
              <a:t>vaccines.</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E&amp;M</a:t>
            </a:r>
            <a:r>
              <a:rPr sz="800" spc="-30" dirty="0">
                <a:solidFill>
                  <a:srgbClr val="525252"/>
                </a:solidFill>
                <a:latin typeface="Franklin Gothic Book"/>
                <a:cs typeface="Franklin Gothic Book"/>
              </a:rPr>
              <a:t> </a:t>
            </a:r>
            <a:r>
              <a:rPr sz="800" dirty="0">
                <a:solidFill>
                  <a:srgbClr val="525252"/>
                </a:solidFill>
                <a:latin typeface="Franklin Gothic Book"/>
                <a:cs typeface="Franklin Gothic Book"/>
              </a:rPr>
              <a:t>visits</a:t>
            </a:r>
            <a:r>
              <a:rPr sz="800" spc="-45" dirty="0">
                <a:solidFill>
                  <a:srgbClr val="525252"/>
                </a:solidFill>
                <a:latin typeface="Franklin Gothic Book"/>
                <a:cs typeface="Franklin Gothic Book"/>
              </a:rPr>
              <a:t> </a:t>
            </a:r>
            <a:r>
              <a:rPr sz="800" dirty="0">
                <a:solidFill>
                  <a:srgbClr val="525252"/>
                </a:solidFill>
                <a:latin typeface="Franklin Gothic Book"/>
                <a:cs typeface="Franklin Gothic Book"/>
              </a:rPr>
              <a:t>include</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all visits</a:t>
            </a:r>
            <a:r>
              <a:rPr sz="800" spc="35" dirty="0">
                <a:solidFill>
                  <a:srgbClr val="525252"/>
                </a:solidFill>
                <a:latin typeface="Franklin Gothic Book"/>
                <a:cs typeface="Franklin Gothic Book"/>
              </a:rPr>
              <a:t> </a:t>
            </a:r>
            <a:r>
              <a:rPr sz="800" spc="-10" dirty="0">
                <a:solidFill>
                  <a:srgbClr val="525252"/>
                </a:solidFill>
                <a:latin typeface="Franklin Gothic Book"/>
                <a:cs typeface="Franklin Gothic Book"/>
              </a:rPr>
              <a:t>with</a:t>
            </a:r>
            <a:r>
              <a:rPr sz="800" spc="-35" dirty="0">
                <a:solidFill>
                  <a:srgbClr val="525252"/>
                </a:solidFill>
                <a:latin typeface="Franklin Gothic Book"/>
                <a:cs typeface="Franklin Gothic Book"/>
              </a:rPr>
              <a:t> </a:t>
            </a:r>
            <a:r>
              <a:rPr sz="800" dirty="0">
                <a:solidFill>
                  <a:srgbClr val="525252"/>
                </a:solidFill>
                <a:latin typeface="Franklin Gothic Book"/>
                <a:cs typeface="Franklin Gothic Book"/>
              </a:rPr>
              <a:t>codes</a:t>
            </a:r>
            <a:r>
              <a:rPr sz="800" spc="40" dirty="0">
                <a:solidFill>
                  <a:srgbClr val="525252"/>
                </a:solidFill>
                <a:latin typeface="Franklin Gothic Book"/>
                <a:cs typeface="Franklin Gothic Book"/>
              </a:rPr>
              <a:t> </a:t>
            </a:r>
            <a:r>
              <a:rPr sz="800" spc="-10" dirty="0">
                <a:solidFill>
                  <a:srgbClr val="525252"/>
                </a:solidFill>
                <a:latin typeface="Franklin Gothic Book"/>
                <a:cs typeface="Franklin Gothic Book"/>
              </a:rPr>
              <a:t>99201-99205</a:t>
            </a:r>
            <a:r>
              <a:rPr sz="800" spc="5" dirty="0">
                <a:solidFill>
                  <a:srgbClr val="525252"/>
                </a:solidFill>
                <a:latin typeface="Franklin Gothic Book"/>
                <a:cs typeface="Franklin Gothic Book"/>
              </a:rPr>
              <a:t> </a:t>
            </a:r>
            <a:r>
              <a:rPr sz="800" dirty="0">
                <a:solidFill>
                  <a:srgbClr val="525252"/>
                </a:solidFill>
                <a:latin typeface="Franklin Gothic Book"/>
                <a:cs typeface="Franklin Gothic Book"/>
              </a:rPr>
              <a:t>and</a:t>
            </a:r>
            <a:r>
              <a:rPr sz="800" spc="-30" dirty="0">
                <a:solidFill>
                  <a:srgbClr val="525252"/>
                </a:solidFill>
                <a:latin typeface="Franklin Gothic Book"/>
                <a:cs typeface="Franklin Gothic Book"/>
              </a:rPr>
              <a:t> </a:t>
            </a:r>
            <a:r>
              <a:rPr sz="800" spc="-10" dirty="0">
                <a:solidFill>
                  <a:srgbClr val="525252"/>
                </a:solidFill>
                <a:latin typeface="Franklin Gothic Book"/>
                <a:cs typeface="Franklin Gothic Book"/>
              </a:rPr>
              <a:t>99211-</a:t>
            </a:r>
            <a:r>
              <a:rPr sz="800" dirty="0">
                <a:solidFill>
                  <a:srgbClr val="525252"/>
                </a:solidFill>
                <a:latin typeface="Franklin Gothic Book"/>
                <a:cs typeface="Franklin Gothic Book"/>
              </a:rPr>
              <a:t>99215.</a:t>
            </a:r>
            <a:r>
              <a:rPr sz="800" spc="-20" dirty="0">
                <a:solidFill>
                  <a:srgbClr val="525252"/>
                </a:solidFill>
                <a:latin typeface="Franklin Gothic Book"/>
                <a:cs typeface="Franklin Gothic Book"/>
              </a:rPr>
              <a:t> </a:t>
            </a:r>
            <a:r>
              <a:rPr sz="800" dirty="0">
                <a:solidFill>
                  <a:srgbClr val="525252"/>
                </a:solidFill>
                <a:latin typeface="Franklin Gothic Book"/>
                <a:cs typeface="Franklin Gothic Book"/>
              </a:rPr>
              <a:t>Imaging</a:t>
            </a:r>
            <a:r>
              <a:rPr sz="800" spc="-70" dirty="0">
                <a:solidFill>
                  <a:srgbClr val="525252"/>
                </a:solidFill>
                <a:latin typeface="Franklin Gothic Book"/>
                <a:cs typeface="Franklin Gothic Book"/>
              </a:rPr>
              <a:t> </a:t>
            </a:r>
            <a:r>
              <a:rPr sz="800" dirty="0">
                <a:solidFill>
                  <a:srgbClr val="525252"/>
                </a:solidFill>
                <a:latin typeface="Franklin Gothic Book"/>
                <a:cs typeface="Franklin Gothic Book"/>
              </a:rPr>
              <a:t>represents</a:t>
            </a:r>
            <a:r>
              <a:rPr sz="800" spc="-45" dirty="0">
                <a:solidFill>
                  <a:srgbClr val="525252"/>
                </a:solidFill>
                <a:latin typeface="Franklin Gothic Book"/>
                <a:cs typeface="Franklin Gothic Book"/>
              </a:rPr>
              <a:t> </a:t>
            </a:r>
            <a:r>
              <a:rPr sz="800" dirty="0">
                <a:solidFill>
                  <a:srgbClr val="525252"/>
                </a:solidFill>
                <a:latin typeface="Franklin Gothic Book"/>
                <a:cs typeface="Franklin Gothic Book"/>
              </a:rPr>
              <a:t>encounters</a:t>
            </a:r>
            <a:r>
              <a:rPr sz="800" spc="50" dirty="0">
                <a:solidFill>
                  <a:srgbClr val="525252"/>
                </a:solidFill>
                <a:latin typeface="Franklin Gothic Book"/>
                <a:cs typeface="Franklin Gothic Book"/>
              </a:rPr>
              <a:t> </a:t>
            </a:r>
            <a:r>
              <a:rPr sz="800" dirty="0">
                <a:solidFill>
                  <a:srgbClr val="525252"/>
                </a:solidFill>
                <a:latin typeface="Franklin Gothic Book"/>
                <a:cs typeface="Franklin Gothic Book"/>
              </a:rPr>
              <a:t>for</a:t>
            </a:r>
            <a:r>
              <a:rPr sz="800" spc="-10" dirty="0">
                <a:solidFill>
                  <a:srgbClr val="525252"/>
                </a:solidFill>
                <a:latin typeface="Franklin Gothic Book"/>
                <a:cs typeface="Franklin Gothic Book"/>
              </a:rPr>
              <a:t> </a:t>
            </a:r>
            <a:r>
              <a:rPr sz="800" dirty="0">
                <a:solidFill>
                  <a:srgbClr val="525252"/>
                </a:solidFill>
                <a:latin typeface="Franklin Gothic Book"/>
                <a:cs typeface="Franklin Gothic Book"/>
              </a:rPr>
              <a:t>all types</a:t>
            </a:r>
            <a:r>
              <a:rPr sz="800" spc="35" dirty="0">
                <a:solidFill>
                  <a:srgbClr val="525252"/>
                </a:solidFill>
                <a:latin typeface="Franklin Gothic Book"/>
                <a:cs typeface="Franklin Gothic Book"/>
              </a:rPr>
              <a:t> </a:t>
            </a:r>
            <a:r>
              <a:rPr sz="800" dirty="0">
                <a:solidFill>
                  <a:srgbClr val="525252"/>
                </a:solidFill>
                <a:latin typeface="Franklin Gothic Book"/>
                <a:cs typeface="Franklin Gothic Book"/>
              </a:rPr>
              <a:t>of</a:t>
            </a:r>
            <a:r>
              <a:rPr sz="800" spc="20" dirty="0">
                <a:solidFill>
                  <a:srgbClr val="525252"/>
                </a:solidFill>
                <a:latin typeface="Franklin Gothic Book"/>
                <a:cs typeface="Franklin Gothic Book"/>
              </a:rPr>
              <a:t> </a:t>
            </a:r>
            <a:r>
              <a:rPr sz="800" spc="-10" dirty="0">
                <a:solidFill>
                  <a:srgbClr val="525252"/>
                </a:solidFill>
                <a:latin typeface="Franklin Gothic Book"/>
                <a:cs typeface="Franklin Gothic Book"/>
              </a:rPr>
              <a:t>imaging.</a:t>
            </a:r>
            <a:endParaRPr sz="800">
              <a:latin typeface="Franklin Gothic Book"/>
              <a:cs typeface="Franklin Gothic Book"/>
            </a:endParaRPr>
          </a:p>
          <a:p>
            <a:pPr marL="12700">
              <a:lnSpc>
                <a:spcPct val="100000"/>
              </a:lnSpc>
              <a:spcBef>
                <a:spcPts val="15"/>
              </a:spcBef>
            </a:pPr>
            <a:r>
              <a:rPr sz="800" dirty="0">
                <a:solidFill>
                  <a:srgbClr val="525252"/>
                </a:solidFill>
                <a:latin typeface="Franklin Gothic Book"/>
                <a:cs typeface="Franklin Gothic Book"/>
              </a:rPr>
              <a:t>Sources:</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HPC</a:t>
            </a:r>
            <a:r>
              <a:rPr sz="800" spc="-80" dirty="0">
                <a:solidFill>
                  <a:srgbClr val="525252"/>
                </a:solidFill>
                <a:latin typeface="Franklin Gothic Book"/>
                <a:cs typeface="Franklin Gothic Book"/>
              </a:rPr>
              <a:t> </a:t>
            </a:r>
            <a:r>
              <a:rPr sz="800" dirty="0">
                <a:solidFill>
                  <a:srgbClr val="525252"/>
                </a:solidFill>
                <a:latin typeface="Franklin Gothic Book"/>
                <a:cs typeface="Franklin Gothic Book"/>
              </a:rPr>
              <a:t>analysis</a:t>
            </a:r>
            <a:r>
              <a:rPr sz="800" spc="10" dirty="0">
                <a:solidFill>
                  <a:srgbClr val="525252"/>
                </a:solidFill>
                <a:latin typeface="Franklin Gothic Book"/>
                <a:cs typeface="Franklin Gothic Book"/>
              </a:rPr>
              <a:t> </a:t>
            </a:r>
            <a:r>
              <a:rPr sz="800" dirty="0">
                <a:solidFill>
                  <a:srgbClr val="525252"/>
                </a:solidFill>
                <a:latin typeface="Franklin Gothic Book"/>
                <a:cs typeface="Franklin Gothic Book"/>
              </a:rPr>
              <a:t>of</a:t>
            </a:r>
            <a:r>
              <a:rPr sz="800" spc="-10" dirty="0">
                <a:solidFill>
                  <a:srgbClr val="525252"/>
                </a:solidFill>
                <a:latin typeface="Franklin Gothic Book"/>
                <a:cs typeface="Franklin Gothic Book"/>
              </a:rPr>
              <a:t> </a:t>
            </a:r>
            <a:r>
              <a:rPr sz="800" dirty="0">
                <a:solidFill>
                  <a:srgbClr val="525252"/>
                </a:solidFill>
                <a:latin typeface="Franklin Gothic Book"/>
                <a:cs typeface="Franklin Gothic Book"/>
              </a:rPr>
              <a:t>Center</a:t>
            </a:r>
            <a:r>
              <a:rPr sz="800" spc="45" dirty="0">
                <a:solidFill>
                  <a:srgbClr val="525252"/>
                </a:solidFill>
                <a:latin typeface="Franklin Gothic Book"/>
                <a:cs typeface="Franklin Gothic Book"/>
              </a:rPr>
              <a:t> </a:t>
            </a:r>
            <a:r>
              <a:rPr sz="800" spc="-20" dirty="0">
                <a:solidFill>
                  <a:srgbClr val="525252"/>
                </a:solidFill>
                <a:latin typeface="Franklin Gothic Book"/>
                <a:cs typeface="Franklin Gothic Book"/>
              </a:rPr>
              <a:t>for</a:t>
            </a:r>
            <a:r>
              <a:rPr sz="800" spc="-30" dirty="0">
                <a:solidFill>
                  <a:srgbClr val="525252"/>
                </a:solidFill>
                <a:latin typeface="Franklin Gothic Book"/>
                <a:cs typeface="Franklin Gothic Book"/>
              </a:rPr>
              <a:t> </a:t>
            </a:r>
            <a:r>
              <a:rPr sz="800" dirty="0">
                <a:solidFill>
                  <a:srgbClr val="525252"/>
                </a:solidFill>
                <a:latin typeface="Franklin Gothic Book"/>
                <a:cs typeface="Franklin Gothic Book"/>
              </a:rPr>
              <a:t>Health</a:t>
            </a:r>
            <a:r>
              <a:rPr sz="800" spc="15" dirty="0">
                <a:solidFill>
                  <a:srgbClr val="525252"/>
                </a:solidFill>
                <a:latin typeface="Franklin Gothic Book"/>
                <a:cs typeface="Franklin Gothic Book"/>
              </a:rPr>
              <a:t> </a:t>
            </a:r>
            <a:r>
              <a:rPr sz="800" dirty="0">
                <a:solidFill>
                  <a:srgbClr val="525252"/>
                </a:solidFill>
                <a:latin typeface="Franklin Gothic Book"/>
                <a:cs typeface="Franklin Gothic Book"/>
              </a:rPr>
              <a:t>Information</a:t>
            </a:r>
            <a:r>
              <a:rPr sz="800" spc="15" dirty="0">
                <a:solidFill>
                  <a:srgbClr val="525252"/>
                </a:solidFill>
                <a:latin typeface="Franklin Gothic Book"/>
                <a:cs typeface="Franklin Gothic Book"/>
              </a:rPr>
              <a:t> </a:t>
            </a:r>
            <a:r>
              <a:rPr sz="800" spc="-20" dirty="0">
                <a:solidFill>
                  <a:srgbClr val="525252"/>
                </a:solidFill>
                <a:latin typeface="Franklin Gothic Book"/>
                <a:cs typeface="Franklin Gothic Book"/>
              </a:rPr>
              <a:t>and</a:t>
            </a:r>
            <a:r>
              <a:rPr sz="800" spc="-45" dirty="0">
                <a:solidFill>
                  <a:srgbClr val="525252"/>
                </a:solidFill>
                <a:latin typeface="Franklin Gothic Book"/>
                <a:cs typeface="Franklin Gothic Book"/>
              </a:rPr>
              <a:t> </a:t>
            </a:r>
            <a:r>
              <a:rPr sz="800" dirty="0">
                <a:solidFill>
                  <a:srgbClr val="525252"/>
                </a:solidFill>
                <a:latin typeface="Franklin Gothic Book"/>
                <a:cs typeface="Franklin Gothic Book"/>
              </a:rPr>
              <a:t>Analysis</a:t>
            </a:r>
            <a:r>
              <a:rPr sz="800" spc="10" dirty="0">
                <a:solidFill>
                  <a:srgbClr val="525252"/>
                </a:solidFill>
                <a:latin typeface="Franklin Gothic Book"/>
                <a:cs typeface="Franklin Gothic Book"/>
              </a:rPr>
              <a:t> </a:t>
            </a:r>
            <a:r>
              <a:rPr sz="800" dirty="0">
                <a:solidFill>
                  <a:srgbClr val="525252"/>
                </a:solidFill>
                <a:latin typeface="Franklin Gothic Book"/>
                <a:cs typeface="Franklin Gothic Book"/>
              </a:rPr>
              <a:t>All-Payer</a:t>
            </a:r>
            <a:r>
              <a:rPr sz="800" spc="-30" dirty="0">
                <a:solidFill>
                  <a:srgbClr val="525252"/>
                </a:solidFill>
                <a:latin typeface="Franklin Gothic Book"/>
                <a:cs typeface="Franklin Gothic Book"/>
              </a:rPr>
              <a:t> </a:t>
            </a:r>
            <a:r>
              <a:rPr sz="800" dirty="0">
                <a:solidFill>
                  <a:srgbClr val="525252"/>
                </a:solidFill>
                <a:latin typeface="Franklin Gothic Book"/>
                <a:cs typeface="Franklin Gothic Book"/>
              </a:rPr>
              <a:t>Claims</a:t>
            </a:r>
            <a:r>
              <a:rPr sz="800" spc="5" dirty="0">
                <a:solidFill>
                  <a:srgbClr val="525252"/>
                </a:solidFill>
                <a:latin typeface="Franklin Gothic Book"/>
                <a:cs typeface="Franklin Gothic Book"/>
              </a:rPr>
              <a:t> </a:t>
            </a:r>
            <a:r>
              <a:rPr sz="800" dirty="0">
                <a:solidFill>
                  <a:srgbClr val="525252"/>
                </a:solidFill>
                <a:latin typeface="Franklin Gothic Book"/>
                <a:cs typeface="Franklin Gothic Book"/>
              </a:rPr>
              <a:t>Database,</a:t>
            </a:r>
            <a:r>
              <a:rPr sz="800" spc="30" dirty="0">
                <a:solidFill>
                  <a:srgbClr val="525252"/>
                </a:solidFill>
                <a:latin typeface="Franklin Gothic Book"/>
                <a:cs typeface="Franklin Gothic Book"/>
              </a:rPr>
              <a:t> </a:t>
            </a:r>
            <a:r>
              <a:rPr sz="800" spc="-10" dirty="0">
                <a:solidFill>
                  <a:srgbClr val="525252"/>
                </a:solidFill>
                <a:latin typeface="Franklin Gothic Book"/>
                <a:cs typeface="Franklin Gothic Book"/>
              </a:rPr>
              <a:t>V2022</a:t>
            </a:r>
            <a:r>
              <a:rPr sz="800" spc="-20" dirty="0">
                <a:solidFill>
                  <a:srgbClr val="525252"/>
                </a:solidFill>
                <a:latin typeface="Franklin Gothic Book"/>
                <a:cs typeface="Franklin Gothic Book"/>
              </a:rPr>
              <a:t> </a:t>
            </a:r>
            <a:r>
              <a:rPr sz="800" dirty="0">
                <a:solidFill>
                  <a:srgbClr val="525252"/>
                </a:solidFill>
                <a:latin typeface="Franklin Gothic Book"/>
                <a:cs typeface="Franklin Gothic Book"/>
              </a:rPr>
              <a:t>(2019-2022),</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Hospital</a:t>
            </a:r>
            <a:r>
              <a:rPr sz="800" spc="45" dirty="0">
                <a:solidFill>
                  <a:srgbClr val="525252"/>
                </a:solidFill>
                <a:latin typeface="Franklin Gothic Book"/>
                <a:cs typeface="Franklin Gothic Book"/>
              </a:rPr>
              <a:t> </a:t>
            </a:r>
            <a:r>
              <a:rPr sz="800" spc="-10" dirty="0">
                <a:solidFill>
                  <a:srgbClr val="525252"/>
                </a:solidFill>
                <a:latin typeface="Franklin Gothic Book"/>
                <a:cs typeface="Franklin Gothic Book"/>
              </a:rPr>
              <a:t>inpatient discharge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database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(HDD)</a:t>
            </a:r>
            <a:r>
              <a:rPr sz="800" spc="-5" dirty="0">
                <a:solidFill>
                  <a:srgbClr val="525252"/>
                </a:solidFill>
                <a:latin typeface="Franklin Gothic Book"/>
                <a:cs typeface="Franklin Gothic Book"/>
              </a:rPr>
              <a:t> </a:t>
            </a:r>
            <a:r>
              <a:rPr sz="800" dirty="0">
                <a:solidFill>
                  <a:srgbClr val="525252"/>
                </a:solidFill>
                <a:latin typeface="Franklin Gothic Book"/>
                <a:cs typeface="Franklin Gothic Book"/>
              </a:rPr>
              <a:t>and</a:t>
            </a:r>
            <a:r>
              <a:rPr sz="800" spc="20" dirty="0">
                <a:solidFill>
                  <a:srgbClr val="525252"/>
                </a:solidFill>
                <a:latin typeface="Franklin Gothic Book"/>
                <a:cs typeface="Franklin Gothic Book"/>
              </a:rPr>
              <a:t> </a:t>
            </a:r>
            <a:r>
              <a:rPr sz="800" spc="-10" dirty="0">
                <a:solidFill>
                  <a:srgbClr val="525252"/>
                </a:solidFill>
                <a:latin typeface="Franklin Gothic Book"/>
                <a:cs typeface="Franklin Gothic Book"/>
              </a:rPr>
              <a:t>emergency</a:t>
            </a:r>
            <a:r>
              <a:rPr sz="800" spc="-30" dirty="0">
                <a:solidFill>
                  <a:srgbClr val="525252"/>
                </a:solidFill>
                <a:latin typeface="Franklin Gothic Book"/>
                <a:cs typeface="Franklin Gothic Book"/>
              </a:rPr>
              <a:t> </a:t>
            </a:r>
            <a:r>
              <a:rPr sz="800" dirty="0">
                <a:solidFill>
                  <a:srgbClr val="525252"/>
                </a:solidFill>
                <a:latin typeface="Franklin Gothic Book"/>
                <a:cs typeface="Franklin Gothic Book"/>
              </a:rPr>
              <a:t>department</a:t>
            </a:r>
            <a:r>
              <a:rPr sz="800" spc="-10" dirty="0">
                <a:solidFill>
                  <a:srgbClr val="525252"/>
                </a:solidFill>
                <a:latin typeface="Franklin Gothic Book"/>
                <a:cs typeface="Franklin Gothic Book"/>
              </a:rPr>
              <a:t> discharge</a:t>
            </a:r>
            <a:r>
              <a:rPr sz="800" spc="-40" dirty="0">
                <a:solidFill>
                  <a:srgbClr val="525252"/>
                </a:solidFill>
                <a:latin typeface="Franklin Gothic Book"/>
                <a:cs typeface="Franklin Gothic Book"/>
              </a:rPr>
              <a:t> </a:t>
            </a:r>
            <a:r>
              <a:rPr sz="800" dirty="0">
                <a:solidFill>
                  <a:srgbClr val="525252"/>
                </a:solidFill>
                <a:latin typeface="Franklin Gothic Book"/>
                <a:cs typeface="Franklin Gothic Book"/>
              </a:rPr>
              <a:t>database</a:t>
            </a:r>
            <a:r>
              <a:rPr sz="800" spc="-40" dirty="0">
                <a:solidFill>
                  <a:srgbClr val="525252"/>
                </a:solidFill>
                <a:latin typeface="Franklin Gothic Book"/>
                <a:cs typeface="Franklin Gothic Book"/>
              </a:rPr>
              <a:t> </a:t>
            </a:r>
            <a:r>
              <a:rPr sz="800" spc="-10" dirty="0">
                <a:solidFill>
                  <a:srgbClr val="525252"/>
                </a:solidFill>
                <a:latin typeface="Franklin Gothic Book"/>
                <a:cs typeface="Franklin Gothic Book"/>
              </a:rPr>
              <a:t>(EDD).</a:t>
            </a:r>
            <a:endParaRPr sz="800">
              <a:latin typeface="Franklin Gothic Book"/>
              <a:cs typeface="Franklin Gothic Book"/>
            </a:endParaRPr>
          </a:p>
        </p:txBody>
      </p:sp>
      <p:pic>
        <p:nvPicPr>
          <p:cNvPr id="11" name="object 11"/>
          <p:cNvPicPr/>
          <p:nvPr/>
        </p:nvPicPr>
        <p:blipFill>
          <a:blip r:embed="rId4" cstate="print"/>
          <a:stretch>
            <a:fillRect/>
          </a:stretch>
        </p:blipFill>
        <p:spPr>
          <a:xfrm>
            <a:off x="927921" y="1647825"/>
            <a:ext cx="10350944" cy="43060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0" y="219075"/>
            <a:ext cx="12192000" cy="1000125"/>
            <a:chOff x="0" y="219075"/>
            <a:chExt cx="12192000" cy="1000125"/>
          </a:xfrm>
        </p:grpSpPr>
        <p:sp>
          <p:nvSpPr>
            <p:cNvPr id="3" name="object 3"/>
            <p:cNvSpPr/>
            <p:nvPr/>
          </p:nvSpPr>
          <p:spPr>
            <a:xfrm>
              <a:off x="0" y="219075"/>
              <a:ext cx="12192000" cy="1000125"/>
            </a:xfrm>
            <a:custGeom>
              <a:avLst/>
              <a:gdLst/>
              <a:ahLst/>
              <a:cxnLst/>
              <a:rect l="l" t="t" r="r" b="b"/>
              <a:pathLst>
                <a:path w="12192000" h="1000125">
                  <a:moveTo>
                    <a:pt x="12192000" y="0"/>
                  </a:moveTo>
                  <a:lnTo>
                    <a:pt x="0" y="0"/>
                  </a:lnTo>
                  <a:lnTo>
                    <a:pt x="0" y="1000125"/>
                  </a:lnTo>
                  <a:lnTo>
                    <a:pt x="12192000" y="1000125"/>
                  </a:lnTo>
                  <a:lnTo>
                    <a:pt x="12192000" y="0"/>
                  </a:lnTo>
                  <a:close/>
                </a:path>
              </a:pathLst>
            </a:custGeom>
            <a:solidFill>
              <a:srgbClr val="094875"/>
            </a:solidFill>
          </p:spPr>
          <p:txBody>
            <a:bodyPr wrap="square" lIns="0" tIns="0" rIns="0" bIns="0" rtlCol="0"/>
            <a:lstStyle/>
            <a:p>
              <a:endParaRPr/>
            </a:p>
          </p:txBody>
        </p:sp>
        <p:pic>
          <p:nvPicPr>
            <p:cNvPr id="4" name="object 4"/>
            <p:cNvPicPr/>
            <p:nvPr/>
          </p:nvPicPr>
          <p:blipFill>
            <a:blip r:embed="rId2" cstate="print"/>
            <a:stretch>
              <a:fillRect/>
            </a:stretch>
          </p:blipFill>
          <p:spPr>
            <a:xfrm>
              <a:off x="11041881" y="546398"/>
              <a:ext cx="298986" cy="342653"/>
            </a:xfrm>
            <a:prstGeom prst="rect">
              <a:avLst/>
            </a:prstGeom>
          </p:spPr>
        </p:pic>
        <p:sp>
          <p:nvSpPr>
            <p:cNvPr id="5" name="object 5"/>
            <p:cNvSpPr/>
            <p:nvPr/>
          </p:nvSpPr>
          <p:spPr>
            <a:xfrm>
              <a:off x="11380279" y="718235"/>
              <a:ext cx="142240" cy="170815"/>
            </a:xfrm>
            <a:custGeom>
              <a:avLst/>
              <a:gdLst/>
              <a:ahLst/>
              <a:cxnLst/>
              <a:rect l="l" t="t" r="r" b="b"/>
              <a:pathLst>
                <a:path w="142240" h="170815">
                  <a:moveTo>
                    <a:pt x="142062" y="0"/>
                  </a:moveTo>
                  <a:lnTo>
                    <a:pt x="104787" y="0"/>
                  </a:lnTo>
                  <a:lnTo>
                    <a:pt x="104787" y="68313"/>
                  </a:lnTo>
                  <a:lnTo>
                    <a:pt x="37465" y="68313"/>
                  </a:lnTo>
                  <a:lnTo>
                    <a:pt x="37465" y="0"/>
                  </a:lnTo>
                  <a:lnTo>
                    <a:pt x="0" y="0"/>
                  </a:lnTo>
                  <a:lnTo>
                    <a:pt x="0" y="68313"/>
                  </a:lnTo>
                  <a:lnTo>
                    <a:pt x="0" y="99949"/>
                  </a:lnTo>
                  <a:lnTo>
                    <a:pt x="0" y="170789"/>
                  </a:lnTo>
                  <a:lnTo>
                    <a:pt x="37465" y="170789"/>
                  </a:lnTo>
                  <a:lnTo>
                    <a:pt x="37465" y="99949"/>
                  </a:lnTo>
                  <a:lnTo>
                    <a:pt x="104787" y="99949"/>
                  </a:lnTo>
                  <a:lnTo>
                    <a:pt x="104787" y="170789"/>
                  </a:lnTo>
                  <a:lnTo>
                    <a:pt x="142062" y="170789"/>
                  </a:lnTo>
                  <a:lnTo>
                    <a:pt x="142062" y="99949"/>
                  </a:lnTo>
                  <a:lnTo>
                    <a:pt x="142062" y="68313"/>
                  </a:lnTo>
                  <a:lnTo>
                    <a:pt x="142062" y="0"/>
                  </a:lnTo>
                  <a:close/>
                </a:path>
              </a:pathLst>
            </a:custGeom>
            <a:solidFill>
              <a:srgbClr val="FBFBFB"/>
            </a:solidFill>
          </p:spPr>
          <p:txBody>
            <a:bodyPr wrap="square" lIns="0" tIns="0" rIns="0" bIns="0" rtlCol="0"/>
            <a:lstStyle/>
            <a:p>
              <a:endParaRPr/>
            </a:p>
          </p:txBody>
        </p:sp>
        <p:pic>
          <p:nvPicPr>
            <p:cNvPr id="6" name="object 6"/>
            <p:cNvPicPr/>
            <p:nvPr/>
          </p:nvPicPr>
          <p:blipFill>
            <a:blip r:embed="rId3" cstate="print"/>
            <a:stretch>
              <a:fillRect/>
            </a:stretch>
          </p:blipFill>
          <p:spPr>
            <a:xfrm>
              <a:off x="11550301" y="714819"/>
              <a:ext cx="306237" cy="177030"/>
            </a:xfrm>
            <a:prstGeom prst="rect">
              <a:avLst/>
            </a:prstGeom>
          </p:spPr>
        </p:pic>
      </p:grpSp>
      <p:sp>
        <p:nvSpPr>
          <p:cNvPr id="7" name="object 7"/>
          <p:cNvSpPr txBox="1">
            <a:spLocks noGrp="1"/>
          </p:cNvSpPr>
          <p:nvPr>
            <p:ph type="title"/>
          </p:nvPr>
        </p:nvSpPr>
        <p:spPr>
          <a:prstGeom prst="rect">
            <a:avLst/>
          </a:prstGeom>
        </p:spPr>
        <p:txBody>
          <a:bodyPr vert="horz" wrap="square" lIns="0" tIns="13335" rIns="0" bIns="0" rtlCol="0">
            <a:spAutoFit/>
          </a:bodyPr>
          <a:lstStyle/>
          <a:p>
            <a:pPr marL="12700">
              <a:lnSpc>
                <a:spcPts val="2755"/>
              </a:lnSpc>
              <a:spcBef>
                <a:spcPts val="105"/>
              </a:spcBef>
            </a:pPr>
            <a:r>
              <a:rPr sz="2400" dirty="0">
                <a:solidFill>
                  <a:srgbClr val="F9A720"/>
                </a:solidFill>
                <a:latin typeface="Franklin Gothic Demi Cond"/>
                <a:cs typeface="Franklin Gothic Demi Cond"/>
              </a:rPr>
              <a:t>The</a:t>
            </a:r>
            <a:r>
              <a:rPr sz="2400" spc="-3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average</a:t>
            </a:r>
            <a:r>
              <a:rPr sz="2400" spc="-2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price</a:t>
            </a:r>
            <a:r>
              <a:rPr sz="2400" spc="-9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per</a:t>
            </a:r>
            <a:r>
              <a:rPr sz="2400" spc="-3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branded</a:t>
            </a:r>
            <a:r>
              <a:rPr sz="2400" spc="-6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prescription</a:t>
            </a:r>
            <a:r>
              <a:rPr sz="2400" spc="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grew</a:t>
            </a:r>
            <a:r>
              <a:rPr sz="2400" spc="-8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69%</a:t>
            </a:r>
            <a:r>
              <a:rPr sz="2400" spc="-6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from</a:t>
            </a:r>
            <a:r>
              <a:rPr sz="2400" spc="-65" dirty="0">
                <a:solidFill>
                  <a:srgbClr val="F9A720"/>
                </a:solidFill>
                <a:latin typeface="Franklin Gothic Demi Cond"/>
                <a:cs typeface="Franklin Gothic Demi Cond"/>
              </a:rPr>
              <a:t> </a:t>
            </a:r>
            <a:r>
              <a:rPr sz="2400" spc="-30" dirty="0">
                <a:solidFill>
                  <a:srgbClr val="F9A720"/>
                </a:solidFill>
                <a:latin typeface="Franklin Gothic Demi Cond"/>
                <a:cs typeface="Franklin Gothic Demi Cond"/>
              </a:rPr>
              <a:t>2017</a:t>
            </a:r>
            <a:r>
              <a:rPr sz="2400" spc="-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to</a:t>
            </a:r>
            <a:r>
              <a:rPr sz="2400" spc="-2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2022,</a:t>
            </a:r>
            <a:r>
              <a:rPr sz="2400" spc="1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from</a:t>
            </a:r>
            <a:r>
              <a:rPr sz="2400" spc="-70" dirty="0">
                <a:solidFill>
                  <a:srgbClr val="F9A720"/>
                </a:solidFill>
                <a:latin typeface="Franklin Gothic Demi Cond"/>
                <a:cs typeface="Franklin Gothic Demi Cond"/>
              </a:rPr>
              <a:t> </a:t>
            </a:r>
            <a:r>
              <a:rPr sz="2400" spc="-20" dirty="0">
                <a:solidFill>
                  <a:srgbClr val="F9A720"/>
                </a:solidFill>
                <a:latin typeface="Franklin Gothic Demi Cond"/>
                <a:cs typeface="Franklin Gothic Demi Cond"/>
              </a:rPr>
              <a:t>$721</a:t>
            </a:r>
            <a:endParaRPr sz="2400">
              <a:latin typeface="Franklin Gothic Demi Cond"/>
              <a:cs typeface="Franklin Gothic Demi Cond"/>
            </a:endParaRPr>
          </a:p>
          <a:p>
            <a:pPr marL="12700">
              <a:lnSpc>
                <a:spcPts val="2755"/>
              </a:lnSpc>
            </a:pPr>
            <a:r>
              <a:rPr sz="2400" dirty="0">
                <a:solidFill>
                  <a:srgbClr val="F9A720"/>
                </a:solidFill>
                <a:latin typeface="Franklin Gothic Demi Cond"/>
                <a:cs typeface="Franklin Gothic Demi Cond"/>
              </a:rPr>
              <a:t>to </a:t>
            </a:r>
            <a:r>
              <a:rPr sz="2400" spc="-30" dirty="0">
                <a:solidFill>
                  <a:srgbClr val="F9A720"/>
                </a:solidFill>
                <a:latin typeface="Franklin Gothic Demi Cond"/>
                <a:cs typeface="Franklin Gothic Demi Cond"/>
              </a:rPr>
              <a:t>$1,217, </a:t>
            </a:r>
            <a:r>
              <a:rPr sz="2400" dirty="0">
                <a:solidFill>
                  <a:srgbClr val="F9A720"/>
                </a:solidFill>
                <a:latin typeface="Franklin Gothic Demi Cond"/>
                <a:cs typeface="Franklin Gothic Demi Cond"/>
              </a:rPr>
              <a:t>with</a:t>
            </a:r>
            <a:r>
              <a:rPr sz="2400" spc="-4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5%</a:t>
            </a:r>
            <a:r>
              <a:rPr sz="2400" spc="-3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priced</a:t>
            </a:r>
            <a:r>
              <a:rPr sz="2400" spc="-4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over</a:t>
            </a:r>
            <a:r>
              <a:rPr sz="2400" spc="-5"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$6,300</a:t>
            </a:r>
            <a:r>
              <a:rPr sz="2400" spc="-40" dirty="0">
                <a:solidFill>
                  <a:srgbClr val="F9A720"/>
                </a:solidFill>
                <a:latin typeface="Franklin Gothic Demi Cond"/>
                <a:cs typeface="Franklin Gothic Demi Cond"/>
              </a:rPr>
              <a:t> </a:t>
            </a:r>
            <a:r>
              <a:rPr sz="2400" dirty="0">
                <a:solidFill>
                  <a:srgbClr val="F9A720"/>
                </a:solidFill>
                <a:latin typeface="Franklin Gothic Demi Cond"/>
                <a:cs typeface="Franklin Gothic Demi Cond"/>
              </a:rPr>
              <a:t>in</a:t>
            </a:r>
            <a:r>
              <a:rPr sz="2400" spc="-40" dirty="0">
                <a:solidFill>
                  <a:srgbClr val="F9A720"/>
                </a:solidFill>
                <a:latin typeface="Franklin Gothic Demi Cond"/>
                <a:cs typeface="Franklin Gothic Demi Cond"/>
              </a:rPr>
              <a:t> </a:t>
            </a:r>
            <a:r>
              <a:rPr sz="2400" spc="-10" dirty="0">
                <a:solidFill>
                  <a:srgbClr val="F9A720"/>
                </a:solidFill>
                <a:latin typeface="Franklin Gothic Demi Cond"/>
                <a:cs typeface="Franklin Gothic Demi Cond"/>
              </a:rPr>
              <a:t>2022.</a:t>
            </a:r>
            <a:endParaRPr sz="2400">
              <a:latin typeface="Franklin Gothic Demi Cond"/>
              <a:cs typeface="Franklin Gothic Demi Cond"/>
            </a:endParaRPr>
          </a:p>
        </p:txBody>
      </p:sp>
      <p:sp>
        <p:nvSpPr>
          <p:cNvPr id="8" name="object 8"/>
          <p:cNvSpPr txBox="1"/>
          <p:nvPr/>
        </p:nvSpPr>
        <p:spPr>
          <a:xfrm>
            <a:off x="11757914" y="6504622"/>
            <a:ext cx="158750" cy="173990"/>
          </a:xfrm>
          <a:prstGeom prst="rect">
            <a:avLst/>
          </a:prstGeom>
        </p:spPr>
        <p:txBody>
          <a:bodyPr vert="horz" wrap="square" lIns="0" tIns="15875" rIns="0" bIns="0" rtlCol="0">
            <a:spAutoFit/>
          </a:bodyPr>
          <a:lstStyle/>
          <a:p>
            <a:pPr marL="12700">
              <a:lnSpc>
                <a:spcPct val="100000"/>
              </a:lnSpc>
              <a:spcBef>
                <a:spcPts val="125"/>
              </a:spcBef>
            </a:pPr>
            <a:r>
              <a:rPr sz="950" spc="-25" dirty="0">
                <a:solidFill>
                  <a:srgbClr val="7E7E7E"/>
                </a:solidFill>
                <a:latin typeface="Arial"/>
                <a:cs typeface="Arial"/>
              </a:rPr>
              <a:t>15</a:t>
            </a:r>
            <a:endParaRPr sz="950">
              <a:latin typeface="Arial"/>
              <a:cs typeface="Arial"/>
            </a:endParaRPr>
          </a:p>
        </p:txBody>
      </p:sp>
      <p:sp>
        <p:nvSpPr>
          <p:cNvPr id="9" name="object 9"/>
          <p:cNvSpPr txBox="1"/>
          <p:nvPr/>
        </p:nvSpPr>
        <p:spPr>
          <a:xfrm>
            <a:off x="465455" y="1326832"/>
            <a:ext cx="8357234" cy="243204"/>
          </a:xfrm>
          <a:prstGeom prst="rect">
            <a:avLst/>
          </a:prstGeom>
        </p:spPr>
        <p:txBody>
          <a:bodyPr vert="horz" wrap="square" lIns="0" tIns="15875" rIns="0" bIns="0" rtlCol="0">
            <a:spAutoFit/>
          </a:bodyPr>
          <a:lstStyle/>
          <a:p>
            <a:pPr marL="12700">
              <a:lnSpc>
                <a:spcPct val="100000"/>
              </a:lnSpc>
              <a:spcBef>
                <a:spcPts val="125"/>
              </a:spcBef>
            </a:pPr>
            <a:r>
              <a:rPr sz="1400" i="1" dirty="0">
                <a:solidFill>
                  <a:srgbClr val="525252"/>
                </a:solidFill>
                <a:latin typeface="Franklin Gothic Book"/>
                <a:cs typeface="Franklin Gothic Book"/>
              </a:rPr>
              <a:t>Average</a:t>
            </a:r>
            <a:r>
              <a:rPr sz="1400" i="1" spc="-60" dirty="0">
                <a:solidFill>
                  <a:srgbClr val="525252"/>
                </a:solidFill>
                <a:latin typeface="Franklin Gothic Book"/>
                <a:cs typeface="Franklin Gothic Book"/>
              </a:rPr>
              <a:t> </a:t>
            </a:r>
            <a:r>
              <a:rPr sz="1400" i="1" dirty="0">
                <a:solidFill>
                  <a:srgbClr val="525252"/>
                </a:solidFill>
                <a:latin typeface="Franklin Gothic Book"/>
                <a:cs typeface="Franklin Gothic Book"/>
              </a:rPr>
              <a:t>and</a:t>
            </a:r>
            <a:r>
              <a:rPr sz="1400" i="1" spc="-35" dirty="0">
                <a:solidFill>
                  <a:srgbClr val="525252"/>
                </a:solidFill>
                <a:latin typeface="Franklin Gothic Book"/>
                <a:cs typeface="Franklin Gothic Book"/>
              </a:rPr>
              <a:t> </a:t>
            </a:r>
            <a:r>
              <a:rPr sz="1400" i="1" dirty="0">
                <a:solidFill>
                  <a:srgbClr val="525252"/>
                </a:solidFill>
                <a:latin typeface="Franklin Gothic Book"/>
                <a:cs typeface="Franklin Gothic Book"/>
              </a:rPr>
              <a:t>percentile</a:t>
            </a:r>
            <a:r>
              <a:rPr sz="1400" i="1" spc="-80" dirty="0">
                <a:solidFill>
                  <a:srgbClr val="525252"/>
                </a:solidFill>
                <a:latin typeface="Franklin Gothic Book"/>
                <a:cs typeface="Franklin Gothic Book"/>
              </a:rPr>
              <a:t> </a:t>
            </a:r>
            <a:r>
              <a:rPr sz="1400" i="1" dirty="0">
                <a:solidFill>
                  <a:srgbClr val="525252"/>
                </a:solidFill>
                <a:latin typeface="Franklin Gothic Book"/>
                <a:cs typeface="Franklin Gothic Book"/>
              </a:rPr>
              <a:t>distribution</a:t>
            </a:r>
            <a:r>
              <a:rPr sz="1400" i="1" spc="-50" dirty="0">
                <a:solidFill>
                  <a:srgbClr val="525252"/>
                </a:solidFill>
                <a:latin typeface="Franklin Gothic Book"/>
                <a:cs typeface="Franklin Gothic Book"/>
              </a:rPr>
              <a:t> </a:t>
            </a:r>
            <a:r>
              <a:rPr sz="1400" i="1" dirty="0">
                <a:solidFill>
                  <a:srgbClr val="525252"/>
                </a:solidFill>
                <a:latin typeface="Franklin Gothic Book"/>
                <a:cs typeface="Franklin Gothic Book"/>
              </a:rPr>
              <a:t>of</a:t>
            </a:r>
            <a:r>
              <a:rPr sz="1400" i="1" spc="-5" dirty="0">
                <a:solidFill>
                  <a:srgbClr val="525252"/>
                </a:solidFill>
                <a:latin typeface="Franklin Gothic Book"/>
                <a:cs typeface="Franklin Gothic Book"/>
              </a:rPr>
              <a:t> </a:t>
            </a:r>
            <a:r>
              <a:rPr sz="1400" i="1" spc="-10" dirty="0">
                <a:solidFill>
                  <a:srgbClr val="525252"/>
                </a:solidFill>
                <a:latin typeface="Franklin Gothic Book"/>
                <a:cs typeface="Franklin Gothic Book"/>
              </a:rPr>
              <a:t>branded</a:t>
            </a:r>
            <a:r>
              <a:rPr sz="1400" i="1" spc="-80" dirty="0">
                <a:solidFill>
                  <a:srgbClr val="525252"/>
                </a:solidFill>
                <a:latin typeface="Franklin Gothic Book"/>
                <a:cs typeface="Franklin Gothic Book"/>
              </a:rPr>
              <a:t> </a:t>
            </a:r>
            <a:r>
              <a:rPr sz="1400" i="1" dirty="0">
                <a:solidFill>
                  <a:srgbClr val="525252"/>
                </a:solidFill>
                <a:latin typeface="Franklin Gothic Book"/>
                <a:cs typeface="Franklin Gothic Book"/>
              </a:rPr>
              <a:t>prescription</a:t>
            </a:r>
            <a:r>
              <a:rPr sz="1400" i="1" spc="-50" dirty="0">
                <a:solidFill>
                  <a:srgbClr val="525252"/>
                </a:solidFill>
                <a:latin typeface="Franklin Gothic Book"/>
                <a:cs typeface="Franklin Gothic Book"/>
              </a:rPr>
              <a:t> </a:t>
            </a:r>
            <a:r>
              <a:rPr sz="1400" i="1" dirty="0">
                <a:solidFill>
                  <a:srgbClr val="525252"/>
                </a:solidFill>
                <a:latin typeface="Franklin Gothic Book"/>
                <a:cs typeface="Franklin Gothic Book"/>
              </a:rPr>
              <a:t>drug</a:t>
            </a:r>
            <a:r>
              <a:rPr sz="1400" i="1" spc="-55" dirty="0">
                <a:solidFill>
                  <a:srgbClr val="525252"/>
                </a:solidFill>
                <a:latin typeface="Franklin Gothic Book"/>
                <a:cs typeface="Franklin Gothic Book"/>
              </a:rPr>
              <a:t> </a:t>
            </a:r>
            <a:r>
              <a:rPr sz="1400" i="1" dirty="0">
                <a:solidFill>
                  <a:srgbClr val="525252"/>
                </a:solidFill>
                <a:latin typeface="Franklin Gothic Book"/>
                <a:cs typeface="Franklin Gothic Book"/>
              </a:rPr>
              <a:t>prices,</a:t>
            </a:r>
            <a:r>
              <a:rPr sz="1400" i="1" spc="-5" dirty="0">
                <a:solidFill>
                  <a:srgbClr val="525252"/>
                </a:solidFill>
                <a:latin typeface="Franklin Gothic Book"/>
                <a:cs typeface="Franklin Gothic Book"/>
              </a:rPr>
              <a:t> </a:t>
            </a:r>
            <a:r>
              <a:rPr sz="1400" i="1" dirty="0">
                <a:solidFill>
                  <a:srgbClr val="525252"/>
                </a:solidFill>
                <a:latin typeface="Franklin Gothic Book"/>
                <a:cs typeface="Franklin Gothic Book"/>
              </a:rPr>
              <a:t>not</a:t>
            </a:r>
            <a:r>
              <a:rPr sz="1400" i="1" spc="-15" dirty="0">
                <a:solidFill>
                  <a:srgbClr val="525252"/>
                </a:solidFill>
                <a:latin typeface="Franklin Gothic Book"/>
                <a:cs typeface="Franklin Gothic Book"/>
              </a:rPr>
              <a:t> </a:t>
            </a:r>
            <a:r>
              <a:rPr sz="1400" i="1" dirty="0">
                <a:solidFill>
                  <a:srgbClr val="525252"/>
                </a:solidFill>
                <a:latin typeface="Franklin Gothic Book"/>
                <a:cs typeface="Franklin Gothic Book"/>
              </a:rPr>
              <a:t>accounting</a:t>
            </a:r>
            <a:r>
              <a:rPr sz="1400" i="1" spc="-60" dirty="0">
                <a:solidFill>
                  <a:srgbClr val="525252"/>
                </a:solidFill>
                <a:latin typeface="Franklin Gothic Book"/>
                <a:cs typeface="Franklin Gothic Book"/>
              </a:rPr>
              <a:t> </a:t>
            </a:r>
            <a:r>
              <a:rPr sz="1400" i="1" dirty="0">
                <a:solidFill>
                  <a:srgbClr val="525252"/>
                </a:solidFill>
                <a:latin typeface="Franklin Gothic Book"/>
                <a:cs typeface="Franklin Gothic Book"/>
              </a:rPr>
              <a:t>for</a:t>
            </a:r>
            <a:r>
              <a:rPr sz="1400" i="1" spc="-50" dirty="0">
                <a:solidFill>
                  <a:srgbClr val="525252"/>
                </a:solidFill>
                <a:latin typeface="Franklin Gothic Book"/>
                <a:cs typeface="Franklin Gothic Book"/>
              </a:rPr>
              <a:t> </a:t>
            </a:r>
            <a:r>
              <a:rPr sz="1400" i="1" dirty="0">
                <a:solidFill>
                  <a:srgbClr val="525252"/>
                </a:solidFill>
                <a:latin typeface="Franklin Gothic Book"/>
                <a:cs typeface="Franklin Gothic Book"/>
              </a:rPr>
              <a:t>rebates,</a:t>
            </a:r>
            <a:r>
              <a:rPr sz="1400" i="1" spc="-5" dirty="0">
                <a:solidFill>
                  <a:srgbClr val="525252"/>
                </a:solidFill>
                <a:latin typeface="Franklin Gothic Book"/>
                <a:cs typeface="Franklin Gothic Book"/>
              </a:rPr>
              <a:t> </a:t>
            </a:r>
            <a:r>
              <a:rPr sz="1400" i="1" spc="-65" dirty="0">
                <a:solidFill>
                  <a:srgbClr val="525252"/>
                </a:solidFill>
                <a:latin typeface="Franklin Gothic Book"/>
                <a:cs typeface="Franklin Gothic Book"/>
              </a:rPr>
              <a:t>2017</a:t>
            </a:r>
            <a:r>
              <a:rPr sz="1400" i="1" spc="-220" dirty="0">
                <a:solidFill>
                  <a:srgbClr val="525252"/>
                </a:solidFill>
                <a:latin typeface="Franklin Gothic Book"/>
                <a:cs typeface="Franklin Gothic Book"/>
              </a:rPr>
              <a:t> </a:t>
            </a:r>
            <a:r>
              <a:rPr sz="1400" i="1" spc="-10" dirty="0">
                <a:solidFill>
                  <a:srgbClr val="525252"/>
                </a:solidFill>
                <a:latin typeface="Franklin Gothic Book"/>
                <a:cs typeface="Franklin Gothic Book"/>
              </a:rPr>
              <a:t>-</a:t>
            </a:r>
            <a:r>
              <a:rPr sz="1400" i="1" spc="-20" dirty="0">
                <a:solidFill>
                  <a:srgbClr val="525252"/>
                </a:solidFill>
                <a:latin typeface="Franklin Gothic Book"/>
                <a:cs typeface="Franklin Gothic Book"/>
              </a:rPr>
              <a:t>2022</a:t>
            </a:r>
            <a:endParaRPr sz="1400">
              <a:latin typeface="Franklin Gothic Book"/>
              <a:cs typeface="Franklin Gothic Book"/>
            </a:endParaRPr>
          </a:p>
        </p:txBody>
      </p:sp>
      <p:sp>
        <p:nvSpPr>
          <p:cNvPr id="10" name="object 10"/>
          <p:cNvSpPr txBox="1"/>
          <p:nvPr/>
        </p:nvSpPr>
        <p:spPr>
          <a:xfrm>
            <a:off x="537844" y="6423659"/>
            <a:ext cx="6732905" cy="296545"/>
          </a:xfrm>
          <a:prstGeom prst="rect">
            <a:avLst/>
          </a:prstGeom>
        </p:spPr>
        <p:txBody>
          <a:bodyPr vert="horz" wrap="square" lIns="0" tIns="12700" rIns="0" bIns="0" rtlCol="0">
            <a:spAutoFit/>
          </a:bodyPr>
          <a:lstStyle/>
          <a:p>
            <a:pPr marL="12700">
              <a:lnSpc>
                <a:spcPts val="1065"/>
              </a:lnSpc>
              <a:spcBef>
                <a:spcPts val="100"/>
              </a:spcBef>
            </a:pPr>
            <a:r>
              <a:rPr sz="900" dirty="0">
                <a:solidFill>
                  <a:srgbClr val="525252"/>
                </a:solidFill>
                <a:latin typeface="Franklin Gothic Book"/>
                <a:cs typeface="Franklin Gothic Book"/>
              </a:rPr>
              <a:t>Notes:</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Pharmacy</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claims</a:t>
            </a:r>
            <a:r>
              <a:rPr sz="900" spc="15" dirty="0">
                <a:solidFill>
                  <a:srgbClr val="525252"/>
                </a:solidFill>
                <a:latin typeface="Franklin Gothic Book"/>
                <a:cs typeface="Franklin Gothic Book"/>
              </a:rPr>
              <a:t> </a:t>
            </a:r>
            <a:r>
              <a:rPr sz="900" dirty="0">
                <a:solidFill>
                  <a:srgbClr val="525252"/>
                </a:solidFill>
                <a:latin typeface="Franklin Gothic Book"/>
                <a:cs typeface="Franklin Gothic Book"/>
              </a:rPr>
              <a:t>include</a:t>
            </a:r>
            <a:r>
              <a:rPr sz="900" spc="-25" dirty="0">
                <a:solidFill>
                  <a:srgbClr val="525252"/>
                </a:solidFill>
                <a:latin typeface="Franklin Gothic Book"/>
                <a:cs typeface="Franklin Gothic Book"/>
              </a:rPr>
              <a:t> </a:t>
            </a:r>
            <a:r>
              <a:rPr sz="900" dirty="0">
                <a:solidFill>
                  <a:srgbClr val="525252"/>
                </a:solidFill>
                <a:latin typeface="Franklin Gothic Book"/>
                <a:cs typeface="Franklin Gothic Book"/>
              </a:rPr>
              <a:t>data</a:t>
            </a:r>
            <a:r>
              <a:rPr sz="900" spc="30" dirty="0">
                <a:solidFill>
                  <a:srgbClr val="525252"/>
                </a:solidFill>
                <a:latin typeface="Franklin Gothic Book"/>
                <a:cs typeface="Franklin Gothic Book"/>
              </a:rPr>
              <a:t> </a:t>
            </a:r>
            <a:r>
              <a:rPr sz="900" spc="-10" dirty="0">
                <a:solidFill>
                  <a:srgbClr val="525252"/>
                </a:solidFill>
                <a:latin typeface="Franklin Gothic Book"/>
                <a:cs typeface="Franklin Gothic Book"/>
              </a:rPr>
              <a:t>from</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five</a:t>
            </a:r>
            <a:r>
              <a:rPr sz="900" spc="-25" dirty="0">
                <a:solidFill>
                  <a:srgbClr val="525252"/>
                </a:solidFill>
                <a:latin typeface="Franklin Gothic Book"/>
                <a:cs typeface="Franklin Gothic Book"/>
              </a:rPr>
              <a:t> </a:t>
            </a:r>
            <a:r>
              <a:rPr sz="900" dirty="0">
                <a:solidFill>
                  <a:srgbClr val="525252"/>
                </a:solidFill>
                <a:latin typeface="Franklin Gothic Book"/>
                <a:cs typeface="Franklin Gothic Book"/>
              </a:rPr>
              <a:t>payers:</a:t>
            </a:r>
            <a:r>
              <a:rPr sz="900" spc="-10" dirty="0">
                <a:solidFill>
                  <a:srgbClr val="525252"/>
                </a:solidFill>
                <a:latin typeface="Franklin Gothic Book"/>
                <a:cs typeface="Franklin Gothic Book"/>
              </a:rPr>
              <a:t> BCBSMA, </a:t>
            </a:r>
            <a:r>
              <a:rPr sz="900" dirty="0">
                <a:solidFill>
                  <a:srgbClr val="525252"/>
                </a:solidFill>
                <a:latin typeface="Franklin Gothic Book"/>
                <a:cs typeface="Franklin Gothic Book"/>
              </a:rPr>
              <a:t>Tufts,</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HPHC,</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MGB</a:t>
            </a:r>
            <a:r>
              <a:rPr sz="900" spc="-30" dirty="0">
                <a:solidFill>
                  <a:srgbClr val="525252"/>
                </a:solidFill>
                <a:latin typeface="Franklin Gothic Book"/>
                <a:cs typeface="Franklin Gothic Book"/>
              </a:rPr>
              <a:t> </a:t>
            </a:r>
            <a:r>
              <a:rPr sz="900" dirty="0">
                <a:solidFill>
                  <a:srgbClr val="525252"/>
                </a:solidFill>
                <a:latin typeface="Franklin Gothic Book"/>
                <a:cs typeface="Franklin Gothic Book"/>
              </a:rPr>
              <a:t>Health</a:t>
            </a:r>
            <a:r>
              <a:rPr sz="900" spc="-45" dirty="0">
                <a:solidFill>
                  <a:srgbClr val="525252"/>
                </a:solidFill>
                <a:latin typeface="Franklin Gothic Book"/>
                <a:cs typeface="Franklin Gothic Book"/>
              </a:rPr>
              <a:t> </a:t>
            </a:r>
            <a:r>
              <a:rPr sz="900" dirty="0">
                <a:solidFill>
                  <a:srgbClr val="525252"/>
                </a:solidFill>
                <a:latin typeface="Franklin Gothic Book"/>
                <a:cs typeface="Franklin Gothic Book"/>
              </a:rPr>
              <a:t>Plan,</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and</a:t>
            </a:r>
            <a:r>
              <a:rPr sz="900" spc="-45" dirty="0">
                <a:solidFill>
                  <a:srgbClr val="525252"/>
                </a:solidFill>
                <a:latin typeface="Franklin Gothic Book"/>
                <a:cs typeface="Franklin Gothic Book"/>
              </a:rPr>
              <a:t> </a:t>
            </a:r>
            <a:r>
              <a:rPr sz="900" dirty="0">
                <a:solidFill>
                  <a:srgbClr val="525252"/>
                </a:solidFill>
                <a:latin typeface="Franklin Gothic Book"/>
                <a:cs typeface="Franklin Gothic Book"/>
              </a:rPr>
              <a:t>HNE.</a:t>
            </a:r>
            <a:r>
              <a:rPr sz="900" spc="-10" dirty="0">
                <a:solidFill>
                  <a:srgbClr val="525252"/>
                </a:solidFill>
                <a:latin typeface="Franklin Gothic Book"/>
                <a:cs typeface="Franklin Gothic Book"/>
              </a:rPr>
              <a:t> </a:t>
            </a:r>
            <a:r>
              <a:rPr sz="900" dirty="0">
                <a:solidFill>
                  <a:srgbClr val="525252"/>
                </a:solidFill>
                <a:latin typeface="Franklin Gothic Book"/>
                <a:cs typeface="Franklin Gothic Book"/>
              </a:rPr>
              <a:t>COVID-19</a:t>
            </a:r>
            <a:r>
              <a:rPr sz="900" spc="-15" dirty="0">
                <a:solidFill>
                  <a:srgbClr val="525252"/>
                </a:solidFill>
                <a:latin typeface="Franklin Gothic Book"/>
                <a:cs typeface="Franklin Gothic Book"/>
              </a:rPr>
              <a:t> </a:t>
            </a:r>
            <a:r>
              <a:rPr sz="900" dirty="0">
                <a:solidFill>
                  <a:srgbClr val="525252"/>
                </a:solidFill>
                <a:latin typeface="Franklin Gothic Book"/>
                <a:cs typeface="Franklin Gothic Book"/>
              </a:rPr>
              <a:t>vaccines</a:t>
            </a:r>
            <a:r>
              <a:rPr sz="900" spc="-50" dirty="0">
                <a:solidFill>
                  <a:srgbClr val="525252"/>
                </a:solidFill>
                <a:latin typeface="Franklin Gothic Book"/>
                <a:cs typeface="Franklin Gothic Book"/>
              </a:rPr>
              <a:t> </a:t>
            </a:r>
            <a:r>
              <a:rPr sz="900" dirty="0">
                <a:solidFill>
                  <a:srgbClr val="525252"/>
                </a:solidFill>
                <a:latin typeface="Franklin Gothic Book"/>
                <a:cs typeface="Franklin Gothic Book"/>
              </a:rPr>
              <a:t>are</a:t>
            </a:r>
            <a:r>
              <a:rPr sz="900" spc="40" dirty="0">
                <a:solidFill>
                  <a:srgbClr val="525252"/>
                </a:solidFill>
                <a:latin typeface="Franklin Gothic Book"/>
                <a:cs typeface="Franklin Gothic Book"/>
              </a:rPr>
              <a:t> </a:t>
            </a:r>
            <a:r>
              <a:rPr sz="900" spc="-10" dirty="0">
                <a:solidFill>
                  <a:srgbClr val="525252"/>
                </a:solidFill>
                <a:latin typeface="Franklin Gothic Book"/>
                <a:cs typeface="Franklin Gothic Book"/>
              </a:rPr>
              <a:t>excluded.</a:t>
            </a:r>
            <a:endParaRPr sz="900">
              <a:latin typeface="Franklin Gothic Book"/>
              <a:cs typeface="Franklin Gothic Book"/>
            </a:endParaRPr>
          </a:p>
          <a:p>
            <a:pPr marL="12700">
              <a:lnSpc>
                <a:spcPts val="1065"/>
              </a:lnSpc>
            </a:pPr>
            <a:r>
              <a:rPr sz="900" dirty="0">
                <a:solidFill>
                  <a:srgbClr val="525252"/>
                </a:solidFill>
                <a:latin typeface="Franklin Gothic Book"/>
                <a:cs typeface="Franklin Gothic Book"/>
              </a:rPr>
              <a:t>Sources: HPC</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analysis</a:t>
            </a:r>
            <a:r>
              <a:rPr sz="900" spc="-40" dirty="0">
                <a:solidFill>
                  <a:srgbClr val="525252"/>
                </a:solidFill>
                <a:latin typeface="Franklin Gothic Book"/>
                <a:cs typeface="Franklin Gothic Book"/>
              </a:rPr>
              <a:t> </a:t>
            </a:r>
            <a:r>
              <a:rPr sz="900" dirty="0">
                <a:solidFill>
                  <a:srgbClr val="525252"/>
                </a:solidFill>
                <a:latin typeface="Franklin Gothic Book"/>
                <a:cs typeface="Franklin Gothic Book"/>
              </a:rPr>
              <a:t>of</a:t>
            </a:r>
            <a:r>
              <a:rPr sz="900" spc="30" dirty="0">
                <a:solidFill>
                  <a:srgbClr val="525252"/>
                </a:solidFill>
                <a:latin typeface="Franklin Gothic Book"/>
                <a:cs typeface="Franklin Gothic Book"/>
              </a:rPr>
              <a:t> </a:t>
            </a:r>
            <a:r>
              <a:rPr sz="900" spc="-10" dirty="0">
                <a:solidFill>
                  <a:srgbClr val="525252"/>
                </a:solidFill>
                <a:latin typeface="Franklin Gothic Book"/>
                <a:cs typeface="Franklin Gothic Book"/>
              </a:rPr>
              <a:t>Center</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for Health</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Information</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and</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Analysis</a:t>
            </a:r>
            <a:r>
              <a:rPr sz="900" spc="-45" dirty="0">
                <a:solidFill>
                  <a:srgbClr val="525252"/>
                </a:solidFill>
                <a:latin typeface="Franklin Gothic Book"/>
                <a:cs typeface="Franklin Gothic Book"/>
              </a:rPr>
              <a:t> </a:t>
            </a:r>
            <a:r>
              <a:rPr sz="900" dirty="0">
                <a:solidFill>
                  <a:srgbClr val="525252"/>
                </a:solidFill>
                <a:latin typeface="Franklin Gothic Book"/>
                <a:cs typeface="Franklin Gothic Book"/>
              </a:rPr>
              <a:t>All-Payer</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Claims</a:t>
            </a:r>
            <a:r>
              <a:rPr sz="900" spc="35" dirty="0">
                <a:solidFill>
                  <a:srgbClr val="525252"/>
                </a:solidFill>
                <a:latin typeface="Franklin Gothic Book"/>
                <a:cs typeface="Franklin Gothic Book"/>
              </a:rPr>
              <a:t> </a:t>
            </a:r>
            <a:r>
              <a:rPr sz="900" spc="-10" dirty="0">
                <a:solidFill>
                  <a:srgbClr val="525252"/>
                </a:solidFill>
                <a:latin typeface="Franklin Gothic Book"/>
                <a:cs typeface="Franklin Gothic Book"/>
              </a:rPr>
              <a:t>Database,</a:t>
            </a:r>
            <a:r>
              <a:rPr sz="900" spc="5" dirty="0">
                <a:solidFill>
                  <a:srgbClr val="525252"/>
                </a:solidFill>
                <a:latin typeface="Franklin Gothic Book"/>
                <a:cs typeface="Franklin Gothic Book"/>
              </a:rPr>
              <a:t> </a:t>
            </a:r>
            <a:r>
              <a:rPr sz="900" dirty="0">
                <a:solidFill>
                  <a:srgbClr val="525252"/>
                </a:solidFill>
                <a:latin typeface="Franklin Gothic Book"/>
                <a:cs typeface="Franklin Gothic Book"/>
              </a:rPr>
              <a:t>V2021 (2017)</a:t>
            </a:r>
            <a:r>
              <a:rPr sz="900" spc="40" dirty="0">
                <a:solidFill>
                  <a:srgbClr val="525252"/>
                </a:solidFill>
                <a:latin typeface="Franklin Gothic Book"/>
                <a:cs typeface="Franklin Gothic Book"/>
              </a:rPr>
              <a:t> </a:t>
            </a:r>
            <a:r>
              <a:rPr sz="900" dirty="0">
                <a:solidFill>
                  <a:srgbClr val="525252"/>
                </a:solidFill>
                <a:latin typeface="Franklin Gothic Book"/>
                <a:cs typeface="Franklin Gothic Book"/>
              </a:rPr>
              <a:t>and</a:t>
            </a:r>
            <a:r>
              <a:rPr sz="900" spc="-35" dirty="0">
                <a:solidFill>
                  <a:srgbClr val="525252"/>
                </a:solidFill>
                <a:latin typeface="Franklin Gothic Book"/>
                <a:cs typeface="Franklin Gothic Book"/>
              </a:rPr>
              <a:t> </a:t>
            </a:r>
            <a:r>
              <a:rPr sz="900" dirty="0">
                <a:solidFill>
                  <a:srgbClr val="525252"/>
                </a:solidFill>
                <a:latin typeface="Franklin Gothic Book"/>
                <a:cs typeface="Franklin Gothic Book"/>
              </a:rPr>
              <a:t>V2022 </a:t>
            </a:r>
            <a:r>
              <a:rPr sz="900" spc="-35" dirty="0">
                <a:solidFill>
                  <a:srgbClr val="525252"/>
                </a:solidFill>
                <a:latin typeface="Franklin Gothic Book"/>
                <a:cs typeface="Franklin Gothic Book"/>
              </a:rPr>
              <a:t>(2018-</a:t>
            </a:r>
            <a:r>
              <a:rPr sz="900" spc="-10" dirty="0">
                <a:solidFill>
                  <a:srgbClr val="525252"/>
                </a:solidFill>
                <a:latin typeface="Franklin Gothic Book"/>
                <a:cs typeface="Franklin Gothic Book"/>
              </a:rPr>
              <a:t>2022)</a:t>
            </a:r>
            <a:endParaRPr sz="900">
              <a:latin typeface="Franklin Gothic Book"/>
              <a:cs typeface="Franklin Gothic Book"/>
            </a:endParaRPr>
          </a:p>
        </p:txBody>
      </p:sp>
      <p:grpSp>
        <p:nvGrpSpPr>
          <p:cNvPr id="11" name="object 11"/>
          <p:cNvGrpSpPr/>
          <p:nvPr/>
        </p:nvGrpSpPr>
        <p:grpSpPr>
          <a:xfrm>
            <a:off x="9086850" y="1219200"/>
            <a:ext cx="3105150" cy="5638800"/>
            <a:chOff x="9086850" y="1219200"/>
            <a:chExt cx="3105150" cy="5638800"/>
          </a:xfrm>
        </p:grpSpPr>
        <p:sp>
          <p:nvSpPr>
            <p:cNvPr id="12" name="object 12"/>
            <p:cNvSpPr/>
            <p:nvPr/>
          </p:nvSpPr>
          <p:spPr>
            <a:xfrm>
              <a:off x="9086850" y="1219200"/>
              <a:ext cx="3105150" cy="5638800"/>
            </a:xfrm>
            <a:custGeom>
              <a:avLst/>
              <a:gdLst/>
              <a:ahLst/>
              <a:cxnLst/>
              <a:rect l="l" t="t" r="r" b="b"/>
              <a:pathLst>
                <a:path w="3105150" h="5638800">
                  <a:moveTo>
                    <a:pt x="3105150" y="0"/>
                  </a:moveTo>
                  <a:lnTo>
                    <a:pt x="0" y="0"/>
                  </a:lnTo>
                  <a:lnTo>
                    <a:pt x="0" y="5638800"/>
                  </a:lnTo>
                  <a:lnTo>
                    <a:pt x="3105150" y="5638800"/>
                  </a:lnTo>
                  <a:lnTo>
                    <a:pt x="3105150" y="0"/>
                  </a:lnTo>
                  <a:close/>
                </a:path>
              </a:pathLst>
            </a:custGeom>
            <a:solidFill>
              <a:srgbClr val="094875">
                <a:alpha val="10195"/>
              </a:srgbClr>
            </a:solidFill>
          </p:spPr>
          <p:txBody>
            <a:bodyPr wrap="square" lIns="0" tIns="0" rIns="0" bIns="0" rtlCol="0"/>
            <a:lstStyle/>
            <a:p>
              <a:endParaRPr/>
            </a:p>
          </p:txBody>
        </p:sp>
        <p:pic>
          <p:nvPicPr>
            <p:cNvPr id="13" name="object 13"/>
            <p:cNvPicPr/>
            <p:nvPr/>
          </p:nvPicPr>
          <p:blipFill>
            <a:blip r:embed="rId4" cstate="print"/>
            <a:stretch>
              <a:fillRect/>
            </a:stretch>
          </p:blipFill>
          <p:spPr>
            <a:xfrm>
              <a:off x="9317227" y="3041523"/>
              <a:ext cx="85725" cy="180975"/>
            </a:xfrm>
            <a:prstGeom prst="rect">
              <a:avLst/>
            </a:prstGeom>
          </p:spPr>
        </p:pic>
      </p:grpSp>
      <p:sp>
        <p:nvSpPr>
          <p:cNvPr id="14" name="object 14"/>
          <p:cNvSpPr txBox="1"/>
          <p:nvPr/>
        </p:nvSpPr>
        <p:spPr>
          <a:xfrm>
            <a:off x="9540620" y="2964624"/>
            <a:ext cx="2430780" cy="2133600"/>
          </a:xfrm>
          <a:prstGeom prst="rect">
            <a:avLst/>
          </a:prstGeom>
        </p:spPr>
        <p:txBody>
          <a:bodyPr vert="horz" wrap="square" lIns="0" tIns="5715" rIns="0" bIns="0" rtlCol="0">
            <a:spAutoFit/>
          </a:bodyPr>
          <a:lstStyle/>
          <a:p>
            <a:pPr marL="12700" marR="5080">
              <a:lnSpc>
                <a:spcPct val="110100"/>
              </a:lnSpc>
              <a:spcBef>
                <a:spcPts val="45"/>
              </a:spcBef>
            </a:pPr>
            <a:r>
              <a:rPr sz="1800" dirty="0">
                <a:solidFill>
                  <a:srgbClr val="252525"/>
                </a:solidFill>
                <a:latin typeface="Franklin Gothic Book"/>
                <a:cs typeface="Franklin Gothic Book"/>
              </a:rPr>
              <a:t>More</a:t>
            </a:r>
            <a:r>
              <a:rPr sz="1800" spc="-60" dirty="0">
                <a:solidFill>
                  <a:srgbClr val="252525"/>
                </a:solidFill>
                <a:latin typeface="Franklin Gothic Book"/>
                <a:cs typeface="Franklin Gothic Book"/>
              </a:rPr>
              <a:t> </a:t>
            </a:r>
            <a:r>
              <a:rPr sz="1800" dirty="0">
                <a:solidFill>
                  <a:srgbClr val="252525"/>
                </a:solidFill>
                <a:latin typeface="Franklin Gothic Book"/>
                <a:cs typeface="Franklin Gothic Book"/>
              </a:rPr>
              <a:t>than</a:t>
            </a:r>
            <a:r>
              <a:rPr sz="1800" spc="-25" dirty="0">
                <a:solidFill>
                  <a:srgbClr val="252525"/>
                </a:solidFill>
                <a:latin typeface="Franklin Gothic Book"/>
                <a:cs typeface="Franklin Gothic Book"/>
              </a:rPr>
              <a:t> </a:t>
            </a:r>
            <a:r>
              <a:rPr sz="1800" dirty="0">
                <a:solidFill>
                  <a:srgbClr val="252525"/>
                </a:solidFill>
                <a:latin typeface="Franklin Gothic Book"/>
                <a:cs typeface="Franklin Gothic Book"/>
              </a:rPr>
              <a:t>60%</a:t>
            </a:r>
            <a:r>
              <a:rPr sz="1800" spc="20" dirty="0">
                <a:solidFill>
                  <a:srgbClr val="252525"/>
                </a:solidFill>
                <a:latin typeface="Franklin Gothic Book"/>
                <a:cs typeface="Franklin Gothic Book"/>
              </a:rPr>
              <a:t> </a:t>
            </a:r>
            <a:r>
              <a:rPr sz="1800" spc="-25" dirty="0">
                <a:solidFill>
                  <a:srgbClr val="252525"/>
                </a:solidFill>
                <a:latin typeface="Franklin Gothic Book"/>
                <a:cs typeface="Franklin Gothic Book"/>
              </a:rPr>
              <a:t>of </a:t>
            </a:r>
            <a:r>
              <a:rPr sz="1800" dirty="0">
                <a:solidFill>
                  <a:srgbClr val="252525"/>
                </a:solidFill>
                <a:latin typeface="Franklin Gothic Book"/>
                <a:cs typeface="Franklin Gothic Book"/>
              </a:rPr>
              <a:t>prescription</a:t>
            </a:r>
            <a:r>
              <a:rPr sz="1800" spc="-60" dirty="0">
                <a:solidFill>
                  <a:srgbClr val="252525"/>
                </a:solidFill>
                <a:latin typeface="Franklin Gothic Book"/>
                <a:cs typeface="Franklin Gothic Book"/>
              </a:rPr>
              <a:t> </a:t>
            </a:r>
            <a:r>
              <a:rPr sz="1800" spc="-20" dirty="0">
                <a:solidFill>
                  <a:srgbClr val="252525"/>
                </a:solidFill>
                <a:latin typeface="Franklin Gothic Book"/>
                <a:cs typeface="Franklin Gothic Book"/>
              </a:rPr>
              <a:t>drug </a:t>
            </a:r>
            <a:r>
              <a:rPr sz="1800" b="1" dirty="0">
                <a:solidFill>
                  <a:srgbClr val="252525"/>
                </a:solidFill>
                <a:latin typeface="Franklin Gothic Demi"/>
                <a:cs typeface="Franklin Gothic Demi"/>
              </a:rPr>
              <a:t>spending</a:t>
            </a:r>
            <a:r>
              <a:rPr sz="1800" b="1" spc="-65" dirty="0">
                <a:solidFill>
                  <a:srgbClr val="252525"/>
                </a:solidFill>
                <a:latin typeface="Franklin Gothic Demi"/>
                <a:cs typeface="Franklin Gothic Demi"/>
              </a:rPr>
              <a:t> </a:t>
            </a:r>
            <a:r>
              <a:rPr sz="1800" b="1" dirty="0">
                <a:solidFill>
                  <a:srgbClr val="252525"/>
                </a:solidFill>
                <a:latin typeface="Franklin Gothic Demi"/>
                <a:cs typeface="Franklin Gothic Demi"/>
              </a:rPr>
              <a:t>growth</a:t>
            </a:r>
            <a:r>
              <a:rPr sz="1800" b="1" spc="-10" dirty="0">
                <a:solidFill>
                  <a:srgbClr val="252525"/>
                </a:solidFill>
                <a:latin typeface="Franklin Gothic Demi"/>
                <a:cs typeface="Franklin Gothic Demi"/>
              </a:rPr>
              <a:t> </a:t>
            </a:r>
            <a:r>
              <a:rPr sz="1800" spc="-20" dirty="0">
                <a:solidFill>
                  <a:srgbClr val="252525"/>
                </a:solidFill>
                <a:latin typeface="Franklin Gothic Book"/>
                <a:cs typeface="Franklin Gothic Book"/>
              </a:rPr>
              <a:t>from </a:t>
            </a:r>
            <a:r>
              <a:rPr sz="1800" spc="-10" dirty="0">
                <a:solidFill>
                  <a:srgbClr val="252525"/>
                </a:solidFill>
                <a:latin typeface="Franklin Gothic Book"/>
                <a:cs typeface="Franklin Gothic Book"/>
              </a:rPr>
              <a:t>2018</a:t>
            </a:r>
            <a:r>
              <a:rPr sz="1800" spc="-55" dirty="0">
                <a:solidFill>
                  <a:srgbClr val="252525"/>
                </a:solidFill>
                <a:latin typeface="Franklin Gothic Book"/>
                <a:cs typeface="Franklin Gothic Book"/>
              </a:rPr>
              <a:t> </a:t>
            </a:r>
            <a:r>
              <a:rPr sz="1800" dirty="0">
                <a:solidFill>
                  <a:srgbClr val="252525"/>
                </a:solidFill>
                <a:latin typeface="Franklin Gothic Book"/>
                <a:cs typeface="Franklin Gothic Book"/>
              </a:rPr>
              <a:t>–</a:t>
            </a:r>
            <a:r>
              <a:rPr sz="1800" spc="-45" dirty="0">
                <a:solidFill>
                  <a:srgbClr val="252525"/>
                </a:solidFill>
                <a:latin typeface="Franklin Gothic Book"/>
                <a:cs typeface="Franklin Gothic Book"/>
              </a:rPr>
              <a:t> </a:t>
            </a:r>
            <a:r>
              <a:rPr sz="1800" dirty="0">
                <a:solidFill>
                  <a:srgbClr val="252525"/>
                </a:solidFill>
                <a:latin typeface="Franklin Gothic Book"/>
                <a:cs typeface="Franklin Gothic Book"/>
              </a:rPr>
              <a:t>2022</a:t>
            </a:r>
            <a:r>
              <a:rPr sz="1800" spc="-50" dirty="0">
                <a:solidFill>
                  <a:srgbClr val="252525"/>
                </a:solidFill>
                <a:latin typeface="Franklin Gothic Book"/>
                <a:cs typeface="Franklin Gothic Book"/>
              </a:rPr>
              <a:t> </a:t>
            </a:r>
            <a:r>
              <a:rPr sz="1800" dirty="0">
                <a:solidFill>
                  <a:srgbClr val="252525"/>
                </a:solidFill>
                <a:latin typeface="Franklin Gothic Book"/>
                <a:cs typeface="Franklin Gothic Book"/>
              </a:rPr>
              <a:t>was</a:t>
            </a:r>
            <a:r>
              <a:rPr sz="1800" spc="20" dirty="0">
                <a:solidFill>
                  <a:srgbClr val="252525"/>
                </a:solidFill>
                <a:latin typeface="Franklin Gothic Book"/>
                <a:cs typeface="Franklin Gothic Book"/>
              </a:rPr>
              <a:t> </a:t>
            </a:r>
            <a:r>
              <a:rPr sz="1800" dirty="0">
                <a:solidFill>
                  <a:srgbClr val="252525"/>
                </a:solidFill>
                <a:latin typeface="Franklin Gothic Book"/>
                <a:cs typeface="Franklin Gothic Book"/>
              </a:rPr>
              <a:t>due</a:t>
            </a:r>
            <a:r>
              <a:rPr sz="1800" spc="-75" dirty="0">
                <a:solidFill>
                  <a:srgbClr val="252525"/>
                </a:solidFill>
                <a:latin typeface="Franklin Gothic Book"/>
                <a:cs typeface="Franklin Gothic Book"/>
              </a:rPr>
              <a:t> </a:t>
            </a:r>
            <a:r>
              <a:rPr sz="1800" spc="-25" dirty="0">
                <a:solidFill>
                  <a:srgbClr val="252525"/>
                </a:solidFill>
                <a:latin typeface="Franklin Gothic Book"/>
                <a:cs typeface="Franklin Gothic Book"/>
              </a:rPr>
              <a:t>to </a:t>
            </a:r>
            <a:r>
              <a:rPr sz="1800" dirty="0">
                <a:solidFill>
                  <a:srgbClr val="252525"/>
                </a:solidFill>
                <a:latin typeface="Franklin Gothic Book"/>
                <a:cs typeface="Franklin Gothic Book"/>
              </a:rPr>
              <a:t>higher</a:t>
            </a:r>
            <a:r>
              <a:rPr sz="1800" spc="-20" dirty="0">
                <a:solidFill>
                  <a:srgbClr val="252525"/>
                </a:solidFill>
                <a:latin typeface="Franklin Gothic Book"/>
                <a:cs typeface="Franklin Gothic Book"/>
              </a:rPr>
              <a:t> </a:t>
            </a:r>
            <a:r>
              <a:rPr sz="1800" dirty="0">
                <a:solidFill>
                  <a:srgbClr val="252525"/>
                </a:solidFill>
                <a:latin typeface="Franklin Gothic Book"/>
                <a:cs typeface="Franklin Gothic Book"/>
              </a:rPr>
              <a:t>prices</a:t>
            </a:r>
            <a:r>
              <a:rPr sz="1800" spc="-30" dirty="0">
                <a:solidFill>
                  <a:srgbClr val="252525"/>
                </a:solidFill>
                <a:latin typeface="Franklin Gothic Book"/>
                <a:cs typeface="Franklin Gothic Book"/>
              </a:rPr>
              <a:t> </a:t>
            </a:r>
            <a:r>
              <a:rPr sz="1800" dirty="0">
                <a:solidFill>
                  <a:srgbClr val="252525"/>
                </a:solidFill>
                <a:latin typeface="Franklin Gothic Book"/>
                <a:cs typeface="Franklin Gothic Book"/>
              </a:rPr>
              <a:t>and</a:t>
            </a:r>
            <a:r>
              <a:rPr sz="1800" spc="-15" dirty="0">
                <a:solidFill>
                  <a:srgbClr val="252525"/>
                </a:solidFill>
                <a:latin typeface="Franklin Gothic Book"/>
                <a:cs typeface="Franklin Gothic Book"/>
              </a:rPr>
              <a:t> </a:t>
            </a:r>
            <a:r>
              <a:rPr sz="1800" dirty="0">
                <a:solidFill>
                  <a:srgbClr val="252525"/>
                </a:solidFill>
                <a:latin typeface="Franklin Gothic Book"/>
                <a:cs typeface="Franklin Gothic Book"/>
              </a:rPr>
              <a:t>use</a:t>
            </a:r>
            <a:r>
              <a:rPr sz="1800" spc="-60" dirty="0">
                <a:solidFill>
                  <a:srgbClr val="252525"/>
                </a:solidFill>
                <a:latin typeface="Franklin Gothic Book"/>
                <a:cs typeface="Franklin Gothic Book"/>
              </a:rPr>
              <a:t> </a:t>
            </a:r>
            <a:r>
              <a:rPr sz="1800" spc="-25" dirty="0">
                <a:solidFill>
                  <a:srgbClr val="252525"/>
                </a:solidFill>
                <a:latin typeface="Franklin Gothic Book"/>
                <a:cs typeface="Franklin Gothic Book"/>
              </a:rPr>
              <a:t>of </a:t>
            </a:r>
            <a:r>
              <a:rPr sz="1800" spc="-10" dirty="0">
                <a:solidFill>
                  <a:srgbClr val="252525"/>
                </a:solidFill>
                <a:latin typeface="Franklin Gothic Book"/>
                <a:cs typeface="Franklin Gothic Book"/>
              </a:rPr>
              <a:t>immunosuppressants </a:t>
            </a:r>
            <a:r>
              <a:rPr sz="1800" dirty="0">
                <a:solidFill>
                  <a:srgbClr val="252525"/>
                </a:solidFill>
                <a:latin typeface="Franklin Gothic Book"/>
                <a:cs typeface="Franklin Gothic Book"/>
              </a:rPr>
              <a:t>such</a:t>
            </a:r>
            <a:r>
              <a:rPr sz="1800" spc="-25" dirty="0">
                <a:solidFill>
                  <a:srgbClr val="252525"/>
                </a:solidFill>
                <a:latin typeface="Franklin Gothic Book"/>
                <a:cs typeface="Franklin Gothic Book"/>
              </a:rPr>
              <a:t> </a:t>
            </a:r>
            <a:r>
              <a:rPr sz="1800" dirty="0">
                <a:solidFill>
                  <a:srgbClr val="252525"/>
                </a:solidFill>
                <a:latin typeface="Franklin Gothic Book"/>
                <a:cs typeface="Franklin Gothic Book"/>
              </a:rPr>
              <a:t>as</a:t>
            </a:r>
            <a:r>
              <a:rPr sz="1800" spc="-30" dirty="0">
                <a:solidFill>
                  <a:srgbClr val="252525"/>
                </a:solidFill>
                <a:latin typeface="Franklin Gothic Book"/>
                <a:cs typeface="Franklin Gothic Book"/>
              </a:rPr>
              <a:t> </a:t>
            </a:r>
            <a:r>
              <a:rPr sz="1800" spc="-10" dirty="0">
                <a:solidFill>
                  <a:srgbClr val="252525"/>
                </a:solidFill>
                <a:latin typeface="Franklin Gothic Book"/>
                <a:cs typeface="Franklin Gothic Book"/>
              </a:rPr>
              <a:t>Humira.</a:t>
            </a:r>
            <a:endParaRPr sz="1800">
              <a:latin typeface="Franklin Gothic Book"/>
              <a:cs typeface="Franklin Gothic Book"/>
            </a:endParaRPr>
          </a:p>
        </p:txBody>
      </p:sp>
      <p:pic>
        <p:nvPicPr>
          <p:cNvPr id="15" name="object 15"/>
          <p:cNvPicPr/>
          <p:nvPr/>
        </p:nvPicPr>
        <p:blipFill>
          <a:blip r:embed="rId5" cstate="print"/>
          <a:stretch>
            <a:fillRect/>
          </a:stretch>
        </p:blipFill>
        <p:spPr>
          <a:xfrm>
            <a:off x="308190" y="1900820"/>
            <a:ext cx="8456121" cy="410591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147F7-A928-9E91-535D-6A4DD1C05C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BB3319-EB89-E1F9-435A-7BA1DE7CF0E0}"/>
              </a:ext>
            </a:extLst>
          </p:cNvPr>
          <p:cNvSpPr>
            <a:spLocks noGrp="1"/>
          </p:cNvSpPr>
          <p:nvPr>
            <p:ph type="title"/>
          </p:nvPr>
        </p:nvSpPr>
        <p:spPr>
          <a:xfrm>
            <a:off x="399097" y="372173"/>
            <a:ext cx="9869805" cy="738664"/>
          </a:xfrm>
        </p:spPr>
        <p:txBody>
          <a:bodyPr/>
          <a:lstStyle/>
          <a:p>
            <a:r>
              <a:rPr lang="en-US" altLang="en-US" sz="2800" b="1" dirty="0">
                <a:solidFill>
                  <a:srgbClr val="003366"/>
                </a:solidFill>
                <a:latin typeface="Calibri" pitchFamily="34" charset="0"/>
                <a:cs typeface="Arial" charset="0"/>
              </a:rPr>
              <a:t>Health Care Access Bureau</a:t>
            </a:r>
            <a:br>
              <a:rPr lang="en-US" altLang="en-US" sz="2000" b="1" dirty="0">
                <a:solidFill>
                  <a:srgbClr val="003366"/>
                </a:solidFill>
                <a:latin typeface="Calibri" pitchFamily="34" charset="0"/>
                <a:cs typeface="Arial" charset="0"/>
              </a:rPr>
            </a:br>
            <a:endParaRPr lang="en-US" dirty="0"/>
          </a:p>
        </p:txBody>
      </p:sp>
      <p:sp>
        <p:nvSpPr>
          <p:cNvPr id="3" name="Text Placeholder 2">
            <a:extLst>
              <a:ext uri="{FF2B5EF4-FFF2-40B4-BE49-F238E27FC236}">
                <a16:creationId xmlns:a16="http://schemas.microsoft.com/office/drawing/2014/main" id="{7EA73A7E-93F0-BDD5-5402-753162CAB14E}"/>
              </a:ext>
            </a:extLst>
          </p:cNvPr>
          <p:cNvSpPr>
            <a:spLocks noGrp="1"/>
          </p:cNvSpPr>
          <p:nvPr>
            <p:ph type="body" idx="1"/>
          </p:nvPr>
        </p:nvSpPr>
        <p:spPr>
          <a:xfrm>
            <a:off x="403859" y="1143000"/>
            <a:ext cx="11254741" cy="5539978"/>
          </a:xfrm>
        </p:spPr>
        <p:txBody>
          <a:bodyPr/>
          <a:lstStyle/>
          <a:p>
            <a:pPr eaLnBrk="1" hangingPunct="1">
              <a:defRPr/>
            </a:pPr>
            <a:endParaRPr lang="en-US" altLang="en-US" b="1" u="sng" dirty="0">
              <a:solidFill>
                <a:srgbClr val="000000"/>
              </a:solidFill>
              <a:latin typeface="Book Antiqua" panose="02040602050305030304" pitchFamily="18" charset="0"/>
              <a:cs typeface="Arial" charset="0"/>
            </a:endParaRPr>
          </a:p>
          <a:p>
            <a:pPr>
              <a:defRPr/>
            </a:pPr>
            <a:r>
              <a:rPr lang="en-US" altLang="en-US" dirty="0">
                <a:solidFill>
                  <a:srgbClr val="000000"/>
                </a:solidFill>
                <a:latin typeface="Book Antiqua" panose="02040602050305030304" pitchFamily="18" charset="0"/>
                <a:cs typeface="Arial" charset="0"/>
              </a:rPr>
              <a:t>Pursuant to M.G.L. c. 26, section 7A:</a:t>
            </a:r>
          </a:p>
          <a:p>
            <a:pPr>
              <a:defRPr/>
            </a:pPr>
            <a:r>
              <a:rPr lang="en-US" altLang="en-US" dirty="0">
                <a:solidFill>
                  <a:srgbClr val="000000"/>
                </a:solidFill>
                <a:latin typeface="Book Antiqua" panose="02040602050305030304" pitchFamily="18" charset="0"/>
                <a:cs typeface="Arial" charset="0"/>
              </a:rPr>
              <a:t> </a:t>
            </a:r>
          </a:p>
          <a:p>
            <a:pPr eaLnBrk="1" hangingPunct="1">
              <a:defRPr/>
            </a:pPr>
            <a:r>
              <a:rPr lang="en-US" b="0" dirty="0">
                <a:solidFill>
                  <a:srgbClr val="333333"/>
                </a:solidFill>
                <a:effectLst/>
                <a:latin typeface="Book Antiqua" panose="02040602050305030304" pitchFamily="18" charset="0"/>
              </a:rPr>
              <a:t>There shall be in the division of insurance a health care access bureau overseen by a deputy commissioner for health care access, whose duties shall include, subject to the direction of the commissioner of insurance, administration of the division's statutory and regulatory authority for oversight of the small group and individual health insurance market, oversight of affordable health plans, including coverage for young adults, as well as the dissemination of appropriate information to consumers about health insurance coverage and access to affordable products.</a:t>
            </a:r>
          </a:p>
          <a:p>
            <a:pPr eaLnBrk="1" hangingPunct="1">
              <a:defRPr/>
            </a:pPr>
            <a:endParaRPr lang="en-US" altLang="en-US" dirty="0">
              <a:solidFill>
                <a:srgbClr val="333333"/>
              </a:solidFill>
              <a:latin typeface="Book Antiqua" panose="02040602050305030304" pitchFamily="18" charset="0"/>
              <a:cs typeface="Arial" charset="0"/>
            </a:endParaRPr>
          </a:p>
          <a:p>
            <a:pPr marL="0" lvl="1" eaLnBrk="1" hangingPunct="1">
              <a:defRPr/>
            </a:pPr>
            <a:r>
              <a:rPr lang="en-US" altLang="en-US" dirty="0">
                <a:solidFill>
                  <a:srgbClr val="000000"/>
                </a:solidFill>
                <a:latin typeface="Book Antiqua" pitchFamily="18" charset="0"/>
                <a:cs typeface="Arial" charset="0"/>
              </a:rPr>
              <a:t>The Health Care Access Bureau needs to </a:t>
            </a:r>
          </a:p>
          <a:p>
            <a:pPr marL="285750" lvl="1" indent="-285750" eaLnBrk="1" hangingPunct="1">
              <a:buFont typeface="Arial" panose="020B0604020202020204" pitchFamily="34" charset="0"/>
              <a:buChar char="•"/>
              <a:defRPr/>
            </a:pPr>
            <a:r>
              <a:rPr lang="en-US" altLang="en-US" dirty="0">
                <a:solidFill>
                  <a:srgbClr val="000000"/>
                </a:solidFill>
                <a:latin typeface="Book Antiqua" pitchFamily="18" charset="0"/>
                <a:cs typeface="Arial" charset="0"/>
              </a:rPr>
              <a:t>balance access and affordability of insured health plan products</a:t>
            </a:r>
          </a:p>
          <a:p>
            <a:pPr marL="285750" lvl="1" indent="-285750" eaLnBrk="1" hangingPunct="1">
              <a:buFont typeface="Arial" panose="020B0604020202020204" pitchFamily="34" charset="0"/>
              <a:buChar char="•"/>
              <a:defRPr/>
            </a:pPr>
            <a:r>
              <a:rPr lang="en-US" altLang="en-US" dirty="0">
                <a:solidFill>
                  <a:srgbClr val="000000"/>
                </a:solidFill>
                <a:latin typeface="Book Antiqua" pitchFamily="18" charset="0"/>
                <a:cs typeface="Arial" charset="0"/>
              </a:rPr>
              <a:t>consider the financial solvency of all health carriers	</a:t>
            </a:r>
          </a:p>
          <a:p>
            <a:pPr marL="285750" lvl="1" indent="-285750" eaLnBrk="1" hangingPunct="1">
              <a:buFont typeface="Arial" panose="020B0604020202020204" pitchFamily="34" charset="0"/>
              <a:buChar char="•"/>
              <a:defRPr/>
            </a:pPr>
            <a:r>
              <a:rPr lang="en-US" dirty="0">
                <a:solidFill>
                  <a:srgbClr val="000000"/>
                </a:solidFill>
                <a:latin typeface="Book Antiqua" panose="02040602050305030304" pitchFamily="18" charset="0"/>
                <a:cs typeface="Arial" charset="0"/>
              </a:rPr>
              <a:t>Review all filings according to statutory and actuarial standards</a:t>
            </a:r>
          </a:p>
          <a:p>
            <a:pPr marL="285750" lvl="1" indent="-285750" eaLnBrk="1" hangingPunct="1">
              <a:buFont typeface="Arial" panose="020B0604020202020204" pitchFamily="34" charset="0"/>
              <a:buChar char="•"/>
              <a:defRPr/>
            </a:pPr>
            <a:r>
              <a:rPr lang="en-US" dirty="0">
                <a:solidFill>
                  <a:srgbClr val="000000"/>
                </a:solidFill>
                <a:effectLst/>
                <a:latin typeface="Book Antiqua" panose="02040602050305030304" pitchFamily="18" charset="0"/>
                <a:cs typeface="Arial" charset="0"/>
              </a:rPr>
              <a:t>Develop information for consumers about available insured health coverage</a:t>
            </a:r>
            <a:endParaRPr lang="en-US"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altLang="en-US" dirty="0">
              <a:solidFill>
                <a:srgbClr val="000000"/>
              </a:solidFill>
              <a:latin typeface="Book Antiqua" panose="02040602050305030304" pitchFamily="18" charset="0"/>
              <a:cs typeface="Arial" charset="0"/>
            </a:endParaRPr>
          </a:p>
          <a:p>
            <a:endParaRPr lang="en-US" dirty="0"/>
          </a:p>
        </p:txBody>
      </p:sp>
    </p:spTree>
    <p:extLst>
      <p:ext uri="{BB962C8B-B14F-4D97-AF65-F5344CB8AC3E}">
        <p14:creationId xmlns:p14="http://schemas.microsoft.com/office/powerpoint/2010/main" val="3758002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34BE45-86F4-FD59-D39D-A710F0E34C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92F4A5-6580-0B76-8314-88F46E1B3F86}"/>
              </a:ext>
            </a:extLst>
          </p:cNvPr>
          <p:cNvSpPr>
            <a:spLocks noGrp="1"/>
          </p:cNvSpPr>
          <p:nvPr>
            <p:ph type="title"/>
          </p:nvPr>
        </p:nvSpPr>
        <p:spPr>
          <a:xfrm>
            <a:off x="399097" y="372173"/>
            <a:ext cx="9869805" cy="738664"/>
          </a:xfrm>
        </p:spPr>
        <p:txBody>
          <a:bodyPr/>
          <a:lstStyle/>
          <a:p>
            <a:r>
              <a:rPr lang="en-US" altLang="en-US" sz="2800" b="1" dirty="0">
                <a:solidFill>
                  <a:srgbClr val="003366"/>
                </a:solidFill>
                <a:latin typeface="Calibri" pitchFamily="34" charset="0"/>
                <a:cs typeface="Arial" charset="0"/>
              </a:rPr>
              <a:t>Benefit Changes</a:t>
            </a:r>
            <a:br>
              <a:rPr lang="en-US" altLang="en-US" sz="2000" b="1" dirty="0">
                <a:solidFill>
                  <a:srgbClr val="003366"/>
                </a:solidFill>
                <a:latin typeface="Calibri" pitchFamily="34" charset="0"/>
                <a:cs typeface="Arial" charset="0"/>
              </a:rPr>
            </a:br>
            <a:endParaRPr lang="en-US" dirty="0"/>
          </a:p>
        </p:txBody>
      </p:sp>
      <p:sp>
        <p:nvSpPr>
          <p:cNvPr id="3" name="Text Placeholder 2">
            <a:extLst>
              <a:ext uri="{FF2B5EF4-FFF2-40B4-BE49-F238E27FC236}">
                <a16:creationId xmlns:a16="http://schemas.microsoft.com/office/drawing/2014/main" id="{BB15E265-51BE-5448-7C9F-93D76A205F70}"/>
              </a:ext>
            </a:extLst>
          </p:cNvPr>
          <p:cNvSpPr>
            <a:spLocks noGrp="1"/>
          </p:cNvSpPr>
          <p:nvPr>
            <p:ph type="body" idx="1"/>
          </p:nvPr>
        </p:nvSpPr>
        <p:spPr>
          <a:xfrm>
            <a:off x="403859" y="1143000"/>
            <a:ext cx="11254741" cy="7478970"/>
          </a:xfrm>
        </p:spPr>
        <p:txBody>
          <a:bodyPr/>
          <a:lstStyle/>
          <a:p>
            <a:pPr>
              <a:defRPr/>
            </a:pPr>
            <a:r>
              <a:rPr lang="en-US" altLang="en-US" dirty="0">
                <a:solidFill>
                  <a:srgbClr val="000000"/>
                </a:solidFill>
                <a:latin typeface="Book Antiqua" panose="02040602050305030304" pitchFamily="18" charset="0"/>
                <a:cs typeface="Arial" charset="0"/>
              </a:rPr>
              <a:t>The Health Care Access Bureau also develops bulletins and other documents to explain other benefits, including the following added since 2018:</a:t>
            </a:r>
          </a:p>
          <a:p>
            <a:pPr>
              <a:defRPr/>
            </a:pPr>
            <a:endParaRPr lang="en-US" altLang="en-US" i="1" dirty="0">
              <a:solidFill>
                <a:srgbClr val="000000"/>
              </a:solidFill>
              <a:latin typeface="Book Antiqua" panose="02040602050305030304" pitchFamily="18" charset="0"/>
              <a:cs typeface="Arial" charset="0"/>
            </a:endParaRP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Behavioral Health for Children and Adolescents</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Naloxone</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Pain Management Alternatives to Opiate Products</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Tobacco Cessation Products without cost sharing</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Coronavirus Testing, Vaccines and Treatment</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Contraceptive Care without cost sharing</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Services Provided via Telehealth</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Treatment for PANS/PANDAS</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HIV </a:t>
            </a:r>
            <a:r>
              <a:rPr lang="en-US" altLang="en-US" i="1" dirty="0" err="1">
                <a:solidFill>
                  <a:srgbClr val="000000"/>
                </a:solidFill>
                <a:latin typeface="Book Antiqua" panose="02040602050305030304" pitchFamily="18" charset="0"/>
                <a:cs typeface="Arial" charset="0"/>
              </a:rPr>
              <a:t>PrEP</a:t>
            </a:r>
            <a:r>
              <a:rPr lang="en-US" altLang="en-US" i="1" dirty="0">
                <a:solidFill>
                  <a:srgbClr val="000000"/>
                </a:solidFill>
                <a:latin typeface="Book Antiqua" panose="02040602050305030304" pitchFamily="18" charset="0"/>
                <a:cs typeface="Arial" charset="0"/>
              </a:rPr>
              <a:t> Preventive Care</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Abortion and Abortion-Related Care without cost sharing</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Behavioral Health Wellness Examinations</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Psychiatric Collaborative Model of Care</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Community Behavioral Health Centers</a:t>
            </a:r>
          </a:p>
          <a:p>
            <a:pPr marL="742950" lvl="1" indent="-285750">
              <a:buFont typeface="Arial" panose="020B0604020202020204" pitchFamily="34" charset="0"/>
              <a:buChar char="•"/>
              <a:defRPr/>
            </a:pPr>
            <a:r>
              <a:rPr lang="en-US" altLang="en-US" i="1" dirty="0">
                <a:solidFill>
                  <a:srgbClr val="000000"/>
                </a:solidFill>
                <a:latin typeface="Book Antiqua" panose="02040602050305030304" pitchFamily="18" charset="0"/>
                <a:cs typeface="Arial" charset="0"/>
              </a:rPr>
              <a:t>Step Therapy Protocols for Prescriptions</a:t>
            </a:r>
          </a:p>
          <a:p>
            <a:pPr marL="742950" lvl="1" indent="-285750">
              <a:buFont typeface="Arial" panose="020B0604020202020204" pitchFamily="34" charset="0"/>
              <a:buChar char="•"/>
              <a:defRPr/>
            </a:pPr>
            <a:endParaRPr lang="en-US" altLang="en-US" i="1" dirty="0">
              <a:solidFill>
                <a:srgbClr val="000000"/>
              </a:solidFill>
              <a:latin typeface="Book Antiqua" panose="02040602050305030304" pitchFamily="18" charset="0"/>
              <a:cs typeface="Arial" charset="0"/>
            </a:endParaRPr>
          </a:p>
          <a:p>
            <a:pPr marL="742950" lvl="1" indent="-285750">
              <a:buFont typeface="Arial" panose="020B0604020202020204" pitchFamily="34" charset="0"/>
              <a:buChar char="•"/>
              <a:defRPr/>
            </a:pPr>
            <a:endParaRPr lang="en-US" altLang="en-US" i="1" dirty="0">
              <a:solidFill>
                <a:srgbClr val="000000"/>
              </a:solidFill>
              <a:latin typeface="Book Antiqua" panose="02040602050305030304" pitchFamily="18" charset="0"/>
              <a:cs typeface="Arial" charset="0"/>
            </a:endParaRPr>
          </a:p>
          <a:p>
            <a:pPr marL="742950" lvl="1" indent="-285750">
              <a:buFont typeface="Arial" panose="020B0604020202020204" pitchFamily="34" charset="0"/>
              <a:buChar char="•"/>
              <a:defRPr/>
            </a:pPr>
            <a:endParaRPr lang="en-US" altLang="en-US" i="1" dirty="0">
              <a:solidFill>
                <a:srgbClr val="000000"/>
              </a:solidFill>
              <a:latin typeface="Book Antiqua" panose="02040602050305030304" pitchFamily="18" charset="0"/>
              <a:cs typeface="Arial" charset="0"/>
            </a:endParaRPr>
          </a:p>
          <a:p>
            <a:pPr marL="742950" lvl="1" indent="-285750">
              <a:buFont typeface="Arial" panose="020B0604020202020204" pitchFamily="34" charset="0"/>
              <a:buChar char="•"/>
              <a:defRPr/>
            </a:pPr>
            <a:endParaRPr lang="en-US" altLang="en-US" i="1" dirty="0">
              <a:solidFill>
                <a:srgbClr val="000000"/>
              </a:solidFill>
              <a:latin typeface="Book Antiqua" panose="02040602050305030304" pitchFamily="18" charset="0"/>
              <a:cs typeface="Arial" charset="0"/>
            </a:endParaRPr>
          </a:p>
          <a:p>
            <a:pPr lvl="1" eaLnBrk="1" hangingPunct="1">
              <a:defRPr/>
            </a:pPr>
            <a:r>
              <a:rPr lang="en-US" altLang="en-US" i="1" dirty="0">
                <a:solidFill>
                  <a:srgbClr val="000000"/>
                </a:solidFill>
                <a:latin typeface="Book Antiqua" panose="02040602050305030304" pitchFamily="18" charset="0"/>
                <a:cs typeface="Arial" charset="0"/>
              </a:rPr>
              <a:t>	</a:t>
            </a:r>
            <a:endParaRPr lang="en-US" i="1"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b="0" i="0" dirty="0">
              <a:solidFill>
                <a:srgbClr val="333333"/>
              </a:solidFill>
              <a:effectLst/>
              <a:latin typeface="Book Antiqua" panose="02040602050305030304" pitchFamily="18" charset="0"/>
            </a:endParaRPr>
          </a:p>
          <a:p>
            <a:pPr marL="800100" lvl="1" indent="-342900" eaLnBrk="1" hangingPunct="1">
              <a:buAutoNum type="arabicParenR" startAt="2"/>
              <a:defRPr/>
            </a:pPr>
            <a:endParaRPr lang="en-US" altLang="en-US" dirty="0">
              <a:solidFill>
                <a:srgbClr val="000000"/>
              </a:solidFill>
              <a:latin typeface="Book Antiqua" panose="02040602050305030304" pitchFamily="18" charset="0"/>
              <a:cs typeface="Arial" charset="0"/>
            </a:endParaRPr>
          </a:p>
          <a:p>
            <a:endParaRPr lang="en-US" dirty="0"/>
          </a:p>
        </p:txBody>
      </p:sp>
    </p:spTree>
    <p:extLst>
      <p:ext uri="{BB962C8B-B14F-4D97-AF65-F5344CB8AC3E}">
        <p14:creationId xmlns:p14="http://schemas.microsoft.com/office/powerpoint/2010/main" val="2934725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6d1ab2f6-91f9-4f14-952a-3f3eb0d6834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7ABE31071780243B2E68C5BEE851FF0" ma:contentTypeVersion="14" ma:contentTypeDescription="Create a new document." ma:contentTypeScope="" ma:versionID="6c6ebb0216f09bc0ac9facad29c33807">
  <xsd:schema xmlns:xsd="http://www.w3.org/2001/XMLSchema" xmlns:xs="http://www.w3.org/2001/XMLSchema" xmlns:p="http://schemas.microsoft.com/office/2006/metadata/properties" xmlns:ns3="6d1ab2f6-91f9-4f14-952a-3f3eb0d68341" xmlns:ns4="8f2fdac3-5421-455f-b4e4-df6141b3176a" targetNamespace="http://schemas.microsoft.com/office/2006/metadata/properties" ma:root="true" ma:fieldsID="dc3bdf900061fcebe966e3bcfe182cb9" ns3:_="" ns4:_="">
    <xsd:import namespace="6d1ab2f6-91f9-4f14-952a-3f3eb0d68341"/>
    <xsd:import namespace="8f2fdac3-5421-455f-b4e4-df6141b317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ObjectDetectorVersions"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1ab2f6-91f9-4f14-952a-3f3eb0d683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2fdac3-5421-455f-b4e4-df6141b317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03D363-2762-42E1-B92F-9B55FC5B4CA4}">
  <ds:schemaRefs>
    <ds:schemaRef ds:uri="http://www.w3.org/XML/1998/namespace"/>
    <ds:schemaRef ds:uri="6d1ab2f6-91f9-4f14-952a-3f3eb0d68341"/>
    <ds:schemaRef ds:uri="http://schemas.microsoft.com/office/2006/metadata/properties"/>
    <ds:schemaRef ds:uri="http://purl.org/dc/elements/1.1/"/>
    <ds:schemaRef ds:uri="http://purl.org/dc/terms/"/>
    <ds:schemaRef ds:uri="http://schemas.microsoft.com/office/2006/documentManagement/types"/>
    <ds:schemaRef ds:uri="8f2fdac3-5421-455f-b4e4-df6141b3176a"/>
    <ds:schemaRef ds:uri="http://purl.org/dc/dcmityp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4765A156-6818-49DC-B1BC-85192E8E9FF0}">
  <ds:schemaRefs>
    <ds:schemaRef ds:uri="http://schemas.microsoft.com/sharepoint/v3/contenttype/forms"/>
  </ds:schemaRefs>
</ds:datastoreItem>
</file>

<file path=customXml/itemProps3.xml><?xml version="1.0" encoding="utf-8"?>
<ds:datastoreItem xmlns:ds="http://schemas.openxmlformats.org/officeDocument/2006/customXml" ds:itemID="{5C9E5FF3-8DF6-4A5A-A6D5-E05A98CDEE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1ab2f6-91f9-4f14-952a-3f3eb0d68341"/>
    <ds:schemaRef ds:uri="8f2fdac3-5421-455f-b4e4-df6141b317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250</TotalTime>
  <Words>1699</Words>
  <Application>Microsoft Office PowerPoint</Application>
  <PresentationFormat>Widescreen</PresentationFormat>
  <Paragraphs>187</Paragraphs>
  <Slides>15</Slides>
  <Notes>6</Notes>
  <HiddenSlides>1</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vt:lpstr>
      <vt:lpstr>Arial</vt:lpstr>
      <vt:lpstr>Book Antiqua</vt:lpstr>
      <vt:lpstr>Calibri</vt:lpstr>
      <vt:lpstr>Franklin Gothic Book</vt:lpstr>
      <vt:lpstr>Franklin Gothic Demi</vt:lpstr>
      <vt:lpstr>Franklin Gothic Demi Cond</vt:lpstr>
      <vt:lpstr>Franklin Gothic Medium Cond</vt:lpstr>
      <vt:lpstr>Office Theme</vt:lpstr>
      <vt:lpstr>PowerPoint Presentation</vt:lpstr>
      <vt:lpstr>Merged Market Health Rate Increases </vt:lpstr>
      <vt:lpstr>Merged Market Health Rate Increases </vt:lpstr>
      <vt:lpstr>Merged Market Health Rate Increases </vt:lpstr>
      <vt:lpstr>Faster commercial spending growth in the most recent three-year period reflects accelerating growth in prescription drug spending and hospital outpatient spending.</vt:lpstr>
      <vt:lpstr>Price changes, more than utilization changes, drove commercial spending growth from 2019-2022</vt:lpstr>
      <vt:lpstr>The average price per branded prescription grew 69% from 2017 to 2022, from $721 to $1,217, with 5% priced over $6,300 in 2022.</vt:lpstr>
      <vt:lpstr>Health Care Access Bureau </vt:lpstr>
      <vt:lpstr>Benefit Changes </vt:lpstr>
      <vt:lpstr>Health Plan Process to Develop Rate Filings </vt:lpstr>
      <vt:lpstr>Merged Market Health Rate Filings</vt:lpstr>
      <vt:lpstr>Merged Market Health Rate Review Process</vt:lpstr>
      <vt:lpstr>Merged Market Health Rate Disapprovals</vt:lpstr>
      <vt:lpstr>Final CY2025 Rate Changes </vt:lpstr>
      <vt:lpstr>Information Sessions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Puetthoff, Niels (DOI)</dc:creator>
  <cp:lastModifiedBy>Beagan, Kevin  (DOI)</cp:lastModifiedBy>
  <cp:revision>9</cp:revision>
  <dcterms:created xsi:type="dcterms:W3CDTF">2024-11-21T18:20:11Z</dcterms:created>
  <dcterms:modified xsi:type="dcterms:W3CDTF">2024-12-03T17:36:57Z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2024-11-20T00:00:00Z</vt:filetime>
  </property>
  <property fmtid="{D5CDD505-2E9C-101B-9397-08002B2CF9AE}" pid="3" name="LastSaved">
    <vt:filetime>2024-11-21T00:00:00Z</vt:filetime>
  </property>
  <property fmtid="{D5CDD505-2E9C-101B-9397-08002B2CF9AE}" pid="4" name="ContentTypeId">
    <vt:lpwstr>0x010100D7ABE31071780243B2E68C5BEE851FF0</vt:lpwstr>
  </property>
  <property fmtid="{D5CDD505-2E9C-101B-9397-08002B2CF9AE}" pid="5" name="MediaServiceImageTags">
    <vt:lpwstr/>
  </property>
</Properties>
</file>