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340" r:id="rId6"/>
    <p:sldId id="258" r:id="rId7"/>
    <p:sldId id="259" r:id="rId8"/>
    <p:sldId id="275" r:id="rId9"/>
    <p:sldId id="350" r:id="rId10"/>
    <p:sldId id="351" r:id="rId11"/>
    <p:sldId id="347" r:id="rId12"/>
    <p:sldId id="343" r:id="rId13"/>
    <p:sldId id="341" r:id="rId14"/>
    <p:sldId id="269" r:id="rId15"/>
    <p:sldId id="34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7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A59A4-CFB1-4D06-8925-EC3924A511DC}" type="datetimeFigureOut">
              <a:rPr lang="en-US" smtClean="0"/>
              <a:t>12/9/2024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3370E-3DCD-4A56-9665-5CD0A0C5A0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819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3370E-3DCD-4A56-9665-5CD0A0C5A0C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720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16CD3-E3F8-65FF-D157-8B9D7FCF9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96A5CD-045D-2873-692A-7BA52738F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3DB61-D7FD-F04B-D86C-02E79E7DB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2B4-1349-4757-8F5F-6188E69E31F7}" type="datetimeFigureOut">
              <a:rPr lang="en-US" smtClean="0"/>
              <a:t>12/9/2024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834E9-A8E2-9BD6-4F03-4F109C3B0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D6593-6B78-3691-CA63-918F7D68B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AFD-6F61-4058-90B7-0F2294BED5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103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606F8-9682-A0AE-CF43-0BB8DAF65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4DA7CB-C508-2362-B80B-D99171B05C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AD474-20A6-3028-12C2-A950110A9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2B4-1349-4757-8F5F-6188E69E31F7}" type="datetimeFigureOut">
              <a:rPr lang="en-US" smtClean="0"/>
              <a:t>12/9/2024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40357-D3D4-A5CF-09BF-8D5805401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CCCA4-E0E8-D74B-34A7-0289DA341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AFD-6F61-4058-90B7-0F2294BED5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356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1E342D-8F58-5396-C2CA-B9CFC17A8E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4CF945-525E-98CE-ADE7-6B5F390B9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A1449-BEEA-2C1F-BA27-64BE6A77D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2B4-1349-4757-8F5F-6188E69E31F7}" type="datetimeFigureOut">
              <a:rPr lang="en-US" smtClean="0"/>
              <a:t>12/9/2024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E24E2-82C8-B0A7-EF2F-8A0A1BAB9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CBBF6-EA44-13C4-0918-C500762A8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AFD-6F61-4058-90B7-0F2294BED5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55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py, 1c">
  <p:cSld name="Title, copy, 1c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69" name="Google Shape;69;p11"/>
          <p:cNvSpPr/>
          <p:nvPr/>
        </p:nvSpPr>
        <p:spPr>
          <a:xfrm>
            <a:off x="594367" y="763767"/>
            <a:ext cx="731739" cy="83924"/>
          </a:xfrm>
          <a:custGeom>
            <a:avLst/>
            <a:gdLst/>
            <a:ahLst/>
            <a:cxnLst/>
            <a:rect l="l" t="t" r="r" b="b"/>
            <a:pathLst>
              <a:path w="162729" h="19234" extrusionOk="0">
                <a:moveTo>
                  <a:pt x="305" y="0"/>
                </a:moveTo>
                <a:lnTo>
                  <a:pt x="162729" y="0"/>
                </a:lnTo>
                <a:lnTo>
                  <a:pt x="147464" y="19234"/>
                </a:lnTo>
                <a:lnTo>
                  <a:pt x="0" y="19234"/>
                </a:lnTo>
                <a:close/>
              </a:path>
            </a:pathLst>
          </a:custGeom>
          <a:solidFill>
            <a:srgbClr val="43956F"/>
          </a:solidFill>
          <a:ln>
            <a:noFill/>
          </a:ln>
        </p:spPr>
      </p:sp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594367" y="847700"/>
            <a:ext cx="109880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/>
          <p:nvPr/>
        </p:nvSpPr>
        <p:spPr>
          <a:xfrm>
            <a:off x="0" y="0"/>
            <a:ext cx="12192000" cy="5248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2" name="Google Shape;72;p11"/>
          <p:cNvSpPr>
            <a:spLocks noGrp="1"/>
          </p:cNvSpPr>
          <p:nvPr>
            <p:ph type="pic" idx="2"/>
          </p:nvPr>
        </p:nvSpPr>
        <p:spPr>
          <a:xfrm>
            <a:off x="8077025" y="1524000"/>
            <a:ext cx="3505200" cy="4570400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609600" y="1524000"/>
            <a:ext cx="7246800" cy="45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1pPr>
            <a:lvl2pPr marL="1219170" lvl="1" indent="-40639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0505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A7B17"/>
          </p15:clr>
        </p15:guide>
        <p15:guide id="2" pos="2048">
          <p15:clr>
            <a:srgbClr val="FA7B17"/>
          </p15:clr>
        </p15:guide>
        <p15:guide id="3" orient="horz" pos="2952">
          <p15:clr>
            <a:srgbClr val="FA7B17"/>
          </p15:clr>
        </p15:guide>
        <p15:guide id="4" orient="horz" pos="361">
          <p15:clr>
            <a:srgbClr val="FA7B17"/>
          </p15:clr>
        </p15:guide>
        <p15:guide id="5" orient="horz" pos="2879">
          <p15:clr>
            <a:srgbClr val="FA7B17"/>
          </p15:clr>
        </p15:guide>
        <p15:guide id="6" orient="horz" pos="648">
          <p15:clr>
            <a:srgbClr val="FA7B17"/>
          </p15:clr>
        </p15:guide>
        <p15:guide id="7" orient="horz" pos="720">
          <p15:clr>
            <a:srgbClr val="FA7B17"/>
          </p15:clr>
        </p15:guide>
        <p15:guide id="8" pos="3712">
          <p15:clr>
            <a:srgbClr val="FA7B17"/>
          </p15:clr>
        </p15:guide>
        <p15:guide id="9" pos="5472">
          <p15:clr>
            <a:srgbClr val="FA7B17"/>
          </p15:clr>
        </p15:guide>
        <p15:guide id="10" pos="288">
          <p15:clr>
            <a:srgbClr val="FA7B17"/>
          </p15:clr>
        </p15:guide>
        <p15:guide id="11" pos="1944">
          <p15:clr>
            <a:srgbClr val="FA7B17"/>
          </p15:clr>
        </p15:guide>
        <p15:guide id="12" pos="3816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ABB31-44E9-9CFF-8654-752C24BC6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42D67-B94A-38F0-651C-7CCC2E875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C2729-6239-A731-E746-3CF5D9575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2B4-1349-4757-8F5F-6188E69E31F7}" type="datetimeFigureOut">
              <a:rPr lang="en-US" smtClean="0"/>
              <a:t>12/9/2024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7C237-8FF2-7A31-DEAD-40723FBCE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34098-D748-40D9-E23C-1589F5CC2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AFD-6F61-4058-90B7-0F2294BED5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634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75F6E-6598-6429-C068-BCF84D8AF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E53C6E-C0CF-EDB7-4D50-9C4E6BE29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6935C-9378-8E3E-8E33-BA942178A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2B4-1349-4757-8F5F-6188E69E31F7}" type="datetimeFigureOut">
              <a:rPr lang="en-US" smtClean="0"/>
              <a:t>12/9/2024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FDEE4-67BF-3A8C-9105-CBAE70248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CCC85-D3D0-57D6-5D23-F638773DA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AFD-6F61-4058-90B7-0F2294BED5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976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477ED-6505-51AA-808C-DD8D7A04E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CBC13-45A3-9AD7-4FB0-F1B604B2C1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0E6A47-0777-21F2-0CE2-86BD3D5A9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D6B289-D712-EEDF-63B8-A42279079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2B4-1349-4757-8F5F-6188E69E31F7}" type="datetimeFigureOut">
              <a:rPr lang="en-US" smtClean="0"/>
              <a:t>12/9/2024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64FFA-DBE8-A256-1903-1ABCD5D5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570608-DF96-540D-04AA-5E7C02303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AFD-6F61-4058-90B7-0F2294BED5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06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30081-C479-1023-2DB5-25EA19116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1CB3D-F768-A9F4-1960-213034D64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1774AE-4207-6D44-B471-0AB9145887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8F353F-295C-D9FD-2ED3-7B73233F77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6F19C-EFC6-E5D5-1812-FBCA5E4D98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DC3060-A6EF-510E-8AB5-0C9D75E90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2B4-1349-4757-8F5F-6188E69E31F7}" type="datetimeFigureOut">
              <a:rPr lang="en-US" smtClean="0"/>
              <a:t>12/9/2024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C91ECF-4C69-C510-400C-D91035C62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4CC3A4-1AB9-0CC7-EBE7-E32D77245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AFD-6F61-4058-90B7-0F2294BED5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203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DC9A1-08EB-282A-A916-CFC3E9B3E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3B006D-8437-1DA1-5B2B-AC78260B7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2B4-1349-4757-8F5F-6188E69E31F7}" type="datetimeFigureOut">
              <a:rPr lang="en-US" smtClean="0"/>
              <a:t>12/9/2024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154CDF-E821-BAEF-48A7-098F3164B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7940F1-7CE4-C7A4-3D99-B0E27D7B4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AFD-6F61-4058-90B7-0F2294BED5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876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4BACEF-2F50-EA22-6C4F-18039AF28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2B4-1349-4757-8F5F-6188E69E31F7}" type="datetimeFigureOut">
              <a:rPr lang="en-US" smtClean="0"/>
              <a:t>12/9/2024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82C514-4569-3945-8ED6-46C9783A9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4D7AAC-DB7F-B53A-E845-368AD323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AFD-6F61-4058-90B7-0F2294BED5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823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4201D-3C20-08A2-1A00-BB35A2C81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CC649-78C2-440E-288E-AD182EB7F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7A293A-BD92-F92A-2FB5-60171094A2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653482-A118-DE70-728C-B7881B8B9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2B4-1349-4757-8F5F-6188E69E31F7}" type="datetimeFigureOut">
              <a:rPr lang="en-US" smtClean="0"/>
              <a:t>12/9/2024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BCC79B-4F40-5B84-6179-B7B704021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3B295F-D339-27FB-B83D-77C8DC7DE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AFD-6F61-4058-90B7-0F2294BED5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505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37AEC-1759-2D55-981E-685B58E3E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2AB652-DF4D-4B97-498F-D61510548F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74531E-F73B-B054-6FFA-F3178FAA2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0A044-E9EB-8740-E05D-F33FFE73A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2B4-1349-4757-8F5F-6188E69E31F7}" type="datetimeFigureOut">
              <a:rPr lang="en-US" smtClean="0"/>
              <a:t>12/9/2024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74EF77-5084-4696-08FD-C3CF2ED43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C74D91-A9A4-D327-CC76-423883CDB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AFD-6F61-4058-90B7-0F2294BED5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777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E52C21-55AD-7802-F193-5BA63E1CD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A74C75-AEB6-4584-F94E-530AD4C2E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A5DB0-C1BD-DCE8-93AA-39D37CC3C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1CF2B4-1349-4757-8F5F-6188E69E31F7}" type="datetimeFigureOut">
              <a:rPr lang="en-US" smtClean="0"/>
              <a:t>12/9/2024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C0291-F365-C302-7660-17A8604B8E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FE432-992F-558C-8D40-3AD218D1A7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AE0AFD-6F61-4058-90B7-0F2294BED5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011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88927A-E7A3-ED63-CCF9-F733A80C60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b="1" dirty="0"/>
              <a:t>Digital Accessibility and Equity Governance Board </a:t>
            </a:r>
            <a:br>
              <a:rPr lang="en-US" sz="4400" b="1" dirty="0"/>
            </a:br>
            <a:r>
              <a:rPr lang="en-US" sz="4400" b="1" dirty="0"/>
              <a:t>Community Outreach </a:t>
            </a:r>
            <a:br>
              <a:rPr lang="en-US" sz="4400" b="1" dirty="0"/>
            </a:br>
            <a:r>
              <a:rPr lang="en-US" sz="4400" b="1" dirty="0"/>
              <a:t>Working Group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DF786E-4EF4-B345-0F01-3F2D068BD4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512393"/>
            <a:ext cx="4620584" cy="77549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b="1" dirty="0"/>
              <a:t>December 9</a:t>
            </a:r>
            <a:r>
              <a:rPr lang="en-US" b="1" baseline="30000" dirty="0"/>
              <a:t>th</a:t>
            </a:r>
            <a:r>
              <a:rPr lang="en-US" b="1" dirty="0"/>
              <a:t> @ 10:30 AM</a:t>
            </a:r>
          </a:p>
          <a:p>
            <a:pPr algn="l"/>
            <a:r>
              <a:rPr lang="en-US" b="1" dirty="0"/>
              <a:t>Yarlennys Villaman and Minh Ha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A1E004-E370-B630-A0D3-8E9C8C3FB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253" y="957860"/>
            <a:ext cx="4942280" cy="494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20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FC3462-5C38-484B-3D71-AD8486200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400" b="1" kern="1200" dirty="0">
                <a:latin typeface="+mj-lt"/>
                <a:ea typeface="+mj-ea"/>
                <a:cs typeface="+mj-cs"/>
              </a:rPr>
              <a:t>Public </a:t>
            </a:r>
            <a:r>
              <a:rPr lang="en-US" sz="4400" b="1" dirty="0"/>
              <a:t>Remarks </a:t>
            </a:r>
            <a:r>
              <a:rPr lang="en-US" sz="4400" b="1" kern="1200" dirty="0"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DA9FAF-8E9C-B4FE-C2B4-D00605383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801" y="578738"/>
            <a:ext cx="5670549" cy="5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03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668443-73C3-3D2B-53F2-3821D0DCB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494414"/>
            <a:ext cx="10534650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Guidelines for Public Remarks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94271B8-5B51-1849-CC7A-2E5565F21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725" y="711932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14000"/>
              </a:lnSpc>
              <a:spcAft>
                <a:spcPts val="1200"/>
              </a:spcAft>
              <a:buNone/>
            </a:pPr>
            <a:endParaRPr lang="en-US" sz="2400" dirty="0"/>
          </a:p>
          <a:p>
            <a:pPr marL="0" indent="0">
              <a:lnSpc>
                <a:spcPct val="114000"/>
              </a:lnSpc>
              <a:spcAft>
                <a:spcPts val="1200"/>
              </a:spcAft>
              <a:buNone/>
            </a:pPr>
            <a:endParaRPr lang="en-US" sz="2400" b="1" dirty="0"/>
          </a:p>
          <a:p>
            <a:pPr marL="0" indent="0">
              <a:lnSpc>
                <a:spcPct val="113999"/>
              </a:lnSpc>
              <a:spcAft>
                <a:spcPts val="1200"/>
              </a:spcAft>
              <a:buNone/>
            </a:pPr>
            <a:r>
              <a:rPr lang="en-US" sz="2400" b="1" dirty="0"/>
              <a:t>Time permitting, members of the public are welcomed to provide comments and feedback</a:t>
            </a:r>
            <a:r>
              <a:rPr lang="en-US" sz="2400" dirty="0"/>
              <a:t>. </a:t>
            </a:r>
            <a:endParaRPr lang="en-US" dirty="0"/>
          </a:p>
          <a:p>
            <a:pPr marL="0" indent="0">
              <a:lnSpc>
                <a:spcPct val="113999"/>
              </a:lnSpc>
              <a:spcAft>
                <a:spcPts val="1200"/>
              </a:spcAft>
              <a:buNone/>
            </a:pPr>
            <a:r>
              <a:rPr lang="en-US" sz="2000" dirty="0"/>
              <a:t>If you would like to speak:</a:t>
            </a:r>
          </a:p>
          <a:p>
            <a:pPr marL="431800" indent="-285750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Indicate your desire to provide public comments by using the “raise hand” feature or by commenting in the meeting chat.</a:t>
            </a:r>
          </a:p>
          <a:p>
            <a:pPr marL="431800" indent="-285750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K</a:t>
            </a:r>
            <a:r>
              <a:rPr lang="en-US" sz="2000" dirty="0">
                <a:ea typeface="Noto Sans"/>
                <a:cs typeface="Noto Sans"/>
              </a:rPr>
              <a:t>eep remarks to 3 minutes</a:t>
            </a:r>
          </a:p>
          <a:p>
            <a:pPr marL="431800" indent="-285750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S</a:t>
            </a:r>
            <a:r>
              <a:rPr lang="en-US" sz="2000" dirty="0">
                <a:ea typeface="Noto Sans"/>
                <a:cs typeface="Noto Sans"/>
              </a:rPr>
              <a:t>tate your name clearly and any organization you represent</a:t>
            </a:r>
          </a:p>
          <a:p>
            <a:pPr marL="146050" indent="0">
              <a:lnSpc>
                <a:spcPct val="113999"/>
              </a:lnSpc>
              <a:spcAft>
                <a:spcPts val="1200"/>
              </a:spcAft>
              <a:buNone/>
            </a:pPr>
            <a:r>
              <a:rPr lang="en-US" sz="2000" dirty="0">
                <a:ea typeface="Noto Sans"/>
                <a:cs typeface="Noto Sans"/>
              </a:rPr>
              <a:t>You</a:t>
            </a:r>
            <a:r>
              <a:rPr lang="en-US" sz="2000" dirty="0"/>
              <a:t> may also send a comment in the chat (include your name) and the comment will be read out loud on your behalf.</a:t>
            </a:r>
          </a:p>
        </p:txBody>
      </p:sp>
    </p:spTree>
    <p:extLst>
      <p:ext uri="{BB962C8B-B14F-4D97-AF65-F5344CB8AC3E}">
        <p14:creationId xmlns:p14="http://schemas.microsoft.com/office/powerpoint/2010/main" val="1409002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FC3462-5C38-484B-3D71-AD8486200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400" b="1" kern="1200" dirty="0">
                <a:latin typeface="+mj-lt"/>
                <a:ea typeface="+mj-ea"/>
                <a:cs typeface="+mj-cs"/>
              </a:rPr>
              <a:t>Meetin</a:t>
            </a:r>
            <a:r>
              <a:rPr lang="en-US" sz="4400" b="1" dirty="0"/>
              <a:t>g Adjourn. </a:t>
            </a:r>
            <a:endParaRPr lang="en-US" sz="4400" b="1" kern="12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28321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963F9F-DF46-6B09-C33E-3F7355B11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b="1" dirty="0"/>
              <a:t>Meeting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C0BF8-ACE0-1642-E7A4-63B54E626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800" b="1" dirty="0"/>
              <a:t>Welcome and Roll Call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b="1" dirty="0">
                <a:effectLst/>
                <a:ea typeface="DengXian" panose="02010600030101010101" pitchFamily="2" charset="-122"/>
                <a:cs typeface="Aptos" panose="020B0004020202020204" pitchFamily="34" charset="0"/>
              </a:rPr>
              <a:t>Update on meeting with Mass Office on Disability to assist with creating an internal-employee participant pool – Minh Ha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b="1" dirty="0">
                <a:effectLst/>
                <a:ea typeface="DengXian" panose="02010600030101010101" pitchFamily="2" charset="-122"/>
                <a:cs typeface="Aptos" panose="020B0004020202020204" pitchFamily="34" charset="0"/>
              </a:rPr>
              <a:t>Update on meeting with data team to assist with survey design for feedback and to inform listening session questions and feedback- Ashley Bloom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b="1" dirty="0">
                <a:effectLst/>
                <a:ea typeface="DengXian" panose="02010600030101010101" pitchFamily="2" charset="-122"/>
                <a:cs typeface="Aptos" panose="020B0004020202020204" pitchFamily="34" charset="0"/>
              </a:rPr>
              <a:t>Update from meeting with multimedia team to assist with creating a flyer and additional social media communications for listening sessions and feedback survey. </a:t>
            </a:r>
            <a:endParaRPr lang="en-US" sz="1800" b="1" dirty="0"/>
          </a:p>
          <a:p>
            <a:pPr marL="514350" indent="-514350">
              <a:buFont typeface="+mj-lt"/>
              <a:buAutoNum type="arabicPeriod"/>
            </a:pPr>
            <a:r>
              <a:rPr lang="en-US" sz="1800" b="1" dirty="0"/>
              <a:t>Working Group Remarks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b="1" dirty="0"/>
              <a:t>Public Remarks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b="1" dirty="0"/>
              <a:t>Meeting Adjourn.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560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FC3462-5C38-484B-3D71-AD8486200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408" y="992094"/>
            <a:ext cx="3616913" cy="2795160"/>
          </a:xfrm>
        </p:spPr>
        <p:txBody>
          <a:bodyPr>
            <a:normAutofit/>
          </a:bodyPr>
          <a:lstStyle/>
          <a:p>
            <a:r>
              <a:rPr lang="en-US" sz="4400" b="1" dirty="0"/>
              <a:t>Welcome &amp; Roll Call</a:t>
            </a:r>
          </a:p>
        </p:txBody>
      </p:sp>
      <p:pic>
        <p:nvPicPr>
          <p:cNvPr id="2" name="Picture 1" descr="A blue and green circular logo&#10;&#10;Description automatically generated">
            <a:extLst>
              <a:ext uri="{FF2B5EF4-FFF2-40B4-BE49-F238E27FC236}">
                <a16:creationId xmlns:a16="http://schemas.microsoft.com/office/drawing/2014/main" id="{D336C49D-EEC7-0FE5-769C-E19822F84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801" y="578738"/>
            <a:ext cx="5670549" cy="5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59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A5CF486-D9E5-4A66-898A-F3D62B81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-5"/>
            <a:ext cx="12193149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013B6-22C5-C5C2-3703-5A033EC84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916632" cy="118872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Working Group Member Roll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5494F-5A5D-A52F-E47A-0CC0583B1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15" y="2522604"/>
            <a:ext cx="8276026" cy="3685156"/>
          </a:xfrm>
        </p:spPr>
        <p:txBody>
          <a:bodyPr anchor="ctr">
            <a:noAutofit/>
          </a:bodyPr>
          <a:lstStyle/>
          <a:p>
            <a:pPr marL="609600" indent="-457200"/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Jason Snyder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ea typeface="Noto Sans Light" panose="020B0402040504020204" pitchFamily="34" charset="0"/>
                <a:cs typeface="Noto Sans Light" panose="020B0402040504020204" pitchFamily="34" charset="0"/>
              </a:rPr>
              <a:t>Secretary, Executive Office of Technology Services and Security</a:t>
            </a:r>
          </a:p>
          <a:p>
            <a:pPr marL="609600" indent="-457200"/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Ashley Bloom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CIAO, Executive Office of Technology Services and Security</a:t>
            </a:r>
          </a:p>
          <a:p>
            <a:pPr marL="609600" indent="-457200"/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Antoine Harrison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Secretariat CIO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ea typeface="Noto Sans Light" panose="020B0402040504020204" pitchFamily="34" charset="0"/>
                <a:cs typeface="Noto Sans Light" panose="020B0402040504020204" pitchFamily="34" charset="0"/>
              </a:rPr>
              <a:t>, Executive Office of Education</a:t>
            </a:r>
          </a:p>
          <a:p>
            <a:pPr marL="609600" indent="-457200"/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ea typeface="Noto Sans Light" panose="020B0402040504020204" pitchFamily="34" charset="0"/>
                <a:cs typeface="Noto Sans Light" panose="020B0402040504020204" pitchFamily="34" charset="0"/>
              </a:rPr>
              <a:t>Greg Martin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ea typeface="Noto Sans Light" panose="020B0402040504020204" pitchFamily="34" charset="0"/>
                <a:cs typeface="Noto Sans Light" panose="020B0402040504020204" pitchFamily="34" charset="0"/>
              </a:rPr>
              <a:t>, Secretariat Chief Information Officer, Executive Office of Energy and Environmental Affairs</a:t>
            </a:r>
          </a:p>
          <a:p>
            <a:pPr marL="609600" indent="-457200"/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Yarlennys Villaman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ea typeface="Noto Sans Light" panose="020B0402040504020204" pitchFamily="34" charset="0"/>
                <a:cs typeface="Noto Sans Light" panose="020B0402040504020204" pitchFamily="34" charset="0"/>
              </a:rPr>
              <a:t>, Senior  Director of Community Affairs, Governor’s Office</a:t>
            </a:r>
          </a:p>
          <a:p>
            <a:pPr marL="609600" indent="-457200"/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John Oliveira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ea typeface="Noto Sans Light" panose="020B0402040504020204" pitchFamily="34" charset="0"/>
                <a:cs typeface="Noto Sans Light" panose="020B0402040504020204" pitchFamily="34" charset="0"/>
              </a:rPr>
              <a:t>, Commissioner, Massachusetts Commission for the Blind</a:t>
            </a:r>
          </a:p>
          <a:p>
            <a:pPr marL="609600" indent="-457200"/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ea typeface="Noto Sans Light" panose="020B0402040504020204" pitchFamily="34" charset="0"/>
                <a:cs typeface="Noto Sans Light" panose="020B0402040504020204" pitchFamily="34" charset="0"/>
              </a:rPr>
              <a:t>Minh Ha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ea typeface="Noto Sans Light" panose="020B0402040504020204" pitchFamily="34" charset="0"/>
                <a:cs typeface="Noto Sans Light" panose="020B0402040504020204" pitchFamily="34" charset="0"/>
              </a:rPr>
              <a:t>, Public Member</a:t>
            </a:r>
          </a:p>
        </p:txBody>
      </p:sp>
    </p:spTree>
    <p:extLst>
      <p:ext uri="{BB962C8B-B14F-4D97-AF65-F5344CB8AC3E}">
        <p14:creationId xmlns:p14="http://schemas.microsoft.com/office/powerpoint/2010/main" val="3646040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EBC224-3E84-716D-8D23-88E192793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b="1" dirty="0"/>
              <a:t>Updates MOD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99E59C-C604-04E8-E705-775F1A482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1836"/>
            <a:ext cx="105156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>
                <a:effectLst/>
                <a:ea typeface="DengXian" panose="02010600030101010101" pitchFamily="2" charset="-122"/>
                <a:cs typeface="Cordia New" panose="020B0304020202020204" pitchFamily="34" charset="-34"/>
              </a:rPr>
              <a:t>Goal</a:t>
            </a:r>
          </a:p>
          <a:p>
            <a:pPr marL="0" indent="0">
              <a:buNone/>
            </a:pPr>
            <a:r>
              <a:rPr lang="en-US" sz="2400" dirty="0">
                <a:ea typeface="DengXian" panose="02010600030101010101" pitchFamily="2" charset="-122"/>
                <a:cs typeface="Cordia New" panose="020B0304020202020204" pitchFamily="34" charset="-34"/>
              </a:rPr>
              <a:t>Create internal pool of employees for feedback sessions</a:t>
            </a:r>
          </a:p>
          <a:p>
            <a:pPr marL="0" indent="0">
              <a:buNone/>
            </a:pPr>
            <a:endParaRPr lang="en-US" sz="2400" dirty="0">
              <a:effectLst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0" indent="0">
              <a:buNone/>
            </a:pPr>
            <a:r>
              <a:rPr lang="en-US" sz="2400" b="1" dirty="0">
                <a:effectLst/>
                <a:ea typeface="DengXian" panose="02010600030101010101" pitchFamily="2" charset="-122"/>
                <a:cs typeface="Cordia New" panose="020B0304020202020204" pitchFamily="34" charset="-34"/>
              </a:rPr>
              <a:t>Purpose</a:t>
            </a:r>
          </a:p>
          <a:p>
            <a:pPr marL="0" indent="0">
              <a:buNone/>
            </a:pPr>
            <a:r>
              <a:rPr lang="en-US" sz="2400" dirty="0">
                <a:ea typeface="DengXian" panose="02010600030101010101" pitchFamily="2" charset="-122"/>
                <a:cs typeface="Cordia New" panose="020B0304020202020204" pitchFamily="34" charset="-34"/>
              </a:rPr>
              <a:t>Need to identify internal employees with disabilities to create a participation pool</a:t>
            </a:r>
          </a:p>
          <a:p>
            <a:r>
              <a:rPr lang="en-US" sz="2400" dirty="0">
                <a:effectLst/>
                <a:ea typeface="DengXian" panose="02010600030101010101" pitchFamily="2" charset="-122"/>
                <a:cs typeface="Cordia New" panose="020B0304020202020204" pitchFamily="34" charset="-34"/>
              </a:rPr>
              <a:t>Can use Commonwealth Connections </a:t>
            </a:r>
            <a:r>
              <a:rPr lang="en-US" sz="2400" dirty="0">
                <a:ea typeface="DengXian" panose="02010600030101010101" pitchFamily="2" charset="-122"/>
                <a:cs typeface="Cordia New" panose="020B0304020202020204" pitchFamily="34" charset="-34"/>
              </a:rPr>
              <a:t>newsletter to get interested people</a:t>
            </a:r>
          </a:p>
          <a:p>
            <a:r>
              <a:rPr lang="en-US" sz="2400" dirty="0">
                <a:effectLst/>
                <a:ea typeface="DengXian" panose="02010600030101010101" pitchFamily="2" charset="-122"/>
                <a:cs typeface="Cordia New" panose="020B0304020202020204" pitchFamily="34" charset="-34"/>
              </a:rPr>
              <a:t>Need to create brief survey to go along with the blurb by December 30</a:t>
            </a:r>
            <a:r>
              <a:rPr lang="en-US" sz="2400" baseline="30000" dirty="0">
                <a:effectLst/>
                <a:ea typeface="DengXian" panose="02010600030101010101" pitchFamily="2" charset="-122"/>
                <a:cs typeface="Cordia New" panose="020B0304020202020204" pitchFamily="34" charset="-34"/>
              </a:rPr>
              <a:t>th</a:t>
            </a:r>
            <a:endParaRPr lang="en-US" sz="2400" dirty="0">
              <a:effectLst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r>
              <a:rPr lang="en-US" sz="2400" dirty="0">
                <a:effectLst/>
                <a:ea typeface="DengXian" panose="02010600030101010101" pitchFamily="2" charset="-122"/>
                <a:cs typeface="Cordia New" panose="020B0304020202020204" pitchFamily="34" charset="-34"/>
              </a:rPr>
              <a:t>Can submit the blurb and survey in several </a:t>
            </a:r>
            <a:r>
              <a:rPr lang="en-US" sz="2400" dirty="0">
                <a:ea typeface="DengXian" panose="02010600030101010101" pitchFamily="2" charset="-122"/>
                <a:cs typeface="Cordia New" panose="020B0304020202020204" pitchFamily="34" charset="-34"/>
              </a:rPr>
              <a:t>upcoming newsletters</a:t>
            </a:r>
          </a:p>
          <a:p>
            <a:r>
              <a:rPr lang="en-US" sz="2400" dirty="0">
                <a:ea typeface="DengXian" panose="02010600030101010101" pitchFamily="2" charset="-122"/>
                <a:cs typeface="Cordia New" panose="020B0304020202020204" pitchFamily="34" charset="-34"/>
              </a:rPr>
              <a:t>MOD can assist with ADA Coordinator and additional outreach</a:t>
            </a:r>
            <a:endParaRPr lang="en-US" sz="2400" dirty="0">
              <a:effectLst/>
              <a:ea typeface="DengXian" panose="02010600030101010101" pitchFamily="2" charset="-122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90622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273208-FEA6-ADF2-B906-B531A7D4E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63C5B-6239-2EF8-ABC0-540899636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b="1" dirty="0"/>
              <a:t>Updates Design Team: What’s the Goal?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60DDB4-F3CC-6414-ED00-595871310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67361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7150" marR="0" indent="-285750">
              <a:buFont typeface="Wingdings" panose="05000000000000000000" pitchFamily="2" charset="2"/>
              <a:buChar char="§"/>
            </a:pPr>
            <a:r>
              <a:rPr lang="en-US" sz="24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ptos" panose="020B0004020202020204" pitchFamily="34" charset="0"/>
              </a:rPr>
              <a:t>Design a survey to collect feedback on digital accessibility and people’s experiences with digital government services and activities. </a:t>
            </a:r>
          </a:p>
          <a:p>
            <a:pPr marL="57150" marR="0" indent="-285750">
              <a:buFont typeface="Wingdings" panose="05000000000000000000" pitchFamily="2" charset="2"/>
              <a:buChar char="§"/>
            </a:pPr>
            <a:r>
              <a:rPr lang="en-US" sz="24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ptos" panose="020B0004020202020204" pitchFamily="34" charset="0"/>
              </a:rPr>
              <a:t>Team involvement to assist with survey design.</a:t>
            </a:r>
          </a:p>
          <a:p>
            <a:pPr marL="57150" marR="0" indent="-285750">
              <a:buFont typeface="Wingdings" panose="05000000000000000000" pitchFamily="2" charset="2"/>
              <a:buChar char="§"/>
            </a:pPr>
            <a:r>
              <a:rPr lang="en-US" sz="24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ptos" panose="020B0004020202020204" pitchFamily="34" charset="0"/>
              </a:rPr>
              <a:t>Technology Services and Security internal team involvement including data, design and experience research.</a:t>
            </a:r>
          </a:p>
          <a:p>
            <a:pPr marL="0" indent="0">
              <a:buNone/>
            </a:pPr>
            <a:endParaRPr lang="en-US" sz="2400" dirty="0">
              <a:effectLst/>
              <a:ea typeface="DengXian" panose="02010600030101010101" pitchFamily="2" charset="-122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49997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49CFC0-B380-66F6-7B77-0C7A0DA3A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110B7-FBEC-7009-9EF6-50F22E988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b="1" dirty="0"/>
              <a:t>Updates Flyer and Social Media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B5B7BA-D245-9E2B-6164-2770C00BE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67361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ea typeface="DengXian" panose="02010600030101010101" pitchFamily="2" charset="-122"/>
                <a:cs typeface="Cordia New" panose="020B0304020202020204" pitchFamily="34" charset="-34"/>
              </a:rPr>
              <a:t>Dec. 3</a:t>
            </a:r>
            <a:r>
              <a:rPr lang="en-US" sz="2400" baseline="30000" dirty="0">
                <a:ea typeface="DengXian" panose="02010600030101010101" pitchFamily="2" charset="-122"/>
                <a:cs typeface="Cordia New" panose="020B0304020202020204" pitchFamily="34" charset="-34"/>
              </a:rPr>
              <a:t>rd- </a:t>
            </a:r>
            <a:r>
              <a:rPr lang="en-US" sz="2400" dirty="0">
                <a:ea typeface="DengXian" panose="02010600030101010101" pitchFamily="2" charset="-122"/>
                <a:cs typeface="Cordia New" panose="020B0304020202020204" pitchFamily="34" charset="-34"/>
              </a:rPr>
              <a:t> Katelyn Sheehan from EOTSS Multimedia team will help create a flyer </a:t>
            </a:r>
          </a:p>
          <a:p>
            <a:r>
              <a:rPr lang="en-US" sz="2400" dirty="0">
                <a:effectLst/>
                <a:ea typeface="DengXian" panose="02010600030101010101" pitchFamily="2" charset="-122"/>
                <a:cs typeface="Cordia New" panose="020B0304020202020204" pitchFamily="34" charset="-34"/>
              </a:rPr>
              <a:t>A draft will be provided </a:t>
            </a:r>
            <a:r>
              <a:rPr lang="en-US" sz="2400" dirty="0">
                <a:ea typeface="DengXian" panose="02010600030101010101" pitchFamily="2" charset="-122"/>
                <a:cs typeface="Cordia New" panose="020B0304020202020204" pitchFamily="34" charset="-34"/>
              </a:rPr>
              <a:t>end of Jan. </a:t>
            </a:r>
          </a:p>
          <a:p>
            <a:r>
              <a:rPr lang="en-US" sz="2400" dirty="0">
                <a:effectLst/>
                <a:ea typeface="DengXian" panose="02010600030101010101" pitchFamily="2" charset="-122"/>
                <a:cs typeface="Cordia New" panose="020B0304020202020204" pitchFamily="34" charset="-34"/>
              </a:rPr>
              <a:t>The flyer will include all accessibility</a:t>
            </a:r>
            <a:r>
              <a:rPr lang="en-US" sz="2400" dirty="0">
                <a:ea typeface="DengXian" panose="02010600030101010101" pitchFamily="2" charset="-122"/>
                <a:cs typeface="Cordia New" panose="020B0304020202020204" pitchFamily="34" charset="-34"/>
              </a:rPr>
              <a:t> formatting designs and state logo. </a:t>
            </a:r>
          </a:p>
          <a:p>
            <a:r>
              <a:rPr lang="en-US" sz="2400" dirty="0">
                <a:effectLst/>
                <a:ea typeface="DengXian" panose="02010600030101010101" pitchFamily="2" charset="-122"/>
                <a:cs typeface="Cordia New" panose="020B0304020202020204" pitchFamily="34" charset="-34"/>
              </a:rPr>
              <a:t> Headline content will be provided by Ashley’s team. </a:t>
            </a:r>
          </a:p>
          <a:p>
            <a:r>
              <a:rPr lang="en-US" sz="2400" dirty="0">
                <a:ea typeface="DengXian" panose="02010600030101010101" pitchFamily="2" charset="-122"/>
                <a:cs typeface="Cordia New" panose="020B0304020202020204" pitchFamily="34" charset="-34"/>
              </a:rPr>
              <a:t>First draft will be designated for internal staff listening session. </a:t>
            </a:r>
          </a:p>
          <a:p>
            <a:r>
              <a:rPr lang="en-US" sz="2400" dirty="0">
                <a:effectLst/>
                <a:ea typeface="DengXian" panose="02010600030101010101" pitchFamily="2" charset="-122"/>
                <a:cs typeface="Cordia New" panose="020B0304020202020204" pitchFamily="34" charset="-34"/>
              </a:rPr>
              <a:t>Same design flyer will be use</a:t>
            </a:r>
            <a:r>
              <a:rPr lang="en-US" sz="2400" dirty="0">
                <a:ea typeface="DengXian" panose="02010600030101010101" pitchFamily="2" charset="-122"/>
                <a:cs typeface="Cordia New" panose="020B0304020202020204" pitchFamily="34" charset="-34"/>
              </a:rPr>
              <a:t>d for external stakeholder listening session. </a:t>
            </a:r>
            <a:endParaRPr lang="en-US" sz="2400" dirty="0">
              <a:effectLst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99237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EBC224-3E84-716D-8D23-88E192793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b="1" dirty="0"/>
              <a:t>Next Steps  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99E59C-C604-04E8-E705-775F1A482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4249"/>
            <a:ext cx="10515600" cy="4351338"/>
          </a:xfrm>
        </p:spPr>
        <p:txBody>
          <a:bodyPr/>
          <a:lstStyle/>
          <a:p>
            <a:pPr marR="0" lvl="0"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Meet with TSS internal teams</a:t>
            </a:r>
            <a:endParaRPr lang="en-US" sz="2400" dirty="0">
              <a:effectLst/>
              <a:latin typeface="Aptos" panose="020B0004020202020204" pitchFamily="34" charset="0"/>
              <a:ea typeface="DengXian" panose="02010600030101010101" pitchFamily="2" charset="-122"/>
              <a:cs typeface="Aptos" panose="020B0004020202020204" pitchFamily="34" charset="0"/>
            </a:endParaRPr>
          </a:p>
          <a:p>
            <a:pPr marR="0" lvl="0"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Identify survey questions to collect feedback data and help to collect feedback for listening sessions</a:t>
            </a:r>
            <a:endParaRPr lang="en-US" sz="2400" dirty="0">
              <a:effectLst/>
              <a:latin typeface="Aptos" panose="020B0004020202020204" pitchFamily="34" charset="0"/>
              <a:ea typeface="DengXian" panose="02010600030101010101" pitchFamily="2" charset="-122"/>
              <a:cs typeface="Aptos" panose="020B0004020202020204" pitchFamily="34" charset="0"/>
            </a:endParaRPr>
          </a:p>
          <a:p>
            <a:pPr marR="0" lvl="0"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Select survey platform</a:t>
            </a:r>
            <a:endParaRPr lang="en-US" sz="2400" dirty="0">
              <a:effectLst/>
              <a:latin typeface="Aptos" panose="020B0004020202020204" pitchFamily="34" charset="0"/>
              <a:ea typeface="DengXian" panose="02010600030101010101" pitchFamily="2" charset="-122"/>
              <a:cs typeface="Aptos" panose="020B0004020202020204" pitchFamily="34" charset="0"/>
            </a:endParaRPr>
          </a:p>
          <a:p>
            <a:pPr marR="0" lvl="0"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Develop survey</a:t>
            </a:r>
            <a:endParaRPr lang="en-US" sz="2400" dirty="0">
              <a:effectLst/>
              <a:latin typeface="Aptos" panose="020B0004020202020204" pitchFamily="34" charset="0"/>
              <a:ea typeface="DengXian" panose="02010600030101010101" pitchFamily="2" charset="-122"/>
              <a:cs typeface="Aptos" panose="020B0004020202020204" pitchFamily="34" charset="0"/>
            </a:endParaRPr>
          </a:p>
          <a:p>
            <a:pPr marR="0" lvl="0"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Share survey with the working group and present for feedback</a:t>
            </a:r>
            <a:endParaRPr lang="en-US" sz="2400" dirty="0">
              <a:effectLst/>
              <a:latin typeface="Aptos" panose="020B0004020202020204" pitchFamily="34" charset="0"/>
              <a:ea typeface="DengXian" panose="02010600030101010101" pitchFamily="2" charset="-122"/>
              <a:cs typeface="Aptos" panose="020B0004020202020204" pitchFamily="34" charset="0"/>
            </a:endParaRPr>
          </a:p>
          <a:p>
            <a:pPr marR="0" lvl="0"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Identify where survey will live on </a:t>
            </a:r>
            <a:r>
              <a:rPr lang="en-US" sz="24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mass.gov </a:t>
            </a:r>
            <a:r>
              <a:rPr lang="en-US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for</a:t>
            </a:r>
            <a:r>
              <a:rPr lang="en-US" sz="24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findability and completion</a:t>
            </a:r>
            <a:endParaRPr lang="en-US" sz="2400" dirty="0">
              <a:effectLst/>
              <a:latin typeface="Aptos" panose="020B0004020202020204" pitchFamily="34" charset="0"/>
              <a:ea typeface="DengXian" panose="02010600030101010101" pitchFamily="2" charset="-122"/>
              <a:cs typeface="Aptos" panose="020B0004020202020204" pitchFamily="34" charset="0"/>
            </a:endParaRPr>
          </a:p>
          <a:p>
            <a:pPr marR="0" lvl="0"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Identify who will collect the data for analysis</a:t>
            </a:r>
            <a:endParaRPr lang="en-US" sz="2400" dirty="0">
              <a:effectLst/>
              <a:latin typeface="Aptos" panose="020B0004020202020204" pitchFamily="34" charset="0"/>
              <a:ea typeface="DengXian" panose="02010600030101010101" pitchFamily="2" charset="-122"/>
              <a:cs typeface="Aptos" panose="020B0004020202020204" pitchFamily="34" charset="0"/>
            </a:endParaRPr>
          </a:p>
          <a:p>
            <a:pPr marR="0" lvl="0"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Identify impacted teams and point persons to receive feedback</a:t>
            </a:r>
            <a:endParaRPr lang="en-US" sz="2400" dirty="0">
              <a:effectLst/>
              <a:latin typeface="Aptos" panose="020B0004020202020204" pitchFamily="34" charset="0"/>
              <a:ea typeface="DengXian" panose="02010600030101010101" pitchFamily="2" charset="-122"/>
              <a:cs typeface="Aptos" panose="020B00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8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FC3462-5C38-484B-3D71-AD8486200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408" y="992094"/>
            <a:ext cx="3616913" cy="2795160"/>
          </a:xfrm>
        </p:spPr>
        <p:txBody>
          <a:bodyPr>
            <a:normAutofit/>
          </a:bodyPr>
          <a:lstStyle/>
          <a:p>
            <a:r>
              <a:rPr lang="en-US" sz="4400" b="1" dirty="0"/>
              <a:t>Working Group Remarks </a:t>
            </a:r>
          </a:p>
        </p:txBody>
      </p:sp>
      <p:pic>
        <p:nvPicPr>
          <p:cNvPr id="2" name="Picture 1" descr="A blue and green circular logo&#10;&#10;Description automatically generated">
            <a:extLst>
              <a:ext uri="{FF2B5EF4-FFF2-40B4-BE49-F238E27FC236}">
                <a16:creationId xmlns:a16="http://schemas.microsoft.com/office/drawing/2014/main" id="{D336C49D-EEC7-0FE5-769C-E19822F84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801" y="578738"/>
            <a:ext cx="5670549" cy="5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19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37c21cf-a901-4330-a404-4d13aa25546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BBADF4AFC01646AFAF8D960EF394B8" ma:contentTypeVersion="14" ma:contentTypeDescription="Create a new document." ma:contentTypeScope="" ma:versionID="4ddb1733bac1ae297e8c064319bc2fa3">
  <xsd:schema xmlns:xsd="http://www.w3.org/2001/XMLSchema" xmlns:xs="http://www.w3.org/2001/XMLSchema" xmlns:p="http://schemas.microsoft.com/office/2006/metadata/properties" xmlns:ns3="537c21cf-a901-4330-a404-4d13aa255467" xmlns:ns4="d9043c29-df20-4c2a-bf5e-f4d02ede6652" targetNamespace="http://schemas.microsoft.com/office/2006/metadata/properties" ma:root="true" ma:fieldsID="7de165203e99f5a3bf49bdc2bdc4c28c" ns3:_="" ns4:_="">
    <xsd:import namespace="537c21cf-a901-4330-a404-4d13aa255467"/>
    <xsd:import namespace="d9043c29-df20-4c2a-bf5e-f4d02ede665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c21cf-a901-4330-a404-4d13aa2554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043c29-df20-4c2a-bf5e-f4d02ede665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B8C304-4744-4CBD-85A0-CE6728CB5F71}">
  <ds:schemaRefs>
    <ds:schemaRef ds:uri="537c21cf-a901-4330-a404-4d13aa255467"/>
    <ds:schemaRef ds:uri="d9043c29-df20-4c2a-bf5e-f4d02ede665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D7118F4-5485-468C-B310-212F0967BC77}">
  <ds:schemaRefs>
    <ds:schemaRef ds:uri="537c21cf-a901-4330-a404-4d13aa255467"/>
    <ds:schemaRef ds:uri="d9043c29-df20-4c2a-bf5e-f4d02ede665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24E3F6D-E5D6-4FC5-8B0C-1393D9298C9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1372</TotalTime>
  <Words>541</Words>
  <Application>Microsoft Office PowerPoint</Application>
  <PresentationFormat>Widescreen</PresentationFormat>
  <Paragraphs>63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DengXian</vt:lpstr>
      <vt:lpstr>Noto Sans Light</vt:lpstr>
      <vt:lpstr>Aptos</vt:lpstr>
      <vt:lpstr>Aptos Display</vt:lpstr>
      <vt:lpstr>Arial</vt:lpstr>
      <vt:lpstr>Noto Sans</vt:lpstr>
      <vt:lpstr>Wingdings</vt:lpstr>
      <vt:lpstr>Office Theme</vt:lpstr>
      <vt:lpstr>Digital Accessibility and Equity Governance Board  Community Outreach  Working Group Meeting</vt:lpstr>
      <vt:lpstr>Meeting Agenda</vt:lpstr>
      <vt:lpstr>Welcome &amp; Roll Call</vt:lpstr>
      <vt:lpstr>Working Group Member Roll Call</vt:lpstr>
      <vt:lpstr>Updates MOD</vt:lpstr>
      <vt:lpstr>Updates Design Team: What’s the Goal? </vt:lpstr>
      <vt:lpstr>Updates Flyer and Social Media </vt:lpstr>
      <vt:lpstr>Next Steps   </vt:lpstr>
      <vt:lpstr>Working Group Remarks </vt:lpstr>
      <vt:lpstr>Public Remarks  </vt:lpstr>
      <vt:lpstr>Guidelines for Public Remarks</vt:lpstr>
      <vt:lpstr>Meeting Adjourn. </vt:lpstr>
    </vt:vector>
  </TitlesOfParts>
  <Company>Commonwealth of Massachusetts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Accessibility and Equity Governance board Meeting</dc:title>
  <dc:creator>Bloom, Ashley (EOTSS)</dc:creator>
  <cp:lastModifiedBy>Gannett, Yukiko (EOTSS)</cp:lastModifiedBy>
  <cp:revision>34</cp:revision>
  <dcterms:created xsi:type="dcterms:W3CDTF">2024-03-08T14:56:14Z</dcterms:created>
  <dcterms:modified xsi:type="dcterms:W3CDTF">2024-12-09T16:13:16Z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0x010100A7BBADF4AFC01646AFAF8D960EF394B8</vt:lpwstr>
  </property>
</Properties>
</file>