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340" r:id="rId6"/>
    <p:sldId id="258" r:id="rId7"/>
    <p:sldId id="259" r:id="rId8"/>
    <p:sldId id="275" r:id="rId9"/>
    <p:sldId id="350" r:id="rId10"/>
    <p:sldId id="351" r:id="rId11"/>
    <p:sldId id="347" r:id="rId12"/>
    <p:sldId id="343" r:id="rId13"/>
    <p:sldId id="341" r:id="rId14"/>
    <p:sldId id="269" r:id="rId15"/>
    <p:sldId id="34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/>
              <a:t>Digital Accessibility and Equity Governance Board </a:t>
            </a:r>
            <a:br>
              <a:rPr lang="en-US" sz="4400" b="1" dirty="0"/>
            </a:br>
            <a:r>
              <a:rPr lang="en-US" sz="4400" b="1" dirty="0"/>
              <a:t>Community Outreach </a:t>
            </a:r>
            <a:br>
              <a:rPr lang="en-US" sz="4400" b="1" dirty="0"/>
            </a:br>
            <a:r>
              <a:rPr lang="en-US" sz="4400" b="1" dirty="0"/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/>
              <a:t>December 9</a:t>
            </a:r>
            <a:r>
              <a:rPr lang="en-US" b="1" baseline="30000" dirty="0"/>
              <a:t>th</a:t>
            </a:r>
            <a:r>
              <a:rPr lang="en-US" b="1" dirty="0"/>
              <a:t> @ 10:30 AM</a:t>
            </a:r>
          </a:p>
          <a:p>
            <a:pPr algn="l"/>
            <a:r>
              <a:rPr lang="en-US" b="1" dirty="0"/>
              <a:t>Yarlennys Villaman and Minh Ha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1E004-E370-B630-A0D3-8E9C8C3FB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>
                <a:effectLst/>
                <a:ea typeface="DengXian" panose="02010600030101010101" pitchFamily="2" charset="-122"/>
                <a:cs typeface="Aptos" panose="020B0004020202020204" pitchFamily="34" charset="0"/>
              </a:rPr>
              <a:t>Update on meeting with Mass Office on Disability to assist with creating an internal-employee participant pool – Minh Ha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>
                <a:effectLst/>
                <a:ea typeface="DengXian" panose="02010600030101010101" pitchFamily="2" charset="-122"/>
                <a:cs typeface="Aptos" panose="020B0004020202020204" pitchFamily="34" charset="0"/>
              </a:rPr>
              <a:t>Update on meeting with data team to assist with survey design for feedback and to inform listening session questions and feedback- Ashley Bloom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>
                <a:effectLst/>
                <a:ea typeface="DengXian" panose="02010600030101010101" pitchFamily="2" charset="-122"/>
                <a:cs typeface="Aptos" panose="020B0004020202020204" pitchFamily="34" charset="0"/>
              </a:rPr>
              <a:t>Update from meeting with multimedia team to assist with creating a flyer and additional social media communications for listening sessions and feedback survey. </a:t>
            </a:r>
            <a:endParaRPr lang="en-US" sz="1800" b="1" dirty="0"/>
          </a:p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Working Group Remarks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Meeting Adjourn.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 dirty="0"/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815" y="2522604"/>
            <a:ext cx="8276026" cy="3685156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Secretariat Chief Information Officer, Executive Office of Energy and Environmental Affairs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Updates MOD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1836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Goal</a:t>
            </a:r>
          </a:p>
          <a:p>
            <a:pPr marL="0" indent="0">
              <a:buNone/>
            </a:pP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Create internal pool of employees for feedback sessions</a:t>
            </a:r>
          </a:p>
          <a:p>
            <a:pPr marL="0" indent="0">
              <a:buNone/>
            </a:pPr>
            <a:endParaRPr lang="en-US" sz="2400" dirty="0">
              <a:effectLst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en-US" sz="2400" b="1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Purpose</a:t>
            </a:r>
          </a:p>
          <a:p>
            <a:pPr marL="0" indent="0">
              <a:buNone/>
            </a:pP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Need to identify internal employees with disabilities to create a participation pool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Can use Commonwealth Connections 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newsletter to get interested people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Need to create brief survey to go along with the blurb by December 30</a:t>
            </a:r>
            <a:r>
              <a:rPr lang="en-US" sz="2400" baseline="300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th</a:t>
            </a:r>
            <a:endParaRPr lang="en-US" sz="2400" dirty="0">
              <a:effectLst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Can submit the blurb and survey in several 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upcoming newsletters</a:t>
            </a:r>
          </a:p>
          <a:p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MOD can assist with ADA Coordinator and additional outreach</a:t>
            </a:r>
            <a:endParaRPr lang="en-US" sz="2400" dirty="0">
              <a:effectLst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3208-FEA6-ADF2-B906-B531A7D4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3C5B-6239-2EF8-ABC0-540899636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Updates Design Team: What’s the Goal?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0DDB4-F3CC-6414-ED00-595871310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" marR="0" indent="-28575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Aptos" panose="020B0004020202020204" pitchFamily="34" charset="0"/>
              </a:rPr>
              <a:t>Design a survey to collect feedback on digital accessibility and people’s experiences with digital government services and activities. </a:t>
            </a:r>
          </a:p>
          <a:p>
            <a:pPr marL="57150" marR="0" indent="-28575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Aptos" panose="020B0004020202020204" pitchFamily="34" charset="0"/>
              </a:rPr>
              <a:t>Team involvement to assist with survey design.</a:t>
            </a:r>
          </a:p>
          <a:p>
            <a:pPr marL="57150" marR="0" indent="-285750">
              <a:buFont typeface="Wingdings" panose="05000000000000000000" pitchFamily="2" charset="2"/>
              <a:buChar char="§"/>
            </a:pPr>
            <a:r>
              <a:rPr lang="en-US" sz="24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Aptos" panose="020B0004020202020204" pitchFamily="34" charset="0"/>
              </a:rPr>
              <a:t>Technology Services and Security internal team involvement including data, design and experience research.</a:t>
            </a:r>
          </a:p>
          <a:p>
            <a:pPr marL="0" indent="0">
              <a:buNone/>
            </a:pPr>
            <a:endParaRPr lang="en-US" sz="2400" dirty="0">
              <a:effectLst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9997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CFC0-B380-66F6-7B77-0C7A0DA3A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110B7-FBEC-7009-9EF6-50F22E98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Updates Flyer and Social Media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5B7BA-D245-9E2B-6164-2770C00BE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Dec. 3</a:t>
            </a:r>
            <a:r>
              <a:rPr lang="en-US" sz="2400" baseline="30000" dirty="0">
                <a:ea typeface="DengXian" panose="02010600030101010101" pitchFamily="2" charset="-122"/>
                <a:cs typeface="Cordia New" panose="020B0304020202020204" pitchFamily="34" charset="-34"/>
              </a:rPr>
              <a:t>rd- 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 Katelyn Sheehan from EOTSS Multimedia team will help create a flyer 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A draft will be provided 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end of Jan. 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The flyer will include all accessibility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 formatting designs and state logo. 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 Headline content will be provided by Ashley’s team. </a:t>
            </a:r>
          </a:p>
          <a:p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First draft will be designated for internal staff listening session. </a:t>
            </a:r>
          </a:p>
          <a:p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Same design flyer will be use</a:t>
            </a:r>
            <a:r>
              <a:rPr lang="en-US" sz="2400" dirty="0">
                <a:ea typeface="DengXian" panose="02010600030101010101" pitchFamily="2" charset="-122"/>
                <a:cs typeface="Cordia New" panose="020B0304020202020204" pitchFamily="34" charset="-34"/>
              </a:rPr>
              <a:t>d for external stakeholder listening session. </a:t>
            </a:r>
            <a:endParaRPr lang="en-US" sz="2400" dirty="0">
              <a:effectLst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923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Next Steps 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4249"/>
            <a:ext cx="10515600" cy="4351338"/>
          </a:xfrm>
        </p:spPr>
        <p:txBody>
          <a:bodyPr/>
          <a:lstStyle/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Meet with TSS internal teams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Identify survey questions to collect feedback data and help to collect feedback for listening sessions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Select survey platform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Develop survey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Share survey with the working group and present for feedback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Identify where survey will live on </a:t>
            </a:r>
            <a:r>
              <a:rPr lang="en-US" sz="2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mass.gov </a:t>
            </a: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for</a:t>
            </a:r>
            <a:r>
              <a:rPr lang="en-US" sz="2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findability and completion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Identify who will collect the data for analysis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R="0" lvl="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Identify impacted teams and point persons to receive feedback</a:t>
            </a:r>
            <a:endParaRPr lang="en-US" sz="2400" dirty="0">
              <a:effectLst/>
              <a:latin typeface="Aptos" panose="020B0004020202020204" pitchFamily="34" charset="0"/>
              <a:ea typeface="DengXian" panose="02010600030101010101" pitchFamily="2" charset="-122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 dirty="0"/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 dirty="0">
                <a:latin typeface="+mj-lt"/>
                <a:ea typeface="+mj-ea"/>
                <a:cs typeface="+mj-cs"/>
              </a:rPr>
              <a:t>Public </a:t>
            </a:r>
            <a:r>
              <a:rPr lang="en-US" sz="4400" b="1" dirty="0"/>
              <a:t>Remarks </a:t>
            </a:r>
            <a:r>
              <a:rPr lang="en-US" sz="4400" b="1" kern="1200" dirty="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725" y="711932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b="1" dirty="0"/>
          </a:p>
          <a:p>
            <a:pPr marL="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400" b="1" dirty="0"/>
              <a:t>Time permitting, members of the public are welcomed to provide comments and feedback</a:t>
            </a:r>
            <a:r>
              <a:rPr lang="en-US" sz="2400" dirty="0"/>
              <a:t>. </a:t>
            </a:r>
            <a:endParaRPr lang="en-US" dirty="0"/>
          </a:p>
          <a:p>
            <a:pPr marL="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0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K</a:t>
            </a:r>
            <a:r>
              <a:rPr lang="en-US" sz="2000" dirty="0">
                <a:ea typeface="Noto Sans"/>
                <a:cs typeface="Noto Sans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S</a:t>
            </a:r>
            <a:r>
              <a:rPr lang="en-US" sz="2000" dirty="0">
                <a:ea typeface="Noto Sans"/>
                <a:cs typeface="Noto Sans"/>
              </a:rPr>
              <a:t>tate your name clearly and any organization you represent</a:t>
            </a:r>
          </a:p>
          <a:p>
            <a:pPr marL="14605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000" dirty="0">
                <a:ea typeface="Noto Sans"/>
                <a:cs typeface="Noto Sans"/>
              </a:rPr>
              <a:t>You</a:t>
            </a:r>
            <a:r>
              <a:rPr lang="en-US" sz="2000" dirty="0"/>
              <a:t>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 dirty="0">
                <a:latin typeface="+mj-lt"/>
                <a:ea typeface="+mj-ea"/>
                <a:cs typeface="+mj-cs"/>
              </a:rPr>
              <a:t>Meetin</a:t>
            </a:r>
            <a:r>
              <a:rPr lang="en-US" sz="4400" b="1" dirty="0"/>
              <a:t>g Adjourn. </a:t>
            </a:r>
            <a:endParaRPr lang="en-US" sz="4400" b="1" kern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B8C304-4744-4CBD-85A0-CE6728CB5F71}">
  <ds:schemaRefs>
    <ds:schemaRef ds:uri="537c21cf-a901-4330-a404-4d13aa255467"/>
    <ds:schemaRef ds:uri="d9043c29-df20-4c2a-bf5e-f4d02ede66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541</Words>
  <Application>Microsoft Office PowerPoint</Application>
  <PresentationFormat>Widescreen</PresentationFormat>
  <Paragraphs>63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DengXian</vt:lpstr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 Community Outreach  Working Group Meeting</vt:lpstr>
      <vt:lpstr>Meeting Agenda</vt:lpstr>
      <vt:lpstr>Welcome &amp; Roll Call</vt:lpstr>
      <vt:lpstr>Working Group Member Roll Call</vt:lpstr>
      <vt:lpstr>Updates MOD</vt:lpstr>
      <vt:lpstr>Updates Design Team: What’s the Goal? </vt:lpstr>
      <vt:lpstr>Updates Flyer and Social Media 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34</cp:revision>
  <dcterms:created xsi:type="dcterms:W3CDTF">2024-03-08T14:56:14Z</dcterms:created>
  <dcterms:modified xsi:type="dcterms:W3CDTF">2024-12-09T16:13:16Z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