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3" r:id="rId4"/>
    <p:sldMasterId id="2147483678" r:id="rId5"/>
    <p:sldMasterId id="2147483687" r:id="rId6"/>
    <p:sldMasterId id="2147483699" r:id="rId7"/>
    <p:sldMasterId id="2147483712" r:id="rId8"/>
    <p:sldMasterId id="2147483717" r:id="rId9"/>
    <p:sldMasterId id="2147483722" r:id="rId10"/>
    <p:sldMasterId id="2147483727" r:id="rId11"/>
    <p:sldMasterId id="2147483733" r:id="rId12"/>
  </p:sldMasterIdLst>
  <p:notesMasterIdLst>
    <p:notesMasterId r:id="rId18"/>
  </p:notesMasterIdLst>
  <p:handoutMasterIdLst>
    <p:handoutMasterId r:id="rId19"/>
  </p:handoutMasterIdLst>
  <p:sldIdLst>
    <p:sldId id="438" r:id="rId13"/>
    <p:sldId id="455" r:id="rId14"/>
    <p:sldId id="536" r:id="rId15"/>
    <p:sldId id="535" r:id="rId16"/>
    <p:sldId id="534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58" algn="l" defTabSz="91430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09" algn="l" defTabSz="91430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1" algn="l" defTabSz="91430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12" algn="l" defTabSz="91430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CFF"/>
    <a:srgbClr val="27387E"/>
    <a:srgbClr val="4C5F27"/>
    <a:srgbClr val="6D8838"/>
    <a:srgbClr val="00269E"/>
    <a:srgbClr val="FFFF66"/>
    <a:srgbClr val="000099"/>
    <a:srgbClr val="FFFFCC"/>
    <a:srgbClr val="FF944B"/>
    <a:srgbClr val="AB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5380" autoAdjust="0"/>
  </p:normalViewPr>
  <p:slideViewPr>
    <p:cSldViewPr snapToGrid="0">
      <p:cViewPr varScale="1">
        <p:scale>
          <a:sx n="86" d="100"/>
          <a:sy n="86" d="100"/>
        </p:scale>
        <p:origin x="1500" y="90"/>
      </p:cViewPr>
      <p:guideLst>
        <p:guide orient="horz" pos="2160"/>
        <p:guide pos="288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842"/>
    </p:cViewPr>
  </p:sorterViewPr>
  <p:notesViewPr>
    <p:cSldViewPr snapToGrid="0">
      <p:cViewPr varScale="1">
        <p:scale>
          <a:sx n="68" d="100"/>
          <a:sy n="68" d="100"/>
        </p:scale>
        <p:origin x="-3306" y="-12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4" y="3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29991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0" tIns="45696" rIns="91390" bIns="4569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4" y="8829991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0" tIns="45696" rIns="91390" bIns="456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E112F1-4A45-43B9-BB85-63530C6FFA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6813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8" tIns="46449" rIns="92898" bIns="46449" numCol="1" anchor="t" anchorCtr="0" compatLnSpc="1">
            <a:prstTxWarp prst="textNoShape">
              <a:avLst/>
            </a:prstTxWarp>
          </a:bodyPr>
          <a:lstStyle>
            <a:lvl1pPr defTabSz="929876">
              <a:defRPr sz="1200"/>
            </a:lvl1pPr>
          </a:lstStyle>
          <a:p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4" y="3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8" tIns="46449" rIns="92898" bIns="46449" numCol="1" anchor="t" anchorCtr="0" compatLnSpc="1">
            <a:prstTxWarp prst="textNoShape">
              <a:avLst/>
            </a:prstTxWarp>
          </a:bodyPr>
          <a:lstStyle>
            <a:lvl1pPr algn="r" defTabSz="929876">
              <a:defRPr sz="1200"/>
            </a:lvl1pPr>
          </a:lstStyle>
          <a:p>
            <a:endParaRPr lang="en-US" alt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0" y="4415793"/>
            <a:ext cx="5607684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8" tIns="46449" rIns="92898" bIns="46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991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8" tIns="46449" rIns="92898" bIns="46449" numCol="1" anchor="b" anchorCtr="0" compatLnSpc="1">
            <a:prstTxWarp prst="textNoShape">
              <a:avLst/>
            </a:prstTxWarp>
          </a:bodyPr>
          <a:lstStyle>
            <a:lvl1pPr defTabSz="929876">
              <a:defRPr sz="1200"/>
            </a:lvl1pPr>
          </a:lstStyle>
          <a:p>
            <a:endParaRPr lang="en-US" alt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4" y="8829991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8" tIns="46449" rIns="92898" bIns="46449" numCol="1" anchor="b" anchorCtr="0" compatLnSpc="1">
            <a:prstTxWarp prst="textNoShape">
              <a:avLst/>
            </a:prstTxWarp>
          </a:bodyPr>
          <a:lstStyle>
            <a:lvl1pPr algn="r" defTabSz="929876">
              <a:defRPr sz="1200"/>
            </a:lvl1pPr>
          </a:lstStyle>
          <a:p>
            <a:fld id="{598F580E-CA0A-4FFE-90EC-00961EC1CE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92163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0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5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0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58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9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1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12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552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819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0.xml"/><Relationship Id="rId4" Type="http://schemas.openxmlformats.org/officeDocument/2006/relationships/image" Target="../media/image11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1.xml"/><Relationship Id="rId4" Type="http://schemas.openxmlformats.org/officeDocument/2006/relationships/image" Target="../media/image12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41.xml"/><Relationship Id="rId4" Type="http://schemas.openxmlformats.org/officeDocument/2006/relationships/image" Target="../media/image1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42.xml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2319777" y="3752850"/>
            <a:ext cx="594360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 dirty="0"/>
          </a:p>
        </p:txBody>
      </p:sp>
      <p:pic>
        <p:nvPicPr>
          <p:cNvPr id="1026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7" y="2036993"/>
            <a:ext cx="1365477" cy="13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56631" y="1798017"/>
            <a:ext cx="6069891" cy="1843430"/>
          </a:xfrm>
          <a:prstGeom prst="rect">
            <a:avLst/>
          </a:prstGeom>
        </p:spPr>
        <p:txBody>
          <a:bodyPr lIns="91430" tIns="45716" rIns="91430" bIns="45716" anchor="ctr"/>
          <a:lstStyle>
            <a:lvl1pPr>
              <a:lnSpc>
                <a:spcPct val="100000"/>
              </a:lnSpc>
              <a:spcAft>
                <a:spcPts val="612"/>
              </a:spcAft>
              <a:defRPr sz="2800" i="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Commonwealth of Massachusetts</a:t>
            </a:r>
            <a:b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[SECRETARIAT]</a:t>
            </a:r>
            <a:br>
              <a:rPr lang="en-US" sz="1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0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Presentation to the Governor</a:t>
            </a:r>
            <a:endParaRPr lang="en-US" sz="2400" dirty="0">
              <a:solidFill>
                <a:srgbClr val="0026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0" y="6446002"/>
            <a:ext cx="91440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/>
            <a:r>
              <a:rPr lang="en-US" sz="800" baseline="0" dirty="0"/>
              <a:t>For Policy Development Purposes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767577" y="3864254"/>
            <a:ext cx="45720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TO ADD ISSUE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767577" y="4381499"/>
            <a:ext cx="45720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400" b="0" i="1" baseline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 (e.g. June 30, 2017)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737059"/>
            <a:ext cx="8686800" cy="4572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28701" y="1279858"/>
            <a:ext cx="86868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lIns="91430" tIns="457152" rIns="91430" bIns="457152" anchor="ctr" anchorCtr="0"/>
          <a:lstStyle>
            <a:lvl1pPr marL="0" indent="0">
              <a:buNone/>
              <a:defRPr sz="1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46422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1501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McK Title Elements" hidden="1"/>
          <p:cNvGrpSpPr/>
          <p:nvPr userDrawn="1"/>
        </p:nvGrpSpPr>
        <p:grpSpPr>
          <a:xfrm>
            <a:off x="2693808" y="5165952"/>
            <a:ext cx="5225605" cy="1099222"/>
            <a:chOff x="2640013" y="5063111"/>
            <a:chExt cx="5121275" cy="107733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2640013" y="5063111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2640013" y="5330943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11" name="McK Disclaimer"/>
            <p:cNvSpPr>
              <a:spLocks noChangeArrowheads="1"/>
            </p:cNvSpPr>
            <p:nvPr/>
          </p:nvSpPr>
          <p:spPr bwMode="auto">
            <a:xfrm>
              <a:off x="2640013" y="5894229"/>
              <a:ext cx="512127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0158" eaLnBrk="0" hangingPunct="0"/>
              <a:r>
                <a:rPr lang="en-US" sz="800" dirty="0">
                  <a:solidFill>
                    <a:srgbClr val="000000"/>
                  </a:solidFill>
                  <a:latin typeface="Arial"/>
                </a:rPr>
                <a:t>CONFIDENTIAL AND PROPRIETARY</a:t>
              </a:r>
            </a:p>
            <a:p>
              <a:pPr defTabSz="820158" eaLnBrk="0" hangingPunct="0"/>
              <a:r>
                <a:rPr lang="en-US" sz="800" dirty="0">
                  <a:solidFill>
                    <a:srgbClr val="000000"/>
                  </a:solidFill>
                  <a:latin typeface="Arial"/>
                </a:rPr>
                <a:t>Any use of this material without specific permission is strictly prohibited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693808" y="1777967"/>
            <a:ext cx="5407401" cy="5078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3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93808" y="3615959"/>
            <a:ext cx="5407401" cy="219820"/>
          </a:xfrm>
        </p:spPr>
        <p:txBody>
          <a:bodyPr anchor="ctr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1" y="1939159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2886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0650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894102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4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7303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1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87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112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lIns="91430" tIns="45716" rIns="91430" bIns="45716"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25B1E92-C86F-4366-A76D-C560614973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1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279858"/>
            <a:ext cx="8686800" cy="2277074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038606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A5B293D-BD75-4149-8A94-68671463D91E}" type="slidenum">
              <a:rPr lang="en-US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8887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2319777" y="3752850"/>
            <a:ext cx="594360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7" y="2036993"/>
            <a:ext cx="1365477" cy="13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56631" y="1798017"/>
            <a:ext cx="6069891" cy="1843430"/>
          </a:xfrm>
          <a:prstGeom prst="rect">
            <a:avLst/>
          </a:prstGeom>
        </p:spPr>
        <p:txBody>
          <a:bodyPr lIns="91430" tIns="45716" rIns="91430" bIns="45716" anchor="ctr"/>
          <a:lstStyle>
            <a:lvl1pPr>
              <a:lnSpc>
                <a:spcPct val="100000"/>
              </a:lnSpc>
              <a:spcAft>
                <a:spcPts val="612"/>
              </a:spcAft>
              <a:defRPr sz="2800" i="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Commonwealth of Massachusetts</a:t>
            </a:r>
            <a:b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[SECRETARIAT]</a:t>
            </a:r>
            <a:br>
              <a:rPr lang="en-US" sz="1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0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Presentation to the Governor</a:t>
            </a:r>
            <a:endParaRPr lang="en-US" sz="2400" dirty="0">
              <a:solidFill>
                <a:srgbClr val="0026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3543300" y="6446002"/>
            <a:ext cx="20574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000000"/>
                </a:solidFill>
              </a:rPr>
              <a:t>For Policy Development Purposes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767577" y="3864254"/>
            <a:ext cx="45720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TO ADD ISSUE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767577" y="4381499"/>
            <a:ext cx="45720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400" b="0" i="1" baseline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 (e.g. June 30, 2017)</a:t>
            </a:r>
          </a:p>
        </p:txBody>
      </p:sp>
    </p:spTree>
    <p:extLst>
      <p:ext uri="{BB962C8B-B14F-4D97-AF65-F5344CB8AC3E}">
        <p14:creationId xmlns:p14="http://schemas.microsoft.com/office/powerpoint/2010/main" val="3831347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279858"/>
            <a:ext cx="8686800" cy="5029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585992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Out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279858"/>
            <a:ext cx="8686800" cy="502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407659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228702" y="1290463"/>
            <a:ext cx="4251960" cy="5029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8"/>
          </p:nvPr>
        </p:nvSpPr>
        <p:spPr>
          <a:xfrm>
            <a:off x="4648301" y="1290463"/>
            <a:ext cx="4251960" cy="5029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783561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Out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228702" y="1290463"/>
            <a:ext cx="4251960" cy="502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8"/>
          </p:nvPr>
        </p:nvSpPr>
        <p:spPr>
          <a:xfrm>
            <a:off x="4648301" y="1290463"/>
            <a:ext cx="4251960" cy="502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621643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279858"/>
            <a:ext cx="8686800" cy="1600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8"/>
          </p:nvPr>
        </p:nvSpPr>
        <p:spPr>
          <a:xfrm>
            <a:off x="228701" y="2994358"/>
            <a:ext cx="8686800" cy="1600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9"/>
          </p:nvPr>
        </p:nvSpPr>
        <p:spPr>
          <a:xfrm>
            <a:off x="228701" y="4708858"/>
            <a:ext cx="8686800" cy="1600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127901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Out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279858"/>
            <a:ext cx="86868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8"/>
          </p:nvPr>
        </p:nvSpPr>
        <p:spPr>
          <a:xfrm>
            <a:off x="228701" y="2994358"/>
            <a:ext cx="86868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9"/>
          </p:nvPr>
        </p:nvSpPr>
        <p:spPr>
          <a:xfrm>
            <a:off x="228701" y="4708858"/>
            <a:ext cx="86868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830119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228702" y="1290463"/>
            <a:ext cx="4251960" cy="246888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24"/>
          </p:nvPr>
        </p:nvSpPr>
        <p:spPr>
          <a:xfrm>
            <a:off x="228702" y="3850784"/>
            <a:ext cx="4251960" cy="246888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25"/>
          </p:nvPr>
        </p:nvSpPr>
        <p:spPr>
          <a:xfrm>
            <a:off x="4648301" y="3850784"/>
            <a:ext cx="4251960" cy="246888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26"/>
          </p:nvPr>
        </p:nvSpPr>
        <p:spPr>
          <a:xfrm>
            <a:off x="4648301" y="1290463"/>
            <a:ext cx="4251960" cy="246888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380563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Out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228702" y="1290463"/>
            <a:ext cx="4251960" cy="2468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24"/>
          </p:nvPr>
        </p:nvSpPr>
        <p:spPr>
          <a:xfrm>
            <a:off x="228702" y="3850784"/>
            <a:ext cx="4251960" cy="2468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25"/>
          </p:nvPr>
        </p:nvSpPr>
        <p:spPr>
          <a:xfrm>
            <a:off x="4648301" y="3850784"/>
            <a:ext cx="4251960" cy="2468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26"/>
          </p:nvPr>
        </p:nvSpPr>
        <p:spPr>
          <a:xfrm>
            <a:off x="4648301" y="1290463"/>
            <a:ext cx="4251960" cy="2468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76544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Out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279858"/>
            <a:ext cx="8686800" cy="502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239152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737059"/>
            <a:ext cx="8686800" cy="4572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28701" y="1279858"/>
            <a:ext cx="86868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lIns="91430" tIns="457152" rIns="91430" bIns="457152" anchor="ctr" anchorCtr="0"/>
          <a:lstStyle>
            <a:lvl1pPr marL="0" indent="0">
              <a:buNone/>
              <a:defRPr sz="1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675204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00479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"/>
          <p:cNvSpPr>
            <a:spLocks noGrp="1"/>
          </p:cNvSpPr>
          <p:nvPr>
            <p:ph type="body" sz="half" idx="20" hasCustomPrompt="1"/>
          </p:nvPr>
        </p:nvSpPr>
        <p:spPr>
          <a:xfrm>
            <a:off x="1532861" y="468569"/>
            <a:ext cx="6078281" cy="468433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ctr">
              <a:buClrTx/>
              <a:buSzTx/>
              <a:buFontTx/>
              <a:buNone/>
              <a:defRPr sz="14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061105" y="365128"/>
            <a:ext cx="1435939" cy="249339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1000" dirty="0">
                <a:solidFill>
                  <a:srgbClr val="14558F"/>
                </a:solidFill>
                <a:latin typeface="Arial"/>
              </a:rPr>
              <a:t>Private &amp; Confidential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43000" y="991055"/>
            <a:ext cx="6858001" cy="2522536"/>
          </a:xfrm>
          <a:noFill/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1" y="3602039"/>
            <a:ext cx="6858001" cy="64683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152" indent="0" algn="ctr">
              <a:buNone/>
              <a:defRPr sz="2000"/>
            </a:lvl2pPr>
            <a:lvl3pPr marL="914303" indent="0" algn="ctr">
              <a:buNone/>
              <a:defRPr sz="1800"/>
            </a:lvl3pPr>
            <a:lvl4pPr marL="1371455" indent="0" algn="ctr">
              <a:buNone/>
              <a:defRPr sz="1600"/>
            </a:lvl4pPr>
            <a:lvl5pPr marL="1828606" indent="0" algn="ctr">
              <a:buNone/>
              <a:defRPr sz="1600"/>
            </a:lvl5pPr>
            <a:lvl6pPr marL="2285758" indent="0" algn="ctr">
              <a:buNone/>
              <a:defRPr sz="1600"/>
            </a:lvl6pPr>
            <a:lvl7pPr marL="2742909" indent="0" algn="ctr">
              <a:buNone/>
              <a:defRPr sz="1600"/>
            </a:lvl7pPr>
            <a:lvl8pPr marL="3200061" indent="0" algn="ctr">
              <a:buNone/>
              <a:defRPr sz="1600"/>
            </a:lvl8pPr>
            <a:lvl9pPr marL="3657212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4" y="5488104"/>
            <a:ext cx="9144001" cy="360501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33"/>
          <p:cNvSpPr/>
          <p:nvPr userDrawn="1"/>
        </p:nvSpPr>
        <p:spPr>
          <a:xfrm>
            <a:off x="2" y="5542155"/>
            <a:ext cx="9144001" cy="400254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Shape 34"/>
          <p:cNvSpPr/>
          <p:nvPr userDrawn="1"/>
        </p:nvSpPr>
        <p:spPr>
          <a:xfrm>
            <a:off x="3" y="5656520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26" y="6398544"/>
            <a:ext cx="184725" cy="280742"/>
          </a:xfrm>
          <a:prstGeom prst="rect">
            <a:avLst/>
          </a:prstGeom>
          <a:ln w="12700">
            <a:miter lim="400000"/>
          </a:ln>
        </p:spPr>
        <p:txBody>
          <a:bodyPr vert="horz" wrap="none" lIns="91430" tIns="45716" rIns="91430" bIns="45716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0" name="Shape 17"/>
          <p:cNvSpPr/>
          <p:nvPr userDrawn="1"/>
        </p:nvSpPr>
        <p:spPr>
          <a:xfrm>
            <a:off x="1541721" y="5933924"/>
            <a:ext cx="6903033" cy="543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6572" tIns="36572" rIns="36572" bIns="3657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</a:defRPr>
            </a:pPr>
            <a:r>
              <a:rPr sz="1000" b="1" dirty="0">
                <a:solidFill>
                  <a:srgbClr val="F2F2F2"/>
                </a:solidFill>
                <a:latin typeface="Arial"/>
              </a:rPr>
              <a:t>Executive Office of Technology Services and Security 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(</a:t>
            </a:r>
            <a:r>
              <a:rPr sz="1000" b="1" dirty="0">
                <a:solidFill>
                  <a:srgbClr val="F2F2F2"/>
                </a:solidFill>
                <a:latin typeface="Arial"/>
              </a:rPr>
              <a:t>EOTSS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)</a:t>
            </a:r>
            <a:endParaRPr sz="1000" b="1" dirty="0">
              <a:solidFill>
                <a:srgbClr val="F2F2F2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pPr>
            <a:r>
              <a:rPr sz="1000" i="1" dirty="0">
                <a:solidFill>
                  <a:srgbClr val="F2F2F2"/>
                </a:solidFill>
                <a:latin typeface="Arial"/>
              </a:rPr>
              <a:t>EOT</a:t>
            </a:r>
            <a:r>
              <a:rPr lang="en-US" sz="1000" i="1" dirty="0">
                <a:solidFill>
                  <a:srgbClr val="F2F2F2"/>
                </a:solidFill>
                <a:latin typeface="Arial"/>
              </a:rPr>
              <a:t>S</a:t>
            </a:r>
            <a:r>
              <a:rPr sz="1000" i="1" dirty="0">
                <a:solidFill>
                  <a:srgbClr val="F2F2F2"/>
                </a:solidFill>
                <a:latin typeface="Arial"/>
              </a:rPr>
              <a:t>S Mission: </a:t>
            </a:r>
            <a:r>
              <a:rPr lang="en-US" sz="1000" i="1" dirty="0">
                <a:solidFill>
                  <a:srgbClr val="F2F2F2"/>
                </a:solidFill>
                <a:latin typeface="Arial"/>
              </a:rPr>
              <a:t>To provide secure and quality digital information, services, and tools to constituents and service providers when and where they need them.</a:t>
            </a:r>
            <a:endParaRPr sz="1000" i="1" dirty="0">
              <a:solidFill>
                <a:srgbClr val="F2F2F2"/>
              </a:solidFill>
              <a:latin typeface="Arial"/>
            </a:endParaRPr>
          </a:p>
        </p:txBody>
      </p:sp>
      <p:sp>
        <p:nvSpPr>
          <p:cNvPr id="27" name="Shape 19"/>
          <p:cNvSpPr>
            <a:spLocks noGrp="1"/>
          </p:cNvSpPr>
          <p:nvPr>
            <p:ph type="body" sz="half" idx="19" hasCustomPrompt="1"/>
          </p:nvPr>
        </p:nvSpPr>
        <p:spPr>
          <a:xfrm>
            <a:off x="1143001" y="4295975"/>
            <a:ext cx="6857999" cy="40371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6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28" name="Shape 19"/>
          <p:cNvSpPr>
            <a:spLocks noGrp="1"/>
          </p:cNvSpPr>
          <p:nvPr>
            <p:ph type="body" sz="half" idx="21" hasCustomPrompt="1"/>
          </p:nvPr>
        </p:nvSpPr>
        <p:spPr>
          <a:xfrm>
            <a:off x="1143001" y="4699689"/>
            <a:ext cx="6857998" cy="40371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Presenter’s title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" y="5767558"/>
            <a:ext cx="979402" cy="9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5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061105" y="365128"/>
            <a:ext cx="1435939" cy="249339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1000" dirty="0">
                <a:solidFill>
                  <a:srgbClr val="14558F"/>
                </a:solidFill>
                <a:latin typeface="Arial"/>
              </a:rPr>
              <a:t>Private &amp; Confidential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657350" y="3519337"/>
            <a:ext cx="6858001" cy="64922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7350" y="4222615"/>
            <a:ext cx="6858001" cy="88078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152" indent="0" algn="ctr">
              <a:buNone/>
              <a:defRPr sz="2000"/>
            </a:lvl2pPr>
            <a:lvl3pPr marL="914303" indent="0" algn="ctr">
              <a:buNone/>
              <a:defRPr sz="1800"/>
            </a:lvl3pPr>
            <a:lvl4pPr marL="1371455" indent="0" algn="ctr">
              <a:buNone/>
              <a:defRPr sz="1600"/>
            </a:lvl4pPr>
            <a:lvl5pPr marL="1828606" indent="0" algn="ctr">
              <a:buNone/>
              <a:defRPr sz="1600"/>
            </a:lvl5pPr>
            <a:lvl6pPr marL="2285758" indent="0" algn="ctr">
              <a:buNone/>
              <a:defRPr sz="1600"/>
            </a:lvl6pPr>
            <a:lvl7pPr marL="2742909" indent="0" algn="ctr">
              <a:buNone/>
              <a:defRPr sz="1600"/>
            </a:lvl7pPr>
            <a:lvl8pPr marL="3200061" indent="0" algn="ctr">
              <a:buNone/>
              <a:defRPr sz="1600"/>
            </a:lvl8pPr>
            <a:lvl9pPr marL="3657212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4" y="5488102"/>
            <a:ext cx="9144001" cy="5405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33"/>
          <p:cNvSpPr/>
          <p:nvPr userDrawn="1"/>
        </p:nvSpPr>
        <p:spPr>
          <a:xfrm>
            <a:off x="2" y="5542155"/>
            <a:ext cx="9144001" cy="11436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Shape 34"/>
          <p:cNvSpPr/>
          <p:nvPr userDrawn="1"/>
        </p:nvSpPr>
        <p:spPr>
          <a:xfrm>
            <a:off x="3" y="5656520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26" y="6398544"/>
            <a:ext cx="184725" cy="280742"/>
          </a:xfrm>
          <a:prstGeom prst="rect">
            <a:avLst/>
          </a:prstGeom>
          <a:ln w="12700">
            <a:miter lim="400000"/>
          </a:ln>
        </p:spPr>
        <p:txBody>
          <a:bodyPr vert="horz" wrap="none" lIns="91430" tIns="45716" rIns="91430" bIns="45716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0" name="Shape 17"/>
          <p:cNvSpPr/>
          <p:nvPr userDrawn="1"/>
        </p:nvSpPr>
        <p:spPr>
          <a:xfrm>
            <a:off x="1541721" y="5933090"/>
            <a:ext cx="6903033" cy="5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6572" tIns="36572" rIns="36572" bIns="3657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</a:defRPr>
            </a:pPr>
            <a:r>
              <a:rPr sz="1000" b="1" dirty="0">
                <a:solidFill>
                  <a:srgbClr val="F2F2F2"/>
                </a:solidFill>
                <a:latin typeface="Arial"/>
              </a:rPr>
              <a:t>Executive Office of Technology Services and Security 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(</a:t>
            </a:r>
            <a:r>
              <a:rPr sz="1000" b="1" dirty="0">
                <a:solidFill>
                  <a:srgbClr val="F2F2F2"/>
                </a:solidFill>
                <a:latin typeface="Arial"/>
              </a:rPr>
              <a:t>EOTSS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)</a:t>
            </a:r>
            <a:endParaRPr sz="1000" b="1" dirty="0">
              <a:solidFill>
                <a:srgbClr val="F2F2F2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pPr>
            <a:r>
              <a:rPr lang="en-US" sz="1000" dirty="0">
                <a:solidFill>
                  <a:srgbClr val="F2F2F2"/>
                </a:solidFill>
                <a:latin typeface="Arial"/>
              </a:rPr>
              <a:t>EOTSS Mission: To provide secure and quality digital information, services, and tools to constituents and service providers when and where they need them.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" y="5767558"/>
            <a:ext cx="979402" cy="9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7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6292694"/>
            <a:ext cx="6984000" cy="246221"/>
          </a:xfrm>
          <a:noFill/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10" name="Shape 2"/>
          <p:cNvSpPr/>
          <p:nvPr userDrawn="1"/>
        </p:nvSpPr>
        <p:spPr>
          <a:xfrm>
            <a:off x="-4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628650" y="1734693"/>
            <a:ext cx="7886700" cy="4351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3"/>
          <p:cNvSpPr/>
          <p:nvPr userDrawn="1"/>
        </p:nvSpPr>
        <p:spPr>
          <a:xfrm>
            <a:off x="-3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9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101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30" tIns="45716" rIns="91430" bIns="45716" rtlCol="0" anchor="ctr">
            <a:normAutofit/>
          </a:bodyPr>
          <a:lstStyle>
            <a:lvl1pPr algn="l"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3072" y="721709"/>
            <a:ext cx="6812280" cy="585216"/>
          </a:xfrm>
          <a:noFill/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576" marR="0" lvl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14558F"/>
                </a:solidFill>
              </a:rPr>
              <a:t>EOTSS  |  </a:t>
            </a:r>
            <a:fld id="{ADB5EE19-2DDD-0949-9666-AAFFBAB67E53}" type="slidenum">
              <a:rPr lang="en-US" smtClean="0">
                <a:solidFill>
                  <a:srgbClr val="14558F"/>
                </a:solidFill>
              </a:rPr>
              <a:pPr/>
              <a:t>‹#›</a:t>
            </a:fld>
            <a:endParaRPr lang="en-US" dirty="0">
              <a:solidFill>
                <a:srgbClr val="1455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33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6292694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628650" y="2071335"/>
            <a:ext cx="3867912" cy="401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9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101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3072" y="721709"/>
            <a:ext cx="6812280" cy="585216"/>
          </a:xfrm>
          <a:noFill/>
        </p:spPr>
        <p:txBody>
          <a:bodyPr>
            <a:normAutofit/>
          </a:bodyPr>
          <a:lstStyle>
            <a:lvl1pPr marL="228576" marR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576" marR="0" lvl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14558F"/>
                </a:solidFill>
              </a:rPr>
              <a:t>EOTSS  |  </a:t>
            </a:r>
            <a:fld id="{ADB5EE19-2DDD-0949-9666-AAFFBAB67E53}" type="slidenum">
              <a:rPr lang="en-US" smtClean="0">
                <a:solidFill>
                  <a:srgbClr val="14558F"/>
                </a:solidFill>
              </a:rPr>
              <a:pPr/>
              <a:t>‹#›</a:t>
            </a:fld>
            <a:endParaRPr lang="en-US" dirty="0">
              <a:solidFill>
                <a:srgbClr val="14558F"/>
              </a:solidFill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idx="15" hasCustomPrompt="1"/>
          </p:nvPr>
        </p:nvSpPr>
        <p:spPr>
          <a:xfrm>
            <a:off x="4645200" y="2071335"/>
            <a:ext cx="3867912" cy="401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Shape 2"/>
          <p:cNvSpPr/>
          <p:nvPr userDrawn="1"/>
        </p:nvSpPr>
        <p:spPr>
          <a:xfrm>
            <a:off x="-4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" name="Shape 3"/>
          <p:cNvSpPr/>
          <p:nvPr userDrawn="1"/>
        </p:nvSpPr>
        <p:spPr>
          <a:xfrm>
            <a:off x="-3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27666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6292694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628651" y="2071335"/>
            <a:ext cx="789127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9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101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7643" y="721709"/>
            <a:ext cx="6812280" cy="585216"/>
          </a:xfrm>
          <a:noFill/>
        </p:spPr>
        <p:txBody>
          <a:bodyPr>
            <a:normAutofit/>
          </a:bodyPr>
          <a:lstStyle>
            <a:lvl1pPr marL="228576" marR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576" marR="0" lvl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14558F"/>
                </a:solidFill>
              </a:rPr>
              <a:t>EOTSS  |  </a:t>
            </a:r>
            <a:fld id="{ADB5EE19-2DDD-0949-9666-AAFFBAB67E53}" type="slidenum">
              <a:rPr lang="en-US" smtClean="0">
                <a:solidFill>
                  <a:srgbClr val="14558F"/>
                </a:solidFill>
              </a:rPr>
              <a:pPr/>
              <a:t>‹#›</a:t>
            </a:fld>
            <a:endParaRPr lang="en-US" dirty="0">
              <a:solidFill>
                <a:srgbClr val="14558F"/>
              </a:solidFill>
            </a:endParaRPr>
          </a:p>
        </p:txBody>
      </p:sp>
      <p:sp>
        <p:nvSpPr>
          <p:cNvPr id="17" name="Text Placeholder 14"/>
          <p:cNvSpPr>
            <a:spLocks noGrp="1"/>
          </p:cNvSpPr>
          <p:nvPr>
            <p:ph idx="16" hasCustomPrompt="1"/>
          </p:nvPr>
        </p:nvSpPr>
        <p:spPr>
          <a:xfrm>
            <a:off x="628651" y="4284183"/>
            <a:ext cx="789127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hape 2"/>
          <p:cNvSpPr/>
          <p:nvPr userDrawn="1"/>
        </p:nvSpPr>
        <p:spPr>
          <a:xfrm>
            <a:off x="-4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Shape 3"/>
          <p:cNvSpPr/>
          <p:nvPr userDrawn="1"/>
        </p:nvSpPr>
        <p:spPr>
          <a:xfrm>
            <a:off x="-3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21459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1-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6292694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628650" y="2071335"/>
            <a:ext cx="3867912" cy="401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9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101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3072" y="721709"/>
            <a:ext cx="6812280" cy="585216"/>
          </a:xfrm>
          <a:noFill/>
        </p:spPr>
        <p:txBody>
          <a:bodyPr>
            <a:normAutofit/>
          </a:bodyPr>
          <a:lstStyle>
            <a:lvl1pPr marL="228576" marR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576" marR="0" lvl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14558F"/>
                </a:solidFill>
              </a:rPr>
              <a:t>EOTSS  |  </a:t>
            </a:r>
            <a:fld id="{ADB5EE19-2DDD-0949-9666-AAFFBAB67E53}" type="slidenum">
              <a:rPr lang="en-US" smtClean="0">
                <a:solidFill>
                  <a:srgbClr val="14558F"/>
                </a:solidFill>
              </a:rPr>
              <a:pPr/>
              <a:t>‹#›</a:t>
            </a:fld>
            <a:endParaRPr lang="en-US" dirty="0">
              <a:solidFill>
                <a:srgbClr val="14558F"/>
              </a:solidFill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idx="15" hasCustomPrompt="1"/>
          </p:nvPr>
        </p:nvSpPr>
        <p:spPr>
          <a:xfrm>
            <a:off x="4645200" y="2071335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idx="16" hasCustomPrompt="1"/>
          </p:nvPr>
        </p:nvSpPr>
        <p:spPr>
          <a:xfrm>
            <a:off x="4645200" y="4284183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hape 2"/>
          <p:cNvSpPr/>
          <p:nvPr userDrawn="1"/>
        </p:nvSpPr>
        <p:spPr>
          <a:xfrm>
            <a:off x="-4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Shape 3"/>
          <p:cNvSpPr/>
          <p:nvPr userDrawn="1"/>
        </p:nvSpPr>
        <p:spPr>
          <a:xfrm>
            <a:off x="-3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39844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2-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6292694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4645200" y="2071335"/>
            <a:ext cx="3867912" cy="401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9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101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3072" y="721709"/>
            <a:ext cx="6812280" cy="585216"/>
          </a:xfrm>
          <a:noFill/>
        </p:spPr>
        <p:txBody>
          <a:bodyPr>
            <a:normAutofit/>
          </a:bodyPr>
          <a:lstStyle>
            <a:lvl1pPr marL="228576" marR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576" marR="0" lvl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14558F"/>
                </a:solidFill>
              </a:rPr>
              <a:t>EOTSS  |  </a:t>
            </a:r>
            <a:fld id="{ADB5EE19-2DDD-0949-9666-AAFFBAB67E53}" type="slidenum">
              <a:rPr lang="en-US" smtClean="0">
                <a:solidFill>
                  <a:srgbClr val="14558F"/>
                </a:solidFill>
              </a:rPr>
              <a:pPr/>
              <a:t>‹#›</a:t>
            </a:fld>
            <a:endParaRPr lang="en-US" dirty="0">
              <a:solidFill>
                <a:srgbClr val="14558F"/>
              </a:solidFill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idx="15" hasCustomPrompt="1"/>
          </p:nvPr>
        </p:nvSpPr>
        <p:spPr>
          <a:xfrm>
            <a:off x="628650" y="2071335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idx="16" hasCustomPrompt="1"/>
          </p:nvPr>
        </p:nvSpPr>
        <p:spPr>
          <a:xfrm>
            <a:off x="628650" y="4284183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hape 2"/>
          <p:cNvSpPr/>
          <p:nvPr userDrawn="1"/>
        </p:nvSpPr>
        <p:spPr>
          <a:xfrm>
            <a:off x="-4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Shape 3"/>
          <p:cNvSpPr/>
          <p:nvPr userDrawn="1"/>
        </p:nvSpPr>
        <p:spPr>
          <a:xfrm>
            <a:off x="-3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08628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6292694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9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101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3072" y="721709"/>
            <a:ext cx="6812280" cy="585216"/>
          </a:xfrm>
          <a:noFill/>
        </p:spPr>
        <p:txBody>
          <a:bodyPr>
            <a:normAutofit/>
          </a:bodyPr>
          <a:lstStyle>
            <a:lvl1pPr marL="228576" marR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576" marR="0" lvl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14558F"/>
                </a:solidFill>
              </a:rPr>
              <a:t>EOTSS  |  </a:t>
            </a:r>
            <a:fld id="{ADB5EE19-2DDD-0949-9666-AAFFBAB67E53}" type="slidenum">
              <a:rPr lang="en-US" smtClean="0">
                <a:solidFill>
                  <a:srgbClr val="14558F"/>
                </a:solidFill>
              </a:rPr>
              <a:pPr/>
              <a:t>‹#›</a:t>
            </a:fld>
            <a:endParaRPr lang="en-US" dirty="0">
              <a:solidFill>
                <a:srgbClr val="14558F"/>
              </a:solidFill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idx="15" hasCustomPrompt="1"/>
          </p:nvPr>
        </p:nvSpPr>
        <p:spPr>
          <a:xfrm>
            <a:off x="628650" y="2071335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idx="16" hasCustomPrompt="1"/>
          </p:nvPr>
        </p:nvSpPr>
        <p:spPr>
          <a:xfrm>
            <a:off x="628650" y="4284183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idx="17" hasCustomPrompt="1"/>
          </p:nvPr>
        </p:nvSpPr>
        <p:spPr>
          <a:xfrm>
            <a:off x="4645200" y="2071335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idx="18" hasCustomPrompt="1"/>
          </p:nvPr>
        </p:nvSpPr>
        <p:spPr>
          <a:xfrm>
            <a:off x="4645200" y="4288558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hape 2"/>
          <p:cNvSpPr/>
          <p:nvPr userDrawn="1"/>
        </p:nvSpPr>
        <p:spPr>
          <a:xfrm>
            <a:off x="-4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" name="Shape 3"/>
          <p:cNvSpPr/>
          <p:nvPr userDrawn="1"/>
        </p:nvSpPr>
        <p:spPr>
          <a:xfrm>
            <a:off x="-3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3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228702" y="1290463"/>
            <a:ext cx="4251960" cy="5029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8"/>
          </p:nvPr>
        </p:nvSpPr>
        <p:spPr>
          <a:xfrm>
            <a:off x="4648301" y="1290463"/>
            <a:ext cx="4251960" cy="5029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5838333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6292694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41414">
                  <a:tint val="75000"/>
                </a:srgbClr>
              </a:solidFill>
            </a:endParaRPr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9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101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3072" y="721709"/>
            <a:ext cx="6812280" cy="585216"/>
          </a:xfrm>
          <a:noFill/>
        </p:spPr>
        <p:txBody>
          <a:bodyPr>
            <a:normAutofit/>
          </a:bodyPr>
          <a:lstStyle>
            <a:lvl1pPr marL="228576" marR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576" marR="0" lvl="0" indent="-228576" algn="l" defTabSz="9143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14558F"/>
                </a:solidFill>
              </a:rPr>
              <a:t>EOTSS  |  </a:t>
            </a:r>
            <a:fld id="{ADB5EE19-2DDD-0949-9666-AAFFBAB67E53}" type="slidenum">
              <a:rPr lang="en-US" smtClean="0">
                <a:solidFill>
                  <a:srgbClr val="14558F"/>
                </a:solidFill>
              </a:rPr>
              <a:pPr/>
              <a:t>‹#›</a:t>
            </a:fld>
            <a:endParaRPr lang="en-US" dirty="0">
              <a:solidFill>
                <a:srgbClr val="14558F"/>
              </a:solidFill>
            </a:endParaRPr>
          </a:p>
        </p:txBody>
      </p:sp>
      <p:sp>
        <p:nvSpPr>
          <p:cNvPr id="14" name="Shape 2"/>
          <p:cNvSpPr/>
          <p:nvPr userDrawn="1"/>
        </p:nvSpPr>
        <p:spPr>
          <a:xfrm>
            <a:off x="-4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3"/>
          <p:cNvSpPr/>
          <p:nvPr userDrawn="1"/>
        </p:nvSpPr>
        <p:spPr>
          <a:xfrm>
            <a:off x="-3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97552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4.jpe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8386" b="13456"/>
          <a:stretch/>
        </p:blipFill>
        <p:spPr>
          <a:xfrm>
            <a:off x="0" y="3"/>
            <a:ext cx="9144000" cy="557791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99"/>
          <p:cNvSpPr/>
          <p:nvPr userDrawn="1"/>
        </p:nvSpPr>
        <p:spPr>
          <a:xfrm>
            <a:off x="0" y="-1"/>
            <a:ext cx="9144002" cy="5639554"/>
          </a:xfrm>
          <a:prstGeom prst="rect">
            <a:avLst/>
          </a:prstGeom>
          <a:solidFill>
            <a:srgbClr val="000000">
              <a:alpha val="56918"/>
            </a:srgbClr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14141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19"/>
          <p:cNvSpPr>
            <a:spLocks noGrp="1"/>
          </p:cNvSpPr>
          <p:nvPr>
            <p:ph type="body" sz="half" idx="20" hasCustomPrompt="1"/>
          </p:nvPr>
        </p:nvSpPr>
        <p:spPr>
          <a:xfrm>
            <a:off x="1532861" y="468569"/>
            <a:ext cx="6078281" cy="468433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ctr">
              <a:buClrTx/>
              <a:buSzTx/>
              <a:buFontTx/>
              <a:buNone/>
              <a:defRPr sz="14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061105" y="365128"/>
            <a:ext cx="1435939" cy="249339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1000" dirty="0">
                <a:solidFill>
                  <a:srgbClr val="F2F2F2"/>
                </a:solidFill>
                <a:latin typeface="Arial"/>
              </a:rPr>
              <a:t>Private &amp; Confidential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43000" y="976473"/>
            <a:ext cx="6858001" cy="253711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1" y="3602039"/>
            <a:ext cx="6858001" cy="64683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52" indent="0" algn="ctr">
              <a:buNone/>
              <a:defRPr sz="2000"/>
            </a:lvl2pPr>
            <a:lvl3pPr marL="914303" indent="0" algn="ctr">
              <a:buNone/>
              <a:defRPr sz="1800"/>
            </a:lvl3pPr>
            <a:lvl4pPr marL="1371455" indent="0" algn="ctr">
              <a:buNone/>
              <a:defRPr sz="1600"/>
            </a:lvl4pPr>
            <a:lvl5pPr marL="1828606" indent="0" algn="ctr">
              <a:buNone/>
              <a:defRPr sz="1600"/>
            </a:lvl5pPr>
            <a:lvl6pPr marL="2285758" indent="0" algn="ctr">
              <a:buNone/>
              <a:defRPr sz="1600"/>
            </a:lvl6pPr>
            <a:lvl7pPr marL="2742909" indent="0" algn="ctr">
              <a:buNone/>
              <a:defRPr sz="1600"/>
            </a:lvl7pPr>
            <a:lvl8pPr marL="3200061" indent="0" algn="ctr">
              <a:buNone/>
              <a:defRPr sz="1600"/>
            </a:lvl8pPr>
            <a:lvl9pPr marL="3657212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4" y="5488104"/>
            <a:ext cx="9144001" cy="360501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33"/>
          <p:cNvSpPr/>
          <p:nvPr userDrawn="1"/>
        </p:nvSpPr>
        <p:spPr>
          <a:xfrm>
            <a:off x="2" y="5542155"/>
            <a:ext cx="9144001" cy="400254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Shape 34"/>
          <p:cNvSpPr/>
          <p:nvPr userDrawn="1"/>
        </p:nvSpPr>
        <p:spPr>
          <a:xfrm>
            <a:off x="3" y="5656520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26" y="6398544"/>
            <a:ext cx="184725" cy="280742"/>
          </a:xfrm>
          <a:prstGeom prst="rect">
            <a:avLst/>
          </a:prstGeom>
          <a:ln w="12700">
            <a:miter lim="400000"/>
          </a:ln>
        </p:spPr>
        <p:txBody>
          <a:bodyPr vert="horz" wrap="none" lIns="91430" tIns="45716" rIns="91430" bIns="45716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0" name="Shape 17"/>
          <p:cNvSpPr/>
          <p:nvPr userDrawn="1"/>
        </p:nvSpPr>
        <p:spPr>
          <a:xfrm>
            <a:off x="1541721" y="5933090"/>
            <a:ext cx="6903033" cy="5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6572" tIns="36572" rIns="36572" bIns="3657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</a:defRPr>
            </a:pPr>
            <a:r>
              <a:rPr sz="1000" b="1" dirty="0">
                <a:solidFill>
                  <a:srgbClr val="F2F2F2"/>
                </a:solidFill>
                <a:latin typeface="Arial"/>
              </a:rPr>
              <a:t>Executive Office of Technology Services and Security 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(</a:t>
            </a:r>
            <a:r>
              <a:rPr sz="1000" b="1" dirty="0">
                <a:solidFill>
                  <a:srgbClr val="F2F2F2"/>
                </a:solidFill>
                <a:latin typeface="Arial"/>
              </a:rPr>
              <a:t>EOTSS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)</a:t>
            </a:r>
            <a:endParaRPr sz="1000" b="1" dirty="0">
              <a:solidFill>
                <a:srgbClr val="F2F2F2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pPr>
            <a:r>
              <a:rPr lang="en-US" sz="1000" dirty="0">
                <a:solidFill>
                  <a:srgbClr val="F2F2F2"/>
                </a:solidFill>
                <a:latin typeface="Arial"/>
              </a:rPr>
              <a:t>EOTSS Mission: To provide secure and quality digital information, services, and tools to constituents and service providers when and where they need them.</a:t>
            </a:r>
          </a:p>
        </p:txBody>
      </p:sp>
      <p:sp>
        <p:nvSpPr>
          <p:cNvPr id="27" name="Shape 19"/>
          <p:cNvSpPr>
            <a:spLocks noGrp="1"/>
          </p:cNvSpPr>
          <p:nvPr>
            <p:ph type="body" sz="half" idx="19" hasCustomPrompt="1"/>
          </p:nvPr>
        </p:nvSpPr>
        <p:spPr>
          <a:xfrm>
            <a:off x="1143001" y="4295975"/>
            <a:ext cx="6857999" cy="40371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28" name="Shape 19"/>
          <p:cNvSpPr>
            <a:spLocks noGrp="1"/>
          </p:cNvSpPr>
          <p:nvPr>
            <p:ph type="body" sz="half" idx="21" hasCustomPrompt="1"/>
          </p:nvPr>
        </p:nvSpPr>
        <p:spPr>
          <a:xfrm>
            <a:off x="1143001" y="4699689"/>
            <a:ext cx="6857998" cy="40371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Presenter’s 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" y="5767558"/>
            <a:ext cx="979402" cy="9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00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4.jpe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084" r="3943"/>
          <a:stretch/>
        </p:blipFill>
        <p:spPr>
          <a:xfrm>
            <a:off x="-1" y="0"/>
            <a:ext cx="9144002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9"/>
          <p:cNvSpPr>
            <a:spLocks noGrp="1"/>
          </p:cNvSpPr>
          <p:nvPr>
            <p:ph type="body" sz="half" idx="20" hasCustomPrompt="1"/>
          </p:nvPr>
        </p:nvSpPr>
        <p:spPr>
          <a:xfrm>
            <a:off x="1532861" y="468569"/>
            <a:ext cx="6078281" cy="468433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ctr">
              <a:buClrTx/>
              <a:buSzTx/>
              <a:buFontTx/>
              <a:buNone/>
              <a:defRPr sz="14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061105" y="365128"/>
            <a:ext cx="1435939" cy="249339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1000" dirty="0">
                <a:solidFill>
                  <a:srgbClr val="14558F"/>
                </a:solidFill>
                <a:latin typeface="Arial"/>
              </a:rPr>
              <a:t>Private &amp; Confidential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43000" y="976473"/>
            <a:ext cx="6858001" cy="253711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1" y="3602039"/>
            <a:ext cx="6858001" cy="64683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accent1"/>
                </a:solidFill>
              </a:defRPr>
            </a:lvl1pPr>
            <a:lvl2pPr marL="457152" indent="0" algn="ctr">
              <a:buNone/>
              <a:defRPr sz="2000"/>
            </a:lvl2pPr>
            <a:lvl3pPr marL="914303" indent="0" algn="ctr">
              <a:buNone/>
              <a:defRPr sz="1800"/>
            </a:lvl3pPr>
            <a:lvl4pPr marL="1371455" indent="0" algn="ctr">
              <a:buNone/>
              <a:defRPr sz="1600"/>
            </a:lvl4pPr>
            <a:lvl5pPr marL="1828606" indent="0" algn="ctr">
              <a:buNone/>
              <a:defRPr sz="1600"/>
            </a:lvl5pPr>
            <a:lvl6pPr marL="2285758" indent="0" algn="ctr">
              <a:buNone/>
              <a:defRPr sz="1600"/>
            </a:lvl6pPr>
            <a:lvl7pPr marL="2742909" indent="0" algn="ctr">
              <a:buNone/>
              <a:defRPr sz="1600"/>
            </a:lvl7pPr>
            <a:lvl8pPr marL="3200061" indent="0" algn="ctr">
              <a:buNone/>
              <a:defRPr sz="1600"/>
            </a:lvl8pPr>
            <a:lvl9pPr marL="3657212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4" y="5488104"/>
            <a:ext cx="9144001" cy="360501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33"/>
          <p:cNvSpPr/>
          <p:nvPr userDrawn="1"/>
        </p:nvSpPr>
        <p:spPr>
          <a:xfrm>
            <a:off x="2" y="5542155"/>
            <a:ext cx="9144001" cy="400254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Shape 34"/>
          <p:cNvSpPr/>
          <p:nvPr userDrawn="1"/>
        </p:nvSpPr>
        <p:spPr>
          <a:xfrm>
            <a:off x="3" y="5656520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26" y="6398544"/>
            <a:ext cx="184725" cy="280742"/>
          </a:xfrm>
          <a:prstGeom prst="rect">
            <a:avLst/>
          </a:prstGeom>
          <a:ln w="12700">
            <a:miter lim="400000"/>
          </a:ln>
        </p:spPr>
        <p:txBody>
          <a:bodyPr vert="horz" wrap="none" lIns="91430" tIns="45716" rIns="91430" bIns="45716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0" name="Shape 17"/>
          <p:cNvSpPr/>
          <p:nvPr userDrawn="1"/>
        </p:nvSpPr>
        <p:spPr>
          <a:xfrm>
            <a:off x="1541721" y="5933090"/>
            <a:ext cx="6903033" cy="5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6572" tIns="36572" rIns="36572" bIns="3657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</a:defRPr>
            </a:pPr>
            <a:r>
              <a:rPr sz="1000" b="1" dirty="0">
                <a:solidFill>
                  <a:srgbClr val="F2F2F2"/>
                </a:solidFill>
                <a:latin typeface="Arial"/>
              </a:rPr>
              <a:t>Executive Office of Technology Services and Security 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(</a:t>
            </a:r>
            <a:r>
              <a:rPr sz="1000" b="1" dirty="0">
                <a:solidFill>
                  <a:srgbClr val="F2F2F2"/>
                </a:solidFill>
                <a:latin typeface="Arial"/>
              </a:rPr>
              <a:t>EOTSS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)</a:t>
            </a:r>
            <a:endParaRPr sz="1000" b="1" dirty="0">
              <a:solidFill>
                <a:srgbClr val="F2F2F2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pPr>
            <a:r>
              <a:rPr lang="en-US" sz="1000" dirty="0">
                <a:solidFill>
                  <a:srgbClr val="F2F2F2"/>
                </a:solidFill>
                <a:latin typeface="Arial"/>
              </a:rPr>
              <a:t>EOTSS Mission: To provide secure and quality digital information, services, and tools to constituents and service providers when and where they need them.</a:t>
            </a:r>
          </a:p>
        </p:txBody>
      </p:sp>
      <p:sp>
        <p:nvSpPr>
          <p:cNvPr id="27" name="Shape 19"/>
          <p:cNvSpPr>
            <a:spLocks noGrp="1"/>
          </p:cNvSpPr>
          <p:nvPr>
            <p:ph type="body" sz="half" idx="19" hasCustomPrompt="1"/>
          </p:nvPr>
        </p:nvSpPr>
        <p:spPr>
          <a:xfrm>
            <a:off x="1143001" y="4295975"/>
            <a:ext cx="6857999" cy="40371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28" name="Shape 19"/>
          <p:cNvSpPr>
            <a:spLocks noGrp="1"/>
          </p:cNvSpPr>
          <p:nvPr>
            <p:ph type="body" sz="half" idx="21" hasCustomPrompt="1"/>
          </p:nvPr>
        </p:nvSpPr>
        <p:spPr>
          <a:xfrm>
            <a:off x="1143001" y="4699689"/>
            <a:ext cx="6857998" cy="40371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Presenter’s 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" y="5767558"/>
            <a:ext cx="979402" cy="9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1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4.jpeg"/>
          <p:cNvPicPr>
            <a:picLocks noChangeAspect="1"/>
          </p:cNvPicPr>
          <p:nvPr userDrawn="1"/>
        </p:nvPicPr>
        <p:blipFill>
          <a:blip r:embed="rId2"/>
          <a:srcRect l="431" t="1374" r="169" b="5827"/>
          <a:stretch>
            <a:fillRect/>
          </a:stretch>
        </p:blipFill>
        <p:spPr>
          <a:xfrm>
            <a:off x="0" y="-8934"/>
            <a:ext cx="9144002" cy="5712719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99"/>
          <p:cNvSpPr/>
          <p:nvPr userDrawn="1"/>
        </p:nvSpPr>
        <p:spPr>
          <a:xfrm>
            <a:off x="3" y="-8934"/>
            <a:ext cx="9144001" cy="5558041"/>
          </a:xfrm>
          <a:prstGeom prst="rect">
            <a:avLst/>
          </a:prstGeom>
          <a:solidFill>
            <a:srgbClr val="000000">
              <a:alpha val="56918"/>
            </a:srgbClr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14141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19"/>
          <p:cNvSpPr>
            <a:spLocks noGrp="1"/>
          </p:cNvSpPr>
          <p:nvPr>
            <p:ph type="body" sz="half" idx="20" hasCustomPrompt="1"/>
          </p:nvPr>
        </p:nvSpPr>
        <p:spPr>
          <a:xfrm>
            <a:off x="1532861" y="468569"/>
            <a:ext cx="6078281" cy="468433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ctr">
              <a:buClrTx/>
              <a:buSzTx/>
              <a:buFontTx/>
              <a:buNone/>
              <a:defRPr sz="14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43000" y="976473"/>
            <a:ext cx="6858001" cy="253711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1" y="3602039"/>
            <a:ext cx="6858001" cy="64683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52" indent="0" algn="ctr">
              <a:buNone/>
              <a:defRPr sz="2000"/>
            </a:lvl2pPr>
            <a:lvl3pPr marL="914303" indent="0" algn="ctr">
              <a:buNone/>
              <a:defRPr sz="1800"/>
            </a:lvl3pPr>
            <a:lvl4pPr marL="1371455" indent="0" algn="ctr">
              <a:buNone/>
              <a:defRPr sz="1600"/>
            </a:lvl4pPr>
            <a:lvl5pPr marL="1828606" indent="0" algn="ctr">
              <a:buNone/>
              <a:defRPr sz="1600"/>
            </a:lvl5pPr>
            <a:lvl6pPr marL="2285758" indent="0" algn="ctr">
              <a:buNone/>
              <a:defRPr sz="1600"/>
            </a:lvl6pPr>
            <a:lvl7pPr marL="2742909" indent="0" algn="ctr">
              <a:buNone/>
              <a:defRPr sz="1600"/>
            </a:lvl7pPr>
            <a:lvl8pPr marL="3200061" indent="0" algn="ctr">
              <a:buNone/>
              <a:defRPr sz="1600"/>
            </a:lvl8pPr>
            <a:lvl9pPr marL="3657212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4" y="5488104"/>
            <a:ext cx="9144001" cy="360501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33"/>
          <p:cNvSpPr/>
          <p:nvPr userDrawn="1"/>
        </p:nvSpPr>
        <p:spPr>
          <a:xfrm>
            <a:off x="2" y="5542155"/>
            <a:ext cx="9144001" cy="400254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Shape 34"/>
          <p:cNvSpPr/>
          <p:nvPr userDrawn="1"/>
        </p:nvSpPr>
        <p:spPr>
          <a:xfrm>
            <a:off x="3" y="5656520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4" tIns="45714" rIns="45714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26" y="6398544"/>
            <a:ext cx="184725" cy="280742"/>
          </a:xfrm>
          <a:prstGeom prst="rect">
            <a:avLst/>
          </a:prstGeom>
          <a:ln w="12700">
            <a:miter lim="400000"/>
          </a:ln>
        </p:spPr>
        <p:txBody>
          <a:bodyPr vert="horz" wrap="none" lIns="91430" tIns="45716" rIns="91430" bIns="45716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0" name="Shape 17"/>
          <p:cNvSpPr/>
          <p:nvPr userDrawn="1"/>
        </p:nvSpPr>
        <p:spPr>
          <a:xfrm>
            <a:off x="1541721" y="5933924"/>
            <a:ext cx="6903033" cy="543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6572" tIns="36572" rIns="36572" bIns="3657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</a:defRPr>
            </a:pPr>
            <a:r>
              <a:rPr sz="1000" b="1" dirty="0">
                <a:solidFill>
                  <a:srgbClr val="F2F2F2"/>
                </a:solidFill>
                <a:latin typeface="Arial"/>
              </a:rPr>
              <a:t>Executive Office of Technology Services and Security 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(</a:t>
            </a:r>
            <a:r>
              <a:rPr sz="1000" b="1" dirty="0">
                <a:solidFill>
                  <a:srgbClr val="F2F2F2"/>
                </a:solidFill>
                <a:latin typeface="Arial"/>
              </a:rPr>
              <a:t>EOTSS</a:t>
            </a:r>
            <a:r>
              <a:rPr lang="en-US" sz="1000" b="1" dirty="0">
                <a:solidFill>
                  <a:srgbClr val="F2F2F2"/>
                </a:solidFill>
                <a:latin typeface="Arial"/>
              </a:rPr>
              <a:t>)</a:t>
            </a:r>
            <a:endParaRPr sz="1000" b="1" dirty="0">
              <a:solidFill>
                <a:srgbClr val="F2F2F2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pPr>
            <a:r>
              <a:rPr lang="en-US" sz="1000" i="1" dirty="0">
                <a:solidFill>
                  <a:srgbClr val="F2F2F2"/>
                </a:solidFill>
                <a:latin typeface="Arial"/>
              </a:rPr>
              <a:t>EOTSS Mission: To provide secure and quality digital information, services, and tools to constituents and service providers when and where they need them.</a:t>
            </a:r>
          </a:p>
        </p:txBody>
      </p:sp>
      <p:sp>
        <p:nvSpPr>
          <p:cNvPr id="27" name="Shape 19"/>
          <p:cNvSpPr>
            <a:spLocks noGrp="1"/>
          </p:cNvSpPr>
          <p:nvPr>
            <p:ph type="body" sz="half" idx="19" hasCustomPrompt="1"/>
          </p:nvPr>
        </p:nvSpPr>
        <p:spPr>
          <a:xfrm>
            <a:off x="1143001" y="4295975"/>
            <a:ext cx="6857999" cy="40371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28" name="Shape 19"/>
          <p:cNvSpPr>
            <a:spLocks noGrp="1"/>
          </p:cNvSpPr>
          <p:nvPr>
            <p:ph type="body" sz="half" idx="21" hasCustomPrompt="1"/>
          </p:nvPr>
        </p:nvSpPr>
        <p:spPr>
          <a:xfrm>
            <a:off x="1143001" y="4699689"/>
            <a:ext cx="6857998" cy="40371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Presenter’s 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" y="5767558"/>
            <a:ext cx="979402" cy="9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30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2443164" y="3752850"/>
            <a:ext cx="5722937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7" y="2030667"/>
            <a:ext cx="1365477" cy="13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74970" y="1814170"/>
            <a:ext cx="6069891" cy="1843430"/>
          </a:xfrm>
          <a:prstGeom prst="rect">
            <a:avLst/>
          </a:prstGeom>
        </p:spPr>
        <p:txBody>
          <a:bodyPr lIns="91430" tIns="45716" rIns="91430" bIns="45716" anchor="ctr"/>
          <a:lstStyle>
            <a:lvl1pPr>
              <a:lnSpc>
                <a:spcPct val="100000"/>
              </a:lnSpc>
              <a:spcAft>
                <a:spcPts val="612"/>
              </a:spcAft>
              <a:defRPr/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Commonwealth of Massachusetts</a:t>
            </a:r>
            <a:b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[SECRETARIAT]</a:t>
            </a:r>
            <a:br>
              <a:rPr lang="en-US" sz="1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0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Presentation to the Governor</a:t>
            </a:r>
            <a:endParaRPr lang="en-US" sz="2400" dirty="0">
              <a:solidFill>
                <a:srgbClr val="0026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265715" y="6283293"/>
            <a:ext cx="2612572" cy="21793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Draft: For Policy Development Purposes</a:t>
            </a:r>
          </a:p>
        </p:txBody>
      </p:sp>
    </p:spTree>
    <p:extLst>
      <p:ext uri="{BB962C8B-B14F-4D97-AF65-F5344CB8AC3E}">
        <p14:creationId xmlns:p14="http://schemas.microsoft.com/office/powerpoint/2010/main" val="2502646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08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439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71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86" y="885687"/>
            <a:ext cx="7751547" cy="37449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307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2" y="1660859"/>
            <a:ext cx="3957219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08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439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71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2" y="1695148"/>
            <a:ext cx="3957219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08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439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71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86" y="885687"/>
            <a:ext cx="7751547" cy="37449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09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6241" y="1317044"/>
            <a:ext cx="843534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7660" y="624840"/>
            <a:ext cx="7673340" cy="236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157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2443164" y="3752850"/>
            <a:ext cx="5722937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7" y="2030667"/>
            <a:ext cx="1365477" cy="13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74970" y="1814170"/>
            <a:ext cx="6069891" cy="1843430"/>
          </a:xfrm>
          <a:prstGeom prst="rect">
            <a:avLst/>
          </a:prstGeom>
        </p:spPr>
        <p:txBody>
          <a:bodyPr lIns="91430" tIns="45716" rIns="91430" bIns="45716" anchor="ctr"/>
          <a:lstStyle>
            <a:lvl1pPr>
              <a:lnSpc>
                <a:spcPct val="100000"/>
              </a:lnSpc>
              <a:spcAft>
                <a:spcPts val="612"/>
              </a:spcAft>
              <a:defRPr/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Commonwealth of Massachusetts</a:t>
            </a:r>
            <a:b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[SECRETARIAT]</a:t>
            </a:r>
            <a:br>
              <a:rPr lang="en-US" sz="1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0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Presentation to the Governor</a:t>
            </a:r>
            <a:endParaRPr lang="en-US" sz="2400" dirty="0">
              <a:solidFill>
                <a:srgbClr val="0026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265715" y="6283293"/>
            <a:ext cx="2612572" cy="21793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Draft: For Policy Development Purposes</a:t>
            </a:r>
          </a:p>
        </p:txBody>
      </p:sp>
    </p:spTree>
    <p:extLst>
      <p:ext uri="{BB962C8B-B14F-4D97-AF65-F5344CB8AC3E}">
        <p14:creationId xmlns:p14="http://schemas.microsoft.com/office/powerpoint/2010/main" val="42736238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08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439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71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86" y="885687"/>
            <a:ext cx="7751547" cy="37449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9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Out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228702" y="1290463"/>
            <a:ext cx="4251960" cy="502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8"/>
          </p:nvPr>
        </p:nvSpPr>
        <p:spPr>
          <a:xfrm>
            <a:off x="4648301" y="1290463"/>
            <a:ext cx="4251960" cy="502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873329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2" y="1660859"/>
            <a:ext cx="3957219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08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439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71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2" y="1695148"/>
            <a:ext cx="3957219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08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439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71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86" y="885687"/>
            <a:ext cx="7751547" cy="37449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1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6241" y="1317044"/>
            <a:ext cx="843534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7660" y="624840"/>
            <a:ext cx="7673340" cy="236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22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McK Title Elements" hidden="1"/>
          <p:cNvGrpSpPr/>
          <p:nvPr userDrawn="1"/>
        </p:nvGrpSpPr>
        <p:grpSpPr>
          <a:xfrm>
            <a:off x="2693809" y="5165952"/>
            <a:ext cx="5225605" cy="1099222"/>
            <a:chOff x="2640013" y="5063111"/>
            <a:chExt cx="5121275" cy="107733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2640013" y="5063111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2640013" y="5330943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11" name="McK Disclaimer"/>
            <p:cNvSpPr>
              <a:spLocks noChangeArrowheads="1"/>
            </p:cNvSpPr>
            <p:nvPr/>
          </p:nvSpPr>
          <p:spPr bwMode="auto">
            <a:xfrm>
              <a:off x="2640013" y="5894229"/>
              <a:ext cx="512127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0071" eaLnBrk="0" hangingPunct="0"/>
              <a:r>
                <a:rPr lang="en-US" sz="800" dirty="0">
                  <a:solidFill>
                    <a:srgbClr val="000000"/>
                  </a:solidFill>
                  <a:latin typeface="Arial"/>
                </a:rPr>
                <a:t>CONFIDENTIAL AND PROPRIETARY</a:t>
              </a:r>
            </a:p>
            <a:p>
              <a:pPr defTabSz="820071" eaLnBrk="0" hangingPunct="0"/>
              <a:r>
                <a:rPr lang="en-US" sz="800" dirty="0">
                  <a:solidFill>
                    <a:srgbClr val="000000"/>
                  </a:solidFill>
                  <a:latin typeface="Arial"/>
                </a:rPr>
                <a:t>Any use of this material without specific permission is strictly prohibited</a:t>
              </a:r>
            </a:p>
          </p:txBody>
        </p:sp>
      </p:grp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93809" y="3615959"/>
            <a:ext cx="5407401" cy="219820"/>
          </a:xfrm>
        </p:spPr>
        <p:txBody>
          <a:bodyPr anchor="ctr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8672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2841911"/>
              </p:ext>
            </p:extLst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503" y="234864"/>
            <a:ext cx="8794113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635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5584832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990609"/>
            <a:ext cx="8839200" cy="1915571"/>
          </a:xfrm>
        </p:spPr>
        <p:txBody>
          <a:bodyPr/>
          <a:lstStyle>
            <a:lvl1pPr>
              <a:defRPr sz="2700"/>
            </a:lvl1pPr>
            <a:lvl2pPr>
              <a:buClrTx/>
              <a:defRPr sz="2400">
                <a:solidFill>
                  <a:srgbClr val="000000"/>
                </a:solidFill>
              </a:defRPr>
            </a:lvl2pPr>
            <a:lvl3pPr>
              <a:buClrTx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8148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93809" y="3615959"/>
            <a:ext cx="5407401" cy="21982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693809" y="1777968"/>
            <a:ext cx="5407401" cy="5078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3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56868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2443164" y="3752850"/>
            <a:ext cx="5722937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7" y="2030667"/>
            <a:ext cx="1365477" cy="13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74970" y="1814170"/>
            <a:ext cx="6069891" cy="1843430"/>
          </a:xfrm>
          <a:prstGeom prst="rect">
            <a:avLst/>
          </a:prstGeom>
        </p:spPr>
        <p:txBody>
          <a:bodyPr lIns="91430" tIns="45716" rIns="91430" bIns="45716" anchor="ctr"/>
          <a:lstStyle>
            <a:lvl1pPr>
              <a:lnSpc>
                <a:spcPct val="100000"/>
              </a:lnSpc>
              <a:spcAft>
                <a:spcPts val="612"/>
              </a:spcAft>
              <a:defRPr/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Commonwealth of Massachusetts</a:t>
            </a:r>
            <a:br>
              <a:rPr lang="en-US" sz="2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[SECRETARIAT]</a:t>
            </a:r>
            <a:br>
              <a:rPr lang="en-US" sz="18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br>
              <a:rPr lang="en-US" sz="10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269E"/>
                </a:solidFill>
                <a:latin typeface="Arial" pitchFamily="34" charset="0"/>
                <a:cs typeface="Arial" pitchFamily="34" charset="0"/>
              </a:rPr>
              <a:t>Presentation to the Governor</a:t>
            </a:r>
            <a:endParaRPr lang="en-US" sz="2400" dirty="0">
              <a:solidFill>
                <a:srgbClr val="0026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265715" y="6283293"/>
            <a:ext cx="2612572" cy="21793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Draft: For Policy Development Purposes</a:t>
            </a:r>
          </a:p>
        </p:txBody>
      </p:sp>
    </p:spTree>
    <p:extLst>
      <p:ext uri="{BB962C8B-B14F-4D97-AF65-F5344CB8AC3E}">
        <p14:creationId xmlns:p14="http://schemas.microsoft.com/office/powerpoint/2010/main" val="4047776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08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439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71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7201100" y="6269581"/>
            <a:ext cx="1673352" cy="155448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50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2" y="1698958"/>
            <a:ext cx="3957219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08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439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71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2" y="1695148"/>
            <a:ext cx="3957219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08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439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71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002" y="834887"/>
            <a:ext cx="7751547" cy="37449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32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7201100" y="6269581"/>
            <a:ext cx="1673352" cy="155448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96241" y="1317044"/>
            <a:ext cx="843534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7660" y="624840"/>
            <a:ext cx="7673340" cy="236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2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279858"/>
            <a:ext cx="8686800" cy="1600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8"/>
          </p:nvPr>
        </p:nvSpPr>
        <p:spPr>
          <a:xfrm>
            <a:off x="228701" y="2994358"/>
            <a:ext cx="8686800" cy="1600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9"/>
          </p:nvPr>
        </p:nvSpPr>
        <p:spPr>
          <a:xfrm>
            <a:off x="228701" y="4708858"/>
            <a:ext cx="8686800" cy="160020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0331803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McK Title Elements" hidden="1"/>
          <p:cNvGrpSpPr/>
          <p:nvPr userDrawn="1"/>
        </p:nvGrpSpPr>
        <p:grpSpPr>
          <a:xfrm>
            <a:off x="2693808" y="5165952"/>
            <a:ext cx="5225605" cy="1099222"/>
            <a:chOff x="2640013" y="5063111"/>
            <a:chExt cx="5121275" cy="107733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2640013" y="5063111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2640013" y="5330943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11" name="McK Disclaimer"/>
            <p:cNvSpPr>
              <a:spLocks noChangeArrowheads="1"/>
            </p:cNvSpPr>
            <p:nvPr/>
          </p:nvSpPr>
          <p:spPr bwMode="auto">
            <a:xfrm>
              <a:off x="2640013" y="5894229"/>
              <a:ext cx="512127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0158" eaLnBrk="0" hangingPunct="0"/>
              <a:r>
                <a:rPr lang="en-US" sz="800" dirty="0">
                  <a:solidFill>
                    <a:srgbClr val="000000"/>
                  </a:solidFill>
                  <a:latin typeface="Arial"/>
                </a:rPr>
                <a:t>CONFIDENTIAL AND PROPRIETARY</a:t>
              </a:r>
            </a:p>
            <a:p>
              <a:pPr defTabSz="820158" eaLnBrk="0" hangingPunct="0"/>
              <a:r>
                <a:rPr lang="en-US" sz="800" dirty="0">
                  <a:solidFill>
                    <a:srgbClr val="000000"/>
                  </a:solidFill>
                  <a:latin typeface="Arial"/>
                </a:rPr>
                <a:t>Any use of this material without specific permission is strictly prohibited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693808" y="1777967"/>
            <a:ext cx="5407401" cy="5078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3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93808" y="3615959"/>
            <a:ext cx="5407401" cy="219820"/>
          </a:xfrm>
        </p:spPr>
        <p:txBody>
          <a:bodyPr anchor="ctr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5796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5114220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44467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464613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81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Out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28701" y="1279858"/>
            <a:ext cx="86868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8"/>
          </p:nvPr>
        </p:nvSpPr>
        <p:spPr>
          <a:xfrm>
            <a:off x="228701" y="2994358"/>
            <a:ext cx="86868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9"/>
          </p:nvPr>
        </p:nvSpPr>
        <p:spPr>
          <a:xfrm>
            <a:off x="228701" y="4708858"/>
            <a:ext cx="86868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28213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228702" y="1290463"/>
            <a:ext cx="4251960" cy="246888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24"/>
          </p:nvPr>
        </p:nvSpPr>
        <p:spPr>
          <a:xfrm>
            <a:off x="228702" y="3850784"/>
            <a:ext cx="4251960" cy="246888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25"/>
          </p:nvPr>
        </p:nvSpPr>
        <p:spPr>
          <a:xfrm>
            <a:off x="4648301" y="3850784"/>
            <a:ext cx="4251960" cy="246888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26"/>
          </p:nvPr>
        </p:nvSpPr>
        <p:spPr>
          <a:xfrm>
            <a:off x="4648301" y="1290463"/>
            <a:ext cx="4251960" cy="2468880"/>
          </a:xfrm>
          <a:prstGeom prst="rect">
            <a:avLst/>
          </a:prstGeom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97580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Out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228702" y="1290463"/>
            <a:ext cx="4251960" cy="2468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24"/>
          </p:nvPr>
        </p:nvSpPr>
        <p:spPr>
          <a:xfrm>
            <a:off x="228702" y="3850784"/>
            <a:ext cx="4251960" cy="2468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25"/>
          </p:nvPr>
        </p:nvSpPr>
        <p:spPr>
          <a:xfrm>
            <a:off x="4648301" y="3850784"/>
            <a:ext cx="4251960" cy="2468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26"/>
          </p:nvPr>
        </p:nvSpPr>
        <p:spPr>
          <a:xfrm>
            <a:off x="4648301" y="1290463"/>
            <a:ext cx="4251960" cy="2468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0" tIns="45716" rIns="91430" bIns="45716"/>
          <a:lstStyle>
            <a:lvl1pPr marL="174607" indent="-174607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77789" indent="-17778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860334" indent="-171432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142879" indent="-17143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71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28701" y="657085"/>
            <a:ext cx="77724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Click to add title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701" y="400073"/>
            <a:ext cx="77724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baseline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87770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17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3" Type="http://schemas.openxmlformats.org/officeDocument/2006/relationships/slideLayout" Target="../slideLayouts/slideLayout54.xml"/><Relationship Id="rId21" Type="http://schemas.openxmlformats.org/officeDocument/2006/relationships/tags" Target="../tags/tag18.xml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" Type="http://schemas.openxmlformats.org/officeDocument/2006/relationships/slideLayout" Target="../slideLayouts/slideLayout53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1" Type="http://schemas.openxmlformats.org/officeDocument/2006/relationships/slideLayout" Target="../slideLayouts/slideLayout52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24" Type="http://schemas.openxmlformats.org/officeDocument/2006/relationships/image" Target="../media/image10.emf"/><Relationship Id="rId5" Type="http://schemas.openxmlformats.org/officeDocument/2006/relationships/theme" Target="../theme/theme7.xml"/><Relationship Id="rId15" Type="http://schemas.openxmlformats.org/officeDocument/2006/relationships/tags" Target="../tags/tag12.xml"/><Relationship Id="rId23" Type="http://schemas.openxmlformats.org/officeDocument/2006/relationships/oleObject" Target="../embeddings/oleObject1.bin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4" Type="http://schemas.openxmlformats.org/officeDocument/2006/relationships/slideLayout" Target="../slideLayouts/slideLayout55.x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tags" Target="../tags/tag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" Type="http://schemas.openxmlformats.org/officeDocument/2006/relationships/slideLayout" Target="../slideLayouts/slideLayout62.xml"/><Relationship Id="rId21" Type="http://schemas.openxmlformats.org/officeDocument/2006/relationships/tags" Target="../tags/tag38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image" Target="../media/image10.emf"/><Relationship Id="rId2" Type="http://schemas.openxmlformats.org/officeDocument/2006/relationships/slideLayout" Target="../slideLayouts/slideLayout61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1" Type="http://schemas.openxmlformats.org/officeDocument/2006/relationships/slideLayout" Target="../slideLayouts/slideLayout60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oleObject" Target="../embeddings/oleObject4.bin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heme" Target="../theme/theme9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228600" y="621742"/>
            <a:ext cx="7772400" cy="0"/>
          </a:xfrm>
          <a:prstGeom prst="line">
            <a:avLst/>
          </a:prstGeom>
          <a:ln w="12700">
            <a:solidFill>
              <a:srgbClr val="000099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228600" y="1160544"/>
            <a:ext cx="8686800" cy="0"/>
          </a:xfrm>
          <a:prstGeom prst="line">
            <a:avLst/>
          </a:prstGeom>
          <a:ln w="9525">
            <a:solidFill>
              <a:srgbClr val="00B0F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228600" y="6440441"/>
            <a:ext cx="8686800" cy="0"/>
          </a:xfrm>
          <a:prstGeom prst="line">
            <a:avLst/>
          </a:prstGeom>
          <a:ln w="9525">
            <a:solidFill>
              <a:srgbClr val="00B0F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7086600" y="6613161"/>
            <a:ext cx="18288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sz="800" baseline="0" dirty="0"/>
              <a:t>Slide </a:t>
            </a:r>
            <a:fld id="{E751E243-682E-4759-A099-4AE9768A6066}" type="slidenum">
              <a:rPr lang="en-US" sz="800" baseline="0" smtClean="0"/>
              <a:t>‹#›</a:t>
            </a:fld>
            <a:endParaRPr lang="en-US" sz="800" baseline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9827A-7EB9-4071-964D-4399468DBF0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82" y="161689"/>
            <a:ext cx="977604" cy="7294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1" r:id="rId3"/>
    <p:sldLayoutId id="2147483661" r:id="rId4"/>
    <p:sldLayoutId id="2147483665" r:id="rId5"/>
    <p:sldLayoutId id="2147483664" r:id="rId6"/>
    <p:sldLayoutId id="2147483669" r:id="rId7"/>
    <p:sldLayoutId id="2147483663" r:id="rId8"/>
    <p:sldLayoutId id="2147483672" r:id="rId9"/>
    <p:sldLayoutId id="2147483668" r:id="rId10"/>
    <p:sldLayoutId id="2147483660" r:id="rId11"/>
    <p:sldLayoutId id="2147483737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5pPr>
      <a:lvl6pPr marL="45715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30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455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60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76" indent="-228576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02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30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929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030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182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33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485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637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2" cstate="print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1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16" tIns="46033" rIns="4571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16" tIns="45716" rIns="45716" bIns="45716" anchor="ctr"/>
          <a:lstStyle/>
          <a:p>
            <a:pPr algn="ctr" eaLnBrk="0" hangingPunct="0">
              <a:defRPr/>
            </a:pP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4"/>
            <a:ext cx="762001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4" y="1420814"/>
            <a:ext cx="6985000" cy="2512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36614" y="6244283"/>
            <a:ext cx="5564187" cy="3454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06" indent="-538106"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*	Footnote</a:t>
            </a:r>
          </a:p>
          <a:p>
            <a:pPr marL="538106" indent="-538106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1" y="6445251"/>
            <a:ext cx="1066800" cy="24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16" tIns="45716" rIns="45716" bIns="4571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  <a:latin typeface="Arial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46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ransition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891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891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891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891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891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152" algn="l" rtl="0" eaLnBrk="0" fontAlgn="base" hangingPunct="0">
        <a:spcBef>
          <a:spcPct val="20000"/>
        </a:spcBef>
        <a:spcAft>
          <a:spcPct val="0"/>
        </a:spcAft>
        <a:tabLst>
          <a:tab pos="915891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303" algn="l" rtl="0" eaLnBrk="0" fontAlgn="base" hangingPunct="0">
        <a:spcBef>
          <a:spcPct val="20000"/>
        </a:spcBef>
        <a:spcAft>
          <a:spcPct val="0"/>
        </a:spcAft>
        <a:tabLst>
          <a:tab pos="915891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455" algn="l" rtl="0" eaLnBrk="0" fontAlgn="base" hangingPunct="0">
        <a:spcBef>
          <a:spcPct val="20000"/>
        </a:spcBef>
        <a:spcAft>
          <a:spcPct val="0"/>
        </a:spcAft>
        <a:tabLst>
          <a:tab pos="915891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606" algn="l" rtl="0" eaLnBrk="0" fontAlgn="base" hangingPunct="0">
        <a:spcBef>
          <a:spcPct val="20000"/>
        </a:spcBef>
        <a:spcAft>
          <a:spcPct val="0"/>
        </a:spcAft>
        <a:tabLst>
          <a:tab pos="915891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0960" indent="-38096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265" indent="-222226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697" indent="-342864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303" indent="-346039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359" indent="-304768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510" indent="-30476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662" indent="-30476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4813" indent="-30476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1965" indent="-30476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228600" y="621742"/>
            <a:ext cx="7772400" cy="0"/>
          </a:xfrm>
          <a:prstGeom prst="line">
            <a:avLst/>
          </a:prstGeom>
          <a:ln w="12700">
            <a:solidFill>
              <a:srgbClr val="000099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228600" y="1160544"/>
            <a:ext cx="8686800" cy="0"/>
          </a:xfrm>
          <a:prstGeom prst="line">
            <a:avLst/>
          </a:prstGeom>
          <a:ln w="9525">
            <a:solidFill>
              <a:srgbClr val="00B0F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228600" y="6440441"/>
            <a:ext cx="8686800" cy="0"/>
          </a:xfrm>
          <a:prstGeom prst="line">
            <a:avLst/>
          </a:prstGeom>
          <a:ln w="9525">
            <a:solidFill>
              <a:srgbClr val="00B0F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ate Placeholder 3"/>
          <p:cNvSpPr txBox="1">
            <a:spLocks/>
          </p:cNvSpPr>
          <p:nvPr userDrawn="1"/>
        </p:nvSpPr>
        <p:spPr>
          <a:xfrm>
            <a:off x="228600" y="6435363"/>
            <a:ext cx="32004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000000"/>
                </a:solidFill>
              </a:rPr>
              <a:t>FY19 Budget Recommendations</a:t>
            </a:r>
          </a:p>
        </p:txBody>
      </p:sp>
      <p:pic>
        <p:nvPicPr>
          <p:cNvPr id="12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432" y="195931"/>
            <a:ext cx="720969" cy="72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228600" y="6613161"/>
            <a:ext cx="32004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000000"/>
                </a:solidFill>
              </a:rPr>
              <a:t>Executive Office of Technology Services and Security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3543300" y="6446002"/>
            <a:ext cx="20574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000000"/>
                </a:solidFill>
              </a:rPr>
              <a:t>For Policy Development Purposes</a:t>
            </a:r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7086600" y="6435363"/>
            <a:ext cx="18288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sz="800" dirty="0">
                <a:solidFill>
                  <a:srgbClr val="000000"/>
                </a:solidFill>
              </a:rPr>
              <a:t>Updated </a:t>
            </a:r>
            <a:fld id="{77336478-EF16-4DDD-8CCA-AF66E2F54745}" type="datetime4">
              <a:rPr lang="en-US" sz="800" smtClean="0">
                <a:solidFill>
                  <a:srgbClr val="000000"/>
                </a:solidFill>
              </a:rPr>
              <a:pPr/>
              <a:t>April 26, 2022</a:t>
            </a:fld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7086600" y="6613161"/>
            <a:ext cx="18288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fld id="{389EAA8D-D2A6-4960-8FAA-D88D19FD7BD8}" type="slidenum">
              <a:rPr lang="en-US" sz="800" smtClean="0">
                <a:solidFill>
                  <a:srgbClr val="000000"/>
                </a:solidFill>
              </a:rPr>
              <a:pPr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6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5pPr>
      <a:lvl6pPr marL="45715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30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455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60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76" indent="-228576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02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30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929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030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182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33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485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637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41414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4558F"/>
                </a:solidFill>
              </a:rPr>
              <a:t>EOTSS  |  </a:t>
            </a:r>
            <a:fld id="{438E4305-7D25-894B-99D8-B239362B8F40}" type="slidenum">
              <a:rPr lang="en-US" smtClean="0">
                <a:solidFill>
                  <a:srgbClr val="14558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4558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734693"/>
            <a:ext cx="7886700" cy="4351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624079" y="138493"/>
            <a:ext cx="7891272" cy="1325880"/>
          </a:xfrm>
          <a:prstGeom prst="rect">
            <a:avLst/>
          </a:prstGeom>
          <a:ln>
            <a:noFill/>
          </a:ln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41414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5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defTabSz="91430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76" indent="-228576" algn="l" defTabSz="914303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7" indent="-228576" algn="l" defTabSz="91430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9" indent="-228576" algn="l" defTabSz="91430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0" indent="-228576" algn="l" defTabSz="91430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2" indent="-228576" algn="l" defTabSz="91430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33" indent="-228576" algn="l" defTabSz="9143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9143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9143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9143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448408" y="720969"/>
            <a:ext cx="7499252" cy="0"/>
          </a:xfrm>
          <a:prstGeom prst="line">
            <a:avLst/>
          </a:prstGeom>
          <a:ln w="12700">
            <a:solidFill>
              <a:srgbClr val="000099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48408" y="1363744"/>
            <a:ext cx="8321040" cy="0"/>
          </a:xfrm>
          <a:prstGeom prst="line">
            <a:avLst/>
          </a:prstGeom>
          <a:ln w="9525">
            <a:solidFill>
              <a:srgbClr val="00B0F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448408" y="6280637"/>
            <a:ext cx="8321040" cy="0"/>
          </a:xfrm>
          <a:prstGeom prst="line">
            <a:avLst/>
          </a:prstGeom>
          <a:ln w="9525">
            <a:solidFill>
              <a:srgbClr val="00B0F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ate Placeholder 3"/>
          <p:cNvSpPr txBox="1">
            <a:spLocks/>
          </p:cNvSpPr>
          <p:nvPr userDrawn="1"/>
        </p:nvSpPr>
        <p:spPr>
          <a:xfrm>
            <a:off x="351696" y="6297778"/>
            <a:ext cx="2340704" cy="155448"/>
          </a:xfrm>
          <a:prstGeom prst="rect">
            <a:avLst/>
          </a:prstGeom>
        </p:spPr>
        <p:txBody>
          <a:bodyPr vert="horz" lIns="101871" tIns="50935" rIns="101871" bIns="50935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000000"/>
                </a:solidFill>
              </a:rPr>
              <a:t>FY19 H.1 Recommendations</a:t>
            </a:r>
          </a:p>
        </p:txBody>
      </p:sp>
      <p:sp>
        <p:nvSpPr>
          <p:cNvPr id="33" name="Date Placeholder 3"/>
          <p:cNvSpPr txBox="1">
            <a:spLocks/>
          </p:cNvSpPr>
          <p:nvPr userDrawn="1"/>
        </p:nvSpPr>
        <p:spPr>
          <a:xfrm>
            <a:off x="351696" y="6417232"/>
            <a:ext cx="3064502" cy="155448"/>
          </a:xfrm>
          <a:prstGeom prst="rect">
            <a:avLst/>
          </a:prstGeom>
        </p:spPr>
        <p:txBody>
          <a:bodyPr vert="horz" lIns="101871" tIns="50935" rIns="101871" bIns="50935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000000"/>
                </a:solidFill>
              </a:rPr>
              <a:t>Housing and Economic Development</a:t>
            </a:r>
          </a:p>
        </p:txBody>
      </p:sp>
      <p:sp>
        <p:nvSpPr>
          <p:cNvPr id="40" name="Slide Number Placeholder 6"/>
          <p:cNvSpPr txBox="1">
            <a:spLocks/>
          </p:cNvSpPr>
          <p:nvPr userDrawn="1"/>
        </p:nvSpPr>
        <p:spPr>
          <a:xfrm>
            <a:off x="8149379" y="6543216"/>
            <a:ext cx="762001" cy="228600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FA4524-850C-6D4F-85BC-70D4F7341579}" type="slidenum">
              <a:rPr lang="en-US" sz="1000" smtClean="0">
                <a:solidFill>
                  <a:srgbClr val="000000"/>
                </a:solidFill>
                <a:latin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" name="Content Placeholder 8"/>
          <p:cNvSpPr txBox="1">
            <a:spLocks/>
          </p:cNvSpPr>
          <p:nvPr userDrawn="1"/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499" y="217488"/>
            <a:ext cx="720969" cy="72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3265715" y="6283293"/>
            <a:ext cx="2612572" cy="21793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Draft: For Policy Development Purposes</a:t>
            </a:r>
          </a:p>
        </p:txBody>
      </p: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7182466" y="6270478"/>
            <a:ext cx="1661002" cy="182747"/>
          </a:xfrm>
          <a:prstGeom prst="rect">
            <a:avLst/>
          </a:prstGeom>
        </p:spPr>
        <p:txBody>
          <a:bodyPr lIns="91430" tIns="45716" rIns="91430" bIns="45716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Updated: January 22, 2018</a:t>
            </a:r>
          </a:p>
        </p:txBody>
      </p:sp>
    </p:spTree>
    <p:extLst>
      <p:ext uri="{BB962C8B-B14F-4D97-AF65-F5344CB8AC3E}">
        <p14:creationId xmlns:p14="http://schemas.microsoft.com/office/powerpoint/2010/main" val="289252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5pPr>
      <a:lvl6pPr marL="45715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30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455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60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76" indent="-228576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02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30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929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030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182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33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485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637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448408" y="720969"/>
            <a:ext cx="7499252" cy="0"/>
          </a:xfrm>
          <a:prstGeom prst="line">
            <a:avLst/>
          </a:prstGeom>
          <a:ln w="12700">
            <a:solidFill>
              <a:srgbClr val="000099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48408" y="1363744"/>
            <a:ext cx="8321040" cy="0"/>
          </a:xfrm>
          <a:prstGeom prst="line">
            <a:avLst/>
          </a:prstGeom>
          <a:ln w="9525">
            <a:solidFill>
              <a:srgbClr val="00B0F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448408" y="6280637"/>
            <a:ext cx="8321040" cy="0"/>
          </a:xfrm>
          <a:prstGeom prst="line">
            <a:avLst/>
          </a:prstGeom>
          <a:ln w="9525">
            <a:solidFill>
              <a:srgbClr val="00B0F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ate Placeholder 3"/>
          <p:cNvSpPr txBox="1">
            <a:spLocks/>
          </p:cNvSpPr>
          <p:nvPr userDrawn="1"/>
        </p:nvSpPr>
        <p:spPr>
          <a:xfrm>
            <a:off x="351696" y="6297778"/>
            <a:ext cx="2340704" cy="155448"/>
          </a:xfrm>
          <a:prstGeom prst="rect">
            <a:avLst/>
          </a:prstGeom>
        </p:spPr>
        <p:txBody>
          <a:bodyPr vert="horz" lIns="101871" tIns="50935" rIns="101871" bIns="50935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000000"/>
                </a:solidFill>
              </a:rPr>
              <a:t>FY19 H.1 Recommendations</a:t>
            </a:r>
          </a:p>
        </p:txBody>
      </p:sp>
      <p:sp>
        <p:nvSpPr>
          <p:cNvPr id="33" name="Date Placeholder 3"/>
          <p:cNvSpPr txBox="1">
            <a:spLocks/>
          </p:cNvSpPr>
          <p:nvPr userDrawn="1"/>
        </p:nvSpPr>
        <p:spPr>
          <a:xfrm>
            <a:off x="351696" y="6417232"/>
            <a:ext cx="3064502" cy="155448"/>
          </a:xfrm>
          <a:prstGeom prst="rect">
            <a:avLst/>
          </a:prstGeom>
        </p:spPr>
        <p:txBody>
          <a:bodyPr vert="horz" lIns="101871" tIns="50935" rIns="101871" bIns="50935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000000"/>
                </a:solidFill>
              </a:rPr>
              <a:t>Housing and Economic Development</a:t>
            </a:r>
          </a:p>
        </p:txBody>
      </p:sp>
      <p:sp>
        <p:nvSpPr>
          <p:cNvPr id="40" name="Slide Number Placeholder 6"/>
          <p:cNvSpPr txBox="1">
            <a:spLocks/>
          </p:cNvSpPr>
          <p:nvPr userDrawn="1"/>
        </p:nvSpPr>
        <p:spPr>
          <a:xfrm>
            <a:off x="8149379" y="6543216"/>
            <a:ext cx="762001" cy="228600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FA4524-850C-6D4F-85BC-70D4F7341579}" type="slidenum">
              <a:rPr lang="en-US" sz="1000" smtClean="0">
                <a:solidFill>
                  <a:srgbClr val="000000"/>
                </a:solidFill>
                <a:latin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" name="Content Placeholder 8"/>
          <p:cNvSpPr txBox="1">
            <a:spLocks/>
          </p:cNvSpPr>
          <p:nvPr userDrawn="1"/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499" y="217488"/>
            <a:ext cx="720969" cy="72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3265715" y="6283293"/>
            <a:ext cx="2612572" cy="21793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Draft: For Policy Development Purposes</a:t>
            </a:r>
          </a:p>
        </p:txBody>
      </p: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7182466" y="6270478"/>
            <a:ext cx="1661002" cy="182747"/>
          </a:xfrm>
          <a:prstGeom prst="rect">
            <a:avLst/>
          </a:prstGeom>
        </p:spPr>
        <p:txBody>
          <a:bodyPr lIns="91430" tIns="45716" rIns="91430" bIns="45716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Updated: January 22, 2018</a:t>
            </a:r>
          </a:p>
        </p:txBody>
      </p:sp>
    </p:spTree>
    <p:extLst>
      <p:ext uri="{BB962C8B-B14F-4D97-AF65-F5344CB8AC3E}">
        <p14:creationId xmlns:p14="http://schemas.microsoft.com/office/powerpoint/2010/main" val="165526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5pPr>
      <a:lvl6pPr marL="45715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30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455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60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76" indent="-228576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02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30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929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030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182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33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485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637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22076783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6350000" imgH="6350000" progId="TCLayout.ActiveDocument.1">
                  <p:embed/>
                </p:oleObj>
              </mc:Choice>
              <mc:Fallback>
                <p:oleObj name="think-cell Slide" r:id="rId23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7117" y="2440672"/>
            <a:ext cx="4389768" cy="25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Text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503" y="23486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15389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532898"/>
            <a:ext cx="472660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6" name="McK Slide Elements" hidden="1"/>
          <p:cNvGrpSpPr/>
          <p:nvPr/>
        </p:nvGrpSpPr>
        <p:grpSpPr bwMode="auto">
          <a:xfrm>
            <a:off x="1393428" y="6159555"/>
            <a:ext cx="7522187" cy="527525"/>
            <a:chOff x="1365594" y="6036921"/>
            <a:chExt cx="7372005" cy="51702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365594" y="6036921"/>
              <a:ext cx="7372005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1365594" y="6400056"/>
              <a:ext cx="3935069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478776" indent="-478776" defTabSz="912266">
                <a:tabLst>
                  <a:tab pos="490101" algn="l"/>
                  <a:tab pos="677732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377117" y="1859183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20" name="SlideLogoText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5673782" y="6682165"/>
            <a:ext cx="3389086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  <a:latin typeface="Arial"/>
                <a:cs typeface="Arial" charset="0"/>
              </a:rPr>
              <a:t>Confidential – for policy development purposes only   |   </a:t>
            </a:r>
            <a:fld id="{1B845CE2-52C6-D640-906F-6FEE9CFEE2EC}" type="slidenum">
              <a:rPr lang="en-US" sz="1000" smtClean="0">
                <a:solidFill>
                  <a:srgbClr val="000000"/>
                </a:solidFill>
              </a:rPr>
              <a:pPr algn="r"/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25" name="LegendBoxes" hidden="1"/>
          <p:cNvGrpSpPr>
            <a:grpSpLocks/>
          </p:cNvGrpSpPr>
          <p:nvPr/>
        </p:nvGrpSpPr>
        <p:grpSpPr bwMode="auto">
          <a:xfrm>
            <a:off x="8136458" y="296421"/>
            <a:ext cx="779144" cy="1017201"/>
            <a:chOff x="4936" y="176"/>
            <a:chExt cx="481" cy="628"/>
          </a:xfrm>
        </p:grpSpPr>
        <p:sp>
          <p:nvSpPr>
            <p:cNvPr id="2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4" name="LegendLines" hidden="1"/>
          <p:cNvGrpSpPr>
            <a:grpSpLocks/>
          </p:cNvGrpSpPr>
          <p:nvPr/>
        </p:nvGrpSpPr>
        <p:grpSpPr bwMode="auto">
          <a:xfrm>
            <a:off x="7822223" y="296408"/>
            <a:ext cx="1093393" cy="745084"/>
            <a:chOff x="4750" y="176"/>
            <a:chExt cx="675" cy="460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1" name="McKSticker" hidden="1"/>
          <p:cNvGrpSpPr/>
          <p:nvPr/>
        </p:nvGrpSpPr>
        <p:grpSpPr bwMode="auto">
          <a:xfrm>
            <a:off x="7826986" y="296407"/>
            <a:ext cx="1088630" cy="216680"/>
            <a:chOff x="7673880" y="285750"/>
            <a:chExt cx="1066895" cy="212366"/>
          </a:xfrm>
        </p:grpSpPr>
        <p:sp>
          <p:nvSpPr>
            <p:cNvPr id="42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43" name="AutoShape 31"/>
            <p:cNvCxnSpPr>
              <a:cxnSpLocks noChangeShapeType="1"/>
              <a:stCxn id="42" idx="2"/>
              <a:endCxn id="42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32"/>
            <p:cNvCxnSpPr>
              <a:cxnSpLocks noChangeShapeType="1"/>
              <a:stCxn id="42" idx="4"/>
              <a:endCxn id="42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LegendMoons" hidden="1"/>
          <p:cNvGrpSpPr/>
          <p:nvPr/>
        </p:nvGrpSpPr>
        <p:grpSpPr bwMode="auto">
          <a:xfrm>
            <a:off x="8068268" y="296408"/>
            <a:ext cx="847347" cy="1333054"/>
            <a:chOff x="6655594" y="273840"/>
            <a:chExt cx="830430" cy="1306516"/>
          </a:xfrm>
        </p:grpSpPr>
        <p:grpSp>
          <p:nvGrpSpPr>
            <p:cNvPr id="46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4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5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2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8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0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1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9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8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50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1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3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4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266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55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9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hf hdr="0" ftr="0" dt="0"/>
  <p:txStyles>
    <p:titleStyle>
      <a:lvl1pPr algn="l" defTabSz="912266" rtl="0" eaLnBrk="1" fontAlgn="base" hangingPunct="1">
        <a:spcBef>
          <a:spcPct val="0"/>
        </a:spcBef>
        <a:spcAft>
          <a:spcPct val="0"/>
        </a:spcAft>
        <a:tabLst>
          <a:tab pos="274974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226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26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26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26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5831" algn="l" defTabSz="91226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1680" algn="l" defTabSz="91226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7519" algn="l" defTabSz="91226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3352" algn="l" defTabSz="91226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2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335" indent="-195718" algn="l" defTabSz="912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5831" indent="-266888" algn="l" defTabSz="912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5972" indent="-158516" algn="l" defTabSz="912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3975" indent="-132634" algn="l" defTabSz="912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3975" indent="-132634" algn="l" defTabSz="912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3975" indent="-132634" algn="l" defTabSz="912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3975" indent="-132634" algn="l" defTabSz="912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3975" indent="-132634" algn="l" defTabSz="912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1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831" algn="l" defTabSz="931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1680" algn="l" defTabSz="931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7519" algn="l" defTabSz="931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3352" algn="l" defTabSz="931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9194" algn="l" defTabSz="931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5032" algn="l" defTabSz="931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0870" algn="l" defTabSz="931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6710" algn="l" defTabSz="931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1100" y="6269581"/>
            <a:ext cx="1673352" cy="155448"/>
          </a:xfrm>
          <a:prstGeom prst="rect">
            <a:avLst/>
          </a:prstGeom>
        </p:spPr>
        <p:txBody>
          <a:bodyPr lIns="91430" tIns="45716" rIns="91430" bIns="45716"/>
          <a:lstStyle>
            <a:lvl1pPr algn="r">
              <a:defRPr sz="8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48408" y="720969"/>
            <a:ext cx="7499252" cy="0"/>
          </a:xfrm>
          <a:prstGeom prst="line">
            <a:avLst/>
          </a:prstGeom>
          <a:ln w="12700">
            <a:solidFill>
              <a:srgbClr val="000099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48408" y="1363744"/>
            <a:ext cx="8321040" cy="0"/>
          </a:xfrm>
          <a:prstGeom prst="line">
            <a:avLst/>
          </a:prstGeom>
          <a:ln w="9525">
            <a:solidFill>
              <a:srgbClr val="00B0F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448408" y="6280637"/>
            <a:ext cx="8321040" cy="0"/>
          </a:xfrm>
          <a:prstGeom prst="line">
            <a:avLst/>
          </a:prstGeom>
          <a:ln w="9525">
            <a:solidFill>
              <a:srgbClr val="00B0F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ate Placeholder 3"/>
          <p:cNvSpPr txBox="1">
            <a:spLocks/>
          </p:cNvSpPr>
          <p:nvPr userDrawn="1"/>
        </p:nvSpPr>
        <p:spPr>
          <a:xfrm>
            <a:off x="351696" y="6297778"/>
            <a:ext cx="2340704" cy="155448"/>
          </a:xfrm>
          <a:prstGeom prst="rect">
            <a:avLst/>
          </a:prstGeom>
        </p:spPr>
        <p:txBody>
          <a:bodyPr vert="horz" lIns="101871" tIns="50935" rIns="101871" bIns="50935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000000"/>
                </a:solidFill>
              </a:rPr>
              <a:t>House 1 Recommendation for Education</a:t>
            </a:r>
          </a:p>
        </p:txBody>
      </p:sp>
      <p:sp>
        <p:nvSpPr>
          <p:cNvPr id="33" name="Date Placeholder 3"/>
          <p:cNvSpPr txBox="1">
            <a:spLocks/>
          </p:cNvSpPr>
          <p:nvPr userDrawn="1"/>
        </p:nvSpPr>
        <p:spPr>
          <a:xfrm>
            <a:off x="351696" y="6417232"/>
            <a:ext cx="3064502" cy="155448"/>
          </a:xfrm>
          <a:prstGeom prst="rect">
            <a:avLst/>
          </a:prstGeom>
        </p:spPr>
        <p:txBody>
          <a:bodyPr vert="horz" lIns="101871" tIns="50935" rIns="101871" bIns="50935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000000"/>
                </a:solidFill>
              </a:rPr>
              <a:t>A&amp;F</a:t>
            </a:r>
          </a:p>
        </p:txBody>
      </p:sp>
      <p:sp>
        <p:nvSpPr>
          <p:cNvPr id="40" name="Slide Number Placeholder 6"/>
          <p:cNvSpPr txBox="1">
            <a:spLocks/>
          </p:cNvSpPr>
          <p:nvPr userDrawn="1"/>
        </p:nvSpPr>
        <p:spPr>
          <a:xfrm>
            <a:off x="8149379" y="6543216"/>
            <a:ext cx="762001" cy="228600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FA4524-850C-6D4F-85BC-70D4F7341579}" type="slidenum">
              <a:rPr lang="en-US" sz="1000" smtClean="0">
                <a:solidFill>
                  <a:srgbClr val="000000"/>
                </a:solidFill>
                <a:latin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" name="Content Placeholder 8"/>
          <p:cNvSpPr txBox="1">
            <a:spLocks/>
          </p:cNvSpPr>
          <p:nvPr userDrawn="1"/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 lIns="91430" tIns="45716" rIns="91430" bIns="45716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499" y="217488"/>
            <a:ext cx="720969" cy="72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3265715" y="6283293"/>
            <a:ext cx="2612572" cy="21793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Draft: For Policy Development Purposes</a:t>
            </a:r>
          </a:p>
        </p:txBody>
      </p: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7531344" y="6270478"/>
            <a:ext cx="821267" cy="151834"/>
          </a:xfrm>
          <a:prstGeom prst="rect">
            <a:avLst/>
          </a:prstGeom>
        </p:spPr>
        <p:txBody>
          <a:bodyPr lIns="91430" tIns="45716" rIns="91430" bIns="45716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Updated:</a:t>
            </a:r>
          </a:p>
        </p:txBody>
      </p:sp>
    </p:spTree>
    <p:extLst>
      <p:ext uri="{BB962C8B-B14F-4D97-AF65-F5344CB8AC3E}">
        <p14:creationId xmlns:p14="http://schemas.microsoft.com/office/powerpoint/2010/main" val="65716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5pPr>
      <a:lvl6pPr marL="45715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30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455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60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76" indent="-228576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02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30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929" indent="-23333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030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182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333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485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637" indent="-223814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15078912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6350000" imgH="6350000" progId="TCLayout.ActiveDocument.1">
                  <p:embed/>
                </p:oleObj>
              </mc:Choice>
              <mc:Fallback>
                <p:oleObj name="think-cell Slide" r:id="rId24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7117" y="2440672"/>
            <a:ext cx="4389768" cy="25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Text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502" y="23486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15389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532898"/>
            <a:ext cx="4726600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6" name="McK Slide Elements" hidden="1"/>
          <p:cNvGrpSpPr/>
          <p:nvPr/>
        </p:nvGrpSpPr>
        <p:grpSpPr bwMode="auto">
          <a:xfrm>
            <a:off x="1393427" y="6159554"/>
            <a:ext cx="7522187" cy="527525"/>
            <a:chOff x="1365594" y="6036921"/>
            <a:chExt cx="7372005" cy="51702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365594" y="6036921"/>
              <a:ext cx="7372005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1365594" y="6400056"/>
              <a:ext cx="3935069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478827" indent="-478827" defTabSz="912362">
                <a:tabLst>
                  <a:tab pos="490153" algn="l"/>
                  <a:tab pos="677804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377117" y="1859183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20" name="SlideLogoText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24020" y="6651743"/>
            <a:ext cx="2978536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2362"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 charset="0"/>
              </a:rPr>
              <a:t>Confidential – for policy development purposes only</a:t>
            </a:r>
          </a:p>
        </p:txBody>
      </p:sp>
      <p:sp>
        <p:nvSpPr>
          <p:cNvPr id="21" name="SlideLogoSeparator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08479" y="6623606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2362"/>
            <a:r>
              <a:rPr lang="en-US" sz="1200" dirty="0">
                <a:solidFill>
                  <a:srgbClr val="000000"/>
                </a:solidFill>
                <a:latin typeface="Arial"/>
              </a:rPr>
              <a:t>|</a:t>
            </a:r>
          </a:p>
        </p:txBody>
      </p:sp>
      <p:grpSp>
        <p:nvGrpSpPr>
          <p:cNvPr id="25" name="LegendBoxes" hidden="1"/>
          <p:cNvGrpSpPr>
            <a:grpSpLocks/>
          </p:cNvGrpSpPr>
          <p:nvPr/>
        </p:nvGrpSpPr>
        <p:grpSpPr bwMode="auto">
          <a:xfrm>
            <a:off x="8136458" y="296420"/>
            <a:ext cx="779144" cy="1017201"/>
            <a:chOff x="4936" y="176"/>
            <a:chExt cx="481" cy="628"/>
          </a:xfrm>
        </p:grpSpPr>
        <p:sp>
          <p:nvSpPr>
            <p:cNvPr id="2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4" name="LegendLines" hidden="1"/>
          <p:cNvGrpSpPr>
            <a:grpSpLocks/>
          </p:cNvGrpSpPr>
          <p:nvPr/>
        </p:nvGrpSpPr>
        <p:grpSpPr bwMode="auto">
          <a:xfrm>
            <a:off x="7822222" y="296408"/>
            <a:ext cx="1093393" cy="745084"/>
            <a:chOff x="4750" y="176"/>
            <a:chExt cx="675" cy="460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1" name="McKSticker" hidden="1"/>
          <p:cNvGrpSpPr/>
          <p:nvPr/>
        </p:nvGrpSpPr>
        <p:grpSpPr bwMode="auto">
          <a:xfrm>
            <a:off x="7826985" y="296407"/>
            <a:ext cx="1088630" cy="216680"/>
            <a:chOff x="7673880" y="285750"/>
            <a:chExt cx="1066895" cy="212366"/>
          </a:xfrm>
        </p:grpSpPr>
        <p:sp>
          <p:nvSpPr>
            <p:cNvPr id="42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43" name="AutoShape 31"/>
            <p:cNvCxnSpPr>
              <a:cxnSpLocks noChangeShapeType="1"/>
              <a:stCxn id="42" idx="2"/>
              <a:endCxn id="42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32"/>
            <p:cNvCxnSpPr>
              <a:cxnSpLocks noChangeShapeType="1"/>
              <a:stCxn id="42" idx="4"/>
              <a:endCxn id="42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LegendMoons" hidden="1"/>
          <p:cNvGrpSpPr/>
          <p:nvPr/>
        </p:nvGrpSpPr>
        <p:grpSpPr bwMode="auto">
          <a:xfrm>
            <a:off x="8068267" y="296408"/>
            <a:ext cx="847347" cy="1333054"/>
            <a:chOff x="6655594" y="273840"/>
            <a:chExt cx="830430" cy="1306516"/>
          </a:xfrm>
        </p:grpSpPr>
        <p:grpSp>
          <p:nvGrpSpPr>
            <p:cNvPr id="46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4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5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2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8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0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1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9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8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50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1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3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4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362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55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67" name="SlideLogoText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8808143" y="6651743"/>
            <a:ext cx="160294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fld id="{1B845CE2-52C6-D640-906F-6FEE9CFEE2EC}" type="slidenum">
              <a:rPr lang="en-US" sz="1000" smtClean="0">
                <a:solidFill>
                  <a:srgbClr val="000000"/>
                </a:solidFill>
              </a:rPr>
              <a:pPr/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4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p:hf hdr="0" ftr="0" dt="0"/>
  <p:txStyles>
    <p:titleStyle>
      <a:lvl1pPr algn="l" defTabSz="912362" rtl="0" eaLnBrk="1" fontAlgn="base" hangingPunct="1">
        <a:spcBef>
          <a:spcPct val="0"/>
        </a:spcBef>
        <a:spcAft>
          <a:spcPct val="0"/>
        </a:spcAft>
        <a:tabLst>
          <a:tab pos="275003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236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36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36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36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5881" algn="l" defTabSz="91236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1779" algn="l" defTabSz="91236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7667" algn="l" defTabSz="91236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3550" algn="l" defTabSz="91236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356" indent="-195739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5881" indent="-266916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039" indent="-158533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056" indent="-132648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056" indent="-132648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056" indent="-132648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056" indent="-132648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056" indent="-132648" algn="l" defTabSz="91236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1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881" algn="l" defTabSz="931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1779" algn="l" defTabSz="931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7667" algn="l" defTabSz="931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3550" algn="l" defTabSz="931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9441" algn="l" defTabSz="931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5329" algn="l" defTabSz="931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1215" algn="l" defTabSz="931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7105" algn="l" defTabSz="931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Image result for commonwealth of massachusetts seal">
            <a:extLst>
              <a:ext uri="{FF2B5EF4-FFF2-40B4-BE49-F238E27FC236}">
                <a16:creationId xmlns:a16="http://schemas.microsoft.com/office/drawing/2014/main" id="{E89F6C5F-D09A-4AC8-BC05-8968C23593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BBA088-4448-4AAA-80A7-048948D2F12C}"/>
              </a:ext>
            </a:extLst>
          </p:cNvPr>
          <p:cNvSpPr txBox="1"/>
          <p:nvPr/>
        </p:nvSpPr>
        <p:spPr>
          <a:xfrm>
            <a:off x="2120900" y="6246520"/>
            <a:ext cx="4902200" cy="275153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1588" algn="ctr"/>
            <a:r>
              <a:rPr lang="en-US" sz="1200" dirty="0">
                <a:solidFill>
                  <a:srgbClr val="27387E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April 28,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1040E-2175-45F1-B9C9-C4BA845A3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55" y="1308158"/>
            <a:ext cx="4107459" cy="410745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C661D0D-9B30-4E51-966A-EF39BA6ED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675" y="4925879"/>
            <a:ext cx="7178417" cy="984885"/>
          </a:xfrm>
        </p:spPr>
        <p:txBody>
          <a:bodyPr/>
          <a:lstStyle/>
          <a:p>
            <a:r>
              <a:rPr lang="en-US" sz="3200" b="1" dirty="0">
                <a:solidFill>
                  <a:srgbClr val="27387E"/>
                </a:solidFill>
                <a:latin typeface="Bahnschrift" panose="020B0502040204020203" pitchFamily="34" charset="0"/>
              </a:rPr>
              <a:t>DDS Presentation to HST Task Force</a:t>
            </a:r>
            <a:br>
              <a:rPr lang="en-US" sz="3200" dirty="0">
                <a:solidFill>
                  <a:srgbClr val="27387E"/>
                </a:solidFill>
                <a:latin typeface="Bahnschrift" panose="020B0502040204020203" pitchFamily="34" charset="0"/>
              </a:rPr>
            </a:br>
            <a:endParaRPr lang="en-US" sz="3200" dirty="0">
              <a:solidFill>
                <a:srgbClr val="27387E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1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701" y="400073"/>
            <a:ext cx="7772400" cy="182880"/>
          </a:xfrm>
        </p:spPr>
        <p:txBody>
          <a:bodyPr/>
          <a:lstStyle/>
          <a:p>
            <a:r>
              <a:rPr lang="en-US" dirty="0"/>
              <a:t>DDS Role in Transportation Requests through HST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701" y="790435"/>
            <a:ext cx="792480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5pPr>
            <a:lvl6pPr marL="457152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30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45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60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en-US" sz="1800" kern="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617C7C-8BA6-4EA5-8BBB-CF9BC60D2FD8}"/>
              </a:ext>
            </a:extLst>
          </p:cNvPr>
          <p:cNvGraphicFramePr>
            <a:graphicFrameLocks noGrp="1"/>
          </p:cNvGraphicFramePr>
          <p:nvPr/>
        </p:nvGraphicFramePr>
        <p:xfrm>
          <a:off x="3971109" y="558219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634808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76833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5EB189D-5B82-4476-B577-D7753BCD5AA8}"/>
              </a:ext>
            </a:extLst>
          </p:cNvPr>
          <p:cNvSpPr/>
          <p:nvPr/>
        </p:nvSpPr>
        <p:spPr>
          <a:xfrm>
            <a:off x="297809" y="942915"/>
            <a:ext cx="85483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2400" dirty="0"/>
              <a:t>There are several </a:t>
            </a:r>
            <a:r>
              <a:rPr lang="en-US" sz="2400" i="1" dirty="0"/>
              <a:t>day and employment </a:t>
            </a:r>
            <a:r>
              <a:rPr lang="en-US" sz="2400" dirty="0"/>
              <a:t>options that are discussed and considered depending on an individual's interests, medical/clinical needs, and funding options.  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2400" dirty="0"/>
              <a:t>DDS has a role in coordinating transportation for the following programs:</a:t>
            </a:r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DDS Funded:</a:t>
            </a:r>
          </a:p>
          <a:p>
            <a:pPr marL="1257203" lvl="2" indent="-342900"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Community Based Day Supports (CBDS)</a:t>
            </a:r>
          </a:p>
          <a:p>
            <a:pPr marL="1257203" lvl="2" indent="-342900"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Individual and Group Supported Employment</a:t>
            </a:r>
          </a:p>
          <a:p>
            <a:pPr marL="1257203" lvl="2" indent="-342900"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Self Directed Individualized Day Supports</a:t>
            </a:r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00052" lvl="1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MassHealth Funded:</a:t>
            </a:r>
          </a:p>
          <a:p>
            <a:pPr marL="1257203" lvl="2" indent="-342900"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Day Habilitation </a:t>
            </a:r>
          </a:p>
          <a:p>
            <a:pPr marL="1257203" lvl="2" indent="-342900"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Adult Day Health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A5F88-722C-4F8F-AB9C-0222476EEB03}"/>
              </a:ext>
            </a:extLst>
          </p:cNvPr>
          <p:cNvSpPr txBox="1"/>
          <p:nvPr/>
        </p:nvSpPr>
        <p:spPr>
          <a:xfrm>
            <a:off x="228701" y="742860"/>
            <a:ext cx="6617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Requesting day or employment supports from DDS?</a:t>
            </a:r>
          </a:p>
        </p:txBody>
      </p:sp>
    </p:spTree>
    <p:extLst>
      <p:ext uri="{BB962C8B-B14F-4D97-AF65-F5344CB8AC3E}">
        <p14:creationId xmlns:p14="http://schemas.microsoft.com/office/powerpoint/2010/main" val="256033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17DD84-572C-464D-BFDD-972C8C94D39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600" y="1165561"/>
            <a:ext cx="8686800" cy="517806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Choosing a Program/Location:</a:t>
            </a:r>
          </a:p>
          <a:p>
            <a:r>
              <a:rPr lang="en-US" sz="1800" dirty="0">
                <a:solidFill>
                  <a:schemeClr val="tx1"/>
                </a:solidFill>
              </a:rPr>
              <a:t>If an individual is interested in a DDS funded day or employment program, they talk with their Service Coordinator (SC) about their vision and goals, then discuss the program locations and options.  </a:t>
            </a:r>
          </a:p>
          <a:p>
            <a:r>
              <a:rPr lang="en-US" sz="1800" dirty="0">
                <a:solidFill>
                  <a:schemeClr val="tx1"/>
                </a:solidFill>
              </a:rPr>
              <a:t>The individual and family are encouraged to visit programs, talk to provider agencies, and make a choice.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Transportation:</a:t>
            </a:r>
          </a:p>
          <a:p>
            <a:r>
              <a:rPr lang="en-US" sz="1800" dirty="0">
                <a:solidFill>
                  <a:schemeClr val="tx1"/>
                </a:solidFill>
              </a:rPr>
              <a:t>Once a program choice is made, DDS submits a Transportation Request (TR) to HST.  This request will document special considerations for supports, if applicable.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HST communicates back to the DDS Area Office if there is availability of a route, cost associated with the route, and costs associated for special considerations (like a ride monitor). 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The Area Office then determines availability of funding.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If HST transportation to the chosen program is unavailable, the Area Office looks for alternative transportation options.  After consulting with individual and family, another TR may be submitted for a different program location.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038E-2779-44A7-9E01-4187398C0F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DDS Role in Transportation Requests through HST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56275-57F7-41D9-BDD6-DA7BC884D4F7}"/>
              </a:ext>
            </a:extLst>
          </p:cNvPr>
          <p:cNvSpPr txBox="1"/>
          <p:nvPr/>
        </p:nvSpPr>
        <p:spPr>
          <a:xfrm>
            <a:off x="228701" y="746739"/>
            <a:ext cx="7455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solidFill>
                  <a:schemeClr val="accent6">
                    <a:lumMod val="50000"/>
                  </a:schemeClr>
                </a:solidFill>
              </a:rPr>
              <a:t>Transportation to DDS Funded Day and Employment Programs</a:t>
            </a:r>
          </a:p>
        </p:txBody>
      </p:sp>
    </p:spTree>
    <p:extLst>
      <p:ext uri="{BB962C8B-B14F-4D97-AF65-F5344CB8AC3E}">
        <p14:creationId xmlns:p14="http://schemas.microsoft.com/office/powerpoint/2010/main" val="344554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17DD84-572C-464D-BFDD-972C8C94D39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600" y="1165561"/>
            <a:ext cx="8686800" cy="5178069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800" dirty="0"/>
              <a:t>The FY23 draft transportation budget with HST is approximately $20.8 million, providing transportation to over 1,500 DDS individuals across 171 routes.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038E-2779-44A7-9E01-4187398C0F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DDS Role in Transportation Requests through HST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56275-57F7-41D9-BDD6-DA7BC884D4F7}"/>
              </a:ext>
            </a:extLst>
          </p:cNvPr>
          <p:cNvSpPr txBox="1"/>
          <p:nvPr/>
        </p:nvSpPr>
        <p:spPr>
          <a:xfrm>
            <a:off x="228701" y="746739"/>
            <a:ext cx="7455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solidFill>
                  <a:schemeClr val="accent6">
                    <a:lumMod val="50000"/>
                  </a:schemeClr>
                </a:solidFill>
              </a:rPr>
              <a:t>Routes and Individuals Served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AEEA9B4-5FB6-4457-A9C7-00BA57463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279419"/>
              </p:ext>
            </p:extLst>
          </p:nvPr>
        </p:nvGraphicFramePr>
        <p:xfrm>
          <a:off x="368594" y="2733572"/>
          <a:ext cx="8077431" cy="2357174"/>
        </p:xfrm>
        <a:graphic>
          <a:graphicData uri="http://schemas.openxmlformats.org/drawingml/2006/table">
            <a:tbl>
              <a:tblPr firstRow="1" firstCol="1" bandRow="1"/>
              <a:tblGrid>
                <a:gridCol w="3333898">
                  <a:extLst>
                    <a:ext uri="{9D8B030D-6E8A-4147-A177-3AD203B41FA5}">
                      <a16:colId xmlns:a16="http://schemas.microsoft.com/office/drawing/2014/main" val="3087352820"/>
                    </a:ext>
                  </a:extLst>
                </a:gridCol>
                <a:gridCol w="1163508">
                  <a:extLst>
                    <a:ext uri="{9D8B030D-6E8A-4147-A177-3AD203B41FA5}">
                      <a16:colId xmlns:a16="http://schemas.microsoft.com/office/drawing/2014/main" val="407790385"/>
                    </a:ext>
                  </a:extLst>
                </a:gridCol>
                <a:gridCol w="1387260">
                  <a:extLst>
                    <a:ext uri="{9D8B030D-6E8A-4147-A177-3AD203B41FA5}">
                      <a16:colId xmlns:a16="http://schemas.microsoft.com/office/drawing/2014/main" val="2596094259"/>
                    </a:ext>
                  </a:extLst>
                </a:gridCol>
                <a:gridCol w="1197071">
                  <a:extLst>
                    <a:ext uri="{9D8B030D-6E8A-4147-A177-3AD203B41FA5}">
                      <a16:colId xmlns:a16="http://schemas.microsoft.com/office/drawing/2014/main" val="254533434"/>
                    </a:ext>
                  </a:extLst>
                </a:gridCol>
                <a:gridCol w="995694">
                  <a:extLst>
                    <a:ext uri="{9D8B030D-6E8A-4147-A177-3AD203B41FA5}">
                      <a16:colId xmlns:a16="http://schemas.microsoft.com/office/drawing/2014/main" val="3297018215"/>
                    </a:ext>
                  </a:extLst>
                </a:gridCol>
              </a:tblGrid>
              <a:tr h="497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Routes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Day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Hab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Consumers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DDS Consumers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Monitors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908207"/>
                  </a:ext>
                </a:extLst>
              </a:tr>
              <a:tr h="2655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DDS ONLY ROUTES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000204"/>
                  </a:ext>
                </a:extLst>
              </a:tr>
              <a:tr h="2655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DDS ONLY SINGLE TRIPS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918641"/>
                  </a:ext>
                </a:extLst>
              </a:tr>
              <a:tr h="2655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146150"/>
                  </a:ext>
                </a:extLst>
              </a:tr>
              <a:tr h="2655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DDS/DAY HAB SHARED ROUTES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339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1,063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7235"/>
                  </a:ext>
                </a:extLst>
              </a:tr>
              <a:tr h="2655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DDS/DAY HAB SHARED SINGLE TRIPS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108467"/>
                  </a:ext>
                </a:extLst>
              </a:tr>
              <a:tr h="2655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303931"/>
                  </a:ext>
                </a:extLst>
              </a:tr>
              <a:tr h="2655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DDS CONSUMERS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1,508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1188" marR="11188" marT="11188" marB="111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362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22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Image result for commonwealth of massachusetts seal">
            <a:extLst>
              <a:ext uri="{FF2B5EF4-FFF2-40B4-BE49-F238E27FC236}">
                <a16:creationId xmlns:a16="http://schemas.microsoft.com/office/drawing/2014/main" id="{E89F6C5F-D09A-4AC8-BC05-8968C23593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661D0D-9B30-4E51-966A-EF39BA6ED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3245822"/>
            <a:ext cx="8309295" cy="646331"/>
          </a:xfrm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sz="4000" b="1" cap="small" dirty="0">
                <a:solidFill>
                  <a:srgbClr val="27387E"/>
                </a:solidFill>
                <a:latin typeface="Bahnschrift" panose="020B0502040204020203" pitchFamily="34" charset="0"/>
              </a:rPr>
              <a:t>Questions</a:t>
            </a:r>
            <a:endParaRPr lang="en-US" sz="4000" cap="small" dirty="0">
              <a:solidFill>
                <a:srgbClr val="27387E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339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itdpowerpoint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tdpowerpoint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OTSS Theme">
  <a:themeElements>
    <a:clrScheme name="EOTSS Color Scheme">
      <a:dk1>
        <a:srgbClr val="141414"/>
      </a:dk1>
      <a:lt1>
        <a:srgbClr val="F2F2F2"/>
      </a:lt1>
      <a:dk2>
        <a:srgbClr val="535353"/>
      </a:dk2>
      <a:lt2>
        <a:srgbClr val="DCDCDC"/>
      </a:lt2>
      <a:accent1>
        <a:srgbClr val="14558F"/>
      </a:accent1>
      <a:accent2>
        <a:srgbClr val="43956F"/>
      </a:accent2>
      <a:accent3>
        <a:srgbClr val="F6C51B"/>
      </a:accent3>
      <a:accent4>
        <a:srgbClr val="A97405"/>
      </a:accent4>
      <a:accent5>
        <a:srgbClr val="A91B05"/>
      </a:accent5>
      <a:accent6>
        <a:srgbClr val="3BAEBA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itdpowerpoint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itdpowerpoint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SC_CF_NYS006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89611" tIns="44806" rIns="89611" bIns="44806" rtlCol="0">
        <a:spAutoFit/>
      </a:bodyPr>
      <a:lstStyle>
        <a:defPPr marL="222264">
          <a:defRPr sz="1000" i="1" dirty="0" err="1" smtClean="0"/>
        </a:defPPr>
      </a:lstStyle>
    </a:txDef>
  </a:objectDefaults>
  <a:extraClrSchemeLst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itdpowerpoint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SC_CF_NYS006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89611" tIns="44806" rIns="89611" bIns="44806" rtlCol="0">
        <a:spAutoFit/>
      </a:bodyPr>
      <a:lstStyle>
        <a:defPPr marL="1588">
          <a:defRPr sz="1200" dirty="0" err="1" smtClean="0"/>
        </a:defPPr>
      </a:lstStyle>
    </a:txDef>
  </a:objectDefaults>
  <a:extraClrSchemeLst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6C31E61891E5478C6FBDCD3A696DBC" ma:contentTypeVersion="2" ma:contentTypeDescription="Create a new document." ma:contentTypeScope="" ma:versionID="fc34cadb114ba65242adb427e3abc834">
  <xsd:schema xmlns:xsd="http://www.w3.org/2001/XMLSchema" xmlns:xs="http://www.w3.org/2001/XMLSchema" xmlns:p="http://schemas.microsoft.com/office/2006/metadata/properties" xmlns:ns3="671e0266-3c76-4e29-b696-faecdcf5b8cc" targetNamespace="http://schemas.microsoft.com/office/2006/metadata/properties" ma:root="true" ma:fieldsID="8dd7731c4a4425bea0184ccd35008547" ns3:_="">
    <xsd:import namespace="671e0266-3c76-4e29-b696-faecdcf5b8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e0266-3c76-4e29-b696-faecdcf5b8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C2038E-634C-4522-B53E-BACD18544D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1e0266-3c76-4e29-b696-faecdcf5b8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0D7E56-B89D-44F7-9515-6AF3457C06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F64ACF-AA0B-43B6-B556-6C69BB0BF569}">
  <ds:schemaRefs>
    <ds:schemaRef ds:uri="http://purl.org/dc/elements/1.1/"/>
    <ds:schemaRef ds:uri="http://schemas.microsoft.com/office/2006/documentManagement/types"/>
    <ds:schemaRef ds:uri="http://purl.org/dc/terms/"/>
    <ds:schemaRef ds:uri="671e0266-3c76-4e29-b696-faecdcf5b8cc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itdpowerpointtemplate</Template>
  <TotalTime>0</TotalTime>
  <Words>381</Words>
  <Application>Microsoft Office PowerPoint</Application>
  <PresentationFormat>On-screen Show (4:3)</PresentationFormat>
  <Paragraphs>71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3" baseType="lpstr">
      <vt:lpstr>Arial</vt:lpstr>
      <vt:lpstr>Bahnschrift</vt:lpstr>
      <vt:lpstr>Calibri</vt:lpstr>
      <vt:lpstr>Courier New</vt:lpstr>
      <vt:lpstr>Symbol</vt:lpstr>
      <vt:lpstr>Times New Roman</vt:lpstr>
      <vt:lpstr>Verdana</vt:lpstr>
      <vt:lpstr>Wingdings</vt:lpstr>
      <vt:lpstr>itdpowerpointtemplate</vt:lpstr>
      <vt:lpstr>2_Blue Presentation Template - MA HHS - small logos</vt:lpstr>
      <vt:lpstr>1_itdpowerpointtemplate</vt:lpstr>
      <vt:lpstr>EOTSS Theme</vt:lpstr>
      <vt:lpstr>2_itdpowerpointtemplate</vt:lpstr>
      <vt:lpstr>3_itdpowerpointtemplate</vt:lpstr>
      <vt:lpstr>BSC_CF_NYS006</vt:lpstr>
      <vt:lpstr>4_itdpowerpointtemplate</vt:lpstr>
      <vt:lpstr>1_BSC_CF_NYS006</vt:lpstr>
      <vt:lpstr>think-cell Slide</vt:lpstr>
      <vt:lpstr>DDS Presentation to HST Task Force 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2016-02-24T22:22:18Z</dcterms:created>
  <dcterms:modified xsi:type="dcterms:W3CDTF">2022-04-26T19:23:26Z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0x010100FE6C31E61891E5478C6FBDCD3A696DBC</vt:lpwstr>
  </property>
</Properties>
</file>