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?>
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thumbnail" Target="docProps/thumbnail.jpeg"/>
  <Relationship Id="rId3" Type="http://schemas.openxmlformats.org/package/2006/relationships/metadata/core-properties" Target="docProps/core.xml"/>
  <Relationship Id="rId4" Type="http://schemas.openxmlformats.org/officeDocument/2006/relationships/extended-properties" Target="docProps/app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1"/>
  </p:sldMasterIdLst>
  <p:notesMasterIdLst>
    <p:notesMasterId r:id="rId12"/>
  </p:notesMasterIdLst>
  <p:handoutMasterIdLst>
    <p:handoutMasterId r:id="rId13"/>
  </p:handoutMasterIdLst>
  <p:sldIdLst>
    <p:sldId id="436" r:id="rId2"/>
    <p:sldId id="551" r:id="rId3"/>
    <p:sldId id="546" r:id="rId4"/>
    <p:sldId id="547" r:id="rId5"/>
    <p:sldId id="553" r:id="rId6"/>
    <p:sldId id="548" r:id="rId7"/>
    <p:sldId id="549" r:id="rId8"/>
    <p:sldId id="550" r:id="rId9"/>
    <p:sldId id="552" r:id="rId10"/>
    <p:sldId id="554" r:id="rId11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632B8D"/>
    <a:srgbClr val="6600CC"/>
    <a:srgbClr val="006600"/>
    <a:srgbClr val="872D5A"/>
    <a:srgbClr val="993366"/>
    <a:srgbClr val="008A00"/>
    <a:srgbClr val="EC7614"/>
    <a:srgbClr val="7A0000"/>
    <a:srgbClr val="9E0000"/>
    <a:srgbClr val="BF3383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2853" autoAdjust="0"/>
    <p:restoredTop sz="92874" autoAdjust="0"/>
  </p:normalViewPr>
  <p:slideViewPr>
    <p:cSldViewPr snapToGrid="0">
      <p:cViewPr varScale="1">
        <p:scale>
          <a:sx n="104" d="100"/>
          <a:sy n="104" d="100"/>
        </p:scale>
        <p:origin x="-1728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-3768" y="-72"/>
      </p:cViewPr>
      <p:guideLst>
        <p:guide orient="horz" pos="2928"/>
        <p:guide pos="2209"/>
      </p:guideLst>
    </p:cSldViewPr>
  </p:notesViewPr>
  <p:gridSpacing cx="78028800" cy="78028800"/>
</p:viewPr>
</file>

<file path=ppt/_rels/presentation.xml.rels><?xml version="1.0" encoding="UTF-8"?>

<Relationships xmlns="http://schemas.openxmlformats.org/package/2006/relationships">
  <Relationship Id="rId1" Type="http://schemas.openxmlformats.org/officeDocument/2006/relationships/slideMaster" Target="slideMasters/slideMaster1.xml"/>
  <Relationship Id="rId10" Type="http://schemas.openxmlformats.org/officeDocument/2006/relationships/slide" Target="slides/slide9.xml"/>
  <Relationship Id="rId11" Type="http://schemas.openxmlformats.org/officeDocument/2006/relationships/slide" Target="slides/slide10.xml"/>
  <Relationship Id="rId12" Type="http://schemas.openxmlformats.org/officeDocument/2006/relationships/notesMaster" Target="notesMasters/notesMaster1.xml"/>
  <Relationship Id="rId13" Type="http://schemas.openxmlformats.org/officeDocument/2006/relationships/handoutMaster" Target="handoutMasters/handoutMaster1.xml"/>
  <Relationship Id="rId14" Type="http://schemas.openxmlformats.org/officeDocument/2006/relationships/presProps" Target="presProps.xml"/>
  <Relationship Id="rId15" Type="http://schemas.openxmlformats.org/officeDocument/2006/relationships/viewProps" Target="viewProps.xml"/>
  <Relationship Id="rId16" Type="http://schemas.openxmlformats.org/officeDocument/2006/relationships/theme" Target="theme/theme1.xml"/>
  <Relationship Id="rId17" Type="http://schemas.openxmlformats.org/officeDocument/2006/relationships/tableStyles" Target="tableStyles.xml"/>
  <Relationship Id="rId2" Type="http://schemas.openxmlformats.org/officeDocument/2006/relationships/slide" Target="slides/slide1.xml"/>
  <Relationship Id="rId3" Type="http://schemas.openxmlformats.org/officeDocument/2006/relationships/slide" Target="slides/slide2.xml"/>
  <Relationship Id="rId4" Type="http://schemas.openxmlformats.org/officeDocument/2006/relationships/slide" Target="slides/slide3.xml"/>
  <Relationship Id="rId5" Type="http://schemas.openxmlformats.org/officeDocument/2006/relationships/slide" Target="slides/slide4.xml"/>
  <Relationship Id="rId6" Type="http://schemas.openxmlformats.org/officeDocument/2006/relationships/slide" Target="slides/slide5.xml"/>
  <Relationship Id="rId7" Type="http://schemas.openxmlformats.org/officeDocument/2006/relationships/slide" Target="slides/slide6.xml"/>
  <Relationship Id="rId8" Type="http://schemas.openxmlformats.org/officeDocument/2006/relationships/slide" Target="slides/slide7.xml"/>
  <Relationship Id="rId9" Type="http://schemas.openxmlformats.org/officeDocument/2006/relationships/slide" Target="slides/slide8.xml"/>
</Relationships>

</file>

<file path=ppt/handoutMasters/_rels/handoutMaster1.xml.rels><?xml version="1.0" encoding="UTF-8"?>

<Relationships xmlns="http://schemas.openxmlformats.org/package/2006/relationships">
  <Relationship Id="rId1" Type="http://schemas.openxmlformats.org/officeDocument/2006/relationships/theme" Target="../theme/theme3.xml"/>
</Relationships>
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2"/>
            <a:ext cx="3036888" cy="4656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40" tIns="45820" rIns="91640" bIns="45820" numCol="1" anchor="t" anchorCtr="0" compatLnSpc="1">
            <a:prstTxWarp prst="textNoShape">
              <a:avLst/>
            </a:prstTxWarp>
          </a:bodyPr>
          <a:lstStyle>
            <a:lvl1pPr defTabSz="915988">
              <a:spcBef>
                <a:spcPct val="0"/>
              </a:spcBef>
              <a:defRPr sz="1200" b="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806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1927" y="2"/>
            <a:ext cx="3036888" cy="4656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40" tIns="45820" rIns="91640" bIns="45820" numCol="1" anchor="t" anchorCtr="0" compatLnSpc="1">
            <a:prstTxWarp prst="textNoShape">
              <a:avLst/>
            </a:prstTxWarp>
          </a:bodyPr>
          <a:lstStyle>
            <a:lvl1pPr algn="r" defTabSz="915988">
              <a:spcBef>
                <a:spcPct val="0"/>
              </a:spcBef>
              <a:defRPr sz="1200" b="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806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2" y="8829182"/>
            <a:ext cx="3036888" cy="4656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40" tIns="45820" rIns="91640" bIns="45820" numCol="1" anchor="b" anchorCtr="0" compatLnSpc="1">
            <a:prstTxWarp prst="textNoShape">
              <a:avLst/>
            </a:prstTxWarp>
          </a:bodyPr>
          <a:lstStyle>
            <a:lvl1pPr defTabSz="915988">
              <a:spcBef>
                <a:spcPct val="0"/>
              </a:spcBef>
              <a:defRPr sz="1200" b="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806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1927" y="8829182"/>
            <a:ext cx="3036888" cy="4656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40" tIns="45820" rIns="91640" bIns="45820" numCol="1" anchor="b" anchorCtr="0" compatLnSpc="1">
            <a:prstTxWarp prst="textNoShape">
              <a:avLst/>
            </a:prstTxWarp>
          </a:bodyPr>
          <a:lstStyle>
            <a:lvl1pPr algn="r" defTabSz="915988">
              <a:spcBef>
                <a:spcPct val="0"/>
              </a:spcBef>
              <a:defRPr sz="1200" b="0">
                <a:cs typeface="+mn-cs"/>
              </a:defRPr>
            </a:lvl1pPr>
          </a:lstStyle>
          <a:p>
            <a:pPr>
              <a:defRPr/>
            </a:pPr>
            <a:fld id="{C0A0AD01-4FBE-4EAF-A2A7-E71A85EE0EB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?>

<Relationships xmlns="http://schemas.openxmlformats.org/package/2006/relationships">
  <Relationship Id="rId1" Type="http://schemas.openxmlformats.org/officeDocument/2006/relationships/theme" Target="../theme/theme2.xml"/>
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2"/>
            <a:ext cx="3036888" cy="4656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52" tIns="46576" rIns="93152" bIns="46576" numCol="1" anchor="t" anchorCtr="0" compatLnSpc="1">
            <a:prstTxWarp prst="textNoShape">
              <a:avLst/>
            </a:prstTxWarp>
          </a:bodyPr>
          <a:lstStyle>
            <a:lvl1pPr defTabSz="931863">
              <a:spcBef>
                <a:spcPct val="0"/>
              </a:spcBef>
              <a:defRPr sz="1200" b="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1927" y="2"/>
            <a:ext cx="3036888" cy="4656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52" tIns="46576" rIns="93152" bIns="46576" numCol="1" anchor="t" anchorCtr="0" compatLnSpc="1">
            <a:prstTxWarp prst="textNoShape">
              <a:avLst/>
            </a:prstTxWarp>
          </a:bodyPr>
          <a:lstStyle>
            <a:lvl1pPr algn="r" defTabSz="931863">
              <a:spcBef>
                <a:spcPct val="0"/>
              </a:spcBef>
              <a:defRPr sz="1200" b="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5" y="4416191"/>
            <a:ext cx="5607050" cy="41825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52" tIns="46576" rIns="93152" bIns="4657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8829182"/>
            <a:ext cx="3036888" cy="4656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52" tIns="46576" rIns="93152" bIns="46576" numCol="1" anchor="b" anchorCtr="0" compatLnSpc="1">
            <a:prstTxWarp prst="textNoShape">
              <a:avLst/>
            </a:prstTxWarp>
          </a:bodyPr>
          <a:lstStyle>
            <a:lvl1pPr defTabSz="931863">
              <a:spcBef>
                <a:spcPct val="0"/>
              </a:spcBef>
              <a:defRPr sz="1200" b="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1927" y="8829182"/>
            <a:ext cx="3036888" cy="4656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52" tIns="46576" rIns="93152" bIns="46576" numCol="1" anchor="b" anchorCtr="0" compatLnSpc="1">
            <a:prstTxWarp prst="textNoShape">
              <a:avLst/>
            </a:prstTxWarp>
          </a:bodyPr>
          <a:lstStyle>
            <a:lvl1pPr algn="r" defTabSz="931863">
              <a:spcBef>
                <a:spcPct val="0"/>
              </a:spcBef>
              <a:defRPr sz="1200" b="0">
                <a:cs typeface="+mn-cs"/>
              </a:defRPr>
            </a:lvl1pPr>
          </a:lstStyle>
          <a:p>
            <a:pPr>
              <a:defRPr/>
            </a:pPr>
            <a:fld id="{FC40C652-4344-4BF0-B2D6-05C320ECF0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?>

<Relationships xmlns="http://schemas.openxmlformats.org/package/2006/relationships">
  <Relationship Id="rId1" Type="http://schemas.openxmlformats.org/officeDocument/2006/relationships/notesMaster" Target="../notesMasters/notesMaster1.xml"/>
  <Relationship Id="rId2" Type="http://schemas.openxmlformats.org/officeDocument/2006/relationships/slide" Target="../slides/slide2.xml"/>
</Relationships>

</file>

<file path=ppt/notesSlides/_rels/notesSlide2.xml.rels><?xml version="1.0" encoding="UTF-8"?>

<Relationships xmlns="http://schemas.openxmlformats.org/package/2006/relationships">
  <Relationship Id="rId1" Type="http://schemas.openxmlformats.org/officeDocument/2006/relationships/notesMaster" Target="../notesMasters/notesMaster1.xml"/>
  <Relationship Id="rId2" Type="http://schemas.openxmlformats.org/officeDocument/2006/relationships/slide" Target="../slides/slide3.xml"/>
</Relationships>

</file>

<file path=ppt/notesSlides/_rels/notesSlide3.xml.rels><?xml version="1.0" encoding="UTF-8"?>

<Relationships xmlns="http://schemas.openxmlformats.org/package/2006/relationships">
  <Relationship Id="rId1" Type="http://schemas.openxmlformats.org/officeDocument/2006/relationships/notesMaster" Target="../notesMasters/notesMaster1.xml"/>
  <Relationship Id="rId2" Type="http://schemas.openxmlformats.org/officeDocument/2006/relationships/slide" Target="../slides/slide4.xml"/>
</Relationships>

</file>

<file path=ppt/notesSlides/_rels/notesSlide4.xml.rels><?xml version="1.0" encoding="UTF-8"?>

<Relationships xmlns="http://schemas.openxmlformats.org/package/2006/relationships">
  <Relationship Id="rId1" Type="http://schemas.openxmlformats.org/officeDocument/2006/relationships/notesMaster" Target="../notesMasters/notesMaster1.xml"/>
  <Relationship Id="rId2" Type="http://schemas.openxmlformats.org/officeDocument/2006/relationships/slide" Target="../slides/slide5.xml"/>
</Relationships>

</file>

<file path=ppt/notesSlides/_rels/notesSlide5.xml.rels><?xml version="1.0" encoding="UTF-8"?>

<Relationships xmlns="http://schemas.openxmlformats.org/package/2006/relationships">
  <Relationship Id="rId1" Type="http://schemas.openxmlformats.org/officeDocument/2006/relationships/notesMaster" Target="../notesMasters/notesMaster1.xml"/>
  <Relationship Id="rId2" Type="http://schemas.openxmlformats.org/officeDocument/2006/relationships/slide" Target="../slides/slide6.xml"/>
</Relationships>

</file>

<file path=ppt/notesSlides/_rels/notesSlide6.xml.rels><?xml version="1.0" encoding="UTF-8"?>

<Relationships xmlns="http://schemas.openxmlformats.org/package/2006/relationships">
  <Relationship Id="rId1" Type="http://schemas.openxmlformats.org/officeDocument/2006/relationships/notesMaster" Target="../notesMasters/notesMaster1.xml"/>
  <Relationship Id="rId2" Type="http://schemas.openxmlformats.org/officeDocument/2006/relationships/slide" Target="../slides/slide7.xml"/>
</Relationships>

</file>

<file path=ppt/notesSlides/_rels/notesSlide7.xml.rels><?xml version="1.0" encoding="UTF-8"?>

<Relationships xmlns="http://schemas.openxmlformats.org/package/2006/relationships">
  <Relationship Id="rId1" Type="http://schemas.openxmlformats.org/officeDocument/2006/relationships/notesMaster" Target="../notesMasters/notesMaster1.xml"/>
  <Relationship Id="rId2" Type="http://schemas.openxmlformats.org/officeDocument/2006/relationships/slide" Target="../slides/slide8.xml"/>
</Relationships>

</file>

<file path=ppt/notesSlides/_rels/notesSlide8.xml.rels><?xml version="1.0" encoding="UTF-8"?>

<Relationships xmlns="http://schemas.openxmlformats.org/package/2006/relationships">
  <Relationship Id="rId1" Type="http://schemas.openxmlformats.org/officeDocument/2006/relationships/notesMaster" Target="../notesMasters/notesMaster1.xml"/>
  <Relationship Id="rId2" Type="http://schemas.openxmlformats.org/officeDocument/2006/relationships/slide" Target="../slides/slide9.xml"/>
</Relationships>

</file>

<file path=ppt/notesSlides/_rels/notesSlide9.xml.rels><?xml version="1.0" encoding="UTF-8"?>

<Relationships xmlns="http://schemas.openxmlformats.org/package/2006/relationships">
  <Relationship Id="rId1" Type="http://schemas.openxmlformats.org/officeDocument/2006/relationships/notesMaster" Target="../notesMasters/notesMaster1.xml"/>
  <Relationship Id="rId2" Type="http://schemas.openxmlformats.org/officeDocument/2006/relationships/slide" Target="../slides/slide10.xml"/>
</Relationships>
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85000" lnSpcReduction="20000"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C40C652-4344-4BF0-B2D6-05C320ECF034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85000" lnSpcReduction="20000"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C40C652-4344-4BF0-B2D6-05C320ECF034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85000" lnSpcReduction="20000"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C40C652-4344-4BF0-B2D6-05C320ECF034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85000" lnSpcReduction="20000"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C40C652-4344-4BF0-B2D6-05C320ECF034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85000" lnSpcReduction="20000"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C40C652-4344-4BF0-B2D6-05C320ECF034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85000" lnSpcReduction="20000"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C40C652-4344-4BF0-B2D6-05C320ECF034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85000" lnSpcReduction="20000"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C40C652-4344-4BF0-B2D6-05C320ECF034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85000" lnSpcReduction="20000"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C40C652-4344-4BF0-B2D6-05C320ECF034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85000" lnSpcReduction="20000"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C40C652-4344-4BF0-B2D6-05C320ECF034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  <Relationship Id="rId2" Type="http://schemas.openxmlformats.org/officeDocument/2006/relationships/image" Target="../media/image2.png"/>
  <Relationship Id="rId3" Type="http://schemas.openxmlformats.org/officeDocument/2006/relationships/image" Target="../media/image3.gif"/>
</Relationships>

</file>

<file path=ppt/slideLayouts/_rels/slideLayout10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2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3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4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5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8" descr="The Commonwealth of Massachusetts state seal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9425" y="1125538"/>
            <a:ext cx="1479550" cy="1414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Line 10"/>
          <p:cNvSpPr>
            <a:spLocks noChangeShapeType="1"/>
          </p:cNvSpPr>
          <p:nvPr/>
        </p:nvSpPr>
        <p:spPr bwMode="auto">
          <a:xfrm>
            <a:off x="2065338" y="1165225"/>
            <a:ext cx="14287" cy="4557713"/>
          </a:xfrm>
          <a:prstGeom prst="line">
            <a:avLst/>
          </a:prstGeom>
          <a:noFill/>
          <a:ln w="9525">
            <a:solidFill>
              <a:srgbClr val="0033CC"/>
            </a:solidFill>
            <a:round/>
            <a:headEnd/>
            <a:tailEnd/>
          </a:ln>
          <a:extLst/>
        </p:spPr>
        <p:txBody>
          <a:bodyPr/>
          <a:lstStyle/>
          <a:p>
            <a:pPr>
              <a:spcBef>
                <a:spcPct val="50000"/>
              </a:spcBef>
              <a:defRPr/>
            </a:pPr>
            <a:endParaRPr lang="en-US"/>
          </a:p>
        </p:txBody>
      </p:sp>
      <p:sp>
        <p:nvSpPr>
          <p:cNvPr id="6" name="Line 11"/>
          <p:cNvSpPr>
            <a:spLocks noChangeShapeType="1"/>
          </p:cNvSpPr>
          <p:nvPr/>
        </p:nvSpPr>
        <p:spPr bwMode="auto">
          <a:xfrm>
            <a:off x="2443163" y="3752850"/>
            <a:ext cx="5722937" cy="0"/>
          </a:xfrm>
          <a:prstGeom prst="line">
            <a:avLst/>
          </a:prstGeom>
          <a:noFill/>
          <a:ln w="9525">
            <a:solidFill>
              <a:srgbClr val="0033CC"/>
            </a:solidFill>
            <a:round/>
            <a:headEnd/>
            <a:tailEnd/>
          </a:ln>
          <a:extLst/>
        </p:spPr>
        <p:txBody>
          <a:bodyPr/>
          <a:lstStyle/>
          <a:p>
            <a:pPr>
              <a:spcBef>
                <a:spcPct val="50000"/>
              </a:spcBef>
              <a:defRPr/>
            </a:pPr>
            <a:endParaRPr lang="en-US"/>
          </a:p>
        </p:txBody>
      </p:sp>
      <p:sp>
        <p:nvSpPr>
          <p:cNvPr id="105478" name="Rectangle 6"/>
          <p:cNvSpPr>
            <a:spLocks noGrp="1" noChangeArrowheads="1"/>
          </p:cNvSpPr>
          <p:nvPr>
            <p:ph type="ctrTitle"/>
          </p:nvPr>
        </p:nvSpPr>
        <p:spPr>
          <a:xfrm>
            <a:off x="2352675" y="1143000"/>
            <a:ext cx="6105525" cy="2457450"/>
          </a:xfrm>
        </p:spPr>
        <p:txBody>
          <a:bodyPr anchor="t"/>
          <a:lstStyle>
            <a:lvl1pPr>
              <a:spcAft>
                <a:spcPct val="25000"/>
              </a:spcAft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FC5BF77-A12D-4A4E-81A1-2E51B85A9F4E}" type="datetime1">
              <a:rPr lang="en-US"/>
              <a:pPr>
                <a:defRPr/>
              </a:pPr>
              <a:t>2/11/2016</a:t>
            </a:fld>
            <a:endParaRPr lang="en-US"/>
          </a:p>
        </p:txBody>
      </p:sp>
      <p:sp>
        <p:nvSpPr>
          <p:cNvPr id="9" name="Rectangle 4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sz="800" b="0">
                <a:latin typeface="Verdana" pitchFamily="96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Rectangle 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6D085D-A9F1-4868-B5F8-23B3C88ECF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1" name="Picture 10" descr="EEC.gif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5814889" y="5590718"/>
            <a:ext cx="2857500" cy="638175"/>
          </a:xfrm>
          <a:prstGeom prst="rect">
            <a:avLst/>
          </a:prstGeom>
        </p:spPr>
      </p:pic>
      <p:sp>
        <p:nvSpPr>
          <p:cNvPr id="13" name="Text Placeholder 12"/>
          <p:cNvSpPr>
            <a:spLocks noGrp="1"/>
          </p:cNvSpPr>
          <p:nvPr>
            <p:ph type="body" sz="quarter" idx="13" hasCustomPrompt="1"/>
          </p:nvPr>
        </p:nvSpPr>
        <p:spPr>
          <a:xfrm>
            <a:off x="2449513" y="3927475"/>
            <a:ext cx="5716587" cy="446088"/>
          </a:xfrm>
        </p:spPr>
        <p:txBody>
          <a:bodyPr/>
          <a:lstStyle>
            <a:lvl1pPr>
              <a:buNone/>
              <a:defRPr sz="180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 dirty="0" smtClean="0"/>
              <a:t>[Cover Slide Text]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1E5007-E2A8-4F28-B02C-D9B4778A4FBC}" type="datetime1">
              <a:rPr lang="en-US"/>
              <a:pPr>
                <a:defRPr/>
              </a:pPr>
              <a:t>2/11/2016</a:t>
            </a:fld>
            <a:endParaRPr lang="en-US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E8001B-4A50-453B-B357-D338BCF54D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34175" y="47625"/>
            <a:ext cx="2105025" cy="60785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14338" y="47625"/>
            <a:ext cx="6167437" cy="60785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4D285B-DACB-42BB-B653-47C1841396BB}" type="datetime1">
              <a:rPr lang="en-US"/>
              <a:pPr>
                <a:defRPr/>
              </a:pPr>
              <a:t>2/11/2016</a:t>
            </a:fld>
            <a:endParaRPr lang="en-US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C940A9-B102-4401-A51E-99B08281D25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4338" y="47625"/>
            <a:ext cx="7734300" cy="12017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1148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600200"/>
            <a:ext cx="41148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874A1A-8E78-422A-B8B2-80C17E336868}" type="datetime1">
              <a:rPr lang="en-US"/>
              <a:pPr>
                <a:defRPr/>
              </a:pPr>
              <a:t>2/11/2016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947839-9A1B-4AE2-A730-CDFB28550E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4338" y="47625"/>
            <a:ext cx="7734300" cy="12017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382000" cy="4525963"/>
          </a:xfrm>
        </p:spPr>
        <p:txBody>
          <a:bodyPr/>
          <a:lstStyle/>
          <a:p>
            <a:pPr lvl="0"/>
            <a:r>
              <a:rPr lang="en-US" noProof="0" smtClean="0"/>
              <a:t>Click icon to add table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7C6CFE-4E4B-440B-BF1B-C97C32263C65}" type="datetime1">
              <a:rPr lang="en-US"/>
              <a:pPr>
                <a:defRPr/>
              </a:pPr>
              <a:t>2/11/2016</a:t>
            </a:fld>
            <a:endParaRPr lang="en-US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256153-7E97-4A73-A199-10036E3EA9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806A53-99B1-4A5A-AAED-521BB5A1F7AE}" type="datetime1">
              <a:rPr lang="en-US"/>
              <a:pPr>
                <a:defRPr/>
              </a:pPr>
              <a:t>2/11/2016</a:t>
            </a:fld>
            <a:endParaRPr lang="en-US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41BF2A-6D13-4D22-85B7-693EDEFE15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4338" y="152400"/>
            <a:ext cx="7734300" cy="80168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1148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724400" y="1600200"/>
            <a:ext cx="41148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724400" y="3938588"/>
            <a:ext cx="41148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35B36A-9BCD-40BE-9DCA-02D555224E8C}" type="datetime1">
              <a:rPr lang="en-US"/>
              <a:pPr>
                <a:defRPr/>
              </a:pPr>
              <a:t>2/11/2016</a:t>
            </a:fld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2BF940-2A7D-475F-AF5E-4A25A2E6EB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39942"/>
            <a:ext cx="8382000" cy="45259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6CC710-1491-4E4E-9152-D3737FD39707}" type="datetime1">
              <a:rPr lang="en-US"/>
              <a:pPr>
                <a:defRPr/>
              </a:pPr>
              <a:t>2/11/2016</a:t>
            </a:fld>
            <a:endParaRPr lang="en-US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C657DF-FE95-454F-AB66-42CBA9BDA6D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2" hasCustomPrompt="1"/>
          </p:nvPr>
        </p:nvSpPr>
        <p:spPr>
          <a:xfrm>
            <a:off x="444500" y="277813"/>
            <a:ext cx="7132638" cy="469900"/>
          </a:xfrm>
        </p:spPr>
        <p:txBody>
          <a:bodyPr/>
          <a:lstStyle>
            <a:lvl1pPr>
              <a:buNone/>
              <a:defRPr sz="1800"/>
            </a:lvl1pPr>
          </a:lstStyle>
          <a:p>
            <a:pPr lvl="0"/>
            <a:r>
              <a:rPr lang="en-US" dirty="0" smtClean="0"/>
              <a:t>Slide Title</a:t>
            </a:r>
          </a:p>
          <a:p>
            <a:pPr lvl="0"/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4A21A5-9DCB-4E47-A5D6-C59403ACF65D}" type="datetime1">
              <a:rPr lang="en-US"/>
              <a:pPr>
                <a:defRPr/>
              </a:pPr>
              <a:t>2/11/2016</a:t>
            </a:fld>
            <a:endParaRPr lang="en-US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CF46B9-8171-45E1-A369-0EA009B04A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11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600200"/>
            <a:ext cx="411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E76B26-D525-4B3A-AD1F-0F749DCB5CEA}" type="datetime1">
              <a:rPr lang="en-US"/>
              <a:pPr>
                <a:defRPr/>
              </a:pPr>
              <a:t>2/11/2016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571D79-3FCF-470B-A39E-9BBB02B9F0E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0CAF8B-6BB1-4D78-91A4-9088E87EBD16}" type="datetime1">
              <a:rPr lang="en-US"/>
              <a:pPr>
                <a:defRPr/>
              </a:pPr>
              <a:t>2/11/2016</a:t>
            </a:fld>
            <a:endParaRPr lang="en-US"/>
          </a:p>
        </p:txBody>
      </p:sp>
      <p:sp>
        <p:nvSpPr>
          <p:cNvPr id="8" name="Rectangle 1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0959ED-9753-44BA-B55A-7B20CE50366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56232C-64F3-4BC7-A9F4-9AD666360C45}" type="datetime1">
              <a:rPr lang="en-US"/>
              <a:pPr>
                <a:defRPr/>
              </a:pPr>
              <a:t>2/11/2016</a:t>
            </a:fld>
            <a:endParaRPr lang="en-US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E52CFE-2BB0-48A7-9F53-4B9D51B44A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 hasCustomPrompt="1"/>
          </p:nvPr>
        </p:nvSpPr>
        <p:spPr>
          <a:xfrm>
            <a:off x="414338" y="152400"/>
            <a:ext cx="7584674" cy="722243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[Slide Title]</a:t>
            </a: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D26A74-AA3F-4EF0-A4AF-04DB0CC29C2B}" type="datetime1">
              <a:rPr lang="en-US"/>
              <a:pPr>
                <a:defRPr/>
              </a:pPr>
              <a:t>2/11/2016</a:t>
            </a:fld>
            <a:endParaRPr lang="en-US"/>
          </a:p>
        </p:txBody>
      </p:sp>
      <p:sp>
        <p:nvSpPr>
          <p:cNvPr id="3" name="Rectangle 1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AB79F6-C316-4021-B029-814B015AF6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AD3D5E-105C-4907-9B60-C6F5CE58284D}" type="datetime1">
              <a:rPr lang="en-US"/>
              <a:pPr>
                <a:defRPr/>
              </a:pPr>
              <a:t>2/11/2016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725644-1B45-4695-9AFB-0497CF045AA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50D742-E7EE-41B8-9B65-6DB397F6AFB3}" type="datetime1">
              <a:rPr lang="en-US"/>
              <a:pPr>
                <a:defRPr/>
              </a:pPr>
              <a:t>2/11/2016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7A53D9-FB86-4668-B944-96648E8AE6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1.xml"/>
  <Relationship Id="rId10" Type="http://schemas.openxmlformats.org/officeDocument/2006/relationships/slideLayout" Target="../slideLayouts/slideLayout10.xml"/>
  <Relationship Id="rId11" Type="http://schemas.openxmlformats.org/officeDocument/2006/relationships/slideLayout" Target="../slideLayouts/slideLayout11.xml"/>
  <Relationship Id="rId12" Type="http://schemas.openxmlformats.org/officeDocument/2006/relationships/slideLayout" Target="../slideLayouts/slideLayout12.xml"/>
  <Relationship Id="rId13" Type="http://schemas.openxmlformats.org/officeDocument/2006/relationships/slideLayout" Target="../slideLayouts/slideLayout13.xml"/>
  <Relationship Id="rId14" Type="http://schemas.openxmlformats.org/officeDocument/2006/relationships/slideLayout" Target="../slideLayouts/slideLayout14.xml"/>
  <Relationship Id="rId15" Type="http://schemas.openxmlformats.org/officeDocument/2006/relationships/slideLayout" Target="../slideLayouts/slideLayout15.xml"/>
  <Relationship Id="rId16" Type="http://schemas.openxmlformats.org/officeDocument/2006/relationships/theme" Target="../theme/theme1.xml"/>
  <Relationship Id="rId17" Type="http://schemas.openxmlformats.org/officeDocument/2006/relationships/image" Target="../media/image1.gif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slideLayout" Target="../slideLayouts/slideLayout7.xml"/>
  <Relationship Id="rId8" Type="http://schemas.openxmlformats.org/officeDocument/2006/relationships/slideLayout" Target="../slideLayouts/slideLayout8.xml"/>
  <Relationship Id="rId9" Type="http://schemas.openxmlformats.org/officeDocument/2006/relationships/slideLayout" Target="../slideLayouts/slideLayout9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5"/>
          <p:cNvSpPr>
            <a:spLocks noGrp="1" noChangeArrowheads="1"/>
          </p:cNvSpPr>
          <p:nvPr>
            <p:ph type="title"/>
          </p:nvPr>
        </p:nvSpPr>
        <p:spPr bwMode="auto">
          <a:xfrm>
            <a:off x="414338" y="152400"/>
            <a:ext cx="7734300" cy="801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100" name="Rectangle 1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3820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75788" name="Rectangle 1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0" y="6594475"/>
            <a:ext cx="1933575" cy="263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800" b="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40E272F6-1708-4844-BC38-1E403A83FDAA}" type="datetime1">
              <a:rPr lang="en-US"/>
              <a:pPr>
                <a:defRPr/>
              </a:pPr>
              <a:t>2/11/2016</a:t>
            </a:fld>
            <a:endParaRPr lang="en-US"/>
          </a:p>
        </p:txBody>
      </p:sp>
      <p:sp>
        <p:nvSpPr>
          <p:cNvPr id="75790" name="Rectangle 1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10425" y="6594475"/>
            <a:ext cx="1933575" cy="263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800" b="0">
                <a:latin typeface="+mn-lt"/>
                <a:cs typeface="+mn-cs"/>
              </a:defRPr>
            </a:lvl1pPr>
          </a:lstStyle>
          <a:p>
            <a:pPr>
              <a:defRPr/>
            </a:pPr>
            <a:fld id="{CF0C1523-E9F1-42F5-83FF-A196C03FCA7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1" name="Line 32"/>
          <p:cNvSpPr>
            <a:spLocks noChangeShapeType="1"/>
          </p:cNvSpPr>
          <p:nvPr/>
        </p:nvSpPr>
        <p:spPr bwMode="auto">
          <a:xfrm>
            <a:off x="444500" y="919163"/>
            <a:ext cx="8415338" cy="1587"/>
          </a:xfrm>
          <a:prstGeom prst="line">
            <a:avLst/>
          </a:prstGeom>
          <a:noFill/>
          <a:ln w="9525">
            <a:solidFill>
              <a:srgbClr val="0033CC"/>
            </a:solidFill>
            <a:round/>
            <a:headEnd/>
            <a:tailEnd/>
          </a:ln>
          <a:extLst/>
        </p:spPr>
        <p:txBody>
          <a:bodyPr/>
          <a:lstStyle/>
          <a:p>
            <a:pPr>
              <a:spcBef>
                <a:spcPct val="50000"/>
              </a:spcBef>
              <a:defRPr/>
            </a:pPr>
            <a:endParaRPr lang="en-US"/>
          </a:p>
        </p:txBody>
      </p:sp>
      <p:pic>
        <p:nvPicPr>
          <p:cNvPr id="8" name="Picture 7" descr="EEC-Happle2.gif"/>
          <p:cNvPicPr>
            <a:picLocks noChangeAspect="1"/>
          </p:cNvPicPr>
          <p:nvPr/>
        </p:nvPicPr>
        <p:blipFill>
          <a:blip r:embed="rId17" cstate="print"/>
          <a:stretch>
            <a:fillRect/>
          </a:stretch>
        </p:blipFill>
        <p:spPr>
          <a:xfrm>
            <a:off x="8181890" y="182878"/>
            <a:ext cx="659958" cy="655859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  <p:sldLayoutId id="2147483681" r:id="rId12"/>
    <p:sldLayoutId id="2147483682" r:id="rId13"/>
    <p:sldLayoutId id="2147483683" r:id="rId14"/>
    <p:sldLayoutId id="2147483684" r:id="rId15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33CC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33CC"/>
          </a:solidFill>
          <a:latin typeface="Verdana" pitchFamily="34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33CC"/>
          </a:solidFill>
          <a:latin typeface="Verdana" pitchFamily="34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33CC"/>
          </a:solidFill>
          <a:latin typeface="Verdana" pitchFamily="34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33CC"/>
          </a:solidFill>
          <a:latin typeface="Verdana" pitchFamily="34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33CC"/>
          </a:solidFill>
          <a:latin typeface="Verdana" pitchFamily="34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33CC"/>
          </a:solidFill>
          <a:latin typeface="Verdana" pitchFamily="34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33CC"/>
          </a:solidFill>
          <a:latin typeface="Verdana" pitchFamily="34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33CC"/>
          </a:solidFill>
          <a:latin typeface="Verdana" pitchFamily="34" charset="0"/>
          <a:cs typeface="Arial" charset="0"/>
        </a:defRPr>
      </a:lvl9pPr>
    </p:titleStyle>
    <p:bodyStyle>
      <a:lvl1pPr marL="228600" indent="-228600" algn="l" rtl="0" eaLnBrk="1" fontAlgn="base" hangingPunct="1">
        <a:spcBef>
          <a:spcPct val="100000"/>
        </a:spcBef>
        <a:spcAft>
          <a:spcPct val="0"/>
        </a:spcAft>
        <a:buClr>
          <a:srgbClr val="0033CC"/>
        </a:buClr>
        <a:buChar char="•"/>
        <a:defRPr sz="2400" b="1">
          <a:solidFill>
            <a:schemeClr val="tx1"/>
          </a:solidFill>
          <a:latin typeface="+mn-lt"/>
          <a:ea typeface="+mn-ea"/>
          <a:cs typeface="+mn-cs"/>
        </a:defRPr>
      </a:lvl1pPr>
      <a:lvl2pPr marL="576263" indent="-233363" algn="l" rtl="0" eaLnBrk="1" fontAlgn="base" hangingPunct="1">
        <a:spcBef>
          <a:spcPct val="20000"/>
        </a:spcBef>
        <a:spcAft>
          <a:spcPct val="0"/>
        </a:spcAft>
        <a:buClr>
          <a:srgbClr val="0033CC"/>
        </a:buClr>
        <a:buFont typeface="Arial" charset="0"/>
        <a:buChar char="–"/>
        <a:defRPr sz="2000">
          <a:solidFill>
            <a:schemeClr val="tx1"/>
          </a:solidFill>
          <a:latin typeface="+mn-lt"/>
          <a:cs typeface="+mn-cs"/>
        </a:defRPr>
      </a:lvl2pPr>
      <a:lvl3pPr marL="914400" indent="-223838" algn="l" rtl="0" eaLnBrk="1" fontAlgn="base" hangingPunct="1">
        <a:spcBef>
          <a:spcPct val="20000"/>
        </a:spcBef>
        <a:spcAft>
          <a:spcPct val="0"/>
        </a:spcAft>
        <a:buClr>
          <a:srgbClr val="0033CC"/>
        </a:buClr>
        <a:buChar char="•"/>
        <a:defRPr sz="2000">
          <a:solidFill>
            <a:schemeClr val="tx1"/>
          </a:solidFill>
          <a:latin typeface="+mn-lt"/>
          <a:cs typeface="+mn-cs"/>
        </a:defRPr>
      </a:lvl3pPr>
      <a:lvl4pPr marL="1262063" indent="-233363" algn="l" rtl="0" eaLnBrk="1" fontAlgn="base" hangingPunct="1">
        <a:spcBef>
          <a:spcPct val="20000"/>
        </a:spcBef>
        <a:spcAft>
          <a:spcPct val="0"/>
        </a:spcAft>
        <a:buClr>
          <a:srgbClr val="0033CC"/>
        </a:buClr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1600200" indent="-223838" algn="l" rtl="0" eaLnBrk="1" fontAlgn="base" hangingPunct="1">
        <a:spcBef>
          <a:spcPct val="20000"/>
        </a:spcBef>
        <a:spcAft>
          <a:spcPct val="0"/>
        </a:spcAft>
        <a:buClr>
          <a:srgbClr val="0033CC"/>
        </a:buClr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057400" indent="-223838" algn="l" rtl="0" eaLnBrk="1" fontAlgn="base" hangingPunct="1">
        <a:spcBef>
          <a:spcPct val="20000"/>
        </a:spcBef>
        <a:spcAft>
          <a:spcPct val="0"/>
        </a:spcAft>
        <a:buClr>
          <a:srgbClr val="0033CC"/>
        </a:buClr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514600" indent="-223838" algn="l" rtl="0" eaLnBrk="1" fontAlgn="base" hangingPunct="1">
        <a:spcBef>
          <a:spcPct val="20000"/>
        </a:spcBef>
        <a:spcAft>
          <a:spcPct val="0"/>
        </a:spcAft>
        <a:buClr>
          <a:srgbClr val="0033CC"/>
        </a:buClr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2971800" indent="-223838" algn="l" rtl="0" eaLnBrk="1" fontAlgn="base" hangingPunct="1">
        <a:spcBef>
          <a:spcPct val="20000"/>
        </a:spcBef>
        <a:spcAft>
          <a:spcPct val="0"/>
        </a:spcAft>
        <a:buClr>
          <a:srgbClr val="0033CC"/>
        </a:buClr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429000" indent="-223838" algn="l" rtl="0" eaLnBrk="1" fontAlgn="base" hangingPunct="1">
        <a:spcBef>
          <a:spcPct val="20000"/>
        </a:spcBef>
        <a:spcAft>
          <a:spcPct val="0"/>
        </a:spcAft>
        <a:buClr>
          <a:srgbClr val="0033CC"/>
        </a:buClr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6.xml"/>
  <Relationship Id="rId2" Type="http://schemas.openxmlformats.org/officeDocument/2006/relationships/notesSlide" Target="../notesSlides/notesSlide9.xml"/>
</Relationships>

</file>

<file path=ppt/slides/_rels/slide2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6.xml"/>
  <Relationship Id="rId2" Type="http://schemas.openxmlformats.org/officeDocument/2006/relationships/notesSlide" Target="../notesSlides/notesSlide1.xml"/>
</Relationships>

</file>

<file path=ppt/slides/_rels/slide3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6.xml"/>
  <Relationship Id="rId2" Type="http://schemas.openxmlformats.org/officeDocument/2006/relationships/notesSlide" Target="../notesSlides/notesSlide2.xml"/>
</Relationships>

</file>

<file path=ppt/slides/_rels/slide4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6.xml"/>
  <Relationship Id="rId2" Type="http://schemas.openxmlformats.org/officeDocument/2006/relationships/notesSlide" Target="../notesSlides/notesSlide3.xml"/>
</Relationships>

</file>

<file path=ppt/slides/_rels/slide5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6.xml"/>
  <Relationship Id="rId2" Type="http://schemas.openxmlformats.org/officeDocument/2006/relationships/notesSlide" Target="../notesSlides/notesSlide4.xml"/>
</Relationships>

</file>

<file path=ppt/slides/_rels/slide6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6.xml"/>
  <Relationship Id="rId2" Type="http://schemas.openxmlformats.org/officeDocument/2006/relationships/notesSlide" Target="../notesSlides/notesSlide5.xml"/>
</Relationships>

</file>

<file path=ppt/slides/_rels/slide7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6.xml"/>
  <Relationship Id="rId2" Type="http://schemas.openxmlformats.org/officeDocument/2006/relationships/notesSlide" Target="../notesSlides/notesSlide6.xml"/>
</Relationships>

</file>

<file path=ppt/slides/_rels/slide8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6.xml"/>
  <Relationship Id="rId2" Type="http://schemas.openxmlformats.org/officeDocument/2006/relationships/notesSlide" Target="../notesSlides/notesSlide7.xml"/>
</Relationships>

</file>

<file path=ppt/slides/_rels/slide9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6.xml"/>
  <Relationship Id="rId2" Type="http://schemas.openxmlformats.org/officeDocument/2006/relationships/notesSlide" Target="../notesSlides/notesSlide8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ctrTitle"/>
          </p:nvPr>
        </p:nvSpPr>
        <p:spPr>
          <a:xfrm>
            <a:off x="2352674" y="1143000"/>
            <a:ext cx="6489175" cy="2457450"/>
          </a:xfrm>
        </p:spPr>
        <p:txBody>
          <a:bodyPr/>
          <a:lstStyle/>
          <a:p>
            <a:r>
              <a:rPr lang="en-US" sz="2800" dirty="0" smtClean="0"/>
              <a:t>2015 Annual Report to the Legislature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sz="1800" b="0" i="1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2449513" y="3927475"/>
            <a:ext cx="5880671" cy="446088"/>
          </a:xfrm>
        </p:spPr>
        <p:txBody>
          <a:bodyPr/>
          <a:lstStyle/>
          <a:p>
            <a:pPr marL="0" indent="0"/>
            <a:r>
              <a:rPr lang="en-US" sz="1600" b="0" dirty="0" smtClean="0"/>
              <a:t>Presentation to the Board of Early Education and Care</a:t>
            </a:r>
          </a:p>
          <a:p>
            <a:r>
              <a:rPr lang="en-US" dirty="0" smtClean="0"/>
              <a:t>February 9, 2016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2E52CFE-2BB0-48A7-9F53-4B9D51B44A46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Steps/Timeline</a:t>
            </a: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452561" y="1408175"/>
            <a:ext cx="8270019" cy="49131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461963" lvl="1" indent="-461963">
              <a:buClr>
                <a:srgbClr val="C00000"/>
              </a:buClr>
              <a:buFont typeface="Wingdings" pitchFamily="2" charset="2"/>
              <a:buChar char="§"/>
            </a:pPr>
            <a:r>
              <a:rPr lang="en-US" sz="22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Board discussion and vote   (February 9, 2016)</a:t>
            </a:r>
          </a:p>
          <a:p>
            <a:pPr marL="461963" lvl="1" indent="-461963">
              <a:buClr>
                <a:srgbClr val="C00000"/>
              </a:buClr>
              <a:buFont typeface="Wingdings" pitchFamily="2" charset="2"/>
              <a:buChar char="§"/>
            </a:pPr>
            <a:endParaRPr lang="en-US" sz="2200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marL="461963" lvl="1" indent="-461963">
              <a:buClr>
                <a:srgbClr val="C00000"/>
              </a:buClr>
              <a:buFont typeface="Wingdings" pitchFamily="2" charset="2"/>
              <a:buChar char="§"/>
            </a:pPr>
            <a:r>
              <a:rPr lang="en-US" sz="2200" dirty="0" smtClean="0">
                <a:latin typeface="Arial" pitchFamily="34" charset="0"/>
                <a:cs typeface="Arial" pitchFamily="34" charset="0"/>
              </a:rPr>
              <a:t>Submit report to legislature  (February 12, 2016)</a:t>
            </a:r>
          </a:p>
          <a:p>
            <a:pPr marL="461963" lvl="1" indent="-461963">
              <a:buClr>
                <a:srgbClr val="C00000"/>
              </a:buClr>
              <a:buFont typeface="Wingdings" pitchFamily="2" charset="2"/>
              <a:buChar char="§"/>
            </a:pPr>
            <a:endParaRPr lang="en-US" sz="2200" dirty="0" smtClean="0">
              <a:latin typeface="Arial" pitchFamily="34" charset="0"/>
              <a:cs typeface="Arial" pitchFamily="34" charset="0"/>
            </a:endParaRPr>
          </a:p>
          <a:p>
            <a:pPr marL="461963" lvl="1" indent="-461963">
              <a:buClr>
                <a:srgbClr val="C00000"/>
              </a:buClr>
              <a:buFont typeface="Wingdings" pitchFamily="2" charset="2"/>
              <a:buChar char="§"/>
            </a:pPr>
            <a:r>
              <a:rPr lang="en-US" sz="2200" dirty="0" smtClean="0">
                <a:latin typeface="Arial" pitchFamily="34" charset="0"/>
                <a:cs typeface="Arial" pitchFamily="34" charset="0"/>
              </a:rPr>
              <a:t>Post report online	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	</a:t>
            </a:r>
          </a:p>
          <a:p>
            <a:pPr marL="461963" lvl="1" indent="-461963">
              <a:buClr>
                <a:srgbClr val="C00000"/>
              </a:buClr>
              <a:buFont typeface="Wingdings" pitchFamily="2" charset="2"/>
              <a:buChar char="§"/>
            </a:pP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pPr marL="461963" lvl="1" indent="-461963">
              <a:buClr>
                <a:srgbClr val="C00000"/>
              </a:buClr>
              <a:buFont typeface="Wingdings" pitchFamily="2" charset="2"/>
              <a:buChar char="§"/>
            </a:pP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pPr marL="461963" lvl="1" indent="-461963">
              <a:buClr>
                <a:srgbClr val="C00000"/>
              </a:buClr>
            </a:pP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pPr marL="461963" lvl="1" indent="-461963">
              <a:buClr>
                <a:srgbClr val="C00000"/>
              </a:buClr>
              <a:buFont typeface="Wingdings" pitchFamily="2" charset="2"/>
              <a:buChar char="§"/>
            </a:pPr>
            <a:endParaRPr lang="en-US" b="0" dirty="0" smtClean="0">
              <a:latin typeface="Arial" pitchFamily="34" charset="0"/>
              <a:cs typeface="Arial" pitchFamily="34" charset="0"/>
            </a:endParaRPr>
          </a:p>
          <a:p>
            <a:pPr marL="461963" lvl="1" indent="-461963">
              <a:buClr>
                <a:srgbClr val="C00000"/>
              </a:buClr>
              <a:buFont typeface="Wingdings" pitchFamily="2" charset="2"/>
              <a:buChar char="§"/>
            </a:pPr>
            <a:endParaRPr lang="en-US" b="0" dirty="0" smtClean="0">
              <a:latin typeface="Arial" pitchFamily="34" charset="0"/>
              <a:cs typeface="Arial" pitchFamily="34" charset="0"/>
            </a:endParaRPr>
          </a:p>
          <a:p>
            <a:pPr marL="919163" lvl="2" indent="-461963">
              <a:buClr>
                <a:srgbClr val="C00000"/>
              </a:buClr>
              <a:buFont typeface="Wingdings" pitchFamily="2" charset="2"/>
              <a:buChar char="§"/>
            </a:pPr>
            <a:endParaRPr lang="en-US" sz="2600" i="1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2E52CFE-2BB0-48A7-9F53-4B9D51B44A46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Context of Annual Report to Legislature</a:t>
            </a: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452561" y="1296063"/>
            <a:ext cx="8197663" cy="50252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461963" lvl="1" indent="-461963">
              <a:buClr>
                <a:srgbClr val="C00000"/>
              </a:buClr>
              <a:buFont typeface="Wingdings" pitchFamily="2" charset="2"/>
              <a:buChar char="§"/>
            </a:pPr>
            <a:r>
              <a:rPr lang="en-US" sz="2200" dirty="0" smtClean="0"/>
              <a:t>Each February the Department of Early Education and Care submits a report to the legislature on programs and initiatives outlined in Chapter 15D of the General Laws of the Commonwealth.</a:t>
            </a:r>
          </a:p>
          <a:p>
            <a:pPr marL="461963" lvl="1" indent="-461963">
              <a:spcBef>
                <a:spcPts val="2400"/>
              </a:spcBef>
              <a:buClr>
                <a:srgbClr val="C00000"/>
              </a:buClr>
              <a:buFont typeface="Wingdings" pitchFamily="2" charset="2"/>
              <a:buChar char="§"/>
            </a:pPr>
            <a:r>
              <a:rPr lang="en-US" sz="2200" dirty="0" smtClean="0"/>
              <a:t>This report provides an update on the activities, progress, and accomplishments over the past year. </a:t>
            </a:r>
          </a:p>
          <a:p>
            <a:pPr marL="461963" lvl="1" indent="-461963">
              <a:spcBef>
                <a:spcPts val="2400"/>
              </a:spcBef>
              <a:buClr>
                <a:srgbClr val="C00000"/>
              </a:buClr>
              <a:buFont typeface="Wingdings" pitchFamily="2" charset="2"/>
              <a:buChar char="§"/>
            </a:pPr>
            <a:r>
              <a:rPr lang="en-US" sz="2200" dirty="0" smtClean="0"/>
              <a:t>The 2015 Annual Legislative Report provides a comprehensive summary for policymakers, stakeholders and the public on the important daily work by the Department in service to early educators, children and families.</a:t>
            </a:r>
            <a:endParaRPr lang="en-US" sz="2200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marL="461963" lvl="1" indent="-461963">
              <a:buClr>
                <a:srgbClr val="C00000"/>
              </a:buClr>
              <a:buFont typeface="Wingdings" pitchFamily="2" charset="2"/>
              <a:buChar char="§"/>
            </a:pPr>
            <a:endParaRPr lang="en-US" sz="2000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marL="461963" lvl="1" indent="-461963">
              <a:buClr>
                <a:srgbClr val="C00000"/>
              </a:buClr>
              <a:buFont typeface="Wingdings" pitchFamily="2" charset="2"/>
              <a:buChar char="§"/>
            </a:pP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pPr marL="461963" lvl="1" indent="-461963">
              <a:buClr>
                <a:srgbClr val="C00000"/>
              </a:buClr>
            </a:pP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pPr marL="461963" lvl="1" indent="-461963">
              <a:buClr>
                <a:srgbClr val="C00000"/>
              </a:buClr>
              <a:buFont typeface="Wingdings" pitchFamily="2" charset="2"/>
              <a:buChar char="§"/>
            </a:pPr>
            <a:endParaRPr lang="en-US" b="0" dirty="0" smtClean="0">
              <a:latin typeface="Arial" pitchFamily="34" charset="0"/>
              <a:cs typeface="Arial" pitchFamily="34" charset="0"/>
            </a:endParaRPr>
          </a:p>
          <a:p>
            <a:pPr marL="461963" lvl="1" indent="-461963">
              <a:buClr>
                <a:srgbClr val="C00000"/>
              </a:buClr>
              <a:buFont typeface="Wingdings" pitchFamily="2" charset="2"/>
              <a:buChar char="§"/>
            </a:pPr>
            <a:endParaRPr lang="en-US" b="0" dirty="0" smtClean="0">
              <a:latin typeface="Arial" pitchFamily="34" charset="0"/>
              <a:cs typeface="Arial" pitchFamily="34" charset="0"/>
            </a:endParaRPr>
          </a:p>
          <a:p>
            <a:pPr marL="919163" lvl="2" indent="-461963">
              <a:buClr>
                <a:srgbClr val="C00000"/>
              </a:buClr>
              <a:buFont typeface="Wingdings" pitchFamily="2" charset="2"/>
              <a:buChar char="§"/>
            </a:pPr>
            <a:endParaRPr lang="en-US" sz="2600" i="1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2E52CFE-2BB0-48A7-9F53-4B9D51B44A46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Annual Legislative Report Framework</a:t>
            </a: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452561" y="1296063"/>
            <a:ext cx="8270019" cy="50252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461963" lvl="1" indent="-461963">
              <a:buClr>
                <a:srgbClr val="C00000"/>
              </a:buClr>
              <a:buFont typeface="Wingdings" pitchFamily="2" charset="2"/>
              <a:buChar char="§"/>
            </a:pP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pPr marL="461963" lvl="1" indent="-461963">
              <a:buClr>
                <a:srgbClr val="C00000"/>
              </a:buClr>
              <a:buFont typeface="Wingdings" pitchFamily="2" charset="2"/>
              <a:buChar char="§"/>
            </a:pP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pPr marL="461963" lvl="1" indent="-461963">
              <a:buClr>
                <a:srgbClr val="C00000"/>
              </a:buClr>
              <a:buFont typeface="Wingdings" pitchFamily="2" charset="2"/>
              <a:buChar char="§"/>
            </a:pP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pPr marL="461963" lvl="1" indent="-461963">
              <a:buClr>
                <a:srgbClr val="C00000"/>
              </a:buClr>
            </a:pP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pPr marL="461963" lvl="1" indent="-461963">
              <a:buClr>
                <a:srgbClr val="C00000"/>
              </a:buClr>
              <a:buFont typeface="Wingdings" pitchFamily="2" charset="2"/>
              <a:buChar char="§"/>
            </a:pPr>
            <a:endParaRPr lang="en-US" b="0" dirty="0" smtClean="0">
              <a:latin typeface="Arial" pitchFamily="34" charset="0"/>
              <a:cs typeface="Arial" pitchFamily="34" charset="0"/>
            </a:endParaRPr>
          </a:p>
          <a:p>
            <a:pPr marL="461963" lvl="1" indent="-461963">
              <a:buClr>
                <a:srgbClr val="C00000"/>
              </a:buClr>
              <a:buFont typeface="Wingdings" pitchFamily="2" charset="2"/>
              <a:buChar char="§"/>
            </a:pPr>
            <a:endParaRPr lang="en-US" b="0" dirty="0" smtClean="0">
              <a:latin typeface="Arial" pitchFamily="34" charset="0"/>
              <a:cs typeface="Arial" pitchFamily="34" charset="0"/>
            </a:endParaRPr>
          </a:p>
          <a:p>
            <a:pPr marL="919163" lvl="2" indent="-461963">
              <a:buClr>
                <a:srgbClr val="C00000"/>
              </a:buClr>
              <a:buFont typeface="Wingdings" pitchFamily="2" charset="2"/>
              <a:buChar char="§"/>
            </a:pPr>
            <a:endParaRPr lang="en-US" sz="2600" i="1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448056" y="1225296"/>
          <a:ext cx="8238744" cy="5023104"/>
        </p:xfrm>
        <a:graphic>
          <a:graphicData uri="http://schemas.openxmlformats.org/drawingml/2006/table">
            <a:tbl>
              <a:tblPr/>
              <a:tblGrid>
                <a:gridCol w="8238744"/>
              </a:tblGrid>
              <a:tr h="557784">
                <a:tc>
                  <a:txBody>
                    <a:bodyPr/>
                    <a:lstStyle/>
                    <a:p>
                      <a:pPr marL="0" marR="0" indent="0" algn="just">
                        <a:spcBef>
                          <a:spcPts val="1800"/>
                        </a:spcBef>
                        <a:spcAft>
                          <a:spcPts val="0"/>
                        </a:spcAft>
                      </a:pPr>
                      <a:r>
                        <a:rPr lang="en-US" sz="2200" b="1" i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Executive Summary</a:t>
                      </a:r>
                      <a:endParaRPr lang="en-US" sz="22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39496">
                <a:tc>
                  <a:txBody>
                    <a:bodyPr/>
                    <a:lstStyle/>
                    <a:p>
                      <a:pPr marL="0" marR="0" indent="0" algn="just">
                        <a:spcBef>
                          <a:spcPts val="1800"/>
                        </a:spcBef>
                        <a:spcAft>
                          <a:spcPts val="0"/>
                        </a:spcAft>
                      </a:pPr>
                      <a:r>
                        <a:rPr lang="en-US" sz="2200" b="1" i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Submission of Annual Report</a:t>
                      </a:r>
                      <a:endParaRPr lang="en-US" sz="22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21208">
                <a:tc>
                  <a:txBody>
                    <a:bodyPr/>
                    <a:lstStyle/>
                    <a:p>
                      <a:pPr marL="0" marR="0" indent="0" algn="just">
                        <a:spcBef>
                          <a:spcPts val="1800"/>
                        </a:spcBef>
                        <a:spcAft>
                          <a:spcPts val="0"/>
                        </a:spcAft>
                      </a:pPr>
                      <a:r>
                        <a:rPr lang="en-US" sz="2200" b="1" i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Mission of Department</a:t>
                      </a:r>
                      <a:endParaRPr lang="en-US" sz="22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57784">
                <a:tc>
                  <a:txBody>
                    <a:bodyPr/>
                    <a:lstStyle/>
                    <a:p>
                      <a:pPr marL="0" marR="0" indent="0" algn="just">
                        <a:spcBef>
                          <a:spcPts val="1800"/>
                        </a:spcBef>
                        <a:spcAft>
                          <a:spcPts val="0"/>
                        </a:spcAft>
                      </a:pPr>
                      <a:r>
                        <a:rPr lang="en-US" sz="2200" b="1" i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Governance</a:t>
                      </a:r>
                      <a:endParaRPr lang="en-US" sz="22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76072">
                <a:tc>
                  <a:txBody>
                    <a:bodyPr/>
                    <a:lstStyle/>
                    <a:p>
                      <a:pPr marL="0" marR="0" indent="0" algn="just">
                        <a:spcBef>
                          <a:spcPts val="1800"/>
                        </a:spcBef>
                        <a:spcAft>
                          <a:spcPts val="0"/>
                        </a:spcAft>
                      </a:pPr>
                      <a:r>
                        <a:rPr lang="en-US" sz="2200" b="1" i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Statutory Responsibilities and Strategic Directions</a:t>
                      </a:r>
                      <a:endParaRPr lang="en-US" sz="22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57784">
                <a:tc>
                  <a:txBody>
                    <a:bodyPr/>
                    <a:lstStyle/>
                    <a:p>
                      <a:pPr marL="0" marR="0" indent="0" algn="just">
                        <a:spcBef>
                          <a:spcPts val="1800"/>
                        </a:spcBef>
                        <a:spcAft>
                          <a:spcPts val="0"/>
                        </a:spcAft>
                      </a:pPr>
                      <a:r>
                        <a:rPr lang="en-US" sz="2200" b="1" i="1" dirty="0">
                          <a:solidFill>
                            <a:srgbClr val="C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Progress in 2015</a:t>
                      </a:r>
                      <a:endParaRPr lang="en-US" sz="2200" dirty="0">
                        <a:solidFill>
                          <a:srgbClr val="C0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93776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1800"/>
                        </a:spcBef>
                        <a:spcAft>
                          <a:spcPts val="0"/>
                        </a:spcAft>
                      </a:pPr>
                      <a:r>
                        <a:rPr lang="en-US" sz="2200" b="1" i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Appendices</a:t>
                      </a:r>
                      <a:endParaRPr lang="en-US" sz="22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indent="401638">
                        <a:spcBef>
                          <a:spcPts val="1800"/>
                        </a:spcBef>
                        <a:spcAft>
                          <a:spcPts val="0"/>
                        </a:spcAft>
                      </a:pPr>
                      <a:r>
                        <a:rPr lang="en-US" sz="2000" b="1" i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Reporting Requirements</a:t>
                      </a:r>
                    </a:p>
                    <a:p>
                      <a:pPr marL="0" marR="0" indent="401638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2000" b="1" i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Data</a:t>
                      </a:r>
                    </a:p>
                    <a:p>
                      <a:pPr marL="0" marR="0" indent="401638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2000" b="1" i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Race to the Top-Early Learning Challenge Sustainability Plan</a:t>
                      </a:r>
                      <a:endParaRPr lang="en-US" sz="20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2E52CFE-2BB0-48A7-9F53-4B9D51B44A46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Framework: Progress in 2015</a:t>
            </a: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452561" y="1325881"/>
            <a:ext cx="8078791" cy="49954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461963" lvl="1" indent="-461963">
              <a:spcBef>
                <a:spcPts val="2400"/>
              </a:spcBef>
              <a:buClr>
                <a:srgbClr val="C00000"/>
              </a:buClr>
              <a:buFont typeface="Wingdings" pitchFamily="2" charset="2"/>
              <a:buChar char="§"/>
            </a:pPr>
            <a:r>
              <a:rPr lang="en-US" sz="2200" dirty="0" smtClean="0"/>
              <a:t>In 2014, the Board of Early Education and Care set a five year Strategic Plan for the Department that set the vision and priorities for the agency's work.  </a:t>
            </a:r>
          </a:p>
          <a:p>
            <a:pPr marL="461963" lvl="1" indent="-461963">
              <a:spcBef>
                <a:spcPts val="3600"/>
              </a:spcBef>
              <a:buClr>
                <a:srgbClr val="C00000"/>
              </a:buClr>
              <a:buFont typeface="Wingdings" pitchFamily="2" charset="2"/>
              <a:buChar char="§"/>
            </a:pPr>
            <a:r>
              <a:rPr lang="en-US" sz="2200" dirty="0" smtClean="0"/>
              <a:t>In the 2015 Annual Legislative Report the progress on the Department’s initiatives over the past year is reported for each of the four Directions in the Strategic Plan.</a:t>
            </a:r>
          </a:p>
          <a:p>
            <a:pPr marL="461963" lvl="1" indent="-461963">
              <a:buClr>
                <a:srgbClr val="C00000"/>
              </a:buClr>
              <a:buFont typeface="Wingdings" pitchFamily="2" charset="2"/>
              <a:buChar char="§"/>
            </a:pPr>
            <a:endParaRPr lang="en-US" sz="20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2E52CFE-2BB0-48A7-9F53-4B9D51B44A46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Progress: EEC Strategic Plan Directions</a:t>
            </a: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452561" y="1296063"/>
            <a:ext cx="8407975" cy="50252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lvl="1">
              <a:buClr>
                <a:srgbClr val="C00000"/>
              </a:buClr>
            </a:pPr>
            <a:r>
              <a:rPr lang="en-US" u="sng" dirty="0" smtClean="0"/>
              <a:t>Strategic Direction #1</a:t>
            </a:r>
            <a:r>
              <a:rPr lang="en-US" dirty="0" smtClean="0"/>
              <a:t>:  All young children in the Commonwealth will be </a:t>
            </a:r>
            <a:r>
              <a:rPr lang="en-US" dirty="0" smtClean="0">
                <a:solidFill>
                  <a:srgbClr val="C00000"/>
                </a:solidFill>
              </a:rPr>
              <a:t>ready to enter the K-12 education system </a:t>
            </a:r>
            <a:r>
              <a:rPr lang="en-US" dirty="0" smtClean="0"/>
              <a:t>and be successful, and their families will be provided with opportunities to </a:t>
            </a:r>
            <a:r>
              <a:rPr lang="en-US" dirty="0" smtClean="0">
                <a:solidFill>
                  <a:srgbClr val="C00000"/>
                </a:solidFill>
              </a:rPr>
              <a:t>support their children’s cognitive, socio-emotional, language, and physical development</a:t>
            </a:r>
            <a:r>
              <a:rPr lang="en-US" dirty="0" smtClean="0"/>
              <a:t>.</a:t>
            </a:r>
          </a:p>
          <a:p>
            <a:pPr marL="0" lvl="1">
              <a:spcBef>
                <a:spcPts val="2400"/>
              </a:spcBef>
              <a:buClr>
                <a:srgbClr val="C00000"/>
              </a:buClr>
            </a:pPr>
            <a:r>
              <a:rPr lang="en-US" u="sng" dirty="0" smtClean="0"/>
              <a:t>Strategic Direction #2</a:t>
            </a:r>
            <a:r>
              <a:rPr lang="en-US" dirty="0" smtClean="0"/>
              <a:t>:  </a:t>
            </a:r>
            <a:r>
              <a:rPr lang="en-US" dirty="0" smtClean="0">
                <a:solidFill>
                  <a:srgbClr val="C00000"/>
                </a:solidFill>
              </a:rPr>
              <a:t>Programs offered</a:t>
            </a:r>
            <a:r>
              <a:rPr lang="en-US" dirty="0" smtClean="0"/>
              <a:t> in early childhood, out of school time settings licensed or license exempt by the EEC </a:t>
            </a:r>
            <a:r>
              <a:rPr lang="en-US" dirty="0" smtClean="0">
                <a:solidFill>
                  <a:srgbClr val="C00000"/>
                </a:solidFill>
              </a:rPr>
              <a:t>will promote and support the high quality education and healthy development </a:t>
            </a:r>
            <a:r>
              <a:rPr lang="en-US" dirty="0" smtClean="0"/>
              <a:t>of children that enables all children to be successful as school members and citizens.</a:t>
            </a:r>
          </a:p>
          <a:p>
            <a:pPr marL="0" lvl="1">
              <a:spcBef>
                <a:spcPts val="2400"/>
              </a:spcBef>
              <a:buClr>
                <a:srgbClr val="C00000"/>
              </a:buClr>
            </a:pPr>
            <a:r>
              <a:rPr lang="en-US" u="sng" dirty="0" smtClean="0"/>
              <a:t>Strategic Direction #3</a:t>
            </a:r>
            <a:r>
              <a:rPr lang="en-US" dirty="0" smtClean="0"/>
              <a:t>: The early childhood and out-of-school time </a:t>
            </a:r>
            <a:r>
              <a:rPr lang="en-US" dirty="0" smtClean="0">
                <a:solidFill>
                  <a:srgbClr val="C00000"/>
                </a:solidFill>
              </a:rPr>
              <a:t>workforce </a:t>
            </a:r>
            <a:r>
              <a:rPr lang="en-US" dirty="0" smtClean="0"/>
              <a:t>who works with children and families in the Commonwealth is </a:t>
            </a:r>
            <a:r>
              <a:rPr lang="en-US" dirty="0" smtClean="0">
                <a:solidFill>
                  <a:srgbClr val="C00000"/>
                </a:solidFill>
              </a:rPr>
              <a:t>professionally prepared, adequately compensated, and diverse</a:t>
            </a:r>
            <a:r>
              <a:rPr lang="en-US" dirty="0" smtClean="0"/>
              <a:t>.</a:t>
            </a:r>
          </a:p>
          <a:p>
            <a:pPr marL="0" lvl="1">
              <a:spcBef>
                <a:spcPts val="2400"/>
              </a:spcBef>
              <a:buClr>
                <a:srgbClr val="C00000"/>
              </a:buClr>
            </a:pPr>
            <a:r>
              <a:rPr lang="en-US" u="sng" dirty="0" smtClean="0"/>
              <a:t>Strategic Direction #4</a:t>
            </a:r>
            <a:r>
              <a:rPr lang="en-US" dirty="0" smtClean="0"/>
              <a:t>: The </a:t>
            </a:r>
            <a:r>
              <a:rPr lang="en-US" dirty="0" smtClean="0">
                <a:solidFill>
                  <a:srgbClr val="C00000"/>
                </a:solidFill>
              </a:rPr>
              <a:t>Department and Board </a:t>
            </a:r>
            <a:r>
              <a:rPr lang="en-US" dirty="0" smtClean="0"/>
              <a:t>of Early Education and Care will provide </a:t>
            </a:r>
            <a:r>
              <a:rPr lang="en-US" dirty="0" smtClean="0">
                <a:solidFill>
                  <a:srgbClr val="C00000"/>
                </a:solidFill>
              </a:rPr>
              <a:t>leadership, direction and resources </a:t>
            </a:r>
            <a:r>
              <a:rPr lang="en-US" dirty="0" smtClean="0"/>
              <a:t>to meet the mission of the agency with utmost </a:t>
            </a:r>
            <a:r>
              <a:rPr lang="en-US" dirty="0" smtClean="0">
                <a:solidFill>
                  <a:srgbClr val="C00000"/>
                </a:solidFill>
              </a:rPr>
              <a:t>integrity, transparency and accountability </a:t>
            </a:r>
            <a:r>
              <a:rPr lang="en-US" dirty="0" smtClean="0"/>
              <a:t>to the people of the Commonwealth</a:t>
            </a:r>
          </a:p>
          <a:p>
            <a:endParaRPr lang="en-US" dirty="0" smtClean="0"/>
          </a:p>
          <a:p>
            <a:r>
              <a:rPr lang="en-US" dirty="0" smtClean="0"/>
              <a:t> 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 </a:t>
            </a:r>
          </a:p>
          <a:p>
            <a:endParaRPr lang="en-US" dirty="0" smtClean="0"/>
          </a:p>
          <a:p>
            <a:endParaRPr lang="en-US" dirty="0" smtClean="0"/>
          </a:p>
          <a:p>
            <a:pPr marL="461963" lvl="1" indent="-461963">
              <a:buClr>
                <a:srgbClr val="C00000"/>
              </a:buClr>
              <a:buFont typeface="Wingdings" pitchFamily="2" charset="2"/>
              <a:buChar char="§"/>
            </a:pP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pPr marL="461963" lvl="1" indent="-461963">
              <a:buClr>
                <a:srgbClr val="C00000"/>
              </a:buClr>
            </a:pP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pPr marL="461963" lvl="1" indent="-461963">
              <a:buClr>
                <a:srgbClr val="C00000"/>
              </a:buClr>
              <a:buFont typeface="Wingdings" pitchFamily="2" charset="2"/>
              <a:buChar char="§"/>
            </a:pPr>
            <a:endParaRPr lang="en-US" b="0" dirty="0" smtClean="0">
              <a:latin typeface="Arial" pitchFamily="34" charset="0"/>
              <a:cs typeface="Arial" pitchFamily="34" charset="0"/>
            </a:endParaRPr>
          </a:p>
          <a:p>
            <a:pPr marL="461963" lvl="1" indent="-461963">
              <a:buClr>
                <a:srgbClr val="C00000"/>
              </a:buClr>
              <a:buFont typeface="Wingdings" pitchFamily="2" charset="2"/>
              <a:buChar char="§"/>
            </a:pPr>
            <a:endParaRPr lang="en-US" b="0" dirty="0" smtClean="0">
              <a:latin typeface="Arial" pitchFamily="34" charset="0"/>
              <a:cs typeface="Arial" pitchFamily="34" charset="0"/>
            </a:endParaRPr>
          </a:p>
          <a:p>
            <a:pPr marL="919163" lvl="2" indent="-461963">
              <a:buClr>
                <a:srgbClr val="C00000"/>
              </a:buClr>
              <a:buFont typeface="Wingdings" pitchFamily="2" charset="2"/>
              <a:buChar char="§"/>
            </a:pPr>
            <a:endParaRPr lang="en-US" sz="2600" i="1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2E52CFE-2BB0-48A7-9F53-4B9D51B44A46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School Readiness and Family Support</a:t>
            </a: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452561" y="1124712"/>
            <a:ext cx="8389687" cy="5196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lvl="1">
              <a:buClr>
                <a:srgbClr val="C00000"/>
              </a:buClr>
            </a:pPr>
            <a:r>
              <a:rPr lang="en-US" sz="2000" u="sng" dirty="0" smtClean="0">
                <a:solidFill>
                  <a:srgbClr val="C00000"/>
                </a:solidFill>
              </a:rPr>
              <a:t>Strategic Direction #1</a:t>
            </a:r>
            <a:r>
              <a:rPr lang="en-US" sz="2000" dirty="0" smtClean="0">
                <a:solidFill>
                  <a:srgbClr val="C00000"/>
                </a:solidFill>
              </a:rPr>
              <a:t>:  Ready to enter K-12 education and provide families with opportunities to support children’s development.</a:t>
            </a:r>
          </a:p>
          <a:p>
            <a:pPr marL="347663" lvl="1" indent="-347663">
              <a:spcBef>
                <a:spcPts val="1800"/>
              </a:spcBef>
              <a:buClr>
                <a:srgbClr val="C00000"/>
              </a:buClr>
              <a:buFont typeface="Wingdings" pitchFamily="2" charset="2"/>
              <a:buChar char="§"/>
            </a:pPr>
            <a:r>
              <a:rPr lang="en-US" sz="2000" dirty="0" smtClean="0"/>
              <a:t>Provided 2,500 vouchers for children on the Income Eligible Child Care waitlist in FY15 and </a:t>
            </a:r>
            <a:r>
              <a:rPr lang="en-US" sz="2000" smtClean="0"/>
              <a:t>will provide ~1,700 </a:t>
            </a:r>
            <a:r>
              <a:rPr lang="en-US" sz="2000" dirty="0" smtClean="0"/>
              <a:t>in FY16 </a:t>
            </a:r>
          </a:p>
          <a:p>
            <a:pPr marL="347663" lvl="1" indent="-347663">
              <a:spcBef>
                <a:spcPts val="1800"/>
              </a:spcBef>
              <a:buClr>
                <a:srgbClr val="C00000"/>
              </a:buClr>
              <a:buFont typeface="Wingdings" pitchFamily="2" charset="2"/>
              <a:buChar char="§"/>
            </a:pPr>
            <a:r>
              <a:rPr lang="en-US" sz="2000" dirty="0" smtClean="0"/>
              <a:t>Enrolled first cohort of ~800 four-year-olds in preschool through Preschool Expansion Grant initiative in five cities. </a:t>
            </a:r>
          </a:p>
          <a:p>
            <a:pPr marL="347663" lvl="1" indent="-347663">
              <a:spcBef>
                <a:spcPts val="1800"/>
              </a:spcBef>
              <a:buClr>
                <a:srgbClr val="C00000"/>
              </a:buClr>
              <a:buFont typeface="Wingdings" pitchFamily="2" charset="2"/>
              <a:buChar char="§"/>
            </a:pPr>
            <a:r>
              <a:rPr lang="en-US" sz="2000" dirty="0" smtClean="0"/>
              <a:t>89 Coordinated Family and Community Engagement (CFCE) networks are providing informal early education opportunities and resources to parents and families in their communities </a:t>
            </a:r>
          </a:p>
          <a:p>
            <a:pPr marL="347663" lvl="1" indent="-347663">
              <a:spcBef>
                <a:spcPts val="1800"/>
              </a:spcBef>
              <a:buClr>
                <a:srgbClr val="C00000"/>
              </a:buClr>
              <a:buFont typeface="Wingdings" pitchFamily="2" charset="2"/>
              <a:buChar char="§"/>
            </a:pPr>
            <a:r>
              <a:rPr lang="en-US" sz="2000" dirty="0" smtClean="0"/>
              <a:t>Supported </a:t>
            </a:r>
            <a:r>
              <a:rPr lang="en-US" sz="2000" i="1" dirty="0" smtClean="0"/>
              <a:t>Resources for Early Learning</a:t>
            </a:r>
            <a:r>
              <a:rPr lang="en-US" sz="2000" dirty="0" smtClean="0"/>
              <a:t> digital library of 2,500+ free media-based early learning tools for families and educators. </a:t>
            </a:r>
          </a:p>
          <a:p>
            <a:pPr marL="347663" lvl="1" indent="-347663">
              <a:spcBef>
                <a:spcPts val="1800"/>
              </a:spcBef>
              <a:buClr>
                <a:srgbClr val="C00000"/>
              </a:buClr>
              <a:buFont typeface="Wingdings" pitchFamily="2" charset="2"/>
              <a:buChar char="§"/>
            </a:pPr>
            <a:r>
              <a:rPr lang="en-US" sz="2000" dirty="0" smtClean="0"/>
              <a:t>Partnership with Boston Children's Museum to train 171 children's museums/libraries on STEM, early literacy, Kindergarten readiness, and child development/"Brain Building".</a:t>
            </a:r>
            <a:endParaRPr lang="en-US" dirty="0" smtClean="0"/>
          </a:p>
          <a:p>
            <a:endParaRPr lang="en-US" dirty="0" smtClean="0"/>
          </a:p>
          <a:p>
            <a:pPr marL="461963" lvl="1" indent="-461963">
              <a:buClr>
                <a:srgbClr val="C00000"/>
              </a:buClr>
              <a:buFont typeface="Wingdings" pitchFamily="2" charset="2"/>
              <a:buChar char="§"/>
            </a:pP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pPr marL="461963" lvl="1" indent="-461963">
              <a:buClr>
                <a:srgbClr val="C00000"/>
              </a:buClr>
              <a:buFont typeface="Wingdings" pitchFamily="2" charset="2"/>
              <a:buChar char="§"/>
            </a:pP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pPr marL="461963" lvl="1" indent="-461963">
              <a:buClr>
                <a:srgbClr val="C00000"/>
              </a:buClr>
            </a:pP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pPr marL="461963" lvl="1" indent="-461963">
              <a:buClr>
                <a:srgbClr val="C00000"/>
              </a:buClr>
              <a:buFont typeface="Wingdings" pitchFamily="2" charset="2"/>
              <a:buChar char="§"/>
            </a:pPr>
            <a:endParaRPr lang="en-US" b="0" dirty="0" smtClean="0">
              <a:latin typeface="Arial" pitchFamily="34" charset="0"/>
              <a:cs typeface="Arial" pitchFamily="34" charset="0"/>
            </a:endParaRPr>
          </a:p>
          <a:p>
            <a:pPr marL="461963" lvl="1" indent="-461963">
              <a:buClr>
                <a:srgbClr val="C00000"/>
              </a:buClr>
              <a:buFont typeface="Wingdings" pitchFamily="2" charset="2"/>
              <a:buChar char="§"/>
            </a:pPr>
            <a:endParaRPr lang="en-US" b="0" dirty="0" smtClean="0">
              <a:latin typeface="Arial" pitchFamily="34" charset="0"/>
              <a:cs typeface="Arial" pitchFamily="34" charset="0"/>
            </a:endParaRPr>
          </a:p>
          <a:p>
            <a:pPr marL="919163" lvl="2" indent="-461963">
              <a:buClr>
                <a:srgbClr val="C00000"/>
              </a:buClr>
              <a:buFont typeface="Wingdings" pitchFamily="2" charset="2"/>
              <a:buChar char="§"/>
            </a:pPr>
            <a:endParaRPr lang="en-US" sz="2600" i="1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2E52CFE-2BB0-48A7-9F53-4B9D51B44A46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Quality Programs</a:t>
            </a: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452561" y="1097280"/>
            <a:ext cx="8270019" cy="52240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lvl="1">
              <a:buClr>
                <a:srgbClr val="C00000"/>
              </a:buClr>
            </a:pPr>
            <a:r>
              <a:rPr lang="en-US" u="sng" dirty="0" smtClean="0">
                <a:solidFill>
                  <a:srgbClr val="C00000"/>
                </a:solidFill>
              </a:rPr>
              <a:t>Strategic Direction #2</a:t>
            </a:r>
            <a:r>
              <a:rPr lang="en-US" dirty="0" smtClean="0">
                <a:solidFill>
                  <a:srgbClr val="C00000"/>
                </a:solidFill>
              </a:rPr>
              <a:t>:  High quality programs that promote and support the education and healthy development of children.</a:t>
            </a:r>
            <a:endParaRPr lang="en-US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marL="284163" lvl="1" indent="-284163">
              <a:spcBef>
                <a:spcPts val="1200"/>
              </a:spcBef>
              <a:buClr>
                <a:srgbClr val="C00000"/>
              </a:buClr>
              <a:buFont typeface="Wingdings" pitchFamily="2" charset="2"/>
              <a:buChar char="§"/>
            </a:pPr>
            <a:r>
              <a:rPr lang="en-US" dirty="0" smtClean="0"/>
              <a:t>Completed 2</a:t>
            </a:r>
            <a:r>
              <a:rPr lang="en-US" baseline="30000" dirty="0" smtClean="0"/>
              <a:t>nd</a:t>
            </a:r>
            <a:r>
              <a:rPr lang="en-US" dirty="0" smtClean="0"/>
              <a:t> pilot of differential licensing model with targeted indicators that determine compliance with licensing regulations.  </a:t>
            </a:r>
          </a:p>
          <a:p>
            <a:pPr marL="284163" lvl="1" indent="-284163">
              <a:spcBef>
                <a:spcPts val="1200"/>
              </a:spcBef>
              <a:buClr>
                <a:srgbClr val="C00000"/>
              </a:buClr>
              <a:buFont typeface="Wingdings" pitchFamily="2" charset="2"/>
              <a:buChar char="§"/>
            </a:pPr>
            <a:r>
              <a:rPr lang="en-US" dirty="0" smtClean="0"/>
              <a:t>Developed phase one of the Licensing Education Analytic Database (LEAD) for licensing and investigation information that replaces Licensing Manager and Complaint Tracking Systems. </a:t>
            </a:r>
            <a:endParaRPr lang="en-US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marL="284163" lvl="1" indent="-284163">
              <a:spcBef>
                <a:spcPts val="1200"/>
              </a:spcBef>
              <a:buClr>
                <a:srgbClr val="C00000"/>
              </a:buClr>
              <a:buFont typeface="Wingdings" pitchFamily="2" charset="2"/>
              <a:buChar char="§"/>
            </a:pPr>
            <a:r>
              <a:rPr lang="en-US" dirty="0" smtClean="0"/>
              <a:t>Promulgated amendments to residential program regulations on use of prone, mechanical and medical restraints, and use of seclusion.  </a:t>
            </a:r>
          </a:p>
          <a:p>
            <a:pPr marL="284163" lvl="1" indent="-284163">
              <a:spcBef>
                <a:spcPts val="1200"/>
              </a:spcBef>
              <a:buClr>
                <a:srgbClr val="C00000"/>
              </a:buClr>
              <a:buFont typeface="Wingdings" pitchFamily="2" charset="2"/>
              <a:buChar char="§"/>
            </a:pPr>
            <a:r>
              <a:rPr lang="en-US" dirty="0" smtClean="0"/>
              <a:t>Awarded $7.5 million in grants to ten agencies for facilities development in program settings serving over 1,300 children.  ($4M in FY16 budget for 2nd round of grants).</a:t>
            </a:r>
          </a:p>
          <a:p>
            <a:pPr marL="284163" lvl="1" indent="-284163">
              <a:spcBef>
                <a:spcPts val="1200"/>
              </a:spcBef>
              <a:buClr>
                <a:srgbClr val="C00000"/>
              </a:buClr>
              <a:buFont typeface="Wingdings" pitchFamily="2" charset="2"/>
              <a:buChar char="§"/>
            </a:pPr>
            <a:r>
              <a:rPr lang="en-US" dirty="0" smtClean="0"/>
              <a:t>Engaged 6,035 to participate in the Quality Rating and Improvement System, a 7.3% increase from previous year.  </a:t>
            </a:r>
          </a:p>
          <a:p>
            <a:pPr marL="284163" lvl="1" indent="-284163">
              <a:spcBef>
                <a:spcPts val="1200"/>
              </a:spcBef>
              <a:buClr>
                <a:srgbClr val="C00000"/>
              </a:buClr>
              <a:buFont typeface="Wingdings" pitchFamily="2" charset="2"/>
              <a:buChar char="§"/>
            </a:pPr>
            <a:r>
              <a:rPr lang="en-US" dirty="0" smtClean="0"/>
              <a:t>Developed Pre-K STE Learning Standards and adopted </a:t>
            </a:r>
            <a:r>
              <a:rPr lang="en-US" i="1" dirty="0" smtClean="0"/>
              <a:t>Standards on Social and Emotional Learning, and Approaches to Play and Learning.</a:t>
            </a:r>
            <a:endParaRPr lang="en-US" dirty="0" smtClean="0"/>
          </a:p>
          <a:p>
            <a:r>
              <a:rPr lang="en-US" dirty="0" smtClean="0"/>
              <a:t>  </a:t>
            </a:r>
          </a:p>
          <a:p>
            <a:r>
              <a:rPr lang="en-US" dirty="0" smtClean="0"/>
              <a:t>  </a:t>
            </a:r>
          </a:p>
          <a:p>
            <a:pPr marL="461963" lvl="1" indent="-461963">
              <a:buClr>
                <a:srgbClr val="C00000"/>
              </a:buClr>
              <a:buFont typeface="Wingdings" pitchFamily="2" charset="2"/>
              <a:buChar char="§"/>
            </a:pP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pPr marL="461963" lvl="1" indent="-461963">
              <a:buClr>
                <a:srgbClr val="C00000"/>
              </a:buClr>
              <a:buFont typeface="Wingdings" pitchFamily="2" charset="2"/>
              <a:buChar char="§"/>
            </a:pP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pPr marL="461963" lvl="1" indent="-461963">
              <a:buClr>
                <a:srgbClr val="C00000"/>
              </a:buClr>
            </a:pP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pPr marL="461963" lvl="1" indent="-461963">
              <a:buClr>
                <a:srgbClr val="C00000"/>
              </a:buClr>
              <a:buFont typeface="Wingdings" pitchFamily="2" charset="2"/>
              <a:buChar char="§"/>
            </a:pPr>
            <a:endParaRPr lang="en-US" b="0" dirty="0" smtClean="0">
              <a:latin typeface="Arial" pitchFamily="34" charset="0"/>
              <a:cs typeface="Arial" pitchFamily="34" charset="0"/>
            </a:endParaRPr>
          </a:p>
          <a:p>
            <a:pPr marL="461963" lvl="1" indent="-461963">
              <a:buClr>
                <a:srgbClr val="C00000"/>
              </a:buClr>
              <a:buFont typeface="Wingdings" pitchFamily="2" charset="2"/>
              <a:buChar char="§"/>
            </a:pPr>
            <a:endParaRPr lang="en-US" b="0" dirty="0" smtClean="0">
              <a:latin typeface="Arial" pitchFamily="34" charset="0"/>
              <a:cs typeface="Arial" pitchFamily="34" charset="0"/>
            </a:endParaRPr>
          </a:p>
          <a:p>
            <a:pPr marL="919163" lvl="2" indent="-461963">
              <a:buClr>
                <a:srgbClr val="C00000"/>
              </a:buClr>
              <a:buFont typeface="Wingdings" pitchFamily="2" charset="2"/>
              <a:buChar char="§"/>
            </a:pPr>
            <a:endParaRPr lang="en-US" sz="2600" i="1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2E52CFE-2BB0-48A7-9F53-4B9D51B44A46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Workforce Development</a:t>
            </a: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452561" y="1124712"/>
            <a:ext cx="8462839" cy="5196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lvl="1">
              <a:buClr>
                <a:srgbClr val="C00000"/>
              </a:buClr>
            </a:pPr>
            <a:r>
              <a:rPr lang="en-US" u="sng" dirty="0" smtClean="0">
                <a:solidFill>
                  <a:srgbClr val="C00000"/>
                </a:solidFill>
              </a:rPr>
              <a:t>Strategic Direction #3</a:t>
            </a:r>
            <a:r>
              <a:rPr lang="en-US" dirty="0" smtClean="0">
                <a:solidFill>
                  <a:srgbClr val="C00000"/>
                </a:solidFill>
              </a:rPr>
              <a:t>: The workforce is professionally prepared, adequately compensated, and diverse.</a:t>
            </a:r>
          </a:p>
          <a:p>
            <a:pPr marL="173038" lvl="1" indent="-173038">
              <a:spcBef>
                <a:spcPts val="1200"/>
              </a:spcBef>
              <a:buClr>
                <a:srgbClr val="C00000"/>
              </a:buClr>
              <a:buFont typeface="Wingdings" pitchFamily="2" charset="2"/>
              <a:buChar char="§"/>
            </a:pPr>
            <a:r>
              <a:rPr lang="en-US" dirty="0" smtClean="0"/>
              <a:t>2,000 educators completed college coursework; 5,000 received coaching, academic advising, and career counseling from the EPS Networks.</a:t>
            </a:r>
          </a:p>
          <a:p>
            <a:pPr marL="173038" lvl="1" indent="-173038">
              <a:spcBef>
                <a:spcPts val="1200"/>
              </a:spcBef>
              <a:buClr>
                <a:srgbClr val="C00000"/>
              </a:buClr>
              <a:buFont typeface="Wingdings" pitchFamily="2" charset="2"/>
              <a:buChar char="§"/>
            </a:pPr>
            <a:r>
              <a:rPr lang="en-US" dirty="0" smtClean="0"/>
              <a:t>766 educators were approved for an Early Childhood Educator Scholarship.</a:t>
            </a:r>
            <a:endParaRPr lang="en-US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marL="173038" lvl="1" indent="-173038">
              <a:spcBef>
                <a:spcPts val="1200"/>
              </a:spcBef>
              <a:buClr>
                <a:srgbClr val="C00000"/>
              </a:buClr>
              <a:buFont typeface="Wingdings" pitchFamily="2" charset="2"/>
              <a:buChar char="§"/>
            </a:pPr>
            <a:r>
              <a:rPr lang="en-US" dirty="0" smtClean="0"/>
              <a:t>EEC supported new cohorts of students in the Post Master’s Certificate program in Early Education Research, Policy, and Leadership at UMass Boston, and in the Early Educators Fellowship Initiative (EEFI).</a:t>
            </a:r>
          </a:p>
          <a:p>
            <a:pPr marL="173038" lvl="1" indent="-173038">
              <a:spcBef>
                <a:spcPts val="1200"/>
              </a:spcBef>
              <a:buClr>
                <a:srgbClr val="C00000"/>
              </a:buClr>
              <a:buFont typeface="Wingdings" pitchFamily="2" charset="2"/>
              <a:buChar char="§"/>
            </a:pPr>
            <a:r>
              <a:rPr lang="en-US" dirty="0" smtClean="0"/>
              <a:t>With DPH, EEC provided </a:t>
            </a:r>
            <a:r>
              <a:rPr lang="en-US" i="1" dirty="0" smtClean="0"/>
              <a:t>Strength-Based training </a:t>
            </a:r>
            <a:r>
              <a:rPr lang="en-US" dirty="0" smtClean="0"/>
              <a:t>on early trauma, family substance use, parent mental health, and exposure to violence. </a:t>
            </a:r>
            <a:endParaRPr lang="en-US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marL="173038" lvl="1" indent="-173038">
              <a:spcBef>
                <a:spcPts val="1200"/>
              </a:spcBef>
              <a:buClr>
                <a:srgbClr val="C00000"/>
              </a:buClr>
              <a:buFont typeface="Wingdings" pitchFamily="2" charset="2"/>
              <a:buChar char="§"/>
            </a:pPr>
            <a:r>
              <a:rPr lang="en-US" dirty="0" smtClean="0"/>
              <a:t>With DPH, DHCD, and Horizons for Homeless Children, EEC trained nearly 80 homeless shelter direct care providers on providing social and emotional supports to children and families.  </a:t>
            </a:r>
          </a:p>
          <a:p>
            <a:pPr marL="173038" lvl="1" indent="-173038">
              <a:spcBef>
                <a:spcPts val="1200"/>
              </a:spcBef>
              <a:buClr>
                <a:srgbClr val="C00000"/>
              </a:buClr>
              <a:buFont typeface="Wingdings" pitchFamily="2" charset="2"/>
              <a:buChar char="§"/>
            </a:pPr>
            <a:r>
              <a:rPr lang="en-US" dirty="0" smtClean="0"/>
              <a:t>With the Office of Refugees and Immigrants, EEC offered training on </a:t>
            </a:r>
            <a:r>
              <a:rPr lang="en-US" i="1" dirty="0" smtClean="0"/>
              <a:t>Supporting Multilingual Children and Immigrant/Refugee Families</a:t>
            </a:r>
            <a:r>
              <a:rPr lang="en-US" dirty="0" smtClean="0"/>
              <a:t>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2E52CFE-2BB0-48A7-9F53-4B9D51B44A46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Leadership, Resources, and Accountability</a:t>
            </a: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452561" y="1188720"/>
            <a:ext cx="8270019" cy="51325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lvl="1">
              <a:buClr>
                <a:srgbClr val="C00000"/>
              </a:buClr>
            </a:pPr>
            <a:r>
              <a:rPr lang="en-US" sz="1900" u="sng" dirty="0" smtClean="0">
                <a:solidFill>
                  <a:srgbClr val="C00000"/>
                </a:solidFill>
              </a:rPr>
              <a:t>Strategic Direction #4</a:t>
            </a:r>
            <a:r>
              <a:rPr lang="en-US" sz="1900" dirty="0" smtClean="0">
                <a:solidFill>
                  <a:srgbClr val="C00000"/>
                </a:solidFill>
              </a:rPr>
              <a:t>:  Leadership to meet the agency's mission with integrity, transparency and accountability.</a:t>
            </a:r>
          </a:p>
          <a:p>
            <a:pPr marL="284163" lvl="1" indent="-284163">
              <a:spcBef>
                <a:spcPts val="1800"/>
              </a:spcBef>
              <a:buClr>
                <a:srgbClr val="C00000"/>
              </a:buClr>
              <a:buFont typeface="Wingdings" pitchFamily="2" charset="2"/>
              <a:buChar char="§"/>
            </a:pPr>
            <a:r>
              <a:rPr lang="en-US" sz="1900" dirty="0" smtClean="0"/>
              <a:t>EEC received $550.8M in the FY16 GAA, an increase of $13.5M over FY15 available funding.  </a:t>
            </a:r>
          </a:p>
          <a:p>
            <a:pPr marL="685800" lvl="2" indent="-228600">
              <a:spcBef>
                <a:spcPts val="1200"/>
              </a:spcBef>
              <a:buClr>
                <a:srgbClr val="C00000"/>
              </a:buClr>
              <a:buSzPct val="60000"/>
              <a:buFont typeface="Wingdings" pitchFamily="2" charset="2"/>
              <a:buChar char="q"/>
            </a:pPr>
            <a:r>
              <a:rPr lang="en-US" dirty="0" smtClean="0"/>
              <a:t>$12M to serve new low-income and other at-risk children.  </a:t>
            </a:r>
          </a:p>
          <a:p>
            <a:pPr marL="685800" lvl="2" indent="-228600">
              <a:spcBef>
                <a:spcPts val="1200"/>
              </a:spcBef>
              <a:buClr>
                <a:srgbClr val="C00000"/>
              </a:buClr>
              <a:buSzPct val="60000"/>
              <a:buFont typeface="Wingdings" pitchFamily="2" charset="2"/>
              <a:buChar char="q"/>
            </a:pPr>
            <a:r>
              <a:rPr lang="en-US" dirty="0" smtClean="0"/>
              <a:t>$4M earmark for program quality, including $1M for QRIS grants</a:t>
            </a:r>
          </a:p>
          <a:p>
            <a:pPr marL="685800" lvl="2" indent="-228600">
              <a:spcBef>
                <a:spcPts val="1200"/>
              </a:spcBef>
              <a:buClr>
                <a:srgbClr val="C00000"/>
              </a:buClr>
              <a:buSzPct val="60000"/>
              <a:buFont typeface="Wingdings" pitchFamily="2" charset="2"/>
              <a:buChar char="q"/>
            </a:pPr>
            <a:r>
              <a:rPr lang="en-US" dirty="0" smtClean="0"/>
              <a:t>$5M for rate increases for EEC’s subsidized child care providers</a:t>
            </a:r>
          </a:p>
          <a:p>
            <a:pPr marL="685800" lvl="2" indent="-228600">
              <a:spcBef>
                <a:spcPts val="1200"/>
              </a:spcBef>
              <a:buClr>
                <a:srgbClr val="C00000"/>
              </a:buClr>
              <a:buSzPct val="60000"/>
              <a:buFont typeface="Wingdings" pitchFamily="2" charset="2"/>
              <a:buChar char="q"/>
            </a:pPr>
            <a:r>
              <a:rPr lang="en-US" dirty="0" smtClean="0"/>
              <a:t>$500K for the Commonwealth Preschool Partnership Initiative</a:t>
            </a:r>
          </a:p>
          <a:p>
            <a:pPr marL="284163" lvl="1" indent="-284163">
              <a:spcBef>
                <a:spcPts val="1800"/>
              </a:spcBef>
              <a:buClr>
                <a:srgbClr val="C00000"/>
              </a:buClr>
              <a:buFont typeface="Wingdings" pitchFamily="2" charset="2"/>
              <a:buChar char="§"/>
            </a:pPr>
            <a:r>
              <a:rPr lang="en-US" sz="1900" dirty="0" smtClean="0"/>
              <a:t>EEC held trainings for 200 child care providers, CCR&amp;Rs and transportation companies on regulations and policies governing transport of children in EEC-contracted and licensed programs.  </a:t>
            </a:r>
          </a:p>
          <a:p>
            <a:pPr marL="284163" lvl="1" indent="-284163">
              <a:spcBef>
                <a:spcPts val="1800"/>
              </a:spcBef>
              <a:buClr>
                <a:srgbClr val="C00000"/>
              </a:buClr>
              <a:buFont typeface="Wingdings" pitchFamily="2" charset="2"/>
              <a:buChar char="§"/>
            </a:pPr>
            <a:r>
              <a:rPr lang="en-US" sz="1900" dirty="0" smtClean="0"/>
              <a:t>Completed the KPMG Audit of the CCDF grant with a preliminary result of no finding. </a:t>
            </a:r>
            <a:endParaRPr lang="en-US" sz="1900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i="1" dirty="0" smtClean="0"/>
              <a:t> </a:t>
            </a:r>
            <a:endParaRPr lang="en-US" dirty="0" smtClean="0"/>
          </a:p>
          <a:p>
            <a:endParaRPr lang="en-US" dirty="0" smtClean="0"/>
          </a:p>
          <a:p>
            <a:pPr marL="461963" lvl="1" indent="-461963">
              <a:buClr>
                <a:srgbClr val="C00000"/>
              </a:buClr>
              <a:buFont typeface="Wingdings" pitchFamily="2" charset="2"/>
              <a:buChar char="§"/>
            </a:pP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pPr marL="461963" lvl="1" indent="-461963">
              <a:buClr>
                <a:srgbClr val="C00000"/>
              </a:buClr>
              <a:buFont typeface="Wingdings" pitchFamily="2" charset="2"/>
              <a:buChar char="§"/>
            </a:pP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pPr marL="461963" lvl="1" indent="-461963">
              <a:buClr>
                <a:srgbClr val="C00000"/>
              </a:buClr>
              <a:buFont typeface="Wingdings" pitchFamily="2" charset="2"/>
              <a:buChar char="§"/>
            </a:pP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pPr marL="461963" lvl="1" indent="-461963">
              <a:buClr>
                <a:srgbClr val="C00000"/>
              </a:buClr>
            </a:pP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pPr marL="461963" lvl="1" indent="-461963">
              <a:buClr>
                <a:srgbClr val="C00000"/>
              </a:buClr>
              <a:buFont typeface="Wingdings" pitchFamily="2" charset="2"/>
              <a:buChar char="§"/>
            </a:pPr>
            <a:endParaRPr lang="en-US" b="0" dirty="0" smtClean="0">
              <a:latin typeface="Arial" pitchFamily="34" charset="0"/>
              <a:cs typeface="Arial" pitchFamily="34" charset="0"/>
            </a:endParaRPr>
          </a:p>
          <a:p>
            <a:pPr marL="461963" lvl="1" indent="-461963">
              <a:buClr>
                <a:srgbClr val="C00000"/>
              </a:buClr>
              <a:buFont typeface="Wingdings" pitchFamily="2" charset="2"/>
              <a:buChar char="§"/>
            </a:pPr>
            <a:endParaRPr lang="en-US" b="0" dirty="0" smtClean="0">
              <a:latin typeface="Arial" pitchFamily="34" charset="0"/>
              <a:cs typeface="Arial" pitchFamily="34" charset="0"/>
            </a:endParaRPr>
          </a:p>
          <a:p>
            <a:pPr marL="919163" lvl="2" indent="-461963">
              <a:buClr>
                <a:srgbClr val="C00000"/>
              </a:buClr>
              <a:buFont typeface="Wingdings" pitchFamily="2" charset="2"/>
              <a:buChar char="§"/>
            </a:pPr>
            <a:endParaRPr lang="en-US" sz="2600" i="1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lank EEC Template">
  <a:themeElements>
    <a:clrScheme name="ppT TEST 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99CCFF"/>
      </a:accent1>
      <a:accent2>
        <a:srgbClr val="CCCCFF"/>
      </a:accent2>
      <a:accent3>
        <a:srgbClr val="FFFFFF"/>
      </a:accent3>
      <a:accent4>
        <a:srgbClr val="000000"/>
      </a:accent4>
      <a:accent5>
        <a:srgbClr val="CAE2FF"/>
      </a:accent5>
      <a:accent6>
        <a:srgbClr val="B9B9E7"/>
      </a:accent6>
      <a:hlink>
        <a:srgbClr val="3333CC"/>
      </a:hlink>
      <a:folHlink>
        <a:srgbClr val="AF67FF"/>
      </a:folHlink>
    </a:clrScheme>
    <a:fontScheme name="ppT TEST">
      <a:majorFont>
        <a:latin typeface="Verdana"/>
        <a:ea typeface=""/>
        <a:cs typeface="Arial"/>
      </a:majorFont>
      <a:minorFont>
        <a:latin typeface="Verdan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pT TES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T TES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T TES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T TES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T TES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T TES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T TES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T TES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T TES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T TES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T TES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T TES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 EEC Template</Template>
  <TotalTime>9839</TotalTime>
  <Words>1007</Words>
  <Application>Microsoft Office PowerPoint</Application>
  <PresentationFormat>On-screen Show (4:3)</PresentationFormat>
  <Paragraphs>123</Paragraphs>
  <Slides>10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Blank EEC Template</vt:lpstr>
      <vt:lpstr>2015 Annual Report to the Legislature </vt:lpstr>
      <vt:lpstr>Context of Annual Report to Legislature</vt:lpstr>
      <vt:lpstr>Annual Legislative Report Framework</vt:lpstr>
      <vt:lpstr>Framework: Progress in 2015</vt:lpstr>
      <vt:lpstr>Progress: EEC Strategic Plan Directions</vt:lpstr>
      <vt:lpstr>School Readiness and Family Support</vt:lpstr>
      <vt:lpstr>Quality Programs</vt:lpstr>
      <vt:lpstr>Workforce Development</vt:lpstr>
      <vt:lpstr>Leadership, Resources, and Accountability</vt:lpstr>
      <vt:lpstr>Next Steps/Timeline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oreProperties xmlns="http://schemas.openxmlformats.org/package/2006/metadata/core-properties" xmlns:cp="http://schemas.openxmlformats.org/package/2006/metadata/core-properties" xmlns:dc="http://purl.org/dc/elements/1.1/" xmlns:dcterms="http://purl.org/dc/terms/" xmlns:xsi="http://www.w3.org/2001/XMLSchema-instance">
  <dcterms:created xsi:type="dcterms:W3CDTF">2014-07-30T15:34:19Z</dcterms:created>
  <dc:creator>EEC,</dc:creator>
  <dc:description>Edited project list on slide 7 -- Proposed Bond IV Projects.</dc:description>
  <lastModifiedBy>EEC,</lastModifiedBy>
  <lastPrinted>2011-02-28T13:39:27Z</lastPrinted>
  <dcterms:modified xsi:type="dcterms:W3CDTF">2016-02-11T23:16:37Z</dcterms:modified>
  <revision>417</revision>
  <dc:title>Title Date</dc:title>
</coreProperties>
</file>