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thumbnail" Target="docProps/thumbnail.jpeg"/>
  <Relationship Id="rId3" Type="http://schemas.openxmlformats.org/package/2006/relationships/metadata/core-properties" Target="docProps/core.xml"/>
  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2"/>
  </p:notesMasterIdLst>
  <p:handoutMasterIdLst>
    <p:handoutMasterId r:id="rId13"/>
  </p:handoutMasterIdLst>
  <p:sldIdLst>
    <p:sldId id="436" r:id="rId2"/>
    <p:sldId id="551" r:id="rId3"/>
    <p:sldId id="546" r:id="rId4"/>
    <p:sldId id="547" r:id="rId5"/>
    <p:sldId id="553" r:id="rId6"/>
    <p:sldId id="548" r:id="rId7"/>
    <p:sldId id="549" r:id="rId8"/>
    <p:sldId id="550" r:id="rId9"/>
    <p:sldId id="552" r:id="rId10"/>
    <p:sldId id="554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32B8D"/>
    <a:srgbClr val="6600CC"/>
    <a:srgbClr val="006600"/>
    <a:srgbClr val="872D5A"/>
    <a:srgbClr val="993366"/>
    <a:srgbClr val="008A00"/>
    <a:srgbClr val="EC7614"/>
    <a:srgbClr val="7A0000"/>
    <a:srgbClr val="9E0000"/>
    <a:srgbClr val="BF338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853" autoAdjust="0"/>
    <p:restoredTop sz="92874" autoAdjust="0"/>
  </p:normalViewPr>
  <p:slideViewPr>
    <p:cSldViewPr snapToGrid="0">
      <p:cViewPr varScale="1">
        <p:scale>
          <a:sx n="104" d="100"/>
          <a:sy n="104" d="100"/>
        </p:scale>
        <p:origin x="-17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-3768" y="-72"/>
      </p:cViewPr>
      <p:guideLst>
        <p:guide orient="horz" pos="2928"/>
        <p:guide pos="2209"/>
      </p:guideLst>
    </p:cSldViewPr>
  </p:notesViewPr>
  <p:gridSpacing cx="78028800" cy="780288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slide" Target="slides/slide9.xml"/>
  <Relationship Id="rId11" Type="http://schemas.openxmlformats.org/officeDocument/2006/relationships/slide" Target="slides/slide10.xml"/>
  <Relationship Id="rId12" Type="http://schemas.openxmlformats.org/officeDocument/2006/relationships/notesMaster" Target="notesMasters/notesMaster1.xml"/>
  <Relationship Id="rId13" Type="http://schemas.openxmlformats.org/officeDocument/2006/relationships/handoutMaster" Target="handoutMasters/handoutMaster1.xml"/>
  <Relationship Id="rId14" Type="http://schemas.openxmlformats.org/officeDocument/2006/relationships/presProps" Target="presProps.xml"/>
  <Relationship Id="rId15" Type="http://schemas.openxmlformats.org/officeDocument/2006/relationships/viewProps" Target="viewProps.xml"/>
  <Relationship Id="rId16" Type="http://schemas.openxmlformats.org/officeDocument/2006/relationships/theme" Target="theme/theme1.xml"/>
  <Relationship Id="rId17" Type="http://schemas.openxmlformats.org/officeDocument/2006/relationships/tableStyles" Target="tableStyles.xml"/>
  <Relationship Id="rId2" Type="http://schemas.openxmlformats.org/officeDocument/2006/relationships/slide" Target="slides/slide1.xml"/>
  <Relationship Id="rId3" Type="http://schemas.openxmlformats.org/officeDocument/2006/relationships/slide" Target="slides/slide2.xml"/>
  <Relationship Id="rId4" Type="http://schemas.openxmlformats.org/officeDocument/2006/relationships/slide" Target="slides/slide3.xml"/>
  <Relationship Id="rId5" Type="http://schemas.openxmlformats.org/officeDocument/2006/relationships/slide" Target="slides/slide4.xml"/>
  <Relationship Id="rId6" Type="http://schemas.openxmlformats.org/officeDocument/2006/relationships/slide" Target="slides/slide5.xml"/>
  <Relationship Id="rId7" Type="http://schemas.openxmlformats.org/officeDocument/2006/relationships/slide" Target="slides/slide6.xml"/>
  <Relationship Id="rId8" Type="http://schemas.openxmlformats.org/officeDocument/2006/relationships/slide" Target="slides/slide7.xml"/>
  <Relationship Id="rId9" Type="http://schemas.openxmlformats.org/officeDocument/2006/relationships/slide" Target="slides/slide8.xml"/>
</Relationships>

</file>

<file path=ppt/handoutMasters/_rels/handoutMaster1.xml.rels><?xml version="1.0" encoding="UTF-8"?>

<Relationships xmlns="http://schemas.openxmlformats.org/package/2006/relationships">
  <Relationship Id="rId1" Type="http://schemas.openxmlformats.org/officeDocument/2006/relationships/theme" Target="../theme/theme3.xml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t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7" y="2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t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29182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b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7" y="8829182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b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fld id="{C0A0AD01-4FBE-4EAF-A2A7-E71A85EE0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2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7" y="2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191"/>
            <a:ext cx="5607050" cy="418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182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7" y="8829182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fld id="{FC40C652-4344-4BF0-B2D6-05C320ECF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.xml"/>
</Relationships>

</file>

<file path=ppt/notesSlides/_rels/notesSlide2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3.xml"/>
</Relationships>

</file>

<file path=ppt/notesSlides/_rels/notesSlide3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4.xml"/>
</Relationships>

</file>

<file path=ppt/notesSlides/_rels/notesSlide4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5.xml"/>
</Relationships>

</file>

<file path=ppt/notesSlides/_rels/notesSlide5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6.xml"/>
</Relationships>

</file>

<file path=ppt/notesSlides/_rels/notesSlide6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7.xml"/>
</Relationships>

</file>

<file path=ppt/notesSlides/_rels/notesSlide7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8.xml"/>
</Relationships>

</file>

<file path=ppt/notesSlides/_rels/notesSlide8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9.xml"/>
</Relationships>

</file>

<file path=ppt/notesSlides/_rels/notesSlide9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0.xml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0C652-4344-4BF0-B2D6-05C320ECF03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0C652-4344-4BF0-B2D6-05C320ECF03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0C652-4344-4BF0-B2D6-05C320ECF03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0C652-4344-4BF0-B2D6-05C320ECF03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0C652-4344-4BF0-B2D6-05C320ECF03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0C652-4344-4BF0-B2D6-05C320ECF03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0C652-4344-4BF0-B2D6-05C320ECF03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0C652-4344-4BF0-B2D6-05C320ECF03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0C652-4344-4BF0-B2D6-05C320ECF03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2.png"/>
  <Relationship Id="rId3" Type="http://schemas.openxmlformats.org/officeDocument/2006/relationships/image" Target="../media/image3.gif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he Commonwealth of Massachusetts state 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425" y="1125538"/>
            <a:ext cx="1479550" cy="14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2065338" y="1165225"/>
            <a:ext cx="14287" cy="4557713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352675" y="1143000"/>
            <a:ext cx="6105525" cy="2457450"/>
          </a:xfrm>
        </p:spPr>
        <p:txBody>
          <a:bodyPr anchor="t"/>
          <a:lstStyle>
            <a:lvl1pPr>
              <a:spcAft>
                <a:spcPct val="25000"/>
              </a:spcAft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C5BF77-A12D-4A4E-81A1-2E51B85A9F4E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800" b="0">
                <a:latin typeface="Verdana" pitchFamily="9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D085D-A9F1-4868-B5F8-23B3C88EC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EEC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814889" y="5590718"/>
            <a:ext cx="2857500" cy="638175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449513" y="3927475"/>
            <a:ext cx="5716587" cy="446088"/>
          </a:xfrm>
        </p:spPr>
        <p:txBody>
          <a:bodyPr/>
          <a:lstStyle>
            <a:lvl1pPr>
              <a:buNone/>
              <a:defRPr sz="180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 dirty="0" smtClean="0"/>
              <a:t>[Cover Slide Text]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E5007-E2A8-4F28-B02C-D9B4778A4FBC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8001B-4A50-453B-B357-D338BCF54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4175" y="47625"/>
            <a:ext cx="2105025" cy="6078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4338" y="47625"/>
            <a:ext cx="6167437" cy="6078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D285B-DACB-42BB-B653-47C1841396BB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940A9-B102-4401-A51E-99B08281D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7625"/>
            <a:ext cx="7734300" cy="1201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74A1A-8E78-422A-B8B2-80C17E336868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47839-9A1B-4AE2-A730-CDFB28550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7625"/>
            <a:ext cx="7734300" cy="1201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C6CFE-4E4B-440B-BF1B-C97C32263C65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6153-7E97-4A73-A199-10036E3EA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06A53-99B1-4A5A-AAED-521BB5A1F7AE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1BF2A-6D13-4D22-85B7-693EDEFE1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152400"/>
            <a:ext cx="7734300" cy="8016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600200"/>
            <a:ext cx="411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938588"/>
            <a:ext cx="411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5B36A-9BCD-40BE-9DCA-02D555224E8C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BF940-2A7D-475F-AF5E-4A25A2E6E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942"/>
            <a:ext cx="83820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CC710-1491-4E4E-9152-D3737FD39707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657DF-FE95-454F-AB66-42CBA9BDA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44500" y="277813"/>
            <a:ext cx="7132638" cy="469900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 dirty="0" smtClean="0"/>
              <a:t>Slide Title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A21A5-9DCB-4E47-A5D6-C59403ACF65D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F46B9-8171-45E1-A369-0EA009B04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76B26-D525-4B3A-AD1F-0F749DCB5CEA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71D79-3FCF-470B-A39E-9BBB02B9F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CAF8B-6BB1-4D78-91A4-9088E87EBD16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959ED-9753-44BA-B55A-7B20CE503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6232C-64F3-4BC7-A9F4-9AD666360C45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52CFE-2BB0-48A7-9F53-4B9D51B44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414338" y="152400"/>
            <a:ext cx="7584674" cy="72224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[Slide Title]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26A74-AA3F-4EF0-A4AF-04DB0CC29C2B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B79F6-C316-4021-B029-814B015AF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D3D5E-105C-4907-9B60-C6F5CE58284D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25644-1B45-4695-9AFB-0497CF045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0D742-E7EE-41B8-9B65-6DB397F6AFB3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A53D9-FB86-4668-B944-96648E8AE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slideLayout" Target="../slideLayouts/slideLayout13.xml"/>
  <Relationship Id="rId14" Type="http://schemas.openxmlformats.org/officeDocument/2006/relationships/slideLayout" Target="../slideLayouts/slideLayout14.xml"/>
  <Relationship Id="rId15" Type="http://schemas.openxmlformats.org/officeDocument/2006/relationships/slideLayout" Target="../slideLayouts/slideLayout15.xml"/>
  <Relationship Id="rId16" Type="http://schemas.openxmlformats.org/officeDocument/2006/relationships/theme" Target="../theme/theme1.xml"/>
  <Relationship Id="rId17" Type="http://schemas.openxmlformats.org/officeDocument/2006/relationships/image" Target="../media/image1.gif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14338" y="152400"/>
            <a:ext cx="7734300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578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4475"/>
            <a:ext cx="193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800" b="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0E272F6-1708-4844-BC38-1E403A83FDAA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7579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10425" y="6594475"/>
            <a:ext cx="193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8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CF0C1523-E9F1-42F5-83FF-A196C03FC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32"/>
          <p:cNvSpPr>
            <a:spLocks noChangeShapeType="1"/>
          </p:cNvSpPr>
          <p:nvPr/>
        </p:nvSpPr>
        <p:spPr bwMode="auto">
          <a:xfrm>
            <a:off x="444500" y="919163"/>
            <a:ext cx="8415338" cy="1587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8" name="Picture 7" descr="EEC-Happle2.gif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8181890" y="182878"/>
            <a:ext cx="659958" cy="6558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9.xml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1.xml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2.xml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3.xml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4.xml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5.xml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6.xml"/>
</Relationships>

</file>

<file path=ppt/slides/_rels/slide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7.xml"/>
</Relationships>

</file>

<file path=ppt/slides/_rels/slide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8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2352674" y="1143000"/>
            <a:ext cx="6489175" cy="2457450"/>
          </a:xfrm>
        </p:spPr>
        <p:txBody>
          <a:bodyPr/>
          <a:lstStyle/>
          <a:p>
            <a:r>
              <a:rPr lang="en-US" sz="2800" dirty="0" smtClean="0"/>
              <a:t>2015 Annual Report to the Legislature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b="0" i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49513" y="3927475"/>
            <a:ext cx="5880671" cy="446088"/>
          </a:xfrm>
        </p:spPr>
        <p:txBody>
          <a:bodyPr/>
          <a:lstStyle/>
          <a:p>
            <a:pPr marL="0" indent="0"/>
            <a:r>
              <a:rPr lang="en-US" sz="1600" b="0" dirty="0" smtClean="0"/>
              <a:t>Presentation to the Board of Early Education and Care</a:t>
            </a:r>
          </a:p>
          <a:p>
            <a:r>
              <a:rPr lang="en-US" dirty="0" smtClean="0"/>
              <a:t>February 9,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E52CFE-2BB0-48A7-9F53-4B9D51B44A4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Steps/Timeline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2561" y="1408175"/>
            <a:ext cx="8270019" cy="491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Board discussion and vote   (February 9, 2016)</a:t>
            </a:r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Submit report to legislature  (February 12, 2016)</a:t>
            </a:r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Post report online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 marL="919163" lvl="2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sz="2600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E52CFE-2BB0-48A7-9F53-4B9D51B44A4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of Annual Report to Legislature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2561" y="1296063"/>
            <a:ext cx="8197663" cy="502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200" dirty="0" smtClean="0"/>
              <a:t>Each February the Department of Early Education and Care submits a report to the legislature on programs and initiatives outlined in Chapter 15D of the General Laws of the Commonwealth.</a:t>
            </a:r>
          </a:p>
          <a:p>
            <a:pPr marL="461963" lvl="1" indent="-461963">
              <a:spcBef>
                <a:spcPts val="24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200" dirty="0" smtClean="0"/>
              <a:t>This report provides an update on the activities, progress, and accomplishments over the past year. </a:t>
            </a:r>
          </a:p>
          <a:p>
            <a:pPr marL="461963" lvl="1" indent="-461963">
              <a:spcBef>
                <a:spcPts val="24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200" dirty="0" smtClean="0"/>
              <a:t>The 2015 Annual Legislative Report provides a comprehensive summary for policymakers, stakeholders and the public on the important daily work by the Department in service to early educators, children and families.</a:t>
            </a:r>
            <a:endParaRPr lang="en-US" sz="2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sz="2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 marL="919163" lvl="2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sz="2600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E52CFE-2BB0-48A7-9F53-4B9D51B44A4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Legislative Report Framework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2561" y="1296063"/>
            <a:ext cx="8270019" cy="502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 marL="919163" lvl="2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sz="2600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8056" y="1225296"/>
          <a:ext cx="8238744" cy="5023104"/>
        </p:xfrm>
        <a:graphic>
          <a:graphicData uri="http://schemas.openxmlformats.org/drawingml/2006/table">
            <a:tbl>
              <a:tblPr/>
              <a:tblGrid>
                <a:gridCol w="8238744"/>
              </a:tblGrid>
              <a:tr h="557784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Executive Summary</a:t>
                      </a:r>
                      <a:endParaRPr lang="en-US" sz="2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9496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Submission of Annual Report</a:t>
                      </a:r>
                      <a:endParaRPr lang="en-US" sz="2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1208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Mission of Department</a:t>
                      </a:r>
                      <a:endParaRPr lang="en-US" sz="2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7784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Governance</a:t>
                      </a:r>
                      <a:endParaRPr lang="en-US" sz="2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72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Statutory Responsibilities and Strategic Directions</a:t>
                      </a:r>
                      <a:endParaRPr lang="en-US" sz="2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7784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1" dirty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Progress in 2015</a:t>
                      </a:r>
                      <a:endParaRPr lang="en-US" sz="2200" dirty="0">
                        <a:solidFill>
                          <a:srgbClr val="C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3776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Appendices</a:t>
                      </a:r>
                      <a:endParaRPr lang="en-US" sz="2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401638"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Reporting Requirements</a:t>
                      </a:r>
                    </a:p>
                    <a:p>
                      <a:pPr marL="0" marR="0" indent="401638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Data</a:t>
                      </a:r>
                    </a:p>
                    <a:p>
                      <a:pPr marL="0" marR="0" indent="401638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Race to the Top-Early Learning Challenge Sustainability Plan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E52CFE-2BB0-48A7-9F53-4B9D51B44A4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Framework: Progress in 2015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2561" y="1325881"/>
            <a:ext cx="8078791" cy="4995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1963" lvl="1" indent="-461963">
              <a:spcBef>
                <a:spcPts val="24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200" dirty="0" smtClean="0"/>
              <a:t>In 2014, the Board of Early Education and Care set a five year Strategic Plan for the Department that set the vision and priorities for the agency's work.  </a:t>
            </a:r>
          </a:p>
          <a:p>
            <a:pPr marL="461963" lvl="1" indent="-461963">
              <a:spcBef>
                <a:spcPts val="36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200" dirty="0" smtClean="0"/>
              <a:t>In the 2015 Annual Legislative Report the progress on the Department’s initiatives over the past year is reported for each of the four Directions in the Strategic Plan.</a:t>
            </a:r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E52CFE-2BB0-48A7-9F53-4B9D51B44A4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Progress: EEC Strategic Plan Directions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2561" y="1296063"/>
            <a:ext cx="8407975" cy="502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>
              <a:buClr>
                <a:srgbClr val="C00000"/>
              </a:buClr>
            </a:pPr>
            <a:r>
              <a:rPr lang="en-US" u="sng" dirty="0" smtClean="0"/>
              <a:t>Strategic Direction #1</a:t>
            </a:r>
            <a:r>
              <a:rPr lang="en-US" dirty="0" smtClean="0"/>
              <a:t>:  All young children in the Commonwealth will be </a:t>
            </a:r>
            <a:r>
              <a:rPr lang="en-US" dirty="0" smtClean="0">
                <a:solidFill>
                  <a:srgbClr val="C00000"/>
                </a:solidFill>
              </a:rPr>
              <a:t>ready to enter the K-12 education system </a:t>
            </a:r>
            <a:r>
              <a:rPr lang="en-US" dirty="0" smtClean="0"/>
              <a:t>and be successful, and their families will be provided with opportunities to </a:t>
            </a:r>
            <a:r>
              <a:rPr lang="en-US" dirty="0" smtClean="0">
                <a:solidFill>
                  <a:srgbClr val="C00000"/>
                </a:solidFill>
              </a:rPr>
              <a:t>support their children’s cognitive, socio-emotional, language, and physical development</a:t>
            </a:r>
            <a:r>
              <a:rPr lang="en-US" dirty="0" smtClean="0"/>
              <a:t>.</a:t>
            </a:r>
          </a:p>
          <a:p>
            <a:pPr marL="0" lvl="1">
              <a:spcBef>
                <a:spcPts val="2400"/>
              </a:spcBef>
              <a:buClr>
                <a:srgbClr val="C00000"/>
              </a:buClr>
            </a:pPr>
            <a:r>
              <a:rPr lang="en-US" u="sng" dirty="0" smtClean="0"/>
              <a:t>Strategic Direction #2</a:t>
            </a:r>
            <a:r>
              <a:rPr lang="en-US" dirty="0" smtClean="0"/>
              <a:t>:  </a:t>
            </a:r>
            <a:r>
              <a:rPr lang="en-US" dirty="0" smtClean="0">
                <a:solidFill>
                  <a:srgbClr val="C00000"/>
                </a:solidFill>
              </a:rPr>
              <a:t>Programs offered</a:t>
            </a:r>
            <a:r>
              <a:rPr lang="en-US" dirty="0" smtClean="0"/>
              <a:t> in early childhood, out of school time settings licensed or license exempt by the EEC </a:t>
            </a:r>
            <a:r>
              <a:rPr lang="en-US" dirty="0" smtClean="0">
                <a:solidFill>
                  <a:srgbClr val="C00000"/>
                </a:solidFill>
              </a:rPr>
              <a:t>will promote and support the high quality education and healthy development </a:t>
            </a:r>
            <a:r>
              <a:rPr lang="en-US" dirty="0" smtClean="0"/>
              <a:t>of children that enables all children to be successful as school members and citizens.</a:t>
            </a:r>
          </a:p>
          <a:p>
            <a:pPr marL="0" lvl="1">
              <a:spcBef>
                <a:spcPts val="2400"/>
              </a:spcBef>
              <a:buClr>
                <a:srgbClr val="C00000"/>
              </a:buClr>
            </a:pPr>
            <a:r>
              <a:rPr lang="en-US" u="sng" dirty="0" smtClean="0"/>
              <a:t>Strategic Direction #3</a:t>
            </a:r>
            <a:r>
              <a:rPr lang="en-US" dirty="0" smtClean="0"/>
              <a:t>: The early childhood and out-of-school time </a:t>
            </a:r>
            <a:r>
              <a:rPr lang="en-US" dirty="0" smtClean="0">
                <a:solidFill>
                  <a:srgbClr val="C00000"/>
                </a:solidFill>
              </a:rPr>
              <a:t>workforce </a:t>
            </a:r>
            <a:r>
              <a:rPr lang="en-US" dirty="0" smtClean="0"/>
              <a:t>who works with children and families in the Commonwealth is </a:t>
            </a:r>
            <a:r>
              <a:rPr lang="en-US" dirty="0" smtClean="0">
                <a:solidFill>
                  <a:srgbClr val="C00000"/>
                </a:solidFill>
              </a:rPr>
              <a:t>professionally prepared, adequately compensated, and diverse</a:t>
            </a:r>
            <a:r>
              <a:rPr lang="en-US" dirty="0" smtClean="0"/>
              <a:t>.</a:t>
            </a:r>
          </a:p>
          <a:p>
            <a:pPr marL="0" lvl="1">
              <a:spcBef>
                <a:spcPts val="2400"/>
              </a:spcBef>
              <a:buClr>
                <a:srgbClr val="C00000"/>
              </a:buClr>
            </a:pPr>
            <a:r>
              <a:rPr lang="en-US" u="sng" dirty="0" smtClean="0"/>
              <a:t>Strategic Direction #4</a:t>
            </a:r>
            <a:r>
              <a:rPr lang="en-US" dirty="0" smtClean="0"/>
              <a:t>: The </a:t>
            </a:r>
            <a:r>
              <a:rPr lang="en-US" dirty="0" smtClean="0">
                <a:solidFill>
                  <a:srgbClr val="C00000"/>
                </a:solidFill>
              </a:rPr>
              <a:t>Department and Board </a:t>
            </a:r>
            <a:r>
              <a:rPr lang="en-US" dirty="0" smtClean="0"/>
              <a:t>of Early Education and Care will provide </a:t>
            </a:r>
            <a:r>
              <a:rPr lang="en-US" dirty="0" smtClean="0">
                <a:solidFill>
                  <a:srgbClr val="C00000"/>
                </a:solidFill>
              </a:rPr>
              <a:t>leadership, direction and resources </a:t>
            </a:r>
            <a:r>
              <a:rPr lang="en-US" dirty="0" smtClean="0"/>
              <a:t>to meet the mission of the agency with utmost </a:t>
            </a:r>
            <a:r>
              <a:rPr lang="en-US" dirty="0" smtClean="0">
                <a:solidFill>
                  <a:srgbClr val="C00000"/>
                </a:solidFill>
              </a:rPr>
              <a:t>integrity, transparency and accountability </a:t>
            </a:r>
            <a:r>
              <a:rPr lang="en-US" dirty="0" smtClean="0"/>
              <a:t>to the people of the Commonwealth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 smtClean="0"/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 marL="919163" lvl="2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sz="2600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E52CFE-2BB0-48A7-9F53-4B9D51B44A4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Readiness and Family Support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2561" y="1124712"/>
            <a:ext cx="8389687" cy="519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>
              <a:buClr>
                <a:srgbClr val="C00000"/>
              </a:buClr>
            </a:pPr>
            <a:r>
              <a:rPr lang="en-US" sz="2000" u="sng" dirty="0" smtClean="0">
                <a:solidFill>
                  <a:srgbClr val="C00000"/>
                </a:solidFill>
              </a:rPr>
              <a:t>Strategic Direction #1</a:t>
            </a:r>
            <a:r>
              <a:rPr lang="en-US" sz="2000" dirty="0" smtClean="0">
                <a:solidFill>
                  <a:srgbClr val="C00000"/>
                </a:solidFill>
              </a:rPr>
              <a:t>:  Ready to enter K-12 education and provide families with opportunities to support children’s development.</a:t>
            </a:r>
          </a:p>
          <a:p>
            <a:pPr marL="347663" lvl="1" indent="-347663"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dirty="0" smtClean="0"/>
              <a:t>Provided 2,500 vouchers for children on the Income Eligible Child Care waitlist in FY15 and </a:t>
            </a:r>
            <a:r>
              <a:rPr lang="en-US" sz="2000" smtClean="0"/>
              <a:t>will provide ~1,700 </a:t>
            </a:r>
            <a:r>
              <a:rPr lang="en-US" sz="2000" dirty="0" smtClean="0"/>
              <a:t>in FY16 </a:t>
            </a:r>
          </a:p>
          <a:p>
            <a:pPr marL="347663" lvl="1" indent="-347663"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dirty="0" smtClean="0"/>
              <a:t>Enrolled first cohort of ~800 four-year-olds in preschool through Preschool Expansion Grant initiative in five cities. </a:t>
            </a:r>
          </a:p>
          <a:p>
            <a:pPr marL="347663" lvl="1" indent="-347663"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dirty="0" smtClean="0"/>
              <a:t>89 Coordinated Family and Community Engagement (CFCE) networks are providing informal early education opportunities and resources to parents and families in their communities </a:t>
            </a:r>
          </a:p>
          <a:p>
            <a:pPr marL="347663" lvl="1" indent="-347663"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dirty="0" smtClean="0"/>
              <a:t>Supported </a:t>
            </a:r>
            <a:r>
              <a:rPr lang="en-US" sz="2000" i="1" dirty="0" smtClean="0"/>
              <a:t>Resources for Early Learning</a:t>
            </a:r>
            <a:r>
              <a:rPr lang="en-US" sz="2000" dirty="0" smtClean="0"/>
              <a:t> digital library of 2,500+ free media-based early learning tools for families and educators. </a:t>
            </a:r>
          </a:p>
          <a:p>
            <a:pPr marL="347663" lvl="1" indent="-347663"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dirty="0" smtClean="0"/>
              <a:t>Partnership with Boston Children's Museum to train 171 children's museums/libraries on STEM, early literacy, Kindergarten readiness, and child development/"Brain Building".</a:t>
            </a:r>
            <a:endParaRPr lang="en-US" dirty="0" smtClean="0"/>
          </a:p>
          <a:p>
            <a:endParaRPr lang="en-US" dirty="0" smtClean="0"/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 marL="919163" lvl="2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sz="2600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E52CFE-2BB0-48A7-9F53-4B9D51B44A4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Programs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2561" y="1097280"/>
            <a:ext cx="8270019" cy="5224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>
              <a:buClr>
                <a:srgbClr val="C00000"/>
              </a:buClr>
            </a:pPr>
            <a:r>
              <a:rPr lang="en-US" u="sng" dirty="0" smtClean="0">
                <a:solidFill>
                  <a:srgbClr val="C00000"/>
                </a:solidFill>
              </a:rPr>
              <a:t>Strategic Direction #2</a:t>
            </a:r>
            <a:r>
              <a:rPr lang="en-US" dirty="0" smtClean="0">
                <a:solidFill>
                  <a:srgbClr val="C00000"/>
                </a:solidFill>
              </a:rPr>
              <a:t>:  High quality programs that promote and support the education and healthy development of children.</a:t>
            </a:r>
            <a:endParaRPr lang="en-US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284163" lvl="1" indent="-284163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Completed 2</a:t>
            </a:r>
            <a:r>
              <a:rPr lang="en-US" baseline="30000" dirty="0" smtClean="0"/>
              <a:t>nd</a:t>
            </a:r>
            <a:r>
              <a:rPr lang="en-US" dirty="0" smtClean="0"/>
              <a:t> pilot of differential licensing model with targeted indicators that determine compliance with licensing regulations.  </a:t>
            </a:r>
          </a:p>
          <a:p>
            <a:pPr marL="284163" lvl="1" indent="-284163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Developed phase one of the Licensing Education Analytic Database (LEAD) for licensing and investigation information that replaces Licensing Manager and Complaint Tracking Systems. </a:t>
            </a:r>
            <a:endParaRPr lang="en-US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284163" lvl="1" indent="-284163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Promulgated amendments to residential program regulations on use of prone, mechanical and medical restraints, and use of seclusion.  </a:t>
            </a:r>
          </a:p>
          <a:p>
            <a:pPr marL="284163" lvl="1" indent="-284163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Awarded $7.5 million in grants to ten agencies for facilities development in program settings serving over 1,300 children.  ($4M in FY16 budget for 2nd round of grants).</a:t>
            </a:r>
          </a:p>
          <a:p>
            <a:pPr marL="284163" lvl="1" indent="-284163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Engaged 6,035 to participate in the Quality Rating and Improvement System, a 7.3% increase from previous year.  </a:t>
            </a:r>
          </a:p>
          <a:p>
            <a:pPr marL="284163" lvl="1" indent="-284163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Developed Pre-K STE Learning Standards and adopted </a:t>
            </a:r>
            <a:r>
              <a:rPr lang="en-US" i="1" dirty="0" smtClean="0"/>
              <a:t>Standards on Social and Emotional Learning, and Approaches to Play and Learning.</a:t>
            </a:r>
            <a:endParaRPr lang="en-US" dirty="0" smtClean="0"/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  </a:t>
            </a:r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 marL="919163" lvl="2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sz="2600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E52CFE-2BB0-48A7-9F53-4B9D51B44A4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Workforce Development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2561" y="1124712"/>
            <a:ext cx="8462839" cy="519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>
              <a:buClr>
                <a:srgbClr val="C00000"/>
              </a:buClr>
            </a:pPr>
            <a:r>
              <a:rPr lang="en-US" u="sng" dirty="0" smtClean="0">
                <a:solidFill>
                  <a:srgbClr val="C00000"/>
                </a:solidFill>
              </a:rPr>
              <a:t>Strategic Direction #3</a:t>
            </a:r>
            <a:r>
              <a:rPr lang="en-US" dirty="0" smtClean="0">
                <a:solidFill>
                  <a:srgbClr val="C00000"/>
                </a:solidFill>
              </a:rPr>
              <a:t>: The workforce is professionally prepared, adequately compensated, and diverse.</a:t>
            </a:r>
          </a:p>
          <a:p>
            <a:pPr marL="173038" lvl="1" indent="-173038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2,000 educators completed college coursework; 5,000 received coaching, academic advising, and career counseling from the EPS Networks.</a:t>
            </a:r>
          </a:p>
          <a:p>
            <a:pPr marL="173038" lvl="1" indent="-173038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766 educators were approved for an Early Childhood Educator Scholarship.</a:t>
            </a:r>
            <a:endParaRPr lang="en-US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173038" lvl="1" indent="-173038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EEC supported new cohorts of students in the Post Master’s Certificate program in Early Education Research, Policy, and Leadership at UMass Boston, and in the Early Educators Fellowship Initiative (EEFI).</a:t>
            </a:r>
          </a:p>
          <a:p>
            <a:pPr marL="173038" lvl="1" indent="-173038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With DPH, EEC provided </a:t>
            </a:r>
            <a:r>
              <a:rPr lang="en-US" i="1" dirty="0" smtClean="0"/>
              <a:t>Strength-Based training </a:t>
            </a:r>
            <a:r>
              <a:rPr lang="en-US" dirty="0" smtClean="0"/>
              <a:t>on early trauma, family substance use, parent mental health, and exposure to violence. </a:t>
            </a:r>
            <a:endParaRPr lang="en-US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173038" lvl="1" indent="-173038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With DPH, DHCD, and Horizons for Homeless Children, EEC trained nearly 80 homeless shelter direct care providers on providing social and emotional supports to children and families.  </a:t>
            </a:r>
          </a:p>
          <a:p>
            <a:pPr marL="173038" lvl="1" indent="-173038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With the Office of Refugees and Immigrants, EEC offered training on </a:t>
            </a:r>
            <a:r>
              <a:rPr lang="en-US" i="1" dirty="0" smtClean="0"/>
              <a:t>Supporting Multilingual Children and Immigrant/Refugee Families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E52CFE-2BB0-48A7-9F53-4B9D51B44A4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Leadership, Resources, and Accountability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2561" y="1188720"/>
            <a:ext cx="8270019" cy="513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>
              <a:buClr>
                <a:srgbClr val="C00000"/>
              </a:buClr>
            </a:pPr>
            <a:r>
              <a:rPr lang="en-US" sz="1900" u="sng" dirty="0" smtClean="0">
                <a:solidFill>
                  <a:srgbClr val="C00000"/>
                </a:solidFill>
              </a:rPr>
              <a:t>Strategic Direction #4</a:t>
            </a:r>
            <a:r>
              <a:rPr lang="en-US" sz="1900" dirty="0" smtClean="0">
                <a:solidFill>
                  <a:srgbClr val="C00000"/>
                </a:solidFill>
              </a:rPr>
              <a:t>:  Leadership to meet the agency's mission with integrity, transparency and accountability.</a:t>
            </a:r>
          </a:p>
          <a:p>
            <a:pPr marL="284163" lvl="1" indent="-284163"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900" dirty="0" smtClean="0"/>
              <a:t>EEC received $550.8M in the FY16 GAA, an increase of $13.5M over FY15 available funding.  </a:t>
            </a:r>
          </a:p>
          <a:p>
            <a:pPr marL="685800" lvl="2" indent="-228600">
              <a:spcBef>
                <a:spcPts val="1200"/>
              </a:spcBef>
              <a:buClr>
                <a:srgbClr val="C00000"/>
              </a:buClr>
              <a:buSzPct val="60000"/>
              <a:buFont typeface="Wingdings" pitchFamily="2" charset="2"/>
              <a:buChar char="q"/>
            </a:pPr>
            <a:r>
              <a:rPr lang="en-US" dirty="0" smtClean="0"/>
              <a:t>$12M to serve new low-income and other at-risk children.  </a:t>
            </a:r>
          </a:p>
          <a:p>
            <a:pPr marL="685800" lvl="2" indent="-228600">
              <a:spcBef>
                <a:spcPts val="1200"/>
              </a:spcBef>
              <a:buClr>
                <a:srgbClr val="C00000"/>
              </a:buClr>
              <a:buSzPct val="60000"/>
              <a:buFont typeface="Wingdings" pitchFamily="2" charset="2"/>
              <a:buChar char="q"/>
            </a:pPr>
            <a:r>
              <a:rPr lang="en-US" dirty="0" smtClean="0"/>
              <a:t>$4M earmark for program quality, including $1M for QRIS grants</a:t>
            </a:r>
          </a:p>
          <a:p>
            <a:pPr marL="685800" lvl="2" indent="-228600">
              <a:spcBef>
                <a:spcPts val="1200"/>
              </a:spcBef>
              <a:buClr>
                <a:srgbClr val="C00000"/>
              </a:buClr>
              <a:buSzPct val="60000"/>
              <a:buFont typeface="Wingdings" pitchFamily="2" charset="2"/>
              <a:buChar char="q"/>
            </a:pPr>
            <a:r>
              <a:rPr lang="en-US" dirty="0" smtClean="0"/>
              <a:t>$5M for rate increases for EEC’s subsidized child care providers</a:t>
            </a:r>
          </a:p>
          <a:p>
            <a:pPr marL="685800" lvl="2" indent="-228600">
              <a:spcBef>
                <a:spcPts val="1200"/>
              </a:spcBef>
              <a:buClr>
                <a:srgbClr val="C00000"/>
              </a:buClr>
              <a:buSzPct val="60000"/>
              <a:buFont typeface="Wingdings" pitchFamily="2" charset="2"/>
              <a:buChar char="q"/>
            </a:pPr>
            <a:r>
              <a:rPr lang="en-US" dirty="0" smtClean="0"/>
              <a:t>$500K for the Commonwealth Preschool Partnership Initiative</a:t>
            </a:r>
          </a:p>
          <a:p>
            <a:pPr marL="284163" lvl="1" indent="-284163"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900" dirty="0" smtClean="0"/>
              <a:t>EEC held trainings for 200 child care providers, CCR&amp;Rs and transportation companies on regulations and policies governing transport of children in EEC-contracted and licensed programs.  </a:t>
            </a:r>
          </a:p>
          <a:p>
            <a:pPr marL="284163" lvl="1" indent="-284163"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900" dirty="0" smtClean="0"/>
              <a:t>Completed the KPMG Audit of the CCDF grant with a preliminary result of no finding. </a:t>
            </a:r>
            <a:endParaRPr lang="en-US" sz="19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i="1" dirty="0" smtClean="0"/>
              <a:t> </a:t>
            </a:r>
            <a:endParaRPr lang="en-US" dirty="0" smtClean="0"/>
          </a:p>
          <a:p>
            <a:endParaRPr lang="en-US" dirty="0" smtClean="0"/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 marL="461963" lvl="1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 marL="919163" lvl="2" indent="-461963">
              <a:buClr>
                <a:srgbClr val="C00000"/>
              </a:buClr>
              <a:buFont typeface="Wingdings" pitchFamily="2" charset="2"/>
              <a:buChar char="§"/>
            </a:pPr>
            <a:endParaRPr lang="en-US" sz="2600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EEC 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 EEC Template</Template>
  <TotalTime>9839</TotalTime>
  <Words>1007</Words>
  <Application>Microsoft Office PowerPoint</Application>
  <PresentationFormat>On-screen Show (4:3)</PresentationFormat>
  <Paragraphs>123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EEC Template</vt:lpstr>
      <vt:lpstr>2015 Annual Report to the Legislature </vt:lpstr>
      <vt:lpstr>Context of Annual Report to Legislature</vt:lpstr>
      <vt:lpstr>Annual Legislative Report Framework</vt:lpstr>
      <vt:lpstr>Framework: Progress in 2015</vt:lpstr>
      <vt:lpstr>Progress: EEC Strategic Plan Directions</vt:lpstr>
      <vt:lpstr>School Readiness and Family Support</vt:lpstr>
      <vt:lpstr>Quality Programs</vt:lpstr>
      <vt:lpstr>Workforce Development</vt:lpstr>
      <vt:lpstr>Leadership, Resources, and Accountability</vt:lpstr>
      <vt:lpstr>Next Steps/Timeline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2014-07-30T15:34:19Z</dcterms:created>
  <dc:creator>EEC,</dc:creator>
  <dc:description>Edited project list on slide 7 -- Proposed Bond IV Projects.</dc:description>
  <lastModifiedBy>EEC,</lastModifiedBy>
  <lastPrinted>2011-02-28T13:39:27Z</lastPrinted>
  <dcterms:modified xsi:type="dcterms:W3CDTF">2016-02-11T23:16:37Z</dcterms:modified>
  <revision>417</revision>
  <dc:title>Title Date</dc:title>
</coreProperties>
</file>