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436" r:id="rId2"/>
    <p:sldId id="551" r:id="rId3"/>
    <p:sldId id="546" r:id="rId4"/>
    <p:sldId id="547" r:id="rId5"/>
    <p:sldId id="553" r:id="rId6"/>
    <p:sldId id="548" r:id="rId7"/>
    <p:sldId id="549" r:id="rId8"/>
    <p:sldId id="550" r:id="rId9"/>
    <p:sldId id="552" r:id="rId10"/>
    <p:sldId id="554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32B8D"/>
    <a:srgbClr val="6600CC"/>
    <a:srgbClr val="006600"/>
    <a:srgbClr val="872D5A"/>
    <a:srgbClr val="993366"/>
    <a:srgbClr val="008A00"/>
    <a:srgbClr val="EC7614"/>
    <a:srgbClr val="7A0000"/>
    <a:srgbClr val="9E0000"/>
    <a:srgbClr val="BF338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853" autoAdjust="0"/>
    <p:restoredTop sz="92874" autoAdjust="0"/>
  </p:normalViewPr>
  <p:slideViewPr>
    <p:cSldViewPr snapToGrid="0">
      <p:cViewPr varScale="1">
        <p:scale>
          <a:sx n="104" d="100"/>
          <a:sy n="104" d="100"/>
        </p:scale>
        <p:origin x="-17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3768" y="-72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notesMaster" Target="notesMasters/notesMaster1.xml"/>
  <Relationship Id="rId13" Type="http://schemas.openxmlformats.org/officeDocument/2006/relationships/handoutMaster" Target="handoutMasters/handoutMaster1.xml"/>
  <Relationship Id="rId14" Type="http://schemas.openxmlformats.org/officeDocument/2006/relationships/presProps" Target="presProps.xml"/>
  <Relationship Id="rId15" Type="http://schemas.openxmlformats.org/officeDocument/2006/relationships/viewProps" Target="viewProps.xml"/>
  <Relationship Id="rId16" Type="http://schemas.openxmlformats.org/officeDocument/2006/relationships/theme" Target="theme/theme1.xml"/>
  <Relationship Id="rId17" Type="http://schemas.openxmlformats.org/officeDocument/2006/relationships/tableStyles" Target="tableStyles.xml"/>
  <Relationship Id="rId2" Type="http://schemas.openxmlformats.org/officeDocument/2006/relationships/slide" Target="slides/slide1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7" y="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18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7" y="882918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C0A0AD01-4FBE-4EAF-A2A7-E71A85EE0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7" y="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191"/>
            <a:ext cx="5607050" cy="41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18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7" y="8829182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FC40C652-4344-4BF0-B2D6-05C320EC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png"/>
  <Relationship Id="rId3" Type="http://schemas.openxmlformats.org/officeDocument/2006/relationships/image" Target="../media/image3.gif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[Cover Slide Text]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Slide Title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[Slide Title]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slideLayout" Target="../slideLayouts/slideLayout14.xml"/>
  <Relationship Id="rId15" Type="http://schemas.openxmlformats.org/officeDocument/2006/relationships/slideLayout" Target="../slideLayouts/slideLayout15.xml"/>
  <Relationship Id="rId16" Type="http://schemas.openxmlformats.org/officeDocument/2006/relationships/theme" Target="../theme/theme1.xml"/>
  <Relationship Id="rId17" Type="http://schemas.openxmlformats.org/officeDocument/2006/relationships/image" Target="../media/image1.gif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2/11/2016</a:t>
            </a:fld>
            <a:endParaRPr lang="en-US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9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1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3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4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5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6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7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8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352674" y="1143000"/>
            <a:ext cx="6489175" cy="2457450"/>
          </a:xfrm>
        </p:spPr>
        <p:txBody>
          <a:bodyPr/>
          <a:lstStyle/>
          <a:p>
            <a:r>
              <a:rPr lang="en-US" sz="2800" dirty="0" smtClean="0"/>
              <a:t>2015 Annual Report to the Legislature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b="0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49513" y="3927475"/>
            <a:ext cx="5880671" cy="446088"/>
          </a:xfrm>
        </p:spPr>
        <p:txBody>
          <a:bodyPr/>
          <a:lstStyle/>
          <a:p>
            <a:pPr marL="0" indent="0"/>
            <a:r>
              <a:rPr lang="en-US" sz="1600" b="0" dirty="0" smtClean="0"/>
              <a:t>Presentation to the Board of Early Education and Care</a:t>
            </a:r>
          </a:p>
          <a:p>
            <a:r>
              <a:rPr lang="en-US" dirty="0" smtClean="0"/>
              <a:t>February 9,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Steps/Timeline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408175"/>
            <a:ext cx="8270019" cy="491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Board discussion and vote   (February 9, 2016)</a:t>
            </a: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Submit report to legislature  (February 12, 2016)</a:t>
            </a: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Post report online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919163" lvl="2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of Annual Report to Legislature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296063"/>
            <a:ext cx="8197663" cy="502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/>
              <a:t>Each February the Department of Early Education and Care submits a report to the legislature on programs and initiatives outlined in Chapter 15D of the General Laws of the Commonwealth.</a:t>
            </a:r>
          </a:p>
          <a:p>
            <a:pPr marL="461963" lvl="1" indent="-461963">
              <a:spcBef>
                <a:spcPts val="24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/>
              <a:t>This report provides an update on the activities, progress, and accomplishments over the past year. </a:t>
            </a:r>
          </a:p>
          <a:p>
            <a:pPr marL="461963" lvl="1" indent="-461963">
              <a:spcBef>
                <a:spcPts val="24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/>
              <a:t>The 2015 Annual Legislative Report provides a comprehensive summary for policymakers, stakeholders and the public on the important daily work by the Department in service to early educators, children and families.</a:t>
            </a:r>
            <a:endParaRPr lang="en-US" sz="2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919163" lvl="2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Legislative Report Framework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296063"/>
            <a:ext cx="8270019" cy="502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919163" lvl="2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8056" y="1225296"/>
          <a:ext cx="8238744" cy="5023104"/>
        </p:xfrm>
        <a:graphic>
          <a:graphicData uri="http://schemas.openxmlformats.org/drawingml/2006/table">
            <a:tbl>
              <a:tblPr/>
              <a:tblGrid>
                <a:gridCol w="8238744"/>
              </a:tblGrid>
              <a:tr h="557784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Executive Summary</a:t>
                      </a:r>
                      <a:endParaRPr lang="en-US" sz="2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9496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Submission of Annual Report</a:t>
                      </a:r>
                      <a:endParaRPr lang="en-US" sz="2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120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Mission of Department</a:t>
                      </a:r>
                      <a:endParaRPr lang="en-US" sz="2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7784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Governance</a:t>
                      </a:r>
                      <a:endParaRPr lang="en-US" sz="2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72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Statutory Responsibilities and Strategic Directions</a:t>
                      </a:r>
                      <a:endParaRPr lang="en-US" sz="2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7784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Progress in 2015</a:t>
                      </a:r>
                      <a:endParaRPr lang="en-US" sz="2200" dirty="0">
                        <a:solidFill>
                          <a:srgbClr val="C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776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Appendices</a:t>
                      </a:r>
                      <a:endParaRPr lang="en-US" sz="2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401638">
                        <a:spcBef>
                          <a:spcPts val="180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Reporting Requirements</a:t>
                      </a:r>
                    </a:p>
                    <a:p>
                      <a:pPr marL="0" marR="0" indent="401638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Data</a:t>
                      </a:r>
                    </a:p>
                    <a:p>
                      <a:pPr marL="0" marR="0" indent="401638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Race to the Top-Early Learning Challenge Sustainability Plan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Framework: Progress in 2015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325881"/>
            <a:ext cx="8078791" cy="499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lvl="1" indent="-461963">
              <a:spcBef>
                <a:spcPts val="24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/>
              <a:t>In 2014, the Board of Early Education and Care set a five year Strategic Plan for the Department that set the vision and priorities for the agency's work.  </a:t>
            </a:r>
          </a:p>
          <a:p>
            <a:pPr marL="461963" lvl="1" indent="-461963">
              <a:spcBef>
                <a:spcPts val="36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200" dirty="0" smtClean="0"/>
              <a:t>In the 2015 Annual Legislative Report the progress on the Department’s initiatives over the past year is reported for each of the four Directions in the Strategic Plan.</a:t>
            </a: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Progress: EEC Strategic Plan Directions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296063"/>
            <a:ext cx="8407975" cy="502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>
              <a:buClr>
                <a:srgbClr val="C00000"/>
              </a:buClr>
            </a:pPr>
            <a:r>
              <a:rPr lang="en-US" u="sng" dirty="0" smtClean="0"/>
              <a:t>Strategic Direction #1</a:t>
            </a:r>
            <a:r>
              <a:rPr lang="en-US" dirty="0" smtClean="0"/>
              <a:t>:  All young children in the Commonwealth will be </a:t>
            </a:r>
            <a:r>
              <a:rPr lang="en-US" dirty="0" smtClean="0">
                <a:solidFill>
                  <a:srgbClr val="C00000"/>
                </a:solidFill>
              </a:rPr>
              <a:t>ready to enter the K-12 education system </a:t>
            </a:r>
            <a:r>
              <a:rPr lang="en-US" dirty="0" smtClean="0"/>
              <a:t>and be successful, and their families will be provided with opportunities to </a:t>
            </a:r>
            <a:r>
              <a:rPr lang="en-US" dirty="0" smtClean="0">
                <a:solidFill>
                  <a:srgbClr val="C00000"/>
                </a:solidFill>
              </a:rPr>
              <a:t>support their children’s cognitive, socio-emotional, language, and physical development</a:t>
            </a:r>
            <a:r>
              <a:rPr lang="en-US" dirty="0" smtClean="0"/>
              <a:t>.</a:t>
            </a:r>
          </a:p>
          <a:p>
            <a:pPr marL="0" lvl="1">
              <a:spcBef>
                <a:spcPts val="2400"/>
              </a:spcBef>
              <a:buClr>
                <a:srgbClr val="C00000"/>
              </a:buClr>
            </a:pPr>
            <a:r>
              <a:rPr lang="en-US" u="sng" dirty="0" smtClean="0"/>
              <a:t>Strategic Direction #2</a:t>
            </a:r>
            <a:r>
              <a:rPr lang="en-US" dirty="0" smtClean="0"/>
              <a:t>:  </a:t>
            </a:r>
            <a:r>
              <a:rPr lang="en-US" dirty="0" smtClean="0">
                <a:solidFill>
                  <a:srgbClr val="C00000"/>
                </a:solidFill>
              </a:rPr>
              <a:t>Programs offered</a:t>
            </a:r>
            <a:r>
              <a:rPr lang="en-US" dirty="0" smtClean="0"/>
              <a:t> in early childhood, out of school time settings licensed or license exempt by the EEC </a:t>
            </a:r>
            <a:r>
              <a:rPr lang="en-US" dirty="0" smtClean="0">
                <a:solidFill>
                  <a:srgbClr val="C00000"/>
                </a:solidFill>
              </a:rPr>
              <a:t>will promote and support the high quality education and healthy development </a:t>
            </a:r>
            <a:r>
              <a:rPr lang="en-US" dirty="0" smtClean="0"/>
              <a:t>of children that enables all children to be successful as school members and citizens.</a:t>
            </a:r>
          </a:p>
          <a:p>
            <a:pPr marL="0" lvl="1">
              <a:spcBef>
                <a:spcPts val="2400"/>
              </a:spcBef>
              <a:buClr>
                <a:srgbClr val="C00000"/>
              </a:buClr>
            </a:pPr>
            <a:r>
              <a:rPr lang="en-US" u="sng" dirty="0" smtClean="0"/>
              <a:t>Strategic Direction #3</a:t>
            </a:r>
            <a:r>
              <a:rPr lang="en-US" dirty="0" smtClean="0"/>
              <a:t>: The early childhood and out-of-school time </a:t>
            </a:r>
            <a:r>
              <a:rPr lang="en-US" dirty="0" smtClean="0">
                <a:solidFill>
                  <a:srgbClr val="C00000"/>
                </a:solidFill>
              </a:rPr>
              <a:t>workforce </a:t>
            </a:r>
            <a:r>
              <a:rPr lang="en-US" dirty="0" smtClean="0"/>
              <a:t>who works with children and families in the Commonwealth is </a:t>
            </a:r>
            <a:r>
              <a:rPr lang="en-US" dirty="0" smtClean="0">
                <a:solidFill>
                  <a:srgbClr val="C00000"/>
                </a:solidFill>
              </a:rPr>
              <a:t>professionally prepared, adequately compensated, and diverse</a:t>
            </a:r>
            <a:r>
              <a:rPr lang="en-US" dirty="0" smtClean="0"/>
              <a:t>.</a:t>
            </a:r>
          </a:p>
          <a:p>
            <a:pPr marL="0" lvl="1">
              <a:spcBef>
                <a:spcPts val="2400"/>
              </a:spcBef>
              <a:buClr>
                <a:srgbClr val="C00000"/>
              </a:buClr>
            </a:pPr>
            <a:r>
              <a:rPr lang="en-US" u="sng" dirty="0" smtClean="0"/>
              <a:t>Strategic Direction #4</a:t>
            </a:r>
            <a:r>
              <a:rPr lang="en-US" dirty="0" smtClean="0"/>
              <a:t>: The </a:t>
            </a:r>
            <a:r>
              <a:rPr lang="en-US" dirty="0" smtClean="0">
                <a:solidFill>
                  <a:srgbClr val="C00000"/>
                </a:solidFill>
              </a:rPr>
              <a:t>Department and Board </a:t>
            </a:r>
            <a:r>
              <a:rPr lang="en-US" dirty="0" smtClean="0"/>
              <a:t>of Early Education and Care will provide </a:t>
            </a:r>
            <a:r>
              <a:rPr lang="en-US" dirty="0" smtClean="0">
                <a:solidFill>
                  <a:srgbClr val="C00000"/>
                </a:solidFill>
              </a:rPr>
              <a:t>leadership, direction and resources </a:t>
            </a:r>
            <a:r>
              <a:rPr lang="en-US" dirty="0" smtClean="0"/>
              <a:t>to meet the mission of the agency with utmost </a:t>
            </a:r>
            <a:r>
              <a:rPr lang="en-US" dirty="0" smtClean="0">
                <a:solidFill>
                  <a:srgbClr val="C00000"/>
                </a:solidFill>
              </a:rPr>
              <a:t>integrity, transparency and accountability </a:t>
            </a:r>
            <a:r>
              <a:rPr lang="en-US" dirty="0" smtClean="0"/>
              <a:t>to the people of the Commonwealth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 smtClean="0"/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919163" lvl="2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Readiness and Family Support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124712"/>
            <a:ext cx="8389687" cy="519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>
              <a:buClr>
                <a:srgbClr val="C00000"/>
              </a:buClr>
            </a:pPr>
            <a:r>
              <a:rPr lang="en-US" sz="2000" u="sng" dirty="0" smtClean="0">
                <a:solidFill>
                  <a:srgbClr val="C00000"/>
                </a:solidFill>
              </a:rPr>
              <a:t>Strategic Direction #1</a:t>
            </a:r>
            <a:r>
              <a:rPr lang="en-US" sz="2000" dirty="0" smtClean="0">
                <a:solidFill>
                  <a:srgbClr val="C00000"/>
                </a:solidFill>
              </a:rPr>
              <a:t>:  Ready to enter K-12 education and provide families with opportunities to support children’s development.</a:t>
            </a:r>
          </a:p>
          <a:p>
            <a:pPr marL="347663" lvl="1" indent="-3476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 smtClean="0"/>
              <a:t>Provided 2,500 vouchers for children on the Income Eligible Child Care waitlist in FY15 and </a:t>
            </a:r>
            <a:r>
              <a:rPr lang="en-US" sz="2000" smtClean="0"/>
              <a:t>will provide ~1,700 </a:t>
            </a:r>
            <a:r>
              <a:rPr lang="en-US" sz="2000" dirty="0" smtClean="0"/>
              <a:t>in FY16 </a:t>
            </a:r>
          </a:p>
          <a:p>
            <a:pPr marL="347663" lvl="1" indent="-3476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 smtClean="0"/>
              <a:t>Enrolled first cohort of ~800 four-year-olds in preschool through Preschool Expansion Grant initiative in five cities. </a:t>
            </a:r>
          </a:p>
          <a:p>
            <a:pPr marL="347663" lvl="1" indent="-3476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 smtClean="0"/>
              <a:t>89 Coordinated Family and Community Engagement (CFCE) networks are providing informal early education opportunities and resources to parents and families in their communities </a:t>
            </a:r>
          </a:p>
          <a:p>
            <a:pPr marL="347663" lvl="1" indent="-3476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 smtClean="0"/>
              <a:t>Supported </a:t>
            </a:r>
            <a:r>
              <a:rPr lang="en-US" sz="2000" i="1" dirty="0" smtClean="0"/>
              <a:t>Resources for Early Learning</a:t>
            </a:r>
            <a:r>
              <a:rPr lang="en-US" sz="2000" dirty="0" smtClean="0"/>
              <a:t> digital library of 2,500+ free media-based early learning tools for families and educators. </a:t>
            </a:r>
          </a:p>
          <a:p>
            <a:pPr marL="347663" lvl="1" indent="-3476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 smtClean="0"/>
              <a:t>Partnership with Boston Children's Museum to train 171 children's museums/libraries on STEM, early literacy, Kindergarten readiness, and child development/"Brain Building".</a:t>
            </a:r>
            <a:endParaRPr lang="en-US" dirty="0" smtClean="0"/>
          </a:p>
          <a:p>
            <a:endParaRPr lang="en-US" dirty="0" smtClean="0"/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919163" lvl="2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Programs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097280"/>
            <a:ext cx="8270019" cy="5224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>
              <a:buClr>
                <a:srgbClr val="C00000"/>
              </a:buClr>
            </a:pPr>
            <a:r>
              <a:rPr lang="en-US" u="sng" dirty="0" smtClean="0">
                <a:solidFill>
                  <a:srgbClr val="C00000"/>
                </a:solidFill>
              </a:rPr>
              <a:t>Strategic Direction #2</a:t>
            </a:r>
            <a:r>
              <a:rPr lang="en-US" dirty="0" smtClean="0">
                <a:solidFill>
                  <a:srgbClr val="C00000"/>
                </a:solidFill>
              </a:rPr>
              <a:t>:  High quality programs that promote and support the education and healthy development of children.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4163" lvl="1" indent="-284163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Completed 2</a:t>
            </a:r>
            <a:r>
              <a:rPr lang="en-US" baseline="30000" dirty="0" smtClean="0"/>
              <a:t>nd</a:t>
            </a:r>
            <a:r>
              <a:rPr lang="en-US" dirty="0" smtClean="0"/>
              <a:t> pilot of differential licensing model with targeted indicators that determine compliance with licensing regulations.  </a:t>
            </a:r>
          </a:p>
          <a:p>
            <a:pPr marL="284163" lvl="1" indent="-284163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Developed phase one of the Licensing Education Analytic Database (LEAD) for licensing and investigation information that replaces Licensing Manager and Complaint Tracking Systems. 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4163" lvl="1" indent="-284163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Promulgated amendments to residential program regulations on use of prone, mechanical and medical restraints, and use of seclusion.  </a:t>
            </a:r>
          </a:p>
          <a:p>
            <a:pPr marL="284163" lvl="1" indent="-284163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Awarded $7.5 million in grants to ten agencies for facilities development in program settings serving over 1,300 children.  ($4M in FY16 budget for 2nd round of grants).</a:t>
            </a:r>
          </a:p>
          <a:p>
            <a:pPr marL="284163" lvl="1" indent="-284163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Engaged 6,035 to participate in the Quality Rating and Improvement System, a 7.3% increase from previous year.  </a:t>
            </a:r>
          </a:p>
          <a:p>
            <a:pPr marL="284163" lvl="1" indent="-284163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Developed Pre-K STE Learning Standards and adopted </a:t>
            </a:r>
            <a:r>
              <a:rPr lang="en-US" i="1" dirty="0" smtClean="0"/>
              <a:t>Standards on Social and Emotional Learning, and Approaches to Play and Learning.</a:t>
            </a:r>
            <a:endParaRPr lang="en-US" dirty="0" smtClean="0"/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  </a:t>
            </a: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919163" lvl="2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Workforce Development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124712"/>
            <a:ext cx="8462839" cy="519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>
              <a:buClr>
                <a:srgbClr val="C00000"/>
              </a:buClr>
            </a:pPr>
            <a:r>
              <a:rPr lang="en-US" u="sng" dirty="0" smtClean="0">
                <a:solidFill>
                  <a:srgbClr val="C00000"/>
                </a:solidFill>
              </a:rPr>
              <a:t>Strategic Direction #3</a:t>
            </a:r>
            <a:r>
              <a:rPr lang="en-US" dirty="0" smtClean="0">
                <a:solidFill>
                  <a:srgbClr val="C00000"/>
                </a:solidFill>
              </a:rPr>
              <a:t>: The workforce is professionally prepared, adequately compensated, and diverse.</a:t>
            </a:r>
          </a:p>
          <a:p>
            <a:pPr marL="173038" lvl="1" indent="-173038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2,000 educators completed college coursework; 5,000 received coaching, academic advising, and career counseling from the EPS Networks.</a:t>
            </a:r>
          </a:p>
          <a:p>
            <a:pPr marL="173038" lvl="1" indent="-173038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766 educators were approved for an Early Childhood Educator Scholarship.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173038" lvl="1" indent="-173038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EEC supported new cohorts of students in the Post Master’s Certificate program in Early Education Research, Policy, and Leadership at UMass Boston, and in the Early Educators Fellowship Initiative (EEFI).</a:t>
            </a:r>
          </a:p>
          <a:p>
            <a:pPr marL="173038" lvl="1" indent="-173038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With DPH, EEC provided </a:t>
            </a:r>
            <a:r>
              <a:rPr lang="en-US" i="1" dirty="0" smtClean="0"/>
              <a:t>Strength-Based training </a:t>
            </a:r>
            <a:r>
              <a:rPr lang="en-US" dirty="0" smtClean="0"/>
              <a:t>on early trauma, family substance use, parent mental health, and exposure to violence. 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173038" lvl="1" indent="-173038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With DPH, DHCD, and Horizons for Homeless Children, EEC trained nearly 80 homeless shelter direct care providers on providing social and emotional supports to children and families.  </a:t>
            </a:r>
          </a:p>
          <a:p>
            <a:pPr marL="173038" lvl="1" indent="-173038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With the Office of Refugees and Immigrants, EEC offered training on </a:t>
            </a:r>
            <a:r>
              <a:rPr lang="en-US" i="1" dirty="0" smtClean="0"/>
              <a:t>Supporting Multilingual Children and Immigrant/Refugee Families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Leadership, Resources, and Accountability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2561" y="1188720"/>
            <a:ext cx="8270019" cy="513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>
              <a:buClr>
                <a:srgbClr val="C00000"/>
              </a:buClr>
            </a:pPr>
            <a:r>
              <a:rPr lang="en-US" sz="1900" u="sng" dirty="0" smtClean="0">
                <a:solidFill>
                  <a:srgbClr val="C00000"/>
                </a:solidFill>
              </a:rPr>
              <a:t>Strategic Direction #4</a:t>
            </a:r>
            <a:r>
              <a:rPr lang="en-US" sz="1900" dirty="0" smtClean="0">
                <a:solidFill>
                  <a:srgbClr val="C00000"/>
                </a:solidFill>
              </a:rPr>
              <a:t>:  Leadership to meet the agency's mission with integrity, transparency and accountability.</a:t>
            </a:r>
          </a:p>
          <a:p>
            <a:pPr marL="284163" lvl="1" indent="-2841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900" dirty="0" smtClean="0"/>
              <a:t>EEC received $550.8M in the FY16 GAA, an increase of $13.5M over FY15 available funding.  </a:t>
            </a:r>
          </a:p>
          <a:p>
            <a:pPr marL="685800" lvl="2" indent="-228600">
              <a:spcBef>
                <a:spcPts val="1200"/>
              </a:spcBef>
              <a:buClr>
                <a:srgbClr val="C00000"/>
              </a:buClr>
              <a:buSzPct val="60000"/>
              <a:buFont typeface="Wingdings" pitchFamily="2" charset="2"/>
              <a:buChar char="q"/>
            </a:pPr>
            <a:r>
              <a:rPr lang="en-US" dirty="0" smtClean="0"/>
              <a:t>$12M to serve new low-income and other at-risk children.  </a:t>
            </a:r>
          </a:p>
          <a:p>
            <a:pPr marL="685800" lvl="2" indent="-228600">
              <a:spcBef>
                <a:spcPts val="1200"/>
              </a:spcBef>
              <a:buClr>
                <a:srgbClr val="C00000"/>
              </a:buClr>
              <a:buSzPct val="60000"/>
              <a:buFont typeface="Wingdings" pitchFamily="2" charset="2"/>
              <a:buChar char="q"/>
            </a:pPr>
            <a:r>
              <a:rPr lang="en-US" dirty="0" smtClean="0"/>
              <a:t>$4M earmark for program quality, including $1M for QRIS grants</a:t>
            </a:r>
          </a:p>
          <a:p>
            <a:pPr marL="685800" lvl="2" indent="-228600">
              <a:spcBef>
                <a:spcPts val="1200"/>
              </a:spcBef>
              <a:buClr>
                <a:srgbClr val="C00000"/>
              </a:buClr>
              <a:buSzPct val="60000"/>
              <a:buFont typeface="Wingdings" pitchFamily="2" charset="2"/>
              <a:buChar char="q"/>
            </a:pPr>
            <a:r>
              <a:rPr lang="en-US" dirty="0" smtClean="0"/>
              <a:t>$5M for rate increases for EEC’s subsidized child care providers</a:t>
            </a:r>
          </a:p>
          <a:p>
            <a:pPr marL="685800" lvl="2" indent="-228600">
              <a:spcBef>
                <a:spcPts val="1200"/>
              </a:spcBef>
              <a:buClr>
                <a:srgbClr val="C00000"/>
              </a:buClr>
              <a:buSzPct val="60000"/>
              <a:buFont typeface="Wingdings" pitchFamily="2" charset="2"/>
              <a:buChar char="q"/>
            </a:pPr>
            <a:r>
              <a:rPr lang="en-US" dirty="0" smtClean="0"/>
              <a:t>$500K for the Commonwealth Preschool Partnership Initiative</a:t>
            </a:r>
          </a:p>
          <a:p>
            <a:pPr marL="284163" lvl="1" indent="-2841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900" dirty="0" smtClean="0"/>
              <a:t>EEC held trainings for 200 child care providers, CCR&amp;Rs and transportation companies on regulations and policies governing transport of children in EEC-contracted and licensed programs.  </a:t>
            </a:r>
          </a:p>
          <a:p>
            <a:pPr marL="284163" lvl="1" indent="-284163">
              <a:spcBef>
                <a:spcPts val="180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900" dirty="0" smtClean="0"/>
              <a:t>Completed the KPMG Audit of the CCDF grant with a preliminary result of no finding. </a:t>
            </a:r>
            <a:endParaRPr lang="en-US" sz="19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i="1" dirty="0" smtClean="0"/>
              <a:t> </a:t>
            </a:r>
            <a:endParaRPr lang="en-US" dirty="0" smtClean="0"/>
          </a:p>
          <a:p>
            <a:endParaRPr lang="en-US" dirty="0" smtClean="0"/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461963" lvl="1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b="0" dirty="0" smtClean="0">
              <a:latin typeface="Arial" pitchFamily="34" charset="0"/>
              <a:cs typeface="Arial" pitchFamily="34" charset="0"/>
            </a:endParaRPr>
          </a:p>
          <a:p>
            <a:pPr marL="919163" lvl="2" indent="-461963">
              <a:buClr>
                <a:srgbClr val="C00000"/>
              </a:buClr>
              <a:buFont typeface="Wingdings" pitchFamily="2" charset="2"/>
              <a:buChar char="§"/>
            </a:pPr>
            <a:endParaRPr lang="en-US" sz="26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EEC 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EEC Template</Template>
  <TotalTime>9839</TotalTime>
  <Words>1007</Words>
  <Application>Microsoft Office PowerPoint</Application>
  <PresentationFormat>On-screen Show (4:3)</PresentationFormat>
  <Paragraphs>123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EEC Template</vt:lpstr>
      <vt:lpstr>2015 Annual Report to the Legislature </vt:lpstr>
      <vt:lpstr>Context of Annual Report to Legislature</vt:lpstr>
      <vt:lpstr>Annual Legislative Report Framework</vt:lpstr>
      <vt:lpstr>Framework: Progress in 2015</vt:lpstr>
      <vt:lpstr>Progress: EEC Strategic Plan Directions</vt:lpstr>
      <vt:lpstr>School Readiness and Family Support</vt:lpstr>
      <vt:lpstr>Quality Programs</vt:lpstr>
      <vt:lpstr>Workforce Development</vt:lpstr>
      <vt:lpstr>Leadership, Resources, and Accountability</vt:lpstr>
      <vt:lpstr>Next Steps/Timeline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2014-07-30T15:34:19Z</dcterms:created>
  <dc:creator>EEC,</dc:creator>
  <dc:description>Edited project list on slide 7 -- Proposed Bond IV Projects.</dc:description>
  <lastModifiedBy>EEC,</lastModifiedBy>
  <lastPrinted>2011-02-28T13:39:27Z</lastPrinted>
  <dcterms:modified xsi:type="dcterms:W3CDTF">2016-02-11T23:16:37Z</dcterms:modified>
  <revision>417</revision>
  <dc:title>Title Date</dc:title>
</coreProperties>
</file>