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0"/>
  </p:notesMasterIdLst>
  <p:sldIdLst>
    <p:sldId id="256" r:id="rId2"/>
    <p:sldId id="269" r:id="rId3"/>
    <p:sldId id="259" r:id="rId4"/>
    <p:sldId id="258" r:id="rId5"/>
    <p:sldId id="267" r:id="rId6"/>
    <p:sldId id="268" r:id="rId7"/>
    <p:sldId id="273" r:id="rId8"/>
    <p:sldId id="274" r:id="rId9"/>
    <p:sldId id="260" r:id="rId10"/>
    <p:sldId id="261" r:id="rId11"/>
    <p:sldId id="262" r:id="rId12"/>
    <p:sldId id="263" r:id="rId13"/>
    <p:sldId id="265" r:id="rId14"/>
    <p:sldId id="264" r:id="rId15"/>
    <p:sldId id="266" r:id="rId16"/>
    <p:sldId id="270" r:id="rId17"/>
    <p:sldId id="271" r:id="rId18"/>
    <p:sldId id="272" r:id="rId1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DBAFF"/>
    <a:srgbClr val="FFFF66"/>
    <a:srgbClr val="F6FDA1"/>
    <a:srgbClr val="E9F6A8"/>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80" d="100"/>
          <a:sy n="80" d="100"/>
        </p:scale>
        <p:origin x="-2442" y="-63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notesMaster" Target="notesMasters/notesMaster1.xml"/>
  <Relationship Id="rId21" Type="http://schemas.openxmlformats.org/officeDocument/2006/relationships/presProps" Target="presProps.xml"/>
  <Relationship Id="rId22" Type="http://schemas.openxmlformats.org/officeDocument/2006/relationships/viewProps" Target="viewProps.xml"/>
  <Relationship Id="rId23" Type="http://schemas.openxmlformats.org/officeDocument/2006/relationships/theme" Target="theme/theme1.xml"/>
  <Relationship Id="rId24"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charts/_rels/chart1.xml.rels><?xml version="1.0" encoding="UTF-8"?>

<Relationships xmlns="http://schemas.openxmlformats.org/package/2006/relationships">
  <Relationship Id="rId1" Type="http://schemas.openxmlformats.org/officeDocument/2006/relationships/oleObject" TargetMode="External" Target="file:///C:/Users/bxs/Desktop/marty%20presentation.xlsx"/>
</Relationships>

</file>

<file path=ppt/charts/_rels/chart2.xml.rels><?xml version="1.0" encoding="UTF-8"?>

<Relationships xmlns="http://schemas.openxmlformats.org/package/2006/relationships">
  <Relationship Id="rId1" Type="http://schemas.openxmlformats.org/officeDocument/2006/relationships/oleObject" TargetMode="External" Target="file:///C:/Users/bxs/Desktop/agg%20state%20total.xlsx"/>
</Relationships>

</file>

<file path=ppt/charts/_rels/chart3.xml.rels><?xml version="1.0" encoding="UTF-8"?>

<Relationships xmlns="http://schemas.openxmlformats.org/package/2006/relationships">
  <Relationship Id="rId1" Type="http://schemas.openxmlformats.org/officeDocument/2006/relationships/oleObject" TargetMode="External" Target="file:///C:/Users/bxs/Desktop/agg%20state%20total.xlsx"/>
</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7.787376337573193E-2"/>
          <c:y val="7.0872140982377221E-2"/>
          <c:w val="0.77007610663504811"/>
          <c:h val="0.88877122471432246"/>
        </c:manualLayout>
      </c:layout>
      <c:barChart>
        <c:barDir val="col"/>
        <c:grouping val="clustered"/>
        <c:varyColors val="0"/>
        <c:ser>
          <c:idx val="0"/>
          <c:order val="0"/>
          <c:invertIfNegative val="0"/>
          <c:dLbls>
            <c:dLbl>
              <c:idx val="8"/>
              <c:layout>
                <c:manualLayout>
                  <c:x val="-1.7006802721089068E-3"/>
                  <c:y val="-2.4154589371980652E-2"/>
                </c:manualLayout>
              </c:layout>
              <c:showLegendKey val="0"/>
              <c:showVal val="1"/>
              <c:showCatName val="0"/>
              <c:showSerName val="0"/>
              <c:showPercent val="0"/>
              <c:showBubbleSize val="0"/>
            </c:dLbl>
            <c:numFmt formatCode="0.0%" sourceLinked="0"/>
            <c:showLegendKey val="0"/>
            <c:showVal val="1"/>
            <c:showCatName val="0"/>
            <c:showSerName val="0"/>
            <c:showPercent val="0"/>
            <c:showBubbleSize val="0"/>
            <c:showLeaderLines val="0"/>
          </c:dLbls>
          <c:cat>
            <c:strRef>
              <c:f>'disability 5 years'!$T$3:$T$15</c:f>
              <c:strCache>
                <c:ptCount val="13"/>
                <c:pt idx="0">
                  <c:v>A</c:v>
                </c:pt>
                <c:pt idx="1">
                  <c:v>B</c:v>
                </c:pt>
                <c:pt idx="2">
                  <c:v>C</c:v>
                </c:pt>
                <c:pt idx="3">
                  <c:v>D</c:v>
                </c:pt>
                <c:pt idx="4">
                  <c:v>E</c:v>
                </c:pt>
                <c:pt idx="5">
                  <c:v>F</c:v>
                </c:pt>
                <c:pt idx="6">
                  <c:v>G</c:v>
                </c:pt>
                <c:pt idx="7">
                  <c:v>H</c:v>
                </c:pt>
                <c:pt idx="8">
                  <c:v>I</c:v>
                </c:pt>
                <c:pt idx="9">
                  <c:v>J</c:v>
                </c:pt>
                <c:pt idx="10">
                  <c:v>K</c:v>
                </c:pt>
                <c:pt idx="11">
                  <c:v>L</c:v>
                </c:pt>
                <c:pt idx="12">
                  <c:v>M</c:v>
                </c:pt>
              </c:strCache>
            </c:strRef>
          </c:cat>
          <c:val>
            <c:numRef>
              <c:f>'disability 5 years'!$U$3:$U$15</c:f>
              <c:numCache>
                <c:formatCode>0.00%</c:formatCode>
                <c:ptCount val="13"/>
                <c:pt idx="0">
                  <c:v>3.1000000000000017E-2</c:v>
                </c:pt>
                <c:pt idx="1">
                  <c:v>-1.7999999999999995E-2</c:v>
                </c:pt>
                <c:pt idx="2">
                  <c:v>2.0000000000000031E-3</c:v>
                </c:pt>
                <c:pt idx="3">
                  <c:v>6.9999999999999975E-3</c:v>
                </c:pt>
                <c:pt idx="4">
                  <c:v>3.1000000000000017E-2</c:v>
                </c:pt>
                <c:pt idx="5">
                  <c:v>-1.0000000000000009E-2</c:v>
                </c:pt>
                <c:pt idx="6">
                  <c:v>-7.0000000000000071E-3</c:v>
                </c:pt>
                <c:pt idx="7">
                  <c:v>7.0000000000000036E-3</c:v>
                </c:pt>
                <c:pt idx="8">
                  <c:v>-1.0000000000000007E-3</c:v>
                </c:pt>
                <c:pt idx="9">
                  <c:v>0</c:v>
                </c:pt>
                <c:pt idx="10">
                  <c:v>0</c:v>
                </c:pt>
                <c:pt idx="11">
                  <c:v>0</c:v>
                </c:pt>
                <c:pt idx="12">
                  <c:v>-4.1999999999999982E-2</c:v>
                </c:pt>
              </c:numCache>
            </c:numRef>
          </c:val>
        </c:ser>
        <c:dLbls>
          <c:showLegendKey val="0"/>
          <c:showVal val="0"/>
          <c:showCatName val="0"/>
          <c:showSerName val="0"/>
          <c:showPercent val="0"/>
          <c:showBubbleSize val="0"/>
        </c:dLbls>
        <c:gapWidth val="150"/>
        <c:axId val="72583808"/>
        <c:axId val="75661696"/>
      </c:barChart>
      <c:catAx>
        <c:axId val="72583808"/>
        <c:scaling>
          <c:orientation val="minMax"/>
        </c:scaling>
        <c:delete val="0"/>
        <c:axPos val="b"/>
        <c:majorTickMark val="out"/>
        <c:minorTickMark val="none"/>
        <c:tickLblPos val="nextTo"/>
        <c:crossAx val="75661696"/>
        <c:crossesAt val="0"/>
        <c:auto val="1"/>
        <c:lblAlgn val="ctr"/>
        <c:lblOffset val="100"/>
        <c:noMultiLvlLbl val="0"/>
      </c:catAx>
      <c:valAx>
        <c:axId val="75661696"/>
        <c:scaling>
          <c:orientation val="minMax"/>
        </c:scaling>
        <c:delete val="0"/>
        <c:axPos val="l"/>
        <c:majorGridlines>
          <c:spPr>
            <a:ln>
              <a:solidFill>
                <a:schemeClr val="bg1"/>
              </a:solidFill>
            </a:ln>
          </c:spPr>
        </c:majorGridlines>
        <c:numFmt formatCode="0%" sourceLinked="0"/>
        <c:majorTickMark val="out"/>
        <c:minorTickMark val="none"/>
        <c:tickLblPos val="nextTo"/>
        <c:crossAx val="72583808"/>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dirty="0" smtClean="0"/>
              <a:t>2015-16 Educational Environment Placement for Students with Autism- Ages </a:t>
            </a:r>
            <a:r>
              <a:rPr lang="en-US" altLang="zh-CN" sz="1800" b="1" i="0" baseline="0" dirty="0"/>
              <a:t>3</a:t>
            </a:r>
            <a:r>
              <a:rPr lang="en-US" sz="1800" b="1" i="0" baseline="0" dirty="0"/>
              <a:t> to </a:t>
            </a:r>
            <a:r>
              <a:rPr lang="en-US" altLang="zh-CN" sz="1800" b="1" i="0" baseline="0" dirty="0"/>
              <a:t>5</a:t>
            </a:r>
            <a:endParaRPr lang="en-US" dirty="0"/>
          </a:p>
        </c:rich>
      </c:tx>
      <c:layout/>
      <c:overlay val="1"/>
    </c:title>
    <c:autoTitleDeleted val="0"/>
    <c:plotArea>
      <c:layout>
        <c:manualLayout>
          <c:layoutTarget val="inner"/>
          <c:xMode val="edge"/>
          <c:yMode val="edge"/>
          <c:x val="6.3275423905345171E-2"/>
          <c:y val="0.12697616721267505"/>
          <c:w val="0.9198460837826955"/>
          <c:h val="0.61867173081467131"/>
        </c:manualLayout>
      </c:layout>
      <c:barChart>
        <c:barDir val="col"/>
        <c:grouping val="clustered"/>
        <c:varyColors val="0"/>
        <c:ser>
          <c:idx val="0"/>
          <c:order val="0"/>
          <c:invertIfNegative val="0"/>
          <c:dLbls>
            <c:txPr>
              <a:bodyPr/>
              <a:lstStyle/>
              <a:p>
                <a:pPr>
                  <a:defRPr b="1"/>
                </a:pPr>
                <a:endParaRPr lang="en-US"/>
              </a:p>
            </c:txPr>
            <c:showLegendKey val="0"/>
            <c:showVal val="1"/>
            <c:showCatName val="0"/>
            <c:showSerName val="0"/>
            <c:showPercent val="0"/>
            <c:showBubbleSize val="0"/>
            <c:showLeaderLines val="0"/>
          </c:dLbls>
          <c:cat>
            <c:strRef>
              <c:f>'3-5'!$A$20:$U$20</c:f>
              <c:strCache>
                <c:ptCount val="10"/>
                <c:pt idx="0">
                  <c:v>&gt;= 10 hrs in EC program NOT receiving &gt; 50% services in inclusive setting</c:v>
                </c:pt>
                <c:pt idx="1">
                  <c:v>&gt;= 10 hrs in EC program receiving &gt; 50% services in inclusive setting</c:v>
                </c:pt>
                <c:pt idx="2">
                  <c:v>&lt; 10 hrs in EC program NOT receiving &gt; 50% services in inclusive setting</c:v>
                </c:pt>
                <c:pt idx="3">
                  <c:v>&lt; 10 hrs in EC program receiving &gt; 50% services in inclusive setting</c:v>
                </c:pt>
                <c:pt idx="4">
                  <c:v>Substantially Separate Classroom</c:v>
                </c:pt>
                <c:pt idx="5">
                  <c:v>Public Day</c:v>
                </c:pt>
                <c:pt idx="6">
                  <c:v>Private Day</c:v>
                </c:pt>
                <c:pt idx="7">
                  <c:v>Private Residential</c:v>
                </c:pt>
                <c:pt idx="8">
                  <c:v>Home</c:v>
                </c:pt>
                <c:pt idx="9">
                  <c:v>Service Provider</c:v>
                </c:pt>
              </c:strCache>
            </c:strRef>
          </c:cat>
          <c:val>
            <c:numRef>
              <c:f>'3-5'!$A$21:$U$21</c:f>
              <c:numCache>
                <c:formatCode>0.0%</c:formatCode>
                <c:ptCount val="10"/>
                <c:pt idx="0">
                  <c:v>0.13900000000000001</c:v>
                </c:pt>
                <c:pt idx="1">
                  <c:v>0.37500000000000022</c:v>
                </c:pt>
                <c:pt idx="2">
                  <c:v>2.5999999999999999E-2</c:v>
                </c:pt>
                <c:pt idx="3">
                  <c:v>3.7999999999999999E-2</c:v>
                </c:pt>
                <c:pt idx="4">
                  <c:v>0.4110000000000002</c:v>
                </c:pt>
                <c:pt idx="5">
                  <c:v>5.0000000000000036E-3</c:v>
                </c:pt>
                <c:pt idx="6">
                  <c:v>4.0000000000000036E-3</c:v>
                </c:pt>
                <c:pt idx="7">
                  <c:v>0</c:v>
                </c:pt>
                <c:pt idx="8">
                  <c:v>0</c:v>
                </c:pt>
                <c:pt idx="9">
                  <c:v>3.0000000000000018E-3</c:v>
                </c:pt>
              </c:numCache>
            </c:numRef>
          </c:val>
        </c:ser>
        <c:dLbls>
          <c:showLegendKey val="0"/>
          <c:showVal val="0"/>
          <c:showCatName val="0"/>
          <c:showSerName val="0"/>
          <c:showPercent val="0"/>
          <c:showBubbleSize val="0"/>
        </c:dLbls>
        <c:gapWidth val="150"/>
        <c:axId val="78053376"/>
        <c:axId val="78054912"/>
      </c:barChart>
      <c:catAx>
        <c:axId val="78053376"/>
        <c:scaling>
          <c:orientation val="minMax"/>
        </c:scaling>
        <c:delete val="0"/>
        <c:axPos val="b"/>
        <c:majorTickMark val="out"/>
        <c:minorTickMark val="none"/>
        <c:tickLblPos val="nextTo"/>
        <c:txPr>
          <a:bodyPr/>
          <a:lstStyle/>
          <a:p>
            <a:pPr>
              <a:defRPr sz="800" b="1"/>
            </a:pPr>
            <a:endParaRPr lang="en-US"/>
          </a:p>
        </c:txPr>
        <c:crossAx val="78054912"/>
        <c:crosses val="autoZero"/>
        <c:auto val="1"/>
        <c:lblAlgn val="ctr"/>
        <c:lblOffset val="100"/>
        <c:noMultiLvlLbl val="0"/>
      </c:catAx>
      <c:valAx>
        <c:axId val="78054912"/>
        <c:scaling>
          <c:orientation val="minMax"/>
        </c:scaling>
        <c:delete val="0"/>
        <c:axPos val="l"/>
        <c:majorGridlines/>
        <c:numFmt formatCode="0.0%" sourceLinked="1"/>
        <c:majorTickMark val="out"/>
        <c:minorTickMark val="none"/>
        <c:tickLblPos val="nextTo"/>
        <c:txPr>
          <a:bodyPr/>
          <a:lstStyle/>
          <a:p>
            <a:pPr>
              <a:defRPr b="1"/>
            </a:pPr>
            <a:endParaRPr lang="en-US"/>
          </a:p>
        </c:txPr>
        <c:crossAx val="78053376"/>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dirty="0" smtClean="0"/>
              <a:t>2015-16 Educational Environment Placement for </a:t>
            </a:r>
          </a:p>
          <a:p>
            <a:pPr>
              <a:defRPr/>
            </a:pPr>
            <a:r>
              <a:rPr lang="en-US" sz="1800" b="1" i="0" baseline="0" dirty="0" smtClean="0"/>
              <a:t>Students with Autism- Ages </a:t>
            </a:r>
            <a:r>
              <a:rPr lang="en-US" sz="1800" b="1" i="0" baseline="0" dirty="0"/>
              <a:t>6 to 21</a:t>
            </a:r>
          </a:p>
        </c:rich>
      </c:tx>
      <c:layout>
        <c:manualLayout>
          <c:xMode val="edge"/>
          <c:yMode val="edge"/>
          <c:x val="0.17732504122825352"/>
          <c:y val="1.3797864308057394E-2"/>
        </c:manualLayout>
      </c:layout>
      <c:overlay val="1"/>
    </c:title>
    <c:autoTitleDeleted val="0"/>
    <c:plotArea>
      <c:layout>
        <c:manualLayout>
          <c:layoutTarget val="inner"/>
          <c:xMode val="edge"/>
          <c:yMode val="edge"/>
          <c:x val="5.8521570814010972E-2"/>
          <c:y val="0.12945995460598395"/>
          <c:w val="0.89932309303306013"/>
          <c:h val="0.7450877296494326"/>
        </c:manualLayout>
      </c:layout>
      <c:barChart>
        <c:barDir val="col"/>
        <c:grouping val="clustered"/>
        <c:varyColors val="0"/>
        <c:ser>
          <c:idx val="0"/>
          <c:order val="0"/>
          <c:invertIfNegative val="0"/>
          <c:dLbls>
            <c:txPr>
              <a:bodyPr/>
              <a:lstStyle/>
              <a:p>
                <a:pPr>
                  <a:defRPr sz="1050" b="1"/>
                </a:pPr>
                <a:endParaRPr lang="en-US"/>
              </a:p>
            </c:txPr>
            <c:showLegendKey val="0"/>
            <c:showVal val="1"/>
            <c:showCatName val="0"/>
            <c:showSerName val="0"/>
            <c:showPercent val="0"/>
            <c:showBubbleSize val="0"/>
            <c:showLeaderLines val="0"/>
          </c:dLbls>
          <c:cat>
            <c:strRef>
              <c:f>'6-21'!$A$15:$S$15</c:f>
              <c:strCache>
                <c:ptCount val="8"/>
                <c:pt idx="0">
                  <c:v>Full Inclusion</c:v>
                </c:pt>
                <c:pt idx="1">
                  <c:v>Partial Inclusion</c:v>
                </c:pt>
                <c:pt idx="2">
                  <c:v>Substantially Separate</c:v>
                </c:pt>
                <c:pt idx="3">
                  <c:v>Public Day</c:v>
                </c:pt>
                <c:pt idx="4">
                  <c:v>Private Day</c:v>
                </c:pt>
                <c:pt idx="5">
                  <c:v>Private Residential total</c:v>
                </c:pt>
                <c:pt idx="6">
                  <c:v>Homebound or Hospital</c:v>
                </c:pt>
                <c:pt idx="7">
                  <c:v>Correctional Facilities</c:v>
                </c:pt>
              </c:strCache>
            </c:strRef>
          </c:cat>
          <c:val>
            <c:numRef>
              <c:f>'6-21'!$A$16:$S$16</c:f>
              <c:numCache>
                <c:formatCode>0.0%</c:formatCode>
                <c:ptCount val="8"/>
                <c:pt idx="0">
                  <c:v>0.40400000000000008</c:v>
                </c:pt>
                <c:pt idx="1">
                  <c:v>0.14400000000000004</c:v>
                </c:pt>
                <c:pt idx="2">
                  <c:v>0.30000000000000021</c:v>
                </c:pt>
                <c:pt idx="3">
                  <c:v>4.5000000000000012E-2</c:v>
                </c:pt>
                <c:pt idx="4">
                  <c:v>7.7000000000000013E-2</c:v>
                </c:pt>
                <c:pt idx="5">
                  <c:v>2.6000000000000002E-2</c:v>
                </c:pt>
                <c:pt idx="6">
                  <c:v>0</c:v>
                </c:pt>
                <c:pt idx="7">
                  <c:v>0</c:v>
                </c:pt>
              </c:numCache>
            </c:numRef>
          </c:val>
        </c:ser>
        <c:dLbls>
          <c:showLegendKey val="0"/>
          <c:showVal val="0"/>
          <c:showCatName val="0"/>
          <c:showSerName val="0"/>
          <c:showPercent val="0"/>
          <c:showBubbleSize val="0"/>
        </c:dLbls>
        <c:gapWidth val="150"/>
        <c:axId val="78084352"/>
        <c:axId val="78086144"/>
      </c:barChart>
      <c:catAx>
        <c:axId val="78084352"/>
        <c:scaling>
          <c:orientation val="minMax"/>
        </c:scaling>
        <c:delete val="0"/>
        <c:axPos val="b"/>
        <c:majorTickMark val="out"/>
        <c:minorTickMark val="none"/>
        <c:tickLblPos val="nextTo"/>
        <c:txPr>
          <a:bodyPr/>
          <a:lstStyle/>
          <a:p>
            <a:pPr>
              <a:defRPr b="1"/>
            </a:pPr>
            <a:endParaRPr lang="en-US"/>
          </a:p>
        </c:txPr>
        <c:crossAx val="78086144"/>
        <c:crosses val="autoZero"/>
        <c:auto val="1"/>
        <c:lblAlgn val="ctr"/>
        <c:lblOffset val="100"/>
        <c:noMultiLvlLbl val="0"/>
      </c:catAx>
      <c:valAx>
        <c:axId val="78086144"/>
        <c:scaling>
          <c:orientation val="minMax"/>
        </c:scaling>
        <c:delete val="0"/>
        <c:axPos val="l"/>
        <c:majorGridlines/>
        <c:numFmt formatCode="0.0%" sourceLinked="1"/>
        <c:majorTickMark val="out"/>
        <c:minorTickMark val="none"/>
        <c:tickLblPos val="nextTo"/>
        <c:txPr>
          <a:bodyPr/>
          <a:lstStyle/>
          <a:p>
            <a:pPr>
              <a:defRPr b="1"/>
            </a:pPr>
            <a:endParaRPr lang="en-US"/>
          </a:p>
        </c:txPr>
        <c:crossAx val="78084352"/>
        <c:crosses val="autoZero"/>
        <c:crossBetween val="between"/>
      </c:valAx>
    </c:plotArea>
    <c:plotVisOnly val="1"/>
    <c:dispBlanksAs val="gap"/>
    <c:showDLblsOverMax val="0"/>
  </c:chart>
  <c:externalData r:id="rId1">
    <c:autoUpdate val="0"/>
  </c:externalData>
</c:chartSpace>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370638F6-FB3B-4381-A7CB-55CC6E6446DA}" type="datetimeFigureOut">
              <a:rPr lang="en-US" smtClean="0"/>
              <a:t>5/24/2016</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39C5BB33-80F1-402E-B0A0-9A7D4B11BD64}" type="slidenum">
              <a:rPr lang="en-US" smtClean="0"/>
              <a:t>‹#›</a:t>
            </a:fld>
            <a:endParaRPr lang="en-US"/>
          </a:p>
        </p:txBody>
      </p:sp>
    </p:spTree>
    <p:extLst>
      <p:ext uri="{BB962C8B-B14F-4D97-AF65-F5344CB8AC3E}">
        <p14:creationId xmlns:p14="http://schemas.microsoft.com/office/powerpoint/2010/main" val="2550198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gif"/>
  <Relationship Id="rId3" Type="http://schemas.openxmlformats.org/officeDocument/2006/relationships/image" Target="../media/image2.jpeg"/>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gif"/>
  <Relationship Id="rId3" Type="http://schemas.openxmlformats.org/officeDocument/2006/relationships/image" Target="../media/image2.jpeg"/>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image" Target="../media/image1.gif"/>
  <Relationship Id="rId3" Type="http://schemas.openxmlformats.org/officeDocument/2006/relationships/image" Target="../media/image2.jpeg"/>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6" name="Picture 5" descr="ESE Logo"/>
          <p:cNvPicPr>
            <a:picLocks noChangeAspect="1"/>
          </p:cNvPicPr>
          <p:nvPr/>
        </p:nvPicPr>
        <p:blipFill>
          <a:blip r:embed="rId2" cstate="print">
            <a:lum bright="20000"/>
          </a:blip>
          <a:srcRect r="77994"/>
          <a:stretch>
            <a:fillRect/>
          </a:stretch>
        </p:blipFill>
        <p:spPr>
          <a:xfrm>
            <a:off x="5867400" y="-381000"/>
            <a:ext cx="3505200" cy="7745744"/>
          </a:xfrm>
          <a:prstGeom prst="rect">
            <a:avLst/>
          </a:prstGeom>
        </p:spPr>
      </p:pic>
      <p:sp>
        <p:nvSpPr>
          <p:cNvPr id="9" name="Title 1"/>
          <p:cNvSpPr>
            <a:spLocks noGrp="1"/>
          </p:cNvSpPr>
          <p:nvPr>
            <p:ph type="ctrTitle"/>
          </p:nvPr>
        </p:nvSpPr>
        <p:spPr>
          <a:xfrm>
            <a:off x="533400" y="990601"/>
            <a:ext cx="7772400" cy="1905000"/>
          </a:xfrm>
        </p:spPr>
        <p:txBody>
          <a:bodyPr anchor="b" anchorCtr="0"/>
          <a:lstStyle>
            <a:lvl1pPr algn="l">
              <a:defRPr/>
            </a:lvl1pPr>
          </a:lstStyle>
          <a:p>
            <a:r>
              <a:rPr lang="en-US" smtClean="0"/>
              <a:t>Click to edit Master title style</a:t>
            </a:r>
            <a:endParaRPr lang="en-US" dirty="0"/>
          </a:p>
        </p:txBody>
      </p:sp>
      <p:sp>
        <p:nvSpPr>
          <p:cNvPr id="10" name="Subtitle 2"/>
          <p:cNvSpPr>
            <a:spLocks noGrp="1"/>
          </p:cNvSpPr>
          <p:nvPr>
            <p:ph type="subTitle" idx="1"/>
          </p:nvPr>
        </p:nvSpPr>
        <p:spPr>
          <a:xfrm>
            <a:off x="533400" y="2895600"/>
            <a:ext cx="6400800" cy="1066800"/>
          </a:xfrm>
        </p:spPr>
        <p:txBody>
          <a:bodyPr anchor="t" anchorCtr="0"/>
          <a:lstStyle>
            <a:lvl1pPr marL="0" indent="0" algn="l">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pic>
        <p:nvPicPr>
          <p:cNvPr id="8" name="Picture 2" descr="Massachusetts Department of Elementary and Secondary Education"/>
          <p:cNvPicPr>
            <a:picLocks noChangeAspect="1"/>
          </p:cNvPicPr>
          <p:nvPr/>
        </p:nvPicPr>
        <p:blipFill>
          <a:blip r:embed="rId3" cstate="print"/>
          <a:srcRect/>
          <a:stretch>
            <a:fillRect/>
          </a:stretch>
        </p:blipFill>
        <p:spPr bwMode="auto">
          <a:xfrm>
            <a:off x="533400" y="5562600"/>
            <a:ext cx="2714625" cy="647700"/>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on Left Half">
    <p:spTree>
      <p:nvGrpSpPr>
        <p:cNvPr id="1" name=""/>
        <p:cNvGrpSpPr/>
        <p:nvPr/>
      </p:nvGrpSpPr>
      <p:grpSpPr>
        <a:xfrm>
          <a:off x="0" y="0"/>
          <a:ext cx="0" cy="0"/>
          <a:chOff x="0" y="0"/>
          <a:chExt cx="0" cy="0"/>
        </a:xfrm>
      </p:grpSpPr>
      <p:sp>
        <p:nvSpPr>
          <p:cNvPr id="2" name="Title 1"/>
          <p:cNvSpPr>
            <a:spLocks noGrp="1"/>
          </p:cNvSpPr>
          <p:nvPr>
            <p:ph type="title"/>
          </p:nvPr>
        </p:nvSpPr>
        <p:spPr>
          <a:xfrm>
            <a:off x="4648200" y="285750"/>
            <a:ext cx="4191000" cy="1162050"/>
          </a:xfrm>
        </p:spPr>
        <p:txBody>
          <a:bodyPr anchor="b">
            <a:noAutofit/>
          </a:bodyPr>
          <a:lstStyle>
            <a:lvl1pPr algn="l">
              <a:defRPr sz="4400" b="1"/>
            </a:lvl1pPr>
          </a:lstStyle>
          <a:p>
            <a:r>
              <a:rPr lang="en-US" smtClean="0"/>
              <a:t>Click to edit Master title style</a:t>
            </a:r>
            <a:endParaRPr lang="en-US" dirty="0"/>
          </a:p>
        </p:txBody>
      </p:sp>
      <p:sp>
        <p:nvSpPr>
          <p:cNvPr id="3" name="Content Placeholder 2"/>
          <p:cNvSpPr>
            <a:spLocks noGrp="1"/>
          </p:cNvSpPr>
          <p:nvPr>
            <p:ph idx="1"/>
          </p:nvPr>
        </p:nvSpPr>
        <p:spPr>
          <a:xfrm>
            <a:off x="0" y="0"/>
            <a:ext cx="4572000" cy="6858000"/>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endParaRPr lang="en-US"/>
          </a:p>
        </p:txBody>
      </p:sp>
      <p:sp>
        <p:nvSpPr>
          <p:cNvPr id="9" name="Slide Number Placeholder 8"/>
          <p:cNvSpPr>
            <a:spLocks noGrp="1"/>
          </p:cNvSpPr>
          <p:nvPr>
            <p:ph type="sldNum" sz="quarter" idx="11"/>
          </p:nvPr>
        </p:nvSpPr>
        <p:spPr/>
        <p:txBody>
          <a:bodyPr/>
          <a:lstStyle>
            <a:lvl1pPr algn="ctr">
              <a:defRPr/>
            </a:lvl1pPr>
          </a:lstStyle>
          <a:p>
            <a:fld id="{4CEF5B58-21AA-4EDA-877B-AF606C36E5CD}" type="slidenum">
              <a:rPr lang="en-US" smtClean="0"/>
              <a:pPr/>
              <a:t>‹#›</a:t>
            </a:fld>
            <a:endParaRPr lang="en-US"/>
          </a:p>
        </p:txBody>
      </p:sp>
      <p:sp>
        <p:nvSpPr>
          <p:cNvPr id="10" name="Footer Placeholder 9"/>
          <p:cNvSpPr>
            <a:spLocks noGrp="1"/>
          </p:cNvSpPr>
          <p:nvPr>
            <p:ph type="ftr" sz="quarter" idx="12"/>
          </p:nvPr>
        </p:nvSpPr>
        <p:spPr/>
        <p:txBody>
          <a:bodyPr/>
          <a:lstStyle>
            <a:lvl1pPr>
              <a:defRPr sz="1100"/>
            </a:lvl1pPr>
          </a:lstStyle>
          <a:p>
            <a:endParaRPr lang="en-US"/>
          </a:p>
        </p:txBody>
      </p:sp>
      <p:sp>
        <p:nvSpPr>
          <p:cNvPr id="12" name="Text Placeholder 11"/>
          <p:cNvSpPr>
            <a:spLocks noGrp="1"/>
          </p:cNvSpPr>
          <p:nvPr>
            <p:ph type="body" sz="quarter" idx="13"/>
          </p:nvPr>
        </p:nvSpPr>
        <p:spPr>
          <a:xfrm>
            <a:off x="4648200" y="1524000"/>
            <a:ext cx="3886200" cy="4724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4800600"/>
            <a:ext cx="76200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685800" y="612775"/>
            <a:ext cx="76200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685800" y="5367338"/>
            <a:ext cx="76200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lgn="ctr">
              <a:defRPr/>
            </a:lvl1pPr>
          </a:lstStyle>
          <a:p>
            <a:fld id="{1CC8E985-6EB3-4573-BD95-B8A0FE10FBD3}"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lgn="ctr">
              <a:defRPr/>
            </a:lvl1pPr>
          </a:lstStyle>
          <a:p>
            <a:fld id="{47EEDEE1-1F00-4E27-AAD0-D513866B8DE2}"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8288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274638"/>
            <a:ext cx="54102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lgn="ctr">
              <a:defRPr/>
            </a:lvl1pPr>
          </a:lstStyle>
          <a:p>
            <a:fld id="{DFE041EC-43E0-48B7-BF16-D8906DFA200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endParaRPr lang="en-US"/>
          </a:p>
        </p:txBody>
      </p:sp>
      <p:sp>
        <p:nvSpPr>
          <p:cNvPr id="4" name="Date Placeholder 3"/>
          <p:cNvSpPr>
            <a:spLocks noGrp="1"/>
          </p:cNvSpPr>
          <p:nvPr>
            <p:ph type="dt" sz="half" idx="10"/>
          </p:nvPr>
        </p:nvSpPr>
        <p:spPr>
          <a:xfrm>
            <a:off x="457200" y="6245225"/>
            <a:ext cx="2133600" cy="476250"/>
          </a:xfrm>
        </p:spPr>
        <p:txBody>
          <a:bodyPr/>
          <a:lstStyle>
            <a:lvl1pPr>
              <a:defRPr/>
            </a:lvl1pPr>
          </a:lstStyle>
          <a:p>
            <a:endParaRPr lang="en-US"/>
          </a:p>
        </p:txBody>
      </p:sp>
      <p:sp>
        <p:nvSpPr>
          <p:cNvPr id="5" name="Footer Placeholder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Slide Number Placeholder 5"/>
          <p:cNvSpPr>
            <a:spLocks noGrp="1"/>
          </p:cNvSpPr>
          <p:nvPr>
            <p:ph type="sldNum" sz="quarter" idx="12"/>
          </p:nvPr>
        </p:nvSpPr>
        <p:spPr>
          <a:xfrm>
            <a:off x="6553200" y="6245225"/>
            <a:ext cx="2133600" cy="476250"/>
          </a:xfrm>
        </p:spPr>
        <p:txBody>
          <a:bodyPr/>
          <a:lstStyle>
            <a:lvl1pPr>
              <a:defRPr/>
            </a:lvl1pPr>
          </a:lstStyle>
          <a:p>
            <a:fld id="{C53EE9E7-2BBD-4D9C-BB31-62160E7DA90D}"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lgn="ctr">
              <a:defRPr/>
            </a:lvl1pPr>
          </a:lstStyle>
          <a:p>
            <a:fld id="{E4904E7B-B932-415B-BD36-45F84E16990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ubtitle, li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CEF5B58-21AA-4EDA-877B-AF606C36E5CD}" type="slidenum">
              <a:rPr lang="en-US" smtClean="0"/>
              <a:pPr/>
              <a:t>‹#›</a:t>
            </a:fld>
            <a:endParaRPr lang="en-US"/>
          </a:p>
        </p:txBody>
      </p:sp>
      <p:sp>
        <p:nvSpPr>
          <p:cNvPr id="6" name="Text Placeholder 2"/>
          <p:cNvSpPr>
            <a:spLocks noGrp="1"/>
          </p:cNvSpPr>
          <p:nvPr>
            <p:ph type="body" idx="1"/>
          </p:nvPr>
        </p:nvSpPr>
        <p:spPr>
          <a:xfrm>
            <a:off x="609600" y="1535113"/>
            <a:ext cx="79248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Content Placeholder 3"/>
          <p:cNvSpPr>
            <a:spLocks noGrp="1"/>
          </p:cNvSpPr>
          <p:nvPr>
            <p:ph sz="half" idx="2"/>
          </p:nvPr>
        </p:nvSpPr>
        <p:spPr>
          <a:xfrm>
            <a:off x="609600" y="2174875"/>
            <a:ext cx="79248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Section Header">
    <p:spTree>
      <p:nvGrpSpPr>
        <p:cNvPr id="1" name=""/>
        <p:cNvGrpSpPr/>
        <p:nvPr/>
      </p:nvGrpSpPr>
      <p:grpSpPr>
        <a:xfrm>
          <a:off x="0" y="0"/>
          <a:ext cx="0" cy="0"/>
          <a:chOff x="0" y="0"/>
          <a:chExt cx="0" cy="0"/>
        </a:xfrm>
      </p:grpSpPr>
      <p:pic>
        <p:nvPicPr>
          <p:cNvPr id="8" name="Picture 7" descr="ESE Logo"/>
          <p:cNvPicPr>
            <a:picLocks noChangeAspect="1"/>
          </p:cNvPicPr>
          <p:nvPr/>
        </p:nvPicPr>
        <p:blipFill>
          <a:blip r:embed="rId2" cstate="print">
            <a:lum bright="20000"/>
          </a:blip>
          <a:srcRect t="-1145" r="79429" b="6542"/>
          <a:stretch>
            <a:fillRect/>
          </a:stretch>
        </p:blipFill>
        <p:spPr>
          <a:xfrm>
            <a:off x="6895187" y="1828800"/>
            <a:ext cx="2248812" cy="5029200"/>
          </a:xfrm>
          <a:prstGeom prst="rect">
            <a:avLst/>
          </a:prstGeom>
        </p:spPr>
      </p:pic>
      <p:sp>
        <p:nvSpPr>
          <p:cNvPr id="10" name="Title 1"/>
          <p:cNvSpPr>
            <a:spLocks noGrp="1"/>
          </p:cNvSpPr>
          <p:nvPr>
            <p:ph type="title"/>
          </p:nvPr>
        </p:nvSpPr>
        <p:spPr>
          <a:xfrm>
            <a:off x="685800" y="2209800"/>
            <a:ext cx="6781800" cy="2895600"/>
          </a:xfrm>
        </p:spPr>
        <p:txBody>
          <a:bodyPr anchor="b" anchorCtr="0">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nchor="t" anchorCtr="0"/>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6" name="Picture 2" descr="Massachusetts Department of Elementary and Secondary Education"/>
          <p:cNvPicPr>
            <a:picLocks noChangeAspect="1"/>
          </p:cNvPicPr>
          <p:nvPr/>
        </p:nvPicPr>
        <p:blipFill>
          <a:blip r:embed="rId3" cstate="print"/>
          <a:srcRect/>
          <a:stretch>
            <a:fillRect/>
          </a:stretch>
        </p:blipFill>
        <p:spPr bwMode="auto">
          <a:xfrm>
            <a:off x="4800600" y="6019800"/>
            <a:ext cx="2514600" cy="599975"/>
          </a:xfrm>
          <a:prstGeom prst="rect">
            <a:avLst/>
          </a:prstGeom>
          <a:noFill/>
          <a:ln w="9525">
            <a:noFill/>
            <a:miter lim="800000"/>
            <a:headEnd/>
            <a:tailEnd/>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Section Header with Picture">
    <p:spTree>
      <p:nvGrpSpPr>
        <p:cNvPr id="1" name=""/>
        <p:cNvGrpSpPr/>
        <p:nvPr/>
      </p:nvGrpSpPr>
      <p:grpSpPr>
        <a:xfrm>
          <a:off x="0" y="0"/>
          <a:ext cx="0" cy="0"/>
          <a:chOff x="0" y="0"/>
          <a:chExt cx="0" cy="0"/>
        </a:xfrm>
      </p:grpSpPr>
      <p:pic>
        <p:nvPicPr>
          <p:cNvPr id="8" name="Picture 7" descr="ESE Logo"/>
          <p:cNvPicPr>
            <a:picLocks noChangeAspect="1"/>
          </p:cNvPicPr>
          <p:nvPr/>
        </p:nvPicPr>
        <p:blipFill>
          <a:blip r:embed="rId2" cstate="print">
            <a:lum bright="20000"/>
          </a:blip>
          <a:srcRect t="-1145" r="79429" b="6542"/>
          <a:stretch>
            <a:fillRect/>
          </a:stretch>
        </p:blipFill>
        <p:spPr>
          <a:xfrm>
            <a:off x="6895187" y="1828800"/>
            <a:ext cx="2248812" cy="5029200"/>
          </a:xfrm>
          <a:prstGeom prst="rect">
            <a:avLst/>
          </a:prstGeom>
        </p:spPr>
      </p:pic>
      <p:sp>
        <p:nvSpPr>
          <p:cNvPr id="10" name="Title 1"/>
          <p:cNvSpPr>
            <a:spLocks noGrp="1"/>
          </p:cNvSpPr>
          <p:nvPr>
            <p:ph type="title"/>
          </p:nvPr>
        </p:nvSpPr>
        <p:spPr>
          <a:xfrm>
            <a:off x="685800" y="2209800"/>
            <a:ext cx="6781800" cy="2895600"/>
          </a:xfrm>
        </p:spPr>
        <p:txBody>
          <a:bodyPr anchor="b" anchorCtr="0">
            <a:noAutofit/>
          </a:bodyPr>
          <a:lstStyle>
            <a:lvl1pPr algn="l">
              <a:defRPr lang="en-US" sz="4400" kern="1200">
                <a:solidFill>
                  <a:schemeClr val="tx1"/>
                </a:solidFill>
                <a:latin typeface="+mj-lt"/>
                <a:ea typeface="+mj-ea"/>
                <a:cs typeface="+mj-cs"/>
              </a:defRPr>
            </a:lvl1pPr>
          </a:lstStyle>
          <a:p>
            <a:r>
              <a:rPr lang="en-US" smtClean="0"/>
              <a:t>Click to edit Master title style</a:t>
            </a:r>
            <a:endParaRPr lang="en-US" dirty="0"/>
          </a:p>
        </p:txBody>
      </p:sp>
      <p:sp>
        <p:nvSpPr>
          <p:cNvPr id="11" name="Text Placeholder 2"/>
          <p:cNvSpPr>
            <a:spLocks noGrp="1"/>
          </p:cNvSpPr>
          <p:nvPr>
            <p:ph type="body" idx="1"/>
          </p:nvPr>
        </p:nvSpPr>
        <p:spPr>
          <a:xfrm>
            <a:off x="685800" y="5105401"/>
            <a:ext cx="6781800" cy="685800"/>
          </a:xfrm>
        </p:spPr>
        <p:txBody>
          <a:bodyPr anchor="t" anchorCtr="0"/>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3" name="Content Placeholder 12"/>
          <p:cNvSpPr>
            <a:spLocks noGrp="1"/>
          </p:cNvSpPr>
          <p:nvPr>
            <p:ph sz="quarter" idx="10"/>
          </p:nvPr>
        </p:nvSpPr>
        <p:spPr>
          <a:xfrm>
            <a:off x="685800" y="381000"/>
            <a:ext cx="6781800" cy="2286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pic>
        <p:nvPicPr>
          <p:cNvPr id="9" name="Picture 2" descr="Massachusetts Department of Elementary and Secondary Education"/>
          <p:cNvPicPr>
            <a:picLocks noChangeAspect="1"/>
          </p:cNvPicPr>
          <p:nvPr/>
        </p:nvPicPr>
        <p:blipFill>
          <a:blip r:embed="rId3" cstate="print"/>
          <a:srcRect/>
          <a:stretch>
            <a:fillRect/>
          </a:stretch>
        </p:blipFill>
        <p:spPr bwMode="auto">
          <a:xfrm>
            <a:off x="4800600" y="6019800"/>
            <a:ext cx="2514600" cy="599975"/>
          </a:xfrm>
          <a:prstGeom prst="rect">
            <a:avLst/>
          </a:prstGeom>
          <a:noFill/>
          <a:ln w="9525">
            <a:noFill/>
            <a:miter lim="800000"/>
            <a:headEnd/>
            <a:tailEnd/>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24400" y="1524000"/>
            <a:ext cx="3810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lgn="ctr">
              <a:defRPr/>
            </a:lvl1pPr>
          </a:lstStyle>
          <a:p>
            <a:fld id="{1014951F-229B-49B9-A6DC-A8EEBCA1737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3810000"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3810000"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2904" y="1535113"/>
            <a:ext cx="3811496" cy="639762"/>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2904" y="2174875"/>
            <a:ext cx="3811496" cy="3951288"/>
          </a:xfrm>
        </p:spPr>
        <p:txBody>
          <a:bodyPr/>
          <a:lstStyle>
            <a:lvl1pPr>
              <a:defRPr sz="2800"/>
            </a:lvl1pPr>
            <a:lvl2pPr>
              <a:defRPr sz="24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lvl1pPr algn="ctr">
              <a:defRPr/>
            </a:lvl1pPr>
          </a:lstStyle>
          <a:p>
            <a:fld id="{9159838D-778A-4FF1-A0FC-F181DF48B78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lgn="ctr">
              <a:defRPr/>
            </a:lvl1pPr>
          </a:lstStyle>
          <a:p>
            <a:fld id="{6F9B94DA-6703-4C43-8A0B-A11A3200F94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lvl1pPr algn="ctr">
              <a:defRPr/>
            </a:lvl1pPr>
          </a:lstStyle>
          <a:p>
            <a:fld id="{6EBA71E2-081E-4353-A956-B31B975AA117}" type="slidenum">
              <a:rPr lang="en-US" smtClean="0"/>
              <a:pPr/>
              <a:t>‹#›</a:t>
            </a:fld>
            <a:endParaRPr lang="en-US"/>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slideLayout" Target="../slideLayouts/slideLayout12.xml"/>
  <Relationship Id="rId13" Type="http://schemas.openxmlformats.org/officeDocument/2006/relationships/slideLayout" Target="../slideLayouts/slideLayout13.xml"/>
  <Relationship Id="rId14" Type="http://schemas.openxmlformats.org/officeDocument/2006/relationships/slideLayout" Target="../slideLayouts/slideLayout14.xml"/>
  <Relationship Id="rId15" Type="http://schemas.openxmlformats.org/officeDocument/2006/relationships/theme" Target="../theme/theme1.xml"/>
  <Relationship Id="rId16" Type="http://schemas.openxmlformats.org/officeDocument/2006/relationships/image" Target="../media/image1.gif"/>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Picture 8" descr="ESE_StarLogo_2881_1401_transparent_color.gif"/>
          <p:cNvPicPr>
            <a:picLocks noChangeAspect="1"/>
          </p:cNvPicPr>
          <p:nvPr/>
        </p:nvPicPr>
        <p:blipFill>
          <a:blip r:embed="rId16" cstate="print">
            <a:lum bright="40000"/>
          </a:blip>
          <a:srcRect r="76032"/>
          <a:stretch>
            <a:fillRect/>
          </a:stretch>
        </p:blipFill>
        <p:spPr>
          <a:xfrm>
            <a:off x="8258088" y="4953000"/>
            <a:ext cx="914400" cy="1905000"/>
          </a:xfrm>
          <a:prstGeom prst="rect">
            <a:avLst/>
          </a:prstGeom>
        </p:spPr>
      </p:pic>
      <p:pic>
        <p:nvPicPr>
          <p:cNvPr id="8" name="Picture 7" descr="ESE_StarLogo_2881_1401_transparent_color.gif"/>
          <p:cNvPicPr>
            <a:picLocks noChangeAspect="1"/>
          </p:cNvPicPr>
          <p:nvPr/>
        </p:nvPicPr>
        <p:blipFill>
          <a:blip r:embed="rId16" cstate="print">
            <a:lum bright="40000"/>
          </a:blip>
          <a:srcRect r="76032"/>
          <a:stretch>
            <a:fillRect/>
          </a:stretch>
        </p:blipFill>
        <p:spPr>
          <a:xfrm>
            <a:off x="8258088" y="4953000"/>
            <a:ext cx="914400" cy="1905000"/>
          </a:xfrm>
          <a:prstGeom prst="rect">
            <a:avLst/>
          </a:prstGeom>
        </p:spPr>
      </p:pic>
      <p:pic>
        <p:nvPicPr>
          <p:cNvPr id="7" name="Picture 6" descr="ESE Logo"/>
          <p:cNvPicPr>
            <a:picLocks noChangeAspect="1"/>
          </p:cNvPicPr>
          <p:nvPr/>
        </p:nvPicPr>
        <p:blipFill>
          <a:blip r:embed="rId16" cstate="print">
            <a:lum bright="40000"/>
          </a:blip>
          <a:srcRect r="76032"/>
          <a:stretch>
            <a:fillRect/>
          </a:stretch>
        </p:blipFill>
        <p:spPr>
          <a:xfrm>
            <a:off x="8258088" y="4953000"/>
            <a:ext cx="914400" cy="1905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524000"/>
            <a:ext cx="7924800" cy="46021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858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5410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486688" y="5257800"/>
            <a:ext cx="533400" cy="457200"/>
          </a:xfrm>
          <a:prstGeom prst="rect">
            <a:avLst/>
          </a:prstGeom>
        </p:spPr>
        <p:txBody>
          <a:bodyPr vert="horz" lIns="91440" tIns="45720" rIns="91440" bIns="45720" rtlCol="0" anchor="ctr"/>
          <a:lstStyle>
            <a:lvl1pPr algn="ctr">
              <a:defRPr sz="1600">
                <a:solidFill>
                  <a:schemeClr val="tx1">
                    <a:tint val="75000"/>
                  </a:schemeClr>
                </a:solidFill>
                <a:latin typeface="+mj-lt"/>
              </a:defRPr>
            </a:lvl1pPr>
          </a:lstStyle>
          <a:p>
            <a:fld id="{4CEF5B58-21AA-4EDA-877B-AF606C36E5C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hf hdr="0" ftr="0" dt="0"/>
  <p:txStyles>
    <p:titleStyle>
      <a:lvl1pPr algn="l"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Clr>
          <a:schemeClr val="accent1"/>
        </a:buClr>
        <a:buFont typeface="Wingdings 2" pitchFamily="18" charset="2"/>
        <a:buChar char=""/>
        <a:defRPr sz="2800" kern="1200">
          <a:solidFill>
            <a:schemeClr val="tx1"/>
          </a:solidFill>
          <a:latin typeface="Tahoma" pitchFamily="34" charset="0"/>
          <a:ea typeface="Tahoma" pitchFamily="34" charset="0"/>
          <a:cs typeface="Tahoma" pitchFamily="34" charset="0"/>
        </a:defRPr>
      </a:lvl1pPr>
      <a:lvl2pPr marL="742950" indent="-285750" algn="l" defTabSz="914400" rtl="0" eaLnBrk="1" latinLnBrk="0" hangingPunct="1">
        <a:spcBef>
          <a:spcPct val="20000"/>
        </a:spcBef>
        <a:buClr>
          <a:schemeClr val="accent1"/>
        </a:buClr>
        <a:buFont typeface="Wingdings 2" pitchFamily="18" charset="2"/>
        <a:buChar char="ê"/>
        <a:defRPr sz="2400" kern="1200">
          <a:solidFill>
            <a:schemeClr val="tx1"/>
          </a:solidFill>
          <a:latin typeface="Tahoma" pitchFamily="34" charset="0"/>
          <a:ea typeface="Tahoma" pitchFamily="34" charset="0"/>
          <a:cs typeface="Tahoma" pitchFamily="34" charset="0"/>
        </a:defRPr>
      </a:lvl2pPr>
      <a:lvl3pPr marL="11430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3pPr>
      <a:lvl4pPr marL="16002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4pPr>
      <a:lvl5pPr marL="2057400" indent="-228600" algn="l" defTabSz="914400" rtl="0" eaLnBrk="1" latinLnBrk="0" hangingPunct="1">
        <a:spcBef>
          <a:spcPct val="20000"/>
        </a:spcBef>
        <a:buClr>
          <a:schemeClr val="accent1"/>
        </a:buClr>
        <a:buFont typeface="Wingdings 2" pitchFamily="18" charset="2"/>
        <a:buChar char="ê"/>
        <a:defRPr sz="2000" kern="1200">
          <a:solidFill>
            <a:schemeClr val="tx1"/>
          </a:solidFill>
          <a:latin typeface="Tahoma" pitchFamily="34" charset="0"/>
          <a:ea typeface="Tahoma" pitchFamily="34" charset="0"/>
          <a:cs typeface="Tahoma"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hyperlink" TargetMode="External" Target="http://www.doe.mass.edu/sped/advisories/07_1ta.ht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hyperlink" TargetMode="External" Target="http://www.doe.mass.edu/sped/advisories/12_1.html"/>
  <Relationship Id="rId3" Type="http://schemas.openxmlformats.org/officeDocument/2006/relationships/hyperlink" TargetMode="External" Target="http://www.doe.mass.edu/sped/advisories/07_1ta.html"/>
  <Relationship Id="rId4" Type="http://schemas.openxmlformats.org/officeDocument/2006/relationships/hyperlink" TargetMode="External" Target="http://www.doe.mass.edu/sped/advisories/11_2ta.html"/>
  <Relationship Id="rId5" Type="http://schemas.openxmlformats.org/officeDocument/2006/relationships/hyperlink" TargetMode="External" Target="http://www.doe.mass.edu/sped/advisories/2014-1ta.ht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image" Target="../media/image3.png"/>
</Relationships>

</file>

<file path=ppt/slides/_rels/slide3.xml.rels><?xml version="1.0" encoding="UTF-8"?>

<Relationships xmlns="http://schemas.openxmlformats.org/package/2006/relationships">
  <Relationship Id="rId1" Type="http://schemas.openxmlformats.org/officeDocument/2006/relationships/slideLayout" Target="../slideLayouts/slideLayout9.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8.xml"/>
  <Relationship Id="rId2" Type="http://schemas.openxmlformats.org/officeDocument/2006/relationships/chart" Target="../charts/chart1.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14.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6.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chart" Target="../charts/chart2.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6.xml"/>
  <Relationship Id="rId2" Type="http://schemas.openxmlformats.org/officeDocument/2006/relationships/chart" Target="../charts/chart3.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914400"/>
            <a:ext cx="7772400" cy="1470025"/>
          </a:xfrm>
          <a:noFill/>
        </p:spPr>
        <p:txBody>
          <a:bodyPr>
            <a:normAutofit/>
          </a:bodyPr>
          <a:lstStyle/>
          <a:p>
            <a:r>
              <a:rPr lang="en-US" sz="4000" dirty="0"/>
              <a:t>Department of Elementary and Secondary Education</a:t>
            </a:r>
          </a:p>
        </p:txBody>
      </p:sp>
      <p:sp>
        <p:nvSpPr>
          <p:cNvPr id="2051" name="Rectangle 3"/>
          <p:cNvSpPr>
            <a:spLocks noGrp="1" noChangeArrowheads="1"/>
          </p:cNvSpPr>
          <p:nvPr>
            <p:ph type="subTitle" idx="1"/>
          </p:nvPr>
        </p:nvSpPr>
        <p:spPr>
          <a:xfrm>
            <a:off x="304800" y="3733800"/>
            <a:ext cx="6400800" cy="1066800"/>
          </a:xfrm>
          <a:noFill/>
        </p:spPr>
        <p:txBody>
          <a:bodyPr/>
          <a:lstStyle/>
          <a:p>
            <a:r>
              <a:rPr lang="en-US" dirty="0"/>
              <a:t>Overview of our activities re: students with autism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noFill/>
          <a:ln>
            <a:noFill/>
          </a:ln>
        </p:spPr>
        <p:txBody>
          <a:bodyPr/>
          <a:lstStyle/>
          <a:p>
            <a:r>
              <a:rPr lang="en-US" dirty="0"/>
              <a:t>From TA doc:   ISERS</a:t>
            </a:r>
          </a:p>
        </p:txBody>
      </p:sp>
      <p:sp>
        <p:nvSpPr>
          <p:cNvPr id="9219" name="Rectangle 3"/>
          <p:cNvSpPr>
            <a:spLocks noGrp="1" noChangeArrowheads="1"/>
          </p:cNvSpPr>
          <p:nvPr>
            <p:ph idx="1"/>
          </p:nvPr>
        </p:nvSpPr>
        <p:spPr/>
        <p:txBody>
          <a:bodyPr/>
          <a:lstStyle/>
          <a:p>
            <a:pPr>
              <a:lnSpc>
                <a:spcPct val="80000"/>
              </a:lnSpc>
            </a:pPr>
            <a:r>
              <a:rPr lang="en-US" sz="2000" dirty="0"/>
              <a:t>POSSIBLE  ASSESSMENTS &amp; ASSESSMENT FACTORS</a:t>
            </a:r>
          </a:p>
          <a:p>
            <a:pPr>
              <a:lnSpc>
                <a:spcPct val="80000"/>
              </a:lnSpc>
            </a:pPr>
            <a:r>
              <a:rPr lang="en-US" sz="2000" dirty="0"/>
              <a:t>Autism-specific rating scales</a:t>
            </a:r>
          </a:p>
          <a:p>
            <a:pPr>
              <a:lnSpc>
                <a:spcPct val="80000"/>
              </a:lnSpc>
            </a:pPr>
            <a:r>
              <a:rPr lang="en-US" sz="2000" dirty="0"/>
              <a:t>Assessment of social maturity and skills</a:t>
            </a:r>
          </a:p>
          <a:p>
            <a:pPr>
              <a:lnSpc>
                <a:spcPct val="80000"/>
              </a:lnSpc>
            </a:pPr>
            <a:r>
              <a:rPr lang="en-US" sz="2000" dirty="0"/>
              <a:t>Communication Sample and assessment of student’s language skills including pragmatic language skills</a:t>
            </a:r>
          </a:p>
          <a:p>
            <a:pPr>
              <a:lnSpc>
                <a:spcPct val="80000"/>
              </a:lnSpc>
            </a:pPr>
            <a:r>
              <a:rPr lang="en-US" sz="2000" dirty="0"/>
              <a:t>Observations – note if student engages in repetitive or stereotyped movements and the student’s response to change in daily routines or environment</a:t>
            </a:r>
          </a:p>
          <a:p>
            <a:pPr>
              <a:lnSpc>
                <a:spcPct val="80000"/>
              </a:lnSpc>
            </a:pPr>
            <a:r>
              <a:rPr lang="en-US" sz="2000" dirty="0"/>
              <a:t>Assessment of student response to sensory experiences</a:t>
            </a:r>
          </a:p>
          <a:p>
            <a:pPr>
              <a:lnSpc>
                <a:spcPct val="80000"/>
              </a:lnSpc>
            </a:pPr>
            <a:r>
              <a:rPr lang="en-US" sz="2000" dirty="0"/>
              <a:t>Assessment of student’s emotional status (see also emotional impairment)</a:t>
            </a:r>
          </a:p>
          <a:p>
            <a:pPr>
              <a:lnSpc>
                <a:spcPct val="80000"/>
              </a:lnSpc>
            </a:pPr>
            <a:r>
              <a:rPr lang="en-US" sz="2000" dirty="0"/>
              <a:t>Assessment in multiple environments with a variety of tasks</a:t>
            </a:r>
          </a:p>
          <a:p>
            <a:pPr>
              <a:lnSpc>
                <a:spcPct val="80000"/>
              </a:lnSpc>
            </a:pPr>
            <a:r>
              <a:rPr lang="en-US" sz="2000" dirty="0"/>
              <a:t>Note</a:t>
            </a:r>
            <a:r>
              <a:rPr lang="en-US" sz="2000" dirty="0" smtClean="0"/>
              <a:t>: </a:t>
            </a:r>
            <a:r>
              <a:rPr lang="en-US" sz="2000" dirty="0"/>
              <a:t>Assessors should have experience and knowledge related to appropriate assessment tools</a:t>
            </a:r>
          </a:p>
        </p:txBody>
      </p:sp>
      <p:sp>
        <p:nvSpPr>
          <p:cNvPr id="2" name="Slide Number Placeholder 1"/>
          <p:cNvSpPr>
            <a:spLocks noGrp="1"/>
          </p:cNvSpPr>
          <p:nvPr>
            <p:ph type="sldNum" sz="quarter" idx="12"/>
          </p:nvPr>
        </p:nvSpPr>
        <p:spPr/>
        <p:txBody>
          <a:bodyPr/>
          <a:lstStyle/>
          <a:p>
            <a:fld id="{E4904E7B-B932-415B-BD36-45F84E169902}"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noFill/>
        </p:spPr>
        <p:txBody>
          <a:bodyPr/>
          <a:lstStyle/>
          <a:p>
            <a:r>
              <a:rPr lang="en-US" dirty="0"/>
              <a:t>Eligibility</a:t>
            </a:r>
          </a:p>
        </p:txBody>
      </p:sp>
      <p:sp>
        <p:nvSpPr>
          <p:cNvPr id="10243" name="Rectangle 3"/>
          <p:cNvSpPr>
            <a:spLocks noGrp="1" noChangeArrowheads="1"/>
          </p:cNvSpPr>
          <p:nvPr>
            <p:ph idx="1"/>
          </p:nvPr>
        </p:nvSpPr>
        <p:spPr>
          <a:noFill/>
        </p:spPr>
        <p:txBody>
          <a:bodyPr/>
          <a:lstStyle/>
          <a:p>
            <a:pPr>
              <a:lnSpc>
                <a:spcPct val="80000"/>
              </a:lnSpc>
            </a:pPr>
            <a:r>
              <a:rPr lang="en-US" sz="2400" dirty="0"/>
              <a:t>A disabling condition is characterized by significant delays, impairments, or limitations in the student’s capacity(</a:t>
            </a:r>
            <a:r>
              <a:rPr lang="en-US" sz="2400" dirty="0" err="1"/>
              <a:t>ies</a:t>
            </a:r>
            <a:r>
              <a:rPr lang="en-US" sz="2400" dirty="0"/>
              <a:t>).  To make this determination, the Team should consider all of the following as indices of limited, impaired, or delayed capacity:</a:t>
            </a:r>
          </a:p>
          <a:p>
            <a:pPr>
              <a:lnSpc>
                <a:spcPct val="80000"/>
              </a:lnSpc>
            </a:pPr>
            <a:r>
              <a:rPr lang="en-US" sz="2400" dirty="0"/>
              <a:t>a pattern of difficulty that persists beyond age expectations;</a:t>
            </a:r>
          </a:p>
          <a:p>
            <a:pPr>
              <a:lnSpc>
                <a:spcPct val="80000"/>
              </a:lnSpc>
            </a:pPr>
            <a:r>
              <a:rPr lang="en-US" sz="2400" dirty="0"/>
              <a:t>a pattern of difficulty across settings;</a:t>
            </a:r>
          </a:p>
          <a:p>
            <a:pPr>
              <a:lnSpc>
                <a:spcPct val="80000"/>
              </a:lnSpc>
            </a:pPr>
            <a:r>
              <a:rPr lang="en-US" sz="2400" dirty="0"/>
              <a:t>a pattern of difficulty that is not solely the result of cultural, linguistic, or socioeconomic differences; and</a:t>
            </a:r>
          </a:p>
          <a:p>
            <a:pPr>
              <a:lnSpc>
                <a:spcPct val="80000"/>
              </a:lnSpc>
            </a:pPr>
            <a:r>
              <a:rPr lang="en-US" sz="2400" dirty="0"/>
              <a:t>a pattern of difficulty that persists despite instructional support activities.</a:t>
            </a:r>
          </a:p>
          <a:p>
            <a:pPr>
              <a:lnSpc>
                <a:spcPct val="80000"/>
              </a:lnSpc>
            </a:pPr>
            <a:r>
              <a:rPr lang="en-US" sz="2400" dirty="0"/>
              <a:t>The regulatory definitions of disability include impact on learning</a:t>
            </a:r>
            <a:r>
              <a:rPr lang="en-US" sz="2400" dirty="0" smtClean="0"/>
              <a:t>.</a:t>
            </a:r>
            <a:r>
              <a:rPr lang="en-US" sz="2000" dirty="0" smtClean="0"/>
              <a:t>  </a:t>
            </a:r>
            <a:endParaRPr lang="en-US" sz="2000" dirty="0"/>
          </a:p>
        </p:txBody>
      </p:sp>
      <p:sp>
        <p:nvSpPr>
          <p:cNvPr id="2" name="Slide Number Placeholder 1"/>
          <p:cNvSpPr>
            <a:spLocks noGrp="1"/>
          </p:cNvSpPr>
          <p:nvPr>
            <p:ph type="sldNum" sz="quarter" idx="12"/>
          </p:nvPr>
        </p:nvSpPr>
        <p:spPr/>
        <p:txBody>
          <a:bodyPr/>
          <a:lstStyle/>
          <a:p>
            <a:fld id="{E4904E7B-B932-415B-BD36-45F84E169902}"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noFill/>
        </p:spPr>
        <p:txBody>
          <a:bodyPr/>
          <a:lstStyle/>
          <a:p>
            <a:r>
              <a:rPr lang="en-US" sz="4000" dirty="0"/>
              <a:t>Special Considerations for Autism</a:t>
            </a:r>
          </a:p>
        </p:txBody>
      </p:sp>
      <p:sp>
        <p:nvSpPr>
          <p:cNvPr id="11267" name="Rectangle 3"/>
          <p:cNvSpPr>
            <a:spLocks noGrp="1" noChangeArrowheads="1"/>
          </p:cNvSpPr>
          <p:nvPr>
            <p:ph idx="1"/>
          </p:nvPr>
        </p:nvSpPr>
        <p:spPr/>
        <p:txBody>
          <a:bodyPr/>
          <a:lstStyle/>
          <a:p>
            <a:pPr>
              <a:lnSpc>
                <a:spcPct val="90000"/>
              </a:lnSpc>
            </a:pPr>
            <a:r>
              <a:rPr lang="en-US" sz="2400"/>
              <a:t>Performance may be inconsistent and may not be consistent with developmental norms.</a:t>
            </a:r>
          </a:p>
          <a:p>
            <a:pPr>
              <a:lnSpc>
                <a:spcPct val="90000"/>
              </a:lnSpc>
            </a:pPr>
            <a:r>
              <a:rPr lang="en-US" sz="2400"/>
              <a:t>Environmental structure and presentation of materials may significantly affect performance.</a:t>
            </a:r>
          </a:p>
          <a:p>
            <a:pPr>
              <a:lnSpc>
                <a:spcPct val="90000"/>
              </a:lnSpc>
            </a:pPr>
            <a:r>
              <a:rPr lang="en-US" sz="2400"/>
              <a:t>High anxiety is frequently a major component and may affect performance measures.</a:t>
            </a:r>
          </a:p>
          <a:p>
            <a:pPr>
              <a:lnSpc>
                <a:spcPct val="90000"/>
              </a:lnSpc>
            </a:pPr>
            <a:r>
              <a:rPr lang="en-US" sz="2400"/>
              <a:t>Students may manifest difficulty with incidental learning.</a:t>
            </a:r>
          </a:p>
          <a:p>
            <a:pPr>
              <a:lnSpc>
                <a:spcPct val="90000"/>
              </a:lnSpc>
            </a:pPr>
            <a:r>
              <a:rPr lang="en-US" sz="2400"/>
              <a:t>The impact of this disability is pervasive.</a:t>
            </a:r>
          </a:p>
          <a:p>
            <a:pPr>
              <a:lnSpc>
                <a:spcPct val="90000"/>
              </a:lnSpc>
            </a:pPr>
            <a:r>
              <a:rPr lang="en-US" sz="2400"/>
              <a:t>Students may manifest attentional issues and issues with organizing information and understanding abstract concepts.</a:t>
            </a:r>
          </a:p>
        </p:txBody>
      </p:sp>
      <p:sp>
        <p:nvSpPr>
          <p:cNvPr id="2" name="Slide Number Placeholder 1"/>
          <p:cNvSpPr>
            <a:spLocks noGrp="1"/>
          </p:cNvSpPr>
          <p:nvPr>
            <p:ph type="sldNum" sz="quarter" idx="12"/>
          </p:nvPr>
        </p:nvSpPr>
        <p:spPr/>
        <p:txBody>
          <a:bodyPr/>
          <a:lstStyle/>
          <a:p>
            <a:fld id="{E4904E7B-B932-415B-BD36-45F84E169902}"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noFill/>
        </p:spPr>
        <p:txBody>
          <a:bodyPr/>
          <a:lstStyle/>
          <a:p>
            <a:r>
              <a:rPr lang="en-US" sz="4000" dirty="0"/>
              <a:t>Special Considerations for Autism</a:t>
            </a:r>
          </a:p>
        </p:txBody>
      </p:sp>
      <p:sp>
        <p:nvSpPr>
          <p:cNvPr id="13315" name="Rectangle 3"/>
          <p:cNvSpPr>
            <a:spLocks noGrp="1" noChangeArrowheads="1"/>
          </p:cNvSpPr>
          <p:nvPr>
            <p:ph idx="1"/>
          </p:nvPr>
        </p:nvSpPr>
        <p:spPr/>
        <p:txBody>
          <a:bodyPr/>
          <a:lstStyle/>
          <a:p>
            <a:pPr>
              <a:lnSpc>
                <a:spcPct val="80000"/>
              </a:lnSpc>
            </a:pPr>
            <a:r>
              <a:rPr lang="en-US" sz="1800" b="1"/>
              <a:t>In July 2006, Chapter 57 of the Acts of 2006, entitled </a:t>
            </a:r>
            <a:r>
              <a:rPr lang="en-US" sz="1800" b="1" i="1"/>
              <a:t>An Act To Address The Special Education Needs Of Children With Autism Spectrum Disorders</a:t>
            </a:r>
            <a:r>
              <a:rPr lang="en-US" sz="1800" b="1"/>
              <a:t>, took effect. </a:t>
            </a:r>
          </a:p>
          <a:p>
            <a:pPr>
              <a:lnSpc>
                <a:spcPct val="80000"/>
              </a:lnSpc>
            </a:pPr>
            <a:r>
              <a:rPr lang="en-US" sz="1800"/>
              <a:t>Whenever an evaluation indicates that a child has a disability on the autism spectrum, which includes autistic disorder [autism], Asperger's disorder, pervasive developmental disorder not otherwise specified, childhood disintegrative disorder, and Rhett's Syndrome as defined in the Diagnostic and Statistical Manual of Mental Disorders, fourth edition (DSM-IV, 2000), the IEP Team shall consider and shall specifically address the following: the verbal and nonverbal communication needs of the child; the need to develop social interaction skills and proficiencies; the needs resulting from the child's unusual responses to sensory experiences; the needs resulting from resistance to environmental change or change in daily routines; the needs resulting from engagement in repetitive activities and stereotyped movements; the need for any positive behavioral interventions, strategies, and supports to address any behavioral difficulties resulting from autism spectrum disorder; and other needs resulting from the child's disability that impact progress in the general curriculum, including social and emotional development. </a:t>
            </a:r>
          </a:p>
        </p:txBody>
      </p:sp>
      <p:sp>
        <p:nvSpPr>
          <p:cNvPr id="2" name="Slide Number Placeholder 1"/>
          <p:cNvSpPr>
            <a:spLocks noGrp="1"/>
          </p:cNvSpPr>
          <p:nvPr>
            <p:ph type="sldNum" sz="quarter" idx="12"/>
          </p:nvPr>
        </p:nvSpPr>
        <p:spPr/>
        <p:txBody>
          <a:bodyPr/>
          <a:lstStyle/>
          <a:p>
            <a:fld id="{E4904E7B-B932-415B-BD36-45F84E169902}"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153400" cy="868362"/>
          </a:xfrm>
          <a:noFill/>
        </p:spPr>
        <p:txBody>
          <a:bodyPr>
            <a:normAutofit fontScale="90000"/>
          </a:bodyPr>
          <a:lstStyle/>
          <a:p>
            <a:r>
              <a:rPr lang="en-US" sz="2800" b="1" i="1" dirty="0"/>
              <a:t/>
            </a:r>
            <a:br>
              <a:rPr lang="en-US" sz="2800" b="1" i="1" dirty="0"/>
            </a:br>
            <a:r>
              <a:rPr lang="en-US" sz="2800" b="1" i="1" dirty="0"/>
              <a:t>Technical Assistance Advisory SPED 2007-1:</a:t>
            </a:r>
            <a:r>
              <a:rPr lang="en-US" sz="2800" b="1" dirty="0"/>
              <a:t/>
            </a:r>
            <a:br>
              <a:rPr lang="en-US" sz="2800" b="1" dirty="0"/>
            </a:br>
            <a:r>
              <a:rPr lang="en-US" sz="2800" b="1" dirty="0"/>
              <a:t>Autism Spectrum Disorder</a:t>
            </a:r>
            <a:br>
              <a:rPr lang="en-US" sz="2800" b="1" dirty="0"/>
            </a:br>
            <a:endParaRPr lang="en-US" sz="2800" b="1" dirty="0"/>
          </a:p>
        </p:txBody>
      </p:sp>
      <p:sp>
        <p:nvSpPr>
          <p:cNvPr id="12291" name="Rectangle 3"/>
          <p:cNvSpPr>
            <a:spLocks noGrp="1" noChangeArrowheads="1"/>
          </p:cNvSpPr>
          <p:nvPr>
            <p:ph idx="1"/>
          </p:nvPr>
        </p:nvSpPr>
        <p:spPr>
          <a:xfrm>
            <a:off x="457200" y="1371600"/>
            <a:ext cx="8229600" cy="4953000"/>
          </a:xfrm>
        </p:spPr>
        <p:txBody>
          <a:bodyPr>
            <a:normAutofit/>
          </a:bodyPr>
          <a:lstStyle/>
          <a:p>
            <a:pPr>
              <a:lnSpc>
                <a:spcPct val="80000"/>
              </a:lnSpc>
            </a:pPr>
            <a:r>
              <a:rPr lang="en-US" b="1" dirty="0"/>
              <a:t>Date: </a:t>
            </a:r>
            <a:r>
              <a:rPr lang="en-US" dirty="0"/>
              <a:t>August 25, 2006</a:t>
            </a:r>
          </a:p>
          <a:p>
            <a:pPr>
              <a:lnSpc>
                <a:spcPct val="80000"/>
              </a:lnSpc>
            </a:pPr>
            <a:r>
              <a:rPr lang="en-US" dirty="0"/>
              <a:t>This advisory represents "best practice" guidance … to address a change to the special education law … The purpose of this advisory is to assist school districts and other interested parties in understanding these new requirements and in implementing best practices for meeting the needs of these students as schools resume instruction for the 2006-2007 school year. </a:t>
            </a:r>
          </a:p>
          <a:p>
            <a:pPr>
              <a:lnSpc>
                <a:spcPct val="80000"/>
              </a:lnSpc>
            </a:pPr>
            <a:r>
              <a:rPr lang="en-US" dirty="0">
                <a:solidFill>
                  <a:schemeClr val="hlink"/>
                </a:solidFill>
                <a:hlinkClick r:id="rId2"/>
              </a:rPr>
              <a:t>http://www.doe.mass.edu/sped/advisories/07_1ta.html</a:t>
            </a:r>
            <a:r>
              <a:rPr lang="en-US" dirty="0">
                <a:solidFill>
                  <a:schemeClr val="hlink"/>
                </a:solidFill>
              </a:rPr>
              <a:t> </a:t>
            </a:r>
          </a:p>
        </p:txBody>
      </p:sp>
      <p:sp>
        <p:nvSpPr>
          <p:cNvPr id="2" name="Slide Number Placeholder 1"/>
          <p:cNvSpPr>
            <a:spLocks noGrp="1"/>
          </p:cNvSpPr>
          <p:nvPr>
            <p:ph type="sldNum" sz="quarter" idx="12"/>
          </p:nvPr>
        </p:nvSpPr>
        <p:spPr/>
        <p:txBody>
          <a:bodyPr/>
          <a:lstStyle/>
          <a:p>
            <a:fld id="{E4904E7B-B932-415B-BD36-45F84E169902}"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p:spPr>
        <p:txBody>
          <a:bodyPr/>
          <a:lstStyle/>
          <a:p>
            <a:r>
              <a:rPr lang="en-US" dirty="0" smtClean="0"/>
              <a:t>Other Legislation 1</a:t>
            </a:r>
            <a:endParaRPr lang="en-US" dirty="0"/>
          </a:p>
        </p:txBody>
      </p:sp>
      <p:sp>
        <p:nvSpPr>
          <p:cNvPr id="14339" name="Rectangle 3"/>
          <p:cNvSpPr>
            <a:spLocks noGrp="1" noChangeArrowheads="1"/>
          </p:cNvSpPr>
          <p:nvPr>
            <p:ph idx="1"/>
          </p:nvPr>
        </p:nvSpPr>
        <p:spPr>
          <a:noFill/>
        </p:spPr>
        <p:txBody>
          <a:bodyPr/>
          <a:lstStyle/>
          <a:p>
            <a:r>
              <a:rPr lang="en-US" b="1" dirty="0"/>
              <a:t>The bullying prevention and intervention law,</a:t>
            </a:r>
            <a:r>
              <a:rPr lang="en-US" dirty="0"/>
              <a:t> </a:t>
            </a:r>
            <a:r>
              <a:rPr lang="en-US" b="1" dirty="0"/>
              <a:t>section 8</a:t>
            </a:r>
            <a:r>
              <a:rPr lang="en-US" dirty="0"/>
              <a:t> states:  For students identified with a disability on the autism spectrum, the IEP Team must consider and specifically address the skills and proficiencies needed to avoid and respond to bullying, harassment, or teasing. (G.L. c. 71B, §3, as amended by Chapter 92 of the Acts of 2010.)</a:t>
            </a:r>
          </a:p>
        </p:txBody>
      </p:sp>
      <p:sp>
        <p:nvSpPr>
          <p:cNvPr id="2" name="Slide Number Placeholder 1"/>
          <p:cNvSpPr>
            <a:spLocks noGrp="1"/>
          </p:cNvSpPr>
          <p:nvPr>
            <p:ph type="sldNum" sz="quarter" idx="12"/>
          </p:nvPr>
        </p:nvSpPr>
        <p:spPr/>
        <p:txBody>
          <a:bodyPr/>
          <a:lstStyle/>
          <a:p>
            <a:fld id="{E4904E7B-B932-415B-BD36-45F84E169902}"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p:spPr>
        <p:txBody>
          <a:bodyPr/>
          <a:lstStyle/>
          <a:p>
            <a:r>
              <a:rPr lang="en-US" dirty="0" smtClean="0"/>
              <a:t>Other Legislation 2</a:t>
            </a:r>
            <a:endParaRPr lang="en-US" dirty="0"/>
          </a:p>
        </p:txBody>
      </p:sp>
      <p:sp>
        <p:nvSpPr>
          <p:cNvPr id="14339" name="Rectangle 3"/>
          <p:cNvSpPr>
            <a:spLocks noGrp="1" noChangeArrowheads="1"/>
          </p:cNvSpPr>
          <p:nvPr>
            <p:ph idx="1"/>
          </p:nvPr>
        </p:nvSpPr>
        <p:spPr>
          <a:xfrm>
            <a:off x="609600" y="1524000"/>
            <a:ext cx="8077200" cy="4602163"/>
          </a:xfrm>
          <a:noFill/>
        </p:spPr>
        <p:txBody>
          <a:bodyPr>
            <a:normAutofit fontScale="92500" lnSpcReduction="20000"/>
          </a:bodyPr>
          <a:lstStyle/>
          <a:p>
            <a:r>
              <a:rPr lang="en-US" dirty="0" smtClean="0"/>
              <a:t>The </a:t>
            </a:r>
            <a:r>
              <a:rPr lang="en-US" u="sng" dirty="0" smtClean="0"/>
              <a:t>Autism Omnibus Law: Section 24 of Chapter 236 of the Acts of 2014 provides for a teacher endorsement in autism</a:t>
            </a:r>
            <a:r>
              <a:rPr lang="en-US" dirty="0" smtClean="0"/>
              <a:t>.</a:t>
            </a:r>
          </a:p>
          <a:p>
            <a:r>
              <a:rPr lang="en-US" dirty="0" smtClean="0"/>
              <a:t>Status:   </a:t>
            </a:r>
          </a:p>
          <a:p>
            <a:pPr lvl="1"/>
            <a:r>
              <a:rPr lang="en-US" dirty="0" smtClean="0"/>
              <a:t>The Board of Elementary and Secondary Education has promulgated licensing regulations to that effect on June 23, 2015 in 603 CMR 7.14(5).</a:t>
            </a:r>
          </a:p>
          <a:p>
            <a:pPr lvl="1"/>
            <a:r>
              <a:rPr lang="en-US" dirty="0" smtClean="0"/>
              <a:t>The endorsement will be available to special education teachers and is valid for five years (similar to a license).</a:t>
            </a:r>
          </a:p>
          <a:p>
            <a:pPr lvl="1"/>
            <a:r>
              <a:rPr lang="en-US" dirty="0" smtClean="0"/>
              <a:t>The Board asked the Department to come back with more comment and thinking regarding making the endorsement available to all teachers.  We have been working with an interest group and hope to have a follow-up recommendation for the Board by next Fall on this topic. </a:t>
            </a:r>
            <a:endParaRPr lang="en-US" dirty="0"/>
          </a:p>
        </p:txBody>
      </p:sp>
      <p:sp>
        <p:nvSpPr>
          <p:cNvPr id="2" name="Slide Number Placeholder 1"/>
          <p:cNvSpPr>
            <a:spLocks noGrp="1"/>
          </p:cNvSpPr>
          <p:nvPr>
            <p:ph type="sldNum" sz="quarter" idx="12"/>
          </p:nvPr>
        </p:nvSpPr>
        <p:spPr/>
        <p:txBody>
          <a:bodyPr/>
          <a:lstStyle/>
          <a:p>
            <a:fld id="{E4904E7B-B932-415B-BD36-45F84E169902}"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p:spPr>
        <p:txBody>
          <a:bodyPr/>
          <a:lstStyle/>
          <a:p>
            <a:r>
              <a:rPr lang="en-US" dirty="0" smtClean="0"/>
              <a:t>Other Legislation 3</a:t>
            </a:r>
            <a:endParaRPr lang="en-US" dirty="0"/>
          </a:p>
        </p:txBody>
      </p:sp>
      <p:sp>
        <p:nvSpPr>
          <p:cNvPr id="14339" name="Rectangle 3"/>
          <p:cNvSpPr>
            <a:spLocks noGrp="1" noChangeArrowheads="1"/>
          </p:cNvSpPr>
          <p:nvPr>
            <p:ph idx="1"/>
          </p:nvPr>
        </p:nvSpPr>
        <p:spPr>
          <a:noFill/>
        </p:spPr>
        <p:txBody>
          <a:bodyPr>
            <a:normAutofit fontScale="92500" lnSpcReduction="10000"/>
          </a:bodyPr>
          <a:lstStyle/>
          <a:p>
            <a:pPr lvl="1"/>
            <a:r>
              <a:rPr lang="en-US" dirty="0" smtClean="0"/>
              <a:t>(Status continued) We have a draft of the Guidelines for the Autism Endorsement (the required subject matter knowledge), and are currently receiving and considering public input on these guidelines.  Once they are final (anticipated by summer), the Department will accept Higher Education proposals to approve their course of study for the endorsement and we will begin awarding the endorsement.</a:t>
            </a:r>
          </a:p>
          <a:p>
            <a:pPr lvl="1"/>
            <a:r>
              <a:rPr lang="en-US" dirty="0" smtClean="0"/>
              <a:t>Individuals with at least 3 years experience working with students with autism; can demonstrate subject matter knowledge; and have a special education teacher license can go directly to receiving the endorsement if they apply prior to 12/31/16.   We currently have 46 applicants for this.</a:t>
            </a:r>
            <a:endParaRPr lang="en-US" dirty="0"/>
          </a:p>
        </p:txBody>
      </p:sp>
      <p:sp>
        <p:nvSpPr>
          <p:cNvPr id="2" name="Slide Number Placeholder 1"/>
          <p:cNvSpPr>
            <a:spLocks noGrp="1"/>
          </p:cNvSpPr>
          <p:nvPr>
            <p:ph type="sldNum" sz="quarter" idx="12"/>
          </p:nvPr>
        </p:nvSpPr>
        <p:spPr/>
        <p:txBody>
          <a:bodyPr/>
          <a:lstStyle/>
          <a:p>
            <a:fld id="{E4904E7B-B932-415B-BD36-45F84E169902}"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noFill/>
        </p:spPr>
        <p:txBody>
          <a:bodyPr/>
          <a:lstStyle/>
          <a:p>
            <a:pPr algn="ctr"/>
            <a:r>
              <a:rPr lang="en-US" dirty="0" smtClean="0"/>
              <a:t>Advisories</a:t>
            </a:r>
            <a:endParaRPr lang="en-US" dirty="0"/>
          </a:p>
        </p:txBody>
      </p:sp>
      <p:sp>
        <p:nvSpPr>
          <p:cNvPr id="14339" name="Rectangle 3"/>
          <p:cNvSpPr>
            <a:spLocks noGrp="1" noChangeArrowheads="1"/>
          </p:cNvSpPr>
          <p:nvPr>
            <p:ph idx="1"/>
          </p:nvPr>
        </p:nvSpPr>
        <p:spPr>
          <a:xfrm>
            <a:off x="609600" y="1295400"/>
            <a:ext cx="7924800" cy="4830763"/>
          </a:xfrm>
          <a:noFill/>
        </p:spPr>
        <p:txBody>
          <a:bodyPr>
            <a:normAutofit fontScale="85000" lnSpcReduction="20000"/>
          </a:bodyPr>
          <a:lstStyle/>
          <a:p>
            <a:r>
              <a:rPr lang="en-US" dirty="0" smtClean="0"/>
              <a:t>The Autism Insurance Law:  Administrative Advisory SPED 2012-1: </a:t>
            </a:r>
            <a:r>
              <a:rPr lang="en-US" sz="2400" dirty="0" smtClean="0">
                <a:hlinkClick r:id="rId2"/>
              </a:rPr>
              <a:t>http://www.doe.mass.edu/sped/advisories/12_1.html</a:t>
            </a:r>
            <a:r>
              <a:rPr lang="en-US" sz="2400" dirty="0" smtClean="0"/>
              <a:t> </a:t>
            </a:r>
          </a:p>
          <a:p>
            <a:r>
              <a:rPr lang="en-US" dirty="0" smtClean="0"/>
              <a:t>Autism Spectrum Disorder:  Technical Assistance Advisory SPED 2007-1: </a:t>
            </a:r>
            <a:r>
              <a:rPr lang="en-US" sz="2200" dirty="0" smtClean="0">
                <a:hlinkClick r:id="rId3"/>
              </a:rPr>
              <a:t>http://www.doe.mass.edu/sped/advisories/07_1ta.html</a:t>
            </a:r>
            <a:r>
              <a:rPr lang="en-US" sz="2200" dirty="0" smtClean="0"/>
              <a:t> </a:t>
            </a:r>
          </a:p>
          <a:p>
            <a:r>
              <a:rPr lang="en-US" dirty="0" smtClean="0"/>
              <a:t>Bullying Prevention and Intervention:  Technical Assistance Advisory SPED 2011-2: </a:t>
            </a:r>
            <a:r>
              <a:rPr lang="en-US" sz="2400" dirty="0" smtClean="0">
                <a:hlinkClick r:id="rId4"/>
              </a:rPr>
              <a:t>http://www.doe.mass.edu/sped/advisories/11_2ta.html</a:t>
            </a:r>
            <a:r>
              <a:rPr lang="en-US" sz="2400" dirty="0" smtClean="0"/>
              <a:t> </a:t>
            </a:r>
          </a:p>
          <a:p>
            <a:r>
              <a:rPr lang="en-US" dirty="0" smtClean="0"/>
              <a:t>DSM-5 Changes and the Impact on Students with Autism Spectrum Disorders (ASD):  Technical Assistance Advisory SPED 2014-1: </a:t>
            </a:r>
            <a:r>
              <a:rPr lang="en-US" dirty="0" smtClean="0">
                <a:hlinkClick r:id="rId5"/>
              </a:rPr>
              <a:t>http://www.doe.mass.edu/sped/advisories/2014-1ta.html</a:t>
            </a:r>
            <a:r>
              <a:rPr lang="en-US" dirty="0" smtClean="0"/>
              <a:t> </a:t>
            </a:r>
            <a:br>
              <a:rPr lang="en-US" dirty="0" smtClean="0"/>
            </a:br>
            <a:endParaRPr lang="en-US" dirty="0"/>
          </a:p>
        </p:txBody>
      </p:sp>
      <p:sp>
        <p:nvSpPr>
          <p:cNvPr id="2" name="Slide Number Placeholder 1"/>
          <p:cNvSpPr>
            <a:spLocks noGrp="1"/>
          </p:cNvSpPr>
          <p:nvPr>
            <p:ph type="sldNum" sz="quarter" idx="12"/>
          </p:nvPr>
        </p:nvSpPr>
        <p:spPr/>
        <p:txBody>
          <a:bodyPr/>
          <a:lstStyle/>
          <a:p>
            <a:fld id="{E4904E7B-B932-415B-BD36-45F84E169902}" type="slidenum">
              <a:rPr lang="en-US" smtClean="0"/>
              <a:pPr/>
              <a:t>18</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a:xfrm>
            <a:off x="457200" y="228600"/>
            <a:ext cx="7924800" cy="1143000"/>
          </a:xfrm>
          <a:noFill/>
        </p:spPr>
        <p:txBody>
          <a:bodyPr>
            <a:normAutofit/>
          </a:bodyPr>
          <a:lstStyle/>
          <a:p>
            <a:pPr algn="ctr" fontAlgn="base">
              <a:spcAft>
                <a:spcPct val="0"/>
              </a:spcAft>
            </a:pPr>
            <a:r>
              <a:rPr lang="en-US" dirty="0">
                <a:latin typeface="Arial" pitchFamily="34" charset="0"/>
                <a:cs typeface="Arial" pitchFamily="34" charset="0"/>
              </a:rPr>
              <a:t>Incidence</a:t>
            </a:r>
            <a:r>
              <a:rPr lang="en-US" b="1" dirty="0">
                <a:latin typeface="Arial" pitchFamily="34" charset="0"/>
                <a:ea typeface="+mn-ea"/>
                <a:cs typeface="Arial" pitchFamily="34" charset="0"/>
              </a:rPr>
              <a:t> </a:t>
            </a:r>
            <a:r>
              <a:rPr lang="en-US" dirty="0">
                <a:latin typeface="Arial" pitchFamily="34" charset="0"/>
                <a:cs typeface="Arial" pitchFamily="34" charset="0"/>
              </a:rPr>
              <a:t>Info</a:t>
            </a:r>
          </a:p>
        </p:txBody>
      </p:sp>
      <p:pic>
        <p:nvPicPr>
          <p:cNvPr id="14" name="Content Placeholder 13"/>
          <p:cNvPicPr>
            <a:picLocks noGrp="1" noChangeAspect="1"/>
          </p:cNvPicPr>
          <p:nvPr>
            <p:ph idx="1"/>
          </p:nvPr>
        </p:nvPicPr>
        <p:blipFill>
          <a:blip r:embed="rId2" cstate="print"/>
          <a:stretch>
            <a:fillRect/>
          </a:stretch>
        </p:blipFill>
        <p:spPr>
          <a:xfrm>
            <a:off x="457200" y="1295400"/>
            <a:ext cx="7828227" cy="4602163"/>
          </a:xfrm>
          <a:prstGeom prst="rect">
            <a:avLst/>
          </a:prstGeom>
        </p:spPr>
      </p:pic>
      <p:graphicFrame>
        <p:nvGraphicFramePr>
          <p:cNvPr id="15" name="Table 14"/>
          <p:cNvGraphicFramePr>
            <a:graphicFrameLocks noGrp="1"/>
          </p:cNvGraphicFramePr>
          <p:nvPr/>
        </p:nvGraphicFramePr>
        <p:xfrm>
          <a:off x="5257800" y="1447800"/>
          <a:ext cx="2819400" cy="2743196"/>
        </p:xfrm>
        <a:graphic>
          <a:graphicData uri="http://schemas.openxmlformats.org/drawingml/2006/table">
            <a:tbl>
              <a:tblPr/>
              <a:tblGrid>
                <a:gridCol w="2819400"/>
              </a:tblGrid>
              <a:tr h="273144">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A- Autism</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a:solidFill>
                            <a:srgbClr val="000000"/>
                          </a:solidFill>
                          <a:latin typeface="Calibri"/>
                          <a:ea typeface="Times New Roman"/>
                          <a:cs typeface="Times New Roman"/>
                        </a:rPr>
                        <a:t>B- Communication</a:t>
                      </a:r>
                      <a:endParaRPr lang="en-US" sz="110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C- Development Delay</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D- Emotional</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E- Health</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F-Intellectual</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G- Multiple Disabilities</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H- Neurological</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I- Physical</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a:solidFill>
                            <a:srgbClr val="000000"/>
                          </a:solidFill>
                          <a:latin typeface="Calibri"/>
                          <a:ea typeface="Times New Roman"/>
                          <a:cs typeface="Times New Roman"/>
                        </a:rPr>
                        <a:t>J- Sensory/DeafBlind</a:t>
                      </a:r>
                      <a:endParaRPr lang="en-US" sz="110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K- Sensory/Hard of Hearing</a:t>
                      </a:r>
                      <a:endParaRPr lang="en-US" sz="1100" dirty="0">
                        <a:latin typeface="Calibri"/>
                        <a:ea typeface="SimSun"/>
                        <a:cs typeface="Times New Roman"/>
                      </a:endParaRPr>
                    </a:p>
                  </a:txBody>
                  <a:tcPr marL="68580" marR="68580" marT="0" marB="0" anchor="b">
                    <a:lnL>
                      <a:noFill/>
                    </a:lnL>
                    <a:lnR>
                      <a:noFill/>
                    </a:lnR>
                    <a:lnT>
                      <a:noFill/>
                    </a:lnT>
                    <a:lnB>
                      <a:noFill/>
                    </a:lnB>
                  </a:tcPr>
                </a:tc>
              </a:tr>
              <a:tr h="230251">
                <a:tc>
                  <a:txBody>
                    <a:bodyPr/>
                    <a:lstStyle/>
                    <a:p>
                      <a:pPr marL="0" marR="0">
                        <a:lnSpc>
                          <a:spcPct val="115000"/>
                        </a:lnSpc>
                        <a:spcBef>
                          <a:spcPts val="0"/>
                        </a:spcBef>
                        <a:spcAft>
                          <a:spcPts val="0"/>
                        </a:spcAft>
                      </a:pPr>
                      <a:r>
                        <a:rPr lang="en-US" sz="1100">
                          <a:solidFill>
                            <a:srgbClr val="000000"/>
                          </a:solidFill>
                          <a:latin typeface="Calibri"/>
                          <a:ea typeface="Times New Roman"/>
                          <a:cs typeface="Times New Roman"/>
                        </a:rPr>
                        <a:t>L- Sensory/Vision Impairment</a:t>
                      </a:r>
                      <a:endParaRPr lang="en-US" sz="1100">
                        <a:latin typeface="Calibri"/>
                        <a:ea typeface="SimSun"/>
                        <a:cs typeface="Times New Roman"/>
                      </a:endParaRPr>
                    </a:p>
                  </a:txBody>
                  <a:tcPr marL="68580" marR="68580" marT="0" marB="0" anchor="b">
                    <a:lnL>
                      <a:noFill/>
                    </a:lnL>
                    <a:lnR>
                      <a:noFill/>
                    </a:lnR>
                    <a:lnT>
                      <a:noFill/>
                    </a:lnT>
                    <a:lnB>
                      <a:noFill/>
                    </a:lnB>
                  </a:tcPr>
                </a:tc>
              </a:tr>
              <a:tr h="23025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M- Specific Learning Disability</a:t>
                      </a:r>
                      <a:endParaRPr lang="en-US" sz="1100" dirty="0">
                        <a:latin typeface="Calibri"/>
                        <a:ea typeface="SimSun"/>
                        <a:cs typeface="Times New Roman"/>
                      </a:endParaRPr>
                    </a:p>
                  </a:txBody>
                  <a:tcPr marL="68580" marR="68580" marT="0" marB="0" anchor="b">
                    <a:lnL>
                      <a:noFill/>
                    </a:lnL>
                    <a:lnR>
                      <a:noFill/>
                    </a:lnR>
                    <a:lnT>
                      <a:noFill/>
                    </a:lnT>
                    <a:lnB>
                      <a:noFill/>
                    </a:lnB>
                  </a:tcPr>
                </a:tc>
              </a:tr>
            </a:tbl>
          </a:graphicData>
        </a:graphic>
      </p:graphicFrame>
      <p:sp>
        <p:nvSpPr>
          <p:cNvPr id="2" name="Slide Number Placeholder 1"/>
          <p:cNvSpPr>
            <a:spLocks noGrp="1"/>
          </p:cNvSpPr>
          <p:nvPr>
            <p:ph type="sldNum" sz="quarter" idx="12"/>
          </p:nvPr>
        </p:nvSpPr>
        <p:spPr/>
        <p:txBody>
          <a:bodyPr/>
          <a:lstStyle/>
          <a:p>
            <a:fld id="{E4904E7B-B932-415B-BD36-45F84E169902}" type="slidenum">
              <a:rPr lang="en-US" smtClean="0"/>
              <a:pPr/>
              <a:t>2</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ChangeArrowheads="1"/>
          </p:cNvSpPr>
          <p:nvPr/>
        </p:nvSpPr>
        <p:spPr bwMode="auto">
          <a:xfrm rot="10800000" flipV="1">
            <a:off x="761999" y="378511"/>
            <a:ext cx="7162799" cy="646331"/>
          </a:xfrm>
          <a:prstGeom prst="rect">
            <a:avLst/>
          </a:prstGeom>
          <a:noFill/>
          <a:ln w="9525">
            <a:noFill/>
            <a:miter lim="800000"/>
            <a:headEnd/>
            <a:tailEnd/>
          </a:ln>
          <a:effectLst/>
        </p:spPr>
        <p:txBody>
          <a:bodyPr wrap="square" anchor="ctr">
            <a:spAutoFit/>
          </a:bodyPr>
          <a:lstStyle/>
          <a:p>
            <a:pPr algn="ctr"/>
            <a:r>
              <a:rPr lang="en-US" b="1" dirty="0" smtClean="0">
                <a:cs typeface="Times New Roman" pitchFamily="18" charset="0"/>
              </a:rPr>
              <a:t>Number </a:t>
            </a:r>
            <a:r>
              <a:rPr lang="en-US" b="1" dirty="0">
                <a:cs typeface="Times New Roman" pitchFamily="18" charset="0"/>
              </a:rPr>
              <a:t>and Percentage of Disability Categories </a:t>
            </a:r>
          </a:p>
          <a:p>
            <a:pPr algn="ctr"/>
            <a:r>
              <a:rPr lang="en-US" b="1" dirty="0">
                <a:cs typeface="Times New Roman" pitchFamily="18" charset="0"/>
              </a:rPr>
              <a:t>Ages 3-21 (</a:t>
            </a:r>
            <a:r>
              <a:rPr lang="en-US" b="1" dirty="0" smtClean="0">
                <a:cs typeface="Times New Roman" pitchFamily="18" charset="0"/>
              </a:rPr>
              <a:t>SY12 </a:t>
            </a:r>
            <a:r>
              <a:rPr lang="en-US" b="1" dirty="0">
                <a:cs typeface="Times New Roman" pitchFamily="18" charset="0"/>
              </a:rPr>
              <a:t>and </a:t>
            </a:r>
            <a:r>
              <a:rPr lang="en-US" b="1" dirty="0" smtClean="0">
                <a:cs typeface="Times New Roman" pitchFamily="18" charset="0"/>
              </a:rPr>
              <a:t>SY16)</a:t>
            </a:r>
            <a:endParaRPr lang="en-US" dirty="0"/>
          </a:p>
        </p:txBody>
      </p:sp>
      <p:sp>
        <p:nvSpPr>
          <p:cNvPr id="6664" name="Rectangle 520"/>
          <p:cNvSpPr>
            <a:spLocks noChangeArrowheads="1"/>
          </p:cNvSpPr>
          <p:nvPr/>
        </p:nvSpPr>
        <p:spPr bwMode="auto">
          <a:xfrm>
            <a:off x="1524000" y="5867400"/>
            <a:ext cx="3860800" cy="519113"/>
          </a:xfrm>
          <a:prstGeom prst="rect">
            <a:avLst/>
          </a:prstGeom>
          <a:noFill/>
          <a:ln w="9525">
            <a:noFill/>
            <a:miter lim="800000"/>
            <a:headEnd/>
            <a:tailEnd/>
          </a:ln>
          <a:effectLst/>
        </p:spPr>
        <p:txBody>
          <a:bodyPr wrap="none" anchor="ctr">
            <a:spAutoFit/>
          </a:bodyPr>
          <a:lstStyle/>
          <a:p>
            <a:r>
              <a:rPr lang="en-US" sz="1000" i="1">
                <a:cs typeface="Times New Roman" pitchFamily="18" charset="0"/>
              </a:rPr>
              <a:t>Source: Massachusetts Student Information Management System</a:t>
            </a:r>
            <a:endParaRPr lang="en-US" sz="600"/>
          </a:p>
          <a:p>
            <a:pPr eaLnBrk="0" hangingPunct="0"/>
            <a:endParaRPr lang="en-US"/>
          </a:p>
        </p:txBody>
      </p:sp>
      <p:graphicFrame>
        <p:nvGraphicFramePr>
          <p:cNvPr id="5" name="Table 4"/>
          <p:cNvGraphicFramePr>
            <a:graphicFrameLocks noGrp="1"/>
          </p:cNvGraphicFramePr>
          <p:nvPr/>
        </p:nvGraphicFramePr>
        <p:xfrm>
          <a:off x="914401" y="1066800"/>
          <a:ext cx="6934201" cy="4762778"/>
        </p:xfrm>
        <a:graphic>
          <a:graphicData uri="http://schemas.openxmlformats.org/drawingml/2006/table">
            <a:tbl>
              <a:tblPr/>
              <a:tblGrid>
                <a:gridCol w="2362199"/>
                <a:gridCol w="1611839"/>
                <a:gridCol w="869039"/>
                <a:gridCol w="869039"/>
                <a:gridCol w="1222085"/>
              </a:tblGrid>
              <a:tr h="607376">
                <a:tc rowSpan="2">
                  <a:txBody>
                    <a:bodyPr/>
                    <a:lstStyle/>
                    <a:p>
                      <a:pPr algn="ctr" rtl="0" fontAlgn="ctr"/>
                      <a:r>
                        <a:rPr lang="en-US" sz="1400" b="1" i="0" u="none" strike="noStrike" dirty="0">
                          <a:solidFill>
                            <a:srgbClr val="000000"/>
                          </a:solidFill>
                          <a:latin typeface="Arial"/>
                        </a:rPr>
                        <a:t>Primary Disability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rtl="0" fontAlgn="ctr"/>
                      <a:r>
                        <a:rPr lang="en-US" sz="1400" b="1" i="0" u="none" strike="noStrike" dirty="0">
                          <a:solidFill>
                            <a:srgbClr val="000000"/>
                          </a:solidFill>
                          <a:latin typeface="Arial"/>
                        </a:rPr>
                        <a:t>SY12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rtl="0" fontAlgn="ctr"/>
                      <a:r>
                        <a:rPr lang="en-US" sz="1400" b="1" i="0" u="none" strike="noStrike" dirty="0">
                          <a:solidFill>
                            <a:srgbClr val="000000"/>
                          </a:solidFill>
                          <a:latin typeface="Arial"/>
                        </a:rPr>
                        <a:t>SY16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230824">
                <a:tc vMerge="1">
                  <a:txBody>
                    <a:bodyPr/>
                    <a:lstStyle/>
                    <a:p>
                      <a:endParaRPr lang="en-US"/>
                    </a:p>
                  </a:txBody>
                  <a:tcPr/>
                </a:tc>
                <a:tc>
                  <a:txBody>
                    <a:bodyPr/>
                    <a:lstStyle/>
                    <a:p>
                      <a:pPr algn="ctr" rtl="0" fontAlgn="ctr"/>
                      <a:r>
                        <a:rPr lang="en-US" sz="1400" b="1" i="0" u="none" strike="noStrike" dirty="0">
                          <a:solidFill>
                            <a:srgbClr val="000000"/>
                          </a:solidFill>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dirty="0">
                          <a:solidFill>
                            <a:srgbClr val="000000"/>
                          </a:solidFill>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dirty="0">
                          <a:solidFill>
                            <a:srgbClr val="000000"/>
                          </a:solidFill>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a:solidFill>
                            <a:srgbClr val="000000"/>
                          </a:solidFill>
                          <a:latin typeface="Arial"/>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1" i="0" u="none" strike="noStrike" dirty="0">
                          <a:solidFill>
                            <a:srgbClr val="000000"/>
                          </a:solidFill>
                          <a:latin typeface="Arial"/>
                        </a:rPr>
                        <a:t>Autism</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DBAFF"/>
                    </a:solidFill>
                  </a:tcPr>
                </a:tc>
                <a:tc>
                  <a:txBody>
                    <a:bodyPr/>
                    <a:lstStyle/>
                    <a:p>
                      <a:pPr algn="ctr" fontAlgn="b"/>
                      <a:r>
                        <a:rPr lang="en-US" sz="1400" b="1" i="0" u="none" strike="noStrike" dirty="0">
                          <a:solidFill>
                            <a:srgbClr val="000000"/>
                          </a:solidFill>
                          <a:latin typeface="Arial"/>
                        </a:rPr>
                        <a:t>13,228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DBAFF"/>
                    </a:solidFill>
                  </a:tcPr>
                </a:tc>
                <a:tc>
                  <a:txBody>
                    <a:bodyPr/>
                    <a:lstStyle/>
                    <a:p>
                      <a:pPr algn="ctr" rtl="0" fontAlgn="ctr"/>
                      <a:r>
                        <a:rPr lang="en-US" sz="1400" b="1" i="0" u="none" strike="noStrike" dirty="0">
                          <a:solidFill>
                            <a:srgbClr val="000000"/>
                          </a:solidFill>
                          <a:latin typeface="Arial"/>
                        </a:rPr>
                        <a:t>8.1%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DBAFF"/>
                    </a:solidFill>
                  </a:tcPr>
                </a:tc>
                <a:tc>
                  <a:txBody>
                    <a:bodyPr/>
                    <a:lstStyle/>
                    <a:p>
                      <a:pPr algn="ctr" fontAlgn="b"/>
                      <a:r>
                        <a:rPr lang="en-US" sz="1400" b="1" i="0" u="none" strike="noStrike" dirty="0">
                          <a:solidFill>
                            <a:srgbClr val="000000"/>
                          </a:solidFill>
                          <a:latin typeface="Arial"/>
                        </a:rPr>
                        <a:t>18,572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DBAFF"/>
                    </a:solidFill>
                  </a:tcPr>
                </a:tc>
                <a:tc>
                  <a:txBody>
                    <a:bodyPr/>
                    <a:lstStyle/>
                    <a:p>
                      <a:pPr algn="ctr" rtl="0" fontAlgn="ctr"/>
                      <a:r>
                        <a:rPr lang="en-US" sz="1400" b="1" i="0" u="none" strike="noStrike" dirty="0">
                          <a:solidFill>
                            <a:srgbClr val="000000"/>
                          </a:solidFill>
                          <a:latin typeface="Arial"/>
                        </a:rPr>
                        <a:t>11.2%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5DBAFF"/>
                    </a:solidFill>
                  </a:tcPr>
                </a:tc>
              </a:tr>
              <a:tr h="280327">
                <a:tc>
                  <a:txBody>
                    <a:bodyPr/>
                    <a:lstStyle/>
                    <a:p>
                      <a:pPr algn="ctr" rtl="0" fontAlgn="ctr"/>
                      <a:r>
                        <a:rPr lang="en-US" sz="1400" b="0" i="0" u="none" strike="noStrike" dirty="0">
                          <a:solidFill>
                            <a:srgbClr val="000000"/>
                          </a:solidFill>
                          <a:latin typeface="Arial"/>
                        </a:rPr>
                        <a:t>Communication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Arial"/>
                        </a:rPr>
                        <a:t>29,444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18.0%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Arial"/>
                        </a:rPr>
                        <a:t>26,822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16.2%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0" i="0" u="none" strike="noStrike" dirty="0">
                          <a:solidFill>
                            <a:srgbClr val="000000"/>
                          </a:solidFill>
                          <a:latin typeface="Arial"/>
                        </a:rPr>
                        <a:t>Development Delay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Arial"/>
                        </a:rPr>
                        <a:t>17,552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latin typeface="Arial"/>
                        </a:rPr>
                        <a:t>10.7%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Arial"/>
                        </a:rPr>
                        <a:t>18,011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latin typeface="Arial"/>
                        </a:rPr>
                        <a:t>10.9%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0" i="0" u="none" strike="noStrike">
                          <a:solidFill>
                            <a:srgbClr val="000000"/>
                          </a:solidFill>
                          <a:latin typeface="Arial"/>
                        </a:rPr>
                        <a:t>Emotional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Arial"/>
                        </a:rPr>
                        <a:t>13,932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Arial"/>
                        </a:rPr>
                        <a:t>15,152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0" i="0" u="none" strike="noStrike" dirty="0">
                          <a:solidFill>
                            <a:srgbClr val="000000"/>
                          </a:solidFill>
                          <a:latin typeface="Arial"/>
                        </a:rPr>
                        <a:t>Health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Arial"/>
                        </a:rPr>
                        <a:t>15,304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latin typeface="Arial"/>
                        </a:rPr>
                        <a:t>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Arial"/>
                        </a:rPr>
                        <a:t>20,692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12.5%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0" i="0" u="none" strike="noStrike">
                          <a:solidFill>
                            <a:srgbClr val="000000"/>
                          </a:solidFill>
                          <a:latin typeface="Arial"/>
                        </a:rPr>
                        <a:t>Intellectual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Arial"/>
                        </a:rPr>
                        <a:t>10,155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latin typeface="Arial"/>
                        </a:rPr>
                        <a:t>6.2%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Arial"/>
                        </a:rPr>
                        <a:t>8,600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0" i="0" u="none" strike="noStrike">
                          <a:solidFill>
                            <a:srgbClr val="000000"/>
                          </a:solidFill>
                          <a:latin typeface="Arial"/>
                        </a:rPr>
                        <a:t>Multiple Disabilities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Arial"/>
                        </a:rPr>
                        <a:t>4,694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latin typeface="Arial"/>
                        </a:rPr>
                        <a:t>2.9%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Arial"/>
                        </a:rPr>
                        <a:t>3,685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0" i="0" u="none" strike="noStrike">
                          <a:solidFill>
                            <a:srgbClr val="000000"/>
                          </a:solidFill>
                          <a:latin typeface="Arial"/>
                        </a:rPr>
                        <a:t>Neurological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Arial"/>
                        </a:rPr>
                        <a:t>7,947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latin typeface="Arial"/>
                        </a:rPr>
                        <a:t>4.9%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Arial"/>
                        </a:rPr>
                        <a:t>9,239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5.6%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0" i="0" u="none" strike="noStrike">
                          <a:solidFill>
                            <a:srgbClr val="000000"/>
                          </a:solidFill>
                          <a:latin typeface="Arial"/>
                        </a:rPr>
                        <a:t>Physical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Arial"/>
                        </a:rPr>
                        <a:t>1,390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latin typeface="Arial"/>
                        </a:rPr>
                        <a:t>0.8%</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Arial"/>
                        </a:rPr>
                        <a:t>1,150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0" i="0" u="none" strike="noStrike">
                          <a:solidFill>
                            <a:srgbClr val="000000"/>
                          </a:solidFill>
                          <a:latin typeface="Arial"/>
                        </a:rPr>
                        <a:t>Sensory/DeafBlind</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Arial"/>
                        </a:rPr>
                        <a:t>164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latin typeface="Arial"/>
                        </a:rPr>
                        <a:t>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Arial"/>
                        </a:rPr>
                        <a:t>161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0" i="0" u="none" strike="noStrike">
                          <a:solidFill>
                            <a:srgbClr val="000000"/>
                          </a:solidFill>
                          <a:latin typeface="Arial"/>
                        </a:rPr>
                        <a:t>Sensory/Hard of Hearing</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Arial"/>
                        </a:rPr>
                        <a:t>1,221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latin typeface="Arial"/>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Arial"/>
                        </a:rPr>
                        <a:t>1,201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0.7%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0" i="0" u="none" strike="noStrike">
                          <a:solidFill>
                            <a:srgbClr val="000000"/>
                          </a:solidFill>
                          <a:latin typeface="Arial"/>
                        </a:rPr>
                        <a:t>Sensory/Vision Impairment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Arial"/>
                        </a:rPr>
                        <a:t>591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latin typeface="Arial"/>
                        </a:rPr>
                        <a:t>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dirty="0">
                          <a:solidFill>
                            <a:srgbClr val="000000"/>
                          </a:solidFill>
                          <a:latin typeface="Arial"/>
                        </a:rPr>
                        <a:t>606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0.4%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0" i="0" u="none" strike="noStrike">
                          <a:solidFill>
                            <a:srgbClr val="000000"/>
                          </a:solidFill>
                          <a:latin typeface="Arial"/>
                        </a:rPr>
                        <a:t>Specific Learning Disability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Arial"/>
                        </a:rPr>
                        <a:t>48,057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a:solidFill>
                            <a:srgbClr val="000000"/>
                          </a:solidFill>
                          <a:latin typeface="Arial"/>
                        </a:rPr>
                        <a:t>29.4%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latin typeface="Arial"/>
                        </a:rPr>
                        <a:t>41,669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0" i="0" u="none" strike="noStrike" dirty="0">
                          <a:solidFill>
                            <a:srgbClr val="000000"/>
                          </a:solidFill>
                          <a:latin typeface="Arial"/>
                        </a:rPr>
                        <a:t>25.2%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80327">
                <a:tc>
                  <a:txBody>
                    <a:bodyPr/>
                    <a:lstStyle/>
                    <a:p>
                      <a:pPr algn="ctr" rtl="0" fontAlgn="ctr"/>
                      <a:r>
                        <a:rPr lang="en-US" sz="1400" b="1" i="0" u="none" strike="noStrike" dirty="0">
                          <a:solidFill>
                            <a:srgbClr val="000000"/>
                          </a:solidFill>
                          <a:latin typeface="Arial"/>
                        </a:rPr>
                        <a:t>SPED Total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latin typeface="Arial"/>
                        </a:rPr>
                        <a:t>163,679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dirty="0">
                          <a:solidFill>
                            <a:srgbClr val="000000"/>
                          </a:solidFill>
                          <a:latin typeface="Arial"/>
                        </a:rPr>
                        <a:t>100%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400" b="1" i="0" u="none" strike="noStrike" dirty="0">
                          <a:solidFill>
                            <a:srgbClr val="000000"/>
                          </a:solidFill>
                          <a:latin typeface="Arial"/>
                        </a:rPr>
                        <a:t>165,560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n-US" sz="1400" b="1" i="0" u="none" strike="noStrike" dirty="0">
                          <a:solidFill>
                            <a:srgbClr val="000000"/>
                          </a:solidFill>
                          <a:latin typeface="Arial"/>
                        </a:rPr>
                        <a:t>100.0%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2" name="Slide Number Placeholder 1"/>
          <p:cNvSpPr>
            <a:spLocks noGrp="1"/>
          </p:cNvSpPr>
          <p:nvPr>
            <p:ph type="sldNum" sz="quarter" idx="12"/>
          </p:nvPr>
        </p:nvSpPr>
        <p:spPr/>
        <p:txBody>
          <a:bodyPr/>
          <a:lstStyle/>
          <a:p>
            <a:fld id="{6EBA71E2-081E-4353-A956-B31B975AA117}"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Rectangle 5"/>
          <p:cNvSpPr>
            <a:spLocks noChangeArrowheads="1"/>
          </p:cNvSpPr>
          <p:nvPr/>
        </p:nvSpPr>
        <p:spPr bwMode="auto">
          <a:xfrm>
            <a:off x="304800" y="304800"/>
            <a:ext cx="8305800" cy="641350"/>
          </a:xfrm>
          <a:prstGeom prst="rect">
            <a:avLst/>
          </a:prstGeom>
          <a:noFill/>
          <a:ln w="9525">
            <a:noFill/>
            <a:miter lim="800000"/>
            <a:headEnd/>
            <a:tailEnd/>
          </a:ln>
          <a:effectLst/>
        </p:spPr>
        <p:txBody>
          <a:bodyPr wrap="square" anchor="ctr">
            <a:spAutoFit/>
          </a:bodyPr>
          <a:lstStyle/>
          <a:p>
            <a:pPr algn="ctr"/>
            <a:r>
              <a:rPr lang="en-US" b="1" dirty="0" smtClean="0"/>
              <a:t>Change Differences of SWD Enrollment Percentages, </a:t>
            </a:r>
            <a:r>
              <a:rPr lang="en-US" b="1" dirty="0"/>
              <a:t>Ages 3-21, </a:t>
            </a:r>
          </a:p>
          <a:p>
            <a:pPr algn="ctr"/>
            <a:r>
              <a:rPr lang="en-US" b="1" dirty="0"/>
              <a:t>by Disability Category (</a:t>
            </a:r>
            <a:r>
              <a:rPr lang="en-US" b="1" dirty="0" smtClean="0"/>
              <a:t>SY12-16)</a:t>
            </a:r>
            <a:r>
              <a:rPr lang="en-US" dirty="0" smtClean="0"/>
              <a:t> </a:t>
            </a:r>
            <a:endParaRPr lang="en-US" dirty="0"/>
          </a:p>
        </p:txBody>
      </p:sp>
      <p:graphicFrame>
        <p:nvGraphicFramePr>
          <p:cNvPr id="8" name="Table 7"/>
          <p:cNvGraphicFramePr>
            <a:graphicFrameLocks noGrp="1"/>
          </p:cNvGraphicFramePr>
          <p:nvPr/>
        </p:nvGraphicFramePr>
        <p:xfrm>
          <a:off x="6553200" y="838200"/>
          <a:ext cx="2819400" cy="2743196"/>
        </p:xfrm>
        <a:graphic>
          <a:graphicData uri="http://schemas.openxmlformats.org/drawingml/2006/table">
            <a:tbl>
              <a:tblPr/>
              <a:tblGrid>
                <a:gridCol w="2819400"/>
              </a:tblGrid>
              <a:tr h="273144">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A- Autism</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a:solidFill>
                            <a:srgbClr val="000000"/>
                          </a:solidFill>
                          <a:latin typeface="Calibri"/>
                          <a:ea typeface="Times New Roman"/>
                          <a:cs typeface="Times New Roman"/>
                        </a:rPr>
                        <a:t>B- Communication</a:t>
                      </a:r>
                      <a:endParaRPr lang="en-US" sz="110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C- Development Delay</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D- Emotional</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E- Health</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F-Intellectual</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G- Multiple Disabilities</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H- Neurological</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I- Physical</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J- Sensory/</a:t>
                      </a:r>
                      <a:r>
                        <a:rPr lang="en-US" sz="1100" dirty="0" err="1">
                          <a:solidFill>
                            <a:srgbClr val="000000"/>
                          </a:solidFill>
                          <a:latin typeface="Calibri"/>
                          <a:ea typeface="Times New Roman"/>
                          <a:cs typeface="Times New Roman"/>
                        </a:rPr>
                        <a:t>DeafBlind</a:t>
                      </a:r>
                      <a:endParaRPr lang="en-US" sz="1100" dirty="0">
                        <a:latin typeface="Calibri"/>
                        <a:ea typeface="SimSun"/>
                        <a:cs typeface="Times New Roman"/>
                      </a:endParaRPr>
                    </a:p>
                  </a:txBody>
                  <a:tcPr marL="68580" marR="68580" marT="0" marB="0" anchor="b">
                    <a:lnL>
                      <a:noFill/>
                    </a:lnL>
                    <a:lnR>
                      <a:noFill/>
                    </a:lnR>
                    <a:lnT>
                      <a:noFill/>
                    </a:lnT>
                    <a:lnB>
                      <a:noFill/>
                    </a:lnB>
                  </a:tcPr>
                </a:tc>
              </a:tr>
              <a:tr h="200955">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K- Sensory/Hard of Hearing</a:t>
                      </a:r>
                      <a:endParaRPr lang="en-US" sz="1100" dirty="0">
                        <a:latin typeface="Calibri"/>
                        <a:ea typeface="SimSun"/>
                        <a:cs typeface="Times New Roman"/>
                      </a:endParaRPr>
                    </a:p>
                  </a:txBody>
                  <a:tcPr marL="68580" marR="68580" marT="0" marB="0" anchor="b">
                    <a:lnL>
                      <a:noFill/>
                    </a:lnL>
                    <a:lnR>
                      <a:noFill/>
                    </a:lnR>
                    <a:lnT>
                      <a:noFill/>
                    </a:lnT>
                    <a:lnB>
                      <a:noFill/>
                    </a:lnB>
                  </a:tcPr>
                </a:tc>
              </a:tr>
              <a:tr h="230251">
                <a:tc>
                  <a:txBody>
                    <a:bodyPr/>
                    <a:lstStyle/>
                    <a:p>
                      <a:pPr marL="0" marR="0">
                        <a:lnSpc>
                          <a:spcPct val="115000"/>
                        </a:lnSpc>
                        <a:spcBef>
                          <a:spcPts val="0"/>
                        </a:spcBef>
                        <a:spcAft>
                          <a:spcPts val="0"/>
                        </a:spcAft>
                      </a:pPr>
                      <a:r>
                        <a:rPr lang="en-US" sz="1100">
                          <a:solidFill>
                            <a:srgbClr val="000000"/>
                          </a:solidFill>
                          <a:latin typeface="Calibri"/>
                          <a:ea typeface="Times New Roman"/>
                          <a:cs typeface="Times New Roman"/>
                        </a:rPr>
                        <a:t>L- Sensory/Vision Impairment</a:t>
                      </a:r>
                      <a:endParaRPr lang="en-US" sz="1100">
                        <a:latin typeface="Calibri"/>
                        <a:ea typeface="SimSun"/>
                        <a:cs typeface="Times New Roman"/>
                      </a:endParaRPr>
                    </a:p>
                  </a:txBody>
                  <a:tcPr marL="68580" marR="68580" marT="0" marB="0" anchor="b">
                    <a:lnL>
                      <a:noFill/>
                    </a:lnL>
                    <a:lnR>
                      <a:noFill/>
                    </a:lnR>
                    <a:lnT>
                      <a:noFill/>
                    </a:lnT>
                    <a:lnB>
                      <a:noFill/>
                    </a:lnB>
                  </a:tcPr>
                </a:tc>
              </a:tr>
              <a:tr h="230251">
                <a:tc>
                  <a:txBody>
                    <a:bodyPr/>
                    <a:lstStyle/>
                    <a:p>
                      <a:pPr marL="0" marR="0">
                        <a:lnSpc>
                          <a:spcPct val="115000"/>
                        </a:lnSpc>
                        <a:spcBef>
                          <a:spcPts val="0"/>
                        </a:spcBef>
                        <a:spcAft>
                          <a:spcPts val="0"/>
                        </a:spcAft>
                      </a:pPr>
                      <a:r>
                        <a:rPr lang="en-US" sz="1100" dirty="0">
                          <a:solidFill>
                            <a:srgbClr val="000000"/>
                          </a:solidFill>
                          <a:latin typeface="Calibri"/>
                          <a:ea typeface="Times New Roman"/>
                          <a:cs typeface="Times New Roman"/>
                        </a:rPr>
                        <a:t>M- Specific Learning Disability</a:t>
                      </a:r>
                      <a:endParaRPr lang="en-US" sz="1100" dirty="0">
                        <a:latin typeface="Calibri"/>
                        <a:ea typeface="SimSun"/>
                        <a:cs typeface="Times New Roman"/>
                      </a:endParaRPr>
                    </a:p>
                  </a:txBody>
                  <a:tcPr marL="68580" marR="68580" marT="0" marB="0" anchor="b">
                    <a:lnL>
                      <a:noFill/>
                    </a:lnL>
                    <a:lnR>
                      <a:noFill/>
                    </a:lnR>
                    <a:lnT>
                      <a:noFill/>
                    </a:lnT>
                    <a:lnB>
                      <a:noFill/>
                    </a:lnB>
                  </a:tcPr>
                </a:tc>
              </a:tr>
            </a:tbl>
          </a:graphicData>
        </a:graphic>
      </p:graphicFrame>
      <p:graphicFrame>
        <p:nvGraphicFramePr>
          <p:cNvPr id="5" name="Chart 4"/>
          <p:cNvGraphicFramePr/>
          <p:nvPr/>
        </p:nvGraphicFramePr>
        <p:xfrm>
          <a:off x="304800" y="1143000"/>
          <a:ext cx="7467600" cy="5257800"/>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6F9B94DA-6703-4C43-8A0B-A11A3200F94F}"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Placeholder 3"/>
          <p:cNvGraphicFramePr>
            <a:graphicFrameLocks noGrp="1"/>
          </p:cNvGraphicFramePr>
          <p:nvPr>
            <p:ph type="tbl" idx="1"/>
          </p:nvPr>
        </p:nvGraphicFramePr>
        <p:xfrm>
          <a:off x="685800" y="457207"/>
          <a:ext cx="7772400" cy="5562599"/>
        </p:xfrm>
        <a:graphic>
          <a:graphicData uri="http://schemas.openxmlformats.org/drawingml/2006/table">
            <a:tbl>
              <a:tblPr/>
              <a:tblGrid>
                <a:gridCol w="1513027"/>
                <a:gridCol w="3979469"/>
                <a:gridCol w="2279904"/>
              </a:tblGrid>
              <a:tr h="326377">
                <a:tc>
                  <a:txBody>
                    <a:bodyPr/>
                    <a:lstStyle/>
                    <a:p>
                      <a:pPr algn="ctr" rtl="0" fontAlgn="b"/>
                      <a:r>
                        <a:rPr lang="en-US" sz="1400" b="1" i="0" u="none" strike="noStrike" dirty="0" smtClean="0">
                          <a:solidFill>
                            <a:srgbClr val="000000"/>
                          </a:solidFill>
                          <a:latin typeface="Arial"/>
                        </a:rPr>
                        <a:t>Grade </a:t>
                      </a:r>
                      <a:endParaRPr lang="en-US" sz="1400" b="1" i="0" u="none" strike="noStrike" dirty="0">
                        <a:solidFill>
                          <a:srgbClr val="000000"/>
                        </a:solidFill>
                        <a:latin typeface="Arial"/>
                      </a:endParaRP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ctr" rtl="0" fontAlgn="b"/>
                      <a:r>
                        <a:rPr lang="en-US" sz="1400" b="1" i="0" u="none" strike="noStrike">
                          <a:solidFill>
                            <a:srgbClr val="000000"/>
                          </a:solidFill>
                          <a:latin typeface="Arial"/>
                        </a:rPr>
                        <a:t># Autism per Oct </a:t>
                      </a:r>
                      <a:r>
                        <a:rPr lang="en-US" sz="1400" b="1" i="0" u="none" strike="noStrike" smtClean="0">
                          <a:solidFill>
                            <a:srgbClr val="000000"/>
                          </a:solidFill>
                          <a:latin typeface="Arial"/>
                        </a:rPr>
                        <a:t>2015 </a:t>
                      </a:r>
                      <a:r>
                        <a:rPr lang="en-US" sz="1400" b="1" i="0" u="none" strike="noStrike">
                          <a:solidFill>
                            <a:srgbClr val="000000"/>
                          </a:solidFill>
                          <a:latin typeface="Arial"/>
                        </a:rPr>
                        <a:t>Enrollment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c>
                  <a:txBody>
                    <a:bodyPr/>
                    <a:lstStyle/>
                    <a:p>
                      <a:pPr algn="ctr" rtl="0" fontAlgn="b"/>
                      <a:r>
                        <a:rPr lang="en-US" sz="1400" b="1" i="0" u="none" strike="noStrike">
                          <a:solidFill>
                            <a:srgbClr val="000000"/>
                          </a:solidFill>
                          <a:latin typeface="Arial"/>
                        </a:rPr>
                        <a:t>Autism Enroll %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9CCFF"/>
                    </a:solidFill>
                  </a:tcPr>
                </a:tc>
              </a:tr>
              <a:tr h="326377">
                <a:tc>
                  <a:txBody>
                    <a:bodyPr/>
                    <a:lstStyle/>
                    <a:p>
                      <a:pPr algn="ctr" rtl="0" fontAlgn="b"/>
                      <a:r>
                        <a:rPr lang="en-US" sz="1400" b="1" i="0" u="none" strike="noStrike" dirty="0">
                          <a:solidFill>
                            <a:srgbClr val="000000"/>
                          </a:solidFill>
                          <a:latin typeface="Arial"/>
                        </a:rPr>
                        <a:t>PK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2,140</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a:solidFill>
                            <a:srgbClr val="000000"/>
                          </a:solidFill>
                          <a:latin typeface="Arial"/>
                        </a:rPr>
                        <a:t>11.5%</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K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1,270</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a:solidFill>
                            <a:srgbClr val="000000"/>
                          </a:solidFill>
                          <a:latin typeface="Arial"/>
                        </a:rPr>
                        <a:t>6.8%</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1,198</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6.5%</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2</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1,233</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6.6%</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3</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1,276</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6.9%</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4</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1,270</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6.8%</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5</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1,279</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6.9%</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6</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1,336</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7.2%</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7</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1,323</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7.1%</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8</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1,251</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6.7%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9</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1,196</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6.4%</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10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1,093</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5.9%</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11</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a:solidFill>
                            <a:srgbClr val="000000"/>
                          </a:solidFill>
                          <a:latin typeface="Arial"/>
                        </a:rPr>
                        <a:t>894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4.8%</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12</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1,098</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5.9%</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26377">
                <a:tc>
                  <a:txBody>
                    <a:bodyPr/>
                    <a:lstStyle/>
                    <a:p>
                      <a:pPr algn="ctr" rtl="0" fontAlgn="b"/>
                      <a:r>
                        <a:rPr lang="en-US" sz="1400" b="1" i="0" u="none" strike="noStrike">
                          <a:solidFill>
                            <a:srgbClr val="000000"/>
                          </a:solidFill>
                          <a:latin typeface="Arial"/>
                        </a:rPr>
                        <a:t>+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a:solidFill>
                            <a:srgbClr val="000000"/>
                          </a:solidFill>
                          <a:latin typeface="Arial"/>
                        </a:rPr>
                        <a:t>715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a:solidFill>
                            <a:srgbClr val="000000"/>
                          </a:solidFill>
                          <a:latin typeface="Arial"/>
                        </a:rPr>
                        <a:t>3.8%</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340567">
                <a:tc>
                  <a:txBody>
                    <a:bodyPr/>
                    <a:lstStyle/>
                    <a:p>
                      <a:pPr algn="ctr" rtl="0" fontAlgn="b"/>
                      <a:r>
                        <a:rPr lang="en-US" sz="1400" b="1" i="0" u="none" strike="noStrike">
                          <a:solidFill>
                            <a:srgbClr val="000000"/>
                          </a:solidFill>
                          <a:latin typeface="Arial"/>
                        </a:rPr>
                        <a:t>Total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18,572</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b"/>
                      <a:r>
                        <a:rPr lang="en-US" sz="1400" b="1" i="0" u="none" strike="noStrike" dirty="0" smtClean="0">
                          <a:solidFill>
                            <a:srgbClr val="000000"/>
                          </a:solidFill>
                          <a:latin typeface="Arial"/>
                        </a:rPr>
                        <a:t>100%</a:t>
                      </a:r>
                      <a:endParaRPr lang="en-US" sz="1400" b="1" i="0" u="none" strike="noStrike" dirty="0">
                        <a:solidFill>
                          <a:srgbClr val="000000"/>
                        </a:solidFill>
                        <a:latin typeface="Arial"/>
                      </a:endParaRP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 name="Slide Number Placeholder 1"/>
          <p:cNvSpPr>
            <a:spLocks noGrp="1"/>
          </p:cNvSpPr>
          <p:nvPr>
            <p:ph type="sldNum" sz="quarter" idx="12"/>
          </p:nvPr>
        </p:nvSpPr>
        <p:spPr/>
        <p:txBody>
          <a:bodyPr/>
          <a:lstStyle/>
          <a:p>
            <a:fld id="{C53EE9E7-2BBD-4D9C-BB31-62160E7DA90D}"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123" name="Group 715"/>
          <p:cNvGraphicFramePr>
            <a:graphicFrameLocks noGrp="1"/>
          </p:cNvGraphicFramePr>
          <p:nvPr>
            <p:ph sz="half" idx="1"/>
          </p:nvPr>
        </p:nvGraphicFramePr>
        <p:xfrm>
          <a:off x="609600" y="1800225"/>
          <a:ext cx="5103813" cy="3076575"/>
        </p:xfrm>
        <a:graphic>
          <a:graphicData uri="http://schemas.openxmlformats.org/drawingml/2006/table">
            <a:tbl>
              <a:tblPr/>
              <a:tblGrid>
                <a:gridCol w="1371600"/>
                <a:gridCol w="669925"/>
                <a:gridCol w="1020763"/>
                <a:gridCol w="1020762"/>
                <a:gridCol w="1020763"/>
              </a:tblGrid>
              <a:tr h="485775">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Autism</a:t>
                      </a:r>
                      <a:endParaRPr kumimoji="0" lang="en-US" sz="1600" b="1"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10</a:t>
                      </a:r>
                      <a:endParaRPr kumimoji="0" lang="en-US" sz="16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MTH</a:t>
                      </a:r>
                      <a:endParaRPr kumimoji="0" lang="en-US" sz="16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849</a:t>
                      </a:r>
                      <a:endParaRPr kumimoji="0" lang="en-US" sz="1600" b="1"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79.0</a:t>
                      </a:r>
                      <a:endParaRPr kumimoji="0" lang="en-US" sz="1600" b="1"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76200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Autism</a:t>
                      </a:r>
                      <a:endParaRPr kumimoji="0" lang="en-US" sz="16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10</a:t>
                      </a:r>
                      <a:endParaRPr kumimoji="0" lang="en-US" sz="16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ELA</a:t>
                      </a:r>
                      <a:endParaRPr kumimoji="0" lang="en-US" sz="16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834</a:t>
                      </a:r>
                      <a:endParaRPr kumimoji="0" lang="en-US" sz="1600" b="1"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87.3</a:t>
                      </a:r>
                      <a:endParaRPr kumimoji="0" lang="en-US" sz="1600" b="1"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1440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Other </a:t>
                      </a:r>
                    </a:p>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Disabilities</a:t>
                      </a:r>
                      <a:endParaRPr kumimoji="0" lang="en-US" sz="16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10</a:t>
                      </a:r>
                      <a:endParaRPr kumimoji="0" lang="en-US" sz="16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MTH</a:t>
                      </a:r>
                      <a:endParaRPr kumimoji="0" lang="en-US" sz="16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10893</a:t>
                      </a:r>
                      <a:endParaRPr kumimoji="0" lang="en-US" sz="1600" b="1"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68.9</a:t>
                      </a:r>
                      <a:endParaRPr kumimoji="0" lang="en-US" sz="1600" b="1"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r>
              <a:tr h="914400">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Other </a:t>
                      </a:r>
                    </a:p>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Disabilities</a:t>
                      </a:r>
                      <a:endParaRPr kumimoji="0" lang="en-US" sz="16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10</a:t>
                      </a:r>
                      <a:endParaRPr kumimoji="0" lang="en-US" sz="16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342900" marR="0" lvl="0" indent="-342900" algn="l"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Arial" charset="0"/>
                          <a:cs typeface="Arial" charset="0"/>
                        </a:rPr>
                        <a:t>ELA</a:t>
                      </a:r>
                      <a:endParaRPr kumimoji="0" lang="en-US" sz="1600" b="1" i="0" u="none" strike="noStrike" cap="none" normalizeH="0" baseline="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cs typeface="Arial" charset="0"/>
                        </a:rPr>
                        <a:t>10854</a:t>
                      </a:r>
                      <a:endParaRPr kumimoji="0" lang="en-US" sz="1600" b="1" i="0" u="none" strike="noStrike" cap="none" normalizeH="0" baseline="0" dirty="0" smtClean="0">
                        <a:ln>
                          <a:noFill/>
                        </a:ln>
                        <a:solidFill>
                          <a:schemeClr val="tx1"/>
                        </a:solidFill>
                        <a:effectLst/>
                        <a:latin typeface="Arial" charset="0"/>
                      </a:endParaRP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c>
                  <a:txBody>
                    <a:bodyPr/>
                    <a:lstStyle/>
                    <a:p>
                      <a:pPr marL="342900" marR="0" lvl="0" indent="-342900" algn="r" defTabSz="914400" rtl="0" eaLnBrk="1" fontAlgn="b"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charset="0"/>
                        </a:rPr>
                        <a:t>88.1</a:t>
                      </a:r>
                    </a:p>
                  </a:txBody>
                  <a:tcPr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99CCFF"/>
                    </a:solidFill>
                  </a:tcPr>
                </a:tc>
              </a:tr>
            </a:tbl>
          </a:graphicData>
        </a:graphic>
      </p:graphicFrame>
      <p:graphicFrame>
        <p:nvGraphicFramePr>
          <p:cNvPr id="18125" name="Group 717"/>
          <p:cNvGraphicFramePr>
            <a:graphicFrameLocks noGrp="1"/>
          </p:cNvGraphicFramePr>
          <p:nvPr>
            <p:ph sz="half" idx="2"/>
          </p:nvPr>
        </p:nvGraphicFramePr>
        <p:xfrm>
          <a:off x="533400" y="1066800"/>
          <a:ext cx="5254625" cy="533400"/>
        </p:xfrm>
        <a:graphic>
          <a:graphicData uri="http://schemas.openxmlformats.org/drawingml/2006/table">
            <a:tbl>
              <a:tblPr/>
              <a:tblGrid>
                <a:gridCol w="1447800"/>
                <a:gridCol w="654050"/>
                <a:gridCol w="1050925"/>
                <a:gridCol w="1050925"/>
                <a:gridCol w="1050925"/>
              </a:tblGrid>
              <a:tr h="5334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cs typeface="Arial" charset="0"/>
                        </a:rPr>
                        <a:t>DISABILITY</a:t>
                      </a:r>
                      <a:endParaRPr kumimoji="0" lang="en-US" sz="1400" b="1" i="0" u="none" strike="noStrike" cap="none" normalizeH="0" baseline="0" dirty="0" smtClean="0">
                        <a:ln>
                          <a:noFill/>
                        </a:ln>
                        <a:solidFill>
                          <a:schemeClr val="tx1"/>
                        </a:solidFill>
                        <a:effectLst/>
                        <a:latin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Gr.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Subject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Total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rPr>
                        <a:t>CPI</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FF66"/>
                    </a:solidFill>
                  </a:tcPr>
                </a:tc>
              </a:tr>
            </a:tbl>
          </a:graphicData>
        </a:graphic>
      </p:graphicFrame>
      <p:sp>
        <p:nvSpPr>
          <p:cNvPr id="18124" name="Text Box 716"/>
          <p:cNvSpPr txBox="1">
            <a:spLocks noChangeArrowheads="1"/>
          </p:cNvSpPr>
          <p:nvPr/>
        </p:nvSpPr>
        <p:spPr bwMode="auto">
          <a:xfrm>
            <a:off x="6019800" y="1143000"/>
            <a:ext cx="2895600" cy="3785652"/>
          </a:xfrm>
          <a:prstGeom prst="rect">
            <a:avLst/>
          </a:prstGeom>
          <a:noFill/>
          <a:ln w="9525">
            <a:noFill/>
            <a:miter lim="800000"/>
            <a:headEnd/>
            <a:tailEnd/>
          </a:ln>
          <a:effectLst/>
        </p:spPr>
        <p:txBody>
          <a:bodyPr>
            <a:spAutoFit/>
          </a:bodyPr>
          <a:lstStyle/>
          <a:p>
            <a:pPr>
              <a:spcBef>
                <a:spcPct val="50000"/>
              </a:spcBef>
            </a:pPr>
            <a:r>
              <a:rPr lang="en-US" sz="2400" dirty="0"/>
              <a:t>Performance of students with autism as compared to other students with disabilities in the 10</a:t>
            </a:r>
            <a:r>
              <a:rPr lang="en-US" sz="2400" baseline="30000" dirty="0"/>
              <a:t>TH </a:t>
            </a:r>
            <a:r>
              <a:rPr lang="en-US" sz="2400"/>
              <a:t>grade </a:t>
            </a:r>
            <a:r>
              <a:rPr lang="en-US" sz="2400" smtClean="0"/>
              <a:t>2015 tests </a:t>
            </a:r>
            <a:r>
              <a:rPr lang="en-US" sz="2400" dirty="0"/>
              <a:t>for MATH and ENGLISH </a:t>
            </a:r>
            <a:r>
              <a:rPr lang="en-US" sz="2400"/>
              <a:t>LANGUAGE </a:t>
            </a:r>
            <a:r>
              <a:rPr lang="en-US" sz="2400" smtClean="0"/>
              <a:t>ARTS </a:t>
            </a:r>
            <a:endParaRPr lang="en-US" sz="2400" dirty="0"/>
          </a:p>
        </p:txBody>
      </p:sp>
      <p:sp>
        <p:nvSpPr>
          <p:cNvPr id="2" name="Slide Number Placeholder 1"/>
          <p:cNvSpPr>
            <a:spLocks noGrp="1"/>
          </p:cNvSpPr>
          <p:nvPr>
            <p:ph type="sldNum" sz="quarter" idx="12"/>
          </p:nvPr>
        </p:nvSpPr>
        <p:spPr/>
        <p:txBody>
          <a:bodyPr/>
          <a:lstStyle/>
          <a:p>
            <a:fld id="{1014951F-229B-49B9-A6DC-A8EEBCA17375}"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hart 4"/>
          <p:cNvGraphicFramePr/>
          <p:nvPr/>
        </p:nvGraphicFramePr>
        <p:xfrm>
          <a:off x="304800" y="609600"/>
          <a:ext cx="8362950" cy="5688330"/>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1014951F-229B-49B9-A6DC-A8EEBCA17375}"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nvGraphicFramePr>
        <p:xfrm>
          <a:off x="228600" y="381000"/>
          <a:ext cx="8610600" cy="5562600"/>
        </p:xfrm>
        <a:graphic>
          <a:graphicData uri="http://schemas.openxmlformats.org/drawingml/2006/chart">
            <c:chart xmlns:c="http://schemas.openxmlformats.org/drawingml/2006/chart" xmlns:r="http://schemas.openxmlformats.org/officeDocument/2006/relationships" r:id="rId2"/>
          </a:graphicData>
        </a:graphic>
      </p:graphicFrame>
      <p:sp>
        <p:nvSpPr>
          <p:cNvPr id="2" name="Slide Number Placeholder 1"/>
          <p:cNvSpPr>
            <a:spLocks noGrp="1"/>
          </p:cNvSpPr>
          <p:nvPr>
            <p:ph type="sldNum" sz="quarter" idx="12"/>
          </p:nvPr>
        </p:nvSpPr>
        <p:spPr/>
        <p:txBody>
          <a:bodyPr/>
          <a:lstStyle/>
          <a:p>
            <a:fld id="{1014951F-229B-49B9-A6DC-A8EEBCA17375}"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4"/>
          <p:cNvSpPr>
            <a:spLocks noGrp="1" noChangeArrowheads="1"/>
          </p:cNvSpPr>
          <p:nvPr>
            <p:ph type="title"/>
          </p:nvPr>
        </p:nvSpPr>
        <p:spPr>
          <a:noFill/>
        </p:spPr>
        <p:txBody>
          <a:bodyPr/>
          <a:lstStyle/>
          <a:p>
            <a:r>
              <a:rPr lang="en-US" dirty="0"/>
              <a:t>Definition</a:t>
            </a:r>
          </a:p>
        </p:txBody>
      </p:sp>
      <p:sp>
        <p:nvSpPr>
          <p:cNvPr id="7171" name="Rectangle 3"/>
          <p:cNvSpPr>
            <a:spLocks noGrp="1" noChangeArrowheads="1"/>
          </p:cNvSpPr>
          <p:nvPr>
            <p:ph sz="half" idx="1"/>
          </p:nvPr>
        </p:nvSpPr>
        <p:spPr>
          <a:xfrm>
            <a:off x="304800" y="1447800"/>
            <a:ext cx="3733800" cy="4525963"/>
          </a:xfrm>
          <a:ln w="12700">
            <a:noFill/>
          </a:ln>
        </p:spPr>
        <p:txBody>
          <a:bodyPr/>
          <a:lstStyle/>
          <a:p>
            <a:pPr>
              <a:lnSpc>
                <a:spcPct val="80000"/>
              </a:lnSpc>
            </a:pPr>
            <a:r>
              <a:rPr lang="en-US" sz="2000" i="1" dirty="0"/>
              <a:t>Autism – </a:t>
            </a:r>
            <a:r>
              <a:rPr lang="en-US" sz="2000" dirty="0"/>
              <a:t>A developmental disability significantly affecting verbal and nonverbal communication and social interaction.  The term shall have the meaning given it in federal law at 34 CFR 300.7. </a:t>
            </a:r>
          </a:p>
        </p:txBody>
      </p:sp>
      <p:sp>
        <p:nvSpPr>
          <p:cNvPr id="7173" name="Rectangle 5"/>
          <p:cNvSpPr>
            <a:spLocks noGrp="1" noChangeArrowheads="1"/>
          </p:cNvSpPr>
          <p:nvPr>
            <p:ph sz="half" idx="2"/>
          </p:nvPr>
        </p:nvSpPr>
        <p:spPr>
          <a:xfrm>
            <a:off x="4114800" y="1447800"/>
            <a:ext cx="4572000" cy="4800600"/>
          </a:xfrm>
          <a:ln w="12700">
            <a:noFill/>
          </a:ln>
        </p:spPr>
        <p:txBody>
          <a:bodyPr/>
          <a:lstStyle/>
          <a:p>
            <a:pPr>
              <a:lnSpc>
                <a:spcPct val="80000"/>
              </a:lnSpc>
              <a:buFontTx/>
              <a:buNone/>
            </a:pPr>
            <a:r>
              <a:rPr lang="en-US" sz="2000" u="sng" dirty="0"/>
              <a:t>Key words from the federal definition</a:t>
            </a:r>
            <a:r>
              <a:rPr lang="en-US" sz="2000" dirty="0"/>
              <a:t>: </a:t>
            </a:r>
            <a:r>
              <a:rPr lang="en-US" sz="2000" b="1" dirty="0"/>
              <a:t>A developmental disability significantly affecting verbal and nonverbal communication and social interaction, generally evident before age 3…adversely affects …educational performance… engagement in repetitive activities and stereotyped movements, resistance to environmental change or change in daily routines, and unusual responses to sensory experiences.</a:t>
            </a:r>
          </a:p>
          <a:p>
            <a:pPr>
              <a:lnSpc>
                <a:spcPct val="80000"/>
              </a:lnSpc>
            </a:pPr>
            <a:endParaRPr lang="en-US" sz="2000" b="1" dirty="0"/>
          </a:p>
        </p:txBody>
      </p:sp>
      <p:sp>
        <p:nvSpPr>
          <p:cNvPr id="2" name="Slide Number Placeholder 1"/>
          <p:cNvSpPr>
            <a:spLocks noGrp="1"/>
          </p:cNvSpPr>
          <p:nvPr>
            <p:ph type="sldNum" sz="quarter" idx="12"/>
          </p:nvPr>
        </p:nvSpPr>
        <p:spPr/>
        <p:txBody>
          <a:bodyPr/>
          <a:lstStyle/>
          <a:p>
            <a:fld id="{1014951F-229B-49B9-A6DC-A8EEBCA17375}"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2007_ESE_Template">
  <a:themeElements>
    <a:clrScheme name="ESE">
      <a:dk1>
        <a:srgbClr val="0D1969"/>
      </a:dk1>
      <a:lt1>
        <a:sysClr val="window" lastClr="FFFFFF"/>
      </a:lt1>
      <a:dk2>
        <a:srgbClr val="0D1969"/>
      </a:dk2>
      <a:lt2>
        <a:srgbClr val="EEECE1"/>
      </a:lt2>
      <a:accent1>
        <a:srgbClr val="E86B01"/>
      </a:accent1>
      <a:accent2>
        <a:srgbClr val="0D1969"/>
      </a:accent2>
      <a:accent3>
        <a:srgbClr val="FBC40E"/>
      </a:accent3>
      <a:accent4>
        <a:srgbClr val="006600"/>
      </a:accent4>
      <a:accent5>
        <a:srgbClr val="C00000"/>
      </a:accent5>
      <a:accent6>
        <a:srgbClr val="800080"/>
      </a:accent6>
      <a:hlink>
        <a:srgbClr val="0000FF"/>
      </a:hlink>
      <a:folHlink>
        <a:srgbClr val="7F7F7F"/>
      </a:folHlink>
    </a:clrScheme>
    <a:fontScheme name="ESE">
      <a:majorFont>
        <a:latin typeface="Georgi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ESE PPT</Template>
  <TotalTime>17678</TotalTime>
  <Words>1404</Words>
  <Application>Microsoft Office PowerPoint</Application>
  <PresentationFormat>On-screen Show (4:3)</PresentationFormat>
  <Paragraphs>261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2007_ESE_Template</vt:lpstr>
      <vt:lpstr>Department of Elementary and Secondary Education</vt:lpstr>
      <vt:lpstr>Incidence Info</vt:lpstr>
      <vt:lpstr>PowerPoint Presentation</vt:lpstr>
      <vt:lpstr>PowerPoint Presentation</vt:lpstr>
      <vt:lpstr>PowerPoint Presentation</vt:lpstr>
      <vt:lpstr>PowerPoint Presentation</vt:lpstr>
      <vt:lpstr>PowerPoint Presentation</vt:lpstr>
      <vt:lpstr>PowerPoint Presentation</vt:lpstr>
      <vt:lpstr>Definition</vt:lpstr>
      <vt:lpstr>From TA doc:   ISERS</vt:lpstr>
      <vt:lpstr>Eligibility</vt:lpstr>
      <vt:lpstr>Special Considerations for Autism</vt:lpstr>
      <vt:lpstr>Special Considerations for Autism</vt:lpstr>
      <vt:lpstr> Technical Assistance Advisory SPED 2007-1: Autism Spectrum Disorder </vt:lpstr>
      <vt:lpstr>Other Legislation 1</vt:lpstr>
      <vt:lpstr>Other Legislation 2</vt:lpstr>
      <vt:lpstr>Other Legislation 3</vt:lpstr>
      <vt:lpstr>Advisories</vt:lpstr>
    </vt:vector>
  </TitlesOfParts>
  <Company>ESE</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2010-12-13T18:05:21Z</dcterms:created>
  <dc:creator>mmm</dc:creator>
  <lastModifiedBy/>
  <dcterms:modified xsi:type="dcterms:W3CDTF">2016-05-24T22:19:05Z</dcterms:modified>
  <revision>1757</revision>
  <dc:title>Department of Elementary and Secondary Education</dc:title>
</coreProperties>
</file>