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80" r:id="rId5"/>
    <p:sldId id="476" r:id="rId6"/>
    <p:sldId id="475" r:id="rId7"/>
    <p:sldId id="485" r:id="rId8"/>
    <p:sldId id="495" r:id="rId9"/>
    <p:sldId id="477" r:id="rId10"/>
    <p:sldId id="490" r:id="rId11"/>
    <p:sldId id="473" r:id="rId12"/>
    <p:sldId id="300" r:id="rId13"/>
    <p:sldId id="494" r:id="rId14"/>
    <p:sldId id="498" r:id="rId15"/>
    <p:sldId id="496" r:id="rId16"/>
    <p:sldId id="298" r:id="rId17"/>
    <p:sldId id="499" r:id="rId18"/>
    <p:sldId id="497" r:id="rId19"/>
    <p:sldId id="488" r:id="rId20"/>
    <p:sldId id="493" r:id="rId21"/>
    <p:sldId id="500" r:id="rId22"/>
    <p:sldId id="479" r:id="rId23"/>
    <p:sldId id="265" r:id="rId24"/>
  </p:sldIdLst>
  <p:sldSz cx="12192000" cy="6858000"/>
  <p:notesSz cx="7010400" cy="92964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BH Commission Presentation" id="{AEEF91B5-C040-418C-A7EF-D396E8C5FE21}">
          <p14:sldIdLst>
            <p14:sldId id="280"/>
            <p14:sldId id="476"/>
            <p14:sldId id="475"/>
            <p14:sldId id="485"/>
            <p14:sldId id="495"/>
            <p14:sldId id="477"/>
            <p14:sldId id="490"/>
            <p14:sldId id="473"/>
            <p14:sldId id="300"/>
            <p14:sldId id="494"/>
            <p14:sldId id="498"/>
            <p14:sldId id="496"/>
            <p14:sldId id="298"/>
            <p14:sldId id="499"/>
            <p14:sldId id="497"/>
            <p14:sldId id="488"/>
            <p14:sldId id="493"/>
            <p14:sldId id="500"/>
            <p14:sldId id="479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ske, Heather (DESE)" initials="P(" lastIdx="9" clrIdx="0">
    <p:extLst>
      <p:ext uri="{19B8F6BF-5375-455C-9EA6-DF929625EA0E}">
        <p15:presenceInfo xmlns:p15="http://schemas.microsoft.com/office/powerpoint/2012/main" userId="S::heather.peske@mass.gov::aa1a1415-1922-45e8-a549-0a842610b4be" providerId="AD"/>
      </p:ext>
    </p:extLst>
  </p:cmAuthor>
  <p:cmAuthor id="2" name="McMahon, Erin K." initials="MK" lastIdx="1" clrIdx="1">
    <p:extLst>
      <p:ext uri="{19B8F6BF-5375-455C-9EA6-DF929625EA0E}">
        <p15:presenceInfo xmlns:p15="http://schemas.microsoft.com/office/powerpoint/2012/main" userId="S::erin.k.mcmahon@mass.gov::2ec7950c-90d5-4ed4-8535-d580c3159c0a" providerId="AD"/>
      </p:ext>
    </p:extLst>
  </p:cmAuthor>
  <p:cmAuthor id="3" name="Bennett, Rachelle Engler (DESE)" initials="BRE(" lastIdx="1" clrIdx="2">
    <p:extLst>
      <p:ext uri="{19B8F6BF-5375-455C-9EA6-DF929625EA0E}">
        <p15:presenceInfo xmlns:p15="http://schemas.microsoft.com/office/powerpoint/2012/main" userId="S::RachelleEngler.Bennett@mass.gov::a21d5eb0-8f40-45e8-806c-8b2ef2307bb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38526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45D506-2D2C-40FA-B247-3DCFB69FA1AD}" v="6" dt="2022-02-08T13:21:17.6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ond, Christine A. (DESE)" userId="27fc5900-ae22-4aaf-88d7-24192f5dedcb" providerId="ADAL" clId="{5A45D506-2D2C-40FA-B247-3DCFB69FA1AD}"/>
    <pc:docChg chg="custSel delSld modSld modSection">
      <pc:chgData name="Pond, Christine A. (DESE)" userId="27fc5900-ae22-4aaf-88d7-24192f5dedcb" providerId="ADAL" clId="{5A45D506-2D2C-40FA-B247-3DCFB69FA1AD}" dt="2022-02-08T13:24:18.603" v="188" actId="20577"/>
      <pc:docMkLst>
        <pc:docMk/>
      </pc:docMkLst>
      <pc:sldChg chg="modSp mod">
        <pc:chgData name="Pond, Christine A. (DESE)" userId="27fc5900-ae22-4aaf-88d7-24192f5dedcb" providerId="ADAL" clId="{5A45D506-2D2C-40FA-B247-3DCFB69FA1AD}" dt="2022-02-08T13:08:54.994" v="65" actId="3626"/>
        <pc:sldMkLst>
          <pc:docMk/>
          <pc:sldMk cId="2374590262" sldId="300"/>
        </pc:sldMkLst>
        <pc:spChg chg="mod">
          <ac:chgData name="Pond, Christine A. (DESE)" userId="27fc5900-ae22-4aaf-88d7-24192f5dedcb" providerId="ADAL" clId="{5A45D506-2D2C-40FA-B247-3DCFB69FA1AD}" dt="2022-02-08T13:08:54.994" v="65" actId="3626"/>
          <ac:spMkLst>
            <pc:docMk/>
            <pc:sldMk cId="2374590262" sldId="300"/>
            <ac:spMk id="3" creationId="{A7313194-8D87-433C-BB1F-9EEE0B7F51B7}"/>
          </ac:spMkLst>
        </pc:spChg>
      </pc:sldChg>
      <pc:sldChg chg="modSp mod">
        <pc:chgData name="Pond, Christine A. (DESE)" userId="27fc5900-ae22-4aaf-88d7-24192f5dedcb" providerId="ADAL" clId="{5A45D506-2D2C-40FA-B247-3DCFB69FA1AD}" dt="2022-02-08T13:24:18.603" v="188" actId="20577"/>
        <pc:sldMkLst>
          <pc:docMk/>
          <pc:sldMk cId="1006068851" sldId="488"/>
        </pc:sldMkLst>
        <pc:spChg chg="mod">
          <ac:chgData name="Pond, Christine A. (DESE)" userId="27fc5900-ae22-4aaf-88d7-24192f5dedcb" providerId="ADAL" clId="{5A45D506-2D2C-40FA-B247-3DCFB69FA1AD}" dt="2022-02-08T13:24:18.603" v="188" actId="20577"/>
          <ac:spMkLst>
            <pc:docMk/>
            <pc:sldMk cId="1006068851" sldId="488"/>
            <ac:spMk id="6" creationId="{CCD90105-90C2-4096-932C-12F83C47A70E}"/>
          </ac:spMkLst>
        </pc:spChg>
      </pc:sldChg>
      <pc:sldChg chg="modSp mod">
        <pc:chgData name="Pond, Christine A. (DESE)" userId="27fc5900-ae22-4aaf-88d7-24192f5dedcb" providerId="ADAL" clId="{5A45D506-2D2C-40FA-B247-3DCFB69FA1AD}" dt="2022-02-08T13:16:38.540" v="88" actId="20577"/>
        <pc:sldMkLst>
          <pc:docMk/>
          <pc:sldMk cId="1361075177" sldId="494"/>
        </pc:sldMkLst>
        <pc:spChg chg="mod">
          <ac:chgData name="Pond, Christine A. (DESE)" userId="27fc5900-ae22-4aaf-88d7-24192f5dedcb" providerId="ADAL" clId="{5A45D506-2D2C-40FA-B247-3DCFB69FA1AD}" dt="2022-02-08T13:16:38.540" v="88" actId="20577"/>
          <ac:spMkLst>
            <pc:docMk/>
            <pc:sldMk cId="1361075177" sldId="494"/>
            <ac:spMk id="3" creationId="{A7313194-8D87-433C-BB1F-9EEE0B7F51B7}"/>
          </ac:spMkLst>
        </pc:spChg>
      </pc:sldChg>
      <pc:sldChg chg="modSp mod">
        <pc:chgData name="Pond, Christine A. (DESE)" userId="27fc5900-ae22-4aaf-88d7-24192f5dedcb" providerId="ADAL" clId="{5A45D506-2D2C-40FA-B247-3DCFB69FA1AD}" dt="2022-02-08T13:23:05.865" v="166" actId="313"/>
        <pc:sldMkLst>
          <pc:docMk/>
          <pc:sldMk cId="2317371918" sldId="498"/>
        </pc:sldMkLst>
        <pc:spChg chg="mod">
          <ac:chgData name="Pond, Christine A. (DESE)" userId="27fc5900-ae22-4aaf-88d7-24192f5dedcb" providerId="ADAL" clId="{5A45D506-2D2C-40FA-B247-3DCFB69FA1AD}" dt="2022-02-08T13:23:05.865" v="166" actId="313"/>
          <ac:spMkLst>
            <pc:docMk/>
            <pc:sldMk cId="2317371918" sldId="498"/>
            <ac:spMk id="3" creationId="{A7313194-8D87-433C-BB1F-9EEE0B7F51B7}"/>
          </ac:spMkLst>
        </pc:spChg>
      </pc:sldChg>
      <pc:sldChg chg="modSp del mod">
        <pc:chgData name="Pond, Christine A. (DESE)" userId="27fc5900-ae22-4aaf-88d7-24192f5dedcb" providerId="ADAL" clId="{5A45D506-2D2C-40FA-B247-3DCFB69FA1AD}" dt="2022-02-04T21:32:01.657" v="63" actId="2696"/>
        <pc:sldMkLst>
          <pc:docMk/>
          <pc:sldMk cId="79227529" sldId="501"/>
        </pc:sldMkLst>
        <pc:spChg chg="mod">
          <ac:chgData name="Pond, Christine A. (DESE)" userId="27fc5900-ae22-4aaf-88d7-24192f5dedcb" providerId="ADAL" clId="{5A45D506-2D2C-40FA-B247-3DCFB69FA1AD}" dt="2022-02-04T21:31:57.235" v="62" actId="20577"/>
          <ac:spMkLst>
            <pc:docMk/>
            <pc:sldMk cId="79227529" sldId="501"/>
            <ac:spMk id="2" creationId="{8B5762C0-A3C9-435E-AF14-BF2574CE52B0}"/>
          </ac:spMkLst>
        </pc:spChg>
      </pc:sldChg>
      <pc:sldChg chg="modSp del mod">
        <pc:chgData name="Pond, Christine A. (DESE)" userId="27fc5900-ae22-4aaf-88d7-24192f5dedcb" providerId="ADAL" clId="{5A45D506-2D2C-40FA-B247-3DCFB69FA1AD}" dt="2022-02-04T21:32:08.809" v="64" actId="2696"/>
        <pc:sldMkLst>
          <pc:docMk/>
          <pc:sldMk cId="825100481" sldId="502"/>
        </pc:sldMkLst>
        <pc:spChg chg="mod">
          <ac:chgData name="Pond, Christine A. (DESE)" userId="27fc5900-ae22-4aaf-88d7-24192f5dedcb" providerId="ADAL" clId="{5A45D506-2D2C-40FA-B247-3DCFB69FA1AD}" dt="2022-02-04T21:31:05.239" v="35" actId="20577"/>
          <ac:spMkLst>
            <pc:docMk/>
            <pc:sldMk cId="825100481" sldId="502"/>
            <ac:spMk id="6" creationId="{CCD90105-90C2-4096-932C-12F83C47A70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6ED4749-19D8-4E36-90F7-E6B4510440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A48534B-5D3C-4807-A728-1CB2BECA5F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9EE748-B40B-414E-BAA7-F3C486CFB5C1}" type="datetimeFigureOut">
              <a:rPr lang="zh-CN" altLang="en-US" smtClean="0"/>
              <a:pPr/>
              <a:t>2022/2/8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7F99B70-1AD7-4C7C-A906-8B56C25C43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320F0F0-CF1A-496E-BED7-9E4922DA6A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18C9F7-038D-4319-89ED-950335481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396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A38425-D63F-4DFC-BD0C-2F1E5D93D1F4}" type="datetimeFigureOut">
              <a:rPr lang="zh-CN" altLang="en-US" smtClean="0"/>
              <a:pPr/>
              <a:t>2022/2/8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CCD5AF-71CD-4C88-AC55-E7BE057B2D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583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47251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06818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86243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0166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3599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8710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379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3601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9386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013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34708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19968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6344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16031F9-E14B-462C-B8F1-B51AFEC42C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6654" y="1958196"/>
            <a:ext cx="6678954" cy="1656272"/>
          </a:xfrm>
          <a:noFill/>
        </p:spPr>
        <p:txBody>
          <a:bodyPr wrap="square" rtlCol="0">
            <a:noAutofit/>
          </a:bodyPr>
          <a:lstStyle>
            <a:lvl1pPr>
              <a:defRPr lang="zh-CN" altLang="en-US" sz="4000" b="0" dirty="0">
                <a:solidFill>
                  <a:schemeClr val="bg1"/>
                </a:solidFill>
                <a:latin typeface="Segoe" panose="020B0503040204020203" pitchFamily="34" charset="0"/>
                <a:ea typeface="+mn-ea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/>
              <a:t>Place Main Title Here</a:t>
            </a:r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DDA73CA-A448-4132-A3BC-CF4C9ED91A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17389" y="3650895"/>
            <a:ext cx="6659592" cy="826214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zh-CN" altLang="en-US" sz="2400" dirty="0">
                <a:solidFill>
                  <a:schemeClr val="bg1"/>
                </a:solidFill>
                <a:latin typeface="Segoe" panose="020B0503040204020203" pitchFamily="34" charset="0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/>
              <a:t>Place Subtitle/Host/Date</a:t>
            </a:r>
            <a:r>
              <a:rPr lang="zh-CN" altLang="en-US"/>
              <a:t> </a:t>
            </a:r>
            <a:r>
              <a:rPr lang="en-US" altLang="zh-CN"/>
              <a:t>Here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85588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1233722"/>
            <a:ext cx="12192000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3822199"/>
            <a:ext cx="12192000" cy="1249421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0405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Long Main Title Here</a:t>
            </a:r>
            <a:endParaRPr lang="zh-CN" altLang="en-US" sz="320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-1"/>
            <a:ext cx="2807594" cy="6858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9583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1948543"/>
            <a:ext cx="2034861" cy="2002971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107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o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491513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number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Font typeface="+mj-lt"/>
              <a:buAutoNum type="arabicPeriod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create numbering list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267926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301496-3A04-4B17-9688-6289A84D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844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Text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580273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701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13B8FF0-B949-418A-B884-7856ED3FF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/>
              <a:t>Click here to edit master title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3B3FFB-82AC-4EC9-A398-722C2D7E7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altLang="zh-CN"/>
              <a:t>Click here to edit text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977E61-00A2-43A0-9328-9D066838A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668EC-92F0-4572-9577-023BA49E05D2}" type="datetime1">
              <a:rPr lang="en-US" altLang="zh-CN" smtClean="0"/>
              <a:pPr/>
              <a:t>2/8/2022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850DC4-B6F4-4C90-A6C9-8DF7DE7F5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65AC83-998D-49FC-8885-4FB383A93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41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5" r:id="rId3"/>
    <p:sldLayoutId id="2147483661" r:id="rId4"/>
    <p:sldLayoutId id="2147483660" r:id="rId5"/>
    <p:sldLayoutId id="2147483664" r:id="rId6"/>
    <p:sldLayoutId id="2147483652" r:id="rId7"/>
    <p:sldLayoutId id="2147483657" r:id="rId8"/>
    <p:sldLayoutId id="2147483654" r:id="rId9"/>
    <p:sldLayoutId id="2147483663" r:id="rId10"/>
    <p:sldLayoutId id="2147483662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baseline="0">
          <a:solidFill>
            <a:schemeClr val="tx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8526"/>
        </a:buClr>
        <a:buFont typeface="Arial" panose="020B0604020202020204" pitchFamily="34" charset="0"/>
        <a:buChar char="•"/>
        <a:defRPr sz="3200" kern="1200" baseline="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Courier New" panose="02070309020205020404" pitchFamily="49" charset="0"/>
        <a:buChar char="o"/>
        <a:defRPr sz="28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Ø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v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e.mass.edu/grants/2022/151/" TargetMode="External"/><Relationship Id="rId7" Type="http://schemas.openxmlformats.org/officeDocument/2006/relationships/hyperlink" Target="https://www.doe.mass.edu/grants/2022/337/" TargetMode="External"/><Relationship Id="rId2" Type="http://schemas.openxmlformats.org/officeDocument/2006/relationships/hyperlink" Target="https://www.doe.mass.edu/grants/2021/151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doe.mass.edu/grants/2022/335" TargetMode="External"/><Relationship Id="rId5" Type="http://schemas.openxmlformats.org/officeDocument/2006/relationships/hyperlink" Target="https://www.doe.mass.edu/sfs/safety/grants/" TargetMode="External"/><Relationship Id="rId4" Type="http://schemas.openxmlformats.org/officeDocument/2006/relationships/hyperlink" Target="https://www.doe.mass.edu/grants/2022/awards/335.docx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e.mass.edu/grants/2022/awards/409-410.docx" TargetMode="External"/><Relationship Id="rId2" Type="http://schemas.openxmlformats.org/officeDocument/2006/relationships/hyperlink" Target="https://www.doe.mass.edu/grants/2022/409-410/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doe.mass.edu/21cclc/" TargetMode="External"/><Relationship Id="rId4" Type="http://schemas.openxmlformats.org/officeDocument/2006/relationships/hyperlink" Target="https://www.doe.mass.edu/asost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oe.mass.edu/sfs/earlylearning/elem-principals-pd-series.docx" TargetMode="External"/><Relationship Id="rId3" Type="http://schemas.openxmlformats.org/officeDocument/2006/relationships/hyperlink" Target="https://www.doe.mass.edu/sfs/safety/coiin.html" TargetMode="External"/><Relationship Id="rId7" Type="http://schemas.openxmlformats.org/officeDocument/2006/relationships/hyperlink" Target="https://www.doe.mass.edu/news/news.aspx?id=2653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doe.mass.edu/sfs/discipline/pd-calendar.docx" TargetMode="External"/><Relationship Id="rId5" Type="http://schemas.openxmlformats.org/officeDocument/2006/relationships/hyperlink" Target="https://www.renniecenter.org/initiatives/thriving-minds-building-comprehensive-school-mental-health-systems" TargetMode="External"/><Relationship Id="rId4" Type="http://schemas.openxmlformats.org/officeDocument/2006/relationships/hyperlink" Target="https://www.doe.mass.edu/sfss/prof-dev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e.mass.edu/sfs/ymhfa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oe.mass.edu/edeval/guidebook/" TargetMode="External"/><Relationship Id="rId13" Type="http://schemas.openxmlformats.org/officeDocument/2006/relationships/hyperlink" Target="https://www.doe.mass.edu/sfs/promoting-wellbeing.docx" TargetMode="External"/><Relationship Id="rId3" Type="http://schemas.openxmlformats.org/officeDocument/2006/relationships/hyperlink" Target="https://www.doe.mass.edu/sfs/sel/" TargetMode="External"/><Relationship Id="rId7" Type="http://schemas.openxmlformats.org/officeDocument/2006/relationships/hyperlink" Target="https://www.doe.mass.edu/sfs/sel/sel-all.docx" TargetMode="External"/><Relationship Id="rId12" Type="http://schemas.openxmlformats.org/officeDocument/2006/relationships/hyperlink" Target="https://www.doe.mass.edu/sfs/earlylearning/resources/#standard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doe.mass.edu/sfs/sel/ela-resources.html" TargetMode="External"/><Relationship Id="rId11" Type="http://schemas.openxmlformats.org/officeDocument/2006/relationships/hyperlink" Target="https://www.doe.mass.edu/covid19/on-desktop/roadmap/" TargetMode="External"/><Relationship Id="rId5" Type="http://schemas.openxmlformats.org/officeDocument/2006/relationships/hyperlink" Target="https://www.doe.mass.edu/sfs/sel/math-resources.html" TargetMode="External"/><Relationship Id="rId10" Type="http://schemas.openxmlformats.org/officeDocument/2006/relationships/hyperlink" Target="https://sassma.org/" TargetMode="External"/><Relationship Id="rId4" Type="http://schemas.openxmlformats.org/officeDocument/2006/relationships/hyperlink" Target="https://www.doe.mass.edu/sfs/sel/?section=examples#topics" TargetMode="External"/><Relationship Id="rId9" Type="http://schemas.openxmlformats.org/officeDocument/2006/relationships/hyperlink" Target="https://www.doe.mass.edu/edeval/guidebook/CourseOverview.docx" TargetMode="External"/><Relationship Id="rId14" Type="http://schemas.openxmlformats.org/officeDocument/2006/relationships/hyperlink" Target="https://www.doe.mass.edu/covid19/mental-health/promoting-wellbeing-slides.pptx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e.mass.edu/news/newsletter-signup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doe.mass.edu/covid19/mental-health.html" TargetMode="External"/><Relationship Id="rId5" Type="http://schemas.openxmlformats.org/officeDocument/2006/relationships/hyperlink" Target="https://www.doe.mass.edu/sfs/healthframework/" TargetMode="External"/><Relationship Id="rId4" Type="http://schemas.openxmlformats.org/officeDocument/2006/relationships/hyperlink" Target="https://us14.campaign-archive.com/home/?u=d8f37d1a90dacd97f207f0b4a&amp;id=118247082b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e.mass.edu/research/vocal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doe.mass.edu/research/vocal/2021/crosswalk.xlsx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hyperlink" Target="http://www.doe.mass.edu/federalgrant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png"/><Relationship Id="rId5" Type="http://schemas.openxmlformats.org/officeDocument/2006/relationships/hyperlink" Target="mailto:federalgrantprograms@mass.gov" TargetMode="External"/><Relationship Id="rId4" Type="http://schemas.openxmlformats.org/officeDocument/2006/relationships/image" Target="../media/image14.png"/><Relationship Id="rId9" Type="http://schemas.openxmlformats.org/officeDocument/2006/relationships/hyperlink" Target="https://www.doe.mass.edu/sf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e.mass.edu/sfs/sel/heart-strategy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hyperlink" Target="https://www.doe.mass.edu/bese/docs/fy2019/2019-06/item2.docx" TargetMode="External"/><Relationship Id="rId4" Type="http://schemas.openxmlformats.org/officeDocument/2006/relationships/hyperlink" Target="https://www.doe.mass.edu/research/StrategicPlan-Summary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e.mass.edu/research/vista/2019/" TargetMode="External"/><Relationship Id="rId2" Type="http://schemas.openxmlformats.org/officeDocument/2006/relationships/hyperlink" Target="https://www.doe.mass.edu/research/vista/2020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e.mass.edu/commissioner/spec-advisories/soa-evidence-based-examples.docx" TargetMode="External"/><Relationship Id="rId2" Type="http://schemas.openxmlformats.org/officeDocument/2006/relationships/hyperlink" Target="https://malegislature.gov/Laws/SessionLaws/Acts/2019/Chapter132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oe.mass.edu/grants/entitlement-allocation.aspx?view=code&amp;fy=2022&amp;code=119" TargetMode="External"/><Relationship Id="rId3" Type="http://schemas.openxmlformats.org/officeDocument/2006/relationships/hyperlink" Target="https://www.doe.mass.edu/federalgrants/titlei-a/default.html" TargetMode="External"/><Relationship Id="rId7" Type="http://schemas.openxmlformats.org/officeDocument/2006/relationships/hyperlink" Target="https://www.doe.mass.edu/grants/2022/119/" TargetMode="External"/><Relationship Id="rId2" Type="http://schemas.openxmlformats.org/officeDocument/2006/relationships/hyperlink" Target="https://www.doe.mass.edu/federalgrants/essa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doe.mass.edu/federalgrants/esser/esser2-qrg.docx" TargetMode="External"/><Relationship Id="rId5" Type="http://schemas.openxmlformats.org/officeDocument/2006/relationships/hyperlink" Target="https://www.doe.mass.edu/federalgrants/esser/" TargetMode="External"/><Relationship Id="rId4" Type="http://schemas.openxmlformats.org/officeDocument/2006/relationships/hyperlink" Target="https://www.doe.mass.edu/federalgrants/titleiv-a/default.htm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e.mass.edu/grants/2022/awards/613-311-332.docx" TargetMode="External"/><Relationship Id="rId2" Type="http://schemas.openxmlformats.org/officeDocument/2006/relationships/hyperlink" Target="https://www.doe.mass.edu/grants/2022/613-311-332/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41340" y="2138298"/>
            <a:ext cx="6678954" cy="2450031"/>
          </a:xfrm>
        </p:spPr>
        <p:txBody>
          <a:bodyPr/>
          <a:lstStyle/>
          <a:p>
            <a:pPr algn="ctr"/>
            <a:r>
              <a:rPr lang="en-US" altLang="en-US" sz="3200" b="1" dirty="0">
                <a:latin typeface="Calibri" panose="020F0502020204030204" pitchFamily="34" charset="0"/>
              </a:rPr>
              <a:t>DESE Funding and Resources that can be used to Support Behavioral &amp; Mental Health and Wellbeing Efforts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altLang="zh-CN" sz="2400" i="1" dirty="0">
              <a:solidFill>
                <a:schemeClr val="tx1"/>
              </a:solidFill>
              <a:latin typeface="Segoe SemiBol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04657" y="4588329"/>
            <a:ext cx="7587342" cy="1736143"/>
          </a:xfrm>
        </p:spPr>
        <p:txBody>
          <a:bodyPr/>
          <a:lstStyle/>
          <a:p>
            <a:pPr algn="r"/>
            <a:r>
              <a:rPr lang="en-US" altLang="zh-CN" sz="2000" dirty="0">
                <a:solidFill>
                  <a:schemeClr val="tx1">
                    <a:lumMod val="50000"/>
                  </a:schemeClr>
                </a:solidFill>
                <a:latin typeface="Segoe"/>
              </a:rPr>
              <a:t>CBH Commission Presentation – February 10, 2022</a:t>
            </a:r>
          </a:p>
          <a:p>
            <a:pPr algn="r">
              <a:lnSpc>
                <a:spcPct val="100000"/>
              </a:lnSpc>
            </a:pPr>
            <a:r>
              <a:rPr lang="en-US" altLang="zh-CN" sz="2000" dirty="0">
                <a:solidFill>
                  <a:schemeClr val="tx1">
                    <a:lumMod val="50000"/>
                  </a:schemeClr>
                </a:solidFill>
                <a:latin typeface="Segoe"/>
              </a:rPr>
              <a:t>Kristen McKinnon &amp; Chris Pond</a:t>
            </a:r>
            <a:br>
              <a:rPr lang="en-US" altLang="zh-CN" sz="2000" dirty="0">
                <a:solidFill>
                  <a:schemeClr val="tx1">
                    <a:lumMod val="50000"/>
                  </a:schemeClr>
                </a:solidFill>
                <a:latin typeface="Segoe"/>
              </a:rPr>
            </a:br>
            <a:r>
              <a:rPr lang="en-US" altLang="zh-CN" sz="2000" i="1" dirty="0">
                <a:solidFill>
                  <a:schemeClr val="tx1">
                    <a:lumMod val="50000"/>
                  </a:schemeClr>
                </a:solidFill>
                <a:latin typeface="Segoe"/>
              </a:rPr>
              <a:t>Assistant Director &amp; Behavioral and Mental Health Specialist </a:t>
            </a:r>
            <a:br>
              <a:rPr lang="en-US" altLang="zh-CN" sz="2000" i="1" dirty="0">
                <a:solidFill>
                  <a:schemeClr val="tx1">
                    <a:lumMod val="50000"/>
                  </a:schemeClr>
                </a:solidFill>
                <a:latin typeface="Segoe"/>
              </a:rPr>
            </a:br>
            <a:r>
              <a:rPr lang="en-US" altLang="zh-CN" sz="2000" i="1" dirty="0">
                <a:solidFill>
                  <a:schemeClr val="tx1">
                    <a:lumMod val="50000"/>
                  </a:schemeClr>
                </a:solidFill>
                <a:latin typeface="Segoe"/>
              </a:rPr>
              <a:t>Student &amp; Family Support (SFS)</a:t>
            </a:r>
            <a:br>
              <a:rPr lang="en-US" altLang="zh-CN" sz="2000" i="1" dirty="0">
                <a:solidFill>
                  <a:schemeClr val="tx1">
                    <a:lumMod val="50000"/>
                  </a:schemeClr>
                </a:solidFill>
                <a:latin typeface="Segoe"/>
              </a:rPr>
            </a:br>
            <a:endParaRPr lang="en-US" altLang="zh-CN" sz="2000" i="1" dirty="0">
              <a:solidFill>
                <a:schemeClr val="tx1">
                  <a:lumMod val="50000"/>
                </a:schemeClr>
              </a:solidFill>
              <a:latin typeface="Sego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762C0-A3C9-435E-AF14-BF2574CE5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cs typeface="Calibri Light"/>
              </a:rPr>
              <a:t>Funding Sources through DESE- Other Grants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13194-8D87-433C-BB1F-9EEE0B7F5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i="1" dirty="0"/>
              <a:t>Examples include:</a:t>
            </a:r>
            <a:endParaRPr lang="en-US" sz="1500" dirty="0">
              <a:latin typeface="Calibri" panose="020F050202020403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Integrating Social and Emotional Learning into Academic Learning </a:t>
            </a:r>
            <a:br>
              <a:rPr lang="en-US" sz="2800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(FC 151) (</a:t>
            </a:r>
            <a:r>
              <a:rPr lang="en-US" sz="2800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FY21</a:t>
            </a:r>
            <a:r>
              <a:rPr lang="en-US" sz="2800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competitive / </a:t>
            </a:r>
            <a:r>
              <a:rPr lang="en-US" sz="2800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FY22</a:t>
            </a:r>
            <a:r>
              <a:rPr lang="en-US" sz="2800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continuation RFP </a:t>
            </a:r>
            <a:r>
              <a:rPr lang="en-US" sz="2800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FY22</a:t>
            </a:r>
            <a:r>
              <a:rPr lang="en-US" sz="2800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awardees) ~ $250K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SELIS – Social and Emotional Learning Indicator System (10 districts)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SEL/Academic Integration using Service-Learning (14 districts)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2200" dirty="0">
              <a:latin typeface="Calibri" panose="020F050202020403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Safe and Supportive Schools </a:t>
            </a:r>
            <a:r>
              <a:rPr lang="en-US" sz="28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Grants</a:t>
            </a:r>
            <a:r>
              <a:rPr lang="en-US" sz="1600" b="1" dirty="0">
                <a:latin typeface="+mn-lt"/>
              </a:rPr>
              <a:t> </a:t>
            </a:r>
            <a:r>
              <a:rPr lang="en-US" sz="2800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(FY22 </a:t>
            </a:r>
            <a:r>
              <a:rPr lang="en-US" sz="2800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competitive</a:t>
            </a:r>
            <a:r>
              <a:rPr lang="en-US" sz="2800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en-US" sz="2800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continuation</a:t>
            </a:r>
            <a:r>
              <a:rPr lang="en-US" sz="2800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RFP) ~ $250K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Creating and implementation action plans that strengthen equitable, culturally responsive and sustaining, </a:t>
            </a:r>
            <a:r>
              <a:rPr lang="en-US" sz="22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safe, positive, healthy and inclusive whole-school learning environments and making effective use of a system for integrating services and aligning initiatives that promote students' behavioral health, including social and emotional learning and more.</a:t>
            </a:r>
            <a:endParaRPr lang="en-US" sz="2200" dirty="0">
              <a:latin typeface="Calibri" panose="020F050202020403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i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81D9BB-9DDB-46A8-B90A-CF61244F9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F27229C-EC7B-4063-A33B-28A5E87E32ED}" type="slidenum">
              <a: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203B6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rgbClr val="203B6A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1075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762C0-A3C9-435E-AF14-BF2574CE5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cs typeface="Calibri Light"/>
              </a:rPr>
              <a:t>Funding Sources through DESE- Other Grants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13194-8D87-433C-BB1F-9EEE0B7F5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743" y="1245151"/>
            <a:ext cx="11370972" cy="5049746"/>
          </a:xfrm>
        </p:spPr>
        <p:txBody>
          <a:bodyPr/>
          <a:lstStyle/>
          <a:p>
            <a:pPr marL="0" indent="0">
              <a:buNone/>
            </a:pPr>
            <a:r>
              <a:rPr lang="en-US" sz="1800" i="1" dirty="0"/>
              <a:t>Examples include:</a:t>
            </a:r>
            <a:br>
              <a:rPr lang="en-US" sz="1800" i="1" dirty="0"/>
            </a:br>
            <a:endParaRPr lang="en-US" sz="500" i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2" indent="0">
              <a:buNone/>
            </a:pPr>
            <a:endParaRPr lang="en-US" sz="1500" dirty="0">
              <a:latin typeface="Calibri" panose="020F050202020403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ARP ESSER Additional Competitive Grant Funds - (DESE set-aside) ~ $36M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b="1" i="1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ASOST-Rebound (ASOST-R) Subgrant Grant </a:t>
            </a:r>
            <a:r>
              <a:rPr lang="en-US" sz="22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200" b="0" i="0" u="none" strike="noStrike" dirty="0">
                <a:solidFill>
                  <a:srgbClr val="0060C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FC 409</a:t>
            </a:r>
            <a:r>
              <a:rPr lang="en-US" sz="22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 to fund several regional or statewide non-profit entities with the ability to subgrant and provide wraparound support to afterschool and out-of-school time (ASOST) providers. The goal is to help ASOST programs rebound and strengthen quality of services from impacts of COVID-19 and improve students’ learning and </a:t>
            </a:r>
            <a:r>
              <a:rPr lang="en-US" sz="2200" b="1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social-emotional </a:t>
            </a:r>
            <a:r>
              <a:rPr lang="en-US" sz="22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outcomes and access to enrichment opportunities. </a:t>
            </a:r>
            <a:r>
              <a:rPr lang="en-US" sz="2200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FY22</a:t>
            </a:r>
            <a:r>
              <a:rPr lang="en-US" sz="2200" i="1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awardees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b="1" i="1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Summer School/Learning Program Expansion &amp; Engagement Grant</a:t>
            </a:r>
            <a:r>
              <a:rPr lang="en-US" sz="22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(FC </a:t>
            </a:r>
            <a:r>
              <a:rPr lang="en-US" sz="2200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525/527</a:t>
            </a:r>
            <a:r>
              <a:rPr lang="en-US" sz="22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 geared primarily to school districts to support the development, expansion and engagement of high quality, comprehensive summer school/learning programs to address both the academic and </a:t>
            </a:r>
            <a:r>
              <a:rPr lang="en-US" sz="2200" b="1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social-emotional </a:t>
            </a:r>
            <a:r>
              <a:rPr lang="en-US" sz="2200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learning and support needs</a:t>
            </a:r>
            <a:r>
              <a:rPr lang="en-US" sz="2200" b="1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“</a:t>
            </a:r>
            <a:r>
              <a:rPr lang="en-US" sz="2200" i="1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Likely </a:t>
            </a:r>
            <a:r>
              <a:rPr lang="en-US" sz="2200" i="1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posted in March”.</a:t>
            </a:r>
            <a:br>
              <a:rPr lang="en-US" sz="2200" i="1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200" i="1" dirty="0">
              <a:solidFill>
                <a:srgbClr val="21252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 </a:t>
            </a:r>
            <a:r>
              <a:rPr lang="en-US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ASOST</a:t>
            </a:r>
            <a:r>
              <a:rPr lang="en-US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en-US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21</a:t>
            </a:r>
            <a:r>
              <a:rPr lang="en-US" i="1" baseline="30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st</a:t>
            </a:r>
            <a:r>
              <a:rPr lang="en-US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 Century Community Learning Centers</a:t>
            </a:r>
            <a:r>
              <a:rPr lang="en-US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Grants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2200" i="1" dirty="0">
              <a:solidFill>
                <a:srgbClr val="21252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81D9BB-9DDB-46A8-B90A-CF61244F9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F27229C-EC7B-4063-A33B-28A5E87E32ED}" type="slidenum">
              <a: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203B6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rgbClr val="203B6A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7371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762C0-A3C9-435E-AF14-BF2574CE5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FFFF00"/>
                </a:solidFill>
                <a:cs typeface="Calibri Light"/>
              </a:rPr>
              <a:t>DESE Funding &amp; Resources - Examples</a:t>
            </a:r>
            <a:endParaRPr lang="en-US">
              <a:solidFill>
                <a:srgbClr val="00B0F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13194-8D87-433C-BB1F-9EEE0B7F5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sz="4000" i="1" dirty="0">
              <a:solidFill>
                <a:schemeClr val="tx1">
                  <a:lumMod val="50000"/>
                </a:schemeClr>
              </a:solidFill>
              <a:highlight>
                <a:srgbClr val="00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br>
              <a:rPr lang="en-US" sz="4000" i="1" dirty="0">
                <a:solidFill>
                  <a:schemeClr val="tx1">
                    <a:lumMod val="50000"/>
                  </a:schemeClr>
                </a:solidFill>
                <a:highlight>
                  <a:srgbClr val="00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4000" i="1" dirty="0">
              <a:solidFill>
                <a:schemeClr val="tx1">
                  <a:lumMod val="50000"/>
                </a:schemeClr>
              </a:solidFill>
              <a:highlight>
                <a:srgbClr val="00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i="1" dirty="0">
                <a:solidFill>
                  <a:schemeClr val="tx1">
                    <a:lumMod val="50000"/>
                  </a:schemeClr>
                </a:solidFill>
                <a:highlight>
                  <a:srgbClr val="00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Professional Development / Networking</a:t>
            </a:r>
            <a:br>
              <a:rPr lang="en-US" sz="4000" i="1" dirty="0">
                <a:solidFill>
                  <a:schemeClr val="tx1">
                    <a:lumMod val="50000"/>
                  </a:schemeClr>
                </a:solidFill>
                <a:highlight>
                  <a:srgbClr val="00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4000" i="1" dirty="0">
              <a:solidFill>
                <a:schemeClr val="tx1">
                  <a:lumMod val="50000"/>
                </a:schemeClr>
              </a:solidFill>
              <a:highlight>
                <a:srgbClr val="00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4000" i="1" dirty="0">
              <a:solidFill>
                <a:schemeClr val="tx1">
                  <a:lumMod val="50000"/>
                </a:schemeClr>
              </a:solidFill>
              <a:highlight>
                <a:srgbClr val="00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4000" i="1" dirty="0">
              <a:solidFill>
                <a:schemeClr val="tx1">
                  <a:lumMod val="50000"/>
                </a:schemeClr>
              </a:solidFill>
              <a:highlight>
                <a:srgbClr val="00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81D9BB-9DDB-46A8-B90A-CF61244F9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F27229C-EC7B-4063-A33B-28A5E87E32ED}" type="slidenum">
              <a: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203B6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rgbClr val="203B6A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73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762C0-A3C9-435E-AF14-BF2574CE5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cs typeface="Calibri Light"/>
              </a:rPr>
              <a:t>Professional Development (PD) / Networking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13194-8D87-433C-BB1F-9EEE0B7F5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492" y="899728"/>
            <a:ext cx="11370972" cy="5049746"/>
          </a:xfrm>
        </p:spPr>
        <p:txBody>
          <a:bodyPr/>
          <a:lstStyle/>
          <a:p>
            <a:pPr marL="0" indent="0">
              <a:buNone/>
            </a:pPr>
            <a:br>
              <a:rPr lang="en-US" sz="1800" i="1" dirty="0"/>
            </a:br>
            <a:r>
              <a:rPr lang="en-US" sz="1800" i="1" dirty="0"/>
              <a:t>Examples include:</a:t>
            </a:r>
            <a:endParaRPr lang="en-US" sz="1800" i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000" i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hlinkClick r:id="rId3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  <a:hlinkClick r:id="rId4"/>
              </a:rPr>
              <a:t>Multi-Tiered Systems of Support (MTSS) Academies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E.g., SEL/Mental Health, Systemic Student Support (S3), and Culturally Responsive Teaching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000" dirty="0">
              <a:latin typeface="Calibri" panose="020F050202020403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Comprehensive School Mental Health Systems (CSMHS):</a:t>
            </a:r>
            <a:endParaRPr lang="en-US" sz="24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E.g., </a:t>
            </a:r>
            <a:r>
              <a:rPr lang="en-US" sz="2000" dirty="0"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  <a:hlinkClick r:id="rId5"/>
              </a:rPr>
              <a:t>Thriving Minds</a:t>
            </a:r>
            <a:r>
              <a:rPr lang="en-US" sz="2000" dirty="0"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PD series, and Collaborative Improvement &amp; Innovation Network (</a:t>
            </a:r>
            <a:r>
              <a:rPr lang="en-US" sz="2000" dirty="0" err="1"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  <a:hlinkClick r:id="rId3"/>
              </a:rPr>
              <a:t>CoIIN</a:t>
            </a:r>
            <a:r>
              <a:rPr lang="en-US" sz="2000" dirty="0"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)</a:t>
            </a:r>
            <a:br>
              <a:rPr lang="en-US" sz="2000" dirty="0"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</a:br>
            <a:endParaRPr lang="en-US" sz="1000" dirty="0">
              <a:latin typeface="Calibri" panose="020F050202020403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  <a:hlinkClick r:id="rId6"/>
              </a:rPr>
              <a:t>Safe and Supportive Schools &amp; Rethinking Discipline PD </a:t>
            </a:r>
            <a:endParaRPr lang="en-US" sz="2400" dirty="0">
              <a:latin typeface="Calibri" panose="020F050202020403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E.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g., School Climate &amp; Discipline Data Dive (early Fall 2021), and Anti-Racist Advocates (Spring 2022)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  <a:hlinkClick r:id="rId7"/>
              </a:rPr>
              <a:t>Early Childhood Educators PD </a:t>
            </a:r>
            <a:endParaRPr lang="en-US" sz="2400" dirty="0">
              <a:latin typeface="Calibri" panose="020F050202020403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E.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g., Intro to PK-K SEL Standards; and Family Engagement in SEL (early Fall 2021)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  <a:hlinkClick r:id="rId8"/>
              </a:rPr>
              <a:t>Elementary School Principals PD</a:t>
            </a:r>
            <a:endParaRPr lang="en-US" sz="2400" dirty="0">
              <a:latin typeface="Calibri" panose="020F050202020403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E.g.,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Anti-Racist Leadership in Elementary Schools Webinar Series (Winter 2021-’22), and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PK-8 Spring Conference - Anti-Racist SEL: The Importance of Family and Student Voice, in-person (Spring 2022)</a:t>
            </a:r>
            <a:br>
              <a:rPr lang="en-US" sz="2400" dirty="0"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</a:br>
            <a:endParaRPr lang="en-US" sz="2400" dirty="0">
              <a:latin typeface="Calibri" panose="020F050202020403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000" b="0" i="0" u="none" strike="noStrike" dirty="0">
              <a:solidFill>
                <a:srgbClr val="0368D4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368D4"/>
              </a:solidFill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81D9BB-9DDB-46A8-B90A-CF61244F9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F27229C-EC7B-4063-A33B-28A5E87E32ED}" type="slidenum">
              <a: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203B6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rgbClr val="203B6A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8884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762C0-A3C9-435E-AF14-BF2574CE5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cs typeface="Calibri Light"/>
              </a:rPr>
              <a:t>Professional Development (PD) / Networking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13194-8D87-433C-BB1F-9EEE0B7F5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492" y="899728"/>
            <a:ext cx="11370972" cy="5049746"/>
          </a:xfrm>
        </p:spPr>
        <p:txBody>
          <a:bodyPr/>
          <a:lstStyle/>
          <a:p>
            <a:pPr marL="0" indent="0">
              <a:buNone/>
            </a:pPr>
            <a:br>
              <a:rPr lang="en-US" sz="1800" i="1" dirty="0"/>
            </a:br>
            <a:r>
              <a:rPr lang="en-US" sz="1800" i="1" dirty="0"/>
              <a:t>Examples includes</a:t>
            </a:r>
          </a:p>
          <a:p>
            <a:pPr marL="457200" lvl="1" indent="0">
              <a:buNone/>
            </a:pPr>
            <a:endParaRPr lang="en-US" sz="1000" dirty="0">
              <a:latin typeface="Calibri" panose="020F050202020403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  <a:hlinkClick r:id="rId3"/>
              </a:rPr>
              <a:t>Youth Mental Health First Aid</a:t>
            </a:r>
            <a:r>
              <a:rPr lang="en-US" sz="2400" dirty="0"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(YMHFA)</a:t>
            </a:r>
          </a:p>
          <a:p>
            <a:pPr marL="51435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00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In FY21 – Offered a total of 35 YMHFA trainings for more than 400 school staff and community partners who work with students.</a:t>
            </a:r>
          </a:p>
          <a:p>
            <a:pPr marL="51435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00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In FY22 – Have capacity to offer approximately 100 YMHFA trainings to 3,000 school staff and community partners who work with students, and to provide follow up coaching support.</a:t>
            </a:r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Adult Mental Health First Aid (MHFA)</a:t>
            </a:r>
          </a:p>
          <a:p>
            <a:pPr marL="51435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In FY21 – Offered 4 adult MHFA trainings to approximately 50 participants.</a:t>
            </a:r>
            <a:endParaRPr lang="en-US" sz="24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457200" lvl="1" indent="0">
              <a:buNone/>
            </a:pPr>
            <a:br>
              <a:rPr lang="en-US" sz="2000" dirty="0"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</a:br>
            <a:endParaRPr lang="en-US" sz="1000" dirty="0">
              <a:latin typeface="Calibri" panose="020F050202020403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000" b="0" i="0" u="none" strike="noStrike" dirty="0">
              <a:solidFill>
                <a:srgbClr val="0368D4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368D4"/>
              </a:solidFill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81D9BB-9DDB-46A8-B90A-CF61244F9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F27229C-EC7B-4063-A33B-28A5E87E32ED}" type="slidenum">
              <a: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203B6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rgbClr val="203B6A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6754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762C0-A3C9-435E-AF14-BF2574CE5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FFFF00"/>
                </a:solidFill>
                <a:cs typeface="Calibri Light"/>
              </a:rPr>
              <a:t>DESE Funding &amp; Resources - Examples</a:t>
            </a:r>
            <a:endParaRPr lang="en-US">
              <a:solidFill>
                <a:srgbClr val="00B0F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13194-8D87-433C-BB1F-9EEE0B7F5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sz="4000" i="1" dirty="0">
              <a:solidFill>
                <a:schemeClr val="tx1">
                  <a:lumMod val="50000"/>
                </a:schemeClr>
              </a:solidFill>
              <a:highlight>
                <a:srgbClr val="00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br>
              <a:rPr lang="en-US" sz="4000" i="1" dirty="0">
                <a:solidFill>
                  <a:schemeClr val="tx1">
                    <a:lumMod val="50000"/>
                  </a:schemeClr>
                </a:solidFill>
                <a:highlight>
                  <a:srgbClr val="00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4000" i="1" dirty="0">
              <a:solidFill>
                <a:schemeClr val="tx1">
                  <a:lumMod val="50000"/>
                </a:schemeClr>
              </a:solidFill>
              <a:highlight>
                <a:srgbClr val="00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i="1" dirty="0">
                <a:solidFill>
                  <a:schemeClr val="tx1">
                    <a:lumMod val="50000"/>
                  </a:schemeClr>
                </a:solidFill>
                <a:highlight>
                  <a:srgbClr val="00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Guidance / Information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4000" i="1" dirty="0">
              <a:solidFill>
                <a:schemeClr val="tx1">
                  <a:lumMod val="50000"/>
                </a:schemeClr>
              </a:solidFill>
              <a:highlight>
                <a:srgbClr val="00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4000" i="1" dirty="0">
              <a:solidFill>
                <a:schemeClr val="tx1">
                  <a:lumMod val="50000"/>
                </a:schemeClr>
              </a:solidFill>
              <a:highlight>
                <a:srgbClr val="00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81D9BB-9DDB-46A8-B90A-CF61244F9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F27229C-EC7B-4063-A33B-28A5E87E32ED}" type="slidenum">
              <a: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203B6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rgbClr val="203B6A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2240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762C0-A3C9-435E-AF14-BF2574CE5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cs typeface="Calibri Light"/>
              </a:rPr>
              <a:t>Guidance / Information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13194-8D87-433C-BB1F-9EEE0B7F5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>
                <a:cs typeface="Calibri Light"/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81D9BB-9DDB-46A8-B90A-CF61244F9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F27229C-EC7B-4063-A33B-28A5E87E32ED}" type="slidenum">
              <a: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203B6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rgbClr val="203B6A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CCD90105-90C2-4096-932C-12F83C47A70E}"/>
              </a:ext>
            </a:extLst>
          </p:cNvPr>
          <p:cNvSpPr txBox="1">
            <a:spLocks/>
          </p:cNvSpPr>
          <p:nvPr/>
        </p:nvSpPr>
        <p:spPr>
          <a:xfrm>
            <a:off x="567743" y="1453019"/>
            <a:ext cx="11281879" cy="473483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514350" indent="-5143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Font typeface="+mj-lt"/>
              <a:buAutoNum type="arabicPeriod"/>
              <a:defRPr sz="3200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Courier New" panose="02070309020205020404" pitchFamily="49" charset="0"/>
              <a:buChar char="o"/>
              <a:defRPr sz="28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v"/>
              <a:defRPr sz="2000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i="1" dirty="0"/>
              <a:t>Examples include:</a:t>
            </a:r>
            <a:br>
              <a:rPr lang="en-US" sz="1800" i="1" dirty="0"/>
            </a:br>
            <a:endParaRPr lang="en-US" sz="1800" i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368D4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DESE’s SEL Webpage</a:t>
            </a:r>
            <a:endParaRPr lang="en-US" sz="2400" dirty="0">
              <a:solidFill>
                <a:srgbClr val="0368D4"/>
              </a:solidFill>
              <a:latin typeface="+mn-lt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b="0" i="0" u="none" strike="noStrike" dirty="0">
                <a:solidFill>
                  <a:srgbClr val="0060C7"/>
                </a:solidFill>
                <a:effectLst/>
                <a:latin typeface="-apple-system"/>
                <a:hlinkClick r:id="rId4"/>
              </a:rPr>
              <a:t>Examples of Department Guidance Documents, Resources, and PD</a:t>
            </a:r>
            <a:endParaRPr lang="en-US" sz="2200" b="0" i="0" dirty="0">
              <a:solidFill>
                <a:srgbClr val="212529"/>
              </a:solidFill>
              <a:effectLst/>
              <a:latin typeface="-apple-system"/>
            </a:endParaRPr>
          </a:p>
          <a:p>
            <a:pPr lvl="3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rgbClr val="222222"/>
                </a:solidFill>
                <a:effectLst/>
                <a:latin typeface="+mn-lt"/>
              </a:rPr>
              <a:t>SEL Guiding Principles in </a:t>
            </a:r>
            <a:r>
              <a:rPr lang="en-US" i="0" dirty="0">
                <a:solidFill>
                  <a:srgbClr val="222222"/>
                </a:solidFill>
                <a:effectLst/>
                <a:latin typeface="+mn-lt"/>
                <a:hlinkClick r:id="rId5"/>
              </a:rPr>
              <a:t>Math</a:t>
            </a:r>
            <a:r>
              <a:rPr lang="en-US" i="0" dirty="0">
                <a:solidFill>
                  <a:srgbClr val="222222"/>
                </a:solidFill>
                <a:effectLst/>
                <a:latin typeface="+mn-lt"/>
              </a:rPr>
              <a:t>/</a:t>
            </a:r>
            <a:r>
              <a:rPr lang="en-US" i="0" dirty="0">
                <a:solidFill>
                  <a:srgbClr val="222222"/>
                </a:solidFill>
                <a:effectLst/>
                <a:latin typeface="+mn-lt"/>
                <a:hlinkClick r:id="rId6"/>
              </a:rPr>
              <a:t>ELA</a:t>
            </a:r>
            <a:r>
              <a:rPr lang="en-US" i="0" dirty="0">
                <a:solidFill>
                  <a:srgbClr val="222222"/>
                </a:solidFill>
                <a:effectLst/>
                <a:latin typeface="+mn-lt"/>
              </a:rPr>
              <a:t> Curriculum Frameworks</a:t>
            </a:r>
            <a:endParaRPr lang="en-US" dirty="0">
              <a:solidFill>
                <a:srgbClr val="0368D4"/>
              </a:solidFill>
              <a:latin typeface="+mn-lt"/>
            </a:endParaRP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368D4"/>
                </a:solidFill>
                <a:latin typeface="+mn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Culturally Responsive Social-Emotional Competency Development</a:t>
            </a:r>
            <a:endParaRPr lang="en-US" dirty="0">
              <a:solidFill>
                <a:srgbClr val="0368D4"/>
              </a:solidFill>
              <a:latin typeface="+mn-lt"/>
            </a:endParaRP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+mn-lt"/>
                <a:cs typeface="Calibri" panose="020F0502020204030204" pitchFamily="34" charset="0"/>
                <a:hlinkClick r:id="rId8"/>
              </a:rPr>
              <a:t>Guidebook for Inclusive Practice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 &amp; </a:t>
            </a:r>
            <a:r>
              <a:rPr lang="en-US" dirty="0">
                <a:latin typeface="+mn-lt"/>
                <a:hlinkClick r:id="rId9"/>
              </a:rPr>
              <a:t>Foundations online courses </a:t>
            </a:r>
            <a:r>
              <a:rPr lang="en-US" dirty="0">
                <a:latin typeface="+mn-lt"/>
              </a:rPr>
              <a:t>for Educators and Administrators</a:t>
            </a:r>
            <a:endParaRPr lang="en-US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endParaRP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hlinkClick r:id="rId10"/>
              </a:rPr>
              <a:t>Safe and Supportive Schools Framework &amp; Self-Reflection Tool</a:t>
            </a:r>
            <a:endParaRPr lang="en-US" dirty="0">
              <a:latin typeface="+mn-lt"/>
            </a:endParaRP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368D4"/>
                </a:solidFill>
                <a:latin typeface="+mn-lt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Acceleration Roadmap</a:t>
            </a:r>
            <a:r>
              <a:rPr lang="en-US" dirty="0">
                <a:solidFill>
                  <a:srgbClr val="0368D4"/>
                </a:solidFill>
                <a:latin typeface="+mn-lt"/>
              </a:rPr>
              <a:t>: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including a focus on belonging &amp; partnership among students &amp; families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i="0" u="none" strike="noStrike" dirty="0">
                <a:solidFill>
                  <a:srgbClr val="0060C7"/>
                </a:solidFill>
                <a:effectLst/>
                <a:latin typeface="+mn-lt"/>
                <a:hlinkClick r:id="rId12"/>
              </a:rPr>
              <a:t>PreK-K Standards on SEL and Approaches to Play and Learning (APL)</a:t>
            </a:r>
            <a:endParaRPr lang="en-US" i="0" u="none" strike="noStrike" dirty="0">
              <a:solidFill>
                <a:srgbClr val="0060C7"/>
              </a:solidFill>
              <a:effectLst/>
              <a:latin typeface="+mn-lt"/>
            </a:endParaRP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+mn-lt"/>
              </a:rPr>
              <a:t>Promoting Student Engagement, Learning, Wellbeing and Safety — </a:t>
            </a:r>
            <a:br>
              <a:rPr lang="en-US">
                <a:solidFill>
                  <a:srgbClr val="222222"/>
                </a:solidFill>
                <a:latin typeface="+mn-lt"/>
              </a:rPr>
            </a:br>
            <a:r>
              <a:rPr lang="en-US">
                <a:solidFill>
                  <a:srgbClr val="0368D4"/>
                </a:solidFill>
                <a:latin typeface="+mn-lt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</a:t>
            </a:r>
            <a:r>
              <a:rPr lang="en-US" dirty="0">
                <a:solidFill>
                  <a:srgbClr val="0368D4"/>
                </a:solidFill>
                <a:latin typeface="+mn-lt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Released Summer 2021</a:t>
            </a:r>
            <a:r>
              <a:rPr lang="en-US" dirty="0">
                <a:solidFill>
                  <a:srgbClr val="0368D4"/>
                </a:solidFill>
                <a:latin typeface="+mn-lt"/>
              </a:rPr>
              <a:t> </a:t>
            </a:r>
            <a:r>
              <a:rPr lang="en-US" dirty="0">
                <a:solidFill>
                  <a:srgbClr val="222222"/>
                </a:solidFill>
                <a:latin typeface="+mn-lt"/>
              </a:rPr>
              <a:t>with</a:t>
            </a:r>
            <a:r>
              <a:rPr lang="en-US" dirty="0">
                <a:solidFill>
                  <a:srgbClr val="0368D4"/>
                </a:solidFill>
                <a:latin typeface="+mn-lt"/>
              </a:rPr>
              <a:t> </a:t>
            </a:r>
            <a:r>
              <a:rPr lang="en-US" dirty="0">
                <a:solidFill>
                  <a:srgbClr val="0368D4"/>
                </a:solidFill>
                <a:latin typeface="+mn-lt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Power Point slides</a:t>
            </a:r>
            <a:r>
              <a:rPr lang="en-US" dirty="0">
                <a:solidFill>
                  <a:srgbClr val="0368D4"/>
                </a:solidFill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06068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762C0-A3C9-435E-AF14-BF2574CE5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cs typeface="Calibri Light"/>
              </a:rPr>
              <a:t>Guidance / Information</a:t>
            </a:r>
            <a:endParaRPr lang="en-US" i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13194-8D87-433C-BB1F-9EEE0B7F5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>
                <a:cs typeface="Calibri Light"/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81D9BB-9DDB-46A8-B90A-CF61244F9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F27229C-EC7B-4063-A33B-28A5E87E32ED}" type="slidenum">
              <a: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203B6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rgbClr val="203B6A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CCD90105-90C2-4096-932C-12F83C47A70E}"/>
              </a:ext>
            </a:extLst>
          </p:cNvPr>
          <p:cNvSpPr txBox="1">
            <a:spLocks/>
          </p:cNvSpPr>
          <p:nvPr/>
        </p:nvSpPr>
        <p:spPr>
          <a:xfrm>
            <a:off x="253285" y="1387856"/>
            <a:ext cx="11288227" cy="473483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514350" indent="-5143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Font typeface="+mj-lt"/>
              <a:buAutoNum type="arabicPeriod"/>
              <a:defRPr sz="3200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Courier New" panose="02070309020205020404" pitchFamily="49" charset="0"/>
              <a:buChar char="o"/>
              <a:defRPr sz="28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v"/>
              <a:defRPr sz="2000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i="1" dirty="0"/>
              <a:t>Examples include: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Holistic Support and Enrichment, SEL, Health and Safety Newsletter</a:t>
            </a:r>
          </a:p>
          <a:p>
            <a:pPr marL="457200" lvl="1" indent="0">
              <a:buNone/>
            </a:pPr>
            <a:r>
              <a:rPr lang="en-US" sz="2400" dirty="0"/>
              <a:t>   </a:t>
            </a:r>
            <a:r>
              <a:rPr lang="en-US" sz="2400" dirty="0">
                <a:hlinkClick r:id="rId3"/>
              </a:rPr>
              <a:t>Sign-up</a:t>
            </a:r>
            <a:r>
              <a:rPr lang="en-US" sz="2400" dirty="0"/>
              <a:t> &amp; </a:t>
            </a:r>
            <a:r>
              <a:rPr lang="en-US" sz="2400" dirty="0">
                <a:hlinkClick r:id="rId4"/>
              </a:rPr>
              <a:t>See Past Issues</a:t>
            </a: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hlinkClick r:id="rId5"/>
              </a:rPr>
              <a:t>Framework</a:t>
            </a:r>
            <a:r>
              <a:rPr lang="en-US" sz="2400" dirty="0"/>
              <a:t> for comprehensive health and physical education under revisions</a:t>
            </a:r>
            <a:br>
              <a:rPr lang="en-US" sz="2400" dirty="0"/>
            </a:b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368D4"/>
                </a:solidFill>
                <a:latin typeface="+mn-lt"/>
                <a:hlinkClick r:id="rId6"/>
              </a:rPr>
              <a:t>DESE Mental &amp; Behavioral Health Related Resources during COVID-19</a:t>
            </a:r>
            <a:endParaRPr lang="en-US" sz="2400" dirty="0">
              <a:solidFill>
                <a:srgbClr val="0368D4"/>
              </a:solidFill>
              <a:latin typeface="+mn-lt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276464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762C0-A3C9-435E-AF14-BF2574CE5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cs typeface="Calibri Light"/>
              </a:rPr>
              <a:t>Guidance / Information</a:t>
            </a:r>
            <a:endParaRPr lang="en-US" i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13194-8D87-433C-BB1F-9EEE0B7F5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>
                <a:cs typeface="Calibri Light"/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81D9BB-9DDB-46A8-B90A-CF61244F9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F27229C-EC7B-4063-A33B-28A5E87E32ED}" type="slidenum">
              <a: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203B6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rgbClr val="203B6A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CCD90105-90C2-4096-932C-12F83C47A70E}"/>
              </a:ext>
            </a:extLst>
          </p:cNvPr>
          <p:cNvSpPr txBox="1">
            <a:spLocks/>
          </p:cNvSpPr>
          <p:nvPr/>
        </p:nvSpPr>
        <p:spPr>
          <a:xfrm>
            <a:off x="253285" y="1387856"/>
            <a:ext cx="11288227" cy="473483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514350" indent="-5143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Font typeface="+mj-lt"/>
              <a:buAutoNum type="arabicPeriod"/>
              <a:defRPr sz="3200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Courier New" panose="02070309020205020404" pitchFamily="49" charset="0"/>
              <a:buChar char="o"/>
              <a:defRPr sz="28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v"/>
              <a:defRPr sz="2000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i="1" dirty="0"/>
              <a:t>Examples include: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Views on Climate and Learning (</a:t>
            </a:r>
            <a:r>
              <a:rPr lang="en-US" sz="2400" dirty="0">
                <a:hlinkClick r:id="rId3"/>
              </a:rPr>
              <a:t>VOCAL</a:t>
            </a:r>
            <a:r>
              <a:rPr lang="en-US" sz="2400" dirty="0"/>
              <a:t>) – student climate survey and </a:t>
            </a:r>
            <a:r>
              <a:rPr lang="en-US" sz="2400" dirty="0">
                <a:hlinkClick r:id="rId4"/>
              </a:rPr>
              <a:t>crosswalk</a:t>
            </a:r>
            <a:r>
              <a:rPr lang="en-US" sz="2400" dirty="0"/>
              <a:t> with SEL and more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i="1" dirty="0">
                <a:highlight>
                  <a:srgbClr val="FFFF00"/>
                </a:highlight>
              </a:rPr>
              <a:t>Youth Risk Behavior Survey</a:t>
            </a:r>
            <a:r>
              <a:rPr lang="en-US" sz="2400" dirty="0"/>
              <a:t>– to monitor priority health risk behaviors that contribute to the leading causes of death, disease, injury, and social problems among youth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00" i="1" dirty="0">
              <a:solidFill>
                <a:srgbClr val="000000"/>
              </a:solidFill>
              <a:highlight>
                <a:srgbClr val="FFFF00"/>
              </a:highlight>
              <a:latin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i="1" dirty="0">
                <a:highlight>
                  <a:srgbClr val="FFFF00"/>
                </a:highlight>
              </a:rPr>
              <a:t>School Health Profiles </a:t>
            </a:r>
            <a:r>
              <a:rPr lang="en-US" sz="2400" dirty="0"/>
              <a:t>– to assess health education and health policies and practices in middle and high schools across the Commonwealth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400" i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81927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0">
            <a:extLst>
              <a:ext uri="{FF2B5EF4-FFF2-40B4-BE49-F238E27FC236}">
                <a16:creationId xmlns:a16="http://schemas.microsoft.com/office/drawing/2014/main" id="{3E443FD7-A66B-4AA0-872D-B088B9BC5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5762C0-A3C9-435E-AF14-BF2574CE5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7869" y="2129307"/>
            <a:ext cx="2289421" cy="11176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>
                <a:solidFill>
                  <a:srgbClr val="FFFF00"/>
                </a:solidFill>
                <a:highlight>
                  <a:srgbClr val="000000"/>
                </a:highlight>
                <a:latin typeface="+mj-lt"/>
                <a:ea typeface="+mj-ea"/>
                <a:cs typeface="+mj-cs"/>
              </a:rPr>
              <a:t>  Q+A </a:t>
            </a:r>
            <a:r>
              <a:rPr lang="en-US" sz="4000" kern="1200">
                <a:solidFill>
                  <a:srgbClr val="000000"/>
                </a:solidFill>
                <a:highlight>
                  <a:srgbClr val="000000"/>
                </a:highlight>
                <a:latin typeface="+mj-lt"/>
                <a:ea typeface="+mj-ea"/>
                <a:cs typeface="+mj-cs"/>
              </a:rPr>
              <a:t>.</a:t>
            </a:r>
            <a:r>
              <a:rPr lang="en-US" sz="4000" kern="1200">
                <a:solidFill>
                  <a:srgbClr val="FFFF00"/>
                </a:solidFill>
                <a:highlight>
                  <a:srgbClr val="000000"/>
                </a:highlight>
                <a:latin typeface="+mj-lt"/>
                <a:ea typeface="+mj-ea"/>
                <a:cs typeface="+mj-cs"/>
              </a:rPr>
              <a:t> </a:t>
            </a:r>
            <a:endParaRPr lang="en-US" sz="4000" i="1" kern="1200">
              <a:solidFill>
                <a:srgbClr val="FFFF00"/>
              </a:solidFill>
              <a:highlight>
                <a:srgbClr val="000000"/>
              </a:highlight>
              <a:latin typeface="+mj-lt"/>
              <a:ea typeface="+mj-ea"/>
              <a:cs typeface="+mj-cs"/>
            </a:endParaRPr>
          </a:p>
        </p:txBody>
      </p:sp>
      <p:sp>
        <p:nvSpPr>
          <p:cNvPr id="18" name="Freeform: Shape 12">
            <a:extLst>
              <a:ext uri="{FF2B5EF4-FFF2-40B4-BE49-F238E27FC236}">
                <a16:creationId xmlns:a16="http://schemas.microsoft.com/office/drawing/2014/main" id="{C04BE0EF-3561-49B4-9A29-F283168A9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0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3 h 5154967"/>
              <a:gd name="connsiteX37" fmla="*/ 1625714 w 6184806"/>
              <a:gd name="connsiteY37" fmla="*/ 109243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2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Graphic 5" descr="Two speech bubbles">
            <a:extLst>
              <a:ext uri="{FF2B5EF4-FFF2-40B4-BE49-F238E27FC236}">
                <a16:creationId xmlns:a16="http://schemas.microsoft.com/office/drawing/2014/main" id="{9724DEC5-DF5F-4B8C-B824-C1494D9149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31503" y="2129307"/>
            <a:ext cx="3217333" cy="321733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81D9BB-9DDB-46A8-B90A-CF61244F9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6536" y="6035040"/>
            <a:ext cx="548640" cy="548640"/>
          </a:xfrm>
          <a:prstGeom prst="ellipse">
            <a:avLst/>
          </a:prstGeom>
          <a:solidFill>
            <a:schemeClr val="tx1"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algn="ctr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F27229C-EC7B-4063-A33B-28A5E87E32ED}" type="slidenum">
              <a:rPr kumimoji="0" lang="en-US" altLang="zh-CN" b="0" i="0" u="none" strike="noStrike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Arial"/>
              </a:rPr>
              <a:pPr marR="0" lvl="0" indent="0" algn="ctr" fontAlgn="auto"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19</a:t>
            </a:fld>
            <a:endParaRPr kumimoji="0" lang="en-US" altLang="zh-CN" b="0" i="0" u="none" strike="noStrike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sym typeface="Arial"/>
            </a:endParaRPr>
          </a:p>
        </p:txBody>
      </p:sp>
      <p:pic>
        <p:nvPicPr>
          <p:cNvPr id="7" name="Graphic 6" descr="Two speech bubbles">
            <a:extLst>
              <a:ext uri="{FF2B5EF4-FFF2-40B4-BE49-F238E27FC236}">
                <a16:creationId xmlns:a16="http://schemas.microsoft.com/office/drawing/2014/main" id="{21ABE8EB-856E-4281-B85B-01AEDE8A0A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77856" y="1943072"/>
            <a:ext cx="3217333" cy="3217333"/>
          </a:xfrm>
          <a:prstGeom prst="rect">
            <a:avLst/>
          </a:prstGeom>
        </p:spPr>
      </p:pic>
      <p:pic>
        <p:nvPicPr>
          <p:cNvPr id="9" name="Graphic 8" descr="Two speech bubbles">
            <a:extLst>
              <a:ext uri="{FF2B5EF4-FFF2-40B4-BE49-F238E27FC236}">
                <a16:creationId xmlns:a16="http://schemas.microsoft.com/office/drawing/2014/main" id="{96214741-9302-4004-ACFC-3E12EE1749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40960" y="2931935"/>
            <a:ext cx="2111322" cy="2111322"/>
          </a:xfrm>
          <a:prstGeom prst="rect">
            <a:avLst/>
          </a:prstGeom>
        </p:spPr>
      </p:pic>
      <p:pic>
        <p:nvPicPr>
          <p:cNvPr id="12" name="Graphic 11" descr="Two speech bubbles">
            <a:extLst>
              <a:ext uri="{FF2B5EF4-FFF2-40B4-BE49-F238E27FC236}">
                <a16:creationId xmlns:a16="http://schemas.microsoft.com/office/drawing/2014/main" id="{5F242A63-EE4D-4BD3-824F-04E05A073E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79074" y="104504"/>
            <a:ext cx="3418051" cy="3418051"/>
          </a:xfrm>
          <a:prstGeom prst="rect">
            <a:avLst/>
          </a:prstGeom>
        </p:spPr>
      </p:pic>
      <p:pic>
        <p:nvPicPr>
          <p:cNvPr id="13" name="Graphic 12" descr="Two speech bubbles">
            <a:extLst>
              <a:ext uri="{FF2B5EF4-FFF2-40B4-BE49-F238E27FC236}">
                <a16:creationId xmlns:a16="http://schemas.microsoft.com/office/drawing/2014/main" id="{18C43714-6C26-4D86-9912-C5EA289229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60977" y="3945911"/>
            <a:ext cx="3288735" cy="328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33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762C0-A3C9-435E-AF14-BF2574CE5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FFFF00"/>
                </a:solidFill>
                <a:cs typeface="Calibri Light"/>
              </a:rPr>
              <a:t>DESE Funding &amp; Resources - Examples</a:t>
            </a:r>
            <a:endParaRPr lang="en-US">
              <a:solidFill>
                <a:srgbClr val="00B0F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13194-8D87-433C-BB1F-9EEE0B7F5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sz="4000" i="1" dirty="0">
              <a:solidFill>
                <a:schemeClr val="tx1">
                  <a:lumMod val="50000"/>
                </a:schemeClr>
              </a:solidFill>
              <a:highlight>
                <a:srgbClr val="00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i="1" dirty="0">
                <a:solidFill>
                  <a:schemeClr val="tx1">
                    <a:lumMod val="50000"/>
                  </a:schemeClr>
                </a:solidFill>
                <a:highlight>
                  <a:srgbClr val="00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Funding, including Grants</a:t>
            </a:r>
            <a:br>
              <a:rPr lang="en-US" sz="4000" i="1" dirty="0">
                <a:solidFill>
                  <a:schemeClr val="tx1">
                    <a:lumMod val="50000"/>
                  </a:schemeClr>
                </a:solidFill>
                <a:highlight>
                  <a:srgbClr val="00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4000" i="1" dirty="0">
              <a:solidFill>
                <a:schemeClr val="tx1">
                  <a:lumMod val="50000"/>
                </a:schemeClr>
              </a:solidFill>
              <a:highlight>
                <a:srgbClr val="00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i="1" dirty="0">
                <a:solidFill>
                  <a:schemeClr val="tx1">
                    <a:lumMod val="50000"/>
                  </a:schemeClr>
                </a:solidFill>
                <a:highlight>
                  <a:srgbClr val="00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Professional Development / Networking</a:t>
            </a:r>
            <a:br>
              <a:rPr lang="en-US" sz="4000" i="1" dirty="0">
                <a:solidFill>
                  <a:schemeClr val="tx1">
                    <a:lumMod val="50000"/>
                  </a:schemeClr>
                </a:solidFill>
                <a:highlight>
                  <a:srgbClr val="00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4000" i="1" dirty="0">
              <a:solidFill>
                <a:schemeClr val="tx1">
                  <a:lumMod val="50000"/>
                </a:schemeClr>
              </a:solidFill>
              <a:highlight>
                <a:srgbClr val="00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i="1" dirty="0">
                <a:solidFill>
                  <a:schemeClr val="tx1">
                    <a:lumMod val="50000"/>
                  </a:schemeClr>
                </a:solidFill>
                <a:highlight>
                  <a:srgbClr val="00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Guidance / Information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4000" i="1" dirty="0">
              <a:solidFill>
                <a:schemeClr val="tx1">
                  <a:lumMod val="50000"/>
                </a:schemeClr>
              </a:solidFill>
              <a:highlight>
                <a:srgbClr val="00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4000" i="1" dirty="0">
              <a:solidFill>
                <a:schemeClr val="tx1">
                  <a:lumMod val="50000"/>
                </a:schemeClr>
              </a:solidFill>
              <a:highlight>
                <a:srgbClr val="00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81D9BB-9DDB-46A8-B90A-CF61244F9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F27229C-EC7B-4063-A33B-28A5E87E32ED}" type="slidenum">
              <a: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203B6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rgbClr val="203B6A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47410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CAFC36B0-4AD1-44AB-96C1-76527DDE7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0" y="1604953"/>
            <a:ext cx="1219199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rPr>
              <a:t>THANK YOU</a:t>
            </a:r>
            <a:endParaRPr lang="zh-CN" altLang="en-US" sz="1150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02E2B40-C340-4A62-9DFE-7AD50B50B8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891" t="25979" r="24249" b="25362"/>
          <a:stretch/>
        </p:blipFill>
        <p:spPr>
          <a:xfrm>
            <a:off x="1968171" y="3994418"/>
            <a:ext cx="336075" cy="321542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992D2954-C2DD-4172-8B10-E4A8A6E0EFEE}"/>
              </a:ext>
            </a:extLst>
          </p:cNvPr>
          <p:cNvSpPr txBox="1"/>
          <p:nvPr/>
        </p:nvSpPr>
        <p:spPr>
          <a:xfrm>
            <a:off x="2304246" y="3955134"/>
            <a:ext cx="2356701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000">
                <a:solidFill>
                  <a:schemeClr val="bg1"/>
                </a:solidFill>
                <a:latin typeface="Segoe SemiBold"/>
                <a:cs typeface="Segoe SemiBold" panose="020B0703040204020203" pitchFamily="34" charset="0"/>
              </a:rPr>
              <a:t>781.338.3010</a:t>
            </a:r>
            <a:endParaRPr lang="zh-CN" altLang="en-US" sz="200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9115377-BD10-4D4C-A9C7-0FAEFD1333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060" t="19266" r="18307" b="28003"/>
          <a:stretch/>
        </p:blipFill>
        <p:spPr>
          <a:xfrm>
            <a:off x="5473696" y="3955134"/>
            <a:ext cx="423731" cy="374688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7702F5C2-4DC0-4CA8-AF5F-AA20DC05FA81}"/>
              </a:ext>
            </a:extLst>
          </p:cNvPr>
          <p:cNvSpPr txBox="1"/>
          <p:nvPr/>
        </p:nvSpPr>
        <p:spPr>
          <a:xfrm>
            <a:off x="5897427" y="3955134"/>
            <a:ext cx="4695811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000">
                <a:solidFill>
                  <a:schemeClr val="bg1"/>
                </a:solidFill>
                <a:latin typeface="Segoe SemiBold"/>
                <a:cs typeface="Segoe SemiBold" panose="020B0703040204020203" pitchFamily="34" charset="0"/>
                <a:hlinkClick r:id="rId5"/>
              </a:rPr>
              <a:t>achievement@doe.mass.edu</a:t>
            </a:r>
            <a:endParaRPr lang="zh-CN" altLang="en-US" sz="2000">
              <a:solidFill>
                <a:schemeClr val="bg1"/>
              </a:solidFill>
              <a:latin typeface="Segoe SemiBold"/>
              <a:cs typeface="Segoe SemiBold" panose="020B0703040204020203" pitchFamily="34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130DF23C-95E6-48AF-A183-DB17A7C7D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847" t="18945" r="20669" b="17724"/>
          <a:stretch/>
        </p:blipFill>
        <p:spPr>
          <a:xfrm>
            <a:off x="1953995" y="4355244"/>
            <a:ext cx="439476" cy="520388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A2246D95-2355-47E1-9E27-1351EA05075A}"/>
              </a:ext>
            </a:extLst>
          </p:cNvPr>
          <p:cNvSpPr txBox="1"/>
          <p:nvPr/>
        </p:nvSpPr>
        <p:spPr>
          <a:xfrm>
            <a:off x="2392345" y="4403477"/>
            <a:ext cx="277067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000">
                <a:solidFill>
                  <a:schemeClr val="bg1"/>
                </a:solidFill>
                <a:latin typeface="Segoe SemiBold"/>
                <a:cs typeface="Segoe SemiBold" panose="020B0703040204020203" pitchFamily="34" charset="0"/>
                <a:hlinkClick r:id="rId7"/>
              </a:rPr>
              <a:t>www.doe.mass.edu/sfs</a:t>
            </a:r>
            <a:endParaRPr lang="en-US" altLang="zh-CN" sz="200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  <a:p>
            <a:endParaRPr lang="en-US" altLang="zh-CN" sz="200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3155BFC2-CE51-4BB4-882C-F8ADA0A7E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639" t="15745" r="18234" b="17372"/>
          <a:stretch/>
        </p:blipFill>
        <p:spPr>
          <a:xfrm flipH="1">
            <a:off x="5450435" y="4393191"/>
            <a:ext cx="439479" cy="444494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5D838ABB-2920-4CCA-BBF1-F1299182F9FE}"/>
              </a:ext>
            </a:extLst>
          </p:cNvPr>
          <p:cNvSpPr txBox="1"/>
          <p:nvPr/>
        </p:nvSpPr>
        <p:spPr>
          <a:xfrm>
            <a:off x="5889914" y="4415383"/>
            <a:ext cx="5079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  <a:hlinkClick r:id="rId9"/>
              </a:rPr>
              <a:t>Office of Student &amp; Family Support (SFS)</a:t>
            </a:r>
            <a:endParaRPr lang="zh-CN" altLang="en-US" sz="200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505363-5908-4846-B66D-3126F00920D3}"/>
              </a:ext>
            </a:extLst>
          </p:cNvPr>
          <p:cNvSpPr txBox="1"/>
          <p:nvPr/>
        </p:nvSpPr>
        <p:spPr>
          <a:xfrm>
            <a:off x="734938" y="5080734"/>
            <a:ext cx="107591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1600" dirty="0">
                <a:solidFill>
                  <a:schemeClr val="tx1">
                    <a:lumMod val="50000"/>
                  </a:schemeClr>
                </a:solidFill>
                <a:latin typeface="Segoe"/>
              </a:rPr>
              <a:t>Kristen McKinnon, SFS Assistant Director</a:t>
            </a:r>
          </a:p>
          <a:p>
            <a:pPr algn="ctr">
              <a:lnSpc>
                <a:spcPct val="100000"/>
              </a:lnSpc>
            </a:pPr>
            <a:r>
              <a:rPr lang="en-US" altLang="zh-CN" sz="1600" dirty="0">
                <a:solidFill>
                  <a:schemeClr val="tx1">
                    <a:lumMod val="50000"/>
                  </a:schemeClr>
                </a:solidFill>
                <a:latin typeface="Segoe"/>
              </a:rPr>
              <a:t>Chris Pond Behavioral and Mental </a:t>
            </a:r>
            <a:r>
              <a:rPr lang="en-US" altLang="zh-CN" sz="1600" dirty="0" err="1">
                <a:solidFill>
                  <a:schemeClr val="tx1">
                    <a:lumMod val="50000"/>
                  </a:schemeClr>
                </a:solidFill>
                <a:latin typeface="Segoe"/>
              </a:rPr>
              <a:t>Specialist,SFS</a:t>
            </a:r>
            <a:endParaRPr lang="en-US" altLang="zh-CN" sz="1600" dirty="0">
              <a:solidFill>
                <a:schemeClr val="tx1">
                  <a:lumMod val="50000"/>
                </a:schemeClr>
              </a:solidFill>
              <a:latin typeface="Segoe"/>
            </a:endParaRPr>
          </a:p>
        </p:txBody>
      </p:sp>
    </p:spTree>
    <p:extLst>
      <p:ext uri="{BB962C8B-B14F-4D97-AF65-F5344CB8AC3E}">
        <p14:creationId xmlns:p14="http://schemas.microsoft.com/office/powerpoint/2010/main" val="2289681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762C0-A3C9-435E-AF14-BF2574CE5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>
                <a:cs typeface="Calibri Light"/>
              </a:rPr>
              <a:t>DESE SEL related overarching focus areas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13194-8D87-433C-BB1F-9EEE0B7F5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055" y="1997752"/>
            <a:ext cx="10647745" cy="4153275"/>
          </a:xfrm>
        </p:spPr>
        <p:txBody>
          <a:bodyPr/>
          <a:lstStyle/>
          <a:p>
            <a:pPr marL="0" indent="0">
              <a:buNone/>
            </a:pPr>
            <a:r>
              <a:rPr lang="en-US" sz="4000" i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 </a:t>
            </a:r>
            <a:r>
              <a:rPr lang="en-US" sz="4000" i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Supporting social-emotional competencies, </a:t>
            </a:r>
            <a:br>
              <a:rPr lang="en-US" sz="4000" i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</a:br>
            <a:r>
              <a:rPr lang="en-US" sz="4000" i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health &amp; safety</a:t>
            </a:r>
            <a:r>
              <a:rPr lang="en-US" sz="4000" i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(one of 5 core </a:t>
            </a:r>
            <a:r>
              <a:rPr lang="en-US" sz="4000" i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strategies</a:t>
            </a:r>
            <a:r>
              <a:rPr lang="en-US" sz="4000" i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pPr marL="0" indent="0">
              <a:buNone/>
            </a:pPr>
            <a:endParaRPr lang="en-US" sz="4000" i="1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4000" i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“Holistic Support &amp; Enrichment” </a:t>
            </a:r>
            <a:br>
              <a:rPr lang="en-US" sz="4000" i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i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(one of 4 </a:t>
            </a:r>
            <a:r>
              <a:rPr lang="en-US" sz="4000" i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Our Way Forward</a:t>
            </a:r>
            <a:r>
              <a:rPr lang="en-US" sz="4000" i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themes)</a:t>
            </a:r>
            <a:br>
              <a:rPr lang="en-US" sz="4000" i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4000" i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4000" i="1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81D9BB-9DDB-46A8-B90A-CF61244F9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F27229C-EC7B-4063-A33B-28A5E87E32ED}" type="slidenum">
              <a: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203B6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rgbClr val="203B6A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D745EA-B20F-4F48-A497-F98B434EF2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463" y="2720431"/>
            <a:ext cx="556234" cy="55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275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C0EB6-12AB-43A4-96B3-D4BED953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000">
                <a:latin typeface="Segoe SemiBold"/>
              </a:rPr>
              <a:t>Views on Instruction, State Standards, Teaching, and Assessment (</a:t>
            </a:r>
            <a:r>
              <a:rPr lang="en-US" sz="2000">
                <a:latin typeface="Segoe SemiBol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VISTA</a:t>
            </a:r>
            <a:r>
              <a:rPr lang="en-US" sz="2000">
                <a:latin typeface="Segoe SemiBold"/>
              </a:rPr>
              <a:t>) survey (</a:t>
            </a:r>
            <a:r>
              <a:rPr lang="en-US" sz="2000">
                <a:latin typeface="Segoe SemiBo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2019</a:t>
            </a:r>
            <a:r>
              <a:rPr lang="en-US" sz="2000">
                <a:latin typeface="Segoe SemiBold"/>
              </a:rPr>
              <a:t>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3405C6-CF8A-4C6B-888E-7EE625864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82A0DB-A4A8-409D-88CD-A0F379ABB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4</a:t>
            </a:fld>
            <a:endParaRPr lang="zh-CN" altLang="en-US"/>
          </a:p>
        </p:txBody>
      </p:sp>
      <p:pic>
        <p:nvPicPr>
          <p:cNvPr id="7" name="Picture 6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16F501B6-8193-460E-AD2C-E9969D93270C}"/>
              </a:ext>
            </a:extLst>
          </p:cNvPr>
          <p:cNvPicPr/>
          <p:nvPr/>
        </p:nvPicPr>
        <p:blipFill rotWithShape="1">
          <a:blip r:embed="rId4"/>
          <a:srcRect l="7693" t="59735" r="8814" b="9549"/>
          <a:stretch/>
        </p:blipFill>
        <p:spPr bwMode="auto">
          <a:xfrm>
            <a:off x="5268686" y="1143610"/>
            <a:ext cx="6357258" cy="44294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5FE0954D-15B8-4BE6-B137-2EDD88A87A04}"/>
              </a:ext>
            </a:extLst>
          </p:cNvPr>
          <p:cNvSpPr/>
          <p:nvPr/>
        </p:nvSpPr>
        <p:spPr>
          <a:xfrm>
            <a:off x="11255677" y="3478603"/>
            <a:ext cx="900752" cy="90547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64%</a:t>
            </a:r>
            <a:br>
              <a:rPr lang="en-US"/>
            </a:br>
            <a:r>
              <a:rPr lang="en-US"/>
              <a:t>46%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0C5724-07F0-4E02-A02C-F9903B143547}"/>
              </a:ext>
            </a:extLst>
          </p:cNvPr>
          <p:cNvSpPr txBox="1"/>
          <p:nvPr/>
        </p:nvSpPr>
        <p:spPr>
          <a:xfrm>
            <a:off x="-159655" y="1219811"/>
            <a:ext cx="5442857" cy="43532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0" lvl="1" indent="-285750" fontAlgn="base"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school principals (2019) were asked to what extent the following were </a:t>
            </a:r>
            <a:r>
              <a:rPr lang="en-US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challenge to their school community's efforts to develop and address students' social-emotional, mental, and behavioral health needs: </a:t>
            </a:r>
            <a:endParaRPr lang="en-US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marR="0" lvl="2" indent="-285750" fontAlgn="base"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  <a:tabLst>
                <a:tab pos="1371600" algn="l"/>
              </a:tabLs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77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-89% indicated these were a moderate or major challenge:</a:t>
            </a:r>
            <a:endParaRPr lang="en-US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657350" marR="0" lvl="3" indent="-285750" fontAlgn="base"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§"/>
              <a:tabLst>
                <a:tab pos="1828800" algn="l"/>
              </a:tabLst>
            </a:pPr>
            <a:r>
              <a:rPr lang="en-US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Funding to pay for available services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(89%)</a:t>
            </a:r>
            <a:endParaRPr lang="en-US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657350" marR="0" lvl="3" indent="-285750" fontAlgn="base"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§"/>
              <a:tabLst>
                <a:tab pos="1828800" algn="l"/>
              </a:tabLst>
            </a:pPr>
            <a:r>
              <a:rPr lang="en-US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Availability of services 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(86%)</a:t>
            </a:r>
          </a:p>
          <a:p>
            <a:pPr marL="1657350" lvl="3" indent="-285750" fontAlgn="base">
              <a:buSzPts val="1000"/>
              <a:buFont typeface="Wingdings" panose="05000000000000000000" pitchFamily="2" charset="2"/>
              <a:buChar char="§"/>
              <a:tabLst>
                <a:tab pos="1828800" algn="l"/>
              </a:tabLst>
            </a:pPr>
            <a:r>
              <a:rPr lang="en-US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Transportation to/from existing services 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(77%)</a:t>
            </a:r>
          </a:p>
          <a:p>
            <a:pPr marL="1657350" marR="0" lvl="3" indent="-285750" fontAlgn="base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Wingdings" panose="05000000000000000000" pitchFamily="2" charset="2"/>
              <a:buChar char="§"/>
              <a:tabLst>
                <a:tab pos="1828800" algn="l"/>
              </a:tabLst>
            </a:pPr>
            <a:r>
              <a:rPr lang="en-US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Prevention/promotion efforts that help decrease the need for more intensive services 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(86%)</a:t>
            </a:r>
            <a:endParaRPr lang="en-US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2F743A8-E31F-448E-B95E-C6B35387E1DD}"/>
              </a:ext>
            </a:extLst>
          </p:cNvPr>
          <p:cNvSpPr/>
          <p:nvPr/>
        </p:nvSpPr>
        <p:spPr>
          <a:xfrm>
            <a:off x="408088" y="3075470"/>
            <a:ext cx="832182" cy="8062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89%</a:t>
            </a:r>
          </a:p>
        </p:txBody>
      </p:sp>
    </p:spTree>
    <p:extLst>
      <p:ext uri="{BB962C8B-B14F-4D97-AF65-F5344CB8AC3E}">
        <p14:creationId xmlns:p14="http://schemas.microsoft.com/office/powerpoint/2010/main" val="2125018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762C0-A3C9-435E-AF14-BF2574CE5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FFFF00"/>
                </a:solidFill>
                <a:cs typeface="Calibri Light"/>
              </a:rPr>
              <a:t>DESE Funding &amp; Resources - Examples</a:t>
            </a:r>
            <a:endParaRPr lang="en-US">
              <a:solidFill>
                <a:srgbClr val="00B0F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13194-8D87-433C-BB1F-9EEE0B7F5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sz="4000" i="1">
              <a:solidFill>
                <a:schemeClr val="tx1">
                  <a:lumMod val="50000"/>
                </a:schemeClr>
              </a:solidFill>
              <a:highlight>
                <a:srgbClr val="00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i="1">
                <a:solidFill>
                  <a:schemeClr val="tx1">
                    <a:lumMod val="50000"/>
                  </a:schemeClr>
                </a:solidFill>
                <a:highlight>
                  <a:srgbClr val="00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Funding, including Grants</a:t>
            </a:r>
            <a:br>
              <a:rPr lang="en-US" sz="4000" i="1">
                <a:solidFill>
                  <a:schemeClr val="tx1">
                    <a:lumMod val="50000"/>
                  </a:schemeClr>
                </a:solidFill>
                <a:highlight>
                  <a:srgbClr val="00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4000" i="1">
              <a:solidFill>
                <a:schemeClr val="tx1">
                  <a:lumMod val="50000"/>
                </a:schemeClr>
              </a:solidFill>
              <a:highlight>
                <a:srgbClr val="00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4000" i="1">
              <a:solidFill>
                <a:schemeClr val="tx1">
                  <a:lumMod val="50000"/>
                </a:schemeClr>
              </a:solidFill>
              <a:highlight>
                <a:srgbClr val="00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4000" i="1">
              <a:solidFill>
                <a:schemeClr val="tx1">
                  <a:lumMod val="50000"/>
                </a:schemeClr>
              </a:solidFill>
              <a:highlight>
                <a:srgbClr val="00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81D9BB-9DDB-46A8-B90A-CF61244F9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F27229C-EC7B-4063-A33B-28A5E87E32ED}" type="slidenum">
              <a: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203B6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rgbClr val="203B6A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8755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762C0-A3C9-435E-AF14-BF2574CE5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cs typeface="Calibri Light"/>
              </a:rPr>
              <a:t>Funding Sources through DESE - Formula</a:t>
            </a:r>
            <a:endParaRPr lang="en-US" i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13194-8D87-433C-BB1F-9EEE0B7F5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460" y="1137716"/>
            <a:ext cx="11610255" cy="5218633"/>
          </a:xfrm>
        </p:spPr>
        <p:txBody>
          <a:bodyPr/>
          <a:lstStyle/>
          <a:p>
            <a:pPr marL="0" indent="0">
              <a:buNone/>
            </a:pPr>
            <a:r>
              <a:rPr lang="en-US" sz="1800" i="1"/>
              <a:t>Examples include:</a:t>
            </a:r>
            <a:br>
              <a:rPr lang="en-US" sz="1800" i="1"/>
            </a:br>
            <a:endParaRPr lang="en-US" sz="1800" i="1"/>
          </a:p>
          <a:p>
            <a:pPr>
              <a:buFont typeface="Arial" panose="020B0604020202020204" pitchFamily="34" charset="0"/>
              <a:buChar char="•"/>
            </a:pPr>
            <a:r>
              <a:rPr lang="en-US">
                <a:cs typeface="Calibri Light"/>
              </a:rPr>
              <a:t>Student Opportunity Act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0" i="0">
                <a:solidFill>
                  <a:srgbClr val="333333"/>
                </a:solidFill>
                <a:effectLst/>
                <a:latin typeface="Raleway" pitchFamily="2" charset="0"/>
                <a:hlinkClick r:id="rId2"/>
              </a:rPr>
              <a:t>AN ACT RELATIVE TO EDUCATIONAL OPPORTUNITY FOR STUDENTS </a:t>
            </a:r>
            <a:r>
              <a:rPr lang="en-US" sz="2000">
                <a:cs typeface="Calibri Light"/>
              </a:rPr>
              <a:t>– districts to receive additional Formula funding through Chapter 70, and submit 3-year, evidence-based plans (last due Jan 2021)– to include…</a:t>
            </a:r>
            <a:br>
              <a:rPr lang="en-US" sz="2000">
                <a:cs typeface="Calibri Light"/>
              </a:rPr>
            </a:br>
            <a:r>
              <a:rPr lang="en-US" sz="2000" b="0" i="1">
                <a:solidFill>
                  <a:srgbClr val="333333"/>
                </a:solidFill>
                <a:effectLst/>
                <a:latin typeface="Raleway" pitchFamily="2" charset="0"/>
              </a:rPr>
              <a:t> (ii)  a description of the evidence-based programs, supports and interventions that the school district will implement to address persistent disparities in achievement among student subgroups, including, but not limited to:…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b="0" i="1">
                <a:solidFill>
                  <a:srgbClr val="333333"/>
                </a:solidFill>
                <a:effectLst/>
                <a:latin typeface="Raleway" pitchFamily="2" charset="0"/>
              </a:rPr>
              <a:t> (C) social services to support students’ social-emotional and physical health;</a:t>
            </a:r>
            <a:br>
              <a:rPr lang="en-US" sz="2000" b="0" i="1">
                <a:solidFill>
                  <a:srgbClr val="333333"/>
                </a:solidFill>
                <a:effectLst/>
                <a:latin typeface="Raleway" pitchFamily="2" charset="0"/>
              </a:rPr>
            </a:br>
            <a:endParaRPr lang="en-US" sz="2000" b="0" i="1">
              <a:solidFill>
                <a:srgbClr val="333333"/>
              </a:solidFill>
              <a:effectLst/>
              <a:latin typeface="Raleway" pitchFamily="2" charset="0"/>
              <a:cs typeface="Calibri Ligh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>
                <a:cs typeface="Calibri Light"/>
              </a:rPr>
              <a:t>DESE </a:t>
            </a:r>
            <a:r>
              <a:rPr lang="en-US" sz="2000">
                <a:cs typeface="Calibri Light"/>
                <a:hlinkClick r:id="rId3"/>
              </a:rPr>
              <a:t>Guidance</a:t>
            </a:r>
            <a:endParaRPr lang="en-US" sz="2000">
              <a:cs typeface="Calibri Light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i="1">
                <a:cs typeface="Calibri Light"/>
              </a:rPr>
              <a:t>Example programs outlined by DESE … local plans can include funding for staff/services to support holistic student needs and enrichment, community partnerships and wraparound services, facilities improvements for healthy and safe environments…</a:t>
            </a:r>
            <a:br>
              <a:rPr lang="en-US" sz="1800" i="1">
                <a:cs typeface="Calibri Light"/>
              </a:rPr>
            </a:br>
            <a:endParaRPr lang="en-US" sz="1800" i="1">
              <a:cs typeface="Calibri Ligh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81D9BB-9DDB-46A8-B90A-CF61244F9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F27229C-EC7B-4063-A33B-28A5E87E32ED}" type="slidenum">
              <a: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203B6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rgbClr val="203B6A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267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762C0-A3C9-435E-AF14-BF2574CE5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cs typeface="Calibri Light"/>
              </a:rPr>
              <a:t>Funding Sources through DESE - Formula</a:t>
            </a:r>
            <a:endParaRPr lang="en-US" i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13194-8D87-433C-BB1F-9EEE0B7F5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461" y="1137716"/>
            <a:ext cx="11500682" cy="5431357"/>
          </a:xfrm>
        </p:spPr>
        <p:txBody>
          <a:bodyPr/>
          <a:lstStyle/>
          <a:p>
            <a:pPr marL="0" indent="0">
              <a:buNone/>
            </a:pPr>
            <a:r>
              <a:rPr lang="en-US" sz="1800" i="1"/>
              <a:t>Examples include:</a:t>
            </a:r>
            <a:endParaRPr lang="en-US" sz="1800">
              <a:cs typeface="Calibri Light"/>
              <a:hlinkClick r:id="rId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>
                <a:cs typeface="Calibri Light"/>
                <a:hlinkClick r:id="rId2"/>
              </a:rPr>
              <a:t>ESSA</a:t>
            </a:r>
            <a:r>
              <a:rPr lang="en-US" sz="2800">
                <a:cs typeface="Calibri Light"/>
              </a:rPr>
              <a:t> (e.g., Titles </a:t>
            </a:r>
            <a:r>
              <a:rPr lang="en-US" sz="2800">
                <a:cs typeface="Calibri Light"/>
                <a:hlinkClick r:id="rId3"/>
              </a:rPr>
              <a:t>I</a:t>
            </a:r>
            <a:r>
              <a:rPr lang="en-US" sz="2800">
                <a:cs typeface="Calibri Light"/>
              </a:rPr>
              <a:t>, </a:t>
            </a:r>
            <a:r>
              <a:rPr lang="en-US" sz="2800">
                <a:cs typeface="Calibri Light"/>
                <a:hlinkClick r:id="rId4"/>
              </a:rPr>
              <a:t>IVA</a:t>
            </a:r>
            <a:r>
              <a:rPr lang="en-US" sz="2800">
                <a:cs typeface="Calibri Light"/>
              </a:rPr>
              <a:t>…) for districts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>
                <a:cs typeface="Calibri Light"/>
                <a:hlinkClick r:id="rId5"/>
              </a:rPr>
              <a:t>ESSER</a:t>
            </a:r>
            <a:r>
              <a:rPr lang="en-US" sz="2800">
                <a:cs typeface="Calibri Light"/>
              </a:rPr>
              <a:t> funding (I, II, III)</a:t>
            </a:r>
            <a:br>
              <a:rPr lang="en-US" sz="2800">
                <a:cs typeface="Calibri Light"/>
              </a:rPr>
            </a:br>
            <a:endParaRPr lang="en-US" sz="2400" i="1">
              <a:cs typeface="Calibri Ligh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i="1">
                <a:cs typeface="Calibri Light"/>
              </a:rPr>
              <a:t>II </a:t>
            </a:r>
            <a:r>
              <a:rPr lang="en-US" sz="2000" i="1">
                <a:cs typeface="Calibri Light"/>
                <a:hlinkClick r:id="rId6"/>
              </a:rPr>
              <a:t>QRG</a:t>
            </a:r>
            <a:r>
              <a:rPr lang="en-US" sz="2000" i="1">
                <a:cs typeface="Calibri Light"/>
              </a:rPr>
              <a:t>: Allowable fund use includes: </a:t>
            </a:r>
            <a:r>
              <a:rPr lang="en-US" sz="2000" b="1" i="1">
                <a:cs typeface="Calibri Light"/>
              </a:rPr>
              <a:t>Social Emotional Supports</a:t>
            </a:r>
            <a:r>
              <a:rPr lang="en-US" sz="2000" b="1" i="1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i="1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Parent and Student Engagement</a:t>
            </a:r>
            <a:r>
              <a:rPr lang="en-US" sz="2000" b="1" i="1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000" b="1" i="1">
                <a:cs typeface="Calibri Light"/>
              </a:rPr>
              <a:t>to address student mental health and wellbeing and engagement in learning</a:t>
            </a:r>
            <a:br>
              <a:rPr lang="en-US" sz="2000" b="1" i="1">
                <a:cs typeface="Calibri Light"/>
              </a:rPr>
            </a:br>
            <a:endParaRPr lang="en-US" sz="2000" b="1" i="1">
              <a:cs typeface="Calibri Ligh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i="1">
                <a:cs typeface="Calibri Light"/>
              </a:rPr>
              <a:t>III:  To help schools and districts safely reopen and sustain the safe operation of schools and must respond to the academic, </a:t>
            </a:r>
            <a:r>
              <a:rPr lang="en-US" sz="2000" b="1" i="1">
                <a:cs typeface="Calibri Light"/>
              </a:rPr>
              <a:t>social, emotional, </a:t>
            </a:r>
            <a:r>
              <a:rPr lang="en-US" sz="2000" i="1">
                <a:cs typeface="Calibri Light"/>
              </a:rPr>
              <a:t>and mental health needs of all students, and particularly those disproportionately impacted by the COVID-19 pandemic.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b="0" i="0">
                <a:solidFill>
                  <a:srgbClr val="212529"/>
                </a:solidFill>
                <a:effectLst/>
                <a:latin typeface="+mn-lt"/>
                <a:hlinkClick r:id="rId7"/>
              </a:rPr>
              <a:t>In </a:t>
            </a:r>
            <a:r>
              <a:rPr lang="en-US" sz="2000">
                <a:solidFill>
                  <a:srgbClr val="212529"/>
                </a:solidFill>
                <a:latin typeface="+mn-lt"/>
                <a:hlinkClick r:id="rId7"/>
              </a:rPr>
              <a:t>FC 119 RFP</a:t>
            </a:r>
            <a:r>
              <a:rPr lang="en-US" sz="2000">
                <a:solidFill>
                  <a:srgbClr val="212529"/>
                </a:solidFill>
                <a:latin typeface="+mn-lt"/>
              </a:rPr>
              <a:t> (4-yr total </a:t>
            </a:r>
            <a:r>
              <a:rPr lang="en-US" sz="2000">
                <a:solidFill>
                  <a:srgbClr val="212529"/>
                </a:solidFill>
                <a:latin typeface="+mn-lt"/>
                <a:hlinkClick r:id="rId8"/>
              </a:rPr>
              <a:t>amounts posted</a:t>
            </a:r>
            <a:r>
              <a:rPr lang="en-US" sz="2000">
                <a:solidFill>
                  <a:srgbClr val="212529"/>
                </a:solidFill>
                <a:latin typeface="+mn-lt"/>
              </a:rPr>
              <a:t>): </a:t>
            </a:r>
            <a:r>
              <a:rPr lang="en-US" sz="2000" b="0" i="0">
                <a:solidFill>
                  <a:srgbClr val="212529"/>
                </a:solidFill>
                <a:effectLst/>
                <a:latin typeface="+mn-lt"/>
              </a:rPr>
              <a:t>20% min. of district ESSER III funds to address lost instructional time through the implementation of evidence-based interventions and ensure that those interventions respond to students' </a:t>
            </a:r>
            <a:r>
              <a:rPr lang="en-US" sz="2000" b="1" i="0">
                <a:solidFill>
                  <a:srgbClr val="212529"/>
                </a:solidFill>
                <a:effectLst/>
                <a:latin typeface="+mn-lt"/>
              </a:rPr>
              <a:t>social, emotional</a:t>
            </a:r>
            <a:r>
              <a:rPr lang="en-US" sz="2000" b="0" i="0">
                <a:solidFill>
                  <a:srgbClr val="212529"/>
                </a:solidFill>
                <a:effectLst/>
                <a:latin typeface="+mn-lt"/>
              </a:rPr>
              <a:t>, and academic needs and address the disproportionate impact of COVID-19 on underrepresented student subgroups…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>
                <a:latin typeface="+mn-lt"/>
              </a:rPr>
              <a:t>Submitted early Oct. 2021, with updated plans due approx. </a:t>
            </a:r>
            <a:r>
              <a:rPr lang="en-US" sz="2000">
                <a:solidFill>
                  <a:schemeClr val="tx1"/>
                </a:solidFill>
                <a:latin typeface="+mn-lt"/>
              </a:rPr>
              <a:t>every 6 months until 9/30/23 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sz="1800">
              <a:solidFill>
                <a:schemeClr val="tx1"/>
              </a:solidFill>
            </a:endParaRPr>
          </a:p>
          <a:p>
            <a:pPr lvl="3">
              <a:buFont typeface="Arial" panose="020B0604020202020204" pitchFamily="34" charset="0"/>
              <a:buChar char="•"/>
            </a:pPr>
            <a:endParaRPr lang="en-US" sz="1800" i="1">
              <a:solidFill>
                <a:srgbClr val="1F497D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81D9BB-9DDB-46A8-B90A-CF61244F9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F27229C-EC7B-4063-A33B-28A5E87E32ED}" type="slidenum">
              <a: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203B6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rgbClr val="203B6A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0132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2B08F-3B49-4E19-BC98-F7443C0E1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910" y="194292"/>
            <a:ext cx="11370972" cy="849706"/>
          </a:xfrm>
        </p:spPr>
        <p:txBody>
          <a:bodyPr/>
          <a:lstStyle/>
          <a:p>
            <a:r>
              <a:rPr lang="en-US" altLang="zh-CN" sz="2800" i="1">
                <a:latin typeface="Segoe SemiBold"/>
                <a:cs typeface="Segoe SemiBold" panose="020B0703040204020203" pitchFamily="34" charset="0"/>
              </a:rPr>
              <a:t>Federal Elementary &amp; Secondary School Emergency Relief (ESSER) Funds</a:t>
            </a:r>
            <a:br>
              <a:rPr lang="en-US" altLang="zh-CN" sz="3200" i="1">
                <a:latin typeface="Segoe SemiBold"/>
                <a:cs typeface="Segoe SemiBold" panose="020B0703040204020203" pitchFamily="34" charset="0"/>
              </a:rPr>
            </a:br>
            <a:r>
              <a:rPr lang="en-US"/>
              <a:t>Relief Funding – Sequencing of ~$2.78 billion over 3+ years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157423-019A-4B08-B277-3CE4699FA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8</a:t>
            </a:fld>
            <a:endParaRPr lang="zh-CN" alt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DA4ED65-7BC0-4B9B-A730-06AAC75C8CB9}"/>
              </a:ext>
            </a:extLst>
          </p:cNvPr>
          <p:cNvCxnSpPr>
            <a:cxnSpLocks/>
          </p:cNvCxnSpPr>
          <p:nvPr/>
        </p:nvCxnSpPr>
        <p:spPr>
          <a:xfrm>
            <a:off x="5439947" y="1375795"/>
            <a:ext cx="0" cy="43538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064E9FB-956F-41E4-A22D-238502B5C3DA}"/>
              </a:ext>
            </a:extLst>
          </p:cNvPr>
          <p:cNvCxnSpPr>
            <a:cxnSpLocks/>
          </p:cNvCxnSpPr>
          <p:nvPr/>
        </p:nvCxnSpPr>
        <p:spPr>
          <a:xfrm>
            <a:off x="10908050" y="1397466"/>
            <a:ext cx="0" cy="43538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3FD6933-DB4B-40B4-A838-BF4A212778E9}"/>
              </a:ext>
            </a:extLst>
          </p:cNvPr>
          <p:cNvCxnSpPr>
            <a:cxnSpLocks/>
          </p:cNvCxnSpPr>
          <p:nvPr/>
        </p:nvCxnSpPr>
        <p:spPr>
          <a:xfrm>
            <a:off x="1946137" y="1375795"/>
            <a:ext cx="0" cy="43538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39CC63C-C92C-4783-802E-3C6CAA813EBE}"/>
              </a:ext>
            </a:extLst>
          </p:cNvPr>
          <p:cNvCxnSpPr>
            <a:cxnSpLocks/>
          </p:cNvCxnSpPr>
          <p:nvPr/>
        </p:nvCxnSpPr>
        <p:spPr>
          <a:xfrm>
            <a:off x="567743" y="1375795"/>
            <a:ext cx="0" cy="43538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EB1F9B8-4426-433A-A279-6B7E3BABCC3B}"/>
              </a:ext>
            </a:extLst>
          </p:cNvPr>
          <p:cNvSpPr txBox="1"/>
          <p:nvPr/>
        </p:nvSpPr>
        <p:spPr>
          <a:xfrm>
            <a:off x="201336" y="5767314"/>
            <a:ext cx="872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>
                    <a:lumMod val="75000"/>
                  </a:schemeClr>
                </a:solidFill>
              </a:rPr>
              <a:t>FY21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C24728-DE15-40EE-9641-7D7AF9CC1929}"/>
              </a:ext>
            </a:extLst>
          </p:cNvPr>
          <p:cNvSpPr txBox="1"/>
          <p:nvPr/>
        </p:nvSpPr>
        <p:spPr>
          <a:xfrm>
            <a:off x="1384008" y="5796610"/>
            <a:ext cx="1124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6/30/21</a:t>
            </a:r>
          </a:p>
          <a:p>
            <a:pPr algn="ctr"/>
            <a:r>
              <a:rPr lang="en-US" sz="1400"/>
              <a:t>Begin FY22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EE45B8-6763-4CD0-823C-B313CA28EB17}"/>
              </a:ext>
            </a:extLst>
          </p:cNvPr>
          <p:cNvSpPr txBox="1"/>
          <p:nvPr/>
        </p:nvSpPr>
        <p:spPr>
          <a:xfrm>
            <a:off x="5157663" y="5789738"/>
            <a:ext cx="872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9/30/22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21049CD-0818-44D4-B2B1-B9DB39D3F8F5}"/>
              </a:ext>
            </a:extLst>
          </p:cNvPr>
          <p:cNvCxnSpPr>
            <a:cxnSpLocks/>
          </p:cNvCxnSpPr>
          <p:nvPr/>
        </p:nvCxnSpPr>
        <p:spPr>
          <a:xfrm>
            <a:off x="3511088" y="1375795"/>
            <a:ext cx="0" cy="43538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B9BC243-728F-449D-B7C2-07A20C1A1BB2}"/>
              </a:ext>
            </a:extLst>
          </p:cNvPr>
          <p:cNvSpPr txBox="1"/>
          <p:nvPr/>
        </p:nvSpPr>
        <p:spPr>
          <a:xfrm>
            <a:off x="3020447" y="5789738"/>
            <a:ext cx="936946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/>
              <a:t>12/31/21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904DAE8-1B30-444F-9F61-29E706D5CC4D}"/>
              </a:ext>
            </a:extLst>
          </p:cNvPr>
          <p:cNvSpPr txBox="1"/>
          <p:nvPr/>
        </p:nvSpPr>
        <p:spPr>
          <a:xfrm>
            <a:off x="10550321" y="5789738"/>
            <a:ext cx="872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9/30/24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C4A68AF-A12D-4FAF-94B5-1734C31B3CFB}"/>
              </a:ext>
            </a:extLst>
          </p:cNvPr>
          <p:cNvSpPr/>
          <p:nvPr/>
        </p:nvSpPr>
        <p:spPr>
          <a:xfrm>
            <a:off x="589911" y="1762839"/>
            <a:ext cx="2921177" cy="5785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Federal Coronavirus Relief Fund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0A9C8D6-8D17-4171-8EAA-1EAECD36DC44}"/>
              </a:ext>
            </a:extLst>
          </p:cNvPr>
          <p:cNvSpPr/>
          <p:nvPr/>
        </p:nvSpPr>
        <p:spPr>
          <a:xfrm>
            <a:off x="589911" y="2377415"/>
            <a:ext cx="4856514" cy="5785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(CARES Act) Federal ESSER-I Fund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69EC90A-2016-481B-9BF1-228DC86CD1A1}"/>
              </a:ext>
            </a:extLst>
          </p:cNvPr>
          <p:cNvSpPr/>
          <p:nvPr/>
        </p:nvSpPr>
        <p:spPr>
          <a:xfrm>
            <a:off x="589910" y="2991991"/>
            <a:ext cx="7626348" cy="5785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(CRRSA Act) Federal ESSER-II Fund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3B761A9-3A11-4126-8150-F199DFA8617D}"/>
              </a:ext>
            </a:extLst>
          </p:cNvPr>
          <p:cNvCxnSpPr>
            <a:cxnSpLocks/>
          </p:cNvCxnSpPr>
          <p:nvPr/>
        </p:nvCxnSpPr>
        <p:spPr>
          <a:xfrm>
            <a:off x="8194090" y="1375795"/>
            <a:ext cx="0" cy="43538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B4DD526E-0F7F-42DF-B2D8-C9228D3CC506}"/>
              </a:ext>
            </a:extLst>
          </p:cNvPr>
          <p:cNvSpPr txBox="1"/>
          <p:nvPr/>
        </p:nvSpPr>
        <p:spPr>
          <a:xfrm>
            <a:off x="7853992" y="5789738"/>
            <a:ext cx="872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9/30/23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1CFCEEA7-1E69-4B5D-86E4-8D89FCEF4665}"/>
              </a:ext>
            </a:extLst>
          </p:cNvPr>
          <p:cNvSpPr/>
          <p:nvPr/>
        </p:nvSpPr>
        <p:spPr>
          <a:xfrm>
            <a:off x="589910" y="3594639"/>
            <a:ext cx="10322552" cy="578588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(American Rescue Plan) Federal ESSER-III Fund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D9671D-0042-4B6A-BE5D-4ECF2F07676E}"/>
              </a:ext>
            </a:extLst>
          </p:cNvPr>
          <p:cNvSpPr txBox="1"/>
          <p:nvPr/>
        </p:nvSpPr>
        <p:spPr>
          <a:xfrm>
            <a:off x="5446425" y="2480504"/>
            <a:ext cx="1544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$193.9 million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88BCA74-11FF-45F1-BFD2-BF1178941234}"/>
              </a:ext>
            </a:extLst>
          </p:cNvPr>
          <p:cNvSpPr txBox="1"/>
          <p:nvPr/>
        </p:nvSpPr>
        <p:spPr>
          <a:xfrm>
            <a:off x="8208413" y="3095079"/>
            <a:ext cx="1544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$735 million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94ABD1-8C07-4E61-A8B2-DA99AB294365}"/>
              </a:ext>
            </a:extLst>
          </p:cNvPr>
          <p:cNvSpPr txBox="1"/>
          <p:nvPr/>
        </p:nvSpPr>
        <p:spPr>
          <a:xfrm>
            <a:off x="10908050" y="3743944"/>
            <a:ext cx="1544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$1.66 billion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460B28C-B2E4-4987-B8A5-6C5F2C10D1FC}"/>
              </a:ext>
            </a:extLst>
          </p:cNvPr>
          <p:cNvSpPr txBox="1"/>
          <p:nvPr/>
        </p:nvSpPr>
        <p:spPr>
          <a:xfrm>
            <a:off x="3503243" y="1870251"/>
            <a:ext cx="1544710" cy="372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$181.8 million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99920196-D0F2-4262-A26E-9646BE1F4D39}"/>
              </a:ext>
            </a:extLst>
          </p:cNvPr>
          <p:cNvSpPr/>
          <p:nvPr/>
        </p:nvSpPr>
        <p:spPr>
          <a:xfrm>
            <a:off x="583347" y="4199709"/>
            <a:ext cx="7610743" cy="5785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(American Rescue Plan) Federal “ARP IDEA” (supplemental to the regular IDEA grants)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ED819C3-9DBA-44C3-B72C-5DF8FF599185}"/>
              </a:ext>
            </a:extLst>
          </p:cNvPr>
          <p:cNvSpPr txBox="1"/>
          <p:nvPr/>
        </p:nvSpPr>
        <p:spPr>
          <a:xfrm>
            <a:off x="8194090" y="4346265"/>
            <a:ext cx="1544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$12.5 million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6F9CF9EA-4D35-4CCB-A811-9856E96F8C7E}"/>
              </a:ext>
            </a:extLst>
          </p:cNvPr>
          <p:cNvSpPr/>
          <p:nvPr/>
        </p:nvSpPr>
        <p:spPr>
          <a:xfrm>
            <a:off x="589910" y="4800598"/>
            <a:ext cx="10295971" cy="5785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(American Rescue Plan) Federal “ARP Homeless Children &amp; Youth” (beyond the regular McKinney-Vento grants)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145041C-6C8B-4982-92F6-88B1C081CFA6}"/>
              </a:ext>
            </a:extLst>
          </p:cNvPr>
          <p:cNvSpPr txBox="1"/>
          <p:nvPr/>
        </p:nvSpPr>
        <p:spPr>
          <a:xfrm>
            <a:off x="10893727" y="4938161"/>
            <a:ext cx="10671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$12 million</a:t>
            </a:r>
          </a:p>
        </p:txBody>
      </p:sp>
    </p:spTree>
    <p:extLst>
      <p:ext uri="{BB962C8B-B14F-4D97-AF65-F5344CB8AC3E}">
        <p14:creationId xmlns:p14="http://schemas.microsoft.com/office/powerpoint/2010/main" val="866793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762C0-A3C9-435E-AF14-BF2574CE5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cs typeface="Calibri Light"/>
              </a:rPr>
              <a:t>Funding Sources through DESE - Other Grants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13194-8D87-433C-BB1F-9EEE0B7F5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i="1" dirty="0"/>
              <a:t>Examples include:</a:t>
            </a:r>
          </a:p>
          <a:p>
            <a:pPr marL="0" indent="0">
              <a:buNone/>
            </a:pPr>
            <a:br>
              <a:rPr lang="en-US" sz="1800" i="1" dirty="0"/>
            </a:br>
            <a:endParaRPr lang="en-US" sz="500" i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Students’ SEL, Behavioral &amp; Mental Health (MH), and Wellness through MTSS (SEL &amp; MH Grant) - Fund Code 613/311/332 (</a:t>
            </a:r>
            <a:r>
              <a:rPr lang="en-US" sz="2800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FY22 </a:t>
            </a:r>
            <a:r>
              <a:rPr lang="en-US" sz="2800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RFP) ~ $7.2M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piloting universal mental health screenings for students K-12;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developing comprehensive, integrated multi-tiered systems for student, family, and educator social-emotional and/or mental health supports; and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building sustainable infrastructure to facilitate integrated coordination between school and community-based services and/or providers.</a:t>
            </a:r>
          </a:p>
          <a:p>
            <a:pPr marL="914400" lvl="2" indent="0">
              <a:buNone/>
            </a:pPr>
            <a:endParaRPr lang="en-US" sz="2800" i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FY22 </a:t>
            </a:r>
            <a:r>
              <a:rPr lang="en-US" sz="2400" dirty="0"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FC 613/311/332 FY22 SEL Mental Health Grant awardees-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https://www.doe.mass.edu/grants/2022/awards/613-311-332.docx</a:t>
            </a:r>
            <a:endParaRPr lang="en-US" sz="2800" i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800" i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2" indent="0">
              <a:buNone/>
            </a:pPr>
            <a:endParaRPr lang="en-US" sz="2800" i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i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i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81D9BB-9DDB-46A8-B90A-CF61244F9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F27229C-EC7B-4063-A33B-28A5E87E32ED}" type="slidenum">
              <a: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203B6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rgbClr val="203B6A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4590262"/>
      </p:ext>
    </p:extLst>
  </p:cSld>
  <p:clrMapOvr>
    <a:masterClrMapping/>
  </p:clrMapOvr>
</p:sld>
</file>

<file path=ppt/theme/theme1.xml><?xml version="1.0" encoding="utf-8"?>
<a:theme xmlns:a="http://schemas.openxmlformats.org/drawingml/2006/main" name="ESE​​">
  <a:themeElements>
    <a:clrScheme name="ESE color scheme">
      <a:dk1>
        <a:srgbClr val="203B6A"/>
      </a:dk1>
      <a:lt1>
        <a:sysClr val="window" lastClr="FFFFFF"/>
      </a:lt1>
      <a:dk2>
        <a:srgbClr val="203B6A"/>
      </a:dk2>
      <a:lt2>
        <a:srgbClr val="E7E6E6"/>
      </a:lt2>
      <a:accent1>
        <a:srgbClr val="203B6A"/>
      </a:accent1>
      <a:accent2>
        <a:srgbClr val="ED7D31"/>
      </a:accent2>
      <a:accent3>
        <a:srgbClr val="FFC000"/>
      </a:accent3>
      <a:accent4>
        <a:srgbClr val="0563C1"/>
      </a:accent4>
      <a:accent5>
        <a:srgbClr val="00B050"/>
      </a:accent5>
      <a:accent6>
        <a:srgbClr val="FFFF00"/>
      </a:accent6>
      <a:hlink>
        <a:srgbClr val="0563C1"/>
      </a:hlink>
      <a:folHlink>
        <a:srgbClr val="954F72"/>
      </a:folHlink>
    </a:clrScheme>
    <a:fontScheme name="ES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ABE31071780243B2E68C5BEE851FF0" ma:contentTypeVersion="5" ma:contentTypeDescription="Create a new document." ma:contentTypeScope="" ma:versionID="5b7652a2bb3a44c54631f13887a8d458">
  <xsd:schema xmlns:xsd="http://www.w3.org/2001/XMLSchema" xmlns:xs="http://www.w3.org/2001/XMLSchema" xmlns:p="http://schemas.microsoft.com/office/2006/metadata/properties" xmlns:ns3="6d1ab2f6-91f9-4f14-952a-3f3eb0d68341" xmlns:ns4="8f2fdac3-5421-455f-b4e4-df6141b3176a" targetNamespace="http://schemas.microsoft.com/office/2006/metadata/properties" ma:root="true" ma:fieldsID="07bbdfd2d2b12586653d294cf55c9f4a" ns3:_="" ns4:_="">
    <xsd:import namespace="6d1ab2f6-91f9-4f14-952a-3f3eb0d68341"/>
    <xsd:import namespace="8f2fdac3-5421-455f-b4e4-df6141b3176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1ab2f6-91f9-4f14-952a-3f3eb0d683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2fdac3-5421-455f-b4e4-df6141b3176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311DC06-08FE-4BB3-AC4B-EFE0DE8347D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EECCB6D-3445-43FE-B46B-518FAA688F78}">
  <ds:schemaRefs>
    <ds:schemaRef ds:uri="6d1ab2f6-91f9-4f14-952a-3f3eb0d68341"/>
    <ds:schemaRef ds:uri="8f2fdac3-5421-455f-b4e4-df6141b3176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AD98171-D52A-4F49-BBAB-653225D316F3}">
  <ds:schemaRefs>
    <ds:schemaRef ds:uri="6d1ab2f6-91f9-4f14-952a-3f3eb0d68341"/>
    <ds:schemaRef ds:uri="8f2fdac3-5421-455f-b4e4-df6141b3176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1648</Words>
  <Application>Microsoft Office PowerPoint</Application>
  <PresentationFormat>Widescreen</PresentationFormat>
  <Paragraphs>189</Paragraphs>
  <Slides>20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等线</vt:lpstr>
      <vt:lpstr>-apple-system</vt:lpstr>
      <vt:lpstr>Arial</vt:lpstr>
      <vt:lpstr>Calibri</vt:lpstr>
      <vt:lpstr>Courier New</vt:lpstr>
      <vt:lpstr>Raleway</vt:lpstr>
      <vt:lpstr>Segoe</vt:lpstr>
      <vt:lpstr>Segoe SemiBold</vt:lpstr>
      <vt:lpstr>Segoe UI</vt:lpstr>
      <vt:lpstr>Segoe UI Semibold</vt:lpstr>
      <vt:lpstr>Wingdings</vt:lpstr>
      <vt:lpstr>ESE​​</vt:lpstr>
      <vt:lpstr>DESE Funding and Resources that can be used to Support Behavioral &amp; Mental Health and Wellbeing Efforts  </vt:lpstr>
      <vt:lpstr>DESE Funding &amp; Resources - Examples</vt:lpstr>
      <vt:lpstr>DESE SEL related overarching focus areas</vt:lpstr>
      <vt:lpstr>Views on Instruction, State Standards, Teaching, and Assessment (VISTA) survey (2019) </vt:lpstr>
      <vt:lpstr>DESE Funding &amp; Resources - Examples</vt:lpstr>
      <vt:lpstr>Funding Sources through DESE - Formula</vt:lpstr>
      <vt:lpstr>Funding Sources through DESE - Formula</vt:lpstr>
      <vt:lpstr>Federal Elementary &amp; Secondary School Emergency Relief (ESSER) Funds Relief Funding – Sequencing of ~$2.78 billion over 3+ years</vt:lpstr>
      <vt:lpstr>Funding Sources through DESE - Other Grants</vt:lpstr>
      <vt:lpstr>Funding Sources through DESE- Other Grants</vt:lpstr>
      <vt:lpstr>Funding Sources through DESE- Other Grants</vt:lpstr>
      <vt:lpstr>DESE Funding &amp; Resources - Examples</vt:lpstr>
      <vt:lpstr>Professional Development (PD) / Networking</vt:lpstr>
      <vt:lpstr>Professional Development (PD) / Networking</vt:lpstr>
      <vt:lpstr>DESE Funding &amp; Resources - Examples</vt:lpstr>
      <vt:lpstr>Guidance / Information</vt:lpstr>
      <vt:lpstr>Guidance / Information</vt:lpstr>
      <vt:lpstr>Guidance / Information</vt:lpstr>
      <vt:lpstr>  Q+A .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ESSER Grant Webinar</dc:title>
  <dc:creator>DESE</dc:creator>
  <cp:lastModifiedBy>Pond, Christine A. (DESE)</cp:lastModifiedBy>
  <cp:revision>2</cp:revision>
  <cp:lastPrinted>2017-08-07T14:46:10Z</cp:lastPrinted>
  <dcterms:created xsi:type="dcterms:W3CDTF">2017-07-27T00:00:01Z</dcterms:created>
  <dcterms:modified xsi:type="dcterms:W3CDTF">2022-02-08T13:24:25Z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Jun 10 2020</vt:lpwstr>
  </property>
  <property fmtid="{D5CDD505-2E9C-101B-9397-08002B2CF9AE}" pid="3" name="ContentTypeId">
    <vt:lpwstr>0x010100D7ABE31071780243B2E68C5BEE851FF0</vt:lpwstr>
  </property>
</Properties>
</file>