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306" r:id="rId2"/>
    <p:sldId id="2351" r:id="rId3"/>
    <p:sldId id="2348" r:id="rId4"/>
    <p:sldId id="2350" r:id="rId5"/>
    <p:sldId id="259" r:id="rId6"/>
    <p:sldId id="263" r:id="rId7"/>
    <p:sldId id="260" r:id="rId8"/>
    <p:sldId id="261" r:id="rId9"/>
    <p:sldId id="235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B770EC-2B69-40C9-A18B-F1DD6A2AA916}">
          <p14:sldIdLst>
            <p14:sldId id="2306"/>
            <p14:sldId id="2351"/>
            <p14:sldId id="2348"/>
            <p14:sldId id="2350"/>
            <p14:sldId id="259"/>
            <p14:sldId id="263"/>
            <p14:sldId id="260"/>
            <p14:sldId id="261"/>
            <p14:sldId id="2352"/>
          </p14:sldIdLst>
        </p14:section>
      </p14:sectionLst>
    </p:ext>
    <p:ext uri="{EFAFB233-063F-42B5-8137-9DF3F51BA10A}">
      <p15:sldGuideLst xmlns:p15="http://schemas.microsoft.com/office/powerpoint/2012/main">
        <p15:guide id="1" orient="horz" pos="240" userDrawn="1">
          <p15:clr>
            <a:srgbClr val="A4A3A4"/>
          </p15:clr>
        </p15:guide>
        <p15:guide id="2" pos="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Mlodozeniec" initials="SM" lastIdx="12" clrIdx="0">
    <p:extLst>
      <p:ext uri="{19B8F6BF-5375-455C-9EA6-DF929625EA0E}">
        <p15:presenceInfo xmlns:p15="http://schemas.microsoft.com/office/powerpoint/2012/main" userId="S-1-5-21-2026093089-903749524-1475942039-7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8" autoAdjust="0"/>
    <p:restoredTop sz="45135" autoAdjust="0"/>
  </p:normalViewPr>
  <p:slideViewPr>
    <p:cSldViewPr snapToGrid="0" showGuides="1">
      <p:cViewPr varScale="1">
        <p:scale>
          <a:sx n="42" d="100"/>
          <a:sy n="42" d="100"/>
        </p:scale>
        <p:origin x="2334" y="48"/>
      </p:cViewPr>
      <p:guideLst>
        <p:guide orient="horz" pos="240"/>
        <p:guide pos="3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E188E-827B-4CDB-863B-E12A72C09C3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9089D23-F9B7-463F-8EC9-4E00E82F3954}">
      <dgm:prSet phldrT="[Text]" custT="1"/>
      <dgm:spPr/>
      <dgm:t>
        <a:bodyPr/>
        <a:lstStyle/>
        <a:p>
          <a:r>
            <a:rPr lang="en-US" sz="2400" dirty="0">
              <a:latin typeface="Calibri" panose="020F0502020204030204" pitchFamily="34" charset="0"/>
              <a:cs typeface="Calibri" panose="020F0502020204030204" pitchFamily="34" charset="0"/>
            </a:rPr>
            <a:t>2016</a:t>
          </a:r>
        </a:p>
      </dgm:t>
    </dgm:pt>
    <dgm:pt modelId="{575DB905-0D1C-4FE4-B4F4-C01B523ECCD6}" type="parTrans" cxnId="{12BE20E8-46C1-40D3-BA73-BE9FAE9E3288}">
      <dgm:prSet/>
      <dgm:spPr/>
      <dgm:t>
        <a:bodyPr/>
        <a:lstStyle/>
        <a:p>
          <a:endParaRPr lang="en-US" sz="2000">
            <a:latin typeface="Calibri" panose="020F0502020204030204" pitchFamily="34" charset="0"/>
            <a:cs typeface="Calibri" panose="020F0502020204030204" pitchFamily="34" charset="0"/>
          </a:endParaRPr>
        </a:p>
      </dgm:t>
    </dgm:pt>
    <dgm:pt modelId="{0463DEF6-8775-47CF-AD41-03EBDC04B321}" type="sibTrans" cxnId="{12BE20E8-46C1-40D3-BA73-BE9FAE9E3288}">
      <dgm:prSet/>
      <dgm:spPr/>
      <dgm:t>
        <a:bodyPr/>
        <a:lstStyle/>
        <a:p>
          <a:endParaRPr lang="en-US" sz="2000">
            <a:latin typeface="Calibri" panose="020F0502020204030204" pitchFamily="34" charset="0"/>
            <a:cs typeface="Calibri" panose="020F0502020204030204" pitchFamily="34" charset="0"/>
          </a:endParaRPr>
        </a:p>
      </dgm:t>
    </dgm:pt>
    <dgm:pt modelId="{B0BF1837-D239-4FDF-82CC-C8104B5854A8}">
      <dgm:prSet phldrT="[Text]" custT="1"/>
      <dgm:spPr/>
      <dgm:t>
        <a:bodyPr/>
        <a:lstStyle/>
        <a:p>
          <a:r>
            <a:rPr lang="en-US" sz="1600" dirty="0">
              <a:latin typeface="Calibri" panose="020F0502020204030204" pitchFamily="34" charset="0"/>
              <a:cs typeface="Calibri" panose="020F0502020204030204" pitchFamily="34" charset="0"/>
            </a:rPr>
            <a:t>Automakers and ZEV states retained a professional agency to conduct market research and develop a  campaign strategy under two or more budget scenarios.</a:t>
          </a:r>
        </a:p>
      </dgm:t>
    </dgm:pt>
    <dgm:pt modelId="{C01707C5-7247-4064-80AB-314015D7BBCE}" type="parTrans" cxnId="{865B448F-83CC-49F4-B276-B286B7D53DD4}">
      <dgm:prSet/>
      <dgm:spPr/>
      <dgm:t>
        <a:bodyPr/>
        <a:lstStyle/>
        <a:p>
          <a:endParaRPr lang="en-US" sz="2000">
            <a:latin typeface="Calibri" panose="020F0502020204030204" pitchFamily="34" charset="0"/>
            <a:cs typeface="Calibri" panose="020F0502020204030204" pitchFamily="34" charset="0"/>
          </a:endParaRPr>
        </a:p>
      </dgm:t>
    </dgm:pt>
    <dgm:pt modelId="{414FE2C9-1167-4C0A-9F40-7454F2B14ACF}" type="sibTrans" cxnId="{865B448F-83CC-49F4-B276-B286B7D53DD4}">
      <dgm:prSet/>
      <dgm:spPr/>
      <dgm:t>
        <a:bodyPr/>
        <a:lstStyle/>
        <a:p>
          <a:endParaRPr lang="en-US" sz="2000">
            <a:latin typeface="Calibri" panose="020F0502020204030204" pitchFamily="34" charset="0"/>
            <a:cs typeface="Calibri" panose="020F0502020204030204" pitchFamily="34" charset="0"/>
          </a:endParaRPr>
        </a:p>
      </dgm:t>
    </dgm:pt>
    <dgm:pt modelId="{22CB6417-E940-40EE-9528-2E04BD9B202A}">
      <dgm:prSet phldrT="[Text]" custT="1"/>
      <dgm:spPr/>
      <dgm:t>
        <a:bodyPr/>
        <a:lstStyle/>
        <a:p>
          <a:r>
            <a:rPr lang="en-US" sz="2400" dirty="0">
              <a:latin typeface="Calibri" panose="020F0502020204030204" pitchFamily="34" charset="0"/>
              <a:cs typeface="Calibri" panose="020F0502020204030204" pitchFamily="34" charset="0"/>
            </a:rPr>
            <a:t>2017</a:t>
          </a:r>
        </a:p>
      </dgm:t>
    </dgm:pt>
    <dgm:pt modelId="{D0A93D09-8953-4AA6-8FAD-6B54D21176AC}" type="parTrans" cxnId="{05CC5A64-775F-4E1E-AA87-8010A4FAD294}">
      <dgm:prSet/>
      <dgm:spPr/>
      <dgm:t>
        <a:bodyPr/>
        <a:lstStyle/>
        <a:p>
          <a:endParaRPr lang="en-US" sz="2000">
            <a:latin typeface="Calibri" panose="020F0502020204030204" pitchFamily="34" charset="0"/>
            <a:cs typeface="Calibri" panose="020F0502020204030204" pitchFamily="34" charset="0"/>
          </a:endParaRPr>
        </a:p>
      </dgm:t>
    </dgm:pt>
    <dgm:pt modelId="{6BBB3C7D-E38B-4642-A172-5F0CBB3C8193}" type="sibTrans" cxnId="{05CC5A64-775F-4E1E-AA87-8010A4FAD294}">
      <dgm:prSet/>
      <dgm:spPr/>
      <dgm:t>
        <a:bodyPr/>
        <a:lstStyle/>
        <a:p>
          <a:endParaRPr lang="en-US" sz="2000">
            <a:latin typeface="Calibri" panose="020F0502020204030204" pitchFamily="34" charset="0"/>
            <a:cs typeface="Calibri" panose="020F0502020204030204" pitchFamily="34" charset="0"/>
          </a:endParaRPr>
        </a:p>
      </dgm:t>
    </dgm:pt>
    <dgm:pt modelId="{88E93925-5852-422A-9950-F5F425121AE0}">
      <dgm:prSet phldrT="[Text]" custT="1"/>
      <dgm:spPr/>
      <dgm:t>
        <a:bodyPr/>
        <a:lstStyle/>
        <a:p>
          <a:r>
            <a:rPr lang="en-US" sz="1600" dirty="0">
              <a:latin typeface="Calibri" panose="020F0502020204030204" pitchFamily="34" charset="0"/>
              <a:cs typeface="Calibri" panose="020F0502020204030204" pitchFamily="34" charset="0"/>
            </a:rPr>
            <a:t>Campaign partners procured professional agency (Edelman) to activate campaign. Media selection, geographic scope and duration determined by funding and campaign partners.</a:t>
          </a:r>
        </a:p>
      </dgm:t>
    </dgm:pt>
    <dgm:pt modelId="{01BF6F07-41EE-4842-9A97-41BC35DBD7DF}" type="parTrans" cxnId="{69C38744-FA0D-4CAF-B9E7-32638C553206}">
      <dgm:prSet/>
      <dgm:spPr/>
      <dgm:t>
        <a:bodyPr/>
        <a:lstStyle/>
        <a:p>
          <a:endParaRPr lang="en-US" sz="2000">
            <a:latin typeface="Calibri" panose="020F0502020204030204" pitchFamily="34" charset="0"/>
            <a:cs typeface="Calibri" panose="020F0502020204030204" pitchFamily="34" charset="0"/>
          </a:endParaRPr>
        </a:p>
      </dgm:t>
    </dgm:pt>
    <dgm:pt modelId="{3725F001-431E-434B-9E2C-1298FE29F301}" type="sibTrans" cxnId="{69C38744-FA0D-4CAF-B9E7-32638C553206}">
      <dgm:prSet/>
      <dgm:spPr/>
      <dgm:t>
        <a:bodyPr/>
        <a:lstStyle/>
        <a:p>
          <a:endParaRPr lang="en-US" sz="2000">
            <a:latin typeface="Calibri" panose="020F0502020204030204" pitchFamily="34" charset="0"/>
            <a:cs typeface="Calibri" panose="020F0502020204030204" pitchFamily="34" charset="0"/>
          </a:endParaRPr>
        </a:p>
      </dgm:t>
    </dgm:pt>
    <dgm:pt modelId="{930D4B5B-E9FD-4B64-B191-81E67F5BA237}">
      <dgm:prSet phldrT="[Text]" custT="1"/>
      <dgm:spPr/>
      <dgm:t>
        <a:bodyPr/>
        <a:lstStyle/>
        <a:p>
          <a:r>
            <a:rPr lang="en-US" sz="2400" dirty="0">
              <a:latin typeface="Calibri" panose="020F0502020204030204" pitchFamily="34" charset="0"/>
              <a:cs typeface="Calibri" panose="020F0502020204030204" pitchFamily="34" charset="0"/>
            </a:rPr>
            <a:t>2018</a:t>
          </a:r>
        </a:p>
      </dgm:t>
    </dgm:pt>
    <dgm:pt modelId="{1165895B-7D39-49FD-890D-D51F755A5108}" type="parTrans" cxnId="{5F7BE30D-37CA-454A-81C3-A5C56D036840}">
      <dgm:prSet/>
      <dgm:spPr/>
      <dgm:t>
        <a:bodyPr/>
        <a:lstStyle/>
        <a:p>
          <a:endParaRPr lang="en-US" sz="2000">
            <a:latin typeface="Calibri" panose="020F0502020204030204" pitchFamily="34" charset="0"/>
            <a:cs typeface="Calibri" panose="020F0502020204030204" pitchFamily="34" charset="0"/>
          </a:endParaRPr>
        </a:p>
      </dgm:t>
    </dgm:pt>
    <dgm:pt modelId="{50B20539-3A7D-4AD2-B848-DC2A75B86EED}" type="sibTrans" cxnId="{5F7BE30D-37CA-454A-81C3-A5C56D036840}">
      <dgm:prSet/>
      <dgm:spPr/>
      <dgm:t>
        <a:bodyPr/>
        <a:lstStyle/>
        <a:p>
          <a:endParaRPr lang="en-US" sz="2000">
            <a:latin typeface="Calibri" panose="020F0502020204030204" pitchFamily="34" charset="0"/>
            <a:cs typeface="Calibri" panose="020F0502020204030204" pitchFamily="34" charset="0"/>
          </a:endParaRPr>
        </a:p>
      </dgm:t>
    </dgm:pt>
    <dgm:pt modelId="{C6811FD5-B566-45AA-ABF1-998EC42E7A4F}">
      <dgm:prSet phldrT="[Text]" custT="1"/>
      <dgm:spPr/>
      <dgm:t>
        <a:bodyPr/>
        <a:lstStyle/>
        <a:p>
          <a:r>
            <a:rPr lang="en-US" sz="1600" dirty="0">
              <a:latin typeface="Calibri" panose="020F0502020204030204" pitchFamily="34" charset="0"/>
              <a:cs typeface="Calibri" panose="020F0502020204030204" pitchFamily="34" charset="0"/>
            </a:rPr>
            <a:t>Raised awareness of and consideration for the adoption of EVs, chiefly measured by clicks to the Drive Change. Drive Electric. website </a:t>
          </a:r>
          <a:r>
            <a:rPr lang="en-US" sz="1600" i="1" dirty="0">
              <a:latin typeface="Calibri" panose="020F0502020204030204" pitchFamily="34" charset="0"/>
              <a:cs typeface="Calibri" panose="020F0502020204030204" pitchFamily="34" charset="0"/>
            </a:rPr>
            <a:t>(awareness) </a:t>
          </a:r>
          <a:r>
            <a:rPr lang="en-US" sz="1600" dirty="0">
              <a:latin typeface="Calibri" panose="020F0502020204030204" pitchFamily="34" charset="0"/>
              <a:cs typeface="Calibri" panose="020F0502020204030204" pitchFamily="34" charset="0"/>
            </a:rPr>
            <a:t>and referrals to OEM partner sites </a:t>
          </a:r>
          <a:r>
            <a:rPr lang="en-US" sz="1600" i="1" dirty="0">
              <a:latin typeface="Calibri" panose="020F0502020204030204" pitchFamily="34" charset="0"/>
              <a:cs typeface="Calibri" panose="020F0502020204030204" pitchFamily="34" charset="0"/>
            </a:rPr>
            <a:t>(consideration) </a:t>
          </a:r>
          <a:r>
            <a:rPr lang="en-US" sz="1600" dirty="0">
              <a:latin typeface="Calibri" panose="020F0502020204030204" pitchFamily="34" charset="0"/>
              <a:cs typeface="Calibri" panose="020F0502020204030204" pitchFamily="34" charset="0"/>
            </a:rPr>
            <a:t>by digital advertisements. </a:t>
          </a:r>
        </a:p>
      </dgm:t>
    </dgm:pt>
    <dgm:pt modelId="{FA0C09DA-704F-4631-8680-B195E3411384}" type="parTrans" cxnId="{D3AE6162-CCB4-4B15-9584-F546226D6034}">
      <dgm:prSet/>
      <dgm:spPr/>
      <dgm:t>
        <a:bodyPr/>
        <a:lstStyle/>
        <a:p>
          <a:endParaRPr lang="en-US" sz="2000">
            <a:latin typeface="Calibri" panose="020F0502020204030204" pitchFamily="34" charset="0"/>
            <a:cs typeface="Calibri" panose="020F0502020204030204" pitchFamily="34" charset="0"/>
          </a:endParaRPr>
        </a:p>
      </dgm:t>
    </dgm:pt>
    <dgm:pt modelId="{A83A342B-3009-4071-AF9F-3CA834548B73}" type="sibTrans" cxnId="{D3AE6162-CCB4-4B15-9584-F546226D6034}">
      <dgm:prSet/>
      <dgm:spPr/>
      <dgm:t>
        <a:bodyPr/>
        <a:lstStyle/>
        <a:p>
          <a:endParaRPr lang="en-US" sz="2000">
            <a:latin typeface="Calibri" panose="020F0502020204030204" pitchFamily="34" charset="0"/>
            <a:cs typeface="Calibri" panose="020F0502020204030204" pitchFamily="34" charset="0"/>
          </a:endParaRPr>
        </a:p>
      </dgm:t>
    </dgm:pt>
    <dgm:pt modelId="{F86DFCDF-F90E-437A-AD95-001125DB8D28}">
      <dgm:prSet phldrT="[Text]" custT="1"/>
      <dgm:spPr/>
      <dgm:t>
        <a:bodyPr/>
        <a:lstStyle/>
        <a:p>
          <a:r>
            <a:rPr lang="en-US" sz="2400" dirty="0">
              <a:latin typeface="Calibri" panose="020F0502020204030204" pitchFamily="34" charset="0"/>
              <a:cs typeface="Calibri" panose="020F0502020204030204" pitchFamily="34" charset="0"/>
            </a:rPr>
            <a:t>2019</a:t>
          </a:r>
        </a:p>
      </dgm:t>
    </dgm:pt>
    <dgm:pt modelId="{E919726C-0D04-47BF-BF74-00093ED0AA56}" type="parTrans" cxnId="{83FFD2A1-44B5-49BF-BF30-1E8D579457CC}">
      <dgm:prSet/>
      <dgm:spPr/>
      <dgm:t>
        <a:bodyPr/>
        <a:lstStyle/>
        <a:p>
          <a:endParaRPr lang="en-US" sz="2000">
            <a:latin typeface="Calibri" panose="020F0502020204030204" pitchFamily="34" charset="0"/>
            <a:cs typeface="Calibri" panose="020F0502020204030204" pitchFamily="34" charset="0"/>
          </a:endParaRPr>
        </a:p>
      </dgm:t>
    </dgm:pt>
    <dgm:pt modelId="{016E6DCC-F50C-4A44-8B1D-A11E8C86FDBE}" type="sibTrans" cxnId="{83FFD2A1-44B5-49BF-BF30-1E8D579457CC}">
      <dgm:prSet/>
      <dgm:spPr/>
      <dgm:t>
        <a:bodyPr/>
        <a:lstStyle/>
        <a:p>
          <a:endParaRPr lang="en-US" sz="2000">
            <a:latin typeface="Calibri" panose="020F0502020204030204" pitchFamily="34" charset="0"/>
            <a:cs typeface="Calibri" panose="020F0502020204030204" pitchFamily="34" charset="0"/>
          </a:endParaRPr>
        </a:p>
      </dgm:t>
    </dgm:pt>
    <dgm:pt modelId="{5E5DE3C8-A75C-4A27-AD80-CEA36DEA1553}">
      <dgm:prSet custT="1"/>
      <dgm:spPr/>
      <dgm:t>
        <a:bodyPr/>
        <a:lstStyle/>
        <a:p>
          <a:r>
            <a:rPr lang="en-US" sz="1600" dirty="0">
              <a:latin typeface="Calibri" panose="020F0502020204030204" pitchFamily="34" charset="0"/>
              <a:cs typeface="Calibri" panose="020F0502020204030204" pitchFamily="34" charset="0"/>
            </a:rPr>
            <a:t>Destination Electric promotes an EV lifestyle. Showcases experiences at cool, up-and-coming restaurants, cafes, entertainment venues, boutiques, B&amp;Bs, etc. that are within a short distance of charging infrastructure.  </a:t>
          </a:r>
        </a:p>
      </dgm:t>
    </dgm:pt>
    <dgm:pt modelId="{EE84BA73-10A9-4AEB-B357-67B343B24A49}" type="parTrans" cxnId="{A881E7A3-5E1D-497B-AEFF-B9C86FC78725}">
      <dgm:prSet/>
      <dgm:spPr/>
      <dgm:t>
        <a:bodyPr/>
        <a:lstStyle/>
        <a:p>
          <a:endParaRPr lang="en-US" sz="2000">
            <a:latin typeface="Calibri" panose="020F0502020204030204" pitchFamily="34" charset="0"/>
            <a:cs typeface="Calibri" panose="020F0502020204030204" pitchFamily="34" charset="0"/>
          </a:endParaRPr>
        </a:p>
      </dgm:t>
    </dgm:pt>
    <dgm:pt modelId="{BEBA17E7-2A93-4FA5-85A7-96E33C4E2D0E}" type="sibTrans" cxnId="{A881E7A3-5E1D-497B-AEFF-B9C86FC78725}">
      <dgm:prSet/>
      <dgm:spPr/>
      <dgm:t>
        <a:bodyPr/>
        <a:lstStyle/>
        <a:p>
          <a:endParaRPr lang="en-US" sz="2000">
            <a:latin typeface="Calibri" panose="020F0502020204030204" pitchFamily="34" charset="0"/>
            <a:cs typeface="Calibri" panose="020F0502020204030204" pitchFamily="34" charset="0"/>
          </a:endParaRPr>
        </a:p>
      </dgm:t>
    </dgm:pt>
    <dgm:pt modelId="{465AEB9E-2649-4D67-83DF-B027775D0FB1}" type="pres">
      <dgm:prSet presAssocID="{327E188E-827B-4CDB-863B-E12A72C09C3F}" presName="linearFlow" presStyleCnt="0">
        <dgm:presLayoutVars>
          <dgm:dir/>
          <dgm:animLvl val="lvl"/>
          <dgm:resizeHandles val="exact"/>
        </dgm:presLayoutVars>
      </dgm:prSet>
      <dgm:spPr/>
    </dgm:pt>
    <dgm:pt modelId="{B79E7BB2-F845-4E13-9A5D-45680CE98203}" type="pres">
      <dgm:prSet presAssocID="{79089D23-F9B7-463F-8EC9-4E00E82F3954}" presName="composite" presStyleCnt="0"/>
      <dgm:spPr/>
    </dgm:pt>
    <dgm:pt modelId="{93C4E6F2-237B-4CAB-AF49-EFA41365B1D7}" type="pres">
      <dgm:prSet presAssocID="{79089D23-F9B7-463F-8EC9-4E00E82F3954}" presName="parentText" presStyleLbl="alignNode1" presStyleIdx="0" presStyleCnt="4">
        <dgm:presLayoutVars>
          <dgm:chMax val="1"/>
          <dgm:bulletEnabled val="1"/>
        </dgm:presLayoutVars>
      </dgm:prSet>
      <dgm:spPr/>
    </dgm:pt>
    <dgm:pt modelId="{96B24564-E72F-4CE3-94D3-B78D16C49477}" type="pres">
      <dgm:prSet presAssocID="{79089D23-F9B7-463F-8EC9-4E00E82F3954}" presName="descendantText" presStyleLbl="alignAcc1" presStyleIdx="0" presStyleCnt="4">
        <dgm:presLayoutVars>
          <dgm:bulletEnabled val="1"/>
        </dgm:presLayoutVars>
      </dgm:prSet>
      <dgm:spPr/>
    </dgm:pt>
    <dgm:pt modelId="{B2CC95BA-88CC-45B5-BB77-1C612C31F38C}" type="pres">
      <dgm:prSet presAssocID="{0463DEF6-8775-47CF-AD41-03EBDC04B321}" presName="sp" presStyleCnt="0"/>
      <dgm:spPr/>
    </dgm:pt>
    <dgm:pt modelId="{237E4B91-B49B-460C-A358-17B2B00C1C12}" type="pres">
      <dgm:prSet presAssocID="{22CB6417-E940-40EE-9528-2E04BD9B202A}" presName="composite" presStyleCnt="0"/>
      <dgm:spPr/>
    </dgm:pt>
    <dgm:pt modelId="{5949C65C-74DB-4495-BC7A-312A20997767}" type="pres">
      <dgm:prSet presAssocID="{22CB6417-E940-40EE-9528-2E04BD9B202A}" presName="parentText" presStyleLbl="alignNode1" presStyleIdx="1" presStyleCnt="4">
        <dgm:presLayoutVars>
          <dgm:chMax val="1"/>
          <dgm:bulletEnabled val="1"/>
        </dgm:presLayoutVars>
      </dgm:prSet>
      <dgm:spPr/>
    </dgm:pt>
    <dgm:pt modelId="{6187F30B-18EE-4F20-AF1D-B94B9B0C78DC}" type="pres">
      <dgm:prSet presAssocID="{22CB6417-E940-40EE-9528-2E04BD9B202A}" presName="descendantText" presStyleLbl="alignAcc1" presStyleIdx="1" presStyleCnt="4">
        <dgm:presLayoutVars>
          <dgm:bulletEnabled val="1"/>
        </dgm:presLayoutVars>
      </dgm:prSet>
      <dgm:spPr/>
    </dgm:pt>
    <dgm:pt modelId="{E7D7332E-EFB7-447C-A226-6433DE333C3B}" type="pres">
      <dgm:prSet presAssocID="{6BBB3C7D-E38B-4642-A172-5F0CBB3C8193}" presName="sp" presStyleCnt="0"/>
      <dgm:spPr/>
    </dgm:pt>
    <dgm:pt modelId="{FC9184F0-FF86-4FEB-A199-695E2B262BF6}" type="pres">
      <dgm:prSet presAssocID="{930D4B5B-E9FD-4B64-B191-81E67F5BA237}" presName="composite" presStyleCnt="0"/>
      <dgm:spPr/>
    </dgm:pt>
    <dgm:pt modelId="{FAC1A9CB-3B3A-4F2A-A2A2-A8CF441A6683}" type="pres">
      <dgm:prSet presAssocID="{930D4B5B-E9FD-4B64-B191-81E67F5BA237}" presName="parentText" presStyleLbl="alignNode1" presStyleIdx="2" presStyleCnt="4">
        <dgm:presLayoutVars>
          <dgm:chMax val="1"/>
          <dgm:bulletEnabled val="1"/>
        </dgm:presLayoutVars>
      </dgm:prSet>
      <dgm:spPr/>
    </dgm:pt>
    <dgm:pt modelId="{98526846-CA47-452F-B866-7D20D4208C1A}" type="pres">
      <dgm:prSet presAssocID="{930D4B5B-E9FD-4B64-B191-81E67F5BA237}" presName="descendantText" presStyleLbl="alignAcc1" presStyleIdx="2" presStyleCnt="4" custLinFactNeighborX="0" custLinFactNeighborY="1519">
        <dgm:presLayoutVars>
          <dgm:bulletEnabled val="1"/>
        </dgm:presLayoutVars>
      </dgm:prSet>
      <dgm:spPr/>
    </dgm:pt>
    <dgm:pt modelId="{BFD5EF8E-A0C7-4FAE-A073-DD41F901DE28}" type="pres">
      <dgm:prSet presAssocID="{50B20539-3A7D-4AD2-B848-DC2A75B86EED}" presName="sp" presStyleCnt="0"/>
      <dgm:spPr/>
    </dgm:pt>
    <dgm:pt modelId="{5D625431-B698-44FE-AC3B-CF5B47A82A98}" type="pres">
      <dgm:prSet presAssocID="{F86DFCDF-F90E-437A-AD95-001125DB8D28}" presName="composite" presStyleCnt="0"/>
      <dgm:spPr/>
    </dgm:pt>
    <dgm:pt modelId="{54E79FF3-4A54-445E-95AE-77F504D0F88E}" type="pres">
      <dgm:prSet presAssocID="{F86DFCDF-F90E-437A-AD95-001125DB8D28}" presName="parentText" presStyleLbl="alignNode1" presStyleIdx="3" presStyleCnt="4">
        <dgm:presLayoutVars>
          <dgm:chMax val="1"/>
          <dgm:bulletEnabled val="1"/>
        </dgm:presLayoutVars>
      </dgm:prSet>
      <dgm:spPr/>
    </dgm:pt>
    <dgm:pt modelId="{12D2F1C1-C140-4E86-A427-E931D6D6CC98}" type="pres">
      <dgm:prSet presAssocID="{F86DFCDF-F90E-437A-AD95-001125DB8D28}" presName="descendantText" presStyleLbl="alignAcc1" presStyleIdx="3" presStyleCnt="4">
        <dgm:presLayoutVars>
          <dgm:bulletEnabled val="1"/>
        </dgm:presLayoutVars>
      </dgm:prSet>
      <dgm:spPr/>
    </dgm:pt>
  </dgm:ptLst>
  <dgm:cxnLst>
    <dgm:cxn modelId="{2C810E04-5BFD-4974-8FFA-F1B752817722}" type="presOf" srcId="{5E5DE3C8-A75C-4A27-AD80-CEA36DEA1553}" destId="{12D2F1C1-C140-4E86-A427-E931D6D6CC98}" srcOrd="0" destOrd="0" presId="urn:microsoft.com/office/officeart/2005/8/layout/chevron2"/>
    <dgm:cxn modelId="{B3433A04-7BED-48CC-8F3F-66C95B059125}" type="presOf" srcId="{22CB6417-E940-40EE-9528-2E04BD9B202A}" destId="{5949C65C-74DB-4495-BC7A-312A20997767}" srcOrd="0" destOrd="0" presId="urn:microsoft.com/office/officeart/2005/8/layout/chevron2"/>
    <dgm:cxn modelId="{5F7BE30D-37CA-454A-81C3-A5C56D036840}" srcId="{327E188E-827B-4CDB-863B-E12A72C09C3F}" destId="{930D4B5B-E9FD-4B64-B191-81E67F5BA237}" srcOrd="2" destOrd="0" parTransId="{1165895B-7D39-49FD-890D-D51F755A5108}" sibTransId="{50B20539-3A7D-4AD2-B848-DC2A75B86EED}"/>
    <dgm:cxn modelId="{7F441F15-AF6A-4B2A-B4B5-7108BC1C8FCA}" type="presOf" srcId="{F86DFCDF-F90E-437A-AD95-001125DB8D28}" destId="{54E79FF3-4A54-445E-95AE-77F504D0F88E}" srcOrd="0" destOrd="0" presId="urn:microsoft.com/office/officeart/2005/8/layout/chevron2"/>
    <dgm:cxn modelId="{E0442118-1FCF-49D0-A60D-36010049A1AE}" type="presOf" srcId="{88E93925-5852-422A-9950-F5F425121AE0}" destId="{6187F30B-18EE-4F20-AF1D-B94B9B0C78DC}" srcOrd="0" destOrd="0" presId="urn:microsoft.com/office/officeart/2005/8/layout/chevron2"/>
    <dgm:cxn modelId="{B2FDE63C-F7CC-4C55-A8F8-99B43B11B9A7}" type="presOf" srcId="{79089D23-F9B7-463F-8EC9-4E00E82F3954}" destId="{93C4E6F2-237B-4CAB-AF49-EFA41365B1D7}" srcOrd="0" destOrd="0" presId="urn:microsoft.com/office/officeart/2005/8/layout/chevron2"/>
    <dgm:cxn modelId="{7A613E62-0C08-4A5A-AB19-1737826C0AE3}" type="presOf" srcId="{327E188E-827B-4CDB-863B-E12A72C09C3F}" destId="{465AEB9E-2649-4D67-83DF-B027775D0FB1}" srcOrd="0" destOrd="0" presId="urn:microsoft.com/office/officeart/2005/8/layout/chevron2"/>
    <dgm:cxn modelId="{D3AE6162-CCB4-4B15-9584-F546226D6034}" srcId="{930D4B5B-E9FD-4B64-B191-81E67F5BA237}" destId="{C6811FD5-B566-45AA-ABF1-998EC42E7A4F}" srcOrd="0" destOrd="0" parTransId="{FA0C09DA-704F-4631-8680-B195E3411384}" sibTransId="{A83A342B-3009-4071-AF9F-3CA834548B73}"/>
    <dgm:cxn modelId="{05CC5A64-775F-4E1E-AA87-8010A4FAD294}" srcId="{327E188E-827B-4CDB-863B-E12A72C09C3F}" destId="{22CB6417-E940-40EE-9528-2E04BD9B202A}" srcOrd="1" destOrd="0" parTransId="{D0A93D09-8953-4AA6-8FAD-6B54D21176AC}" sibTransId="{6BBB3C7D-E38B-4642-A172-5F0CBB3C8193}"/>
    <dgm:cxn modelId="{69C38744-FA0D-4CAF-B9E7-32638C553206}" srcId="{22CB6417-E940-40EE-9528-2E04BD9B202A}" destId="{88E93925-5852-422A-9950-F5F425121AE0}" srcOrd="0" destOrd="0" parTransId="{01BF6F07-41EE-4842-9A97-41BC35DBD7DF}" sibTransId="{3725F001-431E-434B-9E2C-1298FE29F301}"/>
    <dgm:cxn modelId="{865B448F-83CC-49F4-B276-B286B7D53DD4}" srcId="{79089D23-F9B7-463F-8EC9-4E00E82F3954}" destId="{B0BF1837-D239-4FDF-82CC-C8104B5854A8}" srcOrd="0" destOrd="0" parTransId="{C01707C5-7247-4064-80AB-314015D7BBCE}" sibTransId="{414FE2C9-1167-4C0A-9F40-7454F2B14ACF}"/>
    <dgm:cxn modelId="{83FFD2A1-44B5-49BF-BF30-1E8D579457CC}" srcId="{327E188E-827B-4CDB-863B-E12A72C09C3F}" destId="{F86DFCDF-F90E-437A-AD95-001125DB8D28}" srcOrd="3" destOrd="0" parTransId="{E919726C-0D04-47BF-BF74-00093ED0AA56}" sibTransId="{016E6DCC-F50C-4A44-8B1D-A11E8C86FDBE}"/>
    <dgm:cxn modelId="{A881E7A3-5E1D-497B-AEFF-B9C86FC78725}" srcId="{F86DFCDF-F90E-437A-AD95-001125DB8D28}" destId="{5E5DE3C8-A75C-4A27-AD80-CEA36DEA1553}" srcOrd="0" destOrd="0" parTransId="{EE84BA73-10A9-4AEB-B357-67B343B24A49}" sibTransId="{BEBA17E7-2A93-4FA5-85A7-96E33C4E2D0E}"/>
    <dgm:cxn modelId="{17E1A2B2-DE96-4858-B28F-A1F60ACD3F3E}" type="presOf" srcId="{B0BF1837-D239-4FDF-82CC-C8104B5854A8}" destId="{96B24564-E72F-4CE3-94D3-B78D16C49477}" srcOrd="0" destOrd="0" presId="urn:microsoft.com/office/officeart/2005/8/layout/chevron2"/>
    <dgm:cxn modelId="{12BE20E8-46C1-40D3-BA73-BE9FAE9E3288}" srcId="{327E188E-827B-4CDB-863B-E12A72C09C3F}" destId="{79089D23-F9B7-463F-8EC9-4E00E82F3954}" srcOrd="0" destOrd="0" parTransId="{575DB905-0D1C-4FE4-B4F4-C01B523ECCD6}" sibTransId="{0463DEF6-8775-47CF-AD41-03EBDC04B321}"/>
    <dgm:cxn modelId="{8B3A24F9-523F-4B06-8841-3F56FA20ED9E}" type="presOf" srcId="{930D4B5B-E9FD-4B64-B191-81E67F5BA237}" destId="{FAC1A9CB-3B3A-4F2A-A2A2-A8CF441A6683}" srcOrd="0" destOrd="0" presId="urn:microsoft.com/office/officeart/2005/8/layout/chevron2"/>
    <dgm:cxn modelId="{76B157FA-2613-4462-8BE8-CB4D9B6CA61E}" type="presOf" srcId="{C6811FD5-B566-45AA-ABF1-998EC42E7A4F}" destId="{98526846-CA47-452F-B866-7D20D4208C1A}" srcOrd="0" destOrd="0" presId="urn:microsoft.com/office/officeart/2005/8/layout/chevron2"/>
    <dgm:cxn modelId="{4B1AD8EC-7CBD-460F-8D3C-16CB4E563086}" type="presParOf" srcId="{465AEB9E-2649-4D67-83DF-B027775D0FB1}" destId="{B79E7BB2-F845-4E13-9A5D-45680CE98203}" srcOrd="0" destOrd="0" presId="urn:microsoft.com/office/officeart/2005/8/layout/chevron2"/>
    <dgm:cxn modelId="{9F97675D-F06F-4247-BD62-B11E8346DBDF}" type="presParOf" srcId="{B79E7BB2-F845-4E13-9A5D-45680CE98203}" destId="{93C4E6F2-237B-4CAB-AF49-EFA41365B1D7}" srcOrd="0" destOrd="0" presId="urn:microsoft.com/office/officeart/2005/8/layout/chevron2"/>
    <dgm:cxn modelId="{78CBA5EA-A930-4BEB-84C6-9E3AE56A1871}" type="presParOf" srcId="{B79E7BB2-F845-4E13-9A5D-45680CE98203}" destId="{96B24564-E72F-4CE3-94D3-B78D16C49477}" srcOrd="1" destOrd="0" presId="urn:microsoft.com/office/officeart/2005/8/layout/chevron2"/>
    <dgm:cxn modelId="{F824CAE7-C487-4774-94EC-BDF4FD65EEC1}" type="presParOf" srcId="{465AEB9E-2649-4D67-83DF-B027775D0FB1}" destId="{B2CC95BA-88CC-45B5-BB77-1C612C31F38C}" srcOrd="1" destOrd="0" presId="urn:microsoft.com/office/officeart/2005/8/layout/chevron2"/>
    <dgm:cxn modelId="{A33DB063-40E8-485F-9EB1-F9CD9B877454}" type="presParOf" srcId="{465AEB9E-2649-4D67-83DF-B027775D0FB1}" destId="{237E4B91-B49B-460C-A358-17B2B00C1C12}" srcOrd="2" destOrd="0" presId="urn:microsoft.com/office/officeart/2005/8/layout/chevron2"/>
    <dgm:cxn modelId="{6BC9FC99-43C5-4390-8FB3-8AF68DB0B31D}" type="presParOf" srcId="{237E4B91-B49B-460C-A358-17B2B00C1C12}" destId="{5949C65C-74DB-4495-BC7A-312A20997767}" srcOrd="0" destOrd="0" presId="urn:microsoft.com/office/officeart/2005/8/layout/chevron2"/>
    <dgm:cxn modelId="{8DCA6084-7523-416E-BCD7-0BD3A81FB161}" type="presParOf" srcId="{237E4B91-B49B-460C-A358-17B2B00C1C12}" destId="{6187F30B-18EE-4F20-AF1D-B94B9B0C78DC}" srcOrd="1" destOrd="0" presId="urn:microsoft.com/office/officeart/2005/8/layout/chevron2"/>
    <dgm:cxn modelId="{8AA68198-3DB5-4F39-AFBC-C10429F90671}" type="presParOf" srcId="{465AEB9E-2649-4D67-83DF-B027775D0FB1}" destId="{E7D7332E-EFB7-447C-A226-6433DE333C3B}" srcOrd="3" destOrd="0" presId="urn:microsoft.com/office/officeart/2005/8/layout/chevron2"/>
    <dgm:cxn modelId="{3D811509-9573-405F-8CF0-4C0B7B060C26}" type="presParOf" srcId="{465AEB9E-2649-4D67-83DF-B027775D0FB1}" destId="{FC9184F0-FF86-4FEB-A199-695E2B262BF6}" srcOrd="4" destOrd="0" presId="urn:microsoft.com/office/officeart/2005/8/layout/chevron2"/>
    <dgm:cxn modelId="{16E39BC7-B5BD-4B0B-9778-9A5048E503DD}" type="presParOf" srcId="{FC9184F0-FF86-4FEB-A199-695E2B262BF6}" destId="{FAC1A9CB-3B3A-4F2A-A2A2-A8CF441A6683}" srcOrd="0" destOrd="0" presId="urn:microsoft.com/office/officeart/2005/8/layout/chevron2"/>
    <dgm:cxn modelId="{8CAC0DDF-AD44-4197-93F0-8D4E329E7195}" type="presParOf" srcId="{FC9184F0-FF86-4FEB-A199-695E2B262BF6}" destId="{98526846-CA47-452F-B866-7D20D4208C1A}" srcOrd="1" destOrd="0" presId="urn:microsoft.com/office/officeart/2005/8/layout/chevron2"/>
    <dgm:cxn modelId="{8E2F437A-798F-4CAD-8934-3B29209E8FE9}" type="presParOf" srcId="{465AEB9E-2649-4D67-83DF-B027775D0FB1}" destId="{BFD5EF8E-A0C7-4FAE-A073-DD41F901DE28}" srcOrd="5" destOrd="0" presId="urn:microsoft.com/office/officeart/2005/8/layout/chevron2"/>
    <dgm:cxn modelId="{A4C300E8-7D31-488C-A8C7-E0CC7F72654B}" type="presParOf" srcId="{465AEB9E-2649-4D67-83DF-B027775D0FB1}" destId="{5D625431-B698-44FE-AC3B-CF5B47A82A98}" srcOrd="6" destOrd="0" presId="urn:microsoft.com/office/officeart/2005/8/layout/chevron2"/>
    <dgm:cxn modelId="{141566AE-D6C2-4521-9DA1-1BFF86F419D2}" type="presParOf" srcId="{5D625431-B698-44FE-AC3B-CF5B47A82A98}" destId="{54E79FF3-4A54-445E-95AE-77F504D0F88E}" srcOrd="0" destOrd="0" presId="urn:microsoft.com/office/officeart/2005/8/layout/chevron2"/>
    <dgm:cxn modelId="{708EC194-6757-438A-8FE9-7962B917EF54}" type="presParOf" srcId="{5D625431-B698-44FE-AC3B-CF5B47A82A98}" destId="{12D2F1C1-C140-4E86-A427-E931D6D6CC9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4E6F2-237B-4CAB-AF49-EFA41365B1D7}">
      <dsp:nvSpPr>
        <dsp:cNvPr id="0" name=""/>
        <dsp:cNvSpPr/>
      </dsp:nvSpPr>
      <dsp:spPr>
        <a:xfrm rot="5400000">
          <a:off x="-167188" y="172008"/>
          <a:ext cx="1114588" cy="78021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2016</a:t>
          </a:r>
        </a:p>
      </dsp:txBody>
      <dsp:txXfrm rot="-5400000">
        <a:off x="1" y="394926"/>
        <a:ext cx="780211" cy="334377"/>
      </dsp:txXfrm>
    </dsp:sp>
    <dsp:sp modelId="{96B24564-E72F-4CE3-94D3-B78D16C49477}">
      <dsp:nvSpPr>
        <dsp:cNvPr id="0" name=""/>
        <dsp:cNvSpPr/>
      </dsp:nvSpPr>
      <dsp:spPr>
        <a:xfrm rot="5400000">
          <a:off x="4887805" y="-4102773"/>
          <a:ext cx="724863" cy="894005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Automakers and ZEV states retained a professional agency to conduct market research and develop a  campaign strategy under two or more budget scenarios.</a:t>
          </a:r>
        </a:p>
      </dsp:txBody>
      <dsp:txXfrm rot="-5400000">
        <a:off x="780212" y="40205"/>
        <a:ext cx="8904665" cy="654093"/>
      </dsp:txXfrm>
    </dsp:sp>
    <dsp:sp modelId="{5949C65C-74DB-4495-BC7A-312A20997767}">
      <dsp:nvSpPr>
        <dsp:cNvPr id="0" name=""/>
        <dsp:cNvSpPr/>
      </dsp:nvSpPr>
      <dsp:spPr>
        <a:xfrm rot="5400000">
          <a:off x="-167188" y="1138173"/>
          <a:ext cx="1114588" cy="78021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2017</a:t>
          </a:r>
        </a:p>
      </dsp:txBody>
      <dsp:txXfrm rot="-5400000">
        <a:off x="1" y="1361091"/>
        <a:ext cx="780211" cy="334377"/>
      </dsp:txXfrm>
    </dsp:sp>
    <dsp:sp modelId="{6187F30B-18EE-4F20-AF1D-B94B9B0C78DC}">
      <dsp:nvSpPr>
        <dsp:cNvPr id="0" name=""/>
        <dsp:cNvSpPr/>
      </dsp:nvSpPr>
      <dsp:spPr>
        <a:xfrm rot="5400000">
          <a:off x="4887995" y="-3136798"/>
          <a:ext cx="724482" cy="894005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Campaign partners procured professional agency (Edelman) to activate campaign. Media selection, geographic scope and duration determined by funding and campaign partners.</a:t>
          </a:r>
        </a:p>
      </dsp:txBody>
      <dsp:txXfrm rot="-5400000">
        <a:off x="780211" y="1006352"/>
        <a:ext cx="8904684" cy="653750"/>
      </dsp:txXfrm>
    </dsp:sp>
    <dsp:sp modelId="{FAC1A9CB-3B3A-4F2A-A2A2-A8CF441A6683}">
      <dsp:nvSpPr>
        <dsp:cNvPr id="0" name=""/>
        <dsp:cNvSpPr/>
      </dsp:nvSpPr>
      <dsp:spPr>
        <a:xfrm rot="5400000">
          <a:off x="-167188" y="2104339"/>
          <a:ext cx="1114588" cy="78021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2018</a:t>
          </a:r>
        </a:p>
      </dsp:txBody>
      <dsp:txXfrm rot="-5400000">
        <a:off x="1" y="2327257"/>
        <a:ext cx="780211" cy="334377"/>
      </dsp:txXfrm>
    </dsp:sp>
    <dsp:sp modelId="{98526846-CA47-452F-B866-7D20D4208C1A}">
      <dsp:nvSpPr>
        <dsp:cNvPr id="0" name=""/>
        <dsp:cNvSpPr/>
      </dsp:nvSpPr>
      <dsp:spPr>
        <a:xfrm rot="5400000">
          <a:off x="4887995" y="-2159627"/>
          <a:ext cx="724482" cy="894005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Raised awareness of and consideration for the adoption of EVs, chiefly measured by clicks to the Drive Change. Drive Electric. website </a:t>
          </a:r>
          <a:r>
            <a:rPr lang="en-US" sz="1600" i="1" kern="1200" dirty="0">
              <a:latin typeface="Calibri" panose="020F0502020204030204" pitchFamily="34" charset="0"/>
              <a:cs typeface="Calibri" panose="020F0502020204030204" pitchFamily="34" charset="0"/>
            </a:rPr>
            <a:t>(awareness) </a:t>
          </a:r>
          <a:r>
            <a:rPr lang="en-US" sz="1600" kern="1200" dirty="0">
              <a:latin typeface="Calibri" panose="020F0502020204030204" pitchFamily="34" charset="0"/>
              <a:cs typeface="Calibri" panose="020F0502020204030204" pitchFamily="34" charset="0"/>
            </a:rPr>
            <a:t>and referrals to OEM partner sites </a:t>
          </a:r>
          <a:r>
            <a:rPr lang="en-US" sz="1600" i="1" kern="1200" dirty="0">
              <a:latin typeface="Calibri" panose="020F0502020204030204" pitchFamily="34" charset="0"/>
              <a:cs typeface="Calibri" panose="020F0502020204030204" pitchFamily="34" charset="0"/>
            </a:rPr>
            <a:t>(consideration) </a:t>
          </a:r>
          <a:r>
            <a:rPr lang="en-US" sz="1600" kern="1200" dirty="0">
              <a:latin typeface="Calibri" panose="020F0502020204030204" pitchFamily="34" charset="0"/>
              <a:cs typeface="Calibri" panose="020F0502020204030204" pitchFamily="34" charset="0"/>
            </a:rPr>
            <a:t>by digital advertisements. </a:t>
          </a:r>
        </a:p>
      </dsp:txBody>
      <dsp:txXfrm rot="-5400000">
        <a:off x="780211" y="1983523"/>
        <a:ext cx="8904684" cy="653750"/>
      </dsp:txXfrm>
    </dsp:sp>
    <dsp:sp modelId="{54E79FF3-4A54-445E-95AE-77F504D0F88E}">
      <dsp:nvSpPr>
        <dsp:cNvPr id="0" name=""/>
        <dsp:cNvSpPr/>
      </dsp:nvSpPr>
      <dsp:spPr>
        <a:xfrm rot="5400000">
          <a:off x="-167188" y="3070505"/>
          <a:ext cx="1114588" cy="78021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2019</a:t>
          </a:r>
        </a:p>
      </dsp:txBody>
      <dsp:txXfrm rot="-5400000">
        <a:off x="1" y="3293423"/>
        <a:ext cx="780211" cy="334377"/>
      </dsp:txXfrm>
    </dsp:sp>
    <dsp:sp modelId="{12D2F1C1-C140-4E86-A427-E931D6D6CC98}">
      <dsp:nvSpPr>
        <dsp:cNvPr id="0" name=""/>
        <dsp:cNvSpPr/>
      </dsp:nvSpPr>
      <dsp:spPr>
        <a:xfrm rot="5400000">
          <a:off x="4887995" y="-1204467"/>
          <a:ext cx="724482" cy="894005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Destination Electric promotes an EV lifestyle. Showcases experiences at cool, up-and-coming restaurants, cafes, entertainment venues, boutiques, B&amp;Bs, etc. that are within a short distance of charging infrastructure.  </a:t>
          </a:r>
        </a:p>
      </dsp:txBody>
      <dsp:txXfrm rot="-5400000">
        <a:off x="780211" y="2938683"/>
        <a:ext cx="8904684" cy="6537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3D01A-7263-4B38-ABC9-C6C22224C268}"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A145-14B5-4563-B6C3-5D5E8344F307}" type="slidenum">
              <a:rPr lang="en-US" smtClean="0"/>
              <a:t>‹#›</a:t>
            </a:fld>
            <a:endParaRPr lang="en-US"/>
          </a:p>
        </p:txBody>
      </p:sp>
    </p:spTree>
    <p:extLst>
      <p:ext uri="{BB962C8B-B14F-4D97-AF65-F5344CB8AC3E}">
        <p14:creationId xmlns:p14="http://schemas.microsoft.com/office/powerpoint/2010/main" val="166410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Drive Change. Drive Electric.</a:t>
            </a:r>
            <a:r>
              <a:rPr lang="en-US" sz="1200" b="0" i="0" kern="1200" dirty="0">
                <a:solidFill>
                  <a:schemeClr val="tx1"/>
                </a:solidFill>
                <a:effectLst/>
                <a:latin typeface="+mn-lt"/>
                <a:ea typeface="+mn-ea"/>
                <a:cs typeface="+mn-cs"/>
              </a:rPr>
              <a:t> represents a unique public-private partnership between auto manufacturers and Northeast states to advance consumer awareness, understanding, consideration and adoption of electric cars, including battery electric, plug-in hybrid electric, and fuel cell electric vehicles.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showcasing to drivers and passengers the convenience, affordability, technology, sustainability and power performance of electric vehicles, </a:t>
            </a:r>
            <a:r>
              <a:rPr lang="en-US" sz="1200" b="0" i="1" kern="1200" dirty="0">
                <a:solidFill>
                  <a:schemeClr val="tx1"/>
                </a:solidFill>
                <a:effectLst/>
                <a:latin typeface="+mn-lt"/>
                <a:ea typeface="+mn-ea"/>
                <a:cs typeface="+mn-cs"/>
              </a:rPr>
              <a:t>Drive Change. Drive Electric.</a:t>
            </a:r>
            <a:r>
              <a:rPr lang="en-US" sz="1200" b="0" i="0" kern="1200" dirty="0">
                <a:solidFill>
                  <a:schemeClr val="tx1"/>
                </a:solidFill>
                <a:effectLst/>
                <a:latin typeface="+mn-lt"/>
                <a:ea typeface="+mn-ea"/>
                <a:cs typeface="+mn-cs"/>
              </a:rPr>
              <a:t> aims to put more electric cars on the road than ever before.</a:t>
            </a:r>
          </a:p>
          <a:p>
            <a:r>
              <a:rPr lang="en-US" sz="1200" b="0" i="0" kern="1200" dirty="0">
                <a:solidFill>
                  <a:schemeClr val="tx1"/>
                </a:solidFill>
                <a:effectLst/>
                <a:latin typeface="+mn-lt"/>
                <a:ea typeface="+mn-ea"/>
                <a:cs typeface="+mn-cs"/>
              </a:rPr>
              <a:t>This collaborative campaign includes the following automakers: BMW Group, Fiat Chrysler Automobiles US, Ford Motor Company, General Motors, American Honda Motor Co., Inc., Hyundai Motor America, Jaguar Land Rover Automotive PLC, Kia Motors America, Mazda USA, Mercedes-Benz USA, Mitsubishi Motors, Nissan North America, Subaru of America, Inc., Toyota Motor North America, Volkswagen Group, and Volvo Cars. State partners include: New York, Connecticut, the Commonwealth of Massachusetts, Rhode Island, New Hampshire, Vermont and New Jersey.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Association of Global Automakers, Alliance of Automobile Manufacturers</a:t>
            </a:r>
          </a:p>
          <a:p>
            <a:endParaRPr lang="en-US" dirty="0"/>
          </a:p>
        </p:txBody>
      </p:sp>
      <p:sp>
        <p:nvSpPr>
          <p:cNvPr id="4" name="Slide Number Placeholder 3"/>
          <p:cNvSpPr>
            <a:spLocks noGrp="1"/>
          </p:cNvSpPr>
          <p:nvPr>
            <p:ph type="sldNum" sz="quarter" idx="5"/>
          </p:nvPr>
        </p:nvSpPr>
        <p:spPr/>
        <p:txBody>
          <a:bodyPr/>
          <a:lstStyle/>
          <a:p>
            <a:fld id="{DED4A145-14B5-4563-B6C3-5D5E8344F307}" type="slidenum">
              <a:rPr lang="en-US" smtClean="0"/>
              <a:t>1</a:t>
            </a:fld>
            <a:endParaRPr lang="en-US"/>
          </a:p>
        </p:txBody>
      </p:sp>
    </p:spTree>
    <p:extLst>
      <p:ext uri="{BB962C8B-B14F-4D97-AF65-F5344CB8AC3E}">
        <p14:creationId xmlns:p14="http://schemas.microsoft.com/office/powerpoint/2010/main" val="113704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 2018</a:t>
            </a:r>
          </a:p>
          <a:p>
            <a:r>
              <a:rPr lang="en-US" dirty="0"/>
              <a:t>Phase 2 – 2019</a:t>
            </a:r>
          </a:p>
          <a:p>
            <a:r>
              <a:rPr lang="en-US" dirty="0"/>
              <a:t>OEM = original equipment manufacturer</a:t>
            </a:r>
          </a:p>
          <a:p>
            <a:endParaRPr lang="en-US" dirty="0"/>
          </a:p>
        </p:txBody>
      </p:sp>
      <p:sp>
        <p:nvSpPr>
          <p:cNvPr id="4" name="Slide Number Placeholder 3"/>
          <p:cNvSpPr>
            <a:spLocks noGrp="1"/>
          </p:cNvSpPr>
          <p:nvPr>
            <p:ph type="sldNum" sz="quarter" idx="5"/>
          </p:nvPr>
        </p:nvSpPr>
        <p:spPr/>
        <p:txBody>
          <a:bodyPr/>
          <a:lstStyle/>
          <a:p>
            <a:fld id="{DED4A145-14B5-4563-B6C3-5D5E8344F307}" type="slidenum">
              <a:rPr lang="en-US" smtClean="0"/>
              <a:t>2</a:t>
            </a:fld>
            <a:endParaRPr lang="en-US"/>
          </a:p>
        </p:txBody>
      </p:sp>
    </p:spTree>
    <p:extLst>
      <p:ext uri="{BB962C8B-B14F-4D97-AF65-F5344CB8AC3E}">
        <p14:creationId xmlns:p14="http://schemas.microsoft.com/office/powerpoint/2010/main" val="100427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D4A145-14B5-4563-B6C3-5D5E8344F307}" type="slidenum">
              <a:rPr lang="en-US" smtClean="0"/>
              <a:t>3</a:t>
            </a:fld>
            <a:endParaRPr lang="en-US"/>
          </a:p>
        </p:txBody>
      </p:sp>
    </p:spTree>
    <p:extLst>
      <p:ext uri="{BB962C8B-B14F-4D97-AF65-F5344CB8AC3E}">
        <p14:creationId xmlns:p14="http://schemas.microsoft.com/office/powerpoint/2010/main" val="290958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of page traffic was to Explore tool</a:t>
            </a:r>
          </a:p>
          <a:p>
            <a:r>
              <a:rPr lang="en-US" dirty="0"/>
              <a:t>Time on a webpage varies by site &amp; by audience; on </a:t>
            </a:r>
            <a:r>
              <a:rPr lang="en-US" dirty="0" err="1"/>
              <a:t>MassCEC’s</a:t>
            </a:r>
            <a:r>
              <a:rPr lang="en-US" dirty="0"/>
              <a:t> website visitors this year on average spent 42 seconds on a page </a:t>
            </a:r>
          </a:p>
          <a:p>
            <a:endParaRPr lang="en-US" dirty="0"/>
          </a:p>
        </p:txBody>
      </p:sp>
      <p:sp>
        <p:nvSpPr>
          <p:cNvPr id="4" name="Slide Number Placeholder 3"/>
          <p:cNvSpPr>
            <a:spLocks noGrp="1"/>
          </p:cNvSpPr>
          <p:nvPr>
            <p:ph type="sldNum" sz="quarter" idx="5"/>
          </p:nvPr>
        </p:nvSpPr>
        <p:spPr/>
        <p:txBody>
          <a:bodyPr/>
          <a:lstStyle/>
          <a:p>
            <a:fld id="{DED4A145-14B5-4563-B6C3-5D5E8344F307}" type="slidenum">
              <a:rPr lang="en-US" smtClean="0"/>
              <a:t>4</a:t>
            </a:fld>
            <a:endParaRPr lang="en-US"/>
          </a:p>
        </p:txBody>
      </p:sp>
    </p:spTree>
    <p:extLst>
      <p:ext uri="{BB962C8B-B14F-4D97-AF65-F5344CB8AC3E}">
        <p14:creationId xmlns:p14="http://schemas.microsoft.com/office/powerpoint/2010/main" val="335086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Campaign Survey findings in early 2019 helped shape Destination Electric: </a:t>
            </a:r>
          </a:p>
          <a:p>
            <a:pPr lvl="0"/>
            <a:r>
              <a:rPr lang="en-US" sz="1200" b="1" kern="1200" dirty="0">
                <a:solidFill>
                  <a:schemeClr val="tx1"/>
                </a:solidFill>
                <a:effectLst/>
                <a:latin typeface="+mn-lt"/>
                <a:ea typeface="+mn-ea"/>
                <a:cs typeface="+mn-cs"/>
              </a:rPr>
              <a:t>Availability of charging stations is the number one concern of drivers:</a:t>
            </a:r>
            <a:r>
              <a:rPr lang="en-US" sz="1200" kern="1200" dirty="0">
                <a:solidFill>
                  <a:schemeClr val="tx1"/>
                </a:solidFill>
                <a:effectLst/>
                <a:latin typeface="+mn-lt"/>
                <a:ea typeface="+mn-ea"/>
                <a:cs typeface="+mn-cs"/>
              </a:rPr>
              <a:t> 83 percent say there are not currently enough charging locations for electric vehicles but encouragingly, nearly 50 percent have noticed more electric vehicle charging stations in their area over the past year.</a:t>
            </a:r>
          </a:p>
          <a:p>
            <a:pPr lvl="0"/>
            <a:r>
              <a:rPr lang="en-US" sz="1200" b="1" kern="1200" dirty="0">
                <a:solidFill>
                  <a:schemeClr val="tx1"/>
                </a:solidFill>
                <a:effectLst/>
                <a:latin typeface="+mn-lt"/>
                <a:ea typeface="+mn-ea"/>
                <a:cs typeface="+mn-cs"/>
              </a:rPr>
              <a:t>There is a real question mark around electric driving distances:</a:t>
            </a:r>
            <a:r>
              <a:rPr lang="en-US" sz="1200" kern="1200" dirty="0">
                <a:solidFill>
                  <a:schemeClr val="tx1"/>
                </a:solidFill>
                <a:effectLst/>
                <a:latin typeface="+mn-lt"/>
                <a:ea typeface="+mn-ea"/>
                <a:cs typeface="+mn-cs"/>
              </a:rPr>
              <a:t> 81 percent of Northeast motorists are concerned about the distance you can drive an electric vehicle before needing to re-charge.</a:t>
            </a:r>
          </a:p>
          <a:p>
            <a:endParaRPr lang="en-US" dirty="0"/>
          </a:p>
        </p:txBody>
      </p:sp>
      <p:sp>
        <p:nvSpPr>
          <p:cNvPr id="4" name="Slide Number Placeholder 3"/>
          <p:cNvSpPr>
            <a:spLocks noGrp="1"/>
          </p:cNvSpPr>
          <p:nvPr>
            <p:ph type="sldNum" sz="quarter" idx="5"/>
          </p:nvPr>
        </p:nvSpPr>
        <p:spPr/>
        <p:txBody>
          <a:bodyPr/>
          <a:lstStyle/>
          <a:p>
            <a:fld id="{DED4A145-14B5-4563-B6C3-5D5E8344F307}" type="slidenum">
              <a:rPr lang="en-US" smtClean="0"/>
              <a:t>5</a:t>
            </a:fld>
            <a:endParaRPr lang="en-US"/>
          </a:p>
        </p:txBody>
      </p:sp>
    </p:spTree>
    <p:extLst>
      <p:ext uri="{BB962C8B-B14F-4D97-AF65-F5344CB8AC3E}">
        <p14:creationId xmlns:p14="http://schemas.microsoft.com/office/powerpoint/2010/main" val="209458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D4A145-14B5-4563-B6C3-5D5E8344F307}" type="slidenum">
              <a:rPr lang="en-US" smtClean="0"/>
              <a:t>6</a:t>
            </a:fld>
            <a:endParaRPr lang="en-US"/>
          </a:p>
        </p:txBody>
      </p:sp>
    </p:spTree>
    <p:extLst>
      <p:ext uri="{BB962C8B-B14F-4D97-AF65-F5344CB8AC3E}">
        <p14:creationId xmlns:p14="http://schemas.microsoft.com/office/powerpoint/2010/main" val="28536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D4A145-14B5-4563-B6C3-5D5E8344F307}" type="slidenum">
              <a:rPr lang="en-US" smtClean="0"/>
              <a:t>7</a:t>
            </a:fld>
            <a:endParaRPr lang="en-US"/>
          </a:p>
        </p:txBody>
      </p:sp>
    </p:spTree>
    <p:extLst>
      <p:ext uri="{BB962C8B-B14F-4D97-AF65-F5344CB8AC3E}">
        <p14:creationId xmlns:p14="http://schemas.microsoft.com/office/powerpoint/2010/main" val="169703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D4A145-14B5-4563-B6C3-5D5E8344F307}" type="slidenum">
              <a:rPr lang="en-US" smtClean="0"/>
              <a:t>8</a:t>
            </a:fld>
            <a:endParaRPr lang="en-US"/>
          </a:p>
        </p:txBody>
      </p:sp>
    </p:spTree>
    <p:extLst>
      <p:ext uri="{BB962C8B-B14F-4D97-AF65-F5344CB8AC3E}">
        <p14:creationId xmlns:p14="http://schemas.microsoft.com/office/powerpoint/2010/main" val="427437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everyone in the audience to follow, like, retweet, share, etc.!</a:t>
            </a:r>
          </a:p>
        </p:txBody>
      </p:sp>
      <p:sp>
        <p:nvSpPr>
          <p:cNvPr id="4" name="Slide Number Placeholder 3"/>
          <p:cNvSpPr>
            <a:spLocks noGrp="1"/>
          </p:cNvSpPr>
          <p:nvPr>
            <p:ph type="sldNum" sz="quarter" idx="5"/>
          </p:nvPr>
        </p:nvSpPr>
        <p:spPr/>
        <p:txBody>
          <a:bodyPr/>
          <a:lstStyle/>
          <a:p>
            <a:fld id="{DED4A145-14B5-4563-B6C3-5D5E8344F307}" type="slidenum">
              <a:rPr lang="en-US" smtClean="0"/>
              <a:t>9</a:t>
            </a:fld>
            <a:endParaRPr lang="en-US"/>
          </a:p>
        </p:txBody>
      </p:sp>
    </p:spTree>
    <p:extLst>
      <p:ext uri="{BB962C8B-B14F-4D97-AF65-F5344CB8AC3E}">
        <p14:creationId xmlns:p14="http://schemas.microsoft.com/office/powerpoint/2010/main" val="28902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153C-4561-4491-A00C-F2D56DC97207}"/>
              </a:ext>
            </a:extLst>
          </p:cNvPr>
          <p:cNvSpPr>
            <a:spLocks noGrp="1"/>
          </p:cNvSpPr>
          <p:nvPr>
            <p:ph type="title"/>
          </p:nvPr>
        </p:nvSpPr>
        <p:spPr>
          <a:xfrm>
            <a:off x="1024128" y="585216"/>
            <a:ext cx="7827264" cy="1499616"/>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9CC2D60-919C-421C-917C-F5FA712A8D7C}"/>
              </a:ext>
            </a:extLst>
          </p:cNvPr>
          <p:cNvSpPr>
            <a:spLocks noGrp="1"/>
          </p:cNvSpPr>
          <p:nvPr>
            <p:ph type="dt" sz="half" idx="10"/>
          </p:nvPr>
        </p:nvSpPr>
        <p:spPr/>
        <p:txBody>
          <a:bodyPr/>
          <a:lstStyle/>
          <a:p>
            <a:fld id="{90298CD5-6C1E-4009-B41F-6DF62E31D3BE}" type="datetimeFigureOut">
              <a:rPr lang="en-US" smtClean="0"/>
              <a:pPr/>
              <a:t>6/25/2019</a:t>
            </a:fld>
            <a:endParaRPr lang="en-US" dirty="0"/>
          </a:p>
        </p:txBody>
      </p:sp>
      <p:sp>
        <p:nvSpPr>
          <p:cNvPr id="4" name="Footer Placeholder 3">
            <a:extLst>
              <a:ext uri="{FF2B5EF4-FFF2-40B4-BE49-F238E27FC236}">
                <a16:creationId xmlns:a16="http://schemas.microsoft.com/office/drawing/2014/main" id="{6F7E9073-8D74-4B42-BA51-8E258AFB20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AFC5EB-783F-4873-836C-EDD2B25EF0E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a:extLst>
              <a:ext uri="{FF2B5EF4-FFF2-40B4-BE49-F238E27FC236}">
                <a16:creationId xmlns:a16="http://schemas.microsoft.com/office/drawing/2014/main" id="{5B171A26-8F12-49F9-9C29-A3ACDBD4FFF5}"/>
              </a:ext>
            </a:extLst>
          </p:cNvPr>
          <p:cNvSpPr>
            <a:spLocks noGrp="1"/>
          </p:cNvSpPr>
          <p:nvPr>
            <p:ph idx="1"/>
          </p:nvPr>
        </p:nvSpPr>
        <p:spPr>
          <a:xfrm>
            <a:off x="8851392" y="0"/>
            <a:ext cx="3340608" cy="6858000"/>
          </a:xfrm>
          <a:solidFill>
            <a:srgbClr val="00B0F0"/>
          </a:solidFill>
        </p:spPr>
        <p:txBody>
          <a:bodyPr numCol="1" anchor="ctr">
            <a:normAutofit/>
          </a:bodyPr>
          <a:lstStyle/>
          <a:p>
            <a:endParaRPr lang="en-US" sz="3600" dirty="0"/>
          </a:p>
        </p:txBody>
      </p:sp>
      <p:sp>
        <p:nvSpPr>
          <p:cNvPr id="8" name="Text Placeholder 3">
            <a:extLst>
              <a:ext uri="{FF2B5EF4-FFF2-40B4-BE49-F238E27FC236}">
                <a16:creationId xmlns:a16="http://schemas.microsoft.com/office/drawing/2014/main" id="{D157CF71-0208-4A61-BD95-B37B7C8B22D7}"/>
              </a:ext>
            </a:extLst>
          </p:cNvPr>
          <p:cNvSpPr>
            <a:spLocks noGrp="1"/>
          </p:cNvSpPr>
          <p:nvPr>
            <p:ph type="body" sz="half" idx="2" hasCustomPrompt="1"/>
          </p:nvPr>
        </p:nvSpPr>
        <p:spPr>
          <a:xfrm>
            <a:off x="1024128" y="2257506"/>
            <a:ext cx="6125972" cy="3762294"/>
          </a:xfrm>
        </p:spPr>
        <p:txBody>
          <a:bodyPr>
            <a:normAutofit/>
          </a:bodyPr>
          <a:lstStyle/>
          <a:p>
            <a:pPr>
              <a:tabLst>
                <a:tab pos="1371600" algn="l"/>
              </a:tabLst>
            </a:pPr>
            <a:r>
              <a:rPr lang="en-US" sz="3200" dirty="0"/>
              <a:t>		</a:t>
            </a:r>
          </a:p>
          <a:p>
            <a:pPr defTabSz="1371600"/>
            <a:r>
              <a:rPr lang="en-US" sz="3200" dirty="0"/>
              <a:t>		</a:t>
            </a:r>
          </a:p>
          <a:p>
            <a:endParaRPr lang="en-US" sz="3200" dirty="0"/>
          </a:p>
        </p:txBody>
      </p:sp>
    </p:spTree>
    <p:extLst>
      <p:ext uri="{BB962C8B-B14F-4D97-AF65-F5344CB8AC3E}">
        <p14:creationId xmlns:p14="http://schemas.microsoft.com/office/powerpoint/2010/main" val="132112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289" y="841190"/>
            <a:ext cx="10571999" cy="970450"/>
          </a:xfrm>
          <a:noFill/>
        </p:spPr>
        <p:txBody>
          <a:bodyPr/>
          <a:lstStyle/>
          <a:p>
            <a:r>
              <a:rPr lang="en-US"/>
              <a:t>Click to edit Master title style</a:t>
            </a:r>
            <a:endParaRPr lang="en-US" dirty="0"/>
          </a:p>
        </p:txBody>
      </p:sp>
      <p:sp>
        <p:nvSpPr>
          <p:cNvPr id="3" name="Content Placeholder 2"/>
          <p:cNvSpPr>
            <a:spLocks noGrp="1"/>
          </p:cNvSpPr>
          <p:nvPr>
            <p:ph idx="1"/>
          </p:nvPr>
        </p:nvSpPr>
        <p:spPr>
          <a:xfrm>
            <a:off x="818713" y="2222287"/>
            <a:ext cx="10554575" cy="3636511"/>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ln>
            <a:noFill/>
          </a:ln>
        </p:spPr>
        <p:txBody>
          <a:bodyPr/>
          <a:lstStyle/>
          <a:p>
            <a:fld id="{75A9D580-82E3-8742-AC67-E52A17CF72C9}" type="slidenum">
              <a:rPr lang="en-US" smtClean="0"/>
              <a:t>‹#›</a:t>
            </a:fld>
            <a:endParaRPr lang="en-US"/>
          </a:p>
        </p:txBody>
      </p:sp>
    </p:spTree>
    <p:extLst>
      <p:ext uri="{BB962C8B-B14F-4D97-AF65-F5344CB8AC3E}">
        <p14:creationId xmlns:p14="http://schemas.microsoft.com/office/powerpoint/2010/main" val="376115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6392-E644-4C7D-8490-99864992D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4589F-CDF7-4C3A-BA6C-7671F4FC9CAD}"/>
              </a:ext>
            </a:extLst>
          </p:cNvPr>
          <p:cNvSpPr>
            <a:spLocks noGrp="1"/>
          </p:cNvSpPr>
          <p:nvPr>
            <p:ph type="dt" sz="half" idx="10"/>
          </p:nvPr>
        </p:nvSpPr>
        <p:spPr/>
        <p:txBody>
          <a:bodyPr/>
          <a:lstStyle/>
          <a:p>
            <a:fld id="{90298CD5-6C1E-4009-B41F-6DF62E31D3BE}" type="datetimeFigureOut">
              <a:rPr lang="en-US" smtClean="0"/>
              <a:pPr/>
              <a:t>6/25/2019</a:t>
            </a:fld>
            <a:endParaRPr lang="en-US" dirty="0"/>
          </a:p>
        </p:txBody>
      </p:sp>
      <p:sp>
        <p:nvSpPr>
          <p:cNvPr id="4" name="Footer Placeholder 3">
            <a:extLst>
              <a:ext uri="{FF2B5EF4-FFF2-40B4-BE49-F238E27FC236}">
                <a16:creationId xmlns:a16="http://schemas.microsoft.com/office/drawing/2014/main" id="{138843D4-1035-4F5F-8327-5EE3D40124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524763-9478-4F8D-BD7E-DDD3CF59309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443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6/25/2019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70" r:id="rId10"/>
    <p:sldLayoutId id="2147483660" r:id="rId11"/>
    <p:sldLayoutId id="2147483658" r:id="rId12"/>
    <p:sldLayoutId id="2147483659" r:id="rId13"/>
    <p:sldLayoutId id="2147483664" r:id="rId14"/>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driveelectricu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nstagram.com/zachspassport/?hl=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unset over a highway&#10;&#10;Description generated with very high confidence">
            <a:extLst>
              <a:ext uri="{FF2B5EF4-FFF2-40B4-BE49-F238E27FC236}">
                <a16:creationId xmlns:a16="http://schemas.microsoft.com/office/drawing/2014/main" id="{7473A021-2E19-43F6-A621-21BE2CA641BE}"/>
              </a:ext>
            </a:extLst>
          </p:cNvPr>
          <p:cNvPicPr>
            <a:picLocks noChangeAspect="1"/>
          </p:cNvPicPr>
          <p:nvPr/>
        </p:nvPicPr>
        <p:blipFill rotWithShape="1">
          <a:blip r:embed="rId3"/>
          <a:srcRect t="24449" b="22395"/>
          <a:stretch/>
        </p:blipFill>
        <p:spPr>
          <a:xfrm>
            <a:off x="20" y="975"/>
            <a:ext cx="12191980" cy="6858000"/>
          </a:xfrm>
          <a:prstGeom prst="rect">
            <a:avLst/>
          </a:prstGeom>
        </p:spPr>
      </p:pic>
      <p:sp>
        <p:nvSpPr>
          <p:cNvPr id="25" name="Rectangle 2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B033460-EB82-4D35-8A40-F0B3EF8B1F5A}"/>
              </a:ext>
            </a:extLst>
          </p:cNvPr>
          <p:cNvSpPr>
            <a:spLocks noGrp="1"/>
          </p:cNvSpPr>
          <p:nvPr>
            <p:ph type="ctrTitle"/>
          </p:nvPr>
        </p:nvSpPr>
        <p:spPr>
          <a:xfrm>
            <a:off x="853439" y="1475234"/>
            <a:ext cx="3214307" cy="2901694"/>
          </a:xfrm>
        </p:spPr>
        <p:txBody>
          <a:bodyPr anchor="b">
            <a:normAutofit/>
          </a:bodyPr>
          <a:lstStyle/>
          <a:p>
            <a:r>
              <a:rPr lang="en-US" sz="4000" dirty="0">
                <a:solidFill>
                  <a:srgbClr val="FFFFFF"/>
                </a:solidFill>
              </a:rPr>
              <a:t>Drive change. Drive electric. campaign</a:t>
            </a:r>
          </a:p>
        </p:txBody>
      </p:sp>
      <p:sp>
        <p:nvSpPr>
          <p:cNvPr id="9" name="Subtitle 8">
            <a:extLst>
              <a:ext uri="{FF2B5EF4-FFF2-40B4-BE49-F238E27FC236}">
                <a16:creationId xmlns:a16="http://schemas.microsoft.com/office/drawing/2014/main" id="{6432F65E-B50F-45CF-A589-BF85E74158CF}"/>
              </a:ext>
            </a:extLst>
          </p:cNvPr>
          <p:cNvSpPr>
            <a:spLocks noGrp="1"/>
          </p:cNvSpPr>
          <p:nvPr>
            <p:ph type="subTitle" idx="1"/>
          </p:nvPr>
        </p:nvSpPr>
        <p:spPr>
          <a:xfrm>
            <a:off x="853440" y="4608576"/>
            <a:ext cx="3205640" cy="774186"/>
          </a:xfrm>
        </p:spPr>
        <p:txBody>
          <a:bodyPr anchor="t">
            <a:normAutofit/>
          </a:bodyPr>
          <a:lstStyle/>
          <a:p>
            <a:pPr algn="r"/>
            <a:r>
              <a:rPr lang="en-US" sz="1600" dirty="0">
                <a:solidFill>
                  <a:srgbClr val="FFFFFF"/>
                </a:solidFill>
              </a:rPr>
              <a:t>Rachel Ackerman, Senior Manager</a:t>
            </a:r>
          </a:p>
          <a:p>
            <a:pPr algn="r"/>
            <a:r>
              <a:rPr lang="en-US" sz="1600" dirty="0">
                <a:solidFill>
                  <a:srgbClr val="FFFFFF"/>
                </a:solidFill>
              </a:rPr>
              <a:t>June 24, 2019</a:t>
            </a:r>
          </a:p>
          <a:p>
            <a:pPr algn="r"/>
            <a:endParaRPr lang="en-US" sz="1600" dirty="0">
              <a:solidFill>
                <a:srgbClr val="FFFFFF"/>
              </a:solidFill>
            </a:endParaRPr>
          </a:p>
        </p:txBody>
      </p:sp>
      <p:cxnSp>
        <p:nvCxnSpPr>
          <p:cNvPr id="27" name="Straight Connector 2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w="19050">
            <a:solidFill>
              <a:srgbClr val="FAC8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8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C659-5D90-4871-B0D9-127CE9450CD9}"/>
              </a:ext>
            </a:extLst>
          </p:cNvPr>
          <p:cNvSpPr>
            <a:spLocks noGrp="1"/>
          </p:cNvSpPr>
          <p:nvPr>
            <p:ph type="title"/>
          </p:nvPr>
        </p:nvSpPr>
        <p:spPr/>
        <p:txBody>
          <a:bodyPr/>
          <a:lstStyle/>
          <a:p>
            <a:r>
              <a:rPr lang="en-US" dirty="0"/>
              <a:t>Drive change. Drive electric. evolution</a:t>
            </a:r>
          </a:p>
        </p:txBody>
      </p:sp>
      <p:graphicFrame>
        <p:nvGraphicFramePr>
          <p:cNvPr id="4" name="Content Placeholder 3">
            <a:extLst>
              <a:ext uri="{FF2B5EF4-FFF2-40B4-BE49-F238E27FC236}">
                <a16:creationId xmlns:a16="http://schemas.microsoft.com/office/drawing/2014/main" id="{409E986F-7533-4375-BCC3-5260BD46AD96}"/>
              </a:ext>
            </a:extLst>
          </p:cNvPr>
          <p:cNvGraphicFramePr>
            <a:graphicFrameLocks noGrp="1"/>
          </p:cNvGraphicFramePr>
          <p:nvPr>
            <p:ph idx="1"/>
            <p:extLst>
              <p:ext uri="{D42A27DB-BD31-4B8C-83A1-F6EECF244321}">
                <p14:modId xmlns:p14="http://schemas.microsoft.com/office/powerpoint/2010/main" val="58109270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02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5805-EE4F-42C3-A473-4D292B26E089}"/>
              </a:ext>
            </a:extLst>
          </p:cNvPr>
          <p:cNvSpPr>
            <a:spLocks noGrp="1"/>
          </p:cNvSpPr>
          <p:nvPr>
            <p:ph type="title"/>
          </p:nvPr>
        </p:nvSpPr>
        <p:spPr/>
        <p:txBody>
          <a:bodyPr/>
          <a:lstStyle/>
          <a:p>
            <a:r>
              <a:rPr lang="en-US" dirty="0"/>
              <a:t>Drive change. Drive electric. 2018 results</a:t>
            </a:r>
          </a:p>
        </p:txBody>
      </p:sp>
      <p:pic>
        <p:nvPicPr>
          <p:cNvPr id="4" name="Picture 3">
            <a:extLst>
              <a:ext uri="{FF2B5EF4-FFF2-40B4-BE49-F238E27FC236}">
                <a16:creationId xmlns:a16="http://schemas.microsoft.com/office/drawing/2014/main" id="{34B66417-A75A-4E54-A09E-84B5A42BCBCB}"/>
              </a:ext>
            </a:extLst>
          </p:cNvPr>
          <p:cNvPicPr>
            <a:picLocks noChangeAspect="1"/>
          </p:cNvPicPr>
          <p:nvPr/>
        </p:nvPicPr>
        <p:blipFill>
          <a:blip r:embed="rId3"/>
          <a:stretch>
            <a:fillRect/>
          </a:stretch>
        </p:blipFill>
        <p:spPr>
          <a:xfrm>
            <a:off x="1738746" y="1916849"/>
            <a:ext cx="8714508" cy="4761661"/>
          </a:xfrm>
          <a:prstGeom prst="rect">
            <a:avLst/>
          </a:prstGeom>
        </p:spPr>
      </p:pic>
    </p:spTree>
    <p:extLst>
      <p:ext uri="{BB962C8B-B14F-4D97-AF65-F5344CB8AC3E}">
        <p14:creationId xmlns:p14="http://schemas.microsoft.com/office/powerpoint/2010/main" val="290878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F1E-5A92-4A73-B2D6-161BF3BE0965}"/>
              </a:ext>
            </a:extLst>
          </p:cNvPr>
          <p:cNvSpPr>
            <a:spLocks noGrp="1"/>
          </p:cNvSpPr>
          <p:nvPr>
            <p:ph type="title"/>
          </p:nvPr>
        </p:nvSpPr>
        <p:spPr>
          <a:xfrm>
            <a:off x="1024128" y="585215"/>
            <a:ext cx="3133581" cy="1607141"/>
          </a:xfrm>
        </p:spPr>
        <p:txBody>
          <a:bodyPr>
            <a:noAutofit/>
          </a:bodyPr>
          <a:lstStyle/>
          <a:p>
            <a:r>
              <a:rPr lang="en-US" sz="3200" dirty="0"/>
              <a:t>“Explore electric cars” tool was popular on driveelectricus.com</a:t>
            </a:r>
          </a:p>
        </p:txBody>
      </p:sp>
      <p:sp>
        <p:nvSpPr>
          <p:cNvPr id="3" name="Content Placeholder 2">
            <a:extLst>
              <a:ext uri="{FF2B5EF4-FFF2-40B4-BE49-F238E27FC236}">
                <a16:creationId xmlns:a16="http://schemas.microsoft.com/office/drawing/2014/main" id="{D160A8A4-22C6-4571-9D2A-659DDCE53E8A}"/>
              </a:ext>
            </a:extLst>
          </p:cNvPr>
          <p:cNvSpPr>
            <a:spLocks noGrp="1"/>
          </p:cNvSpPr>
          <p:nvPr>
            <p:ph idx="1"/>
          </p:nvPr>
        </p:nvSpPr>
        <p:spPr>
          <a:xfrm>
            <a:off x="1024129" y="2507437"/>
            <a:ext cx="3133580" cy="3915395"/>
          </a:xfrm>
        </p:spPr>
        <p:txBody>
          <a:bodyPr>
            <a:normAutofit/>
          </a:bodyPr>
          <a:lstStyle/>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Most popular sub-page on the campaign website with 23K page views</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Generated nearly 18K referrals to automotive manufacturer (OEM) websites</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Users on average spent over 10 minutes on the Explore Electric Cars page, as compared with 1-2 minutes on the other website pages </a:t>
            </a:r>
          </a:p>
        </p:txBody>
      </p:sp>
      <p:pic>
        <p:nvPicPr>
          <p:cNvPr id="4" name="Picture 3">
            <a:extLst>
              <a:ext uri="{FF2B5EF4-FFF2-40B4-BE49-F238E27FC236}">
                <a16:creationId xmlns:a16="http://schemas.microsoft.com/office/drawing/2014/main" id="{E841D2F3-814F-4750-A06F-9C3966F7C31E}"/>
              </a:ext>
            </a:extLst>
          </p:cNvPr>
          <p:cNvPicPr>
            <a:picLocks noChangeAspect="1"/>
          </p:cNvPicPr>
          <p:nvPr/>
        </p:nvPicPr>
        <p:blipFill>
          <a:blip r:embed="rId3"/>
          <a:stretch>
            <a:fillRect/>
          </a:stretch>
        </p:blipFill>
        <p:spPr>
          <a:xfrm>
            <a:off x="4697203" y="640079"/>
            <a:ext cx="6498727" cy="5848855"/>
          </a:xfrm>
          <a:prstGeom prst="rect">
            <a:avLst/>
          </a:prstGeom>
        </p:spPr>
      </p:pic>
    </p:spTree>
    <p:extLst>
      <p:ext uri="{BB962C8B-B14F-4D97-AF65-F5344CB8AC3E}">
        <p14:creationId xmlns:p14="http://schemas.microsoft.com/office/powerpoint/2010/main" val="270425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B0BCF5-A0C8-40D7-8942-271738D4A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165" y="654519"/>
            <a:ext cx="6205644" cy="4685006"/>
          </a:xfrm>
          <a:prstGeom prst="rect">
            <a:avLst/>
          </a:prstGeom>
        </p:spPr>
      </p:pic>
      <p:sp>
        <p:nvSpPr>
          <p:cNvPr id="2" name="Title 1">
            <a:extLst>
              <a:ext uri="{FF2B5EF4-FFF2-40B4-BE49-F238E27FC236}">
                <a16:creationId xmlns:a16="http://schemas.microsoft.com/office/drawing/2014/main" id="{B4AFE1E3-0D26-447E-9735-C2955D1B77B6}"/>
              </a:ext>
            </a:extLst>
          </p:cNvPr>
          <p:cNvSpPr>
            <a:spLocks noGrp="1"/>
          </p:cNvSpPr>
          <p:nvPr>
            <p:ph type="title"/>
          </p:nvPr>
        </p:nvSpPr>
        <p:spPr>
          <a:xfrm>
            <a:off x="1024128" y="585216"/>
            <a:ext cx="9720072" cy="1499616"/>
          </a:xfrm>
        </p:spPr>
        <p:txBody>
          <a:bodyPr/>
          <a:lstStyle/>
          <a:p>
            <a:r>
              <a:rPr lang="en-US" dirty="0"/>
              <a:t>2019: Destination Electric</a:t>
            </a:r>
          </a:p>
        </p:txBody>
      </p:sp>
      <p:sp>
        <p:nvSpPr>
          <p:cNvPr id="13" name="TextBox 12">
            <a:extLst>
              <a:ext uri="{FF2B5EF4-FFF2-40B4-BE49-F238E27FC236}">
                <a16:creationId xmlns:a16="http://schemas.microsoft.com/office/drawing/2014/main" id="{04EFF836-896C-4F42-AC3B-FA4EA1026FBF}"/>
              </a:ext>
            </a:extLst>
          </p:cNvPr>
          <p:cNvSpPr txBox="1"/>
          <p:nvPr/>
        </p:nvSpPr>
        <p:spPr>
          <a:xfrm>
            <a:off x="815236" y="5448667"/>
            <a:ext cx="10561527" cy="969496"/>
          </a:xfrm>
          <a:prstGeom prst="rect">
            <a:avLst/>
          </a:prstGeom>
          <a:noFill/>
        </p:spPr>
        <p:txBody>
          <a:bodyPr wrap="square" rtlCol="0">
            <a:spAutoFit/>
          </a:bodyPr>
          <a:lstStyle/>
          <a:p>
            <a:r>
              <a:rPr lang="en-US" sz="1900" dirty="0">
                <a:latin typeface="Calibri" panose="020F0502020204030204" pitchFamily="34" charset="0"/>
                <a:cs typeface="Calibri" panose="020F0502020204030204" pitchFamily="34" charset="0"/>
              </a:rPr>
              <a:t>The </a:t>
            </a:r>
            <a:r>
              <a:rPr lang="en-US" sz="1900" b="1" dirty="0">
                <a:latin typeface="Calibri" panose="020F0502020204030204" pitchFamily="34" charset="0"/>
                <a:cs typeface="Calibri" panose="020F0502020204030204" pitchFamily="34" charset="0"/>
                <a:hlinkClick r:id="rId4"/>
              </a:rPr>
              <a:t>Destination Electric </a:t>
            </a:r>
            <a:r>
              <a:rPr lang="en-US" sz="1900" dirty="0">
                <a:latin typeface="Calibri" panose="020F0502020204030204" pitchFamily="34" charset="0"/>
                <a:cs typeface="Calibri" panose="020F0502020204030204" pitchFamily="34" charset="0"/>
              </a:rPr>
              <a:t>campaign showcases to drivers and passengers the convenience, affordability, technology, sustainability and power performance of electric vehicles. Partner states highlight their towns as ideal destinations to travel to in electric vehicles.</a:t>
            </a:r>
          </a:p>
        </p:txBody>
      </p:sp>
      <p:pic>
        <p:nvPicPr>
          <p:cNvPr id="15" name="Picture 14">
            <a:extLst>
              <a:ext uri="{FF2B5EF4-FFF2-40B4-BE49-F238E27FC236}">
                <a16:creationId xmlns:a16="http://schemas.microsoft.com/office/drawing/2014/main" id="{9318AD1E-7F25-4058-A95A-4C6160E5D9B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87078" y="2093638"/>
            <a:ext cx="2987612" cy="2856324"/>
          </a:xfrm>
          <a:prstGeom prst="rect">
            <a:avLst/>
          </a:prstGeom>
        </p:spPr>
      </p:pic>
    </p:spTree>
    <p:extLst>
      <p:ext uri="{BB962C8B-B14F-4D97-AF65-F5344CB8AC3E}">
        <p14:creationId xmlns:p14="http://schemas.microsoft.com/office/powerpoint/2010/main" val="401796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FB77D-2407-B545-BF4B-56E224F591B7}"/>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433172" y="2839490"/>
            <a:ext cx="3805756" cy="262384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4A22460-EA3B-4A0C-BDE1-3D133202CC0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23359" y="2269188"/>
            <a:ext cx="3099336" cy="3805757"/>
          </a:xfrm>
          <a:prstGeom prst="rect">
            <a:avLst/>
          </a:prstGeom>
        </p:spPr>
      </p:pic>
      <p:sp>
        <p:nvSpPr>
          <p:cNvPr id="10" name="TextBox 9">
            <a:extLst>
              <a:ext uri="{FF2B5EF4-FFF2-40B4-BE49-F238E27FC236}">
                <a16:creationId xmlns:a16="http://schemas.microsoft.com/office/drawing/2014/main" id="{352EA898-D5BF-4E2C-93C1-A84AA41B4BA9}"/>
              </a:ext>
            </a:extLst>
          </p:cNvPr>
          <p:cNvSpPr txBox="1"/>
          <p:nvPr/>
        </p:nvSpPr>
        <p:spPr>
          <a:xfrm>
            <a:off x="7681109" y="2734243"/>
            <a:ext cx="4126832" cy="969496"/>
          </a:xfrm>
          <a:prstGeom prst="rect">
            <a:avLst/>
          </a:prstGeom>
          <a:noFill/>
        </p:spPr>
        <p:txBody>
          <a:bodyPr wrap="square" rtlCol="0">
            <a:spAutoFit/>
          </a:bodyPr>
          <a:lstStyle/>
          <a:p>
            <a:pPr algn="ctr"/>
            <a:r>
              <a:rPr lang="en-US" sz="1900" dirty="0">
                <a:latin typeface="Calibri" panose="020F0502020204030204" pitchFamily="34" charset="0"/>
                <a:cs typeface="Calibri" panose="020F0502020204030204" pitchFamily="34" charset="0"/>
              </a:rPr>
              <a:t>Over 115 participating businesses (and counting) received materials to put on display for the campaign.</a:t>
            </a:r>
          </a:p>
        </p:txBody>
      </p:sp>
      <p:pic>
        <p:nvPicPr>
          <p:cNvPr id="4" name="Picture 3">
            <a:extLst>
              <a:ext uri="{FF2B5EF4-FFF2-40B4-BE49-F238E27FC236}">
                <a16:creationId xmlns:a16="http://schemas.microsoft.com/office/drawing/2014/main" id="{DA39D9DA-E762-0241-B7C2-433749452DF4}"/>
              </a:ext>
            </a:extLst>
          </p:cNvPr>
          <p:cNvPicPr/>
          <p:nvPr/>
        </p:nvPicPr>
        <p:blipFill rotWithShape="1">
          <a:blip r:embed="rId5">
            <a:extLst>
              <a:ext uri="{28A0092B-C50C-407E-A947-70E740481C1C}">
                <a14:useLocalDpi xmlns:a14="http://schemas.microsoft.com/office/drawing/2010/main" val="0"/>
              </a:ext>
            </a:extLst>
          </a:blip>
          <a:srcRect l="1751" r="3368" b="4301"/>
          <a:stretch/>
        </p:blipFill>
        <p:spPr>
          <a:xfrm rot="21432405">
            <a:off x="7579579" y="4062246"/>
            <a:ext cx="4359438" cy="2295130"/>
          </a:xfrm>
          <a:prstGeom prst="rect">
            <a:avLst/>
          </a:prstGeom>
        </p:spPr>
      </p:pic>
      <p:sp>
        <p:nvSpPr>
          <p:cNvPr id="2" name="Title 1">
            <a:extLst>
              <a:ext uri="{FF2B5EF4-FFF2-40B4-BE49-F238E27FC236}">
                <a16:creationId xmlns:a16="http://schemas.microsoft.com/office/drawing/2014/main" id="{B094EB3D-D6CF-4181-B747-5BC415175AAE}"/>
              </a:ext>
            </a:extLst>
          </p:cNvPr>
          <p:cNvSpPr>
            <a:spLocks noGrp="1"/>
          </p:cNvSpPr>
          <p:nvPr>
            <p:ph type="title"/>
          </p:nvPr>
        </p:nvSpPr>
        <p:spPr/>
        <p:txBody>
          <a:bodyPr/>
          <a:lstStyle/>
          <a:p>
            <a:r>
              <a:rPr lang="en-US" dirty="0"/>
              <a:t>Campaign Materials</a:t>
            </a:r>
          </a:p>
        </p:txBody>
      </p:sp>
    </p:spTree>
    <p:extLst>
      <p:ext uri="{BB962C8B-B14F-4D97-AF65-F5344CB8AC3E}">
        <p14:creationId xmlns:p14="http://schemas.microsoft.com/office/powerpoint/2010/main" val="272634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achspassport's profile picture">
            <a:extLst>
              <a:ext uri="{FF2B5EF4-FFF2-40B4-BE49-F238E27FC236}">
                <a16:creationId xmlns:a16="http://schemas.microsoft.com/office/drawing/2014/main" id="{B41585EF-626D-4F1D-977D-F99B1C6E1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368" y="2436496"/>
            <a:ext cx="2697275" cy="2697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5C7DCF6-86CC-4B40-938D-FFFC9C226B68}"/>
              </a:ext>
            </a:extLst>
          </p:cNvPr>
          <p:cNvSpPr txBox="1"/>
          <p:nvPr/>
        </p:nvSpPr>
        <p:spPr>
          <a:xfrm>
            <a:off x="1604521" y="5500846"/>
            <a:ext cx="1892968" cy="369332"/>
          </a:xfrm>
          <a:prstGeom prst="rect">
            <a:avLst/>
          </a:prstGeom>
          <a:noFill/>
        </p:spPr>
        <p:txBody>
          <a:bodyPr wrap="square" rtlCol="0">
            <a:spAutoFit/>
          </a:bodyPr>
          <a:lstStyle/>
          <a:p>
            <a:r>
              <a:rPr lang="en-US" b="1" dirty="0">
                <a:hlinkClick r:id="rId4"/>
              </a:rPr>
              <a:t>@</a:t>
            </a:r>
            <a:r>
              <a:rPr lang="en-US" b="1" dirty="0" err="1">
                <a:hlinkClick r:id="rId4"/>
              </a:rPr>
              <a:t>zachspassport</a:t>
            </a:r>
            <a:endParaRPr lang="en-US" b="1" dirty="0"/>
          </a:p>
        </p:txBody>
      </p:sp>
      <p:sp>
        <p:nvSpPr>
          <p:cNvPr id="11" name="TextBox 10">
            <a:extLst>
              <a:ext uri="{FF2B5EF4-FFF2-40B4-BE49-F238E27FC236}">
                <a16:creationId xmlns:a16="http://schemas.microsoft.com/office/drawing/2014/main" id="{1ED7F372-74E0-471A-B84A-72CC79B6C78D}"/>
              </a:ext>
            </a:extLst>
          </p:cNvPr>
          <p:cNvSpPr txBox="1"/>
          <p:nvPr/>
        </p:nvSpPr>
        <p:spPr>
          <a:xfrm>
            <a:off x="4531830" y="2176859"/>
            <a:ext cx="6671977" cy="369331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Instagram Influencer Zach Houghton, is the face of the Destination Electric campaign.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Between June 7-10, he visited 4 campaign locations in a Honda Clarity PHEV and engaged with 14 participating businesses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Hudson Valley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Portsmouth</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White River Junction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Madison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the coming weeks, Zach will post 3 in-feed (permanent) posts of his travels, which will reach his nearly 300k followers</a:t>
            </a:r>
          </a:p>
        </p:txBody>
      </p:sp>
      <p:sp>
        <p:nvSpPr>
          <p:cNvPr id="2" name="Title 1">
            <a:extLst>
              <a:ext uri="{FF2B5EF4-FFF2-40B4-BE49-F238E27FC236}">
                <a16:creationId xmlns:a16="http://schemas.microsoft.com/office/drawing/2014/main" id="{619C25FD-E642-452D-864B-AC0C8400EFAA}"/>
              </a:ext>
            </a:extLst>
          </p:cNvPr>
          <p:cNvSpPr>
            <a:spLocks noGrp="1"/>
          </p:cNvSpPr>
          <p:nvPr>
            <p:ph type="title"/>
          </p:nvPr>
        </p:nvSpPr>
        <p:spPr/>
        <p:txBody>
          <a:bodyPr/>
          <a:lstStyle/>
          <a:p>
            <a:r>
              <a:rPr lang="en-US" dirty="0"/>
              <a:t>Social Media Business Campaign</a:t>
            </a:r>
          </a:p>
        </p:txBody>
      </p:sp>
    </p:spTree>
    <p:extLst>
      <p:ext uri="{BB962C8B-B14F-4D97-AF65-F5344CB8AC3E}">
        <p14:creationId xmlns:p14="http://schemas.microsoft.com/office/powerpoint/2010/main" val="390988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D2C2-47E0-42EC-B141-409FE908CDD5}"/>
              </a:ext>
            </a:extLst>
          </p:cNvPr>
          <p:cNvSpPr>
            <a:spLocks noGrp="1"/>
          </p:cNvSpPr>
          <p:nvPr>
            <p:ph type="title"/>
          </p:nvPr>
        </p:nvSpPr>
        <p:spPr/>
        <p:txBody>
          <a:bodyPr/>
          <a:lstStyle/>
          <a:p>
            <a:r>
              <a:rPr lang="en-US"/>
              <a:t>Participating Massachusetts Businesses</a:t>
            </a:r>
            <a:endParaRPr lang="en-US" dirty="0"/>
          </a:p>
        </p:txBody>
      </p:sp>
      <p:pic>
        <p:nvPicPr>
          <p:cNvPr id="11" name="Picture 10">
            <a:extLst>
              <a:ext uri="{FF2B5EF4-FFF2-40B4-BE49-F238E27FC236}">
                <a16:creationId xmlns:a16="http://schemas.microsoft.com/office/drawing/2014/main" id="{DAA1CC55-64FF-4EE4-AA47-E858805D9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236" y="1881781"/>
            <a:ext cx="8331527" cy="4597697"/>
          </a:xfrm>
          <a:prstGeom prst="rect">
            <a:avLst/>
          </a:prstGeom>
        </p:spPr>
      </p:pic>
    </p:spTree>
    <p:extLst>
      <p:ext uri="{BB962C8B-B14F-4D97-AF65-F5344CB8AC3E}">
        <p14:creationId xmlns:p14="http://schemas.microsoft.com/office/powerpoint/2010/main" val="178686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1AF6D1-8FED-4E1E-AB78-0485B3FFBD6E}"/>
              </a:ext>
            </a:extLst>
          </p:cNvPr>
          <p:cNvPicPr>
            <a:picLocks noChangeAspect="1"/>
          </p:cNvPicPr>
          <p:nvPr/>
        </p:nvPicPr>
        <p:blipFill>
          <a:blip r:embed="rId3"/>
          <a:stretch>
            <a:fillRect/>
          </a:stretch>
        </p:blipFill>
        <p:spPr>
          <a:xfrm>
            <a:off x="0" y="34411"/>
            <a:ext cx="12192000" cy="6789177"/>
          </a:xfrm>
          <a:prstGeom prst="rect">
            <a:avLst/>
          </a:prstGeom>
        </p:spPr>
      </p:pic>
    </p:spTree>
    <p:extLst>
      <p:ext uri="{BB962C8B-B14F-4D97-AF65-F5344CB8AC3E}">
        <p14:creationId xmlns:p14="http://schemas.microsoft.com/office/powerpoint/2010/main" val="4111212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MassCEC Custom 3">
      <a:dk1>
        <a:srgbClr val="333333"/>
      </a:dk1>
      <a:lt1>
        <a:sysClr val="window" lastClr="FFFFFF"/>
      </a:lt1>
      <a:dk2>
        <a:srgbClr val="335B74"/>
      </a:dk2>
      <a:lt2>
        <a:srgbClr val="E6E6E6"/>
      </a:lt2>
      <a:accent1>
        <a:srgbClr val="0065A4"/>
      </a:accent1>
      <a:accent2>
        <a:srgbClr val="FFF200"/>
      </a:accent2>
      <a:accent3>
        <a:srgbClr val="A9DB66"/>
      </a:accent3>
      <a:accent4>
        <a:srgbClr val="FF6000"/>
      </a:accent4>
      <a:accent5>
        <a:srgbClr val="666666"/>
      </a:accent5>
      <a:accent6>
        <a:srgbClr val="999999"/>
      </a:accent6>
      <a:hlink>
        <a:srgbClr val="0065A4"/>
      </a:hlink>
      <a:folHlink>
        <a:srgbClr val="83C22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526</Words>
  <Application>Microsoft Office PowerPoint</Application>
  <PresentationFormat>Widescreen</PresentationFormat>
  <Paragraphs>58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Tw Cen MT</vt:lpstr>
      <vt:lpstr>Tw Cen MT Condensed</vt:lpstr>
      <vt:lpstr>Wingdings 3</vt:lpstr>
      <vt:lpstr>Integral</vt:lpstr>
      <vt:lpstr>Drive change. Drive electric. campaign</vt:lpstr>
      <vt:lpstr>Drive change. Drive electric. evolution</vt:lpstr>
      <vt:lpstr>Drive change. Drive electric. 2018 results</vt:lpstr>
      <vt:lpstr>“Explore electric cars” tool was popular on driveelectricus.com</vt:lpstr>
      <vt:lpstr>2019: Destination Electric</vt:lpstr>
      <vt:lpstr>Campaign Materials</vt:lpstr>
      <vt:lpstr>Social Media Business Campaign</vt:lpstr>
      <vt:lpstr>Participating Massachusetts Businesses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 change. Drive electric. campaign</dc:title>
  <dc:creator>Rachel Ackerman</dc:creator>
  <cp:lastModifiedBy>Rachel Ackerman</cp:lastModifiedBy>
  <cp:revision>6</cp:revision>
  <dcterms:created xsi:type="dcterms:W3CDTF">2019-06-20T21:28:43Z</dcterms:created>
  <dcterms:modified xsi:type="dcterms:W3CDTF">2019-06-25T18:50:28Z</dcterms:modified>
</cp:coreProperties>
</file>