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4"/>
  </p:notesMasterIdLst>
  <p:handoutMasterIdLst>
    <p:handoutMasterId r:id="rId15"/>
  </p:handoutMasterIdLst>
  <p:sldIdLst>
    <p:sldId id="729" r:id="rId3"/>
    <p:sldId id="880" r:id="rId4"/>
    <p:sldId id="1189" r:id="rId5"/>
    <p:sldId id="1192" r:id="rId6"/>
    <p:sldId id="1182" r:id="rId7"/>
    <p:sldId id="1195" r:id="rId8"/>
    <p:sldId id="1196" r:id="rId9"/>
    <p:sldId id="1176" r:id="rId10"/>
    <p:sldId id="1194" r:id="rId11"/>
    <p:sldId id="1197" r:id="rId12"/>
    <p:sldId id="1174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70" d="100"/>
          <a:sy n="70" d="100"/>
        </p:scale>
        <p:origin x="-510" y="-936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5889" custLinFactNeighborY="-30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7CF85405-8EAF-4FE7-8DDC-183CDBDD61EA}" type="presOf" srcId="{7C081D27-E5AB-4D3C-AB1E-ACA9A1C0B469}" destId="{9D9EF86C-1816-42EB-B82B-A76EB1EEC75B}" srcOrd="0" destOrd="0" presId="urn:microsoft.com/office/officeart/2005/8/layout/arrow2"/>
    <dgm:cxn modelId="{4FE7E90E-026A-4315-8CE3-4298CABB0B4B}" type="presOf" srcId="{F9D5B495-6EB8-4354-8B76-23693A36DD9D}" destId="{AB9BE70E-80EE-420A-81BA-A2B43F1D8A9D}" srcOrd="0" destOrd="0" presId="urn:microsoft.com/office/officeart/2005/8/layout/arrow2"/>
    <dgm:cxn modelId="{67A8A9CB-9D6D-430B-A5B4-EBAB2E8AC0A4}" type="presOf" srcId="{D2EC3C59-DF47-4083-ADFB-BFF8C35D42AA}" destId="{5B377C6D-6A17-434C-A687-F0A553879C05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5268AE3B-A8B4-40FA-A545-7BEE5C94DB1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0229064C-6261-4F30-94BB-870B2929D385}" type="presOf" srcId="{688F2228-C1F7-410B-BDA0-4E316FB63FA3}" destId="{0A8C81B1-4083-45CD-9D23-5B46589AA1A6}" srcOrd="0" destOrd="0" presId="urn:microsoft.com/office/officeart/2005/8/layout/arrow2"/>
    <dgm:cxn modelId="{0F8728E3-142E-4A73-8CAB-7124A0222FDB}" type="presParOf" srcId="{9D9EF86C-1816-42EB-B82B-A76EB1EEC75B}" destId="{35DF0C62-7BD8-4140-8541-89316449C2D3}" srcOrd="0" destOrd="0" presId="urn:microsoft.com/office/officeart/2005/8/layout/arrow2"/>
    <dgm:cxn modelId="{2C9EC64A-2D63-4376-B727-DD97D1E04A96}" type="presParOf" srcId="{9D9EF86C-1816-42EB-B82B-A76EB1EEC75B}" destId="{83F91E22-961E-42BA-8274-5D60402280F9}" srcOrd="1" destOrd="0" presId="urn:microsoft.com/office/officeart/2005/8/layout/arrow2"/>
    <dgm:cxn modelId="{FF017FBF-E736-4A5B-81AF-421DEBE24F10}" type="presParOf" srcId="{83F91E22-961E-42BA-8274-5D60402280F9}" destId="{3693D2B2-1641-4B9E-BDC2-95A28601B190}" srcOrd="0" destOrd="0" presId="urn:microsoft.com/office/officeart/2005/8/layout/arrow2"/>
    <dgm:cxn modelId="{85BCB51F-0BC1-452C-ADF2-81CB92F42CE9}" type="presParOf" srcId="{83F91E22-961E-42BA-8274-5D60402280F9}" destId="{0A8C81B1-4083-45CD-9D23-5B46589AA1A6}" srcOrd="1" destOrd="0" presId="urn:microsoft.com/office/officeart/2005/8/layout/arrow2"/>
    <dgm:cxn modelId="{2ED70304-9BE6-4D00-BF0C-5059D4664FB4}" type="presParOf" srcId="{83F91E22-961E-42BA-8274-5D60402280F9}" destId="{AA23D303-B726-4FB8-87BB-916663125B64}" srcOrd="2" destOrd="0" presId="urn:microsoft.com/office/officeart/2005/8/layout/arrow2"/>
    <dgm:cxn modelId="{C6AFB037-4116-4DA8-A71B-1ADB8DF3A528}" type="presParOf" srcId="{83F91E22-961E-42BA-8274-5D60402280F9}" destId="{AB9BE70E-80EE-420A-81BA-A2B43F1D8A9D}" srcOrd="3" destOrd="0" presId="urn:microsoft.com/office/officeart/2005/8/layout/arrow2"/>
    <dgm:cxn modelId="{A378F51A-FA84-4988-9CA3-2473D8B17400}" type="presParOf" srcId="{83F91E22-961E-42BA-8274-5D60402280F9}" destId="{FD3F2BB1-5483-4696-98E8-5ED5D4B3FE9C}" srcOrd="4" destOrd="0" presId="urn:microsoft.com/office/officeart/2005/8/layout/arrow2"/>
    <dgm:cxn modelId="{65BC8969-3E3B-49A6-91E9-F4F7CC9900E7}" type="presParOf" srcId="{83F91E22-961E-42BA-8274-5D60402280F9}" destId="{5B377C6D-6A17-434C-A687-F0A553879C05}" srcOrd="5" destOrd="0" presId="urn:microsoft.com/office/officeart/2005/8/layout/arrow2"/>
    <dgm:cxn modelId="{04B15D0B-9A63-41F8-A5F1-EC3E46564B50}" type="presParOf" srcId="{83F91E22-961E-42BA-8274-5D60402280F9}" destId="{645D228A-C92C-4C67-95A8-402BF046933A}" srcOrd="6" destOrd="0" presId="urn:microsoft.com/office/officeart/2005/8/layout/arrow2"/>
    <dgm:cxn modelId="{358B41D3-AD0C-49E3-BA5E-A5181AB70F0A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25983" y="2704725"/>
          <a:ext cx="2694499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25983" y="2704725"/>
        <a:ext cx="2694499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</a:t>
            </a:r>
            <a:r>
              <a:rPr lang="en-US" altLang="en-US" b="1" dirty="0" smtClean="0">
                <a:solidFill>
                  <a:schemeClr val="accent6"/>
                </a:solidFill>
              </a:rPr>
              <a:t>Professions Licensure</a:t>
            </a:r>
            <a:endParaRPr lang="en-US" altLang="en-US" b="1" dirty="0">
              <a:solidFill>
                <a:schemeClr val="accent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May 17, 2018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strike="sngStrike" dirty="0" smtClean="0">
                <a:solidFill>
                  <a:srgbClr val="FF0000"/>
                </a:solidFill>
              </a:rPr>
              <a:t>June 21, 2018</a:t>
            </a:r>
          </a:p>
          <a:p>
            <a:r>
              <a:rPr lang="en-US" sz="2800" dirty="0" smtClean="0"/>
              <a:t>July 19, 2018</a:t>
            </a:r>
          </a:p>
          <a:p>
            <a:pPr marL="342900" lvl="1" indent="-342900">
              <a:buFontTx/>
              <a:buChar char="•"/>
            </a:pPr>
            <a:r>
              <a:rPr lang="en-US" sz="2800" dirty="0" smtClean="0"/>
              <a:t>August 16, 2018 **</a:t>
            </a:r>
          </a:p>
          <a:p>
            <a:pPr marL="0" lvl="1" indent="0">
              <a:buNone/>
            </a:pPr>
            <a:endParaRPr lang="en-US" dirty="0"/>
          </a:p>
          <a:p>
            <a:pPr marL="0" lvl="1" indent="0">
              <a:buNone/>
            </a:pPr>
            <a:r>
              <a:rPr lang="en-US" dirty="0" smtClean="0"/>
              <a:t>** Optional if </a:t>
            </a:r>
            <a:r>
              <a:rPr lang="en-US" i="1" dirty="0" smtClean="0"/>
              <a:t>Non-opioid List update has not been completed. Update required by 8/30/18.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8962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/>
              <a:t>Next Meeting </a:t>
            </a:r>
          </a:p>
          <a:p>
            <a:pPr lvl="1"/>
            <a:r>
              <a:rPr lang="en-US" dirty="0" smtClean="0"/>
              <a:t>July 19, 2018</a:t>
            </a:r>
          </a:p>
          <a:p>
            <a:pPr lvl="1"/>
            <a:r>
              <a:rPr lang="en-US" sz="2400" dirty="0" smtClean="0"/>
              <a:t>9:00AM to 12:00PM</a:t>
            </a:r>
          </a:p>
          <a:p>
            <a:pPr lvl="1"/>
            <a:r>
              <a:rPr lang="en-US" sz="2400" dirty="0" smtClean="0"/>
              <a:t>@ 250 Washington Street (Boston, MA)	</a:t>
            </a:r>
            <a:r>
              <a:rPr lang="en-US" sz="2400" dirty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Review of March 15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meeting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/>
              <a:t>Cost Impact </a:t>
            </a:r>
            <a:r>
              <a:rPr lang="en-US" altLang="en-US" sz="2800" dirty="0" smtClean="0"/>
              <a:t>Presentation</a:t>
            </a:r>
            <a:endParaRPr lang="en-US" altLang="en-US" sz="2800" dirty="0"/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 smtClean="0"/>
              <a:t>Draft Formulary Regulations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sz="2000" i="1" dirty="0" smtClean="0"/>
              <a:t>105 </a:t>
            </a:r>
            <a:r>
              <a:rPr lang="en-US" altLang="en-US" sz="2000" i="1" dirty="0"/>
              <a:t>CMR 720: Drug Formulary </a:t>
            </a:r>
            <a:r>
              <a:rPr lang="en-US" altLang="en-US" sz="2000" i="1" dirty="0" smtClean="0"/>
              <a:t>Commission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SzPct val="75000"/>
              <a:buNone/>
            </a:pPr>
            <a:r>
              <a:rPr lang="en-US" altLang="en-US" sz="2000" i="1" dirty="0" smtClean="0"/>
              <a:t>(</a:t>
            </a:r>
            <a:r>
              <a:rPr lang="en-US" altLang="en-US" sz="2000" i="1" dirty="0"/>
              <a:t>FKA: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Products)</a:t>
            </a:r>
            <a:endParaRPr lang="en-US" altLang="en-US" sz="2000" i="1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Schedule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Guidance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Remarks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691417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8631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70669" y="3854449"/>
            <a:ext cx="8616950" cy="11387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sz="4400" b="1" dirty="0" smtClean="0">
                <a:solidFill>
                  <a:schemeClr val="accent6"/>
                </a:solidFill>
              </a:rPr>
              <a:t>Cost Impact Presentation</a:t>
            </a:r>
            <a:endParaRPr lang="en-US" altLang="en-US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5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Substitution Cost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6" y="1314450"/>
            <a:ext cx="8304663" cy="493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Chemically Equivalent Substitution Stratification Factors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815784"/>
              </p:ext>
            </p:extLst>
          </p:nvPr>
        </p:nvGraphicFramePr>
        <p:xfrm>
          <a:off x="209551" y="1351123"/>
          <a:ext cx="8658223" cy="4925409"/>
        </p:xfrm>
        <a:graphic>
          <a:graphicData uri="http://schemas.openxmlformats.org/drawingml/2006/table">
            <a:tbl>
              <a:tblPr firstRow="1" firstCol="1" bandRow="1"/>
              <a:tblGrid>
                <a:gridCol w="3263833"/>
                <a:gridCol w="3263833"/>
                <a:gridCol w="1087944"/>
                <a:gridCol w="1042613"/>
              </a:tblGrid>
              <a:tr h="181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Element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Element Score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Factor Score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208618"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Substitution Factor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IAD-specific calculation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IAD current market share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Length of approval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ADP efficacy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Routes of deterrence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Discounts available (Medicaid)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Generic available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HPHR of concern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ER or IR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Public Health Factor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Potential costs/ savings/benefit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Applied to all crosswalks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Criminal Justice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Direct Healthcare (OUD treatment, OD/NFO response)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Ancillary Healthcare (first responders, NAS, disability)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Death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Prescribing/dispensing education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Population Factor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Risk/value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assessment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Applied to all crosswalks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Medicaid/Medicare patient (2x scripts; 3-6x OUD)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First time script (36 months to OD/NFO)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Diversion (hospice/LTCF)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Co-morbid psych (opioid + benzo, etc.)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4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54397" marR="5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0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509587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(11/9/2016)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fka</a:t>
            </a:r>
            <a:r>
              <a:rPr lang="en-US" sz="2000" dirty="0" smtClean="0"/>
              <a:t>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Issue guidance, including special substitution considerations, and the requirements and process of 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 (TBD).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019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</a:t>
            </a:r>
            <a:r>
              <a:rPr lang="en-US" sz="2400" dirty="0" smtClean="0"/>
              <a:t>approximately one month prior to the </a:t>
            </a:r>
            <a:r>
              <a:rPr lang="en-US" sz="2400" dirty="0"/>
              <a:t>regulation, including the draft formulary, </a:t>
            </a:r>
            <a:r>
              <a:rPr lang="en-US" sz="2400" dirty="0" smtClean="0"/>
              <a:t>becoming </a:t>
            </a:r>
            <a:r>
              <a:rPr lang="en-US" sz="2400" dirty="0"/>
              <a:t>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</a:p>
          <a:p>
            <a:r>
              <a:rPr lang="en-US" sz="2400" dirty="0" smtClean="0"/>
              <a:t>Prescriber unavailable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766" y="1377288"/>
            <a:ext cx="6714697" cy="4938049"/>
          </a:xfrm>
        </p:spPr>
        <p:txBody>
          <a:bodyPr numCol="1"/>
          <a:lstStyle/>
          <a:p>
            <a:pPr marL="0" indent="0">
              <a:buNone/>
              <a:tabLst>
                <a:tab pos="4913313" algn="l"/>
              </a:tabLst>
            </a:pPr>
            <a:r>
              <a:rPr lang="en-US" sz="2800" b="1" u="sng" dirty="0"/>
              <a:t>Term </a:t>
            </a:r>
            <a:r>
              <a:rPr lang="en-US" sz="2800" b="1" u="sng" dirty="0" smtClean="0"/>
              <a:t>Expires</a:t>
            </a:r>
            <a:r>
              <a:rPr lang="en-US" sz="2800" b="1" dirty="0"/>
              <a:t>	</a:t>
            </a:r>
            <a:r>
              <a:rPr lang="en-US" sz="2800" b="1" u="sng" dirty="0" smtClean="0"/>
              <a:t>Members</a:t>
            </a:r>
            <a:endParaRPr lang="en-US" sz="2800" b="1" dirty="0"/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 smtClean="0"/>
              <a:t>June </a:t>
            </a:r>
            <a:r>
              <a:rPr lang="en-US" sz="2800" dirty="0"/>
              <a:t>10, 2018	4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/>
              <a:t>June 17, 2018	1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/>
              <a:t>June 23, 2018	1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*</a:t>
            </a:r>
            <a:r>
              <a:rPr lang="en-US" sz="2800" dirty="0" smtClean="0"/>
              <a:t>July </a:t>
            </a:r>
            <a:r>
              <a:rPr lang="en-US" sz="2800" dirty="0"/>
              <a:t>27, 2018	4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/>
              <a:t>August 6, 2018	1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/>
              <a:t>August 14, 2018	1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 smtClean="0"/>
              <a:t>August 17, 2018	1</a:t>
            </a:r>
          </a:p>
          <a:p>
            <a:pPr marL="0" indent="0">
              <a:buNone/>
              <a:tabLst>
                <a:tab pos="5486400" algn="l"/>
              </a:tabLst>
            </a:pPr>
            <a:r>
              <a:rPr lang="en-US" sz="2800" dirty="0"/>
              <a:t>Ex Officio	</a:t>
            </a:r>
            <a:r>
              <a:rPr lang="en-US" sz="2800" dirty="0" smtClean="0"/>
              <a:t>3</a:t>
            </a:r>
          </a:p>
          <a:p>
            <a:pPr marL="0" indent="0">
              <a:buNone/>
              <a:tabLst>
                <a:tab pos="3206750" algn="l"/>
              </a:tabLst>
            </a:pPr>
            <a:r>
              <a:rPr lang="en-US" sz="1800" dirty="0" smtClean="0">
                <a:solidFill>
                  <a:srgbClr val="FF0000"/>
                </a:solidFill>
              </a:rPr>
              <a:t>* </a:t>
            </a:r>
            <a:r>
              <a:rPr lang="en-US" sz="1800" dirty="0">
                <a:solidFill>
                  <a:srgbClr val="FF0000"/>
                </a:solidFill>
              </a:rPr>
              <a:t>Next Meeting  </a:t>
            </a:r>
            <a:r>
              <a:rPr lang="en-US" sz="1800" dirty="0" smtClean="0">
                <a:solidFill>
                  <a:srgbClr val="FF0000"/>
                </a:solidFill>
              </a:rPr>
              <a:t>- July 19, 2018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91247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88420</TotalTime>
  <Words>505</Words>
  <Application>Microsoft Office PowerPoint</Application>
  <PresentationFormat>On-screen Show (4:3)</PresentationFormat>
  <Paragraphs>158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PowerPoint Presentation</vt:lpstr>
      <vt:lpstr>Substitution Cost Algorithm</vt:lpstr>
      <vt:lpstr>Chemically Equivalent Substitution Stratification Factors</vt:lpstr>
      <vt:lpstr>Promulgation of Regulation and Formulary</vt:lpstr>
      <vt:lpstr>Formulary Guidance Background</vt:lpstr>
      <vt:lpstr>Membership Terms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Delaney</dc:creator>
  <cp:lastModifiedBy> Lauren Nelson</cp:lastModifiedBy>
  <cp:revision>2614</cp:revision>
  <cp:lastPrinted>2018-05-15T21:42:53Z</cp:lastPrinted>
  <dcterms:created xsi:type="dcterms:W3CDTF">2001-01-17T15:22:57Z</dcterms:created>
  <dcterms:modified xsi:type="dcterms:W3CDTF">2018-05-15T21:49:04Z</dcterms:modified>
</cp:coreProperties>
</file>