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3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4.xml" ContentType="application/vnd.openxmlformats-officedocument.them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5.xml" ContentType="application/vnd.openxmlformats-officedocument.them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6.xml" ContentType="application/vnd.openxmlformats-officedocument.them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6" r:id="rId2"/>
    <p:sldMasterId id="2147483674" r:id="rId3"/>
    <p:sldMasterId id="2147483682" r:id="rId4"/>
    <p:sldMasterId id="2147483690" r:id="rId5"/>
    <p:sldMasterId id="2147483698" r:id="rId6"/>
  </p:sldMasterIdLst>
  <p:notesMasterIdLst>
    <p:notesMasterId r:id="rId14"/>
  </p:notesMasterIdLst>
  <p:handoutMasterIdLst>
    <p:handoutMasterId r:id="rId15"/>
  </p:handoutMasterIdLst>
  <p:sldIdLst>
    <p:sldId id="257" r:id="rId7"/>
    <p:sldId id="591" r:id="rId8"/>
    <p:sldId id="595" r:id="rId9"/>
    <p:sldId id="592" r:id="rId10"/>
    <p:sldId id="593" r:id="rId11"/>
    <p:sldId id="594" r:id="rId12"/>
    <p:sldId id="596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8C25FADE-F882-49BD-BE07-3FE0E945441D}">
          <p14:sldIdLst>
            <p14:sldId id="257"/>
            <p14:sldId id="591"/>
            <p14:sldId id="595"/>
            <p14:sldId id="592"/>
            <p14:sldId id="593"/>
            <p14:sldId id="594"/>
            <p14:sldId id="596"/>
          </p14:sldIdLst>
        </p14:section>
        <p14:section name="Untitled Section" id="{48B62FBB-699C-4967-9D9F-2BAC21469B84}">
          <p14:sldIdLst/>
        </p14:section>
        <p14:section name="Untitled Section" id="{8502CA57-630B-4AB1-A666-4C60C4349501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ine, Mark (ANF)" initials="FM" lastIdx="8" clrIdx="0"/>
  <p:cmAuthor id="1" name="Sanchez, Natalie (ANF)" initials="SN(" lastIdx="0" clrIdx="1"/>
  <p:cmAuthor id="2" name="O'Malley, Helen (ANF)" initials="OH" lastIdx="1" clrIdx="2"/>
  <p:cmAuthor id="3" name="James, Jennifer (EOLWD)" initials="JJP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635"/>
    <a:srgbClr val="9999FF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86" autoAdjust="0"/>
    <p:restoredTop sz="77087" autoAdjust="0"/>
  </p:normalViewPr>
  <p:slideViewPr>
    <p:cSldViewPr>
      <p:cViewPr varScale="1">
        <p:scale>
          <a:sx n="64" d="100"/>
          <a:sy n="64" d="100"/>
        </p:scale>
        <p:origin x="2232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FC91CD-EC66-4A18-8356-1EE436EAD520}" type="datetimeFigureOut">
              <a:rPr lang="en-US" smtClean="0"/>
              <a:pPr/>
              <a:t>3/1/2018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7DF2E-02ED-4A4C-8E06-6129E718A6A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33639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BDB8D75-8256-4DE6-960E-3CB80FF15074}" type="datetimeFigureOut">
              <a:rPr lang="en-US" smtClean="0"/>
              <a:pPr/>
              <a:t>3/1/2018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B3A0E2F-76B9-417E-B0DC-AF868851F63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790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384A392C-5817-4A90-AD3D-FFFF30B52D05}" type="slidenum">
              <a:rPr lang="en-US">
                <a:solidFill>
                  <a:srgbClr val="FFFFFF"/>
                </a:solidFill>
              </a:rPr>
              <a:pPr>
                <a:defRPr/>
              </a:pPr>
              <a:t>1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fld id="{A8934A49-479B-48DD-A35C-8881FC9D2694}" type="datetime1">
              <a:rPr lang="en-US" smtClean="0">
                <a:solidFill>
                  <a:prstClr val="black"/>
                </a:solidFill>
              </a:rPr>
              <a:pPr>
                <a:defRPr/>
              </a:pPr>
              <a:t>3/1/2018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8373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>
            <a:lvl1pPr>
              <a:defRPr sz="2400">
                <a:latin typeface="Book Antiqua" pitchFamily="18" charset="0"/>
                <a:cs typeface="Book Antiqua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533400" y="1844566"/>
            <a:ext cx="8077200" cy="4556234"/>
          </a:xfrm>
          <a:ln w="6350" cmpd="sng"/>
        </p:spPr>
        <p:txBody>
          <a:bodyPr/>
          <a:lstStyle>
            <a:lvl1pPr>
              <a:buClrTx/>
              <a:buSzPct val="100000"/>
              <a:defRPr sz="2000">
                <a:solidFill>
                  <a:schemeClr val="tx1"/>
                </a:solidFill>
                <a:latin typeface="Book Antiqua" pitchFamily="18" charset="0"/>
              </a:defRPr>
            </a:lvl1pPr>
            <a:lvl2pPr>
              <a:buClrTx/>
              <a:buSzPct val="100000"/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Book Antiqua" pitchFamily="18" charset="0"/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223803224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3" y="109538"/>
            <a:ext cx="5564187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192584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853097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530475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r>
              <a:rPr lang="en-US" dirty="0" smtClean="0"/>
              <a:t>Draft for Policy Development Purposes Only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525B1E92-C86F-4366-A76D-C560614973E7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85755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533400" y="1939158"/>
            <a:ext cx="8077200" cy="4461641"/>
          </a:xfrm>
        </p:spPr>
        <p:txBody>
          <a:bodyPr/>
          <a:lstStyle>
            <a:lvl1pPr>
              <a:buClrTx/>
              <a:defRPr sz="2400">
                <a:solidFill>
                  <a:schemeClr val="tx1"/>
                </a:solidFill>
              </a:defRPr>
            </a:lvl1pPr>
            <a:lvl2pPr>
              <a:buClrTx/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334863005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770" y="109538"/>
            <a:ext cx="5549030" cy="762000"/>
          </a:xfrm>
        </p:spPr>
        <p:txBody>
          <a:bodyPr anchor="ctr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7095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386" y="109538"/>
            <a:ext cx="4837482" cy="762000"/>
          </a:xfrm>
        </p:spPr>
        <p:txBody>
          <a:bodyPr anchor="ctr"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060510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3" y="109538"/>
            <a:ext cx="5564187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225408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497249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7353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258114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r>
              <a:rPr lang="en-US" dirty="0" smtClean="0"/>
              <a:t>Draft for Policy Development Purposes Only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525B1E92-C86F-4366-A76D-C560614973E7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51430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533400" y="1939158"/>
            <a:ext cx="8077200" cy="4461641"/>
          </a:xfrm>
        </p:spPr>
        <p:txBody>
          <a:bodyPr/>
          <a:lstStyle>
            <a:lvl1pPr>
              <a:buClrTx/>
              <a:defRPr sz="2400">
                <a:solidFill>
                  <a:schemeClr val="tx1"/>
                </a:solidFill>
              </a:defRPr>
            </a:lvl1pPr>
            <a:lvl2pPr>
              <a:buClrTx/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982537785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770" y="109538"/>
            <a:ext cx="5549030" cy="762000"/>
          </a:xfrm>
        </p:spPr>
        <p:txBody>
          <a:bodyPr anchor="ctr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925639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386" y="109538"/>
            <a:ext cx="4837482" cy="762000"/>
          </a:xfrm>
        </p:spPr>
        <p:txBody>
          <a:bodyPr anchor="ctr"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905148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3" y="109538"/>
            <a:ext cx="5564187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432510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0463995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2635897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r>
              <a:rPr lang="en-US" dirty="0" smtClean="0"/>
              <a:t>Draft for Policy Development Purposes Only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525B1E92-C86F-4366-A76D-C560614973E7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31107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533400" y="1939158"/>
            <a:ext cx="8077200" cy="4461641"/>
          </a:xfrm>
        </p:spPr>
        <p:txBody>
          <a:bodyPr/>
          <a:lstStyle>
            <a:lvl1pPr>
              <a:buClrTx/>
              <a:defRPr sz="2400">
                <a:solidFill>
                  <a:schemeClr val="tx1"/>
                </a:solidFill>
              </a:defRPr>
            </a:lvl1pPr>
            <a:lvl2pPr>
              <a:buClrTx/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513361432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770" y="109538"/>
            <a:ext cx="5549030" cy="762000"/>
          </a:xfrm>
        </p:spPr>
        <p:txBody>
          <a:bodyPr anchor="ctr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698809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0846"/>
      </p:ext>
    </p:extLst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386" y="109538"/>
            <a:ext cx="4837482" cy="762000"/>
          </a:xfrm>
        </p:spPr>
        <p:txBody>
          <a:bodyPr anchor="ctr"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193756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3" y="109538"/>
            <a:ext cx="5564187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631296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3872870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2626867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r>
              <a:rPr lang="en-US" dirty="0" smtClean="0"/>
              <a:t>Draft for Policy Development Purposes Only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525B1E92-C86F-4366-A76D-C560614973E7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509970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533400" y="1939158"/>
            <a:ext cx="8077200" cy="4461641"/>
          </a:xfrm>
        </p:spPr>
        <p:txBody>
          <a:bodyPr/>
          <a:lstStyle>
            <a:lvl1pPr>
              <a:buClrTx/>
              <a:defRPr sz="2400">
                <a:solidFill>
                  <a:schemeClr val="tx1"/>
                </a:solidFill>
              </a:defRPr>
            </a:lvl1pPr>
            <a:lvl2pPr>
              <a:buClrTx/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139635825"/>
      </p:ext>
    </p:extLst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770" y="109538"/>
            <a:ext cx="5549030" cy="762000"/>
          </a:xfrm>
        </p:spPr>
        <p:txBody>
          <a:bodyPr anchor="ctr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857353"/>
      </p:ext>
    </p:extLst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386" y="109538"/>
            <a:ext cx="4837482" cy="762000"/>
          </a:xfrm>
        </p:spPr>
        <p:txBody>
          <a:bodyPr anchor="ctr"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557602"/>
      </p:ext>
    </p:extLst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3" y="109538"/>
            <a:ext cx="5564187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712820"/>
      </p:ext>
    </p:extLst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23674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3" y="109538"/>
            <a:ext cx="5564187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370112"/>
      </p:ext>
    </p:extLst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068383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r>
              <a:rPr lang="en-US" dirty="0" smtClean="0"/>
              <a:t>Draft for Policy Development Purposes Only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525B1E92-C86F-4366-A76D-C560614973E7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076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r>
              <a:rPr lang="en-US" dirty="0" smtClean="0"/>
              <a:t>Draft for Policy Development Purposes Only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AEDD70FA-59E1-4157-923E-C4A67B08AD84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8108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3699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533400" y="1939158"/>
            <a:ext cx="8077200" cy="4461641"/>
          </a:xfrm>
        </p:spPr>
        <p:txBody>
          <a:bodyPr/>
          <a:lstStyle>
            <a:lvl1pPr>
              <a:buClrTx/>
              <a:defRPr sz="2400">
                <a:solidFill>
                  <a:schemeClr val="tx1"/>
                </a:solidFill>
              </a:defRPr>
            </a:lvl1pPr>
            <a:lvl2pPr>
              <a:buClrTx/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299886320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770" y="109538"/>
            <a:ext cx="5549030" cy="762000"/>
          </a:xfrm>
        </p:spPr>
        <p:txBody>
          <a:bodyPr anchor="ctr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027122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386" y="109538"/>
            <a:ext cx="4837482" cy="762000"/>
          </a:xfrm>
        </p:spPr>
        <p:txBody>
          <a:bodyPr anchor="ctr"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37838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11.xml"/><Relationship Id="rId10" Type="http://schemas.openxmlformats.org/officeDocument/2006/relationships/tags" Target="../tags/tag4.xml"/><Relationship Id="rId4" Type="http://schemas.openxmlformats.org/officeDocument/2006/relationships/slideLayout" Target="../slideLayouts/slideLayout10.xml"/><Relationship Id="rId9" Type="http://schemas.openxmlformats.org/officeDocument/2006/relationships/tags" Target="../tags/tag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18.xml"/><Relationship Id="rId10" Type="http://schemas.openxmlformats.org/officeDocument/2006/relationships/tags" Target="../tags/tag6.xml"/><Relationship Id="rId4" Type="http://schemas.openxmlformats.org/officeDocument/2006/relationships/slideLayout" Target="../slideLayouts/slideLayout17.xml"/><Relationship Id="rId9" Type="http://schemas.openxmlformats.org/officeDocument/2006/relationships/tags" Target="../tags/tag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25.xml"/><Relationship Id="rId10" Type="http://schemas.openxmlformats.org/officeDocument/2006/relationships/tags" Target="../tags/tag8.xml"/><Relationship Id="rId4" Type="http://schemas.openxmlformats.org/officeDocument/2006/relationships/slideLayout" Target="../slideLayouts/slideLayout24.xml"/><Relationship Id="rId9" Type="http://schemas.openxmlformats.org/officeDocument/2006/relationships/tags" Target="../tags/tag7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32.xml"/><Relationship Id="rId10" Type="http://schemas.openxmlformats.org/officeDocument/2006/relationships/tags" Target="../tags/tag10.xml"/><Relationship Id="rId4" Type="http://schemas.openxmlformats.org/officeDocument/2006/relationships/slideLayout" Target="../slideLayouts/slideLayout31.xml"/><Relationship Id="rId9" Type="http://schemas.openxmlformats.org/officeDocument/2006/relationships/tags" Target="../tags/tag9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39.xml"/><Relationship Id="rId10" Type="http://schemas.openxmlformats.org/officeDocument/2006/relationships/tags" Target="../tags/tag12.xml"/><Relationship Id="rId4" Type="http://schemas.openxmlformats.org/officeDocument/2006/relationships/slideLayout" Target="../slideLayouts/slideLayout38.xml"/><Relationship Id="rId9" Type="http://schemas.openxmlformats.org/officeDocument/2006/relationships/tags" Target="../tags/tag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op blue"/>
          <p:cNvPicPr>
            <a:picLocks noChangeAspect="1" noChangeArrowheads="1"/>
          </p:cNvPicPr>
          <p:nvPr/>
        </p:nvPicPr>
        <p:blipFill>
          <a:blip r:embed="rId10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3"/>
            <a:r>
              <a:rPr lang="en-US" altLang="en-US" smtClean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1030" name="Picture 6" descr="best ver2b seal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5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74C11B1E-D27A-4545-9113-CFB59631C2EA}" type="slidenum">
              <a:rPr lang="en-US" sz="1000">
                <a:solidFill>
                  <a:srgbClr val="000000"/>
                </a:solidFill>
              </a:rPr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</p:spTree>
    <p:extLst>
      <p:ext uri="{BB962C8B-B14F-4D97-AF65-F5344CB8AC3E}">
        <p14:creationId xmlns:p14="http://schemas.microsoft.com/office/powerpoint/2010/main" val="183858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707" r:id="rId6"/>
  </p:sldLayoutIdLst>
  <p:transition/>
  <p:hf sldNum="0" hdr="0" dt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Wingdings" pitchFamily="2" charset="2"/>
        <a:buChar char="n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Calibri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Symbol" pitchFamily="18" charset="2"/>
        <a:buChar char="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op blue"/>
          <p:cNvPicPr>
            <a:picLocks noChangeAspect="1" noChangeArrowheads="1"/>
          </p:cNvPicPr>
          <p:nvPr/>
        </p:nvPicPr>
        <p:blipFill>
          <a:blip r:embed="rId11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3"/>
            <a:r>
              <a:rPr lang="en-US" altLang="en-US" smtClean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7174" name="Picture 6" descr="best ver2b seal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6675420D-CD84-4F3B-B8B6-EF0F67C2EF0E}" type="slidenum">
              <a:rPr lang="en-US" sz="1000">
                <a:solidFill>
                  <a:srgbClr val="000000"/>
                </a:solidFill>
              </a:rPr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4661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</p:sldLayoutIdLst>
  <p:transition/>
  <p:hf sldNum="0" hdr="0" dt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Wingdings" pitchFamily="2" charset="2"/>
        <a:buChar char="n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Calibri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Symbol" pitchFamily="18" charset="2"/>
        <a:buChar char="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op blue"/>
          <p:cNvPicPr>
            <a:picLocks noChangeAspect="1" noChangeArrowheads="1"/>
          </p:cNvPicPr>
          <p:nvPr/>
        </p:nvPicPr>
        <p:blipFill>
          <a:blip r:embed="rId11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3"/>
            <a:r>
              <a:rPr lang="en-US" altLang="en-US" smtClean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7174" name="Picture 6" descr="best ver2b seal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6675420D-CD84-4F3B-B8B6-EF0F67C2EF0E}" type="slidenum">
              <a:rPr lang="en-US" sz="1000">
                <a:solidFill>
                  <a:srgbClr val="000000"/>
                </a:solidFill>
              </a:rPr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626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</p:sldLayoutIdLst>
  <p:transition/>
  <p:hf sldNum="0" hdr="0" dt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Wingdings" pitchFamily="2" charset="2"/>
        <a:buChar char="n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Calibri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Symbol" pitchFamily="18" charset="2"/>
        <a:buChar char="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op blue"/>
          <p:cNvPicPr>
            <a:picLocks noChangeAspect="1" noChangeArrowheads="1"/>
          </p:cNvPicPr>
          <p:nvPr/>
        </p:nvPicPr>
        <p:blipFill>
          <a:blip r:embed="rId11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3"/>
            <a:r>
              <a:rPr lang="en-US" altLang="en-US" smtClean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7174" name="Picture 6" descr="best ver2b seal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6675420D-CD84-4F3B-B8B6-EF0F67C2EF0E}" type="slidenum">
              <a:rPr lang="en-US" sz="1000">
                <a:solidFill>
                  <a:srgbClr val="000000"/>
                </a:solidFill>
              </a:rPr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1113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</p:sldLayoutIdLst>
  <p:transition/>
  <p:hf sldNum="0" hdr="0" dt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Wingdings" pitchFamily="2" charset="2"/>
        <a:buChar char="n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Calibri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Symbol" pitchFamily="18" charset="2"/>
        <a:buChar char="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op blue"/>
          <p:cNvPicPr>
            <a:picLocks noChangeAspect="1" noChangeArrowheads="1"/>
          </p:cNvPicPr>
          <p:nvPr/>
        </p:nvPicPr>
        <p:blipFill>
          <a:blip r:embed="rId11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3"/>
            <a:r>
              <a:rPr lang="en-US" altLang="en-US" smtClean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7174" name="Picture 6" descr="best ver2b seal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6675420D-CD84-4F3B-B8B6-EF0F67C2EF0E}" type="slidenum">
              <a:rPr lang="en-US" sz="1000">
                <a:solidFill>
                  <a:srgbClr val="000000"/>
                </a:solidFill>
              </a:rPr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0291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</p:sldLayoutIdLst>
  <p:transition/>
  <p:hf sldNum="0" hdr="0" dt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Wingdings" pitchFamily="2" charset="2"/>
        <a:buChar char="n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Calibri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Symbol" pitchFamily="18" charset="2"/>
        <a:buChar char="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op blue"/>
          <p:cNvPicPr>
            <a:picLocks noChangeAspect="1" noChangeArrowheads="1"/>
          </p:cNvPicPr>
          <p:nvPr/>
        </p:nvPicPr>
        <p:blipFill>
          <a:blip r:embed="rId11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3"/>
            <a:r>
              <a:rPr lang="en-US" altLang="en-US" smtClean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7174" name="Picture 6" descr="best ver2b seal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6675420D-CD84-4F3B-B8B6-EF0F67C2EF0E}" type="slidenum">
              <a:rPr lang="en-US" sz="1000">
                <a:solidFill>
                  <a:srgbClr val="000000"/>
                </a:solidFill>
              </a:rPr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2442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</p:sldLayoutIdLst>
  <p:transition/>
  <p:hf sldNum="0" hdr="0" dt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Wingdings" pitchFamily="2" charset="2"/>
        <a:buChar char="n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Calibri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Symbol" pitchFamily="18" charset="2"/>
        <a:buChar char="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ChangeArrowheads="1"/>
          </p:cNvSpPr>
          <p:nvPr/>
        </p:nvSpPr>
        <p:spPr bwMode="auto">
          <a:xfrm>
            <a:off x="0" y="0"/>
            <a:ext cx="9144000" cy="3352800"/>
          </a:xfrm>
          <a:prstGeom prst="rect">
            <a:avLst/>
          </a:prstGeom>
          <a:solidFill>
            <a:srgbClr val="0033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200" b="1" dirty="0">
              <a:solidFill>
                <a:srgbClr val="FFFFFF"/>
              </a:solidFill>
            </a:endParaRPr>
          </a:p>
        </p:txBody>
      </p:sp>
      <p:sp>
        <p:nvSpPr>
          <p:cNvPr id="31746" name="Rectangle 3"/>
          <p:cNvSpPr>
            <a:spLocks noChangeArrowheads="1"/>
          </p:cNvSpPr>
          <p:nvPr/>
        </p:nvSpPr>
        <p:spPr bwMode="white">
          <a:xfrm>
            <a:off x="152400" y="838200"/>
            <a:ext cx="662940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4008" tIns="32004" rIns="64008" bIns="32004" anchor="ctr"/>
          <a:lstStyle/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lang="en-US" sz="3200" b="1" dirty="0">
                <a:solidFill>
                  <a:schemeClr val="bg1"/>
                </a:solidFill>
                <a:latin typeface="Calibri" pitchFamily="34" charset="0"/>
              </a:rPr>
              <a:t>Commonwealth of Massachusetts</a:t>
            </a:r>
            <a:r>
              <a:rPr lang="en-US" sz="2800" b="1" dirty="0">
                <a:solidFill>
                  <a:schemeClr val="bg1"/>
                </a:solidFill>
                <a:latin typeface="Calibri" pitchFamily="34" charset="0"/>
              </a:rPr>
              <a:t/>
            </a:r>
            <a:br>
              <a:rPr lang="en-US" sz="2800" b="1" dirty="0">
                <a:solidFill>
                  <a:schemeClr val="bg1"/>
                </a:solidFill>
                <a:latin typeface="Calibri" pitchFamily="34" charset="0"/>
              </a:rPr>
            </a:br>
            <a:r>
              <a:rPr lang="en-US" sz="2800" b="1" dirty="0" smtClean="0">
                <a:solidFill>
                  <a:schemeClr val="bg1"/>
                </a:solidFill>
                <a:latin typeface="Calibri" pitchFamily="34" charset="0"/>
              </a:rPr>
              <a:t>Department of Career Services</a:t>
            </a:r>
            <a:endParaRPr lang="en-US" sz="2400" dirty="0">
              <a:solidFill>
                <a:schemeClr val="bg1"/>
              </a:solidFill>
              <a:latin typeface="Calibri" pitchFamily="34" charset="0"/>
            </a:endParaRPr>
          </a:p>
        </p:txBody>
      </p:sp>
      <p:pic>
        <p:nvPicPr>
          <p:cNvPr id="31747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05600" y="762000"/>
            <a:ext cx="1487488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 1"/>
          <p:cNvSpPr/>
          <p:nvPr/>
        </p:nvSpPr>
        <p:spPr bwMode="gray">
          <a:xfrm>
            <a:off x="4406900" y="6471593"/>
            <a:ext cx="368300" cy="230832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20" tIns="45720" rIns="4572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Aft>
                <a:spcPct val="0"/>
              </a:spcAft>
              <a:defRPr/>
            </a:pPr>
            <a:r>
              <a:rPr lang="en-US" dirty="0" smtClean="0"/>
              <a:t>Draft for Policy Development Purposes Only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09600" y="3657600"/>
            <a:ext cx="76962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000" b="1" dirty="0">
              <a:latin typeface="Calibri" panose="020F0502020204030204" pitchFamily="34" charset="0"/>
            </a:endParaRPr>
          </a:p>
          <a:p>
            <a:pPr algn="ctr"/>
            <a:r>
              <a:rPr lang="en-US" sz="2800" b="1" dirty="0" smtClean="0">
                <a:latin typeface="Calibri" panose="020F0502020204030204" pitchFamily="34" charset="0"/>
              </a:rPr>
              <a:t>Disability Employment Initiative Grants</a:t>
            </a:r>
          </a:p>
          <a:p>
            <a:pPr algn="ctr"/>
            <a:r>
              <a:rPr lang="en-US" sz="2800" b="1" dirty="0" smtClean="0">
                <a:latin typeface="Calibri" panose="020F0502020204030204" pitchFamily="34" charset="0"/>
              </a:rPr>
              <a:t>DEI III / DEI V / DEI VII</a:t>
            </a:r>
            <a:endParaRPr lang="en-US" sz="2800" b="1" dirty="0">
              <a:latin typeface="Calibri" panose="020F0502020204030204" pitchFamily="34" charset="0"/>
            </a:endParaRPr>
          </a:p>
          <a:p>
            <a:r>
              <a:rPr lang="en-US" sz="2000" b="1" dirty="0" smtClean="0">
                <a:latin typeface="Calibri" panose="020F0502020204030204" pitchFamily="34" charset="0"/>
              </a:rPr>
              <a:t>                                                                              </a:t>
            </a:r>
          </a:p>
          <a:p>
            <a:endParaRPr lang="en-US" sz="2000" b="1" dirty="0">
              <a:latin typeface="Calibri" panose="020F0502020204030204" pitchFamily="34" charset="0"/>
            </a:endParaRPr>
          </a:p>
          <a:p>
            <a:endParaRPr lang="en-US" sz="2000" b="1" dirty="0" smtClean="0">
              <a:latin typeface="Calibri" panose="020F0502020204030204" pitchFamily="34" charset="0"/>
            </a:endParaRPr>
          </a:p>
          <a:p>
            <a:pPr algn="r"/>
            <a:endParaRPr lang="en-US" sz="2000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943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304800"/>
            <a:ext cx="533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MA DEI Grants Overview </a:t>
            </a:r>
            <a:endParaRPr lang="en-US" sz="28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3400" y="990600"/>
            <a:ext cx="8382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The goal of the Disability Employment Initiative grant is to improve the education, training and employment outcomes for individuals with disabilities</a:t>
            </a:r>
          </a:p>
          <a:p>
            <a:endParaRPr lang="en-US" sz="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Massachusetts approach is to use the local Career Center to meet the DEI goals by hiring a Disability Resource Coordinator </a:t>
            </a:r>
            <a:r>
              <a:rPr 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(DRC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) to assist individual with disabilities to navigate the state’s Workforce Development </a:t>
            </a:r>
            <a:r>
              <a:rPr 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system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sz="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The DRC is the cornerstone of the program</a:t>
            </a:r>
          </a:p>
          <a:p>
            <a:endParaRPr lang="en-US" sz="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The Commonwealth received the DEI III, DEI V and DEI VII grants for a total of $9,899,600</a:t>
            </a:r>
          </a:p>
          <a:p>
            <a:endParaRPr lang="en-US" sz="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DEI III was implemented in October 1, 2012 and DEI VII will run until March 31, 2020</a:t>
            </a:r>
            <a:endParaRPr lang="en-U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3471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304800"/>
            <a:ext cx="533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MA DEI Grants at a Glance </a:t>
            </a:r>
            <a:endParaRPr lang="en-US" sz="28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7849892"/>
              </p:ext>
            </p:extLst>
          </p:nvPr>
        </p:nvGraphicFramePr>
        <p:xfrm>
          <a:off x="914400" y="990600"/>
          <a:ext cx="7315200" cy="57048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>
                  <a:extLst>
                    <a:ext uri="{9D8B030D-6E8A-4147-A177-3AD203B41FA5}">
                      <a16:colId xmlns:a16="http://schemas.microsoft.com/office/drawing/2014/main" val="3960361294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199299604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1348208459"/>
                    </a:ext>
                  </a:extLst>
                </a:gridCol>
              </a:tblGrid>
              <a:tr h="40219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DEI III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DEI V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DEI VII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77267814"/>
                  </a:ext>
                </a:extLst>
              </a:tr>
              <a:tr h="694205">
                <a:tc>
                  <a:txBody>
                    <a:bodyPr/>
                    <a:lstStyle/>
                    <a:p>
                      <a:r>
                        <a:rPr lang="en-US" dirty="0" smtClean="0"/>
                        <a:t>Awarded $4,899,606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Awarded $2,500,000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Awarded $2,500,000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8864174"/>
                  </a:ext>
                </a:extLst>
              </a:tr>
              <a:tr h="40219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Oct</a:t>
                      </a:r>
                      <a:r>
                        <a:rPr lang="en-US" sz="1400" baseline="0" dirty="0" smtClean="0"/>
                        <a:t> 1, 2012 – Mar 31, 2016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Oct 1, 2014 – Mar 31, 2018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Oct 1, 2016 – Mar 31, 2020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1539186"/>
                  </a:ext>
                </a:extLst>
              </a:tr>
              <a:tr h="402198">
                <a:tc>
                  <a:txBody>
                    <a:bodyPr/>
                    <a:lstStyle/>
                    <a:p>
                      <a:r>
                        <a:rPr lang="en-US" dirty="0" smtClean="0"/>
                        <a:t>4 Workforce Areas: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/>
                        <a:t>Hampden</a:t>
                      </a:r>
                      <a:r>
                        <a:rPr lang="en-US" sz="1600" baseline="0" dirty="0" smtClean="0"/>
                        <a:t> County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/>
                        <a:t>Franklin/Hampshire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/>
                        <a:t>Greater Lowell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/>
                        <a:t>North Shore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 Workforce Areas: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/>
                        <a:t>Central MA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/>
                        <a:t>North Central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/>
                        <a:t>Metro</a:t>
                      </a:r>
                      <a:r>
                        <a:rPr lang="en-US" sz="1600" baseline="0" dirty="0" smtClean="0"/>
                        <a:t> North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 Workforce Areas: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/>
                        <a:t>Hampden</a:t>
                      </a:r>
                      <a:r>
                        <a:rPr lang="en-US" sz="1600" baseline="0" dirty="0" smtClean="0"/>
                        <a:t> County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/>
                        <a:t>Greater Lowell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5770515"/>
                  </a:ext>
                </a:extLst>
              </a:tr>
              <a:tr h="402198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500" dirty="0" smtClean="0"/>
                        <a:t>To improve opportunities &amp; outcomes for adults who may be unemployed, under employed and/or receiving SSI/SSDI benefits.</a:t>
                      </a:r>
                      <a:endParaRPr lang="en-US" sz="15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500" baseline="0" dirty="0" smtClean="0"/>
                        <a:t>To improve job placement outcomes through expanded access to credential-based education and training pathways offered through the community college system. Expand access to short-term subsidized work through work-based learning (WBL) internships &amp; OJT.</a:t>
                      </a:r>
                      <a:endParaRPr lang="en-US" sz="15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dirty="0" smtClean="0"/>
                        <a:t>To improve job placement outcomes for young adults (14–24) through career pathways strategies that prepare/support them for employment success that includes access to credential-based education</a:t>
                      </a:r>
                      <a:r>
                        <a:rPr lang="en-US" sz="1400" baseline="0" dirty="0" smtClean="0"/>
                        <a:t> and </a:t>
                      </a:r>
                      <a:r>
                        <a:rPr lang="en-US" sz="1400" dirty="0" smtClean="0"/>
                        <a:t>training pathways. Expand access to short-term subsidized work through WBL internships &amp; OJT.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75570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7992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304800"/>
            <a:ext cx="533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MA DEI Grants – Goals </a:t>
            </a:r>
            <a:endParaRPr lang="en-US" sz="28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0342543"/>
              </p:ext>
            </p:extLst>
          </p:nvPr>
        </p:nvGraphicFramePr>
        <p:xfrm>
          <a:off x="914400" y="990600"/>
          <a:ext cx="7315200" cy="50283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>
                  <a:extLst>
                    <a:ext uri="{9D8B030D-6E8A-4147-A177-3AD203B41FA5}">
                      <a16:colId xmlns:a16="http://schemas.microsoft.com/office/drawing/2014/main" val="3960361294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199299604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1348208459"/>
                    </a:ext>
                  </a:extLst>
                </a:gridCol>
              </a:tblGrid>
              <a:tr h="40219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DEI III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DEI V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DEI VII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77267814"/>
                  </a:ext>
                </a:extLst>
              </a:tr>
              <a:tr h="694205">
                <a:tc>
                  <a:txBody>
                    <a:bodyPr/>
                    <a:lstStyle/>
                    <a:p>
                      <a:r>
                        <a:rPr lang="en-US" dirty="0" smtClean="0"/>
                        <a:t>To serve: 320 adults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 serve: 165 adults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 serve: 285 youth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8864174"/>
                  </a:ext>
                </a:extLst>
              </a:tr>
              <a:tr h="402198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670</a:t>
                      </a:r>
                      <a:r>
                        <a:rPr lang="en-US" sz="1600" dirty="0" smtClean="0"/>
                        <a:t> participants served!</a:t>
                      </a:r>
                    </a:p>
                    <a:p>
                      <a:r>
                        <a:rPr lang="en-US" sz="1600" b="1" dirty="0" smtClean="0"/>
                        <a:t>130</a:t>
                      </a:r>
                      <a:r>
                        <a:rPr lang="en-US" sz="1600" dirty="0" smtClean="0"/>
                        <a:t> received training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140</a:t>
                      </a:r>
                      <a:r>
                        <a:rPr lang="en-US" sz="1600" dirty="0" smtClean="0"/>
                        <a:t> to be enrolled in a Career Pathways Program</a:t>
                      </a:r>
                    </a:p>
                    <a:p>
                      <a:r>
                        <a:rPr lang="en-US" sz="1600" b="1" dirty="0" smtClean="0"/>
                        <a:t>123</a:t>
                      </a:r>
                      <a:r>
                        <a:rPr lang="en-US" sz="1600" dirty="0" smtClean="0"/>
                        <a:t> to attain credentials in 3 major industry areas: Healthcare, Manufacturing or Hospitality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196</a:t>
                      </a:r>
                      <a:r>
                        <a:rPr lang="en-US" sz="1600" dirty="0" smtClean="0"/>
                        <a:t> to enroll in a Career Pathway Program</a:t>
                      </a:r>
                    </a:p>
                    <a:p>
                      <a:r>
                        <a:rPr lang="en-US" sz="1600" b="1" dirty="0" smtClean="0"/>
                        <a:t>122</a:t>
                      </a:r>
                      <a:r>
                        <a:rPr lang="en-US" sz="1600" dirty="0" smtClean="0"/>
                        <a:t> to complete training</a:t>
                      </a:r>
                    </a:p>
                    <a:p>
                      <a:r>
                        <a:rPr lang="en-US" sz="1600" b="1" dirty="0" smtClean="0"/>
                        <a:t>85</a:t>
                      </a:r>
                      <a:r>
                        <a:rPr lang="en-US" sz="1600" dirty="0" smtClean="0"/>
                        <a:t> to attain credentials in major in-demand industry</a:t>
                      </a:r>
                    </a:p>
                    <a:p>
                      <a:r>
                        <a:rPr lang="en-US" sz="1600" b="1" dirty="0" smtClean="0"/>
                        <a:t>164</a:t>
                      </a:r>
                      <a:r>
                        <a:rPr lang="en-US" sz="1600" dirty="0" smtClean="0"/>
                        <a:t> to</a:t>
                      </a:r>
                      <a:r>
                        <a:rPr lang="en-US" sz="1600" baseline="0" dirty="0" smtClean="0"/>
                        <a:t> be placed in integrated employment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1539186"/>
                  </a:ext>
                </a:extLst>
              </a:tr>
              <a:tr h="40219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All OSCC’s became Employment Networks for the Ticket to Work Program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All OSCC’s became</a:t>
                      </a:r>
                      <a:r>
                        <a:rPr lang="en-US" sz="1600" baseline="0" dirty="0" smtClean="0"/>
                        <a:t> Employment Networks for the Ticket to Work Program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All OSCC’s are active Employment Networks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5770515"/>
                  </a:ext>
                </a:extLst>
              </a:tr>
              <a:tr h="402198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600" dirty="0" smtClean="0"/>
                        <a:t>Assigned 312 tickets – earning $77,706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600" dirty="0" smtClean="0"/>
                        <a:t>To assign 60 tickets – earning approximately $283,000 in revenue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600" dirty="0" smtClean="0"/>
                        <a:t>To assign 104 tickets – earning approximately $190,000 in revenue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75570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2396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304800"/>
            <a:ext cx="533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MA DEI Grants – Strategy </a:t>
            </a:r>
            <a:endParaRPr lang="en-US" sz="28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0247304"/>
              </p:ext>
            </p:extLst>
          </p:nvPr>
        </p:nvGraphicFramePr>
        <p:xfrm>
          <a:off x="914400" y="990600"/>
          <a:ext cx="7315200" cy="54313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>
                  <a:extLst>
                    <a:ext uri="{9D8B030D-6E8A-4147-A177-3AD203B41FA5}">
                      <a16:colId xmlns:a16="http://schemas.microsoft.com/office/drawing/2014/main" val="3960361294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199299604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1348208459"/>
                    </a:ext>
                  </a:extLst>
                </a:gridCol>
              </a:tblGrid>
              <a:tr h="40219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DEI III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DEI V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DEI VII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77267814"/>
                  </a:ext>
                </a:extLst>
              </a:tr>
              <a:tr h="694205">
                <a:tc>
                  <a:txBody>
                    <a:bodyPr/>
                    <a:lstStyle/>
                    <a:p>
                      <a:r>
                        <a:rPr lang="en-US" dirty="0" smtClean="0"/>
                        <a:t>Disability Resource Coordinators (DRCs) hired in each</a:t>
                      </a:r>
                      <a:r>
                        <a:rPr lang="en-US" baseline="0" dirty="0" smtClean="0"/>
                        <a:t> center</a:t>
                      </a:r>
                      <a:r>
                        <a:rPr lang="en-US" dirty="0" smtClean="0"/>
                        <a:t> to help navigate individuals with disabilities through the state workforce development system.  Strategies included implementation of Individual Resource Teams to create a holistic plan. Developed an across agency Committee, partnerships, and braiding and leveraging resources.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Each center hired a DRC – Program uses Integrated Resource Teams, blending and braiding of resources, developed partnerships and collaborated with other agencies and  created local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Disability Resource Committees. 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Each center hired a DRC – Program uses Integrated Resource Teams, blending and braiding of resources, collaboration and partnerships and local Disability Resource Committees.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88641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0065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304800"/>
            <a:ext cx="533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MA DEI Grants – Partners </a:t>
            </a:r>
            <a:endParaRPr lang="en-US" sz="28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7131704"/>
              </p:ext>
            </p:extLst>
          </p:nvPr>
        </p:nvGraphicFramePr>
        <p:xfrm>
          <a:off x="914400" y="990600"/>
          <a:ext cx="7315200" cy="43341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>
                  <a:extLst>
                    <a:ext uri="{9D8B030D-6E8A-4147-A177-3AD203B41FA5}">
                      <a16:colId xmlns:a16="http://schemas.microsoft.com/office/drawing/2014/main" val="3960361294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199299604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1348208459"/>
                    </a:ext>
                  </a:extLst>
                </a:gridCol>
              </a:tblGrid>
              <a:tr h="40219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DEI III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DEI V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DEI VII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7267814"/>
                  </a:ext>
                </a:extLst>
              </a:tr>
              <a:tr h="694205">
                <a:tc>
                  <a:txBody>
                    <a:bodyPr/>
                    <a:lstStyle/>
                    <a:p>
                      <a:r>
                        <a:rPr lang="en-US" dirty="0" smtClean="0"/>
                        <a:t>State partnered with: Institute for Community Inclusion (ICI) to provide technical assistance to the Career Centers and the University of MA/Medical Center – Work Without Limits to provide benefits counseling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State partnered with:</a:t>
                      </a:r>
                    </a:p>
                    <a:p>
                      <a:r>
                        <a:rPr lang="en-US" dirty="0" smtClean="0"/>
                        <a:t>ICI to provide technical assistance to the Career Centers and the University of MA/Medical Center – Work Without Limits to provide business engagement services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State partnered with:</a:t>
                      </a:r>
                    </a:p>
                    <a:p>
                      <a:r>
                        <a:rPr lang="en-US" dirty="0" smtClean="0"/>
                        <a:t>•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ICI</a:t>
                      </a:r>
                    </a:p>
                    <a:p>
                      <a:r>
                        <a:rPr lang="en-US" dirty="0" smtClean="0"/>
                        <a:t>•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University of MA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/Medical Center – Work Without Limits to provide business engagement services</a:t>
                      </a:r>
                    </a:p>
                    <a:p>
                      <a:r>
                        <a:rPr lang="en-US" dirty="0" smtClean="0"/>
                        <a:t>•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The Commonwealth Corporation - the use of the Signal Success: ACCESS Confidence &amp; Resiliency Career Readiness Curriculum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88641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4539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304800"/>
            <a:ext cx="533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MA DEI Grants Outcomes </a:t>
            </a:r>
            <a:endParaRPr lang="en-US" sz="28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1000" y="1079480"/>
            <a:ext cx="85344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DEI III and DEI V have been very successful surpassing their original goals </a:t>
            </a:r>
          </a:p>
          <a:p>
            <a:endParaRPr lang="en-US" sz="8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DEI III goal was to serve 320 adults the program enrolled 670 adults</a:t>
            </a:r>
            <a:r>
              <a:rPr 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endParaRPr lang="en-US" sz="10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DEI V goal was to serve 165 adults the program has enrolled 218 with 163 enrolled in </a:t>
            </a:r>
            <a:r>
              <a:rPr lang="en-US" sz="2400">
                <a:ea typeface="Calibri" panose="020F0502020204030204" pitchFamily="34" charset="0"/>
                <a:cs typeface="Times New Roman" panose="02020603050405020304" pitchFamily="18" charset="0"/>
              </a:rPr>
              <a:t>Career </a:t>
            </a:r>
            <a:r>
              <a:rPr lang="en-US" sz="2400" smtClean="0">
                <a:ea typeface="Calibri" panose="020F0502020204030204" pitchFamily="34" charset="0"/>
                <a:cs typeface="Times New Roman" panose="02020603050405020304" pitchFamily="18" charset="0"/>
              </a:rPr>
              <a:t>Pathways)</a:t>
            </a:r>
            <a:endParaRPr lang="en-US" sz="24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4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DEI 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is client focused collaborating with other state agencies, blending and braiding resources and by implementing the Integrated Resource Team</a:t>
            </a:r>
          </a:p>
          <a:p>
            <a:endParaRPr lang="en-US" sz="14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DEI 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cannot operate in silo – the program needs to collaborate with others to be successful</a:t>
            </a:r>
            <a:endParaRPr lang="en-U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6631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heme/theme1.xml><?xml version="1.0" encoding="utf-8"?>
<a:theme xmlns:a="http://schemas.openxmlformats.org/drawingml/2006/main" name="1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  <a:txDef>
      <a:spPr/>
      <a:bodyPr/>
      <a:lstStyle>
        <a:defPPr marL="0" indent="0">
          <a:buFont typeface="Wingdings" pitchFamily="2" charset="2"/>
          <a:buNone/>
          <a:defRPr sz="2400" dirty="0" smtClean="0">
            <a:solidFill>
              <a:schemeClr val="dk1"/>
            </a:solidFill>
            <a:latin typeface="Book Antiqua" pitchFamily="18" charset="0"/>
          </a:defRPr>
        </a:defPPr>
      </a:lstStyle>
    </a:tx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  <a:txDef>
      <a:spPr/>
      <a:bodyPr/>
      <a:lstStyle>
        <a:defPPr marL="0" indent="0">
          <a:buFont typeface="Wingdings" pitchFamily="2" charset="2"/>
          <a:buNone/>
          <a:defRPr sz="2400" dirty="0" smtClean="0">
            <a:solidFill>
              <a:schemeClr val="dk1"/>
            </a:solidFill>
            <a:latin typeface="Book Antiqua" pitchFamily="18" charset="0"/>
          </a:defRPr>
        </a:defPPr>
      </a:lstStyle>
    </a:tx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  <a:txDef>
      <a:spPr/>
      <a:bodyPr/>
      <a:lstStyle>
        <a:defPPr marL="0" indent="0">
          <a:buFont typeface="Wingdings" pitchFamily="2" charset="2"/>
          <a:buNone/>
          <a:defRPr sz="2400" dirty="0" smtClean="0">
            <a:solidFill>
              <a:schemeClr val="dk1"/>
            </a:solidFill>
            <a:latin typeface="Book Antiqua" pitchFamily="18" charset="0"/>
          </a:defRPr>
        </a:defPPr>
      </a:lstStyle>
    </a:tx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5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  <a:txDef>
      <a:spPr/>
      <a:bodyPr/>
      <a:lstStyle>
        <a:defPPr marL="0" indent="0">
          <a:buFont typeface="Wingdings" pitchFamily="2" charset="2"/>
          <a:buNone/>
          <a:defRPr sz="2400" dirty="0" smtClean="0">
            <a:solidFill>
              <a:schemeClr val="dk1"/>
            </a:solidFill>
            <a:latin typeface="Book Antiqua" pitchFamily="18" charset="0"/>
          </a:defRPr>
        </a:defPPr>
      </a:lstStyle>
    </a:tx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6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  <a:txDef>
      <a:spPr/>
      <a:bodyPr/>
      <a:lstStyle>
        <a:defPPr marL="0" indent="0">
          <a:buFont typeface="Wingdings" pitchFamily="2" charset="2"/>
          <a:buNone/>
          <a:defRPr sz="2400" dirty="0" smtClean="0">
            <a:solidFill>
              <a:schemeClr val="dk1"/>
            </a:solidFill>
            <a:latin typeface="Book Antiqua" pitchFamily="18" charset="0"/>
          </a:defRPr>
        </a:defPPr>
      </a:lstStyle>
    </a:tx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8967</TotalTime>
  <Words>771</Words>
  <Application>Microsoft Office PowerPoint</Application>
  <PresentationFormat>On-screen Show (4:3)</PresentationFormat>
  <Paragraphs>93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7</vt:i4>
      </vt:variant>
    </vt:vector>
  </HeadingPairs>
  <TitlesOfParts>
    <vt:vector size="19" baseType="lpstr">
      <vt:lpstr>Arial</vt:lpstr>
      <vt:lpstr>Book Antiqua</vt:lpstr>
      <vt:lpstr>Calibri</vt:lpstr>
      <vt:lpstr>Symbol</vt:lpstr>
      <vt:lpstr>Times New Roman</vt:lpstr>
      <vt:lpstr>Wingdings</vt:lpstr>
      <vt:lpstr>1_Blue Presentation Template - MA HHS - small logos</vt:lpstr>
      <vt:lpstr>2_Blue Presentation Template - MA HHS - small logos</vt:lpstr>
      <vt:lpstr>3_Blue Presentation Template - MA HHS - small logos</vt:lpstr>
      <vt:lpstr>4_Blue Presentation Template - MA HHS - small logos</vt:lpstr>
      <vt:lpstr>5_Blue Presentation Template - MA HHS - small logos</vt:lpstr>
      <vt:lpstr>6_Blue Presentation Template - MA HHS - small logos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Advani, Ramesh (ANF)</dc:creator>
  <cp:lastModifiedBy>Seifried, Leslie (EOL)</cp:lastModifiedBy>
  <cp:revision>851</cp:revision>
  <cp:lastPrinted>2018-02-13T18:55:18Z</cp:lastPrinted>
  <dcterms:created xsi:type="dcterms:W3CDTF">2014-04-27T20:43:35Z</dcterms:created>
  <dcterms:modified xsi:type="dcterms:W3CDTF">2018-03-01T20:24:06Z</dcterms:modified>
</cp:coreProperties>
</file>