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6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4" r:id="rId3"/>
    <p:sldMasterId id="2147483682" r:id="rId4"/>
    <p:sldMasterId id="2147483690" r:id="rId5"/>
    <p:sldMasterId id="2147483698" r:id="rId6"/>
  </p:sldMasterIdLst>
  <p:notesMasterIdLst>
    <p:notesMasterId r:id="rId14"/>
  </p:notesMasterIdLst>
  <p:handoutMasterIdLst>
    <p:handoutMasterId r:id="rId15"/>
  </p:handoutMasterIdLst>
  <p:sldIdLst>
    <p:sldId id="257" r:id="rId7"/>
    <p:sldId id="591" r:id="rId8"/>
    <p:sldId id="595" r:id="rId9"/>
    <p:sldId id="592" r:id="rId10"/>
    <p:sldId id="593" r:id="rId11"/>
    <p:sldId id="594" r:id="rId12"/>
    <p:sldId id="59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C25FADE-F882-49BD-BE07-3FE0E945441D}">
          <p14:sldIdLst>
            <p14:sldId id="257"/>
            <p14:sldId id="591"/>
            <p14:sldId id="595"/>
            <p14:sldId id="592"/>
            <p14:sldId id="593"/>
            <p14:sldId id="594"/>
            <p14:sldId id="596"/>
          </p14:sldIdLst>
        </p14:section>
        <p14:section name="Untitled Section" id="{48B62FBB-699C-4967-9D9F-2BAC21469B84}">
          <p14:sldIdLst/>
        </p14:section>
        <p14:section name="Untitled Section" id="{8502CA57-630B-4AB1-A666-4C60C434950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  <p:cmAuthor id="3" name="James, Jennifer (EOLWD)" initials="JJP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35"/>
    <a:srgbClr val="9999FF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6" autoAdjust="0"/>
    <p:restoredTop sz="77087" autoAdjust="0"/>
  </p:normalViewPr>
  <p:slideViewPr>
    <p:cSldViewPr>
      <p:cViewPr varScale="1">
        <p:scale>
          <a:sx n="64" d="100"/>
          <a:sy n="64" d="100"/>
        </p:scale>
        <p:origin x="223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C91CD-EC66-4A18-8356-1EE436EAD520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DB8D75-8256-4DE6-960E-3CB80FF15074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4A392C-5817-4A90-AD3D-FFFF30B52D05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8934A49-479B-48DD-A35C-8881FC9D2694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3/1/2018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73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2400">
                <a:latin typeface="Book Antiqua" pitchFamily="18" charset="0"/>
                <a:cs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844566"/>
            <a:ext cx="8077200" cy="4556234"/>
          </a:xfrm>
          <a:ln w="6350" cmpd="sng"/>
        </p:spPr>
        <p:txBody>
          <a:bodyPr/>
          <a:lstStyle>
            <a:lvl1pPr>
              <a:buClrTx/>
              <a:buSzPct val="100000"/>
              <a:defRPr sz="2000">
                <a:solidFill>
                  <a:schemeClr val="tx1"/>
                </a:solidFill>
                <a:latin typeface="Book Antiqua" pitchFamily="18" charset="0"/>
              </a:defRPr>
            </a:lvl1pPr>
            <a:lvl2pPr>
              <a:buClrTx/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Book Antiqua" pitchFamily="18" charset="0"/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238032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9258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5309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047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75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3486300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09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6051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2540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9724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735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5811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43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8253778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2563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0514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3251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46399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589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110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13361432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9880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84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9375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3129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87287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62686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997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39635825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57353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57602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1282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367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7011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6838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7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0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3699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998863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2712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783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1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10.xml"/><Relationship Id="rId9" Type="http://schemas.openxmlformats.org/officeDocument/2006/relationships/tags" Target="../tags/tag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8.xml"/><Relationship Id="rId10" Type="http://schemas.openxmlformats.org/officeDocument/2006/relationships/tags" Target="../tags/tag6.xml"/><Relationship Id="rId4" Type="http://schemas.openxmlformats.org/officeDocument/2006/relationships/slideLayout" Target="../slideLayouts/slideLayout17.xml"/><Relationship Id="rId9" Type="http://schemas.openxmlformats.org/officeDocument/2006/relationships/tags" Target="../tags/tag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5.xml"/><Relationship Id="rId10" Type="http://schemas.openxmlformats.org/officeDocument/2006/relationships/tags" Target="../tags/tag8.xml"/><Relationship Id="rId4" Type="http://schemas.openxmlformats.org/officeDocument/2006/relationships/slideLayout" Target="../slideLayouts/slideLayout24.xml"/><Relationship Id="rId9" Type="http://schemas.openxmlformats.org/officeDocument/2006/relationships/tags" Target="../tags/tag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2.xml"/><Relationship Id="rId10" Type="http://schemas.openxmlformats.org/officeDocument/2006/relationships/tags" Target="../tags/tag10.xml"/><Relationship Id="rId4" Type="http://schemas.openxmlformats.org/officeDocument/2006/relationships/slideLayout" Target="../slideLayouts/slideLayout31.xml"/><Relationship Id="rId9" Type="http://schemas.openxmlformats.org/officeDocument/2006/relationships/tags" Target="../tags/tag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9.xml"/><Relationship Id="rId10" Type="http://schemas.openxmlformats.org/officeDocument/2006/relationships/tags" Target="../tags/tag12.xml"/><Relationship Id="rId4" Type="http://schemas.openxmlformats.org/officeDocument/2006/relationships/slideLayout" Target="../slideLayouts/slideLayout38.xml"/><Relationship Id="rId9" Type="http://schemas.openxmlformats.org/officeDocument/2006/relationships/tags" Target="../tags/tag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10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74C11B1E-D27A-4545-9113-CFB59631C2EA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707" r:id="rId6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6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2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1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9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4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152400" y="838200"/>
            <a:ext cx="66294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Commonwealth of Massachusetts</a:t>
            </a:r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28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Department of Career Services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76200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 bwMode="gray">
          <a:xfrm>
            <a:off x="4406900" y="6471593"/>
            <a:ext cx="368300" cy="2308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 for Policy Development Purposes Only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657600"/>
            <a:ext cx="7696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latin typeface="Calibri" panose="020F0502020204030204" pitchFamily="34" charset="0"/>
            </a:endParaRPr>
          </a:p>
          <a:p>
            <a:pPr algn="ctr"/>
            <a:r>
              <a:rPr lang="en-US" sz="2800" b="1" dirty="0" smtClean="0">
                <a:latin typeface="Calibri" panose="020F0502020204030204" pitchFamily="34" charset="0"/>
              </a:rPr>
              <a:t>Disability Employment Initiative Grants</a:t>
            </a:r>
          </a:p>
          <a:p>
            <a:pPr algn="ctr"/>
            <a:r>
              <a:rPr lang="en-US" sz="2800" b="1" dirty="0" smtClean="0">
                <a:latin typeface="Calibri" panose="020F0502020204030204" pitchFamily="34" charset="0"/>
              </a:rPr>
              <a:t>DEI III / DEI V / DEI VII</a:t>
            </a:r>
            <a:endParaRPr lang="en-US" sz="2800" b="1" dirty="0">
              <a:latin typeface="Calibri" panose="020F0502020204030204" pitchFamily="34" charset="0"/>
            </a:endParaRPr>
          </a:p>
          <a:p>
            <a:r>
              <a:rPr lang="en-US" sz="2000" b="1" dirty="0" smtClean="0">
                <a:latin typeface="Calibri" panose="020F0502020204030204" pitchFamily="34" charset="0"/>
              </a:rPr>
              <a:t>                                                                              </a:t>
            </a:r>
          </a:p>
          <a:p>
            <a:endParaRPr lang="en-US" sz="2000" b="1" dirty="0">
              <a:latin typeface="Calibri" panose="020F0502020204030204" pitchFamily="34" charset="0"/>
            </a:endParaRPr>
          </a:p>
          <a:p>
            <a:endParaRPr lang="en-US" sz="2000" b="1" dirty="0" smtClean="0">
              <a:latin typeface="Calibri" panose="020F0502020204030204" pitchFamily="34" charset="0"/>
            </a:endParaRPr>
          </a:p>
          <a:p>
            <a:pPr algn="r"/>
            <a:endParaRPr lang="en-US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048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 DEI Grants Overview 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990600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The goal of the Disability Employment Initiative grant is to improve the education, training and employment outcomes for individuals with disabilities</a:t>
            </a:r>
          </a:p>
          <a:p>
            <a:endParaRPr lang="en-US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Massachusetts approach is to use the local Career Center to meet the DEI goals by hiring a Disability Resource Coordinator </a:t>
            </a:r>
            <a:r>
              <a:rPr 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(DRC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) to assist individual with disabilities to navigate the state’s Workforce Development </a:t>
            </a:r>
            <a:r>
              <a:rPr 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The DRC is the cornerstone of the program</a:t>
            </a:r>
          </a:p>
          <a:p>
            <a:endParaRPr lang="en-US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The Commonwealth received the DEI III, DEI V and DEI VII grants for a total of $9,899,600</a:t>
            </a:r>
          </a:p>
          <a:p>
            <a:endParaRPr lang="en-US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DEI III was implemented in October 1, 2012 and DEI VII will run until March 31, 2020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47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048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 DEI Grants at a Glance 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849892"/>
              </p:ext>
            </p:extLst>
          </p:nvPr>
        </p:nvGraphicFramePr>
        <p:xfrm>
          <a:off x="914400" y="990600"/>
          <a:ext cx="7315200" cy="5704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96036129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9929960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348208459"/>
                    </a:ext>
                  </a:extLst>
                </a:gridCol>
              </a:tblGrid>
              <a:tr h="4021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DEI III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DEI V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DEI VII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267814"/>
                  </a:ext>
                </a:extLst>
              </a:tr>
              <a:tr h="694205">
                <a:tc>
                  <a:txBody>
                    <a:bodyPr/>
                    <a:lstStyle/>
                    <a:p>
                      <a:r>
                        <a:rPr lang="en-US" dirty="0" smtClean="0"/>
                        <a:t>Awarded $4,899,606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Awarded $2,500,000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Awarded $2,500,000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864174"/>
                  </a:ext>
                </a:extLst>
              </a:tr>
              <a:tr h="40219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Oct</a:t>
                      </a:r>
                      <a:r>
                        <a:rPr lang="en-US" sz="1400" baseline="0" dirty="0" smtClean="0"/>
                        <a:t> 1, 2012 – Mar 31, 2016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Oct 1, 2014 – Mar 31, 2018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Oct 1, 2016 – Mar 31, 2020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539186"/>
                  </a:ext>
                </a:extLst>
              </a:tr>
              <a:tr h="402198">
                <a:tc>
                  <a:txBody>
                    <a:bodyPr/>
                    <a:lstStyle/>
                    <a:p>
                      <a:r>
                        <a:rPr lang="en-US" dirty="0" smtClean="0"/>
                        <a:t>4 Workforce Areas: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Hampden</a:t>
                      </a:r>
                      <a:r>
                        <a:rPr lang="en-US" sz="1600" baseline="0" dirty="0" smtClean="0"/>
                        <a:t> County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Franklin/Hampshire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Greater Lowell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North Shore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Workforce Areas: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Central MA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North Central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Metro</a:t>
                      </a:r>
                      <a:r>
                        <a:rPr lang="en-US" sz="1600" baseline="0" dirty="0" smtClean="0"/>
                        <a:t> North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Workforce Areas: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Hampden</a:t>
                      </a:r>
                      <a:r>
                        <a:rPr lang="en-US" sz="1600" baseline="0" dirty="0" smtClean="0"/>
                        <a:t> County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Greater Lowell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770515"/>
                  </a:ext>
                </a:extLst>
              </a:tr>
              <a:tr h="40219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500" dirty="0" smtClean="0"/>
                        <a:t>To improve opportunities &amp; outcomes for adults who may be unemployed, under employed and/or receiving SSI/SSDI benefits.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To improve job placement outcomes through expanded access to credential-based education and training pathways offered through the community college system. Expand access to short-term subsidized work through work-based learning (WBL) internships &amp; OJT.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To improve job placement outcomes for young adults (14–24) through career pathways strategies that prepare/support them for employment success that includes access to credential-based education</a:t>
                      </a:r>
                      <a:r>
                        <a:rPr lang="en-US" sz="1400" baseline="0" dirty="0" smtClean="0"/>
                        <a:t> and </a:t>
                      </a:r>
                      <a:r>
                        <a:rPr lang="en-US" sz="1400" dirty="0" smtClean="0"/>
                        <a:t>training pathways. Expand access to short-term subsidized work through WBL internships &amp; OJT.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557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99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048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 DEI Grants – Goals 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342543"/>
              </p:ext>
            </p:extLst>
          </p:nvPr>
        </p:nvGraphicFramePr>
        <p:xfrm>
          <a:off x="914400" y="990600"/>
          <a:ext cx="7315200" cy="502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96036129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9929960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348208459"/>
                    </a:ext>
                  </a:extLst>
                </a:gridCol>
              </a:tblGrid>
              <a:tr h="4021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DEI III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DEI V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DEI VII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267814"/>
                  </a:ext>
                </a:extLst>
              </a:tr>
              <a:tr h="694205">
                <a:tc>
                  <a:txBody>
                    <a:bodyPr/>
                    <a:lstStyle/>
                    <a:p>
                      <a:r>
                        <a:rPr lang="en-US" dirty="0" smtClean="0"/>
                        <a:t>To serve: 320 adults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serve: 165 adults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serve: 285 youth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864174"/>
                  </a:ext>
                </a:extLst>
              </a:tr>
              <a:tr h="40219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670</a:t>
                      </a:r>
                      <a:r>
                        <a:rPr lang="en-US" sz="1600" dirty="0" smtClean="0"/>
                        <a:t> participants served!</a:t>
                      </a:r>
                    </a:p>
                    <a:p>
                      <a:r>
                        <a:rPr lang="en-US" sz="1600" b="1" dirty="0" smtClean="0"/>
                        <a:t>130</a:t>
                      </a:r>
                      <a:r>
                        <a:rPr lang="en-US" sz="1600" dirty="0" smtClean="0"/>
                        <a:t> received training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140</a:t>
                      </a:r>
                      <a:r>
                        <a:rPr lang="en-US" sz="1600" dirty="0" smtClean="0"/>
                        <a:t> to be enrolled in a Career Pathways Program</a:t>
                      </a:r>
                    </a:p>
                    <a:p>
                      <a:r>
                        <a:rPr lang="en-US" sz="1600" b="1" dirty="0" smtClean="0"/>
                        <a:t>123</a:t>
                      </a:r>
                      <a:r>
                        <a:rPr lang="en-US" sz="1600" dirty="0" smtClean="0"/>
                        <a:t> to attain credentials in 3 major industry areas: Healthcare, Manufacturing or Hospitality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196</a:t>
                      </a:r>
                      <a:r>
                        <a:rPr lang="en-US" sz="1600" dirty="0" smtClean="0"/>
                        <a:t> to enroll in a Career Pathway Program</a:t>
                      </a:r>
                    </a:p>
                    <a:p>
                      <a:r>
                        <a:rPr lang="en-US" sz="1600" b="1" dirty="0" smtClean="0"/>
                        <a:t>122</a:t>
                      </a:r>
                      <a:r>
                        <a:rPr lang="en-US" sz="1600" dirty="0" smtClean="0"/>
                        <a:t> to complete training</a:t>
                      </a:r>
                    </a:p>
                    <a:p>
                      <a:r>
                        <a:rPr lang="en-US" sz="1600" b="1" dirty="0" smtClean="0"/>
                        <a:t>85</a:t>
                      </a:r>
                      <a:r>
                        <a:rPr lang="en-US" sz="1600" dirty="0" smtClean="0"/>
                        <a:t> to attain credentials in major in-demand industry</a:t>
                      </a:r>
                    </a:p>
                    <a:p>
                      <a:r>
                        <a:rPr lang="en-US" sz="1600" b="1" dirty="0" smtClean="0"/>
                        <a:t>164</a:t>
                      </a:r>
                      <a:r>
                        <a:rPr lang="en-US" sz="1600" dirty="0" smtClean="0"/>
                        <a:t> to</a:t>
                      </a:r>
                      <a:r>
                        <a:rPr lang="en-US" sz="1600" baseline="0" dirty="0" smtClean="0"/>
                        <a:t> be placed in integrated employment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539186"/>
                  </a:ext>
                </a:extLst>
              </a:tr>
              <a:tr h="4021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 OSCC’s became Employment Networks for the Ticket to Work Program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 OSCC’s became</a:t>
                      </a:r>
                      <a:r>
                        <a:rPr lang="en-US" sz="1600" baseline="0" dirty="0" smtClean="0"/>
                        <a:t> Employment Networks for the Ticket to Work Program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 OSCC’s are active Employment Networks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770515"/>
                  </a:ext>
                </a:extLst>
              </a:tr>
              <a:tr h="40219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/>
                        <a:t>Assigned 312 tickets – earning $77,706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/>
                        <a:t>To assign 60 tickets – earning approximately $283,000 in revenue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/>
                        <a:t>To assign 104 tickets – earning approximately $190,000 in revenue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557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39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048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 DEI Grants – Strategy 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247304"/>
              </p:ext>
            </p:extLst>
          </p:nvPr>
        </p:nvGraphicFramePr>
        <p:xfrm>
          <a:off x="914400" y="990600"/>
          <a:ext cx="7315200" cy="5431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96036129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9929960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348208459"/>
                    </a:ext>
                  </a:extLst>
                </a:gridCol>
              </a:tblGrid>
              <a:tr h="4021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DEI III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DEI V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DEI VII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267814"/>
                  </a:ext>
                </a:extLst>
              </a:tr>
              <a:tr h="694205">
                <a:tc>
                  <a:txBody>
                    <a:bodyPr/>
                    <a:lstStyle/>
                    <a:p>
                      <a:r>
                        <a:rPr lang="en-US" dirty="0" smtClean="0"/>
                        <a:t>Disability Resource Coordinators (DRCs) hired in each</a:t>
                      </a:r>
                      <a:r>
                        <a:rPr lang="en-US" baseline="0" dirty="0" smtClean="0"/>
                        <a:t> center</a:t>
                      </a:r>
                      <a:r>
                        <a:rPr lang="en-US" dirty="0" smtClean="0"/>
                        <a:t> to help navigate individuals with disabilities through the state workforce development system.  Strategies included implementation of Individual Resource Teams to create a holistic plan. Developed an across agency Committee, partnerships, and braiding and leveraging resources.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Each center hired a DRC – Program uses Integrated Resource Teams, blending and braiding of resources, developed partnerships and collaborated with other agencies and  created local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Disability Resource Committees.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Each center hired a DRC – Program uses Integrated Resource Teams, blending and braiding of resources, collaboration and partnerships and local Disability Resource Committees.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86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06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048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 DEI Grants – Partners 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131704"/>
              </p:ext>
            </p:extLst>
          </p:nvPr>
        </p:nvGraphicFramePr>
        <p:xfrm>
          <a:off x="914400" y="990600"/>
          <a:ext cx="7315200" cy="4334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96036129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9929960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348208459"/>
                    </a:ext>
                  </a:extLst>
                </a:gridCol>
              </a:tblGrid>
              <a:tr h="4021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DEI III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DEI V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DEI VII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267814"/>
                  </a:ext>
                </a:extLst>
              </a:tr>
              <a:tr h="694205">
                <a:tc>
                  <a:txBody>
                    <a:bodyPr/>
                    <a:lstStyle/>
                    <a:p>
                      <a:r>
                        <a:rPr lang="en-US" dirty="0" smtClean="0"/>
                        <a:t>State partnered with: Institute for Community Inclusion (ICI) to provide technical assistance to the Career Centers and the University of MA/Medical Center – Work Without Limits to provide benefits counseling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partnered with:</a:t>
                      </a:r>
                    </a:p>
                    <a:p>
                      <a:r>
                        <a:rPr lang="en-US" dirty="0" smtClean="0"/>
                        <a:t>ICI to provide technical assistance to the Career Centers and the University of MA/Medical Center – Work Without Limits to provide business engagement services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partnered with:</a:t>
                      </a:r>
                    </a:p>
                    <a:p>
                      <a:r>
                        <a:rPr lang="en-US" dirty="0" smtClean="0"/>
                        <a:t>•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ICI</a:t>
                      </a:r>
                    </a:p>
                    <a:p>
                      <a:r>
                        <a:rPr lang="en-US" dirty="0" smtClean="0"/>
                        <a:t>•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University of 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/Medical Center – Work Without Limits to provide business engagement services</a:t>
                      </a:r>
                    </a:p>
                    <a:p>
                      <a:r>
                        <a:rPr lang="en-US" dirty="0" smtClean="0"/>
                        <a:t>•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The Commonwealth Corporation - the use of the Signal Success: ACCESS Confidence &amp; Resiliency Career Readiness Curriculum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86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53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048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 DEI Grants Outcomes 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079480"/>
            <a:ext cx="8534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DEI III and DEI V have been very successful surpassing their original goals </a:t>
            </a:r>
          </a:p>
          <a:p>
            <a:endParaRPr lang="en-US" sz="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DEI III goal was to serve 320 adults the program enrolled 670 adults</a:t>
            </a:r>
            <a:r>
              <a:rPr 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sz="1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DEI V goal was to serve 165 adults the program has enrolled 218 with 163 enrolled in </a:t>
            </a:r>
            <a:r>
              <a:rPr lang="en-US" sz="2400">
                <a:ea typeface="Calibri" panose="020F0502020204030204" pitchFamily="34" charset="0"/>
                <a:cs typeface="Times New Roman" panose="02020603050405020304" pitchFamily="18" charset="0"/>
              </a:rPr>
              <a:t>Career </a:t>
            </a:r>
            <a:r>
              <a:rPr lang="en-US" sz="2400" smtClean="0">
                <a:ea typeface="Calibri" panose="020F0502020204030204" pitchFamily="34" charset="0"/>
                <a:cs typeface="Times New Roman" panose="02020603050405020304" pitchFamily="18" charset="0"/>
              </a:rPr>
              <a:t>Pathways)</a:t>
            </a:r>
            <a:endParaRPr lang="en-US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DEI 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is client focused collaborating with other state agencies, blending and braiding resources and by implementing the Integrated Resource Team</a:t>
            </a:r>
          </a:p>
          <a:p>
            <a:endParaRPr lang="en-US" sz="1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DEI 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cannot operate in silo – the program needs to collaborate with others to be successful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63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8967</TotalTime>
  <Words>771</Words>
  <Application>Microsoft Office PowerPoint</Application>
  <PresentationFormat>On-screen Show (4:3)</PresentationFormat>
  <Paragraphs>93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Book Antiqua</vt:lpstr>
      <vt:lpstr>Calibri</vt:lpstr>
      <vt:lpstr>Symbol</vt:lpstr>
      <vt:lpstr>Times New Roman</vt:lpstr>
      <vt:lpstr>Wingdings</vt:lpstr>
      <vt:lpstr>1_Blue Presentation Template - MA HHS - small logos</vt:lpstr>
      <vt:lpstr>2_Blue Presentation Template - MA HHS - small logos</vt:lpstr>
      <vt:lpstr>3_Blue Presentation Template - MA HHS - small logos</vt:lpstr>
      <vt:lpstr>4_Blue Presentation Template - MA HHS - small logos</vt:lpstr>
      <vt:lpstr>5_Blue Presentation Template - MA HHS - small logos</vt:lpstr>
      <vt:lpstr>6_Blue Presentation Template - MA HHS - small logos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Advani, Ramesh (ANF)</dc:creator>
  <cp:lastModifiedBy>Seifried, Leslie (EOL)</cp:lastModifiedBy>
  <cp:revision>851</cp:revision>
  <cp:lastPrinted>2018-02-13T18:55:18Z</cp:lastPrinted>
  <dcterms:created xsi:type="dcterms:W3CDTF">2014-04-27T20:43:35Z</dcterms:created>
  <dcterms:modified xsi:type="dcterms:W3CDTF">2018-03-01T20:24:06Z</dcterms:modified>
</cp:coreProperties>
</file>