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7"/>
  </p:notesMasterIdLst>
  <p:sldIdLst>
    <p:sldId id="2145705175" r:id="rId5"/>
    <p:sldId id="2145707278" r:id="rId6"/>
    <p:sldId id="2145707276" r:id="rId7"/>
    <p:sldId id="2145705565" r:id="rId8"/>
    <p:sldId id="2145707610" r:id="rId9"/>
    <p:sldId id="2145705567" r:id="rId10"/>
    <p:sldId id="2145705568" r:id="rId11"/>
    <p:sldId id="2145707609" r:id="rId12"/>
    <p:sldId id="2145707605" r:id="rId13"/>
    <p:sldId id="2145707603" r:id="rId14"/>
    <p:sldId id="2145705571" r:id="rId15"/>
    <p:sldId id="2145705569" r:id="rId16"/>
    <p:sldId id="2145705570" r:id="rId17"/>
    <p:sldId id="2145705572" r:id="rId18"/>
    <p:sldId id="2145707611" r:id="rId19"/>
    <p:sldId id="2145707612" r:id="rId20"/>
    <p:sldId id="2145707613" r:id="rId21"/>
    <p:sldId id="2145707614" r:id="rId22"/>
    <p:sldId id="2145707615" r:id="rId23"/>
    <p:sldId id="2145707606" r:id="rId24"/>
    <p:sldId id="2145707607" r:id="rId25"/>
    <p:sldId id="2145707608" r:id="rId26"/>
  </p:sldIdLst>
  <p:sldSz cx="9144000" cy="6858000" type="screen4x3"/>
  <p:notesSz cx="7010400" cy="92964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F93B637-91F8-81DA-AB1C-3203EBB6C633}" name="Brown, Lena R (EHS)" initials="LB" userId="S::Lena.R.Brown@mass.gov::5a6c8641-ff13-4294-b2af-9876a409732f" providerId="AD"/>
  <p188:author id="{1480448E-761C-3957-7BFE-E2695835478A}" name="Cooper, Emily (ELD)" initials="EC" userId="S::emily.cooper@mass.gov::5d740a0b-2802-48fe-9ec1-c67c3b4a234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di Wachman" initials="MKW" lastIdx="1" clrIdx="0"/>
  <p:cmAuthor id="2" name="Cooper, Emily (ELD)" initials="CE(" lastIdx="13" clrIdx="1">
    <p:extLst>
      <p:ext uri="{19B8F6BF-5375-455C-9EA6-DF929625EA0E}">
        <p15:presenceInfo xmlns:p15="http://schemas.microsoft.com/office/powerpoint/2012/main" userId="S::emily.cooper@mass.gov::5d740a0b-2802-48fe-9ec1-c67c3b4a2340" providerId="AD"/>
      </p:ext>
    </p:extLst>
  </p:cmAuthor>
  <p:cmAuthor id="3" name="Buckler, Stephanie (EHS)" initials="BS(" lastIdx="5" clrIdx="2">
    <p:extLst>
      <p:ext uri="{19B8F6BF-5375-455C-9EA6-DF929625EA0E}">
        <p15:presenceInfo xmlns:p15="http://schemas.microsoft.com/office/powerpoint/2012/main" userId="S::Stephanie.Buckler@massmail.state.ma.us::70fdc332-0d55-4262-80fc-52b1a9b0239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8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6247" autoAdjust="0"/>
  </p:normalViewPr>
  <p:slideViewPr>
    <p:cSldViewPr snapToGrid="0" snapToObjects="1">
      <p:cViewPr varScale="1">
        <p:scale>
          <a:sx n="106" d="100"/>
          <a:sy n="106" d="100"/>
        </p:scale>
        <p:origin x="1206" y="114"/>
      </p:cViewPr>
      <p:guideLst/>
    </p:cSldViewPr>
  </p:slideViewPr>
  <p:notesTextViewPr>
    <p:cViewPr>
      <p:scale>
        <a:sx n="1" d="1"/>
        <a:sy n="1" d="1"/>
      </p:scale>
      <p:origin x="0" y="0"/>
    </p:cViewPr>
  </p:notesTextViewPr>
  <p:notesViewPr>
    <p:cSldViewPr snapToGrid="0" snapToObjects="1">
      <p:cViewPr varScale="1">
        <p:scale>
          <a:sx n="50" d="100"/>
          <a:sy n="50" d="100"/>
        </p:scale>
        <p:origin x="2684" y="3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2E51C2D-B3BC-B448-BAA5-C263FCD0E37F}" type="datetimeFigureOut">
              <a:rPr lang="en-US" smtClean="0"/>
              <a:t>1/23/2026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1BDF06A-BF99-C449-B1AA-4821FEF0BD17}" type="slidenum">
              <a:rPr lang="en-US" smtClean="0"/>
              <a:t>‹#›</a:t>
            </a:fld>
            <a:endParaRPr lang="en-US"/>
          </a:p>
        </p:txBody>
      </p:sp>
    </p:spTree>
    <p:extLst>
      <p:ext uri="{BB962C8B-B14F-4D97-AF65-F5344CB8AC3E}">
        <p14:creationId xmlns:p14="http://schemas.microsoft.com/office/powerpoint/2010/main" val="621231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1</a:t>
            </a:fld>
            <a:endParaRPr lang="en-US"/>
          </a:p>
        </p:txBody>
      </p:sp>
    </p:spTree>
    <p:extLst>
      <p:ext uri="{BB962C8B-B14F-4D97-AF65-F5344CB8AC3E}">
        <p14:creationId xmlns:p14="http://schemas.microsoft.com/office/powerpoint/2010/main" val="22916234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19790AB-3913-C64D-88FD-7DB2429BE60F}" type="slidenum">
              <a:rPr lang="en-US" smtClean="0"/>
              <a:t>10</a:t>
            </a:fld>
            <a:endParaRPr lang="en-US"/>
          </a:p>
        </p:txBody>
      </p:sp>
    </p:spTree>
    <p:extLst>
      <p:ext uri="{BB962C8B-B14F-4D97-AF65-F5344CB8AC3E}">
        <p14:creationId xmlns:p14="http://schemas.microsoft.com/office/powerpoint/2010/main" val="24007716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11</a:t>
            </a:fld>
            <a:endParaRPr lang="en-US"/>
          </a:p>
        </p:txBody>
      </p:sp>
    </p:spTree>
    <p:extLst>
      <p:ext uri="{BB962C8B-B14F-4D97-AF65-F5344CB8AC3E}">
        <p14:creationId xmlns:p14="http://schemas.microsoft.com/office/powerpoint/2010/main" val="42622591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12</a:t>
            </a:fld>
            <a:endParaRPr lang="en-US"/>
          </a:p>
        </p:txBody>
      </p:sp>
    </p:spTree>
    <p:extLst>
      <p:ext uri="{BB962C8B-B14F-4D97-AF65-F5344CB8AC3E}">
        <p14:creationId xmlns:p14="http://schemas.microsoft.com/office/powerpoint/2010/main" val="42137244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13</a:t>
            </a:fld>
            <a:endParaRPr lang="en-US"/>
          </a:p>
        </p:txBody>
      </p:sp>
    </p:spTree>
    <p:extLst>
      <p:ext uri="{BB962C8B-B14F-4D97-AF65-F5344CB8AC3E}">
        <p14:creationId xmlns:p14="http://schemas.microsoft.com/office/powerpoint/2010/main" val="25553149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14</a:t>
            </a:fld>
            <a:endParaRPr lang="en-US"/>
          </a:p>
        </p:txBody>
      </p:sp>
    </p:spTree>
    <p:extLst>
      <p:ext uri="{BB962C8B-B14F-4D97-AF65-F5344CB8AC3E}">
        <p14:creationId xmlns:p14="http://schemas.microsoft.com/office/powerpoint/2010/main" val="6046981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ED84C-5D0B-73DE-4D6E-F7AFFA1E68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EAEEBA-68A3-6203-1905-38C005BDB0C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0337A55-F7B1-7596-29F0-F510AC3D1B2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8BA852-E77C-EE01-99EF-579F81A56886}"/>
              </a:ext>
            </a:extLst>
          </p:cNvPr>
          <p:cNvSpPr>
            <a:spLocks noGrp="1"/>
          </p:cNvSpPr>
          <p:nvPr>
            <p:ph type="sldNum" sz="quarter" idx="5"/>
          </p:nvPr>
        </p:nvSpPr>
        <p:spPr/>
        <p:txBody>
          <a:bodyPr/>
          <a:lstStyle/>
          <a:p>
            <a:fld id="{51BDF06A-BF99-C449-B1AA-4821FEF0BD17}" type="slidenum">
              <a:rPr lang="en-US" smtClean="0"/>
              <a:t>15</a:t>
            </a:fld>
            <a:endParaRPr lang="en-US"/>
          </a:p>
        </p:txBody>
      </p:sp>
    </p:spTree>
    <p:extLst>
      <p:ext uri="{BB962C8B-B14F-4D97-AF65-F5344CB8AC3E}">
        <p14:creationId xmlns:p14="http://schemas.microsoft.com/office/powerpoint/2010/main" val="24594313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67C9B2-0591-7033-01A2-AFF3E104DA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6735B0-BC7C-DE16-D202-DED7983D094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D5B7B9C-B0C8-E1D1-E7EE-5616DC5F44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660EA6-D812-F261-D3EF-297287655AD1}"/>
              </a:ext>
            </a:extLst>
          </p:cNvPr>
          <p:cNvSpPr>
            <a:spLocks noGrp="1"/>
          </p:cNvSpPr>
          <p:nvPr>
            <p:ph type="sldNum" sz="quarter" idx="5"/>
          </p:nvPr>
        </p:nvSpPr>
        <p:spPr/>
        <p:txBody>
          <a:bodyPr/>
          <a:lstStyle/>
          <a:p>
            <a:fld id="{51BDF06A-BF99-C449-B1AA-4821FEF0BD17}" type="slidenum">
              <a:rPr lang="en-US" smtClean="0"/>
              <a:t>16</a:t>
            </a:fld>
            <a:endParaRPr lang="en-US"/>
          </a:p>
        </p:txBody>
      </p:sp>
    </p:spTree>
    <p:extLst>
      <p:ext uri="{BB962C8B-B14F-4D97-AF65-F5344CB8AC3E}">
        <p14:creationId xmlns:p14="http://schemas.microsoft.com/office/powerpoint/2010/main" val="30642724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C72F19-9B5F-7A2F-B72A-DF13E387D7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D08FB5-2BE2-2817-1CFC-FC4977A4A8B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78018EE-5792-4E89-F42E-C5CC8DEE08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01F535-5DF6-1FE8-76D8-5B4E5F0BB12A}"/>
              </a:ext>
            </a:extLst>
          </p:cNvPr>
          <p:cNvSpPr>
            <a:spLocks noGrp="1"/>
          </p:cNvSpPr>
          <p:nvPr>
            <p:ph type="sldNum" sz="quarter" idx="5"/>
          </p:nvPr>
        </p:nvSpPr>
        <p:spPr/>
        <p:txBody>
          <a:bodyPr/>
          <a:lstStyle/>
          <a:p>
            <a:fld id="{51BDF06A-BF99-C449-B1AA-4821FEF0BD17}" type="slidenum">
              <a:rPr lang="en-US" smtClean="0"/>
              <a:t>17</a:t>
            </a:fld>
            <a:endParaRPr lang="en-US"/>
          </a:p>
        </p:txBody>
      </p:sp>
    </p:spTree>
    <p:extLst>
      <p:ext uri="{BB962C8B-B14F-4D97-AF65-F5344CB8AC3E}">
        <p14:creationId xmlns:p14="http://schemas.microsoft.com/office/powerpoint/2010/main" val="12740937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BBC96E-170E-9DFD-C8EB-788D7D67CA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DF4E6C-C04E-61B3-D0A2-9C06DB606C6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3A5ED58-8DA9-BCEC-0A0B-C3DEB5FFFAC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D52EDD-DE16-1D20-AF65-85E3EF039A73}"/>
              </a:ext>
            </a:extLst>
          </p:cNvPr>
          <p:cNvSpPr>
            <a:spLocks noGrp="1"/>
          </p:cNvSpPr>
          <p:nvPr>
            <p:ph type="sldNum" sz="quarter" idx="5"/>
          </p:nvPr>
        </p:nvSpPr>
        <p:spPr/>
        <p:txBody>
          <a:bodyPr/>
          <a:lstStyle/>
          <a:p>
            <a:fld id="{51BDF06A-BF99-C449-B1AA-4821FEF0BD17}" type="slidenum">
              <a:rPr lang="en-US" smtClean="0"/>
              <a:t>18</a:t>
            </a:fld>
            <a:endParaRPr lang="en-US"/>
          </a:p>
        </p:txBody>
      </p:sp>
    </p:spTree>
    <p:extLst>
      <p:ext uri="{BB962C8B-B14F-4D97-AF65-F5344CB8AC3E}">
        <p14:creationId xmlns:p14="http://schemas.microsoft.com/office/powerpoint/2010/main" val="32970977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867933-29D2-4C76-EB79-CA3FAB67EF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36C6E9-4C92-322D-CFD6-7BD72C4DCCE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7DBC252-8306-1A7D-451F-C125D470E2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BEBCE4-63F1-1177-6D6F-0D805CBD1579}"/>
              </a:ext>
            </a:extLst>
          </p:cNvPr>
          <p:cNvSpPr>
            <a:spLocks noGrp="1"/>
          </p:cNvSpPr>
          <p:nvPr>
            <p:ph type="sldNum" sz="quarter" idx="5"/>
          </p:nvPr>
        </p:nvSpPr>
        <p:spPr/>
        <p:txBody>
          <a:bodyPr/>
          <a:lstStyle/>
          <a:p>
            <a:fld id="{51BDF06A-BF99-C449-B1AA-4821FEF0BD17}" type="slidenum">
              <a:rPr lang="en-US" smtClean="0"/>
              <a:t>19</a:t>
            </a:fld>
            <a:endParaRPr lang="en-US"/>
          </a:p>
        </p:txBody>
      </p:sp>
    </p:spTree>
    <p:extLst>
      <p:ext uri="{BB962C8B-B14F-4D97-AF65-F5344CB8AC3E}">
        <p14:creationId xmlns:p14="http://schemas.microsoft.com/office/powerpoint/2010/main" val="3598512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BE7B0-74B7-F61A-51B1-87566C9471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8FA1C5-AE01-47A3-4E5D-881499D489F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15D9BC5-B257-5365-2CDC-E88A0F3EF5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86788E-C06B-D242-841F-FE36D3D28615}"/>
              </a:ext>
            </a:extLst>
          </p:cNvPr>
          <p:cNvSpPr>
            <a:spLocks noGrp="1"/>
          </p:cNvSpPr>
          <p:nvPr>
            <p:ph type="sldNum" sz="quarter" idx="5"/>
          </p:nvPr>
        </p:nvSpPr>
        <p:spPr/>
        <p:txBody>
          <a:bodyPr/>
          <a:lstStyle/>
          <a:p>
            <a:fld id="{51BDF06A-BF99-C449-B1AA-4821FEF0BD17}" type="slidenum">
              <a:rPr lang="en-US" smtClean="0"/>
              <a:t>2</a:t>
            </a:fld>
            <a:endParaRPr lang="en-US"/>
          </a:p>
        </p:txBody>
      </p:sp>
    </p:spTree>
    <p:extLst>
      <p:ext uri="{BB962C8B-B14F-4D97-AF65-F5344CB8AC3E}">
        <p14:creationId xmlns:p14="http://schemas.microsoft.com/office/powerpoint/2010/main" val="33426167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F7DE10-F754-17D8-48E7-8577BF5980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5F405D-4153-D408-BB86-16751088547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68071FC-C961-6E44-62D1-B3300DCB42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0758DE-9187-F4F3-5F11-600F0D0AC7A2}"/>
              </a:ext>
            </a:extLst>
          </p:cNvPr>
          <p:cNvSpPr>
            <a:spLocks noGrp="1"/>
          </p:cNvSpPr>
          <p:nvPr>
            <p:ph type="sldNum" sz="quarter" idx="5"/>
          </p:nvPr>
        </p:nvSpPr>
        <p:spPr/>
        <p:txBody>
          <a:bodyPr/>
          <a:lstStyle/>
          <a:p>
            <a:fld id="{51BDF06A-BF99-C449-B1AA-4821FEF0BD17}" type="slidenum">
              <a:rPr lang="en-US" smtClean="0"/>
              <a:t>20</a:t>
            </a:fld>
            <a:endParaRPr lang="en-US"/>
          </a:p>
        </p:txBody>
      </p:sp>
    </p:spTree>
    <p:extLst>
      <p:ext uri="{BB962C8B-B14F-4D97-AF65-F5344CB8AC3E}">
        <p14:creationId xmlns:p14="http://schemas.microsoft.com/office/powerpoint/2010/main" val="40492041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766682-5CF6-D37C-5E9B-20A12A5A8C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4A4A22-FA31-779A-803C-7A13FA6E9A5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C44CA24-237A-45A3-BEFE-AD680E109E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3179A2-5272-56A0-FE3A-532594573D17}"/>
              </a:ext>
            </a:extLst>
          </p:cNvPr>
          <p:cNvSpPr>
            <a:spLocks noGrp="1"/>
          </p:cNvSpPr>
          <p:nvPr>
            <p:ph type="sldNum" sz="quarter" idx="5"/>
          </p:nvPr>
        </p:nvSpPr>
        <p:spPr/>
        <p:txBody>
          <a:bodyPr/>
          <a:lstStyle/>
          <a:p>
            <a:fld id="{51BDF06A-BF99-C449-B1AA-4821FEF0BD17}" type="slidenum">
              <a:rPr lang="en-US" smtClean="0"/>
              <a:t>21</a:t>
            </a:fld>
            <a:endParaRPr lang="en-US"/>
          </a:p>
        </p:txBody>
      </p:sp>
    </p:spTree>
    <p:extLst>
      <p:ext uri="{BB962C8B-B14F-4D97-AF65-F5344CB8AC3E}">
        <p14:creationId xmlns:p14="http://schemas.microsoft.com/office/powerpoint/2010/main" val="31900781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5DC058-CCBD-3EB3-1F3B-B8DE35E1A8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636CE1-1C3F-9F81-5C16-0AB6A7FEABD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694D258-295D-6860-18BE-AB0DF95039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1A8BFF-86E4-631F-005F-82FF2D395D1C}"/>
              </a:ext>
            </a:extLst>
          </p:cNvPr>
          <p:cNvSpPr>
            <a:spLocks noGrp="1"/>
          </p:cNvSpPr>
          <p:nvPr>
            <p:ph type="sldNum" sz="quarter" idx="5"/>
          </p:nvPr>
        </p:nvSpPr>
        <p:spPr/>
        <p:txBody>
          <a:bodyPr/>
          <a:lstStyle/>
          <a:p>
            <a:fld id="{51BDF06A-BF99-C449-B1AA-4821FEF0BD17}" type="slidenum">
              <a:rPr lang="en-US" smtClean="0"/>
              <a:t>22</a:t>
            </a:fld>
            <a:endParaRPr lang="en-US"/>
          </a:p>
        </p:txBody>
      </p:sp>
    </p:spTree>
    <p:extLst>
      <p:ext uri="{BB962C8B-B14F-4D97-AF65-F5344CB8AC3E}">
        <p14:creationId xmlns:p14="http://schemas.microsoft.com/office/powerpoint/2010/main" val="17682610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3</a:t>
            </a:fld>
            <a:endParaRPr lang="en-US"/>
          </a:p>
        </p:txBody>
      </p:sp>
    </p:spTree>
    <p:extLst>
      <p:ext uri="{BB962C8B-B14F-4D97-AF65-F5344CB8AC3E}">
        <p14:creationId xmlns:p14="http://schemas.microsoft.com/office/powerpoint/2010/main" val="11271788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4</a:t>
            </a:fld>
            <a:endParaRPr lang="en-US"/>
          </a:p>
        </p:txBody>
      </p:sp>
    </p:spTree>
    <p:extLst>
      <p:ext uri="{BB962C8B-B14F-4D97-AF65-F5344CB8AC3E}">
        <p14:creationId xmlns:p14="http://schemas.microsoft.com/office/powerpoint/2010/main" val="5117645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E087A1-6C7F-A79F-868F-B45F346A3F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138BD8-6FB8-AD5C-61F4-21A260E6C9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406670F-9A56-C282-7011-196B43F94D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DA16F2-FB8F-4E30-5371-0AEBC1F91CA4}"/>
              </a:ext>
            </a:extLst>
          </p:cNvPr>
          <p:cNvSpPr>
            <a:spLocks noGrp="1"/>
          </p:cNvSpPr>
          <p:nvPr>
            <p:ph type="sldNum" sz="quarter" idx="5"/>
          </p:nvPr>
        </p:nvSpPr>
        <p:spPr/>
        <p:txBody>
          <a:bodyPr/>
          <a:lstStyle/>
          <a:p>
            <a:fld id="{51BDF06A-BF99-C449-B1AA-4821FEF0BD17}" type="slidenum">
              <a:rPr lang="en-US" smtClean="0"/>
              <a:t>5</a:t>
            </a:fld>
            <a:endParaRPr lang="en-US"/>
          </a:p>
        </p:txBody>
      </p:sp>
    </p:spTree>
    <p:extLst>
      <p:ext uri="{BB962C8B-B14F-4D97-AF65-F5344CB8AC3E}">
        <p14:creationId xmlns:p14="http://schemas.microsoft.com/office/powerpoint/2010/main" val="12050605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6</a:t>
            </a:fld>
            <a:endParaRPr lang="en-US"/>
          </a:p>
        </p:txBody>
      </p:sp>
    </p:spTree>
    <p:extLst>
      <p:ext uri="{BB962C8B-B14F-4D97-AF65-F5344CB8AC3E}">
        <p14:creationId xmlns:p14="http://schemas.microsoft.com/office/powerpoint/2010/main" val="13527132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BDF06A-BF99-C449-B1AA-4821FEF0BD17}" type="slidenum">
              <a:rPr lang="en-US" smtClean="0"/>
              <a:t>7</a:t>
            </a:fld>
            <a:endParaRPr lang="en-US"/>
          </a:p>
        </p:txBody>
      </p:sp>
    </p:spTree>
    <p:extLst>
      <p:ext uri="{BB962C8B-B14F-4D97-AF65-F5344CB8AC3E}">
        <p14:creationId xmlns:p14="http://schemas.microsoft.com/office/powerpoint/2010/main" val="41792895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1CCC92-8A22-9D0D-B3F4-5B55C05343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A557A8-D56F-89A4-83D4-B9D0DA5DFAB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36146CF-797A-3A87-99D7-AC767386FA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F6F880-E0E3-8AF6-E7BE-0CE623104E5B}"/>
              </a:ext>
            </a:extLst>
          </p:cNvPr>
          <p:cNvSpPr>
            <a:spLocks noGrp="1"/>
          </p:cNvSpPr>
          <p:nvPr>
            <p:ph type="sldNum" sz="quarter" idx="5"/>
          </p:nvPr>
        </p:nvSpPr>
        <p:spPr/>
        <p:txBody>
          <a:bodyPr/>
          <a:lstStyle/>
          <a:p>
            <a:fld id="{51BDF06A-BF99-C449-B1AA-4821FEF0BD17}" type="slidenum">
              <a:rPr lang="en-US" smtClean="0"/>
              <a:t>8</a:t>
            </a:fld>
            <a:endParaRPr lang="en-US"/>
          </a:p>
        </p:txBody>
      </p:sp>
    </p:spTree>
    <p:extLst>
      <p:ext uri="{BB962C8B-B14F-4D97-AF65-F5344CB8AC3E}">
        <p14:creationId xmlns:p14="http://schemas.microsoft.com/office/powerpoint/2010/main" val="38515391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76B5DE-D9BA-0A92-B307-6CC3235170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E147AE-9078-1CB4-07DD-DA4DF245D4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8AC0C96-DCC5-78A2-B89E-EB48766080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02DED8-5059-DB78-E99C-128934BBF26B}"/>
              </a:ext>
            </a:extLst>
          </p:cNvPr>
          <p:cNvSpPr>
            <a:spLocks noGrp="1"/>
          </p:cNvSpPr>
          <p:nvPr>
            <p:ph type="sldNum" sz="quarter" idx="5"/>
          </p:nvPr>
        </p:nvSpPr>
        <p:spPr/>
        <p:txBody>
          <a:bodyPr/>
          <a:lstStyle/>
          <a:p>
            <a:fld id="{51BDF06A-BF99-C449-B1AA-4821FEF0BD17}" type="slidenum">
              <a:rPr lang="en-US" smtClean="0"/>
              <a:t>9</a:t>
            </a:fld>
            <a:endParaRPr lang="en-US"/>
          </a:p>
        </p:txBody>
      </p:sp>
    </p:spTree>
    <p:extLst>
      <p:ext uri="{BB962C8B-B14F-4D97-AF65-F5344CB8AC3E}">
        <p14:creationId xmlns:p14="http://schemas.microsoft.com/office/powerpoint/2010/main" val="17843315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8.xml"/><Relationship Id="rId5" Type="http://schemas.openxmlformats.org/officeDocument/2006/relationships/image" Target="../media/image4.png"/><Relationship Id="rId4" Type="http://schemas.openxmlformats.org/officeDocument/2006/relationships/image" Target="../media/image3.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9.xml"/><Relationship Id="rId4" Type="http://schemas.openxmlformats.org/officeDocument/2006/relationships/image" Target="../media/image5.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20.xml"/><Relationship Id="rId4" Type="http://schemas.openxmlformats.org/officeDocument/2006/relationships/image" Target="../media/image6.emf"/></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image" Target="../media/image6.emf"/><Relationship Id="rId4" Type="http://schemas.openxmlformats.org/officeDocument/2006/relationships/oleObject" Target="../embeddings/oleObject4.bin"/></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3.xml"/><Relationship Id="rId5" Type="http://schemas.openxmlformats.org/officeDocument/2006/relationships/image" Target="../media/image2.png"/><Relationship Id="rId4" Type="http://schemas.openxmlformats.org/officeDocument/2006/relationships/image" Target="../media/image3.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extLst>
              <p:ext uri="{D42A27DB-BD31-4B8C-83A1-F6EECF244321}">
                <p14:modId xmlns:p14="http://schemas.microsoft.com/office/powerpoint/2010/main" val="2468853839"/>
              </p:ext>
            </p:extLst>
          </p:nvPr>
        </p:nvGraphicFramePr>
        <p:xfrm>
          <a:off x="1622" y="1623"/>
          <a:ext cx="161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622" y="1623"/>
                        <a:ext cx="161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2693797" y="4932848"/>
            <a:ext cx="5036085" cy="377401"/>
            <a:chOff x="1663" y="3142"/>
            <a:chExt cx="3109" cy="233"/>
          </a:xfrm>
        </p:grpSpPr>
        <p:sp>
          <p:nvSpPr>
            <p:cNvPr id="9" name="McK Document type"/>
            <p:cNvSpPr txBox="1">
              <a:spLocks noChangeArrowheads="1"/>
            </p:cNvSpPr>
            <p:nvPr/>
          </p:nvSpPr>
          <p:spPr bwMode="auto">
            <a:xfrm>
              <a:off x="1663" y="3142"/>
              <a:ext cx="3109" cy="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050" dirty="0">
                  <a:solidFill>
                    <a:srgbClr val="000000"/>
                  </a:solidFill>
                  <a:latin typeface="Arial"/>
                </a:rPr>
                <a:t>Document type</a:t>
              </a:r>
            </a:p>
          </p:txBody>
        </p:sp>
        <p:sp>
          <p:nvSpPr>
            <p:cNvPr id="10" name="McK Date"/>
            <p:cNvSpPr txBox="1">
              <a:spLocks noChangeArrowheads="1"/>
            </p:cNvSpPr>
            <p:nvPr/>
          </p:nvSpPr>
          <p:spPr bwMode="auto">
            <a:xfrm>
              <a:off x="1663" y="3275"/>
              <a:ext cx="3109" cy="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050" dirty="0">
                  <a:solidFill>
                    <a:srgbClr val="000000"/>
                  </a:solidFill>
                  <a:latin typeface="Arial"/>
                </a:rPr>
                <a:t>Date</a:t>
              </a:r>
            </a:p>
          </p:txBody>
        </p:sp>
      </p:grpSp>
      <p:sp>
        <p:nvSpPr>
          <p:cNvPr id="13314" name="Rectangle 1026"/>
          <p:cNvSpPr>
            <a:spLocks noGrp="1" noChangeArrowheads="1"/>
          </p:cNvSpPr>
          <p:nvPr>
            <p:ph type="ctrTitle"/>
          </p:nvPr>
        </p:nvSpPr>
        <p:spPr bwMode="auto">
          <a:xfrm>
            <a:off x="2693797" y="2775201"/>
            <a:ext cx="5539245" cy="380873"/>
          </a:xfrm>
          <a:prstGeom prst="rect">
            <a:avLst/>
          </a:prstGeom>
        </p:spPr>
        <p:txBody>
          <a:bodyPr anchor="b">
            <a:spAutoFit/>
          </a:bodyPr>
          <a:lstStyle>
            <a:lvl1pPr>
              <a:defRPr sz="2475" b="0" baseline="0">
                <a:latin typeface="+mj-lt"/>
                <a:ea typeface="+mj-ea"/>
              </a:defRPr>
            </a:lvl1pPr>
          </a:lstStyle>
          <a:p>
            <a:pPr lvl="0"/>
            <a:r>
              <a:rPr lang="en-US" noProof="0"/>
              <a:t>Click to edit Master title style</a:t>
            </a:r>
            <a:endParaRPr lang="en-US" noProof="0" dirty="0"/>
          </a:p>
        </p:txBody>
      </p:sp>
      <p:sp>
        <p:nvSpPr>
          <p:cNvPr id="13315" name="Rectangle 1027"/>
          <p:cNvSpPr>
            <a:spLocks noGrp="1" noChangeArrowheads="1"/>
          </p:cNvSpPr>
          <p:nvPr>
            <p:ph type="subTitle" idx="1"/>
          </p:nvPr>
        </p:nvSpPr>
        <p:spPr bwMode="auto">
          <a:xfrm>
            <a:off x="2693797" y="3770660"/>
            <a:ext cx="5539245" cy="161583"/>
          </a:xfrm>
        </p:spPr>
        <p:txBody>
          <a:bodyPr>
            <a:spAutoFit/>
          </a:bodyPr>
          <a:lstStyle>
            <a:lvl1pPr>
              <a:defRPr sz="1050" baseline="0">
                <a:latin typeface="+mn-lt"/>
                <a:ea typeface="+mn-ea"/>
              </a:defRPr>
            </a:lvl1pPr>
          </a:lstStyle>
          <a:p>
            <a:pPr lvl="0"/>
            <a:r>
              <a:rPr lang="en-US" noProof="0"/>
              <a:t>Click to edit Master subtitle style</a:t>
            </a:r>
            <a:endParaRPr lang="en-US" noProof="0" dirty="0"/>
          </a:p>
        </p:txBody>
      </p:sp>
      <p:sp>
        <p:nvSpPr>
          <p:cNvPr id="12" name="TitleTopPlaceholder"/>
          <p:cNvSpPr>
            <a:spLocks noChangeArrowheads="1"/>
          </p:cNvSpPr>
          <p:nvPr/>
        </p:nvSpPr>
        <p:spPr bwMode="ltGray">
          <a:xfrm>
            <a:off x="2125655" y="3245971"/>
            <a:ext cx="2125653" cy="436455"/>
          </a:xfrm>
          <a:prstGeom prst="rect">
            <a:avLst/>
          </a:prstGeom>
          <a:solidFill>
            <a:schemeClr val="accent4">
              <a:alpha val="77000"/>
            </a:scheme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dirty="0">
              <a:solidFill>
                <a:srgbClr val="000000"/>
              </a:solidFill>
            </a:endParaRPr>
          </a:p>
        </p:txBody>
      </p:sp>
      <p:sp>
        <p:nvSpPr>
          <p:cNvPr id="13" name="TitleTopPlaceholder"/>
          <p:cNvSpPr>
            <a:spLocks noChangeArrowheads="1"/>
          </p:cNvSpPr>
          <p:nvPr/>
        </p:nvSpPr>
        <p:spPr bwMode="ltGray">
          <a:xfrm>
            <a:off x="2" y="3245970"/>
            <a:ext cx="2125653" cy="436455"/>
          </a:xfrm>
          <a:prstGeom prst="rect">
            <a:avLst/>
          </a:prstGeom>
          <a:solidFill>
            <a:srgbClr val="FFC000">
              <a:alpha val="80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dirty="0">
              <a:solidFill>
                <a:srgbClr val="000000"/>
              </a:solidFill>
            </a:endParaRPr>
          </a:p>
        </p:txBody>
      </p:sp>
      <p:sp>
        <p:nvSpPr>
          <p:cNvPr id="14" name="TitleTopPlaceholder"/>
          <p:cNvSpPr>
            <a:spLocks noChangeArrowheads="1"/>
          </p:cNvSpPr>
          <p:nvPr/>
        </p:nvSpPr>
        <p:spPr bwMode="ltGray">
          <a:xfrm>
            <a:off x="3886006" y="3246846"/>
            <a:ext cx="5257994" cy="436455"/>
          </a:xfrm>
          <a:prstGeom prst="rect">
            <a:avLst/>
          </a:prstGeom>
          <a:solidFill>
            <a:srgbClr val="009900">
              <a:alpha val="69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dirty="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8" y="2029605"/>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114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extLst>
              <p:ext uri="{D42A27DB-BD31-4B8C-83A1-F6EECF244321}">
                <p14:modId xmlns:p14="http://schemas.microsoft.com/office/powerpoint/2010/main" val="2009110147"/>
              </p:ext>
            </p:extLst>
          </p:nvPr>
        </p:nvGraphicFramePr>
        <p:xfrm>
          <a:off x="1589" y="1590"/>
          <a:ext cx="1587"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3" name="Object 2" hidden="1"/>
                      <p:cNvPicPr/>
                      <p:nvPr/>
                    </p:nvPicPr>
                    <p:blipFill>
                      <a:blip r:embed="rId4"/>
                      <a:stretch>
                        <a:fillRect/>
                      </a:stretch>
                    </p:blipFill>
                    <p:spPr>
                      <a:xfrm>
                        <a:off x="1589" y="1590"/>
                        <a:ext cx="1587" cy="1587"/>
                      </a:xfrm>
                      <a:prstGeom prst="rect">
                        <a:avLst/>
                      </a:prstGeom>
                    </p:spPr>
                  </p:pic>
                </p:oleObj>
              </mc:Fallback>
            </mc:AlternateContent>
          </a:graphicData>
        </a:graphic>
      </p:graphicFrame>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59468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5843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extLst>
              <p:ext uri="{D42A27DB-BD31-4B8C-83A1-F6EECF244321}">
                <p14:modId xmlns:p14="http://schemas.microsoft.com/office/powerpoint/2010/main" val="2741328189"/>
              </p:ext>
            </p:extLst>
          </p:nvPr>
        </p:nvGraphicFramePr>
        <p:xfrm>
          <a:off x="1589" y="1590"/>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9" y="1590"/>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26238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nvPr>
        </p:nvGraphicFramePr>
        <p:xfrm>
          <a:off x="1589"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1589"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dirty="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609600" y="1066801"/>
            <a:ext cx="2901756" cy="1231106"/>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46623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1_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897954897"/>
              </p:ext>
            </p:extLst>
          </p:nvPr>
        </p:nvGraphicFramePr>
        <p:xfrm>
          <a:off x="1665" y="1665"/>
          <a:ext cx="161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665" y="1665"/>
                        <a:ext cx="161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2693796" y="4871298"/>
            <a:ext cx="5036085" cy="500502"/>
            <a:chOff x="1663" y="3104"/>
            <a:chExt cx="3109" cy="309"/>
          </a:xfrm>
        </p:grpSpPr>
        <p:sp>
          <p:nvSpPr>
            <p:cNvPr id="9" name="McK Document type"/>
            <p:cNvSpPr txBox="1">
              <a:spLocks noChangeArrowheads="1"/>
            </p:cNvSpPr>
            <p:nvPr/>
          </p:nvSpPr>
          <p:spPr bwMode="auto">
            <a:xfrm>
              <a:off x="1663" y="3104"/>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Document type</a:t>
              </a:r>
            </a:p>
          </p:txBody>
        </p:sp>
        <p:sp>
          <p:nvSpPr>
            <p:cNvPr id="10" name="McK Date"/>
            <p:cNvSpPr txBox="1">
              <a:spLocks noChangeArrowheads="1"/>
            </p:cNvSpPr>
            <p:nvPr/>
          </p:nvSpPr>
          <p:spPr bwMode="auto">
            <a:xfrm>
              <a:off x="1663" y="3275"/>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Date</a:t>
              </a:r>
            </a:p>
          </p:txBody>
        </p:sp>
      </p:grpSp>
      <p:sp>
        <p:nvSpPr>
          <p:cNvPr id="13314" name="Rectangle 1026"/>
          <p:cNvSpPr>
            <a:spLocks noGrp="1" noChangeArrowheads="1"/>
          </p:cNvSpPr>
          <p:nvPr>
            <p:ph type="ctrTitle" hasCustomPrompt="1"/>
          </p:nvPr>
        </p:nvSpPr>
        <p:spPr bwMode="auto">
          <a:xfrm>
            <a:off x="592295" y="2591192"/>
            <a:ext cx="5539245" cy="507831"/>
          </a:xfrm>
          <a:prstGeom prst="rect">
            <a:avLst/>
          </a:prstGeom>
        </p:spPr>
        <p:txBody>
          <a:bodyPr anchor="b">
            <a:spAutoFit/>
          </a:bodyPr>
          <a:lstStyle>
            <a:lvl1pPr>
              <a:defRPr sz="3265" b="0" baseline="0">
                <a:latin typeface="+mj-lt"/>
                <a:ea typeface="+mj-ea"/>
              </a:defRPr>
            </a:lvl1pPr>
          </a:lstStyle>
          <a:p>
            <a:pPr lvl="0"/>
            <a:r>
              <a:rPr lang="en-US" noProof="0"/>
              <a:t>Title</a:t>
            </a:r>
          </a:p>
        </p:txBody>
      </p:sp>
      <p:sp>
        <p:nvSpPr>
          <p:cNvPr id="12" name="TitleTopPlaceholder"/>
          <p:cNvSpPr>
            <a:spLocks noChangeArrowheads="1"/>
          </p:cNvSpPr>
          <p:nvPr/>
        </p:nvSpPr>
        <p:spPr bwMode="ltGray">
          <a:xfrm>
            <a:off x="2125668" y="3246013"/>
            <a:ext cx="2293946" cy="437329"/>
          </a:xfrm>
          <a:prstGeom prst="rect">
            <a:avLst/>
          </a:prstGeom>
          <a:solidFill>
            <a:schemeClr val="accent4">
              <a:alpha val="77000"/>
            </a:scheme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3" name="TitleTopPlaceholder"/>
          <p:cNvSpPr>
            <a:spLocks noChangeArrowheads="1"/>
          </p:cNvSpPr>
          <p:nvPr/>
        </p:nvSpPr>
        <p:spPr bwMode="ltGray">
          <a:xfrm>
            <a:off x="1" y="3245986"/>
            <a:ext cx="2125653" cy="436455"/>
          </a:xfrm>
          <a:prstGeom prst="rect">
            <a:avLst/>
          </a:prstGeom>
          <a:solidFill>
            <a:srgbClr val="FFC000">
              <a:alpha val="80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4" name="TitleTopPlaceholder"/>
          <p:cNvSpPr>
            <a:spLocks noChangeArrowheads="1"/>
          </p:cNvSpPr>
          <p:nvPr/>
        </p:nvSpPr>
        <p:spPr bwMode="ltGray">
          <a:xfrm>
            <a:off x="3886006" y="3246012"/>
            <a:ext cx="5257994" cy="437331"/>
          </a:xfrm>
          <a:prstGeom prst="rect">
            <a:avLst/>
          </a:prstGeom>
          <a:solidFill>
            <a:srgbClr val="009900">
              <a:alpha val="69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pic>
        <p:nvPicPr>
          <p:cNvPr id="16" name="Picture 4" descr="http://upload.wikimedia.org/wikipedia/commons/thumb/8/82/Seal_of_Massachusetts.svg/2000px-Seal_of_Massachusetts.svg.png"/>
          <p:cNvPicPr>
            <a:picLocks noChangeAspect="1" noChangeArrowheads="1"/>
          </p:cNvPicPr>
          <p:nvPr userDrawn="1"/>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5" y="135844"/>
            <a:ext cx="62909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2473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13" Type="http://schemas.openxmlformats.org/officeDocument/2006/relationships/tags" Target="../tags/tag7.xml"/><Relationship Id="rId18" Type="http://schemas.openxmlformats.org/officeDocument/2006/relationships/tags" Target="../tags/tag12.xml"/><Relationship Id="rId26" Type="http://schemas.openxmlformats.org/officeDocument/2006/relationships/image" Target="../media/image2.png"/><Relationship Id="rId3" Type="http://schemas.openxmlformats.org/officeDocument/2006/relationships/slideLayout" Target="../slideLayouts/slideLayout3.xml"/><Relationship Id="rId21" Type="http://schemas.openxmlformats.org/officeDocument/2006/relationships/tags" Target="../tags/tag15.xml"/><Relationship Id="rId7" Type="http://schemas.openxmlformats.org/officeDocument/2006/relationships/theme" Target="../theme/theme1.xml"/><Relationship Id="rId12" Type="http://schemas.openxmlformats.org/officeDocument/2006/relationships/tags" Target="../tags/tag6.xml"/><Relationship Id="rId17" Type="http://schemas.openxmlformats.org/officeDocument/2006/relationships/tags" Target="../tags/tag11.xml"/><Relationship Id="rId25"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ags" Target="../tags/tag10.xml"/><Relationship Id="rId20" Type="http://schemas.openxmlformats.org/officeDocument/2006/relationships/tags" Target="../tags/tag1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5.xml"/><Relationship Id="rId24" Type="http://schemas.openxmlformats.org/officeDocument/2006/relationships/oleObject" Target="../embeddings/oleObject1.bin"/><Relationship Id="rId5" Type="http://schemas.openxmlformats.org/officeDocument/2006/relationships/slideLayout" Target="../slideLayouts/slideLayout5.xml"/><Relationship Id="rId15" Type="http://schemas.openxmlformats.org/officeDocument/2006/relationships/tags" Target="../tags/tag9.xml"/><Relationship Id="rId23" Type="http://schemas.openxmlformats.org/officeDocument/2006/relationships/tags" Target="../tags/tag17.xml"/><Relationship Id="rId10" Type="http://schemas.openxmlformats.org/officeDocument/2006/relationships/tags" Target="../tags/tag4.xml"/><Relationship Id="rId19" Type="http://schemas.openxmlformats.org/officeDocument/2006/relationships/tags" Target="../tags/tag13.xml"/><Relationship Id="rId4" Type="http://schemas.openxmlformats.org/officeDocument/2006/relationships/slideLayout" Target="../slideLayouts/slideLayout4.xml"/><Relationship Id="rId9" Type="http://schemas.openxmlformats.org/officeDocument/2006/relationships/tags" Target="../tags/tag3.xml"/><Relationship Id="rId14" Type="http://schemas.openxmlformats.org/officeDocument/2006/relationships/tags" Target="../tags/tag8.xml"/><Relationship Id="rId22" Type="http://schemas.openxmlformats.org/officeDocument/2006/relationships/tags" Target="../tags/tag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8"/>
            </p:custDataLst>
            <p:extLst>
              <p:ext uri="{D42A27DB-BD31-4B8C-83A1-F6EECF244321}">
                <p14:modId xmlns:p14="http://schemas.microsoft.com/office/powerpoint/2010/main" val="1876203098"/>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name="think-cell Slide" r:id="rId24" imgW="270" imgH="270" progId="TCLayout.ActiveDocument.1">
                  <p:embed/>
                </p:oleObj>
              </mc:Choice>
              <mc:Fallback>
                <p:oleObj name="think-cell Slide" r:id="rId24" imgW="270" imgH="270" progId="TCLayout.ActiveDocument.1">
                  <p:embed/>
                  <p:pic>
                    <p:nvPicPr>
                      <p:cNvPr id="2" name="Object 1" hidden="1"/>
                      <p:cNvPicPr/>
                      <p:nvPr/>
                    </p:nvPicPr>
                    <p:blipFill>
                      <a:blip r:embed="rId25"/>
                      <a:stretch>
                        <a:fillRect/>
                      </a:stretch>
                    </p:blipFill>
                    <p:spPr>
                      <a:xfrm>
                        <a:off x="0" y="0"/>
                        <a:ext cx="161984" cy="161974"/>
                      </a:xfrm>
                      <a:prstGeom prst="rect">
                        <a:avLst/>
                      </a:prstGeom>
                    </p:spPr>
                  </p:pic>
                </p:oleObj>
              </mc:Fallback>
            </mc:AlternateContent>
          </a:graphicData>
        </a:graphic>
      </p:graphicFrame>
      <p:grpSp>
        <p:nvGrpSpPr>
          <p:cNvPr id="58" name="Group 57"/>
          <p:cNvGrpSpPr/>
          <p:nvPr/>
        </p:nvGrpSpPr>
        <p:grpSpPr bwMode="ltGray">
          <a:xfrm>
            <a:off x="3" y="6565689"/>
            <a:ext cx="9143999" cy="292313"/>
            <a:chOff x="-476250" y="1078229"/>
            <a:chExt cx="9437688" cy="475297"/>
          </a:xfrm>
        </p:grpSpPr>
        <p:sp>
          <p:nvSpPr>
            <p:cNvPr id="59" name="TitleTopPlaceholder"/>
            <p:cNvSpPr>
              <a:spLocks noChangeArrowheads="1"/>
            </p:cNvSpPr>
            <p:nvPr/>
          </p:nvSpPr>
          <p:spPr bwMode="ltGray">
            <a:xfrm>
              <a:off x="1717675" y="1078230"/>
              <a:ext cx="2193925" cy="474345"/>
            </a:xfrm>
            <a:prstGeom prst="rect">
              <a:avLst/>
            </a:prstGeom>
            <a:solidFill>
              <a:schemeClr val="accent4">
                <a:alpha val="77000"/>
              </a:schemeClr>
            </a:solidFill>
            <a:ln w="9525">
              <a:noFill/>
              <a:miter lim="800000"/>
              <a:headEnd/>
              <a:tailEnd/>
            </a:ln>
            <a:effectLst/>
          </p:spPr>
          <p:txBody>
            <a:bodyPr wrap="none" anchor="ctr"/>
            <a:lstStyle/>
            <a:p>
              <a:pPr fontAlgn="base">
                <a:spcBef>
                  <a:spcPct val="0"/>
                </a:spcBef>
                <a:spcAft>
                  <a:spcPct val="0"/>
                </a:spcAft>
              </a:pPr>
              <a:endParaRPr lang="en-US" sz="1200" dirty="0">
                <a:solidFill>
                  <a:srgbClr val="000000"/>
                </a:solidFill>
              </a:endParaRPr>
            </a:p>
          </p:txBody>
        </p:sp>
        <p:sp>
          <p:nvSpPr>
            <p:cNvPr id="60" name="TitleTopPlaceholder"/>
            <p:cNvSpPr>
              <a:spLocks noChangeArrowheads="1"/>
            </p:cNvSpPr>
            <p:nvPr/>
          </p:nvSpPr>
          <p:spPr bwMode="ltGray">
            <a:xfrm>
              <a:off x="-476250" y="1078229"/>
              <a:ext cx="2193925" cy="474345"/>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endParaRPr lang="en-US" sz="1200" dirty="0">
                <a:solidFill>
                  <a:srgbClr val="000000"/>
                </a:solidFill>
              </a:endParaRPr>
            </a:p>
          </p:txBody>
        </p:sp>
        <p:sp>
          <p:nvSpPr>
            <p:cNvPr id="61" name="TitleTopPlaceholder"/>
            <p:cNvSpPr>
              <a:spLocks noChangeArrowheads="1"/>
            </p:cNvSpPr>
            <p:nvPr/>
          </p:nvSpPr>
          <p:spPr bwMode="ltGray">
            <a:xfrm>
              <a:off x="3534567" y="1079181"/>
              <a:ext cx="5426871" cy="474345"/>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1200" dirty="0">
                <a:solidFill>
                  <a:srgbClr val="000000"/>
                </a:solidFill>
              </a:endParaRPr>
            </a:p>
          </p:txBody>
        </p:sp>
      </p:grpSp>
      <p:sp>
        <p:nvSpPr>
          <p:cNvPr id="1036" name="Rectangle 286"/>
          <p:cNvSpPr>
            <a:spLocks noGrp="1" noChangeArrowheads="1"/>
          </p:cNvSpPr>
          <p:nvPr>
            <p:ph type="body" idx="1"/>
          </p:nvPr>
        </p:nvSpPr>
        <p:spPr bwMode="auto">
          <a:xfrm>
            <a:off x="1482156" y="1990667"/>
            <a:ext cx="4389768" cy="92333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9" name="Title Placeholder 2"/>
          <p:cNvSpPr>
            <a:spLocks noGrp="1" noChangeArrowheads="1"/>
          </p:cNvSpPr>
          <p:nvPr>
            <p:ph type="title"/>
          </p:nvPr>
        </p:nvSpPr>
        <p:spPr bwMode="auto">
          <a:xfrm>
            <a:off x="174946" y="234865"/>
            <a:ext cx="8053675" cy="219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endParaRPr lang="en-US" noProof="0" dirty="0"/>
          </a:p>
        </p:txBody>
      </p:sp>
      <p:sp>
        <p:nvSpPr>
          <p:cNvPr id="10" name="McK 1. On-page tracker" hidden="1"/>
          <p:cNvSpPr>
            <a:spLocks noChangeArrowheads="1"/>
          </p:cNvSpPr>
          <p:nvPr/>
        </p:nvSpPr>
        <p:spPr bwMode="auto">
          <a:xfrm>
            <a:off x="174945" y="27537"/>
            <a:ext cx="644407" cy="161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050" dirty="0">
                <a:solidFill>
                  <a:srgbClr val="808080"/>
                </a:solidFill>
              </a:rPr>
              <a:t>TRACKER</a:t>
            </a:r>
          </a:p>
        </p:txBody>
      </p:sp>
      <p:sp>
        <p:nvSpPr>
          <p:cNvPr id="11" name="McK 3. Unit of measure" hidden="1"/>
          <p:cNvSpPr txBox="1">
            <a:spLocks noChangeArrowheads="1"/>
          </p:cNvSpPr>
          <p:nvPr/>
        </p:nvSpPr>
        <p:spPr bwMode="auto">
          <a:xfrm>
            <a:off x="174945" y="542617"/>
            <a:ext cx="805367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200" dirty="0">
                <a:solidFill>
                  <a:srgbClr val="808080"/>
                </a:solidFill>
                <a:latin typeface="Arial"/>
              </a:rPr>
              <a:t>Unit of measure</a:t>
            </a:r>
          </a:p>
        </p:txBody>
      </p:sp>
      <p:grpSp>
        <p:nvGrpSpPr>
          <p:cNvPr id="12" name="McK Slide Elements" hidden="1"/>
          <p:cNvGrpSpPr>
            <a:grpSpLocks/>
          </p:cNvGrpSpPr>
          <p:nvPr/>
        </p:nvGrpSpPr>
        <p:grpSpPr bwMode="auto">
          <a:xfrm>
            <a:off x="174944" y="6128512"/>
            <a:ext cx="8799129" cy="370922"/>
            <a:chOff x="75" y="3921"/>
            <a:chExt cx="689" cy="229"/>
          </a:xfrm>
        </p:grpSpPr>
        <p:sp>
          <p:nvSpPr>
            <p:cNvPr id="13" name="McK 4. Footnote"/>
            <p:cNvSpPr txBox="1">
              <a:spLocks noChangeArrowheads="1"/>
            </p:cNvSpPr>
            <p:nvPr/>
          </p:nvSpPr>
          <p:spPr bwMode="auto">
            <a:xfrm>
              <a:off x="75" y="3921"/>
              <a:ext cx="689"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750" dirty="0">
                  <a:solidFill>
                    <a:srgbClr val="000000"/>
                  </a:solidFill>
                  <a:latin typeface="Arial"/>
                </a:rPr>
                <a:t>1 Footnote</a:t>
              </a:r>
            </a:p>
          </p:txBody>
        </p:sp>
        <p:sp>
          <p:nvSpPr>
            <p:cNvPr id="14" name="McK 5. Source"/>
            <p:cNvSpPr>
              <a:spLocks noChangeArrowheads="1"/>
            </p:cNvSpPr>
            <p:nvPr/>
          </p:nvSpPr>
          <p:spPr bwMode="auto">
            <a:xfrm>
              <a:off x="75" y="4079"/>
              <a:ext cx="689"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466433" indent="-466433" defTabSz="685072" fontAlgn="base">
                <a:spcBef>
                  <a:spcPct val="0"/>
                </a:spcBef>
                <a:spcAft>
                  <a:spcPct val="0"/>
                </a:spcAft>
                <a:tabLst>
                  <a:tab pos="468861" algn="l"/>
                </a:tabLst>
              </a:pPr>
              <a:r>
                <a:rPr lang="en-US" sz="750" dirty="0">
                  <a:solidFill>
                    <a:srgbClr val="000000"/>
                  </a:solidFill>
                </a:rPr>
                <a:t>SOURCE: Source</a:t>
              </a:r>
            </a:p>
          </p:txBody>
        </p:sp>
      </p:grpSp>
      <p:grpSp>
        <p:nvGrpSpPr>
          <p:cNvPr id="15" name="ACET" hidden="1"/>
          <p:cNvGrpSpPr>
            <a:grpSpLocks/>
          </p:cNvGrpSpPr>
          <p:nvPr/>
        </p:nvGrpSpPr>
        <p:grpSpPr bwMode="auto">
          <a:xfrm>
            <a:off x="1482156" y="1281220"/>
            <a:ext cx="4350892" cy="387119"/>
            <a:chOff x="915" y="791"/>
            <a:chExt cx="2686" cy="239"/>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91"/>
              <a:ext cx="2686" cy="239"/>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200" b="1" dirty="0">
                  <a:solidFill>
                    <a:srgbClr val="000000"/>
                  </a:solidFill>
                </a:rPr>
                <a:t>Title</a:t>
              </a:r>
            </a:p>
            <a:p>
              <a:pPr fontAlgn="base">
                <a:spcBef>
                  <a:spcPct val="0"/>
                </a:spcBef>
                <a:spcAft>
                  <a:spcPct val="0"/>
                </a:spcAft>
              </a:pPr>
              <a:r>
                <a:rPr lang="en-US" sz="1200" dirty="0">
                  <a:solidFill>
                    <a:srgbClr val="808080"/>
                  </a:solidFill>
                </a:rPr>
                <a:t>Unit of measure</a:t>
              </a:r>
            </a:p>
          </p:txBody>
        </p:sp>
      </p:grpSp>
      <p:grpSp>
        <p:nvGrpSpPr>
          <p:cNvPr id="63" name="LegendBoxes" hidden="1"/>
          <p:cNvGrpSpPr>
            <a:grpSpLocks/>
          </p:cNvGrpSpPr>
          <p:nvPr/>
        </p:nvGrpSpPr>
        <p:grpSpPr bwMode="auto">
          <a:xfrm>
            <a:off x="7449482" y="275440"/>
            <a:ext cx="644698" cy="1004244"/>
            <a:chOff x="4936" y="176"/>
            <a:chExt cx="398" cy="620"/>
          </a:xfrm>
        </p:grpSpPr>
        <p:sp>
          <p:nvSpPr>
            <p:cNvPr id="64" name="Legend1"/>
            <p:cNvSpPr>
              <a:spLocks noChangeArrowheads="1"/>
            </p:cNvSpPr>
            <p:nvPr/>
          </p:nvSpPr>
          <p:spPr bwMode="auto">
            <a:xfrm>
              <a:off x="5096" y="17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66" name="Legend2"/>
            <p:cNvSpPr>
              <a:spLocks noChangeArrowheads="1"/>
            </p:cNvSpPr>
            <p:nvPr/>
          </p:nvSpPr>
          <p:spPr bwMode="auto">
            <a:xfrm>
              <a:off x="5096" y="34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68" name="Legend3"/>
            <p:cNvSpPr>
              <a:spLocks noChangeArrowheads="1"/>
            </p:cNvSpPr>
            <p:nvPr/>
          </p:nvSpPr>
          <p:spPr bwMode="auto">
            <a:xfrm>
              <a:off x="5096" y="517"/>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70" name="Legend4"/>
            <p:cNvSpPr>
              <a:spLocks noChangeArrowheads="1"/>
            </p:cNvSpPr>
            <p:nvPr/>
          </p:nvSpPr>
          <p:spPr bwMode="auto">
            <a:xfrm>
              <a:off x="5096" y="688"/>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72" name="LegendLines" hidden="1"/>
          <p:cNvGrpSpPr>
            <a:grpSpLocks/>
          </p:cNvGrpSpPr>
          <p:nvPr/>
        </p:nvGrpSpPr>
        <p:grpSpPr bwMode="auto">
          <a:xfrm>
            <a:off x="7135224" y="275439"/>
            <a:ext cx="958945" cy="696492"/>
            <a:chOff x="4750" y="176"/>
            <a:chExt cx="592" cy="43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dirty="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dirty="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dirty="0">
                <a:solidFill>
                  <a:srgbClr val="000000"/>
                </a:solidFill>
              </a:endParaRPr>
            </a:p>
          </p:txBody>
        </p:sp>
        <p:sp>
          <p:nvSpPr>
            <p:cNvPr id="76" name="Legend1"/>
            <p:cNvSpPr>
              <a:spLocks noChangeArrowheads="1"/>
            </p:cNvSpPr>
            <p:nvPr/>
          </p:nvSpPr>
          <p:spPr bwMode="auto">
            <a:xfrm>
              <a:off x="5104" y="17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77" name="Legend2"/>
            <p:cNvSpPr>
              <a:spLocks noChangeArrowheads="1"/>
            </p:cNvSpPr>
            <p:nvPr/>
          </p:nvSpPr>
          <p:spPr bwMode="auto">
            <a:xfrm>
              <a:off x="5104" y="344"/>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78" name="Legend3"/>
            <p:cNvSpPr>
              <a:spLocks noChangeArrowheads="1"/>
            </p:cNvSpPr>
            <p:nvPr/>
          </p:nvSpPr>
          <p:spPr bwMode="auto">
            <a:xfrm>
              <a:off x="5104" y="520"/>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grpSp>
      <p:grpSp>
        <p:nvGrpSpPr>
          <p:cNvPr id="79" name="McKSticker" hidden="1"/>
          <p:cNvGrpSpPr/>
          <p:nvPr/>
        </p:nvGrpSpPr>
        <p:grpSpPr bwMode="auto">
          <a:xfrm>
            <a:off x="7418657" y="275439"/>
            <a:ext cx="809966" cy="166199"/>
            <a:chOff x="7946981" y="285750"/>
            <a:chExt cx="793794" cy="162890"/>
          </a:xfrm>
        </p:grpSpPr>
        <p:sp>
          <p:nvSpPr>
            <p:cNvPr id="80" name="StickerRectangle"/>
            <p:cNvSpPr>
              <a:spLocks noChangeArrowheads="1"/>
            </p:cNvSpPr>
            <p:nvPr/>
          </p:nvSpPr>
          <p:spPr bwMode="auto">
            <a:xfrm>
              <a:off x="7946981" y="285750"/>
              <a:ext cx="793794" cy="16289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685145" fontAlgn="base">
                <a:spcBef>
                  <a:spcPct val="0"/>
                </a:spcBef>
                <a:spcAft>
                  <a:spcPct val="0"/>
                </a:spcAft>
                <a:buClr>
                  <a:srgbClr val="000000"/>
                </a:buClr>
              </a:pPr>
              <a:r>
                <a:rPr lang="en-US" sz="900" dirty="0">
                  <a:solidFill>
                    <a:srgbClr val="808080"/>
                  </a:solidFill>
                </a:rPr>
                <a:t>PRELIMINARY</a:t>
              </a:r>
            </a:p>
          </p:txBody>
        </p:sp>
        <p:cxnSp>
          <p:nvCxnSpPr>
            <p:cNvPr id="81" name="AutoShape 31"/>
            <p:cNvCxnSpPr>
              <a:cxnSpLocks noChangeShapeType="1"/>
              <a:stCxn id="80" idx="2"/>
              <a:endCxn id="80" idx="4"/>
            </p:cNvCxnSpPr>
            <p:nvPr/>
          </p:nvCxnSpPr>
          <p:spPr bwMode="auto">
            <a:xfrm>
              <a:off x="7946981" y="285750"/>
              <a:ext cx="0" cy="162890"/>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946981" y="448640"/>
              <a:ext cx="793794"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67" y="275438"/>
            <a:ext cx="711928" cy="1333054"/>
            <a:chOff x="6655594" y="273840"/>
            <a:chExt cx="697715" cy="1306516"/>
          </a:xfrm>
        </p:grpSpPr>
        <p:grpSp>
          <p:nvGrpSpPr>
            <p:cNvPr id="84" name="MoonLegend1"/>
            <p:cNvGrpSpPr>
              <a:grpSpLocks noChangeAspect="1"/>
            </p:cNvGrpSpPr>
            <p:nvPr>
              <p:custDataLst>
                <p:tags r:id="rId9"/>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2"/>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103" name="Arc 39"/>
              <p:cNvSpPr>
                <a:spLocks noChangeAspect="1"/>
              </p:cNvSpPr>
              <p:nvPr>
                <p:custDataLst>
                  <p:tags r:id="rId23"/>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85" name="MoonLegend2"/>
            <p:cNvGrpSpPr>
              <a:grpSpLocks noChangeAspect="1"/>
            </p:cNvGrpSpPr>
            <p:nvPr>
              <p:custDataLst>
                <p:tags r:id="rId10"/>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0"/>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101" name="Arc 42"/>
              <p:cNvSpPr>
                <a:spLocks noChangeAspect="1"/>
              </p:cNvSpPr>
              <p:nvPr>
                <p:custDataLst>
                  <p:tags r:id="rId21"/>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86" name="MoonLegend4"/>
            <p:cNvGrpSpPr>
              <a:grpSpLocks noChangeAspect="1"/>
            </p:cNvGrpSpPr>
            <p:nvPr>
              <p:custDataLst>
                <p:tags r:id="rId11"/>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18"/>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99" name="Arc 48"/>
              <p:cNvSpPr>
                <a:spLocks noChangeAspect="1"/>
              </p:cNvSpPr>
              <p:nvPr>
                <p:custDataLst>
                  <p:tags r:id="rId19"/>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87" name="MoonLegend5"/>
            <p:cNvGrpSpPr>
              <a:grpSpLocks noChangeAspect="1"/>
            </p:cNvGrpSpPr>
            <p:nvPr>
              <p:custDataLst>
                <p:tags r:id="rId12"/>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6"/>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97" name="Oval 51"/>
              <p:cNvSpPr>
                <a:spLocks noChangeAspect="1" noChangeArrowheads="1"/>
              </p:cNvSpPr>
              <p:nvPr>
                <p:custDataLst>
                  <p:tags r:id="rId17"/>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sp>
          <p:nvSpPr>
            <p:cNvPr id="88" name="Legend1"/>
            <p:cNvSpPr>
              <a:spLocks noChangeArrowheads="1"/>
            </p:cNvSpPr>
            <p:nvPr/>
          </p:nvSpPr>
          <p:spPr bwMode="auto">
            <a:xfrm>
              <a:off x="6976269" y="286540"/>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89" name="Legend2"/>
            <p:cNvSpPr>
              <a:spLocks noChangeArrowheads="1"/>
            </p:cNvSpPr>
            <p:nvPr/>
          </p:nvSpPr>
          <p:spPr bwMode="auto">
            <a:xfrm>
              <a:off x="6976269" y="561178"/>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90" name="Legend3"/>
            <p:cNvSpPr>
              <a:spLocks noChangeArrowheads="1"/>
            </p:cNvSpPr>
            <p:nvPr/>
          </p:nvSpPr>
          <p:spPr bwMode="auto">
            <a:xfrm>
              <a:off x="6976269" y="835817"/>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91" name="Legend4"/>
            <p:cNvSpPr>
              <a:spLocks noChangeArrowheads="1"/>
            </p:cNvSpPr>
            <p:nvPr/>
          </p:nvSpPr>
          <p:spPr bwMode="auto">
            <a:xfrm>
              <a:off x="6976269" y="1107280"/>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92" name="Legend5"/>
            <p:cNvSpPr>
              <a:spLocks noChangeArrowheads="1"/>
            </p:cNvSpPr>
            <p:nvPr/>
          </p:nvSpPr>
          <p:spPr bwMode="auto">
            <a:xfrm>
              <a:off x="6976269" y="1383505"/>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grpSp>
          <p:nvGrpSpPr>
            <p:cNvPr id="93" name="MoonLegend3"/>
            <p:cNvGrpSpPr>
              <a:grpSpLocks noChangeAspect="1"/>
            </p:cNvGrpSpPr>
            <p:nvPr>
              <p:custDataLst>
                <p:tags r:id="rId13"/>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4"/>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95" name="Arc 48"/>
              <p:cNvSpPr>
                <a:spLocks noChangeAspect="1"/>
              </p:cNvSpPr>
              <p:nvPr>
                <p:custDataLst>
                  <p:tags r:id="rId15"/>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sp>
        <p:nvSpPr>
          <p:cNvPr id="104" name="Slide Number"/>
          <p:cNvSpPr txBox="1">
            <a:spLocks/>
          </p:cNvSpPr>
          <p:nvPr/>
        </p:nvSpPr>
        <p:spPr bwMode="auto">
          <a:xfrm>
            <a:off x="8852038" y="6654135"/>
            <a:ext cx="117020" cy="115416"/>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750" smtClean="0">
                <a:solidFill>
                  <a:srgbClr val="FFFFFF"/>
                </a:solidFill>
              </a:rPr>
              <a:pPr algn="r" fontAlgn="base">
                <a:spcBef>
                  <a:spcPct val="0"/>
                </a:spcBef>
                <a:spcAft>
                  <a:spcPct val="0"/>
                </a:spcAft>
              </a:pPr>
              <a:t>‹#›</a:t>
            </a:fld>
            <a:endParaRPr lang="en-US" sz="750" dirty="0">
              <a:solidFill>
                <a:srgbClr val="FFFFFF"/>
              </a:solidFill>
            </a:endParaRPr>
          </a:p>
        </p:txBody>
      </p:sp>
      <p:pic>
        <p:nvPicPr>
          <p:cNvPr id="62" name="Picture 4" descr="http://upload.wikimedia.org/wikipedia/commons/thumb/8/82/Seal_of_Massachusetts.svg/2000px-Seal_of_Massachusetts.svg.png"/>
          <p:cNvPicPr>
            <a:picLocks noChangeAspect="1" noChangeArrowheads="1"/>
          </p:cNvPicPr>
          <p:nvPr/>
        </p:nvPicPr>
        <p:blipFill>
          <a:blip r:embed="rId2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6" y="135845"/>
            <a:ext cx="62909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05" name="TextBox 104"/>
          <p:cNvSpPr txBox="1"/>
          <p:nvPr/>
        </p:nvSpPr>
        <p:spPr>
          <a:xfrm>
            <a:off x="5192430" y="6619159"/>
            <a:ext cx="4302125" cy="12695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825" dirty="0">
                <a:solidFill>
                  <a:srgbClr val="FFFFFF"/>
                </a:solidFill>
              </a:rPr>
              <a:t>INTERNAL DRAFT – POLICY IN DEVELOPMENT</a:t>
            </a:r>
          </a:p>
        </p:txBody>
      </p:sp>
    </p:spTree>
    <p:extLst>
      <p:ext uri="{BB962C8B-B14F-4D97-AF65-F5344CB8AC3E}">
        <p14:creationId xmlns:p14="http://schemas.microsoft.com/office/powerpoint/2010/main" val="4284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5" r:id="rId4"/>
    <p:sldLayoutId id="2147483670" r:id="rId5"/>
    <p:sldLayoutId id="2147483671" r:id="rId6"/>
  </p:sldLayoutIdLst>
  <p:txStyles>
    <p:titleStyle>
      <a:lvl1pPr algn="l" defTabSz="685072" rtl="0" eaLnBrk="1" fontAlgn="base" hangingPunct="1">
        <a:spcBef>
          <a:spcPct val="0"/>
        </a:spcBef>
        <a:spcAft>
          <a:spcPct val="0"/>
        </a:spcAft>
        <a:tabLst>
          <a:tab pos="206493" algn="l"/>
        </a:tabLst>
        <a:defRPr sz="1425" b="1" baseline="0">
          <a:solidFill>
            <a:schemeClr val="tx2"/>
          </a:solidFill>
          <a:latin typeface="+mj-lt"/>
          <a:ea typeface="+mj-ea"/>
          <a:cs typeface="+mj-cs"/>
        </a:defRPr>
      </a:lvl1pPr>
      <a:lvl2pPr algn="l" defTabSz="685072" rtl="0" eaLnBrk="1" fontAlgn="base" hangingPunct="1">
        <a:spcBef>
          <a:spcPct val="0"/>
        </a:spcBef>
        <a:spcAft>
          <a:spcPct val="0"/>
        </a:spcAft>
        <a:defRPr sz="1425" b="1">
          <a:solidFill>
            <a:schemeClr val="tx2"/>
          </a:solidFill>
          <a:latin typeface="Arial" charset="0"/>
        </a:defRPr>
      </a:lvl2pPr>
      <a:lvl3pPr algn="l" defTabSz="685072" rtl="0" eaLnBrk="1" fontAlgn="base" hangingPunct="1">
        <a:spcBef>
          <a:spcPct val="0"/>
        </a:spcBef>
        <a:spcAft>
          <a:spcPct val="0"/>
        </a:spcAft>
        <a:defRPr sz="1425" b="1">
          <a:solidFill>
            <a:schemeClr val="tx2"/>
          </a:solidFill>
          <a:latin typeface="Arial" charset="0"/>
        </a:defRPr>
      </a:lvl3pPr>
      <a:lvl4pPr algn="l" defTabSz="685072" rtl="0" eaLnBrk="1" fontAlgn="base" hangingPunct="1">
        <a:spcBef>
          <a:spcPct val="0"/>
        </a:spcBef>
        <a:spcAft>
          <a:spcPct val="0"/>
        </a:spcAft>
        <a:defRPr sz="1425" b="1">
          <a:solidFill>
            <a:schemeClr val="tx2"/>
          </a:solidFill>
          <a:latin typeface="Arial" charset="0"/>
        </a:defRPr>
      </a:lvl4pPr>
      <a:lvl5pPr algn="l" defTabSz="685072" rtl="0" eaLnBrk="1" fontAlgn="base" hangingPunct="1">
        <a:spcBef>
          <a:spcPct val="0"/>
        </a:spcBef>
        <a:spcAft>
          <a:spcPct val="0"/>
        </a:spcAft>
        <a:defRPr sz="1425" b="1">
          <a:solidFill>
            <a:schemeClr val="tx2"/>
          </a:solidFill>
          <a:latin typeface="Arial" charset="0"/>
        </a:defRPr>
      </a:lvl5pPr>
      <a:lvl6pPr marL="349823" algn="l" defTabSz="685072" rtl="0" eaLnBrk="1" fontAlgn="base" hangingPunct="1">
        <a:spcBef>
          <a:spcPct val="0"/>
        </a:spcBef>
        <a:spcAft>
          <a:spcPct val="0"/>
        </a:spcAft>
        <a:defRPr sz="1425" b="1">
          <a:solidFill>
            <a:schemeClr val="tx2"/>
          </a:solidFill>
          <a:latin typeface="Arial" charset="0"/>
        </a:defRPr>
      </a:lvl6pPr>
      <a:lvl7pPr marL="699647" algn="l" defTabSz="685072" rtl="0" eaLnBrk="1" fontAlgn="base" hangingPunct="1">
        <a:spcBef>
          <a:spcPct val="0"/>
        </a:spcBef>
        <a:spcAft>
          <a:spcPct val="0"/>
        </a:spcAft>
        <a:defRPr sz="1425" b="1">
          <a:solidFill>
            <a:schemeClr val="tx2"/>
          </a:solidFill>
          <a:latin typeface="Arial" charset="0"/>
        </a:defRPr>
      </a:lvl7pPr>
      <a:lvl8pPr marL="1049471" algn="l" defTabSz="685072" rtl="0" eaLnBrk="1" fontAlgn="base" hangingPunct="1">
        <a:spcBef>
          <a:spcPct val="0"/>
        </a:spcBef>
        <a:spcAft>
          <a:spcPct val="0"/>
        </a:spcAft>
        <a:defRPr sz="1425" b="1">
          <a:solidFill>
            <a:schemeClr val="tx2"/>
          </a:solidFill>
          <a:latin typeface="Arial" charset="0"/>
        </a:defRPr>
      </a:lvl8pPr>
      <a:lvl9pPr marL="1399296" algn="l" defTabSz="685072" rtl="0" eaLnBrk="1" fontAlgn="base" hangingPunct="1">
        <a:spcBef>
          <a:spcPct val="0"/>
        </a:spcBef>
        <a:spcAft>
          <a:spcPct val="0"/>
        </a:spcAft>
        <a:defRPr sz="1425" b="1">
          <a:solidFill>
            <a:schemeClr val="tx2"/>
          </a:solidFill>
          <a:latin typeface="Arial" charset="0"/>
        </a:defRPr>
      </a:lvl9pPr>
    </p:titleStyle>
    <p:bodyStyle>
      <a:lvl1pPr marL="0" indent="0" algn="l" defTabSz="685072" rtl="0" eaLnBrk="1" fontAlgn="base" hangingPunct="1">
        <a:spcBef>
          <a:spcPct val="0"/>
        </a:spcBef>
        <a:spcAft>
          <a:spcPct val="0"/>
        </a:spcAft>
        <a:buClr>
          <a:schemeClr val="tx2"/>
        </a:buClr>
        <a:defRPr sz="1200" baseline="0">
          <a:solidFill>
            <a:schemeClr val="tx1"/>
          </a:solidFill>
          <a:latin typeface="+mn-lt"/>
          <a:ea typeface="+mn-ea"/>
          <a:cs typeface="+mn-cs"/>
        </a:defRPr>
      </a:lvl1pPr>
      <a:lvl2pPr marL="148190" indent="-146975" algn="l" defTabSz="685072" rtl="0" eaLnBrk="1" fontAlgn="base" hangingPunct="1">
        <a:spcBef>
          <a:spcPct val="0"/>
        </a:spcBef>
        <a:spcAft>
          <a:spcPct val="0"/>
        </a:spcAft>
        <a:buClr>
          <a:schemeClr val="tx2"/>
        </a:buClr>
        <a:buSzPct val="125000"/>
        <a:buFont typeface="Arial" charset="0"/>
        <a:buChar char="▪"/>
        <a:defRPr sz="1200" baseline="0">
          <a:solidFill>
            <a:schemeClr val="tx1"/>
          </a:solidFill>
          <a:latin typeface="+mn-lt"/>
        </a:defRPr>
      </a:lvl2pPr>
      <a:lvl3pPr marL="349823" indent="-200420" algn="l" defTabSz="685072" rtl="0" eaLnBrk="1" fontAlgn="base" hangingPunct="1">
        <a:spcBef>
          <a:spcPct val="0"/>
        </a:spcBef>
        <a:spcAft>
          <a:spcPct val="0"/>
        </a:spcAft>
        <a:buClr>
          <a:schemeClr val="tx2"/>
        </a:buClr>
        <a:buSzPct val="120000"/>
        <a:buFont typeface="Arial" charset="0"/>
        <a:buChar char="–"/>
        <a:defRPr sz="1200" baseline="0">
          <a:solidFill>
            <a:schemeClr val="tx1"/>
          </a:solidFill>
          <a:latin typeface="+mn-lt"/>
        </a:defRPr>
      </a:lvl3pPr>
      <a:lvl4pPr marL="470076" indent="-119037" algn="l" defTabSz="685072" rtl="0" eaLnBrk="1" fontAlgn="base" hangingPunct="1">
        <a:spcBef>
          <a:spcPct val="0"/>
        </a:spcBef>
        <a:spcAft>
          <a:spcPct val="0"/>
        </a:spcAft>
        <a:buClr>
          <a:schemeClr val="tx2"/>
        </a:buClr>
        <a:buSzPct val="120000"/>
        <a:buFont typeface="Arial" charset="0"/>
        <a:buChar char="▫"/>
        <a:defRPr sz="1200" baseline="0">
          <a:solidFill>
            <a:schemeClr val="tx1"/>
          </a:solidFill>
          <a:latin typeface="+mn-lt"/>
        </a:defRPr>
      </a:lvl4pPr>
      <a:lvl5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5pPr>
      <a:lvl6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6pPr>
      <a:lvl7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7pPr>
      <a:lvl8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8pPr>
      <a:lvl9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9pPr>
    </p:bodyStyle>
    <p:otherStyle>
      <a:defPPr>
        <a:defRPr lang="en-US"/>
      </a:defPPr>
      <a:lvl1pPr marL="0" algn="l" defTabSz="699647" rtl="0" eaLnBrk="1" latinLnBrk="0" hangingPunct="1">
        <a:defRPr sz="1350" kern="1200">
          <a:solidFill>
            <a:schemeClr val="tx1"/>
          </a:solidFill>
          <a:latin typeface="+mn-lt"/>
          <a:ea typeface="+mn-ea"/>
          <a:cs typeface="+mn-cs"/>
        </a:defRPr>
      </a:lvl1pPr>
      <a:lvl2pPr marL="349823" algn="l" defTabSz="699647" rtl="0" eaLnBrk="1" latinLnBrk="0" hangingPunct="1">
        <a:defRPr sz="1350" kern="1200">
          <a:solidFill>
            <a:schemeClr val="tx1"/>
          </a:solidFill>
          <a:latin typeface="+mn-lt"/>
          <a:ea typeface="+mn-ea"/>
          <a:cs typeface="+mn-cs"/>
        </a:defRPr>
      </a:lvl2pPr>
      <a:lvl3pPr marL="699647" algn="l" defTabSz="699647" rtl="0" eaLnBrk="1" latinLnBrk="0" hangingPunct="1">
        <a:defRPr sz="1350" kern="1200">
          <a:solidFill>
            <a:schemeClr val="tx1"/>
          </a:solidFill>
          <a:latin typeface="+mn-lt"/>
          <a:ea typeface="+mn-ea"/>
          <a:cs typeface="+mn-cs"/>
        </a:defRPr>
      </a:lvl3pPr>
      <a:lvl4pPr marL="1049471" algn="l" defTabSz="699647" rtl="0" eaLnBrk="1" latinLnBrk="0" hangingPunct="1">
        <a:defRPr sz="1350" kern="1200">
          <a:solidFill>
            <a:schemeClr val="tx1"/>
          </a:solidFill>
          <a:latin typeface="+mn-lt"/>
          <a:ea typeface="+mn-ea"/>
          <a:cs typeface="+mn-cs"/>
        </a:defRPr>
      </a:lvl4pPr>
      <a:lvl5pPr marL="1399296" algn="l" defTabSz="699647" rtl="0" eaLnBrk="1" latinLnBrk="0" hangingPunct="1">
        <a:defRPr sz="1350" kern="1200">
          <a:solidFill>
            <a:schemeClr val="tx1"/>
          </a:solidFill>
          <a:latin typeface="+mn-lt"/>
          <a:ea typeface="+mn-ea"/>
          <a:cs typeface="+mn-cs"/>
        </a:defRPr>
      </a:lvl5pPr>
      <a:lvl6pPr marL="1749119" algn="l" defTabSz="699647" rtl="0" eaLnBrk="1" latinLnBrk="0" hangingPunct="1">
        <a:defRPr sz="1350" kern="1200">
          <a:solidFill>
            <a:schemeClr val="tx1"/>
          </a:solidFill>
          <a:latin typeface="+mn-lt"/>
          <a:ea typeface="+mn-ea"/>
          <a:cs typeface="+mn-cs"/>
        </a:defRPr>
      </a:lvl6pPr>
      <a:lvl7pPr marL="2098943" algn="l" defTabSz="699647" rtl="0" eaLnBrk="1" latinLnBrk="0" hangingPunct="1">
        <a:defRPr sz="1350" kern="1200">
          <a:solidFill>
            <a:schemeClr val="tx1"/>
          </a:solidFill>
          <a:latin typeface="+mn-lt"/>
          <a:ea typeface="+mn-ea"/>
          <a:cs typeface="+mn-cs"/>
        </a:defRPr>
      </a:lvl7pPr>
      <a:lvl8pPr marL="2448767" algn="l" defTabSz="699647" rtl="0" eaLnBrk="1" latinLnBrk="0" hangingPunct="1">
        <a:defRPr sz="1350" kern="1200">
          <a:solidFill>
            <a:schemeClr val="tx1"/>
          </a:solidFill>
          <a:latin typeface="+mn-lt"/>
          <a:ea typeface="+mn-ea"/>
          <a:cs typeface="+mn-cs"/>
        </a:defRPr>
      </a:lvl8pPr>
      <a:lvl9pPr marL="2798590" algn="l" defTabSz="699647"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hedfuel.azurewebsites.net/iShelters.aspx" TargetMode="External"/><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hyperlink" Target="https://www.mass.gov/info-details/helping-patients-with-skilled-nursing-or-other-long-term-care-needs" TargetMode="External"/><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ss.gov/info-details/ehs-agency-targeted-resources" TargetMode="External"/><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hyperlink" Target="mailto:EHSDischargeSupport@mass.gov" TargetMode="External"/><Relationship Id="rId2" Type="http://schemas.openxmlformats.org/officeDocument/2006/relationships/notesSlide" Target="../notesSlides/notesSlide16.xml"/><Relationship Id="rId1" Type="http://schemas.openxmlformats.org/officeDocument/2006/relationships/slideLayout" Target="../slideLayouts/slideLayout5.xml"/><Relationship Id="rId4" Type="http://schemas.openxmlformats.org/officeDocument/2006/relationships/hyperlink" Target="https://www.mass.gov/doc/dhcd-letter-to-individual-emergency-shelter-providers/download"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www.mass.gov/decision-tree/housing-tool-for-hospital-discharge-staff" TargetMode="External"/><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guides/find-which-dmh-office-covers-your-city-or-town" TargetMode="External"/><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hyperlink" Target="https://www.mass.gov/resource/helping-patients-who-are-homeless-or-housing-unstable"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hyperlink" Target="mailto:EHSDischargesupport@mass.gov" TargetMode="External"/><Relationship Id="rId2" Type="http://schemas.openxmlformats.org/officeDocument/2006/relationships/notesSlide" Target="../notesSlides/notesSlide22.xml"/><Relationship Id="rId1" Type="http://schemas.openxmlformats.org/officeDocument/2006/relationships/slideLayout" Target="../slideLayouts/slideLayout5.xml"/><Relationship Id="rId5" Type="http://schemas.openxmlformats.org/officeDocument/2006/relationships/image" Target="../media/image8.png"/><Relationship Id="rId4" Type="http://schemas.openxmlformats.org/officeDocument/2006/relationships/hyperlink" Target="https://securemail.mass.gov/securereader/init.jsf?brand=17a0cf75c7f65b7f"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s://www.mass.gov/doc/psychiatric-inpatient-hospitals-bulletin/download"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hyperlink" Target="https://www.mass.gov/doc/managed-care-entities-bulletin/download" TargetMode="External"/><Relationship Id="rId4" Type="http://schemas.openxmlformats.org/officeDocument/2006/relationships/hyperlink" Target="https://www.mass.gov/doc/acute-inpatient-hospitals-bulletin/download"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mass.gov/doc/104-cmr-27-licensing-and-operational-standards-for-mental-health-facilities/download"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hyperlink" Target="https://www.mass.gov/info-details/applications-for-dmh-services#:~:text=Contact%20Info%20-%20Where%20to%20Submit%20Your%20DMH,%20%20NEA.serviceauthapplications@mass.gov%20%201%20more%20rows"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 Id="rId6" Type="http://schemas.openxmlformats.org/officeDocument/2006/relationships/hyperlink" Target="https://helplinema.org/" TargetMode="External"/><Relationship Id="rId5" Type="http://schemas.openxmlformats.org/officeDocument/2006/relationships/hyperlink" Target="https://www.mass.gov/info-details/apply-for-services" TargetMode="External"/><Relationship Id="rId4" Type="http://schemas.openxmlformats.org/officeDocument/2006/relationships/hyperlink" Target="https://ddsmass.github.io/eligibility-guide/"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75D272F-7571-104F-991C-8ED53F02B50C}"/>
              </a:ext>
            </a:extLst>
          </p:cNvPr>
          <p:cNvSpPr>
            <a:spLocks noGrp="1"/>
          </p:cNvSpPr>
          <p:nvPr>
            <p:ph type="ctrTitle"/>
          </p:nvPr>
        </p:nvSpPr>
        <p:spPr>
          <a:xfrm>
            <a:off x="2739643" y="1794678"/>
            <a:ext cx="5539245" cy="1292662"/>
          </a:xfrm>
        </p:spPr>
        <p:txBody>
          <a:bodyPr/>
          <a:lstStyle/>
          <a:p>
            <a:r>
              <a:rPr lang="en-US" sz="2800" b="1" dirty="0"/>
              <a:t>Discharge Planning to Support People Experiencing or at Risk of Homelessness - For Hospitals</a:t>
            </a:r>
          </a:p>
        </p:txBody>
      </p:sp>
      <p:sp>
        <p:nvSpPr>
          <p:cNvPr id="4" name="Subtitle 3">
            <a:extLst>
              <a:ext uri="{FF2B5EF4-FFF2-40B4-BE49-F238E27FC236}">
                <a16:creationId xmlns:a16="http://schemas.microsoft.com/office/drawing/2014/main" id="{C1EB9291-74A2-084E-AD9B-16B7C5F17584}"/>
              </a:ext>
            </a:extLst>
          </p:cNvPr>
          <p:cNvSpPr>
            <a:spLocks noGrp="1"/>
          </p:cNvSpPr>
          <p:nvPr>
            <p:ph type="subTitle" idx="1"/>
          </p:nvPr>
        </p:nvSpPr>
        <p:spPr>
          <a:xfrm>
            <a:off x="2739643" y="3749251"/>
            <a:ext cx="5539245" cy="246221"/>
          </a:xfrm>
        </p:spPr>
        <p:txBody>
          <a:bodyPr/>
          <a:lstStyle/>
          <a:p>
            <a:r>
              <a:rPr lang="en-US" sz="1600" b="1" dirty="0"/>
              <a:t>March 2025</a:t>
            </a:r>
          </a:p>
        </p:txBody>
      </p:sp>
    </p:spTree>
    <p:extLst>
      <p:ext uri="{BB962C8B-B14F-4D97-AF65-F5344CB8AC3E}">
        <p14:creationId xmlns:p14="http://schemas.microsoft.com/office/powerpoint/2010/main" val="18270930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2ACB2F1-72F8-E342-AD62-ADFA14E1F710}"/>
              </a:ext>
            </a:extLst>
          </p:cNvPr>
          <p:cNvSpPr>
            <a:spLocks noGrp="1"/>
          </p:cNvSpPr>
          <p:nvPr>
            <p:ph type="title"/>
          </p:nvPr>
        </p:nvSpPr>
        <p:spPr>
          <a:xfrm>
            <a:off x="174945" y="234863"/>
            <a:ext cx="8053675" cy="305405"/>
          </a:xfrm>
        </p:spPr>
        <p:txBody>
          <a:bodyPr/>
          <a:lstStyle/>
          <a:p>
            <a:pPr lvl="1" fontAlgn="base">
              <a:lnSpc>
                <a:spcPct val="107000"/>
              </a:lnSpc>
            </a:pPr>
            <a:r>
              <a:rPr lang="en-US" sz="2000" dirty="0">
                <a:latin typeface="+mj-lt"/>
                <a:ea typeface="+mj-ea"/>
                <a:cs typeface="+mj-cs"/>
              </a:rPr>
              <a:t>For barriers related to housing, MCE staff are prepared to:</a:t>
            </a:r>
          </a:p>
        </p:txBody>
      </p:sp>
      <p:sp>
        <p:nvSpPr>
          <p:cNvPr id="4" name="Rectangle 3">
            <a:extLst>
              <a:ext uri="{FF2B5EF4-FFF2-40B4-BE49-F238E27FC236}">
                <a16:creationId xmlns:a16="http://schemas.microsoft.com/office/drawing/2014/main" id="{FFFC8A01-0164-5A47-866C-FDCE6A712A71}"/>
              </a:ext>
            </a:extLst>
          </p:cNvPr>
          <p:cNvSpPr/>
          <p:nvPr/>
        </p:nvSpPr>
        <p:spPr>
          <a:xfrm>
            <a:off x="174945" y="857572"/>
            <a:ext cx="8705562" cy="3934988"/>
          </a:xfrm>
          <a:prstGeom prst="rect">
            <a:avLst/>
          </a:prstGeom>
        </p:spPr>
        <p:txBody>
          <a:bodyPr wrap="square">
            <a:spAutoFit/>
          </a:bodyPr>
          <a:lstStyle/>
          <a:p>
            <a:pPr marL="342900" indent="-342900" fontAlgn="base">
              <a:lnSpc>
                <a:spcPct val="107000"/>
              </a:lnSpc>
              <a:spcBef>
                <a:spcPts val="600"/>
              </a:spcBef>
              <a:buFont typeface="Wingdings" panose="05000000000000000000" pitchFamily="2" charset="2"/>
              <a:buChar char="§"/>
            </a:pPr>
            <a:r>
              <a:rPr lang="en-US" dirty="0">
                <a:cs typeface="Times New Roman" panose="02020603050405020304" pitchFamily="18" charset="0"/>
              </a:rPr>
              <a:t>As applicable, leverage contracts with housing agencies through ACO Health Related Social Needs (HRSN) services if the member is enrolled or can be enrolled in ACO HRSN services</a:t>
            </a:r>
          </a:p>
          <a:p>
            <a:pPr marL="342900" indent="-342900" fontAlgn="base">
              <a:lnSpc>
                <a:spcPct val="107000"/>
              </a:lnSpc>
              <a:spcBef>
                <a:spcPts val="600"/>
              </a:spcBef>
              <a:buFont typeface="Wingdings" panose="05000000000000000000" pitchFamily="2" charset="2"/>
              <a:buChar char="§"/>
            </a:pPr>
            <a:r>
              <a:rPr lang="en-US" dirty="0">
                <a:cs typeface="Times New Roman" panose="02020603050405020304" pitchFamily="18" charset="0"/>
              </a:rPr>
              <a:t>As applicable, arrange for or directly provide assistance completing applications for housing resources </a:t>
            </a:r>
          </a:p>
          <a:p>
            <a:pPr marL="342900" indent="-342900" fontAlgn="base">
              <a:lnSpc>
                <a:spcPct val="107000"/>
              </a:lnSpc>
              <a:spcBef>
                <a:spcPts val="600"/>
              </a:spcBef>
              <a:buFont typeface="Wingdings" panose="05000000000000000000" pitchFamily="2" charset="2"/>
              <a:buChar char="§"/>
            </a:pPr>
            <a:r>
              <a:rPr lang="en-US" dirty="0">
                <a:cs typeface="Times New Roman" panose="02020603050405020304" pitchFamily="18" charset="0"/>
              </a:rPr>
              <a:t>As applicable, make referrals to community-based agencies that provide housing related assistance</a:t>
            </a:r>
          </a:p>
          <a:p>
            <a:pPr marL="342900" indent="-342900" fontAlgn="base">
              <a:lnSpc>
                <a:spcPct val="107000"/>
              </a:lnSpc>
              <a:spcBef>
                <a:spcPts val="600"/>
              </a:spcBef>
              <a:buFont typeface="Wingdings" panose="05000000000000000000" pitchFamily="2" charset="2"/>
              <a:buChar char="§"/>
            </a:pPr>
            <a:r>
              <a:rPr lang="en-US" dirty="0">
                <a:cs typeface="Times New Roman" panose="02020603050405020304" pitchFamily="18" charset="0"/>
              </a:rPr>
              <a:t>As applicable, arrange for or directly provide assistance completing applications for services through EOHHS state agencies</a:t>
            </a:r>
          </a:p>
          <a:p>
            <a:pPr marL="342900" indent="-342900" fontAlgn="base">
              <a:lnSpc>
                <a:spcPct val="107000"/>
              </a:lnSpc>
              <a:spcBef>
                <a:spcPts val="600"/>
              </a:spcBef>
              <a:buFont typeface="Wingdings" panose="05000000000000000000" pitchFamily="2" charset="2"/>
              <a:buChar char="§"/>
            </a:pPr>
            <a:r>
              <a:rPr lang="en-US" dirty="0">
                <a:cs typeface="Times New Roman" panose="02020603050405020304" pitchFamily="18" charset="0"/>
              </a:rPr>
              <a:t>As needed, make the hospital aware that </a:t>
            </a:r>
            <a:r>
              <a:rPr lang="en-US" b="1" dirty="0">
                <a:solidFill>
                  <a:srgbClr val="002060"/>
                </a:solidFill>
                <a:cs typeface="Times New Roman" panose="02020603050405020304" pitchFamily="18" charset="0"/>
              </a:rPr>
              <a:t>the network hospital may bill the MCE at the Administratively Necessary Day (AND) rate for each such day on which the member remains in the hospital</a:t>
            </a:r>
          </a:p>
        </p:txBody>
      </p:sp>
    </p:spTree>
    <p:extLst>
      <p:ext uri="{BB962C8B-B14F-4D97-AF65-F5344CB8AC3E}">
        <p14:creationId xmlns:p14="http://schemas.microsoft.com/office/powerpoint/2010/main" val="2289427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36566" y="156236"/>
            <a:ext cx="8053388" cy="615553"/>
          </a:xfrm>
        </p:spPr>
        <p:txBody>
          <a:bodyPr/>
          <a:lstStyle/>
          <a:p>
            <a:r>
              <a:rPr lang="en-US" sz="2000" dirty="0"/>
              <a:t>Bulletin Content – </a:t>
            </a:r>
            <a:r>
              <a:rPr lang="en-US" sz="2000" i="1" dirty="0"/>
              <a:t>Discharge Planning Activities at the Time of Admission for Expected Length of Stay (LOS) fewer than 14 days</a:t>
            </a: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136566" y="1073510"/>
            <a:ext cx="8870868" cy="4001095"/>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spcBef>
                <a:spcPts val="600"/>
              </a:spcBef>
              <a:buFont typeface="Wingdings" panose="05000000000000000000" pitchFamily="2" charset="2"/>
              <a:buChar char="§"/>
            </a:pPr>
            <a:r>
              <a:rPr lang="en-US" sz="1800" dirty="0">
                <a:latin typeface="+mn-lt"/>
                <a:ea typeface="Times New Roman" panose="02020603050405020304" pitchFamily="18" charset="0"/>
                <a:cs typeface="Times New Roman" panose="02020603050405020304" pitchFamily="18" charset="0"/>
              </a:rPr>
              <a:t>Members who experienced homelessness prior to admission and who are </a:t>
            </a:r>
            <a:r>
              <a:rPr lang="en-US" sz="1800" b="1" dirty="0">
                <a:solidFill>
                  <a:srgbClr val="002060"/>
                </a:solidFill>
                <a:latin typeface="+mn-lt"/>
                <a:ea typeface="Times New Roman" panose="02020603050405020304" pitchFamily="18" charset="0"/>
                <a:cs typeface="Times New Roman" panose="02020603050405020304" pitchFamily="18" charset="0"/>
              </a:rPr>
              <a:t>expected to remain in the hospital for fewer than 14 days may be able to return to a shelter </a:t>
            </a:r>
            <a:r>
              <a:rPr lang="en-US" sz="1800" dirty="0">
                <a:latin typeface="+mn-lt"/>
                <a:ea typeface="Times New Roman" panose="02020603050405020304" pitchFamily="18" charset="0"/>
                <a:cs typeface="Times New Roman" panose="02020603050405020304" pitchFamily="18" charset="0"/>
              </a:rPr>
              <a:t>if they do not have a skilled care need or need assistance with activities of daily living</a:t>
            </a:r>
            <a:endParaRPr lang="en-US" sz="1800" dirty="0">
              <a:effectLst/>
              <a:latin typeface="+mn-lt"/>
              <a:ea typeface="Times New Roman" panose="02020603050405020304" pitchFamily="18" charset="0"/>
              <a:cs typeface="Times New Roman" panose="02020603050405020304" pitchFamily="18" charset="0"/>
            </a:endParaRPr>
          </a:p>
          <a:p>
            <a:pPr marL="342900" marR="0" lvl="0" indent="-342900">
              <a:spcBef>
                <a:spcPts val="600"/>
              </a:spcBef>
              <a:buFont typeface="Wingdings" panose="05000000000000000000" pitchFamily="2" charset="2"/>
              <a:buChar char="§"/>
            </a:pPr>
            <a:r>
              <a:rPr lang="en-US" sz="1800" dirty="0">
                <a:latin typeface="+mn-lt"/>
                <a:ea typeface="Times New Roman" panose="02020603050405020304" pitchFamily="18" charset="0"/>
                <a:cs typeface="Times New Roman" panose="02020603050405020304" pitchFamily="18" charset="0"/>
              </a:rPr>
              <a:t>In these situations, the </a:t>
            </a:r>
            <a:r>
              <a:rPr lang="en-US" sz="1800" b="1" dirty="0">
                <a:solidFill>
                  <a:srgbClr val="002060"/>
                </a:solidFill>
                <a:latin typeface="+mn-lt"/>
                <a:ea typeface="Times New Roman" panose="02020603050405020304" pitchFamily="18" charset="0"/>
                <a:cs typeface="Times New Roman" panose="02020603050405020304" pitchFamily="18" charset="0"/>
              </a:rPr>
              <a:t>hospitals must contact t</a:t>
            </a:r>
            <a:r>
              <a:rPr lang="en-US" sz="1800" b="1" dirty="0">
                <a:solidFill>
                  <a:srgbClr val="002060"/>
                </a:solidFill>
                <a:effectLst/>
                <a:latin typeface="+mn-lt"/>
                <a:ea typeface="Times New Roman" panose="02020603050405020304" pitchFamily="18" charset="0"/>
                <a:cs typeface="Times New Roman" panose="02020603050405020304" pitchFamily="18" charset="0"/>
              </a:rPr>
              <a:t>he emergency shelter </a:t>
            </a:r>
            <a:r>
              <a:rPr lang="en-US" sz="1800" dirty="0">
                <a:effectLst/>
                <a:latin typeface="+mn-lt"/>
                <a:ea typeface="Times New Roman" panose="02020603050405020304" pitchFamily="18" charset="0"/>
                <a:cs typeface="Times New Roman" panose="02020603050405020304" pitchFamily="18" charset="0"/>
              </a:rPr>
              <a:t>in which the member most recently resided, if known, to discuss the member’s housing options post discharge</a:t>
            </a:r>
          </a:p>
          <a:p>
            <a:pPr marL="342900" indent="-342900">
              <a:spcBef>
                <a:spcPts val="600"/>
              </a:spcBef>
              <a:buFont typeface="Wingdings" panose="05000000000000000000" pitchFamily="2" charset="2"/>
              <a:buChar char="§"/>
            </a:pPr>
            <a:r>
              <a:rPr lang="en-US" sz="1800" dirty="0">
                <a:latin typeface="+mn-lt"/>
                <a:cs typeface="Times New Roman" panose="02020603050405020304" pitchFamily="18" charset="0"/>
              </a:rPr>
              <a:t>If the member has not resided in an emergency shelter, or if the emergency shelter in which the member most recently resided is unknown, the hospital must contact the local emergency shelter to discuss the member’s housing options post discharge</a:t>
            </a:r>
          </a:p>
          <a:p>
            <a:pPr marL="342900" indent="-342900">
              <a:spcBef>
                <a:spcPts val="600"/>
              </a:spcBef>
              <a:buFont typeface="Wingdings" panose="05000000000000000000" pitchFamily="2" charset="2"/>
              <a:buChar char="§"/>
            </a:pPr>
            <a:r>
              <a:rPr lang="en-US" sz="1800" b="1" dirty="0">
                <a:solidFill>
                  <a:srgbClr val="002060"/>
                </a:solidFill>
                <a:latin typeface="+mn-lt"/>
                <a:cs typeface="Times New Roman" panose="02020603050405020304" pitchFamily="18" charset="0"/>
              </a:rPr>
              <a:t>Contacting the emergency shelter should occur at time of admission</a:t>
            </a:r>
            <a:endParaRPr lang="en-US" sz="1800" dirty="0">
              <a:latin typeface="+mn-lt"/>
              <a:cs typeface="Times New Roman" panose="02020603050405020304" pitchFamily="18" charset="0"/>
            </a:endParaRPr>
          </a:p>
          <a:p>
            <a:pPr marL="342900" indent="-342900">
              <a:spcBef>
                <a:spcPts val="600"/>
              </a:spcBef>
              <a:buFont typeface="Wingdings" panose="05000000000000000000" pitchFamily="2" charset="2"/>
              <a:buChar char="§"/>
            </a:pPr>
            <a:r>
              <a:rPr lang="en-US" sz="1800" b="1" dirty="0">
                <a:latin typeface="+mn-lt"/>
                <a:cs typeface="Times New Roman" panose="02020603050405020304" pitchFamily="18" charset="0"/>
                <a:hlinkClick r:id="rId3"/>
              </a:rPr>
              <a:t>Emergency shelter information</a:t>
            </a:r>
            <a:endParaRPr lang="en-US" sz="1800" b="1" dirty="0">
              <a:effectLst/>
              <a:latin typeface="+mn-lt"/>
              <a:ea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F1361224-3084-A187-697B-B62E469E67FF}"/>
              </a:ext>
            </a:extLst>
          </p:cNvPr>
          <p:cNvSpPr/>
          <p:nvPr/>
        </p:nvSpPr>
        <p:spPr>
          <a:xfrm>
            <a:off x="3176" y="5938983"/>
            <a:ext cx="9140824" cy="564560"/>
          </a:xfrm>
          <a:prstGeom prst="rect">
            <a:avLst/>
          </a:prstGeom>
          <a:solidFill>
            <a:schemeClr val="accent3">
              <a:lumMod val="75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spcBef>
                <a:spcPts val="0"/>
              </a:spcBef>
              <a:spcAft>
                <a:spcPts val="0"/>
              </a:spcAft>
            </a:pPr>
            <a:r>
              <a:rPr lang="en-US" sz="1600" i="1" dirty="0">
                <a:effectLst/>
                <a:ea typeface="Times New Roman" panose="02020603050405020304" pitchFamily="18" charset="0"/>
              </a:rPr>
              <a:t>Must seek consent to the extent that any applicable federal or state privacy law or regulation requires member consent as a prerequisite to any activity</a:t>
            </a:r>
            <a:endParaRPr lang="en-US" sz="1400" i="1" dirty="0">
              <a:effectLst/>
              <a:ea typeface="Times New Roman" panose="02020603050405020304" pitchFamily="18" charset="0"/>
            </a:endParaRPr>
          </a:p>
        </p:txBody>
      </p:sp>
    </p:spTree>
    <p:extLst>
      <p:ext uri="{BB962C8B-B14F-4D97-AF65-F5344CB8AC3E}">
        <p14:creationId xmlns:p14="http://schemas.microsoft.com/office/powerpoint/2010/main" val="42884633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58750" y="158750"/>
            <a:ext cx="8053388" cy="307777"/>
          </a:xfrm>
        </p:spPr>
        <p:txBody>
          <a:bodyPr/>
          <a:lstStyle/>
          <a:p>
            <a:r>
              <a:rPr lang="en-US" sz="2000" dirty="0"/>
              <a:t>Bulletin Content – </a:t>
            </a:r>
            <a:r>
              <a:rPr lang="en-US" sz="2000" i="1" dirty="0"/>
              <a:t>Assessing Discharge Options</a:t>
            </a:r>
            <a:endParaRPr lang="en-US" sz="2000" dirty="0"/>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136566" y="917405"/>
            <a:ext cx="8870868" cy="3847207"/>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spcBef>
                <a:spcPts val="600"/>
              </a:spcBef>
              <a:buFont typeface="Wingdings" panose="05000000000000000000" pitchFamily="2" charset="2"/>
              <a:buChar char="§"/>
            </a:pPr>
            <a:r>
              <a:rPr lang="en-US" sz="1800" dirty="0">
                <a:effectLst/>
                <a:latin typeface="+mn-lt"/>
                <a:ea typeface="Times New Roman" panose="02020603050405020304" pitchFamily="18" charset="0"/>
                <a:cs typeface="Times New Roman" panose="02020603050405020304" pitchFamily="18" charset="0"/>
              </a:rPr>
              <a:t>Must </a:t>
            </a:r>
            <a:r>
              <a:rPr lang="en-US" sz="1800" b="1" dirty="0">
                <a:solidFill>
                  <a:srgbClr val="002060"/>
                </a:solidFill>
                <a:effectLst/>
                <a:latin typeface="+mn-lt"/>
                <a:ea typeface="Times New Roman" panose="02020603050405020304" pitchFamily="18" charset="0"/>
                <a:cs typeface="Times New Roman" panose="02020603050405020304" pitchFamily="18" charset="0"/>
              </a:rPr>
              <a:t>ensure that their discharge planning staff are aware of and utilize available community resources</a:t>
            </a:r>
            <a:r>
              <a:rPr lang="en-US" sz="1800" dirty="0">
                <a:solidFill>
                  <a:srgbClr val="002060"/>
                </a:solidFill>
                <a:effectLst/>
                <a:latin typeface="+mn-lt"/>
                <a:ea typeface="Times New Roman" panose="02020603050405020304" pitchFamily="18" charset="0"/>
                <a:cs typeface="Times New Roman" panose="02020603050405020304" pitchFamily="18" charset="0"/>
              </a:rPr>
              <a:t> </a:t>
            </a:r>
            <a:r>
              <a:rPr lang="en-US" sz="1800" dirty="0">
                <a:effectLst/>
                <a:latin typeface="+mn-lt"/>
                <a:ea typeface="Times New Roman" panose="02020603050405020304" pitchFamily="18" charset="0"/>
                <a:cs typeface="Times New Roman" panose="02020603050405020304" pitchFamily="18" charset="0"/>
              </a:rPr>
              <a:t>to assist with discharge planning for members experiencing homelessness or at risk of homelessness. </a:t>
            </a:r>
          </a:p>
          <a:p>
            <a:pPr marL="573088" lvl="1" indent="-342900">
              <a:spcBef>
                <a:spcPts val="600"/>
              </a:spcBef>
              <a:buFont typeface="Courier New" panose="02070309020205020404" pitchFamily="49" charset="0"/>
              <a:buChar char="o"/>
            </a:pPr>
            <a:r>
              <a:rPr lang="en-US" sz="1800" dirty="0">
                <a:effectLst/>
                <a:latin typeface="+mn-lt"/>
                <a:ea typeface="Times New Roman" panose="02020603050405020304" pitchFamily="18" charset="0"/>
                <a:cs typeface="Times New Roman" panose="02020603050405020304" pitchFamily="18" charset="0"/>
              </a:rPr>
              <a:t>Must </a:t>
            </a:r>
            <a:r>
              <a:rPr lang="en-US" sz="1800" b="1" dirty="0">
                <a:solidFill>
                  <a:srgbClr val="002060"/>
                </a:solidFill>
                <a:effectLst/>
                <a:latin typeface="+mn-lt"/>
                <a:ea typeface="Times New Roman" panose="02020603050405020304" pitchFamily="18" charset="0"/>
                <a:cs typeface="Times New Roman" panose="02020603050405020304" pitchFamily="18" charset="0"/>
              </a:rPr>
              <a:t>provide regular training </a:t>
            </a:r>
            <a:r>
              <a:rPr lang="en-US" sz="1800" dirty="0">
                <a:effectLst/>
                <a:latin typeface="+mn-lt"/>
                <a:ea typeface="Times New Roman" panose="02020603050405020304" pitchFamily="18" charset="0"/>
                <a:cs typeface="Times New Roman" panose="02020603050405020304" pitchFamily="18" charset="0"/>
              </a:rPr>
              <a:t>to discharge planning staff on available resources and/or up-to-date resource guides </a:t>
            </a:r>
          </a:p>
          <a:p>
            <a:pPr marL="573088" lvl="1" indent="-342900">
              <a:spcBef>
                <a:spcPts val="600"/>
              </a:spcBef>
            </a:pPr>
            <a:endParaRPr lang="en-US" sz="1800" dirty="0">
              <a:effectLst/>
              <a:latin typeface="+mn-lt"/>
              <a:ea typeface="Times New Roman" panose="02020603050405020304" pitchFamily="18" charset="0"/>
              <a:cs typeface="Times New Roman" panose="02020603050405020304" pitchFamily="18" charset="0"/>
            </a:endParaRPr>
          </a:p>
          <a:p>
            <a:pPr marL="342900" marR="0" lvl="0" indent="-342900">
              <a:spcBef>
                <a:spcPts val="0"/>
              </a:spcBef>
              <a:buFont typeface="Wingdings" panose="05000000000000000000" pitchFamily="2" charset="2"/>
              <a:buChar char="§"/>
            </a:pPr>
            <a:r>
              <a:rPr lang="en-US" sz="1800" dirty="0">
                <a:effectLst/>
                <a:latin typeface="+mn-lt"/>
                <a:ea typeface="Times New Roman" panose="02020603050405020304" pitchFamily="18" charset="0"/>
                <a:cs typeface="Times New Roman" panose="02020603050405020304" pitchFamily="18" charset="0"/>
              </a:rPr>
              <a:t>Must make all reasonable efforts to </a:t>
            </a:r>
            <a:r>
              <a:rPr lang="en-US" sz="1800" b="1" dirty="0">
                <a:solidFill>
                  <a:srgbClr val="002060"/>
                </a:solidFill>
                <a:effectLst/>
                <a:latin typeface="+mn-lt"/>
                <a:ea typeface="Times New Roman" panose="02020603050405020304" pitchFamily="18" charset="0"/>
                <a:cs typeface="Times New Roman" panose="02020603050405020304" pitchFamily="18" charset="0"/>
              </a:rPr>
              <a:t>prevent discharges to emergency </a:t>
            </a:r>
            <a:r>
              <a:rPr lang="en-US" sz="1800" b="1" dirty="0">
                <a:solidFill>
                  <a:srgbClr val="002060"/>
                </a:solidFill>
                <a:latin typeface="+mn-lt"/>
                <a:cs typeface="Times New Roman" panose="02020603050405020304" pitchFamily="18" charset="0"/>
              </a:rPr>
              <a:t>shelters</a:t>
            </a:r>
            <a:r>
              <a:rPr lang="en-US" sz="1800" dirty="0">
                <a:effectLst/>
                <a:latin typeface="+mn-lt"/>
                <a:ea typeface="Times New Roman" panose="02020603050405020304" pitchFamily="18" charset="0"/>
                <a:cs typeface="Times New Roman" panose="02020603050405020304" pitchFamily="18" charset="0"/>
              </a:rPr>
              <a:t> of members who have </a:t>
            </a:r>
            <a:r>
              <a:rPr lang="en-US" sz="1800" b="1" dirty="0">
                <a:solidFill>
                  <a:srgbClr val="002060"/>
                </a:solidFill>
                <a:latin typeface="+mn-lt"/>
                <a:cs typeface="Times New Roman" panose="02020603050405020304" pitchFamily="18" charset="0"/>
              </a:rPr>
              <a:t>skilled care needs</a:t>
            </a:r>
            <a:r>
              <a:rPr lang="en-US" sz="1800" dirty="0">
                <a:effectLst/>
                <a:latin typeface="+mn-lt"/>
                <a:ea typeface="Times New Roman" panose="02020603050405020304" pitchFamily="18" charset="0"/>
                <a:cs typeface="Times New Roman" panose="02020603050405020304" pitchFamily="18" charset="0"/>
              </a:rPr>
              <a:t>, members who </a:t>
            </a:r>
            <a:r>
              <a:rPr lang="en-US" sz="1800" b="1" dirty="0">
                <a:solidFill>
                  <a:srgbClr val="002060"/>
                </a:solidFill>
                <a:latin typeface="+mn-lt"/>
                <a:cs typeface="Times New Roman" panose="02020603050405020304" pitchFamily="18" charset="0"/>
              </a:rPr>
              <a:t>need</a:t>
            </a:r>
            <a:r>
              <a:rPr lang="en-US" sz="1800" b="1" dirty="0">
                <a:solidFill>
                  <a:srgbClr val="002060"/>
                </a:solidFill>
                <a:effectLst/>
                <a:latin typeface="+mn-lt"/>
                <a:ea typeface="Times New Roman" panose="02020603050405020304" pitchFamily="18" charset="0"/>
                <a:cs typeface="Times New Roman" panose="02020603050405020304" pitchFamily="18" charset="0"/>
              </a:rPr>
              <a:t> </a:t>
            </a:r>
            <a:r>
              <a:rPr lang="en-US" sz="1800" b="1" dirty="0">
                <a:solidFill>
                  <a:srgbClr val="002060"/>
                </a:solidFill>
                <a:latin typeface="+mn-lt"/>
                <a:cs typeface="Times New Roman" panose="02020603050405020304" pitchFamily="18" charset="0"/>
              </a:rPr>
              <a:t>assistance with activities of daily living</a:t>
            </a:r>
            <a:r>
              <a:rPr lang="en-US" sz="1800" dirty="0">
                <a:effectLst/>
                <a:latin typeface="+mn-lt"/>
                <a:ea typeface="Times New Roman" panose="02020603050405020304" pitchFamily="18" charset="0"/>
                <a:cs typeface="Times New Roman" panose="02020603050405020304" pitchFamily="18" charset="0"/>
              </a:rPr>
              <a:t>, or members whose </a:t>
            </a:r>
            <a:r>
              <a:rPr lang="en-US" sz="1800" b="1" dirty="0">
                <a:solidFill>
                  <a:srgbClr val="002060"/>
                </a:solidFill>
                <a:latin typeface="+mn-lt"/>
                <a:cs typeface="Times New Roman" panose="02020603050405020304" pitchFamily="18" charset="0"/>
              </a:rPr>
              <a:t>behavioral health condition would impact the health and safety of individuals </a:t>
            </a:r>
            <a:r>
              <a:rPr lang="en-US" sz="1800" dirty="0">
                <a:effectLst/>
                <a:latin typeface="+mn-lt"/>
                <a:ea typeface="Times New Roman" panose="02020603050405020304" pitchFamily="18" charset="0"/>
                <a:cs typeface="Times New Roman" panose="02020603050405020304" pitchFamily="18" charset="0"/>
              </a:rPr>
              <a:t>residing in the shelter</a:t>
            </a:r>
          </a:p>
          <a:p>
            <a:pPr marL="342900" marR="0" lvl="0" indent="-342900">
              <a:spcBef>
                <a:spcPts val="0"/>
              </a:spcBef>
              <a:buFont typeface="Wingdings" panose="05000000000000000000" pitchFamily="2" charset="2"/>
              <a:buChar char="§"/>
            </a:pPr>
            <a:endParaRPr lang="en-US" sz="1800" dirty="0">
              <a:effectLst/>
              <a:latin typeface="+mn-lt"/>
              <a:ea typeface="Times New Roman" panose="02020603050405020304" pitchFamily="18" charset="0"/>
              <a:cs typeface="Times New Roman" panose="02020603050405020304" pitchFamily="18" charset="0"/>
            </a:endParaRPr>
          </a:p>
          <a:p>
            <a:pPr marL="342900" marR="0" lvl="0" indent="-342900">
              <a:spcBef>
                <a:spcPts val="0"/>
              </a:spcBef>
              <a:buFont typeface="Wingdings" panose="05000000000000000000" pitchFamily="2" charset="2"/>
              <a:buChar char="§"/>
            </a:pPr>
            <a:r>
              <a:rPr lang="en-US" sz="1800" dirty="0">
                <a:effectLst/>
                <a:latin typeface="+mn-lt"/>
                <a:ea typeface="Times New Roman" panose="02020603050405020304" pitchFamily="18" charset="0"/>
                <a:cs typeface="Times New Roman" panose="02020603050405020304" pitchFamily="18" charset="0"/>
              </a:rPr>
              <a:t>EOHHS has established a </a:t>
            </a:r>
            <a:r>
              <a:rPr lang="en-US" sz="1800" b="1" u="sng" dirty="0">
                <a:solidFill>
                  <a:srgbClr val="0000FF"/>
                </a:solidFill>
                <a:effectLst/>
                <a:latin typeface="+mn-lt"/>
                <a:ea typeface="Times New Roman" panose="02020603050405020304" pitchFamily="18" charset="0"/>
                <a:cs typeface="Times New Roman" panose="02020603050405020304" pitchFamily="18" charset="0"/>
                <a:hlinkClick r:id="rId3"/>
              </a:rPr>
              <a:t>website</a:t>
            </a:r>
            <a:r>
              <a:rPr lang="en-US" sz="1800" dirty="0">
                <a:effectLst/>
                <a:latin typeface="+mn-lt"/>
                <a:ea typeface="Times New Roman" panose="02020603050405020304" pitchFamily="18" charset="0"/>
                <a:cs typeface="Times New Roman" panose="02020603050405020304" pitchFamily="18" charset="0"/>
              </a:rPr>
              <a:t> to assist provider hospital discharge staff when helping </a:t>
            </a:r>
            <a:r>
              <a:rPr lang="en-US" sz="1800" b="1" dirty="0">
                <a:solidFill>
                  <a:srgbClr val="002060"/>
                </a:solidFill>
                <a:latin typeface="+mn-lt"/>
                <a:cs typeface="Times New Roman" panose="02020603050405020304" pitchFamily="18" charset="0"/>
              </a:rPr>
              <a:t>patients with skilled nursing or other long term care needs</a:t>
            </a:r>
          </a:p>
        </p:txBody>
      </p:sp>
      <p:sp>
        <p:nvSpPr>
          <p:cNvPr id="6" name="Rectangle 5">
            <a:extLst>
              <a:ext uri="{FF2B5EF4-FFF2-40B4-BE49-F238E27FC236}">
                <a16:creationId xmlns:a16="http://schemas.microsoft.com/office/drawing/2014/main" id="{D05BE285-1FFF-61F1-6910-9F209ED39FC3}"/>
              </a:ext>
            </a:extLst>
          </p:cNvPr>
          <p:cNvSpPr/>
          <p:nvPr/>
        </p:nvSpPr>
        <p:spPr>
          <a:xfrm>
            <a:off x="3176" y="5938983"/>
            <a:ext cx="9140824" cy="564560"/>
          </a:xfrm>
          <a:prstGeom prst="rect">
            <a:avLst/>
          </a:prstGeom>
          <a:solidFill>
            <a:schemeClr val="accent3">
              <a:lumMod val="75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spcBef>
                <a:spcPts val="0"/>
              </a:spcBef>
              <a:spcAft>
                <a:spcPts val="0"/>
              </a:spcAft>
            </a:pPr>
            <a:r>
              <a:rPr lang="en-US" sz="1600" i="1" dirty="0">
                <a:effectLst/>
                <a:ea typeface="Times New Roman" panose="02020603050405020304" pitchFamily="18" charset="0"/>
              </a:rPr>
              <a:t>Must seek consent to the extent that any applicable federal or state privacy law or regulation requires member consent as a prerequisite to any activity</a:t>
            </a:r>
            <a:endParaRPr lang="en-US" sz="1400" i="1" dirty="0">
              <a:effectLst/>
              <a:ea typeface="Times New Roman" panose="02020603050405020304" pitchFamily="18" charset="0"/>
            </a:endParaRPr>
          </a:p>
        </p:txBody>
      </p:sp>
    </p:spTree>
    <p:extLst>
      <p:ext uri="{BB962C8B-B14F-4D97-AF65-F5344CB8AC3E}">
        <p14:creationId xmlns:p14="http://schemas.microsoft.com/office/powerpoint/2010/main" val="30645297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58750" y="158750"/>
            <a:ext cx="8053388" cy="307777"/>
          </a:xfrm>
        </p:spPr>
        <p:txBody>
          <a:bodyPr/>
          <a:lstStyle/>
          <a:p>
            <a:r>
              <a:rPr lang="en-US" sz="2000" dirty="0"/>
              <a:t>Bulletin Content – </a:t>
            </a:r>
            <a:r>
              <a:rPr lang="en-US" sz="2000" i="1" dirty="0"/>
              <a:t>Discharging to Shelter </a:t>
            </a:r>
            <a:endParaRPr lang="en-US" sz="2000" dirty="0"/>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136566" y="792391"/>
            <a:ext cx="8870868" cy="4924425"/>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spcBef>
                <a:spcPts val="600"/>
              </a:spcBef>
              <a:buFont typeface="Wingdings" panose="05000000000000000000" pitchFamily="2" charset="2"/>
              <a:buChar char="§"/>
            </a:pPr>
            <a:r>
              <a:rPr lang="en-US" sz="1800" dirty="0">
                <a:effectLst/>
                <a:latin typeface="+mn-lt"/>
                <a:ea typeface="Times New Roman" panose="02020603050405020304" pitchFamily="18" charset="0"/>
                <a:cs typeface="Times New Roman" panose="02020603050405020304" pitchFamily="18" charset="0"/>
              </a:rPr>
              <a:t>For members with short inpatient stays (&lt;14 days) or </a:t>
            </a:r>
            <a:r>
              <a:rPr lang="en-US" sz="1800" dirty="0">
                <a:latin typeface="+mn-lt"/>
                <a:ea typeface="Times New Roman" panose="02020603050405020304" pitchFamily="18" charset="0"/>
                <a:cs typeface="Times New Roman" panose="02020603050405020304" pitchFamily="18" charset="0"/>
              </a:rPr>
              <a:t>for those situations</a:t>
            </a:r>
            <a:r>
              <a:rPr lang="en-US" sz="1800" b="1" dirty="0">
                <a:latin typeface="+mn-lt"/>
                <a:ea typeface="Times New Roman" panose="02020603050405020304" pitchFamily="18" charset="0"/>
                <a:cs typeface="Times New Roman" panose="02020603050405020304" pitchFamily="18" charset="0"/>
              </a:rPr>
              <a:t> </a:t>
            </a:r>
            <a:r>
              <a:rPr lang="en-US" sz="1800" b="1" dirty="0">
                <a:solidFill>
                  <a:srgbClr val="002060"/>
                </a:solidFill>
                <a:effectLst/>
                <a:latin typeface="+mn-lt"/>
                <a:ea typeface="Times New Roman" panose="02020603050405020304" pitchFamily="18" charset="0"/>
                <a:cs typeface="Times New Roman" panose="02020603050405020304" pitchFamily="18" charset="0"/>
              </a:rPr>
              <a:t>when discharge to an emergency shelter or the streets may be unavoidable </a:t>
            </a:r>
            <a:r>
              <a:rPr lang="en-US" sz="1800" dirty="0">
                <a:effectLst/>
                <a:latin typeface="+mn-lt"/>
                <a:ea typeface="Times New Roman" panose="02020603050405020304" pitchFamily="18" charset="0"/>
                <a:cs typeface="Times New Roman" panose="02020603050405020304" pitchFamily="18" charset="0"/>
              </a:rPr>
              <a:t>despite the best efforts of the Hospital, must</a:t>
            </a:r>
          </a:p>
          <a:p>
            <a:pPr marL="573088" lvl="1" indent="-342900">
              <a:buFont typeface="Courier New" panose="02070309020205020404" pitchFamily="49" charset="0"/>
              <a:buChar char="o"/>
            </a:pPr>
            <a:r>
              <a:rPr lang="en-US" sz="1800" dirty="0">
                <a:effectLst/>
                <a:latin typeface="+mn-lt"/>
                <a:ea typeface="Times New Roman" panose="02020603050405020304" pitchFamily="18" charset="0"/>
                <a:cs typeface="Times New Roman" panose="02020603050405020304" pitchFamily="18" charset="0"/>
              </a:rPr>
              <a:t>Discharge the member </a:t>
            </a:r>
            <a:r>
              <a:rPr lang="en-US" sz="1800" b="1" dirty="0">
                <a:solidFill>
                  <a:srgbClr val="002060"/>
                </a:solidFill>
                <a:effectLst/>
                <a:latin typeface="+mn-lt"/>
                <a:ea typeface="Times New Roman" panose="02020603050405020304" pitchFamily="18" charset="0"/>
                <a:cs typeface="Times New Roman" panose="02020603050405020304" pitchFamily="18" charset="0"/>
              </a:rPr>
              <a:t>only during daytime hours</a:t>
            </a:r>
            <a:endParaRPr lang="en-US" sz="1800" dirty="0">
              <a:solidFill>
                <a:srgbClr val="002060"/>
              </a:solidFill>
              <a:effectLst/>
              <a:latin typeface="+mn-lt"/>
              <a:ea typeface="Times New Roman" panose="02020603050405020304" pitchFamily="18" charset="0"/>
              <a:cs typeface="Times New Roman" panose="02020603050405020304" pitchFamily="18" charset="0"/>
            </a:endParaRPr>
          </a:p>
          <a:p>
            <a:pPr marL="573088" lvl="1" indent="-342900">
              <a:buFont typeface="Courier New" panose="02070309020205020404" pitchFamily="49" charset="0"/>
              <a:buChar char="o"/>
            </a:pPr>
            <a:r>
              <a:rPr lang="en-US" sz="1800" dirty="0">
                <a:effectLst/>
                <a:latin typeface="+mn-lt"/>
                <a:ea typeface="Times New Roman" panose="02020603050405020304" pitchFamily="18" charset="0"/>
                <a:cs typeface="Times New Roman" panose="02020603050405020304" pitchFamily="18" charset="0"/>
              </a:rPr>
              <a:t>Provide the member </a:t>
            </a:r>
            <a:r>
              <a:rPr lang="en-US" sz="1800" b="1" dirty="0">
                <a:solidFill>
                  <a:srgbClr val="002060"/>
                </a:solidFill>
                <a:effectLst/>
                <a:latin typeface="+mn-lt"/>
                <a:ea typeface="Times New Roman" panose="02020603050405020304" pitchFamily="18" charset="0"/>
                <a:cs typeface="Times New Roman" panose="02020603050405020304" pitchFamily="18" charset="0"/>
              </a:rPr>
              <a:t>a meal prior to discharge</a:t>
            </a:r>
            <a:endParaRPr lang="en-US" sz="1800" dirty="0">
              <a:solidFill>
                <a:srgbClr val="002060"/>
              </a:solidFill>
              <a:effectLst/>
              <a:latin typeface="+mn-lt"/>
              <a:ea typeface="Times New Roman" panose="02020603050405020304" pitchFamily="18" charset="0"/>
              <a:cs typeface="Times New Roman" panose="02020603050405020304" pitchFamily="18" charset="0"/>
            </a:endParaRPr>
          </a:p>
          <a:p>
            <a:pPr marL="573088" lvl="1" indent="-342900">
              <a:buFont typeface="Courier New" panose="02070309020205020404" pitchFamily="49" charset="0"/>
              <a:buChar char="o"/>
            </a:pPr>
            <a:r>
              <a:rPr lang="en-US" sz="1800" dirty="0">
                <a:effectLst/>
                <a:latin typeface="+mn-lt"/>
                <a:ea typeface="Times New Roman" panose="02020603050405020304" pitchFamily="18" charset="0"/>
                <a:cs typeface="Times New Roman" panose="02020603050405020304" pitchFamily="18" charset="0"/>
              </a:rPr>
              <a:t>Ensure that the member is </a:t>
            </a:r>
            <a:r>
              <a:rPr lang="en-US" sz="1800" b="1" dirty="0">
                <a:solidFill>
                  <a:srgbClr val="002060"/>
                </a:solidFill>
                <a:latin typeface="+mn-lt"/>
                <a:cs typeface="Times New Roman" panose="02020603050405020304" pitchFamily="18" charset="0"/>
              </a:rPr>
              <a:t>wearing weather appropriate clothing and footwear</a:t>
            </a:r>
          </a:p>
          <a:p>
            <a:pPr marL="573088" lvl="1" indent="-342900">
              <a:buFont typeface="Courier New" panose="02070309020205020404" pitchFamily="49" charset="0"/>
              <a:buChar char="o"/>
            </a:pPr>
            <a:r>
              <a:rPr lang="en-US" sz="1800" dirty="0">
                <a:effectLst/>
                <a:latin typeface="+mn-lt"/>
                <a:ea typeface="Times New Roman" panose="02020603050405020304" pitchFamily="18" charset="0"/>
                <a:cs typeface="Times New Roman" panose="02020603050405020304" pitchFamily="18" charset="0"/>
              </a:rPr>
              <a:t>Provide the member a </a:t>
            </a:r>
            <a:r>
              <a:rPr lang="en-US" sz="1800" b="1" dirty="0">
                <a:solidFill>
                  <a:srgbClr val="002060"/>
                </a:solidFill>
                <a:latin typeface="+mn-lt"/>
                <a:cs typeface="Times New Roman" panose="02020603050405020304" pitchFamily="18" charset="0"/>
              </a:rPr>
              <a:t>copy of their health insurance </a:t>
            </a:r>
            <a:r>
              <a:rPr lang="en-US" sz="1800" dirty="0">
                <a:effectLst/>
                <a:latin typeface="+mn-lt"/>
                <a:ea typeface="Times New Roman" panose="02020603050405020304" pitchFamily="18" charset="0"/>
                <a:cs typeface="Times New Roman" panose="02020603050405020304" pitchFamily="18" charset="0"/>
              </a:rPr>
              <a:t>information</a:t>
            </a:r>
          </a:p>
          <a:p>
            <a:pPr marL="573088" lvl="1" indent="-342900">
              <a:buFont typeface="Courier New" panose="02070309020205020404" pitchFamily="49" charset="0"/>
              <a:buChar char="o"/>
            </a:pPr>
            <a:r>
              <a:rPr lang="en-US" sz="1800" dirty="0">
                <a:latin typeface="+mn-lt"/>
                <a:ea typeface="Times New Roman" panose="02020603050405020304" pitchFamily="18" charset="0"/>
                <a:cs typeface="Times New Roman" panose="02020603050405020304" pitchFamily="18" charset="0"/>
              </a:rPr>
              <a:t>P</a:t>
            </a:r>
            <a:r>
              <a:rPr lang="en-US" sz="1800" dirty="0">
                <a:effectLst/>
                <a:latin typeface="+mn-lt"/>
                <a:ea typeface="Times New Roman" panose="02020603050405020304" pitchFamily="18" charset="0"/>
                <a:cs typeface="Times New Roman" panose="02020603050405020304" pitchFamily="18" charset="0"/>
              </a:rPr>
              <a:t>rovide the member with a </a:t>
            </a:r>
            <a:r>
              <a:rPr lang="en-US" sz="1800" b="1" dirty="0">
                <a:solidFill>
                  <a:srgbClr val="002060"/>
                </a:solidFill>
                <a:latin typeface="+mn-lt"/>
                <a:cs typeface="Times New Roman" panose="02020603050405020304" pitchFamily="18" charset="0"/>
              </a:rPr>
              <a:t>written copy of all prescriptions </a:t>
            </a:r>
            <a:r>
              <a:rPr lang="en-US" sz="1800" dirty="0">
                <a:effectLst/>
                <a:latin typeface="+mn-lt"/>
                <a:ea typeface="Times New Roman" panose="02020603050405020304" pitchFamily="18" charset="0"/>
                <a:cs typeface="Times New Roman" panose="02020603050405020304" pitchFamily="18" charset="0"/>
              </a:rPr>
              <a:t>and </a:t>
            </a:r>
            <a:r>
              <a:rPr lang="en-US" sz="1800" b="1" dirty="0">
                <a:solidFill>
                  <a:srgbClr val="002060"/>
                </a:solidFill>
                <a:latin typeface="+mn-lt"/>
                <a:cs typeface="Times New Roman" panose="02020603050405020304" pitchFamily="18" charset="0"/>
              </a:rPr>
              <a:t>at least one week’s worth of filled prescription medications</a:t>
            </a:r>
          </a:p>
          <a:p>
            <a:pPr marL="573088" lvl="1" indent="-342900">
              <a:buFont typeface="Courier New" panose="02070309020205020404" pitchFamily="49" charset="0"/>
              <a:buChar char="o"/>
            </a:pPr>
            <a:r>
              <a:rPr lang="en-US" sz="1800" dirty="0">
                <a:effectLst/>
                <a:latin typeface="+mn-lt"/>
                <a:ea typeface="Times New Roman" panose="02020603050405020304" pitchFamily="18" charset="0"/>
                <a:cs typeface="Times New Roman" panose="02020603050405020304" pitchFamily="18" charset="0"/>
              </a:rPr>
              <a:t>Provide </a:t>
            </a:r>
            <a:r>
              <a:rPr lang="en-US" sz="1800" b="1" dirty="0">
                <a:solidFill>
                  <a:srgbClr val="002060"/>
                </a:solidFill>
                <a:latin typeface="+mn-lt"/>
                <a:cs typeface="Times New Roman" panose="02020603050405020304" pitchFamily="18" charset="0"/>
              </a:rPr>
              <a:t>at least 24 hours advance notice to the shelter</a:t>
            </a:r>
            <a:r>
              <a:rPr lang="en-US" sz="1800" b="1" dirty="0">
                <a:solidFill>
                  <a:srgbClr val="002060"/>
                </a:solidFill>
                <a:effectLst/>
                <a:latin typeface="+mn-lt"/>
                <a:ea typeface="Times New Roman" panose="02020603050405020304" pitchFamily="18" charset="0"/>
                <a:cs typeface="Times New Roman" panose="02020603050405020304" pitchFamily="18" charset="0"/>
              </a:rPr>
              <a:t> </a:t>
            </a:r>
            <a:r>
              <a:rPr lang="en-US" sz="1800" dirty="0">
                <a:effectLst/>
                <a:latin typeface="+mn-lt"/>
                <a:ea typeface="Times New Roman" panose="02020603050405020304" pitchFamily="18" charset="0"/>
                <a:cs typeface="Times New Roman" panose="02020603050405020304" pitchFamily="18" charset="0"/>
              </a:rPr>
              <a:t>prior to discharge</a:t>
            </a:r>
          </a:p>
          <a:p>
            <a:pPr marL="573088" lvl="1" indent="-342900">
              <a:buFont typeface="Courier New" panose="02070309020205020404" pitchFamily="49" charset="0"/>
              <a:buChar char="o"/>
            </a:pPr>
            <a:r>
              <a:rPr lang="en-US" sz="1800" dirty="0">
                <a:effectLst/>
                <a:latin typeface="+mn-lt"/>
                <a:ea typeface="Times New Roman" panose="02020603050405020304" pitchFamily="18" charset="0"/>
                <a:cs typeface="Times New Roman" panose="02020603050405020304" pitchFamily="18" charset="0"/>
              </a:rPr>
              <a:t>Provide the member with </a:t>
            </a:r>
            <a:r>
              <a:rPr lang="en-US" sz="1800" b="1" dirty="0">
                <a:solidFill>
                  <a:srgbClr val="002060"/>
                </a:solidFill>
                <a:latin typeface="+mn-lt"/>
                <a:cs typeface="Times New Roman" panose="02020603050405020304" pitchFamily="18" charset="0"/>
              </a:rPr>
              <a:t>access to paid transportat</a:t>
            </a:r>
            <a:r>
              <a:rPr lang="en-US" sz="1800" b="1" dirty="0">
                <a:solidFill>
                  <a:srgbClr val="002060"/>
                </a:solidFill>
                <a:effectLst/>
                <a:latin typeface="+mn-lt"/>
                <a:ea typeface="Times New Roman" panose="02020603050405020304" pitchFamily="18" charset="0"/>
                <a:cs typeface="Times New Roman" panose="02020603050405020304" pitchFamily="18" charset="0"/>
              </a:rPr>
              <a:t>ion</a:t>
            </a:r>
            <a:endParaRPr lang="en-US" sz="1800" dirty="0">
              <a:solidFill>
                <a:srgbClr val="002060"/>
              </a:solidFill>
              <a:effectLst/>
              <a:latin typeface="+mn-lt"/>
              <a:ea typeface="Times New Roman" panose="02020603050405020304" pitchFamily="18" charset="0"/>
              <a:cs typeface="Times New Roman" panose="02020603050405020304" pitchFamily="18" charset="0"/>
            </a:endParaRPr>
          </a:p>
          <a:p>
            <a:pPr marL="573088" lvl="1" indent="-342900">
              <a:buFont typeface="Courier New" panose="02070309020205020404" pitchFamily="49" charset="0"/>
              <a:buChar char="o"/>
            </a:pPr>
            <a:r>
              <a:rPr lang="en-US" sz="1800" b="1" dirty="0">
                <a:solidFill>
                  <a:srgbClr val="002060"/>
                </a:solidFill>
                <a:latin typeface="+mn-lt"/>
                <a:cs typeface="Times New Roman" panose="02020603050405020304" pitchFamily="18" charset="0"/>
              </a:rPr>
              <a:t>Ensure that the shelter has an available bed </a:t>
            </a:r>
            <a:r>
              <a:rPr lang="en-US" sz="1800" dirty="0">
                <a:effectLst/>
                <a:latin typeface="+mn-lt"/>
                <a:ea typeface="Times New Roman" panose="02020603050405020304" pitchFamily="18" charset="0"/>
                <a:cs typeface="Times New Roman" panose="02020603050405020304" pitchFamily="18" charset="0"/>
              </a:rPr>
              <a:t>for the member. </a:t>
            </a:r>
          </a:p>
          <a:p>
            <a:pPr marL="806450" lvl="2" indent="-342900">
              <a:buFont typeface="Courier New" panose="02070309020205020404" pitchFamily="49" charset="0"/>
              <a:buChar char="o"/>
            </a:pPr>
            <a:r>
              <a:rPr lang="en-US" sz="1800" dirty="0">
                <a:effectLst/>
                <a:latin typeface="+mn-lt"/>
                <a:ea typeface="Times New Roman" panose="02020603050405020304" pitchFamily="18" charset="0"/>
                <a:cs typeface="Times New Roman" panose="02020603050405020304" pitchFamily="18" charset="0"/>
              </a:rPr>
              <a:t>In the event that a shelter bed is unavailable on the planned discharge date, but a bed will be available soon, </a:t>
            </a:r>
            <a:r>
              <a:rPr lang="en-US" sz="1800" b="1" dirty="0">
                <a:solidFill>
                  <a:srgbClr val="002060"/>
                </a:solidFill>
                <a:latin typeface="+mn-lt"/>
                <a:cs typeface="Times New Roman" panose="02020603050405020304" pitchFamily="18" charset="0"/>
              </a:rPr>
              <a:t>delay discharge until a bed is available and bill MassHealth at the administrative day rate </a:t>
            </a:r>
            <a:r>
              <a:rPr lang="en-US" sz="1800" dirty="0">
                <a:effectLst/>
                <a:latin typeface="+mn-lt"/>
                <a:ea typeface="Times New Roman" panose="02020603050405020304" pitchFamily="18" charset="0"/>
                <a:cs typeface="Times New Roman" panose="02020603050405020304" pitchFamily="18" charset="0"/>
              </a:rPr>
              <a:t>for each such day on which the member remains in the Hospital.</a:t>
            </a:r>
          </a:p>
        </p:txBody>
      </p:sp>
      <p:sp>
        <p:nvSpPr>
          <p:cNvPr id="6" name="Rectangle 5">
            <a:extLst>
              <a:ext uri="{FF2B5EF4-FFF2-40B4-BE49-F238E27FC236}">
                <a16:creationId xmlns:a16="http://schemas.microsoft.com/office/drawing/2014/main" id="{C7F656E1-8EA4-9C07-D5E4-62FF1C8B9B8C}"/>
              </a:ext>
            </a:extLst>
          </p:cNvPr>
          <p:cNvSpPr/>
          <p:nvPr/>
        </p:nvSpPr>
        <p:spPr>
          <a:xfrm>
            <a:off x="3176" y="5938983"/>
            <a:ext cx="9140824" cy="564560"/>
          </a:xfrm>
          <a:prstGeom prst="rect">
            <a:avLst/>
          </a:prstGeom>
          <a:solidFill>
            <a:schemeClr val="accent3">
              <a:lumMod val="75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spcBef>
                <a:spcPts val="0"/>
              </a:spcBef>
              <a:spcAft>
                <a:spcPts val="0"/>
              </a:spcAft>
            </a:pPr>
            <a:r>
              <a:rPr lang="en-US" sz="1600" i="1" dirty="0">
                <a:effectLst/>
                <a:ea typeface="Times New Roman" panose="02020603050405020304" pitchFamily="18" charset="0"/>
              </a:rPr>
              <a:t>Must seek consent to the extent that any applicable federal or state privacy law or regulation requires member consent as a prerequisite to any activity</a:t>
            </a:r>
            <a:endParaRPr lang="en-US" sz="1400" i="1" dirty="0">
              <a:effectLst/>
              <a:ea typeface="Times New Roman" panose="02020603050405020304" pitchFamily="18" charset="0"/>
            </a:endParaRPr>
          </a:p>
        </p:txBody>
      </p:sp>
    </p:spTree>
    <p:extLst>
      <p:ext uri="{BB962C8B-B14F-4D97-AF65-F5344CB8AC3E}">
        <p14:creationId xmlns:p14="http://schemas.microsoft.com/office/powerpoint/2010/main" val="2268960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58750" y="158750"/>
            <a:ext cx="8053388" cy="307777"/>
          </a:xfrm>
        </p:spPr>
        <p:txBody>
          <a:bodyPr/>
          <a:lstStyle/>
          <a:p>
            <a:r>
              <a:rPr lang="en-US" sz="2000" dirty="0"/>
              <a:t>Bulletin Content – </a:t>
            </a:r>
            <a:r>
              <a:rPr lang="en-US" sz="2000" i="1" dirty="0"/>
              <a:t>Tracking and Reporting</a:t>
            </a:r>
            <a:endParaRPr lang="en-US" sz="2000" dirty="0"/>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136566" y="905941"/>
            <a:ext cx="8870868" cy="2893100"/>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spcBef>
                <a:spcPts val="600"/>
              </a:spcBef>
              <a:buFont typeface="Wingdings" panose="05000000000000000000" pitchFamily="2" charset="2"/>
              <a:buChar char="§"/>
            </a:pPr>
            <a:r>
              <a:rPr lang="en-US" sz="1800" dirty="0">
                <a:effectLst/>
                <a:latin typeface="+mn-lt"/>
                <a:ea typeface="Times New Roman" panose="02020603050405020304" pitchFamily="18" charset="0"/>
                <a:cs typeface="Times New Roman" panose="02020603050405020304" pitchFamily="18" charset="0"/>
              </a:rPr>
              <a:t>Must </a:t>
            </a:r>
            <a:r>
              <a:rPr lang="en-US" sz="1800" b="1" dirty="0">
                <a:solidFill>
                  <a:srgbClr val="002060"/>
                </a:solidFill>
                <a:effectLst/>
                <a:latin typeface="+mn-lt"/>
                <a:ea typeface="Times New Roman" panose="02020603050405020304" pitchFamily="18" charset="0"/>
                <a:cs typeface="Times New Roman" panose="02020603050405020304" pitchFamily="18" charset="0"/>
              </a:rPr>
              <a:t>document in each member’s medical record all efforts </a:t>
            </a:r>
            <a:r>
              <a:rPr lang="en-US" sz="1800" dirty="0">
                <a:effectLst/>
                <a:latin typeface="+mn-lt"/>
                <a:ea typeface="Times New Roman" panose="02020603050405020304" pitchFamily="18" charset="0"/>
                <a:cs typeface="Times New Roman" panose="02020603050405020304" pitchFamily="18" charset="0"/>
              </a:rPr>
              <a:t>related to the discharge planning activities, including:</a:t>
            </a:r>
          </a:p>
          <a:p>
            <a:pPr marL="573088" lvl="1" indent="-342900">
              <a:spcBef>
                <a:spcPts val="600"/>
              </a:spcBef>
              <a:buFont typeface="Courier New" panose="02070309020205020404" pitchFamily="49" charset="0"/>
              <a:buChar char="o"/>
            </a:pPr>
            <a:r>
              <a:rPr lang="en-US" sz="1800" dirty="0">
                <a:effectLst/>
                <a:latin typeface="+mn-lt"/>
                <a:ea typeface="Times New Roman" panose="02020603050405020304" pitchFamily="18" charset="0"/>
                <a:cs typeface="Times New Roman" panose="02020603050405020304" pitchFamily="18" charset="0"/>
              </a:rPr>
              <a:t>Options presented to the member</a:t>
            </a:r>
          </a:p>
          <a:p>
            <a:pPr marL="573088" lvl="1" indent="-342900">
              <a:spcBef>
                <a:spcPts val="600"/>
              </a:spcBef>
              <a:buFont typeface="Courier New" panose="02070309020205020404" pitchFamily="49" charset="0"/>
              <a:buChar char="o"/>
            </a:pPr>
            <a:r>
              <a:rPr lang="en-US" sz="1800" dirty="0">
                <a:effectLst/>
                <a:latin typeface="+mn-lt"/>
                <a:ea typeface="Times New Roman" panose="02020603050405020304" pitchFamily="18" charset="0"/>
                <a:cs typeface="Times New Roman" panose="02020603050405020304" pitchFamily="18" charset="0"/>
              </a:rPr>
              <a:t>If applicable, the member’s refusal of any alternatives to discharge to the streets or emergency shelters</a:t>
            </a:r>
          </a:p>
          <a:p>
            <a:pPr marL="342900" indent="-342900">
              <a:spcBef>
                <a:spcPts val="600"/>
              </a:spcBef>
              <a:buFont typeface="Wingdings" panose="05000000000000000000" pitchFamily="2" charset="2"/>
              <a:buChar char="§"/>
            </a:pPr>
            <a:r>
              <a:rPr lang="en-US" sz="1800" b="1" dirty="0">
                <a:solidFill>
                  <a:srgbClr val="002060"/>
                </a:solidFill>
                <a:latin typeface="+mn-lt"/>
                <a:cs typeface="Times New Roman" panose="02020603050405020304" pitchFamily="18" charset="0"/>
              </a:rPr>
              <a:t>For Psychiatric Inpatient Hospitals</a:t>
            </a:r>
            <a:r>
              <a:rPr lang="en-US" sz="1800" dirty="0">
                <a:solidFill>
                  <a:srgbClr val="002060"/>
                </a:solidFill>
                <a:latin typeface="+mn-lt"/>
                <a:cs typeface="Times New Roman" panose="02020603050405020304" pitchFamily="18" charset="0"/>
              </a:rPr>
              <a:t>, </a:t>
            </a:r>
            <a:r>
              <a:rPr lang="en-US" sz="1800" dirty="0">
                <a:latin typeface="+mn-lt"/>
                <a:cs typeface="Times New Roman" panose="02020603050405020304" pitchFamily="18" charset="0"/>
              </a:rPr>
              <a:t>DMH reporting form captures data related to discharges to the streets and shelter</a:t>
            </a:r>
          </a:p>
          <a:p>
            <a:pPr marL="342900" indent="-342900">
              <a:spcBef>
                <a:spcPts val="600"/>
              </a:spcBef>
              <a:buFont typeface="Wingdings" panose="05000000000000000000" pitchFamily="2" charset="2"/>
              <a:buChar char="§"/>
            </a:pPr>
            <a:r>
              <a:rPr lang="en-US" sz="1800" b="1" dirty="0">
                <a:solidFill>
                  <a:srgbClr val="002060"/>
                </a:solidFill>
                <a:latin typeface="+mn-lt"/>
                <a:cs typeface="Times New Roman" panose="02020603050405020304" pitchFamily="18" charset="0"/>
              </a:rPr>
              <a:t>For Shelters</a:t>
            </a:r>
            <a:r>
              <a:rPr lang="en-US" sz="1800" dirty="0">
                <a:solidFill>
                  <a:srgbClr val="002060"/>
                </a:solidFill>
                <a:latin typeface="+mn-lt"/>
                <a:cs typeface="Times New Roman" panose="02020603050405020304" pitchFamily="18" charset="0"/>
              </a:rPr>
              <a:t>,</a:t>
            </a:r>
            <a:r>
              <a:rPr lang="en-US" sz="1800" dirty="0">
                <a:latin typeface="+mn-lt"/>
                <a:cs typeface="Times New Roman" panose="02020603050405020304" pitchFamily="18" charset="0"/>
              </a:rPr>
              <a:t> online form to report discharges from hospitals that may not be appropriate</a:t>
            </a:r>
          </a:p>
        </p:txBody>
      </p:sp>
    </p:spTree>
    <p:extLst>
      <p:ext uri="{BB962C8B-B14F-4D97-AF65-F5344CB8AC3E}">
        <p14:creationId xmlns:p14="http://schemas.microsoft.com/office/powerpoint/2010/main" val="36346391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7DEFD-27F8-910C-B0BA-C3EF5554796A}"/>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C28D2556-2F95-1302-FE44-7D9AFD58502B}"/>
              </a:ext>
            </a:extLst>
          </p:cNvPr>
          <p:cNvSpPr>
            <a:spLocks noGrp="1"/>
          </p:cNvSpPr>
          <p:nvPr>
            <p:ph type="title"/>
          </p:nvPr>
        </p:nvSpPr>
        <p:spPr>
          <a:xfrm>
            <a:off x="158750" y="158750"/>
            <a:ext cx="8053388" cy="307777"/>
          </a:xfrm>
        </p:spPr>
        <p:txBody>
          <a:bodyPr/>
          <a:lstStyle/>
          <a:p>
            <a:r>
              <a:rPr lang="en-US" sz="2000" dirty="0"/>
              <a:t>MassHealth Guidance – Frequently Asked Questions (1)</a:t>
            </a:r>
          </a:p>
        </p:txBody>
      </p:sp>
      <p:sp>
        <p:nvSpPr>
          <p:cNvPr id="23" name="Text Placeholder 2">
            <a:extLst>
              <a:ext uri="{FF2B5EF4-FFF2-40B4-BE49-F238E27FC236}">
                <a16:creationId xmlns:a16="http://schemas.microsoft.com/office/drawing/2014/main" id="{D103E02C-266D-7401-4DA8-D9829A51EA5B}"/>
              </a:ext>
            </a:extLst>
          </p:cNvPr>
          <p:cNvSpPr txBox="1">
            <a:spLocks/>
          </p:cNvSpPr>
          <p:nvPr/>
        </p:nvSpPr>
        <p:spPr>
          <a:xfrm>
            <a:off x="136566" y="561909"/>
            <a:ext cx="8870868" cy="5266570"/>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indent="-342900">
              <a:lnSpc>
                <a:spcPct val="115000"/>
              </a:lnSpc>
              <a:spcBef>
                <a:spcPts val="600"/>
              </a:spcBef>
              <a:buFont typeface="Wingdings" panose="05000000000000000000" pitchFamily="2" charset="2"/>
              <a:buChar char="§"/>
            </a:pPr>
            <a:r>
              <a:rPr lang="en-US" b="1" dirty="0">
                <a:latin typeface="+mn-lt"/>
                <a:cs typeface="Times New Roman" panose="02020603050405020304" pitchFamily="18" charset="0"/>
              </a:rPr>
              <a:t>What type of patients do the Bulletins apply to?</a:t>
            </a:r>
          </a:p>
          <a:p>
            <a:pPr>
              <a:lnSpc>
                <a:spcPct val="115000"/>
              </a:lnSpc>
              <a:spcBef>
                <a:spcPts val="600"/>
              </a:spcBef>
            </a:pPr>
            <a:r>
              <a:rPr lang="en-US" dirty="0">
                <a:latin typeface="+mn-lt"/>
                <a:cs typeface="Times New Roman" panose="02020603050405020304" pitchFamily="18" charset="0"/>
              </a:rPr>
              <a:t>The requirements documented in AIH-186 and PIH-27 apply to all MassHealth members who are admitted to an Acute Inpatient Hospital or Psychiatric Inpatient Hospital participating in MassHealth and are experiencing homelessness or at risk of homelessness. These requirements only apply to inpatient admissions. </a:t>
            </a:r>
          </a:p>
          <a:p>
            <a:pPr marL="342900" indent="-342900">
              <a:lnSpc>
                <a:spcPct val="115000"/>
              </a:lnSpc>
              <a:spcBef>
                <a:spcPts val="600"/>
              </a:spcBef>
              <a:buFont typeface="Wingdings" panose="05000000000000000000" pitchFamily="2" charset="2"/>
              <a:buChar char="§"/>
            </a:pPr>
            <a:r>
              <a:rPr lang="en-US" b="1" dirty="0">
                <a:latin typeface="+mn-lt"/>
                <a:cs typeface="Times New Roman" panose="02020603050405020304" pitchFamily="18" charset="0"/>
              </a:rPr>
              <a:t>Do the Bulletins apply to patients that are enrolled in both Medicaid/MassHealth and Medicare? </a:t>
            </a:r>
          </a:p>
          <a:p>
            <a:pPr>
              <a:lnSpc>
                <a:spcPct val="115000"/>
              </a:lnSpc>
              <a:spcBef>
                <a:spcPts val="600"/>
              </a:spcBef>
            </a:pPr>
            <a:r>
              <a:rPr lang="en-US" dirty="0">
                <a:latin typeface="+mn-lt"/>
                <a:cs typeface="Times New Roman" panose="02020603050405020304" pitchFamily="18" charset="0"/>
              </a:rPr>
              <a:t>Yes. The requirements in AIH-186 and PIH-27 apply to all MassHealth members who are admitted to an Acute Inpatient Hospital or Psychiatric Inpatient Hospital participating in MassHealth and are experiencing homelessness or at risk of homelessness. This includes members who are dually enrolled in MassHealth and Medicare. </a:t>
            </a:r>
          </a:p>
          <a:p>
            <a:pPr marL="342900" indent="-342900">
              <a:lnSpc>
                <a:spcPct val="115000"/>
              </a:lnSpc>
              <a:spcBef>
                <a:spcPts val="600"/>
              </a:spcBef>
              <a:buFont typeface="Wingdings" panose="05000000000000000000" pitchFamily="2" charset="2"/>
              <a:buChar char="§"/>
            </a:pPr>
            <a:r>
              <a:rPr lang="en-US" b="1" dirty="0">
                <a:latin typeface="+mn-lt"/>
                <a:cs typeface="Times New Roman" panose="02020603050405020304" pitchFamily="18" charset="0"/>
              </a:rPr>
              <a:t>Do the Bulletins apply to patients that are enrolled in MassHealth and are involuntarily committed to a hospital for a 3-day stay?</a:t>
            </a:r>
          </a:p>
          <a:p>
            <a:pPr>
              <a:lnSpc>
                <a:spcPct val="115000"/>
              </a:lnSpc>
              <a:spcBef>
                <a:spcPts val="600"/>
              </a:spcBef>
              <a:spcAft>
                <a:spcPts val="1000"/>
              </a:spcAft>
            </a:pPr>
            <a:r>
              <a:rPr lang="en-US" dirty="0">
                <a:latin typeface="+mn-lt"/>
                <a:cs typeface="Times New Roman" panose="02020603050405020304" pitchFamily="18" charset="0"/>
              </a:rPr>
              <a:t>MassHealth recognizes that hospital staff may be limited in what they can accomplish within a 3-day involuntary stay. However, hospital staff are still encouraged to flag any members experiencing homelessness at admission and communicate with any involved shelters, case managers, and/or DMH about the situation.</a:t>
            </a:r>
          </a:p>
        </p:txBody>
      </p:sp>
      <p:sp>
        <p:nvSpPr>
          <p:cNvPr id="2" name="Rectangle 1">
            <a:extLst>
              <a:ext uri="{FF2B5EF4-FFF2-40B4-BE49-F238E27FC236}">
                <a16:creationId xmlns:a16="http://schemas.microsoft.com/office/drawing/2014/main" id="{8D54DEF2-C3BF-B6E0-79AF-50942F9CCEE9}"/>
              </a:ext>
            </a:extLst>
          </p:cNvPr>
          <p:cNvSpPr/>
          <p:nvPr/>
        </p:nvSpPr>
        <p:spPr>
          <a:xfrm>
            <a:off x="286326" y="5938981"/>
            <a:ext cx="8721107" cy="572321"/>
          </a:xfrm>
          <a:prstGeom prst="rect">
            <a:avLst/>
          </a:prstGeom>
          <a:solidFill>
            <a:schemeClr val="bg2"/>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More Frequently Asked Questions available online at </a:t>
            </a:r>
          </a:p>
          <a:p>
            <a:pPr algn="ctr"/>
            <a:r>
              <a:rPr lang="en-US" sz="1600" b="1" dirty="0">
                <a:solidFill>
                  <a:schemeClr val="accent3"/>
                </a:solidFill>
                <a:hlinkClick r:id="rId3">
                  <a:extLst>
                    <a:ext uri="{A12FA001-AC4F-418D-AE19-62706E023703}">
                      <ahyp:hlinkClr xmlns:ahyp="http://schemas.microsoft.com/office/drawing/2018/hyperlinkcolor" val="tx"/>
                    </a:ext>
                  </a:extLst>
                </a:hlinkClick>
              </a:rPr>
              <a:t>EHS Agency Targeted Resources</a:t>
            </a:r>
            <a:endParaRPr lang="en-US" sz="1600" b="1" dirty="0">
              <a:solidFill>
                <a:schemeClr val="accent3"/>
              </a:solidFill>
            </a:endParaRPr>
          </a:p>
        </p:txBody>
      </p:sp>
    </p:spTree>
    <p:extLst>
      <p:ext uri="{BB962C8B-B14F-4D97-AF65-F5344CB8AC3E}">
        <p14:creationId xmlns:p14="http://schemas.microsoft.com/office/powerpoint/2010/main" val="1286396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322BD-FE40-6CDC-694B-BCC5FC99BBCE}"/>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FD52E318-E350-CE9A-ECD8-7340F4FA3897}"/>
              </a:ext>
            </a:extLst>
          </p:cNvPr>
          <p:cNvSpPr>
            <a:spLocks noGrp="1"/>
          </p:cNvSpPr>
          <p:nvPr>
            <p:ph type="title"/>
          </p:nvPr>
        </p:nvSpPr>
        <p:spPr>
          <a:xfrm>
            <a:off x="158750" y="158750"/>
            <a:ext cx="8053388" cy="307777"/>
          </a:xfrm>
        </p:spPr>
        <p:txBody>
          <a:bodyPr/>
          <a:lstStyle/>
          <a:p>
            <a:r>
              <a:rPr lang="en-US" sz="2000" dirty="0"/>
              <a:t>MassHealth Guidance – Frequently Asked Questions (2)</a:t>
            </a:r>
          </a:p>
        </p:txBody>
      </p:sp>
      <p:sp>
        <p:nvSpPr>
          <p:cNvPr id="23" name="Text Placeholder 2">
            <a:extLst>
              <a:ext uri="{FF2B5EF4-FFF2-40B4-BE49-F238E27FC236}">
                <a16:creationId xmlns:a16="http://schemas.microsoft.com/office/drawing/2014/main" id="{20925B08-8D69-6E6E-DF42-C87FB05810DB}"/>
              </a:ext>
            </a:extLst>
          </p:cNvPr>
          <p:cNvSpPr txBox="1">
            <a:spLocks/>
          </p:cNvSpPr>
          <p:nvPr/>
        </p:nvSpPr>
        <p:spPr>
          <a:xfrm>
            <a:off x="136566" y="670551"/>
            <a:ext cx="8870868" cy="5838971"/>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5750" marR="0" lvl="0" indent="-285750">
              <a:lnSpc>
                <a:spcPct val="115000"/>
              </a:lnSpc>
              <a:spcBef>
                <a:spcPts val="600"/>
              </a:spcBef>
              <a:buFont typeface="Wingdings" panose="05000000000000000000" pitchFamily="2" charset="2"/>
              <a:buChar char="§"/>
            </a:pPr>
            <a:r>
              <a:rPr lang="en-US" sz="1400" b="1" dirty="0">
                <a:latin typeface="+mn-lt"/>
                <a:cs typeface="Times New Roman" panose="02020603050405020304" pitchFamily="18" charset="0"/>
              </a:rPr>
              <a:t>What the expected turnaround time for responses from shelters?</a:t>
            </a:r>
          </a:p>
          <a:p>
            <a:pPr marR="0" lvl="0">
              <a:lnSpc>
                <a:spcPct val="115000"/>
              </a:lnSpc>
              <a:spcBef>
                <a:spcPts val="600"/>
              </a:spcBef>
            </a:pPr>
            <a:r>
              <a:rPr lang="en-US" sz="1400" dirty="0">
                <a:latin typeface="+mn-lt"/>
                <a:cs typeface="Times New Roman" panose="02020603050405020304" pitchFamily="18" charset="0"/>
              </a:rPr>
              <a:t>EOHLC has instructed shelters to answer the phone when discharging facilities call and return voicemails, all with the overall goal of finding suitable alternatives to placement into shelter. If hospital discharge staff is routinely having a difficult time reaching shelter staff, please email </a:t>
            </a:r>
            <a:r>
              <a:rPr lang="en-US" sz="1400" b="1" dirty="0">
                <a:solidFill>
                  <a:schemeClr val="accent3"/>
                </a:solidFill>
                <a:latin typeface="+mn-lt"/>
                <a:cs typeface="Times New Roman" panose="02020603050405020304" pitchFamily="18" charset="0"/>
                <a:hlinkClick r:id="rId3">
                  <a:extLst>
                    <a:ext uri="{A12FA001-AC4F-418D-AE19-62706E023703}">
                      <ahyp:hlinkClr xmlns:ahyp="http://schemas.microsoft.com/office/drawing/2018/hyperlinkcolor" val="tx"/>
                    </a:ext>
                  </a:extLst>
                </a:hlinkClick>
              </a:rPr>
              <a:t>EHSDischargeSupport@mass.gov</a:t>
            </a:r>
            <a:r>
              <a:rPr lang="en-US" sz="1400" b="1" dirty="0">
                <a:solidFill>
                  <a:schemeClr val="accent3"/>
                </a:solidFill>
                <a:latin typeface="+mn-lt"/>
                <a:cs typeface="Times New Roman" panose="02020603050405020304" pitchFamily="18" charset="0"/>
              </a:rPr>
              <a:t> </a:t>
            </a:r>
            <a:r>
              <a:rPr lang="en-US" sz="1400" dirty="0">
                <a:latin typeface="+mn-lt"/>
                <a:cs typeface="Times New Roman" panose="02020603050405020304" pitchFamily="18" charset="0"/>
              </a:rPr>
              <a:t>with a description of these outreach efforts, including details about the number of attempts and the dates. </a:t>
            </a:r>
          </a:p>
          <a:p>
            <a:pPr marL="342900" indent="-342900">
              <a:lnSpc>
                <a:spcPct val="115000"/>
              </a:lnSpc>
              <a:spcBef>
                <a:spcPts val="600"/>
              </a:spcBef>
              <a:buFont typeface="Wingdings" panose="05000000000000000000" pitchFamily="2" charset="2"/>
              <a:buChar char="§"/>
            </a:pPr>
            <a:r>
              <a:rPr lang="en-US" sz="1400" b="1" dirty="0">
                <a:latin typeface="+mn-lt"/>
                <a:cs typeface="Times New Roman" panose="02020603050405020304" pitchFamily="18" charset="0"/>
              </a:rPr>
              <a:t>What are the expectations for shelters to work with hospital discharge Staff?</a:t>
            </a:r>
          </a:p>
          <a:p>
            <a:pPr>
              <a:lnSpc>
                <a:spcPct val="115000"/>
              </a:lnSpc>
              <a:spcBef>
                <a:spcPts val="200"/>
              </a:spcBef>
            </a:pPr>
            <a:r>
              <a:rPr lang="en-US" sz="1400" dirty="0">
                <a:latin typeface="+mn-lt"/>
                <a:cs typeface="Times New Roman" panose="02020603050405020304" pitchFamily="18" charset="0"/>
              </a:rPr>
              <a:t>EOHLC has issued </a:t>
            </a:r>
            <a:r>
              <a:rPr lang="en-US" sz="1400" b="1" dirty="0">
                <a:solidFill>
                  <a:schemeClr val="accent3"/>
                </a:solidFill>
                <a:latin typeface="+mn-lt"/>
                <a:cs typeface="Times New Roman" panose="02020603050405020304" pitchFamily="18" charset="0"/>
                <a:hlinkClick r:id="rId4">
                  <a:extLst>
                    <a:ext uri="{A12FA001-AC4F-418D-AE19-62706E023703}">
                      <ahyp:hlinkClr xmlns:ahyp="http://schemas.microsoft.com/office/drawing/2018/hyperlinkcolor" val="tx"/>
                    </a:ext>
                  </a:extLst>
                </a:hlinkClick>
              </a:rPr>
              <a:t>guidance</a:t>
            </a:r>
            <a:r>
              <a:rPr lang="en-US" sz="1400" dirty="0">
                <a:latin typeface="+mn-lt"/>
                <a:cs typeface="Times New Roman" panose="02020603050405020304" pitchFamily="18" charset="0"/>
              </a:rPr>
              <a:t> and expectations for EOHLC shelters to communicate and collaborate with hospital staff including shelters:</a:t>
            </a:r>
          </a:p>
          <a:p>
            <a:pPr marL="573088" lvl="1" indent="-342900" fontAlgn="base">
              <a:lnSpc>
                <a:spcPct val="115000"/>
              </a:lnSpc>
              <a:spcBef>
                <a:spcPts val="200"/>
              </a:spcBef>
              <a:buFont typeface="Courier New" panose="02070309020205020404" pitchFamily="49" charset="0"/>
              <a:buChar char="o"/>
            </a:pPr>
            <a:r>
              <a:rPr lang="en-US" sz="1200" dirty="0">
                <a:latin typeface="+mn-lt"/>
                <a:cs typeface="Times New Roman" panose="02020603050405020304" pitchFamily="18" charset="0"/>
              </a:rPr>
              <a:t>May not place geographic/community of origin restrictions on access; however, shelters may help individuals return to a shelter or housing in their home community </a:t>
            </a:r>
          </a:p>
          <a:p>
            <a:pPr marL="573088" lvl="1" indent="-342900" fontAlgn="base">
              <a:lnSpc>
                <a:spcPct val="115000"/>
              </a:lnSpc>
              <a:spcBef>
                <a:spcPts val="200"/>
              </a:spcBef>
              <a:buFont typeface="Courier New" panose="02070309020205020404" pitchFamily="49" charset="0"/>
              <a:buChar char="o"/>
            </a:pPr>
            <a:r>
              <a:rPr lang="en-US" sz="1200" dirty="0">
                <a:latin typeface="+mn-lt"/>
                <a:cs typeface="Times New Roman" panose="02020603050405020304" pitchFamily="18" charset="0"/>
              </a:rPr>
              <a:t>May not refuse entry to individuals taking prescribed medication, including, but not limited to, opiates, oxygen, and benzodiazepines.   </a:t>
            </a:r>
          </a:p>
          <a:p>
            <a:pPr marL="573088" lvl="1" indent="-342900" fontAlgn="base">
              <a:lnSpc>
                <a:spcPct val="115000"/>
              </a:lnSpc>
              <a:spcBef>
                <a:spcPts val="200"/>
              </a:spcBef>
              <a:buFont typeface="Courier New" panose="02070309020205020404" pitchFamily="49" charset="0"/>
              <a:buChar char="o"/>
            </a:pPr>
            <a:r>
              <a:rPr lang="en-US" sz="1200" dirty="0">
                <a:latin typeface="+mn-lt"/>
                <a:cs typeface="Times New Roman" panose="02020603050405020304" pitchFamily="18" charset="0"/>
              </a:rPr>
              <a:t>Should be prepared to receive and be receptive to inquiries from hospitals who may have an individual who previously resided in shelter. In these situations, the shelter should:  </a:t>
            </a:r>
          </a:p>
          <a:p>
            <a:pPr marL="976312" lvl="2" indent="-285750" fontAlgn="base">
              <a:lnSpc>
                <a:spcPct val="115000"/>
              </a:lnSpc>
              <a:spcBef>
                <a:spcPts val="200"/>
              </a:spcBef>
              <a:buFont typeface="Courier New" panose="02070309020205020404" pitchFamily="49" charset="0"/>
              <a:buChar char="-"/>
            </a:pPr>
            <a:r>
              <a:rPr lang="en-US" sz="1200" dirty="0">
                <a:latin typeface="+mn-lt"/>
                <a:cs typeface="Times New Roman" panose="02020603050405020304" pitchFamily="18" charset="0"/>
              </a:rPr>
              <a:t>Share information about the individual’s housing history and any other support systems they may have (family, friends, case managers, housing leads, etc.)  </a:t>
            </a:r>
          </a:p>
          <a:p>
            <a:pPr marL="976312" lvl="2" indent="-285750" fontAlgn="base">
              <a:lnSpc>
                <a:spcPct val="115000"/>
              </a:lnSpc>
              <a:spcBef>
                <a:spcPts val="200"/>
              </a:spcBef>
              <a:buFont typeface="Courier New" panose="02070309020205020404" pitchFamily="49" charset="0"/>
              <a:buChar char="-"/>
            </a:pPr>
            <a:r>
              <a:rPr lang="en-US" sz="1200" dirty="0">
                <a:latin typeface="+mn-lt"/>
                <a:cs typeface="Times New Roman" panose="02020603050405020304" pitchFamily="18" charset="0"/>
              </a:rPr>
              <a:t>Coordinate placement from the discharging facility into shelter if space is available in the shelter, the person does not require higher levels of care, and no other safe alternative placements exist. </a:t>
            </a:r>
          </a:p>
          <a:p>
            <a:pPr marL="573088" lvl="1" indent="-342900" fontAlgn="base">
              <a:lnSpc>
                <a:spcPct val="115000"/>
              </a:lnSpc>
              <a:spcBef>
                <a:spcPts val="200"/>
              </a:spcBef>
              <a:buFont typeface="Courier New" panose="02070309020205020404" pitchFamily="49" charset="0"/>
              <a:buChar char="o"/>
            </a:pPr>
            <a:r>
              <a:rPr lang="en-US" sz="1200" dirty="0">
                <a:latin typeface="+mn-lt"/>
                <a:cs typeface="Times New Roman" panose="02020603050405020304" pitchFamily="18" charset="0"/>
              </a:rPr>
              <a:t>Should be prepared to receive and be receptive to inquiries from hospitals who may have an individual who may not be known to the shelter. In these situations, the shelters should:  </a:t>
            </a:r>
          </a:p>
          <a:p>
            <a:pPr marL="976312" marR="0" lvl="2" indent="-285750" fontAlgn="base">
              <a:lnSpc>
                <a:spcPct val="115000"/>
              </a:lnSpc>
              <a:spcBef>
                <a:spcPts val="200"/>
              </a:spcBef>
              <a:buFont typeface="Courier New" panose="02070309020205020404" pitchFamily="49" charset="0"/>
              <a:buChar char="-"/>
            </a:pPr>
            <a:r>
              <a:rPr lang="en-US" sz="1200" dirty="0">
                <a:latin typeface="+mn-lt"/>
                <a:cs typeface="Times New Roman" panose="02020603050405020304" pitchFamily="18" charset="0"/>
              </a:rPr>
              <a:t>Engage in conversations with discharge staff to determine if an alternative placement or safe and alternative housing would be appropriate, and use Rapid Transitions for Individuals funds where possible  </a:t>
            </a:r>
          </a:p>
          <a:p>
            <a:pPr marL="976312" marR="0" lvl="2" indent="-285750" fontAlgn="base">
              <a:lnSpc>
                <a:spcPct val="115000"/>
              </a:lnSpc>
              <a:spcBef>
                <a:spcPts val="200"/>
              </a:spcBef>
              <a:buFont typeface="Courier New" panose="02070309020205020404" pitchFamily="49" charset="0"/>
              <a:buChar char="-"/>
            </a:pPr>
            <a:r>
              <a:rPr lang="en-US" sz="1200" dirty="0">
                <a:latin typeface="+mn-lt"/>
                <a:cs typeface="Times New Roman" panose="02020603050405020304" pitchFamily="18" charset="0"/>
              </a:rPr>
              <a:t>Coordinate placement from the discharging facility into shelter if space is available in the shelter, the person does not require higher levels of care, and no other safe alternative placements exist. </a:t>
            </a:r>
          </a:p>
        </p:txBody>
      </p:sp>
    </p:spTree>
    <p:extLst>
      <p:ext uri="{BB962C8B-B14F-4D97-AF65-F5344CB8AC3E}">
        <p14:creationId xmlns:p14="http://schemas.microsoft.com/office/powerpoint/2010/main" val="19441113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5B8AF5-EA91-0EFA-DEB7-AC2896E90DEF}"/>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8AF119BA-A2EF-2D6F-00AF-863A7B655077}"/>
              </a:ext>
            </a:extLst>
          </p:cNvPr>
          <p:cNvSpPr>
            <a:spLocks noGrp="1"/>
          </p:cNvSpPr>
          <p:nvPr>
            <p:ph type="title"/>
          </p:nvPr>
        </p:nvSpPr>
        <p:spPr>
          <a:xfrm>
            <a:off x="158750" y="158750"/>
            <a:ext cx="8053388" cy="307777"/>
          </a:xfrm>
        </p:spPr>
        <p:txBody>
          <a:bodyPr/>
          <a:lstStyle/>
          <a:p>
            <a:r>
              <a:rPr lang="en-US" sz="2000" dirty="0"/>
              <a:t>MassHealth Guidance – Frequently Asked Questions (3)</a:t>
            </a:r>
          </a:p>
        </p:txBody>
      </p:sp>
      <p:sp>
        <p:nvSpPr>
          <p:cNvPr id="23" name="Text Placeholder 2">
            <a:extLst>
              <a:ext uri="{FF2B5EF4-FFF2-40B4-BE49-F238E27FC236}">
                <a16:creationId xmlns:a16="http://schemas.microsoft.com/office/drawing/2014/main" id="{343FB5AC-DF2E-EE40-E9A5-300EDC9EAF46}"/>
              </a:ext>
            </a:extLst>
          </p:cNvPr>
          <p:cNvSpPr txBox="1">
            <a:spLocks/>
          </p:cNvSpPr>
          <p:nvPr/>
        </p:nvSpPr>
        <p:spPr>
          <a:xfrm>
            <a:off x="136566" y="806773"/>
            <a:ext cx="8870868" cy="5009064"/>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5750" indent="-285750">
              <a:lnSpc>
                <a:spcPct val="115000"/>
              </a:lnSpc>
              <a:spcBef>
                <a:spcPts val="600"/>
              </a:spcBef>
              <a:spcAft>
                <a:spcPts val="1000"/>
              </a:spcAft>
              <a:buFont typeface="Wingdings" panose="05000000000000000000" pitchFamily="2" charset="2"/>
              <a:buChar char="§"/>
            </a:pPr>
            <a:r>
              <a:rPr lang="en-US" b="1" dirty="0">
                <a:latin typeface="+mn-lt"/>
                <a:cs typeface="Times New Roman" panose="02020603050405020304" pitchFamily="18" charset="0"/>
              </a:rPr>
              <a:t>Will shelters be holding beds for patients who will be discharged from hospitals?</a:t>
            </a:r>
          </a:p>
          <a:p>
            <a:pPr>
              <a:lnSpc>
                <a:spcPct val="115000"/>
              </a:lnSpc>
              <a:spcBef>
                <a:spcPts val="600"/>
              </a:spcBef>
              <a:spcAft>
                <a:spcPts val="1000"/>
              </a:spcAft>
            </a:pPr>
            <a:r>
              <a:rPr lang="en-US" dirty="0">
                <a:solidFill>
                  <a:srgbClr val="000000"/>
                </a:solidFill>
                <a:effectLst/>
                <a:latin typeface="+mn-lt"/>
                <a:ea typeface="Calibri" panose="020F0502020204030204" pitchFamily="34" charset="0"/>
                <a:cs typeface="Calibri" panose="020F0502020204030204" pitchFamily="34" charset="0"/>
              </a:rPr>
              <a:t>As described in the </a:t>
            </a:r>
            <a:r>
              <a:rPr lang="en-US" b="1" i="1" u="sng" dirty="0">
                <a:solidFill>
                  <a:schemeClr val="accent3"/>
                </a:solidFill>
                <a:effectLst/>
                <a:latin typeface="+mn-lt"/>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Online Housing Tool for Hospital Discharge Staff</a:t>
            </a:r>
            <a:r>
              <a:rPr lang="en-US" b="1" dirty="0">
                <a:solidFill>
                  <a:schemeClr val="accent3"/>
                </a:solidFill>
                <a:effectLst/>
                <a:latin typeface="+mn-lt"/>
                <a:ea typeface="Calibri" panose="020F0502020204030204" pitchFamily="34" charset="0"/>
                <a:cs typeface="Times New Roman" panose="02020603050405020304" pitchFamily="18" charset="0"/>
              </a:rPr>
              <a:t> </a:t>
            </a:r>
            <a:r>
              <a:rPr lang="en-US" dirty="0">
                <a:solidFill>
                  <a:srgbClr val="000000"/>
                </a:solidFill>
                <a:effectLst/>
                <a:latin typeface="+mn-lt"/>
                <a:ea typeface="Calibri" panose="020F0502020204030204" pitchFamily="34" charset="0"/>
                <a:cs typeface="Calibri" panose="020F0502020204030204" pitchFamily="34" charset="0"/>
              </a:rPr>
              <a:t>and MassHealth guidance, for any member experiencing homelessness who is expected to remain in the hospital for fewer than 14 days, the hospital must contact the shelter in which the member most recently resided, if known, to discuss the member’s housing options post discharge; or if the member has not resided in an emergency shelter, or if the emergency shelter in which the member most recently resided is unknown, the local shelter to discuss the member’s housing options post discharge. </a:t>
            </a:r>
            <a:endParaRPr lang="en-US" dirty="0">
              <a:latin typeface="+mn-lt"/>
              <a:ea typeface="Calibri" panose="020F0502020204030204" pitchFamily="34" charset="0"/>
              <a:cs typeface="Times New Roman" panose="02020603050405020304" pitchFamily="18" charset="0"/>
            </a:endParaRPr>
          </a:p>
          <a:p>
            <a:pPr>
              <a:lnSpc>
                <a:spcPct val="115000"/>
              </a:lnSpc>
              <a:spcBef>
                <a:spcPts val="600"/>
              </a:spcBef>
              <a:spcAft>
                <a:spcPts val="1000"/>
              </a:spcAft>
            </a:pPr>
            <a:r>
              <a:rPr lang="en-US" dirty="0">
                <a:solidFill>
                  <a:srgbClr val="000000"/>
                </a:solidFill>
                <a:effectLst/>
                <a:latin typeface="+mn-lt"/>
                <a:ea typeface="Calibri" panose="020F0502020204030204" pitchFamily="34" charset="0"/>
                <a:cs typeface="Calibri" panose="020F0502020204030204" pitchFamily="34" charset="0"/>
              </a:rPr>
              <a:t>As part of this conversation, the hospital discharge staff should review the member’s needs and the anticipated discharge date. With this information the shelter should be able to determine if they are able to meet the member’s needs and when a bed may be available. If the discharge date is more than 2 days from the conversation, the hospital discharge staff will need to contact the shelter again to determine the availability of a bed. In the event that a shelter bed is unavailable on the planned discharge date, but a bed will be available soon, the hospital should delay discharge until a bed is available. In these cases, the hospital should bill the administrative day rate for each such day on which the member remains in the hospital.</a:t>
            </a:r>
            <a:endParaRPr lang="en-US" dirty="0">
              <a:latin typeface="+mj-lt"/>
              <a:cs typeface="Times New Roman" panose="02020603050405020304" pitchFamily="18" charset="0"/>
            </a:endParaRPr>
          </a:p>
        </p:txBody>
      </p:sp>
    </p:spTree>
    <p:extLst>
      <p:ext uri="{BB962C8B-B14F-4D97-AF65-F5344CB8AC3E}">
        <p14:creationId xmlns:p14="http://schemas.microsoft.com/office/powerpoint/2010/main" val="1932048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067F1C-8A4F-569E-C2BE-325BB6768CF1}"/>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FAD2556A-49D2-3690-0BFB-AB0BF9468E16}"/>
              </a:ext>
            </a:extLst>
          </p:cNvPr>
          <p:cNvSpPr>
            <a:spLocks noGrp="1"/>
          </p:cNvSpPr>
          <p:nvPr>
            <p:ph type="title"/>
          </p:nvPr>
        </p:nvSpPr>
        <p:spPr>
          <a:xfrm>
            <a:off x="158750" y="158750"/>
            <a:ext cx="8053388" cy="307777"/>
          </a:xfrm>
        </p:spPr>
        <p:txBody>
          <a:bodyPr/>
          <a:lstStyle/>
          <a:p>
            <a:r>
              <a:rPr lang="en-US" sz="2000" dirty="0"/>
              <a:t>MassHealth Guidance – Frequently Asked Questions (4)</a:t>
            </a:r>
          </a:p>
        </p:txBody>
      </p:sp>
      <p:sp>
        <p:nvSpPr>
          <p:cNvPr id="23" name="Text Placeholder 2">
            <a:extLst>
              <a:ext uri="{FF2B5EF4-FFF2-40B4-BE49-F238E27FC236}">
                <a16:creationId xmlns:a16="http://schemas.microsoft.com/office/drawing/2014/main" id="{78D1C77B-593B-E68E-4334-3AFE62EB83C5}"/>
              </a:ext>
            </a:extLst>
          </p:cNvPr>
          <p:cNvSpPr txBox="1">
            <a:spLocks/>
          </p:cNvSpPr>
          <p:nvPr/>
        </p:nvSpPr>
        <p:spPr>
          <a:xfrm>
            <a:off x="136566" y="806353"/>
            <a:ext cx="8870868" cy="5395323"/>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nSpc>
                <a:spcPct val="115000"/>
              </a:lnSpc>
              <a:spcAft>
                <a:spcPts val="1000"/>
              </a:spcAft>
              <a:buFont typeface="Wingdings" panose="05000000000000000000" pitchFamily="2" charset="2"/>
              <a:buChar char="§"/>
            </a:pPr>
            <a:r>
              <a:rPr lang="en-US" b="1" dirty="0">
                <a:latin typeface="+mn-lt"/>
                <a:cs typeface="Times New Roman" panose="02020603050405020304" pitchFamily="18" charset="0"/>
              </a:rPr>
              <a:t> </a:t>
            </a:r>
            <a:r>
              <a:rPr lang="en-US" b="1" dirty="0">
                <a:effectLst/>
                <a:latin typeface="+mn-lt"/>
                <a:ea typeface="Calibri" panose="020F0502020204030204" pitchFamily="34" charset="0"/>
                <a:cs typeface="Times New Roman" panose="02020603050405020304" pitchFamily="18" charset="0"/>
              </a:rPr>
              <a:t>Are hospital discharge staff expected to complete DMH/DDS/MBY applications?</a:t>
            </a:r>
            <a:endParaRPr lang="en-US" b="1" dirty="0">
              <a:latin typeface="+mn-lt"/>
              <a:ea typeface="Calibri" panose="020F0502020204030204" pitchFamily="34" charset="0"/>
              <a:cs typeface="Times New Roman" panose="02020603050405020304" pitchFamily="18" charset="0"/>
            </a:endParaRPr>
          </a:p>
          <a:p>
            <a:pPr marR="0" lvl="0">
              <a:spcBef>
                <a:spcPts val="600"/>
              </a:spcBef>
              <a:spcAft>
                <a:spcPts val="1000"/>
              </a:spcAft>
            </a:pPr>
            <a:r>
              <a:rPr lang="en-US" dirty="0">
                <a:latin typeface="+mn-lt"/>
                <a:cs typeface="Times New Roman" panose="02020603050405020304" pitchFamily="18" charset="0"/>
              </a:rPr>
              <a:t>Yes. Within two business days of admission, and to the extent consistent with all applicable federal and state privacy laws and regulations, offer to assist the patient with completing and submitting an application to receive services from DMH, DDS, or MBY, as described below. This should occur for all inpatient admissions, as applicable, regardless of anticipated length of stay. </a:t>
            </a:r>
          </a:p>
          <a:p>
            <a:pPr>
              <a:spcBef>
                <a:spcPts val="600"/>
              </a:spcBef>
            </a:pPr>
            <a:r>
              <a:rPr lang="en-US" dirty="0">
                <a:latin typeface="+mn-lt"/>
                <a:cs typeface="Times New Roman" panose="02020603050405020304" pitchFamily="18" charset="0"/>
              </a:rPr>
              <a:t>Note that prior to completing an application, hospital discharge staff should contact the appropriate state agency to discuss whether completing an application is necessary (i.e., is the member already an enrolled consumer) or appropriate (i.e., is the member potentially eligible for services). This conversation will help determine whether an application should be completed or submitted</a:t>
            </a:r>
          </a:p>
          <a:p>
            <a:endParaRPr lang="en-US" dirty="0">
              <a:latin typeface="+mn-lt"/>
              <a:ea typeface="Calibri" panose="020F0502020204030204" pitchFamily="34" charset="0"/>
              <a:cs typeface="Times New Roman" panose="02020603050405020304" pitchFamily="18" charset="0"/>
            </a:endParaRPr>
          </a:p>
          <a:p>
            <a:pPr marL="342900" indent="-342900">
              <a:lnSpc>
                <a:spcPct val="115000"/>
              </a:lnSpc>
              <a:spcAft>
                <a:spcPts val="1000"/>
              </a:spcAft>
              <a:buFont typeface="Wingdings" panose="05000000000000000000" pitchFamily="2" charset="2"/>
              <a:buChar char="§"/>
            </a:pPr>
            <a:r>
              <a:rPr lang="en-US" b="1" dirty="0">
                <a:latin typeface="+mn-lt"/>
                <a:cs typeface="Times New Roman" panose="02020603050405020304" pitchFamily="18" charset="0"/>
              </a:rPr>
              <a:t>What if hospital discharge staff need assistance completing DMH applications as these staff are often not experienced nor routinely trained in filling out these applications?</a:t>
            </a:r>
          </a:p>
          <a:p>
            <a:pPr marR="0" lvl="0"/>
            <a:r>
              <a:rPr lang="en-US" dirty="0">
                <a:solidFill>
                  <a:srgbClr val="000000"/>
                </a:solidFill>
                <a:effectLst/>
                <a:latin typeface="+mn-lt"/>
                <a:ea typeface="Calibri" panose="020F0502020204030204" pitchFamily="34" charset="0"/>
                <a:cs typeface="Calibri" panose="020F0502020204030204" pitchFamily="34" charset="0"/>
              </a:rPr>
              <a:t>DMH licensed facilities/units should contact their designated DMH Liaison for assistance in completing applications or accessing DMH resources.</a:t>
            </a:r>
            <a:r>
              <a:rPr lang="en-US" dirty="0">
                <a:latin typeface="+mn-lt"/>
                <a:ea typeface="Calibri" panose="020F0502020204030204" pitchFamily="34" charset="0"/>
                <a:cs typeface="Times New Roman" panose="02020603050405020304" pitchFamily="18" charset="0"/>
              </a:rPr>
              <a:t> </a:t>
            </a:r>
            <a:r>
              <a:rPr lang="en-US" dirty="0">
                <a:solidFill>
                  <a:srgbClr val="000000"/>
                </a:solidFill>
                <a:effectLst/>
                <a:latin typeface="+mn-lt"/>
                <a:ea typeface="Calibri" panose="020F0502020204030204" pitchFamily="34" charset="0"/>
                <a:cs typeface="Calibri" panose="020F0502020204030204" pitchFamily="34" charset="0"/>
              </a:rPr>
              <a:t>Acute Inpatient Hospitals that do not have a DMH licensed unit should contact the </a:t>
            </a:r>
            <a:r>
              <a:rPr lang="en-US" dirty="0">
                <a:effectLst/>
                <a:latin typeface="+mn-lt"/>
                <a:ea typeface="Calibri" panose="020F0502020204030204" pitchFamily="34" charset="0"/>
                <a:cs typeface="Times New Roman" panose="02020603050405020304" pitchFamily="18" charset="0"/>
              </a:rPr>
              <a:t>local </a:t>
            </a:r>
            <a:r>
              <a:rPr lang="en-US" b="1" u="sng" dirty="0">
                <a:solidFill>
                  <a:srgbClr val="0000FF"/>
                </a:solidFill>
                <a:effectLst/>
                <a:latin typeface="+mn-lt"/>
                <a:ea typeface="Calibri" panose="020F0502020204030204" pitchFamily="34" charset="0"/>
                <a:cs typeface="Times New Roman" panose="02020603050405020304" pitchFamily="18" charset="0"/>
                <a:hlinkClick r:id="rId3"/>
              </a:rPr>
              <a:t>Department of Mental Health (DMH) Area Office</a:t>
            </a:r>
            <a:r>
              <a:rPr lang="en-US" b="1" u="sng" dirty="0">
                <a:solidFill>
                  <a:srgbClr val="0000FF"/>
                </a:solidFill>
                <a:effectLst/>
                <a:latin typeface="+mn-lt"/>
                <a:ea typeface="Calibri" panose="020F0502020204030204" pitchFamily="34" charset="0"/>
                <a:cs typeface="Times New Roman" panose="02020603050405020304" pitchFamily="18" charset="0"/>
              </a:rPr>
              <a:t> </a:t>
            </a:r>
            <a:r>
              <a:rPr lang="en-US" dirty="0">
                <a:solidFill>
                  <a:srgbClr val="000000"/>
                </a:solidFill>
                <a:effectLst/>
                <a:latin typeface="+mn-lt"/>
                <a:ea typeface="Calibri" panose="020F0502020204030204" pitchFamily="34" charset="0"/>
                <a:cs typeface="Calibri" panose="020F0502020204030204" pitchFamily="34" charset="0"/>
              </a:rPr>
              <a:t>for assistance in completing applications or accessing DMH resources.</a:t>
            </a:r>
            <a:endParaRPr lang="en-US" dirty="0">
              <a:effectLst/>
              <a:latin typeface="+mn-lt"/>
              <a:ea typeface="Calibri" panose="020F0502020204030204" pitchFamily="34" charset="0"/>
              <a:cs typeface="Times New Roman" panose="02020603050405020304" pitchFamily="18" charset="0"/>
            </a:endParaRPr>
          </a:p>
          <a:p>
            <a:endParaRPr lang="en-US" sz="1200" dirty="0">
              <a:latin typeface="+mn-lt"/>
              <a:cs typeface="Times New Roman" panose="02020603050405020304" pitchFamily="18" charset="0"/>
            </a:endParaRPr>
          </a:p>
        </p:txBody>
      </p:sp>
    </p:spTree>
    <p:extLst>
      <p:ext uri="{BB962C8B-B14F-4D97-AF65-F5344CB8AC3E}">
        <p14:creationId xmlns:p14="http://schemas.microsoft.com/office/powerpoint/2010/main" val="33162802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71114-4E6A-87E6-2119-44BB94D19B3B}"/>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737081EF-A2A7-FEFC-F491-ECB7E2E4B663}"/>
              </a:ext>
            </a:extLst>
          </p:cNvPr>
          <p:cNvSpPr>
            <a:spLocks noGrp="1"/>
          </p:cNvSpPr>
          <p:nvPr>
            <p:ph type="title"/>
          </p:nvPr>
        </p:nvSpPr>
        <p:spPr>
          <a:xfrm>
            <a:off x="158750" y="158750"/>
            <a:ext cx="8053388" cy="307777"/>
          </a:xfrm>
        </p:spPr>
        <p:txBody>
          <a:bodyPr/>
          <a:lstStyle/>
          <a:p>
            <a:r>
              <a:rPr lang="en-US" sz="2000" dirty="0"/>
              <a:t>MassHealth Guidance – Frequently Asked Questions (5)</a:t>
            </a:r>
          </a:p>
        </p:txBody>
      </p:sp>
      <p:sp>
        <p:nvSpPr>
          <p:cNvPr id="23" name="Text Placeholder 2">
            <a:extLst>
              <a:ext uri="{FF2B5EF4-FFF2-40B4-BE49-F238E27FC236}">
                <a16:creationId xmlns:a16="http://schemas.microsoft.com/office/drawing/2014/main" id="{F20DF517-79A8-12C2-655C-5A44C360F990}"/>
              </a:ext>
            </a:extLst>
          </p:cNvPr>
          <p:cNvSpPr txBox="1">
            <a:spLocks/>
          </p:cNvSpPr>
          <p:nvPr/>
        </p:nvSpPr>
        <p:spPr>
          <a:xfrm>
            <a:off x="136566" y="679605"/>
            <a:ext cx="8870868" cy="5832879"/>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lnSpc>
                <a:spcPct val="115000"/>
              </a:lnSpc>
              <a:spcAft>
                <a:spcPts val="1000"/>
              </a:spcAft>
              <a:buFont typeface="Wingdings" panose="05000000000000000000" pitchFamily="2" charset="2"/>
              <a:buChar char="§"/>
            </a:pPr>
            <a:r>
              <a:rPr lang="en-US" dirty="0">
                <a:latin typeface="+mn-lt"/>
              </a:rPr>
              <a:t>For MassHealth members who are admitted, are hospitals expected to extend their stay if they do not have an appropriate discharge option? How would these extra days be paid for?</a:t>
            </a:r>
          </a:p>
          <a:p>
            <a:pPr marR="0" lvl="0">
              <a:lnSpc>
                <a:spcPct val="115000"/>
              </a:lnSpc>
              <a:spcAft>
                <a:spcPts val="1000"/>
              </a:spcAft>
            </a:pPr>
            <a:r>
              <a:rPr lang="en-US" dirty="0">
                <a:latin typeface="+mn-lt"/>
              </a:rPr>
              <a:t>In the event that a discharge option, including shelter, is not currently available but may be available shortly, the hospital should delay discharge until an appropriate option is identified. In these cases, the hospital should bill MassHealth at the Administrative Day (AD) rate for each such day on which the member remains in the hospital. This expectation has also been communicated to MassHealth managed and integrated care plans, who are expected to work with hospital discharge staff to identify an option, including approving administrative days as needed and appropriate.</a:t>
            </a:r>
          </a:p>
          <a:p>
            <a:pPr marR="0" lvl="0">
              <a:lnSpc>
                <a:spcPct val="115000"/>
              </a:lnSpc>
              <a:spcAft>
                <a:spcPts val="1000"/>
              </a:spcAft>
            </a:pPr>
            <a:r>
              <a:rPr lang="en-US" dirty="0">
                <a:latin typeface="+mn-lt"/>
              </a:rPr>
              <a:t>If a member is dually eligible for Medicare and MassHealth and stays at a hospital for an administratively necessary day, since Medicare doesn’t cover Administrative Day, the claim will cross over to MassHealth and be paid.</a:t>
            </a:r>
          </a:p>
          <a:p>
            <a:pPr marR="0" lvl="0">
              <a:lnSpc>
                <a:spcPct val="115000"/>
              </a:lnSpc>
              <a:spcAft>
                <a:spcPts val="1000"/>
              </a:spcAft>
            </a:pPr>
            <a:r>
              <a:rPr lang="en-US" dirty="0">
                <a:latin typeface="+mn-lt"/>
              </a:rPr>
              <a:t>The hospital's billing department should be familiar with the billing process. Specifically, hospitals are required to split their claims when billing for a continued inpatient stay that includes both acute hospital level of care and AD level of care and must also enter an Occurrence Span Code on their AD claims. For the AD level of care stay, acute hospitals should bill with an Occurrence Span Code of 31 along with the Occurrence Span Dates for the member's stay. The member’s status on the last day of acute level of care, when immediately preceding the AD stay, should indicate the member is still a patient in the hospital. </a:t>
            </a:r>
          </a:p>
        </p:txBody>
      </p:sp>
    </p:spTree>
    <p:extLst>
      <p:ext uri="{BB962C8B-B14F-4D97-AF65-F5344CB8AC3E}">
        <p14:creationId xmlns:p14="http://schemas.microsoft.com/office/powerpoint/2010/main" val="1055510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2B86D-1CD2-0A66-FB47-2A5D90A09AE3}"/>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154BB44B-EE73-C8F7-F1C8-AED0257079C9}"/>
              </a:ext>
            </a:extLst>
          </p:cNvPr>
          <p:cNvSpPr>
            <a:spLocks noGrp="1"/>
          </p:cNvSpPr>
          <p:nvPr>
            <p:ph type="title"/>
          </p:nvPr>
        </p:nvSpPr>
        <p:spPr>
          <a:xfrm>
            <a:off x="180235" y="234950"/>
            <a:ext cx="8053388" cy="307777"/>
          </a:xfrm>
        </p:spPr>
        <p:txBody>
          <a:bodyPr/>
          <a:lstStyle/>
          <a:p>
            <a:r>
              <a:rPr lang="en-US" sz="2000" dirty="0"/>
              <a:t>Online Resources</a:t>
            </a:r>
          </a:p>
        </p:txBody>
      </p:sp>
      <p:sp>
        <p:nvSpPr>
          <p:cNvPr id="23" name="Text Placeholder 2">
            <a:extLst>
              <a:ext uri="{FF2B5EF4-FFF2-40B4-BE49-F238E27FC236}">
                <a16:creationId xmlns:a16="http://schemas.microsoft.com/office/drawing/2014/main" id="{80027312-B38D-66AC-A2BF-B27F12B627DE}"/>
              </a:ext>
            </a:extLst>
          </p:cNvPr>
          <p:cNvSpPr txBox="1">
            <a:spLocks/>
          </p:cNvSpPr>
          <p:nvPr/>
        </p:nvSpPr>
        <p:spPr>
          <a:xfrm>
            <a:off x="136566" y="917405"/>
            <a:ext cx="8870868" cy="3570208"/>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Aft>
                <a:spcPts val="600"/>
              </a:spcAft>
            </a:pPr>
            <a:r>
              <a:rPr lang="en-US" sz="1800" dirty="0">
                <a:latin typeface="+mn-lt"/>
                <a:cs typeface="Times New Roman" panose="02020603050405020304" pitchFamily="18" charset="0"/>
              </a:rPr>
              <a:t>MassHealth guidance for hospitals and managed care plans related to discharges of admitted patients who are experiencing or at risk of homelessness</a:t>
            </a:r>
          </a:p>
          <a:p>
            <a:pPr lvl="1">
              <a:spcAft>
                <a:spcPts val="600"/>
              </a:spcAft>
            </a:pPr>
            <a:r>
              <a:rPr lang="en-US" sz="1800" dirty="0">
                <a:latin typeface="+mn-lt"/>
                <a:cs typeface="Times New Roman" panose="02020603050405020304" pitchFamily="18" charset="0"/>
              </a:rPr>
              <a:t>Decision tree to customize for specific discharge situations</a:t>
            </a:r>
          </a:p>
          <a:p>
            <a:pPr lvl="1">
              <a:spcAft>
                <a:spcPts val="600"/>
              </a:spcAft>
            </a:pPr>
            <a:r>
              <a:rPr lang="en-US" sz="1800" dirty="0">
                <a:latin typeface="+mn-lt"/>
                <a:cs typeface="Times New Roman" panose="02020603050405020304" pitchFamily="18" charset="0"/>
              </a:rPr>
              <a:t>Training for hospital discharge planners</a:t>
            </a:r>
          </a:p>
          <a:p>
            <a:pPr lvl="1">
              <a:spcAft>
                <a:spcPts val="600"/>
              </a:spcAft>
            </a:pPr>
            <a:r>
              <a:rPr lang="en-US" sz="1800" dirty="0">
                <a:latin typeface="+mn-lt"/>
                <a:cs typeface="Times New Roman" panose="02020603050405020304" pitchFamily="18" charset="0"/>
              </a:rPr>
              <a:t>Shelter contact information</a:t>
            </a:r>
          </a:p>
          <a:p>
            <a:pPr lvl="1">
              <a:spcAft>
                <a:spcPts val="600"/>
              </a:spcAft>
            </a:pPr>
            <a:r>
              <a:rPr lang="en-US" sz="1800" dirty="0">
                <a:latin typeface="+mn-lt"/>
                <a:cs typeface="Times New Roman" panose="02020603050405020304" pitchFamily="18" charset="0"/>
              </a:rPr>
              <a:t>State guidance for shelters</a:t>
            </a:r>
          </a:p>
          <a:p>
            <a:pPr lvl="1">
              <a:spcAft>
                <a:spcPts val="600"/>
              </a:spcAft>
            </a:pPr>
            <a:r>
              <a:rPr lang="en-US" sz="1800" dirty="0">
                <a:latin typeface="+mn-lt"/>
                <a:cs typeface="Times New Roman" panose="02020603050405020304" pitchFamily="18" charset="0"/>
              </a:rPr>
              <a:t>Links to EHS Discharge Support</a:t>
            </a:r>
          </a:p>
          <a:p>
            <a:pPr marL="1588" lvl="1" indent="0" algn="ctr">
              <a:spcAft>
                <a:spcPts val="600"/>
              </a:spcAft>
              <a:buNone/>
            </a:pPr>
            <a:endParaRPr lang="en-US" sz="1800" dirty="0">
              <a:latin typeface="+mn-lt"/>
              <a:hlinkClick r:id="rId3"/>
            </a:endParaRPr>
          </a:p>
          <a:p>
            <a:pPr marL="1588" lvl="1" indent="0" algn="ctr">
              <a:spcAft>
                <a:spcPts val="600"/>
              </a:spcAft>
              <a:buNone/>
            </a:pPr>
            <a:r>
              <a:rPr lang="en-US" sz="1800" b="1" dirty="0">
                <a:latin typeface="+mn-lt"/>
                <a:hlinkClick r:id="rId3"/>
              </a:rPr>
              <a:t>Helping Patients who are Homeless or Housing Unstable</a:t>
            </a:r>
            <a:endParaRPr lang="en-US" sz="1800" b="1" dirty="0">
              <a:latin typeface="+mn-lt"/>
            </a:endParaRPr>
          </a:p>
          <a:p>
            <a:pPr marL="344488" lvl="1" indent="-342900">
              <a:spcAft>
                <a:spcPts val="600"/>
              </a:spcAft>
            </a:pPr>
            <a:endParaRPr lang="en-US" sz="2400" dirty="0">
              <a:latin typeface="+mj-lt"/>
            </a:endParaRPr>
          </a:p>
        </p:txBody>
      </p:sp>
    </p:spTree>
    <p:extLst>
      <p:ext uri="{BB962C8B-B14F-4D97-AF65-F5344CB8AC3E}">
        <p14:creationId xmlns:p14="http://schemas.microsoft.com/office/powerpoint/2010/main" val="2792896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A284A-7A2B-D71C-086A-04072E300B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3EFD68-9CF7-3930-6A4F-1E70DCB44632}"/>
              </a:ext>
            </a:extLst>
          </p:cNvPr>
          <p:cNvSpPr>
            <a:spLocks noGrp="1"/>
          </p:cNvSpPr>
          <p:nvPr>
            <p:ph type="ctrTitle"/>
          </p:nvPr>
        </p:nvSpPr>
        <p:spPr>
          <a:xfrm>
            <a:off x="592295" y="2596578"/>
            <a:ext cx="5539245" cy="502445"/>
          </a:xfrm>
        </p:spPr>
        <p:txBody>
          <a:bodyPr/>
          <a:lstStyle/>
          <a:p>
            <a:r>
              <a:rPr lang="en-US" b="1" dirty="0"/>
              <a:t>EHS Discharge Support</a:t>
            </a:r>
          </a:p>
        </p:txBody>
      </p:sp>
    </p:spTree>
    <p:extLst>
      <p:ext uri="{BB962C8B-B14F-4D97-AF65-F5344CB8AC3E}">
        <p14:creationId xmlns:p14="http://schemas.microsoft.com/office/powerpoint/2010/main" val="28144019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181886-EB46-F6DB-CF60-96460402A7F4}"/>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56B839EE-FFEE-AE31-6D67-58DA41A8024A}"/>
              </a:ext>
            </a:extLst>
          </p:cNvPr>
          <p:cNvSpPr>
            <a:spLocks noGrp="1"/>
          </p:cNvSpPr>
          <p:nvPr>
            <p:ph type="title"/>
          </p:nvPr>
        </p:nvSpPr>
        <p:spPr>
          <a:xfrm>
            <a:off x="158750" y="158750"/>
            <a:ext cx="8053388" cy="307777"/>
          </a:xfrm>
        </p:spPr>
        <p:txBody>
          <a:bodyPr/>
          <a:lstStyle/>
          <a:p>
            <a:r>
              <a:rPr lang="en-US" sz="2000" dirty="0"/>
              <a:t>What is EHS Discharge Support?</a:t>
            </a:r>
          </a:p>
        </p:txBody>
      </p:sp>
      <p:sp>
        <p:nvSpPr>
          <p:cNvPr id="23" name="Text Placeholder 2">
            <a:extLst>
              <a:ext uri="{FF2B5EF4-FFF2-40B4-BE49-F238E27FC236}">
                <a16:creationId xmlns:a16="http://schemas.microsoft.com/office/drawing/2014/main" id="{631835CB-EFBB-0D98-E50A-70864BA9B28D}"/>
              </a:ext>
            </a:extLst>
          </p:cNvPr>
          <p:cNvSpPr txBox="1">
            <a:spLocks/>
          </p:cNvSpPr>
          <p:nvPr/>
        </p:nvSpPr>
        <p:spPr>
          <a:xfrm>
            <a:off x="136566" y="851620"/>
            <a:ext cx="8870868" cy="3370153"/>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spcBef>
                <a:spcPts val="600"/>
              </a:spcBef>
              <a:buFont typeface="Wingdings" panose="05000000000000000000" pitchFamily="2" charset="2"/>
              <a:buChar char="§"/>
            </a:pPr>
            <a:r>
              <a:rPr lang="en-US" sz="1800" dirty="0">
                <a:latin typeface="+mn-lt"/>
              </a:rPr>
              <a:t>Discharge support is available to assist staff from acute hospitals, behavioral health facilities, and other publicly assisted systems of care, who are working with current to secure appropriate housing post- discharge</a:t>
            </a:r>
          </a:p>
          <a:p>
            <a:pPr marL="342900" indent="-342900">
              <a:spcBef>
                <a:spcPts val="600"/>
              </a:spcBef>
              <a:buFont typeface="Wingdings" panose="05000000000000000000" pitchFamily="2" charset="2"/>
              <a:buChar char="§"/>
            </a:pPr>
            <a:r>
              <a:rPr lang="en-US" sz="1800" dirty="0">
                <a:latin typeface="+mn-lt"/>
              </a:rPr>
              <a:t>EHS Discharge Support staff aid with trouble-shooting benefits issues, connecting with resources not known to the facility, and coordinating with state government partners to address the individual’s needs</a:t>
            </a:r>
          </a:p>
          <a:p>
            <a:pPr marL="342900" indent="-342900">
              <a:spcBef>
                <a:spcPts val="600"/>
              </a:spcBef>
              <a:buFont typeface="Wingdings" panose="05000000000000000000" pitchFamily="2" charset="2"/>
              <a:buChar char="§"/>
            </a:pPr>
            <a:r>
              <a:rPr lang="en-US" sz="1800" dirty="0">
                <a:latin typeface="+mn-lt"/>
              </a:rPr>
              <a:t>Staff will attempt to identify any agency that is currently assigned to work with the specific patient, such as a managed care organization or state agency, and bring that entity into the conversation about discharge options</a:t>
            </a:r>
          </a:p>
          <a:p>
            <a:pPr marL="342900" indent="-342900">
              <a:spcBef>
                <a:spcPts val="600"/>
              </a:spcBef>
              <a:buFont typeface="Wingdings" panose="05000000000000000000" pitchFamily="2" charset="2"/>
              <a:buChar char="§"/>
            </a:pPr>
            <a:r>
              <a:rPr lang="en-US" sz="1800" dirty="0">
                <a:latin typeface="+mn-lt"/>
              </a:rPr>
              <a:t>Staff will also attempt to identify any untapped resource that may be of assistance, such as resources from MassHealth, the Department of Mental Health, or the VA</a:t>
            </a:r>
          </a:p>
        </p:txBody>
      </p:sp>
    </p:spTree>
    <p:extLst>
      <p:ext uri="{BB962C8B-B14F-4D97-AF65-F5344CB8AC3E}">
        <p14:creationId xmlns:p14="http://schemas.microsoft.com/office/powerpoint/2010/main" val="15313965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F9888-22DE-B944-BA6C-0813C8AFC9E6}"/>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EE573303-7D89-B634-33CF-66D7CA45F168}"/>
              </a:ext>
            </a:extLst>
          </p:cNvPr>
          <p:cNvSpPr>
            <a:spLocks noGrp="1"/>
          </p:cNvSpPr>
          <p:nvPr>
            <p:ph type="title"/>
          </p:nvPr>
        </p:nvSpPr>
        <p:spPr>
          <a:xfrm>
            <a:off x="158750" y="158750"/>
            <a:ext cx="8053388" cy="307777"/>
          </a:xfrm>
        </p:spPr>
        <p:txBody>
          <a:bodyPr/>
          <a:lstStyle/>
          <a:p>
            <a:r>
              <a:rPr lang="en-US" sz="2000" dirty="0"/>
              <a:t>Contacting EHS Discharge Support</a:t>
            </a:r>
          </a:p>
        </p:txBody>
      </p:sp>
      <p:sp>
        <p:nvSpPr>
          <p:cNvPr id="23" name="Text Placeholder 2">
            <a:extLst>
              <a:ext uri="{FF2B5EF4-FFF2-40B4-BE49-F238E27FC236}">
                <a16:creationId xmlns:a16="http://schemas.microsoft.com/office/drawing/2014/main" id="{B24DEC33-F8F0-2311-DE8A-5E6B2D0B3DB2}"/>
              </a:ext>
            </a:extLst>
          </p:cNvPr>
          <p:cNvSpPr txBox="1">
            <a:spLocks/>
          </p:cNvSpPr>
          <p:nvPr/>
        </p:nvSpPr>
        <p:spPr>
          <a:xfrm>
            <a:off x="136566" y="779192"/>
            <a:ext cx="8870868" cy="5647700"/>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indent="-342900">
              <a:spcBef>
                <a:spcPts val="600"/>
              </a:spcBef>
              <a:buFont typeface="Wingdings" panose="05000000000000000000" pitchFamily="2" charset="2"/>
              <a:buChar char="§"/>
            </a:pPr>
            <a:r>
              <a:rPr lang="en-US" sz="1800" dirty="0">
                <a:latin typeface="+mn-lt"/>
              </a:rPr>
              <a:t>Discharge staff should contact the EHS Discharge Support only after they have exhausted all efforts</a:t>
            </a:r>
          </a:p>
          <a:p>
            <a:pPr marL="342900" indent="-342900">
              <a:spcBef>
                <a:spcPts val="600"/>
              </a:spcBef>
              <a:buFont typeface="Wingdings" panose="05000000000000000000" pitchFamily="2" charset="2"/>
              <a:buChar char="§"/>
            </a:pPr>
            <a:r>
              <a:rPr lang="en-US" sz="1800" dirty="0">
                <a:latin typeface="+mn-lt"/>
              </a:rPr>
              <a:t>Email </a:t>
            </a:r>
            <a:r>
              <a:rPr lang="en-US" sz="1800" b="1" dirty="0">
                <a:latin typeface="+mn-lt"/>
                <a:hlinkClick r:id="rId3"/>
              </a:rPr>
              <a:t>EHSDischargesupport@mass.gov</a:t>
            </a:r>
            <a:r>
              <a:rPr lang="en-US" sz="1800" b="1" dirty="0">
                <a:latin typeface="+mn-lt"/>
              </a:rPr>
              <a:t> </a:t>
            </a:r>
            <a:r>
              <a:rPr lang="en-US" sz="1800" dirty="0">
                <a:latin typeface="+mn-lt"/>
              </a:rPr>
              <a:t>to describe the situation and request a copy of the </a:t>
            </a:r>
            <a:r>
              <a:rPr lang="en-US" sz="1800" i="1" dirty="0">
                <a:latin typeface="+mn-lt"/>
              </a:rPr>
              <a:t>EHS Discharge Intake Form</a:t>
            </a:r>
            <a:endParaRPr lang="en-US" sz="1800" dirty="0">
              <a:latin typeface="+mn-lt"/>
            </a:endParaRPr>
          </a:p>
          <a:p>
            <a:pPr marL="342900" indent="-342900">
              <a:spcBef>
                <a:spcPts val="600"/>
              </a:spcBef>
              <a:buFont typeface="Wingdings" panose="05000000000000000000" pitchFamily="2" charset="2"/>
              <a:buChar char="§"/>
            </a:pPr>
            <a:r>
              <a:rPr lang="en-US" sz="1800" dirty="0">
                <a:latin typeface="+mn-lt"/>
              </a:rPr>
              <a:t>Complete the </a:t>
            </a:r>
            <a:r>
              <a:rPr lang="en-US" sz="1800" i="1" dirty="0">
                <a:latin typeface="+mn-lt"/>
              </a:rPr>
              <a:t>EHS Discharge Intake Form</a:t>
            </a:r>
          </a:p>
          <a:p>
            <a:pPr marL="806450" lvl="2" indent="-342900">
              <a:spcBef>
                <a:spcPts val="600"/>
              </a:spcBef>
              <a:buFont typeface="Courier New" panose="02070309020205020404" pitchFamily="49" charset="0"/>
              <a:buChar char="o"/>
            </a:pPr>
            <a:r>
              <a:rPr lang="en-US" sz="1800" dirty="0">
                <a:latin typeface="+mn-lt"/>
              </a:rPr>
              <a:t>Make sure to check the box on line 14 of the form</a:t>
            </a:r>
          </a:p>
          <a:p>
            <a:pPr marL="806450" lvl="2" indent="-342900">
              <a:spcBef>
                <a:spcPts val="600"/>
              </a:spcBef>
              <a:buFont typeface="Courier New" panose="02070309020205020404" pitchFamily="49" charset="0"/>
              <a:buChar char="o"/>
            </a:pPr>
            <a:endParaRPr lang="en-US" sz="1800" dirty="0">
              <a:latin typeface="+mn-lt"/>
            </a:endParaRPr>
          </a:p>
          <a:p>
            <a:pPr marL="806450" lvl="2" indent="-342900">
              <a:spcBef>
                <a:spcPts val="600"/>
              </a:spcBef>
              <a:buFont typeface="Courier New" panose="02070309020205020404" pitchFamily="49" charset="0"/>
              <a:buChar char="o"/>
            </a:pPr>
            <a:endParaRPr lang="en-US" sz="1800" dirty="0">
              <a:latin typeface="+mn-lt"/>
            </a:endParaRPr>
          </a:p>
          <a:p>
            <a:pPr marL="573088" lvl="1" indent="-342900">
              <a:spcBef>
                <a:spcPts val="600"/>
              </a:spcBef>
              <a:buFont typeface="Symbol" panose="05050102010706020507" pitchFamily="18" charset="2"/>
              <a:buChar char=""/>
            </a:pPr>
            <a:endParaRPr lang="en-US" sz="1800" dirty="0">
              <a:latin typeface="+mn-lt"/>
            </a:endParaRPr>
          </a:p>
          <a:p>
            <a:pPr marL="573088" lvl="1" indent="-342900">
              <a:spcBef>
                <a:spcPts val="600"/>
              </a:spcBef>
              <a:buFont typeface="Symbol" panose="05050102010706020507" pitchFamily="18" charset="2"/>
              <a:buChar char=""/>
            </a:pPr>
            <a:endParaRPr lang="en-US" sz="1800" dirty="0">
              <a:latin typeface="+mn-lt"/>
            </a:endParaRPr>
          </a:p>
          <a:p>
            <a:pPr marL="573088" lvl="1" indent="-342900">
              <a:spcBef>
                <a:spcPts val="600"/>
              </a:spcBef>
              <a:buFont typeface="Symbol" panose="05050102010706020507" pitchFamily="18" charset="2"/>
              <a:buChar char=""/>
            </a:pPr>
            <a:endParaRPr lang="en-US" sz="1800" dirty="0">
              <a:latin typeface="+mn-lt"/>
            </a:endParaRPr>
          </a:p>
          <a:p>
            <a:pPr marL="573088" lvl="1" indent="-342900">
              <a:spcBef>
                <a:spcPts val="600"/>
              </a:spcBef>
              <a:buFont typeface="Symbol" panose="05050102010706020507" pitchFamily="18" charset="2"/>
              <a:buChar char=""/>
            </a:pPr>
            <a:endParaRPr lang="en-US" sz="1800" dirty="0">
              <a:latin typeface="+mn-lt"/>
            </a:endParaRPr>
          </a:p>
          <a:p>
            <a:pPr marL="342900" indent="-342900">
              <a:spcBef>
                <a:spcPts val="600"/>
              </a:spcBef>
              <a:buFont typeface="Symbol" panose="05050102010706020507" pitchFamily="18" charset="2"/>
              <a:buChar char=""/>
            </a:pPr>
            <a:endParaRPr lang="en-US" sz="1800" dirty="0">
              <a:latin typeface="+mn-lt"/>
            </a:endParaRPr>
          </a:p>
          <a:p>
            <a:pPr marL="342900" indent="-342900">
              <a:spcBef>
                <a:spcPts val="600"/>
              </a:spcBef>
              <a:buFont typeface="Wingdings" panose="05000000000000000000" pitchFamily="2" charset="2"/>
              <a:buChar char="§"/>
            </a:pPr>
            <a:r>
              <a:rPr lang="en-US" sz="1800" dirty="0">
                <a:latin typeface="+mn-lt"/>
              </a:rPr>
              <a:t>Email completed form to </a:t>
            </a:r>
            <a:r>
              <a:rPr lang="en-US" sz="1800" b="1" dirty="0">
                <a:latin typeface="+mn-lt"/>
                <a:hlinkClick r:id="rId3"/>
              </a:rPr>
              <a:t>EHSDischargesupport@mass.gov</a:t>
            </a:r>
            <a:r>
              <a:rPr lang="en-US" sz="1800" b="1" dirty="0">
                <a:latin typeface="+mn-lt"/>
              </a:rPr>
              <a:t> </a:t>
            </a:r>
            <a:r>
              <a:rPr lang="en-US" sz="1800" dirty="0">
                <a:latin typeface="+mn-lt"/>
              </a:rPr>
              <a:t>via the state secure email system</a:t>
            </a:r>
          </a:p>
          <a:p>
            <a:pPr marL="742950" lvl="1" indent="-285750">
              <a:buFont typeface="Courier New" panose="02070309020205020404" pitchFamily="49" charset="0"/>
              <a:buChar char="o"/>
            </a:pPr>
            <a:r>
              <a:rPr lang="en-US" sz="1800" dirty="0">
                <a:latin typeface="+mn-lt"/>
              </a:rPr>
              <a:t>To use the state secure email system, you will need to go to </a:t>
            </a:r>
            <a:r>
              <a:rPr lang="en-US" sz="1800" b="1" u="sng" dirty="0">
                <a:solidFill>
                  <a:srgbClr val="467886"/>
                </a:solidFill>
                <a:effectLst/>
                <a:latin typeface="+mn-lt"/>
                <a:ea typeface="Aptos" panose="020B0004020202020204" pitchFamily="34" charset="0"/>
                <a:cs typeface="Aptos" panose="020B0004020202020204" pitchFamily="34" charset="0"/>
                <a:hlinkClick r:id="rId4"/>
              </a:rPr>
              <a:t>Mass.gov Encrypted Email Login</a:t>
            </a:r>
            <a:r>
              <a:rPr lang="en-US" sz="1800" dirty="0">
                <a:effectLst/>
                <a:latin typeface="+mn-lt"/>
                <a:ea typeface="Aptos" panose="020B0004020202020204" pitchFamily="34" charset="0"/>
                <a:cs typeface="Aptos" panose="020B0004020202020204" pitchFamily="34" charset="0"/>
              </a:rPr>
              <a:t> </a:t>
            </a:r>
            <a:endParaRPr lang="en-US" sz="1800" dirty="0">
              <a:latin typeface="+mn-lt"/>
            </a:endParaRPr>
          </a:p>
        </p:txBody>
      </p:sp>
      <p:cxnSp>
        <p:nvCxnSpPr>
          <p:cNvPr id="10" name="Straight Arrow Connector 9" descr="This is an arrow pointing from the phrase &quot;make sure to check the box on line 14 of the form&quot; to a screenshot of the EHS Discharge Intake Form and checkbox on line 14 ">
            <a:extLst>
              <a:ext uri="{FF2B5EF4-FFF2-40B4-BE49-F238E27FC236}">
                <a16:creationId xmlns:a16="http://schemas.microsoft.com/office/drawing/2014/main" id="{29556D3B-ACAC-8809-ED1B-477EFA376D63}"/>
              </a:ext>
            </a:extLst>
          </p:cNvPr>
          <p:cNvCxnSpPr>
            <a:cxnSpLocks/>
          </p:cNvCxnSpPr>
          <p:nvPr/>
        </p:nvCxnSpPr>
        <p:spPr>
          <a:xfrm flipH="1">
            <a:off x="909117" y="2876578"/>
            <a:ext cx="2178114" cy="498480"/>
          </a:xfrm>
          <a:prstGeom prst="straightConnector1">
            <a:avLst/>
          </a:prstGeom>
          <a:ln>
            <a:solidFill>
              <a:srgbClr val="FF0000"/>
            </a:solidFill>
            <a:tailEnd type="triangle"/>
          </a:ln>
        </p:spPr>
        <p:style>
          <a:lnRef idx="3">
            <a:schemeClr val="accent4"/>
          </a:lnRef>
          <a:fillRef idx="0">
            <a:schemeClr val="accent4"/>
          </a:fillRef>
          <a:effectRef idx="2">
            <a:schemeClr val="accent4"/>
          </a:effectRef>
          <a:fontRef idx="minor">
            <a:schemeClr val="tx1"/>
          </a:fontRef>
        </p:style>
      </p:cxnSp>
      <p:pic>
        <p:nvPicPr>
          <p:cNvPr id="4" name="Picture 3" descr="This is a screenshot of the EHS Discharge Intake Form, demonstrating the check box on line 14 of the form. ">
            <a:extLst>
              <a:ext uri="{FF2B5EF4-FFF2-40B4-BE49-F238E27FC236}">
                <a16:creationId xmlns:a16="http://schemas.microsoft.com/office/drawing/2014/main" id="{385BFC32-20D0-6049-BBAD-A6273EDF116F}"/>
              </a:ext>
            </a:extLst>
          </p:cNvPr>
          <p:cNvPicPr>
            <a:picLocks noChangeAspect="1"/>
          </p:cNvPicPr>
          <p:nvPr/>
        </p:nvPicPr>
        <p:blipFill>
          <a:blip r:embed="rId5"/>
          <a:stretch>
            <a:fillRect/>
          </a:stretch>
        </p:blipFill>
        <p:spPr>
          <a:xfrm>
            <a:off x="281421" y="3470440"/>
            <a:ext cx="8305800" cy="1428750"/>
          </a:xfrm>
          <a:prstGeom prst="rect">
            <a:avLst/>
          </a:prstGeom>
        </p:spPr>
      </p:pic>
    </p:spTree>
    <p:extLst>
      <p:ext uri="{BB962C8B-B14F-4D97-AF65-F5344CB8AC3E}">
        <p14:creationId xmlns:p14="http://schemas.microsoft.com/office/powerpoint/2010/main" val="3601020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EF1BB-1FDF-4E9E-A537-D208EA908BB2}"/>
              </a:ext>
            </a:extLst>
          </p:cNvPr>
          <p:cNvSpPr>
            <a:spLocks noGrp="1"/>
          </p:cNvSpPr>
          <p:nvPr>
            <p:ph type="ctrTitle"/>
          </p:nvPr>
        </p:nvSpPr>
        <p:spPr>
          <a:xfrm>
            <a:off x="592295" y="2596578"/>
            <a:ext cx="5539245" cy="502445"/>
          </a:xfrm>
        </p:spPr>
        <p:txBody>
          <a:bodyPr/>
          <a:lstStyle/>
          <a:p>
            <a:r>
              <a:rPr lang="en-US" b="1" dirty="0"/>
              <a:t>MassHealth Requirements</a:t>
            </a:r>
          </a:p>
        </p:txBody>
      </p:sp>
    </p:spTree>
    <p:extLst>
      <p:ext uri="{BB962C8B-B14F-4D97-AF65-F5344CB8AC3E}">
        <p14:creationId xmlns:p14="http://schemas.microsoft.com/office/powerpoint/2010/main" val="1780989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80235" y="234950"/>
            <a:ext cx="8053388" cy="307777"/>
          </a:xfrm>
        </p:spPr>
        <p:txBody>
          <a:bodyPr/>
          <a:lstStyle/>
          <a:p>
            <a:r>
              <a:rPr lang="en-US" sz="2000" dirty="0"/>
              <a:t>Three MassHealth Bulletins</a:t>
            </a: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136566" y="727282"/>
            <a:ext cx="8870868" cy="5570756"/>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8788" lvl="1" indent="-457200">
              <a:spcAft>
                <a:spcPts val="600"/>
              </a:spcAft>
              <a:buFont typeface="+mj-lt"/>
              <a:buAutoNum type="arabicPeriod"/>
            </a:pPr>
            <a:r>
              <a:rPr lang="en-US" sz="1800" dirty="0">
                <a:latin typeface="+mn-lt"/>
              </a:rPr>
              <a:t>For MassHealth contracted Psychiatric Inpatient Hospitals (PIHs) </a:t>
            </a:r>
            <a:r>
              <a:rPr lang="en-US" sz="1800" b="1" dirty="0">
                <a:latin typeface="+mn-lt"/>
                <a:hlinkClick r:id="rId3"/>
              </a:rPr>
              <a:t>PIH 27 </a:t>
            </a:r>
            <a:endParaRPr lang="en-US" sz="1800" b="1" dirty="0">
              <a:latin typeface="+mn-lt"/>
            </a:endParaRPr>
          </a:p>
          <a:p>
            <a:pPr marL="458788" lvl="1" indent="-457200">
              <a:spcAft>
                <a:spcPts val="600"/>
              </a:spcAft>
              <a:buFont typeface="+mj-lt"/>
              <a:buAutoNum type="arabicPeriod"/>
            </a:pPr>
            <a:r>
              <a:rPr lang="en-US" sz="1800" dirty="0">
                <a:latin typeface="+mn-lt"/>
              </a:rPr>
              <a:t>For MassHealth contracted Acute Inpatient Hospitals (AIHs) </a:t>
            </a:r>
            <a:r>
              <a:rPr lang="en-US" sz="1800" b="1" dirty="0">
                <a:latin typeface="+mn-lt"/>
                <a:hlinkClick r:id="rId4"/>
              </a:rPr>
              <a:t>AIH 186</a:t>
            </a:r>
            <a:endParaRPr lang="en-US" sz="1800" b="1" dirty="0">
              <a:latin typeface="+mn-lt"/>
            </a:endParaRPr>
          </a:p>
          <a:p>
            <a:pPr marL="458788" lvl="1" indent="-457200">
              <a:spcAft>
                <a:spcPts val="600"/>
              </a:spcAft>
              <a:buFont typeface="+mj-lt"/>
              <a:buAutoNum type="arabicPeriod"/>
            </a:pPr>
            <a:r>
              <a:rPr lang="en-US" sz="1800" dirty="0">
                <a:latin typeface="+mn-lt"/>
              </a:rPr>
              <a:t>For MassHealth contracted Managed Care Entities (MCEs) </a:t>
            </a:r>
            <a:r>
              <a:rPr lang="en-US" sz="1800" b="1" dirty="0">
                <a:latin typeface="+mn-lt"/>
                <a:hlinkClick r:id="rId5"/>
              </a:rPr>
              <a:t>MCE 64</a:t>
            </a:r>
            <a:endParaRPr lang="en-US" sz="1800" b="1" dirty="0">
              <a:latin typeface="+mn-lt"/>
            </a:endParaRPr>
          </a:p>
          <a:p>
            <a:pPr marL="1588" lvl="1" indent="0">
              <a:spcAft>
                <a:spcPts val="600"/>
              </a:spcAft>
              <a:buNone/>
            </a:pPr>
            <a:endParaRPr lang="en-US" sz="1800" dirty="0">
              <a:effectLst/>
              <a:latin typeface="+mn-lt"/>
            </a:endParaRPr>
          </a:p>
          <a:p>
            <a:pPr marL="342900" indent="-342900">
              <a:spcAft>
                <a:spcPts val="600"/>
              </a:spcAft>
              <a:buFont typeface="Wingdings" panose="05000000000000000000" pitchFamily="2" charset="2"/>
              <a:buChar char="§"/>
            </a:pPr>
            <a:r>
              <a:rPr lang="en-US" sz="1800" dirty="0">
                <a:latin typeface="+mn-lt"/>
                <a:cs typeface="Times New Roman" panose="02020603050405020304" pitchFamily="18" charset="0"/>
              </a:rPr>
              <a:t>Similar content, designed to mirror one another</a:t>
            </a:r>
          </a:p>
          <a:p>
            <a:pPr marL="342900" indent="-342900">
              <a:spcAft>
                <a:spcPts val="600"/>
              </a:spcAft>
              <a:buFont typeface="Wingdings" panose="05000000000000000000" pitchFamily="2" charset="2"/>
              <a:buChar char="§"/>
            </a:pPr>
            <a:r>
              <a:rPr lang="en-US" sz="1800" dirty="0">
                <a:latin typeface="+mn-lt"/>
                <a:cs typeface="Times New Roman" panose="02020603050405020304" pitchFamily="18" charset="0"/>
              </a:rPr>
              <a:t>Focused on members who are homeless or housing unstable prior to admission or at discharge </a:t>
            </a:r>
          </a:p>
          <a:p>
            <a:pPr marL="342900" indent="-342900">
              <a:spcAft>
                <a:spcPts val="600"/>
              </a:spcAft>
              <a:buFont typeface="Wingdings" panose="05000000000000000000" pitchFamily="2" charset="2"/>
              <a:buChar char="§"/>
            </a:pPr>
            <a:r>
              <a:rPr lang="en-US" sz="1800" dirty="0">
                <a:latin typeface="+mn-lt"/>
                <a:cs typeface="Times New Roman" panose="02020603050405020304" pitchFamily="18" charset="0"/>
              </a:rPr>
              <a:t>Focused on inpatient admissions</a:t>
            </a:r>
          </a:p>
          <a:p>
            <a:pPr marL="342900" indent="-342900">
              <a:spcAft>
                <a:spcPts val="600"/>
              </a:spcAft>
              <a:buFont typeface="Wingdings" panose="05000000000000000000" pitchFamily="2" charset="2"/>
              <a:buChar char="§"/>
            </a:pPr>
            <a:r>
              <a:rPr lang="en-US" sz="1800" dirty="0">
                <a:latin typeface="+mn-lt"/>
                <a:cs typeface="Times New Roman" panose="02020603050405020304" pitchFamily="18" charset="0"/>
              </a:rPr>
              <a:t>Incorporated into hospital Requests for Applications (RFAs)</a:t>
            </a:r>
          </a:p>
          <a:p>
            <a:pPr marL="342900" indent="-342900">
              <a:spcAft>
                <a:spcPts val="600"/>
              </a:spcAft>
              <a:buFont typeface="Wingdings" panose="05000000000000000000" pitchFamily="2" charset="2"/>
              <a:buChar char="§"/>
            </a:pPr>
            <a:r>
              <a:rPr lang="en-US" sz="1800" dirty="0">
                <a:latin typeface="+mn-lt"/>
                <a:cs typeface="Times New Roman" panose="02020603050405020304" pitchFamily="18" charset="0"/>
              </a:rPr>
              <a:t>Hospitals must incorporate the discharge planning procedures into their own discharge planning processes for MassHealth members</a:t>
            </a:r>
          </a:p>
          <a:p>
            <a:pPr>
              <a:spcAft>
                <a:spcPts val="600"/>
              </a:spcAft>
            </a:pPr>
            <a:endParaRPr lang="en-US" sz="1800" dirty="0">
              <a:latin typeface="+mn-lt"/>
              <a:cs typeface="Times New Roman" panose="02020603050405020304" pitchFamily="18" charset="0"/>
            </a:endParaRPr>
          </a:p>
          <a:p>
            <a:pPr marL="1588" lvl="1" indent="0" algn="ctr">
              <a:spcAft>
                <a:spcPts val="600"/>
              </a:spcAft>
              <a:buNone/>
            </a:pPr>
            <a:r>
              <a:rPr lang="en-US" sz="1800" b="1" dirty="0">
                <a:latin typeface="+mn-lt"/>
              </a:rPr>
              <a:t>The goal is to promote early and frequent conversations between hospital discharge staff, MCEs, Community Partners, Department of Mental Health (DMH), Department of Disability Services (DDS), Massachusetts Rehabilitation Commission (MRC) now MassAbility (MBY), or other case managers, shelter providers, and family or other involved parties to problem-solve together</a:t>
            </a:r>
            <a:endParaRPr lang="en-US" sz="1800" dirty="0">
              <a:latin typeface="+mn-lt"/>
            </a:endParaRPr>
          </a:p>
        </p:txBody>
      </p:sp>
    </p:spTree>
    <p:extLst>
      <p:ext uri="{BB962C8B-B14F-4D97-AF65-F5344CB8AC3E}">
        <p14:creationId xmlns:p14="http://schemas.microsoft.com/office/powerpoint/2010/main" val="1660037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DCEF05-A248-60F3-3806-C2D543A0A3FF}"/>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4EA0E0F6-1B06-E1D3-0518-F6927C76BCEA}"/>
              </a:ext>
            </a:extLst>
          </p:cNvPr>
          <p:cNvSpPr>
            <a:spLocks noGrp="1"/>
          </p:cNvSpPr>
          <p:nvPr>
            <p:ph type="title"/>
          </p:nvPr>
        </p:nvSpPr>
        <p:spPr>
          <a:xfrm>
            <a:off x="180235" y="234950"/>
            <a:ext cx="8053388" cy="307777"/>
          </a:xfrm>
        </p:spPr>
        <p:txBody>
          <a:bodyPr/>
          <a:lstStyle/>
          <a:p>
            <a:r>
              <a:rPr lang="en-US" sz="2000" dirty="0"/>
              <a:t>For DMH Licensed Facilities/Units</a:t>
            </a:r>
          </a:p>
        </p:txBody>
      </p:sp>
      <p:sp>
        <p:nvSpPr>
          <p:cNvPr id="23" name="Text Placeholder 2">
            <a:extLst>
              <a:ext uri="{FF2B5EF4-FFF2-40B4-BE49-F238E27FC236}">
                <a16:creationId xmlns:a16="http://schemas.microsoft.com/office/drawing/2014/main" id="{B0EB4836-6EA0-B002-C5D7-66D342E665DF}"/>
              </a:ext>
            </a:extLst>
          </p:cNvPr>
          <p:cNvSpPr txBox="1">
            <a:spLocks/>
          </p:cNvSpPr>
          <p:nvPr/>
        </p:nvSpPr>
        <p:spPr>
          <a:xfrm>
            <a:off x="136566" y="790656"/>
            <a:ext cx="8870868" cy="3724096"/>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Aft>
                <a:spcPts val="600"/>
              </a:spcAft>
            </a:pPr>
            <a:r>
              <a:rPr lang="en-US" sz="1800" dirty="0">
                <a:latin typeface="+mn-lt"/>
                <a:cs typeface="Times New Roman" panose="02020603050405020304" pitchFamily="18" charset="0"/>
              </a:rPr>
              <a:t>In addition to MassHealth guidance, DMH regulations </a:t>
            </a:r>
            <a:r>
              <a:rPr lang="en-US" sz="1800" b="1" dirty="0">
                <a:latin typeface="+mn-lt"/>
                <a:cs typeface="Times New Roman" panose="02020603050405020304" pitchFamily="18" charset="0"/>
                <a:hlinkClick r:id="rId3"/>
              </a:rPr>
              <a:t>104 CMR 27</a:t>
            </a:r>
            <a:r>
              <a:rPr lang="en-US" sz="1800" b="1" dirty="0">
                <a:latin typeface="+mn-lt"/>
                <a:cs typeface="Times New Roman" panose="02020603050405020304" pitchFamily="18" charset="0"/>
              </a:rPr>
              <a:t> </a:t>
            </a:r>
            <a:r>
              <a:rPr lang="en-US" sz="1800" dirty="0">
                <a:latin typeface="+mn-lt"/>
                <a:cs typeface="Times New Roman" panose="02020603050405020304" pitchFamily="18" charset="0"/>
              </a:rPr>
              <a:t>requires:</a:t>
            </a:r>
          </a:p>
          <a:p>
            <a:pPr lvl="1">
              <a:spcAft>
                <a:spcPts val="600"/>
              </a:spcAft>
            </a:pPr>
            <a:r>
              <a:rPr lang="en-US" sz="1800" dirty="0">
                <a:latin typeface="+mn-lt"/>
                <a:cs typeface="Times New Roman" panose="02020603050405020304" pitchFamily="18" charset="0"/>
              </a:rPr>
              <a:t>104 CMR 27.09 (b): </a:t>
            </a:r>
          </a:p>
          <a:p>
            <a:pPr marL="576262" lvl="2" indent="-342900">
              <a:spcAft>
                <a:spcPts val="600"/>
              </a:spcAft>
              <a:buFont typeface="Courier New" panose="02070309020205020404" pitchFamily="49" charset="0"/>
              <a:buChar char="o"/>
            </a:pPr>
            <a:r>
              <a:rPr lang="en-US" sz="1800" b="1" dirty="0">
                <a:solidFill>
                  <a:srgbClr val="002060"/>
                </a:solidFill>
                <a:latin typeface="+mn-lt"/>
                <a:cs typeface="Times New Roman" panose="02020603050405020304" pitchFamily="18" charset="0"/>
              </a:rPr>
              <a:t>A facility shall make every effort to avoid discharge to a shelter or the street</a:t>
            </a:r>
            <a:r>
              <a:rPr lang="en-US" sz="1800" dirty="0">
                <a:latin typeface="+mn-lt"/>
                <a:cs typeface="Times New Roman" panose="02020603050405020304" pitchFamily="18" charset="0"/>
              </a:rPr>
              <a:t>. The facility shall take steps to identify and offer alternative options to a patient and shall document such measures, including the competent refusal of alternative options by a patient, in the medical record. </a:t>
            </a:r>
          </a:p>
          <a:p>
            <a:pPr marL="576262" lvl="2" indent="-342900">
              <a:spcAft>
                <a:spcPts val="600"/>
              </a:spcAft>
              <a:buFont typeface="Courier New" panose="02070309020205020404" pitchFamily="49" charset="0"/>
              <a:buChar char="o"/>
            </a:pPr>
            <a:r>
              <a:rPr lang="en-US" sz="1800" dirty="0">
                <a:latin typeface="+mn-lt"/>
                <a:cs typeface="Times New Roman" panose="02020603050405020304" pitchFamily="18" charset="0"/>
              </a:rPr>
              <a:t>In the case of such discharge, the facility shall nonetheless </a:t>
            </a:r>
            <a:r>
              <a:rPr lang="en-US" sz="1800" b="1" dirty="0">
                <a:solidFill>
                  <a:srgbClr val="002060"/>
                </a:solidFill>
                <a:latin typeface="+mn-lt"/>
                <a:cs typeface="Times New Roman" panose="02020603050405020304" pitchFamily="18" charset="0"/>
              </a:rPr>
              <a:t>arrange for or, in the case of a competent refusal, identify post-discharge support and clinical services. </a:t>
            </a:r>
          </a:p>
          <a:p>
            <a:pPr marL="576262" lvl="2" indent="-342900">
              <a:spcAft>
                <a:spcPts val="600"/>
              </a:spcAft>
              <a:buFont typeface="Courier New" panose="02070309020205020404" pitchFamily="49" charset="0"/>
              <a:buChar char="o"/>
            </a:pPr>
            <a:r>
              <a:rPr lang="en-US" sz="1800" dirty="0">
                <a:latin typeface="+mn-lt"/>
                <a:cs typeface="Times New Roman" panose="02020603050405020304" pitchFamily="18" charset="0"/>
              </a:rPr>
              <a:t>The facility shall </a:t>
            </a:r>
            <a:r>
              <a:rPr lang="en-US" sz="1800" b="1" dirty="0">
                <a:solidFill>
                  <a:srgbClr val="002060"/>
                </a:solidFill>
                <a:latin typeface="+mn-lt"/>
                <a:cs typeface="Times New Roman" panose="02020603050405020304" pitchFamily="18" charset="0"/>
              </a:rPr>
              <a:t>keep a record of all discharges to a shelter </a:t>
            </a:r>
            <a:r>
              <a:rPr lang="en-US" sz="1800" dirty="0">
                <a:latin typeface="+mn-lt"/>
                <a:cs typeface="Times New Roman" panose="02020603050405020304" pitchFamily="18" charset="0"/>
              </a:rPr>
              <a:t>or the street, in a form approved by the Department, and </a:t>
            </a:r>
            <a:r>
              <a:rPr lang="en-US" sz="1800" b="1" dirty="0">
                <a:solidFill>
                  <a:srgbClr val="002060"/>
                </a:solidFill>
                <a:latin typeface="+mn-lt"/>
                <a:cs typeface="Times New Roman" panose="02020603050405020304" pitchFamily="18" charset="0"/>
              </a:rPr>
              <a:t>submit such information to the Department on a quarterly basis</a:t>
            </a:r>
          </a:p>
        </p:txBody>
      </p:sp>
    </p:spTree>
    <p:extLst>
      <p:ext uri="{BB962C8B-B14F-4D97-AF65-F5344CB8AC3E}">
        <p14:creationId xmlns:p14="http://schemas.microsoft.com/office/powerpoint/2010/main" val="3598350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58750" y="158750"/>
            <a:ext cx="8053388" cy="615553"/>
          </a:xfrm>
        </p:spPr>
        <p:txBody>
          <a:bodyPr/>
          <a:lstStyle/>
          <a:p>
            <a:r>
              <a:rPr lang="en-US" sz="2000" dirty="0"/>
              <a:t>Bulletin Content – </a:t>
            </a:r>
            <a:r>
              <a:rPr lang="en-US" sz="2000" i="1" dirty="0"/>
              <a:t>Discharge Planning Activities at the Time of Admission (1)</a:t>
            </a:r>
            <a:endParaRPr lang="en-US" sz="2000" dirty="0"/>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136566" y="1025998"/>
            <a:ext cx="8870868" cy="4678204"/>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spcBef>
                <a:spcPts val="600"/>
              </a:spcBef>
              <a:buFont typeface="Wingdings" panose="05000000000000000000" pitchFamily="2" charset="2"/>
              <a:buChar char="§"/>
            </a:pPr>
            <a:r>
              <a:rPr lang="en-US" sz="1800" dirty="0">
                <a:latin typeface="+mn-lt"/>
                <a:ea typeface="Times New Roman" panose="02020603050405020304" pitchFamily="18" charset="0"/>
                <a:cs typeface="Times New Roman" panose="02020603050405020304" pitchFamily="18" charset="0"/>
              </a:rPr>
              <a:t>M</a:t>
            </a:r>
            <a:r>
              <a:rPr lang="en-US" sz="1800" dirty="0">
                <a:effectLst/>
                <a:latin typeface="+mn-lt"/>
                <a:ea typeface="Times New Roman" panose="02020603050405020304" pitchFamily="18" charset="0"/>
                <a:cs typeface="Times New Roman" panose="02020603050405020304" pitchFamily="18" charset="0"/>
              </a:rPr>
              <a:t>ust </a:t>
            </a:r>
            <a:r>
              <a:rPr lang="en-US" sz="1800" b="1" dirty="0">
                <a:solidFill>
                  <a:srgbClr val="002060"/>
                </a:solidFill>
                <a:latin typeface="+mn-lt"/>
                <a:cs typeface="Times New Roman" panose="02020603050405020304" pitchFamily="18" charset="0"/>
              </a:rPr>
              <a:t>assess each admitted member’s current housing situation </a:t>
            </a:r>
            <a:r>
              <a:rPr lang="en-US" sz="1800" dirty="0">
                <a:effectLst/>
                <a:latin typeface="+mn-lt"/>
                <a:ea typeface="Times New Roman" panose="02020603050405020304" pitchFamily="18" charset="0"/>
                <a:cs typeface="Times New Roman" panose="02020603050405020304" pitchFamily="18" charset="0"/>
              </a:rPr>
              <a:t>to determine whether such member is experiencing or at risk of homelessness</a:t>
            </a:r>
          </a:p>
          <a:p>
            <a:pPr marL="573088" lvl="1" indent="-342900">
              <a:spcBef>
                <a:spcPts val="600"/>
              </a:spcBef>
              <a:buFont typeface="Courier New" panose="02070309020205020404" pitchFamily="49" charset="0"/>
              <a:buChar char="o"/>
            </a:pPr>
            <a:r>
              <a:rPr lang="en-US" sz="1800" dirty="0">
                <a:effectLst/>
                <a:latin typeface="+mn-lt"/>
                <a:ea typeface="Times New Roman" panose="02020603050405020304" pitchFamily="18" charset="0"/>
                <a:cs typeface="Times New Roman" panose="02020603050405020304" pitchFamily="18" charset="0"/>
              </a:rPr>
              <a:t>Screen admission data, including but not limited to age, diagnosis, and housing status, </a:t>
            </a:r>
            <a:r>
              <a:rPr lang="en-US" sz="1800" b="1" dirty="0">
                <a:solidFill>
                  <a:srgbClr val="002060"/>
                </a:solidFill>
                <a:effectLst/>
                <a:latin typeface="+mn-lt"/>
                <a:ea typeface="Times New Roman" panose="02020603050405020304" pitchFamily="18" charset="0"/>
                <a:cs typeface="Times New Roman" panose="02020603050405020304" pitchFamily="18" charset="0"/>
              </a:rPr>
              <a:t>within 24 hours of admission</a:t>
            </a:r>
          </a:p>
          <a:p>
            <a:pPr marL="573088" lvl="1" indent="-342900">
              <a:spcBef>
                <a:spcPts val="600"/>
              </a:spcBef>
              <a:buFont typeface="Courier New" panose="02070309020205020404" pitchFamily="49" charset="0"/>
              <a:buChar char="o"/>
            </a:pPr>
            <a:r>
              <a:rPr lang="en-US" sz="1800" dirty="0">
                <a:effectLst/>
                <a:latin typeface="+mn-lt"/>
                <a:ea typeface="Times New Roman" panose="02020603050405020304" pitchFamily="18" charset="0"/>
                <a:cs typeface="Times New Roman" panose="02020603050405020304" pitchFamily="18" charset="0"/>
              </a:rPr>
              <a:t>For any member determined to be experiencing or at risk of homelessness, </a:t>
            </a:r>
            <a:r>
              <a:rPr lang="en-US" sz="1800" b="1" dirty="0">
                <a:solidFill>
                  <a:srgbClr val="002060"/>
                </a:solidFill>
                <a:latin typeface="+mn-lt"/>
                <a:cs typeface="Times New Roman" panose="02020603050405020304" pitchFamily="18" charset="0"/>
              </a:rPr>
              <a:t>discharge planning activities must commence within three working days of admission</a:t>
            </a:r>
          </a:p>
          <a:p>
            <a:pPr marL="342900" marR="0" lvl="0" indent="-342900">
              <a:spcBef>
                <a:spcPts val="0"/>
              </a:spcBef>
              <a:buFont typeface="Wingdings" panose="05000000000000000000" pitchFamily="2" charset="2"/>
              <a:buChar char="§"/>
            </a:pPr>
            <a:r>
              <a:rPr lang="en-US" sz="1800" dirty="0">
                <a:effectLst/>
                <a:latin typeface="+mn-lt"/>
                <a:ea typeface="Times New Roman" panose="02020603050405020304" pitchFamily="18" charset="0"/>
                <a:cs typeface="Times New Roman" panose="02020603050405020304" pitchFamily="18" charset="0"/>
              </a:rPr>
              <a:t>Must </a:t>
            </a:r>
            <a:r>
              <a:rPr lang="en-US" sz="1800" b="1" dirty="0">
                <a:solidFill>
                  <a:srgbClr val="002060"/>
                </a:solidFill>
                <a:latin typeface="+mn-lt"/>
                <a:cs typeface="Times New Roman" panose="02020603050405020304" pitchFamily="18" charset="0"/>
              </a:rPr>
              <a:t>invite and encourage to participate in or otherwise contribute to discharge planning activities</a:t>
            </a:r>
            <a:r>
              <a:rPr lang="en-US" sz="1800" dirty="0">
                <a:effectLst/>
                <a:latin typeface="+mn-lt"/>
                <a:ea typeface="Times New Roman" panose="02020603050405020304" pitchFamily="18" charset="0"/>
                <a:cs typeface="Times New Roman" panose="02020603050405020304" pitchFamily="18" charset="0"/>
              </a:rPr>
              <a:t>: the member; the member’s family members, guardians, primary care providers, behavioral health providers, key specialists, Community Partners, case managers or other representatives, emergency shelter outreach or case management staff, or care coordinators; and any other supports identified by the member</a:t>
            </a:r>
          </a:p>
          <a:p>
            <a:pPr marL="573088" lvl="1" indent="-342900">
              <a:buFont typeface="Courier New" panose="02070309020205020404" pitchFamily="49" charset="0"/>
              <a:buChar char="o"/>
            </a:pPr>
            <a:r>
              <a:rPr lang="en-US" sz="1800" dirty="0">
                <a:effectLst/>
                <a:latin typeface="+mn-lt"/>
                <a:ea typeface="Times New Roman" panose="02020603050405020304" pitchFamily="18" charset="0"/>
                <a:cs typeface="Times New Roman" panose="02020603050405020304" pitchFamily="18" charset="0"/>
              </a:rPr>
              <a:t>For any such </a:t>
            </a:r>
            <a:r>
              <a:rPr lang="en-US" sz="1800" b="1" dirty="0">
                <a:solidFill>
                  <a:srgbClr val="002060"/>
                </a:solidFill>
                <a:latin typeface="+mn-lt"/>
                <a:cs typeface="Times New Roman" panose="02020603050405020304" pitchFamily="18" charset="0"/>
              </a:rPr>
              <a:t>member who is a DMH, DDS, MBY client</a:t>
            </a:r>
            <a:r>
              <a:rPr lang="en-US" sz="1800" dirty="0">
                <a:effectLst/>
                <a:latin typeface="+mn-lt"/>
                <a:ea typeface="Times New Roman" panose="02020603050405020304" pitchFamily="18" charset="0"/>
                <a:cs typeface="Times New Roman" panose="02020603050405020304" pitchFamily="18" charset="0"/>
              </a:rPr>
              <a:t>, must invite and encourage designated staff from each such agency to participate in discharge planning activities</a:t>
            </a:r>
          </a:p>
        </p:txBody>
      </p:sp>
      <p:sp>
        <p:nvSpPr>
          <p:cNvPr id="4" name="Rectangle 3">
            <a:extLst>
              <a:ext uri="{FF2B5EF4-FFF2-40B4-BE49-F238E27FC236}">
                <a16:creationId xmlns:a16="http://schemas.microsoft.com/office/drawing/2014/main" id="{35AD94E4-4770-6447-0566-E5EC462F61C2}"/>
              </a:ext>
            </a:extLst>
          </p:cNvPr>
          <p:cNvSpPr/>
          <p:nvPr/>
        </p:nvSpPr>
        <p:spPr>
          <a:xfrm>
            <a:off x="3176" y="5938983"/>
            <a:ext cx="9140824" cy="564560"/>
          </a:xfrm>
          <a:prstGeom prst="rect">
            <a:avLst/>
          </a:prstGeom>
          <a:solidFill>
            <a:schemeClr val="accent3">
              <a:lumMod val="75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spcBef>
                <a:spcPts val="0"/>
              </a:spcBef>
              <a:spcAft>
                <a:spcPts val="0"/>
              </a:spcAft>
            </a:pPr>
            <a:r>
              <a:rPr lang="en-US" sz="1600" i="1" dirty="0">
                <a:effectLst/>
                <a:ea typeface="Times New Roman" panose="02020603050405020304" pitchFamily="18" charset="0"/>
              </a:rPr>
              <a:t>Must seek consent to the extent that any applicable federal or state privacy law or regulation requires member consent as a prerequisite to any activity</a:t>
            </a:r>
            <a:endParaRPr lang="en-US" sz="1400" i="1" dirty="0">
              <a:effectLst/>
              <a:ea typeface="Times New Roman" panose="02020603050405020304" pitchFamily="18" charset="0"/>
            </a:endParaRPr>
          </a:p>
        </p:txBody>
      </p:sp>
    </p:spTree>
    <p:extLst>
      <p:ext uri="{BB962C8B-B14F-4D97-AF65-F5344CB8AC3E}">
        <p14:creationId xmlns:p14="http://schemas.microsoft.com/office/powerpoint/2010/main" val="4002132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CF0E52BD-4FD9-4A22-8D31-6F347AACAD61}"/>
              </a:ext>
            </a:extLst>
          </p:cNvPr>
          <p:cNvSpPr>
            <a:spLocks noGrp="1"/>
          </p:cNvSpPr>
          <p:nvPr>
            <p:ph type="title"/>
          </p:nvPr>
        </p:nvSpPr>
        <p:spPr>
          <a:xfrm>
            <a:off x="180235" y="234950"/>
            <a:ext cx="8053388" cy="615553"/>
          </a:xfrm>
        </p:spPr>
        <p:txBody>
          <a:bodyPr/>
          <a:lstStyle/>
          <a:p>
            <a:r>
              <a:rPr lang="en-US" sz="2000" dirty="0"/>
              <a:t>Bulletin Content – </a:t>
            </a:r>
            <a:r>
              <a:rPr lang="en-US" sz="2000" i="1" dirty="0"/>
              <a:t>Discharge Planning Activities at the Time of Admission (2)</a:t>
            </a:r>
          </a:p>
        </p:txBody>
      </p:sp>
      <p:sp>
        <p:nvSpPr>
          <p:cNvPr id="23" name="Text Placeholder 2">
            <a:extLst>
              <a:ext uri="{FF2B5EF4-FFF2-40B4-BE49-F238E27FC236}">
                <a16:creationId xmlns:a16="http://schemas.microsoft.com/office/drawing/2014/main" id="{D13ECC16-2B9A-4E3C-99CA-2B4A702F75FE}"/>
              </a:ext>
            </a:extLst>
          </p:cNvPr>
          <p:cNvSpPr txBox="1">
            <a:spLocks/>
          </p:cNvSpPr>
          <p:nvPr/>
        </p:nvSpPr>
        <p:spPr>
          <a:xfrm>
            <a:off x="92897" y="1143436"/>
            <a:ext cx="8870868" cy="3477875"/>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marR="0" lvl="0" indent="-342900">
              <a:spcBef>
                <a:spcPts val="0"/>
              </a:spcBef>
              <a:buFont typeface="Wingdings" panose="05000000000000000000" pitchFamily="2" charset="2"/>
              <a:buChar char="§"/>
            </a:pPr>
            <a:r>
              <a:rPr lang="en-US" sz="2000" dirty="0">
                <a:effectLst/>
                <a:latin typeface="+mn-lt"/>
                <a:ea typeface="Times New Roman" panose="02020603050405020304" pitchFamily="18" charset="0"/>
                <a:cs typeface="Times New Roman" panose="02020603050405020304" pitchFamily="18" charset="0"/>
              </a:rPr>
              <a:t>Must determine whether any non-DMH, non-DDS, or non-MBY-involved member experiencing or at risk of homelessness may be eligible to receive services from these agencies</a:t>
            </a:r>
          </a:p>
          <a:p>
            <a:pPr marL="573088" lvl="1" indent="-342900">
              <a:buFont typeface="Courier New" panose="02070309020205020404" pitchFamily="49" charset="0"/>
              <a:buChar char="o"/>
            </a:pPr>
            <a:r>
              <a:rPr lang="en-US" sz="2000" b="1" dirty="0">
                <a:solidFill>
                  <a:srgbClr val="002060"/>
                </a:solidFill>
                <a:effectLst/>
                <a:latin typeface="+mn-lt"/>
                <a:ea typeface="Times New Roman" panose="02020603050405020304" pitchFamily="18" charset="0"/>
                <a:cs typeface="Times New Roman" panose="02020603050405020304" pitchFamily="18" charset="0"/>
              </a:rPr>
              <a:t>Within two business days of admission, offer to assist the member with completing and submitting an application</a:t>
            </a:r>
            <a:r>
              <a:rPr lang="en-US" sz="2000" b="1" dirty="0">
                <a:solidFill>
                  <a:srgbClr val="0070C0"/>
                </a:solidFill>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to receive services </a:t>
            </a:r>
          </a:p>
          <a:p>
            <a:pPr marL="573088" lvl="1" indent="-342900">
              <a:buFont typeface="Courier New" panose="02070309020205020404" pitchFamily="49" charset="0"/>
              <a:buChar char="o"/>
            </a:pPr>
            <a:r>
              <a:rPr lang="en-US" sz="2000" dirty="0">
                <a:effectLst/>
                <a:latin typeface="+mn-lt"/>
                <a:ea typeface="Times New Roman" panose="02020603050405020304" pitchFamily="18" charset="0"/>
                <a:cs typeface="Times New Roman" panose="02020603050405020304" pitchFamily="18" charset="0"/>
              </a:rPr>
              <a:t>Bulletin includes information about the process of applying to receive services from </a:t>
            </a:r>
            <a:r>
              <a:rPr lang="en-US" sz="2000" b="1" u="sng" dirty="0">
                <a:solidFill>
                  <a:srgbClr val="0000FF"/>
                </a:solidFill>
                <a:effectLst/>
                <a:latin typeface="+mn-lt"/>
                <a:ea typeface="Times New Roman" panose="02020603050405020304" pitchFamily="18" charset="0"/>
                <a:cs typeface="Times New Roman" panose="02020603050405020304" pitchFamily="18" charset="0"/>
                <a:hlinkClick r:id="rId3"/>
              </a:rPr>
              <a:t>DMH</a:t>
            </a:r>
            <a:r>
              <a:rPr lang="en-US" sz="2000" b="1" dirty="0">
                <a:effectLst/>
                <a:latin typeface="+mn-lt"/>
                <a:ea typeface="Times New Roman" panose="02020603050405020304" pitchFamily="18" charset="0"/>
                <a:cs typeface="Times New Roman" panose="02020603050405020304" pitchFamily="18" charset="0"/>
              </a:rPr>
              <a:t>, </a:t>
            </a:r>
            <a:r>
              <a:rPr lang="en-US" sz="2000" b="1" u="sng" dirty="0">
                <a:solidFill>
                  <a:srgbClr val="0000FF"/>
                </a:solidFill>
                <a:effectLst/>
                <a:latin typeface="+mn-lt"/>
                <a:ea typeface="Times New Roman" panose="02020603050405020304" pitchFamily="18" charset="0"/>
                <a:cs typeface="Times New Roman" panose="02020603050405020304" pitchFamily="18" charset="0"/>
                <a:hlinkClick r:id="rId4"/>
              </a:rPr>
              <a:t>DDS</a:t>
            </a:r>
            <a:r>
              <a:rPr lang="en-US" sz="2000" dirty="0">
                <a:effectLst/>
                <a:latin typeface="+mn-lt"/>
                <a:ea typeface="Times New Roman" panose="02020603050405020304" pitchFamily="18" charset="0"/>
                <a:cs typeface="Times New Roman" panose="02020603050405020304" pitchFamily="18" charset="0"/>
              </a:rPr>
              <a:t>, and </a:t>
            </a:r>
            <a:r>
              <a:rPr lang="en-US" sz="2000" b="1" u="sng" dirty="0">
                <a:solidFill>
                  <a:srgbClr val="0000FF"/>
                </a:solidFill>
                <a:effectLst/>
                <a:latin typeface="+mn-lt"/>
                <a:ea typeface="Times New Roman" panose="02020603050405020304" pitchFamily="18" charset="0"/>
                <a:cs typeface="Times New Roman" panose="02020603050405020304" pitchFamily="18" charset="0"/>
                <a:hlinkClick r:id="rId5"/>
              </a:rPr>
              <a:t>MBY</a:t>
            </a:r>
            <a:endParaRPr lang="en-US" sz="2000" b="1" u="sng" dirty="0">
              <a:solidFill>
                <a:srgbClr val="0000FF"/>
              </a:solidFill>
              <a:latin typeface="+mn-lt"/>
              <a:ea typeface="Times New Roman" panose="02020603050405020304" pitchFamily="18" charset="0"/>
              <a:cs typeface="Times New Roman" panose="02020603050405020304" pitchFamily="18" charset="0"/>
            </a:endParaRPr>
          </a:p>
          <a:p>
            <a:pPr marL="342900" marR="0" lvl="0" indent="-342900">
              <a:spcBef>
                <a:spcPts val="0"/>
              </a:spcBef>
              <a:buFont typeface="Wingdings" panose="05000000000000000000" pitchFamily="2" charset="2"/>
              <a:buChar char="§"/>
            </a:pPr>
            <a:r>
              <a:rPr lang="en-US" sz="2000" dirty="0">
                <a:effectLst/>
                <a:latin typeface="+mn-lt"/>
                <a:ea typeface="Times New Roman" panose="02020603050405020304" pitchFamily="18" charset="0"/>
                <a:cs typeface="Times New Roman" panose="02020603050405020304" pitchFamily="18" charset="0"/>
              </a:rPr>
              <a:t>Must determine whether any member experiencing or at risk of homelessness has any </a:t>
            </a:r>
            <a:r>
              <a:rPr lang="en-US" sz="2000" b="1" dirty="0">
                <a:solidFill>
                  <a:srgbClr val="002060"/>
                </a:solidFill>
                <a:effectLst/>
                <a:latin typeface="+mn-lt"/>
                <a:ea typeface="Times New Roman" panose="02020603050405020304" pitchFamily="18" charset="0"/>
                <a:cs typeface="Times New Roman" panose="02020603050405020304" pitchFamily="18" charset="0"/>
              </a:rPr>
              <a:t>substance use disorder and contact the </a:t>
            </a:r>
            <a:r>
              <a:rPr lang="en-US" sz="2000" b="1" u="sng" dirty="0">
                <a:solidFill>
                  <a:schemeClr val="accent3"/>
                </a:solidFill>
                <a:effectLst/>
                <a:latin typeface="+mn-lt"/>
                <a:ea typeface="Times New Roman" panose="02020603050405020304" pitchFamily="18" charset="0"/>
                <a:cs typeface="Times New Roman" panose="02020603050405020304" pitchFamily="18" charset="0"/>
                <a:hlinkClick r:id="rId6"/>
              </a:rPr>
              <a:t>DPH-Sponsored Helpline</a:t>
            </a:r>
            <a:r>
              <a:rPr lang="en-US" sz="2000" b="1" dirty="0">
                <a:solidFill>
                  <a:srgbClr val="0070C0"/>
                </a:solidFill>
                <a:effectLst/>
                <a:latin typeface="+mn-lt"/>
                <a:ea typeface="Times New Roman" panose="02020603050405020304" pitchFamily="18" charset="0"/>
                <a:cs typeface="Times New Roman" panose="02020603050405020304" pitchFamily="18" charset="0"/>
              </a:rPr>
              <a:t> </a:t>
            </a:r>
            <a:r>
              <a:rPr lang="en-US" sz="2000" dirty="0">
                <a:effectLst/>
                <a:latin typeface="+mn-lt"/>
                <a:ea typeface="Times New Roman" panose="02020603050405020304" pitchFamily="18" charset="0"/>
                <a:cs typeface="Times New Roman" panose="02020603050405020304" pitchFamily="18" charset="0"/>
              </a:rPr>
              <a:t>(800) 327-5050) to understand the available treatment services and their options</a:t>
            </a:r>
            <a:endParaRPr lang="en-US" sz="2400" dirty="0">
              <a:latin typeface="+mn-lt"/>
            </a:endParaRPr>
          </a:p>
        </p:txBody>
      </p:sp>
      <p:sp>
        <p:nvSpPr>
          <p:cNvPr id="2" name="Rectangle 1">
            <a:extLst>
              <a:ext uri="{FF2B5EF4-FFF2-40B4-BE49-F238E27FC236}">
                <a16:creationId xmlns:a16="http://schemas.microsoft.com/office/drawing/2014/main" id="{2F7324BD-214F-F652-37D3-8D648C1672FB}"/>
              </a:ext>
            </a:extLst>
          </p:cNvPr>
          <p:cNvSpPr/>
          <p:nvPr/>
        </p:nvSpPr>
        <p:spPr>
          <a:xfrm>
            <a:off x="3176" y="5938983"/>
            <a:ext cx="9140824" cy="564560"/>
          </a:xfrm>
          <a:prstGeom prst="rect">
            <a:avLst/>
          </a:prstGeom>
          <a:solidFill>
            <a:schemeClr val="accent3">
              <a:lumMod val="75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spcBef>
                <a:spcPts val="0"/>
              </a:spcBef>
              <a:spcAft>
                <a:spcPts val="0"/>
              </a:spcAft>
            </a:pPr>
            <a:r>
              <a:rPr lang="en-US" sz="1600" i="1" dirty="0">
                <a:effectLst/>
                <a:ea typeface="Times New Roman" panose="02020603050405020304" pitchFamily="18" charset="0"/>
              </a:rPr>
              <a:t>Must seek consent to the extent that any applicable federal or state privacy law or regulation requires member consent as a prerequisite to any activity</a:t>
            </a:r>
            <a:endParaRPr lang="en-US" sz="1400" i="1" dirty="0">
              <a:effectLst/>
              <a:ea typeface="Times New Roman" panose="02020603050405020304" pitchFamily="18" charset="0"/>
            </a:endParaRPr>
          </a:p>
        </p:txBody>
      </p:sp>
    </p:spTree>
    <p:extLst>
      <p:ext uri="{BB962C8B-B14F-4D97-AF65-F5344CB8AC3E}">
        <p14:creationId xmlns:p14="http://schemas.microsoft.com/office/powerpoint/2010/main" val="5724757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18336-8341-31F2-5173-0A95EE8CF55F}"/>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A039924D-9927-6D86-7E41-9F264D75612C}"/>
              </a:ext>
            </a:extLst>
          </p:cNvPr>
          <p:cNvSpPr>
            <a:spLocks noGrp="1"/>
          </p:cNvSpPr>
          <p:nvPr>
            <p:ph type="title"/>
          </p:nvPr>
        </p:nvSpPr>
        <p:spPr>
          <a:xfrm>
            <a:off x="180235" y="234950"/>
            <a:ext cx="8053388" cy="615553"/>
          </a:xfrm>
        </p:spPr>
        <p:txBody>
          <a:bodyPr/>
          <a:lstStyle/>
          <a:p>
            <a:r>
              <a:rPr lang="en-US" sz="2000" dirty="0"/>
              <a:t>Bulletin Content – </a:t>
            </a:r>
            <a:r>
              <a:rPr lang="en-US" sz="2000" i="1" dirty="0"/>
              <a:t>Discharge Planning Activities at the Time of Admission (3)</a:t>
            </a:r>
          </a:p>
        </p:txBody>
      </p:sp>
      <p:sp>
        <p:nvSpPr>
          <p:cNvPr id="23" name="Text Placeholder 2">
            <a:extLst>
              <a:ext uri="{FF2B5EF4-FFF2-40B4-BE49-F238E27FC236}">
                <a16:creationId xmlns:a16="http://schemas.microsoft.com/office/drawing/2014/main" id="{92BD10A7-B9BE-B2AC-8411-EC8FD1B18750}"/>
              </a:ext>
            </a:extLst>
          </p:cNvPr>
          <p:cNvSpPr txBox="1">
            <a:spLocks/>
          </p:cNvSpPr>
          <p:nvPr/>
        </p:nvSpPr>
        <p:spPr>
          <a:xfrm>
            <a:off x="92897" y="878173"/>
            <a:ext cx="8870868" cy="5101653"/>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indent="-342900">
              <a:buFont typeface="Wingdings" panose="05000000000000000000" pitchFamily="2" charset="2"/>
              <a:buChar char="§"/>
            </a:pPr>
            <a:r>
              <a:rPr lang="en-US" sz="1400" dirty="0">
                <a:latin typeface="+mn-lt"/>
                <a:cs typeface="Times New Roman" panose="02020603050405020304" pitchFamily="18" charset="0"/>
              </a:rPr>
              <a:t>Must</a:t>
            </a:r>
            <a:r>
              <a:rPr lang="en-US" sz="1400" b="1" dirty="0">
                <a:solidFill>
                  <a:srgbClr val="002060"/>
                </a:solidFill>
                <a:latin typeface="+mn-lt"/>
                <a:cs typeface="Times New Roman" panose="02020603050405020304" pitchFamily="18" charset="0"/>
              </a:rPr>
              <a:t> contact MassHealth Managed Care Entity (MCE) at the time of admission in order to collaborate in identifying resources to assist </a:t>
            </a:r>
            <a:r>
              <a:rPr lang="en-US" sz="1400" dirty="0">
                <a:latin typeface="+mn-lt"/>
                <a:cs typeface="Times New Roman" panose="02020603050405020304" pitchFamily="18" charset="0"/>
              </a:rPr>
              <a:t>with the housing insecurity of members experiencing or at risk of homelessness</a:t>
            </a:r>
          </a:p>
          <a:p>
            <a:pPr marL="342900" indent="-342900">
              <a:lnSpc>
                <a:spcPct val="107000"/>
              </a:lnSpc>
              <a:buFont typeface="Wingdings" panose="05000000000000000000" pitchFamily="2" charset="2"/>
              <a:buChar char="§"/>
            </a:pPr>
            <a:r>
              <a:rPr lang="en-US" sz="1400" dirty="0">
                <a:latin typeface="+mn-lt"/>
                <a:cs typeface="Times New Roman" panose="02020603050405020304" pitchFamily="18" charset="0"/>
              </a:rPr>
              <a:t>Each MCE must </a:t>
            </a:r>
            <a:r>
              <a:rPr lang="en-US" sz="1400" b="1" dirty="0">
                <a:solidFill>
                  <a:srgbClr val="002060"/>
                </a:solidFill>
                <a:latin typeface="+mn-lt"/>
                <a:cs typeface="Times New Roman" panose="02020603050405020304" pitchFamily="18" charset="0"/>
              </a:rPr>
              <a:t>designate an individual as a point of contact (POC) for network hospitals </a:t>
            </a:r>
            <a:r>
              <a:rPr lang="en-US" sz="1400" dirty="0">
                <a:latin typeface="+mn-lt"/>
                <a:cs typeface="Times New Roman" panose="02020603050405020304" pitchFamily="18" charset="0"/>
              </a:rPr>
              <a:t>to contact, disseminate this information to discharge staff at network hospitals and ensure that the information is current and updated as needed. POC must: </a:t>
            </a:r>
          </a:p>
          <a:p>
            <a:pPr marL="806450" lvl="2" indent="-342900">
              <a:lnSpc>
                <a:spcPct val="107000"/>
              </a:lnSpc>
              <a:buFont typeface="Courier New" panose="02070309020205020404" pitchFamily="49" charset="0"/>
              <a:buChar char="o"/>
            </a:pPr>
            <a:r>
              <a:rPr lang="en-US" sz="1400" dirty="0">
                <a:latin typeface="+mn-lt"/>
                <a:cs typeface="Times New Roman" panose="02020603050405020304" pitchFamily="18" charset="0"/>
              </a:rPr>
              <a:t>Be </a:t>
            </a:r>
            <a:r>
              <a:rPr lang="en-US" sz="1400" b="1" dirty="0">
                <a:solidFill>
                  <a:srgbClr val="002060"/>
                </a:solidFill>
                <a:latin typeface="+mn-lt"/>
                <a:cs typeface="Times New Roman" panose="02020603050405020304" pitchFamily="18" charset="0"/>
              </a:rPr>
              <a:t>accessible</a:t>
            </a:r>
          </a:p>
          <a:p>
            <a:pPr marL="1422400" lvl="3" indent="-285750">
              <a:lnSpc>
                <a:spcPct val="107000"/>
              </a:lnSpc>
              <a:buFont typeface="Courier New" panose="02070309020205020404" pitchFamily="49" charset="0"/>
              <a:buChar char="-"/>
            </a:pPr>
            <a:r>
              <a:rPr lang="en-US" sz="1400" dirty="0">
                <a:effectLst/>
                <a:latin typeface="+mn-lt"/>
                <a:ea typeface="Calibri" panose="020F0502020204030204" pitchFamily="34" charset="0"/>
                <a:cs typeface="Times New Roman" panose="02020603050405020304" pitchFamily="18" charset="0"/>
              </a:rPr>
              <a:t>Ensure that the POC or a substitute is easily reached (via phone/email) during between </a:t>
            </a:r>
            <a:r>
              <a:rPr lang="en-US" sz="1400" b="1" dirty="0">
                <a:solidFill>
                  <a:srgbClr val="002060"/>
                </a:solidFill>
                <a:latin typeface="+mn-lt"/>
                <a:ea typeface="Calibri" panose="020F0502020204030204" pitchFamily="34" charset="0"/>
                <a:cs typeface="Times New Roman" panose="02020603050405020304" pitchFamily="18" charset="0"/>
              </a:rPr>
              <a:t>8AM and 6PM each day of the week </a:t>
            </a:r>
            <a:r>
              <a:rPr lang="en-US" sz="1400" dirty="0">
                <a:effectLst/>
                <a:latin typeface="+mn-lt"/>
                <a:ea typeface="Calibri" panose="020F0502020204030204" pitchFamily="34" charset="0"/>
                <a:cs typeface="Times New Roman" panose="02020603050405020304" pitchFamily="18" charset="0"/>
              </a:rPr>
              <a:t>(including weekends) </a:t>
            </a:r>
          </a:p>
          <a:p>
            <a:pPr marL="1422400" lvl="3" indent="-285750">
              <a:lnSpc>
                <a:spcPct val="107000"/>
              </a:lnSpc>
              <a:buFont typeface="Courier New" panose="02070309020205020404" pitchFamily="49" charset="0"/>
              <a:buChar char="-"/>
            </a:pPr>
            <a:r>
              <a:rPr lang="en-US" sz="1400" dirty="0">
                <a:effectLst/>
                <a:latin typeface="+mn-lt"/>
                <a:ea typeface="Calibri" panose="020F0502020204030204" pitchFamily="34" charset="0"/>
                <a:cs typeface="Times New Roman" panose="02020603050405020304" pitchFamily="18" charset="0"/>
              </a:rPr>
              <a:t>POC must </a:t>
            </a:r>
            <a:r>
              <a:rPr lang="en-US" sz="1400" b="1" dirty="0">
                <a:solidFill>
                  <a:srgbClr val="002060"/>
                </a:solidFill>
                <a:latin typeface="+mn-lt"/>
                <a:ea typeface="Calibri" panose="020F0502020204030204" pitchFamily="34" charset="0"/>
                <a:cs typeface="Times New Roman" panose="02020603050405020304" pitchFamily="18" charset="0"/>
              </a:rPr>
              <a:t>respond</a:t>
            </a:r>
            <a:r>
              <a:rPr lang="en-US" sz="1400" dirty="0">
                <a:effectLst/>
                <a:latin typeface="+mn-lt"/>
                <a:ea typeface="Calibri" panose="020F0502020204030204" pitchFamily="34" charset="0"/>
                <a:cs typeface="Times New Roman" panose="02020603050405020304" pitchFamily="18" charset="0"/>
              </a:rPr>
              <a:t> to inquiries from network hospitals </a:t>
            </a:r>
            <a:r>
              <a:rPr lang="en-US" sz="1400" b="1" dirty="0">
                <a:solidFill>
                  <a:srgbClr val="002060"/>
                </a:solidFill>
                <a:latin typeface="+mn-lt"/>
                <a:ea typeface="Calibri" panose="020F0502020204030204" pitchFamily="34" charset="0"/>
                <a:cs typeface="Times New Roman" panose="02020603050405020304" pitchFamily="18" charset="0"/>
              </a:rPr>
              <a:t>within 12 hours of receipt</a:t>
            </a:r>
          </a:p>
          <a:p>
            <a:pPr marL="1422400" lvl="3" indent="-285750">
              <a:lnSpc>
                <a:spcPct val="107000"/>
              </a:lnSpc>
              <a:buFont typeface="Courier New" panose="02070309020205020404" pitchFamily="49" charset="0"/>
              <a:buChar char="-"/>
            </a:pPr>
            <a:r>
              <a:rPr lang="en-US" sz="1400" dirty="0">
                <a:effectLst/>
                <a:latin typeface="+mn-lt"/>
                <a:ea typeface="Calibri" panose="020F0502020204030204" pitchFamily="34" charset="0"/>
                <a:cs typeface="Times New Roman" panose="02020603050405020304" pitchFamily="18" charset="0"/>
              </a:rPr>
              <a:t>MCEs </a:t>
            </a:r>
            <a:r>
              <a:rPr lang="en-US" sz="1400" b="1" dirty="0">
                <a:solidFill>
                  <a:srgbClr val="002060"/>
                </a:solidFill>
                <a:latin typeface="+mn-lt"/>
                <a:ea typeface="Calibri" panose="020F0502020204030204" pitchFamily="34" charset="0"/>
                <a:cs typeface="Times New Roman" panose="02020603050405020304" pitchFamily="18" charset="0"/>
              </a:rPr>
              <a:t>may not use an existing customer service line </a:t>
            </a:r>
            <a:r>
              <a:rPr lang="en-US" sz="1400" dirty="0">
                <a:effectLst/>
                <a:latin typeface="+mn-lt"/>
                <a:ea typeface="Calibri" panose="020F0502020204030204" pitchFamily="34" charset="0"/>
                <a:cs typeface="Times New Roman" panose="02020603050405020304" pitchFamily="18" charset="0"/>
              </a:rPr>
              <a:t>and must designate a separate POC</a:t>
            </a:r>
          </a:p>
          <a:p>
            <a:pPr marL="806450" lvl="2" indent="-342900">
              <a:lnSpc>
                <a:spcPct val="107000"/>
              </a:lnSpc>
              <a:buFont typeface="Courier New" panose="02070309020205020404" pitchFamily="49" charset="0"/>
              <a:buChar char="o"/>
            </a:pPr>
            <a:r>
              <a:rPr lang="en-US" sz="1400" dirty="0">
                <a:latin typeface="+mn-lt"/>
                <a:cs typeface="Times New Roman" panose="02020603050405020304" pitchFamily="18" charset="0"/>
              </a:rPr>
              <a:t>Be able to </a:t>
            </a:r>
            <a:r>
              <a:rPr lang="en-US" sz="1400" b="1" dirty="0">
                <a:solidFill>
                  <a:srgbClr val="002060"/>
                </a:solidFill>
                <a:latin typeface="+mn-lt"/>
                <a:cs typeface="Times New Roman" panose="02020603050405020304" pitchFamily="18" charset="0"/>
              </a:rPr>
              <a:t>respond to and triage the inquiry</a:t>
            </a:r>
          </a:p>
          <a:p>
            <a:pPr marL="1422400" lvl="3" indent="-285750">
              <a:lnSpc>
                <a:spcPct val="107000"/>
              </a:lnSpc>
              <a:buFont typeface="Courier New" panose="02070309020205020404" pitchFamily="49" charset="0"/>
              <a:buChar char="-"/>
            </a:pPr>
            <a:r>
              <a:rPr lang="en-US" sz="1400" dirty="0">
                <a:effectLst/>
                <a:latin typeface="+mn-lt"/>
                <a:ea typeface="Calibri" panose="020F0502020204030204" pitchFamily="34" charset="0"/>
                <a:cs typeface="Times New Roman" panose="02020603050405020304" pitchFamily="18" charset="0"/>
              </a:rPr>
              <a:t>POC must be able to </a:t>
            </a:r>
            <a:r>
              <a:rPr lang="en-US" sz="1400" b="1" dirty="0">
                <a:solidFill>
                  <a:srgbClr val="002060"/>
                </a:solidFill>
                <a:latin typeface="+mn-lt"/>
                <a:ea typeface="Calibri" panose="020F0502020204030204" pitchFamily="34" charset="0"/>
                <a:cs typeface="Times New Roman" panose="02020603050405020304" pitchFamily="18" charset="0"/>
              </a:rPr>
              <a:t>look the member up in the MCE electronic health record system </a:t>
            </a:r>
            <a:r>
              <a:rPr lang="en-US" sz="1400" dirty="0">
                <a:effectLst/>
                <a:latin typeface="+mn-lt"/>
                <a:ea typeface="Calibri" panose="020F0502020204030204" pitchFamily="34" charset="0"/>
                <a:cs typeface="Times New Roman" panose="02020603050405020304" pitchFamily="18" charset="0"/>
              </a:rPr>
              <a:t>and </a:t>
            </a:r>
            <a:r>
              <a:rPr lang="en-US" sz="1400" b="1" dirty="0">
                <a:solidFill>
                  <a:srgbClr val="002060"/>
                </a:solidFill>
                <a:latin typeface="+mn-lt"/>
                <a:ea typeface="Calibri" panose="020F0502020204030204" pitchFamily="34" charset="0"/>
                <a:cs typeface="Times New Roman" panose="02020603050405020304" pitchFamily="18" charset="0"/>
              </a:rPr>
              <a:t>identify an MCE Care Coordinator </a:t>
            </a:r>
            <a:r>
              <a:rPr lang="en-US" sz="1400" dirty="0">
                <a:effectLst/>
                <a:latin typeface="+mn-lt"/>
                <a:ea typeface="Calibri" panose="020F0502020204030204" pitchFamily="34" charset="0"/>
                <a:cs typeface="Times New Roman" panose="02020603050405020304" pitchFamily="18" charset="0"/>
              </a:rPr>
              <a:t>(or other staff) knowledgeable of the member’s health status and care. </a:t>
            </a:r>
          </a:p>
          <a:p>
            <a:pPr marL="1422400" lvl="3" indent="-285750">
              <a:lnSpc>
                <a:spcPct val="107000"/>
              </a:lnSpc>
              <a:buFont typeface="Courier New" panose="02070309020205020404" pitchFamily="49" charset="0"/>
              <a:buChar char="-"/>
            </a:pPr>
            <a:r>
              <a:rPr lang="en-US" sz="1400" b="1" dirty="0">
                <a:solidFill>
                  <a:srgbClr val="002060"/>
                </a:solidFill>
                <a:latin typeface="+mn-lt"/>
                <a:ea typeface="Calibri" panose="020F0502020204030204" pitchFamily="34" charset="0"/>
                <a:cs typeface="Times New Roman" panose="02020603050405020304" pitchFamily="18" charset="0"/>
              </a:rPr>
              <a:t>Provide the hospital with contact information </a:t>
            </a:r>
            <a:r>
              <a:rPr lang="en-US" sz="1400" dirty="0">
                <a:effectLst/>
                <a:latin typeface="+mn-lt"/>
                <a:ea typeface="Calibri" panose="020F0502020204030204" pitchFamily="34" charset="0"/>
                <a:cs typeface="Times New Roman" panose="02020603050405020304" pitchFamily="18" charset="0"/>
              </a:rPr>
              <a:t>for the identified MCE Care Coordinator</a:t>
            </a:r>
          </a:p>
          <a:p>
            <a:pPr marL="1422400" lvl="3" indent="-285750">
              <a:lnSpc>
                <a:spcPct val="107000"/>
              </a:lnSpc>
              <a:buFont typeface="Courier New" panose="02070309020205020404" pitchFamily="49" charset="0"/>
              <a:buChar char="-"/>
            </a:pPr>
            <a:r>
              <a:rPr lang="en-US" sz="1400" b="1" dirty="0">
                <a:solidFill>
                  <a:srgbClr val="002060"/>
                </a:solidFill>
                <a:latin typeface="+mn-lt"/>
                <a:ea typeface="Calibri" panose="020F0502020204030204" pitchFamily="34" charset="0"/>
                <a:cs typeface="Times New Roman" panose="02020603050405020304" pitchFamily="18" charset="0"/>
              </a:rPr>
              <a:t>Collect contact information of hospital discharge staff </a:t>
            </a:r>
            <a:r>
              <a:rPr lang="en-US" sz="1400" dirty="0">
                <a:latin typeface="+mn-lt"/>
                <a:cs typeface="Times New Roman" panose="02020603050405020304" pitchFamily="18" charset="0"/>
              </a:rPr>
              <a:t>working with the member</a:t>
            </a:r>
            <a:endParaRPr lang="en-US" sz="1400" dirty="0">
              <a:effectLst/>
              <a:latin typeface="+mn-lt"/>
              <a:ea typeface="Calibri" panose="020F0502020204030204" pitchFamily="34" charset="0"/>
              <a:cs typeface="Times New Roman" panose="02020603050405020304" pitchFamily="18" charset="0"/>
            </a:endParaRPr>
          </a:p>
          <a:p>
            <a:pPr marL="1422400" lvl="3" indent="-285750">
              <a:lnSpc>
                <a:spcPct val="107000"/>
              </a:lnSpc>
              <a:buFont typeface="Courier New" panose="02070309020205020404" pitchFamily="49" charset="0"/>
              <a:buChar char="-"/>
            </a:pPr>
            <a:r>
              <a:rPr lang="en-US" sz="1400" b="1" dirty="0">
                <a:solidFill>
                  <a:srgbClr val="002060"/>
                </a:solidFill>
                <a:latin typeface="+mn-lt"/>
                <a:ea typeface="Calibri" panose="020F0502020204030204" pitchFamily="34" charset="0"/>
                <a:cs typeface="Times New Roman" panose="02020603050405020304" pitchFamily="18" charset="0"/>
              </a:rPr>
              <a:t>Contact the identified MCE Care Coordinator </a:t>
            </a:r>
            <a:r>
              <a:rPr lang="en-US" sz="1400" dirty="0">
                <a:effectLst/>
                <a:latin typeface="+mn-lt"/>
                <a:ea typeface="Calibri" panose="020F0502020204030204" pitchFamily="34" charset="0"/>
                <a:cs typeface="Times New Roman" panose="02020603050405020304" pitchFamily="18" charset="0"/>
              </a:rPr>
              <a:t>the same day and provide information about the hospital inquiry</a:t>
            </a:r>
          </a:p>
          <a:p>
            <a:pPr marL="806450" lvl="2" indent="-342900">
              <a:lnSpc>
                <a:spcPct val="107000"/>
              </a:lnSpc>
              <a:spcAft>
                <a:spcPts val="800"/>
              </a:spcAft>
              <a:buFont typeface="Courier New" panose="02070309020205020404" pitchFamily="49" charset="0"/>
              <a:buChar char="o"/>
            </a:pPr>
            <a:r>
              <a:rPr lang="en-US" sz="1400" b="1" dirty="0">
                <a:solidFill>
                  <a:srgbClr val="002060"/>
                </a:solidFill>
                <a:latin typeface="+mn-lt"/>
                <a:cs typeface="Times New Roman" panose="02020603050405020304" pitchFamily="18" charset="0"/>
              </a:rPr>
              <a:t>Keep a log of the inquiries received from hospitals </a:t>
            </a:r>
            <a:r>
              <a:rPr lang="en-US" sz="1400" dirty="0">
                <a:latin typeface="+mn-lt"/>
                <a:cs typeface="Times New Roman" panose="02020603050405020304" pitchFamily="18" charset="0"/>
              </a:rPr>
              <a:t>and must also be able to enter a note in the member’s case file regarding the inquiry</a:t>
            </a:r>
          </a:p>
        </p:txBody>
      </p:sp>
      <p:sp>
        <p:nvSpPr>
          <p:cNvPr id="4" name="Rectangle 3">
            <a:extLst>
              <a:ext uri="{FF2B5EF4-FFF2-40B4-BE49-F238E27FC236}">
                <a16:creationId xmlns:a16="http://schemas.microsoft.com/office/drawing/2014/main" id="{524959DB-5D85-C919-7936-4BFEC9F59FAE}"/>
              </a:ext>
            </a:extLst>
          </p:cNvPr>
          <p:cNvSpPr/>
          <p:nvPr/>
        </p:nvSpPr>
        <p:spPr>
          <a:xfrm>
            <a:off x="3176" y="5938983"/>
            <a:ext cx="9140824" cy="564560"/>
          </a:xfrm>
          <a:prstGeom prst="rect">
            <a:avLst/>
          </a:prstGeom>
          <a:solidFill>
            <a:schemeClr val="accent3">
              <a:lumMod val="75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spcBef>
                <a:spcPts val="0"/>
              </a:spcBef>
              <a:spcAft>
                <a:spcPts val="0"/>
              </a:spcAft>
            </a:pPr>
            <a:r>
              <a:rPr lang="en-US" sz="1600" i="1" dirty="0">
                <a:effectLst/>
                <a:ea typeface="Times New Roman" panose="02020603050405020304" pitchFamily="18" charset="0"/>
              </a:rPr>
              <a:t>Must seek consent to the extent that any applicable federal or state privacy law or regulation requires member consent as a prerequisite to any activity</a:t>
            </a:r>
            <a:endParaRPr lang="en-US" sz="1400" i="1" dirty="0">
              <a:effectLst/>
              <a:ea typeface="Times New Roman" panose="02020603050405020304" pitchFamily="18" charset="0"/>
            </a:endParaRPr>
          </a:p>
        </p:txBody>
      </p:sp>
    </p:spTree>
    <p:extLst>
      <p:ext uri="{BB962C8B-B14F-4D97-AF65-F5344CB8AC3E}">
        <p14:creationId xmlns:p14="http://schemas.microsoft.com/office/powerpoint/2010/main" val="2745875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559CE7-EFF3-8E4E-FFC4-CE10AE8F90E0}"/>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F5F9CDD7-0245-DCA2-5FE0-3884CE87AF48}"/>
              </a:ext>
            </a:extLst>
          </p:cNvPr>
          <p:cNvSpPr>
            <a:spLocks noGrp="1"/>
          </p:cNvSpPr>
          <p:nvPr>
            <p:ph type="title"/>
          </p:nvPr>
        </p:nvSpPr>
        <p:spPr>
          <a:xfrm>
            <a:off x="180235" y="234950"/>
            <a:ext cx="8053388" cy="307777"/>
          </a:xfrm>
        </p:spPr>
        <p:txBody>
          <a:bodyPr/>
          <a:lstStyle/>
          <a:p>
            <a:r>
              <a:rPr lang="en-US" sz="2000" dirty="0"/>
              <a:t>MCE Points of Contact for Hospitals</a:t>
            </a:r>
          </a:p>
        </p:txBody>
      </p:sp>
      <p:pic>
        <p:nvPicPr>
          <p:cNvPr id="4" name="Picture 3" descr="This is a screenshot of an informational chart that contains contact information for each managed care plan. ">
            <a:extLst>
              <a:ext uri="{FF2B5EF4-FFF2-40B4-BE49-F238E27FC236}">
                <a16:creationId xmlns:a16="http://schemas.microsoft.com/office/drawing/2014/main" id="{91B89BC5-B1A7-B385-86B5-FF321C79261F}"/>
              </a:ext>
            </a:extLst>
          </p:cNvPr>
          <p:cNvPicPr>
            <a:picLocks noChangeAspect="1"/>
          </p:cNvPicPr>
          <p:nvPr/>
        </p:nvPicPr>
        <p:blipFill>
          <a:blip r:embed="rId3"/>
          <a:stretch>
            <a:fillRect/>
          </a:stretch>
        </p:blipFill>
        <p:spPr>
          <a:xfrm>
            <a:off x="151506" y="917405"/>
            <a:ext cx="8840988" cy="4775183"/>
          </a:xfrm>
          <a:prstGeom prst="rect">
            <a:avLst/>
          </a:prstGeom>
        </p:spPr>
      </p:pic>
    </p:spTree>
    <p:extLst>
      <p:ext uri="{BB962C8B-B14F-4D97-AF65-F5344CB8AC3E}">
        <p14:creationId xmlns:p14="http://schemas.microsoft.com/office/powerpoint/2010/main" val="166295592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heme/theme1.xml><?xml version="1.0" encoding="utf-8"?>
<a:theme xmlns:a="http://schemas.openxmlformats.org/drawingml/2006/main" name="MassHealth">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sHealth" id="{54EA79EF-10A0-2E44-8B39-F3C23DAD5804}" vid="{D43CA1AB-8151-A040-90DC-09580A49745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CF6D667DE899443A0E3F0AE56AB0A2B" ma:contentTypeVersion="10" ma:contentTypeDescription="Create a new document." ma:contentTypeScope="" ma:versionID="09466d8e359a170ac6eb3972ce47d85d">
  <xsd:schema xmlns:xsd="http://www.w3.org/2001/XMLSchema" xmlns:xs="http://www.w3.org/2001/XMLSchema" xmlns:p="http://schemas.microsoft.com/office/2006/metadata/properties" xmlns:ns3="08dbe0c4-748a-4e17-baf4-445a2db175ae" xmlns:ns4="f7e98fcf-7698-4ede-8b57-e9309bc07eb5" targetNamespace="http://schemas.microsoft.com/office/2006/metadata/properties" ma:root="true" ma:fieldsID="1e58ce1b430624127e9ec8d2ecb86533" ns3:_="" ns4:_="">
    <xsd:import namespace="08dbe0c4-748a-4e17-baf4-445a2db175ae"/>
    <xsd:import namespace="f7e98fcf-7698-4ede-8b57-e9309bc07eb5"/>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dbe0c4-748a-4e17-baf4-445a2db175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7e98fcf-7698-4ede-8b57-e9309bc07eb5"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6515854-7354-4156-B1D9-C946209314A3}">
  <ds:schemaRefs>
    <ds:schemaRef ds:uri="http://schemas.microsoft.com/office/2006/documentManagement/types"/>
    <ds:schemaRef ds:uri="http://www.w3.org/XML/1998/namespace"/>
    <ds:schemaRef ds:uri="http://schemas.openxmlformats.org/package/2006/metadata/core-properties"/>
    <ds:schemaRef ds:uri="http://purl.org/dc/elements/1.1/"/>
    <ds:schemaRef ds:uri="http://purl.org/dc/terms/"/>
    <ds:schemaRef ds:uri="http://schemas.microsoft.com/office/infopath/2007/PartnerControls"/>
    <ds:schemaRef ds:uri="f7e98fcf-7698-4ede-8b57-e9309bc07eb5"/>
    <ds:schemaRef ds:uri="08dbe0c4-748a-4e17-baf4-445a2db175ae"/>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86170523-E862-441A-91B5-C4C8B5D37F24}">
  <ds:schemaRefs>
    <ds:schemaRef ds:uri="http://schemas.microsoft.com/sharepoint/v3/contenttype/forms"/>
  </ds:schemaRefs>
</ds:datastoreItem>
</file>

<file path=customXml/itemProps3.xml><?xml version="1.0" encoding="utf-8"?>
<ds:datastoreItem xmlns:ds="http://schemas.openxmlformats.org/officeDocument/2006/customXml" ds:itemID="{D442B218-ED6B-4D1C-A05B-17E7AA75176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8dbe0c4-748a-4e17-baf4-445a2db175ae"/>
    <ds:schemaRef ds:uri="f7e98fcf-7698-4ede-8b57-e9309bc07eb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MassHealth</Template>
  <TotalTime>33604</TotalTime>
  <Words>3368</Words>
  <Application>Microsoft Office PowerPoint</Application>
  <PresentationFormat>On-screen Show (4:3)</PresentationFormat>
  <Paragraphs>177</Paragraphs>
  <Slides>22</Slides>
  <Notes>22</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30" baseType="lpstr">
      <vt:lpstr>Arial</vt:lpstr>
      <vt:lpstr>Calibri</vt:lpstr>
      <vt:lpstr>Courier New</vt:lpstr>
      <vt:lpstr>Symbol</vt:lpstr>
      <vt:lpstr>Times New Roman</vt:lpstr>
      <vt:lpstr>Wingdings</vt:lpstr>
      <vt:lpstr>MassHealth</vt:lpstr>
      <vt:lpstr>think-cell Slide</vt:lpstr>
      <vt:lpstr>Discharge Planning to Support People Experiencing or at Risk of Homelessness - For Hospitals</vt:lpstr>
      <vt:lpstr>Online Resources</vt:lpstr>
      <vt:lpstr>MassHealth Requirements</vt:lpstr>
      <vt:lpstr>Three MassHealth Bulletins</vt:lpstr>
      <vt:lpstr>For DMH Licensed Facilities/Units</vt:lpstr>
      <vt:lpstr>Bulletin Content – Discharge Planning Activities at the Time of Admission (1)</vt:lpstr>
      <vt:lpstr>Bulletin Content – Discharge Planning Activities at the Time of Admission (2)</vt:lpstr>
      <vt:lpstr>Bulletin Content – Discharge Planning Activities at the Time of Admission (3)</vt:lpstr>
      <vt:lpstr>MCE Points of Contact for Hospitals</vt:lpstr>
      <vt:lpstr>For barriers related to housing, MCE staff are prepared to:</vt:lpstr>
      <vt:lpstr>Bulletin Content – Discharge Planning Activities at the Time of Admission for Expected Length of Stay (LOS) fewer than 14 days</vt:lpstr>
      <vt:lpstr>Bulletin Content – Assessing Discharge Options</vt:lpstr>
      <vt:lpstr>Bulletin Content – Discharging to Shelter </vt:lpstr>
      <vt:lpstr>Bulletin Content – Tracking and Reporting</vt:lpstr>
      <vt:lpstr>MassHealth Guidance – Frequently Asked Questions (1)</vt:lpstr>
      <vt:lpstr>MassHealth Guidance – Frequently Asked Questions (2)</vt:lpstr>
      <vt:lpstr>MassHealth Guidance – Frequently Asked Questions (3)</vt:lpstr>
      <vt:lpstr>MassHealth Guidance – Frequently Asked Questions (4)</vt:lpstr>
      <vt:lpstr>MassHealth Guidance – Frequently Asked Questions (5)</vt:lpstr>
      <vt:lpstr>EHS Discharge Support</vt:lpstr>
      <vt:lpstr>What is EHS Discharge Support?</vt:lpstr>
      <vt:lpstr>Contacting EHS Discharge Support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Schedule of Upcoming Meetings</dc:title>
  <dc:creator>Martha Farlow</dc:creator>
  <cp:lastModifiedBy>Brown, Lena R (EHS)</cp:lastModifiedBy>
  <cp:revision>353</cp:revision>
  <cp:lastPrinted>2021-05-03T12:37:40Z</cp:lastPrinted>
  <dcterms:created xsi:type="dcterms:W3CDTF">2020-08-04T15:43:37Z</dcterms:created>
  <dcterms:modified xsi:type="dcterms:W3CDTF">2026-01-23T21:00:15Z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0x0101005CF6D667DE899443A0E3F0AE56AB0A2B</vt:lpwstr>
  </property>
</Properties>
</file>