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?>
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thumbnail" Target="docProps/thumbnail.jpeg"/>
  <Relationship Id="rId3" Type="http://schemas.openxmlformats.org/package/2006/relationships/metadata/core-properties" Target="docProps/core.xml"/>
  <Relationship Id="rId4" Type="http://schemas.openxmlformats.org/officeDocument/2006/relationships/extended-properties" Target="docProps/app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3"/>
  </p:notesMasterIdLst>
  <p:handoutMasterIdLst>
    <p:handoutMasterId r:id="rId14"/>
  </p:handoutMasterIdLst>
  <p:sldIdLst>
    <p:sldId id="284" r:id="rId2"/>
    <p:sldId id="290" r:id="rId3"/>
    <p:sldId id="287" r:id="rId4"/>
    <p:sldId id="291" r:id="rId5"/>
    <p:sldId id="281" r:id="rId6"/>
    <p:sldId id="283" r:id="rId7"/>
    <p:sldId id="289" r:id="rId8"/>
    <p:sldId id="273" r:id="rId9"/>
    <p:sldId id="274" r:id="rId10"/>
    <p:sldId id="263" r:id="rId11"/>
    <p:sldId id="282" r:id="rId1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32" autoAdjust="0"/>
  </p:normalViewPr>
  <p:slideViewPr>
    <p:cSldViewPr>
      <p:cViewPr varScale="1">
        <p:scale>
          <a:sx n="77" d="100"/>
          <a:sy n="77" d="100"/>
        </p:scale>
        <p:origin x="-821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2611" y="-77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?>

<Relationships xmlns="http://schemas.openxmlformats.org/package/2006/relationships">
  <Relationship Id="rId1" Type="http://schemas.openxmlformats.org/officeDocument/2006/relationships/slideMaster" Target="slideMasters/slideMaster1.xml"/>
  <Relationship Id="rId10" Type="http://schemas.openxmlformats.org/officeDocument/2006/relationships/slide" Target="slides/slide9.xml"/>
  <Relationship Id="rId11" Type="http://schemas.openxmlformats.org/officeDocument/2006/relationships/slide" Target="slides/slide10.xml"/>
  <Relationship Id="rId12" Type="http://schemas.openxmlformats.org/officeDocument/2006/relationships/slide" Target="slides/slide11.xml"/>
  <Relationship Id="rId13" Type="http://schemas.openxmlformats.org/officeDocument/2006/relationships/notesMaster" Target="notesMasters/notesMaster1.xml"/>
  <Relationship Id="rId14" Type="http://schemas.openxmlformats.org/officeDocument/2006/relationships/handoutMaster" Target="handoutMasters/handoutMaster1.xml"/>
  <Relationship Id="rId15" Type="http://schemas.openxmlformats.org/officeDocument/2006/relationships/presProps" Target="presProps.xml"/>
  <Relationship Id="rId16" Type="http://schemas.openxmlformats.org/officeDocument/2006/relationships/viewProps" Target="viewProps.xml"/>
  <Relationship Id="rId17" Type="http://schemas.openxmlformats.org/officeDocument/2006/relationships/theme" Target="theme/theme1.xml"/>
  <Relationship Id="rId18" Type="http://schemas.openxmlformats.org/officeDocument/2006/relationships/tableStyles" Target="tableStyles.xml"/>
  <Relationship Id="rId2" Type="http://schemas.openxmlformats.org/officeDocument/2006/relationships/slide" Target="slides/slide1.xml"/>
  <Relationship Id="rId3" Type="http://schemas.openxmlformats.org/officeDocument/2006/relationships/slide" Target="slides/slide2.xml"/>
  <Relationship Id="rId4" Type="http://schemas.openxmlformats.org/officeDocument/2006/relationships/slide" Target="slides/slide3.xml"/>
  <Relationship Id="rId5" Type="http://schemas.openxmlformats.org/officeDocument/2006/relationships/slide" Target="slides/slide4.xml"/>
  <Relationship Id="rId6" Type="http://schemas.openxmlformats.org/officeDocument/2006/relationships/slide" Target="slides/slide5.xml"/>
  <Relationship Id="rId7" Type="http://schemas.openxmlformats.org/officeDocument/2006/relationships/slide" Target="slides/slide6.xml"/>
  <Relationship Id="rId8" Type="http://schemas.openxmlformats.org/officeDocument/2006/relationships/slide" Target="slides/slide7.xml"/>
  <Relationship Id="rId9" Type="http://schemas.openxmlformats.org/officeDocument/2006/relationships/slide" Target="slides/slide8.xml"/>
</Relationships>
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0AB4C6-1640-4387-BB74-4AAD5D1738A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D3204CB-C186-46B0-9AC9-A5C665261967}">
      <dgm:prSet phldrT="[Text]"/>
      <dgm:spPr/>
      <dgm:t>
        <a:bodyPr/>
        <a:lstStyle/>
        <a:p>
          <a:r>
            <a:rPr lang="en-US" dirty="0" smtClean="0"/>
            <a:t>State &amp; Regional Planning</a:t>
          </a:r>
          <a:endParaRPr lang="en-US" dirty="0"/>
        </a:p>
      </dgm:t>
    </dgm:pt>
    <dgm:pt modelId="{4AD590F6-00B6-4E69-9CFF-8C2696D7E118}" type="parTrans" cxnId="{02CF49D6-935A-4397-9B66-C8F41B661585}">
      <dgm:prSet/>
      <dgm:spPr/>
      <dgm:t>
        <a:bodyPr/>
        <a:lstStyle/>
        <a:p>
          <a:endParaRPr lang="en-US"/>
        </a:p>
      </dgm:t>
    </dgm:pt>
    <dgm:pt modelId="{FD602693-82C0-46CB-B40F-E9148944BB70}" type="sibTrans" cxnId="{02CF49D6-935A-4397-9B66-C8F41B661585}">
      <dgm:prSet/>
      <dgm:spPr/>
      <dgm:t>
        <a:bodyPr/>
        <a:lstStyle/>
        <a:p>
          <a:endParaRPr lang="en-US"/>
        </a:p>
      </dgm:t>
    </dgm:pt>
    <dgm:pt modelId="{70FE3AA9-9B00-4A53-857E-EFA6629F5090}">
      <dgm:prSet phldrT="[Text]"/>
      <dgm:spPr/>
      <dgm:t>
        <a:bodyPr/>
        <a:lstStyle/>
        <a:p>
          <a:r>
            <a:rPr lang="en-US" dirty="0" smtClean="0"/>
            <a:t>Career Pathways “Lens”</a:t>
          </a:r>
          <a:endParaRPr lang="en-US" dirty="0"/>
        </a:p>
      </dgm:t>
    </dgm:pt>
    <dgm:pt modelId="{4A7AEEEB-EA5F-4C51-82E3-30E8E9218519}" type="parTrans" cxnId="{33C538A4-9BF3-4237-9908-88CC2EDE8B82}">
      <dgm:prSet/>
      <dgm:spPr/>
      <dgm:t>
        <a:bodyPr/>
        <a:lstStyle/>
        <a:p>
          <a:endParaRPr lang="en-US"/>
        </a:p>
      </dgm:t>
    </dgm:pt>
    <dgm:pt modelId="{9A107F7F-1A4A-4825-B3D2-AF8DA8766047}" type="sibTrans" cxnId="{33C538A4-9BF3-4237-9908-88CC2EDE8B82}">
      <dgm:prSet/>
      <dgm:spPr/>
      <dgm:t>
        <a:bodyPr/>
        <a:lstStyle/>
        <a:p>
          <a:endParaRPr lang="en-US"/>
        </a:p>
      </dgm:t>
    </dgm:pt>
    <dgm:pt modelId="{BDFB6219-A38D-4520-AF2B-F26B597BD30F}">
      <dgm:prSet phldrT="[Text]"/>
      <dgm:spPr/>
      <dgm:t>
        <a:bodyPr/>
        <a:lstStyle/>
        <a:p>
          <a:r>
            <a:rPr lang="en-US" dirty="0" smtClean="0"/>
            <a:t>Job Seeker /  Employer Alignment</a:t>
          </a:r>
          <a:endParaRPr lang="en-US" dirty="0"/>
        </a:p>
      </dgm:t>
    </dgm:pt>
    <dgm:pt modelId="{921BBDF5-54BE-4CB3-8B22-5FD45D0925DF}" type="parTrans" cxnId="{0E223215-F69E-4CBD-A1C1-80ECADFB29A7}">
      <dgm:prSet/>
      <dgm:spPr/>
      <dgm:t>
        <a:bodyPr/>
        <a:lstStyle/>
        <a:p>
          <a:endParaRPr lang="en-US"/>
        </a:p>
      </dgm:t>
    </dgm:pt>
    <dgm:pt modelId="{36AD9E19-11AC-4C3A-A829-F99577EE6AB3}" type="sibTrans" cxnId="{0E223215-F69E-4CBD-A1C1-80ECADFB29A7}">
      <dgm:prSet/>
      <dgm:spPr/>
      <dgm:t>
        <a:bodyPr/>
        <a:lstStyle/>
        <a:p>
          <a:endParaRPr lang="en-US"/>
        </a:p>
      </dgm:t>
    </dgm:pt>
    <dgm:pt modelId="{3F8A3D78-5112-4DEB-AEFB-5C0BEAC0C8D2}" type="pres">
      <dgm:prSet presAssocID="{3D0AB4C6-1640-4387-BB74-4AAD5D1738A5}" presName="CompostProcess" presStyleCnt="0">
        <dgm:presLayoutVars>
          <dgm:dir/>
          <dgm:resizeHandles val="exact"/>
        </dgm:presLayoutVars>
      </dgm:prSet>
      <dgm:spPr/>
    </dgm:pt>
    <dgm:pt modelId="{0C77182E-BB03-4B3B-A373-B8DA201F3C25}" type="pres">
      <dgm:prSet presAssocID="{3D0AB4C6-1640-4387-BB74-4AAD5D1738A5}" presName="arrow" presStyleLbl="bgShp" presStyleIdx="0" presStyleCnt="1"/>
      <dgm:spPr/>
    </dgm:pt>
    <dgm:pt modelId="{34DB06BD-2C8F-4DCC-A21E-6203D1BBC2A4}" type="pres">
      <dgm:prSet presAssocID="{3D0AB4C6-1640-4387-BB74-4AAD5D1738A5}" presName="linearProcess" presStyleCnt="0"/>
      <dgm:spPr/>
    </dgm:pt>
    <dgm:pt modelId="{81ABFE97-380C-49DF-A458-41629815012E}" type="pres">
      <dgm:prSet presAssocID="{4D3204CB-C186-46B0-9AC9-A5C665261967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8984AA-AD06-483F-8737-ED4C0C621D95}" type="pres">
      <dgm:prSet presAssocID="{FD602693-82C0-46CB-B40F-E9148944BB70}" presName="sibTrans" presStyleCnt="0"/>
      <dgm:spPr/>
    </dgm:pt>
    <dgm:pt modelId="{9AE27B8D-2DC8-403D-918D-65DE7062F955}" type="pres">
      <dgm:prSet presAssocID="{70FE3AA9-9B00-4A53-857E-EFA6629F5090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C0EDAE-F750-4304-972D-A820F1C594FF}" type="pres">
      <dgm:prSet presAssocID="{9A107F7F-1A4A-4825-B3D2-AF8DA8766047}" presName="sibTrans" presStyleCnt="0"/>
      <dgm:spPr/>
    </dgm:pt>
    <dgm:pt modelId="{42C334C5-E0F4-4F02-829C-3422029E85E2}" type="pres">
      <dgm:prSet presAssocID="{BDFB6219-A38D-4520-AF2B-F26B597BD30F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C538A4-9BF3-4237-9908-88CC2EDE8B82}" srcId="{3D0AB4C6-1640-4387-BB74-4AAD5D1738A5}" destId="{70FE3AA9-9B00-4A53-857E-EFA6629F5090}" srcOrd="1" destOrd="0" parTransId="{4A7AEEEB-EA5F-4C51-82E3-30E8E9218519}" sibTransId="{9A107F7F-1A4A-4825-B3D2-AF8DA8766047}"/>
    <dgm:cxn modelId="{68CDAE67-C51A-4D3A-BB43-06744902E85D}" type="presOf" srcId="{4D3204CB-C186-46B0-9AC9-A5C665261967}" destId="{81ABFE97-380C-49DF-A458-41629815012E}" srcOrd="0" destOrd="0" presId="urn:microsoft.com/office/officeart/2005/8/layout/hProcess9"/>
    <dgm:cxn modelId="{BA599036-3D1E-4275-9DE6-53FD79DBCCD5}" type="presOf" srcId="{70FE3AA9-9B00-4A53-857E-EFA6629F5090}" destId="{9AE27B8D-2DC8-403D-918D-65DE7062F955}" srcOrd="0" destOrd="0" presId="urn:microsoft.com/office/officeart/2005/8/layout/hProcess9"/>
    <dgm:cxn modelId="{0E223215-F69E-4CBD-A1C1-80ECADFB29A7}" srcId="{3D0AB4C6-1640-4387-BB74-4AAD5D1738A5}" destId="{BDFB6219-A38D-4520-AF2B-F26B597BD30F}" srcOrd="2" destOrd="0" parTransId="{921BBDF5-54BE-4CB3-8B22-5FD45D0925DF}" sibTransId="{36AD9E19-11AC-4C3A-A829-F99577EE6AB3}"/>
    <dgm:cxn modelId="{D0C9FF48-B778-497D-9666-43FF9A872649}" type="presOf" srcId="{BDFB6219-A38D-4520-AF2B-F26B597BD30F}" destId="{42C334C5-E0F4-4F02-829C-3422029E85E2}" srcOrd="0" destOrd="0" presId="urn:microsoft.com/office/officeart/2005/8/layout/hProcess9"/>
    <dgm:cxn modelId="{59A8EADB-9D8E-4127-AA1C-7FB4676EE2EB}" type="presOf" srcId="{3D0AB4C6-1640-4387-BB74-4AAD5D1738A5}" destId="{3F8A3D78-5112-4DEB-AEFB-5C0BEAC0C8D2}" srcOrd="0" destOrd="0" presId="urn:microsoft.com/office/officeart/2005/8/layout/hProcess9"/>
    <dgm:cxn modelId="{02CF49D6-935A-4397-9B66-C8F41B661585}" srcId="{3D0AB4C6-1640-4387-BB74-4AAD5D1738A5}" destId="{4D3204CB-C186-46B0-9AC9-A5C665261967}" srcOrd="0" destOrd="0" parTransId="{4AD590F6-00B6-4E69-9CFF-8C2696D7E118}" sibTransId="{FD602693-82C0-46CB-B40F-E9148944BB70}"/>
    <dgm:cxn modelId="{33570C21-18F2-4F25-8E98-5605C7F5BFE1}" type="presParOf" srcId="{3F8A3D78-5112-4DEB-AEFB-5C0BEAC0C8D2}" destId="{0C77182E-BB03-4B3B-A373-B8DA201F3C25}" srcOrd="0" destOrd="0" presId="urn:microsoft.com/office/officeart/2005/8/layout/hProcess9"/>
    <dgm:cxn modelId="{67238785-26C8-4D2A-8AC3-A8C95180EB5E}" type="presParOf" srcId="{3F8A3D78-5112-4DEB-AEFB-5C0BEAC0C8D2}" destId="{34DB06BD-2C8F-4DCC-A21E-6203D1BBC2A4}" srcOrd="1" destOrd="0" presId="urn:microsoft.com/office/officeart/2005/8/layout/hProcess9"/>
    <dgm:cxn modelId="{1D724554-6556-494C-8668-BF5FAEAC015F}" type="presParOf" srcId="{34DB06BD-2C8F-4DCC-A21E-6203D1BBC2A4}" destId="{81ABFE97-380C-49DF-A458-41629815012E}" srcOrd="0" destOrd="0" presId="urn:microsoft.com/office/officeart/2005/8/layout/hProcess9"/>
    <dgm:cxn modelId="{C6B80DE6-D0FC-42B1-A26C-54588C5EDD18}" type="presParOf" srcId="{34DB06BD-2C8F-4DCC-A21E-6203D1BBC2A4}" destId="{858984AA-AD06-483F-8737-ED4C0C621D95}" srcOrd="1" destOrd="0" presId="urn:microsoft.com/office/officeart/2005/8/layout/hProcess9"/>
    <dgm:cxn modelId="{CF7DAB2D-3D3C-42ED-B8A5-CB46811140D3}" type="presParOf" srcId="{34DB06BD-2C8F-4DCC-A21E-6203D1BBC2A4}" destId="{9AE27B8D-2DC8-403D-918D-65DE7062F955}" srcOrd="2" destOrd="0" presId="urn:microsoft.com/office/officeart/2005/8/layout/hProcess9"/>
    <dgm:cxn modelId="{06CD2536-1132-4268-8A1A-D4EECB896449}" type="presParOf" srcId="{34DB06BD-2C8F-4DCC-A21E-6203D1BBC2A4}" destId="{0DC0EDAE-F750-4304-972D-A820F1C594FF}" srcOrd="3" destOrd="0" presId="urn:microsoft.com/office/officeart/2005/8/layout/hProcess9"/>
    <dgm:cxn modelId="{3ABEC7B5-C3C8-4770-8640-F597FD657682}" type="presParOf" srcId="{34DB06BD-2C8F-4DCC-A21E-6203D1BBC2A4}" destId="{42C334C5-E0F4-4F02-829C-3422029E85E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7AB29E-510B-6844-8A4C-D70B7E2EDE42}" type="doc">
      <dgm:prSet loTypeId="urn:microsoft.com/office/officeart/2005/8/layout/hierarchy5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443D971-834F-AA4A-B22D-B988580E1A7C}">
      <dgm:prSet phldrT="[Text]" custT="1"/>
      <dgm:spPr/>
      <dgm:t>
        <a:bodyPr/>
        <a:lstStyle/>
        <a:p>
          <a:r>
            <a:rPr lang="en-US" sz="1200" b="1" dirty="0" smtClean="0">
              <a:solidFill>
                <a:schemeClr val="bg1"/>
              </a:solidFill>
            </a:rPr>
            <a:t>MA WORKFORCE INVESTMENT BOARD</a:t>
          </a:r>
          <a:endParaRPr lang="en-US" sz="1200" b="1" dirty="0">
            <a:solidFill>
              <a:schemeClr val="bg1"/>
            </a:solidFill>
          </a:endParaRPr>
        </a:p>
      </dgm:t>
    </dgm:pt>
    <dgm:pt modelId="{B8B01EC0-FD9D-3D49-87B9-2433D4131789}" type="parTrans" cxnId="{8BDFC501-3345-C642-98F7-6673E5AD769D}">
      <dgm:prSet/>
      <dgm:spPr/>
      <dgm:t>
        <a:bodyPr/>
        <a:lstStyle/>
        <a:p>
          <a:endParaRPr lang="en-US"/>
        </a:p>
      </dgm:t>
    </dgm:pt>
    <dgm:pt modelId="{CE280F7C-CE00-A549-93BB-476A56B54506}" type="sibTrans" cxnId="{8BDFC501-3345-C642-98F7-6673E5AD769D}">
      <dgm:prSet/>
      <dgm:spPr/>
      <dgm:t>
        <a:bodyPr/>
        <a:lstStyle/>
        <a:p>
          <a:endParaRPr lang="en-US"/>
        </a:p>
      </dgm:t>
    </dgm:pt>
    <dgm:pt modelId="{1288C0D6-DDF5-2D4B-99DE-E68EAFF3D86B}">
      <dgm:prSet phldrT="[Text]" custT="1"/>
      <dgm:spPr/>
      <dgm:t>
        <a:bodyPr/>
        <a:lstStyle/>
        <a:p>
          <a:r>
            <a:rPr lang="en-US" sz="1000" b="1" dirty="0" smtClean="0">
              <a:solidFill>
                <a:schemeClr val="bg1"/>
              </a:solidFill>
            </a:rPr>
            <a:t>LABOR AND WORKFORCE DEVELOPMENT</a:t>
          </a:r>
          <a:endParaRPr lang="en-US" sz="1000" b="1" dirty="0">
            <a:solidFill>
              <a:schemeClr val="bg1"/>
            </a:solidFill>
          </a:endParaRPr>
        </a:p>
      </dgm:t>
    </dgm:pt>
    <dgm:pt modelId="{70FE769F-EDB0-2C47-921B-0B9F2E8F94F3}" type="parTrans" cxnId="{CF247912-9FD6-8044-813E-AF2E17727527}">
      <dgm:prSet/>
      <dgm:spPr/>
      <dgm:t>
        <a:bodyPr/>
        <a:lstStyle/>
        <a:p>
          <a:endParaRPr lang="en-US"/>
        </a:p>
      </dgm:t>
    </dgm:pt>
    <dgm:pt modelId="{DE43A787-B3DB-E74D-8610-3C22B743FBA1}" type="sibTrans" cxnId="{CF247912-9FD6-8044-813E-AF2E17727527}">
      <dgm:prSet/>
      <dgm:spPr/>
      <dgm:t>
        <a:bodyPr/>
        <a:lstStyle/>
        <a:p>
          <a:endParaRPr lang="en-US"/>
        </a:p>
      </dgm:t>
    </dgm:pt>
    <dgm:pt modelId="{D58B0621-3B10-194F-89C9-7FAF6B16B054}">
      <dgm:prSet phldrT="[Text]" custT="1"/>
      <dgm:spPr/>
      <dgm:t>
        <a:bodyPr/>
        <a:lstStyle/>
        <a:p>
          <a:r>
            <a:rPr lang="en-US" sz="800" dirty="0" smtClean="0"/>
            <a:t>WORKFORCE INVESTMENT AREAS (X16)</a:t>
          </a:r>
        </a:p>
        <a:p>
          <a:r>
            <a:rPr lang="en-US" sz="800" i="1" dirty="0" smtClean="0"/>
            <a:t>(BOARDS, CEOS, OSCC)</a:t>
          </a:r>
          <a:endParaRPr lang="en-US" sz="800" i="1" dirty="0"/>
        </a:p>
      </dgm:t>
    </dgm:pt>
    <dgm:pt modelId="{F65D552E-CA3C-894B-8E9E-330BC24ECEA2}" type="parTrans" cxnId="{0499C51B-0A5E-604D-BFD7-83E0CBCC29A8}">
      <dgm:prSet/>
      <dgm:spPr/>
      <dgm:t>
        <a:bodyPr/>
        <a:lstStyle/>
        <a:p>
          <a:endParaRPr lang="en-US"/>
        </a:p>
      </dgm:t>
    </dgm:pt>
    <dgm:pt modelId="{24055594-2915-EE4A-A662-EB41F742116F}" type="sibTrans" cxnId="{0499C51B-0A5E-604D-BFD7-83E0CBCC29A8}">
      <dgm:prSet/>
      <dgm:spPr/>
      <dgm:t>
        <a:bodyPr/>
        <a:lstStyle/>
        <a:p>
          <a:endParaRPr lang="en-US"/>
        </a:p>
      </dgm:t>
    </dgm:pt>
    <dgm:pt modelId="{7D997337-C370-6942-8786-B4936844A032}">
      <dgm:prSet phldrT="[Text]" custT="1"/>
      <dgm:spPr/>
      <dgm:t>
        <a:bodyPr/>
        <a:lstStyle/>
        <a:p>
          <a:r>
            <a:rPr lang="en-US" sz="1000" b="1" dirty="0" smtClean="0">
              <a:solidFill>
                <a:schemeClr val="bg1"/>
              </a:solidFill>
            </a:rPr>
            <a:t>EDUCATION</a:t>
          </a:r>
          <a:endParaRPr lang="en-US" sz="1000" b="1" dirty="0">
            <a:solidFill>
              <a:schemeClr val="bg1"/>
            </a:solidFill>
          </a:endParaRPr>
        </a:p>
      </dgm:t>
    </dgm:pt>
    <dgm:pt modelId="{4A4E4B07-B366-1649-83B6-DA0BD9781497}" type="parTrans" cxnId="{B6BEFD12-80F2-A84D-A5C0-26421D7C558B}">
      <dgm:prSet/>
      <dgm:spPr>
        <a:ln>
          <a:prstDash val="dash"/>
        </a:ln>
      </dgm:spPr>
      <dgm:t>
        <a:bodyPr/>
        <a:lstStyle/>
        <a:p>
          <a:endParaRPr lang="en-US"/>
        </a:p>
      </dgm:t>
    </dgm:pt>
    <dgm:pt modelId="{E26CD62D-D5A1-9747-809F-7464B969BA41}" type="sibTrans" cxnId="{B6BEFD12-80F2-A84D-A5C0-26421D7C558B}">
      <dgm:prSet/>
      <dgm:spPr/>
      <dgm:t>
        <a:bodyPr/>
        <a:lstStyle/>
        <a:p>
          <a:endParaRPr lang="en-US"/>
        </a:p>
      </dgm:t>
    </dgm:pt>
    <dgm:pt modelId="{98871A2D-111E-544B-85B5-3EA734078D9E}">
      <dgm:prSet phldrT="[Text]" custT="1"/>
      <dgm:spPr/>
      <dgm:t>
        <a:bodyPr/>
        <a:lstStyle/>
        <a:p>
          <a:r>
            <a:rPr lang="en-US" sz="800" dirty="0" smtClean="0"/>
            <a:t>EARLY EDUCATION</a:t>
          </a:r>
        </a:p>
        <a:p>
          <a:r>
            <a:rPr lang="en-US" sz="800" dirty="0" smtClean="0"/>
            <a:t>K-12</a:t>
          </a:r>
        </a:p>
        <a:p>
          <a:r>
            <a:rPr lang="en-US" sz="800" dirty="0" smtClean="0"/>
            <a:t>VOCATIONAL TECH</a:t>
          </a:r>
        </a:p>
        <a:p>
          <a:r>
            <a:rPr lang="en-US" sz="800" dirty="0" smtClean="0"/>
            <a:t>ADULT EDUCATION</a:t>
          </a:r>
        </a:p>
        <a:p>
          <a:r>
            <a:rPr lang="en-US" sz="800" dirty="0" smtClean="0"/>
            <a:t>PUBLIC HIGHER EDUCATION</a:t>
          </a:r>
          <a:endParaRPr lang="en-US" sz="800" dirty="0"/>
        </a:p>
      </dgm:t>
    </dgm:pt>
    <dgm:pt modelId="{84DED50F-63B4-084B-951D-AC1376B20472}" type="parTrans" cxnId="{C3A1FB0E-3CD3-024C-86A3-9D3EF9253733}">
      <dgm:prSet/>
      <dgm:spPr/>
      <dgm:t>
        <a:bodyPr/>
        <a:lstStyle/>
        <a:p>
          <a:endParaRPr lang="en-US"/>
        </a:p>
      </dgm:t>
    </dgm:pt>
    <dgm:pt modelId="{EA707F21-2206-334C-8640-08BA284E7703}" type="sibTrans" cxnId="{C3A1FB0E-3CD3-024C-86A3-9D3EF9253733}">
      <dgm:prSet/>
      <dgm:spPr/>
      <dgm:t>
        <a:bodyPr/>
        <a:lstStyle/>
        <a:p>
          <a:endParaRPr lang="en-US"/>
        </a:p>
      </dgm:t>
    </dgm:pt>
    <dgm:pt modelId="{778F3DDB-240C-6B47-8C0E-A246574B4F50}">
      <dgm:prSet phldrT="[Text]"/>
      <dgm:spPr/>
      <dgm:t>
        <a:bodyPr/>
        <a:lstStyle/>
        <a:p>
          <a:r>
            <a:rPr lang="en-US" b="1" dirty="0" smtClean="0"/>
            <a:t>STATEWIDE BOARDS</a:t>
          </a:r>
          <a:endParaRPr lang="en-US" b="1" dirty="0"/>
        </a:p>
      </dgm:t>
    </dgm:pt>
    <dgm:pt modelId="{6B64C6EE-9ECB-A54E-A3D1-2A37CE632E39}" type="parTrans" cxnId="{25AD8946-BECD-2345-B1F0-4F136C8CB3DB}">
      <dgm:prSet/>
      <dgm:spPr/>
      <dgm:t>
        <a:bodyPr/>
        <a:lstStyle/>
        <a:p>
          <a:endParaRPr lang="en-US"/>
        </a:p>
      </dgm:t>
    </dgm:pt>
    <dgm:pt modelId="{A6A3BCA2-8074-FD49-9F07-880E9F7C29C8}" type="sibTrans" cxnId="{25AD8946-BECD-2345-B1F0-4F136C8CB3DB}">
      <dgm:prSet/>
      <dgm:spPr/>
      <dgm:t>
        <a:bodyPr/>
        <a:lstStyle/>
        <a:p>
          <a:endParaRPr lang="en-US"/>
        </a:p>
      </dgm:t>
    </dgm:pt>
    <dgm:pt modelId="{3C155A29-D415-2E4F-AB95-647F75DB04EC}">
      <dgm:prSet phldrT="[Text]"/>
      <dgm:spPr/>
      <dgm:t>
        <a:bodyPr/>
        <a:lstStyle/>
        <a:p>
          <a:r>
            <a:rPr lang="en-US" b="1" dirty="0" smtClean="0"/>
            <a:t>STATE AGENCIES</a:t>
          </a:r>
          <a:endParaRPr lang="en-US" b="1" dirty="0"/>
        </a:p>
      </dgm:t>
    </dgm:pt>
    <dgm:pt modelId="{762F88C6-FC0A-7E4E-8610-87465FD8B067}" type="parTrans" cxnId="{D5119045-B876-B34F-97A6-C232AF3E35EB}">
      <dgm:prSet/>
      <dgm:spPr/>
      <dgm:t>
        <a:bodyPr/>
        <a:lstStyle/>
        <a:p>
          <a:endParaRPr lang="en-US"/>
        </a:p>
      </dgm:t>
    </dgm:pt>
    <dgm:pt modelId="{24A9EF15-EB94-C846-9229-CB0C821E763E}" type="sibTrans" cxnId="{D5119045-B876-B34F-97A6-C232AF3E35EB}">
      <dgm:prSet/>
      <dgm:spPr/>
      <dgm:t>
        <a:bodyPr/>
        <a:lstStyle/>
        <a:p>
          <a:endParaRPr lang="en-US"/>
        </a:p>
      </dgm:t>
    </dgm:pt>
    <dgm:pt modelId="{3CEA84DB-C26E-9348-AE2E-26918354C1CB}">
      <dgm:prSet phldrT="[Text]" custT="1"/>
      <dgm:spPr/>
      <dgm:t>
        <a:bodyPr/>
        <a:lstStyle/>
        <a:p>
          <a:r>
            <a:rPr lang="en-US" sz="2600" b="1" dirty="0" smtClean="0"/>
            <a:t>REGIONS</a:t>
          </a:r>
        </a:p>
        <a:p>
          <a:r>
            <a:rPr lang="en-US" sz="1400" b="1" dirty="0" smtClean="0"/>
            <a:t>(NOT EXHAUSTIVE)</a:t>
          </a:r>
          <a:endParaRPr lang="en-US" sz="1400" b="1" dirty="0"/>
        </a:p>
      </dgm:t>
    </dgm:pt>
    <dgm:pt modelId="{36A3AA0A-34BE-8445-8050-39C678E0EF9A}" type="parTrans" cxnId="{D414511F-9DD9-D248-9892-A5AB7DFF24B2}">
      <dgm:prSet/>
      <dgm:spPr/>
      <dgm:t>
        <a:bodyPr/>
        <a:lstStyle/>
        <a:p>
          <a:endParaRPr lang="en-US"/>
        </a:p>
      </dgm:t>
    </dgm:pt>
    <dgm:pt modelId="{69C36C86-85DA-AC47-9804-FF287F1A859F}" type="sibTrans" cxnId="{D414511F-9DD9-D248-9892-A5AB7DFF24B2}">
      <dgm:prSet/>
      <dgm:spPr/>
      <dgm:t>
        <a:bodyPr/>
        <a:lstStyle/>
        <a:p>
          <a:endParaRPr lang="en-US"/>
        </a:p>
      </dgm:t>
    </dgm:pt>
    <dgm:pt modelId="{C3964007-F9ED-864B-AA76-E9A02765915F}">
      <dgm:prSet custT="1"/>
      <dgm:spPr/>
      <dgm:t>
        <a:bodyPr/>
        <a:lstStyle/>
        <a:p>
          <a:r>
            <a:rPr lang="en-US" sz="1000" b="1" dirty="0" smtClean="0">
              <a:solidFill>
                <a:schemeClr val="bg1"/>
              </a:solidFill>
            </a:rPr>
            <a:t>HOUSING AND EDUCATION</a:t>
          </a:r>
          <a:endParaRPr lang="en-US" sz="1000" b="1" dirty="0">
            <a:solidFill>
              <a:schemeClr val="bg1"/>
            </a:solidFill>
          </a:endParaRPr>
        </a:p>
      </dgm:t>
    </dgm:pt>
    <dgm:pt modelId="{3B8365CE-CE5D-1B4A-B6F6-EF960F5E2F2E}" type="parTrans" cxnId="{22D50BB6-0483-3B41-A210-A2AE11B8F023}">
      <dgm:prSet/>
      <dgm:spPr>
        <a:ln>
          <a:prstDash val="dash"/>
        </a:ln>
      </dgm:spPr>
      <dgm:t>
        <a:bodyPr/>
        <a:lstStyle/>
        <a:p>
          <a:endParaRPr lang="en-US"/>
        </a:p>
      </dgm:t>
    </dgm:pt>
    <dgm:pt modelId="{331BF41A-9239-1F41-AC5C-6055683B0142}" type="sibTrans" cxnId="{22D50BB6-0483-3B41-A210-A2AE11B8F023}">
      <dgm:prSet/>
      <dgm:spPr/>
      <dgm:t>
        <a:bodyPr/>
        <a:lstStyle/>
        <a:p>
          <a:endParaRPr lang="en-US"/>
        </a:p>
      </dgm:t>
    </dgm:pt>
    <dgm:pt modelId="{3D0482B5-1DE4-7C49-992D-E78C09384B7B}">
      <dgm:prSet custT="1"/>
      <dgm:spPr/>
      <dgm:t>
        <a:bodyPr/>
        <a:lstStyle/>
        <a:p>
          <a:r>
            <a:rPr lang="en-US" sz="1000" b="1" dirty="0" smtClean="0">
              <a:solidFill>
                <a:schemeClr val="bg1"/>
              </a:solidFill>
            </a:rPr>
            <a:t>HEALTH AND HUMAN SERVICES</a:t>
          </a:r>
          <a:endParaRPr lang="en-US" sz="1000" b="1" dirty="0">
            <a:solidFill>
              <a:schemeClr val="bg1"/>
            </a:solidFill>
          </a:endParaRPr>
        </a:p>
      </dgm:t>
    </dgm:pt>
    <dgm:pt modelId="{4CC5BC55-0ABB-EB4E-961F-36D67FF5924F}" type="parTrans" cxnId="{C92C5164-2216-BF44-99F5-1CFD413F908F}">
      <dgm:prSet/>
      <dgm:spPr>
        <a:ln>
          <a:prstDash val="dash"/>
        </a:ln>
      </dgm:spPr>
      <dgm:t>
        <a:bodyPr/>
        <a:lstStyle/>
        <a:p>
          <a:endParaRPr lang="en-US"/>
        </a:p>
      </dgm:t>
    </dgm:pt>
    <dgm:pt modelId="{100D24E4-68BE-3149-8804-DDA19BE463BD}" type="sibTrans" cxnId="{C92C5164-2216-BF44-99F5-1CFD413F908F}">
      <dgm:prSet/>
      <dgm:spPr/>
      <dgm:t>
        <a:bodyPr/>
        <a:lstStyle/>
        <a:p>
          <a:endParaRPr lang="en-US"/>
        </a:p>
      </dgm:t>
    </dgm:pt>
    <dgm:pt modelId="{EBB5A60E-0301-9943-8D16-401E2E0A32CE}">
      <dgm:prSet custT="1"/>
      <dgm:spPr/>
      <dgm:t>
        <a:bodyPr/>
        <a:lstStyle/>
        <a:p>
          <a:r>
            <a:rPr lang="en-US" sz="800" dirty="0" smtClean="0"/>
            <a:t>MA OFFICE OF BUSINESS DEVELOPMENT (Regional Offices)</a:t>
          </a:r>
        </a:p>
        <a:p>
          <a:r>
            <a:rPr lang="en-US" sz="800" dirty="0" smtClean="0"/>
            <a:t>REGIONAL ECONOMIC DEVELOPMENT ORGANIZATIONS (REDO)</a:t>
          </a:r>
          <a:endParaRPr lang="en-US" sz="800" dirty="0"/>
        </a:p>
      </dgm:t>
    </dgm:pt>
    <dgm:pt modelId="{2BA8092F-181F-C04C-833F-3EAA1530BACF}" type="parTrans" cxnId="{B2D5FCC0-A999-5748-B39A-ECF2DFB9CFB8}">
      <dgm:prSet/>
      <dgm:spPr/>
      <dgm:t>
        <a:bodyPr/>
        <a:lstStyle/>
        <a:p>
          <a:endParaRPr lang="en-US"/>
        </a:p>
      </dgm:t>
    </dgm:pt>
    <dgm:pt modelId="{78E79270-9068-A24E-8CBD-8E84ACC840CD}" type="sibTrans" cxnId="{B2D5FCC0-A999-5748-B39A-ECF2DFB9CFB8}">
      <dgm:prSet/>
      <dgm:spPr/>
      <dgm:t>
        <a:bodyPr/>
        <a:lstStyle/>
        <a:p>
          <a:endParaRPr lang="en-US"/>
        </a:p>
      </dgm:t>
    </dgm:pt>
    <dgm:pt modelId="{AA7A1BA8-010D-4A44-B5A6-C51C4E4138BC}">
      <dgm:prSet custT="1"/>
      <dgm:spPr/>
      <dgm:t>
        <a:bodyPr/>
        <a:lstStyle/>
        <a:p>
          <a:r>
            <a:rPr lang="en-US" sz="800" dirty="0" smtClean="0"/>
            <a:t>WORKFORCE SERVICES FOR POPUATIONS (DISABILITIES, OLDER WORKERS, LOW-INCOME, ETC </a:t>
          </a:r>
        </a:p>
        <a:p>
          <a:endParaRPr lang="en-US" sz="800" dirty="0" smtClean="0"/>
        </a:p>
        <a:p>
          <a:r>
            <a:rPr lang="en-US" sz="800" dirty="0" smtClean="0"/>
            <a:t>SAFETY NET SUPPORTS (TANF, SNAP, ETC)</a:t>
          </a:r>
          <a:endParaRPr lang="en-US" sz="800" dirty="0"/>
        </a:p>
      </dgm:t>
    </dgm:pt>
    <dgm:pt modelId="{2A84F543-874F-E54F-B215-09B25B0CED59}" type="parTrans" cxnId="{4262449C-1DF0-8F49-BC58-0A51552CD22B}">
      <dgm:prSet/>
      <dgm:spPr/>
      <dgm:t>
        <a:bodyPr/>
        <a:lstStyle/>
        <a:p>
          <a:endParaRPr lang="en-US"/>
        </a:p>
      </dgm:t>
    </dgm:pt>
    <dgm:pt modelId="{788EAC83-DB99-264A-B6DA-095332848AAB}" type="sibTrans" cxnId="{4262449C-1DF0-8F49-BC58-0A51552CD22B}">
      <dgm:prSet/>
      <dgm:spPr/>
      <dgm:t>
        <a:bodyPr/>
        <a:lstStyle/>
        <a:p>
          <a:endParaRPr lang="en-US"/>
        </a:p>
      </dgm:t>
    </dgm:pt>
    <dgm:pt modelId="{41E02396-041E-574B-BF88-9404EB2F426B}" type="pres">
      <dgm:prSet presAssocID="{647AB29E-510B-6844-8A4C-D70B7E2EDE42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3B0FB64-6F02-854F-AEA8-F0A78141DE68}" type="pres">
      <dgm:prSet presAssocID="{647AB29E-510B-6844-8A4C-D70B7E2EDE42}" presName="hierFlow" presStyleCnt="0"/>
      <dgm:spPr/>
    </dgm:pt>
    <dgm:pt modelId="{C5DC1823-22D6-3641-A6F2-AA215F0532B0}" type="pres">
      <dgm:prSet presAssocID="{647AB29E-510B-6844-8A4C-D70B7E2EDE42}" presName="firstBuf" presStyleCnt="0"/>
      <dgm:spPr/>
    </dgm:pt>
    <dgm:pt modelId="{76BA6BD3-6AA4-D947-8B16-AFF8348D4ECC}" type="pres">
      <dgm:prSet presAssocID="{647AB29E-510B-6844-8A4C-D70B7E2EDE42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1188CB78-F994-A940-AE8A-3C0884076EDF}" type="pres">
      <dgm:prSet presAssocID="{0443D971-834F-AA4A-B22D-B988580E1A7C}" presName="Name17" presStyleCnt="0"/>
      <dgm:spPr/>
    </dgm:pt>
    <dgm:pt modelId="{499E4CD1-54F2-A642-8D5C-EDD166F125EF}" type="pres">
      <dgm:prSet presAssocID="{0443D971-834F-AA4A-B22D-B988580E1A7C}" presName="level1Shape" presStyleLbl="node0" presStyleIdx="0" presStyleCnt="1" custLinFactY="-73558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70C1C30-6640-D84E-A5C0-B4806B930040}" type="pres">
      <dgm:prSet presAssocID="{0443D971-834F-AA4A-B22D-B988580E1A7C}" presName="hierChild2" presStyleCnt="0"/>
      <dgm:spPr/>
    </dgm:pt>
    <dgm:pt modelId="{38FB718C-6DD7-1848-A50C-E8830A96D77D}" type="pres">
      <dgm:prSet presAssocID="{70FE769F-EDB0-2C47-921B-0B9F2E8F94F3}" presName="Name25" presStyleLbl="parChTrans1D2" presStyleIdx="0" presStyleCnt="4"/>
      <dgm:spPr/>
      <dgm:t>
        <a:bodyPr/>
        <a:lstStyle/>
        <a:p>
          <a:endParaRPr lang="en-US"/>
        </a:p>
      </dgm:t>
    </dgm:pt>
    <dgm:pt modelId="{245DD09E-F5D0-044C-B501-126A134E2565}" type="pres">
      <dgm:prSet presAssocID="{70FE769F-EDB0-2C47-921B-0B9F2E8F94F3}" presName="connTx" presStyleLbl="parChTrans1D2" presStyleIdx="0" presStyleCnt="4"/>
      <dgm:spPr/>
      <dgm:t>
        <a:bodyPr/>
        <a:lstStyle/>
        <a:p>
          <a:endParaRPr lang="en-US"/>
        </a:p>
      </dgm:t>
    </dgm:pt>
    <dgm:pt modelId="{A85E2623-D7F0-FE42-A5EF-BB8414D61C00}" type="pres">
      <dgm:prSet presAssocID="{1288C0D6-DDF5-2D4B-99DE-E68EAFF3D86B}" presName="Name30" presStyleCnt="0"/>
      <dgm:spPr/>
    </dgm:pt>
    <dgm:pt modelId="{30A9210F-331A-D44B-A712-8BF85B081DB4}" type="pres">
      <dgm:prSet presAssocID="{1288C0D6-DDF5-2D4B-99DE-E68EAFF3D86B}" presName="level2Shape" presStyleLbl="node2" presStyleIdx="0" presStyleCnt="4"/>
      <dgm:spPr/>
      <dgm:t>
        <a:bodyPr/>
        <a:lstStyle/>
        <a:p>
          <a:endParaRPr lang="en-US"/>
        </a:p>
      </dgm:t>
    </dgm:pt>
    <dgm:pt modelId="{1575FEA8-F3E9-B146-BC13-D443116FB68E}" type="pres">
      <dgm:prSet presAssocID="{1288C0D6-DDF5-2D4B-99DE-E68EAFF3D86B}" presName="hierChild3" presStyleCnt="0"/>
      <dgm:spPr/>
    </dgm:pt>
    <dgm:pt modelId="{2896216B-5C6B-4849-A9B6-BABC57A82531}" type="pres">
      <dgm:prSet presAssocID="{F65D552E-CA3C-894B-8E9E-330BC24ECEA2}" presName="Name25" presStyleLbl="parChTrans1D3" presStyleIdx="0" presStyleCnt="4"/>
      <dgm:spPr/>
      <dgm:t>
        <a:bodyPr/>
        <a:lstStyle/>
        <a:p>
          <a:endParaRPr lang="en-US"/>
        </a:p>
      </dgm:t>
    </dgm:pt>
    <dgm:pt modelId="{9EB4E257-4AA9-9E4E-8AC9-912EAE01B1D1}" type="pres">
      <dgm:prSet presAssocID="{F65D552E-CA3C-894B-8E9E-330BC24ECEA2}" presName="connTx" presStyleLbl="parChTrans1D3" presStyleIdx="0" presStyleCnt="4"/>
      <dgm:spPr/>
      <dgm:t>
        <a:bodyPr/>
        <a:lstStyle/>
        <a:p>
          <a:endParaRPr lang="en-US"/>
        </a:p>
      </dgm:t>
    </dgm:pt>
    <dgm:pt modelId="{C75939C5-02C6-C644-98D6-85F68D4CAE50}" type="pres">
      <dgm:prSet presAssocID="{D58B0621-3B10-194F-89C9-7FAF6B16B054}" presName="Name30" presStyleCnt="0"/>
      <dgm:spPr/>
    </dgm:pt>
    <dgm:pt modelId="{B9BB7E4D-D17E-3245-874D-095319807D96}" type="pres">
      <dgm:prSet presAssocID="{D58B0621-3B10-194F-89C9-7FAF6B16B054}" presName="level2Shape" presStyleLbl="node3" presStyleIdx="0" presStyleCnt="4"/>
      <dgm:spPr/>
      <dgm:t>
        <a:bodyPr/>
        <a:lstStyle/>
        <a:p>
          <a:endParaRPr lang="en-US"/>
        </a:p>
      </dgm:t>
    </dgm:pt>
    <dgm:pt modelId="{63E9CF6C-720E-A442-B132-8FAEE0310ED4}" type="pres">
      <dgm:prSet presAssocID="{D58B0621-3B10-194F-89C9-7FAF6B16B054}" presName="hierChild3" presStyleCnt="0"/>
      <dgm:spPr/>
    </dgm:pt>
    <dgm:pt modelId="{697E4E7B-C7D7-BA46-858E-6F48FB6A6CA9}" type="pres">
      <dgm:prSet presAssocID="{4A4E4B07-B366-1649-83B6-DA0BD9781497}" presName="Name25" presStyleLbl="parChTrans1D2" presStyleIdx="1" presStyleCnt="4"/>
      <dgm:spPr/>
      <dgm:t>
        <a:bodyPr/>
        <a:lstStyle/>
        <a:p>
          <a:endParaRPr lang="en-US"/>
        </a:p>
      </dgm:t>
    </dgm:pt>
    <dgm:pt modelId="{641FFD0A-304F-A246-8871-E47748674E18}" type="pres">
      <dgm:prSet presAssocID="{4A4E4B07-B366-1649-83B6-DA0BD9781497}" presName="connTx" presStyleLbl="parChTrans1D2" presStyleIdx="1" presStyleCnt="4"/>
      <dgm:spPr/>
      <dgm:t>
        <a:bodyPr/>
        <a:lstStyle/>
        <a:p>
          <a:endParaRPr lang="en-US"/>
        </a:p>
      </dgm:t>
    </dgm:pt>
    <dgm:pt modelId="{419D090A-C273-5446-8033-077FEA9C4212}" type="pres">
      <dgm:prSet presAssocID="{7D997337-C370-6942-8786-B4936844A032}" presName="Name30" presStyleCnt="0"/>
      <dgm:spPr/>
    </dgm:pt>
    <dgm:pt modelId="{737C6AB4-5454-9B4B-ABE7-4F16064790AB}" type="pres">
      <dgm:prSet presAssocID="{7D997337-C370-6942-8786-B4936844A032}" presName="level2Shape" presStyleLbl="node2" presStyleIdx="1" presStyleCnt="4" custLinFactNeighborY="-2132"/>
      <dgm:spPr/>
      <dgm:t>
        <a:bodyPr/>
        <a:lstStyle/>
        <a:p>
          <a:endParaRPr lang="en-US"/>
        </a:p>
      </dgm:t>
    </dgm:pt>
    <dgm:pt modelId="{AC1068E4-36ED-004A-94BB-C9CCC0483666}" type="pres">
      <dgm:prSet presAssocID="{7D997337-C370-6942-8786-B4936844A032}" presName="hierChild3" presStyleCnt="0"/>
      <dgm:spPr/>
    </dgm:pt>
    <dgm:pt modelId="{FA3857EB-081A-0349-8CE6-3AD09B9538D9}" type="pres">
      <dgm:prSet presAssocID="{84DED50F-63B4-084B-951D-AC1376B20472}" presName="Name25" presStyleLbl="parChTrans1D3" presStyleIdx="1" presStyleCnt="4"/>
      <dgm:spPr/>
      <dgm:t>
        <a:bodyPr/>
        <a:lstStyle/>
        <a:p>
          <a:endParaRPr lang="en-US"/>
        </a:p>
      </dgm:t>
    </dgm:pt>
    <dgm:pt modelId="{A302C521-2460-0C4B-944D-BB56F4337736}" type="pres">
      <dgm:prSet presAssocID="{84DED50F-63B4-084B-951D-AC1376B20472}" presName="connTx" presStyleLbl="parChTrans1D3" presStyleIdx="1" presStyleCnt="4"/>
      <dgm:spPr/>
      <dgm:t>
        <a:bodyPr/>
        <a:lstStyle/>
        <a:p>
          <a:endParaRPr lang="en-US"/>
        </a:p>
      </dgm:t>
    </dgm:pt>
    <dgm:pt modelId="{522D68AF-7362-764F-B5AD-96EAC0E38FA7}" type="pres">
      <dgm:prSet presAssocID="{98871A2D-111E-544B-85B5-3EA734078D9E}" presName="Name30" presStyleCnt="0"/>
      <dgm:spPr/>
    </dgm:pt>
    <dgm:pt modelId="{36004512-6E2F-7845-8442-03FB77F055A9}" type="pres">
      <dgm:prSet presAssocID="{98871A2D-111E-544B-85B5-3EA734078D9E}" presName="level2Shape" presStyleLbl="node3" presStyleIdx="1" presStyleCnt="4"/>
      <dgm:spPr/>
      <dgm:t>
        <a:bodyPr/>
        <a:lstStyle/>
        <a:p>
          <a:endParaRPr lang="en-US"/>
        </a:p>
      </dgm:t>
    </dgm:pt>
    <dgm:pt modelId="{0E3F09B8-61CD-284A-B469-ED35AA9FC92D}" type="pres">
      <dgm:prSet presAssocID="{98871A2D-111E-544B-85B5-3EA734078D9E}" presName="hierChild3" presStyleCnt="0"/>
      <dgm:spPr/>
    </dgm:pt>
    <dgm:pt modelId="{CAD6959B-98B2-BB47-9DDE-F3ECBB9536C9}" type="pres">
      <dgm:prSet presAssocID="{3B8365CE-CE5D-1B4A-B6F6-EF960F5E2F2E}" presName="Name25" presStyleLbl="parChTrans1D2" presStyleIdx="2" presStyleCnt="4"/>
      <dgm:spPr/>
      <dgm:t>
        <a:bodyPr/>
        <a:lstStyle/>
        <a:p>
          <a:endParaRPr lang="en-US"/>
        </a:p>
      </dgm:t>
    </dgm:pt>
    <dgm:pt modelId="{80BF6C6D-B538-F945-ADAF-FE09226E821A}" type="pres">
      <dgm:prSet presAssocID="{3B8365CE-CE5D-1B4A-B6F6-EF960F5E2F2E}" presName="connTx" presStyleLbl="parChTrans1D2" presStyleIdx="2" presStyleCnt="4"/>
      <dgm:spPr/>
      <dgm:t>
        <a:bodyPr/>
        <a:lstStyle/>
        <a:p>
          <a:endParaRPr lang="en-US"/>
        </a:p>
      </dgm:t>
    </dgm:pt>
    <dgm:pt modelId="{D64806FE-C2C0-AE46-B906-75DBE6D14F7B}" type="pres">
      <dgm:prSet presAssocID="{C3964007-F9ED-864B-AA76-E9A02765915F}" presName="Name30" presStyleCnt="0"/>
      <dgm:spPr/>
    </dgm:pt>
    <dgm:pt modelId="{972334DA-0376-9049-B94A-C61F479A77F1}" type="pres">
      <dgm:prSet presAssocID="{C3964007-F9ED-864B-AA76-E9A02765915F}" presName="level2Shape" presStyleLbl="node2" presStyleIdx="2" presStyleCnt="4"/>
      <dgm:spPr/>
      <dgm:t>
        <a:bodyPr/>
        <a:lstStyle/>
        <a:p>
          <a:endParaRPr lang="en-US"/>
        </a:p>
      </dgm:t>
    </dgm:pt>
    <dgm:pt modelId="{B90D038C-AB81-FD4F-9945-B7F1A45A8A08}" type="pres">
      <dgm:prSet presAssocID="{C3964007-F9ED-864B-AA76-E9A02765915F}" presName="hierChild3" presStyleCnt="0"/>
      <dgm:spPr/>
    </dgm:pt>
    <dgm:pt modelId="{B6553FA5-38E1-074C-980A-CB62F003D486}" type="pres">
      <dgm:prSet presAssocID="{2BA8092F-181F-C04C-833F-3EAA1530BACF}" presName="Name25" presStyleLbl="parChTrans1D3" presStyleIdx="2" presStyleCnt="4"/>
      <dgm:spPr/>
      <dgm:t>
        <a:bodyPr/>
        <a:lstStyle/>
        <a:p>
          <a:endParaRPr lang="en-US"/>
        </a:p>
      </dgm:t>
    </dgm:pt>
    <dgm:pt modelId="{AE09B417-07EB-484F-B529-AF2563592275}" type="pres">
      <dgm:prSet presAssocID="{2BA8092F-181F-C04C-833F-3EAA1530BACF}" presName="connTx" presStyleLbl="parChTrans1D3" presStyleIdx="2" presStyleCnt="4"/>
      <dgm:spPr/>
      <dgm:t>
        <a:bodyPr/>
        <a:lstStyle/>
        <a:p>
          <a:endParaRPr lang="en-US"/>
        </a:p>
      </dgm:t>
    </dgm:pt>
    <dgm:pt modelId="{7F72EE85-E544-2442-BD62-B3A127CDA83F}" type="pres">
      <dgm:prSet presAssocID="{EBB5A60E-0301-9943-8D16-401E2E0A32CE}" presName="Name30" presStyleCnt="0"/>
      <dgm:spPr/>
    </dgm:pt>
    <dgm:pt modelId="{AE2170A0-1D35-D448-989E-5C726F24B4AC}" type="pres">
      <dgm:prSet presAssocID="{EBB5A60E-0301-9943-8D16-401E2E0A32CE}" presName="level2Shape" presStyleLbl="node3" presStyleIdx="2" presStyleCnt="4" custLinFactNeighborX="289"/>
      <dgm:spPr/>
      <dgm:t>
        <a:bodyPr/>
        <a:lstStyle/>
        <a:p>
          <a:endParaRPr lang="en-US"/>
        </a:p>
      </dgm:t>
    </dgm:pt>
    <dgm:pt modelId="{127061CF-510E-D843-8B5D-D75BC2085C67}" type="pres">
      <dgm:prSet presAssocID="{EBB5A60E-0301-9943-8D16-401E2E0A32CE}" presName="hierChild3" presStyleCnt="0"/>
      <dgm:spPr/>
    </dgm:pt>
    <dgm:pt modelId="{1D7B0183-EE5F-4B44-9D07-41750AE2C754}" type="pres">
      <dgm:prSet presAssocID="{4CC5BC55-0ABB-EB4E-961F-36D67FF5924F}" presName="Name25" presStyleLbl="parChTrans1D2" presStyleIdx="3" presStyleCnt="4"/>
      <dgm:spPr/>
      <dgm:t>
        <a:bodyPr/>
        <a:lstStyle/>
        <a:p>
          <a:endParaRPr lang="en-US"/>
        </a:p>
      </dgm:t>
    </dgm:pt>
    <dgm:pt modelId="{3D5D080C-D5BB-EF44-ADBA-8ADEA0F7FAE7}" type="pres">
      <dgm:prSet presAssocID="{4CC5BC55-0ABB-EB4E-961F-36D67FF5924F}" presName="connTx" presStyleLbl="parChTrans1D2" presStyleIdx="3" presStyleCnt="4"/>
      <dgm:spPr/>
      <dgm:t>
        <a:bodyPr/>
        <a:lstStyle/>
        <a:p>
          <a:endParaRPr lang="en-US"/>
        </a:p>
      </dgm:t>
    </dgm:pt>
    <dgm:pt modelId="{58D447E3-ECB5-1C4F-BAD6-09B89A218122}" type="pres">
      <dgm:prSet presAssocID="{3D0482B5-1DE4-7C49-992D-E78C09384B7B}" presName="Name30" presStyleCnt="0"/>
      <dgm:spPr/>
    </dgm:pt>
    <dgm:pt modelId="{F4C53039-B3C0-554A-A094-280093013DAB}" type="pres">
      <dgm:prSet presAssocID="{3D0482B5-1DE4-7C49-992D-E78C09384B7B}" presName="level2Shape" presStyleLbl="node2" presStyleIdx="3" presStyleCnt="4"/>
      <dgm:spPr/>
      <dgm:t>
        <a:bodyPr/>
        <a:lstStyle/>
        <a:p>
          <a:endParaRPr lang="en-US"/>
        </a:p>
      </dgm:t>
    </dgm:pt>
    <dgm:pt modelId="{F0D07FF0-F9C8-7C40-969F-62B7FFF07829}" type="pres">
      <dgm:prSet presAssocID="{3D0482B5-1DE4-7C49-992D-E78C09384B7B}" presName="hierChild3" presStyleCnt="0"/>
      <dgm:spPr/>
    </dgm:pt>
    <dgm:pt modelId="{BF09D150-4932-0D40-9C35-8FD3D1B78089}" type="pres">
      <dgm:prSet presAssocID="{2A84F543-874F-E54F-B215-09B25B0CED59}" presName="Name25" presStyleLbl="parChTrans1D3" presStyleIdx="3" presStyleCnt="4"/>
      <dgm:spPr/>
      <dgm:t>
        <a:bodyPr/>
        <a:lstStyle/>
        <a:p>
          <a:endParaRPr lang="en-US"/>
        </a:p>
      </dgm:t>
    </dgm:pt>
    <dgm:pt modelId="{735E2298-D66A-174B-BE56-851EAEC8B259}" type="pres">
      <dgm:prSet presAssocID="{2A84F543-874F-E54F-B215-09B25B0CED59}" presName="connTx" presStyleLbl="parChTrans1D3" presStyleIdx="3" presStyleCnt="4"/>
      <dgm:spPr/>
      <dgm:t>
        <a:bodyPr/>
        <a:lstStyle/>
        <a:p>
          <a:endParaRPr lang="en-US"/>
        </a:p>
      </dgm:t>
    </dgm:pt>
    <dgm:pt modelId="{7D5F9195-8DE9-9A4A-B655-5AB0B1076742}" type="pres">
      <dgm:prSet presAssocID="{AA7A1BA8-010D-4A44-B5A6-C51C4E4138BC}" presName="Name30" presStyleCnt="0"/>
      <dgm:spPr/>
    </dgm:pt>
    <dgm:pt modelId="{A87F49FF-FD56-E746-9CFB-954517BC12E2}" type="pres">
      <dgm:prSet presAssocID="{AA7A1BA8-010D-4A44-B5A6-C51C4E4138BC}" presName="level2Shape" presStyleLbl="node3" presStyleIdx="3" presStyleCnt="4"/>
      <dgm:spPr/>
      <dgm:t>
        <a:bodyPr/>
        <a:lstStyle/>
        <a:p>
          <a:endParaRPr lang="en-US"/>
        </a:p>
      </dgm:t>
    </dgm:pt>
    <dgm:pt modelId="{499D6C36-E874-9847-8BBA-AFFCF5713B97}" type="pres">
      <dgm:prSet presAssocID="{AA7A1BA8-010D-4A44-B5A6-C51C4E4138BC}" presName="hierChild3" presStyleCnt="0"/>
      <dgm:spPr/>
    </dgm:pt>
    <dgm:pt modelId="{26EF650F-5C1C-C243-A018-A67B9635AE08}" type="pres">
      <dgm:prSet presAssocID="{647AB29E-510B-6844-8A4C-D70B7E2EDE42}" presName="bgShapesFlow" presStyleCnt="0"/>
      <dgm:spPr/>
    </dgm:pt>
    <dgm:pt modelId="{A0C02C6A-1680-CF4F-B7A1-6FF47BCF5C56}" type="pres">
      <dgm:prSet presAssocID="{778F3DDB-240C-6B47-8C0E-A246574B4F50}" presName="rectComp" presStyleCnt="0"/>
      <dgm:spPr/>
    </dgm:pt>
    <dgm:pt modelId="{276E0049-4B55-F94E-8FB4-11DC9B4B319B}" type="pres">
      <dgm:prSet presAssocID="{778F3DDB-240C-6B47-8C0E-A246574B4F50}" presName="bgRect" presStyleLbl="bgShp" presStyleIdx="0" presStyleCnt="3"/>
      <dgm:spPr/>
      <dgm:t>
        <a:bodyPr/>
        <a:lstStyle/>
        <a:p>
          <a:endParaRPr lang="en-US"/>
        </a:p>
      </dgm:t>
    </dgm:pt>
    <dgm:pt modelId="{5170D572-4DCB-FA4A-A9B4-D1A9B01CFED0}" type="pres">
      <dgm:prSet presAssocID="{778F3DDB-240C-6B47-8C0E-A246574B4F50}" presName="bgRectTx" presStyleLbl="bgShp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191A8F-0972-6E43-B3BB-70BA979B679C}" type="pres">
      <dgm:prSet presAssocID="{778F3DDB-240C-6B47-8C0E-A246574B4F50}" presName="spComp" presStyleCnt="0"/>
      <dgm:spPr/>
    </dgm:pt>
    <dgm:pt modelId="{D017FAE4-58D1-2145-96E4-CD786BE25A6E}" type="pres">
      <dgm:prSet presAssocID="{778F3DDB-240C-6B47-8C0E-A246574B4F50}" presName="hSp" presStyleCnt="0"/>
      <dgm:spPr/>
    </dgm:pt>
    <dgm:pt modelId="{FD3B3DA7-AA74-6C46-A611-CA8F52F5C116}" type="pres">
      <dgm:prSet presAssocID="{3C155A29-D415-2E4F-AB95-647F75DB04EC}" presName="rectComp" presStyleCnt="0"/>
      <dgm:spPr/>
    </dgm:pt>
    <dgm:pt modelId="{B9CDAFEA-7C6C-2640-AA68-2ED209F1F7F9}" type="pres">
      <dgm:prSet presAssocID="{3C155A29-D415-2E4F-AB95-647F75DB04EC}" presName="bgRect" presStyleLbl="bgShp" presStyleIdx="1" presStyleCnt="3"/>
      <dgm:spPr/>
      <dgm:t>
        <a:bodyPr/>
        <a:lstStyle/>
        <a:p>
          <a:endParaRPr lang="en-US"/>
        </a:p>
      </dgm:t>
    </dgm:pt>
    <dgm:pt modelId="{7F466311-0755-8046-A124-F1B7285412DC}" type="pres">
      <dgm:prSet presAssocID="{3C155A29-D415-2E4F-AB95-647F75DB04EC}" presName="bgRectTx" presStyleLbl="bgShp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3F4375-ACEE-EF4C-A1B0-6C564557ECEE}" type="pres">
      <dgm:prSet presAssocID="{3C155A29-D415-2E4F-AB95-647F75DB04EC}" presName="spComp" presStyleCnt="0"/>
      <dgm:spPr/>
    </dgm:pt>
    <dgm:pt modelId="{FA385B2A-D443-CB4B-8811-C72A4B9E396D}" type="pres">
      <dgm:prSet presAssocID="{3C155A29-D415-2E4F-AB95-647F75DB04EC}" presName="hSp" presStyleCnt="0"/>
      <dgm:spPr/>
    </dgm:pt>
    <dgm:pt modelId="{1EE9AF77-8E2D-9741-A9F0-F31DD01C4D48}" type="pres">
      <dgm:prSet presAssocID="{3CEA84DB-C26E-9348-AE2E-26918354C1CB}" presName="rectComp" presStyleCnt="0"/>
      <dgm:spPr/>
    </dgm:pt>
    <dgm:pt modelId="{33F56D88-3BCB-A346-93A5-A7D2C1FE1BB0}" type="pres">
      <dgm:prSet presAssocID="{3CEA84DB-C26E-9348-AE2E-26918354C1CB}" presName="bgRect" presStyleLbl="bgShp" presStyleIdx="2" presStyleCnt="3" custLinFactNeighborY="-1299"/>
      <dgm:spPr/>
      <dgm:t>
        <a:bodyPr/>
        <a:lstStyle/>
        <a:p>
          <a:endParaRPr lang="en-US"/>
        </a:p>
      </dgm:t>
    </dgm:pt>
    <dgm:pt modelId="{B6CA3D24-B44B-DB45-99D3-D3BBBC0C4139}" type="pres">
      <dgm:prSet presAssocID="{3CEA84DB-C26E-9348-AE2E-26918354C1CB}" presName="bgRectTx" presStyleLbl="bgShp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6B3BADB-2CCE-4FB3-8ADD-0D418F9AE001}" type="presOf" srcId="{3CEA84DB-C26E-9348-AE2E-26918354C1CB}" destId="{33F56D88-3BCB-A346-93A5-A7D2C1FE1BB0}" srcOrd="0" destOrd="0" presId="urn:microsoft.com/office/officeart/2005/8/layout/hierarchy5"/>
    <dgm:cxn modelId="{D5119045-B876-B34F-97A6-C232AF3E35EB}" srcId="{647AB29E-510B-6844-8A4C-D70B7E2EDE42}" destId="{3C155A29-D415-2E4F-AB95-647F75DB04EC}" srcOrd="2" destOrd="0" parTransId="{762F88C6-FC0A-7E4E-8610-87465FD8B067}" sibTransId="{24A9EF15-EB94-C846-9229-CB0C821E763E}"/>
    <dgm:cxn modelId="{EDAE1B3C-410E-420C-A7E7-F040BB09A707}" type="presOf" srcId="{84DED50F-63B4-084B-951D-AC1376B20472}" destId="{FA3857EB-081A-0349-8CE6-3AD09B9538D9}" srcOrd="0" destOrd="0" presId="urn:microsoft.com/office/officeart/2005/8/layout/hierarchy5"/>
    <dgm:cxn modelId="{B1B3F6E4-FD46-4696-B3D1-95E912CCCE21}" type="presOf" srcId="{4CC5BC55-0ABB-EB4E-961F-36D67FF5924F}" destId="{3D5D080C-D5BB-EF44-ADBA-8ADEA0F7FAE7}" srcOrd="1" destOrd="0" presId="urn:microsoft.com/office/officeart/2005/8/layout/hierarchy5"/>
    <dgm:cxn modelId="{C92C5164-2216-BF44-99F5-1CFD413F908F}" srcId="{0443D971-834F-AA4A-B22D-B988580E1A7C}" destId="{3D0482B5-1DE4-7C49-992D-E78C09384B7B}" srcOrd="3" destOrd="0" parTransId="{4CC5BC55-0ABB-EB4E-961F-36D67FF5924F}" sibTransId="{100D24E4-68BE-3149-8804-DDA19BE463BD}"/>
    <dgm:cxn modelId="{0DACC3B2-E504-4DE0-9B11-1B0A2A0F0C62}" type="presOf" srcId="{2A84F543-874F-E54F-B215-09B25B0CED59}" destId="{735E2298-D66A-174B-BE56-851EAEC8B259}" srcOrd="1" destOrd="0" presId="urn:microsoft.com/office/officeart/2005/8/layout/hierarchy5"/>
    <dgm:cxn modelId="{9C5B0E24-4A75-48F5-B73D-D37C19B9566F}" type="presOf" srcId="{84DED50F-63B4-084B-951D-AC1376B20472}" destId="{A302C521-2460-0C4B-944D-BB56F4337736}" srcOrd="1" destOrd="0" presId="urn:microsoft.com/office/officeart/2005/8/layout/hierarchy5"/>
    <dgm:cxn modelId="{60DB99D4-9FEA-4D65-B25C-A93604820637}" type="presOf" srcId="{3C155A29-D415-2E4F-AB95-647F75DB04EC}" destId="{7F466311-0755-8046-A124-F1B7285412DC}" srcOrd="1" destOrd="0" presId="urn:microsoft.com/office/officeart/2005/8/layout/hierarchy5"/>
    <dgm:cxn modelId="{A3B4C3E9-1EA3-4593-8281-558753595AA0}" type="presOf" srcId="{C3964007-F9ED-864B-AA76-E9A02765915F}" destId="{972334DA-0376-9049-B94A-C61F479A77F1}" srcOrd="0" destOrd="0" presId="urn:microsoft.com/office/officeart/2005/8/layout/hierarchy5"/>
    <dgm:cxn modelId="{1193C858-F2C3-4327-9210-B6ED3CC69242}" type="presOf" srcId="{D58B0621-3B10-194F-89C9-7FAF6B16B054}" destId="{B9BB7E4D-D17E-3245-874D-095319807D96}" srcOrd="0" destOrd="0" presId="urn:microsoft.com/office/officeart/2005/8/layout/hierarchy5"/>
    <dgm:cxn modelId="{8BDFC501-3345-C642-98F7-6673E5AD769D}" srcId="{647AB29E-510B-6844-8A4C-D70B7E2EDE42}" destId="{0443D971-834F-AA4A-B22D-B988580E1A7C}" srcOrd="0" destOrd="0" parTransId="{B8B01EC0-FD9D-3D49-87B9-2433D4131789}" sibTransId="{CE280F7C-CE00-A549-93BB-476A56B54506}"/>
    <dgm:cxn modelId="{BECD186C-FDC5-4DC7-B108-8026D3DE4254}" type="presOf" srcId="{EBB5A60E-0301-9943-8D16-401E2E0A32CE}" destId="{AE2170A0-1D35-D448-989E-5C726F24B4AC}" srcOrd="0" destOrd="0" presId="urn:microsoft.com/office/officeart/2005/8/layout/hierarchy5"/>
    <dgm:cxn modelId="{4262449C-1DF0-8F49-BC58-0A51552CD22B}" srcId="{3D0482B5-1DE4-7C49-992D-E78C09384B7B}" destId="{AA7A1BA8-010D-4A44-B5A6-C51C4E4138BC}" srcOrd="0" destOrd="0" parTransId="{2A84F543-874F-E54F-B215-09B25B0CED59}" sibTransId="{788EAC83-DB99-264A-B6DA-095332848AAB}"/>
    <dgm:cxn modelId="{B93576D1-0EC2-4658-B46B-08A35594465B}" type="presOf" srcId="{3CEA84DB-C26E-9348-AE2E-26918354C1CB}" destId="{B6CA3D24-B44B-DB45-99D3-D3BBBC0C4139}" srcOrd="1" destOrd="0" presId="urn:microsoft.com/office/officeart/2005/8/layout/hierarchy5"/>
    <dgm:cxn modelId="{B4BEFE93-3E12-4D71-8FF3-A64CEEB21BEF}" type="presOf" srcId="{98871A2D-111E-544B-85B5-3EA734078D9E}" destId="{36004512-6E2F-7845-8442-03FB77F055A9}" srcOrd="0" destOrd="0" presId="urn:microsoft.com/office/officeart/2005/8/layout/hierarchy5"/>
    <dgm:cxn modelId="{25AD8946-BECD-2345-B1F0-4F136C8CB3DB}" srcId="{647AB29E-510B-6844-8A4C-D70B7E2EDE42}" destId="{778F3DDB-240C-6B47-8C0E-A246574B4F50}" srcOrd="1" destOrd="0" parTransId="{6B64C6EE-9ECB-A54E-A3D1-2A37CE632E39}" sibTransId="{A6A3BCA2-8074-FD49-9F07-880E9F7C29C8}"/>
    <dgm:cxn modelId="{9191BAEE-64DB-43CA-89C0-02F4ED5D4FBB}" type="presOf" srcId="{F65D552E-CA3C-894B-8E9E-330BC24ECEA2}" destId="{9EB4E257-4AA9-9E4E-8AC9-912EAE01B1D1}" srcOrd="1" destOrd="0" presId="urn:microsoft.com/office/officeart/2005/8/layout/hierarchy5"/>
    <dgm:cxn modelId="{CEA09B11-635C-4AD8-B305-00D9755BB3E9}" type="presOf" srcId="{3B8365CE-CE5D-1B4A-B6F6-EF960F5E2F2E}" destId="{80BF6C6D-B538-F945-ADAF-FE09226E821A}" srcOrd="1" destOrd="0" presId="urn:microsoft.com/office/officeart/2005/8/layout/hierarchy5"/>
    <dgm:cxn modelId="{F27B7209-35BA-4FF8-8F41-8C8AE0B96215}" type="presOf" srcId="{3C155A29-D415-2E4F-AB95-647F75DB04EC}" destId="{B9CDAFEA-7C6C-2640-AA68-2ED209F1F7F9}" srcOrd="0" destOrd="0" presId="urn:microsoft.com/office/officeart/2005/8/layout/hierarchy5"/>
    <dgm:cxn modelId="{156A0418-2803-4603-BEA5-EFFD7D3791B0}" type="presOf" srcId="{70FE769F-EDB0-2C47-921B-0B9F2E8F94F3}" destId="{38FB718C-6DD7-1848-A50C-E8830A96D77D}" srcOrd="0" destOrd="0" presId="urn:microsoft.com/office/officeart/2005/8/layout/hierarchy5"/>
    <dgm:cxn modelId="{03697560-526E-4598-9C55-EE9A604DB875}" type="presOf" srcId="{70FE769F-EDB0-2C47-921B-0B9F2E8F94F3}" destId="{245DD09E-F5D0-044C-B501-126A134E2565}" srcOrd="1" destOrd="0" presId="urn:microsoft.com/office/officeart/2005/8/layout/hierarchy5"/>
    <dgm:cxn modelId="{4445F3A7-76BE-4042-8F25-6A342B889FAF}" type="presOf" srcId="{778F3DDB-240C-6B47-8C0E-A246574B4F50}" destId="{276E0049-4B55-F94E-8FB4-11DC9B4B319B}" srcOrd="0" destOrd="0" presId="urn:microsoft.com/office/officeart/2005/8/layout/hierarchy5"/>
    <dgm:cxn modelId="{664701A3-09B8-4045-8C6E-11D2CF429ADF}" type="presOf" srcId="{2BA8092F-181F-C04C-833F-3EAA1530BACF}" destId="{AE09B417-07EB-484F-B529-AF2563592275}" srcOrd="1" destOrd="0" presId="urn:microsoft.com/office/officeart/2005/8/layout/hierarchy5"/>
    <dgm:cxn modelId="{8CB88AE0-A6A2-4213-8947-9E066B0F0BA8}" type="presOf" srcId="{7D997337-C370-6942-8786-B4936844A032}" destId="{737C6AB4-5454-9B4B-ABE7-4F16064790AB}" srcOrd="0" destOrd="0" presId="urn:microsoft.com/office/officeart/2005/8/layout/hierarchy5"/>
    <dgm:cxn modelId="{394AF759-FA3C-449F-81F6-D1A1BD2C886D}" type="presOf" srcId="{2A84F543-874F-E54F-B215-09B25B0CED59}" destId="{BF09D150-4932-0D40-9C35-8FD3D1B78089}" srcOrd="0" destOrd="0" presId="urn:microsoft.com/office/officeart/2005/8/layout/hierarchy5"/>
    <dgm:cxn modelId="{C3A1A7AE-ACE0-4B1B-BE85-94A49EBBF47F}" type="presOf" srcId="{3D0482B5-1DE4-7C49-992D-E78C09384B7B}" destId="{F4C53039-B3C0-554A-A094-280093013DAB}" srcOrd="0" destOrd="0" presId="urn:microsoft.com/office/officeart/2005/8/layout/hierarchy5"/>
    <dgm:cxn modelId="{CF247912-9FD6-8044-813E-AF2E17727527}" srcId="{0443D971-834F-AA4A-B22D-B988580E1A7C}" destId="{1288C0D6-DDF5-2D4B-99DE-E68EAFF3D86B}" srcOrd="0" destOrd="0" parTransId="{70FE769F-EDB0-2C47-921B-0B9F2E8F94F3}" sibTransId="{DE43A787-B3DB-E74D-8610-3C22B743FBA1}"/>
    <dgm:cxn modelId="{D414511F-9DD9-D248-9892-A5AB7DFF24B2}" srcId="{647AB29E-510B-6844-8A4C-D70B7E2EDE42}" destId="{3CEA84DB-C26E-9348-AE2E-26918354C1CB}" srcOrd="3" destOrd="0" parTransId="{36A3AA0A-34BE-8445-8050-39C678E0EF9A}" sibTransId="{69C36C86-85DA-AC47-9804-FF287F1A859F}"/>
    <dgm:cxn modelId="{D21A9437-628B-4EE9-AABA-4E6CF5C4D2C5}" type="presOf" srcId="{1288C0D6-DDF5-2D4B-99DE-E68EAFF3D86B}" destId="{30A9210F-331A-D44B-A712-8BF85B081DB4}" srcOrd="0" destOrd="0" presId="urn:microsoft.com/office/officeart/2005/8/layout/hierarchy5"/>
    <dgm:cxn modelId="{B6BEFD12-80F2-A84D-A5C0-26421D7C558B}" srcId="{0443D971-834F-AA4A-B22D-B988580E1A7C}" destId="{7D997337-C370-6942-8786-B4936844A032}" srcOrd="1" destOrd="0" parTransId="{4A4E4B07-B366-1649-83B6-DA0BD9781497}" sibTransId="{E26CD62D-D5A1-9747-809F-7464B969BA41}"/>
    <dgm:cxn modelId="{5558130F-BA28-4580-B45A-052BEB9DA10D}" type="presOf" srcId="{AA7A1BA8-010D-4A44-B5A6-C51C4E4138BC}" destId="{A87F49FF-FD56-E746-9CFB-954517BC12E2}" srcOrd="0" destOrd="0" presId="urn:microsoft.com/office/officeart/2005/8/layout/hierarchy5"/>
    <dgm:cxn modelId="{82B36369-EC29-4172-AE16-D01108C91749}" type="presOf" srcId="{F65D552E-CA3C-894B-8E9E-330BC24ECEA2}" destId="{2896216B-5C6B-4849-A9B6-BABC57A82531}" srcOrd="0" destOrd="0" presId="urn:microsoft.com/office/officeart/2005/8/layout/hierarchy5"/>
    <dgm:cxn modelId="{E80AF4BF-CCB2-4597-8026-E504230F0AFA}" type="presOf" srcId="{2BA8092F-181F-C04C-833F-3EAA1530BACF}" destId="{B6553FA5-38E1-074C-980A-CB62F003D486}" srcOrd="0" destOrd="0" presId="urn:microsoft.com/office/officeart/2005/8/layout/hierarchy5"/>
    <dgm:cxn modelId="{03205B84-1EDA-4200-965C-3E5F22929B68}" type="presOf" srcId="{778F3DDB-240C-6B47-8C0E-A246574B4F50}" destId="{5170D572-4DCB-FA4A-A9B4-D1A9B01CFED0}" srcOrd="1" destOrd="0" presId="urn:microsoft.com/office/officeart/2005/8/layout/hierarchy5"/>
    <dgm:cxn modelId="{0499C51B-0A5E-604D-BFD7-83E0CBCC29A8}" srcId="{1288C0D6-DDF5-2D4B-99DE-E68EAFF3D86B}" destId="{D58B0621-3B10-194F-89C9-7FAF6B16B054}" srcOrd="0" destOrd="0" parTransId="{F65D552E-CA3C-894B-8E9E-330BC24ECEA2}" sibTransId="{24055594-2915-EE4A-A662-EB41F742116F}"/>
    <dgm:cxn modelId="{9B8F4D76-014C-4669-A443-A43EE3DF983A}" type="presOf" srcId="{647AB29E-510B-6844-8A4C-D70B7E2EDE42}" destId="{41E02396-041E-574B-BF88-9404EB2F426B}" srcOrd="0" destOrd="0" presId="urn:microsoft.com/office/officeart/2005/8/layout/hierarchy5"/>
    <dgm:cxn modelId="{30286657-778B-435E-8E56-BC8A452BC8B8}" type="presOf" srcId="{4A4E4B07-B366-1649-83B6-DA0BD9781497}" destId="{641FFD0A-304F-A246-8871-E47748674E18}" srcOrd="1" destOrd="0" presId="urn:microsoft.com/office/officeart/2005/8/layout/hierarchy5"/>
    <dgm:cxn modelId="{6455DA9D-EB18-4587-8AB1-3B7C537BAA54}" type="presOf" srcId="{3B8365CE-CE5D-1B4A-B6F6-EF960F5E2F2E}" destId="{CAD6959B-98B2-BB47-9DDE-F3ECBB9536C9}" srcOrd="0" destOrd="0" presId="urn:microsoft.com/office/officeart/2005/8/layout/hierarchy5"/>
    <dgm:cxn modelId="{B2D5FCC0-A999-5748-B39A-ECF2DFB9CFB8}" srcId="{C3964007-F9ED-864B-AA76-E9A02765915F}" destId="{EBB5A60E-0301-9943-8D16-401E2E0A32CE}" srcOrd="0" destOrd="0" parTransId="{2BA8092F-181F-C04C-833F-3EAA1530BACF}" sibTransId="{78E79270-9068-A24E-8CBD-8E84ACC840CD}"/>
    <dgm:cxn modelId="{8CBA6099-DEDD-4303-93B1-962F33F1D7F8}" type="presOf" srcId="{4A4E4B07-B366-1649-83B6-DA0BD9781497}" destId="{697E4E7B-C7D7-BA46-858E-6F48FB6A6CA9}" srcOrd="0" destOrd="0" presId="urn:microsoft.com/office/officeart/2005/8/layout/hierarchy5"/>
    <dgm:cxn modelId="{C3A1FB0E-3CD3-024C-86A3-9D3EF9253733}" srcId="{7D997337-C370-6942-8786-B4936844A032}" destId="{98871A2D-111E-544B-85B5-3EA734078D9E}" srcOrd="0" destOrd="0" parTransId="{84DED50F-63B4-084B-951D-AC1376B20472}" sibTransId="{EA707F21-2206-334C-8640-08BA284E7703}"/>
    <dgm:cxn modelId="{22D50BB6-0483-3B41-A210-A2AE11B8F023}" srcId="{0443D971-834F-AA4A-B22D-B988580E1A7C}" destId="{C3964007-F9ED-864B-AA76-E9A02765915F}" srcOrd="2" destOrd="0" parTransId="{3B8365CE-CE5D-1B4A-B6F6-EF960F5E2F2E}" sibTransId="{331BF41A-9239-1F41-AC5C-6055683B0142}"/>
    <dgm:cxn modelId="{CCEB8271-45F6-4A9A-89E2-4CED3696E61E}" type="presOf" srcId="{0443D971-834F-AA4A-B22D-B988580E1A7C}" destId="{499E4CD1-54F2-A642-8D5C-EDD166F125EF}" srcOrd="0" destOrd="0" presId="urn:microsoft.com/office/officeart/2005/8/layout/hierarchy5"/>
    <dgm:cxn modelId="{69232EE3-92BA-46FF-9C34-64316612C0DE}" type="presOf" srcId="{4CC5BC55-0ABB-EB4E-961F-36D67FF5924F}" destId="{1D7B0183-EE5F-4B44-9D07-41750AE2C754}" srcOrd="0" destOrd="0" presId="urn:microsoft.com/office/officeart/2005/8/layout/hierarchy5"/>
    <dgm:cxn modelId="{AB02E15A-88B6-4E70-A523-3481DEC37F65}" type="presParOf" srcId="{41E02396-041E-574B-BF88-9404EB2F426B}" destId="{83B0FB64-6F02-854F-AEA8-F0A78141DE68}" srcOrd="0" destOrd="0" presId="urn:microsoft.com/office/officeart/2005/8/layout/hierarchy5"/>
    <dgm:cxn modelId="{CD4AF2ED-72C5-445C-948D-B9E1575AB97B}" type="presParOf" srcId="{83B0FB64-6F02-854F-AEA8-F0A78141DE68}" destId="{C5DC1823-22D6-3641-A6F2-AA215F0532B0}" srcOrd="0" destOrd="0" presId="urn:microsoft.com/office/officeart/2005/8/layout/hierarchy5"/>
    <dgm:cxn modelId="{80A42368-8BB0-45A9-B490-8FFBC25F845E}" type="presParOf" srcId="{83B0FB64-6F02-854F-AEA8-F0A78141DE68}" destId="{76BA6BD3-6AA4-D947-8B16-AFF8348D4ECC}" srcOrd="1" destOrd="0" presId="urn:microsoft.com/office/officeart/2005/8/layout/hierarchy5"/>
    <dgm:cxn modelId="{AB29ECDF-2E66-48B5-ACE8-04A73CE61E40}" type="presParOf" srcId="{76BA6BD3-6AA4-D947-8B16-AFF8348D4ECC}" destId="{1188CB78-F994-A940-AE8A-3C0884076EDF}" srcOrd="0" destOrd="0" presId="urn:microsoft.com/office/officeart/2005/8/layout/hierarchy5"/>
    <dgm:cxn modelId="{7705C0CF-9CAF-4CF3-9E53-B0B2F0DCFA0F}" type="presParOf" srcId="{1188CB78-F994-A940-AE8A-3C0884076EDF}" destId="{499E4CD1-54F2-A642-8D5C-EDD166F125EF}" srcOrd="0" destOrd="0" presId="urn:microsoft.com/office/officeart/2005/8/layout/hierarchy5"/>
    <dgm:cxn modelId="{03B50856-BE20-48B7-8457-B18E0CCB72A5}" type="presParOf" srcId="{1188CB78-F994-A940-AE8A-3C0884076EDF}" destId="{470C1C30-6640-D84E-A5C0-B4806B930040}" srcOrd="1" destOrd="0" presId="urn:microsoft.com/office/officeart/2005/8/layout/hierarchy5"/>
    <dgm:cxn modelId="{5710BDC0-02AD-4740-84E9-6752CEF6B081}" type="presParOf" srcId="{470C1C30-6640-D84E-A5C0-B4806B930040}" destId="{38FB718C-6DD7-1848-A50C-E8830A96D77D}" srcOrd="0" destOrd="0" presId="urn:microsoft.com/office/officeart/2005/8/layout/hierarchy5"/>
    <dgm:cxn modelId="{96138678-CC7B-43CB-B8FE-AC6C1E93C3AE}" type="presParOf" srcId="{38FB718C-6DD7-1848-A50C-E8830A96D77D}" destId="{245DD09E-F5D0-044C-B501-126A134E2565}" srcOrd="0" destOrd="0" presId="urn:microsoft.com/office/officeart/2005/8/layout/hierarchy5"/>
    <dgm:cxn modelId="{AD8F4172-350F-4A83-A736-1A3181DC195B}" type="presParOf" srcId="{470C1C30-6640-D84E-A5C0-B4806B930040}" destId="{A85E2623-D7F0-FE42-A5EF-BB8414D61C00}" srcOrd="1" destOrd="0" presId="urn:microsoft.com/office/officeart/2005/8/layout/hierarchy5"/>
    <dgm:cxn modelId="{D532E18F-3519-48DB-8C65-2E965F9B3D0E}" type="presParOf" srcId="{A85E2623-D7F0-FE42-A5EF-BB8414D61C00}" destId="{30A9210F-331A-D44B-A712-8BF85B081DB4}" srcOrd="0" destOrd="0" presId="urn:microsoft.com/office/officeart/2005/8/layout/hierarchy5"/>
    <dgm:cxn modelId="{08582B78-DC06-4B48-816F-481C02F7F94F}" type="presParOf" srcId="{A85E2623-D7F0-FE42-A5EF-BB8414D61C00}" destId="{1575FEA8-F3E9-B146-BC13-D443116FB68E}" srcOrd="1" destOrd="0" presId="urn:microsoft.com/office/officeart/2005/8/layout/hierarchy5"/>
    <dgm:cxn modelId="{89E84740-7791-4F55-95AC-E02423A526FA}" type="presParOf" srcId="{1575FEA8-F3E9-B146-BC13-D443116FB68E}" destId="{2896216B-5C6B-4849-A9B6-BABC57A82531}" srcOrd="0" destOrd="0" presId="urn:microsoft.com/office/officeart/2005/8/layout/hierarchy5"/>
    <dgm:cxn modelId="{0EC07EE8-3D50-4854-9099-35E40D709E26}" type="presParOf" srcId="{2896216B-5C6B-4849-A9B6-BABC57A82531}" destId="{9EB4E257-4AA9-9E4E-8AC9-912EAE01B1D1}" srcOrd="0" destOrd="0" presId="urn:microsoft.com/office/officeart/2005/8/layout/hierarchy5"/>
    <dgm:cxn modelId="{64FBA3A0-ED06-43F3-90BE-FD7924C0B2B2}" type="presParOf" srcId="{1575FEA8-F3E9-B146-BC13-D443116FB68E}" destId="{C75939C5-02C6-C644-98D6-85F68D4CAE50}" srcOrd="1" destOrd="0" presId="urn:microsoft.com/office/officeart/2005/8/layout/hierarchy5"/>
    <dgm:cxn modelId="{63D15382-FC89-42AA-971A-6DA91A544987}" type="presParOf" srcId="{C75939C5-02C6-C644-98D6-85F68D4CAE50}" destId="{B9BB7E4D-D17E-3245-874D-095319807D96}" srcOrd="0" destOrd="0" presId="urn:microsoft.com/office/officeart/2005/8/layout/hierarchy5"/>
    <dgm:cxn modelId="{E41FBF64-D412-4938-A288-3EED39F05563}" type="presParOf" srcId="{C75939C5-02C6-C644-98D6-85F68D4CAE50}" destId="{63E9CF6C-720E-A442-B132-8FAEE0310ED4}" srcOrd="1" destOrd="0" presId="urn:microsoft.com/office/officeart/2005/8/layout/hierarchy5"/>
    <dgm:cxn modelId="{2880FDEF-639B-4076-8A6D-0373E17CB10B}" type="presParOf" srcId="{470C1C30-6640-D84E-A5C0-B4806B930040}" destId="{697E4E7B-C7D7-BA46-858E-6F48FB6A6CA9}" srcOrd="2" destOrd="0" presId="urn:microsoft.com/office/officeart/2005/8/layout/hierarchy5"/>
    <dgm:cxn modelId="{B7516E5F-2325-45E9-A656-84F60D9B0754}" type="presParOf" srcId="{697E4E7B-C7D7-BA46-858E-6F48FB6A6CA9}" destId="{641FFD0A-304F-A246-8871-E47748674E18}" srcOrd="0" destOrd="0" presId="urn:microsoft.com/office/officeart/2005/8/layout/hierarchy5"/>
    <dgm:cxn modelId="{7D5D9E9F-4D2B-49D7-8AC5-86F22369FBE6}" type="presParOf" srcId="{470C1C30-6640-D84E-A5C0-B4806B930040}" destId="{419D090A-C273-5446-8033-077FEA9C4212}" srcOrd="3" destOrd="0" presId="urn:microsoft.com/office/officeart/2005/8/layout/hierarchy5"/>
    <dgm:cxn modelId="{E10F0ECB-CD56-4C57-BC3D-190C2B57519C}" type="presParOf" srcId="{419D090A-C273-5446-8033-077FEA9C4212}" destId="{737C6AB4-5454-9B4B-ABE7-4F16064790AB}" srcOrd="0" destOrd="0" presId="urn:microsoft.com/office/officeart/2005/8/layout/hierarchy5"/>
    <dgm:cxn modelId="{AA3E0B4E-A754-470B-9B2B-C37EF6D2BBD0}" type="presParOf" srcId="{419D090A-C273-5446-8033-077FEA9C4212}" destId="{AC1068E4-36ED-004A-94BB-C9CCC0483666}" srcOrd="1" destOrd="0" presId="urn:microsoft.com/office/officeart/2005/8/layout/hierarchy5"/>
    <dgm:cxn modelId="{0960158F-58F7-4DD5-B58A-84D78E82FA6F}" type="presParOf" srcId="{AC1068E4-36ED-004A-94BB-C9CCC0483666}" destId="{FA3857EB-081A-0349-8CE6-3AD09B9538D9}" srcOrd="0" destOrd="0" presId="urn:microsoft.com/office/officeart/2005/8/layout/hierarchy5"/>
    <dgm:cxn modelId="{4AA57601-FD26-4C03-B5C5-BA2ED435FFF6}" type="presParOf" srcId="{FA3857EB-081A-0349-8CE6-3AD09B9538D9}" destId="{A302C521-2460-0C4B-944D-BB56F4337736}" srcOrd="0" destOrd="0" presId="urn:microsoft.com/office/officeart/2005/8/layout/hierarchy5"/>
    <dgm:cxn modelId="{9AAAFF9D-AF6C-471D-ACD8-07A194215806}" type="presParOf" srcId="{AC1068E4-36ED-004A-94BB-C9CCC0483666}" destId="{522D68AF-7362-764F-B5AD-96EAC0E38FA7}" srcOrd="1" destOrd="0" presId="urn:microsoft.com/office/officeart/2005/8/layout/hierarchy5"/>
    <dgm:cxn modelId="{B9D2EB2A-7E0D-4140-AEEB-6BACCF225F92}" type="presParOf" srcId="{522D68AF-7362-764F-B5AD-96EAC0E38FA7}" destId="{36004512-6E2F-7845-8442-03FB77F055A9}" srcOrd="0" destOrd="0" presId="urn:microsoft.com/office/officeart/2005/8/layout/hierarchy5"/>
    <dgm:cxn modelId="{363E713B-19EC-4ED6-89D6-0D150AF4C973}" type="presParOf" srcId="{522D68AF-7362-764F-B5AD-96EAC0E38FA7}" destId="{0E3F09B8-61CD-284A-B469-ED35AA9FC92D}" srcOrd="1" destOrd="0" presId="urn:microsoft.com/office/officeart/2005/8/layout/hierarchy5"/>
    <dgm:cxn modelId="{B55FCD07-3347-4CE3-81B4-FDCC87C6B729}" type="presParOf" srcId="{470C1C30-6640-D84E-A5C0-B4806B930040}" destId="{CAD6959B-98B2-BB47-9DDE-F3ECBB9536C9}" srcOrd="4" destOrd="0" presId="urn:microsoft.com/office/officeart/2005/8/layout/hierarchy5"/>
    <dgm:cxn modelId="{33120C67-6151-40B8-8581-02AA39349A1E}" type="presParOf" srcId="{CAD6959B-98B2-BB47-9DDE-F3ECBB9536C9}" destId="{80BF6C6D-B538-F945-ADAF-FE09226E821A}" srcOrd="0" destOrd="0" presId="urn:microsoft.com/office/officeart/2005/8/layout/hierarchy5"/>
    <dgm:cxn modelId="{19C1CEF7-C36E-4D49-9C34-F39885BCE930}" type="presParOf" srcId="{470C1C30-6640-D84E-A5C0-B4806B930040}" destId="{D64806FE-C2C0-AE46-B906-75DBE6D14F7B}" srcOrd="5" destOrd="0" presId="urn:microsoft.com/office/officeart/2005/8/layout/hierarchy5"/>
    <dgm:cxn modelId="{56D7A8F7-3227-449F-A55E-E2EC93F3F182}" type="presParOf" srcId="{D64806FE-C2C0-AE46-B906-75DBE6D14F7B}" destId="{972334DA-0376-9049-B94A-C61F479A77F1}" srcOrd="0" destOrd="0" presId="urn:microsoft.com/office/officeart/2005/8/layout/hierarchy5"/>
    <dgm:cxn modelId="{2F446809-3817-4FDE-8E58-ACE9342AF729}" type="presParOf" srcId="{D64806FE-C2C0-AE46-B906-75DBE6D14F7B}" destId="{B90D038C-AB81-FD4F-9945-B7F1A45A8A08}" srcOrd="1" destOrd="0" presId="urn:microsoft.com/office/officeart/2005/8/layout/hierarchy5"/>
    <dgm:cxn modelId="{F3E7D846-2662-4904-BB5A-E71938420AD4}" type="presParOf" srcId="{B90D038C-AB81-FD4F-9945-B7F1A45A8A08}" destId="{B6553FA5-38E1-074C-980A-CB62F003D486}" srcOrd="0" destOrd="0" presId="urn:microsoft.com/office/officeart/2005/8/layout/hierarchy5"/>
    <dgm:cxn modelId="{6D1795D1-9BF7-41BB-A8A4-17288DF1D9A2}" type="presParOf" srcId="{B6553FA5-38E1-074C-980A-CB62F003D486}" destId="{AE09B417-07EB-484F-B529-AF2563592275}" srcOrd="0" destOrd="0" presId="urn:microsoft.com/office/officeart/2005/8/layout/hierarchy5"/>
    <dgm:cxn modelId="{DE2FFACC-D071-4BAE-AE0C-93F046C0C571}" type="presParOf" srcId="{B90D038C-AB81-FD4F-9945-B7F1A45A8A08}" destId="{7F72EE85-E544-2442-BD62-B3A127CDA83F}" srcOrd="1" destOrd="0" presId="urn:microsoft.com/office/officeart/2005/8/layout/hierarchy5"/>
    <dgm:cxn modelId="{E82FA43B-B091-4745-AA22-A8698FBC50D5}" type="presParOf" srcId="{7F72EE85-E544-2442-BD62-B3A127CDA83F}" destId="{AE2170A0-1D35-D448-989E-5C726F24B4AC}" srcOrd="0" destOrd="0" presId="urn:microsoft.com/office/officeart/2005/8/layout/hierarchy5"/>
    <dgm:cxn modelId="{4AD04FB2-C7A7-4794-93A1-0EFB88EB7627}" type="presParOf" srcId="{7F72EE85-E544-2442-BD62-B3A127CDA83F}" destId="{127061CF-510E-D843-8B5D-D75BC2085C67}" srcOrd="1" destOrd="0" presId="urn:microsoft.com/office/officeart/2005/8/layout/hierarchy5"/>
    <dgm:cxn modelId="{4351147E-DE4E-4C1E-A42D-FD751E2E244D}" type="presParOf" srcId="{470C1C30-6640-D84E-A5C0-B4806B930040}" destId="{1D7B0183-EE5F-4B44-9D07-41750AE2C754}" srcOrd="6" destOrd="0" presId="urn:microsoft.com/office/officeart/2005/8/layout/hierarchy5"/>
    <dgm:cxn modelId="{C175BCC5-D074-441C-9B6C-6F1394321002}" type="presParOf" srcId="{1D7B0183-EE5F-4B44-9D07-41750AE2C754}" destId="{3D5D080C-D5BB-EF44-ADBA-8ADEA0F7FAE7}" srcOrd="0" destOrd="0" presId="urn:microsoft.com/office/officeart/2005/8/layout/hierarchy5"/>
    <dgm:cxn modelId="{27775618-65E1-445C-BE5E-4619245458CD}" type="presParOf" srcId="{470C1C30-6640-D84E-A5C0-B4806B930040}" destId="{58D447E3-ECB5-1C4F-BAD6-09B89A218122}" srcOrd="7" destOrd="0" presId="urn:microsoft.com/office/officeart/2005/8/layout/hierarchy5"/>
    <dgm:cxn modelId="{443A878F-0F36-40D2-891E-7E7AF6292758}" type="presParOf" srcId="{58D447E3-ECB5-1C4F-BAD6-09B89A218122}" destId="{F4C53039-B3C0-554A-A094-280093013DAB}" srcOrd="0" destOrd="0" presId="urn:microsoft.com/office/officeart/2005/8/layout/hierarchy5"/>
    <dgm:cxn modelId="{9562F5A1-B12A-4CB8-9F1B-26C199E72E4D}" type="presParOf" srcId="{58D447E3-ECB5-1C4F-BAD6-09B89A218122}" destId="{F0D07FF0-F9C8-7C40-969F-62B7FFF07829}" srcOrd="1" destOrd="0" presId="urn:microsoft.com/office/officeart/2005/8/layout/hierarchy5"/>
    <dgm:cxn modelId="{1E101DCA-19E6-4DE3-9B47-C6DDD338A2FF}" type="presParOf" srcId="{F0D07FF0-F9C8-7C40-969F-62B7FFF07829}" destId="{BF09D150-4932-0D40-9C35-8FD3D1B78089}" srcOrd="0" destOrd="0" presId="urn:microsoft.com/office/officeart/2005/8/layout/hierarchy5"/>
    <dgm:cxn modelId="{E924B41F-588F-4E4A-B159-A6A893004BFA}" type="presParOf" srcId="{BF09D150-4932-0D40-9C35-8FD3D1B78089}" destId="{735E2298-D66A-174B-BE56-851EAEC8B259}" srcOrd="0" destOrd="0" presId="urn:microsoft.com/office/officeart/2005/8/layout/hierarchy5"/>
    <dgm:cxn modelId="{194DA9E0-CDC6-4FE1-AC3A-2C5FD9CCDE25}" type="presParOf" srcId="{F0D07FF0-F9C8-7C40-969F-62B7FFF07829}" destId="{7D5F9195-8DE9-9A4A-B655-5AB0B1076742}" srcOrd="1" destOrd="0" presId="urn:microsoft.com/office/officeart/2005/8/layout/hierarchy5"/>
    <dgm:cxn modelId="{D860C5D4-9C5E-4D2F-9A84-2B7077A8BAA5}" type="presParOf" srcId="{7D5F9195-8DE9-9A4A-B655-5AB0B1076742}" destId="{A87F49FF-FD56-E746-9CFB-954517BC12E2}" srcOrd="0" destOrd="0" presId="urn:microsoft.com/office/officeart/2005/8/layout/hierarchy5"/>
    <dgm:cxn modelId="{C2F557A6-98B6-48EC-B5D2-25E621AF0626}" type="presParOf" srcId="{7D5F9195-8DE9-9A4A-B655-5AB0B1076742}" destId="{499D6C36-E874-9847-8BBA-AFFCF5713B97}" srcOrd="1" destOrd="0" presId="urn:microsoft.com/office/officeart/2005/8/layout/hierarchy5"/>
    <dgm:cxn modelId="{D4A029CF-71A1-4E36-B180-6AA1D46CFCB1}" type="presParOf" srcId="{41E02396-041E-574B-BF88-9404EB2F426B}" destId="{26EF650F-5C1C-C243-A018-A67B9635AE08}" srcOrd="1" destOrd="0" presId="urn:microsoft.com/office/officeart/2005/8/layout/hierarchy5"/>
    <dgm:cxn modelId="{76E403C6-115D-45F1-BD1D-05B7CF0C8943}" type="presParOf" srcId="{26EF650F-5C1C-C243-A018-A67B9635AE08}" destId="{A0C02C6A-1680-CF4F-B7A1-6FF47BCF5C56}" srcOrd="0" destOrd="0" presId="urn:microsoft.com/office/officeart/2005/8/layout/hierarchy5"/>
    <dgm:cxn modelId="{F303BBB3-EB72-4472-9A09-D56F314D6CBF}" type="presParOf" srcId="{A0C02C6A-1680-CF4F-B7A1-6FF47BCF5C56}" destId="{276E0049-4B55-F94E-8FB4-11DC9B4B319B}" srcOrd="0" destOrd="0" presId="urn:microsoft.com/office/officeart/2005/8/layout/hierarchy5"/>
    <dgm:cxn modelId="{41DB1B60-97F2-4139-9E5A-820E56CC75B8}" type="presParOf" srcId="{A0C02C6A-1680-CF4F-B7A1-6FF47BCF5C56}" destId="{5170D572-4DCB-FA4A-A9B4-D1A9B01CFED0}" srcOrd="1" destOrd="0" presId="urn:microsoft.com/office/officeart/2005/8/layout/hierarchy5"/>
    <dgm:cxn modelId="{A335D6A5-1F88-4203-A650-BF0DCF47B81E}" type="presParOf" srcId="{26EF650F-5C1C-C243-A018-A67B9635AE08}" destId="{12191A8F-0972-6E43-B3BB-70BA979B679C}" srcOrd="1" destOrd="0" presId="urn:microsoft.com/office/officeart/2005/8/layout/hierarchy5"/>
    <dgm:cxn modelId="{8BC00DF5-EDB1-4E72-82D7-3C662AA436E8}" type="presParOf" srcId="{12191A8F-0972-6E43-B3BB-70BA979B679C}" destId="{D017FAE4-58D1-2145-96E4-CD786BE25A6E}" srcOrd="0" destOrd="0" presId="urn:microsoft.com/office/officeart/2005/8/layout/hierarchy5"/>
    <dgm:cxn modelId="{7D052326-6591-4254-9C5E-C7ECE74AA193}" type="presParOf" srcId="{26EF650F-5C1C-C243-A018-A67B9635AE08}" destId="{FD3B3DA7-AA74-6C46-A611-CA8F52F5C116}" srcOrd="2" destOrd="0" presId="urn:microsoft.com/office/officeart/2005/8/layout/hierarchy5"/>
    <dgm:cxn modelId="{BACF3B49-B68F-4A7E-93D6-3544110C7822}" type="presParOf" srcId="{FD3B3DA7-AA74-6C46-A611-CA8F52F5C116}" destId="{B9CDAFEA-7C6C-2640-AA68-2ED209F1F7F9}" srcOrd="0" destOrd="0" presId="urn:microsoft.com/office/officeart/2005/8/layout/hierarchy5"/>
    <dgm:cxn modelId="{6C458E65-7F0D-467B-868B-F09D04B45150}" type="presParOf" srcId="{FD3B3DA7-AA74-6C46-A611-CA8F52F5C116}" destId="{7F466311-0755-8046-A124-F1B7285412DC}" srcOrd="1" destOrd="0" presId="urn:microsoft.com/office/officeart/2005/8/layout/hierarchy5"/>
    <dgm:cxn modelId="{76473CD1-415D-411D-9285-F2FE6198A188}" type="presParOf" srcId="{26EF650F-5C1C-C243-A018-A67B9635AE08}" destId="{C43F4375-ACEE-EF4C-A1B0-6C564557ECEE}" srcOrd="3" destOrd="0" presId="urn:microsoft.com/office/officeart/2005/8/layout/hierarchy5"/>
    <dgm:cxn modelId="{95926893-7C72-4344-9916-335AC525AA22}" type="presParOf" srcId="{C43F4375-ACEE-EF4C-A1B0-6C564557ECEE}" destId="{FA385B2A-D443-CB4B-8811-C72A4B9E396D}" srcOrd="0" destOrd="0" presId="urn:microsoft.com/office/officeart/2005/8/layout/hierarchy5"/>
    <dgm:cxn modelId="{F9D1E29E-E161-4E95-AD50-DD31B721D9FC}" type="presParOf" srcId="{26EF650F-5C1C-C243-A018-A67B9635AE08}" destId="{1EE9AF77-8E2D-9741-A9F0-F31DD01C4D48}" srcOrd="4" destOrd="0" presId="urn:microsoft.com/office/officeart/2005/8/layout/hierarchy5"/>
    <dgm:cxn modelId="{9C87DDA7-4303-4E1D-B76E-3CFB76B40DB0}" type="presParOf" srcId="{1EE9AF77-8E2D-9741-A9F0-F31DD01C4D48}" destId="{33F56D88-3BCB-A346-93A5-A7D2C1FE1BB0}" srcOrd="0" destOrd="0" presId="urn:microsoft.com/office/officeart/2005/8/layout/hierarchy5"/>
    <dgm:cxn modelId="{56725014-86FA-4F4E-B9E8-F5680C8ADFD8}" type="presParOf" srcId="{1EE9AF77-8E2D-9741-A9F0-F31DD01C4D48}" destId="{B6CA3D24-B44B-DB45-99D3-D3BBBC0C4139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C18C96-269E-41A8-BF9A-DB2D78B8FB8E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CD7598-F89F-41C3-8DB0-A2BC0C398981}">
      <dgm:prSet phldrT="[Text]"/>
      <dgm:spPr/>
      <dgm:t>
        <a:bodyPr/>
        <a:lstStyle/>
        <a:p>
          <a:r>
            <a:rPr lang="en-US" b="1" dirty="0" smtClean="0"/>
            <a:t>MWIB PATHWAYS COMMITTEE</a:t>
          </a:r>
          <a:endParaRPr lang="en-US" b="1" dirty="0"/>
        </a:p>
      </dgm:t>
    </dgm:pt>
    <dgm:pt modelId="{4ACF07B5-0E9A-473B-82A2-66590CE972E9}" type="parTrans" cxnId="{BC8222FA-71B8-4716-9E8F-489EFA358508}">
      <dgm:prSet/>
      <dgm:spPr/>
      <dgm:t>
        <a:bodyPr/>
        <a:lstStyle/>
        <a:p>
          <a:endParaRPr lang="en-US" b="1"/>
        </a:p>
      </dgm:t>
    </dgm:pt>
    <dgm:pt modelId="{61CBC2D6-DC59-42CB-B29E-A8AD65714B90}" type="sibTrans" cxnId="{BC8222FA-71B8-4716-9E8F-489EFA358508}">
      <dgm:prSet/>
      <dgm:spPr/>
      <dgm:t>
        <a:bodyPr/>
        <a:lstStyle/>
        <a:p>
          <a:endParaRPr lang="en-US" b="1"/>
        </a:p>
      </dgm:t>
    </dgm:pt>
    <dgm:pt modelId="{9C380270-46CE-4FCF-835B-E433E64351F4}">
      <dgm:prSet phldrT="[Text]"/>
      <dgm:spPr/>
      <dgm:t>
        <a:bodyPr/>
        <a:lstStyle/>
        <a:p>
          <a:r>
            <a:rPr lang="en-US" b="1" dirty="0" smtClean="0"/>
            <a:t>STATE AGENCY PERFORMANCE AND FUNDING TEAM</a:t>
          </a:r>
          <a:endParaRPr lang="en-US" b="1" dirty="0"/>
        </a:p>
      </dgm:t>
    </dgm:pt>
    <dgm:pt modelId="{A2B8F738-2C0A-4967-9629-507C68C8AAEE}" type="parTrans" cxnId="{CF9CDF23-B030-4623-80E3-D54DBBAD8FF5}">
      <dgm:prSet/>
      <dgm:spPr/>
      <dgm:t>
        <a:bodyPr/>
        <a:lstStyle/>
        <a:p>
          <a:endParaRPr lang="en-US" b="1"/>
        </a:p>
      </dgm:t>
    </dgm:pt>
    <dgm:pt modelId="{69513EE6-81D1-4F3F-A245-09641DABC05B}" type="sibTrans" cxnId="{CF9CDF23-B030-4623-80E3-D54DBBAD8FF5}">
      <dgm:prSet/>
      <dgm:spPr/>
      <dgm:t>
        <a:bodyPr/>
        <a:lstStyle/>
        <a:p>
          <a:endParaRPr lang="en-US" b="1"/>
        </a:p>
      </dgm:t>
    </dgm:pt>
    <dgm:pt modelId="{BFCD42B2-8E7D-4AEC-8EC5-1CAE0B28BE5E}">
      <dgm:prSet phldrT="[Text]"/>
      <dgm:spPr/>
      <dgm:t>
        <a:bodyPr/>
        <a:lstStyle/>
        <a:p>
          <a:r>
            <a:rPr lang="en-US" b="1" dirty="0" smtClean="0"/>
            <a:t>REGIONAL CAREER PATHWAY PLANNING</a:t>
          </a:r>
          <a:endParaRPr lang="en-US" b="1" dirty="0"/>
        </a:p>
      </dgm:t>
    </dgm:pt>
    <dgm:pt modelId="{1372D334-94BD-4ECB-B84D-335D5C08A105}" type="parTrans" cxnId="{52F0E8E4-8CA3-449D-A67F-4D5F98C84666}">
      <dgm:prSet/>
      <dgm:spPr/>
      <dgm:t>
        <a:bodyPr/>
        <a:lstStyle/>
        <a:p>
          <a:endParaRPr lang="en-US" b="1"/>
        </a:p>
      </dgm:t>
    </dgm:pt>
    <dgm:pt modelId="{69F24DCD-BE93-4C63-8086-8D3DD3529EAC}" type="sibTrans" cxnId="{52F0E8E4-8CA3-449D-A67F-4D5F98C84666}">
      <dgm:prSet/>
      <dgm:spPr/>
      <dgm:t>
        <a:bodyPr/>
        <a:lstStyle/>
        <a:p>
          <a:endParaRPr lang="en-US" b="1"/>
        </a:p>
      </dgm:t>
    </dgm:pt>
    <dgm:pt modelId="{7D78B9F3-62B0-4C68-9380-C88EC7951F9F}" type="pres">
      <dgm:prSet presAssocID="{F6C18C96-269E-41A8-BF9A-DB2D78B8FB8E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D383174-F268-40C6-958C-D750D88FF4F6}" type="pres">
      <dgm:prSet presAssocID="{F1CD7598-F89F-41C3-8DB0-A2BC0C398981}" presName="Accent1" presStyleCnt="0"/>
      <dgm:spPr/>
    </dgm:pt>
    <dgm:pt modelId="{49A34F91-B384-4E5C-B47B-66AD1C1513D0}" type="pres">
      <dgm:prSet presAssocID="{F1CD7598-F89F-41C3-8DB0-A2BC0C398981}" presName="Accent" presStyleLbl="node1" presStyleIdx="0" presStyleCnt="3"/>
      <dgm:spPr/>
    </dgm:pt>
    <dgm:pt modelId="{C4981861-84A1-4F24-A631-EE833C439171}" type="pres">
      <dgm:prSet presAssocID="{F1CD7598-F89F-41C3-8DB0-A2BC0C398981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BF18A2-054A-44D2-A262-7D033F8B4F13}" type="pres">
      <dgm:prSet presAssocID="{9C380270-46CE-4FCF-835B-E433E64351F4}" presName="Accent2" presStyleCnt="0"/>
      <dgm:spPr/>
    </dgm:pt>
    <dgm:pt modelId="{69EB3A5E-DFC7-4FC5-9347-57E1D35AC7E9}" type="pres">
      <dgm:prSet presAssocID="{9C380270-46CE-4FCF-835B-E433E64351F4}" presName="Accent" presStyleLbl="node1" presStyleIdx="1" presStyleCnt="3"/>
      <dgm:spPr/>
    </dgm:pt>
    <dgm:pt modelId="{A9867E30-F1DA-4699-80A9-8B0CDA3F5E01}" type="pres">
      <dgm:prSet presAssocID="{9C380270-46CE-4FCF-835B-E433E64351F4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76098D-67A3-4F1B-BD65-05F974B0D921}" type="pres">
      <dgm:prSet presAssocID="{BFCD42B2-8E7D-4AEC-8EC5-1CAE0B28BE5E}" presName="Accent3" presStyleCnt="0"/>
      <dgm:spPr/>
    </dgm:pt>
    <dgm:pt modelId="{CE71EB8E-7E76-4B5B-A254-2E1F23DD93FA}" type="pres">
      <dgm:prSet presAssocID="{BFCD42B2-8E7D-4AEC-8EC5-1CAE0B28BE5E}" presName="Accent" presStyleLbl="node1" presStyleIdx="2" presStyleCnt="3"/>
      <dgm:spPr/>
    </dgm:pt>
    <dgm:pt modelId="{56278B57-7BCE-4BA2-854D-14BEE076E531}" type="pres">
      <dgm:prSet presAssocID="{BFCD42B2-8E7D-4AEC-8EC5-1CAE0B28BE5E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F9CDF23-B030-4623-80E3-D54DBBAD8FF5}" srcId="{F6C18C96-269E-41A8-BF9A-DB2D78B8FB8E}" destId="{9C380270-46CE-4FCF-835B-E433E64351F4}" srcOrd="1" destOrd="0" parTransId="{A2B8F738-2C0A-4967-9629-507C68C8AAEE}" sibTransId="{69513EE6-81D1-4F3F-A245-09641DABC05B}"/>
    <dgm:cxn modelId="{0DC50E55-BD23-4D59-851E-F75059E4212A}" type="presOf" srcId="{BFCD42B2-8E7D-4AEC-8EC5-1CAE0B28BE5E}" destId="{56278B57-7BCE-4BA2-854D-14BEE076E531}" srcOrd="0" destOrd="0" presId="urn:microsoft.com/office/officeart/2009/layout/CircleArrowProcess"/>
    <dgm:cxn modelId="{52F0E8E4-8CA3-449D-A67F-4D5F98C84666}" srcId="{F6C18C96-269E-41A8-BF9A-DB2D78B8FB8E}" destId="{BFCD42B2-8E7D-4AEC-8EC5-1CAE0B28BE5E}" srcOrd="2" destOrd="0" parTransId="{1372D334-94BD-4ECB-B84D-335D5C08A105}" sibTransId="{69F24DCD-BE93-4C63-8086-8D3DD3529EAC}"/>
    <dgm:cxn modelId="{74FF972F-4913-415B-ACF7-FA8028F35219}" type="presOf" srcId="{9C380270-46CE-4FCF-835B-E433E64351F4}" destId="{A9867E30-F1DA-4699-80A9-8B0CDA3F5E01}" srcOrd="0" destOrd="0" presId="urn:microsoft.com/office/officeart/2009/layout/CircleArrowProcess"/>
    <dgm:cxn modelId="{BC8222FA-71B8-4716-9E8F-489EFA358508}" srcId="{F6C18C96-269E-41A8-BF9A-DB2D78B8FB8E}" destId="{F1CD7598-F89F-41C3-8DB0-A2BC0C398981}" srcOrd="0" destOrd="0" parTransId="{4ACF07B5-0E9A-473B-82A2-66590CE972E9}" sibTransId="{61CBC2D6-DC59-42CB-B29E-A8AD65714B90}"/>
    <dgm:cxn modelId="{E82FF111-D03A-492A-A030-9B167122CAB8}" type="presOf" srcId="{F1CD7598-F89F-41C3-8DB0-A2BC0C398981}" destId="{C4981861-84A1-4F24-A631-EE833C439171}" srcOrd="0" destOrd="0" presId="urn:microsoft.com/office/officeart/2009/layout/CircleArrowProcess"/>
    <dgm:cxn modelId="{92CF5852-ADED-48EE-82C5-BCA459DFEDBF}" type="presOf" srcId="{F6C18C96-269E-41A8-BF9A-DB2D78B8FB8E}" destId="{7D78B9F3-62B0-4C68-9380-C88EC7951F9F}" srcOrd="0" destOrd="0" presId="urn:microsoft.com/office/officeart/2009/layout/CircleArrowProcess"/>
    <dgm:cxn modelId="{37C3C146-66DD-4CD4-8133-262D7B33118B}" type="presParOf" srcId="{7D78B9F3-62B0-4C68-9380-C88EC7951F9F}" destId="{2D383174-F268-40C6-958C-D750D88FF4F6}" srcOrd="0" destOrd="0" presId="urn:microsoft.com/office/officeart/2009/layout/CircleArrowProcess"/>
    <dgm:cxn modelId="{773B539E-559D-4BD2-B888-0C9682F4B50C}" type="presParOf" srcId="{2D383174-F268-40C6-958C-D750D88FF4F6}" destId="{49A34F91-B384-4E5C-B47B-66AD1C1513D0}" srcOrd="0" destOrd="0" presId="urn:microsoft.com/office/officeart/2009/layout/CircleArrowProcess"/>
    <dgm:cxn modelId="{0708A452-73A3-4B7C-943E-6C74C37C45E5}" type="presParOf" srcId="{7D78B9F3-62B0-4C68-9380-C88EC7951F9F}" destId="{C4981861-84A1-4F24-A631-EE833C439171}" srcOrd="1" destOrd="0" presId="urn:microsoft.com/office/officeart/2009/layout/CircleArrowProcess"/>
    <dgm:cxn modelId="{5C8DC876-23F1-4D72-8ABE-1325F3CEC3F6}" type="presParOf" srcId="{7D78B9F3-62B0-4C68-9380-C88EC7951F9F}" destId="{19BF18A2-054A-44D2-A262-7D033F8B4F13}" srcOrd="2" destOrd="0" presId="urn:microsoft.com/office/officeart/2009/layout/CircleArrowProcess"/>
    <dgm:cxn modelId="{E89DA74A-8D89-48B3-8DD4-1534D67B71A9}" type="presParOf" srcId="{19BF18A2-054A-44D2-A262-7D033F8B4F13}" destId="{69EB3A5E-DFC7-4FC5-9347-57E1D35AC7E9}" srcOrd="0" destOrd="0" presId="urn:microsoft.com/office/officeart/2009/layout/CircleArrowProcess"/>
    <dgm:cxn modelId="{CDCD8A4C-8675-47CC-99BD-3B4E43FC2E8C}" type="presParOf" srcId="{7D78B9F3-62B0-4C68-9380-C88EC7951F9F}" destId="{A9867E30-F1DA-4699-80A9-8B0CDA3F5E01}" srcOrd="3" destOrd="0" presId="urn:microsoft.com/office/officeart/2009/layout/CircleArrowProcess"/>
    <dgm:cxn modelId="{E36D0A99-2069-4121-9687-B7CB3226FBFE}" type="presParOf" srcId="{7D78B9F3-62B0-4C68-9380-C88EC7951F9F}" destId="{5A76098D-67A3-4F1B-BD65-05F974B0D921}" srcOrd="4" destOrd="0" presId="urn:microsoft.com/office/officeart/2009/layout/CircleArrowProcess"/>
    <dgm:cxn modelId="{D0E41834-658A-459C-B8A1-CC1BF568E048}" type="presParOf" srcId="{5A76098D-67A3-4F1B-BD65-05F974B0D921}" destId="{CE71EB8E-7E76-4B5B-A254-2E1F23DD93FA}" srcOrd="0" destOrd="0" presId="urn:microsoft.com/office/officeart/2009/layout/CircleArrowProcess"/>
    <dgm:cxn modelId="{602B553F-C1EC-48ED-BECE-9BEE39A3F0BC}" type="presParOf" srcId="{7D78B9F3-62B0-4C68-9380-C88EC7951F9F}" destId="{56278B57-7BCE-4BA2-854D-14BEE076E531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41F9938-2EB6-462C-94E9-31568AB478C8}" type="doc">
      <dgm:prSet loTypeId="urn:microsoft.com/office/officeart/2005/8/layout/target2" loCatId="relationship" qsTypeId="urn:microsoft.com/office/officeart/2005/8/quickstyle/simple3" qsCatId="simple" csTypeId="urn:microsoft.com/office/officeart/2005/8/colors/accent2_4" csCatId="accent2" phldr="1"/>
      <dgm:spPr/>
      <dgm:t>
        <a:bodyPr/>
        <a:lstStyle/>
        <a:p>
          <a:endParaRPr lang="en-US"/>
        </a:p>
      </dgm:t>
    </dgm:pt>
    <dgm:pt modelId="{11DEDD7B-E61B-4129-A0C8-1946E72ADF79}">
      <dgm:prSet phldrT="[Text]" custT="1"/>
      <dgm:spPr>
        <a:gradFill rotWithShape="0">
          <a:gsLst>
            <a:gs pos="0">
              <a:srgbClr val="92D050"/>
            </a:gs>
            <a:gs pos="100000">
              <a:schemeClr val="accent2">
                <a:shade val="50000"/>
                <a:hueOff val="193804"/>
                <a:satOff val="23896"/>
                <a:lumOff val="27157"/>
                <a:alphaOff val="0"/>
                <a:tint val="37000"/>
                <a:satMod val="300000"/>
              </a:schemeClr>
            </a:gs>
            <a:gs pos="100000">
              <a:schemeClr val="accent2">
                <a:shade val="50000"/>
                <a:hueOff val="193804"/>
                <a:satOff val="23896"/>
                <a:lumOff val="27157"/>
                <a:alphaOff val="0"/>
                <a:tint val="15000"/>
                <a:satMod val="350000"/>
              </a:schemeClr>
            </a:gs>
          </a:gsLst>
        </a:gradFill>
      </dgm:spPr>
      <dgm:t>
        <a:bodyPr/>
        <a:lstStyle/>
        <a:p>
          <a:r>
            <a:rPr lang="en-US" sz="2400" dirty="0" smtClean="0"/>
            <a:t>Massachusetts Workforce Investment Board (MWIB) </a:t>
          </a:r>
          <a:endParaRPr lang="en-US" sz="2400" dirty="0"/>
        </a:p>
      </dgm:t>
    </dgm:pt>
    <dgm:pt modelId="{CD6861FA-251A-4EA2-A1A3-E723AFC2BC2C}" type="parTrans" cxnId="{97B79FFB-6432-4CF0-802C-FEF3EFAD7CB2}">
      <dgm:prSet/>
      <dgm:spPr/>
      <dgm:t>
        <a:bodyPr/>
        <a:lstStyle/>
        <a:p>
          <a:endParaRPr lang="en-US"/>
        </a:p>
      </dgm:t>
    </dgm:pt>
    <dgm:pt modelId="{3ADA03E8-6B1C-4E67-9401-A7AC4B374F0F}" type="sibTrans" cxnId="{97B79FFB-6432-4CF0-802C-FEF3EFAD7CB2}">
      <dgm:prSet/>
      <dgm:spPr/>
      <dgm:t>
        <a:bodyPr/>
        <a:lstStyle/>
        <a:p>
          <a:endParaRPr lang="en-US"/>
        </a:p>
      </dgm:t>
    </dgm:pt>
    <dgm:pt modelId="{A9BC2941-C7FE-4207-A1C9-0A22DAFD9420}">
      <dgm:prSet phldrT="[Text]" custT="1"/>
      <dgm:spPr/>
      <dgm:t>
        <a:bodyPr/>
        <a:lstStyle/>
        <a:p>
          <a:r>
            <a:rPr lang="en-US" sz="2600" b="1" dirty="0" smtClean="0"/>
            <a:t>Career Pathways Committee</a:t>
          </a:r>
          <a:endParaRPr lang="en-US" sz="2600" b="1" dirty="0"/>
        </a:p>
      </dgm:t>
    </dgm:pt>
    <dgm:pt modelId="{B7CCE43B-9DFA-429F-B8F1-51667E6184F2}" type="parTrans" cxnId="{C4F7716E-52FF-4F2D-8A31-680601A096B3}">
      <dgm:prSet/>
      <dgm:spPr/>
      <dgm:t>
        <a:bodyPr/>
        <a:lstStyle/>
        <a:p>
          <a:endParaRPr lang="en-US"/>
        </a:p>
      </dgm:t>
    </dgm:pt>
    <dgm:pt modelId="{E045BF96-2ABE-4618-909D-A819393ECA04}" type="sibTrans" cxnId="{C4F7716E-52FF-4F2D-8A31-680601A096B3}">
      <dgm:prSet/>
      <dgm:spPr/>
      <dgm:t>
        <a:bodyPr/>
        <a:lstStyle/>
        <a:p>
          <a:endParaRPr lang="en-US"/>
        </a:p>
      </dgm:t>
    </dgm:pt>
    <dgm:pt modelId="{028BA60B-C610-404B-AC82-334A0D1FFA28}">
      <dgm:prSet phldrT="[Text]" custT="1"/>
      <dgm:spPr/>
      <dgm:t>
        <a:bodyPr/>
        <a:lstStyle/>
        <a:p>
          <a:r>
            <a:rPr lang="en-US" sz="2400" b="1" i="1" dirty="0" smtClean="0"/>
            <a:t>Massachusetts Agenda for Success</a:t>
          </a:r>
          <a:endParaRPr lang="en-US" sz="2400" dirty="0"/>
        </a:p>
      </dgm:t>
    </dgm:pt>
    <dgm:pt modelId="{76B74A03-6D9A-459E-A4A1-A6AF2ABD1455}" type="parTrans" cxnId="{9F1B9256-ABBF-4BF4-95EF-7C3778E11BE8}">
      <dgm:prSet/>
      <dgm:spPr/>
      <dgm:t>
        <a:bodyPr/>
        <a:lstStyle/>
        <a:p>
          <a:endParaRPr lang="en-US"/>
        </a:p>
      </dgm:t>
    </dgm:pt>
    <dgm:pt modelId="{FA713793-8327-4031-B9B4-01C5A1C659F7}" type="sibTrans" cxnId="{9F1B9256-ABBF-4BF4-95EF-7C3778E11BE8}">
      <dgm:prSet/>
      <dgm:spPr/>
      <dgm:t>
        <a:bodyPr/>
        <a:lstStyle/>
        <a:p>
          <a:endParaRPr lang="en-US"/>
        </a:p>
      </dgm:t>
    </dgm:pt>
    <dgm:pt modelId="{610E71FD-EF42-493A-8739-CFBF67F50C58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b="1" i="0" dirty="0" smtClean="0">
              <a:latin typeface="+mn-lt"/>
            </a:rPr>
            <a:t>Step 2: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b="1" i="0" dirty="0" smtClean="0">
              <a:latin typeface="+mn-lt"/>
            </a:rPr>
            <a:t>Build Regional Pathways in Regions –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b="0" i="1" dirty="0" smtClean="0">
            <a:latin typeface="+mn-lt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b="0" i="1" dirty="0" smtClean="0">
              <a:latin typeface="+mn-lt"/>
            </a:rPr>
            <a:t>Identify, Develop and Scale Career Pathway Models in Regions</a:t>
          </a:r>
          <a:endParaRPr lang="en-US" sz="1400" b="0" i="1" dirty="0">
            <a:latin typeface="+mn-lt"/>
          </a:endParaRPr>
        </a:p>
      </dgm:t>
    </dgm:pt>
    <dgm:pt modelId="{0B461DD6-A478-461B-9455-3645DEE99C4C}" type="parTrans" cxnId="{34DE23BE-4A8F-4654-B9CC-7DC507DA4F26}">
      <dgm:prSet/>
      <dgm:spPr/>
      <dgm:t>
        <a:bodyPr/>
        <a:lstStyle/>
        <a:p>
          <a:endParaRPr lang="en-US"/>
        </a:p>
      </dgm:t>
    </dgm:pt>
    <dgm:pt modelId="{98390AD2-0B50-4496-AC7D-DFAED9E875E8}" type="sibTrans" cxnId="{34DE23BE-4A8F-4654-B9CC-7DC507DA4F26}">
      <dgm:prSet/>
      <dgm:spPr/>
      <dgm:t>
        <a:bodyPr/>
        <a:lstStyle/>
        <a:p>
          <a:endParaRPr lang="en-US"/>
        </a:p>
      </dgm:t>
    </dgm:pt>
    <dgm:pt modelId="{74C394F0-924D-494B-8680-D77F1BBB4375}">
      <dgm:prSet phldrT="[Text]" custT="1"/>
      <dgm:spPr/>
      <dgm:t>
        <a:bodyPr/>
        <a:lstStyle/>
        <a:p>
          <a:r>
            <a:rPr lang="en-US" sz="1000" b="1" dirty="0" smtClean="0"/>
            <a:t>Advises the Governor on the “workforce system” –</a:t>
          </a:r>
          <a:br>
            <a:rPr lang="en-US" sz="1000" b="1" dirty="0" smtClean="0"/>
          </a:br>
          <a:r>
            <a:rPr lang="en-US" sz="1000" b="1" dirty="0" smtClean="0"/>
            <a:t> broadly defined.</a:t>
          </a:r>
          <a:endParaRPr lang="en-US" sz="1000" b="1" dirty="0"/>
        </a:p>
      </dgm:t>
    </dgm:pt>
    <dgm:pt modelId="{5B034B41-6B60-485B-9030-6A189C9AAC58}" type="parTrans" cxnId="{BD631312-51C4-4BB6-840D-FB18CA009598}">
      <dgm:prSet/>
      <dgm:spPr/>
      <dgm:t>
        <a:bodyPr/>
        <a:lstStyle/>
        <a:p>
          <a:endParaRPr lang="en-US"/>
        </a:p>
      </dgm:t>
    </dgm:pt>
    <dgm:pt modelId="{836E10CF-A4AB-4412-8CC9-C1DA06CEAC99}" type="sibTrans" cxnId="{BD631312-51C4-4BB6-840D-FB18CA009598}">
      <dgm:prSet/>
      <dgm:spPr/>
      <dgm:t>
        <a:bodyPr/>
        <a:lstStyle/>
        <a:p>
          <a:endParaRPr lang="en-US"/>
        </a:p>
      </dgm:t>
    </dgm:pt>
    <dgm:pt modelId="{5827EB0F-CDD1-4BDF-A20A-FE9991A548C6}">
      <dgm:prSet phldrT="[Text]" custT="1"/>
      <dgm:spPr>
        <a:solidFill>
          <a:schemeClr val="accent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en-US" sz="1000" b="1" dirty="0" smtClean="0"/>
            <a:t>Creates  subcommittees to achieve results.</a:t>
          </a:r>
        </a:p>
      </dgm:t>
    </dgm:pt>
    <dgm:pt modelId="{09B87F73-4B2B-42BE-B2BD-F4C5572F6EF2}" type="parTrans" cxnId="{DF0599E9-B406-42A6-AD1C-B8C6AC627972}">
      <dgm:prSet/>
      <dgm:spPr/>
      <dgm:t>
        <a:bodyPr/>
        <a:lstStyle/>
        <a:p>
          <a:endParaRPr lang="en-US"/>
        </a:p>
      </dgm:t>
    </dgm:pt>
    <dgm:pt modelId="{464835EF-662C-432C-806E-BA290A4792C1}" type="sibTrans" cxnId="{DF0599E9-B406-42A6-AD1C-B8C6AC627972}">
      <dgm:prSet/>
      <dgm:spPr/>
      <dgm:t>
        <a:bodyPr/>
        <a:lstStyle/>
        <a:p>
          <a:endParaRPr lang="en-US"/>
        </a:p>
      </dgm:t>
    </dgm:pt>
    <dgm:pt modelId="{EE4BCF34-5208-4E86-8707-36AE3C97F7CA}">
      <dgm:prSet custT="1"/>
      <dgm:spPr/>
      <dgm:t>
        <a:bodyPr/>
        <a:lstStyle/>
        <a:p>
          <a:r>
            <a:rPr lang="en-US" sz="1400" b="1" dirty="0" smtClean="0">
              <a:latin typeface="+mn-lt"/>
            </a:rPr>
            <a:t>Step 1:</a:t>
          </a:r>
          <a:br>
            <a:rPr lang="en-US" sz="1400" b="1" dirty="0" smtClean="0">
              <a:latin typeface="+mn-lt"/>
            </a:rPr>
          </a:br>
          <a:r>
            <a:rPr lang="en-US" sz="1400" b="1" dirty="0" smtClean="0">
              <a:latin typeface="+mn-lt"/>
            </a:rPr>
            <a:t>Facilitate Regional Planning – </a:t>
          </a:r>
        </a:p>
        <a:p>
          <a:r>
            <a:rPr lang="en-US" sz="1400" b="0" i="1" dirty="0" smtClean="0">
              <a:latin typeface="+mn-lt"/>
            </a:rPr>
            <a:t>Strategies that Respond to B&amp;I Workforce Needs </a:t>
          </a:r>
          <a:endParaRPr lang="en-US" sz="1400" b="0" i="1" dirty="0">
            <a:latin typeface="+mn-lt"/>
          </a:endParaRPr>
        </a:p>
      </dgm:t>
    </dgm:pt>
    <dgm:pt modelId="{B34A5041-FD74-46B8-B14C-29A04E3C0A20}" type="parTrans" cxnId="{F8079233-1488-460F-8489-CDE135EDEAB6}">
      <dgm:prSet/>
      <dgm:spPr/>
      <dgm:t>
        <a:bodyPr/>
        <a:lstStyle/>
        <a:p>
          <a:endParaRPr lang="en-US"/>
        </a:p>
      </dgm:t>
    </dgm:pt>
    <dgm:pt modelId="{6632B9C0-6B13-4471-8438-51638D227E55}" type="sibTrans" cxnId="{F8079233-1488-460F-8489-CDE135EDEAB6}">
      <dgm:prSet/>
      <dgm:spPr/>
      <dgm:t>
        <a:bodyPr/>
        <a:lstStyle/>
        <a:p>
          <a:endParaRPr lang="en-US"/>
        </a:p>
      </dgm:t>
    </dgm:pt>
    <dgm:pt modelId="{160D8D15-9D90-41D6-83D9-D6C6A5EDF50A}">
      <dgm:prSet custT="1"/>
      <dgm:spPr/>
      <dgm:t>
        <a:bodyPr/>
        <a:lstStyle/>
        <a:p>
          <a:r>
            <a:rPr lang="en-US" sz="1800" b="1" smtClean="0">
              <a:latin typeface="Calibri" pitchFamily="34" charset="0"/>
            </a:rPr>
            <a:t>Building Career Pathways</a:t>
          </a:r>
          <a:endParaRPr lang="en-US" sz="1800" b="1" dirty="0">
            <a:latin typeface="Calibri" pitchFamily="34" charset="0"/>
          </a:endParaRPr>
        </a:p>
      </dgm:t>
    </dgm:pt>
    <dgm:pt modelId="{AA88438B-8043-4398-ADC3-3D97C36C48A4}" type="sibTrans" cxnId="{C0AB787D-9530-414C-B0A5-5D303857B227}">
      <dgm:prSet/>
      <dgm:spPr/>
      <dgm:t>
        <a:bodyPr/>
        <a:lstStyle/>
        <a:p>
          <a:endParaRPr lang="en-US"/>
        </a:p>
      </dgm:t>
    </dgm:pt>
    <dgm:pt modelId="{0FB31706-D61C-46BC-880F-64DB35429824}" type="parTrans" cxnId="{C0AB787D-9530-414C-B0A5-5D303857B227}">
      <dgm:prSet/>
      <dgm:spPr/>
      <dgm:t>
        <a:bodyPr/>
        <a:lstStyle/>
        <a:p>
          <a:endParaRPr lang="en-US"/>
        </a:p>
      </dgm:t>
    </dgm:pt>
    <dgm:pt modelId="{BC5B5A62-E720-4AF1-94C5-3E2227B0A04D}" type="pres">
      <dgm:prSet presAssocID="{841F9938-2EB6-462C-94E9-31568AB478C8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2B5DD9A-A9F2-497C-B8E5-BACD46E90493}" type="pres">
      <dgm:prSet presAssocID="{841F9938-2EB6-462C-94E9-31568AB478C8}" presName="outerBox" presStyleCnt="0"/>
      <dgm:spPr/>
      <dgm:t>
        <a:bodyPr/>
        <a:lstStyle/>
        <a:p>
          <a:endParaRPr lang="en-US"/>
        </a:p>
      </dgm:t>
    </dgm:pt>
    <dgm:pt modelId="{A81C53DF-1C17-4739-B056-BB3F8A1047B3}" type="pres">
      <dgm:prSet presAssocID="{841F9938-2EB6-462C-94E9-31568AB478C8}" presName="outerBoxParent" presStyleLbl="node1" presStyleIdx="0" presStyleCnt="3"/>
      <dgm:spPr/>
      <dgm:t>
        <a:bodyPr/>
        <a:lstStyle/>
        <a:p>
          <a:endParaRPr lang="en-US"/>
        </a:p>
      </dgm:t>
    </dgm:pt>
    <dgm:pt modelId="{C4BD7F5F-4A64-41DE-9532-C6852747ABF5}" type="pres">
      <dgm:prSet presAssocID="{841F9938-2EB6-462C-94E9-31568AB478C8}" presName="outerBoxChildren" presStyleCnt="0"/>
      <dgm:spPr/>
      <dgm:t>
        <a:bodyPr/>
        <a:lstStyle/>
        <a:p>
          <a:endParaRPr lang="en-US"/>
        </a:p>
      </dgm:t>
    </dgm:pt>
    <dgm:pt modelId="{7F06A583-A757-4267-976A-25AB9D21E593}" type="pres">
      <dgm:prSet presAssocID="{160D8D15-9D90-41D6-83D9-D6C6A5EDF50A}" presName="oChild" presStyleLbl="fgAcc1" presStyleIdx="0" presStyleCnt="5" custScaleX="114454" custScaleY="55003" custLinFactNeighborX="2360" custLinFactNeighborY="188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AC9A3E-EF40-487D-A0F9-5016A7C1EC36}" type="pres">
      <dgm:prSet presAssocID="{841F9938-2EB6-462C-94E9-31568AB478C8}" presName="middleBox" presStyleCnt="0"/>
      <dgm:spPr/>
      <dgm:t>
        <a:bodyPr/>
        <a:lstStyle/>
        <a:p>
          <a:endParaRPr lang="en-US"/>
        </a:p>
      </dgm:t>
    </dgm:pt>
    <dgm:pt modelId="{74E64457-CACD-423D-9E0C-230CB5762008}" type="pres">
      <dgm:prSet presAssocID="{841F9938-2EB6-462C-94E9-31568AB478C8}" presName="middleBoxParent" presStyleLbl="node1" presStyleIdx="1" presStyleCnt="3" custScaleY="116351" custLinFactNeighborX="0" custLinFactNeighborY="-4355"/>
      <dgm:spPr/>
      <dgm:t>
        <a:bodyPr/>
        <a:lstStyle/>
        <a:p>
          <a:endParaRPr lang="en-US"/>
        </a:p>
      </dgm:t>
    </dgm:pt>
    <dgm:pt modelId="{4BCE47B8-93AC-413E-917C-2E12BD30CFA5}" type="pres">
      <dgm:prSet presAssocID="{841F9938-2EB6-462C-94E9-31568AB478C8}" presName="middleBoxChildren" presStyleCnt="0"/>
      <dgm:spPr/>
      <dgm:t>
        <a:bodyPr/>
        <a:lstStyle/>
        <a:p>
          <a:endParaRPr lang="en-US"/>
        </a:p>
      </dgm:t>
    </dgm:pt>
    <dgm:pt modelId="{53D2E2A3-1A92-4D82-BD4B-92E247D5A2E9}" type="pres">
      <dgm:prSet presAssocID="{74C394F0-924D-494B-8680-D77F1BBB4375}" presName="mChild" presStyleLbl="fgAcc1" presStyleIdx="1" presStyleCnt="5" custScaleX="96643" custScaleY="1883086" custLinFactY="-1258591" custLinFactNeighborX="-2448" custLinFactNeighborY="-13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5A2F90-9025-4709-80A6-3DC51F618964}" type="pres">
      <dgm:prSet presAssocID="{836E10CF-A4AB-4412-8CC9-C1DA06CEAC99}" presName="middleSibTrans" presStyleCnt="0"/>
      <dgm:spPr/>
      <dgm:t>
        <a:bodyPr/>
        <a:lstStyle/>
        <a:p>
          <a:endParaRPr lang="en-US"/>
        </a:p>
      </dgm:t>
    </dgm:pt>
    <dgm:pt modelId="{3E8FE4EB-9BAE-4D79-B151-4F1172AE5E21}" type="pres">
      <dgm:prSet presAssocID="{5827EB0F-CDD1-4BDF-A20A-FE9991A548C6}" presName="mChild" presStyleLbl="fgAcc1" presStyleIdx="2" presStyleCnt="5" custScaleX="100168" custScaleY="2000000" custLinFactY="-1122548" custLinFactNeighborX="-686" custLinFactNeighborY="-12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B7CFFE-0E49-428B-9EC8-F0DCB6988C14}" type="pres">
      <dgm:prSet presAssocID="{841F9938-2EB6-462C-94E9-31568AB478C8}" presName="centerBox" presStyleCnt="0"/>
      <dgm:spPr/>
      <dgm:t>
        <a:bodyPr/>
        <a:lstStyle/>
        <a:p>
          <a:endParaRPr lang="en-US"/>
        </a:p>
      </dgm:t>
    </dgm:pt>
    <dgm:pt modelId="{9D7F3B21-91A3-4E53-9E65-84142CB84C58}" type="pres">
      <dgm:prSet presAssocID="{841F9938-2EB6-462C-94E9-31568AB478C8}" presName="centerBoxParent" presStyleLbl="node1" presStyleIdx="2" presStyleCnt="3" custScaleX="102703" custScaleY="124076" custLinFactNeighborX="-276" custLinFactNeighborY="-10184"/>
      <dgm:spPr/>
      <dgm:t>
        <a:bodyPr/>
        <a:lstStyle/>
        <a:p>
          <a:endParaRPr lang="en-US"/>
        </a:p>
      </dgm:t>
    </dgm:pt>
    <dgm:pt modelId="{FFE90FE7-5AB5-483C-B137-2CDBF3EF6428}" type="pres">
      <dgm:prSet presAssocID="{841F9938-2EB6-462C-94E9-31568AB478C8}" presName="centerBoxChildren" presStyleCnt="0"/>
      <dgm:spPr/>
      <dgm:t>
        <a:bodyPr/>
        <a:lstStyle/>
        <a:p>
          <a:endParaRPr lang="en-US"/>
        </a:p>
      </dgm:t>
    </dgm:pt>
    <dgm:pt modelId="{B2EB703C-5605-4661-9465-AAFCC27BD4A6}" type="pres">
      <dgm:prSet presAssocID="{610E71FD-EF42-493A-8739-CFBF67F50C58}" presName="cChild" presStyleLbl="fgAcc1" presStyleIdx="3" presStyleCnt="5" custScaleX="84453" custScaleY="179746" custLinFactX="83136" custLinFactNeighborX="100000" custLinFactNeighborY="-361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B90A99-8EC1-4788-93C6-326A8E3E2D88}" type="pres">
      <dgm:prSet presAssocID="{98390AD2-0B50-4496-AC7D-DFAED9E875E8}" presName="centerSibTrans" presStyleCnt="0"/>
      <dgm:spPr/>
      <dgm:t>
        <a:bodyPr/>
        <a:lstStyle/>
        <a:p>
          <a:endParaRPr lang="en-US"/>
        </a:p>
      </dgm:t>
    </dgm:pt>
    <dgm:pt modelId="{AAF5DDF3-CDC5-4ED1-9D7B-3EF578706E07}" type="pres">
      <dgm:prSet presAssocID="{EE4BCF34-5208-4E86-8707-36AE3C97F7CA}" presName="cChild" presStyleLbl="fgAcc1" presStyleIdx="4" presStyleCnt="5" custScaleX="84453" custScaleY="180085" custLinFactX="-87345" custLinFactNeighborX="-100000" custLinFactNeighborY="-359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CAD7ED5-0E00-4134-AB96-6F243A26D330}" type="presOf" srcId="{74C394F0-924D-494B-8680-D77F1BBB4375}" destId="{53D2E2A3-1A92-4D82-BD4B-92E247D5A2E9}" srcOrd="0" destOrd="0" presId="urn:microsoft.com/office/officeart/2005/8/layout/target2"/>
    <dgm:cxn modelId="{5A7A8DD5-F9C3-448F-9886-A5A45821FA8A}" type="presOf" srcId="{610E71FD-EF42-493A-8739-CFBF67F50C58}" destId="{B2EB703C-5605-4661-9465-AAFCC27BD4A6}" srcOrd="0" destOrd="0" presId="urn:microsoft.com/office/officeart/2005/8/layout/target2"/>
    <dgm:cxn modelId="{9880C9D0-3B8C-4E9F-976E-946F10086AD5}" type="presOf" srcId="{11DEDD7B-E61B-4129-A0C8-1946E72ADF79}" destId="{74E64457-CACD-423D-9E0C-230CB5762008}" srcOrd="0" destOrd="0" presId="urn:microsoft.com/office/officeart/2005/8/layout/target2"/>
    <dgm:cxn modelId="{229274E3-7902-45AE-BEBB-95A921007CCE}" type="presOf" srcId="{EE4BCF34-5208-4E86-8707-36AE3C97F7CA}" destId="{AAF5DDF3-CDC5-4ED1-9D7B-3EF578706E07}" srcOrd="0" destOrd="0" presId="urn:microsoft.com/office/officeart/2005/8/layout/target2"/>
    <dgm:cxn modelId="{9F1B9256-ABBF-4BF4-95EF-7C3778E11BE8}" srcId="{841F9938-2EB6-462C-94E9-31568AB478C8}" destId="{028BA60B-C610-404B-AC82-334A0D1FFA28}" srcOrd="0" destOrd="0" parTransId="{76B74A03-6D9A-459E-A4A1-A6AF2ABD1455}" sibTransId="{FA713793-8327-4031-B9B4-01C5A1C659F7}"/>
    <dgm:cxn modelId="{CEFACBF6-8205-49CC-85D9-EFB0A0204C6A}" type="presOf" srcId="{028BA60B-C610-404B-AC82-334A0D1FFA28}" destId="{A81C53DF-1C17-4739-B056-BB3F8A1047B3}" srcOrd="0" destOrd="0" presId="urn:microsoft.com/office/officeart/2005/8/layout/target2"/>
    <dgm:cxn modelId="{DF0599E9-B406-42A6-AD1C-B8C6AC627972}" srcId="{11DEDD7B-E61B-4129-A0C8-1946E72ADF79}" destId="{5827EB0F-CDD1-4BDF-A20A-FE9991A548C6}" srcOrd="1" destOrd="0" parTransId="{09B87F73-4B2B-42BE-B2BD-F4C5572F6EF2}" sibTransId="{464835EF-662C-432C-806E-BA290A4792C1}"/>
    <dgm:cxn modelId="{C86D8C7E-4FCD-4CCE-998D-D5D8F21CAD7E}" type="presOf" srcId="{5827EB0F-CDD1-4BDF-A20A-FE9991A548C6}" destId="{3E8FE4EB-9BAE-4D79-B151-4F1172AE5E21}" srcOrd="0" destOrd="0" presId="urn:microsoft.com/office/officeart/2005/8/layout/target2"/>
    <dgm:cxn modelId="{97B79FFB-6432-4CF0-802C-FEF3EFAD7CB2}" srcId="{841F9938-2EB6-462C-94E9-31568AB478C8}" destId="{11DEDD7B-E61B-4129-A0C8-1946E72ADF79}" srcOrd="1" destOrd="0" parTransId="{CD6861FA-251A-4EA2-A1A3-E723AFC2BC2C}" sibTransId="{3ADA03E8-6B1C-4E67-9401-A7AC4B374F0F}"/>
    <dgm:cxn modelId="{91C7CB38-6B70-45E0-8315-DF13C70AFFDF}" type="presOf" srcId="{841F9938-2EB6-462C-94E9-31568AB478C8}" destId="{BC5B5A62-E720-4AF1-94C5-3E2227B0A04D}" srcOrd="0" destOrd="0" presId="urn:microsoft.com/office/officeart/2005/8/layout/target2"/>
    <dgm:cxn modelId="{C0AB787D-9530-414C-B0A5-5D303857B227}" srcId="{028BA60B-C610-404B-AC82-334A0D1FFA28}" destId="{160D8D15-9D90-41D6-83D9-D6C6A5EDF50A}" srcOrd="0" destOrd="0" parTransId="{0FB31706-D61C-46BC-880F-64DB35429824}" sibTransId="{AA88438B-8043-4398-ADC3-3D97C36C48A4}"/>
    <dgm:cxn modelId="{BD631312-51C4-4BB6-840D-FB18CA009598}" srcId="{11DEDD7B-E61B-4129-A0C8-1946E72ADF79}" destId="{74C394F0-924D-494B-8680-D77F1BBB4375}" srcOrd="0" destOrd="0" parTransId="{5B034B41-6B60-485B-9030-6A189C9AAC58}" sibTransId="{836E10CF-A4AB-4412-8CC9-C1DA06CEAC99}"/>
    <dgm:cxn modelId="{34DE23BE-4A8F-4654-B9CC-7DC507DA4F26}" srcId="{A9BC2941-C7FE-4207-A1C9-0A22DAFD9420}" destId="{610E71FD-EF42-493A-8739-CFBF67F50C58}" srcOrd="0" destOrd="0" parTransId="{0B461DD6-A478-461B-9455-3645DEE99C4C}" sibTransId="{98390AD2-0B50-4496-AC7D-DFAED9E875E8}"/>
    <dgm:cxn modelId="{580FF8B9-4D5F-4F59-864F-23616DA9DC8E}" type="presOf" srcId="{160D8D15-9D90-41D6-83D9-D6C6A5EDF50A}" destId="{7F06A583-A757-4267-976A-25AB9D21E593}" srcOrd="0" destOrd="0" presId="urn:microsoft.com/office/officeart/2005/8/layout/target2"/>
    <dgm:cxn modelId="{C4F7716E-52FF-4F2D-8A31-680601A096B3}" srcId="{841F9938-2EB6-462C-94E9-31568AB478C8}" destId="{A9BC2941-C7FE-4207-A1C9-0A22DAFD9420}" srcOrd="2" destOrd="0" parTransId="{B7CCE43B-9DFA-429F-B8F1-51667E6184F2}" sibTransId="{E045BF96-2ABE-4618-909D-A819393ECA04}"/>
    <dgm:cxn modelId="{F8079233-1488-460F-8489-CDE135EDEAB6}" srcId="{A9BC2941-C7FE-4207-A1C9-0A22DAFD9420}" destId="{EE4BCF34-5208-4E86-8707-36AE3C97F7CA}" srcOrd="1" destOrd="0" parTransId="{B34A5041-FD74-46B8-B14C-29A04E3C0A20}" sibTransId="{6632B9C0-6B13-4471-8438-51638D227E55}"/>
    <dgm:cxn modelId="{1F93C155-FCBB-49D3-ADED-27EE81D1CBC5}" type="presOf" srcId="{A9BC2941-C7FE-4207-A1C9-0A22DAFD9420}" destId="{9D7F3B21-91A3-4E53-9E65-84142CB84C58}" srcOrd="0" destOrd="0" presId="urn:microsoft.com/office/officeart/2005/8/layout/target2"/>
    <dgm:cxn modelId="{7C5027CD-B135-423D-8042-6C68128EFCB1}" type="presParOf" srcId="{BC5B5A62-E720-4AF1-94C5-3E2227B0A04D}" destId="{E2B5DD9A-A9F2-497C-B8E5-BACD46E90493}" srcOrd="0" destOrd="0" presId="urn:microsoft.com/office/officeart/2005/8/layout/target2"/>
    <dgm:cxn modelId="{C26A8974-440A-475E-9B28-68D31F34C6F1}" type="presParOf" srcId="{E2B5DD9A-A9F2-497C-B8E5-BACD46E90493}" destId="{A81C53DF-1C17-4739-B056-BB3F8A1047B3}" srcOrd="0" destOrd="0" presId="urn:microsoft.com/office/officeart/2005/8/layout/target2"/>
    <dgm:cxn modelId="{A48FB81F-43B5-46DD-8D69-35C3A40E278E}" type="presParOf" srcId="{E2B5DD9A-A9F2-497C-B8E5-BACD46E90493}" destId="{C4BD7F5F-4A64-41DE-9532-C6852747ABF5}" srcOrd="1" destOrd="0" presId="urn:microsoft.com/office/officeart/2005/8/layout/target2"/>
    <dgm:cxn modelId="{231D64D4-C00F-4E29-96EC-A13D00EBB3F0}" type="presParOf" srcId="{C4BD7F5F-4A64-41DE-9532-C6852747ABF5}" destId="{7F06A583-A757-4267-976A-25AB9D21E593}" srcOrd="0" destOrd="0" presId="urn:microsoft.com/office/officeart/2005/8/layout/target2"/>
    <dgm:cxn modelId="{56DA7649-6E4C-4CC9-81DC-4FDC8536B35F}" type="presParOf" srcId="{BC5B5A62-E720-4AF1-94C5-3E2227B0A04D}" destId="{C4AC9A3E-EF40-487D-A0F9-5016A7C1EC36}" srcOrd="1" destOrd="0" presId="urn:microsoft.com/office/officeart/2005/8/layout/target2"/>
    <dgm:cxn modelId="{C5CABEEF-4B88-4235-9D1B-4F8E735C54CA}" type="presParOf" srcId="{C4AC9A3E-EF40-487D-A0F9-5016A7C1EC36}" destId="{74E64457-CACD-423D-9E0C-230CB5762008}" srcOrd="0" destOrd="0" presId="urn:microsoft.com/office/officeart/2005/8/layout/target2"/>
    <dgm:cxn modelId="{3A22B951-063B-4DBB-9006-F905AA45157A}" type="presParOf" srcId="{C4AC9A3E-EF40-487D-A0F9-5016A7C1EC36}" destId="{4BCE47B8-93AC-413E-917C-2E12BD30CFA5}" srcOrd="1" destOrd="0" presId="urn:microsoft.com/office/officeart/2005/8/layout/target2"/>
    <dgm:cxn modelId="{04959BFD-09D6-4019-95A1-F02842B1E8DA}" type="presParOf" srcId="{4BCE47B8-93AC-413E-917C-2E12BD30CFA5}" destId="{53D2E2A3-1A92-4D82-BD4B-92E247D5A2E9}" srcOrd="0" destOrd="0" presId="urn:microsoft.com/office/officeart/2005/8/layout/target2"/>
    <dgm:cxn modelId="{7578A619-2483-405D-8974-A10BBF347AE2}" type="presParOf" srcId="{4BCE47B8-93AC-413E-917C-2E12BD30CFA5}" destId="{975A2F90-9025-4709-80A6-3DC51F618964}" srcOrd="1" destOrd="0" presId="urn:microsoft.com/office/officeart/2005/8/layout/target2"/>
    <dgm:cxn modelId="{7DE08402-1F0C-44C4-B906-360839FFC065}" type="presParOf" srcId="{4BCE47B8-93AC-413E-917C-2E12BD30CFA5}" destId="{3E8FE4EB-9BAE-4D79-B151-4F1172AE5E21}" srcOrd="2" destOrd="0" presId="urn:microsoft.com/office/officeart/2005/8/layout/target2"/>
    <dgm:cxn modelId="{86119EDF-FC39-4CEB-836B-01D8F097297C}" type="presParOf" srcId="{BC5B5A62-E720-4AF1-94C5-3E2227B0A04D}" destId="{54B7CFFE-0E49-428B-9EC8-F0DCB6988C14}" srcOrd="2" destOrd="0" presId="urn:microsoft.com/office/officeart/2005/8/layout/target2"/>
    <dgm:cxn modelId="{AC31A270-EEF6-4C54-B1FF-FC5505A72D0F}" type="presParOf" srcId="{54B7CFFE-0E49-428B-9EC8-F0DCB6988C14}" destId="{9D7F3B21-91A3-4E53-9E65-84142CB84C58}" srcOrd="0" destOrd="0" presId="urn:microsoft.com/office/officeart/2005/8/layout/target2"/>
    <dgm:cxn modelId="{34BA263E-C162-465B-9BBA-3BC48B4D7335}" type="presParOf" srcId="{54B7CFFE-0E49-428B-9EC8-F0DCB6988C14}" destId="{FFE90FE7-5AB5-483C-B137-2CDBF3EF6428}" srcOrd="1" destOrd="0" presId="urn:microsoft.com/office/officeart/2005/8/layout/target2"/>
    <dgm:cxn modelId="{55F9E1A7-13AD-4B54-BBCA-B292BF39D811}" type="presParOf" srcId="{FFE90FE7-5AB5-483C-B137-2CDBF3EF6428}" destId="{B2EB703C-5605-4661-9465-AAFCC27BD4A6}" srcOrd="0" destOrd="0" presId="urn:microsoft.com/office/officeart/2005/8/layout/target2"/>
    <dgm:cxn modelId="{1B83480B-92E7-419F-9FD8-DB020AC9AD3A}" type="presParOf" srcId="{FFE90FE7-5AB5-483C-B137-2CDBF3EF6428}" destId="{19B90A99-8EC1-4788-93C6-326A8E3E2D88}" srcOrd="1" destOrd="0" presId="urn:microsoft.com/office/officeart/2005/8/layout/target2"/>
    <dgm:cxn modelId="{DBDD733E-768C-4A08-8D78-FC5BF5520EC2}" type="presParOf" srcId="{FFE90FE7-5AB5-483C-B137-2CDBF3EF6428}" destId="{AAF5DDF3-CDC5-4ED1-9D7B-3EF578706E07}" srcOrd="2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77182E-BB03-4B3B-A373-B8DA201F3C25}">
      <dsp:nvSpPr>
        <dsp:cNvPr id="0" name=""/>
        <dsp:cNvSpPr/>
      </dsp:nvSpPr>
      <dsp:spPr>
        <a:xfrm>
          <a:off x="480059" y="0"/>
          <a:ext cx="5440680" cy="347503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ABFE97-380C-49DF-A458-41629815012E}">
      <dsp:nvSpPr>
        <dsp:cNvPr id="0" name=""/>
        <dsp:cNvSpPr/>
      </dsp:nvSpPr>
      <dsp:spPr>
        <a:xfrm>
          <a:off x="6875" y="1042511"/>
          <a:ext cx="2060257" cy="13900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State &amp; Regional Planning</a:t>
          </a:r>
          <a:endParaRPr lang="en-US" sz="2500" kern="1200" dirty="0"/>
        </a:p>
      </dsp:txBody>
      <dsp:txXfrm>
        <a:off x="74730" y="1110366"/>
        <a:ext cx="1924547" cy="1254304"/>
      </dsp:txXfrm>
    </dsp:sp>
    <dsp:sp modelId="{9AE27B8D-2DC8-403D-918D-65DE7062F955}">
      <dsp:nvSpPr>
        <dsp:cNvPr id="0" name=""/>
        <dsp:cNvSpPr/>
      </dsp:nvSpPr>
      <dsp:spPr>
        <a:xfrm>
          <a:off x="2170271" y="1042511"/>
          <a:ext cx="2060257" cy="13900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Career Pathways “Lens”</a:t>
          </a:r>
          <a:endParaRPr lang="en-US" sz="2500" kern="1200" dirty="0"/>
        </a:p>
      </dsp:txBody>
      <dsp:txXfrm>
        <a:off x="2238126" y="1110366"/>
        <a:ext cx="1924547" cy="1254304"/>
      </dsp:txXfrm>
    </dsp:sp>
    <dsp:sp modelId="{42C334C5-E0F4-4F02-829C-3422029E85E2}">
      <dsp:nvSpPr>
        <dsp:cNvPr id="0" name=""/>
        <dsp:cNvSpPr/>
      </dsp:nvSpPr>
      <dsp:spPr>
        <a:xfrm>
          <a:off x="4333666" y="1042511"/>
          <a:ext cx="2060257" cy="13900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Job Seeker /  Employer Alignment</a:t>
          </a:r>
          <a:endParaRPr lang="en-US" sz="2500" kern="1200" dirty="0"/>
        </a:p>
      </dsp:txBody>
      <dsp:txXfrm>
        <a:off x="4401521" y="1110366"/>
        <a:ext cx="1924547" cy="12543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56D88-3BCB-A346-93A5-A7D2C1FE1BB0}">
      <dsp:nvSpPr>
        <dsp:cNvPr id="0" name=""/>
        <dsp:cNvSpPr/>
      </dsp:nvSpPr>
      <dsp:spPr>
        <a:xfrm>
          <a:off x="5506015" y="0"/>
          <a:ext cx="2086823" cy="586739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/>
            <a:t>REGIONS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(NOT EXHAUSTIVE)</a:t>
          </a:r>
          <a:endParaRPr lang="en-US" sz="1400" b="1" kern="1200" dirty="0"/>
        </a:p>
      </dsp:txBody>
      <dsp:txXfrm>
        <a:off x="5506015" y="0"/>
        <a:ext cx="2086823" cy="1760220"/>
      </dsp:txXfrm>
    </dsp:sp>
    <dsp:sp modelId="{B9CDAFEA-7C6C-2640-AA68-2ED209F1F7F9}">
      <dsp:nvSpPr>
        <dsp:cNvPr id="0" name=""/>
        <dsp:cNvSpPr/>
      </dsp:nvSpPr>
      <dsp:spPr>
        <a:xfrm>
          <a:off x="3071388" y="0"/>
          <a:ext cx="2086823" cy="586739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/>
            <a:t>STATE AGENCIES</a:t>
          </a:r>
          <a:endParaRPr lang="en-US" sz="2600" b="1" kern="1200" dirty="0"/>
        </a:p>
      </dsp:txBody>
      <dsp:txXfrm>
        <a:off x="3071388" y="0"/>
        <a:ext cx="2086823" cy="1760220"/>
      </dsp:txXfrm>
    </dsp:sp>
    <dsp:sp modelId="{276E0049-4B55-F94E-8FB4-11DC9B4B319B}">
      <dsp:nvSpPr>
        <dsp:cNvPr id="0" name=""/>
        <dsp:cNvSpPr/>
      </dsp:nvSpPr>
      <dsp:spPr>
        <a:xfrm>
          <a:off x="636761" y="0"/>
          <a:ext cx="2086823" cy="586739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/>
            <a:t>STATEWIDE BOARDS</a:t>
          </a:r>
          <a:endParaRPr lang="en-US" sz="2600" b="1" kern="1200" dirty="0"/>
        </a:p>
      </dsp:txBody>
      <dsp:txXfrm>
        <a:off x="636761" y="0"/>
        <a:ext cx="2086823" cy="1760220"/>
      </dsp:txXfrm>
    </dsp:sp>
    <dsp:sp modelId="{499E4CD1-54F2-A642-8D5C-EDD166F125EF}">
      <dsp:nvSpPr>
        <dsp:cNvPr id="0" name=""/>
        <dsp:cNvSpPr/>
      </dsp:nvSpPr>
      <dsp:spPr>
        <a:xfrm>
          <a:off x="810663" y="1752603"/>
          <a:ext cx="1739019" cy="8695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solidFill>
                <a:schemeClr val="bg1"/>
              </a:solidFill>
            </a:rPr>
            <a:t>MA WORKFORCE INVESTMENT BOARD</a:t>
          </a:r>
          <a:endParaRPr lang="en-US" sz="1200" b="1" kern="1200" dirty="0">
            <a:solidFill>
              <a:schemeClr val="bg1"/>
            </a:solidFill>
          </a:endParaRPr>
        </a:p>
      </dsp:txBody>
      <dsp:txXfrm>
        <a:off x="836130" y="1778070"/>
        <a:ext cx="1688085" cy="818575"/>
      </dsp:txXfrm>
    </dsp:sp>
    <dsp:sp modelId="{38FB718C-6DD7-1848-A50C-E8830A96D77D}">
      <dsp:nvSpPr>
        <dsp:cNvPr id="0" name=""/>
        <dsp:cNvSpPr/>
      </dsp:nvSpPr>
      <dsp:spPr>
        <a:xfrm rot="45462">
          <a:off x="2549652" y="2178620"/>
          <a:ext cx="695668" cy="26674"/>
        </a:xfrm>
        <a:custGeom>
          <a:avLst/>
          <a:gdLst/>
          <a:ahLst/>
          <a:cxnLst/>
          <a:rect l="0" t="0" r="0" b="0"/>
          <a:pathLst>
            <a:path>
              <a:moveTo>
                <a:pt x="0" y="13337"/>
              </a:moveTo>
              <a:lnTo>
                <a:pt x="695668" y="1333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880094" y="2174566"/>
        <a:ext cx="34783" cy="34783"/>
      </dsp:txXfrm>
    </dsp:sp>
    <dsp:sp modelId="{30A9210F-331A-D44B-A712-8BF85B081DB4}">
      <dsp:nvSpPr>
        <dsp:cNvPr id="0" name=""/>
        <dsp:cNvSpPr/>
      </dsp:nvSpPr>
      <dsp:spPr>
        <a:xfrm>
          <a:off x="3245290" y="1761802"/>
          <a:ext cx="1739019" cy="8695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>
              <a:solidFill>
                <a:schemeClr val="bg1"/>
              </a:solidFill>
            </a:rPr>
            <a:t>LABOR AND WORKFORCE DEVELOPMENT</a:t>
          </a:r>
          <a:endParaRPr lang="en-US" sz="1000" b="1" kern="1200" dirty="0">
            <a:solidFill>
              <a:schemeClr val="bg1"/>
            </a:solidFill>
          </a:endParaRPr>
        </a:p>
      </dsp:txBody>
      <dsp:txXfrm>
        <a:off x="3270757" y="1787269"/>
        <a:ext cx="1688085" cy="818575"/>
      </dsp:txXfrm>
    </dsp:sp>
    <dsp:sp modelId="{2896216B-5C6B-4849-A9B6-BABC57A82531}">
      <dsp:nvSpPr>
        <dsp:cNvPr id="0" name=""/>
        <dsp:cNvSpPr/>
      </dsp:nvSpPr>
      <dsp:spPr>
        <a:xfrm>
          <a:off x="4984309" y="2183220"/>
          <a:ext cx="695607" cy="26674"/>
        </a:xfrm>
        <a:custGeom>
          <a:avLst/>
          <a:gdLst/>
          <a:ahLst/>
          <a:cxnLst/>
          <a:rect l="0" t="0" r="0" b="0"/>
          <a:pathLst>
            <a:path>
              <a:moveTo>
                <a:pt x="0" y="13337"/>
              </a:moveTo>
              <a:lnTo>
                <a:pt x="695607" y="1333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314723" y="2179167"/>
        <a:ext cx="34780" cy="34780"/>
      </dsp:txXfrm>
    </dsp:sp>
    <dsp:sp modelId="{B9BB7E4D-D17E-3245-874D-095319807D96}">
      <dsp:nvSpPr>
        <dsp:cNvPr id="0" name=""/>
        <dsp:cNvSpPr/>
      </dsp:nvSpPr>
      <dsp:spPr>
        <a:xfrm>
          <a:off x="5679917" y="1761802"/>
          <a:ext cx="1739019" cy="8695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WORKFORCE INVESTMENT AREAS (X16)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i="1" kern="1200" dirty="0" smtClean="0"/>
            <a:t>(BOARDS, CEOS, OSCC)</a:t>
          </a:r>
          <a:endParaRPr lang="en-US" sz="800" i="1" kern="1200" dirty="0"/>
        </a:p>
      </dsp:txBody>
      <dsp:txXfrm>
        <a:off x="5705384" y="1787269"/>
        <a:ext cx="1688085" cy="818575"/>
      </dsp:txXfrm>
    </dsp:sp>
    <dsp:sp modelId="{697E4E7B-C7D7-BA46-858E-6F48FB6A6CA9}">
      <dsp:nvSpPr>
        <dsp:cNvPr id="0" name=""/>
        <dsp:cNvSpPr/>
      </dsp:nvSpPr>
      <dsp:spPr>
        <a:xfrm rot="3295385">
          <a:off x="2292268" y="2669319"/>
          <a:ext cx="1210435" cy="26674"/>
        </a:xfrm>
        <a:custGeom>
          <a:avLst/>
          <a:gdLst/>
          <a:ahLst/>
          <a:cxnLst/>
          <a:rect l="0" t="0" r="0" b="0"/>
          <a:pathLst>
            <a:path>
              <a:moveTo>
                <a:pt x="0" y="13337"/>
              </a:moveTo>
              <a:lnTo>
                <a:pt x="1210435" y="13337"/>
              </a:lnTo>
            </a:path>
          </a:pathLst>
        </a:custGeom>
        <a:noFill/>
        <a:ln w="9525" cap="flat" cmpd="sng" algn="ctr">
          <a:solidFill>
            <a:scrgbClr r="0" g="0" b="0">
              <a:shade val="95000"/>
              <a:satMod val="105000"/>
            </a:scrgb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867225" y="2652396"/>
        <a:ext cx="60521" cy="60521"/>
      </dsp:txXfrm>
    </dsp:sp>
    <dsp:sp modelId="{737C6AB4-5454-9B4B-ABE7-4F16064790AB}">
      <dsp:nvSpPr>
        <dsp:cNvPr id="0" name=""/>
        <dsp:cNvSpPr/>
      </dsp:nvSpPr>
      <dsp:spPr>
        <a:xfrm>
          <a:off x="3245290" y="2743201"/>
          <a:ext cx="1739019" cy="8695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>
              <a:solidFill>
                <a:schemeClr val="bg1"/>
              </a:solidFill>
            </a:rPr>
            <a:t>EDUCATION</a:t>
          </a:r>
          <a:endParaRPr lang="en-US" sz="1000" b="1" kern="1200" dirty="0">
            <a:solidFill>
              <a:schemeClr val="bg1"/>
            </a:solidFill>
          </a:endParaRPr>
        </a:p>
      </dsp:txBody>
      <dsp:txXfrm>
        <a:off x="3270757" y="2768668"/>
        <a:ext cx="1688085" cy="818575"/>
      </dsp:txXfrm>
    </dsp:sp>
    <dsp:sp modelId="{FA3857EB-081A-0349-8CE6-3AD09B9538D9}">
      <dsp:nvSpPr>
        <dsp:cNvPr id="0" name=""/>
        <dsp:cNvSpPr/>
      </dsp:nvSpPr>
      <dsp:spPr>
        <a:xfrm rot="91594">
          <a:off x="4984186" y="3173887"/>
          <a:ext cx="695854" cy="26674"/>
        </a:xfrm>
        <a:custGeom>
          <a:avLst/>
          <a:gdLst/>
          <a:ahLst/>
          <a:cxnLst/>
          <a:rect l="0" t="0" r="0" b="0"/>
          <a:pathLst>
            <a:path>
              <a:moveTo>
                <a:pt x="0" y="13337"/>
              </a:moveTo>
              <a:lnTo>
                <a:pt x="695854" y="1333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314717" y="3169828"/>
        <a:ext cx="34792" cy="34792"/>
      </dsp:txXfrm>
    </dsp:sp>
    <dsp:sp modelId="{36004512-6E2F-7845-8442-03FB77F055A9}">
      <dsp:nvSpPr>
        <dsp:cNvPr id="0" name=""/>
        <dsp:cNvSpPr/>
      </dsp:nvSpPr>
      <dsp:spPr>
        <a:xfrm>
          <a:off x="5679917" y="2761739"/>
          <a:ext cx="1739019" cy="8695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EARLY EDUCATION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K-12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VOCATIONAL TECH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ADULT EDUCATION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PUBLIC HIGHER EDUCATION</a:t>
          </a:r>
          <a:endParaRPr lang="en-US" sz="800" kern="1200" dirty="0"/>
        </a:p>
      </dsp:txBody>
      <dsp:txXfrm>
        <a:off x="5705384" y="2787206"/>
        <a:ext cx="1688085" cy="818575"/>
      </dsp:txXfrm>
    </dsp:sp>
    <dsp:sp modelId="{CAD6959B-98B2-BB47-9DDE-F3ECBB9536C9}">
      <dsp:nvSpPr>
        <dsp:cNvPr id="0" name=""/>
        <dsp:cNvSpPr/>
      </dsp:nvSpPr>
      <dsp:spPr>
        <a:xfrm rot="4254146">
          <a:off x="1834443" y="3178556"/>
          <a:ext cx="2126085" cy="26674"/>
        </a:xfrm>
        <a:custGeom>
          <a:avLst/>
          <a:gdLst/>
          <a:ahLst/>
          <a:cxnLst/>
          <a:rect l="0" t="0" r="0" b="0"/>
          <a:pathLst>
            <a:path>
              <a:moveTo>
                <a:pt x="0" y="13337"/>
              </a:moveTo>
              <a:lnTo>
                <a:pt x="2126085" y="13337"/>
              </a:lnTo>
            </a:path>
          </a:pathLst>
        </a:custGeom>
        <a:noFill/>
        <a:ln w="9525" cap="flat" cmpd="sng" algn="ctr">
          <a:solidFill>
            <a:scrgbClr r="0" g="0" b="0">
              <a:shade val="95000"/>
              <a:satMod val="105000"/>
            </a:scrgb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2844334" y="3138742"/>
        <a:ext cx="106304" cy="106304"/>
      </dsp:txXfrm>
    </dsp:sp>
    <dsp:sp modelId="{972334DA-0376-9049-B94A-C61F479A77F1}">
      <dsp:nvSpPr>
        <dsp:cNvPr id="0" name=""/>
        <dsp:cNvSpPr/>
      </dsp:nvSpPr>
      <dsp:spPr>
        <a:xfrm>
          <a:off x="3245290" y="3761675"/>
          <a:ext cx="1739019" cy="8695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>
              <a:solidFill>
                <a:schemeClr val="bg1"/>
              </a:solidFill>
            </a:rPr>
            <a:t>HOUSING AND EDUCATION</a:t>
          </a:r>
          <a:endParaRPr lang="en-US" sz="1000" b="1" kern="1200" dirty="0">
            <a:solidFill>
              <a:schemeClr val="bg1"/>
            </a:solidFill>
          </a:endParaRPr>
        </a:p>
      </dsp:txBody>
      <dsp:txXfrm>
        <a:off x="3270757" y="3787142"/>
        <a:ext cx="1688085" cy="818575"/>
      </dsp:txXfrm>
    </dsp:sp>
    <dsp:sp modelId="{B6553FA5-38E1-074C-980A-CB62F003D486}">
      <dsp:nvSpPr>
        <dsp:cNvPr id="0" name=""/>
        <dsp:cNvSpPr/>
      </dsp:nvSpPr>
      <dsp:spPr>
        <a:xfrm>
          <a:off x="4984309" y="4183092"/>
          <a:ext cx="700633" cy="26674"/>
        </a:xfrm>
        <a:custGeom>
          <a:avLst/>
          <a:gdLst/>
          <a:ahLst/>
          <a:cxnLst/>
          <a:rect l="0" t="0" r="0" b="0"/>
          <a:pathLst>
            <a:path>
              <a:moveTo>
                <a:pt x="0" y="13337"/>
              </a:moveTo>
              <a:lnTo>
                <a:pt x="700633" y="1333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317110" y="4178914"/>
        <a:ext cx="35031" cy="35031"/>
      </dsp:txXfrm>
    </dsp:sp>
    <dsp:sp modelId="{AE2170A0-1D35-D448-989E-5C726F24B4AC}">
      <dsp:nvSpPr>
        <dsp:cNvPr id="0" name=""/>
        <dsp:cNvSpPr/>
      </dsp:nvSpPr>
      <dsp:spPr>
        <a:xfrm>
          <a:off x="5684943" y="3761675"/>
          <a:ext cx="1739019" cy="8695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MA OFFICE OF BUSINESS DEVELOPMENT (Regional Offices)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REGIONAL ECONOMIC DEVELOPMENT ORGANIZATIONS (REDO)</a:t>
          </a:r>
          <a:endParaRPr lang="en-US" sz="800" kern="1200" dirty="0"/>
        </a:p>
      </dsp:txBody>
      <dsp:txXfrm>
        <a:off x="5710410" y="3787142"/>
        <a:ext cx="1688085" cy="818575"/>
      </dsp:txXfrm>
    </dsp:sp>
    <dsp:sp modelId="{1D7B0183-EE5F-4B44-9D07-41750AE2C754}">
      <dsp:nvSpPr>
        <dsp:cNvPr id="0" name=""/>
        <dsp:cNvSpPr/>
      </dsp:nvSpPr>
      <dsp:spPr>
        <a:xfrm rot="4618998">
          <a:off x="1353303" y="3678524"/>
          <a:ext cx="3088365" cy="26674"/>
        </a:xfrm>
        <a:custGeom>
          <a:avLst/>
          <a:gdLst/>
          <a:ahLst/>
          <a:cxnLst/>
          <a:rect l="0" t="0" r="0" b="0"/>
          <a:pathLst>
            <a:path>
              <a:moveTo>
                <a:pt x="0" y="13337"/>
              </a:moveTo>
              <a:lnTo>
                <a:pt x="3088365" y="13337"/>
              </a:lnTo>
            </a:path>
          </a:pathLst>
        </a:custGeom>
        <a:noFill/>
        <a:ln w="9525" cap="flat" cmpd="sng" algn="ctr">
          <a:solidFill>
            <a:scrgbClr r="0" g="0" b="0">
              <a:shade val="95000"/>
              <a:satMod val="105000"/>
            </a:scrgbClr>
          </a:solidFill>
          <a:prstDash val="das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820277" y="3614653"/>
        <a:ext cx="154418" cy="154418"/>
      </dsp:txXfrm>
    </dsp:sp>
    <dsp:sp modelId="{F4C53039-B3C0-554A-A094-280093013DAB}">
      <dsp:nvSpPr>
        <dsp:cNvPr id="0" name=""/>
        <dsp:cNvSpPr/>
      </dsp:nvSpPr>
      <dsp:spPr>
        <a:xfrm>
          <a:off x="3245290" y="4761611"/>
          <a:ext cx="1739019" cy="8695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>
              <a:solidFill>
                <a:schemeClr val="bg1"/>
              </a:solidFill>
            </a:rPr>
            <a:t>HEALTH AND HUMAN SERVICES</a:t>
          </a:r>
          <a:endParaRPr lang="en-US" sz="1000" b="1" kern="1200" dirty="0">
            <a:solidFill>
              <a:schemeClr val="bg1"/>
            </a:solidFill>
          </a:endParaRPr>
        </a:p>
      </dsp:txBody>
      <dsp:txXfrm>
        <a:off x="3270757" y="4787078"/>
        <a:ext cx="1688085" cy="818575"/>
      </dsp:txXfrm>
    </dsp:sp>
    <dsp:sp modelId="{BF09D150-4932-0D40-9C35-8FD3D1B78089}">
      <dsp:nvSpPr>
        <dsp:cNvPr id="0" name=""/>
        <dsp:cNvSpPr/>
      </dsp:nvSpPr>
      <dsp:spPr>
        <a:xfrm>
          <a:off x="4984309" y="5183028"/>
          <a:ext cx="695607" cy="26674"/>
        </a:xfrm>
        <a:custGeom>
          <a:avLst/>
          <a:gdLst/>
          <a:ahLst/>
          <a:cxnLst/>
          <a:rect l="0" t="0" r="0" b="0"/>
          <a:pathLst>
            <a:path>
              <a:moveTo>
                <a:pt x="0" y="13337"/>
              </a:moveTo>
              <a:lnTo>
                <a:pt x="695607" y="1333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314723" y="5178976"/>
        <a:ext cx="34780" cy="34780"/>
      </dsp:txXfrm>
    </dsp:sp>
    <dsp:sp modelId="{A87F49FF-FD56-E746-9CFB-954517BC12E2}">
      <dsp:nvSpPr>
        <dsp:cNvPr id="0" name=""/>
        <dsp:cNvSpPr/>
      </dsp:nvSpPr>
      <dsp:spPr>
        <a:xfrm>
          <a:off x="5679917" y="4761611"/>
          <a:ext cx="1739019" cy="8695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WORKFORCE SERVICES FOR POPUATIONS (DISABILITIES, OLDER WORKERS, LOW-INCOME, ETC 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 dirty="0" smtClean="0"/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SAFETY NET SUPPORTS (TANF, SNAP, ETC)</a:t>
          </a:r>
          <a:endParaRPr lang="en-US" sz="800" kern="1200" dirty="0"/>
        </a:p>
      </dsp:txBody>
      <dsp:txXfrm>
        <a:off x="5705384" y="4787078"/>
        <a:ext cx="1688085" cy="8185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A34F91-B384-4E5C-B47B-66AD1C1513D0}">
      <dsp:nvSpPr>
        <dsp:cNvPr id="0" name=""/>
        <dsp:cNvSpPr/>
      </dsp:nvSpPr>
      <dsp:spPr>
        <a:xfrm>
          <a:off x="2422373" y="0"/>
          <a:ext cx="2787459" cy="2787883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981861-84A1-4F24-A631-EE833C439171}">
      <dsp:nvSpPr>
        <dsp:cNvPr id="0" name=""/>
        <dsp:cNvSpPr/>
      </dsp:nvSpPr>
      <dsp:spPr>
        <a:xfrm>
          <a:off x="3038493" y="1006510"/>
          <a:ext cx="1548937" cy="774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MWIB PATHWAYS COMMITTEE</a:t>
          </a:r>
          <a:endParaRPr lang="en-US" sz="1400" b="1" kern="1200" dirty="0"/>
        </a:p>
      </dsp:txBody>
      <dsp:txXfrm>
        <a:off x="3038493" y="1006510"/>
        <a:ext cx="1548937" cy="774283"/>
      </dsp:txXfrm>
    </dsp:sp>
    <dsp:sp modelId="{69EB3A5E-DFC7-4FC5-9347-57E1D35AC7E9}">
      <dsp:nvSpPr>
        <dsp:cNvPr id="0" name=""/>
        <dsp:cNvSpPr/>
      </dsp:nvSpPr>
      <dsp:spPr>
        <a:xfrm>
          <a:off x="1648166" y="1601845"/>
          <a:ext cx="2787459" cy="2787883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867E30-F1DA-4699-80A9-8B0CDA3F5E01}">
      <dsp:nvSpPr>
        <dsp:cNvPr id="0" name=""/>
        <dsp:cNvSpPr/>
      </dsp:nvSpPr>
      <dsp:spPr>
        <a:xfrm>
          <a:off x="2267427" y="2617622"/>
          <a:ext cx="1548937" cy="774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STATE AGENCY PERFORMANCE AND FUNDING TEAM</a:t>
          </a:r>
          <a:endParaRPr lang="en-US" sz="1400" b="1" kern="1200" dirty="0"/>
        </a:p>
      </dsp:txBody>
      <dsp:txXfrm>
        <a:off x="2267427" y="2617622"/>
        <a:ext cx="1548937" cy="774283"/>
      </dsp:txXfrm>
    </dsp:sp>
    <dsp:sp modelId="{CE71EB8E-7E76-4B5B-A254-2E1F23DD93FA}">
      <dsp:nvSpPr>
        <dsp:cNvPr id="0" name=""/>
        <dsp:cNvSpPr/>
      </dsp:nvSpPr>
      <dsp:spPr>
        <a:xfrm>
          <a:off x="2620767" y="3395380"/>
          <a:ext cx="2394859" cy="2395819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278B57-7BCE-4BA2-854D-14BEE076E531}">
      <dsp:nvSpPr>
        <dsp:cNvPr id="0" name=""/>
        <dsp:cNvSpPr/>
      </dsp:nvSpPr>
      <dsp:spPr>
        <a:xfrm>
          <a:off x="3042158" y="4231050"/>
          <a:ext cx="1548937" cy="7742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REGIONAL CAREER PATHWAY PLANNING</a:t>
          </a:r>
          <a:endParaRPr lang="en-US" sz="1400" b="1" kern="1200" dirty="0"/>
        </a:p>
      </dsp:txBody>
      <dsp:txXfrm>
        <a:off x="3042158" y="4231050"/>
        <a:ext cx="1548937" cy="7742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1C53DF-1C17-4739-B056-BB3F8A1047B3}">
      <dsp:nvSpPr>
        <dsp:cNvPr id="0" name=""/>
        <dsp:cNvSpPr/>
      </dsp:nvSpPr>
      <dsp:spPr>
        <a:xfrm>
          <a:off x="0" y="0"/>
          <a:ext cx="8382000" cy="6172199"/>
        </a:xfrm>
        <a:prstGeom prst="roundRect">
          <a:avLst>
            <a:gd name="adj" fmla="val 85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shade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4790313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smtClean="0"/>
            <a:t>Massachusetts Agenda for Success</a:t>
          </a:r>
          <a:endParaRPr lang="en-US" sz="2400" kern="1200" dirty="0"/>
        </a:p>
      </dsp:txBody>
      <dsp:txXfrm>
        <a:off x="153661" y="153661"/>
        <a:ext cx="8074678" cy="5864877"/>
      </dsp:txXfrm>
    </dsp:sp>
    <dsp:sp modelId="{7F06A583-A757-4267-976A-25AB9D21E593}">
      <dsp:nvSpPr>
        <dsp:cNvPr id="0" name=""/>
        <dsp:cNvSpPr/>
      </dsp:nvSpPr>
      <dsp:spPr>
        <a:xfrm>
          <a:off x="148357" y="2355613"/>
          <a:ext cx="1439030" cy="2376426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latin typeface="Calibri" pitchFamily="34" charset="0"/>
            </a:rPr>
            <a:t>Building Career Pathways</a:t>
          </a:r>
          <a:endParaRPr lang="en-US" sz="1800" b="1" kern="1200" dirty="0">
            <a:latin typeface="Calibri" pitchFamily="34" charset="0"/>
          </a:endParaRPr>
        </a:p>
      </dsp:txBody>
      <dsp:txXfrm>
        <a:off x="192612" y="2399868"/>
        <a:ext cx="1350520" cy="2287916"/>
      </dsp:txXfrm>
    </dsp:sp>
    <dsp:sp modelId="{74E64457-CACD-423D-9E0C-230CB5762008}">
      <dsp:nvSpPr>
        <dsp:cNvPr id="0" name=""/>
        <dsp:cNvSpPr/>
      </dsp:nvSpPr>
      <dsp:spPr>
        <a:xfrm>
          <a:off x="1676400" y="1001664"/>
          <a:ext cx="6496050" cy="5026991"/>
        </a:xfrm>
        <a:prstGeom prst="roundRect">
          <a:avLst>
            <a:gd name="adj" fmla="val 10500"/>
          </a:avLst>
        </a:prstGeom>
        <a:gradFill rotWithShape="0">
          <a:gsLst>
            <a:gs pos="0">
              <a:srgbClr val="92D050"/>
            </a:gs>
            <a:gs pos="100000">
              <a:schemeClr val="accent2">
                <a:shade val="50000"/>
                <a:hueOff val="193804"/>
                <a:satOff val="23896"/>
                <a:lumOff val="27157"/>
                <a:alphaOff val="0"/>
                <a:tint val="37000"/>
                <a:satMod val="300000"/>
              </a:schemeClr>
            </a:gs>
            <a:gs pos="100000">
              <a:schemeClr val="accent2">
                <a:shade val="50000"/>
                <a:hueOff val="193804"/>
                <a:satOff val="23896"/>
                <a:lumOff val="2715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2743543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Massachusetts Workforce Investment Board (MWIB) </a:t>
          </a:r>
          <a:endParaRPr lang="en-US" sz="2400" kern="1200" dirty="0"/>
        </a:p>
      </dsp:txBody>
      <dsp:txXfrm>
        <a:off x="1830997" y="1156261"/>
        <a:ext cx="6186856" cy="4717797"/>
      </dsp:txXfrm>
    </dsp:sp>
    <dsp:sp modelId="{53D2E2A3-1A92-4D82-BD4B-92E247D5A2E9}">
      <dsp:nvSpPr>
        <dsp:cNvPr id="0" name=""/>
        <dsp:cNvSpPr/>
      </dsp:nvSpPr>
      <dsp:spPr>
        <a:xfrm>
          <a:off x="1828803" y="2209800"/>
          <a:ext cx="1255595" cy="1202093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103009"/>
              <a:satOff val="14585"/>
              <a:lumOff val="1510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Advises the Governor on the “workforce system” –</a:t>
          </a:r>
          <a:br>
            <a:rPr lang="en-US" sz="1000" b="1" kern="1200" dirty="0" smtClean="0"/>
          </a:br>
          <a:r>
            <a:rPr lang="en-US" sz="1000" b="1" kern="1200" dirty="0" smtClean="0"/>
            <a:t> broadly defined.</a:t>
          </a:r>
          <a:endParaRPr lang="en-US" sz="1000" b="1" kern="1200" dirty="0"/>
        </a:p>
      </dsp:txBody>
      <dsp:txXfrm>
        <a:off x="1865772" y="2246769"/>
        <a:ext cx="1181657" cy="1128155"/>
      </dsp:txXfrm>
    </dsp:sp>
    <dsp:sp modelId="{3E8FE4EB-9BAE-4D79-B151-4F1172AE5E21}">
      <dsp:nvSpPr>
        <dsp:cNvPr id="0" name=""/>
        <dsp:cNvSpPr/>
      </dsp:nvSpPr>
      <dsp:spPr>
        <a:xfrm>
          <a:off x="1828797" y="3505200"/>
          <a:ext cx="1301392" cy="1276726"/>
        </a:xfrm>
        <a:prstGeom prst="roundRect">
          <a:avLst>
            <a:gd name="adj" fmla="val 10500"/>
          </a:avLst>
        </a:prstGeom>
        <a:solidFill>
          <a:schemeClr val="accent2">
            <a:lumMod val="40000"/>
            <a:lumOff val="60000"/>
            <a:alpha val="90000"/>
          </a:schemeClr>
        </a:solidFill>
        <a:ln w="9525" cap="flat" cmpd="sng" algn="ctr">
          <a:solidFill>
            <a:schemeClr val="accent2">
              <a:shade val="50000"/>
              <a:hueOff val="206017"/>
              <a:satOff val="29170"/>
              <a:lumOff val="3019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Creates  subcommittees to achieve results.</a:t>
          </a:r>
        </a:p>
      </dsp:txBody>
      <dsp:txXfrm>
        <a:off x="1868061" y="3544464"/>
        <a:ext cx="1222864" cy="1198198"/>
      </dsp:txXfrm>
    </dsp:sp>
    <dsp:sp modelId="{9D7F3B21-91A3-4E53-9E65-84142CB84C58}">
      <dsp:nvSpPr>
        <dsp:cNvPr id="0" name=""/>
        <dsp:cNvSpPr/>
      </dsp:nvSpPr>
      <dsp:spPr>
        <a:xfrm>
          <a:off x="3235178" y="2537465"/>
          <a:ext cx="4777753" cy="3063287"/>
        </a:xfrm>
        <a:prstGeom prst="roundRect">
          <a:avLst>
            <a:gd name="adj" fmla="val 10500"/>
          </a:avLst>
        </a:prstGeom>
        <a:gradFill rotWithShape="0">
          <a:gsLst>
            <a:gs pos="0">
              <a:schemeClr val="accent2">
                <a:shade val="50000"/>
                <a:hueOff val="193804"/>
                <a:satOff val="23896"/>
                <a:lumOff val="27157"/>
                <a:alphaOff val="0"/>
                <a:tint val="50000"/>
                <a:satMod val="300000"/>
              </a:schemeClr>
            </a:gs>
            <a:gs pos="35000">
              <a:schemeClr val="accent2">
                <a:shade val="50000"/>
                <a:hueOff val="193804"/>
                <a:satOff val="23896"/>
                <a:lumOff val="27157"/>
                <a:alphaOff val="0"/>
                <a:tint val="37000"/>
                <a:satMod val="300000"/>
              </a:schemeClr>
            </a:gs>
            <a:gs pos="100000">
              <a:schemeClr val="accent2">
                <a:shade val="50000"/>
                <a:hueOff val="193804"/>
                <a:satOff val="23896"/>
                <a:lumOff val="2715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1393546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/>
            <a:t>Career Pathways Committee</a:t>
          </a:r>
          <a:endParaRPr lang="en-US" sz="2600" b="1" kern="1200" dirty="0"/>
        </a:p>
      </dsp:txBody>
      <dsp:txXfrm>
        <a:off x="3329385" y="2631672"/>
        <a:ext cx="4589339" cy="2874873"/>
      </dsp:txXfrm>
    </dsp:sp>
    <dsp:sp modelId="{B2EB703C-5605-4661-9465-AAFCC27BD4A6}">
      <dsp:nvSpPr>
        <dsp:cNvPr id="0" name=""/>
        <dsp:cNvSpPr/>
      </dsp:nvSpPr>
      <dsp:spPr>
        <a:xfrm>
          <a:off x="5638821" y="3352805"/>
          <a:ext cx="2172329" cy="1996970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206017"/>
              <a:satOff val="29170"/>
              <a:lumOff val="3019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b="1" i="0" kern="1200" dirty="0" smtClean="0">
              <a:latin typeface="+mn-lt"/>
            </a:rPr>
            <a:t>Step 2: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b="1" i="0" kern="1200" dirty="0" smtClean="0">
              <a:latin typeface="+mn-lt"/>
            </a:rPr>
            <a:t>Build Regional Pathways in Regions –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b="0" i="1" kern="1200" dirty="0" smtClean="0">
            <a:latin typeface="+mn-lt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b="0" i="1" kern="1200" dirty="0" smtClean="0">
              <a:latin typeface="+mn-lt"/>
            </a:rPr>
            <a:t>Identify, Develop and Scale Career Pathway Models in Regions</a:t>
          </a:r>
          <a:endParaRPr lang="en-US" sz="1400" b="0" i="1" kern="1200" dirty="0">
            <a:latin typeface="+mn-lt"/>
          </a:endParaRPr>
        </a:p>
      </dsp:txBody>
      <dsp:txXfrm>
        <a:off x="5700235" y="3414219"/>
        <a:ext cx="2049501" cy="1874142"/>
      </dsp:txXfrm>
    </dsp:sp>
    <dsp:sp modelId="{AAF5DDF3-CDC5-4ED1-9D7B-3EF578706E07}">
      <dsp:nvSpPr>
        <dsp:cNvPr id="0" name=""/>
        <dsp:cNvSpPr/>
      </dsp:nvSpPr>
      <dsp:spPr>
        <a:xfrm>
          <a:off x="3352801" y="3352955"/>
          <a:ext cx="2172329" cy="2000737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shade val="50000"/>
              <a:hueOff val="103009"/>
              <a:satOff val="14585"/>
              <a:lumOff val="1510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+mn-lt"/>
            </a:rPr>
            <a:t>Step 1:</a:t>
          </a:r>
          <a:br>
            <a:rPr lang="en-US" sz="1400" b="1" kern="1200" dirty="0" smtClean="0">
              <a:latin typeface="+mn-lt"/>
            </a:rPr>
          </a:br>
          <a:r>
            <a:rPr lang="en-US" sz="1400" b="1" kern="1200" dirty="0" smtClean="0">
              <a:latin typeface="+mn-lt"/>
            </a:rPr>
            <a:t>Facilitate Regional Planning –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i="1" kern="1200" dirty="0" smtClean="0">
              <a:latin typeface="+mn-lt"/>
            </a:rPr>
            <a:t>Strategies that Respond to B&amp;I Workforce Needs </a:t>
          </a:r>
          <a:endParaRPr lang="en-US" sz="1400" b="0" i="1" kern="1200" dirty="0">
            <a:latin typeface="+mn-lt"/>
          </a:endParaRPr>
        </a:p>
      </dsp:txBody>
      <dsp:txXfrm>
        <a:off x="3414331" y="3414485"/>
        <a:ext cx="2049269" cy="18776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?>

<Relationships xmlns="http://schemas.openxmlformats.org/package/2006/relationships">
  <Relationship Id="rId1" Type="http://schemas.openxmlformats.org/officeDocument/2006/relationships/theme" Target="../theme/theme3.xml"/>
</Relationships>
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86B1C0-B270-48C4-85C7-D291B1256B82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AF8764-F9A4-45D5-875E-959F7D7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85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?>

<Relationships xmlns="http://schemas.openxmlformats.org/package/2006/relationships">
  <Relationship Id="rId1" Type="http://schemas.openxmlformats.org/officeDocument/2006/relationships/theme" Target="../theme/theme2.xml"/>
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D2E8797-6F0E-485F-AC8E-F8BA9F2E6C84}" type="datetimeFigureOut">
              <a:rPr lang="en-US" smtClean="0"/>
              <a:pPr/>
              <a:t>10/25/2012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248365B-4502-4EBF-82A7-BC4379C4BC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205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?>

<Relationships xmlns="http://schemas.openxmlformats.org/package/2006/relationships">
  <Relationship Id="rId1" Type="http://schemas.openxmlformats.org/officeDocument/2006/relationships/notesMaster" Target="../notesMasters/notesMaster1.xml"/>
  <Relationship Id="rId2" Type="http://schemas.openxmlformats.org/officeDocument/2006/relationships/slide" Target="../slides/slide5.xml"/>
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EFF40F-6FB4-4A9F-9415-55541345F2BC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2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3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4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-838200" y="152400"/>
            <a:ext cx="914400" cy="91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9431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slideLayout" Target="../slideLayouts/slideLayout2.xml"/>
  <Relationship Id="rId3" Type="http://schemas.openxmlformats.org/officeDocument/2006/relationships/slideLayout" Target="../slideLayouts/slideLayout3.xml"/>
  <Relationship Id="rId4" Type="http://schemas.openxmlformats.org/officeDocument/2006/relationships/slideLayout" Target="../slideLayouts/slideLayout4.xml"/>
  <Relationship Id="rId5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53466F8F-EE2D-4C4A-802D-E760111D8CC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</p:sldLayoutIdLst>
  <p:timing>
    <p:tnLst>
      <p:par>
        <p:cTn id="1" dur="indefinite" restart="never" nodeType="tmRoot"/>
      </p:par>
    </p:tnLst>
  </p:timing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</Relationships>

</file>

<file path=ppt/slides/_rels/slide3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</Relationships>

</file>

<file path=ppt/slides/_rels/slide4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  <Relationship Id="rId2" Type="http://schemas.openxmlformats.org/officeDocument/2006/relationships/diagramData" Target="../diagrams/data1.xml"/>
  <Relationship Id="rId3" Type="http://schemas.openxmlformats.org/officeDocument/2006/relationships/diagramLayout" Target="../diagrams/layout1.xml"/>
  <Relationship Id="rId4" Type="http://schemas.openxmlformats.org/officeDocument/2006/relationships/diagramQuickStyle" Target="../diagrams/quickStyle1.xml"/>
  <Relationship Id="rId5" Type="http://schemas.openxmlformats.org/officeDocument/2006/relationships/diagramColors" Target="../diagrams/colors1.xml"/>
  <Relationship Id="rId6" Type="http://schemas.microsoft.com/office/2007/relationships/diagramDrawing" Target="../diagrams/drawing1.xml"/>
</Relationships>

</file>

<file path=ppt/slides/_rels/slide5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.xml"/>
  <Relationship Id="rId3" Type="http://schemas.openxmlformats.org/officeDocument/2006/relationships/image" Target="../media/image1.png"/>
  <Relationship Id="rId4" Type="http://schemas.microsoft.com/office/2007/relationships/hdphoto" Target="../media/hdphoto1.wdp"/>
</Relationships>

</file>

<file path=ppt/slides/_rels/slide6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3.xml"/>
  <Relationship Id="rId2" Type="http://schemas.openxmlformats.org/officeDocument/2006/relationships/diagramData" Target="../diagrams/data2.xml"/>
  <Relationship Id="rId3" Type="http://schemas.openxmlformats.org/officeDocument/2006/relationships/diagramLayout" Target="../diagrams/layout2.xml"/>
  <Relationship Id="rId4" Type="http://schemas.openxmlformats.org/officeDocument/2006/relationships/diagramQuickStyle" Target="../diagrams/quickStyle2.xml"/>
  <Relationship Id="rId5" Type="http://schemas.openxmlformats.org/officeDocument/2006/relationships/diagramColors" Target="../diagrams/colors2.xml"/>
  <Relationship Id="rId6" Type="http://schemas.microsoft.com/office/2007/relationships/diagramDrawing" Target="../diagrams/drawing2.xml"/>
</Relationships>

</file>

<file path=ppt/slides/_rels/slide7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4.xml"/>
  <Relationship Id="rId2" Type="http://schemas.openxmlformats.org/officeDocument/2006/relationships/diagramData" Target="../diagrams/data3.xml"/>
  <Relationship Id="rId3" Type="http://schemas.openxmlformats.org/officeDocument/2006/relationships/diagramLayout" Target="../diagrams/layout3.xml"/>
  <Relationship Id="rId4" Type="http://schemas.openxmlformats.org/officeDocument/2006/relationships/diagramQuickStyle" Target="../diagrams/quickStyle3.xml"/>
  <Relationship Id="rId5" Type="http://schemas.openxmlformats.org/officeDocument/2006/relationships/diagramColors" Target="../diagrams/colors3.xml"/>
  <Relationship Id="rId6" Type="http://schemas.microsoft.com/office/2007/relationships/diagramDrawing" Target="../diagrams/drawing3.xml"/>
</Relationships>

</file>

<file path=ppt/slides/_rels/slide8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diagramData" Target="../diagrams/data4.xml"/>
  <Relationship Id="rId3" Type="http://schemas.openxmlformats.org/officeDocument/2006/relationships/diagramLayout" Target="../diagrams/layout4.xml"/>
  <Relationship Id="rId4" Type="http://schemas.openxmlformats.org/officeDocument/2006/relationships/diagramQuickStyle" Target="../diagrams/quickStyle4.xml"/>
  <Relationship Id="rId5" Type="http://schemas.openxmlformats.org/officeDocument/2006/relationships/diagramColors" Target="../diagrams/colors4.xml"/>
  <Relationship Id="rId6" Type="http://schemas.microsoft.com/office/2007/relationships/diagramDrawing" Target="../diagrams/drawing4.xml"/>
</Relationships>

</file>

<file path=ppt/slides/_rels/slide9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</Relationships>

</file>

<file path=ppt/slides/_rels/slide10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</Relationships>

</file>

<file path=ppt/slides/_rels/slide11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2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4114800"/>
            <a:ext cx="5637010" cy="882119"/>
          </a:xfrm>
        </p:spPr>
        <p:txBody>
          <a:bodyPr>
            <a:normAutofit/>
          </a:bodyPr>
          <a:lstStyle/>
          <a:p>
            <a:r>
              <a:rPr lang="en-US" sz="3000" i="1" dirty="0" smtClean="0"/>
              <a:t>Regional Pathways Committee</a:t>
            </a:r>
            <a:endParaRPr lang="en-US" sz="3000" i="1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990600"/>
            <a:ext cx="7696200" cy="2590800"/>
          </a:xfrm>
          <a:ln>
            <a:noFill/>
          </a:ln>
          <a:effectLst/>
        </p:spPr>
        <p:txBody>
          <a:bodyPr>
            <a:noAutofit/>
          </a:bodyPr>
          <a:lstStyle/>
          <a:p>
            <a:r>
              <a:rPr lang="en-US" sz="6400" dirty="0" smtClean="0">
                <a:effectLst/>
              </a:rPr>
              <a:t>Massachusetts Workforce Investment Board</a:t>
            </a:r>
            <a:endParaRPr lang="en-US" sz="6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9225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57400" y="4724400"/>
            <a:ext cx="6512511" cy="1143000"/>
          </a:xfrm>
        </p:spPr>
        <p:txBody>
          <a:bodyPr/>
          <a:lstStyle/>
          <a:p>
            <a:r>
              <a:rPr lang="en-US" dirty="0" smtClean="0">
                <a:effectLst/>
              </a:rPr>
              <a:t>WHAT WE HEAR</a:t>
            </a:r>
            <a:endParaRPr lang="en-US" dirty="0">
              <a:effectLst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762000" y="731520"/>
            <a:ext cx="6781800" cy="3474720"/>
          </a:xfrm>
        </p:spPr>
        <p:txBody>
          <a:bodyPr>
            <a:noAutofit/>
          </a:bodyPr>
          <a:lstStyle/>
          <a:p>
            <a:r>
              <a:rPr lang="en-US" sz="2800" dirty="0" smtClean="0"/>
              <a:t>Effective services at One-Stops </a:t>
            </a:r>
            <a:r>
              <a:rPr lang="en-US" sz="2800" dirty="0"/>
              <a:t>Career Centers, </a:t>
            </a:r>
            <a:r>
              <a:rPr lang="en-US" sz="2800" dirty="0" err="1" smtClean="0"/>
              <a:t>Voc</a:t>
            </a:r>
            <a:r>
              <a:rPr lang="en-US" sz="2800" dirty="0" smtClean="0"/>
              <a:t> Techs, Community </a:t>
            </a:r>
            <a:r>
              <a:rPr lang="en-US" sz="2800" dirty="0"/>
              <a:t>Colleges, Business </a:t>
            </a:r>
            <a:r>
              <a:rPr lang="en-US" sz="2800" dirty="0" smtClean="0"/>
              <a:t>Services etc….but</a:t>
            </a:r>
            <a:endParaRPr lang="en-US" sz="2800" dirty="0"/>
          </a:p>
          <a:p>
            <a:r>
              <a:rPr lang="en-US" sz="2800" dirty="0" smtClean="0"/>
              <a:t>Business STILL can’t find workers</a:t>
            </a:r>
          </a:p>
          <a:p>
            <a:pPr>
              <a:spcBef>
                <a:spcPts val="1200"/>
              </a:spcBef>
            </a:pPr>
            <a:r>
              <a:rPr lang="en-US" sz="2800" dirty="0" smtClean="0"/>
              <a:t>Unemployed who still can’t find jobs</a:t>
            </a:r>
          </a:p>
          <a:p>
            <a:pPr>
              <a:spcBef>
                <a:spcPts val="1200"/>
              </a:spcBef>
            </a:pPr>
            <a:r>
              <a:rPr lang="en-US" sz="2800" dirty="0" smtClean="0"/>
              <a:t>Pockets of coordination</a:t>
            </a:r>
          </a:p>
          <a:p>
            <a:r>
              <a:rPr lang="en-US" sz="2800" dirty="0" smtClean="0"/>
              <a:t>Too many knocking on same door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7797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98089" y="4724400"/>
            <a:ext cx="6512511" cy="1143000"/>
          </a:xfrm>
        </p:spPr>
        <p:txBody>
          <a:bodyPr/>
          <a:lstStyle/>
          <a:p>
            <a:r>
              <a:rPr lang="en-US" dirty="0" smtClean="0">
                <a:effectLst/>
              </a:rPr>
              <a:t>WHAT WE WANT</a:t>
            </a:r>
            <a:endParaRPr lang="en-US" dirty="0">
              <a:effectLst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731520"/>
            <a:ext cx="7620000" cy="347472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</a:pPr>
            <a:r>
              <a:rPr lang="en-US" sz="2800" dirty="0" smtClean="0"/>
              <a:t>Integrated Systems</a:t>
            </a:r>
          </a:p>
          <a:p>
            <a:pPr>
              <a:spcBef>
                <a:spcPts val="1200"/>
              </a:spcBef>
            </a:pPr>
            <a:r>
              <a:rPr lang="en-US" sz="2800" dirty="0" smtClean="0"/>
              <a:t>Education</a:t>
            </a:r>
            <a:r>
              <a:rPr lang="en-US" sz="2800" dirty="0"/>
              <a:t>, Workforce and Economic Development </a:t>
            </a:r>
            <a:r>
              <a:rPr lang="en-US" sz="2800" dirty="0" smtClean="0"/>
              <a:t>designed for end users: Job Seekers and Employers</a:t>
            </a:r>
          </a:p>
          <a:p>
            <a:pPr>
              <a:spcBef>
                <a:spcPts val="1200"/>
              </a:spcBef>
            </a:pPr>
            <a:r>
              <a:rPr lang="en-US" sz="2800" dirty="0" smtClean="0"/>
              <a:t>Shared outcomes - job growth and reduced unemployment</a:t>
            </a:r>
            <a:endParaRPr lang="en-US" sz="2800" dirty="0"/>
          </a:p>
          <a:p>
            <a:pPr>
              <a:spcBef>
                <a:spcPts val="1200"/>
              </a:spcBef>
            </a:pPr>
            <a:r>
              <a:rPr lang="en-US" sz="2800" dirty="0" smtClean="0"/>
              <a:t>Sum </a:t>
            </a:r>
            <a:r>
              <a:rPr lang="en-US" sz="2800" dirty="0"/>
              <a:t>of the parts </a:t>
            </a:r>
            <a:r>
              <a:rPr lang="en-US" sz="2800" dirty="0" smtClean="0"/>
              <a:t>IS greater </a:t>
            </a:r>
            <a:r>
              <a:rPr lang="en-US" sz="2800" dirty="0"/>
              <a:t>than the </a:t>
            </a:r>
            <a:r>
              <a:rPr lang="en-US" sz="2800" dirty="0" smtClean="0"/>
              <a:t>whole</a:t>
            </a:r>
            <a:endParaRPr lang="en-US" sz="2800" dirty="0"/>
          </a:p>
          <a:p>
            <a:pPr>
              <a:spcBef>
                <a:spcPts val="1200"/>
              </a:spcBef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67127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09806419"/>
              </p:ext>
            </p:extLst>
          </p:nvPr>
        </p:nvGraphicFramePr>
        <p:xfrm>
          <a:off x="1143000" y="731838"/>
          <a:ext cx="6400800" cy="347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2"/>
          <p:cNvSpPr txBox="1">
            <a:spLocks/>
          </p:cNvSpPr>
          <p:nvPr/>
        </p:nvSpPr>
        <p:spPr>
          <a:xfrm>
            <a:off x="1793289" y="5486400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dirty="0" smtClean="0"/>
              <a:t>HOW?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76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01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79958" y="609600"/>
            <a:ext cx="8078242" cy="5029199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sp>
        <p:nvSpPr>
          <p:cNvPr id="2055" name="TextBox 5"/>
          <p:cNvSpPr txBox="1">
            <a:spLocks noChangeArrowheads="1"/>
          </p:cNvSpPr>
          <p:nvPr/>
        </p:nvSpPr>
        <p:spPr bwMode="auto">
          <a:xfrm>
            <a:off x="6645275" y="14478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56" name="TextBox 6"/>
          <p:cNvSpPr txBox="1">
            <a:spLocks noChangeArrowheads="1"/>
          </p:cNvSpPr>
          <p:nvPr/>
        </p:nvSpPr>
        <p:spPr bwMode="auto">
          <a:xfrm>
            <a:off x="6248400" y="1284288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59" name="TextBox 11"/>
          <p:cNvSpPr txBox="1">
            <a:spLocks noChangeArrowheads="1"/>
          </p:cNvSpPr>
          <p:nvPr/>
        </p:nvSpPr>
        <p:spPr bwMode="auto">
          <a:xfrm>
            <a:off x="1066800" y="1371600"/>
            <a:ext cx="716280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4000" b="1" u="sng" dirty="0" smtClean="0">
                <a:solidFill>
                  <a:schemeClr val="bg1"/>
                </a:solidFill>
                <a:latin typeface="Calibri" pitchFamily="34" charset="0"/>
              </a:rPr>
              <a:t>Career Pathways Planning</a:t>
            </a:r>
            <a:endParaRPr lang="en-US" sz="4000" b="1" u="sng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061" name="TextBox 13"/>
          <p:cNvSpPr txBox="1">
            <a:spLocks noChangeArrowheads="1"/>
          </p:cNvSpPr>
          <p:nvPr/>
        </p:nvSpPr>
        <p:spPr bwMode="auto">
          <a:xfrm>
            <a:off x="1066800" y="2339876"/>
            <a:ext cx="74676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3600" dirty="0" smtClean="0">
                <a:solidFill>
                  <a:schemeClr val="bg1"/>
                </a:solidFill>
                <a:latin typeface="Calibri" pitchFamily="34" charset="0"/>
              </a:rPr>
              <a:t>Align a workforce and education system from pre-K through post-secondary that links students, job seekers and employers to career pathways.</a:t>
            </a:r>
            <a:endParaRPr lang="en-US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065" name="Rectangle 22"/>
          <p:cNvSpPr>
            <a:spLocks noChangeArrowheads="1"/>
          </p:cNvSpPr>
          <p:nvPr/>
        </p:nvSpPr>
        <p:spPr bwMode="auto">
          <a:xfrm>
            <a:off x="3962400" y="4038600"/>
            <a:ext cx="1447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200">
              <a:latin typeface="Calibri" pitchFamily="34" charset="0"/>
            </a:endParaRPr>
          </a:p>
          <a:p>
            <a:r>
              <a:rPr lang="en-US" sz="1200">
                <a:latin typeface="Calibri" pitchFamily="34" charset="0"/>
              </a:rPr>
              <a:t>. </a:t>
            </a:r>
          </a:p>
        </p:txBody>
      </p:sp>
      <p:sp>
        <p:nvSpPr>
          <p:cNvPr id="2067" name="Rectangle 24"/>
          <p:cNvSpPr>
            <a:spLocks noChangeArrowheads="1"/>
          </p:cNvSpPr>
          <p:nvPr/>
        </p:nvSpPr>
        <p:spPr bwMode="auto">
          <a:xfrm>
            <a:off x="3733800" y="1295400"/>
            <a:ext cx="1371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400">
              <a:latin typeface="Calibri" pitchFamily="34" charset="0"/>
            </a:endParaRPr>
          </a:p>
          <a:p>
            <a:endParaRPr lang="en-US" sz="1400">
              <a:latin typeface="Calibri" pitchFamily="34" charset="0"/>
            </a:endParaRPr>
          </a:p>
          <a:p>
            <a:endParaRPr lang="en-US" sz="1200">
              <a:latin typeface="Calibri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90600" y="5864225"/>
            <a:ext cx="7162800" cy="536575"/>
            <a:chOff x="990600" y="4648200"/>
            <a:chExt cx="7162800" cy="536575"/>
          </a:xfrm>
        </p:grpSpPr>
        <p:sp>
          <p:nvSpPr>
            <p:cNvPr id="2070" name="TextBox 27"/>
            <p:cNvSpPr txBox="1">
              <a:spLocks noChangeArrowheads="1"/>
            </p:cNvSpPr>
            <p:nvPr/>
          </p:nvSpPr>
          <p:spPr bwMode="auto">
            <a:xfrm>
              <a:off x="1054307" y="4648200"/>
              <a:ext cx="585788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b="1" dirty="0">
                  <a:latin typeface="Calibri" pitchFamily="34" charset="0"/>
                </a:rPr>
                <a:t>Pre-K</a:t>
              </a:r>
            </a:p>
          </p:txBody>
        </p:sp>
        <p:sp>
          <p:nvSpPr>
            <p:cNvPr id="2071" name="TextBox 29"/>
            <p:cNvSpPr txBox="1">
              <a:spLocks noChangeArrowheads="1"/>
            </p:cNvSpPr>
            <p:nvPr/>
          </p:nvSpPr>
          <p:spPr bwMode="auto">
            <a:xfrm>
              <a:off x="6616907" y="4651375"/>
              <a:ext cx="1503363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b="1" dirty="0">
                  <a:latin typeface="Calibri" pitchFamily="34" charset="0"/>
                </a:rPr>
                <a:t>     Worker/Career</a:t>
              </a:r>
            </a:p>
          </p:txBody>
        </p:sp>
        <p:cxnSp>
          <p:nvCxnSpPr>
            <p:cNvPr id="32" name="Straight Arrow Connector 31"/>
            <p:cNvCxnSpPr/>
            <p:nvPr/>
          </p:nvCxnSpPr>
          <p:spPr>
            <a:xfrm>
              <a:off x="990600" y="4956175"/>
              <a:ext cx="71628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3" name="TextBox 35"/>
            <p:cNvSpPr txBox="1">
              <a:spLocks noChangeArrowheads="1"/>
            </p:cNvSpPr>
            <p:nvPr/>
          </p:nvSpPr>
          <p:spPr bwMode="auto">
            <a:xfrm>
              <a:off x="2552700" y="4908550"/>
              <a:ext cx="3581400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200" b="1" dirty="0">
                  <a:latin typeface="Calibri" pitchFamily="34" charset="0"/>
                </a:rPr>
                <a:t>career pathway progression</a:t>
              </a:r>
            </a:p>
          </p:txBody>
        </p:sp>
        <p:sp>
          <p:nvSpPr>
            <p:cNvPr id="2074" name="TextBox 36"/>
            <p:cNvSpPr txBox="1">
              <a:spLocks noChangeArrowheads="1"/>
            </p:cNvSpPr>
            <p:nvPr/>
          </p:nvSpPr>
          <p:spPr bwMode="auto">
            <a:xfrm>
              <a:off x="2016332" y="4651375"/>
              <a:ext cx="1933575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 b="1" dirty="0">
                  <a:latin typeface="Calibri" pitchFamily="34" charset="0"/>
                </a:rPr>
                <a:t>Middle/High School </a:t>
              </a:r>
            </a:p>
          </p:txBody>
        </p:sp>
        <p:sp>
          <p:nvSpPr>
            <p:cNvPr id="2075" name="TextBox 38"/>
            <p:cNvSpPr txBox="1">
              <a:spLocks noChangeArrowheads="1"/>
            </p:cNvSpPr>
            <p:nvPr/>
          </p:nvSpPr>
          <p:spPr bwMode="auto">
            <a:xfrm>
              <a:off x="4254706" y="4648200"/>
              <a:ext cx="2287588" cy="3079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b="1" dirty="0">
                  <a:latin typeface="Calibri" pitchFamily="34" charset="0"/>
                </a:rPr>
                <a:t>Post-Secondary/Transitional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57200" y="533400"/>
            <a:ext cx="8229600" cy="5867400"/>
            <a:chOff x="609600" y="76200"/>
            <a:chExt cx="8229600" cy="5867400"/>
          </a:xfrm>
        </p:grpSpPr>
        <p:graphicFrame>
          <p:nvGraphicFramePr>
            <p:cNvPr id="6" name="Diagram 5"/>
            <p:cNvGraphicFramePr/>
            <p:nvPr>
              <p:extLst>
                <p:ext uri="{D42A27DB-BD31-4B8C-83A1-F6EECF244321}">
                  <p14:modId xmlns:p14="http://schemas.microsoft.com/office/powerpoint/2010/main" val="2996099304"/>
                </p:ext>
              </p:extLst>
            </p:nvPr>
          </p:nvGraphicFramePr>
          <p:xfrm>
            <a:off x="609600" y="76200"/>
            <a:ext cx="8229600" cy="5867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pSp>
          <p:nvGrpSpPr>
            <p:cNvPr id="30723" name="Group 7"/>
            <p:cNvGrpSpPr>
              <a:grpSpLocks/>
            </p:cNvGrpSpPr>
            <p:nvPr/>
          </p:nvGrpSpPr>
          <p:grpSpPr bwMode="auto">
            <a:xfrm>
              <a:off x="1417638" y="2787650"/>
              <a:ext cx="1738312" cy="1631950"/>
              <a:chOff x="810663" y="1983327"/>
              <a:chExt cx="1739019" cy="869509"/>
            </a:xfrm>
          </p:grpSpPr>
          <p:sp>
            <p:nvSpPr>
              <p:cNvPr id="9" name="Rounded Rectangle 8"/>
              <p:cNvSpPr>
                <a:spLocks noChangeArrowheads="1"/>
              </p:cNvSpPr>
              <p:nvPr/>
            </p:nvSpPr>
            <p:spPr bwMode="auto">
              <a:xfrm>
                <a:off x="810663" y="1983327"/>
                <a:ext cx="1739019" cy="869509"/>
              </a:xfrm>
              <a:prstGeom prst="roundRect">
                <a:avLst>
                  <a:gd name="adj" fmla="val 10000"/>
                </a:avLst>
              </a:prstGeom>
              <a:gradFill rotWithShape="1">
                <a:gsLst>
                  <a:gs pos="0">
                    <a:srgbClr val="2ABAE3"/>
                  </a:gs>
                  <a:gs pos="30000">
                    <a:srgbClr val="0A99BE"/>
                  </a:gs>
                  <a:gs pos="50000">
                    <a:srgbClr val="0086AA"/>
                  </a:gs>
                  <a:gs pos="100000">
                    <a:srgbClr val="005269"/>
                  </a:gs>
                </a:gsLst>
                <a:lin ang="5400000"/>
              </a:gradFill>
              <a:ln>
                <a:noFill/>
              </a:ln>
              <a:effectLst>
                <a:outerShdw blurRad="50800" dist="38100" dir="5400000" rotWithShape="0">
                  <a:srgbClr val="808080">
                    <a:alpha val="34999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" name="Rounded Rectangle 4"/>
              <p:cNvSpPr/>
              <p:nvPr/>
            </p:nvSpPr>
            <p:spPr>
              <a:xfrm>
                <a:off x="836073" y="1983327"/>
                <a:ext cx="1688198" cy="818735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4445" tIns="4445" rIns="4445" bIns="4445" anchor="ctr"/>
              <a:lstStyle/>
              <a:p>
                <a:pPr algn="ctr" defTabSz="311150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en-US" sz="1200" b="1" dirty="0">
                    <a:solidFill>
                      <a:srgbClr val="FFFFFF"/>
                    </a:solidFill>
                    <a:cs typeface="Arial" pitchFamily="34" charset="0"/>
                  </a:rPr>
                  <a:t>BOARDS OF EDUCATION</a:t>
                </a:r>
              </a:p>
              <a:p>
                <a:pPr algn="ctr" defTabSz="311150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en-US" sz="1000" b="1" i="1" dirty="0">
                    <a:solidFill>
                      <a:srgbClr val="FFFFFF"/>
                    </a:solidFill>
                    <a:cs typeface="Arial" pitchFamily="34" charset="0"/>
                  </a:rPr>
                  <a:t>(EARLY EDUCATION &amp; CARE)</a:t>
                </a:r>
              </a:p>
              <a:p>
                <a:pPr algn="ctr" defTabSz="311150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en-US" sz="1000" b="1" i="1" dirty="0">
                    <a:solidFill>
                      <a:srgbClr val="FFFFFF"/>
                    </a:solidFill>
                    <a:cs typeface="Arial" pitchFamily="34" charset="0"/>
                  </a:rPr>
                  <a:t>(BOARD OF EDUCATION)</a:t>
                </a:r>
              </a:p>
              <a:p>
                <a:pPr algn="ctr" defTabSz="311150">
                  <a:lnSpc>
                    <a:spcPct val="90000"/>
                  </a:lnSpc>
                  <a:spcAft>
                    <a:spcPct val="35000"/>
                  </a:spcAft>
                </a:pPr>
                <a:r>
                  <a:rPr lang="en-US" sz="1000" b="1" i="1" dirty="0">
                    <a:solidFill>
                      <a:srgbClr val="FFFFFF"/>
                    </a:solidFill>
                    <a:cs typeface="Arial" pitchFamily="34" charset="0"/>
                  </a:rPr>
                  <a:t>(BOARD OF HIGHER EDUCATION)</a:t>
                </a:r>
              </a:p>
            </p:txBody>
          </p:sp>
        </p:grpSp>
        <p:cxnSp>
          <p:nvCxnSpPr>
            <p:cNvPr id="15" name="Straight Connector 14"/>
            <p:cNvCxnSpPr>
              <a:cxnSpLocks noChangeShapeType="1"/>
            </p:cNvCxnSpPr>
            <p:nvPr/>
          </p:nvCxnSpPr>
          <p:spPr bwMode="auto">
            <a:xfrm rot="-60000">
              <a:off x="3154363" y="3230563"/>
              <a:ext cx="700087" cy="22225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  <a:round/>
              <a:headEnd/>
              <a:tailEnd/>
            </a:ln>
            <a:effectLst>
              <a:outerShdw blurRad="50800" dist="38100" dir="5400000" rotWithShape="0">
                <a:srgbClr val="808080">
                  <a:alpha val="3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30725" name="TextBox 25"/>
          <p:cNvSpPr txBox="1">
            <a:spLocks noChangeArrowheads="1"/>
          </p:cNvSpPr>
          <p:nvPr/>
        </p:nvSpPr>
        <p:spPr bwMode="auto">
          <a:xfrm>
            <a:off x="4495800" y="6505575"/>
            <a:ext cx="41148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1pPr>
            <a:lvl2pPr marL="37931725" indent="-37474525" eaLnBrk="0" hangingPunct="0"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2pPr>
            <a:lvl3pPr eaLnBrk="0" hangingPunct="0"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3pPr>
            <a:lvl4pPr eaLnBrk="0" hangingPunct="0"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4pPr>
            <a:lvl5pPr eaLnBrk="0" hangingPunct="0"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1200" dirty="0">
                <a:solidFill>
                  <a:schemeClr val="tx1"/>
                </a:solidFill>
              </a:rPr>
              <a:t>FOR DISCUSSION PURPOSES ONLY</a:t>
            </a:r>
          </a:p>
        </p:txBody>
      </p:sp>
      <p:sp>
        <p:nvSpPr>
          <p:cNvPr id="30726" name="TextBox 26"/>
          <p:cNvSpPr txBox="1">
            <a:spLocks noChangeArrowheads="1"/>
          </p:cNvSpPr>
          <p:nvPr/>
        </p:nvSpPr>
        <p:spPr bwMode="auto">
          <a:xfrm>
            <a:off x="228600" y="152401"/>
            <a:ext cx="8610600" cy="38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1pPr>
            <a:lvl2pPr marL="37931725" indent="-37474525" eaLnBrk="0" hangingPunct="0"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2pPr>
            <a:lvl3pPr eaLnBrk="0" hangingPunct="0"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3pPr>
            <a:lvl4pPr eaLnBrk="0" hangingPunct="0"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4pPr>
            <a:lvl5pPr eaLnBrk="0" hangingPunct="0"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80FF"/>
                </a:solidFill>
                <a:latin typeface="Lucida Sans Unicode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1800" dirty="0" smtClean="0">
                <a:solidFill>
                  <a:schemeClr val="tx1"/>
                </a:solidFill>
              </a:rPr>
              <a:t>Process </a:t>
            </a:r>
            <a:r>
              <a:rPr lang="en-US" sz="1800" dirty="0">
                <a:solidFill>
                  <a:schemeClr val="tx1"/>
                </a:solidFill>
              </a:rPr>
              <a:t>Chart</a:t>
            </a:r>
          </a:p>
        </p:txBody>
      </p:sp>
    </p:spTree>
    <p:extLst>
      <p:ext uri="{BB962C8B-B14F-4D97-AF65-F5344CB8AC3E}">
        <p14:creationId xmlns:p14="http://schemas.microsoft.com/office/powerpoint/2010/main" val="340045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762000" y="1097280"/>
            <a:ext cx="3727703" cy="3474720"/>
          </a:xfrm>
        </p:spPr>
        <p:txBody>
          <a:bodyPr/>
          <a:lstStyle/>
          <a:p>
            <a:pPr marL="45720" indent="0">
              <a:buNone/>
            </a:pPr>
            <a:r>
              <a:rPr lang="en-US" b="1" u="sng" dirty="0" smtClean="0"/>
              <a:t>State</a:t>
            </a:r>
            <a:r>
              <a:rPr lang="en-US" b="1" dirty="0" smtClean="0"/>
              <a:t> Integrated Planning:</a:t>
            </a:r>
          </a:p>
          <a:p>
            <a:r>
              <a:rPr lang="en-US" dirty="0" smtClean="0"/>
              <a:t>MWIB Pathways Committee</a:t>
            </a:r>
          </a:p>
          <a:p>
            <a:r>
              <a:rPr lang="en-US" dirty="0" smtClean="0"/>
              <a:t>Agency Performance and Funding Team</a:t>
            </a:r>
          </a:p>
          <a:p>
            <a:r>
              <a:rPr lang="en-US" dirty="0" smtClean="0"/>
              <a:t>On-going</a:t>
            </a:r>
          </a:p>
          <a:p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4"/>
          </p:nvPr>
        </p:nvSpPr>
        <p:spPr>
          <a:xfrm>
            <a:off x="685800" y="3886200"/>
            <a:ext cx="4114800" cy="25908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b="1" u="sng" dirty="0" smtClean="0"/>
              <a:t>Regional</a:t>
            </a:r>
            <a:r>
              <a:rPr lang="en-US" b="1" dirty="0" smtClean="0"/>
              <a:t> Integrated Planning:</a:t>
            </a:r>
          </a:p>
          <a:p>
            <a:r>
              <a:rPr lang="en-US" dirty="0" smtClean="0"/>
              <a:t>Align Workforce, Education, Economic Development Services to employer needs / career pathways in region</a:t>
            </a:r>
          </a:p>
          <a:p>
            <a:r>
              <a:rPr lang="en-US" dirty="0" smtClean="0"/>
              <a:t>Align resources</a:t>
            </a:r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426747745"/>
              </p:ext>
            </p:extLst>
          </p:nvPr>
        </p:nvGraphicFramePr>
        <p:xfrm>
          <a:off x="3276600" y="457200"/>
          <a:ext cx="68580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57200" y="483513"/>
            <a:ext cx="5029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FY14 CAREER PATHWAYS PLANNING</a:t>
            </a:r>
          </a:p>
        </p:txBody>
      </p:sp>
    </p:spTree>
    <p:extLst>
      <p:ext uri="{BB962C8B-B14F-4D97-AF65-F5344CB8AC3E}">
        <p14:creationId xmlns:p14="http://schemas.microsoft.com/office/powerpoint/2010/main" val="92562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34790094"/>
              </p:ext>
            </p:extLst>
          </p:nvPr>
        </p:nvGraphicFramePr>
        <p:xfrm>
          <a:off x="381000" y="381000"/>
          <a:ext cx="83820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147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228600" y="381000"/>
            <a:ext cx="8458200" cy="563563"/>
          </a:xfrm>
          <a:effectLst/>
        </p:spPr>
        <p:txBody>
          <a:bodyPr vert="horz" lIns="91440" tIns="45720" rIns="91440" bIns="45720" rtlCol="0" anchor="t" anchorCtr="0">
            <a:normAutofit fontScale="90000"/>
          </a:bodyPr>
          <a:lstStyle/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effectLst/>
              </a:rPr>
              <a:t>Career Pathways Committee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524000"/>
            <a:ext cx="8229600" cy="5181600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US" sz="2400" b="1" dirty="0" smtClean="0"/>
              <a:t>Primary Roles:</a:t>
            </a:r>
            <a:endParaRPr lang="en-US" sz="2400" dirty="0" smtClean="0"/>
          </a:p>
          <a:p>
            <a:r>
              <a:rPr lang="en-US" sz="2000" b="1" dirty="0" smtClean="0"/>
              <a:t>Facilitate </a:t>
            </a:r>
            <a:r>
              <a:rPr lang="en-US" sz="2000" b="1" dirty="0"/>
              <a:t>Regional Planning </a:t>
            </a:r>
            <a:r>
              <a:rPr lang="en-US" sz="2000" b="1" dirty="0" smtClean="0"/>
              <a:t>in Response </a:t>
            </a:r>
            <a:r>
              <a:rPr lang="en-US" sz="2000" b="1" dirty="0"/>
              <a:t>to B&amp;I Workforce Needs</a:t>
            </a:r>
            <a:endParaRPr lang="en-US" sz="2000" dirty="0"/>
          </a:p>
          <a:p>
            <a:pPr lvl="1"/>
            <a:r>
              <a:rPr lang="en-US" b="1" dirty="0" smtClean="0"/>
              <a:t>Engage Stakeholders: </a:t>
            </a:r>
            <a:r>
              <a:rPr lang="en-US" dirty="0" smtClean="0"/>
              <a:t>WIBs</a:t>
            </a:r>
            <a:r>
              <a:rPr lang="en-US" dirty="0"/>
              <a:t>, One-Stop Career Centers, </a:t>
            </a:r>
            <a:r>
              <a:rPr lang="en-US" dirty="0" err="1"/>
              <a:t>Voc</a:t>
            </a:r>
            <a:r>
              <a:rPr lang="en-US" dirty="0"/>
              <a:t> Techs, Colleges/Universities, MOBD, REDOs, EDCs/Chambers </a:t>
            </a:r>
            <a:r>
              <a:rPr lang="en-US" dirty="0" err="1" smtClean="0"/>
              <a:t>etc</a:t>
            </a:r>
            <a:endParaRPr lang="en-US" dirty="0"/>
          </a:p>
          <a:p>
            <a:pPr lvl="1"/>
            <a:r>
              <a:rPr lang="en-US" b="1" dirty="0" smtClean="0"/>
              <a:t>Establishes </a:t>
            </a:r>
            <a:r>
              <a:rPr lang="en-US" b="1" dirty="0"/>
              <a:t>framework and tools </a:t>
            </a:r>
            <a:r>
              <a:rPr lang="en-US" dirty="0"/>
              <a:t>for </a:t>
            </a:r>
            <a:r>
              <a:rPr lang="en-US" dirty="0" smtClean="0"/>
              <a:t>joint regional pathways </a:t>
            </a:r>
            <a:r>
              <a:rPr lang="en-US" dirty="0"/>
              <a:t>planning </a:t>
            </a:r>
            <a:endParaRPr lang="en-US" dirty="0" smtClean="0"/>
          </a:p>
          <a:p>
            <a:pPr lvl="1"/>
            <a:r>
              <a:rPr lang="en-US" b="1" dirty="0" smtClean="0"/>
              <a:t>Establish “measures of success” </a:t>
            </a:r>
            <a:r>
              <a:rPr lang="en-US" dirty="0" smtClean="0"/>
              <a:t>for regions</a:t>
            </a:r>
            <a:endParaRPr lang="en-US" dirty="0"/>
          </a:p>
          <a:p>
            <a:pPr>
              <a:buFont typeface="Arial" charset="0"/>
              <a:buNone/>
            </a:pPr>
            <a:endParaRPr lang="en-US" sz="1200" b="1" dirty="0">
              <a:solidFill>
                <a:srgbClr val="FF0000"/>
              </a:solidFill>
            </a:endParaRPr>
          </a:p>
          <a:p>
            <a:r>
              <a:rPr lang="en-US" sz="2000" b="1" dirty="0" smtClean="0"/>
              <a:t>Develop and Scale Career Pathway Models</a:t>
            </a:r>
          </a:p>
          <a:p>
            <a:pPr lvl="1"/>
            <a:r>
              <a:rPr lang="en-US" sz="2000" dirty="0" smtClean="0"/>
              <a:t>Prioritizes Key Industries and connects them to Career Pathways </a:t>
            </a:r>
          </a:p>
          <a:p>
            <a:pPr lvl="1"/>
            <a:r>
              <a:rPr lang="en-US" sz="2000" dirty="0" smtClean="0"/>
              <a:t>Steer Federa</a:t>
            </a:r>
            <a:r>
              <a:rPr lang="en-US" dirty="0" smtClean="0"/>
              <a:t>l / </a:t>
            </a:r>
            <a:r>
              <a:rPr lang="en-US" sz="2000" dirty="0" smtClean="0"/>
              <a:t>State Resources that support career pathways</a:t>
            </a:r>
          </a:p>
          <a:p>
            <a:pPr lvl="1"/>
            <a:r>
              <a:rPr lang="en-US" dirty="0" smtClean="0"/>
              <a:t>Scale effective regional models</a:t>
            </a:r>
            <a:endParaRPr lang="en-US" sz="2000" dirty="0" smtClean="0"/>
          </a:p>
          <a:p>
            <a:pPr>
              <a:buFont typeface="Arial" charset="0"/>
              <a:buNone/>
            </a:pPr>
            <a:endParaRPr lang="en-US" sz="1100" dirty="0" smtClean="0"/>
          </a:p>
          <a:p>
            <a:endParaRPr lang="en-US" sz="1100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5075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  <a:effectLst/>
              </a:rPr>
              <a:t>Regional Planning Process</a:t>
            </a:r>
            <a:endParaRPr lang="en-US" b="1" dirty="0">
              <a:solidFill>
                <a:schemeClr val="accent3">
                  <a:lumMod val="75000"/>
                </a:schemeClr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66800"/>
            <a:ext cx="8229600" cy="5410200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Component of Statewide Strategy</a:t>
            </a:r>
          </a:p>
          <a:p>
            <a:r>
              <a:rPr lang="en-US" sz="2400" dirty="0" smtClean="0"/>
              <a:t>Annual Process</a:t>
            </a:r>
          </a:p>
          <a:p>
            <a:r>
              <a:rPr lang="en-US" sz="2400" dirty="0" smtClean="0"/>
              <a:t>Regions will create action steps for addressing skill gaps, increasing employment, and creating responsive programming that includes:</a:t>
            </a:r>
          </a:p>
          <a:p>
            <a:pPr lvl="1"/>
            <a:r>
              <a:rPr lang="en-US" sz="1400" dirty="0" smtClean="0"/>
              <a:t>Industry </a:t>
            </a:r>
            <a:r>
              <a:rPr lang="en-US" sz="1400" dirty="0"/>
              <a:t>Response Teams for Key Sectors</a:t>
            </a:r>
          </a:p>
          <a:p>
            <a:pPr lvl="1"/>
            <a:r>
              <a:rPr lang="en-US" sz="1400" dirty="0" smtClean="0"/>
              <a:t>New Credentialing Pathways to address B&amp;I needs</a:t>
            </a:r>
          </a:p>
          <a:p>
            <a:pPr lvl="1"/>
            <a:r>
              <a:rPr lang="en-US" sz="1400" dirty="0" smtClean="0"/>
              <a:t>Funding strategies</a:t>
            </a:r>
            <a:r>
              <a:rPr lang="en-US" sz="1400" dirty="0"/>
              <a:t> </a:t>
            </a:r>
            <a:r>
              <a:rPr lang="en-US" sz="1400" dirty="0" smtClean="0"/>
              <a:t>(WTF, WCTF, etc)</a:t>
            </a:r>
          </a:p>
          <a:p>
            <a:pPr lvl="1"/>
            <a:r>
              <a:rPr lang="en-US" sz="1400" dirty="0" smtClean="0"/>
              <a:t>Increasing Internships Opportunities and On-the-Job Training</a:t>
            </a:r>
          </a:p>
          <a:p>
            <a:pPr lvl="1"/>
            <a:r>
              <a:rPr lang="en-US" sz="1400" dirty="0" smtClean="0"/>
              <a:t>Marketing and Information Clearinghouse</a:t>
            </a:r>
          </a:p>
          <a:p>
            <a:r>
              <a:rPr lang="en-US" sz="2400" dirty="0" smtClean="0"/>
              <a:t>Regions </a:t>
            </a:r>
            <a:r>
              <a:rPr lang="en-US" sz="2400" dirty="0"/>
              <a:t>will develop an annual dashboard/scorecard that highlights major indicators</a:t>
            </a:r>
          </a:p>
          <a:p>
            <a:pPr lvl="1"/>
            <a:r>
              <a:rPr lang="en-US" sz="1400" dirty="0"/>
              <a:t>Employment/Unemployment</a:t>
            </a:r>
          </a:p>
          <a:p>
            <a:pPr lvl="1"/>
            <a:r>
              <a:rPr lang="en-US" sz="1400" dirty="0"/>
              <a:t>Educational Attainment</a:t>
            </a:r>
          </a:p>
          <a:p>
            <a:pPr lvl="1"/>
            <a:r>
              <a:rPr lang="en-US" sz="1400" dirty="0"/>
              <a:t>Job Vacancies</a:t>
            </a:r>
          </a:p>
          <a:p>
            <a:pPr lvl="1"/>
            <a:r>
              <a:rPr lang="en-US" sz="1400" dirty="0"/>
              <a:t>Credentialing and Graduation</a:t>
            </a:r>
          </a:p>
          <a:p>
            <a:pPr lvl="1"/>
            <a:endParaRPr lang="en-US" sz="14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7579311" cy="1143000"/>
          </a:xfrm>
        </p:spPr>
        <p:txBody>
          <a:bodyPr/>
          <a:lstStyle/>
          <a:p>
            <a:r>
              <a:rPr lang="en-US" dirty="0" smtClean="0">
                <a:effectLst/>
              </a:rPr>
              <a:t>State Commitment</a:t>
            </a:r>
            <a:endParaRPr lang="en-US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819400"/>
            <a:ext cx="8229600" cy="2743200"/>
          </a:xfrm>
        </p:spPr>
        <p:txBody>
          <a:bodyPr>
            <a:normAutofit/>
          </a:bodyPr>
          <a:lstStyle/>
          <a:p>
            <a:r>
              <a:rPr lang="en-US" b="1" dirty="0"/>
              <a:t>Secretary </a:t>
            </a:r>
            <a:r>
              <a:rPr lang="en-US" b="1" dirty="0" smtClean="0"/>
              <a:t>Joanne F. Goldstein</a:t>
            </a:r>
            <a:br>
              <a:rPr lang="en-US" b="1" dirty="0" smtClean="0"/>
            </a:br>
            <a:r>
              <a:rPr lang="en-US" i="1" dirty="0" smtClean="0"/>
              <a:t>Executive </a:t>
            </a:r>
            <a:r>
              <a:rPr lang="en-US" i="1" dirty="0"/>
              <a:t>Office of Labor and Workforce Development</a:t>
            </a:r>
            <a:endParaRPr lang="en-US" dirty="0"/>
          </a:p>
          <a:p>
            <a:r>
              <a:rPr lang="en-US" b="1" dirty="0"/>
              <a:t>Secretary </a:t>
            </a:r>
            <a:r>
              <a:rPr lang="en-US" b="1" dirty="0" smtClean="0"/>
              <a:t>Gregory Bialecki</a:t>
            </a:r>
            <a:br>
              <a:rPr lang="en-US" b="1" dirty="0" smtClean="0"/>
            </a:br>
            <a:r>
              <a:rPr lang="en-US" i="1" dirty="0" smtClean="0"/>
              <a:t>Executive </a:t>
            </a:r>
            <a:r>
              <a:rPr lang="en-US" i="1" dirty="0"/>
              <a:t>Office of Housing and Economic Development</a:t>
            </a:r>
            <a:endParaRPr lang="en-US" dirty="0"/>
          </a:p>
          <a:p>
            <a:r>
              <a:rPr lang="en-US" b="1" dirty="0"/>
              <a:t>Secretary Paul </a:t>
            </a:r>
            <a:r>
              <a:rPr lang="en-US" b="1" dirty="0" smtClean="0"/>
              <a:t>Reville</a:t>
            </a:r>
            <a:br>
              <a:rPr lang="en-US" b="1" dirty="0" smtClean="0"/>
            </a:br>
            <a:r>
              <a:rPr lang="en-US" i="1" dirty="0" smtClean="0"/>
              <a:t>Executive </a:t>
            </a:r>
            <a:r>
              <a:rPr lang="en-US" i="1" dirty="0"/>
              <a:t>Office of </a:t>
            </a:r>
            <a:r>
              <a:rPr lang="en-US" i="1" dirty="0" smtClean="0"/>
              <a:t>Education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75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958</TotalTime>
  <Words>523</Words>
  <Application>Microsoft Office PowerPoint</Application>
  <PresentationFormat>On-screen Show (4:3)</PresentationFormat>
  <Paragraphs>108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Slipstream</vt:lpstr>
      <vt:lpstr>Massachusetts Workforce Investment Board</vt:lpstr>
      <vt:lpstr>WHAT WE HEAR</vt:lpstr>
      <vt:lpstr>WHAT WE WANT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Career Pathways Committee</vt:lpstr>
      <vt:lpstr>Regional Planning Process</vt:lpstr>
      <vt:lpstr>State Commitment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oreProperties xmlns="http://schemas.openxmlformats.org/package/2006/metadata/core-properties" xmlns:cp="http://schemas.openxmlformats.org/package/2006/metadata/core-properties" xmlns:dc="http://purl.org/dc/elements/1.1/" xmlns:dcterms="http://purl.org/dc/terms/" xmlns:xsi="http://www.w3.org/2001/XMLSchema-instance">
  <dcterms:created xsi:type="dcterms:W3CDTF">2012-08-02T15:26:56Z</dcterms:created>
  <dc:creator>paulsoupc</dc:creator>
  <lastModifiedBy>James, Jennifer (EOLWD)</lastModifiedBy>
  <dcterms:modified xsi:type="dcterms:W3CDTF">2012-10-25T20:21:19Z</dcterms:modified>
  <revision>69</revision>
  <dc:title>PowerPoint Presentation</dc:title>
</coreProperties>
</file>