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6284" r:id="rId1"/>
  </p:sldMasterIdLst>
  <p:handoutMasterIdLst>
    <p:handoutMasterId r:id="rId26"/>
  </p:handoutMasterIdLst>
  <p:sldIdLst>
    <p:sldId id="256" r:id="rId2"/>
    <p:sldId id="266" r:id="rId3"/>
    <p:sldId id="257" r:id="rId4"/>
    <p:sldId id="267" r:id="rId5"/>
    <p:sldId id="268" r:id="rId6"/>
    <p:sldId id="258" r:id="rId7"/>
    <p:sldId id="259" r:id="rId8"/>
    <p:sldId id="260" r:id="rId9"/>
    <p:sldId id="261" r:id="rId10"/>
    <p:sldId id="262" r:id="rId11"/>
    <p:sldId id="263" r:id="rId12"/>
    <p:sldId id="269" r:id="rId13"/>
    <p:sldId id="270" r:id="rId14"/>
    <p:sldId id="271" r:id="rId15"/>
    <p:sldId id="274" r:id="rId16"/>
    <p:sldId id="275" r:id="rId17"/>
    <p:sldId id="276" r:id="rId18"/>
    <p:sldId id="277" r:id="rId19"/>
    <p:sldId id="278" r:id="rId20"/>
    <p:sldId id="279" r:id="rId21"/>
    <p:sldId id="280" r:id="rId22"/>
    <p:sldId id="272" r:id="rId23"/>
    <p:sldId id="273" r:id="rId24"/>
    <p:sldId id="281"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994"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handoutMaster" Target="handoutMasters/handoutMaster1.xml"/>
  <Relationship Id="rId27" Type="http://schemas.openxmlformats.org/officeDocument/2006/relationships/presProps" Target="presProps.xml"/>
  <Relationship Id="rId28" Type="http://schemas.openxmlformats.org/officeDocument/2006/relationships/viewProps" Target="viewProps.xml"/>
  <Relationship Id="rId29" Type="http://schemas.openxmlformats.org/officeDocument/2006/relationships/theme" Target="theme/theme1.xml"/>
  <Relationship Id="rId3" Type="http://schemas.openxmlformats.org/officeDocument/2006/relationships/slide" Target="slides/slide2.xml"/>
  <Relationship Id="rId30" Type="http://schemas.openxmlformats.org/officeDocument/2006/relationships/tableStyles" Target="tableStyles.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xml version="1.0" encoding="UTF-8"?>

<Relationships xmlns="http://schemas.openxmlformats.org/package/2006/relationships">
  <Relationship Id="rId1" Type="http://schemas.openxmlformats.org/officeDocument/2006/relationships/theme" Target="../theme/theme2.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F8EE7FC-03A1-4B4E-8526-4015166202D3}" type="datetimeFigureOut">
              <a:rPr lang="en-US"/>
              <a:pPr>
                <a:defRPr/>
              </a:pPr>
              <a:t>2/24/2016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331AC11E-30BF-40E8-A98D-1F2E7DC9E701}" type="slidenum">
              <a:rPr lang="en-US"/>
              <a:pPr>
                <a:defRPr/>
              </a:pPr>
              <a:t>‹#›</a:t>
            </a:fld>
            <a:endParaRPr lang="en-US"/>
          </a:p>
        </p:txBody>
      </p:sp>
    </p:spTree>
    <p:extLst>
      <p:ext uri="{BB962C8B-B14F-4D97-AF65-F5344CB8AC3E}">
        <p14:creationId xmlns:p14="http://schemas.microsoft.com/office/powerpoint/2010/main" val="890342405"/>
      </p:ext>
    </p:extLst>
  </p:cSld>
  <p:clrMap bg1="lt1" tx1="dk1" bg2="lt2" tx2="dk2" accent1="accent1" accent2="accent2" accent3="accent3" accent4="accent4" accent5="accent5" accent6="accent6" hlink="hlink" folHlink="folHlink"/>
</p:handoutMaster>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8"/>
          <p:cNvGrpSpPr>
            <a:grpSpLocks/>
          </p:cNvGrpSpPr>
          <p:nvPr/>
        </p:nvGrpSpPr>
        <p:grpSpPr bwMode="auto">
          <a:xfrm>
            <a:off x="487363" y="411163"/>
            <a:ext cx="8169275" cy="6035675"/>
            <a:chOff x="486873" y="411480"/>
            <a:chExt cx="8170254" cy="6035040"/>
          </a:xfrm>
        </p:grpSpPr>
        <p:sp>
          <p:nvSpPr>
            <p:cNvPr id="5"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3"/>
            <p:cNvSpPr>
              <a:spLocks/>
            </p:cNvSpPr>
            <p:nvPr/>
          </p:nvSpPr>
          <p:spPr>
            <a:xfrm>
              <a:off x="563082" y="474973"/>
              <a:ext cx="7982907" cy="5889005"/>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7" name="Straight Connector 14"/>
            <p:cNvCxnSpPr/>
            <p:nvPr/>
          </p:nvCxnSpPr>
          <p:spPr>
            <a:xfrm>
              <a:off x="563082" y="6133815"/>
              <a:ext cx="7982907"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8" name="Rectangle 16"/>
            <p:cNvSpPr/>
            <p:nvPr/>
          </p:nvSpPr>
          <p:spPr>
            <a:xfrm>
              <a:off x="563082" y="457512"/>
              <a:ext cx="7982907" cy="2577829"/>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2" name="Title 1"/>
          <p:cNvSpPr>
            <a:spLocks noGrp="1"/>
          </p:cNvSpPr>
          <p:nvPr>
            <p:ph type="ctrTitle"/>
          </p:nvPr>
        </p:nvSpPr>
        <p:spPr>
          <a:xfrm>
            <a:off x="914400" y="1123950"/>
            <a:ext cx="7342188" cy="1924050"/>
          </a:xfrm>
        </p:spPr>
        <p:txBody>
          <a:bodyPr anchor="b">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914400" y="3429000"/>
            <a:ext cx="7342188" cy="1752600"/>
          </a:xfrm>
        </p:spPr>
        <p:txBody>
          <a:bodyPr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9" name="Date Placeholder 3"/>
          <p:cNvSpPr>
            <a:spLocks noGrp="1"/>
          </p:cNvSpPr>
          <p:nvPr>
            <p:ph type="dt" sz="half" idx="10"/>
          </p:nvPr>
        </p:nvSpPr>
        <p:spPr>
          <a:xfrm>
            <a:off x="573088" y="6122988"/>
            <a:ext cx="2133600" cy="258762"/>
          </a:xfrm>
        </p:spPr>
        <p:txBody>
          <a:bodyPr/>
          <a:lstStyle>
            <a:lvl1pPr>
              <a:defRPr/>
            </a:lvl1pPr>
          </a:lstStyle>
          <a:p>
            <a:pPr>
              <a:defRPr/>
            </a:pPr>
            <a:fld id="{D740B36B-DFAF-45FD-BECF-8C19E688C31A}" type="datetimeFigureOut">
              <a:rPr lang="en-US"/>
              <a:pPr>
                <a:defRPr/>
              </a:pPr>
              <a:t>2/24/2016</a:t>
            </a:fld>
            <a:endParaRPr lang="en-US"/>
          </a:p>
        </p:txBody>
      </p:sp>
      <p:sp>
        <p:nvSpPr>
          <p:cNvPr id="10" name="Footer Placeholder 4"/>
          <p:cNvSpPr>
            <a:spLocks noGrp="1"/>
          </p:cNvSpPr>
          <p:nvPr>
            <p:ph type="ftr" sz="quarter" idx="11"/>
          </p:nvPr>
        </p:nvSpPr>
        <p:spPr>
          <a:xfrm>
            <a:off x="5638800" y="6122988"/>
            <a:ext cx="2895600" cy="257175"/>
          </a:xfrm>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4191000" y="6122988"/>
            <a:ext cx="762000" cy="271462"/>
          </a:xfrm>
        </p:spPr>
        <p:txBody>
          <a:bodyPr/>
          <a:lstStyle>
            <a:lvl1pPr>
              <a:defRPr/>
            </a:lvl1pPr>
          </a:lstStyle>
          <a:p>
            <a:pPr>
              <a:defRPr/>
            </a:pPr>
            <a:fld id="{17EFAA74-0566-48B8-98C8-1608D7151DC6}" type="slidenum">
              <a:rPr lang="en-US"/>
              <a:pPr>
                <a:defRPr/>
              </a:pPr>
              <a:t>‹#›</a:t>
            </a:fld>
            <a:endParaRPr lang="en-US"/>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grpSp>
        <p:nvGrpSpPr>
          <p:cNvPr id="6" name="Group 7"/>
          <p:cNvGrpSpPr>
            <a:grpSpLocks/>
          </p:cNvGrpSpPr>
          <p:nvPr/>
        </p:nvGrpSpPr>
        <p:grpSpPr bwMode="auto">
          <a:xfrm>
            <a:off x="182563" y="173038"/>
            <a:ext cx="8778875" cy="6511925"/>
            <a:chOff x="182880" y="173699"/>
            <a:chExt cx="8778240" cy="6510602"/>
          </a:xfrm>
        </p:grpSpPr>
        <p:grpSp>
          <p:nvGrpSpPr>
            <p:cNvPr id="7" name="Group 25"/>
            <p:cNvGrpSpPr>
              <a:grpSpLocks/>
            </p:cNvGrpSpPr>
            <p:nvPr/>
          </p:nvGrpSpPr>
          <p:grpSpPr bwMode="auto">
            <a:xfrm>
              <a:off x="182880" y="173699"/>
              <a:ext cx="8778240" cy="6510602"/>
              <a:chOff x="182880" y="173699"/>
              <a:chExt cx="8778240" cy="6510602"/>
            </a:xfrm>
          </p:grpSpPr>
          <p:grpSp>
            <p:nvGrpSpPr>
              <p:cNvPr id="9" name="Group 26"/>
              <p:cNvGrpSpPr>
                <a:grpSpLocks/>
              </p:cNvGrpSpPr>
              <p:nvPr/>
            </p:nvGrpSpPr>
            <p:grpSpPr bwMode="auto">
              <a:xfrm>
                <a:off x="182880" y="173699"/>
                <a:ext cx="8778240" cy="6510602"/>
                <a:chOff x="182880" y="173699"/>
                <a:chExt cx="8778240" cy="6510602"/>
              </a:xfrm>
            </p:grpSpPr>
            <p:sp>
              <p:nvSpPr>
                <p:cNvPr id="11"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2" name="Group 10"/>
                <p:cNvGrpSpPr>
                  <a:grpSpLocks/>
                </p:cNvGrpSpPr>
                <p:nvPr/>
              </p:nvGrpSpPr>
              <p:grpSpPr bwMode="auto">
                <a:xfrm>
                  <a:off x="256032" y="237744"/>
                  <a:ext cx="8622792" cy="6364224"/>
                  <a:chOff x="247157" y="247430"/>
                  <a:chExt cx="8622792" cy="6364224"/>
                </a:xfrm>
              </p:grpSpPr>
              <p:sp>
                <p:nvSpPr>
                  <p:cNvPr id="13" name="Rectangle 30"/>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14" name="Straight Connector 31"/>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0" name="Rectangle 27"/>
              <p:cNvSpPr/>
              <p:nvPr/>
            </p:nvSpPr>
            <p:spPr>
              <a:xfrm rot="5400000">
                <a:off x="801568" y="3274246"/>
                <a:ext cx="6134441" cy="63495"/>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8" name="Rectangle 24"/>
            <p:cNvSpPr/>
            <p:nvPr/>
          </p:nvSpPr>
          <p:spPr>
            <a:xfrm rot="10800000">
              <a:off x="259074" y="1594222"/>
              <a:ext cx="3574791" cy="63487"/>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7" name="Picture Placeholder 16"/>
          <p:cNvSpPr>
            <a:spLocks noGrp="1"/>
          </p:cNvSpPr>
          <p:nvPr>
            <p:ph type="pic" sz="quarter" idx="13"/>
          </p:nvPr>
        </p:nvSpPr>
        <p:spPr>
          <a:xfrm>
            <a:off x="352892" y="310123"/>
            <a:ext cx="3398837" cy="1204912"/>
          </a:xfrm>
        </p:spPr>
        <p:txBody>
          <a:bodyPr rtlCol="0">
            <a:normAutofit/>
          </a:bodyPr>
          <a:lstStyle>
            <a:lvl1pPr>
              <a:buNone/>
              <a:defRPr sz="1800"/>
            </a:lvl1pPr>
          </a:lstStyle>
          <a:p>
            <a:pPr lvl="0"/>
            <a:r>
              <a:rPr lang="en-US" noProof="0" smtClean="0"/>
              <a:t>Drag picture to placeholder or click icon to add</a:t>
            </a:r>
            <a:endParaRPr noProof="0"/>
          </a:p>
        </p:txBody>
      </p:sp>
      <p:sp>
        <p:nvSpPr>
          <p:cNvPr id="15" name="Date Placeholder 4"/>
          <p:cNvSpPr>
            <a:spLocks noGrp="1"/>
          </p:cNvSpPr>
          <p:nvPr>
            <p:ph type="dt" sz="half" idx="14"/>
          </p:nvPr>
        </p:nvSpPr>
        <p:spPr/>
        <p:txBody>
          <a:bodyPr/>
          <a:lstStyle>
            <a:lvl1pPr>
              <a:defRPr/>
            </a:lvl1pPr>
          </a:lstStyle>
          <a:p>
            <a:pPr>
              <a:defRPr/>
            </a:pPr>
            <a:fld id="{1261E229-4E17-4AC8-8EC9-1D6D50032E3E}" type="datetimeFigureOut">
              <a:rPr lang="en-US"/>
              <a:pPr>
                <a:defRPr/>
              </a:pPr>
              <a:t>2/24/2016</a:t>
            </a:fld>
            <a:endParaRPr lang="en-US"/>
          </a:p>
        </p:txBody>
      </p:sp>
      <p:sp>
        <p:nvSpPr>
          <p:cNvPr id="16" name="Footer Placeholder 5"/>
          <p:cNvSpPr>
            <a:spLocks noGrp="1"/>
          </p:cNvSpPr>
          <p:nvPr>
            <p:ph type="ftr" sz="quarter" idx="15"/>
          </p:nvPr>
        </p:nvSpPr>
        <p:spPr/>
        <p:txBody>
          <a:bodyPr/>
          <a:lstStyle>
            <a:lvl1pPr>
              <a:defRPr/>
            </a:lvl1pPr>
          </a:lstStyle>
          <a:p>
            <a:pPr>
              <a:defRPr/>
            </a:pPr>
            <a:endParaRPr lang="en-US"/>
          </a:p>
        </p:txBody>
      </p:sp>
      <p:sp>
        <p:nvSpPr>
          <p:cNvPr id="18" name="Slide Number Placeholder 6"/>
          <p:cNvSpPr>
            <a:spLocks noGrp="1"/>
          </p:cNvSpPr>
          <p:nvPr>
            <p:ph type="sldNum" sz="quarter" idx="16"/>
          </p:nvPr>
        </p:nvSpPr>
        <p:spPr/>
        <p:txBody>
          <a:bodyPr/>
          <a:lstStyle>
            <a:lvl1pPr>
              <a:defRPr/>
            </a:lvl1pPr>
          </a:lstStyle>
          <a:p>
            <a:pPr>
              <a:defRPr/>
            </a:pPr>
            <a:fld id="{BB53379E-62BF-4CCF-BB21-9C018CBC81E3}" type="slidenum">
              <a:rPr lang="en-US"/>
              <a:pPr>
                <a:defRPr/>
              </a:pPr>
              <a:t>‹#›</a:t>
            </a:fld>
            <a:endParaRPr lang="en-US"/>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4"/>
          <p:cNvGrpSpPr>
            <a:grpSpLocks/>
          </p:cNvGrpSpPr>
          <p:nvPr/>
        </p:nvGrpSpPr>
        <p:grpSpPr bwMode="auto">
          <a:xfrm>
            <a:off x="182563" y="173038"/>
            <a:ext cx="8778875" cy="6511925"/>
            <a:chOff x="182880" y="173699"/>
            <a:chExt cx="8778240" cy="6510602"/>
          </a:xfrm>
        </p:grpSpPr>
        <p:grpSp>
          <p:nvGrpSpPr>
            <p:cNvPr id="6" name="Group 15"/>
            <p:cNvGrpSpPr>
              <a:grpSpLocks/>
            </p:cNvGrpSpPr>
            <p:nvPr/>
          </p:nvGrpSpPr>
          <p:grpSpPr bwMode="auto">
            <a:xfrm>
              <a:off x="182880" y="173699"/>
              <a:ext cx="8778240" cy="6510602"/>
              <a:chOff x="182880" y="173699"/>
              <a:chExt cx="8778240" cy="6510602"/>
            </a:xfrm>
          </p:grpSpPr>
          <p:sp>
            <p:nvSpPr>
              <p:cNvPr id="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9" name="Group 10"/>
              <p:cNvGrpSpPr>
                <a:grpSpLocks/>
              </p:cNvGrpSpPr>
              <p:nvPr/>
            </p:nvGrpSpPr>
            <p:grpSpPr bwMode="auto">
              <a:xfrm>
                <a:off x="256032" y="237744"/>
                <a:ext cx="8622792" cy="6364224"/>
                <a:chOff x="247157" y="247430"/>
                <a:chExt cx="8622792" cy="6364224"/>
              </a:xfrm>
            </p:grpSpPr>
            <p:sp>
              <p:nvSpPr>
                <p:cNvPr id="10" name="Rectangle 19"/>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11" name="Straight Connector 20"/>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7" name="Rectangle 16"/>
            <p:cNvSpPr/>
            <p:nvPr/>
          </p:nvSpPr>
          <p:spPr>
            <a:xfrm rot="5400000">
              <a:off x="801568" y="3274246"/>
              <a:ext cx="6134441" cy="63495"/>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rtlCol="0">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4" name="Text Placeholder 3"/>
          <p:cNvSpPr>
            <a:spLocks noGrp="1"/>
          </p:cNvSpPr>
          <p:nvPr>
            <p:ph type="body" sz="half" idx="2"/>
          </p:nvPr>
        </p:nvSpPr>
        <p:spPr>
          <a:xfrm>
            <a:off x="530352" y="2670048"/>
            <a:ext cx="3008376" cy="3401568"/>
          </a:xfrm>
        </p:spPr>
        <p:txBody>
          <a:bodyPr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Date Placeholder 4"/>
          <p:cNvSpPr>
            <a:spLocks noGrp="1"/>
          </p:cNvSpPr>
          <p:nvPr>
            <p:ph type="dt" sz="half" idx="10"/>
          </p:nvPr>
        </p:nvSpPr>
        <p:spPr/>
        <p:txBody>
          <a:bodyPr/>
          <a:lstStyle>
            <a:lvl1pPr>
              <a:defRPr/>
            </a:lvl1pPr>
          </a:lstStyle>
          <a:p>
            <a:pPr>
              <a:defRPr/>
            </a:pPr>
            <a:fld id="{043437B7-C70B-4FBE-A929-33A2D67C18EF}" type="datetimeFigureOut">
              <a:rPr lang="en-US"/>
              <a:pPr>
                <a:defRPr/>
              </a:pPr>
              <a:t>2/24/2016</a:t>
            </a:fld>
            <a:endParaRPr lang="en-US"/>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p:txBody>
          <a:bodyPr/>
          <a:lstStyle>
            <a:lvl1pPr>
              <a:defRPr/>
            </a:lvl1pPr>
          </a:lstStyle>
          <a:p>
            <a:pPr>
              <a:defRPr/>
            </a:pPr>
            <a:fld id="{FE55B22D-B0A4-4C7D-A824-B6FA0C2F73BD}" type="slidenum">
              <a:rPr lang="en-US"/>
              <a:pPr>
                <a:defRPr/>
              </a:pPr>
              <a:t>‹#›</a:t>
            </a:fld>
            <a:endParaRPr lang="en-US"/>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grpSp>
        <p:nvGrpSpPr>
          <p:cNvPr id="5" name="Group 9"/>
          <p:cNvGrpSpPr>
            <a:grpSpLocks/>
          </p:cNvGrpSpPr>
          <p:nvPr/>
        </p:nvGrpSpPr>
        <p:grpSpPr bwMode="auto">
          <a:xfrm>
            <a:off x="182563" y="173038"/>
            <a:ext cx="8778875" cy="6511925"/>
            <a:chOff x="182880" y="173699"/>
            <a:chExt cx="8778240" cy="6510602"/>
          </a:xfrm>
        </p:grpSpPr>
        <p:grpSp>
          <p:nvGrpSpPr>
            <p:cNvPr id="6" name="Group 16"/>
            <p:cNvGrpSpPr>
              <a:grpSpLocks/>
            </p:cNvGrpSpPr>
            <p:nvPr/>
          </p:nvGrpSpPr>
          <p:grpSpPr bwMode="auto">
            <a:xfrm>
              <a:off x="182880" y="173699"/>
              <a:ext cx="8778240" cy="6510602"/>
              <a:chOff x="182880" y="173699"/>
              <a:chExt cx="8778240" cy="6510602"/>
            </a:xfrm>
          </p:grpSpPr>
          <p:sp>
            <p:nvSpPr>
              <p:cNvPr id="8"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9" name="Group 10"/>
              <p:cNvGrpSpPr>
                <a:grpSpLocks/>
              </p:cNvGrpSpPr>
              <p:nvPr/>
            </p:nvGrpSpPr>
            <p:grpSpPr bwMode="auto">
              <a:xfrm>
                <a:off x="256032" y="237744"/>
                <a:ext cx="8622792" cy="6364224"/>
                <a:chOff x="247157" y="247430"/>
                <a:chExt cx="8622792" cy="6364224"/>
              </a:xfrm>
            </p:grpSpPr>
            <p:sp>
              <p:nvSpPr>
                <p:cNvPr id="10" name="Rectangle 21"/>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11" name="Straight Connector 22"/>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7" name="Rectangle 19"/>
            <p:cNvSpPr/>
            <p:nvPr/>
          </p:nvSpPr>
          <p:spPr>
            <a:xfrm>
              <a:off x="255900" y="4203542"/>
              <a:ext cx="8622676" cy="63487"/>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rtlCol="0">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noProof="0"/>
          </a:p>
        </p:txBody>
      </p:sp>
      <p:sp>
        <p:nvSpPr>
          <p:cNvPr id="4" name="Text Placeholder 3"/>
          <p:cNvSpPr>
            <a:spLocks noGrp="1"/>
          </p:cNvSpPr>
          <p:nvPr>
            <p:ph type="body" sz="half" idx="2"/>
          </p:nvPr>
        </p:nvSpPr>
        <p:spPr>
          <a:xfrm>
            <a:off x="530351" y="5271247"/>
            <a:ext cx="8021977" cy="1013011"/>
          </a:xfrm>
        </p:spPr>
        <p:txBody>
          <a:bodyPr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Date Placeholder 4"/>
          <p:cNvSpPr>
            <a:spLocks noGrp="1"/>
          </p:cNvSpPr>
          <p:nvPr>
            <p:ph type="dt" sz="half" idx="10"/>
          </p:nvPr>
        </p:nvSpPr>
        <p:spPr/>
        <p:txBody>
          <a:bodyPr/>
          <a:lstStyle>
            <a:lvl1pPr>
              <a:defRPr/>
            </a:lvl1pPr>
          </a:lstStyle>
          <a:p>
            <a:pPr>
              <a:defRPr/>
            </a:pPr>
            <a:fld id="{140142BE-F504-403A-8646-1AD9C7C17240}" type="datetimeFigureOut">
              <a:rPr lang="en-US"/>
              <a:pPr>
                <a:defRPr/>
              </a:pPr>
              <a:t>2/24/2016</a:t>
            </a:fld>
            <a:endParaRPr lang="en-US"/>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p:txBody>
          <a:bodyPr/>
          <a:lstStyle>
            <a:lvl1pPr>
              <a:defRPr/>
            </a:lvl1pPr>
          </a:lstStyle>
          <a:p>
            <a:pPr>
              <a:defRPr/>
            </a:pPr>
            <a:fld id="{EE4E4EFE-63DA-490E-83EA-7277181DA516}" type="slidenum">
              <a:rPr lang="en-US"/>
              <a:pPr>
                <a:defRPr/>
              </a:pPr>
              <a:t>‹#›</a:t>
            </a:fld>
            <a:endParaRPr lang="en-US"/>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12"/>
          <p:cNvGrpSpPr>
            <a:grpSpLocks/>
          </p:cNvGrpSpPr>
          <p:nvPr/>
        </p:nvGrpSpPr>
        <p:grpSpPr bwMode="auto">
          <a:xfrm>
            <a:off x="182563" y="173038"/>
            <a:ext cx="8778875" cy="6511925"/>
            <a:chOff x="182880" y="173699"/>
            <a:chExt cx="8778240" cy="6510602"/>
          </a:xfrm>
        </p:grpSpPr>
        <p:sp>
          <p:nvSpPr>
            <p:cNvPr id="5"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10"/>
            <p:cNvGrpSpPr>
              <a:grpSpLocks/>
            </p:cNvGrpSpPr>
            <p:nvPr/>
          </p:nvGrpSpPr>
          <p:grpSpPr bwMode="auto">
            <a:xfrm>
              <a:off x="256032" y="237744"/>
              <a:ext cx="8622792" cy="6364224"/>
              <a:chOff x="247157" y="247430"/>
              <a:chExt cx="8622792" cy="6364224"/>
            </a:xfrm>
          </p:grpSpPr>
          <p:sp>
            <p:nvSpPr>
              <p:cNvPr id="7" name="Rectangle 15"/>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8" name="Straight Connector 16"/>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9" name="Rectangle 17"/>
              <p:cNvSpPr/>
              <p:nvPr/>
            </p:nvSpPr>
            <p:spPr>
              <a:xfrm>
                <a:off x="247025" y="1611845"/>
                <a:ext cx="8622676" cy="63487"/>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Date Placeholder 3"/>
          <p:cNvSpPr>
            <a:spLocks noGrp="1"/>
          </p:cNvSpPr>
          <p:nvPr>
            <p:ph type="dt" sz="half" idx="10"/>
          </p:nvPr>
        </p:nvSpPr>
        <p:spPr/>
        <p:txBody>
          <a:bodyPr/>
          <a:lstStyle>
            <a:lvl1pPr>
              <a:defRPr/>
            </a:lvl1pPr>
          </a:lstStyle>
          <a:p>
            <a:pPr>
              <a:defRPr/>
            </a:pPr>
            <a:fld id="{9D45B807-1717-4F42-8604-1CFFF0F315BD}" type="datetimeFigureOut">
              <a:rPr lang="en-US"/>
              <a:pPr>
                <a:defRPr/>
              </a:pPr>
              <a:t>2/24/2016</a:t>
            </a:fld>
            <a:endParaRPr lang="en-US"/>
          </a:p>
        </p:txBody>
      </p:sp>
      <p:sp>
        <p:nvSpPr>
          <p:cNvPr id="11" name="Footer Placeholder 4"/>
          <p:cNvSpPr>
            <a:spLocks noGrp="1"/>
          </p:cNvSpPr>
          <p:nvPr>
            <p:ph type="ftr" sz="quarter" idx="11"/>
          </p:nvPr>
        </p:nvSpPr>
        <p:spPr/>
        <p:txBody>
          <a:bodyPr/>
          <a:lstStyle>
            <a:lvl1pPr>
              <a:defRPr/>
            </a:lvl1pPr>
          </a:lstStyle>
          <a:p>
            <a:pPr>
              <a:defRPr/>
            </a:pPr>
            <a:endParaRPr lang="en-US"/>
          </a:p>
        </p:txBody>
      </p:sp>
      <p:sp>
        <p:nvSpPr>
          <p:cNvPr id="12" name="Slide Number Placeholder 5"/>
          <p:cNvSpPr>
            <a:spLocks noGrp="1"/>
          </p:cNvSpPr>
          <p:nvPr>
            <p:ph type="sldNum" sz="quarter" idx="12"/>
          </p:nvPr>
        </p:nvSpPr>
        <p:spPr/>
        <p:txBody>
          <a:bodyPr/>
          <a:lstStyle>
            <a:lvl1pPr>
              <a:defRPr/>
            </a:lvl1pPr>
          </a:lstStyle>
          <a:p>
            <a:pPr>
              <a:defRPr/>
            </a:pPr>
            <a:fld id="{5BB9B1FE-BA5D-46F4-AF95-A869AAACB7F1}" type="slidenum">
              <a:rPr lang="en-US"/>
              <a:pPr>
                <a:defRPr/>
              </a:pPr>
              <a:t>‹#›</a:t>
            </a:fld>
            <a:endParaRPr lang="en-US"/>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4" name="Group 8"/>
          <p:cNvGrpSpPr>
            <a:grpSpLocks/>
          </p:cNvGrpSpPr>
          <p:nvPr/>
        </p:nvGrpSpPr>
        <p:grpSpPr bwMode="auto">
          <a:xfrm>
            <a:off x="182563" y="173038"/>
            <a:ext cx="8778875" cy="6511925"/>
            <a:chOff x="182880" y="173699"/>
            <a:chExt cx="8778240" cy="6510602"/>
          </a:xfrm>
        </p:grpSpPr>
        <p:grpSp>
          <p:nvGrpSpPr>
            <p:cNvPr id="5" name="Group 13"/>
            <p:cNvGrpSpPr>
              <a:grpSpLocks/>
            </p:cNvGrpSpPr>
            <p:nvPr/>
          </p:nvGrpSpPr>
          <p:grpSpPr bwMode="auto">
            <a:xfrm>
              <a:off x="182880" y="173699"/>
              <a:ext cx="8778240" cy="6510602"/>
              <a:chOff x="182880" y="173699"/>
              <a:chExt cx="8778240" cy="6510602"/>
            </a:xfrm>
          </p:grpSpPr>
          <p:sp>
            <p:nvSpPr>
              <p:cNvPr id="7"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8" name="Group 10"/>
              <p:cNvGrpSpPr>
                <a:grpSpLocks/>
              </p:cNvGrpSpPr>
              <p:nvPr/>
            </p:nvGrpSpPr>
            <p:grpSpPr bwMode="auto">
              <a:xfrm>
                <a:off x="256032" y="237744"/>
                <a:ext cx="8622792" cy="6364224"/>
                <a:chOff x="247157" y="247430"/>
                <a:chExt cx="8622792" cy="6364224"/>
              </a:xfrm>
            </p:grpSpPr>
            <p:sp>
              <p:nvSpPr>
                <p:cNvPr id="9" name="Rectangle 16"/>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10" name="Straight Connector 18"/>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6" name="Rectangle 17"/>
            <p:cNvSpPr/>
            <p:nvPr/>
          </p:nvSpPr>
          <p:spPr>
            <a:xfrm rot="5400000">
              <a:off x="4243019" y="3274246"/>
              <a:ext cx="6134441" cy="63495"/>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Date Placeholder 3"/>
          <p:cNvSpPr>
            <a:spLocks noGrp="1"/>
          </p:cNvSpPr>
          <p:nvPr>
            <p:ph type="dt" sz="half" idx="10"/>
          </p:nvPr>
        </p:nvSpPr>
        <p:spPr/>
        <p:txBody>
          <a:bodyPr/>
          <a:lstStyle>
            <a:lvl1pPr>
              <a:defRPr/>
            </a:lvl1pPr>
          </a:lstStyle>
          <a:p>
            <a:pPr>
              <a:defRPr/>
            </a:pPr>
            <a:fld id="{6605B89F-4A5C-4DDB-A1CA-550458474936}" type="datetimeFigureOut">
              <a:rPr lang="en-US"/>
              <a:pPr>
                <a:defRPr/>
              </a:pPr>
              <a:t>2/24/2016</a:t>
            </a:fld>
            <a:endParaRPr lang="en-US"/>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p:txBody>
          <a:bodyPr/>
          <a:lstStyle>
            <a:lvl1pPr>
              <a:defRPr/>
            </a:lvl1pPr>
          </a:lstStyle>
          <a:p>
            <a:pPr>
              <a:defRPr/>
            </a:pPr>
            <a:fld id="{25337E43-B221-478F-B81E-9ACFFFB0789B}" type="slidenum">
              <a:rPr lang="en-US"/>
              <a:pPr>
                <a:defRPr/>
              </a:pPr>
              <a:t>‹#›</a:t>
            </a:fld>
            <a:endParaRPr lang="en-US"/>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8"/>
          <p:cNvGrpSpPr>
            <a:grpSpLocks/>
          </p:cNvGrpSpPr>
          <p:nvPr/>
        </p:nvGrpSpPr>
        <p:grpSpPr bwMode="auto">
          <a:xfrm>
            <a:off x="182563" y="173038"/>
            <a:ext cx="8778875" cy="6511925"/>
            <a:chOff x="182880" y="173699"/>
            <a:chExt cx="8778240" cy="6510602"/>
          </a:xfrm>
        </p:grpSpPr>
        <p:sp>
          <p:nvSpPr>
            <p:cNvPr id="5"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10"/>
            <p:cNvGrpSpPr>
              <a:grpSpLocks/>
            </p:cNvGrpSpPr>
            <p:nvPr/>
          </p:nvGrpSpPr>
          <p:grpSpPr bwMode="auto">
            <a:xfrm>
              <a:off x="256032" y="237744"/>
              <a:ext cx="8622792" cy="6364224"/>
              <a:chOff x="247157" y="247430"/>
              <a:chExt cx="8622792" cy="6364224"/>
            </a:xfrm>
          </p:grpSpPr>
          <p:sp>
            <p:nvSpPr>
              <p:cNvPr id="7" name="Rectangle 18"/>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8" name="Straight Connector 19"/>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9" name="Rectangle 20"/>
              <p:cNvSpPr/>
              <p:nvPr/>
            </p:nvSpPr>
            <p:spPr>
              <a:xfrm>
                <a:off x="247025" y="1611845"/>
                <a:ext cx="8622676" cy="63487"/>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Date Placeholder 3"/>
          <p:cNvSpPr>
            <a:spLocks noGrp="1"/>
          </p:cNvSpPr>
          <p:nvPr>
            <p:ph type="dt" sz="half" idx="10"/>
          </p:nvPr>
        </p:nvSpPr>
        <p:spPr/>
        <p:txBody>
          <a:bodyPr/>
          <a:lstStyle>
            <a:lvl1pPr>
              <a:defRPr/>
            </a:lvl1pPr>
          </a:lstStyle>
          <a:p>
            <a:pPr>
              <a:defRPr/>
            </a:pPr>
            <a:fld id="{163736A0-988C-4C09-9E47-2F5010EA41B9}" type="datetimeFigureOut">
              <a:rPr lang="en-US"/>
              <a:pPr>
                <a:defRPr/>
              </a:pPr>
              <a:t>2/24/2016</a:t>
            </a:fld>
            <a:endParaRPr lang="en-US"/>
          </a:p>
        </p:txBody>
      </p:sp>
      <p:sp>
        <p:nvSpPr>
          <p:cNvPr id="11" name="Footer Placeholder 4"/>
          <p:cNvSpPr>
            <a:spLocks noGrp="1"/>
          </p:cNvSpPr>
          <p:nvPr>
            <p:ph type="ftr" sz="quarter" idx="11"/>
          </p:nvPr>
        </p:nvSpPr>
        <p:spPr/>
        <p:txBody>
          <a:bodyPr/>
          <a:lstStyle>
            <a:lvl1pPr>
              <a:defRPr/>
            </a:lvl1pPr>
          </a:lstStyle>
          <a:p>
            <a:pPr>
              <a:defRPr/>
            </a:pPr>
            <a:endParaRPr lang="en-US"/>
          </a:p>
        </p:txBody>
      </p:sp>
      <p:sp>
        <p:nvSpPr>
          <p:cNvPr id="12" name="Slide Number Placeholder 5"/>
          <p:cNvSpPr>
            <a:spLocks noGrp="1"/>
          </p:cNvSpPr>
          <p:nvPr>
            <p:ph type="sldNum" sz="quarter" idx="12"/>
          </p:nvPr>
        </p:nvSpPr>
        <p:spPr/>
        <p:txBody>
          <a:bodyPr/>
          <a:lstStyle>
            <a:lvl1pPr>
              <a:defRPr/>
            </a:lvl1pPr>
          </a:lstStyle>
          <a:p>
            <a:pPr>
              <a:defRPr/>
            </a:pPr>
            <a:fld id="{EA0D409E-C912-4B55-906F-5DCD73D424ED}" type="slidenum">
              <a:rPr lang="en-US"/>
              <a:pPr>
                <a:defRPr/>
              </a:pPr>
              <a:t>‹#›</a:t>
            </a:fld>
            <a:endParaRPr lang="en-US"/>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5" name="Group 9"/>
          <p:cNvGrpSpPr>
            <a:grpSpLocks/>
          </p:cNvGrpSpPr>
          <p:nvPr/>
        </p:nvGrpSpPr>
        <p:grpSpPr bwMode="auto">
          <a:xfrm>
            <a:off x="487363" y="411163"/>
            <a:ext cx="8169275" cy="6035675"/>
            <a:chOff x="486873" y="411480"/>
            <a:chExt cx="8170254" cy="6035040"/>
          </a:xfrm>
        </p:grpSpPr>
        <p:sp>
          <p:nvSpPr>
            <p:cNvPr id="6"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7" name="Group 11"/>
            <p:cNvGrpSpPr>
              <a:grpSpLocks/>
            </p:cNvGrpSpPr>
            <p:nvPr/>
          </p:nvGrpSpPr>
          <p:grpSpPr bwMode="auto">
            <a:xfrm>
              <a:off x="562842" y="475488"/>
              <a:ext cx="7982713" cy="5888736"/>
              <a:chOff x="562842" y="475488"/>
              <a:chExt cx="7982713" cy="5888736"/>
            </a:xfrm>
          </p:grpSpPr>
          <p:sp>
            <p:nvSpPr>
              <p:cNvPr id="8" name="Rectangle 7"/>
              <p:cNvSpPr>
                <a:spLocks/>
              </p:cNvSpPr>
              <p:nvPr/>
            </p:nvSpPr>
            <p:spPr>
              <a:xfrm>
                <a:off x="563082" y="474973"/>
                <a:ext cx="7982907" cy="5889005"/>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9" name="Straight Connector 8"/>
              <p:cNvCxnSpPr/>
              <p:nvPr/>
            </p:nvCxnSpPr>
            <p:spPr>
              <a:xfrm>
                <a:off x="563082" y="6133814"/>
                <a:ext cx="7982907"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0" name="Straight Connector 10"/>
              <p:cNvCxnSpPr/>
              <p:nvPr/>
            </p:nvCxnSpPr>
            <p:spPr>
              <a:xfrm>
                <a:off x="563082" y="3427412"/>
                <a:ext cx="7982907"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4" name="Picture Placeholder 13"/>
          <p:cNvSpPr>
            <a:spLocks noGrp="1"/>
          </p:cNvSpPr>
          <p:nvPr>
            <p:ph type="pic" sz="quarter" idx="12"/>
          </p:nvPr>
        </p:nvSpPr>
        <p:spPr>
          <a:xfrm>
            <a:off x="636493" y="533400"/>
            <a:ext cx="7836408" cy="2828925"/>
          </a:xfrm>
        </p:spPr>
        <p:txBody>
          <a:bodyPr rtlCol="0">
            <a:normAutofit/>
          </a:bodyPr>
          <a:lstStyle>
            <a:lvl1pPr>
              <a:buNone/>
              <a:defRPr sz="2000"/>
            </a:lvl1pPr>
          </a:lstStyle>
          <a:p>
            <a:pPr lvl="0"/>
            <a:r>
              <a:rPr lang="en-US" noProof="0" smtClean="0"/>
              <a:t>Drag picture to placeholder or click icon to add</a:t>
            </a:r>
            <a:endParaRPr noProof="0"/>
          </a:p>
        </p:txBody>
      </p:sp>
      <p:sp>
        <p:nvSpPr>
          <p:cNvPr id="11" name="Date Placeholder 3"/>
          <p:cNvSpPr>
            <a:spLocks noGrp="1"/>
          </p:cNvSpPr>
          <p:nvPr>
            <p:ph type="dt" sz="half" idx="13"/>
          </p:nvPr>
        </p:nvSpPr>
        <p:spPr>
          <a:xfrm>
            <a:off x="569913" y="6122988"/>
            <a:ext cx="2133600" cy="258762"/>
          </a:xfrm>
        </p:spPr>
        <p:txBody>
          <a:bodyPr/>
          <a:lstStyle>
            <a:lvl1pPr>
              <a:defRPr/>
            </a:lvl1pPr>
          </a:lstStyle>
          <a:p>
            <a:pPr>
              <a:defRPr/>
            </a:pPr>
            <a:fld id="{C8ECCE42-EB66-40B1-BAC2-280A292EA9EF}" type="datetimeFigureOut">
              <a:rPr lang="en-US"/>
              <a:pPr>
                <a:defRPr/>
              </a:pPr>
              <a:t>2/24/2016</a:t>
            </a:fld>
            <a:endParaRPr lang="en-US"/>
          </a:p>
        </p:txBody>
      </p:sp>
      <p:sp>
        <p:nvSpPr>
          <p:cNvPr id="12" name="Footer Placeholder 4"/>
          <p:cNvSpPr>
            <a:spLocks noGrp="1"/>
          </p:cNvSpPr>
          <p:nvPr>
            <p:ph type="ftr" sz="quarter" idx="14"/>
          </p:nvPr>
        </p:nvSpPr>
        <p:spPr>
          <a:xfrm>
            <a:off x="5638800" y="6124575"/>
            <a:ext cx="2895600" cy="257175"/>
          </a:xfrm>
        </p:spPr>
        <p:txBody>
          <a:bodyPr/>
          <a:lstStyle>
            <a:lvl1pPr>
              <a:defRPr/>
            </a:lvl1pPr>
          </a:lstStyle>
          <a:p>
            <a:pPr>
              <a:defRPr/>
            </a:pPr>
            <a:endParaRPr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8"/>
          <p:cNvGrpSpPr>
            <a:grpSpLocks/>
          </p:cNvGrpSpPr>
          <p:nvPr/>
        </p:nvGrpSpPr>
        <p:grpSpPr bwMode="auto">
          <a:xfrm>
            <a:off x="182563" y="173038"/>
            <a:ext cx="8778875" cy="6511925"/>
            <a:chOff x="182880" y="173699"/>
            <a:chExt cx="8778240" cy="6510602"/>
          </a:xfrm>
        </p:grpSpPr>
        <p:sp>
          <p:nvSpPr>
            <p:cNvPr id="5"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6" name="Group 10"/>
            <p:cNvGrpSpPr>
              <a:grpSpLocks/>
            </p:cNvGrpSpPr>
            <p:nvPr/>
          </p:nvGrpSpPr>
          <p:grpSpPr bwMode="auto">
            <a:xfrm>
              <a:off x="256032" y="237744"/>
              <a:ext cx="8622792" cy="6364224"/>
              <a:chOff x="247157" y="247430"/>
              <a:chExt cx="8622792" cy="6364224"/>
            </a:xfrm>
          </p:grpSpPr>
          <p:sp>
            <p:nvSpPr>
              <p:cNvPr id="7" name="Rectangle 26"/>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8" name="Straight Connector 27"/>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oAutofit/>
          </a:bodyPr>
          <a:lstStyle>
            <a:lvl1pPr algn="ctr">
              <a:defRPr sz="5400" b="0" i="0" cap="none" baseline="0">
                <a:solidFill>
                  <a:schemeClr val="tx1">
                    <a:lumMod val="75000"/>
                    <a:lumOff val="25000"/>
                  </a:schemeClr>
                </a:solidFill>
              </a:defRPr>
            </a:lvl1pPr>
          </a:lstStyle>
          <a:p>
            <a:r>
              <a:rPr lang="en-US" smtClean="0"/>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77F5853A-0997-4763-A4E8-915E4ECFF0F7}" type="datetimeFigureOut">
              <a:rPr lang="en-US"/>
              <a:pPr>
                <a:defRPr/>
              </a:pPr>
              <a:t>2/24/2016</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5E0870FE-A2FF-4BCA-8DD2-ECB7A444C82F}" type="slidenum">
              <a:rPr lang="en-US"/>
              <a:pPr>
                <a:defRPr/>
              </a:pPr>
              <a:t>‹#›</a:t>
            </a:fld>
            <a:endParaRPr 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9"/>
          <p:cNvGrpSpPr>
            <a:grpSpLocks/>
          </p:cNvGrpSpPr>
          <p:nvPr/>
        </p:nvGrpSpPr>
        <p:grpSpPr bwMode="auto">
          <a:xfrm>
            <a:off x="182563" y="173038"/>
            <a:ext cx="8778875" cy="6511925"/>
            <a:chOff x="182880" y="173699"/>
            <a:chExt cx="8778240" cy="6510602"/>
          </a:xfrm>
        </p:grpSpPr>
        <p:sp>
          <p:nvSpPr>
            <p:cNvPr id="6"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7" name="Group 10"/>
            <p:cNvGrpSpPr>
              <a:grpSpLocks/>
            </p:cNvGrpSpPr>
            <p:nvPr/>
          </p:nvGrpSpPr>
          <p:grpSpPr bwMode="auto">
            <a:xfrm>
              <a:off x="256032" y="237744"/>
              <a:ext cx="8622792" cy="6364224"/>
              <a:chOff x="247157" y="247430"/>
              <a:chExt cx="8622792" cy="6364224"/>
            </a:xfrm>
          </p:grpSpPr>
          <p:sp>
            <p:nvSpPr>
              <p:cNvPr id="8" name="Rectangle 22"/>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9" name="Straight Connector 23"/>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0" name="Rectangle 24"/>
              <p:cNvSpPr/>
              <p:nvPr/>
            </p:nvSpPr>
            <p:spPr>
              <a:xfrm>
                <a:off x="247025" y="1611845"/>
                <a:ext cx="8622676" cy="63487"/>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Date Placeholder 4"/>
          <p:cNvSpPr>
            <a:spLocks noGrp="1"/>
          </p:cNvSpPr>
          <p:nvPr>
            <p:ph type="dt" sz="half" idx="10"/>
          </p:nvPr>
        </p:nvSpPr>
        <p:spPr/>
        <p:txBody>
          <a:bodyPr/>
          <a:lstStyle>
            <a:lvl1pPr>
              <a:defRPr/>
            </a:lvl1pPr>
          </a:lstStyle>
          <a:p>
            <a:pPr>
              <a:defRPr/>
            </a:pPr>
            <a:fld id="{15CDDE28-3E4C-4D41-A3B9-D0CACD6917BC}" type="datetimeFigureOut">
              <a:rPr lang="en-US"/>
              <a:pPr>
                <a:defRPr/>
              </a:pPr>
              <a:t>2/24/2016</a:t>
            </a:fld>
            <a:endParaRPr lang="en-US"/>
          </a:p>
        </p:txBody>
      </p:sp>
      <p:sp>
        <p:nvSpPr>
          <p:cNvPr id="12" name="Footer Placeholder 5"/>
          <p:cNvSpPr>
            <a:spLocks noGrp="1"/>
          </p:cNvSpPr>
          <p:nvPr>
            <p:ph type="ftr" sz="quarter" idx="11"/>
          </p:nvPr>
        </p:nvSpPr>
        <p:spPr/>
        <p:txBody>
          <a:bodyPr/>
          <a:lstStyle>
            <a:lvl1pPr>
              <a:defRPr/>
            </a:lvl1pPr>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pPr>
              <a:defRPr/>
            </a:pPr>
            <a:fld id="{57670936-8A44-485F-8CA2-2576DA90814A}" type="slidenum">
              <a:rPr lang="en-US"/>
              <a:pPr>
                <a:defRPr/>
              </a:pPr>
              <a:t>‹#›</a:t>
            </a:fld>
            <a:endParaRPr 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9"/>
          <p:cNvGrpSpPr>
            <a:grpSpLocks/>
          </p:cNvGrpSpPr>
          <p:nvPr/>
        </p:nvGrpSpPr>
        <p:grpSpPr bwMode="auto">
          <a:xfrm>
            <a:off x="182563" y="173038"/>
            <a:ext cx="8778875" cy="6511925"/>
            <a:chOff x="182880" y="173699"/>
            <a:chExt cx="8778240" cy="6510602"/>
          </a:xfrm>
        </p:grpSpPr>
        <p:grpSp>
          <p:nvGrpSpPr>
            <p:cNvPr id="8" name="Group 25"/>
            <p:cNvGrpSpPr>
              <a:grpSpLocks/>
            </p:cNvGrpSpPr>
            <p:nvPr/>
          </p:nvGrpSpPr>
          <p:grpSpPr bwMode="auto">
            <a:xfrm>
              <a:off x="182880" y="173699"/>
              <a:ext cx="8778240" cy="6510602"/>
              <a:chOff x="182880" y="173699"/>
              <a:chExt cx="8778240" cy="6510602"/>
            </a:xfrm>
          </p:grpSpPr>
          <p:sp>
            <p:nvSpPr>
              <p:cNvPr id="10"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1" name="Group 10"/>
              <p:cNvGrpSpPr>
                <a:grpSpLocks/>
              </p:cNvGrpSpPr>
              <p:nvPr/>
            </p:nvGrpSpPr>
            <p:grpSpPr bwMode="auto">
              <a:xfrm>
                <a:off x="256032" y="237744"/>
                <a:ext cx="8622792" cy="6364224"/>
                <a:chOff x="247157" y="247430"/>
                <a:chExt cx="8622792" cy="6364224"/>
              </a:xfrm>
            </p:grpSpPr>
            <p:sp>
              <p:nvSpPr>
                <p:cNvPr id="12" name="Rectangle 28"/>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13" name="Straight Connector 30"/>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4" name="Rectangle 31"/>
                <p:cNvSpPr/>
                <p:nvPr/>
              </p:nvSpPr>
              <p:spPr>
                <a:xfrm>
                  <a:off x="247025" y="1611845"/>
                  <a:ext cx="8622676" cy="63487"/>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cxnSp>
          <p:nvCxnSpPr>
            <p:cNvPr id="9" name="Straight Connector 22"/>
            <p:cNvCxnSpPr/>
            <p:nvPr/>
          </p:nvCxnSpPr>
          <p:spPr>
            <a:xfrm rot="16200000" flipH="1">
              <a:off x="2217422" y="4026572"/>
              <a:ext cx="4710743"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45539" y="1708990"/>
            <a:ext cx="3566160" cy="832503"/>
          </a:xfrm>
        </p:spPr>
        <p:txBody>
          <a:bodyPr anchor="ctr">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Date Placeholder 6"/>
          <p:cNvSpPr>
            <a:spLocks noGrp="1"/>
          </p:cNvSpPr>
          <p:nvPr>
            <p:ph type="dt" sz="half" idx="10"/>
          </p:nvPr>
        </p:nvSpPr>
        <p:spPr/>
        <p:txBody>
          <a:bodyPr/>
          <a:lstStyle>
            <a:lvl1pPr>
              <a:defRPr/>
            </a:lvl1pPr>
          </a:lstStyle>
          <a:p>
            <a:pPr>
              <a:defRPr/>
            </a:pPr>
            <a:fld id="{7D730D85-99FF-4F3E-BF75-57686E538B8B}" type="datetimeFigureOut">
              <a:rPr lang="en-US"/>
              <a:pPr>
                <a:defRPr/>
              </a:pPr>
              <a:t>2/24/2016</a:t>
            </a:fld>
            <a:endParaRPr lang="en-US"/>
          </a:p>
        </p:txBody>
      </p:sp>
      <p:sp>
        <p:nvSpPr>
          <p:cNvPr id="16" name="Footer Placeholder 7"/>
          <p:cNvSpPr>
            <a:spLocks noGrp="1"/>
          </p:cNvSpPr>
          <p:nvPr>
            <p:ph type="ftr" sz="quarter" idx="11"/>
          </p:nvPr>
        </p:nvSpPr>
        <p:spPr/>
        <p:txBody>
          <a:bodyPr/>
          <a:lstStyle>
            <a:lvl1pPr>
              <a:defRPr/>
            </a:lvl1pPr>
          </a:lstStyle>
          <a:p>
            <a:pPr>
              <a:defRPr/>
            </a:pPr>
            <a:endParaRPr lang="en-US"/>
          </a:p>
        </p:txBody>
      </p:sp>
      <p:sp>
        <p:nvSpPr>
          <p:cNvPr id="17" name="Slide Number Placeholder 8"/>
          <p:cNvSpPr>
            <a:spLocks noGrp="1"/>
          </p:cNvSpPr>
          <p:nvPr>
            <p:ph type="sldNum" sz="quarter" idx="12"/>
          </p:nvPr>
        </p:nvSpPr>
        <p:spPr/>
        <p:txBody>
          <a:bodyPr/>
          <a:lstStyle>
            <a:lvl1pPr>
              <a:defRPr/>
            </a:lvl1pPr>
          </a:lstStyle>
          <a:p>
            <a:pPr>
              <a:defRPr/>
            </a:pPr>
            <a:fld id="{555300B3-3E4A-497D-AD55-0AF0E5F6EEDA}" type="slidenum">
              <a:rPr lang="en-US"/>
              <a:pPr>
                <a:defRPr/>
              </a:pPr>
              <a:t>‹#›</a:t>
            </a:fld>
            <a:endParaRPr 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11"/>
          <p:cNvGrpSpPr>
            <a:grpSpLocks/>
          </p:cNvGrpSpPr>
          <p:nvPr/>
        </p:nvGrpSpPr>
        <p:grpSpPr bwMode="auto">
          <a:xfrm>
            <a:off x="182563" y="173038"/>
            <a:ext cx="8778875" cy="6511925"/>
            <a:chOff x="182880" y="173699"/>
            <a:chExt cx="8778240" cy="6510602"/>
          </a:xfrm>
        </p:grpSpPr>
        <p:sp>
          <p:nvSpPr>
            <p:cNvPr id="4"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oup 10"/>
            <p:cNvGrpSpPr>
              <a:grpSpLocks/>
            </p:cNvGrpSpPr>
            <p:nvPr/>
          </p:nvGrpSpPr>
          <p:grpSpPr bwMode="auto">
            <a:xfrm>
              <a:off x="256032" y="237744"/>
              <a:ext cx="8622792" cy="6364224"/>
              <a:chOff x="247157" y="247430"/>
              <a:chExt cx="8622792" cy="6364224"/>
            </a:xfrm>
          </p:grpSpPr>
          <p:sp>
            <p:nvSpPr>
              <p:cNvPr id="6" name="Rectangle 14"/>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7" name="Straight Connector 15"/>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8" name="Rectangle 16"/>
              <p:cNvSpPr/>
              <p:nvPr/>
            </p:nvSpPr>
            <p:spPr>
              <a:xfrm>
                <a:off x="247025" y="1611845"/>
                <a:ext cx="8622676" cy="63487"/>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9" name="Date Placeholder 2"/>
          <p:cNvSpPr>
            <a:spLocks noGrp="1"/>
          </p:cNvSpPr>
          <p:nvPr>
            <p:ph type="dt" sz="half" idx="10"/>
          </p:nvPr>
        </p:nvSpPr>
        <p:spPr/>
        <p:txBody>
          <a:bodyPr/>
          <a:lstStyle>
            <a:lvl1pPr>
              <a:defRPr/>
            </a:lvl1pPr>
          </a:lstStyle>
          <a:p>
            <a:pPr>
              <a:defRPr/>
            </a:pPr>
            <a:fld id="{2318FFC6-2897-4BB8-9130-C2552207EC06}" type="datetimeFigureOut">
              <a:rPr lang="en-US"/>
              <a:pPr>
                <a:defRPr/>
              </a:pPr>
              <a:t>2/24/2016</a:t>
            </a:fld>
            <a:endParaRPr lang="en-US"/>
          </a:p>
        </p:txBody>
      </p:sp>
      <p:sp>
        <p:nvSpPr>
          <p:cNvPr id="10" name="Footer Placeholder 3"/>
          <p:cNvSpPr>
            <a:spLocks noGrp="1"/>
          </p:cNvSpPr>
          <p:nvPr>
            <p:ph type="ftr" sz="quarter" idx="11"/>
          </p:nvPr>
        </p:nvSpPr>
        <p:spPr/>
        <p:txBody>
          <a:bodyPr/>
          <a:lstStyle>
            <a:lvl1pPr>
              <a:defRPr/>
            </a:lvl1pPr>
          </a:lstStyle>
          <a:p>
            <a:pPr>
              <a:defRPr/>
            </a:pPr>
            <a:endParaRPr lang="en-US"/>
          </a:p>
        </p:txBody>
      </p:sp>
      <p:sp>
        <p:nvSpPr>
          <p:cNvPr id="11" name="Slide Number Placeholder 4"/>
          <p:cNvSpPr>
            <a:spLocks noGrp="1"/>
          </p:cNvSpPr>
          <p:nvPr>
            <p:ph type="sldNum" sz="quarter" idx="12"/>
          </p:nvPr>
        </p:nvSpPr>
        <p:spPr/>
        <p:txBody>
          <a:bodyPr/>
          <a:lstStyle>
            <a:lvl1pPr>
              <a:defRPr/>
            </a:lvl1pPr>
          </a:lstStyle>
          <a:p>
            <a:pPr>
              <a:defRPr/>
            </a:pPr>
            <a:fld id="{6B3C2019-77ED-4A3C-94D5-22153F16F7BD}" type="slidenum">
              <a:rPr lang="en-US"/>
              <a:pPr>
                <a:defRPr/>
              </a:pPr>
              <a:t>‹#›</a:t>
            </a:fld>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9"/>
          <p:cNvGrpSpPr>
            <a:grpSpLocks/>
          </p:cNvGrpSpPr>
          <p:nvPr/>
        </p:nvGrpSpPr>
        <p:grpSpPr bwMode="auto">
          <a:xfrm>
            <a:off x="182563" y="173038"/>
            <a:ext cx="8778875" cy="6511925"/>
            <a:chOff x="182880" y="173699"/>
            <a:chExt cx="8778240" cy="6510602"/>
          </a:xfrm>
        </p:grpSpPr>
        <p:sp>
          <p:nvSpPr>
            <p:cNvPr id="3"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4" name="Group 10"/>
            <p:cNvGrpSpPr>
              <a:grpSpLocks/>
            </p:cNvGrpSpPr>
            <p:nvPr/>
          </p:nvGrpSpPr>
          <p:grpSpPr bwMode="auto">
            <a:xfrm>
              <a:off x="256032" y="237744"/>
              <a:ext cx="8622792" cy="6364224"/>
              <a:chOff x="247157" y="247430"/>
              <a:chExt cx="8622792" cy="6364224"/>
            </a:xfrm>
          </p:grpSpPr>
          <p:sp>
            <p:nvSpPr>
              <p:cNvPr id="5" name="Rectangle 12"/>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6" name="Straight Connector 13"/>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7" name="Date Placeholder 1"/>
          <p:cNvSpPr>
            <a:spLocks noGrp="1"/>
          </p:cNvSpPr>
          <p:nvPr>
            <p:ph type="dt" sz="half" idx="10"/>
          </p:nvPr>
        </p:nvSpPr>
        <p:spPr/>
        <p:txBody>
          <a:bodyPr/>
          <a:lstStyle>
            <a:lvl1pPr>
              <a:defRPr/>
            </a:lvl1pPr>
          </a:lstStyle>
          <a:p>
            <a:pPr>
              <a:defRPr/>
            </a:pPr>
            <a:fld id="{BE0B0676-B29C-4F91-8046-4330C912D680}" type="datetimeFigureOut">
              <a:rPr lang="en-US"/>
              <a:pPr>
                <a:defRPr/>
              </a:pPr>
              <a:t>2/24/2016</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3"/>
          <p:cNvSpPr>
            <a:spLocks noGrp="1"/>
          </p:cNvSpPr>
          <p:nvPr>
            <p:ph type="sldNum" sz="quarter" idx="12"/>
          </p:nvPr>
        </p:nvSpPr>
        <p:spPr/>
        <p:txBody>
          <a:bodyPr/>
          <a:lstStyle>
            <a:lvl1pPr>
              <a:defRPr/>
            </a:lvl1pPr>
          </a:lstStyle>
          <a:p>
            <a:pPr>
              <a:defRPr/>
            </a:pPr>
            <a:fld id="{E373E34B-1F5B-4600-A978-1413CFDDA138}" type="slidenum">
              <a:rPr lang="en-US"/>
              <a:pPr>
                <a:defRPr/>
              </a:pPr>
              <a:t>‹#›</a:t>
            </a:fld>
            <a:endParaRPr lang="en-US"/>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5" name="Group 10"/>
          <p:cNvGrpSpPr>
            <a:grpSpLocks/>
          </p:cNvGrpSpPr>
          <p:nvPr/>
        </p:nvGrpSpPr>
        <p:grpSpPr bwMode="auto">
          <a:xfrm>
            <a:off x="182563" y="173038"/>
            <a:ext cx="8778875" cy="6511925"/>
            <a:chOff x="182880" y="173699"/>
            <a:chExt cx="8778240" cy="6510602"/>
          </a:xfrm>
        </p:grpSpPr>
        <p:grpSp>
          <p:nvGrpSpPr>
            <p:cNvPr id="6" name="Group 15"/>
            <p:cNvGrpSpPr>
              <a:grpSpLocks/>
            </p:cNvGrpSpPr>
            <p:nvPr/>
          </p:nvGrpSpPr>
          <p:grpSpPr bwMode="auto">
            <a:xfrm>
              <a:off x="182880" y="173699"/>
              <a:ext cx="8778240" cy="6510602"/>
              <a:chOff x="182880" y="173699"/>
              <a:chExt cx="8778240" cy="6510602"/>
            </a:xfrm>
          </p:grpSpPr>
          <p:sp>
            <p:nvSpPr>
              <p:cNvPr id="8"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9" name="Group 10"/>
              <p:cNvGrpSpPr>
                <a:grpSpLocks/>
              </p:cNvGrpSpPr>
              <p:nvPr/>
            </p:nvGrpSpPr>
            <p:grpSpPr bwMode="auto">
              <a:xfrm>
                <a:off x="256032" y="237744"/>
                <a:ext cx="8622792" cy="6364224"/>
                <a:chOff x="247157" y="247430"/>
                <a:chExt cx="8622792" cy="6364224"/>
              </a:xfrm>
            </p:grpSpPr>
            <p:sp>
              <p:nvSpPr>
                <p:cNvPr id="10" name="Rectangle 18"/>
                <p:cNvSpPr>
                  <a:spLocks/>
                </p:cNvSpPr>
                <p:nvPr/>
              </p:nvSpPr>
              <p:spPr>
                <a:xfrm>
                  <a:off x="247025" y="246872"/>
                  <a:ext cx="8622676" cy="6364582"/>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cxnSp>
              <p:nvCxnSpPr>
                <p:cNvPr id="11" name="Straight Connector 19"/>
                <p:cNvCxnSpPr/>
                <p:nvPr/>
              </p:nvCxnSpPr>
              <p:spPr>
                <a:xfrm>
                  <a:off x="247025" y="6389249"/>
                  <a:ext cx="8622676" cy="1587"/>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7" name="Rectangle 32"/>
            <p:cNvSpPr/>
            <p:nvPr/>
          </p:nvSpPr>
          <p:spPr>
            <a:xfrm rot="5400000">
              <a:off x="801568" y="3274246"/>
              <a:ext cx="6134441" cy="63495"/>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147888"/>
            <a:ext cx="3008313" cy="3262313"/>
          </a:xfrm>
        </p:spPr>
        <p:txBody>
          <a:bodyPr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Date Placeholder 4"/>
          <p:cNvSpPr>
            <a:spLocks noGrp="1"/>
          </p:cNvSpPr>
          <p:nvPr>
            <p:ph type="dt" sz="half" idx="10"/>
          </p:nvPr>
        </p:nvSpPr>
        <p:spPr/>
        <p:txBody>
          <a:bodyPr/>
          <a:lstStyle>
            <a:lvl1pPr>
              <a:defRPr/>
            </a:lvl1pPr>
          </a:lstStyle>
          <a:p>
            <a:pPr>
              <a:defRPr/>
            </a:pPr>
            <a:fld id="{13914691-0B35-41D7-9EF2-0BA1C8E84248}" type="datetimeFigureOut">
              <a:rPr lang="en-US"/>
              <a:pPr>
                <a:defRPr/>
              </a:pPr>
              <a:t>2/24/2016</a:t>
            </a:fld>
            <a:endParaRPr lang="en-US"/>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p:txBody>
          <a:bodyPr/>
          <a:lstStyle>
            <a:lvl1pPr>
              <a:defRPr/>
            </a:lvl1pPr>
          </a:lstStyle>
          <a:p>
            <a:pPr>
              <a:defRPr/>
            </a:pPr>
            <a:fld id="{6AEDF042-5F9D-4D4F-A67E-29B303AFF37F}" type="slidenum">
              <a:rPr lang="en-US"/>
              <a:pPr>
                <a:defRPr/>
              </a:pPr>
              <a:t>‹#›</a:t>
            </a:fld>
            <a:endParaRPr lang="en-US"/>
          </a:p>
        </p:txBody>
      </p:sp>
    </p:spTree>
  </p:cSld>
  <p:clrMapOvr>
    <a:masterClrMapping/>
  </p:clrMapOvr>
  <p:transition spd="med">
    <p:fade/>
  </p:transition>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00113" y="244475"/>
            <a:ext cx="7345362" cy="13398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900113" y="2133600"/>
            <a:ext cx="7345362" cy="39322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244475" y="6372225"/>
            <a:ext cx="2133600" cy="258763"/>
          </a:xfrm>
          <a:prstGeom prst="rect">
            <a:avLst/>
          </a:prstGeom>
        </p:spPr>
        <p:txBody>
          <a:bodyPr vert="horz" lIns="91440" tIns="45720" rIns="91440" bIns="45720" rtlCol="0" anchor="ctr"/>
          <a:lstStyle>
            <a:lvl1pPr algn="l" fontAlgn="auto">
              <a:spcBef>
                <a:spcPts val="0"/>
              </a:spcBef>
              <a:spcAft>
                <a:spcPts val="0"/>
              </a:spcAft>
              <a:defRPr sz="1200" smtClean="0">
                <a:solidFill>
                  <a:schemeClr val="bg2">
                    <a:lumMod val="60000"/>
                    <a:lumOff val="40000"/>
                  </a:schemeClr>
                </a:solidFill>
                <a:latin typeface="Brush Script MT" pitchFamily="66" charset="0"/>
              </a:defRPr>
            </a:lvl1pPr>
          </a:lstStyle>
          <a:p>
            <a:pPr>
              <a:defRPr/>
            </a:pPr>
            <a:fld id="{4FC4B057-C715-4607-B45C-35CF10514743}" type="datetimeFigureOut">
              <a:rPr lang="en-US"/>
              <a:pPr>
                <a:defRPr/>
              </a:pPr>
              <a:t>2/24/2016</a:t>
            </a:fld>
            <a:endParaRPr lang="en-US"/>
          </a:p>
        </p:txBody>
      </p:sp>
      <p:sp>
        <p:nvSpPr>
          <p:cNvPr id="5" name="Footer Placeholder 4"/>
          <p:cNvSpPr>
            <a:spLocks noGrp="1"/>
          </p:cNvSpPr>
          <p:nvPr>
            <p:ph type="ftr" sz="quarter" idx="3"/>
          </p:nvPr>
        </p:nvSpPr>
        <p:spPr>
          <a:xfrm>
            <a:off x="5959475" y="6372225"/>
            <a:ext cx="2895600" cy="257175"/>
          </a:xfrm>
          <a:prstGeom prst="rect">
            <a:avLst/>
          </a:prstGeom>
        </p:spPr>
        <p:txBody>
          <a:bodyPr vert="horz" lIns="91440" tIns="45720" rIns="91440" bIns="45720" rtlCol="0" anchor="ctr"/>
          <a:lstStyle>
            <a:lvl1pPr marL="0" algn="r" defTabSz="914400" rtl="0" eaLnBrk="1" fontAlgn="auto" latinLnBrk="0" hangingPunct="1">
              <a:spcBef>
                <a:spcPts val="0"/>
              </a:spcBef>
              <a:spcAft>
                <a:spcPts val="0"/>
              </a:spcAft>
              <a:defRPr sz="1200" kern="1200">
                <a:solidFill>
                  <a:schemeClr val="bg2">
                    <a:lumMod val="60000"/>
                    <a:lumOff val="40000"/>
                  </a:schemeClr>
                </a:solidFill>
                <a:latin typeface="Brush Script MT" pitchFamily="66" charset="0"/>
                <a:ea typeface="+mn-ea"/>
                <a:cs typeface="+mn-cs"/>
              </a:defRPr>
            </a:lvl1pPr>
          </a:lstStyle>
          <a:p>
            <a:pPr>
              <a:defRPr/>
            </a:pPr>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fontAlgn="auto" latinLnBrk="0" hangingPunct="1">
              <a:spcBef>
                <a:spcPts val="0"/>
              </a:spcBef>
              <a:spcAft>
                <a:spcPts val="0"/>
              </a:spcAft>
              <a:defRPr sz="1200" kern="1200" smtClean="0">
                <a:solidFill>
                  <a:schemeClr val="bg2">
                    <a:lumMod val="60000"/>
                    <a:lumOff val="40000"/>
                  </a:schemeClr>
                </a:solidFill>
                <a:latin typeface="+mn-lt"/>
                <a:ea typeface="+mn-ea"/>
                <a:cs typeface="+mn-cs"/>
              </a:defRPr>
            </a:lvl1pPr>
          </a:lstStyle>
          <a:p>
            <a:pPr>
              <a:defRPr/>
            </a:pPr>
            <a:fld id="{0F51166C-BE5C-480E-B15F-88E533E528E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6299" r:id="rId1"/>
    <p:sldLayoutId id="2147486300" r:id="rId2"/>
    <p:sldLayoutId id="2147486301" r:id="rId3"/>
    <p:sldLayoutId id="2147486302" r:id="rId4"/>
    <p:sldLayoutId id="2147486303" r:id="rId5"/>
    <p:sldLayoutId id="2147486304" r:id="rId6"/>
    <p:sldLayoutId id="2147486305" r:id="rId7"/>
    <p:sldLayoutId id="2147486306" r:id="rId8"/>
    <p:sldLayoutId id="2147486307" r:id="rId9"/>
    <p:sldLayoutId id="2147486308" r:id="rId10"/>
    <p:sldLayoutId id="2147486309" r:id="rId11"/>
    <p:sldLayoutId id="2147486310" r:id="rId12"/>
    <p:sldLayoutId id="2147486311" r:id="rId13"/>
    <p:sldLayoutId id="2147486312" r:id="rId14"/>
  </p:sldLayoutIdLst>
  <p:transition spd="med">
    <p:fade/>
  </p:transition>
  <p:txStyles>
    <p:titleStyle>
      <a:lvl1pPr algn="ctr" rtl="0" fontAlgn="base">
        <a:spcBef>
          <a:spcPct val="0"/>
        </a:spcBef>
        <a:spcAft>
          <a:spcPct val="0"/>
        </a:spcAft>
        <a:defRPr sz="4800" kern="1200">
          <a:solidFill>
            <a:srgbClr val="404040"/>
          </a:solidFill>
          <a:latin typeface="+mj-lt"/>
          <a:ea typeface="+mj-ea"/>
          <a:cs typeface="+mj-cs"/>
        </a:defRPr>
      </a:lvl1pPr>
      <a:lvl2pPr algn="ctr" rtl="0" fontAlgn="base">
        <a:spcBef>
          <a:spcPct val="0"/>
        </a:spcBef>
        <a:spcAft>
          <a:spcPct val="0"/>
        </a:spcAft>
        <a:defRPr sz="4800">
          <a:solidFill>
            <a:srgbClr val="404040"/>
          </a:solidFill>
          <a:latin typeface="Calisto MT" pitchFamily="18" charset="0"/>
        </a:defRPr>
      </a:lvl2pPr>
      <a:lvl3pPr algn="ctr" rtl="0" fontAlgn="base">
        <a:spcBef>
          <a:spcPct val="0"/>
        </a:spcBef>
        <a:spcAft>
          <a:spcPct val="0"/>
        </a:spcAft>
        <a:defRPr sz="4800">
          <a:solidFill>
            <a:srgbClr val="404040"/>
          </a:solidFill>
          <a:latin typeface="Calisto MT" pitchFamily="18" charset="0"/>
        </a:defRPr>
      </a:lvl3pPr>
      <a:lvl4pPr algn="ctr" rtl="0" fontAlgn="base">
        <a:spcBef>
          <a:spcPct val="0"/>
        </a:spcBef>
        <a:spcAft>
          <a:spcPct val="0"/>
        </a:spcAft>
        <a:defRPr sz="4800">
          <a:solidFill>
            <a:srgbClr val="404040"/>
          </a:solidFill>
          <a:latin typeface="Calisto MT" pitchFamily="18" charset="0"/>
        </a:defRPr>
      </a:lvl4pPr>
      <a:lvl5pPr algn="ctr" rtl="0" fontAlgn="base">
        <a:spcBef>
          <a:spcPct val="0"/>
        </a:spcBef>
        <a:spcAft>
          <a:spcPct val="0"/>
        </a:spcAft>
        <a:defRPr sz="4800">
          <a:solidFill>
            <a:srgbClr val="404040"/>
          </a:solidFill>
          <a:latin typeface="Calisto MT" pitchFamily="18" charset="0"/>
        </a:defRPr>
      </a:lvl5pPr>
      <a:lvl6pPr marL="457200" algn="ctr" rtl="0" fontAlgn="base">
        <a:spcBef>
          <a:spcPct val="0"/>
        </a:spcBef>
        <a:spcAft>
          <a:spcPct val="0"/>
        </a:spcAft>
        <a:defRPr sz="4800">
          <a:solidFill>
            <a:srgbClr val="404040"/>
          </a:solidFill>
          <a:latin typeface="Calisto MT" pitchFamily="18" charset="0"/>
        </a:defRPr>
      </a:lvl6pPr>
      <a:lvl7pPr marL="914400" algn="ctr" rtl="0" fontAlgn="base">
        <a:spcBef>
          <a:spcPct val="0"/>
        </a:spcBef>
        <a:spcAft>
          <a:spcPct val="0"/>
        </a:spcAft>
        <a:defRPr sz="4800">
          <a:solidFill>
            <a:srgbClr val="404040"/>
          </a:solidFill>
          <a:latin typeface="Calisto MT" pitchFamily="18" charset="0"/>
        </a:defRPr>
      </a:lvl7pPr>
      <a:lvl8pPr marL="1371600" algn="ctr" rtl="0" fontAlgn="base">
        <a:spcBef>
          <a:spcPct val="0"/>
        </a:spcBef>
        <a:spcAft>
          <a:spcPct val="0"/>
        </a:spcAft>
        <a:defRPr sz="4800">
          <a:solidFill>
            <a:srgbClr val="404040"/>
          </a:solidFill>
          <a:latin typeface="Calisto MT" pitchFamily="18" charset="0"/>
        </a:defRPr>
      </a:lvl8pPr>
      <a:lvl9pPr marL="1828800" algn="ctr" rtl="0" fontAlgn="base">
        <a:spcBef>
          <a:spcPct val="0"/>
        </a:spcBef>
        <a:spcAft>
          <a:spcPct val="0"/>
        </a:spcAft>
        <a:defRPr sz="4800">
          <a:solidFill>
            <a:srgbClr val="404040"/>
          </a:solidFill>
          <a:latin typeface="Calisto MT" pitchFamily="18" charset="0"/>
        </a:defRPr>
      </a:lvl9pPr>
    </p:titleStyle>
    <p:bodyStyle>
      <a:lvl1pPr marL="342900" indent="-342900" algn="l" rtl="0" fontAlgn="base">
        <a:spcBef>
          <a:spcPts val="2000"/>
        </a:spcBef>
        <a:spcAft>
          <a:spcPct val="0"/>
        </a:spcAft>
        <a:buClr>
          <a:srgbClr val="404040"/>
        </a:buClr>
        <a:buFont typeface="Arial" charset="0"/>
        <a:buChar char="•"/>
        <a:defRPr sz="2400" kern="1200">
          <a:solidFill>
            <a:srgbClr val="404040"/>
          </a:solidFill>
          <a:latin typeface="+mn-lt"/>
          <a:ea typeface="+mn-ea"/>
          <a:cs typeface="+mn-cs"/>
        </a:defRPr>
      </a:lvl1pPr>
      <a:lvl2pPr marL="579438" indent="-228600" algn="l" rtl="0" fontAlgn="base">
        <a:spcBef>
          <a:spcPts val="600"/>
        </a:spcBef>
        <a:spcAft>
          <a:spcPct val="0"/>
        </a:spcAft>
        <a:buClr>
          <a:srgbClr val="B0BCC1"/>
        </a:buClr>
        <a:buFont typeface="Arial" charset="0"/>
        <a:buChar char="•"/>
        <a:defRPr sz="2200" kern="1200">
          <a:solidFill>
            <a:srgbClr val="404040"/>
          </a:solidFill>
          <a:latin typeface="+mn-lt"/>
          <a:ea typeface="+mn-ea"/>
          <a:cs typeface="+mn-cs"/>
        </a:defRPr>
      </a:lvl2pPr>
      <a:lvl3pPr marL="808038" indent="-228600" algn="l" rtl="0" fontAlgn="base">
        <a:spcBef>
          <a:spcPts val="600"/>
        </a:spcBef>
        <a:spcAft>
          <a:spcPct val="0"/>
        </a:spcAft>
        <a:buClr>
          <a:srgbClr val="404040"/>
        </a:buClr>
        <a:buFont typeface="Arial" charset="0"/>
        <a:buChar char="•"/>
        <a:defRPr sz="2000" kern="1200">
          <a:solidFill>
            <a:srgbClr val="404040"/>
          </a:solidFill>
          <a:latin typeface="+mn-lt"/>
          <a:ea typeface="+mn-ea"/>
          <a:cs typeface="+mn-cs"/>
        </a:defRPr>
      </a:lvl3pPr>
      <a:lvl4pPr marL="1036638" indent="-228600" algn="l" rtl="0" fontAlgn="base">
        <a:spcBef>
          <a:spcPts val="600"/>
        </a:spcBef>
        <a:spcAft>
          <a:spcPct val="0"/>
        </a:spcAft>
        <a:buClr>
          <a:srgbClr val="B0BCC1"/>
        </a:buClr>
        <a:buFont typeface="Arial" charset="0"/>
        <a:buChar char="•"/>
        <a:defRPr kern="1200">
          <a:solidFill>
            <a:srgbClr val="404040"/>
          </a:solidFill>
          <a:latin typeface="+mn-lt"/>
          <a:ea typeface="+mn-ea"/>
          <a:cs typeface="+mn-cs"/>
        </a:defRPr>
      </a:lvl4pPr>
      <a:lvl5pPr marL="1265238" indent="-228600" algn="l" rtl="0" fontAlgn="base">
        <a:spcBef>
          <a:spcPts val="600"/>
        </a:spcBef>
        <a:spcAft>
          <a:spcPct val="0"/>
        </a:spcAft>
        <a:buClr>
          <a:srgbClr val="404040"/>
        </a:buClr>
        <a:buFont typeface="Arial" charset="0"/>
        <a:buChar char="•"/>
        <a:defRPr kern="1200">
          <a:solidFill>
            <a:srgbClr val="404040"/>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ctrTitle"/>
          </p:nvPr>
        </p:nvSpPr>
        <p:spPr>
          <a:xfrm>
            <a:off x="762000" y="1447800"/>
            <a:ext cx="7543800" cy="1219200"/>
          </a:xfrm>
        </p:spPr>
        <p:txBody>
          <a:bodyPr/>
          <a:lstStyle/>
          <a:p>
            <a:r>
              <a:rPr lang="en-US" sz="4800" b="1" dirty="0" smtClean="0">
                <a:solidFill>
                  <a:srgbClr val="404040"/>
                </a:solidFill>
              </a:rPr>
              <a:t>DMH Autism </a:t>
            </a:r>
            <a:r>
              <a:rPr lang="en-US" sz="4800" b="1" dirty="0" smtClean="0">
                <a:solidFill>
                  <a:srgbClr val="404040"/>
                </a:solidFill>
              </a:rPr>
              <a:t>Update</a:t>
            </a:r>
            <a:r>
              <a:rPr lang="en-US" sz="2400" b="1" dirty="0" smtClean="0">
                <a:solidFill>
                  <a:srgbClr val="404040"/>
                </a:solidFill>
              </a:rPr>
              <a:t/>
            </a:r>
            <a:br>
              <a:rPr lang="en-US" sz="2400" b="1" dirty="0" smtClean="0">
                <a:solidFill>
                  <a:srgbClr val="404040"/>
                </a:solidFill>
              </a:rPr>
            </a:br>
            <a:r>
              <a:rPr lang="en-US" sz="3600" b="1" dirty="0" smtClean="0">
                <a:solidFill>
                  <a:srgbClr val="404040"/>
                </a:solidFill>
              </a:rPr>
              <a:t>February 25, 2016</a:t>
            </a:r>
            <a:endParaRPr lang="en-US" sz="3600" b="1" dirty="0" smtClean="0">
              <a:solidFill>
                <a:srgbClr val="404040"/>
              </a:solidFill>
            </a:endParaRPr>
          </a:p>
        </p:txBody>
      </p:sp>
      <p:sp>
        <p:nvSpPr>
          <p:cNvPr id="17410" name="Subtitle 2"/>
          <p:cNvSpPr>
            <a:spLocks noGrp="1"/>
          </p:cNvSpPr>
          <p:nvPr>
            <p:ph type="subTitle" idx="1"/>
          </p:nvPr>
        </p:nvSpPr>
        <p:spPr>
          <a:xfrm>
            <a:off x="914400" y="3810000"/>
            <a:ext cx="7342188" cy="1752600"/>
          </a:xfrm>
        </p:spPr>
        <p:txBody>
          <a:bodyPr>
            <a:normAutofit lnSpcReduction="10000"/>
          </a:bodyPr>
          <a:lstStyle/>
          <a:p>
            <a:pPr>
              <a:buClr>
                <a:srgbClr val="404040"/>
              </a:buClr>
              <a:buFont typeface="Arial" charset="0"/>
              <a:buNone/>
            </a:pPr>
            <a:r>
              <a:rPr lang="en-US" sz="3600" b="1" dirty="0" smtClean="0">
                <a:solidFill>
                  <a:srgbClr val="404040"/>
                </a:solidFill>
              </a:rPr>
              <a:t>Kathy Sanders, MD</a:t>
            </a:r>
          </a:p>
          <a:p>
            <a:pPr>
              <a:buClr>
                <a:srgbClr val="404040"/>
              </a:buClr>
              <a:buFont typeface="Arial" charset="0"/>
              <a:buNone/>
            </a:pPr>
            <a:r>
              <a:rPr lang="en-US" sz="3600" b="1" dirty="0" smtClean="0">
                <a:solidFill>
                  <a:srgbClr val="404040"/>
                </a:solidFill>
              </a:rPr>
              <a:t>Deputy Commissioner</a:t>
            </a:r>
          </a:p>
          <a:p>
            <a:pPr>
              <a:buClr>
                <a:srgbClr val="404040"/>
              </a:buClr>
              <a:buFont typeface="Arial" charset="0"/>
              <a:buNone/>
            </a:pPr>
            <a:r>
              <a:rPr lang="en-US" sz="3600" b="1" dirty="0" smtClean="0">
                <a:solidFill>
                  <a:srgbClr val="404040"/>
                </a:solidFill>
              </a:rPr>
              <a:t>DMH</a:t>
            </a: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914400" y="304800"/>
            <a:ext cx="7345363" cy="1339850"/>
          </a:xfrm>
        </p:spPr>
        <p:txBody>
          <a:bodyPr/>
          <a:lstStyle/>
          <a:p>
            <a:r>
              <a:rPr lang="en-US" sz="4400" b="1" smtClean="0"/>
              <a:t>Recommendations</a:t>
            </a:r>
            <a:br>
              <a:rPr lang="en-US" sz="4400" b="1" smtClean="0"/>
            </a:br>
            <a:r>
              <a:rPr lang="en-US" sz="2000" b="1" smtClean="0"/>
              <a:t>(continued)</a:t>
            </a:r>
          </a:p>
        </p:txBody>
      </p:sp>
      <p:sp>
        <p:nvSpPr>
          <p:cNvPr id="3" name="Content Placeholder 2"/>
          <p:cNvSpPr>
            <a:spLocks noGrp="1"/>
          </p:cNvSpPr>
          <p:nvPr>
            <p:ph idx="1"/>
          </p:nvPr>
        </p:nvSpPr>
        <p:spPr>
          <a:xfrm>
            <a:off x="533400" y="1905000"/>
            <a:ext cx="8305800" cy="4564063"/>
          </a:xfrm>
        </p:spPr>
        <p:txBody>
          <a:bodyPr/>
          <a:lstStyle/>
          <a:p>
            <a:pPr marL="0" indent="0">
              <a:buFont typeface="Arial" charset="0"/>
              <a:buNone/>
            </a:pPr>
            <a:r>
              <a:rPr lang="en-US" b="1" smtClean="0"/>
              <a:t>7. DMH and DDS will jointly develop and implement a special initiative to cultivate expertise in Community Support Agencies (CSAs) and the DDS funded ASD Support Centers to provide intensive case management and other CBHI services for children with ASD and their families </a:t>
            </a:r>
          </a:p>
          <a:p>
            <a:pPr marL="0" indent="0">
              <a:buFont typeface="Arial" charset="0"/>
              <a:buNone/>
            </a:pPr>
            <a:r>
              <a:rPr lang="en-US" b="1" smtClean="0"/>
              <a:t>8. DMH and DDS will explore with MassHealth the possibility of developing ASD Centers of Excellence (ACEs) in order to develop and certify providers of evidence-based practices in the comprehensive range of behavioral health treatments for those with ASD and a mental illness diagnosis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914400" y="304800"/>
            <a:ext cx="7345363" cy="1339850"/>
          </a:xfrm>
        </p:spPr>
        <p:txBody>
          <a:bodyPr/>
          <a:lstStyle/>
          <a:p>
            <a:r>
              <a:rPr lang="en-US" sz="4400" b="1" smtClean="0"/>
              <a:t>Recommendations </a:t>
            </a:r>
            <a:br>
              <a:rPr lang="en-US" sz="4400" b="1" smtClean="0"/>
            </a:br>
            <a:r>
              <a:rPr lang="en-US" sz="2000" b="1" smtClean="0"/>
              <a:t>(continued)</a:t>
            </a:r>
          </a:p>
        </p:txBody>
      </p:sp>
      <p:sp>
        <p:nvSpPr>
          <p:cNvPr id="3" name="Content Placeholder 2"/>
          <p:cNvSpPr>
            <a:spLocks noGrp="1"/>
          </p:cNvSpPr>
          <p:nvPr>
            <p:ph idx="1"/>
          </p:nvPr>
        </p:nvSpPr>
        <p:spPr>
          <a:xfrm>
            <a:off x="762000" y="1981200"/>
            <a:ext cx="8001000" cy="4191000"/>
          </a:xfrm>
        </p:spPr>
        <p:txBody>
          <a:bodyPr>
            <a:normAutofit/>
          </a:bodyPr>
          <a:lstStyle/>
          <a:p>
            <a:pPr marL="0" indent="0">
              <a:buFont typeface="Arial" charset="0"/>
              <a:buNone/>
            </a:pPr>
            <a:r>
              <a:rPr lang="en-US" b="1" dirty="0" smtClean="0"/>
              <a:t>9. DMH and DDS will work with stakeholders, including </a:t>
            </a:r>
            <a:r>
              <a:rPr lang="en-US" b="1" dirty="0" err="1" smtClean="0"/>
              <a:t>MassHealth</a:t>
            </a:r>
            <a:r>
              <a:rPr lang="en-US" b="1" dirty="0" smtClean="0"/>
              <a:t>, to explore opportunities to include comprehensive &amp; specialized </a:t>
            </a:r>
            <a:r>
              <a:rPr lang="en-US" b="1" dirty="0" err="1" smtClean="0"/>
              <a:t>ASD</a:t>
            </a:r>
            <a:r>
              <a:rPr lang="en-US" b="1" dirty="0" smtClean="0"/>
              <a:t> services in the expansion initiatives under the ACA (e.g., </a:t>
            </a:r>
            <a:r>
              <a:rPr lang="en-US" b="1" dirty="0" err="1" smtClean="0"/>
              <a:t>ASD</a:t>
            </a:r>
            <a:r>
              <a:rPr lang="en-US" b="1" dirty="0" smtClean="0"/>
              <a:t> Health Home?)</a:t>
            </a:r>
          </a:p>
          <a:p>
            <a:pPr marL="0" indent="0">
              <a:buNone/>
            </a:pPr>
            <a:r>
              <a:rPr lang="en-US" b="1" dirty="0" smtClean="0"/>
              <a:t>10. </a:t>
            </a:r>
            <a:r>
              <a:rPr lang="en-US" b="1" dirty="0"/>
              <a:t>DMH and DDS will work on strategies to implement respite services and necessary care coordination and care management for family caregivers of persons with </a:t>
            </a:r>
            <a:r>
              <a:rPr lang="en-US" b="1" dirty="0" err="1"/>
              <a:t>ASD</a:t>
            </a:r>
            <a:r>
              <a:rPr lang="en-US" b="1" dirty="0"/>
              <a:t> and mental health needs</a:t>
            </a:r>
          </a:p>
          <a:p>
            <a:pPr marL="0" indent="0">
              <a:buFont typeface="Arial" charset="0"/>
              <a:buNone/>
            </a:pPr>
            <a:endParaRPr lang="en-US" dirty="0" smtClean="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DDS/DMH ISA</a:t>
            </a:r>
            <a:endParaRPr lang="en-US" sz="4400" b="1" dirty="0"/>
          </a:p>
        </p:txBody>
      </p:sp>
      <p:sp>
        <p:nvSpPr>
          <p:cNvPr id="3" name="Content Placeholder 2"/>
          <p:cNvSpPr>
            <a:spLocks noGrp="1"/>
          </p:cNvSpPr>
          <p:nvPr>
            <p:ph idx="1"/>
          </p:nvPr>
        </p:nvSpPr>
        <p:spPr>
          <a:xfrm>
            <a:off x="900112" y="2133600"/>
            <a:ext cx="7558087" cy="4038600"/>
          </a:xfrm>
        </p:spPr>
        <p:txBody>
          <a:bodyPr/>
          <a:lstStyle/>
          <a:p>
            <a:r>
              <a:rPr lang="en-US" b="1" dirty="0" smtClean="0"/>
              <a:t>DDS and DMH leaders met throughout 2015 to establish the Interagency Service Agreement</a:t>
            </a:r>
          </a:p>
          <a:p>
            <a:r>
              <a:rPr lang="en-US" b="1" dirty="0" smtClean="0"/>
              <a:t>DDS and DMH eligibility and service authorization specialists trained together April 2015</a:t>
            </a:r>
          </a:p>
          <a:p>
            <a:r>
              <a:rPr lang="en-US" b="1" dirty="0" smtClean="0"/>
              <a:t>Reviewed current </a:t>
            </a:r>
            <a:r>
              <a:rPr lang="en-US" b="1" dirty="0" err="1" smtClean="0"/>
              <a:t>ASD</a:t>
            </a:r>
            <a:r>
              <a:rPr lang="en-US" b="1" dirty="0" smtClean="0"/>
              <a:t> population within DMH and the newly eligible </a:t>
            </a:r>
            <a:r>
              <a:rPr lang="en-US" b="1" dirty="0" err="1" smtClean="0"/>
              <a:t>ASD</a:t>
            </a:r>
            <a:r>
              <a:rPr lang="en-US" b="1" dirty="0" smtClean="0"/>
              <a:t> population within DDS</a:t>
            </a:r>
            <a:endParaRPr lang="en-US" b="1" dirty="0"/>
          </a:p>
        </p:txBody>
      </p:sp>
    </p:spTree>
    <p:extLst>
      <p:ext uri="{BB962C8B-B14F-4D97-AF65-F5344CB8AC3E}">
        <p14:creationId xmlns:p14="http://schemas.microsoft.com/office/powerpoint/2010/main" val="2010400126"/>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DDS/DMH ISA</a:t>
            </a:r>
            <a:endParaRPr lang="en-US" sz="4400" b="1" dirty="0"/>
          </a:p>
        </p:txBody>
      </p:sp>
      <p:sp>
        <p:nvSpPr>
          <p:cNvPr id="3" name="Content Placeholder 2"/>
          <p:cNvSpPr>
            <a:spLocks noGrp="1"/>
          </p:cNvSpPr>
          <p:nvPr>
            <p:ph idx="1"/>
          </p:nvPr>
        </p:nvSpPr>
        <p:spPr/>
        <p:txBody>
          <a:bodyPr/>
          <a:lstStyle/>
          <a:p>
            <a:r>
              <a:rPr lang="en-US" b="1" dirty="0" smtClean="0"/>
              <a:t>Recognizes DDS as lead Agency for </a:t>
            </a:r>
            <a:r>
              <a:rPr lang="en-US" b="1" dirty="0" err="1" smtClean="0"/>
              <a:t>ASD</a:t>
            </a:r>
            <a:endParaRPr lang="en-US" b="1" dirty="0" smtClean="0"/>
          </a:p>
          <a:p>
            <a:r>
              <a:rPr lang="en-US" b="1" dirty="0" smtClean="0"/>
              <a:t>Acknowledges co-morbid mental illness with </a:t>
            </a:r>
            <a:r>
              <a:rPr lang="en-US" b="1" dirty="0" err="1" smtClean="0"/>
              <a:t>ASD</a:t>
            </a:r>
            <a:r>
              <a:rPr lang="en-US" b="1" dirty="0" smtClean="0"/>
              <a:t> and ability for individuals to be eligible for both DDS and DMH resources</a:t>
            </a:r>
          </a:p>
          <a:p>
            <a:r>
              <a:rPr lang="en-US" b="1" dirty="0" smtClean="0"/>
              <a:t>Acknowledges the differences between DDS and DMH around service authorization/eligibility criteria and service resources available</a:t>
            </a:r>
          </a:p>
        </p:txBody>
      </p:sp>
    </p:spTree>
    <p:extLst>
      <p:ext uri="{BB962C8B-B14F-4D97-AF65-F5344CB8AC3E}">
        <p14:creationId xmlns:p14="http://schemas.microsoft.com/office/powerpoint/2010/main" val="1925501877"/>
      </p:ext>
    </p:extLst>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DDS/DMH ISA</a:t>
            </a:r>
            <a:endParaRPr lang="en-US" sz="4400" b="1" dirty="0"/>
          </a:p>
        </p:txBody>
      </p:sp>
      <p:sp>
        <p:nvSpPr>
          <p:cNvPr id="3" name="Content Placeholder 2"/>
          <p:cNvSpPr>
            <a:spLocks noGrp="1"/>
          </p:cNvSpPr>
          <p:nvPr>
            <p:ph idx="1"/>
          </p:nvPr>
        </p:nvSpPr>
        <p:spPr>
          <a:xfrm>
            <a:off x="838200" y="1905000"/>
            <a:ext cx="7558087" cy="4343400"/>
          </a:xfrm>
        </p:spPr>
        <p:txBody>
          <a:bodyPr/>
          <a:lstStyle/>
          <a:p>
            <a:r>
              <a:rPr lang="en-US" b="1" dirty="0"/>
              <a:t>Establishes training </a:t>
            </a:r>
            <a:r>
              <a:rPr lang="en-US" b="1" dirty="0" smtClean="0"/>
              <a:t>to understand </a:t>
            </a:r>
            <a:r>
              <a:rPr lang="en-US" b="1" dirty="0"/>
              <a:t>and </a:t>
            </a:r>
            <a:r>
              <a:rPr lang="en-US" b="1" dirty="0" smtClean="0"/>
              <a:t>work with </a:t>
            </a:r>
            <a:r>
              <a:rPr lang="en-US" b="1" dirty="0"/>
              <a:t>these differences </a:t>
            </a:r>
            <a:endParaRPr lang="en-US" b="1" dirty="0" smtClean="0"/>
          </a:p>
          <a:p>
            <a:r>
              <a:rPr lang="en-US" b="1" dirty="0" smtClean="0"/>
              <a:t>Affirms </a:t>
            </a:r>
            <a:r>
              <a:rPr lang="en-US" b="1" dirty="0"/>
              <a:t>the complexity and variety of </a:t>
            </a:r>
            <a:r>
              <a:rPr lang="en-US" b="1" dirty="0" err="1"/>
              <a:t>ASD</a:t>
            </a:r>
            <a:r>
              <a:rPr lang="en-US" b="1" dirty="0"/>
              <a:t> </a:t>
            </a:r>
            <a:r>
              <a:rPr lang="en-US" b="1" dirty="0" smtClean="0"/>
              <a:t>presentations and needs </a:t>
            </a:r>
            <a:endParaRPr lang="en-US" b="1" dirty="0"/>
          </a:p>
          <a:p>
            <a:r>
              <a:rPr lang="en-US" b="1" dirty="0" smtClean="0"/>
              <a:t>Requires collaboration </a:t>
            </a:r>
            <a:r>
              <a:rPr lang="en-US" b="1" dirty="0"/>
              <a:t>across </a:t>
            </a:r>
            <a:r>
              <a:rPr lang="en-US" b="1" dirty="0" smtClean="0"/>
              <a:t>state </a:t>
            </a:r>
            <a:r>
              <a:rPr lang="en-US" b="1" dirty="0"/>
              <a:t>agencies, the multiple funding agencies (state, managed care organizations, health plans, school systems), families, consumers, and community-based organizations </a:t>
            </a:r>
            <a:r>
              <a:rPr lang="en-US" b="1" dirty="0" smtClean="0"/>
              <a:t>to provide the </a:t>
            </a:r>
            <a:r>
              <a:rPr lang="en-US" b="1" dirty="0"/>
              <a:t>range of services and supports </a:t>
            </a:r>
            <a:r>
              <a:rPr lang="en-US" b="1" dirty="0" smtClean="0"/>
              <a:t>needed by </a:t>
            </a:r>
            <a:r>
              <a:rPr lang="en-US" b="1" dirty="0"/>
              <a:t>individuals and their families</a:t>
            </a:r>
          </a:p>
        </p:txBody>
      </p:sp>
    </p:spTree>
    <p:extLst>
      <p:ext uri="{BB962C8B-B14F-4D97-AF65-F5344CB8AC3E}">
        <p14:creationId xmlns:p14="http://schemas.microsoft.com/office/powerpoint/2010/main" val="3428416618"/>
      </p:ext>
    </p:extLst>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DDS/DMH ISA</a:t>
            </a:r>
            <a:endParaRPr lang="en-US" sz="4400" b="1" dirty="0"/>
          </a:p>
        </p:txBody>
      </p:sp>
      <p:sp>
        <p:nvSpPr>
          <p:cNvPr id="3" name="Content Placeholder 2"/>
          <p:cNvSpPr>
            <a:spLocks noGrp="1"/>
          </p:cNvSpPr>
          <p:nvPr>
            <p:ph idx="1"/>
          </p:nvPr>
        </p:nvSpPr>
        <p:spPr>
          <a:xfrm>
            <a:off x="1371600" y="2209800"/>
            <a:ext cx="7100887" cy="3733800"/>
          </a:xfrm>
        </p:spPr>
        <p:txBody>
          <a:bodyPr/>
          <a:lstStyle/>
          <a:p>
            <a:r>
              <a:rPr lang="en-US" b="1" dirty="0" smtClean="0"/>
              <a:t>Interagency Service Agreement includes:</a:t>
            </a:r>
          </a:p>
          <a:p>
            <a:pPr lvl="1"/>
            <a:r>
              <a:rPr lang="en-US" b="1" dirty="0" smtClean="0"/>
              <a:t>Agency structural collaboration</a:t>
            </a:r>
          </a:p>
          <a:p>
            <a:pPr lvl="1"/>
            <a:r>
              <a:rPr lang="en-US" b="1" dirty="0" smtClean="0"/>
              <a:t>DDS/DMH Autism Committee oversight</a:t>
            </a:r>
          </a:p>
          <a:p>
            <a:pPr lvl="1"/>
            <a:r>
              <a:rPr lang="en-US" b="1" dirty="0" smtClean="0"/>
              <a:t>Eligibility and Service Authorization guidelines</a:t>
            </a:r>
          </a:p>
          <a:p>
            <a:pPr lvl="1"/>
            <a:r>
              <a:rPr lang="en-US" b="1" dirty="0" smtClean="0"/>
              <a:t>Plan </a:t>
            </a:r>
            <a:r>
              <a:rPr lang="en-US" b="1" dirty="0"/>
              <a:t>for Training and Professional </a:t>
            </a:r>
            <a:r>
              <a:rPr lang="en-US" b="1" dirty="0" smtClean="0"/>
              <a:t>Consultation</a:t>
            </a:r>
          </a:p>
          <a:p>
            <a:pPr lvl="1"/>
            <a:r>
              <a:rPr lang="en-US" b="1" dirty="0" smtClean="0"/>
              <a:t>Risk Assessment Services</a:t>
            </a:r>
          </a:p>
          <a:p>
            <a:pPr lvl="1"/>
            <a:r>
              <a:rPr lang="en-US" b="1" dirty="0" smtClean="0"/>
              <a:t>Service Provision</a:t>
            </a:r>
          </a:p>
          <a:p>
            <a:pPr lvl="1"/>
            <a:r>
              <a:rPr lang="en-US" b="1" dirty="0" smtClean="0"/>
              <a:t>Service Design</a:t>
            </a:r>
            <a:endParaRPr lang="en-US" b="1" dirty="0"/>
          </a:p>
        </p:txBody>
      </p:sp>
    </p:spTree>
    <p:extLst>
      <p:ext uri="{BB962C8B-B14F-4D97-AF65-F5344CB8AC3E}">
        <p14:creationId xmlns:p14="http://schemas.microsoft.com/office/powerpoint/2010/main" val="2326545757"/>
      </p:ext>
    </p:extLst>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Structural Collaboration</a:t>
            </a:r>
            <a:endParaRPr lang="en-US" sz="4400" b="1" dirty="0"/>
          </a:p>
        </p:txBody>
      </p:sp>
      <p:sp>
        <p:nvSpPr>
          <p:cNvPr id="3" name="Content Placeholder 2"/>
          <p:cNvSpPr>
            <a:spLocks noGrp="1"/>
          </p:cNvSpPr>
          <p:nvPr>
            <p:ph idx="1"/>
          </p:nvPr>
        </p:nvSpPr>
        <p:spPr>
          <a:xfrm>
            <a:off x="914400" y="1905000"/>
            <a:ext cx="7543800" cy="4419600"/>
          </a:xfrm>
        </p:spPr>
        <p:txBody>
          <a:bodyPr/>
          <a:lstStyle/>
          <a:p>
            <a:r>
              <a:rPr lang="en-US" b="1" dirty="0" smtClean="0"/>
              <a:t>DDS Regional and DMH Area work groups</a:t>
            </a:r>
          </a:p>
          <a:p>
            <a:pPr lvl="1"/>
            <a:r>
              <a:rPr lang="en-US" b="1" dirty="0" smtClean="0"/>
              <a:t>Increase mutual </a:t>
            </a:r>
            <a:r>
              <a:rPr lang="en-US" b="1" dirty="0"/>
              <a:t>understanding of </a:t>
            </a:r>
            <a:r>
              <a:rPr lang="en-US" b="1" dirty="0" smtClean="0"/>
              <a:t>Agency’s </a:t>
            </a:r>
            <a:r>
              <a:rPr lang="en-US" b="1" dirty="0"/>
              <a:t>structures, service </a:t>
            </a:r>
            <a:r>
              <a:rPr lang="en-US" b="1" dirty="0" smtClean="0"/>
              <a:t>array, delivery </a:t>
            </a:r>
            <a:r>
              <a:rPr lang="en-US" b="1" dirty="0"/>
              <a:t>models and </a:t>
            </a:r>
            <a:r>
              <a:rPr lang="en-US" b="1" dirty="0" smtClean="0"/>
              <a:t>resources</a:t>
            </a:r>
          </a:p>
          <a:p>
            <a:pPr lvl="1"/>
            <a:r>
              <a:rPr lang="en-US" b="1" dirty="0" smtClean="0"/>
              <a:t>Provide </a:t>
            </a:r>
            <a:r>
              <a:rPr lang="en-US" b="1" dirty="0"/>
              <a:t>coordinated service delivery to individuals with </a:t>
            </a:r>
            <a:r>
              <a:rPr lang="en-US" b="1" dirty="0" err="1"/>
              <a:t>ASD</a:t>
            </a:r>
            <a:r>
              <a:rPr lang="en-US" b="1" dirty="0"/>
              <a:t> who meet service criteria for both agencies</a:t>
            </a:r>
            <a:endParaRPr lang="en-US" b="1" dirty="0" smtClean="0"/>
          </a:p>
          <a:p>
            <a:r>
              <a:rPr lang="en-US" b="1" dirty="0" smtClean="0"/>
              <a:t>DDS and DMH Central Office Leadership Autism Committee</a:t>
            </a:r>
          </a:p>
          <a:p>
            <a:pPr lvl="1"/>
            <a:r>
              <a:rPr lang="en-US" b="1" dirty="0" smtClean="0"/>
              <a:t>Provides policy </a:t>
            </a:r>
            <a:r>
              <a:rPr lang="en-US" b="1" dirty="0"/>
              <a:t>and procedure </a:t>
            </a:r>
            <a:r>
              <a:rPr lang="en-US" b="1" dirty="0" smtClean="0"/>
              <a:t>development &amp; </a:t>
            </a:r>
            <a:r>
              <a:rPr lang="en-US" b="1" dirty="0"/>
              <a:t>oversight and monitoring of services needed </a:t>
            </a:r>
            <a:r>
              <a:rPr lang="en-US" b="1" dirty="0" smtClean="0"/>
              <a:t>by </a:t>
            </a:r>
            <a:r>
              <a:rPr lang="en-US" b="1" dirty="0"/>
              <a:t>those who are dually </a:t>
            </a:r>
            <a:r>
              <a:rPr lang="en-US" b="1" dirty="0" smtClean="0"/>
              <a:t>eligible</a:t>
            </a:r>
          </a:p>
          <a:p>
            <a:pPr lvl="1"/>
            <a:r>
              <a:rPr lang="en-US" b="1" dirty="0" smtClean="0"/>
              <a:t>Monthly meetings</a:t>
            </a:r>
          </a:p>
        </p:txBody>
      </p:sp>
    </p:spTree>
    <p:extLst>
      <p:ext uri="{BB962C8B-B14F-4D97-AF65-F5344CB8AC3E}">
        <p14:creationId xmlns:p14="http://schemas.microsoft.com/office/powerpoint/2010/main" val="360830175"/>
      </p:ext>
    </p:extLst>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Eligibility &amp; Service Authorization Guidelines</a:t>
            </a:r>
            <a:endParaRPr lang="en-US" sz="4000" b="1" dirty="0"/>
          </a:p>
        </p:txBody>
      </p:sp>
      <p:sp>
        <p:nvSpPr>
          <p:cNvPr id="3" name="Content Placeholder 2"/>
          <p:cNvSpPr>
            <a:spLocks noGrp="1"/>
          </p:cNvSpPr>
          <p:nvPr>
            <p:ph idx="1"/>
          </p:nvPr>
        </p:nvSpPr>
        <p:spPr>
          <a:xfrm>
            <a:off x="1219200" y="2209800"/>
            <a:ext cx="7345362" cy="3932238"/>
          </a:xfrm>
        </p:spPr>
        <p:txBody>
          <a:bodyPr/>
          <a:lstStyle/>
          <a:p>
            <a:r>
              <a:rPr lang="en-US" b="1" dirty="0" smtClean="0"/>
              <a:t>Allows for Dual Eligibility</a:t>
            </a:r>
          </a:p>
          <a:p>
            <a:r>
              <a:rPr lang="en-US" b="1" dirty="0" smtClean="0"/>
              <a:t>Consent required for sharing information crucial</a:t>
            </a:r>
          </a:p>
          <a:p>
            <a:r>
              <a:rPr lang="en-US" b="1" dirty="0" smtClean="0"/>
              <a:t>Dispute resolution process</a:t>
            </a:r>
          </a:p>
          <a:p>
            <a:r>
              <a:rPr lang="en-US" b="1" dirty="0" smtClean="0"/>
              <a:t>Shared costs</a:t>
            </a:r>
          </a:p>
          <a:p>
            <a:r>
              <a:rPr lang="en-US" b="1" dirty="0" smtClean="0"/>
              <a:t>Pilot expedited eligibility process for DDS </a:t>
            </a:r>
            <a:endParaRPr lang="en-US" b="1" dirty="0"/>
          </a:p>
        </p:txBody>
      </p:sp>
    </p:spTree>
    <p:extLst>
      <p:ext uri="{BB962C8B-B14F-4D97-AF65-F5344CB8AC3E}">
        <p14:creationId xmlns:p14="http://schemas.microsoft.com/office/powerpoint/2010/main" val="3337690927"/>
      </p:ext>
    </p:extLst>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Plan for Training</a:t>
            </a:r>
            <a:endParaRPr lang="en-US" sz="4400" b="1" dirty="0"/>
          </a:p>
        </p:txBody>
      </p:sp>
      <p:sp>
        <p:nvSpPr>
          <p:cNvPr id="3" name="Content Placeholder 2"/>
          <p:cNvSpPr>
            <a:spLocks noGrp="1"/>
          </p:cNvSpPr>
          <p:nvPr>
            <p:ph idx="1"/>
          </p:nvPr>
        </p:nvSpPr>
        <p:spPr/>
        <p:txBody>
          <a:bodyPr/>
          <a:lstStyle/>
          <a:p>
            <a:r>
              <a:rPr lang="en-US" b="1" dirty="0" smtClean="0"/>
              <a:t>Recognize </a:t>
            </a:r>
            <a:r>
              <a:rPr lang="en-US" b="1" dirty="0"/>
              <a:t>the need to increase </a:t>
            </a:r>
            <a:r>
              <a:rPr lang="en-US" b="1" dirty="0" smtClean="0"/>
              <a:t>expertise about individuals </a:t>
            </a:r>
            <a:r>
              <a:rPr lang="en-US" b="1" dirty="0"/>
              <a:t>with </a:t>
            </a:r>
            <a:r>
              <a:rPr lang="en-US" b="1" dirty="0" err="1"/>
              <a:t>ASD</a:t>
            </a:r>
            <a:r>
              <a:rPr lang="en-US" b="1" dirty="0"/>
              <a:t> and mental health </a:t>
            </a:r>
            <a:r>
              <a:rPr lang="en-US" b="1" dirty="0" smtClean="0"/>
              <a:t>issues</a:t>
            </a:r>
          </a:p>
          <a:p>
            <a:r>
              <a:rPr lang="en-US" b="1" dirty="0" smtClean="0"/>
              <a:t>DDS funding of </a:t>
            </a:r>
            <a:r>
              <a:rPr lang="en-US" b="1" dirty="0" err="1" smtClean="0"/>
              <a:t>ASD</a:t>
            </a:r>
            <a:r>
              <a:rPr lang="en-US" b="1" dirty="0" smtClean="0"/>
              <a:t> Fellowships through DMH Training Grant starts July 2016</a:t>
            </a:r>
          </a:p>
          <a:p>
            <a:r>
              <a:rPr lang="en-US" b="1" dirty="0" smtClean="0"/>
              <a:t>Training of DDS and DMH Staff funded primarily by DDS with DMH collaboration (site, logistics) </a:t>
            </a:r>
          </a:p>
          <a:p>
            <a:r>
              <a:rPr lang="en-US" b="1" dirty="0" err="1" smtClean="0"/>
              <a:t>DMH’s</a:t>
            </a:r>
            <a:r>
              <a:rPr lang="en-US" b="1" dirty="0" smtClean="0"/>
              <a:t> Research </a:t>
            </a:r>
            <a:r>
              <a:rPr lang="en-US" b="1" dirty="0" err="1" smtClean="0"/>
              <a:t>COEs</a:t>
            </a:r>
            <a:r>
              <a:rPr lang="en-US" b="1" dirty="0" smtClean="0"/>
              <a:t> to help train as well as guide the development of new services</a:t>
            </a:r>
          </a:p>
          <a:p>
            <a:endParaRPr lang="en-US" dirty="0"/>
          </a:p>
        </p:txBody>
      </p:sp>
    </p:spTree>
    <p:extLst>
      <p:ext uri="{BB962C8B-B14F-4D97-AF65-F5344CB8AC3E}">
        <p14:creationId xmlns:p14="http://schemas.microsoft.com/office/powerpoint/2010/main" val="3612138103"/>
      </p:ext>
    </p:extLst>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Risk Assessment</a:t>
            </a:r>
            <a:endParaRPr lang="en-US" sz="4400" b="1" dirty="0"/>
          </a:p>
        </p:txBody>
      </p:sp>
      <p:sp>
        <p:nvSpPr>
          <p:cNvPr id="3" name="Content Placeholder 2"/>
          <p:cNvSpPr>
            <a:spLocks noGrp="1"/>
          </p:cNvSpPr>
          <p:nvPr>
            <p:ph idx="1"/>
          </p:nvPr>
        </p:nvSpPr>
        <p:spPr>
          <a:xfrm>
            <a:off x="838200" y="1981200"/>
            <a:ext cx="7543800" cy="4267200"/>
          </a:xfrm>
        </p:spPr>
        <p:txBody>
          <a:bodyPr/>
          <a:lstStyle/>
          <a:p>
            <a:r>
              <a:rPr lang="en-US" b="1" dirty="0" smtClean="0"/>
              <a:t>DDS will purchase from DMH access to specialized risk assessment and treatment planning consultation</a:t>
            </a:r>
          </a:p>
          <a:p>
            <a:pPr lvl="1"/>
            <a:r>
              <a:rPr lang="en-US" b="1" dirty="0" err="1" smtClean="0"/>
              <a:t>ASD</a:t>
            </a:r>
            <a:r>
              <a:rPr lang="en-US" b="1" dirty="0" smtClean="0"/>
              <a:t> and </a:t>
            </a:r>
            <a:r>
              <a:rPr lang="en-US" b="1" dirty="0" err="1" smtClean="0"/>
              <a:t>MIPSB</a:t>
            </a:r>
            <a:endParaRPr lang="en-US" b="1" dirty="0" smtClean="0"/>
          </a:p>
          <a:p>
            <a:pPr lvl="1"/>
            <a:r>
              <a:rPr lang="en-US" b="1" dirty="0" smtClean="0"/>
              <a:t>Dangerousness risk assessment</a:t>
            </a:r>
          </a:p>
          <a:p>
            <a:pPr lvl="1"/>
            <a:r>
              <a:rPr lang="en-US" b="1" dirty="0" smtClean="0"/>
              <a:t>$75K annually</a:t>
            </a:r>
          </a:p>
          <a:p>
            <a:pPr lvl="1"/>
            <a:r>
              <a:rPr lang="en-US" b="1" dirty="0"/>
              <a:t>DDS </a:t>
            </a:r>
            <a:r>
              <a:rPr lang="en-US" b="1" dirty="0" smtClean="0"/>
              <a:t>Central </a:t>
            </a:r>
            <a:r>
              <a:rPr lang="en-US" b="1" dirty="0"/>
              <a:t>Risk </a:t>
            </a:r>
            <a:r>
              <a:rPr lang="en-US" b="1" dirty="0" smtClean="0"/>
              <a:t>Manager will </a:t>
            </a:r>
            <a:r>
              <a:rPr lang="en-US" b="1" dirty="0"/>
              <a:t>provide access to its Risk Managers and Risk Management System to assist in this </a:t>
            </a:r>
            <a:r>
              <a:rPr lang="en-US" b="1" dirty="0" smtClean="0"/>
              <a:t>process</a:t>
            </a:r>
          </a:p>
          <a:p>
            <a:pPr lvl="1"/>
            <a:r>
              <a:rPr lang="en-US" b="1" dirty="0" smtClean="0"/>
              <a:t>Coordinated through Janet George and Kathy Sanders</a:t>
            </a:r>
            <a:endParaRPr lang="en-US" b="1" dirty="0"/>
          </a:p>
        </p:txBody>
      </p:sp>
    </p:spTree>
    <p:extLst>
      <p:ext uri="{BB962C8B-B14F-4D97-AF65-F5344CB8AC3E}">
        <p14:creationId xmlns:p14="http://schemas.microsoft.com/office/powerpoint/2010/main" val="3337855842"/>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Overview of Presentation</a:t>
            </a:r>
            <a:endParaRPr lang="en-US" sz="4400" b="1" dirty="0"/>
          </a:p>
        </p:txBody>
      </p:sp>
      <p:sp>
        <p:nvSpPr>
          <p:cNvPr id="3" name="Content Placeholder 2"/>
          <p:cNvSpPr>
            <a:spLocks noGrp="1"/>
          </p:cNvSpPr>
          <p:nvPr>
            <p:ph idx="1"/>
          </p:nvPr>
        </p:nvSpPr>
        <p:spPr>
          <a:xfrm>
            <a:off x="609600" y="1905000"/>
            <a:ext cx="8320088" cy="4191000"/>
          </a:xfrm>
        </p:spPr>
        <p:txBody>
          <a:bodyPr/>
          <a:lstStyle/>
          <a:p>
            <a:pPr lvl="1"/>
            <a:r>
              <a:rPr lang="en-US" sz="2800" b="1" dirty="0"/>
              <a:t>DMH </a:t>
            </a:r>
            <a:r>
              <a:rPr lang="en-US" sz="2800" b="1" dirty="0" smtClean="0"/>
              <a:t>Activities to date</a:t>
            </a:r>
          </a:p>
          <a:p>
            <a:pPr marL="350838" lvl="1" indent="0">
              <a:buNone/>
            </a:pPr>
            <a:endParaRPr lang="en-US" sz="2800" b="1" dirty="0" smtClean="0"/>
          </a:p>
          <a:p>
            <a:pPr lvl="1"/>
            <a:r>
              <a:rPr lang="en-US" sz="2800" b="1" dirty="0" smtClean="0"/>
              <a:t>DDS/DMH ISA work together</a:t>
            </a:r>
          </a:p>
          <a:p>
            <a:pPr marL="350838" lvl="1" indent="0">
              <a:buNone/>
            </a:pPr>
            <a:endParaRPr lang="en-US" sz="2800" b="1" dirty="0"/>
          </a:p>
          <a:p>
            <a:pPr lvl="1"/>
            <a:r>
              <a:rPr lang="en-US" sz="2800" b="1" dirty="0" smtClean="0"/>
              <a:t>Work with Beacon </a:t>
            </a:r>
            <a:r>
              <a:rPr lang="en-US" sz="2800" b="1" dirty="0"/>
              <a:t>to </a:t>
            </a:r>
            <a:r>
              <a:rPr lang="en-US" sz="2800" b="1" dirty="0" smtClean="0"/>
              <a:t>serve the behavioral health </a:t>
            </a:r>
            <a:r>
              <a:rPr lang="en-US" sz="2800" b="1" dirty="0"/>
              <a:t>needs of </a:t>
            </a:r>
            <a:r>
              <a:rPr lang="en-US" sz="2800" b="1" dirty="0" smtClean="0"/>
              <a:t>individuals with </a:t>
            </a:r>
            <a:r>
              <a:rPr lang="en-US" sz="2800" b="1" dirty="0"/>
              <a:t>Autism </a:t>
            </a:r>
            <a:endParaRPr lang="en-US" sz="2800" b="1" dirty="0" smtClean="0"/>
          </a:p>
          <a:p>
            <a:pPr marL="350838" lvl="1" indent="0">
              <a:buNone/>
            </a:pPr>
            <a:endParaRPr lang="en-US" sz="2800" b="1" dirty="0" smtClean="0"/>
          </a:p>
          <a:p>
            <a:pPr lvl="1"/>
            <a:r>
              <a:rPr lang="en-US" sz="2800" b="1" dirty="0"/>
              <a:t>C</a:t>
            </a:r>
            <a:r>
              <a:rPr lang="en-US" sz="2800" b="1" dirty="0" smtClean="0"/>
              <a:t>hallenges </a:t>
            </a:r>
            <a:r>
              <a:rPr lang="en-US" sz="2800" b="1" dirty="0"/>
              <a:t>facing Emergency </a:t>
            </a:r>
            <a:r>
              <a:rPr lang="en-US" sz="2800" b="1" dirty="0" smtClean="0"/>
              <a:t>Departments</a:t>
            </a:r>
            <a:endParaRPr lang="en-US" sz="2800" b="1" dirty="0"/>
          </a:p>
        </p:txBody>
      </p:sp>
    </p:spTree>
    <p:extLst>
      <p:ext uri="{BB962C8B-B14F-4D97-AF65-F5344CB8AC3E}">
        <p14:creationId xmlns:p14="http://schemas.microsoft.com/office/powerpoint/2010/main" val="4180607888"/>
      </p:ext>
    </p:extLst>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Service Provision</a:t>
            </a:r>
            <a:endParaRPr lang="en-US" sz="4400" b="1" dirty="0"/>
          </a:p>
        </p:txBody>
      </p:sp>
      <p:sp>
        <p:nvSpPr>
          <p:cNvPr id="3" name="Content Placeholder 2"/>
          <p:cNvSpPr>
            <a:spLocks noGrp="1"/>
          </p:cNvSpPr>
          <p:nvPr>
            <p:ph idx="1"/>
          </p:nvPr>
        </p:nvSpPr>
        <p:spPr>
          <a:xfrm>
            <a:off x="762000" y="1828800"/>
            <a:ext cx="7772400" cy="4495800"/>
          </a:xfrm>
        </p:spPr>
        <p:txBody>
          <a:bodyPr/>
          <a:lstStyle/>
          <a:p>
            <a:r>
              <a:rPr lang="en-US" b="1" dirty="0" smtClean="0"/>
              <a:t>DDS and DMH are committed to provide the needed services for those dually eligible for both DDS and DMH together</a:t>
            </a:r>
          </a:p>
          <a:p>
            <a:r>
              <a:rPr lang="en-US" b="1" dirty="0"/>
              <a:t>DDS </a:t>
            </a:r>
            <a:r>
              <a:rPr lang="en-US" b="1" dirty="0" smtClean="0"/>
              <a:t>Area </a:t>
            </a:r>
            <a:r>
              <a:rPr lang="en-US" b="1" dirty="0"/>
              <a:t>Offices and DMH </a:t>
            </a:r>
            <a:r>
              <a:rPr lang="en-US" b="1" dirty="0" smtClean="0"/>
              <a:t>Site </a:t>
            </a:r>
            <a:r>
              <a:rPr lang="en-US" b="1" dirty="0"/>
              <a:t>Offices agree to work together to access each other’s resources in the most person centered approach to service </a:t>
            </a:r>
            <a:r>
              <a:rPr lang="en-US" b="1" dirty="0" smtClean="0"/>
              <a:t>planning </a:t>
            </a:r>
          </a:p>
          <a:p>
            <a:r>
              <a:rPr lang="en-US" b="1" dirty="0" smtClean="0"/>
              <a:t>DMH/DDS </a:t>
            </a:r>
            <a:r>
              <a:rPr lang="en-US" b="1" dirty="0"/>
              <a:t>Autism </a:t>
            </a:r>
            <a:r>
              <a:rPr lang="en-US" b="1" dirty="0" smtClean="0"/>
              <a:t>Committee will review individuals currently receiving services in only one Agency who </a:t>
            </a:r>
            <a:r>
              <a:rPr lang="en-US" b="1" dirty="0"/>
              <a:t>may be </a:t>
            </a:r>
            <a:r>
              <a:rPr lang="en-US" b="1" dirty="0" smtClean="0"/>
              <a:t>better served </a:t>
            </a:r>
            <a:r>
              <a:rPr lang="en-US" b="1" dirty="0"/>
              <a:t>by the other </a:t>
            </a:r>
            <a:r>
              <a:rPr lang="en-US" b="1" dirty="0" smtClean="0"/>
              <a:t>agency or both agencies together</a:t>
            </a:r>
            <a:endParaRPr lang="en-US" b="1" dirty="0"/>
          </a:p>
        </p:txBody>
      </p:sp>
    </p:spTree>
    <p:extLst>
      <p:ext uri="{BB962C8B-B14F-4D97-AF65-F5344CB8AC3E}">
        <p14:creationId xmlns:p14="http://schemas.microsoft.com/office/powerpoint/2010/main" val="3598806386"/>
      </p:ext>
    </p:extLst>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Service Design</a:t>
            </a:r>
            <a:endParaRPr lang="en-US" sz="4400" b="1" dirty="0"/>
          </a:p>
        </p:txBody>
      </p:sp>
      <p:sp>
        <p:nvSpPr>
          <p:cNvPr id="3" name="Content Placeholder 2"/>
          <p:cNvSpPr>
            <a:spLocks noGrp="1"/>
          </p:cNvSpPr>
          <p:nvPr>
            <p:ph idx="1"/>
          </p:nvPr>
        </p:nvSpPr>
        <p:spPr/>
        <p:txBody>
          <a:bodyPr/>
          <a:lstStyle/>
          <a:p>
            <a:r>
              <a:rPr lang="en-US" b="1" dirty="0"/>
              <a:t>DDS and DMH will explore how to best use the existing services </a:t>
            </a:r>
            <a:r>
              <a:rPr lang="en-US" b="1" dirty="0" smtClean="0"/>
              <a:t>for the </a:t>
            </a:r>
            <a:r>
              <a:rPr lang="en-US" b="1" dirty="0"/>
              <a:t>needs of </a:t>
            </a:r>
            <a:r>
              <a:rPr lang="en-US" b="1" dirty="0" smtClean="0"/>
              <a:t>those with </a:t>
            </a:r>
            <a:r>
              <a:rPr lang="en-US" b="1" dirty="0" err="1" smtClean="0"/>
              <a:t>ASD</a:t>
            </a:r>
            <a:endParaRPr lang="en-US" b="1" dirty="0" smtClean="0"/>
          </a:p>
          <a:p>
            <a:r>
              <a:rPr lang="en-US" b="1" dirty="0" smtClean="0"/>
              <a:t>DDS </a:t>
            </a:r>
            <a:r>
              <a:rPr lang="en-US" b="1" dirty="0"/>
              <a:t>and DMH will jointly identify the need for new services and will consider funding demonstration/pilot projects to develop new service </a:t>
            </a:r>
            <a:r>
              <a:rPr lang="en-US" b="1" dirty="0" smtClean="0"/>
              <a:t>arrangements</a:t>
            </a:r>
          </a:p>
          <a:p>
            <a:r>
              <a:rPr lang="en-US" b="1" dirty="0" smtClean="0"/>
              <a:t>This new service design will be done through the DDS/DMH Autism Committee</a:t>
            </a:r>
            <a:endParaRPr lang="en-US" b="1" dirty="0"/>
          </a:p>
        </p:txBody>
      </p:sp>
    </p:spTree>
    <p:extLst>
      <p:ext uri="{BB962C8B-B14F-4D97-AF65-F5344CB8AC3E}">
        <p14:creationId xmlns:p14="http://schemas.microsoft.com/office/powerpoint/2010/main" val="3692546651"/>
      </p:ext>
    </p:extLst>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Beacon’s COE in Behavioral Health for those with </a:t>
            </a:r>
            <a:r>
              <a:rPr lang="en-US" sz="4000" b="1" dirty="0" err="1" smtClean="0"/>
              <a:t>ASD</a:t>
            </a:r>
            <a:endParaRPr lang="en-US" sz="4000" b="1" dirty="0"/>
          </a:p>
        </p:txBody>
      </p:sp>
      <p:sp>
        <p:nvSpPr>
          <p:cNvPr id="3" name="Content Placeholder 2"/>
          <p:cNvSpPr>
            <a:spLocks noGrp="1"/>
          </p:cNvSpPr>
          <p:nvPr>
            <p:ph idx="1"/>
          </p:nvPr>
        </p:nvSpPr>
        <p:spPr>
          <a:xfrm>
            <a:off x="685800" y="1905000"/>
            <a:ext cx="7696200" cy="4343400"/>
          </a:xfrm>
        </p:spPr>
        <p:txBody>
          <a:bodyPr/>
          <a:lstStyle/>
          <a:p>
            <a:r>
              <a:rPr lang="en-US" b="1" dirty="0" smtClean="0"/>
              <a:t>DDS, DMH, </a:t>
            </a:r>
            <a:r>
              <a:rPr lang="en-US" b="1" dirty="0" err="1" smtClean="0"/>
              <a:t>MassHealth</a:t>
            </a:r>
            <a:r>
              <a:rPr lang="en-US" b="1" dirty="0" smtClean="0"/>
              <a:t>, </a:t>
            </a:r>
            <a:r>
              <a:rPr lang="en-US" b="1" dirty="0" err="1" smtClean="0"/>
              <a:t>MBHP</a:t>
            </a:r>
            <a:r>
              <a:rPr lang="en-US" b="1" dirty="0" smtClean="0"/>
              <a:t>, Jeff </a:t>
            </a:r>
            <a:r>
              <a:rPr lang="en-US" b="1" dirty="0" err="1" smtClean="0"/>
              <a:t>Kielson</a:t>
            </a:r>
            <a:r>
              <a:rPr lang="en-US" b="1" dirty="0" smtClean="0"/>
              <a:t> have reviewed &amp; advised Beacon’s development of Centers of Excellence for the Behavioral Health Treatment of those with </a:t>
            </a:r>
            <a:r>
              <a:rPr lang="en-US" b="1" dirty="0" err="1" smtClean="0"/>
              <a:t>ASD</a:t>
            </a:r>
            <a:endParaRPr lang="en-US" b="1" dirty="0" smtClean="0"/>
          </a:p>
          <a:p>
            <a:r>
              <a:rPr lang="en-US" b="1" dirty="0" smtClean="0"/>
              <a:t>Centers will certify clinical and operational expertise to provide state of the art assessment and treatment of those with </a:t>
            </a:r>
            <a:r>
              <a:rPr lang="en-US" b="1" dirty="0" err="1" smtClean="0"/>
              <a:t>ASD</a:t>
            </a:r>
            <a:r>
              <a:rPr lang="en-US" b="1" dirty="0" smtClean="0"/>
              <a:t> and behavioral health needs</a:t>
            </a:r>
          </a:p>
          <a:p>
            <a:r>
              <a:rPr lang="en-US" b="1" dirty="0" smtClean="0"/>
              <a:t>Outpatient, care coordination, crisis services, and mobile services will be offered </a:t>
            </a:r>
            <a:endParaRPr lang="en-US" b="1" dirty="0"/>
          </a:p>
        </p:txBody>
      </p:sp>
    </p:spTree>
    <p:extLst>
      <p:ext uri="{BB962C8B-B14F-4D97-AF65-F5344CB8AC3E}">
        <p14:creationId xmlns:p14="http://schemas.microsoft.com/office/powerpoint/2010/main" val="1003071743"/>
      </p:ext>
    </p:extLst>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ER Challenges</a:t>
            </a:r>
            <a:endParaRPr lang="en-US" sz="4400" b="1" dirty="0"/>
          </a:p>
        </p:txBody>
      </p:sp>
      <p:sp>
        <p:nvSpPr>
          <p:cNvPr id="3" name="Content Placeholder 2"/>
          <p:cNvSpPr>
            <a:spLocks noGrp="1"/>
          </p:cNvSpPr>
          <p:nvPr>
            <p:ph idx="1"/>
          </p:nvPr>
        </p:nvSpPr>
        <p:spPr>
          <a:xfrm>
            <a:off x="1143000" y="1828800"/>
            <a:ext cx="7710487" cy="4419600"/>
          </a:xfrm>
        </p:spPr>
        <p:txBody>
          <a:bodyPr/>
          <a:lstStyle/>
          <a:p>
            <a:r>
              <a:rPr lang="en-US" b="1" dirty="0" smtClean="0"/>
              <a:t>Behavioral disturbance assessment and management </a:t>
            </a:r>
          </a:p>
          <a:p>
            <a:r>
              <a:rPr lang="en-US" b="1" dirty="0" smtClean="0"/>
              <a:t>Placement needs</a:t>
            </a:r>
          </a:p>
          <a:p>
            <a:pPr lvl="1"/>
            <a:r>
              <a:rPr lang="en-US" b="1" dirty="0" smtClean="0"/>
              <a:t>Respite</a:t>
            </a:r>
          </a:p>
          <a:p>
            <a:pPr lvl="1"/>
            <a:r>
              <a:rPr lang="en-US" b="1" dirty="0" smtClean="0"/>
              <a:t>Specialized residential and inpatient settings</a:t>
            </a:r>
          </a:p>
          <a:p>
            <a:r>
              <a:rPr lang="en-US" b="1" dirty="0" smtClean="0"/>
              <a:t>Adequate backdoor</a:t>
            </a:r>
          </a:p>
          <a:p>
            <a:pPr lvl="1"/>
            <a:r>
              <a:rPr lang="en-US" b="1" dirty="0" smtClean="0"/>
              <a:t>Adequate access to specialized outpatient providers</a:t>
            </a:r>
          </a:p>
          <a:p>
            <a:pPr lvl="1"/>
            <a:r>
              <a:rPr lang="en-US" b="1" dirty="0" smtClean="0"/>
              <a:t>Residential options post discharge?</a:t>
            </a:r>
          </a:p>
          <a:p>
            <a:pPr lvl="1"/>
            <a:r>
              <a:rPr lang="en-US" b="1" dirty="0" smtClean="0"/>
              <a:t>Hospitals’ concern about long length of stay</a:t>
            </a:r>
          </a:p>
          <a:p>
            <a:r>
              <a:rPr lang="en-US" b="1" dirty="0" smtClean="0"/>
              <a:t>Insurance Coverage Issues</a:t>
            </a:r>
            <a:endParaRPr lang="en-US" b="1" dirty="0"/>
          </a:p>
        </p:txBody>
      </p:sp>
    </p:spTree>
    <p:extLst>
      <p:ext uri="{BB962C8B-B14F-4D97-AF65-F5344CB8AC3E}">
        <p14:creationId xmlns:p14="http://schemas.microsoft.com/office/powerpoint/2010/main" val="3834461562"/>
      </p:ext>
    </p:extLst>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ER Challenges</a:t>
            </a:r>
            <a:br>
              <a:rPr lang="en-US" sz="4400" b="1" dirty="0" smtClean="0"/>
            </a:br>
            <a:r>
              <a:rPr lang="en-US" sz="2000" b="1" dirty="0" smtClean="0"/>
              <a:t>(continued)</a:t>
            </a:r>
            <a:endParaRPr lang="en-US" sz="2000" b="1" dirty="0"/>
          </a:p>
        </p:txBody>
      </p:sp>
      <p:sp>
        <p:nvSpPr>
          <p:cNvPr id="3" name="Content Placeholder 2"/>
          <p:cNvSpPr>
            <a:spLocks noGrp="1"/>
          </p:cNvSpPr>
          <p:nvPr>
            <p:ph idx="1"/>
          </p:nvPr>
        </p:nvSpPr>
        <p:spPr>
          <a:xfrm>
            <a:off x="900112" y="2133600"/>
            <a:ext cx="7558087" cy="4191000"/>
          </a:xfrm>
        </p:spPr>
        <p:txBody>
          <a:bodyPr/>
          <a:lstStyle/>
          <a:p>
            <a:r>
              <a:rPr lang="en-US" b="1" dirty="0" smtClean="0"/>
              <a:t>DMH convening meeting with insurance providers to develop standards to better communicate with ER</a:t>
            </a:r>
          </a:p>
          <a:p>
            <a:pPr lvl="1"/>
            <a:r>
              <a:rPr lang="en-US" b="1" dirty="0" smtClean="0"/>
              <a:t>Private insurers not usually informed </a:t>
            </a:r>
          </a:p>
          <a:p>
            <a:pPr lvl="1"/>
            <a:r>
              <a:rPr lang="en-US" b="1" dirty="0" smtClean="0"/>
              <a:t>ESPs support </a:t>
            </a:r>
            <a:r>
              <a:rPr lang="en-US" b="1" dirty="0" err="1" smtClean="0"/>
              <a:t>MassHealth</a:t>
            </a:r>
            <a:r>
              <a:rPr lang="en-US" b="1" dirty="0" smtClean="0"/>
              <a:t> providers</a:t>
            </a:r>
          </a:p>
          <a:p>
            <a:r>
              <a:rPr lang="en-US" b="1" dirty="0" smtClean="0"/>
              <a:t>DMH convening stakeholder meetings with providers of new bed capacity in MA to meet needs</a:t>
            </a:r>
          </a:p>
          <a:p>
            <a:r>
              <a:rPr lang="en-US" b="1" dirty="0" smtClean="0"/>
              <a:t>DMH and </a:t>
            </a:r>
            <a:r>
              <a:rPr lang="en-US" b="1" dirty="0" err="1" smtClean="0"/>
              <a:t>MassHealth</a:t>
            </a:r>
            <a:r>
              <a:rPr lang="en-US" b="1" dirty="0" smtClean="0"/>
              <a:t> in ongoing work to support appropriate rates for specialized care and access to outpatient services</a:t>
            </a:r>
          </a:p>
        </p:txBody>
      </p:sp>
    </p:spTree>
    <p:extLst>
      <p:ext uri="{BB962C8B-B14F-4D97-AF65-F5344CB8AC3E}">
        <p14:creationId xmlns:p14="http://schemas.microsoft.com/office/powerpoint/2010/main" val="3123767022"/>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z="4000" b="1" dirty="0" smtClean="0"/>
              <a:t>DMH Autism Efforts</a:t>
            </a:r>
            <a:br>
              <a:rPr lang="en-US" sz="4000" b="1" dirty="0" smtClean="0"/>
            </a:br>
            <a:r>
              <a:rPr lang="en-US" sz="3200" b="1" dirty="0" smtClean="0"/>
              <a:t>Background</a:t>
            </a:r>
          </a:p>
        </p:txBody>
      </p:sp>
      <p:sp>
        <p:nvSpPr>
          <p:cNvPr id="18434" name="Content Placeholder 2"/>
          <p:cNvSpPr>
            <a:spLocks noGrp="1"/>
          </p:cNvSpPr>
          <p:nvPr>
            <p:ph idx="1"/>
          </p:nvPr>
        </p:nvSpPr>
        <p:spPr>
          <a:xfrm>
            <a:off x="1143000" y="1981200"/>
            <a:ext cx="7162800" cy="4267200"/>
          </a:xfrm>
        </p:spPr>
        <p:txBody>
          <a:bodyPr/>
          <a:lstStyle/>
          <a:p>
            <a:r>
              <a:rPr lang="en-US" sz="2800" b="1" dirty="0" smtClean="0"/>
              <a:t>DMH Autism Survey January 2014</a:t>
            </a:r>
          </a:p>
          <a:p>
            <a:pPr lvl="1"/>
            <a:r>
              <a:rPr lang="en-US" sz="2600" b="1" dirty="0" smtClean="0"/>
              <a:t>Training, Services, Interagency Effort</a:t>
            </a:r>
          </a:p>
          <a:p>
            <a:r>
              <a:rPr lang="en-US" sz="2800" b="1" dirty="0" smtClean="0"/>
              <a:t>DMH Autism Task Force </a:t>
            </a:r>
          </a:p>
          <a:p>
            <a:pPr lvl="1"/>
            <a:r>
              <a:rPr lang="en-US" sz="2600" b="1" dirty="0"/>
              <a:t>January 2014 to December 2014</a:t>
            </a:r>
          </a:p>
          <a:p>
            <a:pPr lvl="1"/>
            <a:r>
              <a:rPr lang="en-US" sz="2600" b="1" dirty="0"/>
              <a:t>Final Report </a:t>
            </a:r>
            <a:r>
              <a:rPr lang="en-US" sz="2600" b="1" dirty="0" smtClean="0"/>
              <a:t>completed January 2015</a:t>
            </a:r>
            <a:endParaRPr lang="en-US" sz="2600" b="1" dirty="0"/>
          </a:p>
          <a:p>
            <a:pPr lvl="1"/>
            <a:r>
              <a:rPr lang="en-US" sz="2600" b="1" dirty="0" smtClean="0"/>
              <a:t>Recommendations for DDS and DMH training, service and collaboration</a:t>
            </a:r>
            <a:endParaRPr lang="en-US" sz="2600" b="1" dirty="0"/>
          </a:p>
          <a:p>
            <a:r>
              <a:rPr lang="en-US" sz="2800" b="1" dirty="0" smtClean="0"/>
              <a:t>DDS/DMH ISA December 2015</a:t>
            </a:r>
            <a:endParaRPr lang="en-US" sz="2800" b="1" dirty="0"/>
          </a:p>
          <a:p>
            <a:pPr marL="350838" lvl="1" indent="0">
              <a:buNone/>
            </a:pPr>
            <a:endParaRPr lang="en-US" sz="2800" b="1" dirty="0" smtClean="0"/>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t>DMH Autism Survey</a:t>
            </a:r>
            <a:br>
              <a:rPr lang="en-US" sz="4400" b="1" dirty="0" smtClean="0"/>
            </a:br>
            <a:r>
              <a:rPr lang="en-US" sz="3600" b="1" dirty="0" smtClean="0"/>
              <a:t>January 2014</a:t>
            </a:r>
            <a:endParaRPr lang="en-US" sz="4400" b="1" dirty="0"/>
          </a:p>
        </p:txBody>
      </p:sp>
      <p:sp>
        <p:nvSpPr>
          <p:cNvPr id="3" name="Content Placeholder 2"/>
          <p:cNvSpPr>
            <a:spLocks noGrp="1"/>
          </p:cNvSpPr>
          <p:nvPr>
            <p:ph idx="1"/>
          </p:nvPr>
        </p:nvSpPr>
        <p:spPr>
          <a:xfrm>
            <a:off x="990600" y="1828800"/>
            <a:ext cx="7543800" cy="4724400"/>
          </a:xfrm>
        </p:spPr>
        <p:txBody>
          <a:bodyPr/>
          <a:lstStyle/>
          <a:p>
            <a:r>
              <a:rPr lang="en-US" b="1" dirty="0"/>
              <a:t>142 </a:t>
            </a:r>
            <a:r>
              <a:rPr lang="en-US" b="1" dirty="0" smtClean="0"/>
              <a:t>respondents</a:t>
            </a:r>
          </a:p>
          <a:p>
            <a:pPr lvl="1"/>
            <a:r>
              <a:rPr lang="en-US" b="1" dirty="0" smtClean="0"/>
              <a:t>70</a:t>
            </a:r>
            <a:r>
              <a:rPr lang="en-US" b="1" dirty="0"/>
              <a:t>% Adult</a:t>
            </a:r>
          </a:p>
          <a:p>
            <a:pPr lvl="1"/>
            <a:r>
              <a:rPr lang="en-US" b="1" dirty="0"/>
              <a:t>30% Child/Adolescent</a:t>
            </a:r>
          </a:p>
          <a:p>
            <a:pPr lvl="1"/>
            <a:r>
              <a:rPr lang="en-US" b="1" dirty="0"/>
              <a:t>Variety of case managers, administrators &amp; clinicians</a:t>
            </a:r>
          </a:p>
          <a:p>
            <a:r>
              <a:rPr lang="en-US" b="1" dirty="0"/>
              <a:t>15% of respondents have specialized credentials or training to work with </a:t>
            </a:r>
            <a:r>
              <a:rPr lang="en-US" b="1" dirty="0" err="1"/>
              <a:t>ASD</a:t>
            </a:r>
            <a:endParaRPr lang="en-US" b="1" dirty="0"/>
          </a:p>
          <a:p>
            <a:r>
              <a:rPr lang="en-US" b="1" dirty="0"/>
              <a:t>~865 individuals with </a:t>
            </a:r>
            <a:r>
              <a:rPr lang="en-US" b="1" dirty="0" err="1"/>
              <a:t>ASD</a:t>
            </a:r>
            <a:r>
              <a:rPr lang="en-US" b="1" dirty="0"/>
              <a:t> served annually</a:t>
            </a:r>
          </a:p>
          <a:p>
            <a:pPr lvl="1"/>
            <a:r>
              <a:rPr lang="en-US" b="1" dirty="0" err="1"/>
              <a:t>MHIS</a:t>
            </a:r>
            <a:r>
              <a:rPr lang="en-US" b="1" dirty="0"/>
              <a:t> data: FY2013 556 individuals (40% less than 18)</a:t>
            </a:r>
          </a:p>
          <a:p>
            <a:r>
              <a:rPr lang="en-US" b="1" dirty="0" smtClean="0"/>
              <a:t>DMH works </a:t>
            </a:r>
            <a:r>
              <a:rPr lang="en-US" b="1" dirty="0"/>
              <a:t>with DDS, </a:t>
            </a:r>
            <a:r>
              <a:rPr lang="en-US" b="1" dirty="0" err="1"/>
              <a:t>DCF</a:t>
            </a:r>
            <a:r>
              <a:rPr lang="en-US" b="1" dirty="0"/>
              <a:t>, </a:t>
            </a:r>
            <a:r>
              <a:rPr lang="en-US" b="1" dirty="0" err="1" smtClean="0"/>
              <a:t>DYS</a:t>
            </a:r>
            <a:r>
              <a:rPr lang="en-US" b="1" dirty="0" smtClean="0"/>
              <a:t>, schools</a:t>
            </a:r>
            <a:r>
              <a:rPr lang="en-US" b="1" dirty="0"/>
              <a:t>, &amp; community agencies</a:t>
            </a:r>
          </a:p>
          <a:p>
            <a:endParaRPr lang="en-US" dirty="0"/>
          </a:p>
        </p:txBody>
      </p:sp>
    </p:spTree>
    <p:extLst>
      <p:ext uri="{BB962C8B-B14F-4D97-AF65-F5344CB8AC3E}">
        <p14:creationId xmlns:p14="http://schemas.microsoft.com/office/powerpoint/2010/main" val="4005127991"/>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015288" cy="1355726"/>
          </a:xfrm>
        </p:spPr>
        <p:txBody>
          <a:bodyPr/>
          <a:lstStyle/>
          <a:p>
            <a:r>
              <a:rPr lang="en-US" sz="3600" b="1" dirty="0" smtClean="0"/>
              <a:t>DMH Staff Survey Recommendations</a:t>
            </a:r>
            <a:endParaRPr lang="en-US" sz="3600" b="1" dirty="0"/>
          </a:p>
        </p:txBody>
      </p:sp>
      <p:sp>
        <p:nvSpPr>
          <p:cNvPr id="3" name="Content Placeholder 2"/>
          <p:cNvSpPr>
            <a:spLocks noGrp="1"/>
          </p:cNvSpPr>
          <p:nvPr>
            <p:ph idx="1"/>
          </p:nvPr>
        </p:nvSpPr>
        <p:spPr>
          <a:xfrm>
            <a:off x="1066800" y="1600200"/>
            <a:ext cx="7543800" cy="4953000"/>
          </a:xfrm>
        </p:spPr>
        <p:txBody>
          <a:bodyPr/>
          <a:lstStyle/>
          <a:p>
            <a:r>
              <a:rPr lang="en-US" sz="2000" b="1" dirty="0" smtClean="0"/>
              <a:t>Training</a:t>
            </a:r>
          </a:p>
          <a:p>
            <a:pPr lvl="1"/>
            <a:r>
              <a:rPr lang="en-US" sz="2000" b="1" dirty="0" smtClean="0"/>
              <a:t>Understanding </a:t>
            </a:r>
            <a:r>
              <a:rPr lang="en-US" sz="2000" b="1" dirty="0" err="1" smtClean="0"/>
              <a:t>ASD</a:t>
            </a:r>
            <a:r>
              <a:rPr lang="en-US" sz="2000" b="1" dirty="0" smtClean="0"/>
              <a:t> diagnosis and treatment</a:t>
            </a:r>
          </a:p>
          <a:p>
            <a:pPr lvl="1"/>
            <a:r>
              <a:rPr lang="en-US" sz="2000" b="1" dirty="0" smtClean="0"/>
              <a:t>How to support integration within community	</a:t>
            </a:r>
          </a:p>
          <a:p>
            <a:pPr lvl="1"/>
            <a:r>
              <a:rPr lang="en-US" sz="2000" b="1" dirty="0" smtClean="0"/>
              <a:t>Differentiating </a:t>
            </a:r>
            <a:r>
              <a:rPr lang="en-US" sz="2000" b="1" dirty="0" err="1" smtClean="0"/>
              <a:t>SPMI</a:t>
            </a:r>
            <a:r>
              <a:rPr lang="en-US" sz="2000" b="1" dirty="0" smtClean="0"/>
              <a:t> and </a:t>
            </a:r>
            <a:r>
              <a:rPr lang="en-US" sz="2000" b="1" dirty="0" err="1" smtClean="0"/>
              <a:t>ASD</a:t>
            </a:r>
            <a:endParaRPr lang="en-US" sz="2000" b="1" dirty="0" smtClean="0"/>
          </a:p>
          <a:p>
            <a:r>
              <a:rPr lang="en-US" sz="2000" b="1" dirty="0" smtClean="0"/>
              <a:t>Services</a:t>
            </a:r>
          </a:p>
          <a:p>
            <a:pPr lvl="1"/>
            <a:r>
              <a:rPr lang="en-US" sz="2000" b="1" dirty="0" smtClean="0"/>
              <a:t>Social Skills Training</a:t>
            </a:r>
          </a:p>
          <a:p>
            <a:pPr lvl="1"/>
            <a:r>
              <a:rPr lang="en-US" sz="2000" b="1" dirty="0" smtClean="0"/>
              <a:t>Family supports </a:t>
            </a:r>
          </a:p>
          <a:p>
            <a:pPr lvl="1"/>
            <a:r>
              <a:rPr lang="en-US" sz="2000" b="1" dirty="0" smtClean="0"/>
              <a:t>Job coaching and placement help</a:t>
            </a:r>
          </a:p>
          <a:p>
            <a:r>
              <a:rPr lang="en-US" sz="2000" b="1" dirty="0" smtClean="0"/>
              <a:t>Interagency</a:t>
            </a:r>
          </a:p>
          <a:p>
            <a:pPr lvl="1"/>
            <a:r>
              <a:rPr lang="en-US" sz="2000" b="1" dirty="0" smtClean="0"/>
              <a:t>Role of each agency better defined</a:t>
            </a:r>
          </a:p>
          <a:p>
            <a:pPr lvl="1"/>
            <a:r>
              <a:rPr lang="en-US" sz="2000" b="1" dirty="0" smtClean="0"/>
              <a:t>Collaboration in service delivery and resources</a:t>
            </a:r>
          </a:p>
          <a:p>
            <a:pPr lvl="1"/>
            <a:r>
              <a:rPr lang="en-US" sz="2000" b="1" dirty="0" smtClean="0"/>
              <a:t>Cross agency program identification and development</a:t>
            </a:r>
            <a:endParaRPr lang="en-US" sz="2000" b="1" dirty="0"/>
          </a:p>
        </p:txBody>
      </p:sp>
    </p:spTree>
    <p:extLst>
      <p:ext uri="{BB962C8B-B14F-4D97-AF65-F5344CB8AC3E}">
        <p14:creationId xmlns:p14="http://schemas.microsoft.com/office/powerpoint/2010/main" val="3590784987"/>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z="4000" b="1" dirty="0" smtClean="0"/>
              <a:t>DMH Autism Task Force</a:t>
            </a:r>
            <a:br>
              <a:rPr lang="en-US" sz="4000" b="1" dirty="0" smtClean="0"/>
            </a:br>
            <a:r>
              <a:rPr lang="en-US" sz="2800" b="1" dirty="0" smtClean="0"/>
              <a:t>Jan – Dec 2014</a:t>
            </a:r>
          </a:p>
        </p:txBody>
      </p:sp>
      <p:sp>
        <p:nvSpPr>
          <p:cNvPr id="3" name="Content Placeholder 2"/>
          <p:cNvSpPr>
            <a:spLocks noGrp="1"/>
          </p:cNvSpPr>
          <p:nvPr>
            <p:ph idx="1"/>
          </p:nvPr>
        </p:nvSpPr>
        <p:spPr>
          <a:xfrm>
            <a:off x="457200" y="1600200"/>
            <a:ext cx="8305800" cy="5029200"/>
          </a:xfrm>
        </p:spPr>
        <p:txBody>
          <a:bodyPr rtlCol="0">
            <a:normAutofit/>
          </a:bodyPr>
          <a:lstStyle/>
          <a:p>
            <a:pPr fontAlgn="auto">
              <a:spcAft>
                <a:spcPts val="0"/>
              </a:spcAft>
              <a:buClr>
                <a:schemeClr val="tx1">
                  <a:lumMod val="75000"/>
                  <a:lumOff val="25000"/>
                </a:schemeClr>
              </a:buClr>
              <a:buFont typeface="Arial" pitchFamily="34" charset="0"/>
              <a:buChar char="•"/>
              <a:defRPr/>
            </a:pPr>
            <a:r>
              <a:rPr lang="en-US" b="1" dirty="0" smtClean="0">
                <a:solidFill>
                  <a:schemeClr val="tx1">
                    <a:lumMod val="75000"/>
                    <a:lumOff val="25000"/>
                  </a:schemeClr>
                </a:solidFill>
              </a:rPr>
              <a:t>Purpose:</a:t>
            </a:r>
          </a:p>
          <a:p>
            <a:pPr lvl="1" fontAlgn="auto">
              <a:spcAft>
                <a:spcPts val="0"/>
              </a:spcAft>
              <a:buClr>
                <a:schemeClr val="bg2">
                  <a:lumMod val="60000"/>
                  <a:lumOff val="40000"/>
                </a:schemeClr>
              </a:buClr>
              <a:buFont typeface="Arial" pitchFamily="34" charset="0"/>
              <a:buChar char="•"/>
              <a:defRPr/>
            </a:pPr>
            <a:r>
              <a:rPr lang="en-US" b="1" dirty="0" smtClean="0">
                <a:solidFill>
                  <a:schemeClr val="tx1">
                    <a:lumMod val="75000"/>
                    <a:lumOff val="25000"/>
                  </a:schemeClr>
                </a:solidFill>
              </a:rPr>
              <a:t>Achieve a better understanding of the needs of individuals and families living with SPMI &amp; </a:t>
            </a:r>
            <a:r>
              <a:rPr lang="en-US" b="1" dirty="0" err="1" smtClean="0">
                <a:solidFill>
                  <a:schemeClr val="tx1">
                    <a:lumMod val="75000"/>
                    <a:lumOff val="25000"/>
                  </a:schemeClr>
                </a:solidFill>
              </a:rPr>
              <a:t>ASD</a:t>
            </a:r>
            <a:r>
              <a:rPr lang="en-US" b="1" dirty="0" smtClean="0">
                <a:solidFill>
                  <a:schemeClr val="tx1">
                    <a:lumMod val="75000"/>
                    <a:lumOff val="25000"/>
                  </a:schemeClr>
                </a:solidFill>
              </a:rPr>
              <a:t> </a:t>
            </a:r>
          </a:p>
          <a:p>
            <a:pPr lvl="1" fontAlgn="auto">
              <a:spcAft>
                <a:spcPts val="0"/>
              </a:spcAft>
              <a:buClr>
                <a:schemeClr val="bg2">
                  <a:lumMod val="60000"/>
                  <a:lumOff val="40000"/>
                </a:schemeClr>
              </a:buClr>
              <a:buFont typeface="Arial" pitchFamily="34" charset="0"/>
              <a:buChar char="•"/>
              <a:defRPr/>
            </a:pPr>
            <a:r>
              <a:rPr lang="en-US" b="1" dirty="0" smtClean="0">
                <a:solidFill>
                  <a:schemeClr val="tx1">
                    <a:lumMod val="75000"/>
                    <a:lumOff val="25000"/>
                  </a:schemeClr>
                </a:solidFill>
              </a:rPr>
              <a:t>As the State Mental Health Authority, establish standards for the care and support of those living with ASD/SPMI </a:t>
            </a:r>
          </a:p>
          <a:p>
            <a:pPr fontAlgn="auto">
              <a:spcAft>
                <a:spcPts val="0"/>
              </a:spcAft>
              <a:buClr>
                <a:schemeClr val="tx1">
                  <a:lumMod val="75000"/>
                  <a:lumOff val="25000"/>
                </a:schemeClr>
              </a:buClr>
              <a:buFont typeface="Arial" pitchFamily="34" charset="0"/>
              <a:buChar char="•"/>
              <a:defRPr/>
            </a:pPr>
            <a:r>
              <a:rPr lang="en-US" b="1" dirty="0" smtClean="0">
                <a:solidFill>
                  <a:schemeClr val="tx1">
                    <a:lumMod val="75000"/>
                    <a:lumOff val="25000"/>
                  </a:schemeClr>
                </a:solidFill>
              </a:rPr>
              <a:t>Membership</a:t>
            </a:r>
          </a:p>
          <a:p>
            <a:pPr lvl="1" fontAlgn="auto">
              <a:spcAft>
                <a:spcPts val="0"/>
              </a:spcAft>
              <a:buClr>
                <a:schemeClr val="bg2">
                  <a:lumMod val="60000"/>
                  <a:lumOff val="40000"/>
                </a:schemeClr>
              </a:buClr>
              <a:buFont typeface="Arial" pitchFamily="34" charset="0"/>
              <a:buChar char="•"/>
              <a:defRPr/>
            </a:pPr>
            <a:r>
              <a:rPr lang="en-US" b="1" dirty="0" smtClean="0">
                <a:solidFill>
                  <a:schemeClr val="tx1">
                    <a:lumMod val="75000"/>
                    <a:lumOff val="25000"/>
                  </a:schemeClr>
                </a:solidFill>
              </a:rPr>
              <a:t>DDS – Janet George </a:t>
            </a:r>
          </a:p>
          <a:p>
            <a:pPr lvl="1" fontAlgn="auto">
              <a:spcAft>
                <a:spcPts val="0"/>
              </a:spcAft>
              <a:buClr>
                <a:schemeClr val="bg2">
                  <a:lumMod val="60000"/>
                  <a:lumOff val="40000"/>
                </a:schemeClr>
              </a:buClr>
              <a:buFont typeface="Arial" pitchFamily="34" charset="0"/>
              <a:buChar char="•"/>
              <a:defRPr/>
            </a:pPr>
            <a:r>
              <a:rPr lang="en-US" b="1" dirty="0" smtClean="0">
                <a:solidFill>
                  <a:schemeClr val="tx1">
                    <a:lumMod val="75000"/>
                    <a:lumOff val="25000"/>
                  </a:schemeClr>
                </a:solidFill>
              </a:rPr>
              <a:t>Clinical Experts: Drs. Jean Frazier, Joseph Gold, </a:t>
            </a:r>
            <a:r>
              <a:rPr lang="en-US" b="1" dirty="0" err="1" smtClean="0">
                <a:solidFill>
                  <a:schemeClr val="tx1">
                    <a:lumMod val="75000"/>
                    <a:lumOff val="25000"/>
                  </a:schemeClr>
                </a:solidFill>
              </a:rPr>
              <a:t>Gagan</a:t>
            </a:r>
            <a:r>
              <a:rPr lang="en-US" b="1" dirty="0" smtClean="0">
                <a:solidFill>
                  <a:schemeClr val="tx1">
                    <a:lumMod val="75000"/>
                    <a:lumOff val="25000"/>
                  </a:schemeClr>
                </a:solidFill>
              </a:rPr>
              <a:t> Joshi, John Julian, Scott McLeod, Daniel </a:t>
            </a:r>
            <a:r>
              <a:rPr lang="en-US" b="1" dirty="0" err="1" smtClean="0">
                <a:solidFill>
                  <a:schemeClr val="tx1">
                    <a:lumMod val="75000"/>
                    <a:lumOff val="25000"/>
                  </a:schemeClr>
                </a:solidFill>
              </a:rPr>
              <a:t>Rosenn</a:t>
            </a:r>
            <a:endParaRPr lang="en-US" b="1" dirty="0" smtClean="0">
              <a:solidFill>
                <a:schemeClr val="tx1">
                  <a:lumMod val="75000"/>
                  <a:lumOff val="25000"/>
                </a:schemeClr>
              </a:solidFill>
            </a:endParaRPr>
          </a:p>
          <a:p>
            <a:pPr lvl="1" fontAlgn="auto">
              <a:spcAft>
                <a:spcPts val="0"/>
              </a:spcAft>
              <a:buClr>
                <a:schemeClr val="bg2">
                  <a:lumMod val="60000"/>
                  <a:lumOff val="40000"/>
                </a:schemeClr>
              </a:buClr>
              <a:buFont typeface="Arial" pitchFamily="34" charset="0"/>
              <a:buChar char="•"/>
              <a:defRPr/>
            </a:pPr>
            <a:r>
              <a:rPr lang="en-US" b="1" dirty="0" smtClean="0">
                <a:solidFill>
                  <a:schemeClr val="tx1">
                    <a:lumMod val="75000"/>
                    <a:lumOff val="25000"/>
                  </a:schemeClr>
                </a:solidFill>
              </a:rPr>
              <a:t>DMH: Drs. Terri Anderson, Margaret </a:t>
            </a:r>
            <a:r>
              <a:rPr lang="en-US" b="1" dirty="0" err="1" smtClean="0">
                <a:solidFill>
                  <a:schemeClr val="tx1">
                    <a:lumMod val="75000"/>
                    <a:lumOff val="25000"/>
                  </a:schemeClr>
                </a:solidFill>
              </a:rPr>
              <a:t>Guyer-Deason</a:t>
            </a:r>
            <a:r>
              <a:rPr lang="en-US" b="1" dirty="0" smtClean="0">
                <a:solidFill>
                  <a:schemeClr val="tx1">
                    <a:lumMod val="75000"/>
                    <a:lumOff val="25000"/>
                  </a:schemeClr>
                </a:solidFill>
              </a:rPr>
              <a:t>, &amp; Ami </a:t>
            </a:r>
            <a:r>
              <a:rPr lang="en-US" b="1" dirty="0" err="1" smtClean="0">
                <a:solidFill>
                  <a:schemeClr val="tx1">
                    <a:lumMod val="75000"/>
                    <a:lumOff val="25000"/>
                  </a:schemeClr>
                </a:solidFill>
              </a:rPr>
              <a:t>Zakai</a:t>
            </a:r>
            <a:r>
              <a:rPr lang="en-US" b="1" dirty="0">
                <a:solidFill>
                  <a:schemeClr val="tx1">
                    <a:lumMod val="75000"/>
                    <a:lumOff val="25000"/>
                  </a:schemeClr>
                </a:solidFill>
              </a:rPr>
              <a:t> </a:t>
            </a:r>
            <a:r>
              <a:rPr lang="en-US" b="1" dirty="0" smtClean="0">
                <a:solidFill>
                  <a:schemeClr val="tx1">
                    <a:lumMod val="75000"/>
                    <a:lumOff val="25000"/>
                  </a:schemeClr>
                </a:solidFill>
              </a:rPr>
              <a:t>and </a:t>
            </a:r>
            <a:r>
              <a:rPr lang="en-US" b="1" dirty="0" err="1" smtClean="0">
                <a:solidFill>
                  <a:schemeClr val="tx1">
                    <a:lumMod val="75000"/>
                    <a:lumOff val="25000"/>
                  </a:schemeClr>
                </a:solidFill>
              </a:rPr>
              <a:t>Resa</a:t>
            </a:r>
            <a:r>
              <a:rPr lang="en-US" b="1" dirty="0" smtClean="0">
                <a:solidFill>
                  <a:schemeClr val="tx1">
                    <a:lumMod val="75000"/>
                    <a:lumOff val="25000"/>
                  </a:schemeClr>
                </a:solidFill>
              </a:rPr>
              <a:t> </a:t>
            </a:r>
            <a:r>
              <a:rPr lang="en-US" b="1" dirty="0" err="1" smtClean="0">
                <a:solidFill>
                  <a:schemeClr val="tx1">
                    <a:lumMod val="75000"/>
                    <a:lumOff val="25000"/>
                  </a:schemeClr>
                </a:solidFill>
              </a:rPr>
              <a:t>Brandfonbrener</a:t>
            </a:r>
            <a:endParaRPr lang="en-US" b="1" dirty="0">
              <a:solidFill>
                <a:schemeClr val="tx1">
                  <a:lumMod val="75000"/>
                  <a:lumOff val="25000"/>
                </a:schemeClr>
              </a:solidFill>
            </a:endParaRPr>
          </a:p>
          <a:p>
            <a:pPr lvl="1" fontAlgn="auto">
              <a:spcAft>
                <a:spcPts val="0"/>
              </a:spcAft>
              <a:buClr>
                <a:schemeClr val="bg2">
                  <a:lumMod val="60000"/>
                  <a:lumOff val="40000"/>
                </a:schemeClr>
              </a:buClr>
              <a:buFont typeface="Arial" pitchFamily="34" charset="0"/>
              <a:buChar char="•"/>
              <a:defRPr/>
            </a:pPr>
            <a:r>
              <a:rPr lang="en-US" b="1" dirty="0" smtClean="0">
                <a:solidFill>
                  <a:schemeClr val="tx1">
                    <a:lumMod val="75000"/>
                    <a:lumOff val="25000"/>
                  </a:schemeClr>
                </a:solidFill>
              </a:rPr>
              <a:t>Provider Agency: Jeff </a:t>
            </a:r>
            <a:r>
              <a:rPr lang="en-US" b="1" dirty="0" err="1" smtClean="0">
                <a:solidFill>
                  <a:schemeClr val="tx1">
                    <a:lumMod val="75000"/>
                    <a:lumOff val="25000"/>
                  </a:schemeClr>
                </a:solidFill>
              </a:rPr>
              <a:t>Keilson</a:t>
            </a:r>
            <a:r>
              <a:rPr lang="en-US" b="1" dirty="0" smtClean="0">
                <a:solidFill>
                  <a:schemeClr val="tx1">
                    <a:lumMod val="75000"/>
                    <a:lumOff val="25000"/>
                  </a:schemeClr>
                </a:solidFill>
              </a:rPr>
              <a:t> from Advocates, Inc.</a:t>
            </a:r>
            <a:endParaRPr lang="en-US" b="1" dirty="0">
              <a:solidFill>
                <a:schemeClr val="tx1">
                  <a:lumMod val="75000"/>
                  <a:lumOff val="25000"/>
                </a:schemeClr>
              </a:solidFill>
            </a:endParaRPr>
          </a:p>
          <a:p>
            <a:pPr lvl="1" fontAlgn="auto">
              <a:spcAft>
                <a:spcPts val="0"/>
              </a:spcAft>
              <a:buClr>
                <a:schemeClr val="bg2">
                  <a:lumMod val="60000"/>
                  <a:lumOff val="40000"/>
                </a:schemeClr>
              </a:buClr>
              <a:buFont typeface="Arial" pitchFamily="34" charset="0"/>
              <a:buChar char="•"/>
              <a:defRPr/>
            </a:pPr>
            <a:endParaRPr lang="en-US" dirty="0" smtClean="0">
              <a:solidFill>
                <a:schemeClr val="tx1">
                  <a:lumMod val="75000"/>
                  <a:lumOff val="25000"/>
                </a:schemeClr>
              </a:solidFill>
            </a:endParaRPr>
          </a:p>
          <a:p>
            <a:pPr lvl="1" fontAlgn="auto">
              <a:spcAft>
                <a:spcPts val="0"/>
              </a:spcAft>
              <a:buClr>
                <a:schemeClr val="bg2">
                  <a:lumMod val="60000"/>
                  <a:lumOff val="40000"/>
                </a:schemeClr>
              </a:buClr>
              <a:buFont typeface="Arial" pitchFamily="34" charset="0"/>
              <a:buChar char="•"/>
              <a:defRPr/>
            </a:pPr>
            <a:endParaRPr lang="en-US" dirty="0" smtClean="0">
              <a:solidFill>
                <a:schemeClr val="tx1">
                  <a:lumMod val="75000"/>
                  <a:lumOff val="25000"/>
                </a:schemeClr>
              </a:solidFill>
            </a:endParaRPr>
          </a:p>
          <a:p>
            <a:pPr lvl="1" fontAlgn="auto">
              <a:spcAft>
                <a:spcPts val="0"/>
              </a:spcAft>
              <a:buClr>
                <a:schemeClr val="bg2">
                  <a:lumMod val="60000"/>
                  <a:lumOff val="40000"/>
                </a:schemeClr>
              </a:buClr>
              <a:buFont typeface="Arial" pitchFamily="34" charset="0"/>
              <a:buChar char="•"/>
              <a:defRPr/>
            </a:pPr>
            <a:endParaRPr lang="en-US" dirty="0" smtClean="0">
              <a:solidFill>
                <a:schemeClr val="tx1">
                  <a:lumMod val="75000"/>
                  <a:lumOff val="25000"/>
                </a:schemeClr>
              </a:solidFill>
            </a:endParaRP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z="4000" b="1" smtClean="0"/>
              <a:t>Task Force Recommendations</a:t>
            </a:r>
          </a:p>
        </p:txBody>
      </p:sp>
      <p:sp>
        <p:nvSpPr>
          <p:cNvPr id="3" name="Content Placeholder 2"/>
          <p:cNvSpPr>
            <a:spLocks noGrp="1"/>
          </p:cNvSpPr>
          <p:nvPr>
            <p:ph idx="1"/>
          </p:nvPr>
        </p:nvSpPr>
        <p:spPr>
          <a:xfrm>
            <a:off x="457200" y="1981200"/>
            <a:ext cx="8382000" cy="4267200"/>
          </a:xfrm>
        </p:spPr>
        <p:txBody>
          <a:bodyPr rtlCol="0">
            <a:normAutofit/>
          </a:bodyPr>
          <a:lstStyle/>
          <a:p>
            <a:pPr marL="0" indent="0" fontAlgn="auto">
              <a:spcAft>
                <a:spcPts val="0"/>
              </a:spcAft>
              <a:buClr>
                <a:schemeClr val="tx1">
                  <a:lumMod val="75000"/>
                  <a:lumOff val="25000"/>
                </a:schemeClr>
              </a:buClr>
              <a:buFont typeface="Arial" pitchFamily="34" charset="0"/>
              <a:buNone/>
              <a:defRPr/>
            </a:pPr>
            <a:r>
              <a:rPr lang="en-US" b="1" dirty="0" smtClean="0">
                <a:solidFill>
                  <a:schemeClr val="tx1">
                    <a:lumMod val="75000"/>
                    <a:lumOff val="25000"/>
                  </a:schemeClr>
                </a:solidFill>
              </a:rPr>
              <a:t>1.</a:t>
            </a:r>
            <a:r>
              <a:rPr lang="en-US" b="1" dirty="0">
                <a:solidFill>
                  <a:schemeClr val="tx1">
                    <a:lumMod val="75000"/>
                    <a:lumOff val="25000"/>
                  </a:schemeClr>
                </a:solidFill>
              </a:rPr>
              <a:t> DMH </a:t>
            </a:r>
            <a:r>
              <a:rPr lang="en-US" b="1" dirty="0" smtClean="0">
                <a:solidFill>
                  <a:schemeClr val="tx1">
                    <a:lumMod val="75000"/>
                    <a:lumOff val="25000"/>
                  </a:schemeClr>
                </a:solidFill>
              </a:rPr>
              <a:t>&amp; DDS will establish </a:t>
            </a:r>
            <a:r>
              <a:rPr lang="en-US" b="1" dirty="0">
                <a:solidFill>
                  <a:schemeClr val="tx1">
                    <a:lumMod val="75000"/>
                    <a:lumOff val="25000"/>
                  </a:schemeClr>
                </a:solidFill>
              </a:rPr>
              <a:t>a process for joint reviews of individuals </a:t>
            </a:r>
            <a:r>
              <a:rPr lang="en-US" b="1" dirty="0" smtClean="0">
                <a:solidFill>
                  <a:schemeClr val="tx1">
                    <a:lumMod val="75000"/>
                    <a:lumOff val="25000"/>
                  </a:schemeClr>
                </a:solidFill>
              </a:rPr>
              <a:t>who </a:t>
            </a:r>
            <a:r>
              <a:rPr lang="en-US" b="1" dirty="0">
                <a:solidFill>
                  <a:schemeClr val="tx1">
                    <a:lumMod val="75000"/>
                    <a:lumOff val="25000"/>
                  </a:schemeClr>
                </a:solidFill>
              </a:rPr>
              <a:t>are eligible for DDS and </a:t>
            </a:r>
            <a:r>
              <a:rPr lang="en-US" b="1" dirty="0" smtClean="0">
                <a:solidFill>
                  <a:schemeClr val="tx1">
                    <a:lumMod val="75000"/>
                    <a:lumOff val="25000"/>
                  </a:schemeClr>
                </a:solidFill>
              </a:rPr>
              <a:t>are </a:t>
            </a:r>
            <a:r>
              <a:rPr lang="en-US" b="1" dirty="0">
                <a:solidFill>
                  <a:schemeClr val="tx1">
                    <a:lumMod val="75000"/>
                    <a:lumOff val="25000"/>
                  </a:schemeClr>
                </a:solidFill>
              </a:rPr>
              <a:t>eligible for DMH </a:t>
            </a:r>
            <a:r>
              <a:rPr lang="en-US" b="1" dirty="0" smtClean="0">
                <a:solidFill>
                  <a:schemeClr val="tx1">
                    <a:lumMod val="75000"/>
                    <a:lumOff val="25000"/>
                  </a:schemeClr>
                </a:solidFill>
              </a:rPr>
              <a:t>services</a:t>
            </a:r>
            <a:r>
              <a:rPr lang="en-US" b="1" dirty="0">
                <a:solidFill>
                  <a:schemeClr val="tx1">
                    <a:lumMod val="75000"/>
                    <a:lumOff val="25000"/>
                  </a:schemeClr>
                </a:solidFill>
              </a:rPr>
              <a:t> </a:t>
            </a:r>
            <a:r>
              <a:rPr lang="en-US" b="1" dirty="0" smtClean="0">
                <a:solidFill>
                  <a:schemeClr val="tx1">
                    <a:lumMod val="75000"/>
                    <a:lumOff val="25000"/>
                  </a:schemeClr>
                </a:solidFill>
              </a:rPr>
              <a:t>in order for </a:t>
            </a:r>
            <a:r>
              <a:rPr lang="en-US" b="1" dirty="0">
                <a:solidFill>
                  <a:schemeClr val="tx1">
                    <a:lumMod val="75000"/>
                    <a:lumOff val="25000"/>
                  </a:schemeClr>
                </a:solidFill>
              </a:rPr>
              <a:t>both agencies to partner in developing the appropriate </a:t>
            </a:r>
            <a:r>
              <a:rPr lang="en-US" b="1" dirty="0" smtClean="0">
                <a:solidFill>
                  <a:schemeClr val="tx1">
                    <a:lumMod val="75000"/>
                    <a:lumOff val="25000"/>
                  </a:schemeClr>
                </a:solidFill>
              </a:rPr>
              <a:t>services.</a:t>
            </a:r>
          </a:p>
          <a:p>
            <a:pPr lvl="1" fontAlgn="auto">
              <a:spcAft>
                <a:spcPts val="0"/>
              </a:spcAft>
              <a:buClr>
                <a:schemeClr val="bg2">
                  <a:lumMod val="60000"/>
                  <a:lumOff val="40000"/>
                </a:schemeClr>
              </a:buClr>
              <a:buFont typeface="Wingdings" charset="2"/>
              <a:buChar char="§"/>
              <a:defRPr/>
            </a:pPr>
            <a:r>
              <a:rPr lang="en-US" b="1" dirty="0" smtClean="0">
                <a:solidFill>
                  <a:schemeClr val="tx1">
                    <a:lumMod val="75000"/>
                    <a:lumOff val="25000"/>
                  </a:schemeClr>
                </a:solidFill>
              </a:rPr>
              <a:t>Training of Agency Leadership and Staff to better serve those with both ASD &amp; SMI </a:t>
            </a:r>
          </a:p>
          <a:p>
            <a:pPr marL="0" indent="0" fontAlgn="auto">
              <a:spcAft>
                <a:spcPts val="0"/>
              </a:spcAft>
              <a:buClr>
                <a:schemeClr val="tx1">
                  <a:lumMod val="75000"/>
                  <a:lumOff val="25000"/>
                </a:schemeClr>
              </a:buClr>
              <a:buFont typeface="Arial" pitchFamily="34" charset="0"/>
              <a:buNone/>
              <a:defRPr/>
            </a:pPr>
            <a:r>
              <a:rPr lang="en-US" b="1" dirty="0" smtClean="0">
                <a:solidFill>
                  <a:schemeClr val="tx1">
                    <a:lumMod val="75000"/>
                    <a:lumOff val="25000"/>
                  </a:schemeClr>
                </a:solidFill>
              </a:rPr>
              <a:t>2.</a:t>
            </a:r>
            <a:r>
              <a:rPr lang="en-US" b="1" dirty="0">
                <a:solidFill>
                  <a:schemeClr val="tx1">
                    <a:lumMod val="75000"/>
                    <a:lumOff val="25000"/>
                  </a:schemeClr>
                </a:solidFill>
              </a:rPr>
              <a:t> DDS and DMH will establish a joint training committee to develop and oversee all ASD related trainings in both agencies. </a:t>
            </a:r>
          </a:p>
          <a:p>
            <a:pPr fontAlgn="auto">
              <a:spcAft>
                <a:spcPts val="0"/>
              </a:spcAft>
              <a:buClr>
                <a:schemeClr val="tx1">
                  <a:lumMod val="75000"/>
                  <a:lumOff val="25000"/>
                </a:schemeClr>
              </a:buClr>
              <a:buFont typeface="Arial" pitchFamily="34" charset="0"/>
              <a:buChar char="•"/>
              <a:defRPr/>
            </a:pPr>
            <a:endParaRPr lang="en-US" dirty="0">
              <a:solidFill>
                <a:schemeClr val="tx1">
                  <a:lumMod val="75000"/>
                  <a:lumOff val="25000"/>
                </a:schemeClr>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990600" y="304800"/>
            <a:ext cx="7345363" cy="1339850"/>
          </a:xfrm>
        </p:spPr>
        <p:txBody>
          <a:bodyPr/>
          <a:lstStyle/>
          <a:p>
            <a:r>
              <a:rPr lang="en-US" sz="4400" b="1" smtClean="0"/>
              <a:t>Recommendations </a:t>
            </a:r>
            <a:br>
              <a:rPr lang="en-US" sz="4400" b="1" smtClean="0"/>
            </a:br>
            <a:r>
              <a:rPr lang="en-US" sz="2000" b="1" smtClean="0"/>
              <a:t>(continued)</a:t>
            </a:r>
          </a:p>
        </p:txBody>
      </p:sp>
      <p:sp>
        <p:nvSpPr>
          <p:cNvPr id="3" name="Content Placeholder 2"/>
          <p:cNvSpPr>
            <a:spLocks noGrp="1"/>
          </p:cNvSpPr>
          <p:nvPr>
            <p:ph idx="1"/>
          </p:nvPr>
        </p:nvSpPr>
        <p:spPr>
          <a:xfrm>
            <a:off x="609600" y="1828800"/>
            <a:ext cx="8382000" cy="5029200"/>
          </a:xfrm>
        </p:spPr>
        <p:txBody>
          <a:bodyPr rtlCol="0">
            <a:normAutofit/>
          </a:bodyPr>
          <a:lstStyle/>
          <a:p>
            <a:pPr marL="0" indent="0" fontAlgn="auto">
              <a:spcAft>
                <a:spcPts val="0"/>
              </a:spcAft>
              <a:buClr>
                <a:schemeClr val="tx1">
                  <a:lumMod val="75000"/>
                  <a:lumOff val="25000"/>
                </a:schemeClr>
              </a:buClr>
              <a:buFont typeface="Arial" pitchFamily="34" charset="0"/>
              <a:buNone/>
              <a:defRPr/>
            </a:pPr>
            <a:r>
              <a:rPr lang="en-US" b="1" dirty="0">
                <a:solidFill>
                  <a:schemeClr val="tx1">
                    <a:lumMod val="75000"/>
                    <a:lumOff val="25000"/>
                  </a:schemeClr>
                </a:solidFill>
              </a:rPr>
              <a:t>3. Provide educational opportunities for staff responsible for authorizing services and managing the appeals process. </a:t>
            </a:r>
            <a:r>
              <a:rPr lang="en-US" b="1" dirty="0" smtClean="0">
                <a:solidFill>
                  <a:schemeClr val="tx1">
                    <a:lumMod val="75000"/>
                    <a:lumOff val="25000"/>
                  </a:schemeClr>
                </a:solidFill>
              </a:rPr>
              <a:t>	</a:t>
            </a:r>
            <a:r>
              <a:rPr lang="en-US" sz="2000" b="1" dirty="0" smtClean="0">
                <a:solidFill>
                  <a:schemeClr val="tx1">
                    <a:lumMod val="75000"/>
                    <a:lumOff val="25000"/>
                  </a:schemeClr>
                </a:solidFill>
              </a:rPr>
              <a:t>a</a:t>
            </a:r>
            <a:r>
              <a:rPr lang="en-US" sz="2000" b="1" dirty="0">
                <a:solidFill>
                  <a:schemeClr val="tx1">
                    <a:lumMod val="75000"/>
                    <a:lumOff val="25000"/>
                  </a:schemeClr>
                </a:solidFill>
              </a:rPr>
              <a:t>. DDS and DMH mutual training of each others eligibility </a:t>
            </a:r>
            <a:r>
              <a:rPr lang="en-US" sz="2000" b="1" dirty="0" smtClean="0">
                <a:solidFill>
                  <a:schemeClr val="tx1">
                    <a:lumMod val="75000"/>
                    <a:lumOff val="25000"/>
                  </a:schemeClr>
                </a:solidFill>
              </a:rPr>
              <a:t>	criteria </a:t>
            </a:r>
            <a:r>
              <a:rPr lang="en-US" sz="2000" b="1" dirty="0">
                <a:solidFill>
                  <a:schemeClr val="tx1">
                    <a:lumMod val="75000"/>
                    <a:lumOff val="25000"/>
                  </a:schemeClr>
                </a:solidFill>
              </a:rPr>
              <a:t>and available services </a:t>
            </a:r>
          </a:p>
          <a:p>
            <a:pPr marL="0" indent="0" fontAlgn="auto">
              <a:spcAft>
                <a:spcPts val="0"/>
              </a:spcAft>
              <a:buClr>
                <a:schemeClr val="tx1">
                  <a:lumMod val="75000"/>
                  <a:lumOff val="25000"/>
                </a:schemeClr>
              </a:buClr>
              <a:buFont typeface="Arial" pitchFamily="34" charset="0"/>
              <a:buNone/>
              <a:defRPr/>
            </a:pPr>
            <a:r>
              <a:rPr lang="en-US" sz="2000" b="1" dirty="0" smtClean="0">
                <a:solidFill>
                  <a:schemeClr val="tx1">
                    <a:lumMod val="75000"/>
                    <a:lumOff val="25000"/>
                  </a:schemeClr>
                </a:solidFill>
              </a:rPr>
              <a:t>	b. Consistency </a:t>
            </a:r>
            <a:r>
              <a:rPr lang="en-US" sz="2000" b="1" dirty="0">
                <a:solidFill>
                  <a:schemeClr val="tx1">
                    <a:lumMod val="75000"/>
                    <a:lumOff val="25000"/>
                  </a:schemeClr>
                </a:solidFill>
              </a:rPr>
              <a:t>and clarity of applying </a:t>
            </a:r>
            <a:r>
              <a:rPr lang="en-US" sz="2000" b="1" dirty="0" smtClean="0">
                <a:solidFill>
                  <a:schemeClr val="tx1">
                    <a:lumMod val="75000"/>
                    <a:lumOff val="25000"/>
                  </a:schemeClr>
                </a:solidFill>
              </a:rPr>
              <a:t>criteria</a:t>
            </a:r>
          </a:p>
          <a:p>
            <a:pPr marL="0" indent="0" fontAlgn="auto">
              <a:spcAft>
                <a:spcPts val="0"/>
              </a:spcAft>
              <a:buClr>
                <a:schemeClr val="tx1">
                  <a:lumMod val="75000"/>
                  <a:lumOff val="25000"/>
                </a:schemeClr>
              </a:buClr>
              <a:buFont typeface="Arial" pitchFamily="34" charset="0"/>
              <a:buNone/>
              <a:defRPr/>
            </a:pPr>
            <a:r>
              <a:rPr lang="en-US" sz="2000" b="1" dirty="0">
                <a:solidFill>
                  <a:schemeClr val="tx1">
                    <a:lumMod val="75000"/>
                    <a:lumOff val="25000"/>
                  </a:schemeClr>
                </a:solidFill>
              </a:rPr>
              <a:t>	</a:t>
            </a:r>
            <a:r>
              <a:rPr lang="en-US" sz="2000" b="1" dirty="0" smtClean="0">
                <a:solidFill>
                  <a:schemeClr val="tx1">
                    <a:lumMod val="75000"/>
                    <a:lumOff val="25000"/>
                  </a:schemeClr>
                </a:solidFill>
              </a:rPr>
              <a:t>c. Differentiating </a:t>
            </a:r>
            <a:r>
              <a:rPr lang="en-US" sz="2000" b="1" dirty="0" err="1">
                <a:solidFill>
                  <a:schemeClr val="tx1">
                    <a:lumMod val="75000"/>
                    <a:lumOff val="25000"/>
                  </a:schemeClr>
                </a:solidFill>
              </a:rPr>
              <a:t>ASD</a:t>
            </a:r>
            <a:r>
              <a:rPr lang="en-US" sz="2000" b="1" dirty="0">
                <a:solidFill>
                  <a:schemeClr val="tx1">
                    <a:lumMod val="75000"/>
                    <a:lumOff val="25000"/>
                  </a:schemeClr>
                </a:solidFill>
              </a:rPr>
              <a:t> and </a:t>
            </a:r>
            <a:r>
              <a:rPr lang="en-US" sz="2000" b="1" dirty="0" err="1">
                <a:solidFill>
                  <a:schemeClr val="tx1">
                    <a:lumMod val="75000"/>
                    <a:lumOff val="25000"/>
                  </a:schemeClr>
                </a:solidFill>
              </a:rPr>
              <a:t>SPMI</a:t>
            </a:r>
            <a:endParaRPr lang="en-US" sz="2000" b="1" dirty="0">
              <a:solidFill>
                <a:schemeClr val="tx1">
                  <a:lumMod val="75000"/>
                  <a:lumOff val="25000"/>
                </a:schemeClr>
              </a:solidFill>
            </a:endParaRPr>
          </a:p>
          <a:p>
            <a:pPr marL="0" indent="0" fontAlgn="auto">
              <a:spcAft>
                <a:spcPts val="0"/>
              </a:spcAft>
              <a:buClr>
                <a:schemeClr val="tx1">
                  <a:lumMod val="75000"/>
                  <a:lumOff val="25000"/>
                </a:schemeClr>
              </a:buClr>
              <a:buFont typeface="Arial" pitchFamily="34" charset="0"/>
              <a:buNone/>
              <a:defRPr/>
            </a:pPr>
            <a:r>
              <a:rPr lang="en-US" sz="2000" b="1" dirty="0" smtClean="0">
                <a:solidFill>
                  <a:schemeClr val="tx1">
                    <a:lumMod val="75000"/>
                    <a:lumOff val="25000"/>
                  </a:schemeClr>
                </a:solidFill>
              </a:rPr>
              <a:t>	d. Include </a:t>
            </a:r>
            <a:r>
              <a:rPr lang="en-US" sz="2000" b="1" dirty="0">
                <a:solidFill>
                  <a:schemeClr val="tx1">
                    <a:lumMod val="75000"/>
                    <a:lumOff val="25000"/>
                  </a:schemeClr>
                </a:solidFill>
              </a:rPr>
              <a:t>Family members</a:t>
            </a:r>
          </a:p>
          <a:p>
            <a:pPr marL="0" indent="0" fontAlgn="auto">
              <a:spcAft>
                <a:spcPts val="0"/>
              </a:spcAft>
              <a:buClr>
                <a:schemeClr val="tx1">
                  <a:lumMod val="75000"/>
                  <a:lumOff val="25000"/>
                </a:schemeClr>
              </a:buClr>
              <a:buFont typeface="Arial" pitchFamily="34" charset="0"/>
              <a:buNone/>
              <a:defRPr/>
            </a:pPr>
            <a:r>
              <a:rPr lang="en-US" sz="2000" b="1" dirty="0">
                <a:solidFill>
                  <a:schemeClr val="tx1">
                    <a:lumMod val="75000"/>
                    <a:lumOff val="25000"/>
                  </a:schemeClr>
                </a:solidFill>
              </a:rPr>
              <a:t>	</a:t>
            </a:r>
            <a:r>
              <a:rPr lang="en-US" b="1" dirty="0" smtClean="0">
                <a:solidFill>
                  <a:schemeClr val="tx1">
                    <a:lumMod val="75000"/>
                    <a:lumOff val="25000"/>
                  </a:schemeClr>
                </a:solidFill>
              </a:rPr>
              <a:t>4. DDS </a:t>
            </a:r>
            <a:r>
              <a:rPr lang="en-US" b="1" dirty="0">
                <a:solidFill>
                  <a:schemeClr val="tx1">
                    <a:lumMod val="75000"/>
                    <a:lumOff val="25000"/>
                  </a:schemeClr>
                </a:solidFill>
              </a:rPr>
              <a:t>and DMH will co-chair a working group charged with increasing the number of clinicians across the Commonwealth skilled in working with people with </a:t>
            </a:r>
            <a:r>
              <a:rPr lang="en-US" b="1" dirty="0" err="1">
                <a:solidFill>
                  <a:schemeClr val="tx1">
                    <a:lumMod val="75000"/>
                    <a:lumOff val="25000"/>
                  </a:schemeClr>
                </a:solidFill>
              </a:rPr>
              <a:t>ASD</a:t>
            </a:r>
            <a:r>
              <a:rPr lang="en-US" b="1" dirty="0">
                <a:solidFill>
                  <a:schemeClr val="tx1">
                    <a:lumMod val="75000"/>
                    <a:lumOff val="25000"/>
                  </a:schemeClr>
                </a:solidFill>
              </a:rPr>
              <a:t>.  </a:t>
            </a:r>
            <a:endParaRPr lang="en-US" dirty="0">
              <a:solidFill>
                <a:schemeClr val="tx1">
                  <a:lumMod val="75000"/>
                  <a:lumOff val="25000"/>
                </a:schemeClr>
              </a:solidFill>
            </a:endParaRPr>
          </a:p>
          <a:p>
            <a:pPr fontAlgn="auto">
              <a:spcAft>
                <a:spcPts val="0"/>
              </a:spcAft>
              <a:buClr>
                <a:schemeClr val="tx1">
                  <a:lumMod val="75000"/>
                  <a:lumOff val="25000"/>
                </a:schemeClr>
              </a:buClr>
              <a:buFont typeface="Arial" pitchFamily="34" charset="0"/>
              <a:buChar char="•"/>
              <a:defRPr/>
            </a:pPr>
            <a:endParaRPr lang="en-US" dirty="0">
              <a:solidFill>
                <a:schemeClr val="tx1">
                  <a:lumMod val="75000"/>
                  <a:lumOff val="25000"/>
                </a:schemeClr>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914400" y="304800"/>
            <a:ext cx="7345363" cy="1339850"/>
          </a:xfrm>
        </p:spPr>
        <p:txBody>
          <a:bodyPr/>
          <a:lstStyle/>
          <a:p>
            <a:r>
              <a:rPr lang="en-US" sz="4400" b="1" dirty="0" smtClean="0"/>
              <a:t>Recommendations</a:t>
            </a:r>
            <a:r>
              <a:rPr lang="en-US" sz="4000" b="1" dirty="0" smtClean="0"/>
              <a:t> </a:t>
            </a:r>
            <a:br>
              <a:rPr lang="en-US" sz="4000" b="1" dirty="0" smtClean="0"/>
            </a:br>
            <a:r>
              <a:rPr lang="en-US" sz="2000" b="1" dirty="0" smtClean="0"/>
              <a:t>(continued)</a:t>
            </a:r>
          </a:p>
        </p:txBody>
      </p:sp>
      <p:sp>
        <p:nvSpPr>
          <p:cNvPr id="3" name="Content Placeholder 2"/>
          <p:cNvSpPr>
            <a:spLocks noGrp="1"/>
          </p:cNvSpPr>
          <p:nvPr>
            <p:ph idx="1"/>
          </p:nvPr>
        </p:nvSpPr>
        <p:spPr>
          <a:xfrm>
            <a:off x="914400" y="2286000"/>
            <a:ext cx="7772400" cy="4267200"/>
          </a:xfrm>
        </p:spPr>
        <p:txBody>
          <a:bodyPr/>
          <a:lstStyle/>
          <a:p>
            <a:pPr marL="0" indent="0">
              <a:buFont typeface="Arial" charset="0"/>
              <a:buNone/>
            </a:pPr>
            <a:r>
              <a:rPr lang="en-US" sz="2800" b="1" dirty="0" smtClean="0"/>
              <a:t>5. The DMH Centers for Excellence in Research will contribute to the training needs identified</a:t>
            </a:r>
          </a:p>
          <a:p>
            <a:pPr marL="0" indent="0">
              <a:buFont typeface="Arial" charset="0"/>
              <a:buNone/>
            </a:pPr>
            <a:r>
              <a:rPr lang="en-US" sz="2800" b="1" dirty="0" smtClean="0"/>
              <a:t>6. </a:t>
            </a:r>
            <a:r>
              <a:rPr lang="en-US" sz="2800" b="1" dirty="0"/>
              <a:t>The DMH Centers of Excellence in Research will work to identify evidence-based practices and practice-based evidence for treatment and service needs for individuals with </a:t>
            </a:r>
            <a:r>
              <a:rPr lang="en-US" sz="2800" b="1" dirty="0" err="1"/>
              <a:t>ASD</a:t>
            </a:r>
            <a:r>
              <a:rPr lang="en-US" sz="2800" b="1" dirty="0"/>
              <a:t> and </a:t>
            </a:r>
            <a:r>
              <a:rPr lang="en-US" sz="2800" b="1" dirty="0" err="1"/>
              <a:t>SPMI</a:t>
            </a:r>
            <a:r>
              <a:rPr lang="en-US" sz="2800" b="1" dirty="0"/>
              <a:t> and their families.</a:t>
            </a:r>
          </a:p>
          <a:p>
            <a:pPr marL="0" indent="0">
              <a:buFont typeface="Arial" charset="0"/>
              <a:buNone/>
            </a:pPr>
            <a:endParaRPr lang="en-US" sz="2800" b="1" dirty="0" smtClean="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Relationships xmlns="http://schemas.openxmlformats.org/package/2006/relationships">
  <Relationship Id="rId1" Type="http://schemas.openxmlformats.org/officeDocument/2006/relationships/image" Target="../media/image1.jpeg"/>
  <Relationship Id="rId2" Type="http://schemas.openxmlformats.org/officeDocument/2006/relationships/image" Target="../media/image2.jpeg"/>
  <Relationship Id="rId3" Type="http://schemas.openxmlformats.org/officeDocument/2006/relationships/image" Target="../media/image3.jpeg"/>
</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1018</TotalTime>
  <Words>1254</Words>
  <Application>Microsoft Office PowerPoint</Application>
  <PresentationFormat>On-screen Show (4:3)</PresentationFormat>
  <Paragraphs>145</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Capital</vt:lpstr>
      <vt:lpstr>DMH Autism Update February 25, 2016</vt:lpstr>
      <vt:lpstr>Overview of Presentation</vt:lpstr>
      <vt:lpstr>DMH Autism Efforts Background</vt:lpstr>
      <vt:lpstr>DMH Autism Survey January 2014</vt:lpstr>
      <vt:lpstr>DMH Staff Survey Recommendations</vt:lpstr>
      <vt:lpstr>DMH Autism Task Force Jan – Dec 2014</vt:lpstr>
      <vt:lpstr>Task Force Recommendations</vt:lpstr>
      <vt:lpstr>Recommendations  (continued)</vt:lpstr>
      <vt:lpstr>Recommendations  (continued)</vt:lpstr>
      <vt:lpstr>Recommendations (continued)</vt:lpstr>
      <vt:lpstr>Recommendations  (continued)</vt:lpstr>
      <vt:lpstr>DDS/DMH ISA</vt:lpstr>
      <vt:lpstr>DDS/DMH ISA</vt:lpstr>
      <vt:lpstr>DDS/DMH ISA</vt:lpstr>
      <vt:lpstr>DDS/DMH ISA</vt:lpstr>
      <vt:lpstr>Structural Collaboration</vt:lpstr>
      <vt:lpstr>Eligibility &amp; Service Authorization Guidelines</vt:lpstr>
      <vt:lpstr>Plan for Training</vt:lpstr>
      <vt:lpstr>Risk Assessment</vt:lpstr>
      <vt:lpstr>Service Provision</vt:lpstr>
      <vt:lpstr>Service Design</vt:lpstr>
      <vt:lpstr>Beacon’s COE in Behavioral Health for those with ASD</vt:lpstr>
      <vt:lpstr>ER Challenges</vt:lpstr>
      <vt:lpstr>ER Challenges (continued)</vt:lpstr>
    </vt:vector>
  </TitlesOfParts>
  <Company>EOHHS</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2015-01-09T18:59:27Z</dcterms:created>
  <dc:creator>Greenberg, Joshua (DMH)</dc:creator>
  <lastModifiedBy/>
  <dcterms:modified xsi:type="dcterms:W3CDTF">2016-02-24T13:56:39Z</dcterms:modified>
  <revision>35</revision>
  <dc:title>Clinical and Professional Services Update</dc:title>
</coreProperties>
</file>