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3"/>
  </p:notesMasterIdLst>
  <p:sldIdLst>
    <p:sldId id="256" r:id="rId2"/>
    <p:sldId id="264" r:id="rId3"/>
    <p:sldId id="269" r:id="rId4"/>
    <p:sldId id="276" r:id="rId5"/>
    <p:sldId id="270" r:id="rId6"/>
    <p:sldId id="272" r:id="rId7"/>
    <p:sldId id="273" r:id="rId8"/>
    <p:sldId id="274" r:id="rId9"/>
    <p:sldId id="277" r:id="rId10"/>
    <p:sldId id="263"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304629-E7D7-4205-A816-FF435A5B8A26}" v="10" dt="2021-10-13T14:50:44.4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92" autoAdjust="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EEA452-43A3-456B-9CF5-7B2D87108828}" type="datetimeFigureOut">
              <a:rPr lang="en-US" smtClean="0"/>
              <a:t>10/18/2021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5238A1-E909-47DA-88A5-7546DDC8F50B}" type="slidenum">
              <a:rPr lang="en-US" smtClean="0"/>
              <a:t>‹#›</a:t>
            </a:fld>
            <a:endParaRPr lang="en-US"/>
          </a:p>
        </p:txBody>
      </p:sp>
    </p:spTree>
    <p:extLst>
      <p:ext uri="{BB962C8B-B14F-4D97-AF65-F5344CB8AC3E}">
        <p14:creationId xmlns:p14="http://schemas.microsoft.com/office/powerpoint/2010/main" val="386477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Emerged from a research project that DMH undertook this past spring to better understand how we might reach youth and their families earlier in their journey</a:t>
            </a:r>
          </a:p>
        </p:txBody>
      </p:sp>
      <p:sp>
        <p:nvSpPr>
          <p:cNvPr id="4" name="Slide Number Placeholder 3"/>
          <p:cNvSpPr>
            <a:spLocks noGrp="1"/>
          </p:cNvSpPr>
          <p:nvPr>
            <p:ph type="sldNum" sz="quarter" idx="5"/>
          </p:nvPr>
        </p:nvSpPr>
        <p:spPr/>
        <p:txBody>
          <a:bodyPr/>
          <a:lstStyle/>
          <a:p>
            <a:fld id="{56176645-6E16-F54E-A7FD-AAA46FA0E2EC}" type="slidenum">
              <a:rPr lang="en-US" smtClean="0"/>
              <a:t>2</a:t>
            </a:fld>
            <a:endParaRPr lang="en-US"/>
          </a:p>
        </p:txBody>
      </p:sp>
    </p:spTree>
    <p:extLst>
      <p:ext uri="{BB962C8B-B14F-4D97-AF65-F5344CB8AC3E}">
        <p14:creationId xmlns:p14="http://schemas.microsoft.com/office/powerpoint/2010/main" val="2836157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5E3C8-17D6-4BC1-B586-BE1FFC125A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7FF428-A925-478F-AE5B-4EAB55C30A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39B903-EFF2-4E79-B270-89DEFEC95E05}"/>
              </a:ext>
            </a:extLst>
          </p:cNvPr>
          <p:cNvSpPr>
            <a:spLocks noGrp="1"/>
          </p:cNvSpPr>
          <p:nvPr>
            <p:ph type="dt" sz="half" idx="10"/>
          </p:nvPr>
        </p:nvSpPr>
        <p:spPr/>
        <p:txBody>
          <a:bodyPr/>
          <a:lstStyle/>
          <a:p>
            <a:fld id="{89008AF5-41CC-4F6A-98A0-2CFC1EA5331A}" type="datetimeFigureOut">
              <a:rPr lang="en-US" smtClean="0"/>
              <a:t>10/18/2021</a:t>
            </a:fld>
            <a:endParaRPr lang="en-US"/>
          </a:p>
        </p:txBody>
      </p:sp>
      <p:sp>
        <p:nvSpPr>
          <p:cNvPr id="5" name="Footer Placeholder 4">
            <a:extLst>
              <a:ext uri="{FF2B5EF4-FFF2-40B4-BE49-F238E27FC236}">
                <a16:creationId xmlns:a16="http://schemas.microsoft.com/office/drawing/2014/main" id="{40BEE3F4-7F67-4C8B-AAF1-5831BBAFF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FEAF20-23B9-4E4E-AC61-2A9D7AE4D2FD}"/>
              </a:ext>
            </a:extLst>
          </p:cNvPr>
          <p:cNvSpPr>
            <a:spLocks noGrp="1"/>
          </p:cNvSpPr>
          <p:nvPr>
            <p:ph type="sldNum" sz="quarter" idx="12"/>
          </p:nvPr>
        </p:nvSpPr>
        <p:spPr/>
        <p:txBody>
          <a:bodyPr/>
          <a:lstStyle/>
          <a:p>
            <a:fld id="{05D87200-33FE-44ED-82B3-973781925D3B}" type="slidenum">
              <a:rPr lang="en-US" smtClean="0"/>
              <a:t>‹#›</a:t>
            </a:fld>
            <a:endParaRPr lang="en-US"/>
          </a:p>
        </p:txBody>
      </p:sp>
    </p:spTree>
    <p:extLst>
      <p:ext uri="{BB962C8B-B14F-4D97-AF65-F5344CB8AC3E}">
        <p14:creationId xmlns:p14="http://schemas.microsoft.com/office/powerpoint/2010/main" val="3681919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C6DD5-BF11-416E-946F-7CCA144834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924D1F-65FC-49AF-93E1-4120DF7482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89B629-B519-40B1-8368-A26E6F8FD9C2}"/>
              </a:ext>
            </a:extLst>
          </p:cNvPr>
          <p:cNvSpPr>
            <a:spLocks noGrp="1"/>
          </p:cNvSpPr>
          <p:nvPr>
            <p:ph type="dt" sz="half" idx="10"/>
          </p:nvPr>
        </p:nvSpPr>
        <p:spPr/>
        <p:txBody>
          <a:bodyPr/>
          <a:lstStyle/>
          <a:p>
            <a:fld id="{89008AF5-41CC-4F6A-98A0-2CFC1EA5331A}" type="datetimeFigureOut">
              <a:rPr lang="en-US" smtClean="0"/>
              <a:t>10/18/2021</a:t>
            </a:fld>
            <a:endParaRPr lang="en-US"/>
          </a:p>
        </p:txBody>
      </p:sp>
      <p:sp>
        <p:nvSpPr>
          <p:cNvPr id="5" name="Footer Placeholder 4">
            <a:extLst>
              <a:ext uri="{FF2B5EF4-FFF2-40B4-BE49-F238E27FC236}">
                <a16:creationId xmlns:a16="http://schemas.microsoft.com/office/drawing/2014/main" id="{27B23E04-016A-45D6-B139-E20E5B997F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A7982-96BE-414E-814C-DC59BEF2E7DD}"/>
              </a:ext>
            </a:extLst>
          </p:cNvPr>
          <p:cNvSpPr>
            <a:spLocks noGrp="1"/>
          </p:cNvSpPr>
          <p:nvPr>
            <p:ph type="sldNum" sz="quarter" idx="12"/>
          </p:nvPr>
        </p:nvSpPr>
        <p:spPr/>
        <p:txBody>
          <a:bodyPr/>
          <a:lstStyle/>
          <a:p>
            <a:fld id="{05D87200-33FE-44ED-82B3-973781925D3B}" type="slidenum">
              <a:rPr lang="en-US" smtClean="0"/>
              <a:t>‹#›</a:t>
            </a:fld>
            <a:endParaRPr lang="en-US"/>
          </a:p>
        </p:txBody>
      </p:sp>
    </p:spTree>
    <p:extLst>
      <p:ext uri="{BB962C8B-B14F-4D97-AF65-F5344CB8AC3E}">
        <p14:creationId xmlns:p14="http://schemas.microsoft.com/office/powerpoint/2010/main" val="1623053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FD6D6A-5EC6-4FCE-A344-F62F33F0D0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4D0FDC-F7EB-435A-920E-37963C3346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94560E-948E-4F78-977D-72BEE7D7E6AE}"/>
              </a:ext>
            </a:extLst>
          </p:cNvPr>
          <p:cNvSpPr>
            <a:spLocks noGrp="1"/>
          </p:cNvSpPr>
          <p:nvPr>
            <p:ph type="dt" sz="half" idx="10"/>
          </p:nvPr>
        </p:nvSpPr>
        <p:spPr/>
        <p:txBody>
          <a:bodyPr/>
          <a:lstStyle/>
          <a:p>
            <a:fld id="{89008AF5-41CC-4F6A-98A0-2CFC1EA5331A}" type="datetimeFigureOut">
              <a:rPr lang="en-US" smtClean="0"/>
              <a:t>10/18/2021</a:t>
            </a:fld>
            <a:endParaRPr lang="en-US"/>
          </a:p>
        </p:txBody>
      </p:sp>
      <p:sp>
        <p:nvSpPr>
          <p:cNvPr id="5" name="Footer Placeholder 4">
            <a:extLst>
              <a:ext uri="{FF2B5EF4-FFF2-40B4-BE49-F238E27FC236}">
                <a16:creationId xmlns:a16="http://schemas.microsoft.com/office/drawing/2014/main" id="{F063F80B-450D-43CE-8815-4AC95AA24E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8C40BF-309C-472A-9D12-8C74A34A976E}"/>
              </a:ext>
            </a:extLst>
          </p:cNvPr>
          <p:cNvSpPr>
            <a:spLocks noGrp="1"/>
          </p:cNvSpPr>
          <p:nvPr>
            <p:ph type="sldNum" sz="quarter" idx="12"/>
          </p:nvPr>
        </p:nvSpPr>
        <p:spPr/>
        <p:txBody>
          <a:bodyPr/>
          <a:lstStyle/>
          <a:p>
            <a:fld id="{05D87200-33FE-44ED-82B3-973781925D3B}" type="slidenum">
              <a:rPr lang="en-US" smtClean="0"/>
              <a:t>‹#›</a:t>
            </a:fld>
            <a:endParaRPr lang="en-US"/>
          </a:p>
        </p:txBody>
      </p:sp>
    </p:spTree>
    <p:extLst>
      <p:ext uri="{BB962C8B-B14F-4D97-AF65-F5344CB8AC3E}">
        <p14:creationId xmlns:p14="http://schemas.microsoft.com/office/powerpoint/2010/main" val="310157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DB1A2-3050-4A3E-ACF1-04BE226B6D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8E7B52-E1CA-4358-8D9C-D50EBD4D6C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59575F-2E83-4F64-9E01-98661D4F4E45}"/>
              </a:ext>
            </a:extLst>
          </p:cNvPr>
          <p:cNvSpPr>
            <a:spLocks noGrp="1"/>
          </p:cNvSpPr>
          <p:nvPr>
            <p:ph type="dt" sz="half" idx="10"/>
          </p:nvPr>
        </p:nvSpPr>
        <p:spPr/>
        <p:txBody>
          <a:bodyPr/>
          <a:lstStyle/>
          <a:p>
            <a:fld id="{89008AF5-41CC-4F6A-98A0-2CFC1EA5331A}" type="datetimeFigureOut">
              <a:rPr lang="en-US" smtClean="0"/>
              <a:t>10/18/2021</a:t>
            </a:fld>
            <a:endParaRPr lang="en-US"/>
          </a:p>
        </p:txBody>
      </p:sp>
      <p:sp>
        <p:nvSpPr>
          <p:cNvPr id="5" name="Footer Placeholder 4">
            <a:extLst>
              <a:ext uri="{FF2B5EF4-FFF2-40B4-BE49-F238E27FC236}">
                <a16:creationId xmlns:a16="http://schemas.microsoft.com/office/drawing/2014/main" id="{39FF95A1-BFED-4E46-878F-B9445C161E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0B3B3A-7866-473D-A11E-1ED56A50F674}"/>
              </a:ext>
            </a:extLst>
          </p:cNvPr>
          <p:cNvSpPr>
            <a:spLocks noGrp="1"/>
          </p:cNvSpPr>
          <p:nvPr>
            <p:ph type="sldNum" sz="quarter" idx="12"/>
          </p:nvPr>
        </p:nvSpPr>
        <p:spPr/>
        <p:txBody>
          <a:bodyPr/>
          <a:lstStyle/>
          <a:p>
            <a:fld id="{05D87200-33FE-44ED-82B3-973781925D3B}" type="slidenum">
              <a:rPr lang="en-US" smtClean="0"/>
              <a:t>‹#›</a:t>
            </a:fld>
            <a:endParaRPr lang="en-US"/>
          </a:p>
        </p:txBody>
      </p:sp>
    </p:spTree>
    <p:extLst>
      <p:ext uri="{BB962C8B-B14F-4D97-AF65-F5344CB8AC3E}">
        <p14:creationId xmlns:p14="http://schemas.microsoft.com/office/powerpoint/2010/main" val="291596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EA971-117D-4BA9-BE00-8001C165BE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8100E9-1E2E-4794-980E-76321B30C5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5331FE-B80B-4423-A07D-51FFECB8B565}"/>
              </a:ext>
            </a:extLst>
          </p:cNvPr>
          <p:cNvSpPr>
            <a:spLocks noGrp="1"/>
          </p:cNvSpPr>
          <p:nvPr>
            <p:ph type="dt" sz="half" idx="10"/>
          </p:nvPr>
        </p:nvSpPr>
        <p:spPr/>
        <p:txBody>
          <a:bodyPr/>
          <a:lstStyle/>
          <a:p>
            <a:fld id="{89008AF5-41CC-4F6A-98A0-2CFC1EA5331A}" type="datetimeFigureOut">
              <a:rPr lang="en-US" smtClean="0"/>
              <a:t>10/18/2021</a:t>
            </a:fld>
            <a:endParaRPr lang="en-US"/>
          </a:p>
        </p:txBody>
      </p:sp>
      <p:sp>
        <p:nvSpPr>
          <p:cNvPr id="5" name="Footer Placeholder 4">
            <a:extLst>
              <a:ext uri="{FF2B5EF4-FFF2-40B4-BE49-F238E27FC236}">
                <a16:creationId xmlns:a16="http://schemas.microsoft.com/office/drawing/2014/main" id="{77E72DFB-D1BE-418B-8999-EC6A59CA16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93B773-18E7-459E-ACBF-4FE61445DD6F}"/>
              </a:ext>
            </a:extLst>
          </p:cNvPr>
          <p:cNvSpPr>
            <a:spLocks noGrp="1"/>
          </p:cNvSpPr>
          <p:nvPr>
            <p:ph type="sldNum" sz="quarter" idx="12"/>
          </p:nvPr>
        </p:nvSpPr>
        <p:spPr/>
        <p:txBody>
          <a:bodyPr/>
          <a:lstStyle/>
          <a:p>
            <a:fld id="{05D87200-33FE-44ED-82B3-973781925D3B}" type="slidenum">
              <a:rPr lang="en-US" smtClean="0"/>
              <a:t>‹#›</a:t>
            </a:fld>
            <a:endParaRPr lang="en-US"/>
          </a:p>
        </p:txBody>
      </p:sp>
    </p:spTree>
    <p:extLst>
      <p:ext uri="{BB962C8B-B14F-4D97-AF65-F5344CB8AC3E}">
        <p14:creationId xmlns:p14="http://schemas.microsoft.com/office/powerpoint/2010/main" val="1251993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786B4-C447-4C20-B31D-07C18DCBEE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37314D-762A-4D02-AD25-E9F2F95DAD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FE644B-2533-4CE3-BE78-5D879719F4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7309D1-4E84-4D4F-AE32-70F7F48E69A6}"/>
              </a:ext>
            </a:extLst>
          </p:cNvPr>
          <p:cNvSpPr>
            <a:spLocks noGrp="1"/>
          </p:cNvSpPr>
          <p:nvPr>
            <p:ph type="dt" sz="half" idx="10"/>
          </p:nvPr>
        </p:nvSpPr>
        <p:spPr/>
        <p:txBody>
          <a:bodyPr/>
          <a:lstStyle/>
          <a:p>
            <a:fld id="{89008AF5-41CC-4F6A-98A0-2CFC1EA5331A}" type="datetimeFigureOut">
              <a:rPr lang="en-US" smtClean="0"/>
              <a:t>10/18/2021</a:t>
            </a:fld>
            <a:endParaRPr lang="en-US"/>
          </a:p>
        </p:txBody>
      </p:sp>
      <p:sp>
        <p:nvSpPr>
          <p:cNvPr id="6" name="Footer Placeholder 5">
            <a:extLst>
              <a:ext uri="{FF2B5EF4-FFF2-40B4-BE49-F238E27FC236}">
                <a16:creationId xmlns:a16="http://schemas.microsoft.com/office/drawing/2014/main" id="{6CFF3EF9-D505-4C25-9C32-8241098F31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E7226F-9E07-4C3A-8204-6D8CDCBD287E}"/>
              </a:ext>
            </a:extLst>
          </p:cNvPr>
          <p:cNvSpPr>
            <a:spLocks noGrp="1"/>
          </p:cNvSpPr>
          <p:nvPr>
            <p:ph type="sldNum" sz="quarter" idx="12"/>
          </p:nvPr>
        </p:nvSpPr>
        <p:spPr/>
        <p:txBody>
          <a:bodyPr/>
          <a:lstStyle/>
          <a:p>
            <a:fld id="{05D87200-33FE-44ED-82B3-973781925D3B}" type="slidenum">
              <a:rPr lang="en-US" smtClean="0"/>
              <a:t>‹#›</a:t>
            </a:fld>
            <a:endParaRPr lang="en-US"/>
          </a:p>
        </p:txBody>
      </p:sp>
    </p:spTree>
    <p:extLst>
      <p:ext uri="{BB962C8B-B14F-4D97-AF65-F5344CB8AC3E}">
        <p14:creationId xmlns:p14="http://schemas.microsoft.com/office/powerpoint/2010/main" val="1036160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E20E4-A376-44F7-98BD-996B84A21F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C563C2-4FF8-4CC8-BC3E-F02EAA0F3C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21DA58-C7B7-44D0-9054-51392F7DD6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117DB9-FC28-4599-8257-D205092C28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45FB75-C7D7-4A4F-A4B9-75683A44A3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A746B0-A502-4FF9-A645-96DBB012CE18}"/>
              </a:ext>
            </a:extLst>
          </p:cNvPr>
          <p:cNvSpPr>
            <a:spLocks noGrp="1"/>
          </p:cNvSpPr>
          <p:nvPr>
            <p:ph type="dt" sz="half" idx="10"/>
          </p:nvPr>
        </p:nvSpPr>
        <p:spPr/>
        <p:txBody>
          <a:bodyPr/>
          <a:lstStyle/>
          <a:p>
            <a:fld id="{89008AF5-41CC-4F6A-98A0-2CFC1EA5331A}" type="datetimeFigureOut">
              <a:rPr lang="en-US" smtClean="0"/>
              <a:t>10/18/2021</a:t>
            </a:fld>
            <a:endParaRPr lang="en-US"/>
          </a:p>
        </p:txBody>
      </p:sp>
      <p:sp>
        <p:nvSpPr>
          <p:cNvPr id="8" name="Footer Placeholder 7">
            <a:extLst>
              <a:ext uri="{FF2B5EF4-FFF2-40B4-BE49-F238E27FC236}">
                <a16:creationId xmlns:a16="http://schemas.microsoft.com/office/drawing/2014/main" id="{82EDEC3B-BF61-48C2-B39A-EA6EF95659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4050C8-488A-40FF-B516-7A8E30D99B8C}"/>
              </a:ext>
            </a:extLst>
          </p:cNvPr>
          <p:cNvSpPr>
            <a:spLocks noGrp="1"/>
          </p:cNvSpPr>
          <p:nvPr>
            <p:ph type="sldNum" sz="quarter" idx="12"/>
          </p:nvPr>
        </p:nvSpPr>
        <p:spPr/>
        <p:txBody>
          <a:bodyPr/>
          <a:lstStyle/>
          <a:p>
            <a:fld id="{05D87200-33FE-44ED-82B3-973781925D3B}" type="slidenum">
              <a:rPr lang="en-US" smtClean="0"/>
              <a:t>‹#›</a:t>
            </a:fld>
            <a:endParaRPr lang="en-US"/>
          </a:p>
        </p:txBody>
      </p:sp>
    </p:spTree>
    <p:extLst>
      <p:ext uri="{BB962C8B-B14F-4D97-AF65-F5344CB8AC3E}">
        <p14:creationId xmlns:p14="http://schemas.microsoft.com/office/powerpoint/2010/main" val="839564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7C89F-7499-4139-AB55-81CC9245F9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E29946-1A05-4350-AF1F-A78DE60B9217}"/>
              </a:ext>
            </a:extLst>
          </p:cNvPr>
          <p:cNvSpPr>
            <a:spLocks noGrp="1"/>
          </p:cNvSpPr>
          <p:nvPr>
            <p:ph type="dt" sz="half" idx="10"/>
          </p:nvPr>
        </p:nvSpPr>
        <p:spPr/>
        <p:txBody>
          <a:bodyPr/>
          <a:lstStyle/>
          <a:p>
            <a:fld id="{89008AF5-41CC-4F6A-98A0-2CFC1EA5331A}" type="datetimeFigureOut">
              <a:rPr lang="en-US" smtClean="0"/>
              <a:t>10/18/2021</a:t>
            </a:fld>
            <a:endParaRPr lang="en-US"/>
          </a:p>
        </p:txBody>
      </p:sp>
      <p:sp>
        <p:nvSpPr>
          <p:cNvPr id="4" name="Footer Placeholder 3">
            <a:extLst>
              <a:ext uri="{FF2B5EF4-FFF2-40B4-BE49-F238E27FC236}">
                <a16:creationId xmlns:a16="http://schemas.microsoft.com/office/drawing/2014/main" id="{DD2D17D6-060D-42FF-A7D8-818279BDB4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5269EA-5212-465D-8B1A-26FB69B903DC}"/>
              </a:ext>
            </a:extLst>
          </p:cNvPr>
          <p:cNvSpPr>
            <a:spLocks noGrp="1"/>
          </p:cNvSpPr>
          <p:nvPr>
            <p:ph type="sldNum" sz="quarter" idx="12"/>
          </p:nvPr>
        </p:nvSpPr>
        <p:spPr/>
        <p:txBody>
          <a:bodyPr/>
          <a:lstStyle/>
          <a:p>
            <a:fld id="{05D87200-33FE-44ED-82B3-973781925D3B}" type="slidenum">
              <a:rPr lang="en-US" smtClean="0"/>
              <a:t>‹#›</a:t>
            </a:fld>
            <a:endParaRPr lang="en-US"/>
          </a:p>
        </p:txBody>
      </p:sp>
    </p:spTree>
    <p:extLst>
      <p:ext uri="{BB962C8B-B14F-4D97-AF65-F5344CB8AC3E}">
        <p14:creationId xmlns:p14="http://schemas.microsoft.com/office/powerpoint/2010/main" val="2338905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41A70C-5B32-410A-B6B0-04F9A12DB6A9}"/>
              </a:ext>
            </a:extLst>
          </p:cNvPr>
          <p:cNvSpPr>
            <a:spLocks noGrp="1"/>
          </p:cNvSpPr>
          <p:nvPr>
            <p:ph type="dt" sz="half" idx="10"/>
          </p:nvPr>
        </p:nvSpPr>
        <p:spPr/>
        <p:txBody>
          <a:bodyPr/>
          <a:lstStyle/>
          <a:p>
            <a:fld id="{89008AF5-41CC-4F6A-98A0-2CFC1EA5331A}" type="datetimeFigureOut">
              <a:rPr lang="en-US" smtClean="0"/>
              <a:t>10/18/2021</a:t>
            </a:fld>
            <a:endParaRPr lang="en-US"/>
          </a:p>
        </p:txBody>
      </p:sp>
      <p:sp>
        <p:nvSpPr>
          <p:cNvPr id="3" name="Footer Placeholder 2">
            <a:extLst>
              <a:ext uri="{FF2B5EF4-FFF2-40B4-BE49-F238E27FC236}">
                <a16:creationId xmlns:a16="http://schemas.microsoft.com/office/drawing/2014/main" id="{46033681-C4EF-4B64-B21D-EBE245282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20DC7A-CA4B-4C62-92BE-1F3799DFADB2}"/>
              </a:ext>
            </a:extLst>
          </p:cNvPr>
          <p:cNvSpPr>
            <a:spLocks noGrp="1"/>
          </p:cNvSpPr>
          <p:nvPr>
            <p:ph type="sldNum" sz="quarter" idx="12"/>
          </p:nvPr>
        </p:nvSpPr>
        <p:spPr/>
        <p:txBody>
          <a:bodyPr/>
          <a:lstStyle/>
          <a:p>
            <a:fld id="{05D87200-33FE-44ED-82B3-973781925D3B}" type="slidenum">
              <a:rPr lang="en-US" smtClean="0"/>
              <a:t>‹#›</a:t>
            </a:fld>
            <a:endParaRPr lang="en-US"/>
          </a:p>
        </p:txBody>
      </p:sp>
    </p:spTree>
    <p:extLst>
      <p:ext uri="{BB962C8B-B14F-4D97-AF65-F5344CB8AC3E}">
        <p14:creationId xmlns:p14="http://schemas.microsoft.com/office/powerpoint/2010/main" val="132418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D1922-CBBA-4E39-A6B8-BCA1654E59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82C462-612B-46FE-8CCC-8FDDCDD612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CE0F05-9D6F-4CC2-8B5A-ED8C0EC77D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5B3BC0-41FC-4B6F-9393-016F27C751FE}"/>
              </a:ext>
            </a:extLst>
          </p:cNvPr>
          <p:cNvSpPr>
            <a:spLocks noGrp="1"/>
          </p:cNvSpPr>
          <p:nvPr>
            <p:ph type="dt" sz="half" idx="10"/>
          </p:nvPr>
        </p:nvSpPr>
        <p:spPr/>
        <p:txBody>
          <a:bodyPr/>
          <a:lstStyle/>
          <a:p>
            <a:fld id="{89008AF5-41CC-4F6A-98A0-2CFC1EA5331A}" type="datetimeFigureOut">
              <a:rPr lang="en-US" smtClean="0"/>
              <a:t>10/18/2021</a:t>
            </a:fld>
            <a:endParaRPr lang="en-US"/>
          </a:p>
        </p:txBody>
      </p:sp>
      <p:sp>
        <p:nvSpPr>
          <p:cNvPr id="6" name="Footer Placeholder 5">
            <a:extLst>
              <a:ext uri="{FF2B5EF4-FFF2-40B4-BE49-F238E27FC236}">
                <a16:creationId xmlns:a16="http://schemas.microsoft.com/office/drawing/2014/main" id="{0B1716E8-8DFF-45FE-94A9-108883AC73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A7B0E0-E0F6-48A7-B865-89C40218A879}"/>
              </a:ext>
            </a:extLst>
          </p:cNvPr>
          <p:cNvSpPr>
            <a:spLocks noGrp="1"/>
          </p:cNvSpPr>
          <p:nvPr>
            <p:ph type="sldNum" sz="quarter" idx="12"/>
          </p:nvPr>
        </p:nvSpPr>
        <p:spPr/>
        <p:txBody>
          <a:bodyPr/>
          <a:lstStyle/>
          <a:p>
            <a:fld id="{05D87200-33FE-44ED-82B3-973781925D3B}" type="slidenum">
              <a:rPr lang="en-US" smtClean="0"/>
              <a:t>‹#›</a:t>
            </a:fld>
            <a:endParaRPr lang="en-US"/>
          </a:p>
        </p:txBody>
      </p:sp>
    </p:spTree>
    <p:extLst>
      <p:ext uri="{BB962C8B-B14F-4D97-AF65-F5344CB8AC3E}">
        <p14:creationId xmlns:p14="http://schemas.microsoft.com/office/powerpoint/2010/main" val="2578115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19D55-38FE-40C9-9C26-FA82FF674E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928FD7-E078-4226-B4F1-21A3FF499B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D35FB8-54B6-41D9-9DD9-56630EA90E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DAF6C-62B7-4067-95A7-E78026598EDE}"/>
              </a:ext>
            </a:extLst>
          </p:cNvPr>
          <p:cNvSpPr>
            <a:spLocks noGrp="1"/>
          </p:cNvSpPr>
          <p:nvPr>
            <p:ph type="dt" sz="half" idx="10"/>
          </p:nvPr>
        </p:nvSpPr>
        <p:spPr/>
        <p:txBody>
          <a:bodyPr/>
          <a:lstStyle/>
          <a:p>
            <a:fld id="{89008AF5-41CC-4F6A-98A0-2CFC1EA5331A}" type="datetimeFigureOut">
              <a:rPr lang="en-US" smtClean="0"/>
              <a:t>10/18/2021</a:t>
            </a:fld>
            <a:endParaRPr lang="en-US"/>
          </a:p>
        </p:txBody>
      </p:sp>
      <p:sp>
        <p:nvSpPr>
          <p:cNvPr id="6" name="Footer Placeholder 5">
            <a:extLst>
              <a:ext uri="{FF2B5EF4-FFF2-40B4-BE49-F238E27FC236}">
                <a16:creationId xmlns:a16="http://schemas.microsoft.com/office/drawing/2014/main" id="{DB95C10E-D11B-4EE5-850E-F1A055CDD0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D5B40F-302C-43E6-81B3-FB1327A59B99}"/>
              </a:ext>
            </a:extLst>
          </p:cNvPr>
          <p:cNvSpPr>
            <a:spLocks noGrp="1"/>
          </p:cNvSpPr>
          <p:nvPr>
            <p:ph type="sldNum" sz="quarter" idx="12"/>
          </p:nvPr>
        </p:nvSpPr>
        <p:spPr/>
        <p:txBody>
          <a:bodyPr/>
          <a:lstStyle/>
          <a:p>
            <a:fld id="{05D87200-33FE-44ED-82B3-973781925D3B}" type="slidenum">
              <a:rPr lang="en-US" smtClean="0"/>
              <a:t>‹#›</a:t>
            </a:fld>
            <a:endParaRPr lang="en-US"/>
          </a:p>
        </p:txBody>
      </p:sp>
    </p:spTree>
    <p:extLst>
      <p:ext uri="{BB962C8B-B14F-4D97-AF65-F5344CB8AC3E}">
        <p14:creationId xmlns:p14="http://schemas.microsoft.com/office/powerpoint/2010/main" val="1289501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EF6374-000D-4D8A-9F7E-DF7B9430A4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C72921-84E5-4E9F-992A-24DE116BFD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0196FC-ED5D-49A0-9370-EBBC6BA7C6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008AF5-41CC-4F6A-98A0-2CFC1EA5331A}" type="datetimeFigureOut">
              <a:rPr lang="en-US" smtClean="0"/>
              <a:t>10/18/2021</a:t>
            </a:fld>
            <a:endParaRPr lang="en-US"/>
          </a:p>
        </p:txBody>
      </p:sp>
      <p:sp>
        <p:nvSpPr>
          <p:cNvPr id="5" name="Footer Placeholder 4">
            <a:extLst>
              <a:ext uri="{FF2B5EF4-FFF2-40B4-BE49-F238E27FC236}">
                <a16:creationId xmlns:a16="http://schemas.microsoft.com/office/drawing/2014/main" id="{BCD64B0A-134F-4110-98B8-BF0AFE7661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68D80F-346B-496F-9D5A-79C3A49BB8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D87200-33FE-44ED-82B3-973781925D3B}" type="slidenum">
              <a:rPr lang="en-US" smtClean="0"/>
              <a:t>‹#›</a:t>
            </a:fld>
            <a:endParaRPr lang="en-US"/>
          </a:p>
        </p:txBody>
      </p:sp>
    </p:spTree>
    <p:extLst>
      <p:ext uri="{BB962C8B-B14F-4D97-AF65-F5344CB8AC3E}">
        <p14:creationId xmlns:p14="http://schemas.microsoft.com/office/powerpoint/2010/main" val="2441570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icQg7j74hhQ?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3B4E06-98EB-44B1-8535-600B9C4BDCA2}"/>
              </a:ext>
            </a:extLst>
          </p:cNvPr>
          <p:cNvSpPr>
            <a:spLocks noGrp="1"/>
          </p:cNvSpPr>
          <p:nvPr>
            <p:ph type="ctrTitle"/>
          </p:nvPr>
        </p:nvSpPr>
        <p:spPr>
          <a:xfrm>
            <a:off x="640080" y="320040"/>
            <a:ext cx="6692827" cy="3892669"/>
          </a:xfrm>
        </p:spPr>
        <p:txBody>
          <a:bodyPr>
            <a:normAutofit/>
          </a:bodyPr>
          <a:lstStyle/>
          <a:p>
            <a:pPr algn="l"/>
            <a:r>
              <a:rPr lang="en-US" sz="6600" dirty="0"/>
              <a:t>Promotion and Prevention Activities</a:t>
            </a:r>
            <a:br>
              <a:rPr lang="en-US" sz="6600" dirty="0"/>
            </a:br>
            <a:endParaRPr lang="en-US" sz="6600" dirty="0"/>
          </a:p>
        </p:txBody>
      </p:sp>
      <p:sp>
        <p:nvSpPr>
          <p:cNvPr id="3" name="Subtitle 2">
            <a:extLst>
              <a:ext uri="{FF2B5EF4-FFF2-40B4-BE49-F238E27FC236}">
                <a16:creationId xmlns:a16="http://schemas.microsoft.com/office/drawing/2014/main" id="{E5A17673-D018-445B-B14C-1BEDEA4B5C3F}"/>
              </a:ext>
            </a:extLst>
          </p:cNvPr>
          <p:cNvSpPr>
            <a:spLocks noGrp="1"/>
          </p:cNvSpPr>
          <p:nvPr>
            <p:ph type="subTitle" idx="1"/>
          </p:nvPr>
        </p:nvSpPr>
        <p:spPr>
          <a:xfrm>
            <a:off x="640080" y="4631161"/>
            <a:ext cx="6692827" cy="1569486"/>
          </a:xfrm>
        </p:spPr>
        <p:txBody>
          <a:bodyPr>
            <a:normAutofit/>
          </a:bodyPr>
          <a:lstStyle/>
          <a:p>
            <a:pPr algn="l"/>
            <a:endParaRPr lang="en-US"/>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22E1B7F6-48E4-42B7-B1E8-224C7E537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1544" y="1506990"/>
            <a:ext cx="4087368" cy="3607546"/>
          </a:xfrm>
          <a:prstGeom prst="rect">
            <a:avLst/>
          </a:prstGeom>
        </p:spPr>
      </p:pic>
    </p:spTree>
    <p:extLst>
      <p:ext uri="{BB962C8B-B14F-4D97-AF65-F5344CB8AC3E}">
        <p14:creationId xmlns:p14="http://schemas.microsoft.com/office/powerpoint/2010/main" val="1509083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2">
            <a:extLst>
              <a:ext uri="{FF2B5EF4-FFF2-40B4-BE49-F238E27FC236}">
                <a16:creationId xmlns:a16="http://schemas.microsoft.com/office/drawing/2014/main" id="{09C509D2-0C1A-47B8-89C1-D3AB17D45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F1B448-3D9B-49B7-9688-AEBCD4B5B48A}"/>
              </a:ext>
            </a:extLst>
          </p:cNvPr>
          <p:cNvSpPr>
            <a:spLocks noGrp="1"/>
          </p:cNvSpPr>
          <p:nvPr>
            <p:ph type="title"/>
          </p:nvPr>
        </p:nvSpPr>
        <p:spPr>
          <a:xfrm>
            <a:off x="6600264" y="556994"/>
            <a:ext cx="4753535" cy="1672499"/>
          </a:xfrm>
        </p:spPr>
        <p:txBody>
          <a:bodyPr>
            <a:normAutofit/>
          </a:bodyPr>
          <a:lstStyle/>
          <a:p>
            <a:r>
              <a:rPr lang="en-US" sz="4000"/>
              <a:t>Support Groups for Families</a:t>
            </a:r>
          </a:p>
        </p:txBody>
      </p:sp>
      <p:pic>
        <p:nvPicPr>
          <p:cNvPr id="5" name="Picture 4" descr="A picture containing text, newspaper, screenshot&#10;&#10;Description automatically generated">
            <a:extLst>
              <a:ext uri="{FF2B5EF4-FFF2-40B4-BE49-F238E27FC236}">
                <a16:creationId xmlns:a16="http://schemas.microsoft.com/office/drawing/2014/main" id="{320EC11B-BC67-4593-AA4C-092947B10688}"/>
              </a:ext>
            </a:extLst>
          </p:cNvPr>
          <p:cNvPicPr>
            <a:picLocks noChangeAspect="1"/>
          </p:cNvPicPr>
          <p:nvPr/>
        </p:nvPicPr>
        <p:blipFill rotWithShape="1">
          <a:blip r:embed="rId2">
            <a:extLst>
              <a:ext uri="{28A0092B-C50C-407E-A947-70E740481C1C}">
                <a14:useLocalDpi xmlns:a14="http://schemas.microsoft.com/office/drawing/2010/main" val="0"/>
              </a:ext>
            </a:extLst>
          </a:blip>
          <a:srcRect r="-4" b="14175"/>
          <a:stretch/>
        </p:blipFill>
        <p:spPr>
          <a:xfrm>
            <a:off x="-4642" y="10"/>
            <a:ext cx="3006061" cy="3339639"/>
          </a:xfrm>
          <a:prstGeom prst="rect">
            <a:avLst/>
          </a:prstGeom>
        </p:spPr>
      </p:pic>
      <p:pic>
        <p:nvPicPr>
          <p:cNvPr id="9" name="Picture 8" descr="Diagram&#10;&#10;Description automatically generated">
            <a:extLst>
              <a:ext uri="{FF2B5EF4-FFF2-40B4-BE49-F238E27FC236}">
                <a16:creationId xmlns:a16="http://schemas.microsoft.com/office/drawing/2014/main" id="{AB459B47-80D3-4538-996A-B4A583787AA8}"/>
              </a:ext>
            </a:extLst>
          </p:cNvPr>
          <p:cNvPicPr>
            <a:picLocks noChangeAspect="1"/>
          </p:cNvPicPr>
          <p:nvPr/>
        </p:nvPicPr>
        <p:blipFill rotWithShape="1">
          <a:blip r:embed="rId3">
            <a:extLst>
              <a:ext uri="{28A0092B-C50C-407E-A947-70E740481C1C}">
                <a14:useLocalDpi xmlns:a14="http://schemas.microsoft.com/office/drawing/2010/main" val="0"/>
              </a:ext>
            </a:extLst>
          </a:blip>
          <a:srcRect t="9032" r="-3" b="4992"/>
          <a:stretch/>
        </p:blipFill>
        <p:spPr>
          <a:xfrm>
            <a:off x="3198068" y="10"/>
            <a:ext cx="2991088" cy="3339639"/>
          </a:xfrm>
          <a:prstGeom prst="rect">
            <a:avLst/>
          </a:prstGeom>
        </p:spPr>
      </p:pic>
      <p:pic>
        <p:nvPicPr>
          <p:cNvPr id="7" name="Picture 6" descr="Diagram&#10;&#10;Description automatically generated">
            <a:extLst>
              <a:ext uri="{FF2B5EF4-FFF2-40B4-BE49-F238E27FC236}">
                <a16:creationId xmlns:a16="http://schemas.microsoft.com/office/drawing/2014/main" id="{A280BCC0-D9A3-45C7-B867-9329DA14B588}"/>
              </a:ext>
            </a:extLst>
          </p:cNvPr>
          <p:cNvPicPr>
            <a:picLocks noChangeAspect="1"/>
          </p:cNvPicPr>
          <p:nvPr/>
        </p:nvPicPr>
        <p:blipFill rotWithShape="1">
          <a:blip r:embed="rId4">
            <a:extLst>
              <a:ext uri="{28A0092B-C50C-407E-A947-70E740481C1C}">
                <a14:useLocalDpi xmlns:a14="http://schemas.microsoft.com/office/drawing/2010/main" val="0"/>
              </a:ext>
            </a:extLst>
          </a:blip>
          <a:srcRect r="1" b="4072"/>
          <a:stretch/>
        </p:blipFill>
        <p:spPr>
          <a:xfrm>
            <a:off x="-2" y="3518351"/>
            <a:ext cx="6189158" cy="3339649"/>
          </a:xfrm>
          <a:prstGeom prst="rect">
            <a:avLst/>
          </a:prstGeom>
        </p:spPr>
      </p:pic>
      <p:sp>
        <p:nvSpPr>
          <p:cNvPr id="3" name="Content Placeholder 2">
            <a:extLst>
              <a:ext uri="{FF2B5EF4-FFF2-40B4-BE49-F238E27FC236}">
                <a16:creationId xmlns:a16="http://schemas.microsoft.com/office/drawing/2014/main" id="{B8E0FF70-418D-42B6-81A1-7115F0AD8F28}"/>
              </a:ext>
            </a:extLst>
          </p:cNvPr>
          <p:cNvSpPr>
            <a:spLocks noGrp="1"/>
          </p:cNvSpPr>
          <p:nvPr>
            <p:ph idx="1"/>
          </p:nvPr>
        </p:nvSpPr>
        <p:spPr>
          <a:xfrm>
            <a:off x="6600265" y="2413645"/>
            <a:ext cx="4753534" cy="3694734"/>
          </a:xfrm>
        </p:spPr>
        <p:txBody>
          <a:bodyPr>
            <a:normAutofit/>
          </a:bodyPr>
          <a:lstStyle/>
          <a:p>
            <a:pPr marL="0" indent="0">
              <a:buNone/>
            </a:pPr>
            <a:r>
              <a:rPr lang="en-US" sz="2000" b="0" i="0" dirty="0">
                <a:effectLst/>
                <a:latin typeface="Noto Sans VF"/>
              </a:rPr>
              <a:t>DMH’s Community and School Therapeutic  Support services include local family support specialists who facilitate parent support groups and provide advocacy and consultation to community partners.</a:t>
            </a:r>
          </a:p>
          <a:p>
            <a:pPr marL="0" indent="0">
              <a:buNone/>
            </a:pPr>
            <a:r>
              <a:rPr lang="en-US" sz="2000" dirty="0">
                <a:latin typeface="Noto Sans VF"/>
              </a:rPr>
              <a:t>Support groups are offered in English and other languages, and to specific caregiver populations such as grandparents, fathers, parenting teens and adoptive parents.</a:t>
            </a:r>
            <a:endParaRPr lang="en-US" sz="2000" dirty="0"/>
          </a:p>
        </p:txBody>
      </p:sp>
    </p:spTree>
    <p:extLst>
      <p:ext uri="{BB962C8B-B14F-4D97-AF65-F5344CB8AC3E}">
        <p14:creationId xmlns:p14="http://schemas.microsoft.com/office/powerpoint/2010/main" val="878566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AE1FEA5-E6A3-4FF5-8DE5-06F4E2C39C2C}"/>
              </a:ext>
            </a:extLst>
          </p:cNvPr>
          <p:cNvSpPr>
            <a:spLocks noGrp="1"/>
          </p:cNvSpPr>
          <p:nvPr>
            <p:ph type="title"/>
          </p:nvPr>
        </p:nvSpPr>
        <p:spPr>
          <a:xfrm>
            <a:off x="601599" y="4067362"/>
            <a:ext cx="3807187" cy="2228074"/>
          </a:xfrm>
        </p:spPr>
        <p:txBody>
          <a:bodyPr vert="horz" lIns="91440" tIns="45720" rIns="91440" bIns="45720" rtlCol="0" anchor="ctr">
            <a:normAutofit/>
          </a:bodyPr>
          <a:lstStyle/>
          <a:p>
            <a:r>
              <a:rPr lang="en-US" sz="2400" b="0" i="0" dirty="0">
                <a:solidFill>
                  <a:srgbClr val="090301"/>
                </a:solidFill>
                <a:effectLst/>
                <a:latin typeface="sofia-pro"/>
              </a:rPr>
              <a:t>Each lesson is roughly ten minutes in length, though you can take as much time as you need and replay the lessons as often as you like.</a:t>
            </a:r>
            <a:endParaRPr lang="en-US" sz="4000" dirty="0"/>
          </a:p>
        </p:txBody>
      </p:sp>
      <p:sp>
        <p:nvSpPr>
          <p:cNvPr id="6" name="Text Placeholder 5">
            <a:extLst>
              <a:ext uri="{FF2B5EF4-FFF2-40B4-BE49-F238E27FC236}">
                <a16:creationId xmlns:a16="http://schemas.microsoft.com/office/drawing/2014/main" id="{3D197148-A4E7-4364-A748-DF77061BCE99}"/>
              </a:ext>
            </a:extLst>
          </p:cNvPr>
          <p:cNvSpPr>
            <a:spLocks noGrp="1"/>
          </p:cNvSpPr>
          <p:nvPr>
            <p:ph type="body" sz="half" idx="2"/>
          </p:nvPr>
        </p:nvSpPr>
        <p:spPr>
          <a:xfrm>
            <a:off x="698501" y="924121"/>
            <a:ext cx="3799425" cy="3143241"/>
          </a:xfrm>
        </p:spPr>
        <p:txBody>
          <a:bodyPr vert="horz" lIns="91440" tIns="45720" rIns="91440" bIns="45720" rtlCol="0">
            <a:normAutofit/>
          </a:bodyPr>
          <a:lstStyle/>
          <a:p>
            <a:r>
              <a:rPr lang="en-US" sz="2400" b="0" i="0" dirty="0">
                <a:solidFill>
                  <a:srgbClr val="090301"/>
                </a:solidFill>
                <a:effectLst/>
                <a:latin typeface="sofia-pro"/>
              </a:rPr>
              <a:t>This interactive online course was created by parents for parents. It will teach you about a communication style called "motivational interviewing" that you can use to have better conversations with teens and young adults.</a:t>
            </a:r>
            <a:endParaRPr lang="en-US" sz="2000" dirty="0"/>
          </a:p>
        </p:txBody>
      </p:sp>
      <p:pic>
        <p:nvPicPr>
          <p:cNvPr id="8" name="Picture Placeholder 7" descr="Text&#10;&#10;Description automatically generated with medium confidence">
            <a:extLst>
              <a:ext uri="{FF2B5EF4-FFF2-40B4-BE49-F238E27FC236}">
                <a16:creationId xmlns:a16="http://schemas.microsoft.com/office/drawing/2014/main" id="{471FD38B-ABBD-4618-96D3-871253A15A7A}"/>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b="1553"/>
          <a:stretch/>
        </p:blipFill>
        <p:spPr>
          <a:xfrm>
            <a:off x="5010386" y="10"/>
            <a:ext cx="7181613" cy="6857990"/>
          </a:xfrm>
          <a:prstGeom prst="rect">
            <a:avLst/>
          </a:prstGeom>
          <a:effectLst/>
        </p:spPr>
      </p:pic>
    </p:spTree>
    <p:extLst>
      <p:ext uri="{BB962C8B-B14F-4D97-AF65-F5344CB8AC3E}">
        <p14:creationId xmlns:p14="http://schemas.microsoft.com/office/powerpoint/2010/main" val="3295245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descr="A picture containing shape&#10;&#10;Description automatically generated">
            <a:extLst>
              <a:ext uri="{FF2B5EF4-FFF2-40B4-BE49-F238E27FC236}">
                <a16:creationId xmlns:a16="http://schemas.microsoft.com/office/drawing/2014/main" id="{C939146C-563C-A34B-90B1-EEE630C8976B}"/>
              </a:ext>
            </a:extLst>
          </p:cNvPr>
          <p:cNvPicPr>
            <a:picLocks noChangeAspect="1"/>
          </p:cNvPicPr>
          <p:nvPr/>
        </p:nvPicPr>
        <p:blipFill>
          <a:blip r:embed="rId3"/>
          <a:stretch>
            <a:fillRect/>
          </a:stretch>
        </p:blipFill>
        <p:spPr>
          <a:xfrm>
            <a:off x="643468" y="1503155"/>
            <a:ext cx="5060992" cy="961588"/>
          </a:xfrm>
          <a:prstGeom prst="rect">
            <a:avLst/>
          </a:prstGeom>
        </p:spPr>
      </p:pic>
      <p:pic>
        <p:nvPicPr>
          <p:cNvPr id="5" name="Content Placeholder 4" descr="A picture containing tableware, plate, drawing&#10;&#10;Description automatically generated">
            <a:extLst>
              <a:ext uri="{FF2B5EF4-FFF2-40B4-BE49-F238E27FC236}">
                <a16:creationId xmlns:a16="http://schemas.microsoft.com/office/drawing/2014/main" id="{657EAEB3-B732-A540-A266-4ACFB9BE8845}"/>
              </a:ext>
            </a:extLst>
          </p:cNvPr>
          <p:cNvPicPr>
            <a:picLocks noChangeAspect="1"/>
          </p:cNvPicPr>
          <p:nvPr/>
        </p:nvPicPr>
        <p:blipFill>
          <a:blip r:embed="rId4"/>
          <a:stretch>
            <a:fillRect/>
          </a:stretch>
        </p:blipFill>
        <p:spPr>
          <a:xfrm>
            <a:off x="1128358" y="3509433"/>
            <a:ext cx="4091212" cy="2771795"/>
          </a:xfrm>
          <a:prstGeom prst="rect">
            <a:avLst/>
          </a:prstGeom>
        </p:spPr>
      </p:pic>
      <p:sp>
        <p:nvSpPr>
          <p:cNvPr id="30" name="Rectangle 29">
            <a:extLst>
              <a:ext uri="{FF2B5EF4-FFF2-40B4-BE49-F238E27FC236}">
                <a16:creationId xmlns:a16="http://schemas.microsoft.com/office/drawing/2014/main" id="{660D5896-1F15-9342-955E-2F3408A5ECAC}"/>
              </a:ext>
            </a:extLst>
          </p:cNvPr>
          <p:cNvSpPr/>
          <p:nvPr/>
        </p:nvSpPr>
        <p:spPr>
          <a:xfrm>
            <a:off x="6640643" y="584617"/>
            <a:ext cx="5146667" cy="5555175"/>
          </a:xfrm>
          <a:prstGeom prst="rect">
            <a:avLst/>
          </a:prstGeom>
        </p:spPr>
        <p:txBody>
          <a:bodyPr wrap="square">
            <a:spAutoFit/>
          </a:bodyPr>
          <a:lstStyle/>
          <a:p>
            <a:pPr>
              <a:lnSpc>
                <a:spcPct val="107000"/>
              </a:lnSpc>
              <a:spcAft>
                <a:spcPts val="800"/>
              </a:spcAft>
            </a:pPr>
            <a:r>
              <a:rPr lang="en-US" sz="1600" dirty="0">
                <a:latin typeface="Calibri" panose="020F0502020204030204" pitchFamily="34" charset="0"/>
                <a:ea typeface="Calibri" panose="020F0502020204030204" pitchFamily="34" charset="0"/>
                <a:cs typeface="Calibri" panose="020F0502020204030204" pitchFamily="34" charset="0"/>
              </a:rPr>
              <a:t>Handhold is an interactive, family-friendly website designed </a:t>
            </a:r>
            <a:r>
              <a:rPr lang="en-US" sz="1600" b="1" dirty="0">
                <a:latin typeface="Calibri" panose="020F0502020204030204" pitchFamily="34" charset="0"/>
                <a:ea typeface="Calibri" panose="020F0502020204030204" pitchFamily="34" charset="0"/>
                <a:cs typeface="Calibri" panose="020F0502020204030204" pitchFamily="34" charset="0"/>
              </a:rPr>
              <a:t>for parents and caretakers </a:t>
            </a:r>
            <a:r>
              <a:rPr lang="en-US" sz="1600" dirty="0">
                <a:latin typeface="Calibri" panose="020F0502020204030204" pitchFamily="34" charset="0"/>
                <a:ea typeface="Calibri" panose="020F0502020204030204" pitchFamily="34" charset="0"/>
                <a:cs typeface="Calibri" panose="020F0502020204030204" pitchFamily="34" charset="0"/>
              </a:rPr>
              <a:t>with highly accessible answers to the following questions: </a:t>
            </a:r>
          </a:p>
          <a:p>
            <a:pPr>
              <a:lnSpc>
                <a:spcPct val="107000"/>
              </a:lnSpc>
              <a:spcAft>
                <a:spcPts val="80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600" b="1" dirty="0">
                <a:latin typeface="Calibri" panose="020F0502020204030204" pitchFamily="34" charset="0"/>
                <a:ea typeface="Calibri" panose="020F0502020204030204" pitchFamily="34" charset="0"/>
                <a:cs typeface="Calibri" panose="020F0502020204030204" pitchFamily="34" charset="0"/>
              </a:rPr>
              <a:t>Should I Worry? </a:t>
            </a:r>
            <a:r>
              <a:rPr lang="en-US" sz="1600" dirty="0">
                <a:latin typeface="Calibri" panose="020F0502020204030204" pitchFamily="34" charset="0"/>
                <a:ea typeface="Calibri" panose="020F0502020204030204" pitchFamily="34" charset="0"/>
                <a:cs typeface="Calibri" panose="020F0502020204030204" pitchFamily="34" charset="0"/>
              </a:rPr>
              <a:t>Information they need to understand changes in their child’s behavior and figure out when they might need help</a:t>
            </a:r>
            <a:br>
              <a:rPr lang="en-US" sz="1600" dirty="0">
                <a:latin typeface="Calibri" panose="020F0502020204030204" pitchFamily="34" charset="0"/>
                <a:ea typeface="Calibri" panose="020F0502020204030204" pitchFamily="34" charset="0"/>
                <a:cs typeface="Calibri" panose="020F0502020204030204" pitchFamily="34" charset="0"/>
              </a:rPr>
            </a:br>
            <a:endParaRPr lang="en-US" sz="1600" dirty="0">
              <a:latin typeface="Calibri" panose="020F0502020204030204" pitchFamily="34" charset="0"/>
              <a:ea typeface="Calibri" panose="020F0502020204030204" pitchFamily="34" charset="0"/>
              <a:cs typeface="Calibri" panose="020F0502020204030204" pitchFamily="34" charset="0"/>
            </a:endParaRPr>
          </a:p>
          <a:p>
            <a:pPr marR="0" lvl="0">
              <a:lnSpc>
                <a:spcPct val="107000"/>
              </a:lnSpc>
              <a:spcBef>
                <a:spcPts val="0"/>
              </a:spcBef>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600" b="1" dirty="0">
                <a:latin typeface="Calibri" panose="020F0502020204030204" pitchFamily="34" charset="0"/>
                <a:ea typeface="Calibri" panose="020F0502020204030204" pitchFamily="34" charset="0"/>
                <a:cs typeface="Calibri" panose="020F0502020204030204" pitchFamily="34" charset="0"/>
              </a:rPr>
              <a:t>What Can I Do? </a:t>
            </a:r>
            <a:r>
              <a:rPr lang="en-US" sz="1600" dirty="0">
                <a:latin typeface="Calibri" panose="020F0502020204030204" pitchFamily="34" charset="0"/>
                <a:ea typeface="Calibri" panose="020F0502020204030204" pitchFamily="34" charset="0"/>
                <a:cs typeface="Calibri" panose="020F0502020204030204" pitchFamily="34" charset="0"/>
              </a:rPr>
              <a:t>Curated resources for parents looking to help their child cope and heal from mental health challenges, promote healthy social and emotional development, de-escalate challenging situations, and connect to others who have been through this</a:t>
            </a:r>
          </a:p>
          <a:p>
            <a:pPr marR="0" lvl="0">
              <a:lnSpc>
                <a:spcPct val="107000"/>
              </a:lnSpc>
              <a:spcBef>
                <a:spcPts val="0"/>
              </a:spcBef>
              <a:spcAft>
                <a:spcPts val="0"/>
              </a:spcAft>
            </a:pPr>
            <a:br>
              <a:rPr lang="en-US" sz="1600" dirty="0">
                <a:latin typeface="Calibri" panose="020F0502020204030204" pitchFamily="34" charset="0"/>
                <a:ea typeface="Calibri" panose="020F0502020204030204" pitchFamily="34" charset="0"/>
                <a:cs typeface="Calibri" panose="020F0502020204030204" pitchFamily="34" charset="0"/>
              </a:rPr>
            </a:b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itchFamily="2" charset="2"/>
              <a:buChar char=""/>
            </a:pPr>
            <a:r>
              <a:rPr lang="en-US" sz="1600" b="1" dirty="0">
                <a:latin typeface="Calibri" panose="020F0502020204030204" pitchFamily="34" charset="0"/>
                <a:ea typeface="Calibri" panose="020F0502020204030204" pitchFamily="34" charset="0"/>
                <a:cs typeface="Calibri" panose="020F0502020204030204" pitchFamily="34" charset="0"/>
              </a:rPr>
              <a:t>Who Can Help? </a:t>
            </a:r>
            <a:r>
              <a:rPr lang="en-US" sz="1600" dirty="0">
                <a:latin typeface="Calibri" panose="020F0502020204030204" pitchFamily="34" charset="0"/>
                <a:ea typeface="Calibri" panose="020F0502020204030204" pitchFamily="34" charset="0"/>
                <a:cs typeface="Calibri" panose="020F0502020204030204" pitchFamily="34" charset="0"/>
              </a:rPr>
              <a:t>A user-friendly “front door” to existing behavioral health system navigation and treatment locator tools, including guides on what to expect, how to find support, and how to prepare for a first visit</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906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A4C325D-FEC3-4A49-9CCC-9519A302B47B}"/>
              </a:ext>
            </a:extLst>
          </p:cNvPr>
          <p:cNvPicPr>
            <a:picLocks noChangeAspect="1"/>
          </p:cNvPicPr>
          <p:nvPr/>
        </p:nvPicPr>
        <p:blipFill>
          <a:blip r:embed="rId2"/>
          <a:stretch>
            <a:fillRect/>
          </a:stretch>
        </p:blipFill>
        <p:spPr>
          <a:xfrm>
            <a:off x="801539" y="1920079"/>
            <a:ext cx="10588922" cy="3017842"/>
          </a:xfrm>
          <a:prstGeom prst="rect">
            <a:avLst/>
          </a:prstGeom>
        </p:spPr>
      </p:pic>
    </p:spTree>
    <p:extLst>
      <p:ext uri="{BB962C8B-B14F-4D97-AF65-F5344CB8AC3E}">
        <p14:creationId xmlns:p14="http://schemas.microsoft.com/office/powerpoint/2010/main" val="3925283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9BE58-B908-45BC-97AA-D4CC55794972}"/>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2800" b="0" i="0">
                <a:effectLst/>
              </a:rPr>
              <a:t>What if we talked about and treated mental health the same as physical health?</a:t>
            </a:r>
            <a:br>
              <a:rPr lang="en-US" sz="2800" b="0" i="0">
                <a:effectLst/>
              </a:rPr>
            </a:br>
            <a:endParaRPr lang="en-US" sz="2800"/>
          </a:p>
        </p:txBody>
      </p:sp>
      <p:sp>
        <p:nvSpPr>
          <p:cNvPr id="4" name="Content Placeholder 3">
            <a:extLst>
              <a:ext uri="{FF2B5EF4-FFF2-40B4-BE49-F238E27FC236}">
                <a16:creationId xmlns:a16="http://schemas.microsoft.com/office/drawing/2014/main" id="{6125E29B-2D9C-4600-93D1-AD54792305E0}"/>
              </a:ext>
            </a:extLst>
          </p:cNvPr>
          <p:cNvSpPr>
            <a:spLocks noGrp="1"/>
          </p:cNvSpPr>
          <p:nvPr>
            <p:ph sz="half" idx="2"/>
          </p:nvPr>
        </p:nvSpPr>
        <p:spPr>
          <a:xfrm>
            <a:off x="4965431" y="2438400"/>
            <a:ext cx="6586489" cy="3785419"/>
          </a:xfrm>
        </p:spPr>
        <p:txBody>
          <a:bodyPr vert="horz" lIns="91440" tIns="45720" rIns="91440" bIns="45720" rtlCol="0">
            <a:normAutofit/>
          </a:bodyPr>
          <a:lstStyle/>
          <a:p>
            <a:r>
              <a:rPr lang="en-US" sz="1700" b="0" i="0" dirty="0">
                <a:effectLst/>
              </a:rPr>
              <a:t>In Isaac’s Story, Mia and Isaac openly share how they needed treatment and help with their different medical issues, drawing on the similarities between their experiences and speaking and listening without judgement.</a:t>
            </a:r>
          </a:p>
          <a:p>
            <a:r>
              <a:rPr kumimoji="0" lang="en-US" sz="1700" b="0" i="0" u="none" strike="noStrike" cap="none" spc="0" normalizeH="0" baseline="0" noProof="0" dirty="0">
                <a:ln>
                  <a:noFill/>
                </a:ln>
                <a:effectLst/>
                <a:uLnTx/>
                <a:uFillTx/>
              </a:rPr>
              <a:t>Isaac’s Story is part of a national campaign aimed at:</a:t>
            </a:r>
          </a:p>
          <a:p>
            <a:pPr lvl="1"/>
            <a:r>
              <a:rPr kumimoji="0" lang="en-US" sz="1700" b="0" i="0" u="none" strike="noStrike" cap="none" spc="0" normalizeH="0" baseline="0" noProof="0" dirty="0">
                <a:ln>
                  <a:noFill/>
                </a:ln>
                <a:effectLst/>
                <a:uLnTx/>
                <a:uFillTx/>
              </a:rPr>
              <a:t> Destigmatizing and reframing how we talk about mental health.</a:t>
            </a:r>
          </a:p>
          <a:p>
            <a:pPr lvl="1"/>
            <a:r>
              <a:rPr kumimoji="0" lang="en-US" sz="1700" b="0" i="0" u="none" strike="noStrike" cap="none" spc="0" normalizeH="0" baseline="0" noProof="0" dirty="0">
                <a:ln>
                  <a:noFill/>
                </a:ln>
                <a:effectLst/>
                <a:uLnTx/>
                <a:uFillTx/>
              </a:rPr>
              <a:t> Making mental health and well-being a part of educational curriculum.</a:t>
            </a:r>
          </a:p>
          <a:p>
            <a:pPr lvl="1"/>
            <a:r>
              <a:rPr kumimoji="0" lang="en-US" sz="1700" b="0" i="0" u="none" strike="noStrike" cap="none" spc="0" normalizeH="0" baseline="0" noProof="0" dirty="0">
                <a:ln>
                  <a:noFill/>
                </a:ln>
                <a:effectLst/>
                <a:uLnTx/>
                <a:uFillTx/>
              </a:rPr>
              <a:t> Assuaging fear and confusion for children and caregivers dealing with   mental health challenges.</a:t>
            </a:r>
          </a:p>
          <a:p>
            <a:pPr lvl="1"/>
            <a:r>
              <a:rPr kumimoji="0" lang="en-US" sz="1700" b="0" i="0" u="none" strike="noStrike" cap="none" spc="0" normalizeH="0" baseline="0" noProof="0" dirty="0">
                <a:ln>
                  <a:noFill/>
                </a:ln>
                <a:effectLst/>
                <a:uLnTx/>
                <a:uFillTx/>
              </a:rPr>
              <a:t> Empowering kids with a shared vocabulary to talk about mental health.</a:t>
            </a:r>
          </a:p>
          <a:p>
            <a:pPr lvl="1"/>
            <a:r>
              <a:rPr kumimoji="0" lang="en-US" sz="1700" b="0" i="0" u="none" strike="noStrike" cap="none" spc="0" normalizeH="0" baseline="0" noProof="0" dirty="0">
                <a:ln>
                  <a:noFill/>
                </a:ln>
                <a:effectLst/>
                <a:uLnTx/>
                <a:uFillTx/>
              </a:rPr>
              <a:t> Encouraging empathy, kindness, listening and sharing</a:t>
            </a:r>
            <a:endParaRPr lang="en-US" sz="1700" dirty="0"/>
          </a:p>
        </p:txBody>
      </p:sp>
      <p:pic>
        <p:nvPicPr>
          <p:cNvPr id="5" name="Content Placeholder 4">
            <a:extLst>
              <a:ext uri="{FF2B5EF4-FFF2-40B4-BE49-F238E27FC236}">
                <a16:creationId xmlns:a16="http://schemas.microsoft.com/office/drawing/2014/main" id="{4706A16D-6009-4C10-B78D-CB305E31004B}"/>
              </a:ext>
            </a:extLst>
          </p:cNvPr>
          <p:cNvPicPr>
            <a:picLocks noGrp="1" noChangeAspect="1"/>
          </p:cNvPicPr>
          <p:nvPr>
            <p:ph sz="half" idx="1"/>
          </p:nvPr>
        </p:nvPicPr>
        <p:blipFill rotWithShape="1">
          <a:blip r:embed="rId2"/>
          <a:srcRect r="1" b="2729"/>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FF53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4175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EC7261-DBAE-40E8-923E-B1F3A415BEA7}"/>
              </a:ext>
            </a:extLst>
          </p:cNvPr>
          <p:cNvSpPr>
            <a:spLocks noGrp="1"/>
          </p:cNvSpPr>
          <p:nvPr>
            <p:ph type="title"/>
          </p:nvPr>
        </p:nvSpPr>
        <p:spPr/>
        <p:txBody>
          <a:bodyPr/>
          <a:lstStyle/>
          <a:p>
            <a:r>
              <a:rPr lang="en-US" b="0" i="0" dirty="0">
                <a:solidFill>
                  <a:srgbClr val="141414"/>
                </a:solidFill>
                <a:effectLst/>
                <a:latin typeface="Noto Sans VF"/>
              </a:rPr>
              <a:t>Different Kinds of Hurt: Isaac’s Story</a:t>
            </a:r>
            <a:endParaRPr lang="en-US" dirty="0"/>
          </a:p>
        </p:txBody>
      </p:sp>
      <p:sp>
        <p:nvSpPr>
          <p:cNvPr id="5" name="Content Placeholder 4">
            <a:extLst>
              <a:ext uri="{FF2B5EF4-FFF2-40B4-BE49-F238E27FC236}">
                <a16:creationId xmlns:a16="http://schemas.microsoft.com/office/drawing/2014/main" id="{BB9ADD50-3403-46D6-AB87-783C9B29EBE5}"/>
              </a:ext>
            </a:extLst>
          </p:cNvPr>
          <p:cNvSpPr>
            <a:spLocks noGrp="1"/>
          </p:cNvSpPr>
          <p:nvPr>
            <p:ph idx="1"/>
          </p:nvPr>
        </p:nvSpPr>
        <p:spPr>
          <a:xfrm>
            <a:off x="638769" y="1333500"/>
            <a:ext cx="10715031" cy="4843463"/>
          </a:xfrm>
        </p:spPr>
        <p:txBody>
          <a:bodyPr/>
          <a:lstStyle/>
          <a:p>
            <a:pPr marL="0" indent="0">
              <a:buNone/>
            </a:pPr>
            <a:endParaRPr lang="en-US" dirty="0"/>
          </a:p>
          <a:p>
            <a:pPr marL="0" indent="0">
              <a:buNone/>
            </a:pPr>
            <a:endParaRPr lang="en-US" dirty="0"/>
          </a:p>
        </p:txBody>
      </p:sp>
      <p:pic>
        <p:nvPicPr>
          <p:cNvPr id="6" name="Online Media 5" title="Different Kinds of Hurt: Isaac's Story">
            <a:hlinkClick r:id="" action="ppaction://media"/>
            <a:extLst>
              <a:ext uri="{FF2B5EF4-FFF2-40B4-BE49-F238E27FC236}">
                <a16:creationId xmlns:a16="http://schemas.microsoft.com/office/drawing/2014/main" id="{F5C0DA29-7724-45C0-9C89-2A586B972137}"/>
              </a:ext>
            </a:extLst>
          </p:cNvPr>
          <p:cNvPicPr>
            <a:picLocks noRot="1" noChangeAspect="1"/>
          </p:cNvPicPr>
          <p:nvPr>
            <a:videoFile r:link="rId1"/>
          </p:nvPr>
        </p:nvPicPr>
        <p:blipFill>
          <a:blip r:embed="rId3"/>
          <a:stretch>
            <a:fillRect/>
          </a:stretch>
        </p:blipFill>
        <p:spPr>
          <a:xfrm>
            <a:off x="6597445" y="2125504"/>
            <a:ext cx="4614145" cy="2606992"/>
          </a:xfrm>
          <a:prstGeom prst="rect">
            <a:avLst/>
          </a:prstGeom>
        </p:spPr>
      </p:pic>
      <p:sp>
        <p:nvSpPr>
          <p:cNvPr id="7" name="TextBox 6">
            <a:extLst>
              <a:ext uri="{FF2B5EF4-FFF2-40B4-BE49-F238E27FC236}">
                <a16:creationId xmlns:a16="http://schemas.microsoft.com/office/drawing/2014/main" id="{340ED012-F48A-4B6A-8895-9459CE61F530}"/>
              </a:ext>
            </a:extLst>
          </p:cNvPr>
          <p:cNvSpPr txBox="1"/>
          <p:nvPr/>
        </p:nvSpPr>
        <p:spPr>
          <a:xfrm>
            <a:off x="638769" y="1519412"/>
            <a:ext cx="5304831" cy="3046988"/>
          </a:xfrm>
          <a:prstGeom prst="rect">
            <a:avLst/>
          </a:prstGeom>
          <a:noFill/>
        </p:spPr>
        <p:txBody>
          <a:bodyPr wrap="square" rtlCol="0">
            <a:spAutoFit/>
          </a:bodyPr>
          <a:lstStyle/>
          <a:p>
            <a:r>
              <a:rPr lang="en-US" sz="2400" b="0" i="0" dirty="0">
                <a:solidFill>
                  <a:srgbClr val="141414"/>
                </a:solidFill>
                <a:effectLst/>
              </a:rPr>
              <a:t>The campaign includes a short animated film of “Isaac’s Story,” a picture book and collateral materials such as posters, teacher guides, a student coloring book/work sheet and other campaign materials. </a:t>
            </a:r>
          </a:p>
          <a:p>
            <a:r>
              <a:rPr lang="en-US" sz="2400" b="1" i="0" dirty="0">
                <a:solidFill>
                  <a:srgbClr val="555555"/>
                </a:solidFill>
                <a:effectLst/>
              </a:rPr>
              <a:t>Available In:</a:t>
            </a:r>
            <a:r>
              <a:rPr lang="en-US" sz="2400" b="0" i="0" dirty="0">
                <a:solidFill>
                  <a:srgbClr val="555555"/>
                </a:solidFill>
                <a:effectLst/>
              </a:rPr>
              <a:t> English, Cape Verdean Creole, Haitian Creole, Spanish</a:t>
            </a:r>
            <a:endParaRPr lang="en-US" sz="2400" dirty="0"/>
          </a:p>
        </p:txBody>
      </p:sp>
    </p:spTree>
    <p:extLst>
      <p:ext uri="{BB962C8B-B14F-4D97-AF65-F5344CB8AC3E}">
        <p14:creationId xmlns:p14="http://schemas.microsoft.com/office/powerpoint/2010/main" val="165702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45EAD-6048-4F19-9C8C-E8A3B80B27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2EA9A2A-778B-43E8-AA57-5A4FD5B7B3C8}"/>
              </a:ext>
            </a:extLst>
          </p:cNvPr>
          <p:cNvPicPr>
            <a:picLocks noGrp="1" noChangeAspect="1"/>
          </p:cNvPicPr>
          <p:nvPr>
            <p:ph idx="1"/>
          </p:nvPr>
        </p:nvPicPr>
        <p:blipFill>
          <a:blip r:embed="rId2"/>
          <a:stretch>
            <a:fillRect/>
          </a:stretch>
        </p:blipFill>
        <p:spPr>
          <a:xfrm>
            <a:off x="838200" y="365125"/>
            <a:ext cx="10515600" cy="3809194"/>
          </a:xfrm>
        </p:spPr>
      </p:pic>
      <p:sp>
        <p:nvSpPr>
          <p:cNvPr id="7" name="TextBox 6">
            <a:extLst>
              <a:ext uri="{FF2B5EF4-FFF2-40B4-BE49-F238E27FC236}">
                <a16:creationId xmlns:a16="http://schemas.microsoft.com/office/drawing/2014/main" id="{2EA3A9FF-C9DA-493D-9CDE-786380A2C40E}"/>
              </a:ext>
            </a:extLst>
          </p:cNvPr>
          <p:cNvSpPr txBox="1"/>
          <p:nvPr/>
        </p:nvSpPr>
        <p:spPr>
          <a:xfrm>
            <a:off x="914400" y="4895850"/>
            <a:ext cx="10515600" cy="1477328"/>
          </a:xfrm>
          <a:prstGeom prst="rect">
            <a:avLst/>
          </a:prstGeom>
          <a:noFill/>
        </p:spPr>
        <p:txBody>
          <a:bodyPr wrap="square" rtlCol="0">
            <a:spAutoFit/>
          </a:bodyPr>
          <a:lstStyle/>
          <a:p>
            <a:r>
              <a:rPr lang="en-US" b="0" i="0" dirty="0">
                <a:solidFill>
                  <a:srgbClr val="5C5B5B"/>
                </a:solidFill>
                <a:effectLst/>
                <a:latin typeface="trebuchet ms" panose="020B0603020202020204" pitchFamily="34" charset="0"/>
              </a:rPr>
              <a:t>Young Adult Access Centers provide opportunities for young adults to engage in communities that provide a variety of supports including peer support, arts &amp; social activities, connections to housing, employment &amp; education resources in a space that is welcoming and safe. There are also opportunities to gain leadership skills and learn to advocate for choice &amp; voice in treatment and recovery. No applications or appointments are needed!</a:t>
            </a:r>
            <a:endParaRPr lang="en-US" dirty="0"/>
          </a:p>
        </p:txBody>
      </p:sp>
    </p:spTree>
    <p:extLst>
      <p:ext uri="{BB962C8B-B14F-4D97-AF65-F5344CB8AC3E}">
        <p14:creationId xmlns:p14="http://schemas.microsoft.com/office/powerpoint/2010/main" val="1039227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E839F-CF80-484D-A172-38484CAACFF5}"/>
              </a:ext>
            </a:extLst>
          </p:cNvPr>
          <p:cNvSpPr>
            <a:spLocks noGrp="1"/>
          </p:cNvSpPr>
          <p:nvPr>
            <p:ph type="title"/>
          </p:nvPr>
        </p:nvSpPr>
        <p:spPr>
          <a:xfrm>
            <a:off x="838200" y="365126"/>
            <a:ext cx="10515600" cy="789940"/>
          </a:xfrm>
        </p:spPr>
        <p:txBody>
          <a:bodyPr>
            <a:normAutofit fontScale="90000"/>
          </a:bodyPr>
          <a:lstStyle/>
          <a:p>
            <a:pPr algn="ctr"/>
            <a:r>
              <a:rPr lang="en-US" dirty="0"/>
              <a:t>There are seven access centers across the state</a:t>
            </a:r>
          </a:p>
        </p:txBody>
      </p:sp>
      <p:pic>
        <p:nvPicPr>
          <p:cNvPr id="4" name="Content Placeholder 3">
            <a:extLst>
              <a:ext uri="{FF2B5EF4-FFF2-40B4-BE49-F238E27FC236}">
                <a16:creationId xmlns:a16="http://schemas.microsoft.com/office/drawing/2014/main" id="{6FC6F9A6-B8BC-4383-8A32-B8C76EA1031D}"/>
              </a:ext>
            </a:extLst>
          </p:cNvPr>
          <p:cNvPicPr>
            <a:picLocks noGrp="1" noChangeAspect="1"/>
          </p:cNvPicPr>
          <p:nvPr>
            <p:ph idx="1"/>
          </p:nvPr>
        </p:nvPicPr>
        <p:blipFill>
          <a:blip r:embed="rId2"/>
          <a:stretch>
            <a:fillRect/>
          </a:stretch>
        </p:blipFill>
        <p:spPr>
          <a:xfrm>
            <a:off x="1182288" y="1678008"/>
            <a:ext cx="1476375" cy="1476375"/>
          </a:xfrm>
          <a:prstGeom prst="rect">
            <a:avLst/>
          </a:prstGeom>
        </p:spPr>
      </p:pic>
      <p:pic>
        <p:nvPicPr>
          <p:cNvPr id="5" name="Picture 4">
            <a:extLst>
              <a:ext uri="{FF2B5EF4-FFF2-40B4-BE49-F238E27FC236}">
                <a16:creationId xmlns:a16="http://schemas.microsoft.com/office/drawing/2014/main" id="{7952DB5E-4F3A-459E-A8E2-487AA1552079}"/>
              </a:ext>
            </a:extLst>
          </p:cNvPr>
          <p:cNvPicPr>
            <a:picLocks noChangeAspect="1"/>
          </p:cNvPicPr>
          <p:nvPr/>
        </p:nvPicPr>
        <p:blipFill>
          <a:blip r:embed="rId3"/>
          <a:stretch>
            <a:fillRect/>
          </a:stretch>
        </p:blipFill>
        <p:spPr>
          <a:xfrm>
            <a:off x="3591559" y="1509518"/>
            <a:ext cx="1861185" cy="1883519"/>
          </a:xfrm>
          <a:prstGeom prst="rect">
            <a:avLst/>
          </a:prstGeom>
        </p:spPr>
      </p:pic>
      <p:pic>
        <p:nvPicPr>
          <p:cNvPr id="6" name="Picture 5">
            <a:extLst>
              <a:ext uri="{FF2B5EF4-FFF2-40B4-BE49-F238E27FC236}">
                <a16:creationId xmlns:a16="http://schemas.microsoft.com/office/drawing/2014/main" id="{F140B781-1876-4F1B-A24E-3FBADC3F8868}"/>
              </a:ext>
            </a:extLst>
          </p:cNvPr>
          <p:cNvPicPr>
            <a:picLocks noChangeAspect="1"/>
          </p:cNvPicPr>
          <p:nvPr/>
        </p:nvPicPr>
        <p:blipFill>
          <a:blip r:embed="rId4"/>
          <a:stretch>
            <a:fillRect/>
          </a:stretch>
        </p:blipFill>
        <p:spPr>
          <a:xfrm>
            <a:off x="5952649" y="1500408"/>
            <a:ext cx="2857500" cy="2076705"/>
          </a:xfrm>
          <a:prstGeom prst="rect">
            <a:avLst/>
          </a:prstGeom>
        </p:spPr>
      </p:pic>
      <p:pic>
        <p:nvPicPr>
          <p:cNvPr id="7" name="Picture 6">
            <a:extLst>
              <a:ext uri="{FF2B5EF4-FFF2-40B4-BE49-F238E27FC236}">
                <a16:creationId xmlns:a16="http://schemas.microsoft.com/office/drawing/2014/main" id="{2453B2A4-C998-461E-8E53-06C0FF6BB437}"/>
              </a:ext>
            </a:extLst>
          </p:cNvPr>
          <p:cNvPicPr>
            <a:picLocks noChangeAspect="1"/>
          </p:cNvPicPr>
          <p:nvPr/>
        </p:nvPicPr>
        <p:blipFill>
          <a:blip r:embed="rId5"/>
          <a:stretch>
            <a:fillRect/>
          </a:stretch>
        </p:blipFill>
        <p:spPr>
          <a:xfrm>
            <a:off x="9410065" y="1603814"/>
            <a:ext cx="1476375" cy="1476375"/>
          </a:xfrm>
          <a:prstGeom prst="rect">
            <a:avLst/>
          </a:prstGeom>
        </p:spPr>
      </p:pic>
      <p:pic>
        <p:nvPicPr>
          <p:cNvPr id="8" name="Picture 7">
            <a:extLst>
              <a:ext uri="{FF2B5EF4-FFF2-40B4-BE49-F238E27FC236}">
                <a16:creationId xmlns:a16="http://schemas.microsoft.com/office/drawing/2014/main" id="{47B41466-B01A-4AB8-9185-8A2E4F040107}"/>
              </a:ext>
            </a:extLst>
          </p:cNvPr>
          <p:cNvPicPr>
            <a:picLocks noChangeAspect="1"/>
          </p:cNvPicPr>
          <p:nvPr/>
        </p:nvPicPr>
        <p:blipFill>
          <a:blip r:embed="rId6"/>
          <a:stretch>
            <a:fillRect/>
          </a:stretch>
        </p:blipFill>
        <p:spPr>
          <a:xfrm>
            <a:off x="1494868" y="4003652"/>
            <a:ext cx="2857500" cy="1581150"/>
          </a:xfrm>
          <a:prstGeom prst="rect">
            <a:avLst/>
          </a:prstGeom>
        </p:spPr>
      </p:pic>
      <p:pic>
        <p:nvPicPr>
          <p:cNvPr id="9" name="Picture 8">
            <a:extLst>
              <a:ext uri="{FF2B5EF4-FFF2-40B4-BE49-F238E27FC236}">
                <a16:creationId xmlns:a16="http://schemas.microsoft.com/office/drawing/2014/main" id="{C6FF1E9A-C33F-4713-AA70-7A719CB3F0CD}"/>
              </a:ext>
            </a:extLst>
          </p:cNvPr>
          <p:cNvPicPr>
            <a:picLocks noChangeAspect="1"/>
          </p:cNvPicPr>
          <p:nvPr/>
        </p:nvPicPr>
        <p:blipFill>
          <a:blip r:embed="rId7"/>
          <a:stretch>
            <a:fillRect/>
          </a:stretch>
        </p:blipFill>
        <p:spPr>
          <a:xfrm>
            <a:off x="4464843" y="4101523"/>
            <a:ext cx="2857500" cy="1285689"/>
          </a:xfrm>
          <a:prstGeom prst="rect">
            <a:avLst/>
          </a:prstGeom>
        </p:spPr>
      </p:pic>
      <p:sp>
        <p:nvSpPr>
          <p:cNvPr id="10" name="TextBox 9">
            <a:extLst>
              <a:ext uri="{FF2B5EF4-FFF2-40B4-BE49-F238E27FC236}">
                <a16:creationId xmlns:a16="http://schemas.microsoft.com/office/drawing/2014/main" id="{D92F5F26-205B-45D0-825B-93AB04BD8DF6}"/>
              </a:ext>
            </a:extLst>
          </p:cNvPr>
          <p:cNvSpPr txBox="1"/>
          <p:nvPr/>
        </p:nvSpPr>
        <p:spPr>
          <a:xfrm>
            <a:off x="1182288" y="3492659"/>
            <a:ext cx="1476375" cy="369332"/>
          </a:xfrm>
          <a:prstGeom prst="rect">
            <a:avLst/>
          </a:prstGeom>
          <a:noFill/>
        </p:spPr>
        <p:txBody>
          <a:bodyPr wrap="square" rtlCol="0">
            <a:spAutoFit/>
          </a:bodyPr>
          <a:lstStyle/>
          <a:p>
            <a:pPr algn="ctr"/>
            <a:r>
              <a:rPr lang="en-US" dirty="0"/>
              <a:t>Springfield</a:t>
            </a:r>
          </a:p>
        </p:txBody>
      </p:sp>
      <p:sp>
        <p:nvSpPr>
          <p:cNvPr id="11" name="TextBox 10">
            <a:extLst>
              <a:ext uri="{FF2B5EF4-FFF2-40B4-BE49-F238E27FC236}">
                <a16:creationId xmlns:a16="http://schemas.microsoft.com/office/drawing/2014/main" id="{70C1632D-72E0-4209-9B24-8CB8DE28E98F}"/>
              </a:ext>
            </a:extLst>
          </p:cNvPr>
          <p:cNvSpPr txBox="1"/>
          <p:nvPr/>
        </p:nvSpPr>
        <p:spPr>
          <a:xfrm>
            <a:off x="4056941" y="3412157"/>
            <a:ext cx="1172210" cy="369332"/>
          </a:xfrm>
          <a:prstGeom prst="rect">
            <a:avLst/>
          </a:prstGeom>
          <a:noFill/>
        </p:spPr>
        <p:txBody>
          <a:bodyPr wrap="square" rtlCol="0">
            <a:spAutoFit/>
          </a:bodyPr>
          <a:lstStyle/>
          <a:p>
            <a:pPr algn="ctr"/>
            <a:r>
              <a:rPr lang="en-US" dirty="0"/>
              <a:t>Worcester</a:t>
            </a:r>
          </a:p>
        </p:txBody>
      </p:sp>
      <p:sp>
        <p:nvSpPr>
          <p:cNvPr id="12" name="TextBox 11">
            <a:extLst>
              <a:ext uri="{FF2B5EF4-FFF2-40B4-BE49-F238E27FC236}">
                <a16:creationId xmlns:a16="http://schemas.microsoft.com/office/drawing/2014/main" id="{1849BE81-00EC-4387-BB2F-BFC73BEEA5C5}"/>
              </a:ext>
            </a:extLst>
          </p:cNvPr>
          <p:cNvSpPr txBox="1"/>
          <p:nvPr/>
        </p:nvSpPr>
        <p:spPr>
          <a:xfrm flipH="1">
            <a:off x="6317460" y="3227491"/>
            <a:ext cx="2221546" cy="369332"/>
          </a:xfrm>
          <a:prstGeom prst="rect">
            <a:avLst/>
          </a:prstGeom>
          <a:noFill/>
        </p:spPr>
        <p:txBody>
          <a:bodyPr wrap="square" rtlCol="0">
            <a:spAutoFit/>
          </a:bodyPr>
          <a:lstStyle/>
          <a:p>
            <a:pPr algn="ctr"/>
            <a:r>
              <a:rPr lang="en-US" dirty="0"/>
              <a:t>Lawrence and Everett</a:t>
            </a:r>
          </a:p>
        </p:txBody>
      </p:sp>
      <p:sp>
        <p:nvSpPr>
          <p:cNvPr id="13" name="TextBox 12">
            <a:extLst>
              <a:ext uri="{FF2B5EF4-FFF2-40B4-BE49-F238E27FC236}">
                <a16:creationId xmlns:a16="http://schemas.microsoft.com/office/drawing/2014/main" id="{BE3FA5DD-67A0-4BC7-8C56-AFB9BF76F6C7}"/>
              </a:ext>
            </a:extLst>
          </p:cNvPr>
          <p:cNvSpPr txBox="1"/>
          <p:nvPr/>
        </p:nvSpPr>
        <p:spPr>
          <a:xfrm>
            <a:off x="9543415" y="3382595"/>
            <a:ext cx="1476375" cy="369332"/>
          </a:xfrm>
          <a:prstGeom prst="rect">
            <a:avLst/>
          </a:prstGeom>
          <a:noFill/>
        </p:spPr>
        <p:txBody>
          <a:bodyPr wrap="square" rtlCol="0">
            <a:spAutoFit/>
          </a:bodyPr>
          <a:lstStyle/>
          <a:p>
            <a:pPr algn="ctr"/>
            <a:r>
              <a:rPr lang="en-US" dirty="0"/>
              <a:t>Framingham</a:t>
            </a:r>
          </a:p>
        </p:txBody>
      </p:sp>
      <p:pic>
        <p:nvPicPr>
          <p:cNvPr id="14" name="Picture 13">
            <a:extLst>
              <a:ext uri="{FF2B5EF4-FFF2-40B4-BE49-F238E27FC236}">
                <a16:creationId xmlns:a16="http://schemas.microsoft.com/office/drawing/2014/main" id="{7A220A4A-89D7-4AAF-854E-5387EA5C8F7C}"/>
              </a:ext>
            </a:extLst>
          </p:cNvPr>
          <p:cNvPicPr>
            <a:picLocks noChangeAspect="1"/>
          </p:cNvPicPr>
          <p:nvPr/>
        </p:nvPicPr>
        <p:blipFill>
          <a:blip r:embed="rId8"/>
          <a:stretch>
            <a:fillRect/>
          </a:stretch>
        </p:blipFill>
        <p:spPr>
          <a:xfrm>
            <a:off x="8287385" y="4213550"/>
            <a:ext cx="1428750" cy="1428750"/>
          </a:xfrm>
          <a:prstGeom prst="rect">
            <a:avLst/>
          </a:prstGeom>
        </p:spPr>
      </p:pic>
      <p:sp>
        <p:nvSpPr>
          <p:cNvPr id="16" name="TextBox 15">
            <a:extLst>
              <a:ext uri="{FF2B5EF4-FFF2-40B4-BE49-F238E27FC236}">
                <a16:creationId xmlns:a16="http://schemas.microsoft.com/office/drawing/2014/main" id="{E18D71B1-DC24-468A-A09B-5A06EAC4D92A}"/>
              </a:ext>
            </a:extLst>
          </p:cNvPr>
          <p:cNvSpPr txBox="1"/>
          <p:nvPr/>
        </p:nvSpPr>
        <p:spPr>
          <a:xfrm>
            <a:off x="1725928" y="5468999"/>
            <a:ext cx="2027555" cy="369332"/>
          </a:xfrm>
          <a:prstGeom prst="rect">
            <a:avLst/>
          </a:prstGeom>
          <a:noFill/>
        </p:spPr>
        <p:txBody>
          <a:bodyPr wrap="square" rtlCol="0">
            <a:spAutoFit/>
          </a:bodyPr>
          <a:lstStyle/>
          <a:p>
            <a:pPr algn="ctr"/>
            <a:r>
              <a:rPr lang="en-US" dirty="0"/>
              <a:t>Lowell</a:t>
            </a:r>
          </a:p>
        </p:txBody>
      </p:sp>
      <p:sp>
        <p:nvSpPr>
          <p:cNvPr id="17" name="TextBox 16">
            <a:extLst>
              <a:ext uri="{FF2B5EF4-FFF2-40B4-BE49-F238E27FC236}">
                <a16:creationId xmlns:a16="http://schemas.microsoft.com/office/drawing/2014/main" id="{E212CBB6-E371-4286-BE03-93EDFA8AE4B8}"/>
              </a:ext>
            </a:extLst>
          </p:cNvPr>
          <p:cNvSpPr txBox="1"/>
          <p:nvPr/>
        </p:nvSpPr>
        <p:spPr>
          <a:xfrm>
            <a:off x="4689793" y="5319134"/>
            <a:ext cx="2524442" cy="646331"/>
          </a:xfrm>
          <a:prstGeom prst="rect">
            <a:avLst/>
          </a:prstGeom>
          <a:noFill/>
        </p:spPr>
        <p:txBody>
          <a:bodyPr wrap="square" rtlCol="0">
            <a:spAutoFit/>
          </a:bodyPr>
          <a:lstStyle/>
          <a:p>
            <a:pPr algn="ctr"/>
            <a:r>
              <a:rPr lang="en-US" dirty="0"/>
              <a:t>Gloucester</a:t>
            </a:r>
          </a:p>
          <a:p>
            <a:pPr algn="ctr"/>
            <a:endParaRPr lang="en-US" dirty="0"/>
          </a:p>
        </p:txBody>
      </p:sp>
      <p:sp>
        <p:nvSpPr>
          <p:cNvPr id="19" name="TextBox 18">
            <a:extLst>
              <a:ext uri="{FF2B5EF4-FFF2-40B4-BE49-F238E27FC236}">
                <a16:creationId xmlns:a16="http://schemas.microsoft.com/office/drawing/2014/main" id="{741A6F39-C0D7-4EDC-891E-EDA953E5BBA8}"/>
              </a:ext>
            </a:extLst>
          </p:cNvPr>
          <p:cNvSpPr txBox="1"/>
          <p:nvPr/>
        </p:nvSpPr>
        <p:spPr>
          <a:xfrm>
            <a:off x="8473597" y="5681720"/>
            <a:ext cx="1476375" cy="369332"/>
          </a:xfrm>
          <a:prstGeom prst="rect">
            <a:avLst/>
          </a:prstGeom>
          <a:noFill/>
        </p:spPr>
        <p:txBody>
          <a:bodyPr wrap="square" rtlCol="0">
            <a:spAutoFit/>
          </a:bodyPr>
          <a:lstStyle/>
          <a:p>
            <a:pPr algn="ctr"/>
            <a:r>
              <a:rPr lang="en-US" dirty="0"/>
              <a:t>Braintree</a:t>
            </a:r>
          </a:p>
        </p:txBody>
      </p:sp>
    </p:spTree>
    <p:extLst>
      <p:ext uri="{BB962C8B-B14F-4D97-AF65-F5344CB8AC3E}">
        <p14:creationId xmlns:p14="http://schemas.microsoft.com/office/powerpoint/2010/main" val="2222840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8B6F9-23FC-4560-9CB8-94C27C74ED1D}"/>
              </a:ext>
            </a:extLst>
          </p:cNvPr>
          <p:cNvSpPr>
            <a:spLocks noGrp="1"/>
          </p:cNvSpPr>
          <p:nvPr>
            <p:ph type="title"/>
          </p:nvPr>
        </p:nvSpPr>
        <p:spPr/>
        <p:txBody>
          <a:bodyPr/>
          <a:lstStyle/>
          <a:p>
            <a:endParaRPr lang="en-US" dirty="0"/>
          </a:p>
        </p:txBody>
      </p:sp>
      <p:pic>
        <p:nvPicPr>
          <p:cNvPr id="5" name="Content Placeholder 4" descr="A group of children smiling&#10;&#10;Description automatically generated with medium confidence">
            <a:extLst>
              <a:ext uri="{FF2B5EF4-FFF2-40B4-BE49-F238E27FC236}">
                <a16:creationId xmlns:a16="http://schemas.microsoft.com/office/drawing/2014/main" id="{2AEC5858-5B75-4335-9FD7-20101CFE47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0013" y="143892"/>
            <a:ext cx="10746662" cy="2705239"/>
          </a:xfrm>
        </p:spPr>
      </p:pic>
      <p:sp>
        <p:nvSpPr>
          <p:cNvPr id="11" name="TextBox 10">
            <a:extLst>
              <a:ext uri="{FF2B5EF4-FFF2-40B4-BE49-F238E27FC236}">
                <a16:creationId xmlns:a16="http://schemas.microsoft.com/office/drawing/2014/main" id="{3C93F5C0-3ED4-4D55-A59E-FAD06ADD0E79}"/>
              </a:ext>
            </a:extLst>
          </p:cNvPr>
          <p:cNvSpPr txBox="1"/>
          <p:nvPr/>
        </p:nvSpPr>
        <p:spPr>
          <a:xfrm>
            <a:off x="400050" y="3667125"/>
            <a:ext cx="11391900" cy="2978150"/>
          </a:xfrm>
          <a:prstGeom prst="rect">
            <a:avLst/>
          </a:prstGeom>
          <a:noFill/>
        </p:spPr>
        <p:txBody>
          <a:bodyPr wrap="square" rtlCol="0">
            <a:spAutoFit/>
          </a:bodyPr>
          <a:lstStyle/>
          <a:p>
            <a:endParaRPr lang="en-US" dirty="0"/>
          </a:p>
        </p:txBody>
      </p:sp>
      <p:sp>
        <p:nvSpPr>
          <p:cNvPr id="12" name="TextBox 11">
            <a:extLst>
              <a:ext uri="{FF2B5EF4-FFF2-40B4-BE49-F238E27FC236}">
                <a16:creationId xmlns:a16="http://schemas.microsoft.com/office/drawing/2014/main" id="{5B2AB9CF-FF61-45F9-80C5-FF4725AC5794}"/>
              </a:ext>
            </a:extLst>
          </p:cNvPr>
          <p:cNvSpPr txBox="1"/>
          <p:nvPr/>
        </p:nvSpPr>
        <p:spPr>
          <a:xfrm>
            <a:off x="400050" y="3152775"/>
            <a:ext cx="11506200" cy="3046988"/>
          </a:xfrm>
          <a:prstGeom prst="rect">
            <a:avLst/>
          </a:prstGeom>
          <a:noFill/>
        </p:spPr>
        <p:txBody>
          <a:bodyPr wrap="square" rtlCol="0">
            <a:spAutoFit/>
          </a:bodyPr>
          <a:lstStyle/>
          <a:p>
            <a:pPr algn="l"/>
            <a:r>
              <a:rPr lang="en-US" sz="2400" b="0" i="0" dirty="0">
                <a:solidFill>
                  <a:srgbClr val="393939"/>
                </a:solidFill>
                <a:effectLst/>
                <a:latin typeface="OpenSans"/>
              </a:rPr>
              <a:t>The goal of MCPAP is to improve access to treatment for children with behavioral health needs and their families by making child psychiatry services accessible to primary care providers across Massachusetts.</a:t>
            </a:r>
          </a:p>
          <a:p>
            <a:pPr algn="l"/>
            <a:r>
              <a:rPr lang="en-US" sz="2400" b="0" i="0" dirty="0">
                <a:solidFill>
                  <a:srgbClr val="393939"/>
                </a:solidFill>
                <a:effectLst/>
                <a:latin typeface="OpenSans"/>
              </a:rPr>
              <a:t>MCPAP provides quick access to psychiatric consultation and facilitates referrals for accessing ongoing behavioral health care. It encourages and supports PCPs integrating behavioral health resources into their practices and work with behavioral health providers as well as primary care providers. MCPAP is available for all children and families, through their primary care providers, regardless of insurance. MCPAP is free to all PCPs. </a:t>
            </a:r>
          </a:p>
        </p:txBody>
      </p:sp>
    </p:spTree>
    <p:extLst>
      <p:ext uri="{BB962C8B-B14F-4D97-AF65-F5344CB8AC3E}">
        <p14:creationId xmlns:p14="http://schemas.microsoft.com/office/powerpoint/2010/main" val="2526072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F218184-5182-486A-87EF-FD0AAA2CF203}"/>
              </a:ext>
            </a:extLst>
          </p:cNvPr>
          <p:cNvSpPr>
            <a:spLocks noGrp="1"/>
          </p:cNvSpPr>
          <p:nvPr>
            <p:ph type="title"/>
          </p:nvPr>
        </p:nvSpPr>
        <p:spPr>
          <a:xfrm>
            <a:off x="1136397" y="502020"/>
            <a:ext cx="5323715" cy="1642970"/>
          </a:xfrm>
        </p:spPr>
        <p:txBody>
          <a:bodyPr vert="horz" lIns="91440" tIns="45720" rIns="91440" bIns="45720" rtlCol="0" anchor="b">
            <a:normAutofit/>
          </a:bodyPr>
          <a:lstStyle/>
          <a:p>
            <a:r>
              <a:rPr lang="en-US" sz="4000" kern="1200" dirty="0">
                <a:solidFill>
                  <a:schemeClr val="tx1"/>
                </a:solidFill>
                <a:latin typeface="+mj-lt"/>
                <a:ea typeface="+mj-ea"/>
                <a:cs typeface="+mj-cs"/>
              </a:rPr>
              <a:t>MCPAP for Moms</a:t>
            </a:r>
          </a:p>
        </p:txBody>
      </p:sp>
      <p:sp>
        <p:nvSpPr>
          <p:cNvPr id="6" name="Text Placeholder 5">
            <a:extLst>
              <a:ext uri="{FF2B5EF4-FFF2-40B4-BE49-F238E27FC236}">
                <a16:creationId xmlns:a16="http://schemas.microsoft.com/office/drawing/2014/main" id="{64D10B1F-54B0-4F1C-B9BA-1E039B7C9F18}"/>
              </a:ext>
            </a:extLst>
          </p:cNvPr>
          <p:cNvSpPr>
            <a:spLocks noGrp="1"/>
          </p:cNvSpPr>
          <p:nvPr>
            <p:ph type="body" sz="half" idx="2"/>
          </p:nvPr>
        </p:nvSpPr>
        <p:spPr>
          <a:xfrm>
            <a:off x="1144923" y="2144990"/>
            <a:ext cx="5315189" cy="4255377"/>
          </a:xfrm>
        </p:spPr>
        <p:txBody>
          <a:bodyPr vert="horz" lIns="91440" tIns="45720" rIns="91440" bIns="45720" rtlCol="0" anchor="t">
            <a:normAutofit/>
          </a:bodyPr>
          <a:lstStyle/>
          <a:p>
            <a:pPr indent="-228600">
              <a:buFont typeface="Arial" panose="020B0604020202020204" pitchFamily="34" charset="0"/>
              <a:buChar char="•"/>
            </a:pPr>
            <a:r>
              <a:rPr lang="en-US" sz="1800" b="0" i="0">
                <a:effectLst/>
              </a:rPr>
              <a:t>MCPAP for Moms aims to promote maternal and child health by building the capacity of providers serving pregnant and postpartum women and their children up to one year after delivery to effectively prevent, identify, and manage depression.</a:t>
            </a:r>
          </a:p>
          <a:p>
            <a:pPr indent="-228600">
              <a:buFont typeface="Arial" panose="020B0604020202020204" pitchFamily="34" charset="0"/>
              <a:buChar char="•"/>
            </a:pPr>
            <a:r>
              <a:rPr lang="en-US" sz="1800" b="0" i="0">
                <a:effectLst/>
              </a:rPr>
              <a:t>MCPAP for Moms provides obstetricians, midwives, and PCPs with psychiatric consultation for behavioral health concerns and questions around medications when pregnant or breastfeeding.</a:t>
            </a:r>
          </a:p>
          <a:p>
            <a:pPr indent="-228600">
              <a:buFont typeface="Arial" panose="020B0604020202020204" pitchFamily="34" charset="0"/>
              <a:buChar char="•"/>
            </a:pPr>
            <a:r>
              <a:rPr lang="en-US" sz="1800" b="0" i="0">
                <a:effectLst/>
              </a:rPr>
              <a:t>MCPAP for Moms also supports connections with community-based services and support groups. </a:t>
            </a:r>
          </a:p>
          <a:p>
            <a:pPr indent="-228600">
              <a:buFont typeface="Arial" panose="020B0604020202020204" pitchFamily="34" charset="0"/>
              <a:buChar char="•"/>
            </a:pPr>
            <a:r>
              <a:rPr lang="en-US" sz="1800" b="0" i="0">
                <a:effectLst/>
              </a:rPr>
              <a:t>The program is free and available throughout Massachusetts regardless of type of health insurance. </a:t>
            </a:r>
          </a:p>
          <a:p>
            <a:pPr indent="-228600">
              <a:buFont typeface="Arial" panose="020B0604020202020204" pitchFamily="34" charset="0"/>
              <a:buChar char="•"/>
            </a:pPr>
            <a:endParaRPr lang="en-US" sz="1700" b="0" i="0" dirty="0">
              <a:effectLst/>
            </a:endParaRPr>
          </a:p>
          <a:p>
            <a:pPr indent="-228600">
              <a:buFont typeface="Arial" panose="020B0604020202020204" pitchFamily="34" charset="0"/>
              <a:buChar char="•"/>
            </a:pPr>
            <a:endParaRPr lang="en-US" sz="1700" b="0" i="0" dirty="0">
              <a:effectLst/>
            </a:endParaRPr>
          </a:p>
          <a:p>
            <a:pPr indent="-228600">
              <a:buFont typeface="Arial" panose="020B0604020202020204" pitchFamily="34" charset="0"/>
              <a:buChar char="•"/>
            </a:pPr>
            <a:endParaRPr lang="en-US" sz="1700" dirty="0"/>
          </a:p>
        </p:txBody>
      </p:sp>
      <p:sp>
        <p:nvSpPr>
          <p:cNvPr id="23" name="Rectangle 2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Placeholder 15" descr="A person holding a baby&#10;&#10;Description automatically generated">
            <a:extLst>
              <a:ext uri="{FF2B5EF4-FFF2-40B4-BE49-F238E27FC236}">
                <a16:creationId xmlns:a16="http://schemas.microsoft.com/office/drawing/2014/main" id="{7052259A-3799-4D00-9E37-031EF9CCE3C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5173" r="15173"/>
          <a:stretch>
            <a:fillRect/>
          </a:stretch>
        </p:blipFill>
        <p:spPr>
          <a:xfrm>
            <a:off x="7075967" y="1798384"/>
            <a:ext cx="4170530" cy="3293124"/>
          </a:xfrm>
          <a:prstGeom prst="rect">
            <a:avLst/>
          </a:prstGeom>
        </p:spPr>
      </p:pic>
    </p:spTree>
    <p:extLst>
      <p:ext uri="{BB962C8B-B14F-4D97-AF65-F5344CB8AC3E}">
        <p14:creationId xmlns:p14="http://schemas.microsoft.com/office/powerpoint/2010/main" val="3215968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TotalTime>
  <Words>750</Words>
  <Application>Microsoft Office PowerPoint</Application>
  <PresentationFormat>Widescreen</PresentationFormat>
  <Paragraphs>43</Paragraphs>
  <Slides>11</Slides>
  <Notes>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Calibri Light</vt:lpstr>
      <vt:lpstr>Noto Sans VF</vt:lpstr>
      <vt:lpstr>OpenSans</vt:lpstr>
      <vt:lpstr>sofia-pro</vt:lpstr>
      <vt:lpstr>Symbol</vt:lpstr>
      <vt:lpstr>trebuchet ms</vt:lpstr>
      <vt:lpstr>Office Theme</vt:lpstr>
      <vt:lpstr>Promotion and Prevention Activities </vt:lpstr>
      <vt:lpstr>PowerPoint Presentation</vt:lpstr>
      <vt:lpstr>PowerPoint Presentation</vt:lpstr>
      <vt:lpstr>What if we talked about and treated mental health the same as physical health? </vt:lpstr>
      <vt:lpstr>Different Kinds of Hurt: Isaac’s Story</vt:lpstr>
      <vt:lpstr>PowerPoint Presentation</vt:lpstr>
      <vt:lpstr>There are seven access centers across the state</vt:lpstr>
      <vt:lpstr>PowerPoint Presentation</vt:lpstr>
      <vt:lpstr>MCPAP for Moms</vt:lpstr>
      <vt:lpstr>Support Groups for Families</vt:lpstr>
      <vt:lpstr>Each lesson is roughly ten minutes in length, though you can take as much time as you need and replay the lessons as often as you like.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Promotion and Prevention Activities at DMH</dc:title>
  <dc:creator>Margarita</dc:creator>
  <cp:lastModifiedBy>Cohen, Gabriel R. (EHS)</cp:lastModifiedBy>
  <cp:revision>17</cp:revision>
  <dcterms:created xsi:type="dcterms:W3CDTF">2021-10-12T15:35:57Z</dcterms:created>
  <dcterms:modified xsi:type="dcterms:W3CDTF">2021-10-18T18:01:08Z</dcterms:modified>
</cp:coreProperties>
</file>