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309" r:id="rId5"/>
    <p:sldId id="780" r:id="rId6"/>
    <p:sldId id="777" r:id="rId7"/>
    <p:sldId id="788" r:id="rId8"/>
    <p:sldId id="805" r:id="rId9"/>
    <p:sldId id="789" r:id="rId10"/>
    <p:sldId id="791" r:id="rId11"/>
    <p:sldId id="792" r:id="rId12"/>
    <p:sldId id="793" r:id="rId13"/>
    <p:sldId id="794" r:id="rId14"/>
    <p:sldId id="795" r:id="rId15"/>
    <p:sldId id="796" r:id="rId16"/>
    <p:sldId id="797" r:id="rId17"/>
    <p:sldId id="798" r:id="rId18"/>
    <p:sldId id="799" r:id="rId19"/>
    <p:sldId id="800" r:id="rId20"/>
    <p:sldId id="801" r:id="rId21"/>
    <p:sldId id="802" r:id="rId22"/>
    <p:sldId id="803" r:id="rId23"/>
    <p:sldId id="790" r:id="rId24"/>
    <p:sldId id="804" r:id="rId25"/>
    <p:sldId id="779"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3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D5B510-E96A-A901-6400-F719596175C2}" name="Diggin, Lauren (ENE)" initials="D(" userId="S::lauren.diggin@mass.gov::da645118-5583-452b-b323-2f76aa9d17b1" providerId="AD"/>
  <p188:author id="{B02D4B27-2C5D-E02D-E909-ACBF62A960B0}" name="Friedman, Eric (ENE)" initials="FE(" userId="S::eric.friedman@mass.gov::1eb29b6f-ae44-4d07-8c10-336345394792" providerId="AD"/>
  <p188:author id="{66AFC839-C821-202C-A56A-C56F747E4724}" name="Joanna Troy" initials="JT" userId="S::joanna.k.troy@mass.gov::b5516576-ff7f-415c-915c-f933add8e24e" providerId="AD"/>
  <p188:author id="{B9D25380-3A89-BF5E-3247-21BAE0617A6C}" name="Hatch, Susannah (ENE)" initials="SH" userId="S::Susannah.Hatch@mass.gov::6b629d37-4353-49fd-a6f5-9fa879304ab7" providerId="AD"/>
  <p188:author id="{008CDD90-0E2C-5B87-9A9C-06CD0660F8DE}" name="Harkavy, Marian (ENE)" initials="MH" userId="Harkavy, Marian (ENE)" providerId="None"/>
  <p188:author id="{CC932CA3-9096-4A7D-6CAA-040FC29EA1F7}" name="Bissetta, Joanne (ENE)" initials="JB" userId="S::joanne.bissetta@mass.gov::0f7e4d13-387a-426f-9424-51e1b087fc92" providerId="AD"/>
  <p188:author id="{3017E9D5-AF9B-F02D-D1AD-D39A53E06246}" name="Bodemer, Jo Ann (ENE)" initials="B(" userId="S::joann.bodemer2@mass.gov::842c03f9-89bf-409a-b49e-4cc79d9140f2" providerId="AD"/>
  <p188:author id="{EFC5B7EC-51FB-6325-6E89-4CEF456E4196}" name="Hatch, Susannah (ENE)" initials="H(" userId="S::susannah.hatch@mass.gov::6b629d37-4353-49fd-a6f5-9fa879304ab7" providerId="AD"/>
  <p188:author id="{9366CBF5-AA27-372E-32DD-20DD0099A457}" name="Meserve, Samantha (ENE)" initials="SM" userId="S::samantha.meserve@mass.gov::f23fd3c3-b2a9-4f56-98db-3d3a4c732998" providerId="AD"/>
  <p188:author id="{AA92D4FB-3D62-C228-8D64-D0C3F2CADB37}" name="Rabinsky, Mark (ENE)" initials="" userId="S::Mark.Rabinsky@mass.gov::5d147a5e-d91c-4f66-b144-3bab6f06b97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ike Judge" initials="MJ" lastIdx="22" clrIdx="0"/>
  <p:cmAuthor id="1" name="Lauwers, Will (ENE)" initials="LW(" lastIdx="1" clrIdx="1"/>
  <p:cmAuthor id="2" name="Lauwers, Will (ENE)" initials="LW( [2]" lastIdx="3" clrIdx="2"/>
  <p:cmAuthor id="3" name="McGuire, Amy (ENE)" initials="MA(" lastIdx="13" clrIdx="3"/>
  <p:cmAuthor id="4" name="Sergeant, Kara (ENE)" initials="SK(" lastIdx="21" clrIdx="4"/>
  <p:cmAuthor id="5" name="Will" initials="W" lastIdx="11" clrIdx="5"/>
  <p:cmAuthor id="6" name="Acer" initials="A" lastIdx="1" clrIdx="5">
    <p:extLst>
      <p:ext uri="{19B8F6BF-5375-455C-9EA6-DF929625EA0E}">
        <p15:presenceInfo xmlns:p15="http://schemas.microsoft.com/office/powerpoint/2012/main" userId="Ac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8D"/>
    <a:srgbClr val="006D00"/>
    <a:srgbClr val="00CC00"/>
    <a:srgbClr val="156537"/>
    <a:srgbClr val="1F4994"/>
    <a:srgbClr val="1F497D"/>
    <a:srgbClr val="245794"/>
    <a:srgbClr val="008000"/>
    <a:srgbClr val="FFFFBD"/>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A7FC65-2060-4706-84EA-5B91D82847E1}" v="4" dt="2024-03-19T18:10:07.1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51"/>
    <p:restoredTop sz="94812" autoAdjust="0"/>
  </p:normalViewPr>
  <p:slideViewPr>
    <p:cSldViewPr snapToGrid="0">
      <p:cViewPr varScale="1">
        <p:scale>
          <a:sx n="84" d="100"/>
          <a:sy n="84" d="100"/>
        </p:scale>
        <p:origin x="90" y="708"/>
      </p:cViewPr>
      <p:guideLst>
        <p:guide orient="horz" pos="3072"/>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a P" userId="90e0174a6fbe7931" providerId="LiveId" clId="{CD68DBBD-E6A0-4438-AEB6-FA71EF084D06}"/>
    <pc:docChg chg="modSld">
      <pc:chgData name="Alla P" userId="90e0174a6fbe7931" providerId="LiveId" clId="{CD68DBBD-E6A0-4438-AEB6-FA71EF084D06}" dt="2024-03-17T00:46:26.914" v="15" actId="113"/>
      <pc:docMkLst>
        <pc:docMk/>
      </pc:docMkLst>
      <pc:sldChg chg="modSp mod">
        <pc:chgData name="Alla P" userId="90e0174a6fbe7931" providerId="LiveId" clId="{CD68DBBD-E6A0-4438-AEB6-FA71EF084D06}" dt="2024-03-17T00:42:51.340" v="4" actId="113"/>
        <pc:sldMkLst>
          <pc:docMk/>
          <pc:sldMk cId="3528420006" sldId="792"/>
        </pc:sldMkLst>
        <pc:spChg chg="mod">
          <ac:chgData name="Alla P" userId="90e0174a6fbe7931" providerId="LiveId" clId="{CD68DBBD-E6A0-4438-AEB6-FA71EF084D06}" dt="2024-03-17T00:42:35.720" v="3" actId="113"/>
          <ac:spMkLst>
            <pc:docMk/>
            <pc:sldMk cId="3528420006" sldId="792"/>
            <ac:spMk id="7" creationId="{99CC7EF9-04CC-EFDF-8C6D-472C04C9CCAE}"/>
          </ac:spMkLst>
        </pc:spChg>
        <pc:spChg chg="mod">
          <ac:chgData name="Alla P" userId="90e0174a6fbe7931" providerId="LiveId" clId="{CD68DBBD-E6A0-4438-AEB6-FA71EF084D06}" dt="2024-03-17T00:42:51.340" v="4" actId="113"/>
          <ac:spMkLst>
            <pc:docMk/>
            <pc:sldMk cId="3528420006" sldId="792"/>
            <ac:spMk id="13" creationId="{BEBC4F98-F8EC-A3ED-65AF-18D16A84EE91}"/>
          </ac:spMkLst>
        </pc:spChg>
      </pc:sldChg>
      <pc:sldChg chg="modSp mod">
        <pc:chgData name="Alla P" userId="90e0174a6fbe7931" providerId="LiveId" clId="{CD68DBBD-E6A0-4438-AEB6-FA71EF084D06}" dt="2024-03-17T00:43:05.342" v="5" actId="113"/>
        <pc:sldMkLst>
          <pc:docMk/>
          <pc:sldMk cId="1458602428" sldId="793"/>
        </pc:sldMkLst>
        <pc:spChg chg="mod">
          <ac:chgData name="Alla P" userId="90e0174a6fbe7931" providerId="LiveId" clId="{CD68DBBD-E6A0-4438-AEB6-FA71EF084D06}" dt="2024-03-17T00:43:05.342" v="5" actId="113"/>
          <ac:spMkLst>
            <pc:docMk/>
            <pc:sldMk cId="1458602428" sldId="793"/>
            <ac:spMk id="7" creationId="{1E2D11E9-7938-01FD-9510-0BEA579A12FF}"/>
          </ac:spMkLst>
        </pc:spChg>
      </pc:sldChg>
      <pc:sldChg chg="modSp mod">
        <pc:chgData name="Alla P" userId="90e0174a6fbe7931" providerId="LiveId" clId="{CD68DBBD-E6A0-4438-AEB6-FA71EF084D06}" dt="2024-03-17T00:43:27.618" v="6" actId="113"/>
        <pc:sldMkLst>
          <pc:docMk/>
          <pc:sldMk cId="3578276485" sldId="794"/>
        </pc:sldMkLst>
        <pc:spChg chg="mod">
          <ac:chgData name="Alla P" userId="90e0174a6fbe7931" providerId="LiveId" clId="{CD68DBBD-E6A0-4438-AEB6-FA71EF084D06}" dt="2024-03-17T00:43:27.618" v="6" actId="113"/>
          <ac:spMkLst>
            <pc:docMk/>
            <pc:sldMk cId="3578276485" sldId="794"/>
            <ac:spMk id="13" creationId="{BEBC4F98-F8EC-A3ED-65AF-18D16A84EE91}"/>
          </ac:spMkLst>
        </pc:spChg>
      </pc:sldChg>
      <pc:sldChg chg="modSp mod">
        <pc:chgData name="Alla P" userId="90e0174a6fbe7931" providerId="LiveId" clId="{CD68DBBD-E6A0-4438-AEB6-FA71EF084D06}" dt="2024-03-17T00:43:38.475" v="7" actId="113"/>
        <pc:sldMkLst>
          <pc:docMk/>
          <pc:sldMk cId="2010714822" sldId="795"/>
        </pc:sldMkLst>
        <pc:spChg chg="mod">
          <ac:chgData name="Alla P" userId="90e0174a6fbe7931" providerId="LiveId" clId="{CD68DBBD-E6A0-4438-AEB6-FA71EF084D06}" dt="2024-03-17T00:43:38.475" v="7" actId="113"/>
          <ac:spMkLst>
            <pc:docMk/>
            <pc:sldMk cId="2010714822" sldId="795"/>
            <ac:spMk id="7" creationId="{1E2D11E9-7938-01FD-9510-0BEA579A12FF}"/>
          </ac:spMkLst>
        </pc:spChg>
      </pc:sldChg>
      <pc:sldChg chg="modSp mod">
        <pc:chgData name="Alla P" userId="90e0174a6fbe7931" providerId="LiveId" clId="{CD68DBBD-E6A0-4438-AEB6-FA71EF084D06}" dt="2024-03-17T00:43:55.231" v="8" actId="113"/>
        <pc:sldMkLst>
          <pc:docMk/>
          <pc:sldMk cId="817890510" sldId="796"/>
        </pc:sldMkLst>
        <pc:spChg chg="mod">
          <ac:chgData name="Alla P" userId="90e0174a6fbe7931" providerId="LiveId" clId="{CD68DBBD-E6A0-4438-AEB6-FA71EF084D06}" dt="2024-03-17T00:43:55.231" v="8" actId="113"/>
          <ac:spMkLst>
            <pc:docMk/>
            <pc:sldMk cId="817890510" sldId="796"/>
            <ac:spMk id="13" creationId="{BEBC4F98-F8EC-A3ED-65AF-18D16A84EE91}"/>
          </ac:spMkLst>
        </pc:spChg>
      </pc:sldChg>
      <pc:sldChg chg="modSp mod">
        <pc:chgData name="Alla P" userId="90e0174a6fbe7931" providerId="LiveId" clId="{CD68DBBD-E6A0-4438-AEB6-FA71EF084D06}" dt="2024-03-17T00:44:10.655" v="9" actId="113"/>
        <pc:sldMkLst>
          <pc:docMk/>
          <pc:sldMk cId="2660228513" sldId="797"/>
        </pc:sldMkLst>
        <pc:spChg chg="mod">
          <ac:chgData name="Alla P" userId="90e0174a6fbe7931" providerId="LiveId" clId="{CD68DBBD-E6A0-4438-AEB6-FA71EF084D06}" dt="2024-03-17T00:44:10.655" v="9" actId="113"/>
          <ac:spMkLst>
            <pc:docMk/>
            <pc:sldMk cId="2660228513" sldId="797"/>
            <ac:spMk id="7" creationId="{1E2D11E9-7938-01FD-9510-0BEA579A12FF}"/>
          </ac:spMkLst>
        </pc:spChg>
      </pc:sldChg>
      <pc:sldChg chg="modSp mod">
        <pc:chgData name="Alla P" userId="90e0174a6fbe7931" providerId="LiveId" clId="{CD68DBBD-E6A0-4438-AEB6-FA71EF084D06}" dt="2024-03-17T00:44:32.930" v="10" actId="113"/>
        <pc:sldMkLst>
          <pc:docMk/>
          <pc:sldMk cId="1812952824" sldId="798"/>
        </pc:sldMkLst>
        <pc:spChg chg="mod">
          <ac:chgData name="Alla P" userId="90e0174a6fbe7931" providerId="LiveId" clId="{CD68DBBD-E6A0-4438-AEB6-FA71EF084D06}" dt="2024-03-17T00:44:32.930" v="10" actId="113"/>
          <ac:spMkLst>
            <pc:docMk/>
            <pc:sldMk cId="1812952824" sldId="798"/>
            <ac:spMk id="13" creationId="{BEBC4F98-F8EC-A3ED-65AF-18D16A84EE91}"/>
          </ac:spMkLst>
        </pc:spChg>
      </pc:sldChg>
      <pc:sldChg chg="modSp mod">
        <pc:chgData name="Alla P" userId="90e0174a6fbe7931" providerId="LiveId" clId="{CD68DBBD-E6A0-4438-AEB6-FA71EF084D06}" dt="2024-03-17T00:44:43.571" v="11" actId="113"/>
        <pc:sldMkLst>
          <pc:docMk/>
          <pc:sldMk cId="2998431608" sldId="799"/>
        </pc:sldMkLst>
        <pc:spChg chg="mod">
          <ac:chgData name="Alla P" userId="90e0174a6fbe7931" providerId="LiveId" clId="{CD68DBBD-E6A0-4438-AEB6-FA71EF084D06}" dt="2024-03-17T00:44:43.571" v="11" actId="113"/>
          <ac:spMkLst>
            <pc:docMk/>
            <pc:sldMk cId="2998431608" sldId="799"/>
            <ac:spMk id="7" creationId="{1E2D11E9-7938-01FD-9510-0BEA579A12FF}"/>
          </ac:spMkLst>
        </pc:spChg>
      </pc:sldChg>
      <pc:sldChg chg="modSp mod">
        <pc:chgData name="Alla P" userId="90e0174a6fbe7931" providerId="LiveId" clId="{CD68DBBD-E6A0-4438-AEB6-FA71EF084D06}" dt="2024-03-17T00:45:04.647" v="12" actId="113"/>
        <pc:sldMkLst>
          <pc:docMk/>
          <pc:sldMk cId="417237728" sldId="800"/>
        </pc:sldMkLst>
        <pc:spChg chg="mod">
          <ac:chgData name="Alla P" userId="90e0174a6fbe7931" providerId="LiveId" clId="{CD68DBBD-E6A0-4438-AEB6-FA71EF084D06}" dt="2024-03-17T00:45:04.647" v="12" actId="113"/>
          <ac:spMkLst>
            <pc:docMk/>
            <pc:sldMk cId="417237728" sldId="800"/>
            <ac:spMk id="13" creationId="{BEBC4F98-F8EC-A3ED-65AF-18D16A84EE91}"/>
          </ac:spMkLst>
        </pc:spChg>
      </pc:sldChg>
      <pc:sldChg chg="modSp mod">
        <pc:chgData name="Alla P" userId="90e0174a6fbe7931" providerId="LiveId" clId="{CD68DBBD-E6A0-4438-AEB6-FA71EF084D06}" dt="2024-03-17T00:45:16.328" v="13" actId="113"/>
        <pc:sldMkLst>
          <pc:docMk/>
          <pc:sldMk cId="4060620694" sldId="801"/>
        </pc:sldMkLst>
        <pc:spChg chg="mod">
          <ac:chgData name="Alla P" userId="90e0174a6fbe7931" providerId="LiveId" clId="{CD68DBBD-E6A0-4438-AEB6-FA71EF084D06}" dt="2024-03-17T00:45:16.328" v="13" actId="113"/>
          <ac:spMkLst>
            <pc:docMk/>
            <pc:sldMk cId="4060620694" sldId="801"/>
            <ac:spMk id="7" creationId="{1E2D11E9-7938-01FD-9510-0BEA579A12FF}"/>
          </ac:spMkLst>
        </pc:spChg>
      </pc:sldChg>
      <pc:sldChg chg="modSp mod">
        <pc:chgData name="Alla P" userId="90e0174a6fbe7931" providerId="LiveId" clId="{CD68DBBD-E6A0-4438-AEB6-FA71EF084D06}" dt="2024-03-17T00:46:17.445" v="14" actId="113"/>
        <pc:sldMkLst>
          <pc:docMk/>
          <pc:sldMk cId="4062202257" sldId="802"/>
        </pc:sldMkLst>
        <pc:spChg chg="mod">
          <ac:chgData name="Alla P" userId="90e0174a6fbe7931" providerId="LiveId" clId="{CD68DBBD-E6A0-4438-AEB6-FA71EF084D06}" dt="2024-03-17T00:46:17.445" v="14" actId="113"/>
          <ac:spMkLst>
            <pc:docMk/>
            <pc:sldMk cId="4062202257" sldId="802"/>
            <ac:spMk id="13" creationId="{BEBC4F98-F8EC-A3ED-65AF-18D16A84EE91}"/>
          </ac:spMkLst>
        </pc:spChg>
      </pc:sldChg>
      <pc:sldChg chg="modSp mod">
        <pc:chgData name="Alla P" userId="90e0174a6fbe7931" providerId="LiveId" clId="{CD68DBBD-E6A0-4438-AEB6-FA71EF084D06}" dt="2024-03-17T00:46:26.914" v="15" actId="113"/>
        <pc:sldMkLst>
          <pc:docMk/>
          <pc:sldMk cId="64947978" sldId="803"/>
        </pc:sldMkLst>
        <pc:spChg chg="mod">
          <ac:chgData name="Alla P" userId="90e0174a6fbe7931" providerId="LiveId" clId="{CD68DBBD-E6A0-4438-AEB6-FA71EF084D06}" dt="2024-03-17T00:46:26.914" v="15" actId="113"/>
          <ac:spMkLst>
            <pc:docMk/>
            <pc:sldMk cId="64947978" sldId="803"/>
            <ac:spMk id="7" creationId="{1E2D11E9-7938-01FD-9510-0BEA579A12FF}"/>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6" dt="2024-03-14T02:04:53.364" idx="1">
    <p:pos x="10" y="202"/>
    <p:text>可提示客户：
源文里的 Office and Office and the Office 中间的 and Office 应该是多余的
→ Office and the Office</p:text>
    <p:extLst>
      <p:ext uri="{C676402C-5697-4E1C-873F-D02D1690AC5C}">
        <p15:threadingInfo xmlns:p15="http://schemas.microsoft.com/office/powerpoint/2012/main" timeZoneBias="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4" tIns="46587" rIns="93174" bIns="46587" rtlCol="0"/>
          <a:lstStyle>
            <a:lvl1pPr algn="l">
              <a:defRPr sz="1200"/>
            </a:lvl1pPr>
          </a:lstStyle>
          <a:p>
            <a:endParaRPr lang="en-US"/>
          </a:p>
        </p:txBody>
      </p:sp>
      <p:sp>
        <p:nvSpPr>
          <p:cNvPr id="3" name="Date Placeholder 2"/>
          <p:cNvSpPr>
            <a:spLocks noGrp="1"/>
          </p:cNvSpPr>
          <p:nvPr>
            <p:ph type="dt" sz="quarter" idx="1"/>
          </p:nvPr>
        </p:nvSpPr>
        <p:spPr>
          <a:xfrm>
            <a:off x="3970937" y="0"/>
            <a:ext cx="3037840" cy="464820"/>
          </a:xfrm>
          <a:prstGeom prst="rect">
            <a:avLst/>
          </a:prstGeom>
        </p:spPr>
        <p:txBody>
          <a:bodyPr vert="horz" lIns="93174" tIns="46587" rIns="93174" bIns="46587" rtlCol="0"/>
          <a:lstStyle>
            <a:lvl1pPr algn="r">
              <a:defRPr sz="1200"/>
            </a:lvl1pPr>
          </a:lstStyle>
          <a:p>
            <a:fld id="{F0CD2F00-61FB-4622-8C3E-D623F4E75147}" type="datetimeFigureOut">
              <a:rPr lang="en-US" smtClean="0"/>
              <a:pPr/>
              <a:t>3/19/2024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4" tIns="46587" rIns="93174"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7" y="8829967"/>
            <a:ext cx="3037840" cy="464820"/>
          </a:xfrm>
          <a:prstGeom prst="rect">
            <a:avLst/>
          </a:prstGeom>
        </p:spPr>
        <p:txBody>
          <a:bodyPr vert="horz" lIns="93174" tIns="46587" rIns="93174" bIns="46587" rtlCol="0" anchor="b"/>
          <a:lstStyle>
            <a:lvl1pPr algn="r">
              <a:defRPr sz="1200"/>
            </a:lvl1pPr>
          </a:lstStyle>
          <a:p>
            <a:fld id="{AE9A26AE-B8CC-451C-A263-1C19A2AFE5C7}" type="slidenum">
              <a:rPr lang="en-US" smtClean="0"/>
              <a:pPr/>
              <a:t>‹#›</a:t>
            </a:fld>
            <a:endParaRPr lang="en-US"/>
          </a:p>
        </p:txBody>
      </p:sp>
    </p:spTree>
    <p:extLst>
      <p:ext uri="{BB962C8B-B14F-4D97-AF65-F5344CB8AC3E}">
        <p14:creationId xmlns:p14="http://schemas.microsoft.com/office/powerpoint/2010/main" val="3496399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4" tIns="46587" rIns="93174" bIns="46587" rtlCol="0"/>
          <a:lstStyle>
            <a:lvl1pPr algn="l">
              <a:defRPr sz="1200"/>
            </a:lvl1pPr>
          </a:lstStyle>
          <a:p>
            <a:endParaRPr lang="en-US"/>
          </a:p>
        </p:txBody>
      </p:sp>
      <p:sp>
        <p:nvSpPr>
          <p:cNvPr id="3" name="Date Placeholder 2"/>
          <p:cNvSpPr>
            <a:spLocks noGrp="1"/>
          </p:cNvSpPr>
          <p:nvPr>
            <p:ph type="dt" idx="1"/>
          </p:nvPr>
        </p:nvSpPr>
        <p:spPr>
          <a:xfrm>
            <a:off x="3970937" y="0"/>
            <a:ext cx="3037840" cy="464820"/>
          </a:xfrm>
          <a:prstGeom prst="rect">
            <a:avLst/>
          </a:prstGeom>
        </p:spPr>
        <p:txBody>
          <a:bodyPr vert="horz" lIns="93174" tIns="46587" rIns="93174" bIns="46587" rtlCol="0"/>
          <a:lstStyle>
            <a:lvl1pPr algn="r">
              <a:defRPr sz="1200"/>
            </a:lvl1pPr>
          </a:lstStyle>
          <a:p>
            <a:fld id="{5C681A43-BE4C-4C0F-8F74-696F501D2834}" type="datetimeFigureOut">
              <a:rPr lang="en-US" smtClean="0"/>
              <a:pPr/>
              <a:t>3/19/2024</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74" tIns="46587" rIns="93174" bIns="46587"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74" tIns="46587" rIns="93174" bIns="465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4" tIns="46587" rIns="93174"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7"/>
            <a:ext cx="3037840" cy="464820"/>
          </a:xfrm>
          <a:prstGeom prst="rect">
            <a:avLst/>
          </a:prstGeom>
        </p:spPr>
        <p:txBody>
          <a:bodyPr vert="horz" lIns="93174" tIns="46587" rIns="93174" bIns="46587" rtlCol="0" anchor="b"/>
          <a:lstStyle>
            <a:lvl1pPr algn="r">
              <a:defRPr sz="1200"/>
            </a:lvl1pPr>
          </a:lstStyle>
          <a:p>
            <a:fld id="{1BCBBBD2-1254-4878-A9BA-51C58DCFCD72}" type="slidenum">
              <a:rPr lang="en-US" smtClean="0"/>
              <a:pPr/>
              <a:t>‹#›</a:t>
            </a:fld>
            <a:endParaRPr lang="en-US"/>
          </a:p>
        </p:txBody>
      </p:sp>
    </p:spTree>
    <p:extLst>
      <p:ext uri="{BB962C8B-B14F-4D97-AF65-F5344CB8AC3E}">
        <p14:creationId xmlns:p14="http://schemas.microsoft.com/office/powerpoint/2010/main" val="1907527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1</a:t>
            </a:fld>
            <a:endParaRPr lang="en-US"/>
          </a:p>
        </p:txBody>
      </p:sp>
    </p:spTree>
    <p:extLst>
      <p:ext uri="{BB962C8B-B14F-4D97-AF65-F5344CB8AC3E}">
        <p14:creationId xmlns:p14="http://schemas.microsoft.com/office/powerpoint/2010/main" val="2638635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CBBBD2-1254-4878-A9BA-51C58DCFCD72}" type="slidenum">
              <a:rPr lang="en-US" smtClean="0"/>
              <a:pPr/>
              <a:t>3</a:t>
            </a:fld>
            <a:endParaRPr lang="en-US"/>
          </a:p>
        </p:txBody>
      </p:sp>
    </p:spTree>
    <p:extLst>
      <p:ext uri="{BB962C8B-B14F-4D97-AF65-F5344CB8AC3E}">
        <p14:creationId xmlns:p14="http://schemas.microsoft.com/office/powerpoint/2010/main" val="257927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CBBBD2-1254-4878-A9BA-51C58DCFCD72}" type="slidenum">
              <a:rPr lang="en-US" smtClean="0"/>
              <a:pPr/>
              <a:t>12</a:t>
            </a:fld>
            <a:endParaRPr lang="en-US"/>
          </a:p>
        </p:txBody>
      </p:sp>
    </p:spTree>
    <p:extLst>
      <p:ext uri="{BB962C8B-B14F-4D97-AF65-F5344CB8AC3E}">
        <p14:creationId xmlns:p14="http://schemas.microsoft.com/office/powerpoint/2010/main" val="1994062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CBBBD2-1254-4878-A9BA-51C58DCFCD72}" type="slidenum">
              <a:rPr lang="en-US" smtClean="0"/>
              <a:pPr/>
              <a:t>13</a:t>
            </a:fld>
            <a:endParaRPr lang="en-US"/>
          </a:p>
        </p:txBody>
      </p:sp>
    </p:spTree>
    <p:extLst>
      <p:ext uri="{BB962C8B-B14F-4D97-AF65-F5344CB8AC3E}">
        <p14:creationId xmlns:p14="http://schemas.microsoft.com/office/powerpoint/2010/main" val="4209412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Hello, my name is Marian </a:t>
            </a:r>
            <a:r>
              <a:rPr lang="en-US" dirty="0" err="1"/>
              <a:t>Harkavy</a:t>
            </a:r>
            <a:r>
              <a:rPr lang="en-US" dirty="0"/>
              <a:t> and I am the Director of Policy, Planning and Analysis at DOER. My team leads our work related to energy infrastructure, supply, and rates. </a:t>
            </a:r>
          </a:p>
          <a:p>
            <a:r>
              <a:rPr lang="en-US" dirty="0"/>
              <a:t>These are three of our key goals for 2024:</a:t>
            </a:r>
          </a:p>
          <a:p>
            <a:r>
              <a:rPr lang="en-US" dirty="0"/>
              <a:t>- First, we are participating in several projects that are related to encouraging our utilities in Massachusetts to make necessary investments in the electric grid that will support electrification and the transition beyond natural gas. Transitioning to electric technologies like heat pumps and electric vehicles is necessary to meet our clean energy goals and is projected to increase our electric demand while reducing our demand for natural gas. This transition will require big changes to the way our utilities plan for and invest in the electric and gas systems. DOER is involved in several projects that are reviewing the utilities plans and encouraging them to make investments that align with our clean energy goals. </a:t>
            </a:r>
          </a:p>
          <a:p>
            <a:r>
              <a:rPr lang="en-US" dirty="0"/>
              <a:t>- Next, our team is working on projects to secure clean energy supply resources to meet demand for electricity and reduce emissions. We will need a lot of clean energy supply resources like offshore wind and solar energy to meet electric demand in the coming decades. Our team leads DOER’s work on offshore wind energy procurements and other projects to ensure we have adequate clean power resources to meet our growing demand. </a:t>
            </a:r>
          </a:p>
          <a:p>
            <a:r>
              <a:rPr lang="en-US" dirty="0"/>
              <a:t>- Finally, our team is involved in work to design electric rates that will promote energy affordability while encouraging adoption of heat pumps and electric vehicles. Well-designed electric rates are crucial to help incentivize customers to switch away from natural gas and onto heat pumps and electric vehicles while maintaining an equitable energy burden for residents. Tools like time-varying rates and other rate designs can help incentivize electrification, reduce the need to invest in new grid infrastructure, and maintain affordable bills for residents. </a:t>
            </a:r>
          </a:p>
        </p:txBody>
      </p:sp>
      <p:sp>
        <p:nvSpPr>
          <p:cNvPr id="4" name="Slide Number Placeholder 3"/>
          <p:cNvSpPr>
            <a:spLocks noGrp="1"/>
          </p:cNvSpPr>
          <p:nvPr>
            <p:ph type="sldNum" sz="quarter" idx="5"/>
          </p:nvPr>
        </p:nvSpPr>
        <p:spPr/>
        <p:txBody>
          <a:bodyPr/>
          <a:lstStyle/>
          <a:p>
            <a:fld id="{1BCBBBD2-1254-4878-A9BA-51C58DCFCD72}" type="slidenum">
              <a:rPr lang="en-US" smtClean="0"/>
              <a:pPr/>
              <a:t>18</a:t>
            </a:fld>
            <a:endParaRPr lang="en-US"/>
          </a:p>
        </p:txBody>
      </p:sp>
    </p:spTree>
    <p:extLst>
      <p:ext uri="{BB962C8B-B14F-4D97-AF65-F5344CB8AC3E}">
        <p14:creationId xmlns:p14="http://schemas.microsoft.com/office/powerpoint/2010/main" val="77451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a:t>This slide lists four of the key projects our team is working on in 2024 and highlights some opportunities for public input during the process. </a:t>
            </a:r>
          </a:p>
          <a:p>
            <a:r>
              <a:rPr lang="en-US"/>
              <a:t>- First, we are working on the Electric Sector Modernization Plans (ESMPs). These are major new plans from the electric utilities in Massachusetts that outline their 5 to 10 year plans for investing in the electric grid to meet clean energy goals. Our team is reviewing these plans in detail and providing recommendations to the Department of Public Utilities, our regulatory agency, to ensure these plans are transparent, incorporate stakeholder input, and align with our mandatory statewide emissions limits. The Department of Public Utilities is hosting public hearings on these plans this month. </a:t>
            </a:r>
          </a:p>
          <a:p>
            <a:r>
              <a:rPr lang="en-US"/>
              <a:t>- Next, our team is preparing to receive bids for our fourth competitive offshore wind solicitation. We refer to this by its statutory name, Section 83C. We are excited to be collaborating with our state partners in Connecticut and Rhode Island on simultaneous solicitations that would allow us to make a joint selection of a project if it offers the greatest benefits. We will receive offshore wind bids from developers at the end of March and will aim to select a project or projects by August 7. </a:t>
            </a:r>
          </a:p>
          <a:p>
            <a:r>
              <a:rPr lang="en-US"/>
              <a:t>- Next, our team is helping coordinate an Interagency Rates Working Group with state agency partners including the Massachusetts Clean Energy Center, The Executive Office of Energy and Environmental Affairs, and the Attorney General’s Office. This group will be working with a consultant to develop both a short-term and long-term study on rate design that can support electrification and preserve energy affordability. The group is planning to hold public stakeholder sessions to gather input this spring and summer. </a:t>
            </a:r>
          </a:p>
          <a:p>
            <a:r>
              <a:rPr lang="en-US"/>
              <a:t>- Finally, our team will be working with the state’s electric and gas utilities to ensure they are coordinating on strategies to transition customers off natural gas service and onto electricity in a way that minimizes costs for ratepayers. Following up on recent regulatory direction about the future of gas, and the plans submitted by the electric utilities in the Electric Sector Modernization Plans, we know we will need careful coordination between gas and electric utilities to ensure a smooth and efficient energy transition and DOER looks forward to playing a leading role in this coordination effort. </a:t>
            </a:r>
          </a:p>
        </p:txBody>
      </p:sp>
      <p:sp>
        <p:nvSpPr>
          <p:cNvPr id="4" name="Slide Number Placeholder 3"/>
          <p:cNvSpPr>
            <a:spLocks noGrp="1"/>
          </p:cNvSpPr>
          <p:nvPr>
            <p:ph type="sldNum" sz="quarter" idx="5"/>
          </p:nvPr>
        </p:nvSpPr>
        <p:spPr/>
        <p:txBody>
          <a:bodyPr/>
          <a:lstStyle/>
          <a:p>
            <a:fld id="{1BCBBBD2-1254-4878-A9BA-51C58DCFCD72}" type="slidenum">
              <a:rPr lang="en-US" smtClean="0"/>
              <a:pPr/>
              <a:t>19</a:t>
            </a:fld>
            <a:endParaRPr lang="en-US"/>
          </a:p>
        </p:txBody>
      </p:sp>
    </p:spTree>
    <p:extLst>
      <p:ext uri="{BB962C8B-B14F-4D97-AF65-F5344CB8AC3E}">
        <p14:creationId xmlns:p14="http://schemas.microsoft.com/office/powerpoint/2010/main" val="3908670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22</a:t>
            </a:fld>
            <a:endParaRPr lang="en-US"/>
          </a:p>
        </p:txBody>
      </p:sp>
    </p:spTree>
    <p:extLst>
      <p:ext uri="{BB962C8B-B14F-4D97-AF65-F5344CB8AC3E}">
        <p14:creationId xmlns:p14="http://schemas.microsoft.com/office/powerpoint/2010/main" val="2989987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OER Master Text Slide">
    <p:spTree>
      <p:nvGrpSpPr>
        <p:cNvPr id="1" name=""/>
        <p:cNvGrpSpPr/>
        <p:nvPr/>
      </p:nvGrpSpPr>
      <p:grpSpPr>
        <a:xfrm>
          <a:off x="0" y="0"/>
          <a:ext cx="0" cy="0"/>
          <a:chOff x="0" y="0"/>
          <a:chExt cx="0" cy="0"/>
        </a:xfrm>
      </p:grpSpPr>
      <p:pic>
        <p:nvPicPr>
          <p:cNvPr id="5" name="Picture 8"/>
          <p:cNvPicPr>
            <a:picLocks noChangeAspect="1" noChangeArrowheads="1"/>
          </p:cNvPicPr>
          <p:nvPr userDrawn="1"/>
        </p:nvPicPr>
        <p:blipFill>
          <a:blip r:embed="rId2" cstate="print"/>
          <a:srcRect/>
          <a:stretch>
            <a:fillRect/>
          </a:stretch>
        </p:blipFill>
        <p:spPr bwMode="auto">
          <a:xfrm>
            <a:off x="0" y="0"/>
            <a:ext cx="1386367" cy="816000"/>
          </a:xfrm>
          <a:prstGeom prst="rect">
            <a:avLst/>
          </a:prstGeom>
          <a:noFill/>
          <a:ln w="9525">
            <a:noFill/>
            <a:miter lim="800000"/>
            <a:headEnd/>
            <a:tailEnd/>
          </a:ln>
        </p:spPr>
      </p:pic>
      <p:sp>
        <p:nvSpPr>
          <p:cNvPr id="2" name="Title 1"/>
          <p:cNvSpPr>
            <a:spLocks noGrp="1"/>
          </p:cNvSpPr>
          <p:nvPr>
            <p:ph type="title"/>
          </p:nvPr>
        </p:nvSpPr>
        <p:spPr>
          <a:xfrm>
            <a:off x="1879600" y="228600"/>
            <a:ext cx="9702800" cy="762000"/>
          </a:xfrm>
          <a:prstGeom prst="rect">
            <a:avLst/>
          </a:prstGeom>
        </p:spPr>
        <p:txBody>
          <a:bodyPr>
            <a:normAutofit/>
          </a:bodyPr>
          <a:lstStyle>
            <a:lvl1pPr algn="l">
              <a:defRPr sz="3200" b="1">
                <a:solidFill>
                  <a:srgbClr val="008000"/>
                </a:solidFill>
                <a:latin typeface="Aptos Black" panose="020B0004020202020204" pitchFamily="34" charset="0"/>
              </a:defRPr>
            </a:lvl1pPr>
          </a:lstStyle>
          <a:p>
            <a:r>
              <a:rPr lang="en-US"/>
              <a:t>Click to edit Master title style</a:t>
            </a:r>
          </a:p>
        </p:txBody>
      </p:sp>
      <p:sp>
        <p:nvSpPr>
          <p:cNvPr id="14" name="Text Placeholder 13"/>
          <p:cNvSpPr>
            <a:spLocks noGrp="1"/>
          </p:cNvSpPr>
          <p:nvPr>
            <p:ph type="body" sz="quarter" idx="13"/>
          </p:nvPr>
        </p:nvSpPr>
        <p:spPr>
          <a:xfrm>
            <a:off x="965200" y="1219200"/>
            <a:ext cx="10261600" cy="4876800"/>
          </a:xfrm>
          <a:prstGeom prst="rect">
            <a:avLst/>
          </a:prstGeom>
        </p:spPr>
        <p:txBody>
          <a:bodyPr/>
          <a:lstStyle>
            <a:lvl1pPr>
              <a:defRPr sz="2800">
                <a:latin typeface="Aptos Narrow" panose="020B0004020202020204" pitchFamily="34" charset="0"/>
              </a:defRPr>
            </a:lvl1pPr>
            <a:lvl2pPr>
              <a:buSzPct val="80000"/>
              <a:buFont typeface="Wingdings" pitchFamily="2" charset="2"/>
              <a:buChar char="Ø"/>
              <a:defRPr>
                <a:latin typeface="Aptos Narrow" panose="020B0004020202020204" pitchFamily="34" charset="0"/>
              </a:defRPr>
            </a:lvl2pPr>
            <a:lvl3pPr>
              <a:buFont typeface="Wingdings" pitchFamily="2" charset="2"/>
              <a:buChar char="§"/>
              <a:defRPr>
                <a:latin typeface="Aptos Narrow" panose="020B0004020202020204" pitchFamily="34" charset="0"/>
              </a:defRPr>
            </a:lvl3pPr>
            <a:lvl4pPr>
              <a:buNone/>
              <a:defRPr sz="2400"/>
            </a:lvl4pPr>
          </a:lstStyle>
          <a:p>
            <a:pPr lvl="0"/>
            <a:r>
              <a:rPr lang="en-US"/>
              <a:t>Click to edit Master text styles</a:t>
            </a:r>
          </a:p>
          <a:p>
            <a:pPr lvl="1"/>
            <a:r>
              <a:rPr lang="en-US"/>
              <a:t>Second level</a:t>
            </a:r>
          </a:p>
          <a:p>
            <a:pPr lvl="2"/>
            <a:r>
              <a:rPr lang="en-US"/>
              <a:t>Third level</a:t>
            </a:r>
          </a:p>
        </p:txBody>
      </p:sp>
      <p:sp>
        <p:nvSpPr>
          <p:cNvPr id="7" name="Slide Number Placeholder 15"/>
          <p:cNvSpPr>
            <a:spLocks noGrp="1"/>
          </p:cNvSpPr>
          <p:nvPr>
            <p:ph type="sldNum" sz="quarter" idx="14"/>
          </p:nvPr>
        </p:nvSpPr>
        <p:spPr>
          <a:xfrm>
            <a:off x="11270891" y="6462684"/>
            <a:ext cx="812800" cy="365125"/>
          </a:xfrm>
        </p:spPr>
        <p:txBody>
          <a:bodyPr wrap="square" numCol="1" anchorCtr="0" compatLnSpc="1">
            <a:prstTxWarp prst="textNoShape">
              <a:avLst/>
            </a:prstTxWarp>
          </a:bodyPr>
          <a:lstStyle>
            <a:lvl1pPr>
              <a:defRPr sz="1200">
                <a:solidFill>
                  <a:schemeClr val="tx1"/>
                </a:solidFill>
                <a:latin typeface="Calibri" pitchFamily="34" charset="0"/>
              </a:defRPr>
            </a:lvl1pPr>
          </a:lstStyle>
          <a:p>
            <a:pPr>
              <a:defRPr/>
            </a:pPr>
            <a:fld id="{B6FAB5CE-5980-4C9D-B2E2-2FD2F4BD448E}" type="slidenum">
              <a:rPr lang="en-US" smtClean="0"/>
              <a:pPr>
                <a:defRPr/>
              </a:pPr>
              <a:t>‹#›</a:t>
            </a:fld>
            <a:endParaRPr lang="en-US"/>
          </a:p>
        </p:txBody>
      </p:sp>
      <p:cxnSp>
        <p:nvCxnSpPr>
          <p:cNvPr id="6" name="Straight Connector 5">
            <a:extLst>
              <a:ext uri="{FF2B5EF4-FFF2-40B4-BE49-F238E27FC236}">
                <a16:creationId xmlns:a16="http://schemas.microsoft.com/office/drawing/2014/main" id="{D59B2009-E989-4EA7-A832-E43949D0E4EF}"/>
              </a:ext>
            </a:extLst>
          </p:cNvPr>
          <p:cNvCxnSpPr>
            <a:cxnSpLocks/>
          </p:cNvCxnSpPr>
          <p:nvPr userDrawn="1"/>
        </p:nvCxnSpPr>
        <p:spPr>
          <a:xfrm rot="16200000">
            <a:off x="6807200" y="-3905250"/>
            <a:ext cx="0" cy="9753600"/>
          </a:xfrm>
          <a:prstGeom prst="line">
            <a:avLst/>
          </a:prstGeom>
          <a:ln w="19050">
            <a:solidFill>
              <a:srgbClr val="1F49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sldNum" sz="quarter" idx="10"/>
          </p:nvPr>
        </p:nvSpPr>
        <p:spPr>
          <a:ln/>
        </p:spPr>
        <p:txBody>
          <a:bodyPr/>
          <a:lstStyle>
            <a:lvl1pPr>
              <a:defRPr/>
            </a:lvl1pPr>
          </a:lstStyle>
          <a:p>
            <a:pPr>
              <a:defRPr/>
            </a:pPr>
            <a:fld id="{F37F0BF3-7E01-4ADA-898F-B7BD535273F5}" type="slidenum">
              <a:rPr lang="en-US"/>
              <a:pPr>
                <a:defRPr/>
              </a:pPr>
              <a:t>‹#›</a:t>
            </a:fld>
            <a:endParaRPr lang="en-US"/>
          </a:p>
        </p:txBody>
      </p:sp>
    </p:spTree>
  </p:cSld>
  <p:clrMapOvr>
    <a:masterClrMapping/>
  </p:clrMapOvr>
  <p:transition>
    <p:wipe dir="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lvl1pPr algn="l" defTabSz="914400" rtl="0" eaLnBrk="1" latinLnBrk="0" hangingPunct="1">
              <a:spcBef>
                <a:spcPct val="0"/>
              </a:spcBef>
              <a:buNone/>
              <a:defRPr lang="en-US" sz="4000" kern="1200">
                <a:solidFill>
                  <a:schemeClr val="tx1"/>
                </a:solidFill>
                <a:latin typeface="+mj-lt"/>
                <a:ea typeface="+mj-ea"/>
                <a:cs typeface="+mj-cs"/>
              </a:defRPr>
            </a:lvl1pPr>
          </a:lstStyle>
          <a:p>
            <a:r>
              <a:rPr lang="en-US"/>
              <a:t>Click to edit Master title style</a:t>
            </a:r>
          </a:p>
        </p:txBody>
      </p:sp>
      <p:sp>
        <p:nvSpPr>
          <p:cNvPr id="6" name="Content Placeholder 2"/>
          <p:cNvSpPr>
            <a:spLocks noGrp="1"/>
          </p:cNvSpPr>
          <p:nvPr>
            <p:ph idx="1"/>
          </p:nvPr>
        </p:nvSpPr>
        <p:spPr>
          <a:xfrm>
            <a:off x="609600" y="1600204"/>
            <a:ext cx="10972800" cy="4525963"/>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2"/>
          <p:cNvPicPr>
            <a:picLocks noChangeAspect="1" noChangeArrowheads="1"/>
          </p:cNvPicPr>
          <p:nvPr userDrawn="1"/>
        </p:nvPicPr>
        <p:blipFill>
          <a:blip r:embed="rId2" cstate="print"/>
          <a:srcRect/>
          <a:stretch>
            <a:fillRect/>
          </a:stretch>
        </p:blipFill>
        <p:spPr bwMode="auto">
          <a:xfrm>
            <a:off x="5283202" y="6153534"/>
            <a:ext cx="1361292" cy="704469"/>
          </a:xfrm>
          <a:prstGeom prst="rect">
            <a:avLst/>
          </a:prstGeom>
          <a:noFill/>
          <a:ln w="9525">
            <a:noFill/>
            <a:miter lim="800000"/>
            <a:headEnd/>
            <a:tailEnd/>
          </a:ln>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OER Title Slide">
    <p:spTree>
      <p:nvGrpSpPr>
        <p:cNvPr id="1" name=""/>
        <p:cNvGrpSpPr/>
        <p:nvPr/>
      </p:nvGrpSpPr>
      <p:grpSpPr>
        <a:xfrm>
          <a:off x="0" y="0"/>
          <a:ext cx="0" cy="0"/>
          <a:chOff x="0" y="0"/>
          <a:chExt cx="0" cy="0"/>
        </a:xfrm>
      </p:grpSpPr>
      <p:sp>
        <p:nvSpPr>
          <p:cNvPr id="3" name="Rectangle 2"/>
          <p:cNvSpPr/>
          <p:nvPr userDrawn="1"/>
        </p:nvSpPr>
        <p:spPr>
          <a:xfrm>
            <a:off x="1" y="0"/>
            <a:ext cx="1828801" cy="6858000"/>
          </a:xfrm>
          <a:prstGeom prst="rect">
            <a:avLst/>
          </a:prstGeom>
          <a:solidFill>
            <a:srgbClr val="004B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 name="Rectangle 3"/>
          <p:cNvSpPr/>
          <p:nvPr userDrawn="1"/>
        </p:nvSpPr>
        <p:spPr>
          <a:xfrm>
            <a:off x="3556000" y="152403"/>
            <a:ext cx="8128000" cy="276999"/>
          </a:xfrm>
          <a:prstGeom prst="rect">
            <a:avLst/>
          </a:prstGeom>
        </p:spPr>
        <p:txBody>
          <a:bodyPr wrap="square">
            <a:spAutoFit/>
          </a:bodyPr>
          <a:lstStyle/>
          <a:p>
            <a:pPr>
              <a:defRPr/>
            </a:pPr>
            <a:r>
              <a:rPr lang="en-US" sz="1200" b="1" i="1">
                <a:solidFill>
                  <a:srgbClr val="1F497D"/>
                </a:solidFill>
                <a:latin typeface="Calibri" pitchFamily="34" charset="0"/>
              </a:rPr>
              <a:t>Creating A Clean,</a:t>
            </a:r>
            <a:r>
              <a:rPr lang="en-US" sz="1200" b="1" i="1" baseline="0">
                <a:solidFill>
                  <a:srgbClr val="1F497D"/>
                </a:solidFill>
                <a:latin typeface="Calibri" pitchFamily="34" charset="0"/>
              </a:rPr>
              <a:t> Affordable, Equitable and Resilient</a:t>
            </a:r>
            <a:r>
              <a:rPr lang="en-US" sz="1200" b="1" i="1">
                <a:solidFill>
                  <a:srgbClr val="1F497D"/>
                </a:solidFill>
                <a:latin typeface="Calibri" pitchFamily="34" charset="0"/>
              </a:rPr>
              <a:t> Energy Future For the Commonwealth</a:t>
            </a:r>
          </a:p>
        </p:txBody>
      </p:sp>
      <p:sp>
        <p:nvSpPr>
          <p:cNvPr id="5" name="Rounded Rectangle 4"/>
          <p:cNvSpPr/>
          <p:nvPr userDrawn="1"/>
        </p:nvSpPr>
        <p:spPr>
          <a:xfrm>
            <a:off x="812800" y="457200"/>
            <a:ext cx="3352800" cy="1828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6" name="Picture 8"/>
          <p:cNvPicPr>
            <a:picLocks noChangeAspect="1" noChangeArrowheads="1"/>
          </p:cNvPicPr>
          <p:nvPr userDrawn="1"/>
        </p:nvPicPr>
        <p:blipFill>
          <a:blip r:embed="rId2" cstate="print"/>
          <a:srcRect/>
          <a:stretch>
            <a:fillRect/>
          </a:stretch>
        </p:blipFill>
        <p:spPr bwMode="auto">
          <a:xfrm>
            <a:off x="1016001" y="619125"/>
            <a:ext cx="2539999" cy="1495015"/>
          </a:xfrm>
          <a:prstGeom prst="roundRect">
            <a:avLst/>
          </a:prstGeom>
          <a:noFill/>
          <a:ln w="9525">
            <a:noFill/>
            <a:miter lim="800000"/>
            <a:headEnd/>
            <a:tailEnd/>
          </a:ln>
        </p:spPr>
      </p:pic>
      <p:sp>
        <p:nvSpPr>
          <p:cNvPr id="9" name="Title 1"/>
          <p:cNvSpPr>
            <a:spLocks noGrp="1"/>
          </p:cNvSpPr>
          <p:nvPr>
            <p:ph type="ctrTitle"/>
          </p:nvPr>
        </p:nvSpPr>
        <p:spPr>
          <a:xfrm>
            <a:off x="4368800" y="2209800"/>
            <a:ext cx="6705600" cy="2514600"/>
          </a:xfrm>
          <a:prstGeom prst="rect">
            <a:avLst/>
          </a:prstGeom>
        </p:spPr>
        <p:txBody>
          <a:bodyPr>
            <a:normAutofit/>
          </a:bodyPr>
          <a:lstStyle>
            <a:lvl1pPr>
              <a:defRPr sz="4000" b="1" baseline="0">
                <a:solidFill>
                  <a:srgbClr val="1F497D"/>
                </a:solidFill>
              </a:defRPr>
            </a:lvl1pPr>
          </a:lstStyle>
          <a:p>
            <a:r>
              <a:rPr lang="en-US"/>
              <a:t>Click to edit Master title style</a:t>
            </a:r>
          </a:p>
        </p:txBody>
      </p:sp>
    </p:spTree>
    <p:extLst>
      <p:ext uri="{BB962C8B-B14F-4D97-AF65-F5344CB8AC3E}">
        <p14:creationId xmlns:p14="http://schemas.microsoft.com/office/powerpoint/2010/main" val="3537582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D4CC6-32EC-475C-B318-7AB464C0AE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hyperlink" Target="https://www.mass.gov/info-details/climate-leader-communities" TargetMode="Externa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hyperlink" Target="https://www.mass.gov/info-details/municipal-fossil-fuel-free-building-demonstration-program" TargetMode="Externa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www.mass.gov/info-details/massachusetts-solar-for-all-application" TargetMode="External"/><Relationship Id="rId2" Type="http://schemas.openxmlformats.org/officeDocument/2006/relationships/hyperlink" Target="https://www.mass.gov/info-details/smart-programmatic-review" TargetMode="External"/><Relationship Id="rId1" Type="http://schemas.openxmlformats.org/officeDocument/2006/relationships/slideLayout" Target="../slideLayouts/slideLayout12.xml"/><Relationship Id="rId4" Type="http://schemas.openxmlformats.org/officeDocument/2006/relationships/hyperlink" Target="https://www.mass.gov/guides/charging-forward-energy-storage-in-a-net-zero-commonwealth"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www.mass.gov/orgs/grid-modernization-advisory-council-gmac"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hyperlink" Target="https://www.mass.gov/info-details/interagency-rates-working-group" TargetMode="External"/><Relationship Id="rId4" Type="http://schemas.openxmlformats.org/officeDocument/2006/relationships/hyperlink" Target="https://macleanenergy.com/83c-iv/83c-iv-timelin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hyperlink" Target="mailto:doer.energy@mass.gov"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3.svg"/><Relationship Id="rId2" Type="http://schemas.openxmlformats.org/officeDocument/2006/relationships/image" Target="../media/image14.png"/><Relationship Id="rId16"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31.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30.png"/><Relationship Id="rId9" Type="http://schemas.openxmlformats.org/officeDocument/2006/relationships/image" Target="../media/image23.sv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 Id="rId5" Type="http://schemas.openxmlformats.org/officeDocument/2006/relationships/comments" Target="../comments/comment1.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hyperlink" Target="https://urldefense.com/v3/__https:/t.e2ma.net/click/star4h/wotl2g/sdeflp__;!!CPANwP4y!TcYz-RWBliQy8zx5YHhBaKG4teGBTevhkHw9xgbUkEcu_M0kNELdOTYXxH4cDvM6wCamkcPkRHYvNhSDm_SA9nH_CC7Ghw$"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a:xfrm>
            <a:off x="6477000" y="3505198"/>
            <a:ext cx="5029200" cy="2743201"/>
          </a:xfrm>
        </p:spPr>
        <p:txBody>
          <a:bodyPr>
            <a:normAutofit/>
          </a:bodyPr>
          <a:lstStyle/>
          <a:p>
            <a:pPr>
              <a:defRPr/>
            </a:pPr>
            <a:r>
              <a:rPr lang="zh-CN" dirty="0"/>
              <a:t>2024年能源资源部</a:t>
            </a:r>
            <a:br>
              <a:rPr lang="zh-CN" dirty="0"/>
            </a:br>
            <a:r>
              <a:rPr lang="zh-CN" dirty="0"/>
              <a:t>市政厅会议</a:t>
            </a:r>
          </a:p>
        </p:txBody>
      </p:sp>
      <p:sp>
        <p:nvSpPr>
          <p:cNvPr id="4" name="TextBox 3"/>
          <p:cNvSpPr txBox="1"/>
          <p:nvPr/>
        </p:nvSpPr>
        <p:spPr>
          <a:xfrm>
            <a:off x="7239000" y="1210270"/>
            <a:ext cx="4191000" cy="923330"/>
          </a:xfrm>
          <a:prstGeom prst="rect">
            <a:avLst/>
          </a:prstGeom>
          <a:noFill/>
        </p:spPr>
        <p:txBody>
          <a:bodyPr wrap="square" rtlCol="0">
            <a:spAutoFit/>
          </a:bodyPr>
          <a:lstStyle/>
          <a:p>
            <a:pPr algn="r">
              <a:defRPr/>
            </a:pPr>
            <a:r>
              <a:rPr lang="zh-CN" b="1" dirty="0">
                <a:solidFill>
                  <a:srgbClr val="1F497D"/>
                </a:solidFill>
              </a:rPr>
              <a:t>马萨诸塞州</a:t>
            </a:r>
          </a:p>
          <a:p>
            <a:pPr algn="r">
              <a:defRPr/>
            </a:pPr>
            <a:r>
              <a:rPr lang="zh-CN" b="1" dirty="0">
                <a:solidFill>
                  <a:srgbClr val="1F497D"/>
                </a:solidFill>
              </a:rPr>
              <a:t>能源资源部</a:t>
            </a:r>
          </a:p>
          <a:p>
            <a:pPr algn="r">
              <a:defRPr/>
            </a:pPr>
            <a:r>
              <a:rPr lang="zh-CN" i="1" dirty="0">
                <a:solidFill>
                  <a:srgbClr val="1F497D"/>
                </a:solidFill>
              </a:rPr>
              <a:t>Elizabeth Mahony，专员</a:t>
            </a:r>
          </a:p>
        </p:txBody>
      </p:sp>
      <p:cxnSp>
        <p:nvCxnSpPr>
          <p:cNvPr id="6" name="Straight Connector 5">
            <a:extLst>
              <a:ext uri="{FF2B5EF4-FFF2-40B4-BE49-F238E27FC236}">
                <a16:creationId xmlns:a16="http://schemas.microsoft.com/office/drawing/2014/main" id="{F1FDCAF9-9658-4437-B8D9-E26B3B6CBA9C}"/>
              </a:ext>
            </a:extLst>
          </p:cNvPr>
          <p:cNvCxnSpPr/>
          <p:nvPr/>
        </p:nvCxnSpPr>
        <p:spPr>
          <a:xfrm>
            <a:off x="6172200" y="1752600"/>
            <a:ext cx="0" cy="4480560"/>
          </a:xfrm>
          <a:prstGeom prst="line">
            <a:avLst/>
          </a:prstGeom>
          <a:ln w="19050">
            <a:solidFill>
              <a:srgbClr val="1F497D"/>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594978D-FAD9-4DC8-8F04-97A2875FC1A8}"/>
              </a:ext>
            </a:extLst>
          </p:cNvPr>
          <p:cNvCxnSpPr>
            <a:cxnSpLocks/>
          </p:cNvCxnSpPr>
          <p:nvPr/>
        </p:nvCxnSpPr>
        <p:spPr>
          <a:xfrm rot="16200000">
            <a:off x="8991600" y="990600"/>
            <a:ext cx="0" cy="5029200"/>
          </a:xfrm>
          <a:prstGeom prst="line">
            <a:avLst/>
          </a:prstGeom>
          <a:ln w="19050">
            <a:solidFill>
              <a:srgbClr val="1F497D"/>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zh-CN"/>
              <a:t>绿色社区</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592316"/>
            <a:ext cx="11014841" cy="3387187"/>
          </a:xfrm>
        </p:spPr>
        <p:txBody>
          <a:bodyPr vert="horz" lIns="91440" tIns="45720" rIns="91440" bIns="45720" rtlCol="0" anchor="t">
            <a:normAutofit/>
          </a:bodyPr>
          <a:lstStyle/>
          <a:p>
            <a:r>
              <a:rPr lang="zh-CN" dirty="0">
                <a:latin typeface="Aptos Narrow"/>
                <a:ea typeface="SimSun"/>
              </a:rPr>
              <a:t>支持和鼓励公平的市政碳减排工作，以推进本州的气候目标 </a:t>
            </a:r>
          </a:p>
          <a:p>
            <a:r>
              <a:rPr lang="zh-CN" dirty="0">
                <a:latin typeface="Aptos Narrow"/>
                <a:ea typeface="SimSun"/>
              </a:rPr>
              <a:t>提供工具和资源，以协助市政当局“就地解决问题” </a:t>
            </a:r>
          </a:p>
          <a:p>
            <a:r>
              <a:rPr lang="zh-CN" altLang="en-US" dirty="0">
                <a:latin typeface="Aptos Narrow"/>
              </a:rPr>
              <a:t>落实</a:t>
            </a:r>
            <a:r>
              <a:rPr lang="zh-CN" dirty="0">
                <a:latin typeface="Aptos Narrow"/>
                <a:ea typeface="SimSun"/>
              </a:rPr>
              <a:t>MassEnergyIn</a:t>
            </a:r>
            <a:r>
              <a:rPr lang="en-CA" altLang="zh-CN" dirty="0">
                <a:latin typeface="Aptos Narrow"/>
                <a:ea typeface="SimSun"/>
              </a:rPr>
              <a:t>s</a:t>
            </a:r>
            <a:r>
              <a:rPr lang="zh-CN" dirty="0">
                <a:latin typeface="Aptos Narrow"/>
                <a:ea typeface="SimSun"/>
              </a:rPr>
              <a:t>ight（MEI</a:t>
            </a:r>
            <a:r>
              <a:rPr lang="zh-CN" altLang="en-US" dirty="0">
                <a:latin typeface="Aptos Narrow"/>
              </a:rPr>
              <a:t>）</a:t>
            </a:r>
            <a:r>
              <a:rPr lang="zh-CN" altLang="en-CA" dirty="0">
                <a:latin typeface="Aptos Narrow"/>
                <a:ea typeface="SimSun"/>
              </a:rPr>
              <a:t>新</a:t>
            </a:r>
            <a:r>
              <a:rPr lang="zh-CN" dirty="0">
                <a:latin typeface="Aptos Narrow"/>
                <a:ea typeface="SimSun"/>
              </a:rPr>
              <a:t>功能，对建筑排放进行预测和分析。</a:t>
            </a:r>
          </a:p>
          <a:p>
            <a:r>
              <a:rPr lang="zh-CN" dirty="0">
                <a:latin typeface="Aptos Narrow"/>
                <a:ea typeface="SimSun"/>
              </a:rPr>
              <a:t>对第一组</a:t>
            </a:r>
            <a:r>
              <a:rPr lang="zh-CN" dirty="0">
                <a:latin typeface="Aptos Narrow"/>
                <a:ea typeface="SimSun"/>
                <a:hlinkClick r:id="rId2"/>
              </a:rPr>
              <a:t>气候</a:t>
            </a:r>
            <a:r>
              <a:rPr lang="zh-CN" altLang="en-US" dirty="0">
                <a:latin typeface="Aptos Narrow"/>
                <a:ea typeface="SimSun"/>
                <a:hlinkClick r:id="rId2"/>
              </a:rPr>
              <a:t>领袖</a:t>
            </a:r>
            <a:r>
              <a:rPr lang="zh-CN" dirty="0">
                <a:latin typeface="Aptos Narrow"/>
                <a:ea typeface="SimSun"/>
                <a:hlinkClick r:id="rId2"/>
              </a:rPr>
              <a:t>社区</a:t>
            </a:r>
            <a:r>
              <a:rPr lang="zh-CN" dirty="0">
                <a:latin typeface="Aptos Narrow"/>
                <a:ea typeface="SimSun"/>
              </a:rPr>
              <a:t>进行认证</a:t>
            </a:r>
          </a:p>
          <a:p>
            <a:r>
              <a:rPr lang="zh-CN" dirty="0">
                <a:latin typeface="Aptos Narrow"/>
                <a:ea typeface="SimSun"/>
              </a:rPr>
              <a:t>举办我们的首届绿色社区峰会</a:t>
            </a:r>
          </a:p>
          <a:p>
            <a:r>
              <a:rPr lang="zh-CN" dirty="0">
                <a:latin typeface="Aptos Narrow"/>
                <a:ea typeface="SimSun"/>
              </a:rPr>
              <a:t>制定电池储能系统示范细则</a:t>
            </a:r>
          </a:p>
          <a:p>
            <a:endParaRPr lang="en-US" dirty="0"/>
          </a:p>
          <a:p>
            <a:endParaRPr lang="en-US" dirty="0"/>
          </a:p>
          <a:p>
            <a:endParaRPr lang="en-US" dirty="0"/>
          </a:p>
          <a:p>
            <a:endParaRPr lang="en-US" dirty="0">
              <a:latin typeface="Aptos Narrow" panose="020B0004020202020204" pitchFamily="34" charset="0"/>
            </a:endParaRPr>
          </a:p>
          <a:p>
            <a:endParaRPr lang="en-US" dirty="0">
              <a:latin typeface="Aptos Narrow" panose="020B0004020202020204" pitchFamily="34" charset="0"/>
            </a:endParaRPr>
          </a:p>
          <a:p>
            <a:endParaRPr lang="en-US" dirty="0">
              <a:latin typeface="Aptos Narrow" panose="020B0004020202020204" pitchFamily="34" charset="0"/>
            </a:endParaRPr>
          </a:p>
          <a:p>
            <a:pPr lvl="1"/>
            <a:endParaRPr lang="en-US" dirty="0">
              <a:latin typeface="Aptos Narrow" panose="020B0004020202020204" pitchFamily="34" charset="0"/>
            </a:endParaRP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zh-CN" sz="3200" dirty="0">
                <a:solidFill>
                  <a:srgbClr val="004B8D"/>
                </a:solidFill>
                <a:latin typeface="Aptos Black" panose="020B0004020202020204" pitchFamily="34" charset="0"/>
                <a:ea typeface="SimSun"/>
              </a:rPr>
              <a:t>2024</a:t>
            </a:r>
            <a:r>
              <a:rPr lang="zh-CN" sz="3200" b="1" dirty="0">
                <a:solidFill>
                  <a:srgbClr val="004B8D"/>
                </a:solidFill>
                <a:latin typeface="Aptos Black" panose="020B0004020202020204" pitchFamily="34" charset="0"/>
                <a:ea typeface="SimSun"/>
              </a:rPr>
              <a:t>年目标</a:t>
            </a:r>
          </a:p>
        </p:txBody>
      </p:sp>
      <p:pic>
        <p:nvPicPr>
          <p:cNvPr id="3" name="Picture 2" descr="A green and black logo&#10;&#10;Description automatically generated">
            <a:extLst>
              <a:ext uri="{FF2B5EF4-FFF2-40B4-BE49-F238E27FC236}">
                <a16:creationId xmlns:a16="http://schemas.microsoft.com/office/drawing/2014/main" id="{C0D311F3-0A44-9FFE-AAFE-EAE02D8AB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31" y="5329758"/>
            <a:ext cx="1312545" cy="1299641"/>
          </a:xfrm>
          <a:prstGeom prst="rect">
            <a:avLst/>
          </a:prstGeom>
        </p:spPr>
      </p:pic>
    </p:spTree>
    <p:extLst>
      <p:ext uri="{BB962C8B-B14F-4D97-AF65-F5344CB8AC3E}">
        <p14:creationId xmlns:p14="http://schemas.microsoft.com/office/powerpoint/2010/main" val="3578276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zh-CN"/>
              <a:t>绿色社区</a:t>
            </a:r>
          </a:p>
        </p:txBody>
      </p:sp>
      <p:sp>
        <p:nvSpPr>
          <p:cNvPr id="6" name="Rectangle 5">
            <a:extLst>
              <a:ext uri="{FF2B5EF4-FFF2-40B4-BE49-F238E27FC236}">
                <a16:creationId xmlns:a16="http://schemas.microsoft.com/office/drawing/2014/main" id="{1F5A9687-C404-60C5-8FA9-85B5E4C407EF}"/>
              </a:ext>
            </a:extLst>
          </p:cNvPr>
          <p:cNvSpPr/>
          <p:nvPr/>
        </p:nvSpPr>
        <p:spPr>
          <a:xfrm>
            <a:off x="7676913" y="4535000"/>
            <a:ext cx="4137660" cy="2004060"/>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zh-CN" b="1" u="sng" dirty="0">
                <a:latin typeface="Aptos Narrow" panose="020B0004020202020204" pitchFamily="34" charset="0"/>
                <a:ea typeface="SimSun"/>
              </a:rPr>
              <a:t>公众参与的机会</a:t>
            </a:r>
          </a:p>
          <a:p>
            <a:pPr marL="285750" indent="-285750">
              <a:buFont typeface="Arial" panose="020B0604020202020204" pitchFamily="34" charset="0"/>
              <a:buChar char="•"/>
            </a:pPr>
            <a:r>
              <a:rPr lang="zh-CN" sz="1600" dirty="0">
                <a:latin typeface="Aptos Narrow" panose="020B0004020202020204" pitchFamily="34" charset="0"/>
                <a:ea typeface="SimSun"/>
              </a:rPr>
              <a:t>春季/夏季——气候领袖社区的办公时间</a:t>
            </a:r>
          </a:p>
          <a:p>
            <a:pPr marL="285750" indent="-285750">
              <a:buFont typeface="Arial" panose="020B0604020202020204" pitchFamily="34" charset="0"/>
              <a:buChar char="•"/>
            </a:pPr>
            <a:r>
              <a:rPr lang="zh-CN" sz="1600" dirty="0">
                <a:latin typeface="Aptos Narrow" panose="020B0004020202020204" pitchFamily="34" charset="0"/>
                <a:ea typeface="SimSun"/>
              </a:rPr>
              <a:t>夏季/秋季——对电池储能系统细则草案进行反馈</a:t>
            </a:r>
          </a:p>
          <a:p>
            <a:pPr marL="285750" indent="-285750">
              <a:buFont typeface="Arial" panose="020B0604020202020204" pitchFamily="34" charset="0"/>
              <a:buChar char="•"/>
            </a:pPr>
            <a:r>
              <a:rPr lang="zh-CN" sz="1600" dirty="0">
                <a:latin typeface="Aptos Narrow" panose="020B0004020202020204" pitchFamily="34" charset="0"/>
                <a:ea typeface="SimSun"/>
              </a:rPr>
              <a:t>秋季——绿色社区峰会</a:t>
            </a:r>
          </a:p>
        </p:txBody>
      </p:sp>
      <p:sp>
        <p:nvSpPr>
          <p:cNvPr id="2" name="Rectangle 1">
            <a:extLst>
              <a:ext uri="{FF2B5EF4-FFF2-40B4-BE49-F238E27FC236}">
                <a16:creationId xmlns:a16="http://schemas.microsoft.com/office/drawing/2014/main" id="{71CCA49F-2967-7D6A-9A20-940C4126EC05}"/>
              </a:ext>
            </a:extLst>
          </p:cNvPr>
          <p:cNvSpPr/>
          <p:nvPr/>
        </p:nvSpPr>
        <p:spPr>
          <a:xfrm>
            <a:off x="7676913" y="1132551"/>
            <a:ext cx="4137660" cy="2982249"/>
          </a:xfrm>
          <a:prstGeom prst="rect">
            <a:avLst/>
          </a:prstGeom>
        </p:spPr>
        <p:style>
          <a:lnRef idx="1">
            <a:schemeClr val="accent3"/>
          </a:lnRef>
          <a:fillRef idx="2">
            <a:schemeClr val="accent3"/>
          </a:fillRef>
          <a:effectRef idx="1">
            <a:schemeClr val="accent3"/>
          </a:effectRef>
          <a:fontRef idx="minor">
            <a:schemeClr val="dk1"/>
          </a:fontRef>
        </p:style>
        <p:txBody>
          <a:bodyPr lIns="91440" tIns="182880" rIns="91440" bIns="182880" rtlCol="0" anchor="t"/>
          <a:lstStyle/>
          <a:p>
            <a:pPr algn="ctr"/>
            <a:r>
              <a:rPr lang="zh-CN" b="1" u="sng" dirty="0">
                <a:latin typeface="Aptos Narrow" panose="020B0004020202020204" pitchFamily="34" charset="0"/>
                <a:ea typeface="SimSun"/>
              </a:rPr>
              <a:t>2024年时间表</a:t>
            </a:r>
          </a:p>
          <a:p>
            <a:pPr marL="285750" indent="-285750">
              <a:buFont typeface="Arial" panose="020B0604020202020204" pitchFamily="34" charset="0"/>
              <a:buChar char="•"/>
            </a:pPr>
            <a:r>
              <a:rPr lang="zh-CN" sz="1600" dirty="0">
                <a:latin typeface="Aptos Narrow"/>
                <a:ea typeface="SimSun"/>
              </a:rPr>
              <a:t>早春——市政碳减排路线图援助申请截止</a:t>
            </a:r>
          </a:p>
          <a:p>
            <a:pPr marL="285750" indent="-285750">
              <a:buFont typeface="Arial" panose="020B0604020202020204" pitchFamily="34" charset="0"/>
              <a:buChar char="•"/>
            </a:pPr>
            <a:r>
              <a:rPr lang="zh-CN" sz="1600" dirty="0">
                <a:latin typeface="Aptos Narrow" panose="020B0004020202020204" pitchFamily="34" charset="0"/>
                <a:ea typeface="SimSun"/>
              </a:rPr>
              <a:t>春季——发布EECBG PON</a:t>
            </a:r>
          </a:p>
          <a:p>
            <a:pPr marL="285750" indent="-285750">
              <a:buFont typeface="Arial" panose="020B0604020202020204" pitchFamily="34" charset="0"/>
              <a:buChar char="•"/>
            </a:pPr>
            <a:r>
              <a:rPr lang="zh-CN" sz="1600" dirty="0">
                <a:latin typeface="Aptos Narrow" panose="020B0004020202020204" pitchFamily="34" charset="0"/>
                <a:ea typeface="SimSun"/>
              </a:rPr>
              <a:t>春季——竞争性补贴</a:t>
            </a:r>
            <a:r>
              <a:rPr lang="zh-CN" altLang="en-US" sz="1600" dirty="0">
                <a:latin typeface="Aptos Narrow" panose="020B0004020202020204" pitchFamily="34" charset="0"/>
                <a:ea typeface="SimSun"/>
              </a:rPr>
              <a:t>第一批</a:t>
            </a:r>
            <a:r>
              <a:rPr lang="zh-CN" sz="1600" dirty="0">
                <a:latin typeface="Aptos Narrow" panose="020B0004020202020204" pitchFamily="34" charset="0"/>
                <a:ea typeface="SimSun"/>
              </a:rPr>
              <a:t>截止</a:t>
            </a:r>
          </a:p>
          <a:p>
            <a:pPr marL="285750" indent="-285750">
              <a:buFont typeface="Arial" panose="020B0604020202020204" pitchFamily="34" charset="0"/>
              <a:buChar char="•"/>
            </a:pPr>
            <a:r>
              <a:rPr lang="zh-CN" sz="1600" dirty="0">
                <a:latin typeface="Aptos Narrow" panose="020B0004020202020204" pitchFamily="34" charset="0"/>
                <a:ea typeface="SimSun"/>
              </a:rPr>
              <a:t>6月28日——第一</a:t>
            </a:r>
            <a:r>
              <a:rPr lang="zh-CN" altLang="en-US" sz="1600" dirty="0">
                <a:latin typeface="Aptos Narrow" panose="020B0004020202020204" pitchFamily="34" charset="0"/>
                <a:ea typeface="SimSun"/>
              </a:rPr>
              <a:t>批</a:t>
            </a:r>
            <a:r>
              <a:rPr lang="zh-CN" sz="1600" dirty="0">
                <a:latin typeface="Aptos Narrow" panose="020B0004020202020204" pitchFamily="34" charset="0"/>
                <a:ea typeface="SimSun"/>
              </a:rPr>
              <a:t>绿色社区指定截止</a:t>
            </a:r>
          </a:p>
          <a:p>
            <a:pPr marL="285750" indent="-285750">
              <a:buFont typeface="Arial" panose="020B0604020202020204" pitchFamily="34" charset="0"/>
              <a:buChar char="•"/>
            </a:pPr>
            <a:r>
              <a:rPr lang="zh-CN" sz="1600" dirty="0">
                <a:latin typeface="Aptos Narrow" panose="020B0004020202020204" pitchFamily="34" charset="0"/>
                <a:ea typeface="SimSun"/>
              </a:rPr>
              <a:t>7月19日——第一批气候</a:t>
            </a:r>
            <a:r>
              <a:rPr lang="zh-CN" altLang="en-US" sz="1600" dirty="0">
                <a:latin typeface="Aptos Narrow" panose="020B0004020202020204" pitchFamily="34" charset="0"/>
                <a:ea typeface="SimSun"/>
              </a:rPr>
              <a:t>领袖</a:t>
            </a:r>
            <a:r>
              <a:rPr lang="zh-CN" sz="1600" dirty="0">
                <a:latin typeface="Aptos Narrow" panose="020B0004020202020204" pitchFamily="34" charset="0"/>
                <a:ea typeface="SimSun"/>
              </a:rPr>
              <a:t>社区认证截止</a:t>
            </a:r>
          </a:p>
          <a:p>
            <a:pPr marL="285750" indent="-285750">
              <a:buFont typeface="Arial" panose="020B0604020202020204" pitchFamily="34" charset="0"/>
              <a:buChar char="•"/>
            </a:pPr>
            <a:r>
              <a:rPr lang="zh-CN" sz="1600" dirty="0">
                <a:latin typeface="Aptos Narrow" panose="020B0004020202020204" pitchFamily="34" charset="0"/>
                <a:ea typeface="SimSun"/>
              </a:rPr>
              <a:t>秋季——竞争性补贴</a:t>
            </a:r>
            <a:r>
              <a:rPr lang="zh-CN" altLang="en-US" sz="1600" dirty="0">
                <a:latin typeface="Aptos Narrow" panose="020B0004020202020204" pitchFamily="34" charset="0"/>
                <a:ea typeface="SimSun"/>
              </a:rPr>
              <a:t>第二批</a:t>
            </a:r>
            <a:r>
              <a:rPr lang="zh-CN" sz="1600" dirty="0">
                <a:latin typeface="Aptos Narrow" panose="020B0004020202020204" pitchFamily="34" charset="0"/>
                <a:ea typeface="SimSun"/>
              </a:rPr>
              <a:t>截止</a:t>
            </a:r>
          </a:p>
          <a:p>
            <a:pPr marL="285750" indent="-285750">
              <a:buFont typeface="Arial" panose="020B0604020202020204" pitchFamily="34" charset="0"/>
              <a:buChar char="•"/>
            </a:pPr>
            <a:r>
              <a:rPr lang="zh-CN" sz="1600" dirty="0">
                <a:latin typeface="Aptos Narrow" panose="020B0004020202020204" pitchFamily="34" charset="0"/>
                <a:ea typeface="SimSun"/>
              </a:rPr>
              <a:t>12月31日——第二批气候</a:t>
            </a:r>
            <a:r>
              <a:rPr lang="zh-CN" altLang="en-US" sz="1600" dirty="0">
                <a:latin typeface="Aptos Narrow" panose="020B0004020202020204" pitchFamily="34" charset="0"/>
                <a:ea typeface="SimSun"/>
              </a:rPr>
              <a:t>领袖</a:t>
            </a:r>
            <a:r>
              <a:rPr lang="zh-CN" sz="1600" dirty="0">
                <a:latin typeface="Aptos Narrow" panose="020B0004020202020204" pitchFamily="34" charset="0"/>
                <a:ea typeface="SimSun"/>
              </a:rPr>
              <a:t>社区认证截止</a:t>
            </a:r>
            <a:endParaRPr lang="en-US" dirty="0">
              <a:latin typeface="Aptos Narrow" panose="020B0004020202020204" pitchFamily="34" charset="0"/>
            </a:endParaRPr>
          </a:p>
          <a:p>
            <a:endParaRPr lang="en-US" dirty="0">
              <a:latin typeface="Aptos Narrow" panose="020B0004020202020204" pitchFamily="34" charset="0"/>
            </a:endParaRPr>
          </a:p>
        </p:txBody>
      </p:sp>
      <p:sp>
        <p:nvSpPr>
          <p:cNvPr id="7" name="TextBox 6">
            <a:extLst>
              <a:ext uri="{FF2B5EF4-FFF2-40B4-BE49-F238E27FC236}">
                <a16:creationId xmlns:a16="http://schemas.microsoft.com/office/drawing/2014/main" id="{1E2D11E9-7938-01FD-9510-0BEA579A12FF}"/>
              </a:ext>
            </a:extLst>
          </p:cNvPr>
          <p:cNvSpPr txBox="1"/>
          <p:nvPr/>
        </p:nvSpPr>
        <p:spPr>
          <a:xfrm>
            <a:off x="1030695" y="1132551"/>
            <a:ext cx="4892310" cy="584775"/>
          </a:xfrm>
          <a:prstGeom prst="rect">
            <a:avLst/>
          </a:prstGeom>
          <a:noFill/>
        </p:spPr>
        <p:txBody>
          <a:bodyPr wrap="square">
            <a:spAutoFit/>
          </a:bodyPr>
          <a:lstStyle/>
          <a:p>
            <a:pPr algn="ctr"/>
            <a:r>
              <a:rPr lang="zh-CN" sz="3200" dirty="0">
                <a:solidFill>
                  <a:srgbClr val="004B8D"/>
                </a:solidFill>
                <a:latin typeface="Aptos Black" panose="020B0004020202020204" pitchFamily="34" charset="0"/>
                <a:ea typeface="SimSun"/>
              </a:rPr>
              <a:t>2024</a:t>
            </a:r>
            <a:r>
              <a:rPr lang="zh-CN" sz="3200" b="1" dirty="0">
                <a:solidFill>
                  <a:srgbClr val="004B8D"/>
                </a:solidFill>
                <a:latin typeface="Aptos Black" panose="020B0004020202020204" pitchFamily="34" charset="0"/>
                <a:ea typeface="SimSun"/>
              </a:rPr>
              <a:t>年重点项目</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717326"/>
            <a:ext cx="6941820" cy="434711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dirty="0">
                <a:latin typeface="Aptos Narrow" panose="020B0004020202020204" pitchFamily="34" charset="0"/>
                <a:ea typeface="SimSun"/>
              </a:rPr>
              <a:t>实施</a:t>
            </a:r>
            <a:r>
              <a:rPr lang="zh-CN" dirty="0">
                <a:latin typeface="Aptos Narrow" panose="020B0004020202020204" pitchFamily="34" charset="0"/>
                <a:ea typeface="SimSun"/>
                <a:hlinkClick r:id="rId2"/>
              </a:rPr>
              <a:t>无化石燃料示范试点</a:t>
            </a:r>
          </a:p>
          <a:p>
            <a:r>
              <a:rPr lang="zh-CN" dirty="0"/>
              <a:t>推进气候</a:t>
            </a:r>
            <a:r>
              <a:rPr lang="zh-CN" altLang="en-US" dirty="0"/>
              <a:t>领袖</a:t>
            </a:r>
            <a:r>
              <a:rPr lang="zh-CN" dirty="0"/>
              <a:t>社区计划</a:t>
            </a:r>
          </a:p>
          <a:p>
            <a:r>
              <a:rPr lang="zh-CN" dirty="0">
                <a:latin typeface="Aptos Narrow" panose="020B0004020202020204" pitchFamily="34" charset="0"/>
                <a:ea typeface="SimSun"/>
              </a:rPr>
              <a:t>管理市政当局和学校的联邦补贴</a:t>
            </a:r>
          </a:p>
          <a:p>
            <a:r>
              <a:rPr lang="zh-CN" dirty="0"/>
              <a:t>支持市政当局采用延伸性和选择性专业能源建筑规范</a:t>
            </a:r>
          </a:p>
          <a:p>
            <a:r>
              <a:rPr lang="zh-CN" dirty="0"/>
              <a:t>与MassCEC合作实施街头充电倡议</a:t>
            </a:r>
          </a:p>
          <a:p>
            <a:r>
              <a:rPr lang="zh-CN" dirty="0">
                <a:latin typeface="Aptos Narrow"/>
                <a:ea typeface="SimSun"/>
              </a:rPr>
              <a:t>部署MEI工具，以利用美国能源部的工具</a:t>
            </a:r>
            <a:r>
              <a:rPr lang="zh-CN" altLang="en-US" dirty="0">
                <a:latin typeface="Aptos Narrow"/>
                <a:ea typeface="SimSun"/>
              </a:rPr>
              <a:t>筛选出</a:t>
            </a:r>
            <a:r>
              <a:rPr lang="zh-CN" dirty="0">
                <a:latin typeface="Aptos Narrow"/>
                <a:ea typeface="SimSun"/>
              </a:rPr>
              <a:t>性能低下的设施，并</a:t>
            </a:r>
            <a:r>
              <a:rPr lang="zh-CN" altLang="en-US" dirty="0">
                <a:latin typeface="Aptos Narrow"/>
                <a:ea typeface="SimSun"/>
              </a:rPr>
              <a:t>重点</a:t>
            </a:r>
            <a:r>
              <a:rPr lang="zh-CN" dirty="0">
                <a:latin typeface="Aptos Narrow"/>
                <a:ea typeface="SimSun"/>
              </a:rPr>
              <a:t>采取有针对性的能效/</a:t>
            </a:r>
            <a:r>
              <a:rPr lang="zh-CN" altLang="en-US" dirty="0">
                <a:latin typeface="Aptos Narrow"/>
                <a:ea typeface="SimSun"/>
              </a:rPr>
              <a:t>脱碳</a:t>
            </a:r>
            <a:r>
              <a:rPr lang="zh-CN" dirty="0">
                <a:latin typeface="Aptos Narrow"/>
                <a:ea typeface="SimSun"/>
              </a:rPr>
              <a:t>行动</a:t>
            </a:r>
          </a:p>
          <a:p>
            <a:endParaRPr lang="en-US" dirty="0"/>
          </a:p>
          <a:p>
            <a:endParaRPr lang="en-US" dirty="0">
              <a:latin typeface="Aptos Narrow" panose="020B0004020202020204" pitchFamily="34" charset="0"/>
            </a:endParaRPr>
          </a:p>
          <a:p>
            <a:pPr lvl="1"/>
            <a:endParaRPr lang="en-US" dirty="0"/>
          </a:p>
        </p:txBody>
      </p:sp>
    </p:spTree>
    <p:extLst>
      <p:ext uri="{BB962C8B-B14F-4D97-AF65-F5344CB8AC3E}">
        <p14:creationId xmlns:p14="http://schemas.microsoft.com/office/powerpoint/2010/main" val="2010714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zh-CN"/>
              <a:t>以身作则</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289391" y="1663337"/>
            <a:ext cx="5932733" cy="4966063"/>
          </a:xfrm>
        </p:spPr>
        <p:txBody>
          <a:bodyPr vert="horz" lIns="91440" tIns="45720" rIns="91440" bIns="45720" rtlCol="0" anchor="t">
            <a:normAutofit/>
          </a:bodyPr>
          <a:lstStyle/>
          <a:p>
            <a:pPr marL="0" indent="0">
              <a:buNone/>
            </a:pPr>
            <a:r>
              <a:rPr lang="zh-CN" sz="2400" b="1" dirty="0">
                <a:latin typeface="Aptos Narrow"/>
                <a:ea typeface="SimSun"/>
              </a:rPr>
              <a:t>以身作则</a:t>
            </a:r>
            <a:r>
              <a:rPr lang="zh-CN" altLang="en-US" sz="2400" b="1" u="sng" dirty="0">
                <a:solidFill>
                  <a:srgbClr val="0070C0"/>
                </a:solidFill>
                <a:latin typeface="Aptos Narrow"/>
              </a:rPr>
              <a:t>第</a:t>
            </a:r>
            <a:r>
              <a:rPr lang="en-US" altLang="zh-CN" sz="2400" b="1" u="sng" dirty="0">
                <a:solidFill>
                  <a:srgbClr val="0070C0"/>
                </a:solidFill>
                <a:latin typeface="Aptos Narrow"/>
              </a:rPr>
              <a:t>594</a:t>
            </a:r>
            <a:r>
              <a:rPr lang="zh-CN" altLang="en-US" sz="2400" b="1" u="sng" dirty="0">
                <a:solidFill>
                  <a:srgbClr val="0070C0"/>
                </a:solidFill>
                <a:latin typeface="Aptos Narrow"/>
              </a:rPr>
              <a:t>号行政命令</a:t>
            </a:r>
            <a:r>
              <a:rPr lang="zh-CN" sz="2400" b="1" dirty="0">
                <a:latin typeface="Aptos Narrow"/>
                <a:ea typeface="SimSun"/>
              </a:rPr>
              <a:t>的实施</a:t>
            </a:r>
          </a:p>
          <a:p>
            <a:r>
              <a:rPr lang="zh-CN" sz="2200" dirty="0">
                <a:latin typeface="Aptos Narrow"/>
                <a:ea typeface="SimSun"/>
              </a:rPr>
              <a:t>部署充电设施，以支持</a:t>
            </a:r>
            <a:r>
              <a:rPr lang="zh-CN" altLang="en-US" sz="2200" dirty="0">
                <a:latin typeface="Aptos Narrow"/>
                <a:ea typeface="SimSun"/>
              </a:rPr>
              <a:t>车队</a:t>
            </a:r>
            <a:r>
              <a:rPr lang="zh-CN" sz="2200" dirty="0">
                <a:latin typeface="Aptos Narrow"/>
                <a:ea typeface="SimSun"/>
              </a:rPr>
              <a:t>电动化</a:t>
            </a:r>
          </a:p>
          <a:p>
            <a:r>
              <a:rPr lang="zh-CN" sz="2200" dirty="0">
                <a:latin typeface="Aptos Narrow"/>
                <a:ea typeface="SimSun"/>
              </a:rPr>
              <a:t>协调</a:t>
            </a:r>
            <a:r>
              <a:rPr lang="zh-CN" altLang="en-US" sz="2200" dirty="0">
                <a:latin typeface="Aptos Narrow"/>
                <a:ea typeface="SimSun"/>
              </a:rPr>
              <a:t>本</a:t>
            </a:r>
            <a:r>
              <a:rPr lang="zh-CN" sz="2200" dirty="0">
                <a:latin typeface="Aptos Narrow"/>
                <a:ea typeface="SimSun"/>
              </a:rPr>
              <a:t>州</a:t>
            </a:r>
            <a:r>
              <a:rPr lang="zh-CN" altLang="en-US" sz="2200" dirty="0">
                <a:latin typeface="Aptos Narrow"/>
                <a:ea typeface="SimSun"/>
              </a:rPr>
              <a:t>车队</a:t>
            </a:r>
            <a:r>
              <a:rPr lang="zh-CN" sz="2200" dirty="0">
                <a:latin typeface="Aptos Narrow"/>
                <a:ea typeface="SimSun"/>
              </a:rPr>
              <a:t>的</a:t>
            </a:r>
            <a:r>
              <a:rPr lang="zh-CN" altLang="en-US" sz="2200" dirty="0">
                <a:latin typeface="Aptos Narrow"/>
                <a:ea typeface="SimSun"/>
              </a:rPr>
              <a:t>车辆</a:t>
            </a:r>
            <a:r>
              <a:rPr lang="zh-CN" sz="2200" dirty="0">
                <a:latin typeface="Aptos Narrow"/>
                <a:ea typeface="SimSun"/>
              </a:rPr>
              <a:t>电动化规划 </a:t>
            </a:r>
          </a:p>
          <a:p>
            <a:r>
              <a:rPr lang="zh-CN" sz="2200" dirty="0">
                <a:latin typeface="Aptos Narrow"/>
                <a:ea typeface="SimSun"/>
              </a:rPr>
              <a:t>启动中型车零排放要求（2024年7月1日生效）</a:t>
            </a:r>
          </a:p>
          <a:p>
            <a:r>
              <a:rPr lang="zh-CN" sz="2200" dirty="0">
                <a:latin typeface="Aptos Narrow"/>
                <a:ea typeface="SimSun"/>
              </a:rPr>
              <a:t>通过技术援助和财政援助，为继续减少在州内场地使用现场化石燃料提供支持</a:t>
            </a:r>
          </a:p>
          <a:p>
            <a:r>
              <a:rPr lang="zh-CN" sz="2200" dirty="0">
                <a:latin typeface="Aptos Narrow"/>
                <a:ea typeface="SimSun"/>
              </a:rPr>
              <a:t>实施“购买清洁倡议”，以降低州建设项目中的内含碳量</a:t>
            </a:r>
          </a:p>
          <a:p>
            <a:r>
              <a:rPr lang="zh-CN" altLang="en-US" sz="2200" dirty="0">
                <a:latin typeface="Aptos Narrow"/>
                <a:ea typeface="SimSun"/>
              </a:rPr>
              <a:t>提供更便利的</a:t>
            </a:r>
            <a:r>
              <a:rPr lang="zh-CN" sz="2200" dirty="0">
                <a:latin typeface="Aptos Narrow"/>
                <a:ea typeface="SimSun"/>
              </a:rPr>
              <a:t>手续</a:t>
            </a:r>
            <a:r>
              <a:rPr lang="zh-CN" altLang="en-US" sz="2200" dirty="0">
                <a:latin typeface="Aptos Narrow"/>
                <a:ea typeface="SimSun"/>
              </a:rPr>
              <a:t>，帮助公共项目利用</a:t>
            </a:r>
            <a:r>
              <a:rPr lang="zh-CN" sz="2200" dirty="0">
                <a:latin typeface="Aptos Narrow"/>
                <a:ea typeface="SimSun"/>
              </a:rPr>
              <a:t>联邦清洁能源税收抵免</a:t>
            </a: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zh-CN" sz="3200" dirty="0">
                <a:solidFill>
                  <a:srgbClr val="004B8D"/>
                </a:solidFill>
                <a:latin typeface="Aptos Black" panose="020B0004020202020204" pitchFamily="34" charset="0"/>
                <a:ea typeface="SimSun"/>
              </a:rPr>
              <a:t>2024</a:t>
            </a:r>
            <a:r>
              <a:rPr lang="zh-CN" sz="3200" b="1" dirty="0">
                <a:solidFill>
                  <a:srgbClr val="004B8D"/>
                </a:solidFill>
                <a:latin typeface="Aptos Black" panose="020B0004020202020204" pitchFamily="34" charset="0"/>
                <a:ea typeface="SimSun"/>
              </a:rPr>
              <a:t>年目标</a:t>
            </a:r>
          </a:p>
        </p:txBody>
      </p:sp>
      <p:sp>
        <p:nvSpPr>
          <p:cNvPr id="2" name="Text Placeholder 4">
            <a:extLst>
              <a:ext uri="{FF2B5EF4-FFF2-40B4-BE49-F238E27FC236}">
                <a16:creationId xmlns:a16="http://schemas.microsoft.com/office/drawing/2014/main" id="{35F52352-1EF3-758D-3BFE-051BF5FA11F5}"/>
              </a:ext>
            </a:extLst>
          </p:cNvPr>
          <p:cNvSpPr txBox="1">
            <a:spLocks/>
          </p:cNvSpPr>
          <p:nvPr/>
        </p:nvSpPr>
        <p:spPr>
          <a:xfrm>
            <a:off x="6693408" y="1663337"/>
            <a:ext cx="4809744" cy="496606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sz="2200" b="1" dirty="0">
                <a:latin typeface="Aptos Narrow"/>
                <a:ea typeface="SimSun"/>
              </a:rPr>
              <a:t>“马萨诸塞州为购买或租赁电动汽车提供补贴”</a:t>
            </a:r>
            <a:r>
              <a:rPr lang="zh-CN" altLang="en-US" sz="2200" b="1" dirty="0">
                <a:latin typeface="Aptos Narrow"/>
                <a:ea typeface="SimSun"/>
              </a:rPr>
              <a:t>（</a:t>
            </a:r>
            <a:r>
              <a:rPr lang="en-US" altLang="zh-CN" sz="2200" b="1" dirty="0">
                <a:latin typeface="Aptos Narrow"/>
                <a:ea typeface="SimSun"/>
              </a:rPr>
              <a:t>MOR-EV</a:t>
            </a:r>
            <a:r>
              <a:rPr lang="zh-CN" altLang="en-US" sz="2200" b="1" dirty="0">
                <a:latin typeface="Aptos Narrow"/>
                <a:ea typeface="SimSun"/>
              </a:rPr>
              <a:t>）</a:t>
            </a:r>
            <a:r>
              <a:rPr lang="zh-CN" sz="2200" b="1" dirty="0">
                <a:latin typeface="Aptos Narrow"/>
                <a:ea typeface="SimSun"/>
              </a:rPr>
              <a:t>计划</a:t>
            </a:r>
          </a:p>
          <a:p>
            <a:r>
              <a:rPr lang="zh-CN" sz="2200" dirty="0">
                <a:latin typeface="Aptos Narrow"/>
                <a:ea typeface="SimSun"/>
              </a:rPr>
              <a:t>推动收入受限居民使用电动汽车 </a:t>
            </a:r>
          </a:p>
          <a:p>
            <a:r>
              <a:rPr lang="zh-CN" sz="2200" dirty="0">
                <a:latin typeface="Aptos Narrow"/>
                <a:ea typeface="SimSun"/>
              </a:rPr>
              <a:t>推进中重型车辆电动化</a:t>
            </a:r>
          </a:p>
          <a:p>
            <a:pPr lvl="1"/>
            <a:r>
              <a:rPr lang="zh-CN" sz="2200" dirty="0">
                <a:latin typeface="Aptos Narrow"/>
                <a:ea typeface="SimSun"/>
              </a:rPr>
              <a:t>重视小企业和环境正义社区</a:t>
            </a:r>
          </a:p>
        </p:txBody>
      </p:sp>
    </p:spTree>
    <p:extLst>
      <p:ext uri="{BB962C8B-B14F-4D97-AF65-F5344CB8AC3E}">
        <p14:creationId xmlns:p14="http://schemas.microsoft.com/office/powerpoint/2010/main" val="817890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zh-CN" dirty="0"/>
              <a:t>以身作则</a:t>
            </a:r>
          </a:p>
        </p:txBody>
      </p:sp>
      <p:sp>
        <p:nvSpPr>
          <p:cNvPr id="6" name="Rectangle 5">
            <a:extLst>
              <a:ext uri="{FF2B5EF4-FFF2-40B4-BE49-F238E27FC236}">
                <a16:creationId xmlns:a16="http://schemas.microsoft.com/office/drawing/2014/main" id="{1F5A9687-C404-60C5-8FA9-85B5E4C407EF}"/>
              </a:ext>
            </a:extLst>
          </p:cNvPr>
          <p:cNvSpPr/>
          <p:nvPr/>
        </p:nvSpPr>
        <p:spPr>
          <a:xfrm>
            <a:off x="7676913" y="4529972"/>
            <a:ext cx="4137660" cy="2099428"/>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zh-CN" b="1" u="sng" dirty="0">
                <a:latin typeface="Aptos Narrow" panose="020B0004020202020204" pitchFamily="34" charset="0"/>
                <a:ea typeface="SimSun"/>
              </a:rPr>
              <a:t>公众参与的机会</a:t>
            </a:r>
          </a:p>
          <a:p>
            <a:pPr marL="285750" indent="-285750">
              <a:buFont typeface="Arial" panose="020B0604020202020204" pitchFamily="34" charset="0"/>
              <a:buChar char="•"/>
            </a:pPr>
            <a:r>
              <a:rPr lang="zh-CN" dirty="0">
                <a:latin typeface="Aptos Narrow" panose="020B0004020202020204" pitchFamily="34" charset="0"/>
                <a:ea typeface="SimSun"/>
              </a:rPr>
              <a:t>秋季——面向州</a:t>
            </a:r>
            <a:r>
              <a:rPr lang="zh-CN" altLang="en-US" dirty="0">
                <a:latin typeface="Aptos Narrow" panose="020B0004020202020204" pitchFamily="34" charset="0"/>
                <a:ea typeface="SimSun"/>
              </a:rPr>
              <a:t>政府部门</a:t>
            </a:r>
            <a:r>
              <a:rPr lang="zh-CN" dirty="0">
                <a:latin typeface="Aptos Narrow" panose="020B0004020202020204" pitchFamily="34" charset="0"/>
                <a:ea typeface="SimSun"/>
              </a:rPr>
              <a:t>、校园和个人开放以身作则奖申请 </a:t>
            </a:r>
          </a:p>
          <a:p>
            <a:pPr marL="285750" indent="-285750">
              <a:buFont typeface="Arial" panose="020B0604020202020204" pitchFamily="34" charset="0"/>
              <a:buChar char="•"/>
            </a:pPr>
            <a:r>
              <a:rPr lang="zh-CN" dirty="0">
                <a:latin typeface="Aptos Narrow" panose="020B0004020202020204" pitchFamily="34" charset="0"/>
                <a:ea typeface="SimSun"/>
              </a:rPr>
              <a:t>9月——向立法机构</a:t>
            </a:r>
            <a:r>
              <a:rPr lang="zh-CN" altLang="en-US" dirty="0">
                <a:latin typeface="Aptos Narrow" panose="020B0004020202020204" pitchFamily="34" charset="0"/>
                <a:ea typeface="SimSun"/>
              </a:rPr>
              <a:t>提交</a:t>
            </a:r>
            <a:r>
              <a:rPr lang="zh-CN" dirty="0">
                <a:latin typeface="Aptos Narrow" panose="020B0004020202020204" pitchFamily="34" charset="0"/>
                <a:ea typeface="SimSun"/>
              </a:rPr>
              <a:t>“马萨诸塞州为购买或租赁电动汽车提供补贴</a:t>
            </a:r>
            <a:r>
              <a:rPr lang="zh-CN" altLang="en-US" dirty="0">
                <a:latin typeface="Aptos Narrow" panose="020B0004020202020204" pitchFamily="34" charset="0"/>
                <a:ea typeface="SimSun"/>
              </a:rPr>
              <a:t>（</a:t>
            </a:r>
            <a:r>
              <a:rPr lang="en-US" altLang="zh-CN" dirty="0">
                <a:latin typeface="Aptos Narrow" panose="020B0004020202020204" pitchFamily="34" charset="0"/>
                <a:ea typeface="SimSun"/>
              </a:rPr>
              <a:t>MOR-EV</a:t>
            </a:r>
            <a:r>
              <a:rPr lang="zh-CN" altLang="en-US" dirty="0">
                <a:latin typeface="Aptos Narrow" panose="020B0004020202020204" pitchFamily="34" charset="0"/>
                <a:ea typeface="SimSun"/>
              </a:rPr>
              <a:t>）</a:t>
            </a:r>
            <a:r>
              <a:rPr lang="zh-CN" dirty="0">
                <a:latin typeface="Aptos Narrow" panose="020B0004020202020204" pitchFamily="34" charset="0"/>
                <a:ea typeface="SimSun"/>
              </a:rPr>
              <a:t>”报告</a:t>
            </a:r>
          </a:p>
        </p:txBody>
      </p:sp>
      <p:sp>
        <p:nvSpPr>
          <p:cNvPr id="2" name="Rectangle 1">
            <a:extLst>
              <a:ext uri="{FF2B5EF4-FFF2-40B4-BE49-F238E27FC236}">
                <a16:creationId xmlns:a16="http://schemas.microsoft.com/office/drawing/2014/main" id="{71CCA49F-2967-7D6A-9A20-940C4126EC05}"/>
              </a:ext>
            </a:extLst>
          </p:cNvPr>
          <p:cNvSpPr/>
          <p:nvPr/>
        </p:nvSpPr>
        <p:spPr>
          <a:xfrm>
            <a:off x="7676913" y="1186316"/>
            <a:ext cx="4137660" cy="3147940"/>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zh-CN" b="1" u="sng" dirty="0">
                <a:latin typeface="Aptos Narrow" panose="020B0004020202020204" pitchFamily="34" charset="0"/>
                <a:ea typeface="SimSun"/>
              </a:rPr>
              <a:t>2024年时间表</a:t>
            </a:r>
          </a:p>
          <a:p>
            <a:pPr marL="285750" indent="-285750">
              <a:buFont typeface="Arial" panose="020B0604020202020204" pitchFamily="34" charset="0"/>
              <a:buChar char="•"/>
            </a:pPr>
            <a:r>
              <a:rPr lang="zh-CN" dirty="0">
                <a:latin typeface="Aptos Narrow" panose="020B0004020202020204" pitchFamily="34" charset="0"/>
                <a:ea typeface="SimSun"/>
              </a:rPr>
              <a:t>春季——启动州车队充电和碳减排补贴；向美国环境保护署提交气候污染降低补贴</a:t>
            </a:r>
            <a:r>
              <a:rPr lang="zh-CN" altLang="en-US" dirty="0">
                <a:latin typeface="Aptos Narrow" panose="020B0004020202020204" pitchFamily="34" charset="0"/>
                <a:ea typeface="SimSun"/>
              </a:rPr>
              <a:t>（</a:t>
            </a:r>
            <a:r>
              <a:rPr lang="en-US" altLang="zh-CN" dirty="0">
                <a:latin typeface="Aptos Narrow" panose="020B0004020202020204" pitchFamily="34" charset="0"/>
                <a:ea typeface="SimSun"/>
              </a:rPr>
              <a:t>CPRG</a:t>
            </a:r>
            <a:r>
              <a:rPr lang="zh-CN" altLang="en-US" dirty="0">
                <a:latin typeface="Aptos Narrow" panose="020B0004020202020204" pitchFamily="34" charset="0"/>
                <a:ea typeface="SimSun"/>
              </a:rPr>
              <a:t>）</a:t>
            </a:r>
            <a:r>
              <a:rPr lang="zh-CN" dirty="0">
                <a:latin typeface="Aptos Narrow" panose="020B0004020202020204" pitchFamily="34" charset="0"/>
                <a:ea typeface="SimSun"/>
              </a:rPr>
              <a:t>申请</a:t>
            </a:r>
          </a:p>
          <a:p>
            <a:pPr marL="285750" indent="-285750">
              <a:buFont typeface="Arial" panose="020B0604020202020204" pitchFamily="34" charset="0"/>
              <a:buChar char="•"/>
            </a:pPr>
            <a:r>
              <a:rPr lang="zh-CN" dirty="0">
                <a:latin typeface="Aptos Narrow" panose="020B0004020202020204" pitchFamily="34" charset="0"/>
                <a:ea typeface="SimSun"/>
              </a:rPr>
              <a:t>夏季——启动太阳能+碳减排补贴；召集跨</a:t>
            </a:r>
            <a:r>
              <a:rPr lang="zh-CN" altLang="en-US" dirty="0">
                <a:latin typeface="Aptos Narrow" panose="020B0004020202020204" pitchFamily="34" charset="0"/>
                <a:ea typeface="SimSun"/>
              </a:rPr>
              <a:t>部门的</a:t>
            </a:r>
            <a:r>
              <a:rPr lang="zh-CN" dirty="0">
                <a:latin typeface="Aptos Narrow" panose="020B0004020202020204" pitchFamily="34" charset="0"/>
                <a:ea typeface="SimSun"/>
              </a:rPr>
              <a:t>购买清洁小组</a:t>
            </a:r>
          </a:p>
          <a:p>
            <a:pPr marL="285750" indent="-285750">
              <a:buFont typeface="Arial" panose="020B0604020202020204" pitchFamily="34" charset="0"/>
              <a:buChar char="•"/>
            </a:pPr>
            <a:r>
              <a:rPr lang="zh-CN" dirty="0">
                <a:latin typeface="Aptos Narrow" panose="020B0004020202020204" pitchFamily="34" charset="0"/>
                <a:ea typeface="SimSun"/>
              </a:rPr>
              <a:t>秋季——启动中重型车辆电动化计划（如果获得气候污染降低补贴资金）</a:t>
            </a:r>
          </a:p>
          <a:p>
            <a:pPr marL="285750" indent="-285750">
              <a:buFont typeface="Arial" panose="020B0604020202020204" pitchFamily="34" charset="0"/>
              <a:buChar char="•"/>
            </a:pPr>
            <a:r>
              <a:rPr lang="zh-CN" dirty="0">
                <a:latin typeface="Aptos Narrow" panose="020B0004020202020204" pitchFamily="34" charset="0"/>
                <a:ea typeface="SimSun"/>
              </a:rPr>
              <a:t>冬季——举办年度以身作则</a:t>
            </a:r>
            <a:r>
              <a:rPr lang="zh-CN" altLang="en-CA" dirty="0">
                <a:latin typeface="Aptos Narrow" panose="020B0004020202020204" pitchFamily="34" charset="0"/>
                <a:ea typeface="SimSun"/>
              </a:rPr>
              <a:t>颁奖</a:t>
            </a:r>
            <a:endParaRPr lang="zh-CN" dirty="0">
              <a:latin typeface="Aptos Narrow" panose="020B0004020202020204" pitchFamily="34" charset="0"/>
              <a:ea typeface="SimSun"/>
            </a:endParaRPr>
          </a:p>
        </p:txBody>
      </p:sp>
      <p:sp>
        <p:nvSpPr>
          <p:cNvPr id="7" name="TextBox 6">
            <a:extLst>
              <a:ext uri="{FF2B5EF4-FFF2-40B4-BE49-F238E27FC236}">
                <a16:creationId xmlns:a16="http://schemas.microsoft.com/office/drawing/2014/main" id="{1E2D11E9-7938-01FD-9510-0BEA579A12FF}"/>
              </a:ext>
            </a:extLst>
          </p:cNvPr>
          <p:cNvSpPr txBox="1"/>
          <p:nvPr/>
        </p:nvSpPr>
        <p:spPr>
          <a:xfrm>
            <a:off x="1402182" y="1132551"/>
            <a:ext cx="4892310" cy="584775"/>
          </a:xfrm>
          <a:prstGeom prst="rect">
            <a:avLst/>
          </a:prstGeom>
          <a:noFill/>
        </p:spPr>
        <p:txBody>
          <a:bodyPr wrap="square">
            <a:spAutoFit/>
          </a:bodyPr>
          <a:lstStyle/>
          <a:p>
            <a:pPr algn="ctr"/>
            <a:r>
              <a:rPr lang="zh-CN" sz="3200" dirty="0">
                <a:solidFill>
                  <a:srgbClr val="004B8D"/>
                </a:solidFill>
                <a:latin typeface="Aptos Black" panose="020B0004020202020204" pitchFamily="34" charset="0"/>
                <a:ea typeface="SimSun"/>
              </a:rPr>
              <a:t>2024</a:t>
            </a:r>
            <a:r>
              <a:rPr lang="zh-CN" sz="3200" b="1" dirty="0">
                <a:solidFill>
                  <a:srgbClr val="004B8D"/>
                </a:solidFill>
                <a:latin typeface="Aptos Black" panose="020B0004020202020204" pitchFamily="34" charset="0"/>
                <a:ea typeface="SimSun"/>
              </a:rPr>
              <a:t>年重点项目</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198593" y="1717326"/>
            <a:ext cx="7299487" cy="5012658"/>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sz="1800" b="1" dirty="0">
                <a:latin typeface="Aptos Narrow"/>
                <a:ea typeface="SimSun"/>
              </a:rPr>
              <a:t>以身作则第594号行政命令的实施 </a:t>
            </a:r>
          </a:p>
          <a:p>
            <a:r>
              <a:rPr lang="zh-CN" sz="1800" dirty="0">
                <a:latin typeface="Aptos Narrow"/>
                <a:ea typeface="SimSun"/>
              </a:rPr>
              <a:t>启动数百万美元的</a:t>
            </a:r>
            <a:r>
              <a:rPr lang="zh-CN" altLang="en-US" sz="1800" dirty="0">
                <a:latin typeface="Aptos Narrow"/>
                <a:ea typeface="SimSun"/>
              </a:rPr>
              <a:t>本</a:t>
            </a:r>
            <a:r>
              <a:rPr lang="zh-CN" sz="1800" dirty="0">
                <a:latin typeface="Aptos Narrow"/>
                <a:ea typeface="SimSun"/>
              </a:rPr>
              <a:t>州</a:t>
            </a:r>
            <a:r>
              <a:rPr lang="zh-CN" altLang="en-CA" sz="1800" dirty="0">
                <a:latin typeface="Aptos Narrow"/>
                <a:ea typeface="SimSun"/>
              </a:rPr>
              <a:t>车队</a:t>
            </a:r>
            <a:r>
              <a:rPr lang="zh-CN" sz="1800" dirty="0">
                <a:latin typeface="Aptos Narrow"/>
                <a:ea typeface="SimSun"/>
              </a:rPr>
              <a:t>电动汽车充电补贴计划 </a:t>
            </a:r>
          </a:p>
          <a:p>
            <a:r>
              <a:rPr lang="zh-CN" sz="1800" dirty="0">
                <a:latin typeface="Aptos Narrow"/>
                <a:ea typeface="SimSun"/>
              </a:rPr>
              <a:t>启动建筑碳减排和现场太阳能补贴计划</a:t>
            </a:r>
          </a:p>
          <a:p>
            <a:r>
              <a:rPr lang="zh-CN" sz="1800" dirty="0">
                <a:latin typeface="Aptos Narrow"/>
                <a:ea typeface="SimSun"/>
              </a:rPr>
              <a:t>制定</a:t>
            </a:r>
            <a:r>
              <a:rPr lang="zh-CN" altLang="en-US" sz="1800" dirty="0">
                <a:latin typeface="Aptos Narrow"/>
                <a:ea typeface="SimSun"/>
              </a:rPr>
              <a:t>车队的</a:t>
            </a:r>
            <a:r>
              <a:rPr lang="zh-CN" sz="1800" dirty="0">
                <a:latin typeface="Aptos Narrow"/>
                <a:ea typeface="SimSun"/>
              </a:rPr>
              <a:t>电动汽车转型规划和住所电动汽车充电计划</a:t>
            </a:r>
          </a:p>
          <a:p>
            <a:r>
              <a:rPr lang="zh-CN" sz="1800" dirty="0">
                <a:latin typeface="Aptos Narrow"/>
                <a:ea typeface="SimSun"/>
              </a:rPr>
              <a:t>跟进并扩大州建设“购买清洁倡议”</a:t>
            </a:r>
          </a:p>
          <a:p>
            <a:r>
              <a:rPr lang="zh-CN" sz="1800" dirty="0">
                <a:latin typeface="Aptos Narrow"/>
                <a:ea typeface="SimSun"/>
              </a:rPr>
              <a:t>跟进并发布公开的州能源/排放组合数据 </a:t>
            </a:r>
          </a:p>
          <a:p>
            <a:pPr marL="0" indent="0">
              <a:spcBef>
                <a:spcPts val="1200"/>
              </a:spcBef>
              <a:spcAft>
                <a:spcPts val="600"/>
              </a:spcAft>
              <a:buNone/>
            </a:pPr>
            <a:r>
              <a:rPr lang="zh-CN" sz="1800" b="1" dirty="0">
                <a:latin typeface="Aptos Narrow"/>
                <a:ea typeface="SimSun"/>
              </a:rPr>
              <a:t>“马萨诸塞州为购买或租赁电动汽车提供补贴</a:t>
            </a:r>
            <a:r>
              <a:rPr lang="zh-CN" altLang="en-US" sz="1800" b="1" dirty="0">
                <a:latin typeface="Aptos Narrow"/>
                <a:ea typeface="SimSun"/>
              </a:rPr>
              <a:t>（</a:t>
            </a:r>
            <a:r>
              <a:rPr lang="en-US" altLang="zh-CN" sz="1800" b="1" dirty="0">
                <a:latin typeface="Aptos Narrow"/>
                <a:ea typeface="SimSun"/>
              </a:rPr>
              <a:t>MOR-EV</a:t>
            </a:r>
            <a:r>
              <a:rPr lang="zh-CN" altLang="en-US" sz="1800" b="1" dirty="0">
                <a:latin typeface="Aptos Narrow"/>
                <a:ea typeface="SimSun"/>
              </a:rPr>
              <a:t>）</a:t>
            </a:r>
            <a:r>
              <a:rPr lang="zh-CN" sz="1800" b="1" dirty="0">
                <a:latin typeface="Aptos Narrow"/>
                <a:ea typeface="SimSun"/>
              </a:rPr>
              <a:t>”计划</a:t>
            </a:r>
          </a:p>
          <a:p>
            <a:r>
              <a:rPr lang="zh-CN" sz="1800" dirty="0">
                <a:latin typeface="Aptos Narrow"/>
                <a:ea typeface="SimSun"/>
              </a:rPr>
              <a:t>制定多年期项目接受率+电动汽车采用率预测，并确定融资方案  </a:t>
            </a:r>
          </a:p>
          <a:p>
            <a:r>
              <a:rPr lang="zh-CN" sz="1800" dirty="0">
                <a:latin typeface="Aptos Narrow"/>
                <a:ea typeface="SimSun"/>
              </a:rPr>
              <a:t>扩大与社区组织的外联战略，以推动低收入和弱势社区以及优先人群使用电动汽车 </a:t>
            </a:r>
          </a:p>
          <a:p>
            <a:r>
              <a:rPr lang="zh-CN" sz="1800" dirty="0">
                <a:latin typeface="Aptos Narrow"/>
                <a:ea typeface="SimSun"/>
              </a:rPr>
              <a:t>提交美国环境保护署气候污染降低补贴</a:t>
            </a:r>
            <a:r>
              <a:rPr lang="zh-CN" altLang="en-US" sz="1800" dirty="0">
                <a:latin typeface="Aptos Narrow"/>
                <a:ea typeface="SimSun"/>
              </a:rPr>
              <a:t>（</a:t>
            </a:r>
            <a:r>
              <a:rPr lang="en-US" altLang="zh-CN" sz="1800" dirty="0">
                <a:latin typeface="Aptos Narrow"/>
                <a:ea typeface="SimSun"/>
              </a:rPr>
              <a:t>CPRG</a:t>
            </a:r>
            <a:r>
              <a:rPr lang="zh-CN" altLang="en-US" sz="1800" dirty="0">
                <a:latin typeface="Aptos Narrow"/>
                <a:ea typeface="SimSun"/>
              </a:rPr>
              <a:t>）</a:t>
            </a:r>
            <a:r>
              <a:rPr lang="zh-CN" sz="1800" dirty="0">
                <a:latin typeface="Aptos Narrow"/>
                <a:ea typeface="SimSun"/>
              </a:rPr>
              <a:t>提案，以在全州范围</a:t>
            </a:r>
            <a:r>
              <a:rPr lang="zh-CN" altLang="en-US" sz="1800" dirty="0">
                <a:latin typeface="Aptos Narrow"/>
                <a:ea typeface="SimSun"/>
              </a:rPr>
              <a:t>内推进</a:t>
            </a:r>
            <a:r>
              <a:rPr lang="zh-CN" sz="1800" dirty="0">
                <a:latin typeface="Aptos Narrow"/>
                <a:ea typeface="SimSun"/>
              </a:rPr>
              <a:t>中重型</a:t>
            </a:r>
            <a:r>
              <a:rPr lang="zh-CN" altLang="en-US" sz="1800" dirty="0">
                <a:latin typeface="Aptos Narrow"/>
              </a:rPr>
              <a:t>（</a:t>
            </a:r>
            <a:r>
              <a:rPr lang="en-US" altLang="zh-CN" sz="1800" dirty="0">
                <a:latin typeface="Aptos Narrow"/>
              </a:rPr>
              <a:t>MD/HD</a:t>
            </a:r>
            <a:r>
              <a:rPr lang="zh-CN" altLang="en-US" sz="1800" dirty="0">
                <a:latin typeface="Aptos Narrow"/>
              </a:rPr>
              <a:t>）</a:t>
            </a:r>
            <a:r>
              <a:rPr lang="zh-CN" sz="1800" dirty="0">
                <a:latin typeface="Aptos Narrow"/>
                <a:ea typeface="SimSun"/>
              </a:rPr>
              <a:t>车辆电动化 </a:t>
            </a:r>
          </a:p>
        </p:txBody>
      </p:sp>
    </p:spTree>
    <p:extLst>
      <p:ext uri="{BB962C8B-B14F-4D97-AF65-F5344CB8AC3E}">
        <p14:creationId xmlns:p14="http://schemas.microsoft.com/office/powerpoint/2010/main" val="2660228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zh-CN"/>
              <a:t>可再生能源和替代能源</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592317"/>
            <a:ext cx="11014841" cy="4263250"/>
          </a:xfrm>
        </p:spPr>
        <p:txBody>
          <a:bodyPr>
            <a:normAutofit/>
          </a:bodyPr>
          <a:lstStyle/>
          <a:p>
            <a:r>
              <a:rPr lang="zh-CN" dirty="0">
                <a:latin typeface="Aptos Narrow" panose="020B0004020202020204" pitchFamily="34" charset="0"/>
                <a:ea typeface="SimSun"/>
              </a:rPr>
              <a:t>审查和改进现有的激励计划，从而：</a:t>
            </a:r>
          </a:p>
          <a:p>
            <a:pPr lvl="1"/>
            <a:r>
              <a:rPr lang="zh-CN" dirty="0"/>
              <a:t>负责任地管理纳税人的资金 </a:t>
            </a:r>
          </a:p>
          <a:p>
            <a:pPr lvl="1"/>
            <a:r>
              <a:rPr lang="zh-CN" dirty="0">
                <a:latin typeface="Aptos Narrow" panose="020B0004020202020204" pitchFamily="34" charset="0"/>
                <a:ea typeface="SimSun"/>
              </a:rPr>
              <a:t>确保中低收入客户的广泛参与</a:t>
            </a:r>
            <a:r>
              <a:rPr lang="zh-CN" altLang="en-US" dirty="0">
                <a:latin typeface="Aptos Narrow" panose="020B0004020202020204" pitchFamily="34" charset="0"/>
                <a:ea typeface="SimSun"/>
              </a:rPr>
              <a:t>、确保受益公平</a:t>
            </a:r>
            <a:endParaRPr lang="zh-CN" dirty="0">
              <a:latin typeface="Aptos Narrow" panose="020B0004020202020204" pitchFamily="34" charset="0"/>
              <a:ea typeface="SimSun"/>
            </a:endParaRPr>
          </a:p>
          <a:p>
            <a:pPr lvl="1"/>
            <a:r>
              <a:rPr lang="zh-CN" dirty="0"/>
              <a:t>简化计划要求和申请流程 </a:t>
            </a:r>
          </a:p>
          <a:p>
            <a:pPr lvl="1"/>
            <a:r>
              <a:rPr lang="zh-CN" dirty="0"/>
              <a:t>为项目开发商提供可靠的收入来源</a:t>
            </a:r>
          </a:p>
          <a:p>
            <a:r>
              <a:rPr lang="zh-CN" dirty="0"/>
              <a:t>制定新的激励计划，以促进可再生能源在重点领域的部署 </a:t>
            </a:r>
          </a:p>
          <a:p>
            <a:endParaRPr lang="en-US" dirty="0">
              <a:latin typeface="Aptos Narrow" panose="020B0004020202020204" pitchFamily="34" charset="0"/>
            </a:endParaRPr>
          </a:p>
          <a:p>
            <a:pPr lvl="1"/>
            <a:endParaRPr lang="en-US" dirty="0">
              <a:latin typeface="Aptos Narrow" panose="020B0004020202020204" pitchFamily="34" charset="0"/>
            </a:endParaRP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zh-CN" sz="3200" dirty="0">
                <a:solidFill>
                  <a:srgbClr val="004B8D"/>
                </a:solidFill>
                <a:latin typeface="Aptos Black" panose="020B0004020202020204" pitchFamily="34" charset="0"/>
                <a:ea typeface="SimSun"/>
              </a:rPr>
              <a:t>2024</a:t>
            </a:r>
            <a:r>
              <a:rPr lang="zh-CN" sz="3200" b="1" dirty="0">
                <a:solidFill>
                  <a:srgbClr val="004B8D"/>
                </a:solidFill>
                <a:latin typeface="Aptos Black" panose="020B0004020202020204" pitchFamily="34" charset="0"/>
                <a:ea typeface="SimSun"/>
              </a:rPr>
              <a:t>年目标</a:t>
            </a:r>
          </a:p>
        </p:txBody>
      </p:sp>
    </p:spTree>
    <p:extLst>
      <p:ext uri="{BB962C8B-B14F-4D97-AF65-F5344CB8AC3E}">
        <p14:creationId xmlns:p14="http://schemas.microsoft.com/office/powerpoint/2010/main" val="1812952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zh-CN"/>
              <a:t>可再生能源和替代能源</a:t>
            </a:r>
          </a:p>
        </p:txBody>
      </p:sp>
      <p:sp>
        <p:nvSpPr>
          <p:cNvPr id="6" name="Rectangle 5">
            <a:extLst>
              <a:ext uri="{FF2B5EF4-FFF2-40B4-BE49-F238E27FC236}">
                <a16:creationId xmlns:a16="http://schemas.microsoft.com/office/drawing/2014/main" id="{1F5A9687-C404-60C5-8FA9-85B5E4C407EF}"/>
              </a:ext>
            </a:extLst>
          </p:cNvPr>
          <p:cNvSpPr/>
          <p:nvPr/>
        </p:nvSpPr>
        <p:spPr>
          <a:xfrm>
            <a:off x="7680960" y="4091940"/>
            <a:ext cx="4137660" cy="2537460"/>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zh-CN" b="1" u="sng" dirty="0">
                <a:latin typeface="Aptos Narrow" panose="020B0004020202020204" pitchFamily="34" charset="0"/>
                <a:ea typeface="SimSun"/>
              </a:rPr>
              <a:t>公众参与的机会</a:t>
            </a:r>
          </a:p>
          <a:p>
            <a:pPr marL="285750" indent="-285750">
              <a:buFont typeface="Arial" panose="020B0604020202020204" pitchFamily="34" charset="0"/>
              <a:buChar char="•"/>
            </a:pPr>
            <a:r>
              <a:rPr lang="zh-CN" dirty="0">
                <a:latin typeface="Aptos Narrow" panose="020B0004020202020204" pitchFamily="34" charset="0"/>
                <a:ea typeface="SimSun"/>
              </a:rPr>
              <a:t>春季——清洁峰值能源标准</a:t>
            </a:r>
            <a:r>
              <a:rPr lang="zh-CN" altLang="en-US" dirty="0">
                <a:latin typeface="Aptos Narrow" panose="020B0004020202020204" pitchFamily="34" charset="0"/>
                <a:ea typeface="SimSun"/>
              </a:rPr>
              <a:t>（</a:t>
            </a:r>
            <a:r>
              <a:rPr lang="en-US" altLang="zh-CN" dirty="0">
                <a:latin typeface="Aptos Narrow" panose="020B0004020202020204" pitchFamily="34" charset="0"/>
                <a:ea typeface="SimSun"/>
              </a:rPr>
              <a:t>CPS</a:t>
            </a:r>
            <a:r>
              <a:rPr lang="zh-CN" altLang="en-US" dirty="0">
                <a:latin typeface="Aptos Narrow" panose="020B0004020202020204" pitchFamily="34" charset="0"/>
                <a:ea typeface="SimSun"/>
              </a:rPr>
              <a:t>）</a:t>
            </a:r>
            <a:r>
              <a:rPr lang="zh-CN" dirty="0">
                <a:latin typeface="Aptos Narrow" panose="020B0004020202020204" pitchFamily="34" charset="0"/>
                <a:ea typeface="SimSun"/>
              </a:rPr>
              <a:t>审查利益相关者征求意见期</a:t>
            </a:r>
          </a:p>
          <a:p>
            <a:pPr marL="285750" indent="-285750">
              <a:buFont typeface="Arial" panose="020B0604020202020204" pitchFamily="34" charset="0"/>
              <a:buChar char="•"/>
            </a:pPr>
            <a:r>
              <a:rPr lang="zh-CN" dirty="0">
                <a:latin typeface="Aptos Narrow" panose="020B0004020202020204" pitchFamily="34" charset="0"/>
                <a:ea typeface="SimSun"/>
              </a:rPr>
              <a:t>夏季——马萨诸塞州太阳能可再生能源目标</a:t>
            </a:r>
            <a:r>
              <a:rPr lang="zh-CN" altLang="en-US" dirty="0">
                <a:latin typeface="Aptos Narrow" panose="020B0004020202020204" pitchFamily="34" charset="0"/>
                <a:ea typeface="SimSun"/>
              </a:rPr>
              <a:t>（</a:t>
            </a:r>
            <a:r>
              <a:rPr lang="en-CA" altLang="zh-CN" dirty="0">
                <a:latin typeface="Aptos Narrow" panose="020B0004020202020204" pitchFamily="34" charset="0"/>
                <a:ea typeface="SimSun"/>
              </a:rPr>
              <a:t>SMART</a:t>
            </a:r>
            <a:r>
              <a:rPr lang="zh-CN" altLang="en-US" dirty="0">
                <a:latin typeface="Aptos Narrow" panose="020B0004020202020204" pitchFamily="34" charset="0"/>
                <a:ea typeface="SimSun"/>
              </a:rPr>
              <a:t>）稻草人</a:t>
            </a:r>
            <a:r>
              <a:rPr lang="zh-CN" dirty="0">
                <a:latin typeface="Aptos Narrow" panose="020B0004020202020204" pitchFamily="34" charset="0"/>
                <a:ea typeface="SimSun"/>
              </a:rPr>
              <a:t>提案公众征求意见期</a:t>
            </a:r>
          </a:p>
          <a:p>
            <a:pPr marL="285750" indent="-285750">
              <a:buFont typeface="Arial" panose="020B0604020202020204" pitchFamily="34" charset="0"/>
              <a:buChar char="•"/>
            </a:pPr>
            <a:r>
              <a:rPr lang="zh-CN" dirty="0">
                <a:latin typeface="Aptos Narrow" panose="020B0004020202020204" pitchFamily="34" charset="0"/>
                <a:ea typeface="SimSun"/>
              </a:rPr>
              <a:t>夏季——储能补贴</a:t>
            </a:r>
            <a:r>
              <a:rPr lang="zh-CN" altLang="en-US" dirty="0">
                <a:latin typeface="Aptos Narrow" panose="020B0004020202020204" pitchFamily="34" charset="0"/>
                <a:ea typeface="SimSun"/>
              </a:rPr>
              <a:t>稻草人</a:t>
            </a:r>
            <a:r>
              <a:rPr lang="zh-CN" dirty="0">
                <a:latin typeface="Aptos Narrow" panose="020B0004020202020204" pitchFamily="34" charset="0"/>
                <a:ea typeface="SimSun"/>
              </a:rPr>
              <a:t>提案公众征求意见期</a:t>
            </a:r>
          </a:p>
          <a:p>
            <a:pPr algn="ctr"/>
            <a:endParaRPr lang="en-US" dirty="0">
              <a:latin typeface="Aptos Narrow" panose="020B0004020202020204" pitchFamily="34" charset="0"/>
            </a:endParaRPr>
          </a:p>
        </p:txBody>
      </p:sp>
      <p:sp>
        <p:nvSpPr>
          <p:cNvPr id="2" name="Rectangle 1">
            <a:extLst>
              <a:ext uri="{FF2B5EF4-FFF2-40B4-BE49-F238E27FC236}">
                <a16:creationId xmlns:a16="http://schemas.microsoft.com/office/drawing/2014/main" id="{71CCA49F-2967-7D6A-9A20-940C4126EC05}"/>
              </a:ext>
            </a:extLst>
          </p:cNvPr>
          <p:cNvSpPr/>
          <p:nvPr/>
        </p:nvSpPr>
        <p:spPr>
          <a:xfrm>
            <a:off x="7680960" y="1424939"/>
            <a:ext cx="4137660" cy="2422231"/>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zh-CN" b="1" u="sng" dirty="0">
                <a:latin typeface="Aptos Narrow" panose="020B0004020202020204" pitchFamily="34" charset="0"/>
                <a:ea typeface="SimSun"/>
              </a:rPr>
              <a:t>2024年时间表</a:t>
            </a:r>
          </a:p>
          <a:p>
            <a:pPr marL="285750" indent="-285750">
              <a:buFont typeface="Arial" panose="020B0604020202020204" pitchFamily="34" charset="0"/>
              <a:buChar char="•"/>
            </a:pPr>
            <a:r>
              <a:rPr lang="zh-CN" dirty="0">
                <a:latin typeface="Aptos Narrow" panose="020B0004020202020204" pitchFamily="34" charset="0"/>
                <a:ea typeface="SimSun"/>
              </a:rPr>
              <a:t>春季——</a:t>
            </a:r>
            <a:r>
              <a:rPr lang="zh-CN" altLang="en-US" dirty="0">
                <a:latin typeface="Aptos Narrow" panose="020B0004020202020204" pitchFamily="34" charset="0"/>
                <a:ea typeface="SimSun"/>
              </a:rPr>
              <a:t>全民太阳能（</a:t>
            </a:r>
            <a:r>
              <a:rPr lang="zh-CN" dirty="0">
                <a:latin typeface="Aptos Narrow" panose="020B0004020202020204" pitchFamily="34" charset="0"/>
                <a:ea typeface="SimSun"/>
              </a:rPr>
              <a:t>Solar for All</a:t>
            </a:r>
            <a:r>
              <a:rPr lang="zh-CN" altLang="en-US" dirty="0">
                <a:latin typeface="Aptos Narrow" panose="020B0004020202020204" pitchFamily="34" charset="0"/>
                <a:ea typeface="SimSun"/>
              </a:rPr>
              <a:t>）</a:t>
            </a:r>
            <a:r>
              <a:rPr lang="zh-CN" dirty="0">
                <a:latin typeface="Aptos Narrow" panose="020B0004020202020204" pitchFamily="34" charset="0"/>
                <a:ea typeface="SimSun"/>
              </a:rPr>
              <a:t>奖揭晓 </a:t>
            </a:r>
          </a:p>
          <a:p>
            <a:pPr marL="285750" indent="-285750">
              <a:buFont typeface="Arial" panose="020B0604020202020204" pitchFamily="34" charset="0"/>
              <a:buChar char="•"/>
            </a:pPr>
            <a:r>
              <a:rPr lang="zh-CN" dirty="0">
                <a:latin typeface="Aptos Narrow" panose="020B0004020202020204" pitchFamily="34" charset="0"/>
                <a:ea typeface="SimSun"/>
              </a:rPr>
              <a:t>夏季——马萨诸塞州太阳能可再生能源目标</a:t>
            </a:r>
            <a:r>
              <a:rPr lang="zh-CN" altLang="en-US" dirty="0">
                <a:latin typeface="Aptos Narrow" panose="020B0004020202020204" pitchFamily="34" charset="0"/>
                <a:ea typeface="SimSun"/>
              </a:rPr>
              <a:t>（</a:t>
            </a:r>
            <a:r>
              <a:rPr lang="en-US" altLang="zh-CN" dirty="0">
                <a:latin typeface="Aptos Narrow" panose="020B0004020202020204" pitchFamily="34" charset="0"/>
                <a:ea typeface="SimSun"/>
              </a:rPr>
              <a:t>SMART</a:t>
            </a:r>
            <a:r>
              <a:rPr lang="zh-CN" altLang="en-US" dirty="0">
                <a:latin typeface="Aptos Narrow" panose="020B0004020202020204" pitchFamily="34" charset="0"/>
                <a:ea typeface="SimSun"/>
              </a:rPr>
              <a:t>）稻草人</a:t>
            </a:r>
            <a:r>
              <a:rPr lang="zh-CN" dirty="0">
                <a:latin typeface="Aptos Narrow" panose="020B0004020202020204" pitchFamily="34" charset="0"/>
                <a:ea typeface="SimSun"/>
              </a:rPr>
              <a:t>提案 </a:t>
            </a:r>
          </a:p>
          <a:p>
            <a:pPr marL="285750" indent="-285750">
              <a:buFont typeface="Arial" panose="020B0604020202020204" pitchFamily="34" charset="0"/>
              <a:buChar char="•"/>
            </a:pPr>
            <a:r>
              <a:rPr lang="zh-CN" dirty="0">
                <a:latin typeface="Aptos Narrow" panose="020B0004020202020204" pitchFamily="34" charset="0"/>
                <a:ea typeface="SimSun"/>
              </a:rPr>
              <a:t>夏季——储能补贴计划</a:t>
            </a:r>
            <a:r>
              <a:rPr lang="zh-CN" altLang="en-US" dirty="0">
                <a:latin typeface="Aptos Narrow" panose="020B0004020202020204" pitchFamily="34" charset="0"/>
                <a:ea typeface="SimSun"/>
              </a:rPr>
              <a:t>稻草人</a:t>
            </a:r>
            <a:r>
              <a:rPr lang="zh-CN" dirty="0">
                <a:latin typeface="Aptos Narrow" panose="020B0004020202020204" pitchFamily="34" charset="0"/>
                <a:ea typeface="SimSun"/>
              </a:rPr>
              <a:t>提案</a:t>
            </a:r>
          </a:p>
          <a:p>
            <a:pPr marL="285750" indent="-285750">
              <a:buFont typeface="Arial" panose="020B0604020202020204" pitchFamily="34" charset="0"/>
              <a:buChar char="•"/>
            </a:pPr>
            <a:r>
              <a:rPr lang="zh-CN" dirty="0">
                <a:latin typeface="Aptos Narrow" panose="020B0004020202020204" pitchFamily="34" charset="0"/>
                <a:ea typeface="SimSun"/>
              </a:rPr>
              <a:t>秋季——开放低收益服务太阳能项目的申请</a:t>
            </a:r>
          </a:p>
        </p:txBody>
      </p:sp>
      <p:sp>
        <p:nvSpPr>
          <p:cNvPr id="7" name="TextBox 6">
            <a:extLst>
              <a:ext uri="{FF2B5EF4-FFF2-40B4-BE49-F238E27FC236}">
                <a16:creationId xmlns:a16="http://schemas.microsoft.com/office/drawing/2014/main" id="{1E2D11E9-7938-01FD-9510-0BEA579A12FF}"/>
              </a:ext>
            </a:extLst>
          </p:cNvPr>
          <p:cNvSpPr txBox="1"/>
          <p:nvPr/>
        </p:nvSpPr>
        <p:spPr>
          <a:xfrm>
            <a:off x="1203690" y="1132551"/>
            <a:ext cx="4892310" cy="584775"/>
          </a:xfrm>
          <a:prstGeom prst="rect">
            <a:avLst/>
          </a:prstGeom>
          <a:noFill/>
        </p:spPr>
        <p:txBody>
          <a:bodyPr wrap="square">
            <a:spAutoFit/>
          </a:bodyPr>
          <a:lstStyle/>
          <a:p>
            <a:pPr algn="ctr"/>
            <a:r>
              <a:rPr lang="zh-CN" sz="3200" dirty="0">
                <a:solidFill>
                  <a:srgbClr val="004B8D"/>
                </a:solidFill>
                <a:latin typeface="Aptos Black" panose="020B0004020202020204" pitchFamily="34" charset="0"/>
                <a:ea typeface="SimSun"/>
              </a:rPr>
              <a:t>2024</a:t>
            </a:r>
            <a:r>
              <a:rPr lang="zh-CN" sz="3200" b="1" dirty="0">
                <a:solidFill>
                  <a:srgbClr val="004B8D"/>
                </a:solidFill>
                <a:latin typeface="Aptos Black" panose="020B0004020202020204" pitchFamily="34" charset="0"/>
                <a:ea typeface="SimSun"/>
              </a:rPr>
              <a:t>年重点项目</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717326"/>
            <a:ext cx="6941820" cy="43471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dirty="0">
                <a:hlinkClick r:id="rId2"/>
              </a:rPr>
              <a:t>马萨诸塞州太阳能可再生能源</a:t>
            </a:r>
            <a:r>
              <a:rPr lang="zh-CN" altLang="en-US" dirty="0">
                <a:hlinkClick r:id="rId2"/>
              </a:rPr>
              <a:t>目标（</a:t>
            </a:r>
            <a:r>
              <a:rPr lang="en-US" altLang="zh-CN" dirty="0">
                <a:hlinkClick r:id="rId2"/>
              </a:rPr>
              <a:t>SMART</a:t>
            </a:r>
            <a:r>
              <a:rPr lang="zh-CN" altLang="en-US" dirty="0">
                <a:hlinkClick r:id="rId2"/>
              </a:rPr>
              <a:t>）</a:t>
            </a:r>
            <a:r>
              <a:rPr lang="zh-CN" dirty="0"/>
              <a:t>和</a:t>
            </a:r>
            <a:r>
              <a:rPr lang="zh-CN" altLang="en-US" dirty="0"/>
              <a:t>稻草人</a:t>
            </a:r>
            <a:r>
              <a:rPr lang="zh-CN" dirty="0"/>
              <a:t>提案</a:t>
            </a:r>
          </a:p>
          <a:p>
            <a:r>
              <a:rPr lang="zh-CN" dirty="0"/>
              <a:t>低收益服务太阳能计划</a:t>
            </a:r>
          </a:p>
          <a:p>
            <a:r>
              <a:rPr lang="zh-CN" altLang="en-CA" dirty="0">
                <a:hlinkClick r:id="rId3"/>
              </a:rPr>
              <a:t>全民太阳能</a:t>
            </a:r>
            <a:r>
              <a:rPr lang="zh-CN" altLang="en-US" dirty="0">
                <a:hlinkClick r:id="rId3"/>
              </a:rPr>
              <a:t>（</a:t>
            </a:r>
            <a:r>
              <a:rPr lang="zh-CN" dirty="0">
                <a:hlinkClick r:id="rId3"/>
              </a:rPr>
              <a:t>Solar for All</a:t>
            </a:r>
            <a:r>
              <a:rPr lang="zh-CN" altLang="en-US" dirty="0"/>
              <a:t>）</a:t>
            </a:r>
            <a:r>
              <a:rPr lang="zh-CN" sz="1200" dirty="0"/>
              <a:t>（待美国环境保护署的</a:t>
            </a:r>
            <a:r>
              <a:rPr lang="zh-CN" altLang="en-US" sz="1200" dirty="0"/>
              <a:t>批准</a:t>
            </a:r>
            <a:r>
              <a:rPr lang="zh-CN" sz="1200" dirty="0"/>
              <a:t>）</a:t>
            </a:r>
          </a:p>
          <a:p>
            <a:r>
              <a:rPr lang="zh-CN" dirty="0"/>
              <a:t>清洁峰值能源标准（CPS）审查 </a:t>
            </a:r>
          </a:p>
          <a:p>
            <a:r>
              <a:rPr lang="zh-CN" dirty="0">
                <a:hlinkClick r:id="rId4"/>
              </a:rPr>
              <a:t>储能补贴计划 </a:t>
            </a:r>
          </a:p>
          <a:p>
            <a:r>
              <a:rPr lang="zh-CN" dirty="0"/>
              <a:t>可再生能源组合标准</a:t>
            </a:r>
            <a:r>
              <a:rPr lang="zh-CN" altLang="en-US" dirty="0"/>
              <a:t>（</a:t>
            </a:r>
            <a:r>
              <a:rPr lang="en-US" altLang="zh-CN" dirty="0"/>
              <a:t>RPS</a:t>
            </a:r>
            <a:r>
              <a:rPr lang="zh-CN" altLang="en-US" dirty="0"/>
              <a:t>）</a:t>
            </a:r>
            <a:r>
              <a:rPr lang="zh-CN" dirty="0"/>
              <a:t>门户开发 </a:t>
            </a:r>
          </a:p>
          <a:p>
            <a:r>
              <a:rPr lang="zh-CN" dirty="0"/>
              <a:t>马萨诸塞州氢能路线图 </a:t>
            </a:r>
          </a:p>
          <a:p>
            <a:pPr lvl="1"/>
            <a:endParaRPr lang="en-US" dirty="0"/>
          </a:p>
        </p:txBody>
      </p:sp>
    </p:spTree>
    <p:extLst>
      <p:ext uri="{BB962C8B-B14F-4D97-AF65-F5344CB8AC3E}">
        <p14:creationId xmlns:p14="http://schemas.microsoft.com/office/powerpoint/2010/main" val="2998431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zh-CN"/>
              <a:t>能效 </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807029"/>
            <a:ext cx="11014841" cy="4194673"/>
          </a:xfrm>
        </p:spPr>
        <p:txBody>
          <a:bodyPr vert="horz" lIns="91440" tIns="45720" rIns="91440" bIns="45720" rtlCol="0" anchor="t">
            <a:normAutofit/>
          </a:bodyPr>
          <a:lstStyle/>
          <a:p>
            <a:r>
              <a:rPr lang="zh-CN" dirty="0">
                <a:latin typeface="Aptos Narrow"/>
                <a:ea typeface="SimSun"/>
              </a:rPr>
              <a:t>支持和鼓励公平实现能效和</a:t>
            </a:r>
            <a:r>
              <a:rPr lang="zh-CN" altLang="en-US" dirty="0">
                <a:latin typeface="Aptos Narrow"/>
                <a:ea typeface="SimSun"/>
              </a:rPr>
              <a:t>去</a:t>
            </a:r>
            <a:r>
              <a:rPr lang="zh-CN" dirty="0">
                <a:latin typeface="Aptos Narrow"/>
                <a:ea typeface="SimSun"/>
              </a:rPr>
              <a:t>碳减排投资，以推进本州的气候目标 </a:t>
            </a:r>
          </a:p>
          <a:p>
            <a:r>
              <a:rPr lang="zh-CN" dirty="0">
                <a:latin typeface="Aptos Narrow"/>
                <a:ea typeface="SimSun"/>
              </a:rPr>
              <a:t>通过发展建筑能源报告，推进建筑</a:t>
            </a:r>
            <a:r>
              <a:rPr lang="zh-CN" altLang="en-US" dirty="0">
                <a:latin typeface="Aptos Narrow"/>
                <a:ea typeface="SimSun"/>
              </a:rPr>
              <a:t>去</a:t>
            </a:r>
            <a:r>
              <a:rPr lang="zh-CN" dirty="0">
                <a:latin typeface="Aptos Narrow"/>
                <a:ea typeface="SimSun"/>
              </a:rPr>
              <a:t>碳减排 </a:t>
            </a:r>
          </a:p>
          <a:p>
            <a:r>
              <a:rPr lang="zh-CN" dirty="0">
                <a:latin typeface="Aptos Narrow"/>
                <a:ea typeface="SimSun"/>
              </a:rPr>
              <a:t>通过能源资源部经济适用房补贴和计划制定，优先考虑中低收入居民向清洁能源的转型</a:t>
            </a:r>
          </a:p>
          <a:p>
            <a:r>
              <a:rPr lang="zh-CN" dirty="0">
                <a:latin typeface="Aptos Narrow"/>
                <a:ea typeface="SimSun"/>
              </a:rPr>
              <a:t>倡导进一步支持碳减排的建筑能源法规 </a:t>
            </a:r>
          </a:p>
          <a:p>
            <a:pPr marL="457200" lvl="1" indent="0">
              <a:buNone/>
            </a:pPr>
            <a:endParaRPr lang="en-US" dirty="0"/>
          </a:p>
          <a:p>
            <a:endParaRPr lang="en-US" dirty="0"/>
          </a:p>
          <a:p>
            <a:pPr lvl="1"/>
            <a:endParaRPr lang="en-US" dirty="0"/>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zh-CN" sz="3200" dirty="0">
                <a:solidFill>
                  <a:srgbClr val="004B8D"/>
                </a:solidFill>
                <a:latin typeface="Aptos Black" panose="020B0004020202020204" pitchFamily="34" charset="0"/>
                <a:ea typeface="SimSun"/>
              </a:rPr>
              <a:t>2024</a:t>
            </a:r>
            <a:r>
              <a:rPr lang="zh-CN" sz="3200" b="1" dirty="0">
                <a:solidFill>
                  <a:srgbClr val="004B8D"/>
                </a:solidFill>
                <a:latin typeface="Aptos Black" panose="020B0004020202020204" pitchFamily="34" charset="0"/>
                <a:ea typeface="SimSun"/>
              </a:rPr>
              <a:t>年目标</a:t>
            </a:r>
          </a:p>
        </p:txBody>
      </p:sp>
    </p:spTree>
    <p:extLst>
      <p:ext uri="{BB962C8B-B14F-4D97-AF65-F5344CB8AC3E}">
        <p14:creationId xmlns:p14="http://schemas.microsoft.com/office/powerpoint/2010/main" val="417237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zh-CN"/>
              <a:t>能效 </a:t>
            </a:r>
          </a:p>
        </p:txBody>
      </p:sp>
      <p:sp>
        <p:nvSpPr>
          <p:cNvPr id="6" name="Rectangle 5">
            <a:extLst>
              <a:ext uri="{FF2B5EF4-FFF2-40B4-BE49-F238E27FC236}">
                <a16:creationId xmlns:a16="http://schemas.microsoft.com/office/drawing/2014/main" id="{1F5A9687-C404-60C5-8FA9-85B5E4C407EF}"/>
              </a:ext>
            </a:extLst>
          </p:cNvPr>
          <p:cNvSpPr/>
          <p:nvPr/>
        </p:nvSpPr>
        <p:spPr>
          <a:xfrm>
            <a:off x="7680960" y="4091939"/>
            <a:ext cx="4137660" cy="2287595"/>
          </a:xfrm>
          <a:prstGeom prst="rect">
            <a:avLst/>
          </a:prstGeom>
        </p:spPr>
        <p:style>
          <a:lnRef idx="1">
            <a:schemeClr val="accent6"/>
          </a:lnRef>
          <a:fillRef idx="2">
            <a:schemeClr val="accent6"/>
          </a:fillRef>
          <a:effectRef idx="1">
            <a:schemeClr val="accent6"/>
          </a:effectRef>
          <a:fontRef idx="minor">
            <a:schemeClr val="dk1"/>
          </a:fontRef>
        </p:style>
        <p:txBody>
          <a:bodyPr lIns="91440" tIns="182880" rIns="91440" bIns="182880" rtlCol="0" anchor="t"/>
          <a:lstStyle/>
          <a:p>
            <a:pPr algn="ctr"/>
            <a:r>
              <a:rPr lang="zh-CN" sz="1600" b="1" u="sng" dirty="0">
                <a:latin typeface="Aptos Narrow"/>
                <a:ea typeface="SimSun"/>
              </a:rPr>
              <a:t>公众参与的机会</a:t>
            </a:r>
          </a:p>
          <a:p>
            <a:pPr marL="285750" indent="-285750">
              <a:buFont typeface="Arial"/>
              <a:buChar char="•"/>
            </a:pPr>
            <a:r>
              <a:rPr lang="zh-CN" sz="1600" dirty="0">
                <a:latin typeface="Aptos Narrow"/>
                <a:ea typeface="SimSun"/>
              </a:rPr>
              <a:t>2024年3月18日——HER/HER公众意见交流会</a:t>
            </a:r>
          </a:p>
          <a:p>
            <a:pPr marL="285750" indent="-285750">
              <a:buFont typeface="Arial"/>
              <a:buChar char="•"/>
            </a:pPr>
            <a:r>
              <a:rPr lang="zh-CN" sz="1600" dirty="0">
                <a:latin typeface="Aptos Narrow"/>
                <a:ea typeface="SimSun"/>
              </a:rPr>
              <a:t>4月、5月和6月——三年能效规划公众意见交流会</a:t>
            </a:r>
          </a:p>
          <a:p>
            <a:pPr marL="285750" indent="-285750">
              <a:buFont typeface="Arial"/>
              <a:buChar char="•"/>
            </a:pPr>
            <a:r>
              <a:rPr lang="zh-CN" sz="1600" dirty="0">
                <a:latin typeface="Aptos Narrow"/>
                <a:ea typeface="SimSun"/>
              </a:rPr>
              <a:t>夏季——建筑能源报告法规征求公众意见</a:t>
            </a:r>
          </a:p>
          <a:p>
            <a:pPr marL="285750" indent="-285750">
              <a:buFont typeface="Arial"/>
              <a:buChar char="•"/>
            </a:pPr>
            <a:endParaRPr lang="en-US" sz="1600" dirty="0">
              <a:latin typeface="Aptos Narrow" panose="020B0004020202020204" pitchFamily="34" charset="0"/>
            </a:endParaRPr>
          </a:p>
        </p:txBody>
      </p:sp>
      <p:sp>
        <p:nvSpPr>
          <p:cNvPr id="2" name="Rectangle 1">
            <a:extLst>
              <a:ext uri="{FF2B5EF4-FFF2-40B4-BE49-F238E27FC236}">
                <a16:creationId xmlns:a16="http://schemas.microsoft.com/office/drawing/2014/main" id="{71CCA49F-2967-7D6A-9A20-940C4126EC05}"/>
              </a:ext>
            </a:extLst>
          </p:cNvPr>
          <p:cNvSpPr/>
          <p:nvPr/>
        </p:nvSpPr>
        <p:spPr>
          <a:xfrm>
            <a:off x="7680960" y="1424939"/>
            <a:ext cx="4137660" cy="2422231"/>
          </a:xfrm>
          <a:prstGeom prst="rect">
            <a:avLst/>
          </a:prstGeom>
        </p:spPr>
        <p:style>
          <a:lnRef idx="1">
            <a:schemeClr val="accent3"/>
          </a:lnRef>
          <a:fillRef idx="2">
            <a:schemeClr val="accent3"/>
          </a:fillRef>
          <a:effectRef idx="1">
            <a:schemeClr val="accent3"/>
          </a:effectRef>
          <a:fontRef idx="minor">
            <a:schemeClr val="dk1"/>
          </a:fontRef>
        </p:style>
        <p:txBody>
          <a:bodyPr lIns="91440" tIns="182880" rIns="91440" bIns="182880" rtlCol="0" anchor="t"/>
          <a:lstStyle/>
          <a:p>
            <a:pPr algn="ctr"/>
            <a:r>
              <a:rPr lang="zh-CN" sz="1600" b="1" u="sng" dirty="0">
                <a:latin typeface="Aptos Narrow"/>
                <a:ea typeface="SimSun"/>
              </a:rPr>
              <a:t>2024年时间表</a:t>
            </a:r>
          </a:p>
          <a:p>
            <a:pPr marL="285750" indent="-285750">
              <a:buFont typeface="Arial"/>
              <a:buChar char="•"/>
            </a:pPr>
            <a:r>
              <a:rPr lang="zh-CN" sz="1600" dirty="0">
                <a:latin typeface="Aptos Narrow"/>
                <a:ea typeface="SimSun"/>
              </a:rPr>
              <a:t>春季——批准第二轮经济适用房清洁能源改造项目</a:t>
            </a:r>
          </a:p>
          <a:p>
            <a:pPr marL="285750" indent="-285750">
              <a:buFont typeface="Arial"/>
              <a:buChar char="•"/>
            </a:pPr>
            <a:r>
              <a:rPr lang="zh-CN" sz="1600" dirty="0">
                <a:latin typeface="Aptos Narrow"/>
                <a:ea typeface="SimSun"/>
              </a:rPr>
              <a:t>春季——启动麦瑞马克谷能效提升计划</a:t>
            </a:r>
          </a:p>
          <a:p>
            <a:pPr marL="285750" indent="-285750">
              <a:buFont typeface="Arial"/>
              <a:buChar char="•"/>
            </a:pPr>
            <a:r>
              <a:rPr lang="zh-CN" sz="1600" dirty="0">
                <a:latin typeface="Aptos Narrow"/>
                <a:ea typeface="SimSun"/>
              </a:rPr>
              <a:t>夏季——制定2025-2027三年能效规划的最终建议</a:t>
            </a:r>
          </a:p>
          <a:p>
            <a:pPr marL="285750" indent="-285750">
              <a:buFont typeface="Arial"/>
              <a:buChar char="•"/>
            </a:pPr>
            <a:r>
              <a:rPr lang="zh-CN" sz="1600" dirty="0">
                <a:latin typeface="Aptos Narrow"/>
                <a:ea typeface="SimSun"/>
                <a:cs typeface="Calibri"/>
              </a:rPr>
              <a:t>冬季——颁布建筑能源报告法规 </a:t>
            </a:r>
          </a:p>
          <a:p>
            <a:pPr marL="285750" indent="-285750">
              <a:buFont typeface="Arial"/>
              <a:buChar char="•"/>
            </a:pPr>
            <a:endParaRPr lang="en-US" sz="1600" dirty="0">
              <a:cs typeface="Calibri"/>
            </a:endParaRPr>
          </a:p>
        </p:txBody>
      </p:sp>
      <p:sp>
        <p:nvSpPr>
          <p:cNvPr id="7" name="TextBox 6">
            <a:extLst>
              <a:ext uri="{FF2B5EF4-FFF2-40B4-BE49-F238E27FC236}">
                <a16:creationId xmlns:a16="http://schemas.microsoft.com/office/drawing/2014/main" id="{1E2D11E9-7938-01FD-9510-0BEA579A12FF}"/>
              </a:ext>
            </a:extLst>
          </p:cNvPr>
          <p:cNvSpPr txBox="1"/>
          <p:nvPr/>
        </p:nvSpPr>
        <p:spPr>
          <a:xfrm>
            <a:off x="1203690" y="1132551"/>
            <a:ext cx="4892310" cy="584775"/>
          </a:xfrm>
          <a:prstGeom prst="rect">
            <a:avLst/>
          </a:prstGeom>
          <a:noFill/>
        </p:spPr>
        <p:txBody>
          <a:bodyPr wrap="square">
            <a:spAutoFit/>
          </a:bodyPr>
          <a:lstStyle/>
          <a:p>
            <a:pPr algn="ctr"/>
            <a:r>
              <a:rPr lang="zh-CN" sz="3200" dirty="0">
                <a:solidFill>
                  <a:srgbClr val="004B8D"/>
                </a:solidFill>
                <a:latin typeface="Aptos Black" panose="020B0004020202020204" pitchFamily="34" charset="0"/>
                <a:ea typeface="SimSun"/>
              </a:rPr>
              <a:t>2024</a:t>
            </a:r>
            <a:r>
              <a:rPr lang="zh-CN" sz="3200" b="1" dirty="0">
                <a:solidFill>
                  <a:srgbClr val="004B8D"/>
                </a:solidFill>
                <a:latin typeface="Aptos Black" panose="020B0004020202020204" pitchFamily="34" charset="0"/>
                <a:ea typeface="SimSun"/>
              </a:rPr>
              <a:t>年重点项目</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717326"/>
            <a:ext cx="7068402" cy="434711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dirty="0">
                <a:latin typeface="Aptos Narrow"/>
                <a:ea typeface="SimSun"/>
              </a:rPr>
              <a:t>为制定2025-2027三年能效规划提供支持 </a:t>
            </a:r>
          </a:p>
          <a:p>
            <a:r>
              <a:rPr lang="zh-CN" dirty="0">
                <a:latin typeface="Aptos Narrow"/>
                <a:ea typeface="SimSun"/>
              </a:rPr>
              <a:t>颁布建筑能源报告法规</a:t>
            </a:r>
          </a:p>
          <a:p>
            <a:r>
              <a:rPr lang="zh-CN" dirty="0">
                <a:latin typeface="Aptos Narrow"/>
                <a:ea typeface="SimSun"/>
              </a:rPr>
              <a:t>通过能源资源部的经济适用房碳减排补贴计划发放补贴</a:t>
            </a:r>
          </a:p>
          <a:p>
            <a:r>
              <a:rPr lang="zh-CN" dirty="0">
                <a:latin typeface="Aptos Narrow"/>
                <a:ea typeface="SimSun"/>
              </a:rPr>
              <a:t>启动麦瑞马克谷能效提升计划</a:t>
            </a:r>
          </a:p>
          <a:p>
            <a:r>
              <a:rPr lang="zh-CN" dirty="0">
                <a:latin typeface="Aptos Narrow"/>
                <a:ea typeface="SimSun"/>
              </a:rPr>
              <a:t>引导HER/HEAR资金支持市政电厂和Mass Save提供</a:t>
            </a:r>
            <a:r>
              <a:rPr lang="zh-CN" altLang="en-US" dirty="0">
                <a:latin typeface="Aptos Narrow"/>
                <a:ea typeface="SimSun"/>
              </a:rPr>
              <a:t>脱碳</a:t>
            </a:r>
            <a:r>
              <a:rPr lang="zh-CN" dirty="0">
                <a:latin typeface="Aptos Narrow"/>
                <a:ea typeface="SimSun"/>
              </a:rPr>
              <a:t>和能效计划</a:t>
            </a:r>
          </a:p>
          <a:p>
            <a:endParaRPr lang="en-US" dirty="0"/>
          </a:p>
          <a:p>
            <a:pPr lvl="1"/>
            <a:endParaRPr lang="en-US" dirty="0"/>
          </a:p>
        </p:txBody>
      </p:sp>
    </p:spTree>
    <p:extLst>
      <p:ext uri="{BB962C8B-B14F-4D97-AF65-F5344CB8AC3E}">
        <p14:creationId xmlns:p14="http://schemas.microsoft.com/office/powerpoint/2010/main" val="4060620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zh-CN"/>
              <a:t>政策、规划和分析</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766488"/>
            <a:ext cx="11014841" cy="2617076"/>
          </a:xfrm>
        </p:spPr>
        <p:txBody>
          <a:bodyPr>
            <a:normAutofit/>
          </a:bodyPr>
          <a:lstStyle/>
          <a:p>
            <a:r>
              <a:rPr lang="zh-CN" dirty="0"/>
              <a:t>鼓励对电网进行公用事业投资，支持电动化</a:t>
            </a:r>
            <a:r>
              <a:rPr lang="zh-CN" altLang="en-US" dirty="0"/>
              <a:t>、支持摆脱</a:t>
            </a:r>
            <a:r>
              <a:rPr lang="zh-CN" dirty="0"/>
              <a:t>天然气</a:t>
            </a:r>
            <a:r>
              <a:rPr lang="zh-CN" altLang="en-US" dirty="0"/>
              <a:t>的</a:t>
            </a:r>
            <a:r>
              <a:rPr lang="zh-CN" dirty="0"/>
              <a:t>转型</a:t>
            </a:r>
          </a:p>
          <a:p>
            <a:r>
              <a:rPr lang="zh-CN" dirty="0"/>
              <a:t>确保清洁能源供应资源，以满足日益增长的需求并减少</a:t>
            </a:r>
            <a:r>
              <a:rPr lang="zh-CN" altLang="en-US" dirty="0"/>
              <a:t>碳</a:t>
            </a:r>
            <a:r>
              <a:rPr lang="zh-CN" dirty="0"/>
              <a:t>排放 </a:t>
            </a:r>
          </a:p>
          <a:p>
            <a:r>
              <a:rPr lang="zh-CN" dirty="0"/>
              <a:t>设计提高能源可负担性的电价，同时鼓励采用热泵和电动汽车 </a:t>
            </a:r>
          </a:p>
          <a:p>
            <a:endParaRPr lang="en-US" dirty="0">
              <a:latin typeface="Aptos Narrow" panose="020B0004020202020204" pitchFamily="34" charset="0"/>
            </a:endParaRPr>
          </a:p>
          <a:p>
            <a:pPr lvl="1"/>
            <a:endParaRPr lang="en-US" dirty="0">
              <a:latin typeface="Aptos Narrow" panose="020B0004020202020204" pitchFamily="34" charset="0"/>
            </a:endParaRP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zh-CN" sz="3200" dirty="0">
                <a:solidFill>
                  <a:srgbClr val="004B8D"/>
                </a:solidFill>
                <a:latin typeface="Aptos Black" panose="020B0004020202020204" pitchFamily="34" charset="0"/>
                <a:ea typeface="SimSun"/>
              </a:rPr>
              <a:t>2024</a:t>
            </a:r>
            <a:r>
              <a:rPr lang="zh-CN" sz="3200" b="1" dirty="0">
                <a:solidFill>
                  <a:srgbClr val="004B8D"/>
                </a:solidFill>
                <a:latin typeface="Aptos Black" panose="020B0004020202020204" pitchFamily="34" charset="0"/>
                <a:ea typeface="SimSun"/>
              </a:rPr>
              <a:t>年目标</a:t>
            </a:r>
          </a:p>
        </p:txBody>
      </p:sp>
    </p:spTree>
    <p:extLst>
      <p:ext uri="{BB962C8B-B14F-4D97-AF65-F5344CB8AC3E}">
        <p14:creationId xmlns:p14="http://schemas.microsoft.com/office/powerpoint/2010/main" val="4062202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zh-CN"/>
              <a:t>政策、规划和分析</a:t>
            </a:r>
          </a:p>
        </p:txBody>
      </p:sp>
      <p:sp>
        <p:nvSpPr>
          <p:cNvPr id="6" name="Rectangle 5">
            <a:extLst>
              <a:ext uri="{FF2B5EF4-FFF2-40B4-BE49-F238E27FC236}">
                <a16:creationId xmlns:a16="http://schemas.microsoft.com/office/drawing/2014/main" id="{1F5A9687-C404-60C5-8FA9-85B5E4C407EF}"/>
              </a:ext>
            </a:extLst>
          </p:cNvPr>
          <p:cNvSpPr/>
          <p:nvPr/>
        </p:nvSpPr>
        <p:spPr>
          <a:xfrm>
            <a:off x="7680960" y="4091939"/>
            <a:ext cx="4137660" cy="2422231"/>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zh-CN" sz="1600" b="1" u="sng" dirty="0">
                <a:latin typeface="Aptos Narrow" panose="020B0004020202020204" pitchFamily="34" charset="0"/>
                <a:ea typeface="SimSun"/>
              </a:rPr>
              <a:t>公众参与的机会</a:t>
            </a:r>
          </a:p>
          <a:p>
            <a:pPr marL="285750" indent="-285750">
              <a:buFont typeface="Arial" panose="020B0604020202020204" pitchFamily="34" charset="0"/>
              <a:buChar char="•"/>
            </a:pPr>
            <a:r>
              <a:rPr lang="zh-CN" sz="1600" dirty="0">
                <a:latin typeface="Aptos Narrow" panose="020B0004020202020204" pitchFamily="34" charset="0"/>
                <a:ea typeface="SimSun"/>
              </a:rPr>
              <a:t>3月——电力领域现代化规划</a:t>
            </a:r>
            <a:r>
              <a:rPr lang="zh-CN" altLang="en-US" sz="1600" dirty="0">
                <a:latin typeface="Aptos Narrow" panose="020B0004020202020204" pitchFamily="34" charset="0"/>
                <a:ea typeface="SimSun"/>
              </a:rPr>
              <a:t>（</a:t>
            </a:r>
            <a:r>
              <a:rPr lang="en-US" altLang="zh-CN" sz="1600" dirty="0">
                <a:latin typeface="Aptos Narrow" panose="020B0004020202020204" pitchFamily="34" charset="0"/>
                <a:ea typeface="SimSun"/>
              </a:rPr>
              <a:t>ESMP</a:t>
            </a:r>
            <a:r>
              <a:rPr lang="zh-CN" altLang="en-US" sz="1600" dirty="0">
                <a:latin typeface="Aptos Narrow" panose="020B0004020202020204" pitchFamily="34" charset="0"/>
                <a:ea typeface="SimSun"/>
              </a:rPr>
              <a:t>）</a:t>
            </a:r>
            <a:r>
              <a:rPr lang="zh-CN" sz="1600" dirty="0">
                <a:latin typeface="Aptos Narrow" panose="020B0004020202020204" pitchFamily="34" charset="0"/>
                <a:ea typeface="SimSun"/>
              </a:rPr>
              <a:t>公开听证会</a:t>
            </a:r>
          </a:p>
          <a:p>
            <a:pPr marL="285750" indent="-285750">
              <a:buFont typeface="Arial" panose="020B0604020202020204" pitchFamily="34" charset="0"/>
              <a:buChar char="•"/>
            </a:pPr>
            <a:r>
              <a:rPr lang="zh-CN" sz="1600" dirty="0">
                <a:latin typeface="Aptos Narrow" panose="020B0004020202020204" pitchFamily="34" charset="0"/>
                <a:ea typeface="SimSun"/>
              </a:rPr>
              <a:t>6月——GMAC会议更新电力领域现代化规划最新进展</a:t>
            </a:r>
          </a:p>
          <a:p>
            <a:pPr marL="285750" indent="-285750">
              <a:buFont typeface="Arial" panose="020B0604020202020204" pitchFamily="34" charset="0"/>
              <a:buChar char="•"/>
            </a:pPr>
            <a:r>
              <a:rPr lang="zh-CN" sz="1600" dirty="0">
                <a:latin typeface="Aptos Narrow" panose="020B0004020202020204" pitchFamily="34" charset="0"/>
                <a:ea typeface="SimSun"/>
              </a:rPr>
              <a:t>夏季——</a:t>
            </a:r>
            <a:r>
              <a:rPr lang="zh-CN" altLang="en-US" sz="1600" dirty="0">
                <a:latin typeface="Aptos Narrow" panose="020B0004020202020204" pitchFamily="34" charset="0"/>
                <a:ea typeface="SimSun"/>
              </a:rPr>
              <a:t>跨政府部门</a:t>
            </a:r>
            <a:r>
              <a:rPr lang="zh-CN" sz="1600" dirty="0">
                <a:latin typeface="Aptos Narrow" panose="020B0004020202020204" pitchFamily="34" charset="0"/>
                <a:ea typeface="SimSun"/>
              </a:rPr>
              <a:t>费率工作组利益相关者会议</a:t>
            </a:r>
          </a:p>
          <a:p>
            <a:pPr marL="285750" indent="-285750">
              <a:buFont typeface="Arial" panose="020B0604020202020204" pitchFamily="34" charset="0"/>
              <a:buChar char="•"/>
            </a:pPr>
            <a:r>
              <a:rPr lang="zh-CN" sz="1600" dirty="0">
                <a:latin typeface="Aptos Narrow" panose="020B0004020202020204" pitchFamily="34" charset="0"/>
                <a:ea typeface="SimSun"/>
              </a:rPr>
              <a:t>9月——GMAC会议审查和讨论电力领域现代化规划决定</a:t>
            </a:r>
          </a:p>
        </p:txBody>
      </p:sp>
      <p:sp>
        <p:nvSpPr>
          <p:cNvPr id="2" name="Rectangle 1">
            <a:extLst>
              <a:ext uri="{FF2B5EF4-FFF2-40B4-BE49-F238E27FC236}">
                <a16:creationId xmlns:a16="http://schemas.microsoft.com/office/drawing/2014/main" id="{71CCA49F-2967-7D6A-9A20-940C4126EC05}"/>
              </a:ext>
            </a:extLst>
          </p:cNvPr>
          <p:cNvSpPr/>
          <p:nvPr/>
        </p:nvSpPr>
        <p:spPr>
          <a:xfrm>
            <a:off x="7680960" y="1424939"/>
            <a:ext cx="4137660" cy="2422231"/>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zh-CN" sz="1600" b="1" u="sng" dirty="0">
                <a:latin typeface="Aptos Narrow" panose="020B0004020202020204" pitchFamily="34" charset="0"/>
                <a:ea typeface="SimSun"/>
              </a:rPr>
              <a:t>2024年时间表</a:t>
            </a:r>
          </a:p>
          <a:p>
            <a:pPr algn="ctr"/>
            <a:endParaRPr lang="en-US" sz="1600" b="1" u="sng" dirty="0">
              <a:latin typeface="Aptos Narrow" panose="020B0004020202020204" pitchFamily="34" charset="0"/>
            </a:endParaRPr>
          </a:p>
          <a:p>
            <a:pPr marL="285750" indent="-285750">
              <a:buFont typeface="Arial" panose="020B0604020202020204" pitchFamily="34" charset="0"/>
              <a:buChar char="•"/>
            </a:pPr>
            <a:r>
              <a:rPr lang="zh-CN" sz="1600" dirty="0">
                <a:latin typeface="Aptos Narrow" panose="020B0004020202020204" pitchFamily="34" charset="0"/>
                <a:ea typeface="SimSun"/>
              </a:rPr>
              <a:t>5月——能源资源部对于电力领域现代化规划的立场</a:t>
            </a:r>
          </a:p>
          <a:p>
            <a:pPr marL="285750" indent="-285750">
              <a:buFont typeface="Arial" panose="020B0604020202020204" pitchFamily="34" charset="0"/>
              <a:buChar char="•"/>
            </a:pPr>
            <a:r>
              <a:rPr lang="zh-CN" sz="1600" dirty="0">
                <a:latin typeface="Aptos Narrow" panose="020B0004020202020204" pitchFamily="34" charset="0"/>
                <a:ea typeface="SimSun"/>
              </a:rPr>
              <a:t>8月7日——第83C第4轮筛选 </a:t>
            </a:r>
          </a:p>
          <a:p>
            <a:pPr marL="285750" indent="-285750">
              <a:buFont typeface="Arial" panose="020B0604020202020204" pitchFamily="34" charset="0"/>
              <a:buChar char="•"/>
            </a:pPr>
            <a:r>
              <a:rPr lang="zh-CN" sz="1600" dirty="0">
                <a:latin typeface="Aptos Narrow" panose="020B0004020202020204" pitchFamily="34" charset="0"/>
                <a:ea typeface="SimSun"/>
              </a:rPr>
              <a:t>8月29日——就电力领域现代化规划</a:t>
            </a:r>
            <a:r>
              <a:rPr lang="zh-CN" altLang="en-US" sz="1600" dirty="0">
                <a:latin typeface="Aptos Narrow" panose="020B0004020202020204" pitchFamily="34" charset="0"/>
                <a:ea typeface="SimSun"/>
              </a:rPr>
              <a:t>（</a:t>
            </a:r>
            <a:r>
              <a:rPr lang="en-US" altLang="zh-CN" sz="1600" dirty="0">
                <a:latin typeface="Aptos Narrow" panose="020B0004020202020204" pitchFamily="34" charset="0"/>
                <a:ea typeface="SimSun"/>
              </a:rPr>
              <a:t>ESMP</a:t>
            </a:r>
            <a:r>
              <a:rPr lang="zh-CN" altLang="en-US" sz="1600" dirty="0">
                <a:latin typeface="Aptos Narrow" panose="020B0004020202020204" pitchFamily="34" charset="0"/>
                <a:ea typeface="SimSun"/>
              </a:rPr>
              <a:t>）</a:t>
            </a:r>
            <a:r>
              <a:rPr lang="zh-CN" sz="1600" dirty="0">
                <a:latin typeface="Aptos Narrow" panose="020B0004020202020204" pitchFamily="34" charset="0"/>
                <a:ea typeface="SimSun"/>
              </a:rPr>
              <a:t>作出最终决定</a:t>
            </a:r>
          </a:p>
          <a:p>
            <a:pPr marL="285750" indent="-285750">
              <a:buFont typeface="Arial" panose="020B0604020202020204" pitchFamily="34" charset="0"/>
              <a:buChar char="•"/>
            </a:pPr>
            <a:r>
              <a:rPr lang="zh-CN" sz="1600" dirty="0">
                <a:latin typeface="Aptos Narrow" panose="020B0004020202020204" pitchFamily="34" charset="0"/>
                <a:ea typeface="SimSun"/>
              </a:rPr>
              <a:t>7月和10月——</a:t>
            </a:r>
            <a:r>
              <a:rPr lang="zh-CN" altLang="en-US" sz="1600" dirty="0">
                <a:latin typeface="Aptos Narrow" panose="020B0004020202020204" pitchFamily="34" charset="0"/>
                <a:ea typeface="SimSun"/>
              </a:rPr>
              <a:t>跨政府部门</a:t>
            </a:r>
            <a:r>
              <a:rPr lang="zh-CN" sz="1600" dirty="0">
                <a:latin typeface="Aptos Narrow" panose="020B0004020202020204" pitchFamily="34" charset="0"/>
                <a:ea typeface="SimSun"/>
              </a:rPr>
              <a:t>费率工作组</a:t>
            </a:r>
            <a:r>
              <a:rPr lang="zh-CN" altLang="en-US" sz="1600" dirty="0">
                <a:latin typeface="Aptos Narrow" panose="020B0004020202020204" pitchFamily="34" charset="0"/>
                <a:ea typeface="SimSun"/>
              </a:rPr>
              <a:t>（</a:t>
            </a:r>
            <a:r>
              <a:rPr lang="en-US" altLang="zh-CN" sz="1600" dirty="0">
                <a:latin typeface="Aptos Narrow" panose="020B0004020202020204" pitchFamily="34" charset="0"/>
                <a:ea typeface="SimSun"/>
              </a:rPr>
              <a:t>IRWG</a:t>
            </a:r>
            <a:r>
              <a:rPr lang="zh-CN" altLang="en-US" sz="1600" dirty="0">
                <a:latin typeface="Aptos Narrow" panose="020B0004020202020204" pitchFamily="34" charset="0"/>
                <a:ea typeface="SimSun"/>
              </a:rPr>
              <a:t>）</a:t>
            </a:r>
            <a:r>
              <a:rPr lang="zh-CN" sz="1600" dirty="0">
                <a:latin typeface="Aptos Narrow" panose="020B0004020202020204" pitchFamily="34" charset="0"/>
                <a:ea typeface="SimSun"/>
              </a:rPr>
              <a:t>研究 </a:t>
            </a:r>
          </a:p>
        </p:txBody>
      </p:sp>
      <p:sp>
        <p:nvSpPr>
          <p:cNvPr id="7" name="TextBox 6">
            <a:extLst>
              <a:ext uri="{FF2B5EF4-FFF2-40B4-BE49-F238E27FC236}">
                <a16:creationId xmlns:a16="http://schemas.microsoft.com/office/drawing/2014/main" id="{1E2D11E9-7938-01FD-9510-0BEA579A12FF}"/>
              </a:ext>
            </a:extLst>
          </p:cNvPr>
          <p:cNvSpPr txBox="1"/>
          <p:nvPr/>
        </p:nvSpPr>
        <p:spPr>
          <a:xfrm>
            <a:off x="1203690" y="1132551"/>
            <a:ext cx="4892310" cy="584775"/>
          </a:xfrm>
          <a:prstGeom prst="rect">
            <a:avLst/>
          </a:prstGeom>
          <a:noFill/>
        </p:spPr>
        <p:txBody>
          <a:bodyPr wrap="square">
            <a:spAutoFit/>
          </a:bodyPr>
          <a:lstStyle/>
          <a:p>
            <a:pPr algn="ctr"/>
            <a:r>
              <a:rPr lang="zh-CN" sz="3200" dirty="0">
                <a:solidFill>
                  <a:srgbClr val="004B8D"/>
                </a:solidFill>
                <a:latin typeface="Aptos Black" panose="020B0004020202020204" pitchFamily="34" charset="0"/>
                <a:ea typeface="SimSun"/>
              </a:rPr>
              <a:t>2024</a:t>
            </a:r>
            <a:r>
              <a:rPr lang="zh-CN" sz="3200" b="1" dirty="0">
                <a:solidFill>
                  <a:srgbClr val="004B8D"/>
                </a:solidFill>
                <a:latin typeface="Aptos Black" panose="020B0004020202020204" pitchFamily="34" charset="0"/>
                <a:ea typeface="SimSun"/>
              </a:rPr>
              <a:t>年重点项目</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717326"/>
            <a:ext cx="6941820" cy="43471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dirty="0">
                <a:hlinkClick r:id="rId3"/>
              </a:rPr>
              <a:t>电力领域现代化规划</a:t>
            </a:r>
            <a:r>
              <a:rPr lang="zh-CN" altLang="en-US" dirty="0"/>
              <a:t>（</a:t>
            </a:r>
            <a:r>
              <a:rPr lang="en-US" altLang="zh-CN" dirty="0"/>
              <a:t>ESMPs</a:t>
            </a:r>
            <a:r>
              <a:rPr lang="zh-CN" altLang="en-US" dirty="0"/>
              <a:t>）</a:t>
            </a:r>
            <a:endParaRPr lang="zh-CN" dirty="0">
              <a:hlinkClick r:id="rId3"/>
            </a:endParaRPr>
          </a:p>
          <a:p>
            <a:r>
              <a:rPr lang="zh-CN" dirty="0"/>
              <a:t>与康涅狄格州和罗德岛州协调开展</a:t>
            </a:r>
            <a:r>
              <a:rPr lang="zh-CN" dirty="0">
                <a:hlinkClick r:id="rId4"/>
              </a:rPr>
              <a:t>第83C条第4轮海上风电招标</a:t>
            </a:r>
            <a:r>
              <a:rPr lang="zh-CN" dirty="0"/>
              <a:t> </a:t>
            </a:r>
          </a:p>
          <a:p>
            <a:r>
              <a:rPr lang="zh-CN" altLang="en-US" dirty="0">
                <a:hlinkClick r:id="rId5"/>
              </a:rPr>
              <a:t>跨政府部门</a:t>
            </a:r>
            <a:r>
              <a:rPr lang="zh-CN" dirty="0">
                <a:hlinkClick r:id="rId5"/>
              </a:rPr>
              <a:t>费率工作组</a:t>
            </a:r>
            <a:r>
              <a:rPr lang="zh-CN" altLang="en-US" dirty="0"/>
              <a:t>（</a:t>
            </a:r>
            <a:r>
              <a:rPr lang="en-US" altLang="zh-CN" dirty="0"/>
              <a:t>IRWG</a:t>
            </a:r>
            <a:r>
              <a:rPr lang="zh-CN" altLang="en-US" dirty="0"/>
              <a:t>）</a:t>
            </a:r>
            <a:endParaRPr lang="en-CA" altLang="zh-CN" dirty="0"/>
          </a:p>
          <a:p>
            <a:r>
              <a:rPr lang="zh-CN" dirty="0"/>
              <a:t>与天然气和电力公用事业单位协调规划</a:t>
            </a:r>
            <a:r>
              <a:rPr lang="zh-CN" altLang="en-US" dirty="0"/>
              <a:t>未来的转型，摆脱</a:t>
            </a:r>
            <a:r>
              <a:rPr lang="zh-CN" dirty="0"/>
              <a:t>天然气</a:t>
            </a:r>
          </a:p>
          <a:p>
            <a:pPr lvl="1"/>
            <a:endParaRPr lang="en-US" dirty="0"/>
          </a:p>
        </p:txBody>
      </p:sp>
    </p:spTree>
    <p:extLst>
      <p:ext uri="{BB962C8B-B14F-4D97-AF65-F5344CB8AC3E}">
        <p14:creationId xmlns:p14="http://schemas.microsoft.com/office/powerpoint/2010/main" val="64947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717E7-0A22-4100-4613-3DCDE92CE7B5}"/>
              </a:ext>
            </a:extLst>
          </p:cNvPr>
          <p:cNvSpPr>
            <a:spLocks noGrp="1"/>
          </p:cNvSpPr>
          <p:nvPr>
            <p:ph type="title"/>
          </p:nvPr>
        </p:nvSpPr>
        <p:spPr/>
        <p:txBody>
          <a:bodyPr/>
          <a:lstStyle/>
          <a:p>
            <a:r>
              <a:rPr lang="zh-CN"/>
              <a:t>欢迎大家</a:t>
            </a:r>
          </a:p>
        </p:txBody>
      </p:sp>
      <p:sp>
        <p:nvSpPr>
          <p:cNvPr id="3" name="Text Placeholder 2">
            <a:extLst>
              <a:ext uri="{FF2B5EF4-FFF2-40B4-BE49-F238E27FC236}">
                <a16:creationId xmlns:a16="http://schemas.microsoft.com/office/drawing/2014/main" id="{F0B33E10-64DC-E027-0125-9BF96FE8688B}"/>
              </a:ext>
            </a:extLst>
          </p:cNvPr>
          <p:cNvSpPr>
            <a:spLocks noGrp="1"/>
          </p:cNvSpPr>
          <p:nvPr>
            <p:ph type="body" sz="quarter" idx="13"/>
          </p:nvPr>
        </p:nvSpPr>
        <p:spPr>
          <a:xfrm>
            <a:off x="5237018" y="1354168"/>
            <a:ext cx="5989782" cy="545743"/>
          </a:xfrm>
        </p:spPr>
        <p:txBody>
          <a:bodyPr/>
          <a:lstStyle/>
          <a:p>
            <a:pPr marL="0" indent="0" algn="ctr">
              <a:buNone/>
            </a:pPr>
            <a:r>
              <a:rPr lang="zh-CN" b="1" dirty="0">
                <a:solidFill>
                  <a:srgbClr val="1F4994"/>
                </a:solidFill>
                <a:latin typeface="Aptos Narrow" panose="020B0004020202020204" pitchFamily="34" charset="0"/>
                <a:ea typeface="SimSun"/>
              </a:rPr>
              <a:t>Elizabeth Mahony专员</a:t>
            </a:r>
          </a:p>
        </p:txBody>
      </p:sp>
      <p:sp>
        <p:nvSpPr>
          <p:cNvPr id="4" name="Slide Number Placeholder 3">
            <a:extLst>
              <a:ext uri="{FF2B5EF4-FFF2-40B4-BE49-F238E27FC236}">
                <a16:creationId xmlns:a16="http://schemas.microsoft.com/office/drawing/2014/main" id="{2210EBCF-4FAB-4277-2E41-E445594EA1F1}"/>
              </a:ext>
            </a:extLst>
          </p:cNvPr>
          <p:cNvSpPr>
            <a:spLocks noGrp="1"/>
          </p:cNvSpPr>
          <p:nvPr>
            <p:ph type="sldNum" sz="quarter" idx="14"/>
          </p:nvPr>
        </p:nvSpPr>
        <p:spPr/>
        <p:txBody>
          <a:bodyPr/>
          <a:lstStyle/>
          <a:p>
            <a:pPr>
              <a:defRPr/>
            </a:pPr>
            <a:fld id="{B6FAB5CE-5980-4C9D-B2E2-2FD2F4BD448E}" type="slidenum">
              <a:rPr lang="en-US" smtClean="0"/>
              <a:pPr>
                <a:defRPr/>
              </a:pPr>
              <a:t>2</a:t>
            </a:fld>
            <a:endParaRPr lang="en-US"/>
          </a:p>
        </p:txBody>
      </p:sp>
      <p:pic>
        <p:nvPicPr>
          <p:cNvPr id="6" name="Graphic 5" descr="Cheers outline">
            <a:extLst>
              <a:ext uri="{FF2B5EF4-FFF2-40B4-BE49-F238E27FC236}">
                <a16:creationId xmlns:a16="http://schemas.microsoft.com/office/drawing/2014/main" id="{0EBDC53E-7C0F-A968-2D4C-221AC27E25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46469" y="5181598"/>
            <a:ext cx="914400" cy="914400"/>
          </a:xfrm>
          <a:prstGeom prst="rect">
            <a:avLst/>
          </a:prstGeom>
        </p:spPr>
      </p:pic>
      <p:pic>
        <p:nvPicPr>
          <p:cNvPr id="7" name="Graphic 6" descr="Chat outline">
            <a:extLst>
              <a:ext uri="{FF2B5EF4-FFF2-40B4-BE49-F238E27FC236}">
                <a16:creationId xmlns:a16="http://schemas.microsoft.com/office/drawing/2014/main" id="{FDDB4622-7636-EA66-DE77-47732397B5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6469" y="3848099"/>
            <a:ext cx="914400" cy="914400"/>
          </a:xfrm>
          <a:prstGeom prst="rect">
            <a:avLst/>
          </a:prstGeom>
        </p:spPr>
      </p:pic>
      <p:pic>
        <p:nvPicPr>
          <p:cNvPr id="8" name="Graphic 7" descr="Route (Two Pins With A Path) outline">
            <a:extLst>
              <a:ext uri="{FF2B5EF4-FFF2-40B4-BE49-F238E27FC236}">
                <a16:creationId xmlns:a16="http://schemas.microsoft.com/office/drawing/2014/main" id="{C27859B6-F884-498D-937B-0584DA905B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46469" y="2514600"/>
            <a:ext cx="914400" cy="914400"/>
          </a:xfrm>
          <a:prstGeom prst="rect">
            <a:avLst/>
          </a:prstGeom>
        </p:spPr>
      </p:pic>
      <p:sp>
        <p:nvSpPr>
          <p:cNvPr id="9" name="TextBox 8">
            <a:extLst>
              <a:ext uri="{FF2B5EF4-FFF2-40B4-BE49-F238E27FC236}">
                <a16:creationId xmlns:a16="http://schemas.microsoft.com/office/drawing/2014/main" id="{8D654BFF-C3C2-7171-9B89-0C5B39081B7E}"/>
              </a:ext>
            </a:extLst>
          </p:cNvPr>
          <p:cNvSpPr txBox="1"/>
          <p:nvPr/>
        </p:nvSpPr>
        <p:spPr>
          <a:xfrm>
            <a:off x="6616932" y="2710190"/>
            <a:ext cx="3875100" cy="523220"/>
          </a:xfrm>
          <a:prstGeom prst="rect">
            <a:avLst/>
          </a:prstGeom>
          <a:noFill/>
        </p:spPr>
        <p:txBody>
          <a:bodyPr wrap="none" rtlCol="0">
            <a:spAutoFit/>
          </a:bodyPr>
          <a:lstStyle/>
          <a:p>
            <a:r>
              <a:rPr lang="zh-CN" sz="2800" b="1">
                <a:latin typeface="Aptos Narrow" panose="020B0004020202020204" pitchFamily="34" charset="0"/>
                <a:ea typeface="SimSun"/>
              </a:rPr>
              <a:t>规划的透明度</a:t>
            </a:r>
          </a:p>
        </p:txBody>
      </p:sp>
      <p:sp>
        <p:nvSpPr>
          <p:cNvPr id="10" name="TextBox 9">
            <a:extLst>
              <a:ext uri="{FF2B5EF4-FFF2-40B4-BE49-F238E27FC236}">
                <a16:creationId xmlns:a16="http://schemas.microsoft.com/office/drawing/2014/main" id="{4573F859-C04B-04AE-CB99-780B1163A01A}"/>
              </a:ext>
            </a:extLst>
          </p:cNvPr>
          <p:cNvSpPr txBox="1"/>
          <p:nvPr/>
        </p:nvSpPr>
        <p:spPr>
          <a:xfrm>
            <a:off x="6616932" y="4043689"/>
            <a:ext cx="2824556" cy="523220"/>
          </a:xfrm>
          <a:prstGeom prst="rect">
            <a:avLst/>
          </a:prstGeom>
          <a:noFill/>
        </p:spPr>
        <p:txBody>
          <a:bodyPr wrap="none" rtlCol="0">
            <a:spAutoFit/>
          </a:bodyPr>
          <a:lstStyle/>
          <a:p>
            <a:r>
              <a:rPr lang="zh-CN" sz="2800" b="1">
                <a:latin typeface="Aptos Narrow" panose="020B0004020202020204" pitchFamily="34" charset="0"/>
                <a:ea typeface="SimSun"/>
              </a:rPr>
              <a:t>公众意见</a:t>
            </a:r>
          </a:p>
        </p:txBody>
      </p:sp>
      <p:sp>
        <p:nvSpPr>
          <p:cNvPr id="11" name="TextBox 10">
            <a:extLst>
              <a:ext uri="{FF2B5EF4-FFF2-40B4-BE49-F238E27FC236}">
                <a16:creationId xmlns:a16="http://schemas.microsoft.com/office/drawing/2014/main" id="{EF073E66-FD75-E1AA-EBDD-6DB5C3198760}"/>
              </a:ext>
            </a:extLst>
          </p:cNvPr>
          <p:cNvSpPr txBox="1"/>
          <p:nvPr/>
        </p:nvSpPr>
        <p:spPr>
          <a:xfrm>
            <a:off x="6616932" y="5377188"/>
            <a:ext cx="3015954" cy="523220"/>
          </a:xfrm>
          <a:prstGeom prst="rect">
            <a:avLst/>
          </a:prstGeom>
          <a:noFill/>
        </p:spPr>
        <p:txBody>
          <a:bodyPr wrap="none" rtlCol="0">
            <a:spAutoFit/>
          </a:bodyPr>
          <a:lstStyle/>
          <a:p>
            <a:r>
              <a:rPr lang="zh-CN" sz="2800" b="1">
                <a:latin typeface="Aptos Narrow" panose="020B0004020202020204" pitchFamily="34" charset="0"/>
                <a:ea typeface="SimSun"/>
              </a:rPr>
              <a:t>公众参与</a:t>
            </a:r>
          </a:p>
        </p:txBody>
      </p:sp>
      <p:pic>
        <p:nvPicPr>
          <p:cNvPr id="13" name="Picture 12">
            <a:extLst>
              <a:ext uri="{FF2B5EF4-FFF2-40B4-BE49-F238E27FC236}">
                <a16:creationId xmlns:a16="http://schemas.microsoft.com/office/drawing/2014/main" id="{CEB83BF8-E880-F91E-A94C-66A82230DAB1}"/>
              </a:ext>
            </a:extLst>
          </p:cNvPr>
          <p:cNvPicPr>
            <a:picLocks noChangeAspect="1"/>
          </p:cNvPicPr>
          <p:nvPr/>
        </p:nvPicPr>
        <p:blipFill>
          <a:blip r:embed="rId8"/>
          <a:stretch>
            <a:fillRect/>
          </a:stretch>
        </p:blipFill>
        <p:spPr>
          <a:xfrm>
            <a:off x="1095807" y="1423379"/>
            <a:ext cx="3228975" cy="4842514"/>
          </a:xfrm>
          <a:prstGeom prst="rect">
            <a:avLst/>
          </a:prstGeom>
        </p:spPr>
      </p:pic>
    </p:spTree>
    <p:extLst>
      <p:ext uri="{BB962C8B-B14F-4D97-AF65-F5344CB8AC3E}">
        <p14:creationId xmlns:p14="http://schemas.microsoft.com/office/powerpoint/2010/main" val="1073556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BA7DB-CA4C-21DE-1113-DE651A1FA3E3}"/>
              </a:ext>
            </a:extLst>
          </p:cNvPr>
          <p:cNvSpPr>
            <a:spLocks noGrp="1"/>
          </p:cNvSpPr>
          <p:nvPr>
            <p:ph type="title"/>
          </p:nvPr>
        </p:nvSpPr>
        <p:spPr/>
        <p:txBody>
          <a:bodyPr/>
          <a:lstStyle/>
          <a:p>
            <a:r>
              <a:rPr lang="zh-CN"/>
              <a:t>问答</a:t>
            </a:r>
          </a:p>
        </p:txBody>
      </p:sp>
      <p:sp>
        <p:nvSpPr>
          <p:cNvPr id="4" name="Slide Number Placeholder 3">
            <a:extLst>
              <a:ext uri="{FF2B5EF4-FFF2-40B4-BE49-F238E27FC236}">
                <a16:creationId xmlns:a16="http://schemas.microsoft.com/office/drawing/2014/main" id="{5C27D917-D2FC-17E7-2DC1-783A52A09FF8}"/>
              </a:ext>
            </a:extLst>
          </p:cNvPr>
          <p:cNvSpPr>
            <a:spLocks noGrp="1"/>
          </p:cNvSpPr>
          <p:nvPr>
            <p:ph type="sldNum" sz="quarter" idx="14"/>
          </p:nvPr>
        </p:nvSpPr>
        <p:spPr/>
        <p:txBody>
          <a:bodyPr/>
          <a:lstStyle/>
          <a:p>
            <a:pPr>
              <a:defRPr/>
            </a:pPr>
            <a:fld id="{B6FAB5CE-5980-4C9D-B2E2-2FD2F4BD448E}" type="slidenum">
              <a:rPr lang="en-US" smtClean="0"/>
              <a:pPr>
                <a:defRPr/>
              </a:pPr>
              <a:t>20</a:t>
            </a:fld>
            <a:endParaRPr lang="en-US"/>
          </a:p>
        </p:txBody>
      </p:sp>
      <p:sp>
        <p:nvSpPr>
          <p:cNvPr id="3" name="Text Placeholder 4">
            <a:extLst>
              <a:ext uri="{FF2B5EF4-FFF2-40B4-BE49-F238E27FC236}">
                <a16:creationId xmlns:a16="http://schemas.microsoft.com/office/drawing/2014/main" id="{30D18655-C765-AA24-DBB5-6DA9885ABAC2}"/>
              </a:ext>
            </a:extLst>
          </p:cNvPr>
          <p:cNvSpPr>
            <a:spLocks noGrp="1"/>
          </p:cNvSpPr>
          <p:nvPr>
            <p:ph type="body" sz="quarter" idx="13"/>
          </p:nvPr>
        </p:nvSpPr>
        <p:spPr>
          <a:xfrm>
            <a:off x="567559" y="1493772"/>
            <a:ext cx="11014841" cy="4477260"/>
          </a:xfrm>
        </p:spPr>
        <p:txBody>
          <a:bodyPr>
            <a:normAutofit/>
          </a:bodyPr>
          <a:lstStyle/>
          <a:p>
            <a:r>
              <a:rPr lang="zh-CN" dirty="0"/>
              <a:t>请在问答框中输入问题，或在Zoom导航栏中点击“举手”。</a:t>
            </a:r>
          </a:p>
          <a:p>
            <a:r>
              <a:rPr lang="zh-CN" dirty="0"/>
              <a:t>如果要发言，请先自我介绍，然后再提问。</a:t>
            </a:r>
          </a:p>
          <a:p>
            <a:r>
              <a:rPr lang="zh-CN" dirty="0"/>
              <a:t>提问应简明扼要并尊重他人，</a:t>
            </a:r>
            <a:r>
              <a:rPr lang="zh-CN" altLang="en-US" dirty="0"/>
              <a:t>以便</a:t>
            </a:r>
            <a:r>
              <a:rPr lang="zh-CN" dirty="0"/>
              <a:t>我们能够回答更多问题。</a:t>
            </a:r>
          </a:p>
          <a:p>
            <a:r>
              <a:rPr lang="zh-CN" dirty="0"/>
              <a:t>在您所在的频道中配有口译员的情况下，提问</a:t>
            </a:r>
            <a:r>
              <a:rPr lang="zh-CN" altLang="en-US" dirty="0"/>
              <a:t>时</a:t>
            </a:r>
            <a:r>
              <a:rPr lang="zh-CN" dirty="0"/>
              <a:t>请在问答框中输入问题，以便口译员进行翻译。</a:t>
            </a:r>
          </a:p>
          <a:p>
            <a:endParaRPr lang="en-US" dirty="0"/>
          </a:p>
          <a:p>
            <a:endParaRPr lang="en-US" dirty="0">
              <a:latin typeface="Aptos Narrow" panose="020B0004020202020204" pitchFamily="34" charset="0"/>
            </a:endParaRPr>
          </a:p>
          <a:p>
            <a:pPr lvl="1"/>
            <a:endParaRPr lang="en-US" dirty="0">
              <a:latin typeface="Aptos Narrow" panose="020B0004020202020204" pitchFamily="34" charset="0"/>
            </a:endParaRPr>
          </a:p>
        </p:txBody>
      </p:sp>
    </p:spTree>
    <p:extLst>
      <p:ext uri="{BB962C8B-B14F-4D97-AF65-F5344CB8AC3E}">
        <p14:creationId xmlns:p14="http://schemas.microsoft.com/office/powerpoint/2010/main" val="2190735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C4F9-8F13-736A-DC05-412C12945A01}"/>
              </a:ext>
            </a:extLst>
          </p:cNvPr>
          <p:cNvSpPr>
            <a:spLocks noGrp="1"/>
          </p:cNvSpPr>
          <p:nvPr>
            <p:ph type="title"/>
          </p:nvPr>
        </p:nvSpPr>
        <p:spPr/>
        <p:txBody>
          <a:bodyPr/>
          <a:lstStyle/>
          <a:p>
            <a:r>
              <a:rPr lang="zh-CN"/>
              <a:t>能源资源部现征求大家的意见！</a:t>
            </a:r>
          </a:p>
        </p:txBody>
      </p:sp>
      <p:sp>
        <p:nvSpPr>
          <p:cNvPr id="3" name="Text Placeholder 2">
            <a:extLst>
              <a:ext uri="{FF2B5EF4-FFF2-40B4-BE49-F238E27FC236}">
                <a16:creationId xmlns:a16="http://schemas.microsoft.com/office/drawing/2014/main" id="{C593CEE5-DD67-0BB4-CFC7-4CD4F49EFEAE}"/>
              </a:ext>
            </a:extLst>
          </p:cNvPr>
          <p:cNvSpPr>
            <a:spLocks noGrp="1"/>
          </p:cNvSpPr>
          <p:nvPr>
            <p:ph type="body" sz="quarter" idx="13"/>
          </p:nvPr>
        </p:nvSpPr>
        <p:spPr/>
        <p:txBody>
          <a:bodyPr vert="horz" lIns="91440" tIns="45720" rIns="91440" bIns="45720" rtlCol="0" anchor="t">
            <a:normAutofit/>
          </a:bodyPr>
          <a:lstStyle/>
          <a:p>
            <a:pPr marL="0" indent="0">
              <a:spcBef>
                <a:spcPts val="20"/>
              </a:spcBef>
              <a:buNone/>
            </a:pPr>
            <a:r>
              <a:rPr lang="zh-CN" b="1" dirty="0">
                <a:latin typeface="Aptos Narrow"/>
                <a:ea typeface="SimSun"/>
                <a:cs typeface="Arial"/>
              </a:rPr>
              <a:t>请在3月15日下午5点之前向</a:t>
            </a:r>
            <a:r>
              <a:rPr lang="zh-CN" b="1" dirty="0">
                <a:latin typeface="Aptos Narrow"/>
                <a:ea typeface="SimSun"/>
                <a:cs typeface="Arial"/>
                <a:hlinkClick r:id="rId2"/>
              </a:rPr>
              <a:t>doer.energy@mass.gov</a:t>
            </a:r>
            <a:r>
              <a:rPr lang="zh-CN" b="1" dirty="0">
                <a:latin typeface="Aptos Narrow"/>
                <a:ea typeface="SimSun"/>
                <a:cs typeface="Arial"/>
              </a:rPr>
              <a:t>提交意见。
</a:t>
            </a:r>
            <a:r>
              <a:rPr lang="zh-CN" b="1" i="1" dirty="0">
                <a:latin typeface="Aptos Narrow"/>
                <a:ea typeface="SimSun"/>
                <a:cs typeface="Arial"/>
              </a:rPr>
              <a:t>所有意见都将在能源资源部的网站上公开发布。</a:t>
            </a:r>
            <a:br>
              <a:rPr lang="en-US" altLang="zh-CN" b="1" i="1" dirty="0">
                <a:latin typeface="Aptos Narrow"/>
                <a:ea typeface="SimSun"/>
                <a:cs typeface="Arial"/>
              </a:rPr>
            </a:br>
            <a:r>
              <a:rPr lang="zh-CN" b="1" i="1" dirty="0">
                <a:latin typeface="Aptos Narrow"/>
                <a:ea typeface="SimSun"/>
                <a:cs typeface="Arial"/>
              </a:rPr>
              <a:t>可以针对以下问题发表意见：</a:t>
            </a:r>
          </a:p>
          <a:p>
            <a:pPr marL="0" indent="0">
              <a:spcBef>
                <a:spcPts val="20"/>
              </a:spcBef>
              <a:buNone/>
            </a:pPr>
            <a:endParaRPr lang="en-US" b="1" dirty="0">
              <a:latin typeface="Aptos Narrow"/>
              <a:cs typeface="Arial"/>
            </a:endParaRPr>
          </a:p>
          <a:p>
            <a:pPr>
              <a:spcBef>
                <a:spcPts val="20"/>
              </a:spcBef>
            </a:pPr>
            <a:r>
              <a:rPr lang="zh-CN" dirty="0">
                <a:latin typeface="Aptos Narrow"/>
                <a:ea typeface="SimSun"/>
                <a:cs typeface="Arial"/>
              </a:rPr>
              <a:t>您对能源资源部 2024年的规划有何反馈意见？</a:t>
            </a:r>
          </a:p>
          <a:p>
            <a:pPr>
              <a:spcBef>
                <a:spcPts val="20"/>
              </a:spcBef>
            </a:pPr>
            <a:r>
              <a:rPr lang="zh-CN" dirty="0">
                <a:latin typeface="Aptos Narrow"/>
                <a:ea typeface="SimSun"/>
                <a:cs typeface="Arial"/>
              </a:rPr>
              <a:t>能源资源部各计划对您有何影响？ </a:t>
            </a:r>
          </a:p>
          <a:p>
            <a:r>
              <a:rPr lang="zh-CN" dirty="0">
                <a:latin typeface="Aptos Narrow"/>
                <a:ea typeface="SimSun"/>
                <a:cs typeface="Arial"/>
              </a:rPr>
              <a:t>您今天是否了解到了任何您未意识到的事情？</a:t>
            </a:r>
          </a:p>
          <a:p>
            <a:r>
              <a:rPr lang="zh-CN" dirty="0">
                <a:latin typeface="Aptos Narrow"/>
                <a:ea typeface="SimSun"/>
                <a:cs typeface="Arial"/>
              </a:rPr>
              <a:t>您对清洁能源转型有哪些担忧？</a:t>
            </a:r>
          </a:p>
          <a:p>
            <a:r>
              <a:rPr lang="zh-CN" dirty="0">
                <a:latin typeface="Aptos Narrow"/>
                <a:ea typeface="SimSun"/>
                <a:cs typeface="Arial"/>
              </a:rPr>
              <a:t>您对此次市政厅会议是否满意？</a:t>
            </a:r>
          </a:p>
          <a:p>
            <a:r>
              <a:rPr lang="zh-CN" dirty="0">
                <a:latin typeface="Aptos Narrow"/>
                <a:ea typeface="SimSun"/>
                <a:cs typeface="Arial"/>
              </a:rPr>
              <a:t>您对能源资源部未来的公众参与有何建议？</a:t>
            </a:r>
          </a:p>
        </p:txBody>
      </p:sp>
      <p:sp>
        <p:nvSpPr>
          <p:cNvPr id="4" name="Slide Number Placeholder 3">
            <a:extLst>
              <a:ext uri="{FF2B5EF4-FFF2-40B4-BE49-F238E27FC236}">
                <a16:creationId xmlns:a16="http://schemas.microsoft.com/office/drawing/2014/main" id="{8169699C-38B8-5A35-350A-5CF2ADB94710}"/>
              </a:ext>
            </a:extLst>
          </p:cNvPr>
          <p:cNvSpPr>
            <a:spLocks noGrp="1"/>
          </p:cNvSpPr>
          <p:nvPr>
            <p:ph type="sldNum" sz="quarter" idx="14"/>
          </p:nvPr>
        </p:nvSpPr>
        <p:spPr/>
        <p:txBody>
          <a:bodyPr/>
          <a:lstStyle/>
          <a:p>
            <a:pPr>
              <a:defRPr/>
            </a:pPr>
            <a:fld id="{B6FAB5CE-5980-4C9D-B2E2-2FD2F4BD448E}" type="slidenum">
              <a:rPr lang="en-US" smtClean="0"/>
              <a:pPr>
                <a:defRPr/>
              </a:pPr>
              <a:t>21</a:t>
            </a:fld>
            <a:endParaRPr lang="en-US"/>
          </a:p>
        </p:txBody>
      </p:sp>
    </p:spTree>
    <p:extLst>
      <p:ext uri="{BB962C8B-B14F-4D97-AF65-F5344CB8AC3E}">
        <p14:creationId xmlns:p14="http://schemas.microsoft.com/office/powerpoint/2010/main" val="176074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B6FAB5CE-5980-4C9D-B2E2-2FD2F4BD448E}" type="slidenum">
              <a:rPr lang="en-US" smtClean="0"/>
              <a:pPr>
                <a:defRPr/>
              </a:pPr>
              <a:t>22</a:t>
            </a:fld>
            <a:endParaRPr lang="en-US"/>
          </a:p>
        </p:txBody>
      </p:sp>
      <p:sp>
        <p:nvSpPr>
          <p:cNvPr id="10" name="Content Placeholder 1">
            <a:extLst>
              <a:ext uri="{FF2B5EF4-FFF2-40B4-BE49-F238E27FC236}">
                <a16:creationId xmlns:a16="http://schemas.microsoft.com/office/drawing/2014/main" id="{06D8B060-AD87-4267-9E9C-19E6B3A0ADC1}"/>
              </a:ext>
            </a:extLst>
          </p:cNvPr>
          <p:cNvSpPr txBox="1">
            <a:spLocks/>
          </p:cNvSpPr>
          <p:nvPr/>
        </p:nvSpPr>
        <p:spPr>
          <a:xfrm>
            <a:off x="1600201" y="1168400"/>
            <a:ext cx="8780463" cy="48387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a:p>
            <a:endParaRPr lang="en-US"/>
          </a:p>
          <a:p>
            <a:pPr marL="0" indent="0" algn="ctr">
              <a:buNone/>
            </a:pPr>
            <a:endParaRPr lang="en-US" sz="3600"/>
          </a:p>
          <a:p>
            <a:pPr marL="0" indent="0" algn="ctr">
              <a:buNone/>
            </a:pPr>
            <a:r>
              <a:rPr lang="zh-CN" sz="4800" b="1" cap="small">
                <a:solidFill>
                  <a:srgbClr val="1F497D"/>
                </a:solidFill>
                <a:ea typeface="+mj-ea"/>
                <a:cs typeface="Aharoni" pitchFamily="2" charset="-79"/>
              </a:rPr>
              <a:t>谢谢！</a:t>
            </a:r>
          </a:p>
        </p:txBody>
      </p:sp>
    </p:spTree>
    <p:extLst>
      <p:ext uri="{BB962C8B-B14F-4D97-AF65-F5344CB8AC3E}">
        <p14:creationId xmlns:p14="http://schemas.microsoft.com/office/powerpoint/2010/main" val="2475040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D305FC-34B4-CDF5-7645-9C7DB13E9497}"/>
              </a:ext>
            </a:extLst>
          </p:cNvPr>
          <p:cNvPicPr>
            <a:picLocks noChangeAspect="1"/>
          </p:cNvPicPr>
          <p:nvPr/>
        </p:nvPicPr>
        <p:blipFill>
          <a:blip r:embed="rId3"/>
          <a:stretch>
            <a:fillRect/>
          </a:stretch>
        </p:blipFill>
        <p:spPr>
          <a:xfrm>
            <a:off x="7616536" y="2859232"/>
            <a:ext cx="2743200" cy="2057400"/>
          </a:xfrm>
          <a:prstGeom prst="rect">
            <a:avLst/>
          </a:prstGeom>
        </p:spPr>
      </p:pic>
      <p:sp>
        <p:nvSpPr>
          <p:cNvPr id="2" name="Title 1"/>
          <p:cNvSpPr>
            <a:spLocks noGrp="1"/>
          </p:cNvSpPr>
          <p:nvPr>
            <p:ph type="title"/>
          </p:nvPr>
        </p:nvSpPr>
        <p:spPr/>
        <p:txBody>
          <a:bodyPr anchor="ctr">
            <a:normAutofit/>
          </a:bodyPr>
          <a:lstStyle/>
          <a:p>
            <a:r>
              <a:rPr lang="zh-CN"/>
              <a:t>今日议程</a:t>
            </a:r>
          </a:p>
        </p:txBody>
      </p:sp>
      <p:sp>
        <p:nvSpPr>
          <p:cNvPr id="4" name="Slide Number Placeholder 3"/>
          <p:cNvSpPr>
            <a:spLocks noGrp="1"/>
          </p:cNvSpPr>
          <p:nvPr>
            <p:ph type="sldNum" sz="quarter" idx="14"/>
          </p:nvPr>
        </p:nvSpPr>
        <p:spPr/>
        <p:txBody>
          <a:bodyPr anchor="ctr">
            <a:normAutofit/>
          </a:bodyPr>
          <a:lstStyle/>
          <a:p>
            <a:pPr>
              <a:spcAft>
                <a:spcPts val="600"/>
              </a:spcAft>
              <a:defRPr/>
            </a:pPr>
            <a:fld id="{B6FAB5CE-5980-4C9D-B2E2-2FD2F4BD448E}" type="slidenum">
              <a:rPr lang="en-US" smtClean="0"/>
              <a:pPr>
                <a:spcAft>
                  <a:spcPts val="600"/>
                </a:spcAft>
                <a:defRPr/>
              </a:pPr>
              <a:t>3</a:t>
            </a:fld>
            <a:endParaRPr lang="en-US"/>
          </a:p>
        </p:txBody>
      </p:sp>
      <p:graphicFrame>
        <p:nvGraphicFramePr>
          <p:cNvPr id="9" name="Table 8">
            <a:extLst>
              <a:ext uri="{FF2B5EF4-FFF2-40B4-BE49-F238E27FC236}">
                <a16:creationId xmlns:a16="http://schemas.microsoft.com/office/drawing/2014/main" id="{3C07D8AE-4A38-5FD6-CA8A-53336BA5E08C}"/>
              </a:ext>
            </a:extLst>
          </p:cNvPr>
          <p:cNvGraphicFramePr>
            <a:graphicFrameLocks noGrp="1"/>
          </p:cNvGraphicFramePr>
          <p:nvPr>
            <p:extLst>
              <p:ext uri="{D42A27DB-BD31-4B8C-83A1-F6EECF244321}">
                <p14:modId xmlns:p14="http://schemas.microsoft.com/office/powerpoint/2010/main" val="1945507467"/>
              </p:ext>
            </p:extLst>
          </p:nvPr>
        </p:nvGraphicFramePr>
        <p:xfrm>
          <a:off x="852055" y="1301752"/>
          <a:ext cx="7502236" cy="4124612"/>
        </p:xfrm>
        <a:graphic>
          <a:graphicData uri="http://schemas.openxmlformats.org/drawingml/2006/table">
            <a:tbl>
              <a:tblPr firstRow="1" bandRow="1">
                <a:tableStyleId>{2D5ABB26-0587-4C30-8999-92F81FD0307C}</a:tableStyleId>
              </a:tblPr>
              <a:tblGrid>
                <a:gridCol w="949036">
                  <a:extLst>
                    <a:ext uri="{9D8B030D-6E8A-4147-A177-3AD203B41FA5}">
                      <a16:colId xmlns:a16="http://schemas.microsoft.com/office/drawing/2014/main" val="80667649"/>
                    </a:ext>
                  </a:extLst>
                </a:gridCol>
                <a:gridCol w="6553200">
                  <a:extLst>
                    <a:ext uri="{9D8B030D-6E8A-4147-A177-3AD203B41FA5}">
                      <a16:colId xmlns:a16="http://schemas.microsoft.com/office/drawing/2014/main" val="3518693435"/>
                    </a:ext>
                  </a:extLst>
                </a:gridCol>
              </a:tblGrid>
              <a:tr h="343911">
                <a:tc>
                  <a:txBody>
                    <a:bodyPr/>
                    <a:lstStyle/>
                    <a:p>
                      <a:r>
                        <a:rPr lang="zh-CN">
                          <a:latin typeface="Amasis MT Pro Black" panose="02040A04050005020304" pitchFamily="18" charset="0"/>
                          <a:ea typeface="SimSun"/>
                        </a:rPr>
                        <a:t>01、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sz="2000" b="1">
                          <a:latin typeface="Aptos Narrow" panose="020B0004020202020204" pitchFamily="34" charset="0"/>
                          <a:ea typeface="SimSun"/>
                        </a:rPr>
                        <a:t>能源资源部简介</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8764756"/>
                  </a:ext>
                </a:extLst>
              </a:tr>
              <a:tr h="634913">
                <a:tc>
                  <a:txBody>
                    <a:bodyPr/>
                    <a:lstStyle/>
                    <a:p>
                      <a:endParaRPr lang="en-US">
                        <a:latin typeface="Amasis MT Pro Black" panose="02040A04050005020304"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solidFill>
                            <a:schemeClr val="bg1">
                              <a:lumMod val="50000"/>
                            </a:schemeClr>
                          </a:solidFill>
                          <a:latin typeface="Aptos Narrow" panose="020B0004020202020204" pitchFamily="34" charset="0"/>
                          <a:ea typeface="SimSun"/>
                        </a:rPr>
                        <a:t>使命、目标、组织</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9139960"/>
                  </a:ext>
                </a:extLst>
              </a:tr>
              <a:tr h="343911">
                <a:tc>
                  <a:txBody>
                    <a:bodyPr/>
                    <a:lstStyle/>
                    <a:p>
                      <a:r>
                        <a:rPr lang="zh-CN">
                          <a:latin typeface="Amasis MT Pro Black" panose="02040A04050005020304" pitchFamily="18" charset="0"/>
                          <a:ea typeface="SimSun"/>
                        </a:rPr>
                        <a:t>02、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zh-CN" sz="2000" b="1">
                          <a:solidFill>
                            <a:schemeClr val="tx1"/>
                          </a:solidFill>
                          <a:latin typeface="Aptos Narrow" panose="020B0004020202020204" pitchFamily="34" charset="0"/>
                          <a:ea typeface="SimSun"/>
                          <a:cs typeface="+mn-cs"/>
                        </a:rPr>
                        <a:t>2023年取得的成就</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5779650"/>
                  </a:ext>
                </a:extLst>
              </a:tr>
              <a:tr h="634913">
                <a:tc>
                  <a:txBody>
                    <a:bodyPr/>
                    <a:lstStyle/>
                    <a:p>
                      <a:endParaRPr lang="en-US">
                        <a:latin typeface="Amasis MT Pro Black" panose="02040A04050005020304"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sz="1800">
                          <a:solidFill>
                            <a:schemeClr val="bg1">
                              <a:lumMod val="50000"/>
                            </a:schemeClr>
                          </a:solidFill>
                          <a:latin typeface="Aptos Narrow" panose="020B0004020202020204" pitchFamily="34" charset="0"/>
                          <a:ea typeface="SimSun"/>
                          <a:cs typeface="+mn-cs"/>
                        </a:rPr>
                        <a:t>关键报告、法规、计划和政策</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6606776"/>
                  </a:ext>
                </a:extLst>
              </a:tr>
              <a:tr h="343911">
                <a:tc>
                  <a:txBody>
                    <a:bodyPr/>
                    <a:lstStyle/>
                    <a:p>
                      <a:r>
                        <a:rPr lang="zh-CN">
                          <a:latin typeface="Amasis MT Pro Black" panose="02040A04050005020304" pitchFamily="18" charset="0"/>
                          <a:ea typeface="SimSun"/>
                        </a:rPr>
                        <a:t>03、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zh-CN" sz="2000" b="1" dirty="0">
                          <a:solidFill>
                            <a:schemeClr val="tx1"/>
                          </a:solidFill>
                          <a:latin typeface="Aptos Narrow" panose="020B0004020202020204" pitchFamily="34" charset="0"/>
                          <a:ea typeface="SimSun"/>
                          <a:cs typeface="+mn-cs"/>
                        </a:rPr>
                        <a:t>2024年规划——部门报告</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26208669"/>
                  </a:ext>
                </a:extLst>
              </a:tr>
              <a:tr h="634913">
                <a:tc>
                  <a:txBody>
                    <a:bodyPr/>
                    <a:lstStyle/>
                    <a:p>
                      <a:endParaRPr lang="en-US">
                        <a:latin typeface="Amasis MT Pro Black" panose="02040A04050005020304"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sz="1800">
                          <a:solidFill>
                            <a:schemeClr val="bg1">
                              <a:lumMod val="50000"/>
                            </a:schemeClr>
                          </a:solidFill>
                          <a:latin typeface="Aptos Narrow" panose="020B0004020202020204" pitchFamily="34" charset="0"/>
                          <a:ea typeface="SimSun"/>
                          <a:cs typeface="+mn-cs"/>
                        </a:rPr>
                        <a:t>听取能源资源部人员的报告</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086451"/>
                  </a:ext>
                </a:extLst>
              </a:tr>
              <a:tr h="343911">
                <a:tc>
                  <a:txBody>
                    <a:bodyPr/>
                    <a:lstStyle/>
                    <a:p>
                      <a:r>
                        <a:rPr lang="zh-CN">
                          <a:latin typeface="Amasis MT Pro Black" panose="02040A04050005020304" pitchFamily="18" charset="0"/>
                          <a:ea typeface="SimSun"/>
                        </a:rPr>
                        <a:t>04、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zh-CN" sz="2000" b="1">
                          <a:solidFill>
                            <a:schemeClr val="tx1"/>
                          </a:solidFill>
                          <a:latin typeface="Aptos Narrow" panose="020B0004020202020204" pitchFamily="34" charset="0"/>
                          <a:ea typeface="SimSun"/>
                          <a:cs typeface="+mn-cs"/>
                        </a:rPr>
                        <a:t>问答</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0992286"/>
                  </a:ext>
                </a:extLst>
              </a:tr>
              <a:tr h="634913">
                <a:tc>
                  <a:txBody>
                    <a:bodyPr/>
                    <a:lstStyle/>
                    <a:p>
                      <a:endParaRPr lang="en-US">
                        <a:latin typeface="Amasis MT Pro Black" panose="02040A04050005020304"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sz="1800" dirty="0">
                          <a:solidFill>
                            <a:schemeClr val="bg1">
                              <a:lumMod val="50000"/>
                            </a:schemeClr>
                          </a:solidFill>
                          <a:latin typeface="Aptos Narrow" panose="020B0004020202020204" pitchFamily="34" charset="0"/>
                          <a:ea typeface="SimSun"/>
                          <a:cs typeface="+mn-cs"/>
                        </a:rPr>
                        <a:t>公众的意见和未来反馈</a:t>
                      </a:r>
                      <a:r>
                        <a:rPr lang="zh-CN" altLang="en-US" sz="1800" dirty="0">
                          <a:solidFill>
                            <a:schemeClr val="bg1">
                              <a:lumMod val="50000"/>
                            </a:schemeClr>
                          </a:solidFill>
                          <a:latin typeface="Aptos Narrow" panose="020B0004020202020204" pitchFamily="34" charset="0"/>
                          <a:ea typeface="SimSun"/>
                          <a:cs typeface="+mn-cs"/>
                        </a:rPr>
                        <a:t>意见的</a:t>
                      </a:r>
                      <a:r>
                        <a:rPr lang="zh-CN" sz="1800" dirty="0">
                          <a:solidFill>
                            <a:schemeClr val="bg1">
                              <a:lumMod val="50000"/>
                            </a:schemeClr>
                          </a:solidFill>
                          <a:latin typeface="Aptos Narrow" panose="020B0004020202020204" pitchFamily="34" charset="0"/>
                          <a:ea typeface="SimSun"/>
                          <a:cs typeface="+mn-cs"/>
                        </a:rPr>
                        <a:t>机会</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4780688"/>
                  </a:ext>
                </a:extLst>
              </a:tr>
            </a:tbl>
          </a:graphicData>
        </a:graphic>
      </p:graphicFrame>
      <p:pic>
        <p:nvPicPr>
          <p:cNvPr id="5" name="Picture 4">
            <a:extLst>
              <a:ext uri="{FF2B5EF4-FFF2-40B4-BE49-F238E27FC236}">
                <a16:creationId xmlns:a16="http://schemas.microsoft.com/office/drawing/2014/main" id="{8CF24108-8EBE-2F21-29AD-7E6F8E971FE3}"/>
              </a:ext>
            </a:extLst>
          </p:cNvPr>
          <p:cNvPicPr>
            <a:picLocks noChangeAspect="1"/>
          </p:cNvPicPr>
          <p:nvPr/>
        </p:nvPicPr>
        <p:blipFill>
          <a:blip r:embed="rId4"/>
          <a:stretch>
            <a:fillRect/>
          </a:stretch>
        </p:blipFill>
        <p:spPr>
          <a:xfrm>
            <a:off x="8941377" y="1170709"/>
            <a:ext cx="2699905" cy="2022764"/>
          </a:xfrm>
          <a:prstGeom prst="rect">
            <a:avLst/>
          </a:prstGeom>
        </p:spPr>
      </p:pic>
      <p:pic>
        <p:nvPicPr>
          <p:cNvPr id="8" name="Picture 7">
            <a:extLst>
              <a:ext uri="{FF2B5EF4-FFF2-40B4-BE49-F238E27FC236}">
                <a16:creationId xmlns:a16="http://schemas.microsoft.com/office/drawing/2014/main" id="{2F5F245E-604C-2B16-9F22-1898A5C4E023}"/>
              </a:ext>
            </a:extLst>
          </p:cNvPr>
          <p:cNvPicPr>
            <a:picLocks noChangeAspect="1"/>
          </p:cNvPicPr>
          <p:nvPr/>
        </p:nvPicPr>
        <p:blipFill>
          <a:blip r:embed="rId5"/>
          <a:stretch>
            <a:fillRect/>
          </a:stretch>
        </p:blipFill>
        <p:spPr>
          <a:xfrm>
            <a:off x="9027968" y="4600984"/>
            <a:ext cx="2743200" cy="1829714"/>
          </a:xfrm>
          <a:prstGeom prst="rect">
            <a:avLst/>
          </a:prstGeom>
        </p:spPr>
      </p:pic>
    </p:spTree>
    <p:extLst>
      <p:ext uri="{BB962C8B-B14F-4D97-AF65-F5344CB8AC3E}">
        <p14:creationId xmlns:p14="http://schemas.microsoft.com/office/powerpoint/2010/main" val="966396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93F2E11A-B56A-5A1C-5CB4-7D2FED46204F}"/>
              </a:ext>
            </a:extLst>
          </p:cNvPr>
          <p:cNvSpPr/>
          <p:nvPr/>
        </p:nvSpPr>
        <p:spPr>
          <a:xfrm>
            <a:off x="1379913" y="2332613"/>
            <a:ext cx="9477433" cy="3639658"/>
          </a:xfrm>
          <a:prstGeom prst="ellipse">
            <a:avLst/>
          </a:prstGeom>
          <a:noFill/>
          <a:ln w="76200">
            <a:solidFill>
              <a:srgbClr val="004B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7123A5-FA86-2FF6-0FA1-1529B535BCFE}"/>
              </a:ext>
            </a:extLst>
          </p:cNvPr>
          <p:cNvSpPr/>
          <p:nvPr/>
        </p:nvSpPr>
        <p:spPr>
          <a:xfrm>
            <a:off x="2812506" y="2055029"/>
            <a:ext cx="6677857" cy="1163781"/>
          </a:xfrm>
          <a:prstGeom prst="rect">
            <a:avLst/>
          </a:prstGeom>
          <a:solidFill>
            <a:srgbClr val="004B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96D4F4-E1CB-D251-DCC1-C44BF1CDE457}"/>
              </a:ext>
            </a:extLst>
          </p:cNvPr>
          <p:cNvSpPr>
            <a:spLocks noGrp="1"/>
          </p:cNvSpPr>
          <p:nvPr>
            <p:ph type="title"/>
          </p:nvPr>
        </p:nvSpPr>
        <p:spPr/>
        <p:txBody>
          <a:bodyPr/>
          <a:lstStyle/>
          <a:p>
            <a:r>
              <a:rPr lang="zh-CN"/>
              <a:t>能源资源部简介</a:t>
            </a:r>
          </a:p>
        </p:txBody>
      </p:sp>
      <p:sp>
        <p:nvSpPr>
          <p:cNvPr id="4" name="Slide Number Placeholder 3">
            <a:extLst>
              <a:ext uri="{FF2B5EF4-FFF2-40B4-BE49-F238E27FC236}">
                <a16:creationId xmlns:a16="http://schemas.microsoft.com/office/drawing/2014/main" id="{40B3FD88-8CB4-C1D4-95E8-28A369C2A417}"/>
              </a:ext>
            </a:extLst>
          </p:cNvPr>
          <p:cNvSpPr>
            <a:spLocks noGrp="1"/>
          </p:cNvSpPr>
          <p:nvPr>
            <p:ph type="sldNum" sz="quarter" idx="14"/>
          </p:nvPr>
        </p:nvSpPr>
        <p:spPr/>
        <p:txBody>
          <a:bodyPr/>
          <a:lstStyle/>
          <a:p>
            <a:pPr>
              <a:defRPr/>
            </a:pPr>
            <a:fld id="{B6FAB5CE-5980-4C9D-B2E2-2FD2F4BD448E}" type="slidenum">
              <a:rPr lang="en-US" smtClean="0"/>
              <a:pPr>
                <a:defRPr/>
              </a:pPr>
              <a:t>4</a:t>
            </a:fld>
            <a:endParaRPr lang="en-US"/>
          </a:p>
        </p:txBody>
      </p:sp>
      <p:sp>
        <p:nvSpPr>
          <p:cNvPr id="5" name="TextBox 4">
            <a:extLst>
              <a:ext uri="{FF2B5EF4-FFF2-40B4-BE49-F238E27FC236}">
                <a16:creationId xmlns:a16="http://schemas.microsoft.com/office/drawing/2014/main" id="{5671336A-2429-C34F-BC68-39535309AF78}"/>
              </a:ext>
            </a:extLst>
          </p:cNvPr>
          <p:cNvSpPr txBox="1"/>
          <p:nvPr/>
        </p:nvSpPr>
        <p:spPr>
          <a:xfrm>
            <a:off x="4512203" y="2406086"/>
            <a:ext cx="3278462" cy="461665"/>
          </a:xfrm>
          <a:prstGeom prst="rect">
            <a:avLst/>
          </a:prstGeom>
          <a:noFill/>
        </p:spPr>
        <p:txBody>
          <a:bodyPr wrap="none" rtlCol="0">
            <a:spAutoFit/>
          </a:bodyPr>
          <a:lstStyle/>
          <a:p>
            <a:pPr algn="ctr"/>
            <a:r>
              <a:rPr lang="zh-CN" sz="2400" b="1" dirty="0">
                <a:solidFill>
                  <a:schemeClr val="bg1"/>
                </a:solidFill>
                <a:latin typeface="Aptos Narrow" panose="020B0004020202020204" pitchFamily="34" charset="0"/>
                <a:ea typeface="SimSun"/>
              </a:rPr>
              <a:t>马萨诸塞州能源资源部</a:t>
            </a:r>
          </a:p>
        </p:txBody>
      </p:sp>
      <p:sp>
        <p:nvSpPr>
          <p:cNvPr id="9" name="Rectangle 8">
            <a:extLst>
              <a:ext uri="{FF2B5EF4-FFF2-40B4-BE49-F238E27FC236}">
                <a16:creationId xmlns:a16="http://schemas.microsoft.com/office/drawing/2014/main" id="{DEDD006F-047E-01E4-E2F3-32D5B3C88772}"/>
              </a:ext>
            </a:extLst>
          </p:cNvPr>
          <p:cNvSpPr/>
          <p:nvPr/>
        </p:nvSpPr>
        <p:spPr>
          <a:xfrm>
            <a:off x="3569188" y="1119637"/>
            <a:ext cx="5921175" cy="639821"/>
          </a:xfrm>
          <a:prstGeom prst="rect">
            <a:avLst/>
          </a:prstGeom>
          <a:solidFill>
            <a:srgbClr val="006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40CB7D0-A887-D439-06BE-F498985B3E82}"/>
              </a:ext>
            </a:extLst>
          </p:cNvPr>
          <p:cNvSpPr txBox="1"/>
          <p:nvPr/>
        </p:nvSpPr>
        <p:spPr>
          <a:xfrm>
            <a:off x="4605211" y="1254881"/>
            <a:ext cx="3849131" cy="369332"/>
          </a:xfrm>
          <a:prstGeom prst="rect">
            <a:avLst/>
          </a:prstGeom>
          <a:noFill/>
        </p:spPr>
        <p:txBody>
          <a:bodyPr wrap="none" rtlCol="0">
            <a:spAutoFit/>
          </a:bodyPr>
          <a:lstStyle/>
          <a:p>
            <a:pPr algn="ctr"/>
            <a:r>
              <a:rPr lang="zh-CN" b="1" dirty="0">
                <a:solidFill>
                  <a:schemeClr val="bg1"/>
                </a:solidFill>
                <a:latin typeface="Aptos Narrow" panose="020B0004020202020204" pitchFamily="34" charset="0"/>
                <a:ea typeface="SimSun"/>
              </a:rPr>
              <a:t>能源与环境事务执行办公室</a:t>
            </a:r>
            <a:r>
              <a:rPr lang="zh-CN" altLang="en-US" b="1" dirty="0">
                <a:solidFill>
                  <a:schemeClr val="bg1"/>
                </a:solidFill>
                <a:latin typeface="Aptos Narrow" panose="020B0004020202020204" pitchFamily="34" charset="0"/>
                <a:ea typeface="SimSun"/>
              </a:rPr>
              <a:t>（</a:t>
            </a:r>
            <a:r>
              <a:rPr lang="en-US" altLang="zh-CN" b="1" dirty="0">
                <a:solidFill>
                  <a:schemeClr val="bg1"/>
                </a:solidFill>
                <a:latin typeface="Aptos Narrow" panose="020B0004020202020204" pitchFamily="34" charset="0"/>
                <a:ea typeface="SimSun"/>
              </a:rPr>
              <a:t>EEA</a:t>
            </a:r>
            <a:r>
              <a:rPr lang="zh-CN" altLang="en-US" b="1" dirty="0">
                <a:solidFill>
                  <a:schemeClr val="bg1"/>
                </a:solidFill>
                <a:latin typeface="Aptos Narrow" panose="020B0004020202020204" pitchFamily="34" charset="0"/>
                <a:ea typeface="SimSun"/>
              </a:rPr>
              <a:t>）</a:t>
            </a:r>
            <a:endParaRPr lang="zh-CN" b="1" dirty="0">
              <a:solidFill>
                <a:schemeClr val="bg1"/>
              </a:solidFill>
              <a:latin typeface="Aptos Narrow" panose="020B0004020202020204" pitchFamily="34" charset="0"/>
              <a:ea typeface="SimSun"/>
            </a:endParaRPr>
          </a:p>
        </p:txBody>
      </p:sp>
      <p:pic>
        <p:nvPicPr>
          <p:cNvPr id="1026" name="Picture 2" descr="Executive Office of Energy and Environmental Affairs - Idealist">
            <a:extLst>
              <a:ext uri="{FF2B5EF4-FFF2-40B4-BE49-F238E27FC236}">
                <a16:creationId xmlns:a16="http://schemas.microsoft.com/office/drawing/2014/main" id="{7657F636-B3E9-A753-2E4E-85D552816B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2506" y="1119637"/>
            <a:ext cx="639821" cy="6398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D75A475-E1B6-4DA8-B98C-C5B5B9D6F671}"/>
              </a:ext>
            </a:extLst>
          </p:cNvPr>
          <p:cNvSpPr/>
          <p:nvPr/>
        </p:nvSpPr>
        <p:spPr>
          <a:xfrm>
            <a:off x="382385" y="3429000"/>
            <a:ext cx="1993266" cy="1163781"/>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81374B4-373A-B79E-9B14-8046CD705A00}"/>
              </a:ext>
            </a:extLst>
          </p:cNvPr>
          <p:cNvSpPr txBox="1"/>
          <p:nvPr/>
        </p:nvSpPr>
        <p:spPr>
          <a:xfrm>
            <a:off x="457200" y="3861460"/>
            <a:ext cx="1783080" cy="369332"/>
          </a:xfrm>
          <a:prstGeom prst="rect">
            <a:avLst/>
          </a:prstGeom>
          <a:noFill/>
        </p:spPr>
        <p:txBody>
          <a:bodyPr wrap="square" rtlCol="0">
            <a:spAutoFit/>
          </a:bodyPr>
          <a:lstStyle/>
          <a:p>
            <a:pPr algn="ctr"/>
            <a:r>
              <a:rPr lang="zh-CN" dirty="0">
                <a:latin typeface="Aptos Black" panose="020B0004020202020204" pitchFamily="34" charset="0"/>
                <a:ea typeface="SimSun"/>
              </a:rPr>
              <a:t>绿色社区</a:t>
            </a:r>
          </a:p>
        </p:txBody>
      </p:sp>
      <p:sp>
        <p:nvSpPr>
          <p:cNvPr id="13" name="Rectangle 12">
            <a:extLst>
              <a:ext uri="{FF2B5EF4-FFF2-40B4-BE49-F238E27FC236}">
                <a16:creationId xmlns:a16="http://schemas.microsoft.com/office/drawing/2014/main" id="{EE4F4E23-B808-8528-41ED-0C4454513E7A}"/>
              </a:ext>
            </a:extLst>
          </p:cNvPr>
          <p:cNvSpPr/>
          <p:nvPr/>
        </p:nvSpPr>
        <p:spPr>
          <a:xfrm>
            <a:off x="2455694" y="5086073"/>
            <a:ext cx="1993266" cy="1163781"/>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1CD8486-3BEA-6F54-31DE-56C8206F8044}"/>
              </a:ext>
            </a:extLst>
          </p:cNvPr>
          <p:cNvSpPr txBox="1"/>
          <p:nvPr/>
        </p:nvSpPr>
        <p:spPr>
          <a:xfrm>
            <a:off x="2870897" y="5483297"/>
            <a:ext cx="1107996" cy="369332"/>
          </a:xfrm>
          <a:prstGeom prst="rect">
            <a:avLst/>
          </a:prstGeom>
          <a:noFill/>
        </p:spPr>
        <p:txBody>
          <a:bodyPr wrap="none" rtlCol="0">
            <a:spAutoFit/>
          </a:bodyPr>
          <a:lstStyle/>
          <a:p>
            <a:pPr algn="ctr"/>
            <a:r>
              <a:rPr lang="zh-CN" dirty="0">
                <a:latin typeface="Aptos Black" panose="020B0004020202020204" pitchFamily="34" charset="0"/>
                <a:ea typeface="SimSun"/>
              </a:rPr>
              <a:t>以身作则</a:t>
            </a:r>
          </a:p>
        </p:txBody>
      </p:sp>
      <p:sp>
        <p:nvSpPr>
          <p:cNvPr id="15" name="Rectangle 14">
            <a:extLst>
              <a:ext uri="{FF2B5EF4-FFF2-40B4-BE49-F238E27FC236}">
                <a16:creationId xmlns:a16="http://schemas.microsoft.com/office/drawing/2014/main" id="{F283CF21-AE2E-30B4-C986-9420398AFC0E}"/>
              </a:ext>
            </a:extLst>
          </p:cNvPr>
          <p:cNvSpPr/>
          <p:nvPr/>
        </p:nvSpPr>
        <p:spPr>
          <a:xfrm>
            <a:off x="4883242" y="5086073"/>
            <a:ext cx="2365462" cy="1163781"/>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3D69B14-EF12-196E-87B5-915AD17C8163}"/>
              </a:ext>
            </a:extLst>
          </p:cNvPr>
          <p:cNvSpPr txBox="1"/>
          <p:nvPr/>
        </p:nvSpPr>
        <p:spPr>
          <a:xfrm>
            <a:off x="4971635" y="5344796"/>
            <a:ext cx="2188676" cy="646331"/>
          </a:xfrm>
          <a:prstGeom prst="rect">
            <a:avLst/>
          </a:prstGeom>
          <a:noFill/>
        </p:spPr>
        <p:txBody>
          <a:bodyPr wrap="none" rtlCol="0">
            <a:spAutoFit/>
          </a:bodyPr>
          <a:lstStyle/>
          <a:p>
            <a:pPr algn="ctr"/>
            <a:r>
              <a:rPr lang="zh-CN" dirty="0">
                <a:latin typeface="Aptos Black" panose="020B0004020202020204" pitchFamily="34" charset="0"/>
                <a:ea typeface="SimSun"/>
              </a:rPr>
              <a:t>可再生能源和</a:t>
            </a:r>
          </a:p>
          <a:p>
            <a:pPr algn="ctr"/>
            <a:r>
              <a:rPr lang="zh-CN" dirty="0">
                <a:latin typeface="Aptos Black" panose="020B0004020202020204" pitchFamily="34" charset="0"/>
                <a:ea typeface="SimSun"/>
              </a:rPr>
              <a:t>替代能源</a:t>
            </a:r>
          </a:p>
        </p:txBody>
      </p:sp>
      <p:sp>
        <p:nvSpPr>
          <p:cNvPr id="17" name="Rectangle 16">
            <a:extLst>
              <a:ext uri="{FF2B5EF4-FFF2-40B4-BE49-F238E27FC236}">
                <a16:creationId xmlns:a16="http://schemas.microsoft.com/office/drawing/2014/main" id="{5159FB54-4F85-DE66-B405-3605434429C6}"/>
              </a:ext>
            </a:extLst>
          </p:cNvPr>
          <p:cNvSpPr/>
          <p:nvPr/>
        </p:nvSpPr>
        <p:spPr>
          <a:xfrm>
            <a:off x="7520921" y="5086073"/>
            <a:ext cx="1993266" cy="1163781"/>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BA1E22D-AC2F-F788-2E92-002C815772CB}"/>
              </a:ext>
            </a:extLst>
          </p:cNvPr>
          <p:cNvSpPr txBox="1"/>
          <p:nvPr/>
        </p:nvSpPr>
        <p:spPr>
          <a:xfrm>
            <a:off x="8194392" y="5469710"/>
            <a:ext cx="646331" cy="369332"/>
          </a:xfrm>
          <a:prstGeom prst="rect">
            <a:avLst/>
          </a:prstGeom>
          <a:noFill/>
        </p:spPr>
        <p:txBody>
          <a:bodyPr wrap="none" rtlCol="0">
            <a:spAutoFit/>
          </a:bodyPr>
          <a:lstStyle/>
          <a:p>
            <a:pPr algn="ctr"/>
            <a:r>
              <a:rPr lang="zh-CN" dirty="0">
                <a:latin typeface="Aptos Black" panose="020B0004020202020204" pitchFamily="34" charset="0"/>
                <a:ea typeface="SimSun"/>
              </a:rPr>
              <a:t>能效</a:t>
            </a:r>
          </a:p>
        </p:txBody>
      </p:sp>
      <p:sp>
        <p:nvSpPr>
          <p:cNvPr id="19" name="Rectangle 18">
            <a:extLst>
              <a:ext uri="{FF2B5EF4-FFF2-40B4-BE49-F238E27FC236}">
                <a16:creationId xmlns:a16="http://schemas.microsoft.com/office/drawing/2014/main" id="{9D89E2B4-3408-DB81-14E6-21926A010F7E}"/>
              </a:ext>
            </a:extLst>
          </p:cNvPr>
          <p:cNvSpPr/>
          <p:nvPr/>
        </p:nvSpPr>
        <p:spPr>
          <a:xfrm>
            <a:off x="9647026" y="3429000"/>
            <a:ext cx="1993266" cy="1163781"/>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84AC824-29A8-A2EE-7C16-28EA86A4984A}"/>
              </a:ext>
            </a:extLst>
          </p:cNvPr>
          <p:cNvSpPr txBox="1"/>
          <p:nvPr/>
        </p:nvSpPr>
        <p:spPr>
          <a:xfrm>
            <a:off x="9628841" y="3687724"/>
            <a:ext cx="2029658" cy="646331"/>
          </a:xfrm>
          <a:prstGeom prst="rect">
            <a:avLst/>
          </a:prstGeom>
          <a:noFill/>
        </p:spPr>
        <p:txBody>
          <a:bodyPr wrap="none" rtlCol="0">
            <a:spAutoFit/>
          </a:bodyPr>
          <a:lstStyle/>
          <a:p>
            <a:pPr algn="ctr"/>
            <a:r>
              <a:rPr lang="zh-CN">
                <a:latin typeface="Aptos Black" panose="020B0004020202020204" pitchFamily="34" charset="0"/>
                <a:ea typeface="SimSun"/>
              </a:rPr>
              <a:t>政策、规划 </a:t>
            </a:r>
          </a:p>
          <a:p>
            <a:pPr algn="ctr"/>
            <a:r>
              <a:rPr lang="zh-CN">
                <a:latin typeface="Aptos Black" panose="020B0004020202020204" pitchFamily="34" charset="0"/>
                <a:ea typeface="SimSun"/>
              </a:rPr>
              <a:t>和分析</a:t>
            </a:r>
          </a:p>
        </p:txBody>
      </p:sp>
      <p:sp>
        <p:nvSpPr>
          <p:cNvPr id="21" name="Rectangle 20">
            <a:extLst>
              <a:ext uri="{FF2B5EF4-FFF2-40B4-BE49-F238E27FC236}">
                <a16:creationId xmlns:a16="http://schemas.microsoft.com/office/drawing/2014/main" id="{889A7CFE-CF49-61FC-0571-790FD9A782E8}"/>
              </a:ext>
            </a:extLst>
          </p:cNvPr>
          <p:cNvSpPr/>
          <p:nvPr/>
        </p:nvSpPr>
        <p:spPr>
          <a:xfrm>
            <a:off x="3221560" y="3768607"/>
            <a:ext cx="5859748" cy="929216"/>
          </a:xfrm>
          <a:prstGeom prst="rect">
            <a:avLst/>
          </a:prstGeom>
          <a:solidFill>
            <a:schemeClr val="accent5">
              <a:lumMod val="40000"/>
              <a:lumOff val="60000"/>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9860C35-D558-E270-A118-3B114812E48C}"/>
              </a:ext>
            </a:extLst>
          </p:cNvPr>
          <p:cNvSpPr txBox="1"/>
          <p:nvPr/>
        </p:nvSpPr>
        <p:spPr>
          <a:xfrm>
            <a:off x="3266738" y="3910049"/>
            <a:ext cx="5769392" cy="646331"/>
          </a:xfrm>
          <a:prstGeom prst="rect">
            <a:avLst/>
          </a:prstGeom>
          <a:noFill/>
        </p:spPr>
        <p:txBody>
          <a:bodyPr wrap="square" rtlCol="0">
            <a:spAutoFit/>
          </a:bodyPr>
          <a:lstStyle/>
          <a:p>
            <a:pPr algn="ctr"/>
            <a:r>
              <a:rPr lang="zh-CN" dirty="0">
                <a:latin typeface="Aptos Black" panose="020B0004020202020204" pitchFamily="34" charset="0"/>
                <a:ea typeface="SimSun"/>
              </a:rPr>
              <a:t>跨部门支持</a:t>
            </a:r>
          </a:p>
          <a:p>
            <a:pPr algn="ctr"/>
            <a:r>
              <a:rPr lang="zh-CN" dirty="0">
                <a:latin typeface="Aptos Narrow" panose="020B0004020202020204" pitchFamily="34" charset="0"/>
                <a:ea typeface="SimSun"/>
              </a:rPr>
              <a:t>联邦资金部、能源安全部、参与部、法务部、财务部</a:t>
            </a:r>
          </a:p>
        </p:txBody>
      </p:sp>
    </p:spTree>
    <p:extLst>
      <p:ext uri="{BB962C8B-B14F-4D97-AF65-F5344CB8AC3E}">
        <p14:creationId xmlns:p14="http://schemas.microsoft.com/office/powerpoint/2010/main" val="2361080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BEB6-660C-D433-E94B-63EBDE0C0C48}"/>
              </a:ext>
            </a:extLst>
          </p:cNvPr>
          <p:cNvSpPr>
            <a:spLocks noGrp="1"/>
          </p:cNvSpPr>
          <p:nvPr>
            <p:ph type="title"/>
          </p:nvPr>
        </p:nvSpPr>
        <p:spPr/>
        <p:txBody>
          <a:bodyPr/>
          <a:lstStyle/>
          <a:p>
            <a:r>
              <a:rPr lang="zh-CN"/>
              <a:t>2024年政策目标</a:t>
            </a:r>
          </a:p>
        </p:txBody>
      </p:sp>
      <p:sp>
        <p:nvSpPr>
          <p:cNvPr id="4" name="Slide Number Placeholder 3">
            <a:extLst>
              <a:ext uri="{FF2B5EF4-FFF2-40B4-BE49-F238E27FC236}">
                <a16:creationId xmlns:a16="http://schemas.microsoft.com/office/drawing/2014/main" id="{C526680A-DBC2-E149-F6EE-3A6604018825}"/>
              </a:ext>
            </a:extLst>
          </p:cNvPr>
          <p:cNvSpPr>
            <a:spLocks noGrp="1"/>
          </p:cNvSpPr>
          <p:nvPr>
            <p:ph type="sldNum" sz="quarter" idx="14"/>
          </p:nvPr>
        </p:nvSpPr>
        <p:spPr/>
        <p:txBody>
          <a:bodyPr/>
          <a:lstStyle/>
          <a:p>
            <a:pPr>
              <a:defRPr/>
            </a:pPr>
            <a:fld id="{B6FAB5CE-5980-4C9D-B2E2-2FD2F4BD448E}" type="slidenum">
              <a:rPr lang="en-US" smtClean="0"/>
              <a:pPr>
                <a:defRPr/>
              </a:pPr>
              <a:t>5</a:t>
            </a:fld>
            <a:endParaRPr lang="en-US"/>
          </a:p>
        </p:txBody>
      </p:sp>
      <p:graphicFrame>
        <p:nvGraphicFramePr>
          <p:cNvPr id="6" name="Table 5">
            <a:extLst>
              <a:ext uri="{FF2B5EF4-FFF2-40B4-BE49-F238E27FC236}">
                <a16:creationId xmlns:a16="http://schemas.microsoft.com/office/drawing/2014/main" id="{AE7EFCC7-C114-9914-F1A3-D05590582EE4}"/>
              </a:ext>
            </a:extLst>
          </p:cNvPr>
          <p:cNvGraphicFramePr>
            <a:graphicFrameLocks noGrp="1"/>
          </p:cNvGraphicFramePr>
          <p:nvPr>
            <p:extLst>
              <p:ext uri="{D42A27DB-BD31-4B8C-83A1-F6EECF244321}">
                <p14:modId xmlns:p14="http://schemas.microsoft.com/office/powerpoint/2010/main" val="2710247640"/>
              </p:ext>
            </p:extLst>
          </p:nvPr>
        </p:nvGraphicFramePr>
        <p:xfrm>
          <a:off x="537030" y="1248229"/>
          <a:ext cx="11045370" cy="5109026"/>
        </p:xfrm>
        <a:graphic>
          <a:graphicData uri="http://schemas.openxmlformats.org/drawingml/2006/table">
            <a:tbl>
              <a:tblPr firstCol="1" bandRow="1" bandCol="1">
                <a:tableStyleId>{2D5ABB26-0587-4C30-8999-92F81FD0307C}</a:tableStyleId>
              </a:tblPr>
              <a:tblGrid>
                <a:gridCol w="3614346">
                  <a:extLst>
                    <a:ext uri="{9D8B030D-6E8A-4147-A177-3AD203B41FA5}">
                      <a16:colId xmlns:a16="http://schemas.microsoft.com/office/drawing/2014/main" val="172314757"/>
                    </a:ext>
                  </a:extLst>
                </a:gridCol>
                <a:gridCol w="7431024">
                  <a:extLst>
                    <a:ext uri="{9D8B030D-6E8A-4147-A177-3AD203B41FA5}">
                      <a16:colId xmlns:a16="http://schemas.microsoft.com/office/drawing/2014/main" val="268871305"/>
                    </a:ext>
                  </a:extLst>
                </a:gridCol>
              </a:tblGrid>
              <a:tr h="728796">
                <a:tc>
                  <a:txBody>
                    <a:bodyPr/>
                    <a:lstStyle/>
                    <a:p>
                      <a:pPr marL="0" marR="0" indent="0">
                        <a:lnSpc>
                          <a:spcPct val="107000"/>
                        </a:lnSpc>
                        <a:spcBef>
                          <a:spcPts val="0"/>
                        </a:spcBef>
                        <a:spcAft>
                          <a:spcPts val="0"/>
                        </a:spcAft>
                      </a:pPr>
                      <a:r>
                        <a:rPr lang="zh-CN" sz="1800" b="1" dirty="0">
                          <a:solidFill>
                            <a:schemeClr val="tx1"/>
                          </a:solidFill>
                        </a:rPr>
                        <a:t>有效实施政策法规</a:t>
                      </a: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zh-CN" sz="1800" dirty="0">
                          <a:solidFill>
                            <a:schemeClr val="tx1"/>
                          </a:solidFill>
                        </a:rPr>
                        <a:t>在增加工作量的情况下，提升能源资源部履行核心职责的能力</a:t>
                      </a: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5585807"/>
                  </a:ext>
                </a:extLst>
              </a:tr>
              <a:tr h="536811">
                <a:tc>
                  <a:txBody>
                    <a:bodyPr/>
                    <a:lstStyle/>
                    <a:p>
                      <a:pPr marL="0" marR="0" indent="0">
                        <a:lnSpc>
                          <a:spcPct val="107000"/>
                        </a:lnSpc>
                        <a:spcBef>
                          <a:spcPts val="0"/>
                        </a:spcBef>
                        <a:spcAft>
                          <a:spcPts val="0"/>
                        </a:spcAft>
                      </a:pPr>
                      <a:r>
                        <a:rPr lang="zh-CN" sz="1800" b="1">
                          <a:solidFill>
                            <a:schemeClr val="tx1"/>
                          </a:solidFill>
                        </a:rPr>
                        <a:t>拨款</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zh-CN" sz="1800" dirty="0">
                          <a:solidFill>
                            <a:schemeClr val="tx1"/>
                          </a:solidFill>
                        </a:rPr>
                        <a:t>加快拨款，以实现效益 </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04646"/>
                  </a:ext>
                </a:extLst>
              </a:tr>
              <a:tr h="671014">
                <a:tc>
                  <a:txBody>
                    <a:bodyPr/>
                    <a:lstStyle/>
                    <a:p>
                      <a:pPr marL="0" marR="0" indent="0">
                        <a:lnSpc>
                          <a:spcPct val="107000"/>
                        </a:lnSpc>
                        <a:spcBef>
                          <a:spcPts val="0"/>
                        </a:spcBef>
                        <a:spcAft>
                          <a:spcPts val="0"/>
                        </a:spcAft>
                      </a:pPr>
                      <a:r>
                        <a:rPr lang="zh-CN" sz="1800" b="1">
                          <a:solidFill>
                            <a:schemeClr val="tx1"/>
                          </a:solidFill>
                        </a:rPr>
                        <a:t>采集并共享数据和信息</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zh-CN" sz="1800" dirty="0">
                          <a:solidFill>
                            <a:schemeClr val="tx1"/>
                          </a:solidFill>
                        </a:rPr>
                        <a:t>改进信息采集流程，通过数据共享提高透明度 </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2562472"/>
                  </a:ext>
                </a:extLst>
              </a:tr>
              <a:tr h="829448">
                <a:tc>
                  <a:txBody>
                    <a:bodyPr/>
                    <a:lstStyle/>
                    <a:p>
                      <a:pPr marL="0" marR="0" indent="0">
                        <a:lnSpc>
                          <a:spcPct val="107000"/>
                        </a:lnSpc>
                        <a:spcBef>
                          <a:spcPts val="0"/>
                        </a:spcBef>
                        <a:spcAft>
                          <a:spcPts val="0"/>
                        </a:spcAft>
                      </a:pPr>
                      <a:r>
                        <a:rPr lang="zh-CN" sz="1800" b="1">
                          <a:solidFill>
                            <a:schemeClr val="tx1"/>
                          </a:solidFill>
                        </a:rPr>
                        <a:t>让社区和利益相关者参与进来</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zh-CN" sz="1800" dirty="0">
                          <a:solidFill>
                            <a:schemeClr val="tx1"/>
                          </a:solidFill>
                        </a:rPr>
                        <a:t>强化现有沟通策略并制定新沟通策略，赋能</a:t>
                      </a:r>
                      <a:r>
                        <a:rPr lang="zh-CN" altLang="en-US" sz="1800" dirty="0">
                          <a:solidFill>
                            <a:schemeClr val="tx1"/>
                          </a:solidFill>
                        </a:rPr>
                        <a:t>基层</a:t>
                      </a:r>
                      <a:r>
                        <a:rPr lang="zh-CN" sz="1800" dirty="0">
                          <a:solidFill>
                            <a:schemeClr val="tx1"/>
                          </a:solidFill>
                        </a:rPr>
                        <a:t>社区参与清洁能源转型 </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2476164"/>
                  </a:ext>
                </a:extLst>
              </a:tr>
              <a:tr h="728796">
                <a:tc>
                  <a:txBody>
                    <a:bodyPr/>
                    <a:lstStyle/>
                    <a:p>
                      <a:pPr marL="0" marR="0" indent="0">
                        <a:lnSpc>
                          <a:spcPct val="107000"/>
                        </a:lnSpc>
                        <a:spcBef>
                          <a:spcPts val="0"/>
                        </a:spcBef>
                        <a:spcAft>
                          <a:spcPts val="0"/>
                        </a:spcAft>
                      </a:pPr>
                      <a:r>
                        <a:rPr lang="zh-CN" sz="1800" b="1">
                          <a:solidFill>
                            <a:schemeClr val="tx1"/>
                          </a:solidFill>
                        </a:rPr>
                        <a:t>与我们的公用事业单位合作</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zh-CN" sz="1800" dirty="0">
                          <a:solidFill>
                            <a:schemeClr val="tx1"/>
                          </a:solidFill>
                        </a:rPr>
                        <a:t>积极</a:t>
                      </a:r>
                      <a:r>
                        <a:rPr lang="zh-CN" altLang="en-US" sz="1800" dirty="0">
                          <a:solidFill>
                            <a:schemeClr val="tx1"/>
                          </a:solidFill>
                        </a:rPr>
                        <a:t>提高</a:t>
                      </a:r>
                      <a:r>
                        <a:rPr lang="zh-CN" sz="1800" dirty="0">
                          <a:solidFill>
                            <a:schemeClr val="tx1"/>
                          </a:solidFill>
                        </a:rPr>
                        <a:t>公用事业单位</a:t>
                      </a:r>
                      <a:r>
                        <a:rPr lang="zh-CN" altLang="en-US" sz="1800" dirty="0">
                          <a:solidFill>
                            <a:schemeClr val="tx1"/>
                          </a:solidFill>
                        </a:rPr>
                        <a:t>的</a:t>
                      </a:r>
                      <a:r>
                        <a:rPr lang="zh-CN" sz="1800" dirty="0">
                          <a:solidFill>
                            <a:schemeClr val="tx1"/>
                          </a:solidFill>
                        </a:rPr>
                        <a:t>参与</a:t>
                      </a:r>
                      <a:r>
                        <a:rPr lang="zh-CN" altLang="en-US" sz="1800" dirty="0">
                          <a:solidFill>
                            <a:schemeClr val="tx1"/>
                          </a:solidFill>
                        </a:rPr>
                        <a:t>度</a:t>
                      </a:r>
                      <a:r>
                        <a:rPr lang="zh-CN" sz="1800" dirty="0">
                          <a:solidFill>
                            <a:schemeClr val="tx1"/>
                          </a:solidFill>
                        </a:rPr>
                        <a:t>，为公用事业提供建议</a:t>
                      </a:r>
                      <a:r>
                        <a:rPr lang="zh-CN" altLang="en-US" sz="1800" dirty="0">
                          <a:solidFill>
                            <a:schemeClr val="tx1"/>
                          </a:solidFill>
                        </a:rPr>
                        <a:t>，推进具有雄心的工作</a:t>
                      </a:r>
                      <a:r>
                        <a:rPr lang="zh-CN" sz="1800" dirty="0">
                          <a:solidFill>
                            <a:schemeClr val="tx1"/>
                          </a:solidFill>
                        </a:rPr>
                        <a:t>，以实现马萨诸塞州</a:t>
                      </a:r>
                      <a:r>
                        <a:rPr lang="zh-CN" altLang="en-US" sz="1800" dirty="0">
                          <a:solidFill>
                            <a:schemeClr val="tx1"/>
                          </a:solidFill>
                        </a:rPr>
                        <a:t>的</a:t>
                      </a:r>
                      <a:r>
                        <a:rPr lang="zh-CN" sz="1800" dirty="0">
                          <a:solidFill>
                            <a:schemeClr val="tx1"/>
                          </a:solidFill>
                        </a:rPr>
                        <a:t>目标</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8483183"/>
                  </a:ext>
                </a:extLst>
              </a:tr>
              <a:tr h="460390">
                <a:tc>
                  <a:txBody>
                    <a:bodyPr/>
                    <a:lstStyle/>
                    <a:p>
                      <a:pPr marL="0" marR="0" indent="0">
                        <a:lnSpc>
                          <a:spcPct val="107000"/>
                        </a:lnSpc>
                        <a:spcBef>
                          <a:spcPts val="0"/>
                        </a:spcBef>
                        <a:spcAft>
                          <a:spcPts val="0"/>
                        </a:spcAft>
                      </a:pPr>
                      <a:r>
                        <a:rPr lang="zh-CN" sz="1800" b="1" dirty="0">
                          <a:solidFill>
                            <a:schemeClr val="tx1"/>
                          </a:solidFill>
                        </a:rPr>
                        <a:t>与本州其他</a:t>
                      </a:r>
                      <a:r>
                        <a:rPr lang="zh-CN" altLang="en-US" sz="1800" b="1" dirty="0">
                          <a:solidFill>
                            <a:schemeClr val="tx1"/>
                          </a:solidFill>
                        </a:rPr>
                        <a:t>政府部门</a:t>
                      </a:r>
                      <a:r>
                        <a:rPr lang="zh-CN" sz="1800" b="1" dirty="0">
                          <a:solidFill>
                            <a:schemeClr val="tx1"/>
                          </a:solidFill>
                        </a:rPr>
                        <a:t>进行协作</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zh-CN" sz="1800" dirty="0">
                          <a:solidFill>
                            <a:schemeClr val="tx1"/>
                          </a:solidFill>
                        </a:rPr>
                        <a:t>为其他</a:t>
                      </a:r>
                      <a:r>
                        <a:rPr lang="zh-CN" altLang="en-US" sz="1800" dirty="0">
                          <a:solidFill>
                            <a:schemeClr val="tx1"/>
                          </a:solidFill>
                        </a:rPr>
                        <a:t>政府部门</a:t>
                      </a:r>
                      <a:r>
                        <a:rPr lang="zh-CN" sz="1800" dirty="0">
                          <a:solidFill>
                            <a:schemeClr val="tx1"/>
                          </a:solidFill>
                        </a:rPr>
                        <a:t>落实清洁能源政策提供支持</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9403618"/>
                  </a:ext>
                </a:extLst>
              </a:tr>
              <a:tr h="720408">
                <a:tc>
                  <a:txBody>
                    <a:bodyPr/>
                    <a:lstStyle/>
                    <a:p>
                      <a:pPr marL="0" marR="0" indent="0">
                        <a:lnSpc>
                          <a:spcPct val="107000"/>
                        </a:lnSpc>
                        <a:spcBef>
                          <a:spcPts val="0"/>
                        </a:spcBef>
                        <a:spcAft>
                          <a:spcPts val="0"/>
                        </a:spcAft>
                      </a:pPr>
                      <a:r>
                        <a:rPr lang="zh-CN" sz="1800" b="1">
                          <a:solidFill>
                            <a:schemeClr val="tx1"/>
                          </a:solidFill>
                        </a:rPr>
                        <a:t>制定战略政策</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zh-CN" sz="1800">
                          <a:solidFill>
                            <a:schemeClr val="tx1"/>
                          </a:solidFill>
                        </a:rPr>
                        <a:t>确保工作组和理事会的政策具有可操作性和明确的目标</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4200718"/>
                  </a:ext>
                </a:extLst>
              </a:tr>
              <a:tr h="433363">
                <a:tc>
                  <a:txBody>
                    <a:bodyPr/>
                    <a:lstStyle/>
                    <a:p>
                      <a:pPr marL="0" marR="0" indent="0">
                        <a:lnSpc>
                          <a:spcPct val="107000"/>
                        </a:lnSpc>
                        <a:spcBef>
                          <a:spcPts val="0"/>
                        </a:spcBef>
                        <a:spcAft>
                          <a:spcPts val="0"/>
                        </a:spcAft>
                      </a:pPr>
                      <a:r>
                        <a:rPr lang="zh-CN" sz="1800" b="1">
                          <a:solidFill>
                            <a:schemeClr val="tx1"/>
                          </a:solidFill>
                        </a:rPr>
                        <a:t>为能源资源部赋能</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indent="0">
                        <a:lnSpc>
                          <a:spcPct val="107000"/>
                        </a:lnSpc>
                        <a:spcBef>
                          <a:spcPts val="0"/>
                        </a:spcBef>
                        <a:spcAft>
                          <a:spcPts val="0"/>
                        </a:spcAft>
                      </a:pPr>
                      <a:r>
                        <a:rPr lang="zh-CN" sz="1800" dirty="0">
                          <a:solidFill>
                            <a:schemeClr val="tx1"/>
                          </a:solidFill>
                        </a:rPr>
                        <a:t>为能源资源部设定并实现目标和指标 </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73273537"/>
                  </a:ext>
                </a:extLst>
              </a:tr>
            </a:tbl>
          </a:graphicData>
        </a:graphic>
      </p:graphicFrame>
    </p:spTree>
    <p:extLst>
      <p:ext uri="{BB962C8B-B14F-4D97-AF65-F5344CB8AC3E}">
        <p14:creationId xmlns:p14="http://schemas.microsoft.com/office/powerpoint/2010/main" val="2191320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86DD-25E6-4460-346F-6D49A1FC3CF5}"/>
              </a:ext>
            </a:extLst>
          </p:cNvPr>
          <p:cNvSpPr>
            <a:spLocks noGrp="1"/>
          </p:cNvSpPr>
          <p:nvPr>
            <p:ph type="title"/>
          </p:nvPr>
        </p:nvSpPr>
        <p:spPr/>
        <p:txBody>
          <a:bodyPr/>
          <a:lstStyle/>
          <a:p>
            <a:r>
              <a:rPr lang="zh-CN"/>
              <a:t>2023年取得的主要成就</a:t>
            </a:r>
          </a:p>
        </p:txBody>
      </p:sp>
      <p:sp>
        <p:nvSpPr>
          <p:cNvPr id="4" name="Slide Number Placeholder 3">
            <a:extLst>
              <a:ext uri="{FF2B5EF4-FFF2-40B4-BE49-F238E27FC236}">
                <a16:creationId xmlns:a16="http://schemas.microsoft.com/office/drawing/2014/main" id="{A208A6AC-5D47-E873-C5FC-8CF16443CDCB}"/>
              </a:ext>
            </a:extLst>
          </p:cNvPr>
          <p:cNvSpPr>
            <a:spLocks noGrp="1"/>
          </p:cNvSpPr>
          <p:nvPr>
            <p:ph type="sldNum" sz="quarter" idx="14"/>
          </p:nvPr>
        </p:nvSpPr>
        <p:spPr/>
        <p:txBody>
          <a:bodyPr/>
          <a:lstStyle/>
          <a:p>
            <a:pPr>
              <a:defRPr/>
            </a:pPr>
            <a:fld id="{B6FAB5CE-5980-4C9D-B2E2-2FD2F4BD448E}" type="slidenum">
              <a:rPr lang="en-US" smtClean="0"/>
              <a:pPr>
                <a:defRPr/>
              </a:pPr>
              <a:t>6</a:t>
            </a:fld>
            <a:endParaRPr lang="en-US"/>
          </a:p>
        </p:txBody>
      </p:sp>
      <p:pic>
        <p:nvPicPr>
          <p:cNvPr id="7" name="Graphic 6" descr="Architecture with solid fill">
            <a:extLst>
              <a:ext uri="{FF2B5EF4-FFF2-40B4-BE49-F238E27FC236}">
                <a16:creationId xmlns:a16="http://schemas.microsoft.com/office/drawing/2014/main" id="{214681E2-D3BB-FD96-9E5F-25B87025BAB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6703" y="1219200"/>
            <a:ext cx="640080" cy="640080"/>
          </a:xfrm>
          <a:prstGeom prst="rect">
            <a:avLst/>
          </a:prstGeom>
        </p:spPr>
      </p:pic>
      <p:graphicFrame>
        <p:nvGraphicFramePr>
          <p:cNvPr id="8" name="Table 7">
            <a:extLst>
              <a:ext uri="{FF2B5EF4-FFF2-40B4-BE49-F238E27FC236}">
                <a16:creationId xmlns:a16="http://schemas.microsoft.com/office/drawing/2014/main" id="{114C8755-156D-DD17-8123-F5BCBDE977EF}"/>
              </a:ext>
            </a:extLst>
          </p:cNvPr>
          <p:cNvGraphicFramePr>
            <a:graphicFrameLocks noGrp="1"/>
          </p:cNvGraphicFramePr>
          <p:nvPr>
            <p:extLst>
              <p:ext uri="{D42A27DB-BD31-4B8C-83A1-F6EECF244321}">
                <p14:modId xmlns:p14="http://schemas.microsoft.com/office/powerpoint/2010/main" val="2592787692"/>
              </p:ext>
            </p:extLst>
          </p:nvPr>
        </p:nvGraphicFramePr>
        <p:xfrm>
          <a:off x="1879600" y="1219200"/>
          <a:ext cx="9797691" cy="5410200"/>
        </p:xfrm>
        <a:graphic>
          <a:graphicData uri="http://schemas.openxmlformats.org/drawingml/2006/table">
            <a:tbl>
              <a:tblPr bandRow="1">
                <a:tableStyleId>{2D5ABB26-0587-4C30-8999-92F81FD0307C}</a:tableStyleId>
              </a:tblPr>
              <a:tblGrid>
                <a:gridCol w="9797691">
                  <a:extLst>
                    <a:ext uri="{9D8B030D-6E8A-4147-A177-3AD203B41FA5}">
                      <a16:colId xmlns:a16="http://schemas.microsoft.com/office/drawing/2014/main" val="1055930750"/>
                    </a:ext>
                  </a:extLst>
                </a:gridCol>
              </a:tblGrid>
              <a:tr h="676275">
                <a:tc>
                  <a:txBody>
                    <a:bodyPr/>
                    <a:lstStyle/>
                    <a:p>
                      <a:r>
                        <a:rPr lang="zh-CN" sz="2400" dirty="0"/>
                        <a:t>建筑规范和经济适用房深度能源改造</a:t>
                      </a:r>
                    </a:p>
                  </a:txBody>
                  <a:tcPr anchor="ctr"/>
                </a:tc>
                <a:extLst>
                  <a:ext uri="{0D108BD9-81ED-4DB2-BD59-A6C34878D82A}">
                    <a16:rowId xmlns:a16="http://schemas.microsoft.com/office/drawing/2014/main" val="3887290589"/>
                  </a:ext>
                </a:extLst>
              </a:tr>
              <a:tr h="676275">
                <a:tc>
                  <a:txBody>
                    <a:bodyPr/>
                    <a:lstStyle/>
                    <a:p>
                      <a:r>
                        <a:rPr lang="zh-CN" sz="2400" dirty="0"/>
                        <a:t>“马萨诸塞州为购买或租赁电动汽车提供补贴</a:t>
                      </a:r>
                      <a:r>
                        <a:rPr lang="zh-CN" altLang="en-US" sz="2400" dirty="0"/>
                        <a:t>（</a:t>
                      </a:r>
                      <a:r>
                        <a:rPr lang="en-US" altLang="zh-CN" sz="2400" dirty="0"/>
                        <a:t>MOR-EV</a:t>
                      </a:r>
                      <a:r>
                        <a:rPr lang="zh-CN" altLang="en-US" sz="2400" dirty="0"/>
                        <a:t>）</a:t>
                      </a:r>
                      <a:r>
                        <a:rPr lang="zh-CN" sz="2400" dirty="0"/>
                        <a:t>”计划</a:t>
                      </a:r>
                    </a:p>
                  </a:txBody>
                  <a:tcPr anchor="ctr"/>
                </a:tc>
                <a:extLst>
                  <a:ext uri="{0D108BD9-81ED-4DB2-BD59-A6C34878D82A}">
                    <a16:rowId xmlns:a16="http://schemas.microsoft.com/office/drawing/2014/main" val="2599788806"/>
                  </a:ext>
                </a:extLst>
              </a:tr>
              <a:tr h="676275">
                <a:tc>
                  <a:txBody>
                    <a:bodyPr/>
                    <a:lstStyle/>
                    <a:p>
                      <a:r>
                        <a:rPr lang="zh-CN" sz="2400" dirty="0"/>
                        <a:t>绿色社区与以身作则</a:t>
                      </a:r>
                      <a:r>
                        <a:rPr lang="zh-CN" altLang="en-US" sz="2400" dirty="0"/>
                        <a:t>拨款</a:t>
                      </a:r>
                      <a:endParaRPr lang="zh-CN" sz="2400" dirty="0"/>
                    </a:p>
                  </a:txBody>
                  <a:tcPr anchor="ctr"/>
                </a:tc>
                <a:extLst>
                  <a:ext uri="{0D108BD9-81ED-4DB2-BD59-A6C34878D82A}">
                    <a16:rowId xmlns:a16="http://schemas.microsoft.com/office/drawing/2014/main" val="2508748072"/>
                  </a:ext>
                </a:extLst>
              </a:tr>
              <a:tr h="676275">
                <a:tc>
                  <a:txBody>
                    <a:bodyPr/>
                    <a:lstStyle/>
                    <a:p>
                      <a:r>
                        <a:rPr lang="zh-CN" sz="2400" dirty="0"/>
                        <a:t>联邦资金协调</a:t>
                      </a:r>
                    </a:p>
                  </a:txBody>
                  <a:tcPr anchor="ctr"/>
                </a:tc>
                <a:extLst>
                  <a:ext uri="{0D108BD9-81ED-4DB2-BD59-A6C34878D82A}">
                    <a16:rowId xmlns:a16="http://schemas.microsoft.com/office/drawing/2014/main" val="4067777330"/>
                  </a:ext>
                </a:extLst>
              </a:tr>
              <a:tr h="676275">
                <a:tc>
                  <a:txBody>
                    <a:bodyPr/>
                    <a:lstStyle/>
                    <a:p>
                      <a:r>
                        <a:rPr lang="zh-CN" sz="2400" dirty="0"/>
                        <a:t>电网现代化咨询委员会</a:t>
                      </a:r>
                    </a:p>
                  </a:txBody>
                  <a:tcPr anchor="ctr"/>
                </a:tc>
                <a:extLst>
                  <a:ext uri="{0D108BD9-81ED-4DB2-BD59-A6C34878D82A}">
                    <a16:rowId xmlns:a16="http://schemas.microsoft.com/office/drawing/2014/main" val="2847150553"/>
                  </a:ext>
                </a:extLst>
              </a:tr>
              <a:tr h="676275">
                <a:tc>
                  <a:txBody>
                    <a:bodyPr/>
                    <a:lstStyle/>
                    <a:p>
                      <a:r>
                        <a:rPr lang="zh-CN" sz="2400" dirty="0"/>
                        <a:t>太阳能技术潜力研究</a:t>
                      </a:r>
                    </a:p>
                  </a:txBody>
                  <a:tcPr anchor="ctr"/>
                </a:tc>
                <a:extLst>
                  <a:ext uri="{0D108BD9-81ED-4DB2-BD59-A6C34878D82A}">
                    <a16:rowId xmlns:a16="http://schemas.microsoft.com/office/drawing/2014/main" val="2308950871"/>
                  </a:ext>
                </a:extLst>
              </a:tr>
              <a:tr h="676275">
                <a:tc>
                  <a:txBody>
                    <a:bodyPr/>
                    <a:lstStyle/>
                    <a:p>
                      <a:r>
                        <a:rPr lang="zh-CN" sz="2400" dirty="0"/>
                        <a:t>未来充电：储能研究</a:t>
                      </a:r>
                    </a:p>
                  </a:txBody>
                  <a:tcPr anchor="ctr"/>
                </a:tc>
                <a:extLst>
                  <a:ext uri="{0D108BD9-81ED-4DB2-BD59-A6C34878D82A}">
                    <a16:rowId xmlns:a16="http://schemas.microsoft.com/office/drawing/2014/main" val="2876152035"/>
                  </a:ext>
                </a:extLst>
              </a:tr>
              <a:tr h="676275">
                <a:tc>
                  <a:txBody>
                    <a:bodyPr/>
                    <a:lstStyle/>
                    <a:p>
                      <a:r>
                        <a:rPr lang="zh-CN" sz="2400" dirty="0"/>
                        <a:t>第83C条第4轮：海上风电项目招标</a:t>
                      </a:r>
                    </a:p>
                  </a:txBody>
                  <a:tcPr anchor="ctr"/>
                </a:tc>
                <a:extLst>
                  <a:ext uri="{0D108BD9-81ED-4DB2-BD59-A6C34878D82A}">
                    <a16:rowId xmlns:a16="http://schemas.microsoft.com/office/drawing/2014/main" val="2671849325"/>
                  </a:ext>
                </a:extLst>
              </a:tr>
            </a:tbl>
          </a:graphicData>
        </a:graphic>
      </p:graphicFrame>
      <p:pic>
        <p:nvPicPr>
          <p:cNvPr id="9" name="Graphic 8" descr="Electric car with solid fill">
            <a:extLst>
              <a:ext uri="{FF2B5EF4-FFF2-40B4-BE49-F238E27FC236}">
                <a16:creationId xmlns:a16="http://schemas.microsoft.com/office/drawing/2014/main" id="{9D7AB375-66ED-3C9B-FB19-D4980BD342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flipH="1" flipV="1">
            <a:off x="826704" y="1875108"/>
            <a:ext cx="640080" cy="640080"/>
          </a:xfrm>
          <a:prstGeom prst="rect">
            <a:avLst/>
          </a:prstGeom>
        </p:spPr>
      </p:pic>
      <p:pic>
        <p:nvPicPr>
          <p:cNvPr id="10" name="Graphic 9" descr="Transfer1 with solid fill">
            <a:extLst>
              <a:ext uri="{FF2B5EF4-FFF2-40B4-BE49-F238E27FC236}">
                <a16:creationId xmlns:a16="http://schemas.microsoft.com/office/drawing/2014/main" id="{02BD4633-188D-E186-0A4A-493FA9272D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6703" y="2531016"/>
            <a:ext cx="640080" cy="640080"/>
          </a:xfrm>
          <a:prstGeom prst="rect">
            <a:avLst/>
          </a:prstGeom>
        </p:spPr>
      </p:pic>
      <p:pic>
        <p:nvPicPr>
          <p:cNvPr id="11" name="Graphic 10" descr="Circular flowchart with solid fill">
            <a:extLst>
              <a:ext uri="{FF2B5EF4-FFF2-40B4-BE49-F238E27FC236}">
                <a16:creationId xmlns:a16="http://schemas.microsoft.com/office/drawing/2014/main" id="{0FDB3DAA-7395-FC8A-F06B-0F3CE02B4E6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6703" y="3186924"/>
            <a:ext cx="640080" cy="640080"/>
          </a:xfrm>
          <a:prstGeom prst="rect">
            <a:avLst/>
          </a:prstGeom>
        </p:spPr>
      </p:pic>
      <p:pic>
        <p:nvPicPr>
          <p:cNvPr id="12" name="Graphic 11" descr="Plugged Unplugged with solid fill">
            <a:extLst>
              <a:ext uri="{FF2B5EF4-FFF2-40B4-BE49-F238E27FC236}">
                <a16:creationId xmlns:a16="http://schemas.microsoft.com/office/drawing/2014/main" id="{F4F82C13-0FD1-3013-24DE-87D38A04846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6703" y="3842832"/>
            <a:ext cx="640080" cy="640080"/>
          </a:xfrm>
          <a:prstGeom prst="rect">
            <a:avLst/>
          </a:prstGeom>
        </p:spPr>
      </p:pic>
      <p:pic>
        <p:nvPicPr>
          <p:cNvPr id="13" name="Graphic 12" descr="Dim (Medium Sun) with solid fill">
            <a:extLst>
              <a:ext uri="{FF2B5EF4-FFF2-40B4-BE49-F238E27FC236}">
                <a16:creationId xmlns:a16="http://schemas.microsoft.com/office/drawing/2014/main" id="{2E097790-D6F7-62E9-C08C-051ACBABAB9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6703" y="4498740"/>
            <a:ext cx="640080" cy="640080"/>
          </a:xfrm>
          <a:prstGeom prst="rect">
            <a:avLst/>
          </a:prstGeom>
        </p:spPr>
      </p:pic>
      <p:pic>
        <p:nvPicPr>
          <p:cNvPr id="14" name="Graphic 13" descr="Battery with solid fill">
            <a:extLst>
              <a:ext uri="{FF2B5EF4-FFF2-40B4-BE49-F238E27FC236}">
                <a16:creationId xmlns:a16="http://schemas.microsoft.com/office/drawing/2014/main" id="{85B859F3-4252-C752-CA66-C5E3C87D425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6703" y="5154648"/>
            <a:ext cx="640080" cy="640080"/>
          </a:xfrm>
          <a:prstGeom prst="rect">
            <a:avLst/>
          </a:prstGeom>
        </p:spPr>
      </p:pic>
      <p:pic>
        <p:nvPicPr>
          <p:cNvPr id="15" name="Graphic 14" descr="Wind Turbines with solid fill">
            <a:extLst>
              <a:ext uri="{FF2B5EF4-FFF2-40B4-BE49-F238E27FC236}">
                <a16:creationId xmlns:a16="http://schemas.microsoft.com/office/drawing/2014/main" id="{B0A2B156-2E09-849F-32DC-92E9FDA510A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6703" y="5810553"/>
            <a:ext cx="640080" cy="640080"/>
          </a:xfrm>
          <a:prstGeom prst="rect">
            <a:avLst/>
          </a:prstGeom>
        </p:spPr>
      </p:pic>
    </p:spTree>
    <p:extLst>
      <p:ext uri="{BB962C8B-B14F-4D97-AF65-F5344CB8AC3E}">
        <p14:creationId xmlns:p14="http://schemas.microsoft.com/office/powerpoint/2010/main" val="1270382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86DD-25E6-4460-346F-6D49A1FC3CF5}"/>
              </a:ext>
            </a:extLst>
          </p:cNvPr>
          <p:cNvSpPr>
            <a:spLocks noGrp="1"/>
          </p:cNvSpPr>
          <p:nvPr>
            <p:ph type="title"/>
          </p:nvPr>
        </p:nvSpPr>
        <p:spPr/>
        <p:txBody>
          <a:bodyPr/>
          <a:lstStyle/>
          <a:p>
            <a:r>
              <a:rPr lang="zh-CN"/>
              <a:t>2024年重点项目</a:t>
            </a:r>
          </a:p>
        </p:txBody>
      </p:sp>
      <p:sp>
        <p:nvSpPr>
          <p:cNvPr id="4" name="Slide Number Placeholder 3">
            <a:extLst>
              <a:ext uri="{FF2B5EF4-FFF2-40B4-BE49-F238E27FC236}">
                <a16:creationId xmlns:a16="http://schemas.microsoft.com/office/drawing/2014/main" id="{A208A6AC-5D47-E873-C5FC-8CF16443CDCB}"/>
              </a:ext>
            </a:extLst>
          </p:cNvPr>
          <p:cNvSpPr>
            <a:spLocks noGrp="1"/>
          </p:cNvSpPr>
          <p:nvPr>
            <p:ph type="sldNum" sz="quarter" idx="14"/>
          </p:nvPr>
        </p:nvSpPr>
        <p:spPr/>
        <p:txBody>
          <a:bodyPr/>
          <a:lstStyle/>
          <a:p>
            <a:pPr>
              <a:defRPr/>
            </a:pPr>
            <a:fld id="{B6FAB5CE-5980-4C9D-B2E2-2FD2F4BD448E}" type="slidenum">
              <a:rPr lang="en-US" smtClean="0"/>
              <a:pPr>
                <a:defRPr/>
              </a:pPr>
              <a:t>7</a:t>
            </a:fld>
            <a:endParaRPr lang="en-US"/>
          </a:p>
        </p:txBody>
      </p:sp>
      <p:pic>
        <p:nvPicPr>
          <p:cNvPr id="7" name="Graphic 6" descr="Architecture with solid fill">
            <a:extLst>
              <a:ext uri="{FF2B5EF4-FFF2-40B4-BE49-F238E27FC236}">
                <a16:creationId xmlns:a16="http://schemas.microsoft.com/office/drawing/2014/main" id="{214681E2-D3BB-FD96-9E5F-25B87025BAB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6703" y="1219200"/>
            <a:ext cx="640080" cy="640080"/>
          </a:xfrm>
          <a:prstGeom prst="rect">
            <a:avLst/>
          </a:prstGeom>
        </p:spPr>
      </p:pic>
      <p:graphicFrame>
        <p:nvGraphicFramePr>
          <p:cNvPr id="8" name="Table 7">
            <a:extLst>
              <a:ext uri="{FF2B5EF4-FFF2-40B4-BE49-F238E27FC236}">
                <a16:creationId xmlns:a16="http://schemas.microsoft.com/office/drawing/2014/main" id="{114C8755-156D-DD17-8123-F5BCBDE977EF}"/>
              </a:ext>
            </a:extLst>
          </p:cNvPr>
          <p:cNvGraphicFramePr>
            <a:graphicFrameLocks noGrp="1"/>
          </p:cNvGraphicFramePr>
          <p:nvPr>
            <p:extLst>
              <p:ext uri="{D42A27DB-BD31-4B8C-83A1-F6EECF244321}">
                <p14:modId xmlns:p14="http://schemas.microsoft.com/office/powerpoint/2010/main" val="2223414108"/>
              </p:ext>
            </p:extLst>
          </p:nvPr>
        </p:nvGraphicFramePr>
        <p:xfrm>
          <a:off x="1879600" y="1219200"/>
          <a:ext cx="9797691" cy="5410200"/>
        </p:xfrm>
        <a:graphic>
          <a:graphicData uri="http://schemas.openxmlformats.org/drawingml/2006/table">
            <a:tbl>
              <a:tblPr bandRow="1">
                <a:tableStyleId>{2D5ABB26-0587-4C30-8999-92F81FD0307C}</a:tableStyleId>
              </a:tblPr>
              <a:tblGrid>
                <a:gridCol w="9797691">
                  <a:extLst>
                    <a:ext uri="{9D8B030D-6E8A-4147-A177-3AD203B41FA5}">
                      <a16:colId xmlns:a16="http://schemas.microsoft.com/office/drawing/2014/main" val="1055930750"/>
                    </a:ext>
                  </a:extLst>
                </a:gridCol>
              </a:tblGrid>
              <a:tr h="676275">
                <a:tc>
                  <a:txBody>
                    <a:bodyPr/>
                    <a:lstStyle/>
                    <a:p>
                      <a:r>
                        <a:rPr lang="zh-CN" sz="2400" dirty="0">
                          <a:latin typeface="Aptos Narrow"/>
                          <a:ea typeface="SimSun"/>
                        </a:rPr>
                        <a:t>建筑能源报告和建筑规范</a:t>
                      </a:r>
                    </a:p>
                  </a:txBody>
                  <a:tcPr anchor="ctr"/>
                </a:tc>
                <a:extLst>
                  <a:ext uri="{0D108BD9-81ED-4DB2-BD59-A6C34878D82A}">
                    <a16:rowId xmlns:a16="http://schemas.microsoft.com/office/drawing/2014/main" val="3887290589"/>
                  </a:ext>
                </a:extLst>
              </a:tr>
              <a:tr h="676275">
                <a:tc>
                  <a:txBody>
                    <a:bodyPr/>
                    <a:lstStyle/>
                    <a:p>
                      <a:r>
                        <a:rPr lang="zh-CN" sz="2400" dirty="0"/>
                        <a:t>Mass Save</a:t>
                      </a:r>
                      <a:r>
                        <a:rPr lang="zh-CN" sz="2400" baseline="30000" dirty="0"/>
                        <a:t>®</a:t>
                      </a:r>
                      <a:r>
                        <a:rPr lang="zh-CN" sz="2400" dirty="0"/>
                        <a:t>三年计划</a:t>
                      </a:r>
                    </a:p>
                  </a:txBody>
                  <a:tcPr anchor="ctr"/>
                </a:tc>
                <a:extLst>
                  <a:ext uri="{0D108BD9-81ED-4DB2-BD59-A6C34878D82A}">
                    <a16:rowId xmlns:a16="http://schemas.microsoft.com/office/drawing/2014/main" val="2599788806"/>
                  </a:ext>
                </a:extLst>
              </a:tr>
              <a:tr h="676275">
                <a:tc>
                  <a:txBody>
                    <a:bodyPr/>
                    <a:lstStyle/>
                    <a:p>
                      <a:r>
                        <a:rPr lang="zh-CN" sz="2400" dirty="0"/>
                        <a:t>气候</a:t>
                      </a:r>
                      <a:r>
                        <a:rPr lang="zh-CN" altLang="en-US" sz="2400" dirty="0"/>
                        <a:t>领袖</a:t>
                      </a:r>
                      <a:r>
                        <a:rPr lang="zh-CN" sz="2400" dirty="0"/>
                        <a:t>与州政府</a:t>
                      </a:r>
                      <a:r>
                        <a:rPr lang="zh-CN" altLang="en-US" sz="2400" dirty="0">
                          <a:latin typeface="Aptos Narrow"/>
                          <a:ea typeface="+mn-ea"/>
                        </a:rPr>
                        <a:t>脱碳</a:t>
                      </a:r>
                      <a:endParaRPr lang="zh-CN" sz="2400" dirty="0"/>
                    </a:p>
                  </a:txBody>
                  <a:tcPr anchor="ctr"/>
                </a:tc>
                <a:extLst>
                  <a:ext uri="{0D108BD9-81ED-4DB2-BD59-A6C34878D82A}">
                    <a16:rowId xmlns:a16="http://schemas.microsoft.com/office/drawing/2014/main" val="2508748072"/>
                  </a:ext>
                </a:extLst>
              </a:tr>
              <a:tr h="676275">
                <a:tc>
                  <a:txBody>
                    <a:bodyPr/>
                    <a:lstStyle/>
                    <a:p>
                      <a:r>
                        <a:rPr lang="zh-CN" sz="2400" dirty="0"/>
                        <a:t>部署联邦资金</a:t>
                      </a:r>
                    </a:p>
                  </a:txBody>
                  <a:tcPr anchor="ctr"/>
                </a:tc>
                <a:extLst>
                  <a:ext uri="{0D108BD9-81ED-4DB2-BD59-A6C34878D82A}">
                    <a16:rowId xmlns:a16="http://schemas.microsoft.com/office/drawing/2014/main" val="4067777330"/>
                  </a:ext>
                </a:extLst>
              </a:tr>
              <a:tr h="676275">
                <a:tc>
                  <a:txBody>
                    <a:bodyPr/>
                    <a:lstStyle/>
                    <a:p>
                      <a:r>
                        <a:rPr lang="zh-CN" sz="2400" dirty="0"/>
                        <a:t>电力</a:t>
                      </a:r>
                      <a:r>
                        <a:rPr lang="zh-CN" altLang="en-US" sz="2400" dirty="0"/>
                        <a:t>部门</a:t>
                      </a:r>
                      <a:r>
                        <a:rPr lang="zh-CN" sz="2400" dirty="0"/>
                        <a:t>现代化规划</a:t>
                      </a:r>
                    </a:p>
                  </a:txBody>
                  <a:tcPr anchor="ctr"/>
                </a:tc>
                <a:extLst>
                  <a:ext uri="{0D108BD9-81ED-4DB2-BD59-A6C34878D82A}">
                    <a16:rowId xmlns:a16="http://schemas.microsoft.com/office/drawing/2014/main" val="2847150553"/>
                  </a:ext>
                </a:extLst>
              </a:tr>
              <a:tr h="676275">
                <a:tc>
                  <a:txBody>
                    <a:bodyPr/>
                    <a:lstStyle/>
                    <a:p>
                      <a:r>
                        <a:rPr lang="zh-CN" sz="2400" dirty="0"/>
                        <a:t>低</a:t>
                      </a:r>
                      <a:r>
                        <a:rPr lang="zh-CN" altLang="en-US" sz="2400" dirty="0"/>
                        <a:t>收入</a:t>
                      </a:r>
                      <a:r>
                        <a:rPr lang="zh-CN" sz="2400" dirty="0"/>
                        <a:t>服务太阳能计划和马萨诸塞州太阳能可再生能源目标审查</a:t>
                      </a:r>
                    </a:p>
                  </a:txBody>
                  <a:tcPr anchor="ctr"/>
                </a:tc>
                <a:extLst>
                  <a:ext uri="{0D108BD9-81ED-4DB2-BD59-A6C34878D82A}">
                    <a16:rowId xmlns:a16="http://schemas.microsoft.com/office/drawing/2014/main" val="2308950871"/>
                  </a:ext>
                </a:extLst>
              </a:tr>
              <a:tr h="676275">
                <a:tc>
                  <a:txBody>
                    <a:bodyPr/>
                    <a:lstStyle/>
                    <a:p>
                      <a:r>
                        <a:rPr lang="zh-CN" sz="2400" dirty="0"/>
                        <a:t>储能补贴和清洁峰值标准审查</a:t>
                      </a:r>
                    </a:p>
                  </a:txBody>
                  <a:tcPr anchor="ctr"/>
                </a:tc>
                <a:extLst>
                  <a:ext uri="{0D108BD9-81ED-4DB2-BD59-A6C34878D82A}">
                    <a16:rowId xmlns:a16="http://schemas.microsoft.com/office/drawing/2014/main" val="2876152035"/>
                  </a:ext>
                </a:extLst>
              </a:tr>
              <a:tr h="676275">
                <a:tc>
                  <a:txBody>
                    <a:bodyPr/>
                    <a:lstStyle/>
                    <a:p>
                      <a:r>
                        <a:rPr lang="zh-CN" sz="2400" dirty="0"/>
                        <a:t>第83C条第4轮：海上风电项目招标——筛选</a:t>
                      </a:r>
                    </a:p>
                  </a:txBody>
                  <a:tcPr anchor="ctr"/>
                </a:tc>
                <a:extLst>
                  <a:ext uri="{0D108BD9-81ED-4DB2-BD59-A6C34878D82A}">
                    <a16:rowId xmlns:a16="http://schemas.microsoft.com/office/drawing/2014/main" val="2671849325"/>
                  </a:ext>
                </a:extLst>
              </a:tr>
            </a:tbl>
          </a:graphicData>
        </a:graphic>
      </p:graphicFrame>
      <p:pic>
        <p:nvPicPr>
          <p:cNvPr id="10" name="Graphic 9">
            <a:extLst>
              <a:ext uri="{FF2B5EF4-FFF2-40B4-BE49-F238E27FC236}">
                <a16:creationId xmlns:a16="http://schemas.microsoft.com/office/drawing/2014/main" id="{02BD4633-188D-E186-0A4A-493FA9272D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26703" y="2531016"/>
            <a:ext cx="640080" cy="640080"/>
          </a:xfrm>
          <a:prstGeom prst="rect">
            <a:avLst/>
          </a:prstGeom>
        </p:spPr>
      </p:pic>
      <p:pic>
        <p:nvPicPr>
          <p:cNvPr id="11" name="Graphic 10" descr="Circular flowchart with solid fill">
            <a:extLst>
              <a:ext uri="{FF2B5EF4-FFF2-40B4-BE49-F238E27FC236}">
                <a16:creationId xmlns:a16="http://schemas.microsoft.com/office/drawing/2014/main" id="{0FDB3DAA-7395-FC8A-F06B-0F3CE02B4E6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6703" y="3186924"/>
            <a:ext cx="640080" cy="640080"/>
          </a:xfrm>
          <a:prstGeom prst="rect">
            <a:avLst/>
          </a:prstGeom>
        </p:spPr>
      </p:pic>
      <p:pic>
        <p:nvPicPr>
          <p:cNvPr id="12" name="Graphic 11" descr="Plugged Unplugged with solid fill">
            <a:extLst>
              <a:ext uri="{FF2B5EF4-FFF2-40B4-BE49-F238E27FC236}">
                <a16:creationId xmlns:a16="http://schemas.microsoft.com/office/drawing/2014/main" id="{F4F82C13-0FD1-3013-24DE-87D38A04846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6703" y="3842832"/>
            <a:ext cx="640080" cy="640080"/>
          </a:xfrm>
          <a:prstGeom prst="rect">
            <a:avLst/>
          </a:prstGeom>
        </p:spPr>
      </p:pic>
      <p:pic>
        <p:nvPicPr>
          <p:cNvPr id="13" name="Graphic 12" descr="Dim (Medium Sun) with solid fill">
            <a:extLst>
              <a:ext uri="{FF2B5EF4-FFF2-40B4-BE49-F238E27FC236}">
                <a16:creationId xmlns:a16="http://schemas.microsoft.com/office/drawing/2014/main" id="{2E097790-D6F7-62E9-C08C-051ACBABAB9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6703" y="4498740"/>
            <a:ext cx="640080" cy="640080"/>
          </a:xfrm>
          <a:prstGeom prst="rect">
            <a:avLst/>
          </a:prstGeom>
        </p:spPr>
      </p:pic>
      <p:pic>
        <p:nvPicPr>
          <p:cNvPr id="14" name="Graphic 13" descr="Battery with solid fill">
            <a:extLst>
              <a:ext uri="{FF2B5EF4-FFF2-40B4-BE49-F238E27FC236}">
                <a16:creationId xmlns:a16="http://schemas.microsoft.com/office/drawing/2014/main" id="{85B859F3-4252-C752-CA66-C5E3C87D425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6703" y="5154648"/>
            <a:ext cx="640080" cy="640080"/>
          </a:xfrm>
          <a:prstGeom prst="rect">
            <a:avLst/>
          </a:prstGeom>
        </p:spPr>
      </p:pic>
      <p:pic>
        <p:nvPicPr>
          <p:cNvPr id="15" name="Graphic 14" descr="Wind Turbines with solid fill">
            <a:extLst>
              <a:ext uri="{FF2B5EF4-FFF2-40B4-BE49-F238E27FC236}">
                <a16:creationId xmlns:a16="http://schemas.microsoft.com/office/drawing/2014/main" id="{B0A2B156-2E09-849F-32DC-92E9FDA510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6703" y="5810553"/>
            <a:ext cx="640080" cy="640080"/>
          </a:xfrm>
          <a:prstGeom prst="rect">
            <a:avLst/>
          </a:prstGeom>
        </p:spPr>
      </p:pic>
      <p:pic>
        <p:nvPicPr>
          <p:cNvPr id="3" name="Graphic 2" descr="Lightbulb and gear with solid fill">
            <a:extLst>
              <a:ext uri="{FF2B5EF4-FFF2-40B4-BE49-F238E27FC236}">
                <a16:creationId xmlns:a16="http://schemas.microsoft.com/office/drawing/2014/main" id="{345339C3-1057-58D5-92DC-1B191FC4060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6704" y="1890936"/>
            <a:ext cx="640080" cy="640080"/>
          </a:xfrm>
          <a:prstGeom prst="rect">
            <a:avLst/>
          </a:prstGeom>
        </p:spPr>
      </p:pic>
    </p:spTree>
    <p:extLst>
      <p:ext uri="{BB962C8B-B14F-4D97-AF65-F5344CB8AC3E}">
        <p14:creationId xmlns:p14="http://schemas.microsoft.com/office/powerpoint/2010/main" val="2175918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zh-CN" dirty="0"/>
              <a:t>联邦资金协调与能源安全</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692901"/>
            <a:ext cx="11014841" cy="2617076"/>
          </a:xfrm>
        </p:spPr>
        <p:txBody>
          <a:bodyPr>
            <a:normAutofit fontScale="92500"/>
          </a:bodyPr>
          <a:lstStyle/>
          <a:p>
            <a:r>
              <a:rPr lang="zh-CN" dirty="0">
                <a:latin typeface="Aptos Narrow" panose="020B0004020202020204" pitchFamily="34" charset="0"/>
                <a:ea typeface="SimSun"/>
              </a:rPr>
              <a:t>继续推进州长联邦基金和基础设施办公室与气候、创新和韧性办公室的整合 </a:t>
            </a:r>
          </a:p>
          <a:p>
            <a:r>
              <a:rPr lang="zh-CN" dirty="0">
                <a:latin typeface="Aptos Narrow" panose="020B0004020202020204" pitchFamily="34" charset="0"/>
                <a:ea typeface="SimSun"/>
              </a:rPr>
              <a:t>与地区性各方接洽并建立联盟</a:t>
            </a:r>
          </a:p>
          <a:p>
            <a:r>
              <a:rPr lang="zh-CN" dirty="0">
                <a:latin typeface="Aptos Narrow" panose="020B0004020202020204" pitchFamily="34" charset="0"/>
                <a:ea typeface="SimSun"/>
              </a:rPr>
              <a:t>根据Resilie</a:t>
            </a:r>
            <a:r>
              <a:rPr lang="en-CA" altLang="zh-CN" dirty="0">
                <a:latin typeface="Aptos Narrow" panose="020B0004020202020204" pitchFamily="34" charset="0"/>
                <a:ea typeface="SimSun"/>
              </a:rPr>
              <a:t>n</a:t>
            </a:r>
            <a:r>
              <a:rPr lang="zh-CN" dirty="0">
                <a:latin typeface="Aptos Narrow" panose="020B0004020202020204" pitchFamily="34" charset="0"/>
                <a:ea typeface="SimSun"/>
              </a:rPr>
              <a:t>tMA的建议，确定清洁能源政策和计划</a:t>
            </a:r>
            <a:r>
              <a:rPr lang="zh-CN" altLang="en-US" dirty="0">
                <a:ea typeface="SimSun"/>
              </a:rPr>
              <a:t>在提高韧性方面的</a:t>
            </a:r>
            <a:r>
              <a:rPr lang="zh-CN" dirty="0">
                <a:latin typeface="Aptos Narrow" panose="020B0004020202020204" pitchFamily="34" charset="0"/>
                <a:ea typeface="SimSun"/>
              </a:rPr>
              <a:t>效益</a:t>
            </a:r>
          </a:p>
          <a:p>
            <a:r>
              <a:rPr lang="zh-CN" dirty="0"/>
              <a:t>改进外部参与工具 </a:t>
            </a:r>
          </a:p>
          <a:p>
            <a:pPr lvl="1"/>
            <a:endParaRPr lang="en-US" dirty="0">
              <a:latin typeface="Aptos Narrow" panose="020B0004020202020204" pitchFamily="34" charset="0"/>
            </a:endParaRPr>
          </a:p>
        </p:txBody>
      </p:sp>
      <p:pic>
        <p:nvPicPr>
          <p:cNvPr id="2050" name="Picture 2" descr="U.S. DOE announces $178M to advance bioenergy technology - Canadian Biomass  Magazine">
            <a:extLst>
              <a:ext uri="{FF2B5EF4-FFF2-40B4-BE49-F238E27FC236}">
                <a16:creationId xmlns:a16="http://schemas.microsoft.com/office/drawing/2014/main" id="{23869CF9-06C0-21EA-B75E-61B1834877F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 t="26999" r="5000" b="30805"/>
          <a:stretch/>
        </p:blipFill>
        <p:spPr bwMode="auto">
          <a:xfrm>
            <a:off x="1053344" y="4530736"/>
            <a:ext cx="3387589" cy="8933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CC7EF9-04CC-EFDF-8C6D-472C04C9CCAE}"/>
              </a:ext>
            </a:extLst>
          </p:cNvPr>
          <p:cNvSpPr txBox="1"/>
          <p:nvPr/>
        </p:nvSpPr>
        <p:spPr>
          <a:xfrm>
            <a:off x="1233977" y="5501867"/>
            <a:ext cx="4304383" cy="1077218"/>
          </a:xfrm>
          <a:prstGeom prst="rect">
            <a:avLst/>
          </a:prstGeom>
          <a:noFill/>
        </p:spPr>
        <p:txBody>
          <a:bodyPr wrap="none" rtlCol="0">
            <a:spAutoFit/>
          </a:bodyPr>
          <a:lstStyle/>
          <a:p>
            <a:pPr algn="ctr"/>
            <a:r>
              <a:rPr lang="zh-CN" sz="3200" b="1" dirty="0">
                <a:solidFill>
                  <a:srgbClr val="156537"/>
                </a:solidFill>
                <a:latin typeface="Verdana Pro Black" panose="020F0502020204030204" pitchFamily="34" charset="0"/>
                <a:ea typeface="SimSun"/>
              </a:rPr>
              <a:t>《两党基础设施法案》</a:t>
            </a:r>
          </a:p>
          <a:p>
            <a:pPr algn="ctr"/>
            <a:r>
              <a:rPr lang="zh-CN" sz="3200" b="1" dirty="0">
                <a:solidFill>
                  <a:srgbClr val="156537"/>
                </a:solidFill>
                <a:latin typeface="Verdana Pro Black" panose="020F0502020204030204" pitchFamily="34" charset="0"/>
                <a:ea typeface="SimSun"/>
              </a:rPr>
              <a:t>《通胀削减法案》</a:t>
            </a:r>
          </a:p>
        </p:txBody>
      </p:sp>
      <p:pic>
        <p:nvPicPr>
          <p:cNvPr id="2052" name="Picture 4" descr="Using the EPA Seal and Logo | US EPA">
            <a:extLst>
              <a:ext uri="{FF2B5EF4-FFF2-40B4-BE49-F238E27FC236}">
                <a16:creationId xmlns:a16="http://schemas.microsoft.com/office/drawing/2014/main" id="{47340151-D25F-0347-6F39-C1D9C861F2C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925" r="18074"/>
          <a:stretch/>
        </p:blipFill>
        <p:spPr bwMode="auto">
          <a:xfrm>
            <a:off x="4655585" y="4545718"/>
            <a:ext cx="882869" cy="919655"/>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522598B-C6FF-6F5B-E9D3-62D6A522E537}"/>
              </a:ext>
            </a:extLst>
          </p:cNvPr>
          <p:cNvPicPr>
            <a:picLocks noChangeAspect="1"/>
          </p:cNvPicPr>
          <p:nvPr/>
        </p:nvPicPr>
        <p:blipFill>
          <a:blip r:embed="rId4"/>
          <a:stretch>
            <a:fillRect/>
          </a:stretch>
        </p:blipFill>
        <p:spPr>
          <a:xfrm>
            <a:off x="6820273" y="4555145"/>
            <a:ext cx="4666379" cy="1610125"/>
          </a:xfrm>
          <a:prstGeom prst="rect">
            <a:avLst/>
          </a:prstGeom>
        </p:spPr>
      </p:pic>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zh-CN" sz="3200" dirty="0">
                <a:solidFill>
                  <a:srgbClr val="004B8D"/>
                </a:solidFill>
                <a:latin typeface="Aptos Black" panose="020B0004020202020204" pitchFamily="34" charset="0"/>
                <a:ea typeface="SimSun"/>
              </a:rPr>
              <a:t>2024</a:t>
            </a:r>
            <a:r>
              <a:rPr lang="zh-CN" sz="3200" b="1" dirty="0">
                <a:solidFill>
                  <a:srgbClr val="004B8D"/>
                </a:solidFill>
                <a:latin typeface="Aptos Black" panose="020B0004020202020204" pitchFamily="34" charset="0"/>
                <a:ea typeface="SimSun"/>
              </a:rPr>
              <a:t>年目标</a:t>
            </a:r>
          </a:p>
        </p:txBody>
      </p:sp>
    </p:spTree>
    <p:extLst>
      <p:ext uri="{BB962C8B-B14F-4D97-AF65-F5344CB8AC3E}">
        <p14:creationId xmlns:p14="http://schemas.microsoft.com/office/powerpoint/2010/main" val="3528420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zh-CN"/>
              <a:t>联邦资金协调与能源安全</a:t>
            </a:r>
          </a:p>
        </p:txBody>
      </p:sp>
      <p:sp>
        <p:nvSpPr>
          <p:cNvPr id="6" name="Rectangle 5">
            <a:extLst>
              <a:ext uri="{FF2B5EF4-FFF2-40B4-BE49-F238E27FC236}">
                <a16:creationId xmlns:a16="http://schemas.microsoft.com/office/drawing/2014/main" id="{1F5A9687-C404-60C5-8FA9-85B5E4C407EF}"/>
              </a:ext>
            </a:extLst>
          </p:cNvPr>
          <p:cNvSpPr/>
          <p:nvPr/>
        </p:nvSpPr>
        <p:spPr>
          <a:xfrm>
            <a:off x="7680960" y="4091940"/>
            <a:ext cx="4137660" cy="2004060"/>
          </a:xfrm>
          <a:prstGeom prst="rect">
            <a:avLst/>
          </a:prstGeom>
        </p:spPr>
        <p:style>
          <a:lnRef idx="1">
            <a:schemeClr val="accent6"/>
          </a:lnRef>
          <a:fillRef idx="2">
            <a:schemeClr val="accent6"/>
          </a:fillRef>
          <a:effectRef idx="1">
            <a:schemeClr val="accent6"/>
          </a:effectRef>
          <a:fontRef idx="minor">
            <a:schemeClr val="dk1"/>
          </a:fontRef>
        </p:style>
        <p:txBody>
          <a:bodyPr lIns="91440" tIns="182880" rIns="91440" bIns="182880" rtlCol="0" anchor="t"/>
          <a:lstStyle/>
          <a:p>
            <a:pPr algn="ctr"/>
            <a:r>
              <a:rPr lang="zh-CN" b="1" u="sng" dirty="0">
                <a:latin typeface="Aptos Narrow"/>
                <a:ea typeface="SimSun"/>
              </a:rPr>
              <a:t>公众参与的机会</a:t>
            </a:r>
          </a:p>
          <a:p>
            <a:pPr algn="ctr"/>
            <a:endParaRPr lang="en-US" b="1" u="sng" dirty="0">
              <a:latin typeface="Aptos Narrow" panose="020B0004020202020204" pitchFamily="34" charset="0"/>
            </a:endParaRPr>
          </a:p>
          <a:p>
            <a:pPr marL="285750" indent="-285750">
              <a:buFont typeface="Arial" panose="020B0604020202020204" pitchFamily="34" charset="0"/>
              <a:buChar char="•"/>
            </a:pPr>
            <a:r>
              <a:rPr lang="zh-CN" b="1" dirty="0">
                <a:latin typeface="Aptos Narrow"/>
                <a:ea typeface="SimSun"/>
              </a:rPr>
              <a:t>3月18日</a:t>
            </a:r>
            <a:r>
              <a:rPr lang="zh-CN" dirty="0">
                <a:latin typeface="Aptos Narrow"/>
                <a:ea typeface="SimSun"/>
              </a:rPr>
              <a:t>——能源补贴公众意见</a:t>
            </a:r>
            <a:br>
              <a:rPr lang="en-US" altLang="zh-CN" dirty="0">
                <a:latin typeface="Aptos Narrow"/>
                <a:ea typeface="SimSun"/>
              </a:rPr>
            </a:br>
            <a:r>
              <a:rPr lang="zh-CN" dirty="0">
                <a:latin typeface="Aptos Narrow"/>
                <a:ea typeface="SimSun"/>
              </a:rPr>
              <a:t>交流会——</a:t>
            </a:r>
            <a:r>
              <a:rPr lang="zh-CN" dirty="0">
                <a:latin typeface="Aptos Narrow"/>
                <a:ea typeface="SimSun"/>
                <a:hlinkClick r:id="rId2"/>
              </a:rPr>
              <a:t>Zoom</a:t>
            </a:r>
          </a:p>
          <a:p>
            <a:pPr algn="ctr"/>
            <a:endParaRPr lang="en-US" dirty="0">
              <a:latin typeface="Aptos Narrow" panose="020B0004020202020204" pitchFamily="34" charset="0"/>
            </a:endParaRPr>
          </a:p>
          <a:p>
            <a:pPr algn="ctr"/>
            <a:endParaRPr lang="en-US" dirty="0">
              <a:latin typeface="Aptos Narrow" panose="020B0004020202020204" pitchFamily="34" charset="0"/>
            </a:endParaRPr>
          </a:p>
          <a:p>
            <a:pPr algn="ctr"/>
            <a:endParaRPr lang="en-US" dirty="0">
              <a:latin typeface="Aptos Narrow" panose="020B0004020202020204" pitchFamily="34" charset="0"/>
            </a:endParaRPr>
          </a:p>
          <a:p>
            <a:pPr algn="ctr"/>
            <a:endParaRPr lang="en-US" dirty="0">
              <a:latin typeface="Aptos Narrow" panose="020B0004020202020204" pitchFamily="34" charset="0"/>
            </a:endParaRPr>
          </a:p>
          <a:p>
            <a:pPr algn="ctr"/>
            <a:endParaRPr lang="en-US" dirty="0">
              <a:latin typeface="Aptos Narrow" panose="020B0004020202020204" pitchFamily="34" charset="0"/>
            </a:endParaRPr>
          </a:p>
        </p:txBody>
      </p:sp>
      <p:sp>
        <p:nvSpPr>
          <p:cNvPr id="2" name="Rectangle 1">
            <a:extLst>
              <a:ext uri="{FF2B5EF4-FFF2-40B4-BE49-F238E27FC236}">
                <a16:creationId xmlns:a16="http://schemas.microsoft.com/office/drawing/2014/main" id="{71CCA49F-2967-7D6A-9A20-940C4126EC05}"/>
              </a:ext>
            </a:extLst>
          </p:cNvPr>
          <p:cNvSpPr/>
          <p:nvPr/>
        </p:nvSpPr>
        <p:spPr>
          <a:xfrm>
            <a:off x="7680960" y="1424939"/>
            <a:ext cx="4137660" cy="2422231"/>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zh-CN" b="1" u="sng" dirty="0">
                <a:latin typeface="Aptos Narrow" panose="020B0004020202020204" pitchFamily="34" charset="0"/>
                <a:ea typeface="SimSun"/>
              </a:rPr>
              <a:t>2024年时间表</a:t>
            </a:r>
          </a:p>
          <a:p>
            <a:pPr algn="ctr"/>
            <a:endParaRPr lang="en-US" b="1" u="sng" dirty="0">
              <a:latin typeface="Aptos Narrow" panose="020B0004020202020204" pitchFamily="34" charset="0"/>
            </a:endParaRPr>
          </a:p>
          <a:p>
            <a:pPr marL="285750" indent="-285750">
              <a:buFont typeface="Arial" panose="020B0604020202020204" pitchFamily="34" charset="0"/>
              <a:buChar char="•"/>
            </a:pPr>
            <a:r>
              <a:rPr lang="zh-CN" dirty="0">
                <a:latin typeface="Aptos Narrow" panose="020B0004020202020204" pitchFamily="34" charset="0"/>
                <a:ea typeface="SimSun"/>
              </a:rPr>
              <a:t>春季——综合能源规划和年度报告</a:t>
            </a:r>
          </a:p>
          <a:p>
            <a:pPr marL="285750" indent="-285750">
              <a:buFont typeface="Arial" panose="020B0604020202020204" pitchFamily="34" charset="0"/>
              <a:buChar char="•"/>
            </a:pPr>
            <a:r>
              <a:rPr lang="zh-CN" dirty="0">
                <a:latin typeface="Aptos Narrow" panose="020B0004020202020204" pitchFamily="34" charset="0"/>
                <a:ea typeface="SimSun"/>
              </a:rPr>
              <a:t>春季——气候污染降低补贴申请截止</a:t>
            </a:r>
          </a:p>
          <a:p>
            <a:pPr marL="285750" indent="-285750">
              <a:buFont typeface="Arial" panose="020B0604020202020204" pitchFamily="34" charset="0"/>
              <a:buChar char="•"/>
            </a:pPr>
            <a:r>
              <a:rPr lang="zh-CN" dirty="0">
                <a:latin typeface="Aptos Narrow" panose="020B0004020202020204" pitchFamily="34" charset="0"/>
                <a:ea typeface="SimSun"/>
              </a:rPr>
              <a:t>春季——HER/HE</a:t>
            </a:r>
            <a:r>
              <a:rPr lang="en-CA" altLang="zh-CN" dirty="0">
                <a:latin typeface="Aptos Narrow" panose="020B0004020202020204" pitchFamily="34" charset="0"/>
                <a:ea typeface="SimSun"/>
              </a:rPr>
              <a:t>A</a:t>
            </a:r>
            <a:r>
              <a:rPr lang="zh-CN" dirty="0">
                <a:latin typeface="Aptos Narrow" panose="020B0004020202020204" pitchFamily="34" charset="0"/>
                <a:ea typeface="SimSun"/>
              </a:rPr>
              <a:t>R</a:t>
            </a:r>
            <a:r>
              <a:rPr lang="zh-CN" altLang="en-CA" dirty="0">
                <a:latin typeface="Aptos Narrow" panose="020B0004020202020204" pitchFamily="34" charset="0"/>
                <a:ea typeface="SimSun"/>
              </a:rPr>
              <a:t>项目</a:t>
            </a:r>
            <a:r>
              <a:rPr lang="zh-CN" dirty="0">
                <a:latin typeface="Aptos Narrow" panose="020B0004020202020204" pitchFamily="34" charset="0"/>
                <a:ea typeface="SimSun"/>
              </a:rPr>
              <a:t>申请</a:t>
            </a:r>
          </a:p>
          <a:p>
            <a:pPr marL="285750" indent="-285750">
              <a:buFont typeface="Arial" panose="020B0604020202020204" pitchFamily="34" charset="0"/>
              <a:buChar char="•"/>
            </a:pPr>
            <a:r>
              <a:rPr lang="zh-CN" dirty="0">
                <a:latin typeface="Aptos Narrow" panose="020B0004020202020204" pitchFamily="34" charset="0"/>
                <a:ea typeface="SimSun"/>
              </a:rPr>
              <a:t>秋季——推</a:t>
            </a:r>
            <a:r>
              <a:rPr lang="zh-CN" altLang="en-US" dirty="0">
                <a:latin typeface="Aptos Narrow" panose="020B0004020202020204" pitchFamily="34" charset="0"/>
                <a:ea typeface="SimSun"/>
              </a:rPr>
              <a:t>出</a:t>
            </a:r>
            <a:r>
              <a:rPr lang="zh-CN" dirty="0">
                <a:latin typeface="Aptos Narrow" panose="020B0004020202020204" pitchFamily="34" charset="0"/>
                <a:ea typeface="SimSun"/>
              </a:rPr>
              <a:t>联邦资助计划</a:t>
            </a:r>
          </a:p>
        </p:txBody>
      </p:sp>
      <p:sp>
        <p:nvSpPr>
          <p:cNvPr id="7" name="TextBox 6">
            <a:extLst>
              <a:ext uri="{FF2B5EF4-FFF2-40B4-BE49-F238E27FC236}">
                <a16:creationId xmlns:a16="http://schemas.microsoft.com/office/drawing/2014/main" id="{1E2D11E9-7938-01FD-9510-0BEA579A12FF}"/>
              </a:ext>
            </a:extLst>
          </p:cNvPr>
          <p:cNvSpPr txBox="1"/>
          <p:nvPr/>
        </p:nvSpPr>
        <p:spPr>
          <a:xfrm>
            <a:off x="893741" y="1132551"/>
            <a:ext cx="4892310" cy="584775"/>
          </a:xfrm>
          <a:prstGeom prst="rect">
            <a:avLst/>
          </a:prstGeom>
          <a:noFill/>
        </p:spPr>
        <p:txBody>
          <a:bodyPr wrap="square">
            <a:spAutoFit/>
          </a:bodyPr>
          <a:lstStyle/>
          <a:p>
            <a:pPr algn="ctr"/>
            <a:r>
              <a:rPr lang="zh-CN" sz="3200" dirty="0">
                <a:solidFill>
                  <a:srgbClr val="004B8D"/>
                </a:solidFill>
                <a:latin typeface="Aptos Black" panose="020B0004020202020204" pitchFamily="34" charset="0"/>
                <a:ea typeface="SimSun"/>
              </a:rPr>
              <a:t>2024</a:t>
            </a:r>
            <a:r>
              <a:rPr lang="zh-CN" sz="3200" b="1" dirty="0">
                <a:solidFill>
                  <a:srgbClr val="004B8D"/>
                </a:solidFill>
                <a:latin typeface="Aptos Black" panose="020B0004020202020204" pitchFamily="34" charset="0"/>
                <a:ea typeface="SimSun"/>
              </a:rPr>
              <a:t>年重点项目</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859277"/>
            <a:ext cx="6941820" cy="47701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dirty="0"/>
              <a:t>综合能源规划和年度报告</a:t>
            </a:r>
          </a:p>
          <a:p>
            <a:r>
              <a:rPr lang="zh-CN" dirty="0"/>
              <a:t>能源补贴——HER/HEAR计划</a:t>
            </a:r>
          </a:p>
          <a:p>
            <a:r>
              <a:rPr lang="zh-CN" dirty="0"/>
              <a:t>新英格兰输电倡议——第二轮电网创新计划概念文件的提交邀请</a:t>
            </a:r>
          </a:p>
          <a:p>
            <a:r>
              <a:rPr lang="zh-CN" dirty="0"/>
              <a:t>外部参与改进</a:t>
            </a:r>
          </a:p>
          <a:p>
            <a:pPr lvl="1"/>
            <a:endParaRPr lang="en-US" dirty="0"/>
          </a:p>
        </p:txBody>
      </p:sp>
    </p:spTree>
    <p:extLst>
      <p:ext uri="{BB962C8B-B14F-4D97-AF65-F5344CB8AC3E}">
        <p14:creationId xmlns:p14="http://schemas.microsoft.com/office/powerpoint/2010/main" val="14586024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SYNC_SLIDE_GUID" val="0414cfea-8f0e-448b-be2d-76065ce1a6b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cfa276b-4a56-46b4-b275-3bfd83a0c9ce">
      <UserInfo>
        <DisplayName>Diggin, Lauren (ENE)</DisplayName>
        <AccountId>17</AccountId>
        <AccountType/>
      </UserInfo>
      <UserInfo>
        <DisplayName>Hatch, Susannah (ENE)</DisplayName>
        <AccountId>102</AccountId>
        <AccountType/>
      </UserInfo>
      <UserInfo>
        <DisplayName>Mahony, Elizabeth (ENE)</DisplayName>
        <AccountId>64</AccountId>
        <AccountType/>
      </UserInfo>
      <UserInfo>
        <DisplayName>Troy, Joanna K (ENE)</DisplayName>
        <AccountId>59</AccountId>
        <AccountType/>
      </UserInfo>
      <UserInfo>
        <DisplayName>Snyder, Catie (ENE)</DisplayName>
        <AccountId>63</AccountId>
        <AccountType/>
      </UserInfo>
      <UserInfo>
        <DisplayName>Edington, Aurora (ENE)</DisplayName>
        <AccountId>52</AccountId>
        <AccountType/>
      </UserInfo>
      <UserInfo>
        <DisplayName>Kingston, Ryan (ENE)</DisplayName>
        <AccountId>18</AccountId>
        <AccountType/>
      </UserInfo>
      <UserInfo>
        <DisplayName>Frongillo, Cobi (ENE)</DisplayName>
        <AccountId>168</AccountId>
        <AccountType/>
      </UserInfo>
      <UserInfo>
        <DisplayName>Hardiman, Maria B (EEA)</DisplayName>
        <AccountId>324</AccountId>
        <AccountType/>
      </UserInfo>
      <UserInfo>
        <DisplayName>Burney, Danielle (EEA)</DisplayName>
        <AccountId>325</AccountId>
        <AccountType/>
      </UserInfo>
      <UserInfo>
        <DisplayName>Revolus, Aisha (EEA)</DisplayName>
        <AccountId>326</AccountId>
        <AccountType/>
      </UserInfo>
      <UserInfo>
        <DisplayName>Lemoine, Caroline (EEA)</DisplayName>
        <AccountId>335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9AC04CFB0DC48448CBA564356C72ADD" ma:contentTypeVersion="10" ma:contentTypeDescription="Create a new document." ma:contentTypeScope="" ma:versionID="14d2ab3bf5d032a6fa00dfefa33a7794">
  <xsd:schema xmlns:xsd="http://www.w3.org/2001/XMLSchema" xmlns:xs="http://www.w3.org/2001/XMLSchema" xmlns:p="http://schemas.microsoft.com/office/2006/metadata/properties" xmlns:ns2="f4537cc0-5f84-424b-92b6-409d02327cad" xmlns:ns3="acfa276b-4a56-46b4-b275-3bfd83a0c9ce" targetNamespace="http://schemas.microsoft.com/office/2006/metadata/properties" ma:root="true" ma:fieldsID="195bd40d7fabbd779d261b83559938dc" ns2:_="" ns3:_="">
    <xsd:import namespace="f4537cc0-5f84-424b-92b6-409d02327cad"/>
    <xsd:import namespace="acfa276b-4a56-46b4-b275-3bfd83a0c9c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537cc0-5f84-424b-92b6-409d02327c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cfa276b-4a56-46b4-b275-3bfd83a0c9c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D33667-38FF-4A92-ACD7-61B6E6E1C04D}">
  <ds:schemaRefs>
    <ds:schemaRef ds:uri="http://schemas.microsoft.com/sharepoint/v3/contenttype/forms"/>
  </ds:schemaRefs>
</ds:datastoreItem>
</file>

<file path=customXml/itemProps2.xml><?xml version="1.0" encoding="utf-8"?>
<ds:datastoreItem xmlns:ds="http://schemas.openxmlformats.org/officeDocument/2006/customXml" ds:itemID="{3015C595-CD05-49A4-9454-4D416E8873C7}">
  <ds:schemaRefs>
    <ds:schemaRef ds:uri="http://purl.org/dc/terms/"/>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purl.org/dc/dcmitype/"/>
    <ds:schemaRef ds:uri="c6899201-84a0-41bf-993c-a5514080d3cf"/>
    <ds:schemaRef ds:uri="0482aaf2-4a64-4a99-ae2b-b9c1f6e8a13e"/>
    <ds:schemaRef ds:uri="http://www.w3.org/XML/1998/namespace"/>
    <ds:schemaRef ds:uri="acfa276b-4a56-46b4-b275-3bfd83a0c9ce"/>
  </ds:schemaRefs>
</ds:datastoreItem>
</file>

<file path=customXml/itemProps3.xml><?xml version="1.0" encoding="utf-8"?>
<ds:datastoreItem xmlns:ds="http://schemas.openxmlformats.org/officeDocument/2006/customXml" ds:itemID="{AC3F60F9-3EC8-4EE1-B4E6-955E45CDBD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537cc0-5f84-424b-92b6-409d02327cad"/>
    <ds:schemaRef ds:uri="acfa276b-4a56-46b4-b275-3bfd83a0c9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282</TotalTime>
  <Words>4498</Words>
  <Application>Microsoft Office PowerPoint</Application>
  <PresentationFormat>Widescreen</PresentationFormat>
  <Paragraphs>278</Paragraphs>
  <Slides>22</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SimSun</vt:lpstr>
      <vt:lpstr>Amasis MT Pro Black</vt:lpstr>
      <vt:lpstr>Aptos Black</vt:lpstr>
      <vt:lpstr>Aptos Narrow</vt:lpstr>
      <vt:lpstr>Arial</vt:lpstr>
      <vt:lpstr>Calibri</vt:lpstr>
      <vt:lpstr>Verdana Pro Black</vt:lpstr>
      <vt:lpstr>Wingdings</vt:lpstr>
      <vt:lpstr>Office Theme</vt:lpstr>
      <vt:lpstr>2024年能源资源部 市政厅会议</vt:lpstr>
      <vt:lpstr>欢迎大家</vt:lpstr>
      <vt:lpstr>今日议程</vt:lpstr>
      <vt:lpstr>能源资源部简介</vt:lpstr>
      <vt:lpstr>2024年政策目标</vt:lpstr>
      <vt:lpstr>2023年取得的主要成就</vt:lpstr>
      <vt:lpstr>2024年重点项目</vt:lpstr>
      <vt:lpstr>联邦资金协调与能源安全</vt:lpstr>
      <vt:lpstr>联邦资金协调与能源安全</vt:lpstr>
      <vt:lpstr>绿色社区</vt:lpstr>
      <vt:lpstr>绿色社区</vt:lpstr>
      <vt:lpstr>以身作则</vt:lpstr>
      <vt:lpstr>以身作则</vt:lpstr>
      <vt:lpstr>可再生能源和替代能源</vt:lpstr>
      <vt:lpstr>可再生能源和替代能源</vt:lpstr>
      <vt:lpstr>能效 </vt:lpstr>
      <vt:lpstr>能效 </vt:lpstr>
      <vt:lpstr>政策、规划和分析</vt:lpstr>
      <vt:lpstr>政策、规划和分析</vt:lpstr>
      <vt:lpstr>问答</vt:lpstr>
      <vt:lpstr>能源资源部现征求大家的意见！</vt:lpstr>
      <vt:lpstr>PowerPoint Presentation</vt:lpstr>
    </vt:vector>
  </TitlesOfParts>
  <Company>Commonwealth of Massachusetts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rrizzo</dc:creator>
  <cp:lastModifiedBy>Diggin, Lauren (ENE)</cp:lastModifiedBy>
  <cp:revision>7</cp:revision>
  <cp:lastPrinted>2019-12-11T19:27:40Z</cp:lastPrinted>
  <dcterms:created xsi:type="dcterms:W3CDTF">2013-02-26T15:34:29Z</dcterms:created>
  <dcterms:modified xsi:type="dcterms:W3CDTF">2024-03-19T18:10:11Z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1200</vt:r8>
  </property>
  <property fmtid="{D5CDD505-2E9C-101B-9397-08002B2CF9AE}" pid="3" name="MediaServiceImageTags">
    <vt:lpwstr/>
  </property>
  <property fmtid="{D5CDD505-2E9C-101B-9397-08002B2CF9AE}" pid="4" name="ContentTypeId">
    <vt:lpwstr>0x01010021CCACAFA8BCF94F919600FA81244FD5</vt:lpwstr>
  </property>
</Properties>
</file>