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handoutMasterIdLst>
    <p:handoutMasterId r:id="rId28"/>
  </p:handoutMasterIdLst>
  <p:sldIdLst>
    <p:sldId id="309" r:id="rId5"/>
    <p:sldId id="780" r:id="rId6"/>
    <p:sldId id="777" r:id="rId7"/>
    <p:sldId id="788" r:id="rId8"/>
    <p:sldId id="805" r:id="rId9"/>
    <p:sldId id="789" r:id="rId10"/>
    <p:sldId id="791" r:id="rId11"/>
    <p:sldId id="792" r:id="rId12"/>
    <p:sldId id="793" r:id="rId13"/>
    <p:sldId id="794" r:id="rId14"/>
    <p:sldId id="795" r:id="rId15"/>
    <p:sldId id="796" r:id="rId16"/>
    <p:sldId id="797" r:id="rId17"/>
    <p:sldId id="798" r:id="rId18"/>
    <p:sldId id="799" r:id="rId19"/>
    <p:sldId id="800" r:id="rId20"/>
    <p:sldId id="801" r:id="rId21"/>
    <p:sldId id="802" r:id="rId22"/>
    <p:sldId id="803" r:id="rId23"/>
    <p:sldId id="790" r:id="rId24"/>
    <p:sldId id="804" r:id="rId25"/>
    <p:sldId id="779"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userDrawn="1">
          <p15:clr>
            <a:srgbClr val="A4A3A4"/>
          </p15:clr>
        </p15:guide>
        <p15:guide id="2" pos="38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D5B510-E96A-A901-6400-F719596175C2}" name="Diggin, Lauren (ENE)" initials="D(" userId="S::lauren.diggin@mass.gov::da645118-5583-452b-b323-2f76aa9d17b1" providerId="AD"/>
  <p188:author id="{B02D4B27-2C5D-E02D-E909-ACBF62A960B0}" name="Friedman, Eric (ENE)" initials="FE(" userId="S::eric.friedman@mass.gov::1eb29b6f-ae44-4d07-8c10-336345394792" providerId="AD"/>
  <p188:author id="{66AFC839-C821-202C-A56A-C56F747E4724}" name="Joanna Troy" initials="JT" userId="S::joanna.k.troy@mass.gov::b5516576-ff7f-415c-915c-f933add8e24e" providerId="AD"/>
  <p188:author id="{B9D25380-3A89-BF5E-3247-21BAE0617A6C}" name="Hatch, Susannah (ENE)" initials="SH" userId="S::Susannah.Hatch@mass.gov::6b629d37-4353-49fd-a6f5-9fa879304ab7" providerId="AD"/>
  <p188:author id="{008CDD90-0E2C-5B87-9A9C-06CD0660F8DE}" name="Harkavy, Marian (ENE)" initials="MH" userId="Harkavy, Marian (ENE)" providerId="None"/>
  <p188:author id="{CC932CA3-9096-4A7D-6CAA-040FC29EA1F7}" name="Bissetta, Joanne (ENE)" initials="JB" userId="S::joanne.bissetta@mass.gov::0f7e4d13-387a-426f-9424-51e1b087fc92" providerId="AD"/>
  <p188:author id="{3017E9D5-AF9B-F02D-D1AD-D39A53E06246}" name="Bodemer, Jo Ann (ENE)" initials="B(" userId="S::joann.bodemer2@mass.gov::842c03f9-89bf-409a-b49e-4cc79d9140f2" providerId="AD"/>
  <p188:author id="{EFC5B7EC-51FB-6325-6E89-4CEF456E4196}" name="Hatch, Susannah (ENE)" initials="H(" userId="S::susannah.hatch@mass.gov::6b629d37-4353-49fd-a6f5-9fa879304ab7" providerId="AD"/>
  <p188:author id="{9366CBF5-AA27-372E-32DD-20DD0099A457}" name="Meserve, Samantha (ENE)" initials="SM" userId="S::samantha.meserve@mass.gov::f23fd3c3-b2a9-4f56-98db-3d3a4c732998" providerId="AD"/>
  <p188:author id="{AA92D4FB-3D62-C228-8D64-D0C3F2CADB37}" name="Rabinsky, Mark (ENE)" initials="" userId="S::Mark.Rabinsky@mass.gov::5d147a5e-d91c-4f66-b144-3bab6f06b97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ike Judge" initials="MJ" lastIdx="22" clrIdx="0"/>
  <p:cmAuthor id="1" name="Lauwers, Will (ENE)" initials="LW(" lastIdx="1" clrIdx="1"/>
  <p:cmAuthor id="2" name="Lauwers, Will (ENE)" initials="LW( [2]" lastIdx="3" clrIdx="2"/>
  <p:cmAuthor id="3" name="McGuire, Amy (ENE)" initials="MA(" lastIdx="13" clrIdx="3"/>
  <p:cmAuthor id="4" name="Sergeant, Kara (ENE)" initials="SK(" lastIdx="21" clrIdx="4"/>
  <p:cmAuthor id="5" name="Will" initials="W" lastIdx="1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D00"/>
    <a:srgbClr val="00CC00"/>
    <a:srgbClr val="004B8D"/>
    <a:srgbClr val="156537"/>
    <a:srgbClr val="1F4994"/>
    <a:srgbClr val="1F497D"/>
    <a:srgbClr val="245794"/>
    <a:srgbClr val="008000"/>
    <a:srgbClr val="FFFF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41" autoAdjust="0"/>
  </p:normalViewPr>
  <p:slideViewPr>
    <p:cSldViewPr snapToGrid="0">
      <p:cViewPr>
        <p:scale>
          <a:sx n="50" d="100"/>
          <a:sy n="50" d="100"/>
        </p:scale>
        <p:origin x="1906" y="672"/>
      </p:cViewPr>
      <p:guideLst>
        <p:guide orient="horz" pos="3072"/>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a P" userId="90e0174a6fbe7931" providerId="LiveId" clId="{14DAB336-D7BA-4C56-91E2-6D7658C82324}"/>
    <pc:docChg chg="undo custSel modSld">
      <pc:chgData name="Alla P" userId="90e0174a6fbe7931" providerId="LiveId" clId="{14DAB336-D7BA-4C56-91E2-6D7658C82324}" dt="2024-03-16T23:39:28.976" v="58" actId="207"/>
      <pc:docMkLst>
        <pc:docMk/>
      </pc:docMkLst>
      <pc:sldChg chg="modSp mod">
        <pc:chgData name="Alla P" userId="90e0174a6fbe7931" providerId="LiveId" clId="{14DAB336-D7BA-4C56-91E2-6D7658C82324}" dt="2024-03-16T23:17:41.546" v="2" actId="2711"/>
        <pc:sldMkLst>
          <pc:docMk/>
          <pc:sldMk cId="0" sldId="309"/>
        </pc:sldMkLst>
        <pc:spChg chg="mod">
          <ac:chgData name="Alla P" userId="90e0174a6fbe7931" providerId="LiveId" clId="{14DAB336-D7BA-4C56-91E2-6D7658C82324}" dt="2024-03-16T23:16:58.483" v="1" actId="2711"/>
          <ac:spMkLst>
            <pc:docMk/>
            <pc:sldMk cId="0" sldId="309"/>
            <ac:spMk id="4" creationId="{00000000-0000-0000-0000-000000000000}"/>
          </ac:spMkLst>
        </pc:spChg>
        <pc:spChg chg="mod">
          <ac:chgData name="Alla P" userId="90e0174a6fbe7931" providerId="LiveId" clId="{14DAB336-D7BA-4C56-91E2-6D7658C82324}" dt="2024-03-16T23:17:41.546" v="2" actId="2711"/>
          <ac:spMkLst>
            <pc:docMk/>
            <pc:sldMk cId="0" sldId="309"/>
            <ac:spMk id="22530" creationId="{00000000-0000-0000-0000-000000000000}"/>
          </ac:spMkLst>
        </pc:spChg>
      </pc:sldChg>
      <pc:sldChg chg="modSp mod">
        <pc:chgData name="Alla P" userId="90e0174a6fbe7931" providerId="LiveId" clId="{14DAB336-D7BA-4C56-91E2-6D7658C82324}" dt="2024-03-16T23:24:25.941" v="22" actId="14100"/>
        <pc:sldMkLst>
          <pc:docMk/>
          <pc:sldMk cId="1270382568" sldId="789"/>
        </pc:sldMkLst>
        <pc:graphicFrameChg chg="modGraphic">
          <ac:chgData name="Alla P" userId="90e0174a6fbe7931" providerId="LiveId" clId="{14DAB336-D7BA-4C56-91E2-6D7658C82324}" dt="2024-03-16T23:24:25.941" v="22" actId="14100"/>
          <ac:graphicFrameMkLst>
            <pc:docMk/>
            <pc:sldMk cId="1270382568" sldId="789"/>
            <ac:graphicFrameMk id="8" creationId="{114C8755-156D-DD17-8123-F5BCBDE977EF}"/>
          </ac:graphicFrameMkLst>
        </pc:graphicFrameChg>
      </pc:sldChg>
      <pc:sldChg chg="modSp mod">
        <pc:chgData name="Alla P" userId="90e0174a6fbe7931" providerId="LiveId" clId="{14DAB336-D7BA-4C56-91E2-6D7658C82324}" dt="2024-03-16T23:26:00.588" v="24" actId="255"/>
        <pc:sldMkLst>
          <pc:docMk/>
          <pc:sldMk cId="2175918053" sldId="791"/>
        </pc:sldMkLst>
        <pc:graphicFrameChg chg="modGraphic">
          <ac:chgData name="Alla P" userId="90e0174a6fbe7931" providerId="LiveId" clId="{14DAB336-D7BA-4C56-91E2-6D7658C82324}" dt="2024-03-16T23:26:00.588" v="24" actId="255"/>
          <ac:graphicFrameMkLst>
            <pc:docMk/>
            <pc:sldMk cId="2175918053" sldId="791"/>
            <ac:graphicFrameMk id="8" creationId="{114C8755-156D-DD17-8123-F5BCBDE977EF}"/>
          </ac:graphicFrameMkLst>
        </pc:graphicFrameChg>
      </pc:sldChg>
      <pc:sldChg chg="modSp mod">
        <pc:chgData name="Alla P" userId="90e0174a6fbe7931" providerId="LiveId" clId="{14DAB336-D7BA-4C56-91E2-6D7658C82324}" dt="2024-03-16T23:27:40.880" v="26" actId="255"/>
        <pc:sldMkLst>
          <pc:docMk/>
          <pc:sldMk cId="3528420006" sldId="792"/>
        </pc:sldMkLst>
        <pc:spChg chg="mod">
          <ac:chgData name="Alla P" userId="90e0174a6fbe7931" providerId="LiveId" clId="{14DAB336-D7BA-4C56-91E2-6D7658C82324}" dt="2024-03-16T23:27:40.880" v="26" actId="255"/>
          <ac:spMkLst>
            <pc:docMk/>
            <pc:sldMk cId="3528420006" sldId="792"/>
            <ac:spMk id="7" creationId="{99CC7EF9-04CC-EFDF-8C6D-472C04C9CCAE}"/>
          </ac:spMkLst>
        </pc:spChg>
      </pc:sldChg>
      <pc:sldChg chg="modSp mod">
        <pc:chgData name="Alla P" userId="90e0174a6fbe7931" providerId="LiveId" clId="{14DAB336-D7BA-4C56-91E2-6D7658C82324}" dt="2024-03-16T23:30:44.361" v="35" actId="113"/>
        <pc:sldMkLst>
          <pc:docMk/>
          <pc:sldMk cId="1458602428" sldId="793"/>
        </pc:sldMkLst>
        <pc:spChg chg="mod">
          <ac:chgData name="Alla P" userId="90e0174a6fbe7931" providerId="LiveId" clId="{14DAB336-D7BA-4C56-91E2-6D7658C82324}" dt="2024-03-16T23:30:44.361" v="35" actId="113"/>
          <ac:spMkLst>
            <pc:docMk/>
            <pc:sldMk cId="1458602428" sldId="793"/>
            <ac:spMk id="6" creationId="{1F5A9687-C404-60C5-8FA9-85B5E4C407EF}"/>
          </ac:spMkLst>
        </pc:spChg>
        <pc:spChg chg="mod">
          <ac:chgData name="Alla P" userId="90e0174a6fbe7931" providerId="LiveId" clId="{14DAB336-D7BA-4C56-91E2-6D7658C82324}" dt="2024-03-16T23:29:43.340" v="31" actId="14100"/>
          <ac:spMkLst>
            <pc:docMk/>
            <pc:sldMk cId="1458602428" sldId="793"/>
            <ac:spMk id="7" creationId="{1E2D11E9-7938-01FD-9510-0BEA579A12FF}"/>
          </ac:spMkLst>
        </pc:spChg>
      </pc:sldChg>
      <pc:sldChg chg="modSp mod">
        <pc:chgData name="Alla P" userId="90e0174a6fbe7931" providerId="LiveId" clId="{14DAB336-D7BA-4C56-91E2-6D7658C82324}" dt="2024-03-16T23:32:59.377" v="41" actId="207"/>
        <pc:sldMkLst>
          <pc:docMk/>
          <pc:sldMk cId="2010714822" sldId="795"/>
        </pc:sldMkLst>
        <pc:spChg chg="mod">
          <ac:chgData name="Alla P" userId="90e0174a6fbe7931" providerId="LiveId" clId="{14DAB336-D7BA-4C56-91E2-6D7658C82324}" dt="2024-03-16T23:32:59.377" v="41" actId="207"/>
          <ac:spMkLst>
            <pc:docMk/>
            <pc:sldMk cId="2010714822" sldId="795"/>
            <ac:spMk id="8" creationId="{BB41CC41-4754-4ACC-660B-98DC84B86D0A}"/>
          </ac:spMkLst>
        </pc:spChg>
      </pc:sldChg>
      <pc:sldChg chg="modSp mod">
        <pc:chgData name="Alla P" userId="90e0174a6fbe7931" providerId="LiveId" clId="{14DAB336-D7BA-4C56-91E2-6D7658C82324}" dt="2024-03-16T23:34:17.535" v="43" actId="2711"/>
        <pc:sldMkLst>
          <pc:docMk/>
          <pc:sldMk cId="817890510" sldId="796"/>
        </pc:sldMkLst>
        <pc:spChg chg="mod">
          <ac:chgData name="Alla P" userId="90e0174a6fbe7931" providerId="LiveId" clId="{14DAB336-D7BA-4C56-91E2-6D7658C82324}" dt="2024-03-16T23:34:17.535" v="43" actId="2711"/>
          <ac:spMkLst>
            <pc:docMk/>
            <pc:sldMk cId="817890510" sldId="796"/>
            <ac:spMk id="4" creationId="{3B49A70D-3AF7-6243-C7CB-460368F59DA9}"/>
          </ac:spMkLst>
        </pc:spChg>
        <pc:spChg chg="mod">
          <ac:chgData name="Alla P" userId="90e0174a6fbe7931" providerId="LiveId" clId="{14DAB336-D7BA-4C56-91E2-6D7658C82324}" dt="2024-03-16T23:33:22.579" v="42" actId="207"/>
          <ac:spMkLst>
            <pc:docMk/>
            <pc:sldMk cId="817890510" sldId="796"/>
            <ac:spMk id="5" creationId="{EF4C403D-5B97-985F-5CF8-C94DDB646D91}"/>
          </ac:spMkLst>
        </pc:spChg>
      </pc:sldChg>
      <pc:sldChg chg="modSp mod">
        <pc:chgData name="Alla P" userId="90e0174a6fbe7931" providerId="LiveId" clId="{14DAB336-D7BA-4C56-91E2-6D7658C82324}" dt="2024-03-16T23:35:24.678" v="50" actId="113"/>
        <pc:sldMkLst>
          <pc:docMk/>
          <pc:sldMk cId="2660228513" sldId="797"/>
        </pc:sldMkLst>
        <pc:spChg chg="mod">
          <ac:chgData name="Alla P" userId="90e0174a6fbe7931" providerId="LiveId" clId="{14DAB336-D7BA-4C56-91E2-6D7658C82324}" dt="2024-03-16T23:35:24.678" v="50" actId="113"/>
          <ac:spMkLst>
            <pc:docMk/>
            <pc:sldMk cId="2660228513" sldId="797"/>
            <ac:spMk id="4" creationId="{3B49A70D-3AF7-6243-C7CB-460368F59DA9}"/>
          </ac:spMkLst>
        </pc:spChg>
      </pc:sldChg>
      <pc:sldChg chg="modSp mod">
        <pc:chgData name="Alla P" userId="90e0174a6fbe7931" providerId="LiveId" clId="{14DAB336-D7BA-4C56-91E2-6D7658C82324}" dt="2024-03-16T23:37:10.855" v="54" actId="207"/>
        <pc:sldMkLst>
          <pc:docMk/>
          <pc:sldMk cId="2998431608" sldId="799"/>
        </pc:sldMkLst>
        <pc:spChg chg="mod">
          <ac:chgData name="Alla P" userId="90e0174a6fbe7931" providerId="LiveId" clId="{14DAB336-D7BA-4C56-91E2-6D7658C82324}" dt="2024-03-16T23:37:10.855" v="54" actId="207"/>
          <ac:spMkLst>
            <pc:docMk/>
            <pc:sldMk cId="2998431608" sldId="799"/>
            <ac:spMk id="8" creationId="{BB41CC41-4754-4ACC-660B-98DC84B86D0A}"/>
          </ac:spMkLst>
        </pc:spChg>
      </pc:sldChg>
      <pc:sldChg chg="modSp mod">
        <pc:chgData name="Alla P" userId="90e0174a6fbe7931" providerId="LiveId" clId="{14DAB336-D7BA-4C56-91E2-6D7658C82324}" dt="2024-03-16T23:39:10.558" v="57" actId="207"/>
        <pc:sldMkLst>
          <pc:docMk/>
          <pc:sldMk cId="64947978" sldId="803"/>
        </pc:sldMkLst>
        <pc:spChg chg="mod">
          <ac:chgData name="Alla P" userId="90e0174a6fbe7931" providerId="LiveId" clId="{14DAB336-D7BA-4C56-91E2-6D7658C82324}" dt="2024-03-16T23:39:10.558" v="57" actId="207"/>
          <ac:spMkLst>
            <pc:docMk/>
            <pc:sldMk cId="64947978" sldId="803"/>
            <ac:spMk id="8" creationId="{BB41CC41-4754-4ACC-660B-98DC84B86D0A}"/>
          </ac:spMkLst>
        </pc:spChg>
      </pc:sldChg>
      <pc:sldChg chg="modSp mod">
        <pc:chgData name="Alla P" userId="90e0174a6fbe7931" providerId="LiveId" clId="{14DAB336-D7BA-4C56-91E2-6D7658C82324}" dt="2024-03-16T23:39:28.976" v="58" actId="207"/>
        <pc:sldMkLst>
          <pc:docMk/>
          <pc:sldMk cId="176074480" sldId="804"/>
        </pc:sldMkLst>
        <pc:spChg chg="mod">
          <ac:chgData name="Alla P" userId="90e0174a6fbe7931" providerId="LiveId" clId="{14DAB336-D7BA-4C56-91E2-6D7658C82324}" dt="2024-03-16T23:39:28.976" v="58" actId="207"/>
          <ac:spMkLst>
            <pc:docMk/>
            <pc:sldMk cId="176074480" sldId="804"/>
            <ac:spMk id="3" creationId="{C593CEE5-DD67-0BB4-CFC7-4CD4F49EFEA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4" tIns="46587" rIns="93174" bIns="46587" rtlCol="0"/>
          <a:lstStyle>
            <a:lvl1pPr algn="l">
              <a:defRPr sz="1200"/>
            </a:lvl1pPr>
          </a:lstStyle>
          <a:p>
            <a:endParaRPr lang="en-US"/>
          </a:p>
        </p:txBody>
      </p:sp>
      <p:sp>
        <p:nvSpPr>
          <p:cNvPr id="3" name="Date Placeholder 2"/>
          <p:cNvSpPr>
            <a:spLocks noGrp="1"/>
          </p:cNvSpPr>
          <p:nvPr>
            <p:ph type="dt" sz="quarter" idx="1"/>
          </p:nvPr>
        </p:nvSpPr>
        <p:spPr>
          <a:xfrm>
            <a:off x="3970937" y="0"/>
            <a:ext cx="3037840" cy="464820"/>
          </a:xfrm>
          <a:prstGeom prst="rect">
            <a:avLst/>
          </a:prstGeom>
        </p:spPr>
        <p:txBody>
          <a:bodyPr vert="horz" lIns="93174" tIns="46587" rIns="93174" bIns="46587" rtlCol="0"/>
          <a:lstStyle>
            <a:lvl1pPr algn="r">
              <a:defRPr sz="1200"/>
            </a:lvl1pPr>
          </a:lstStyle>
          <a:p>
            <a:fld id="{F0CD2F00-61FB-4622-8C3E-D623F4E75147}" type="datetimeFigureOut">
              <a:rPr lang="en-US" smtClean="0"/>
              <a:pPr/>
              <a:t>3/16/2024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4" tIns="46587" rIns="93174" bIns="46587" rtlCol="0" anchor="b"/>
          <a:lstStyle>
            <a:lvl1pPr algn="l">
              <a:defRPr sz="1200"/>
            </a:lvl1pPr>
          </a:lstStyle>
          <a:p>
            <a:endParaRPr lang="en-US"/>
          </a:p>
        </p:txBody>
      </p:sp>
      <p:sp>
        <p:nvSpPr>
          <p:cNvPr id="5" name="Slide Number Placeholder 4"/>
          <p:cNvSpPr>
            <a:spLocks noGrp="1"/>
          </p:cNvSpPr>
          <p:nvPr>
            <p:ph type="sldNum" sz="quarter" idx="3"/>
          </p:nvPr>
        </p:nvSpPr>
        <p:spPr>
          <a:xfrm>
            <a:off x="3970937" y="8829967"/>
            <a:ext cx="3037840" cy="464820"/>
          </a:xfrm>
          <a:prstGeom prst="rect">
            <a:avLst/>
          </a:prstGeom>
        </p:spPr>
        <p:txBody>
          <a:bodyPr vert="horz" lIns="93174" tIns="46587" rIns="93174" bIns="46587" rtlCol="0" anchor="b"/>
          <a:lstStyle>
            <a:lvl1pPr algn="r">
              <a:defRPr sz="1200"/>
            </a:lvl1pPr>
          </a:lstStyle>
          <a:p>
            <a:fld id="{AE9A26AE-B8CC-451C-A263-1C19A2AFE5C7}" type="slidenum">
              <a:rPr lang="en-US" smtClean="0"/>
              <a:pPr/>
              <a:t>‹#›</a:t>
            </a:fld>
            <a:endParaRPr lang="en-US"/>
          </a:p>
        </p:txBody>
      </p:sp>
    </p:spTree>
    <p:extLst>
      <p:ext uri="{BB962C8B-B14F-4D97-AF65-F5344CB8AC3E}">
        <p14:creationId xmlns:p14="http://schemas.microsoft.com/office/powerpoint/2010/main" val="3496399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4" tIns="46587" rIns="93174" bIns="46587" rtlCol="0"/>
          <a:lstStyle>
            <a:lvl1pPr algn="l">
              <a:defRPr sz="1200"/>
            </a:lvl1pPr>
          </a:lstStyle>
          <a:p>
            <a:endParaRPr lang="en-US"/>
          </a:p>
        </p:txBody>
      </p:sp>
      <p:sp>
        <p:nvSpPr>
          <p:cNvPr id="3" name="Date Placeholder 2"/>
          <p:cNvSpPr>
            <a:spLocks noGrp="1"/>
          </p:cNvSpPr>
          <p:nvPr>
            <p:ph type="dt" idx="1"/>
          </p:nvPr>
        </p:nvSpPr>
        <p:spPr>
          <a:xfrm>
            <a:off x="3970937" y="0"/>
            <a:ext cx="3037840" cy="464820"/>
          </a:xfrm>
          <a:prstGeom prst="rect">
            <a:avLst/>
          </a:prstGeom>
        </p:spPr>
        <p:txBody>
          <a:bodyPr vert="horz" lIns="93174" tIns="46587" rIns="93174" bIns="46587" rtlCol="0"/>
          <a:lstStyle>
            <a:lvl1pPr algn="r">
              <a:defRPr sz="1200"/>
            </a:lvl1pPr>
          </a:lstStyle>
          <a:p>
            <a:fld id="{5C681A43-BE4C-4C0F-8F74-696F501D2834}" type="datetimeFigureOut">
              <a:rPr lang="en-US" smtClean="0"/>
              <a:pPr/>
              <a:t>3/16/2024</a:t>
            </a:fld>
            <a:endParaRPr lang="en-US"/>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74" tIns="46587" rIns="93174" bIns="46587" rtlCol="0" anchor="ctr"/>
          <a:lstStyle/>
          <a:p>
            <a:endParaRPr lang="en-US"/>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174" tIns="46587" rIns="93174" bIns="4658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4" tIns="46587" rIns="93174"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67"/>
            <a:ext cx="3037840" cy="464820"/>
          </a:xfrm>
          <a:prstGeom prst="rect">
            <a:avLst/>
          </a:prstGeom>
        </p:spPr>
        <p:txBody>
          <a:bodyPr vert="horz" lIns="93174" tIns="46587" rIns="93174" bIns="46587" rtlCol="0" anchor="b"/>
          <a:lstStyle>
            <a:lvl1pPr algn="r">
              <a:defRPr sz="1200"/>
            </a:lvl1pPr>
          </a:lstStyle>
          <a:p>
            <a:fld id="{1BCBBBD2-1254-4878-A9BA-51C58DCFCD72}" type="slidenum">
              <a:rPr lang="en-US" smtClean="0"/>
              <a:pPr/>
              <a:t>‹#›</a:t>
            </a:fld>
            <a:endParaRPr lang="en-US"/>
          </a:p>
        </p:txBody>
      </p:sp>
    </p:spTree>
    <p:extLst>
      <p:ext uri="{BB962C8B-B14F-4D97-AF65-F5344CB8AC3E}">
        <p14:creationId xmlns:p14="http://schemas.microsoft.com/office/powerpoint/2010/main" val="1907527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CBBBD2-1254-4878-A9BA-51C58DCFCD72}" type="slidenum">
              <a:rPr lang="en-US" smtClean="0"/>
              <a:pPr/>
              <a:t>1</a:t>
            </a:fld>
            <a:endParaRPr lang="en-US"/>
          </a:p>
        </p:txBody>
      </p:sp>
    </p:spTree>
    <p:extLst>
      <p:ext uri="{BB962C8B-B14F-4D97-AF65-F5344CB8AC3E}">
        <p14:creationId xmlns:p14="http://schemas.microsoft.com/office/powerpoint/2010/main" val="2638635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BBBD2-1254-4878-A9BA-51C58DCFCD72}" type="slidenum">
              <a:rPr lang="en-US" smtClean="0"/>
              <a:pPr/>
              <a:t>3</a:t>
            </a:fld>
            <a:endParaRPr lang="en-US"/>
          </a:p>
        </p:txBody>
      </p:sp>
    </p:spTree>
    <p:extLst>
      <p:ext uri="{BB962C8B-B14F-4D97-AF65-F5344CB8AC3E}">
        <p14:creationId xmlns:p14="http://schemas.microsoft.com/office/powerpoint/2010/main" val="2579272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CBBBD2-1254-4878-A9BA-51C58DCFCD72}" type="slidenum">
              <a:rPr lang="en-US" smtClean="0"/>
              <a:pPr/>
              <a:t>13</a:t>
            </a:fld>
            <a:endParaRPr lang="en-US"/>
          </a:p>
        </p:txBody>
      </p:sp>
    </p:spTree>
    <p:extLst>
      <p:ext uri="{BB962C8B-B14F-4D97-AF65-F5344CB8AC3E}">
        <p14:creationId xmlns:p14="http://schemas.microsoft.com/office/powerpoint/2010/main" val="4209412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Hello, my name is Marian </a:t>
            </a:r>
            <a:r>
              <a:rPr lang="en-US" dirty="0" err="1"/>
              <a:t>Harkavy</a:t>
            </a:r>
            <a:r>
              <a:rPr lang="en-US" dirty="0"/>
              <a:t> and I am the Director of Policy, Planning and Analysis at DOER. My team leads our work related to energy infrastructure, supply, and rates. </a:t>
            </a:r>
          </a:p>
          <a:p>
            <a:r>
              <a:rPr lang="en-US" dirty="0"/>
              <a:t>These are three of our key goals for 2024:</a:t>
            </a:r>
          </a:p>
          <a:p>
            <a:r>
              <a:rPr lang="en-US" dirty="0"/>
              <a:t>- First, we are participating in several projects that are related to encouraging our utilities in Massachusetts to make necessary investments in the electric grid that will support electrification and the transition beyond natural gas. Transitioning to electric technologies like heat pumps and electric vehicles is necessary to meet our clean energy goals and is projected to increase our electric demand while reducing our demand for natural gas. This transition will require big changes to the way our utilities plan for and invest in the electric and gas systems. DOER is involved in several projects that are reviewing the utilities plans and encouraging them to make investments that align with our clean energy goals. </a:t>
            </a:r>
          </a:p>
          <a:p>
            <a:r>
              <a:rPr lang="en-US" dirty="0"/>
              <a:t>- Next, our team is working on projects to secure clean energy supply resources to meet demand for electricity and reduce emissions. We will need a lot of clean energy supply resources like offshore wind and solar energy to meet electric demand in the coming decades. Our team leads DOER’s work on offshore wind energy procurements and other projects to ensure we have adequate clean power resources to meet our growing demand. </a:t>
            </a:r>
          </a:p>
          <a:p>
            <a:r>
              <a:rPr lang="en-US" dirty="0"/>
              <a:t>- Finally, our team is involved in work to design electric rates that will promote energy affordability while encouraging adoption of heat pumps and electric vehicles. Well-designed electric rates are crucial to help incentivize customers to switch away from natural gas and onto heat pumps and electric vehicles while maintaining an equitable energy burden for residents. Tools like time-varying rates and other rate designs can help incentivize electrification, reduce the need to invest in new grid infrastructure, and maintain affordable bills for residents. </a:t>
            </a:r>
          </a:p>
        </p:txBody>
      </p:sp>
      <p:sp>
        <p:nvSpPr>
          <p:cNvPr id="4" name="Slide Number Placeholder 3"/>
          <p:cNvSpPr>
            <a:spLocks noGrp="1"/>
          </p:cNvSpPr>
          <p:nvPr>
            <p:ph type="sldNum" sz="quarter" idx="5"/>
          </p:nvPr>
        </p:nvSpPr>
        <p:spPr/>
        <p:txBody>
          <a:bodyPr/>
          <a:lstStyle/>
          <a:p>
            <a:fld id="{1BCBBBD2-1254-4878-A9BA-51C58DCFCD72}" type="slidenum">
              <a:rPr lang="en-US" smtClean="0"/>
              <a:pPr/>
              <a:t>18</a:t>
            </a:fld>
            <a:endParaRPr lang="en-US"/>
          </a:p>
        </p:txBody>
      </p:sp>
    </p:spTree>
    <p:extLst>
      <p:ext uri="{BB962C8B-B14F-4D97-AF65-F5344CB8AC3E}">
        <p14:creationId xmlns:p14="http://schemas.microsoft.com/office/powerpoint/2010/main" val="77451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a:t>This slide lists four of the key projects our team is working on in 2024 and highlights some opportunities for public input during the process. </a:t>
            </a:r>
          </a:p>
          <a:p>
            <a:r>
              <a:rPr lang="en-US"/>
              <a:t>- First, we are working on the Electric Sector Modernization Plans (ESMPs). These are major new plans from the electric utilities in Massachusetts that outline their 5 to 10 year plans for investing in the electric grid to meet clean energy goals. Our team is reviewing these plans in detail and providing recommendations to the Department of Public Utilities, our regulatory agency, to ensure these plans are transparent, incorporate stakeholder input, and align with our mandatory statewide emissions limits. The Department of Public Utilities is hosting public hearings on these plans this month. </a:t>
            </a:r>
          </a:p>
          <a:p>
            <a:r>
              <a:rPr lang="en-US"/>
              <a:t>- Next, our team is preparing to receive bids for our fourth competitive offshore wind solicitation. We refer to this by its statutory name, Section 83C. We are excited to be collaborating with our state partners in Connecticut and Rhode Island on simultaneous solicitations that would allow us to make a joint selection of a project if it offers the greatest benefits. We will receive offshore wind bids from developers at the end of March and will aim to select a project or projects by August 7. </a:t>
            </a:r>
          </a:p>
          <a:p>
            <a:r>
              <a:rPr lang="en-US"/>
              <a:t>- Next, our team is helping coordinate an Interagency Rates Working Group with state agency partners including the Massachusetts Clean Energy Center, The Executive Office of Energy and Environmental Affairs, and the Attorney General’s Office. This group will be working with a consultant to develop both a short-term and long-term study on rate design that can support electrification and preserve energy affordability. The group is planning to hold public stakeholder sessions to gather input this spring and summer. </a:t>
            </a:r>
          </a:p>
          <a:p>
            <a:r>
              <a:rPr lang="en-US"/>
              <a:t>- Finally, our team will be working with the state’s electric and gas utilities to ensure they are coordinating on strategies to transition customers off natural gas service and onto electricity in a way that minimizes costs for ratepayers. Following up on recent regulatory direction about the future of gas, and the plans submitted by the electric utilities in the Electric Sector Modernization Plans, we know we will need careful coordination between gas and electric utilities to ensure a smooth and efficient energy transition and DOER looks forward to playing a leading role in this coordination effort. </a:t>
            </a:r>
          </a:p>
        </p:txBody>
      </p:sp>
      <p:sp>
        <p:nvSpPr>
          <p:cNvPr id="4" name="Slide Number Placeholder 3"/>
          <p:cNvSpPr>
            <a:spLocks noGrp="1"/>
          </p:cNvSpPr>
          <p:nvPr>
            <p:ph type="sldNum" sz="quarter" idx="5"/>
          </p:nvPr>
        </p:nvSpPr>
        <p:spPr/>
        <p:txBody>
          <a:bodyPr/>
          <a:lstStyle/>
          <a:p>
            <a:fld id="{1BCBBBD2-1254-4878-A9BA-51C58DCFCD72}" type="slidenum">
              <a:rPr lang="en-US" smtClean="0"/>
              <a:pPr/>
              <a:t>19</a:t>
            </a:fld>
            <a:endParaRPr lang="en-US"/>
          </a:p>
        </p:txBody>
      </p:sp>
    </p:spTree>
    <p:extLst>
      <p:ext uri="{BB962C8B-B14F-4D97-AF65-F5344CB8AC3E}">
        <p14:creationId xmlns:p14="http://schemas.microsoft.com/office/powerpoint/2010/main" val="3908670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BBBD2-1254-4878-A9BA-51C58DCFCD72}" type="slidenum">
              <a:rPr lang="en-US" smtClean="0"/>
              <a:pPr/>
              <a:t>22</a:t>
            </a:fld>
            <a:endParaRPr lang="en-US"/>
          </a:p>
        </p:txBody>
      </p:sp>
    </p:spTree>
    <p:extLst>
      <p:ext uri="{BB962C8B-B14F-4D97-AF65-F5344CB8AC3E}">
        <p14:creationId xmlns:p14="http://schemas.microsoft.com/office/powerpoint/2010/main" val="2989987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OER Master Text Slide">
    <p:spTree>
      <p:nvGrpSpPr>
        <p:cNvPr id="1" name=""/>
        <p:cNvGrpSpPr/>
        <p:nvPr/>
      </p:nvGrpSpPr>
      <p:grpSpPr>
        <a:xfrm>
          <a:off x="0" y="0"/>
          <a:ext cx="0" cy="0"/>
          <a:chOff x="0" y="0"/>
          <a:chExt cx="0" cy="0"/>
        </a:xfrm>
      </p:grpSpPr>
      <p:pic>
        <p:nvPicPr>
          <p:cNvPr id="5" name="Picture 8"/>
          <p:cNvPicPr>
            <a:picLocks noChangeAspect="1" noChangeArrowheads="1"/>
          </p:cNvPicPr>
          <p:nvPr userDrawn="1"/>
        </p:nvPicPr>
        <p:blipFill>
          <a:blip r:embed="rId2" cstate="print"/>
          <a:srcRect/>
          <a:stretch>
            <a:fillRect/>
          </a:stretch>
        </p:blipFill>
        <p:spPr bwMode="auto">
          <a:xfrm>
            <a:off x="0" y="0"/>
            <a:ext cx="1386367" cy="816000"/>
          </a:xfrm>
          <a:prstGeom prst="rect">
            <a:avLst/>
          </a:prstGeom>
          <a:noFill/>
          <a:ln w="9525">
            <a:noFill/>
            <a:miter lim="800000"/>
            <a:headEnd/>
            <a:tailEnd/>
          </a:ln>
        </p:spPr>
      </p:pic>
      <p:sp>
        <p:nvSpPr>
          <p:cNvPr id="2" name="Title 1"/>
          <p:cNvSpPr>
            <a:spLocks noGrp="1"/>
          </p:cNvSpPr>
          <p:nvPr>
            <p:ph type="title"/>
          </p:nvPr>
        </p:nvSpPr>
        <p:spPr>
          <a:xfrm>
            <a:off x="1879600" y="228600"/>
            <a:ext cx="9702800" cy="762000"/>
          </a:xfrm>
          <a:prstGeom prst="rect">
            <a:avLst/>
          </a:prstGeom>
        </p:spPr>
        <p:txBody>
          <a:bodyPr>
            <a:normAutofit/>
          </a:bodyPr>
          <a:lstStyle>
            <a:lvl1pPr algn="l">
              <a:defRPr sz="3200" b="1">
                <a:solidFill>
                  <a:srgbClr val="008000"/>
                </a:solidFill>
                <a:latin typeface="Aptos Black" panose="020B0004020202020204" pitchFamily="34" charset="0"/>
              </a:defRPr>
            </a:lvl1pPr>
          </a:lstStyle>
          <a:p>
            <a:r>
              <a:rPr lang="en-US"/>
              <a:t>Click to edit Master title style</a:t>
            </a:r>
          </a:p>
        </p:txBody>
      </p:sp>
      <p:sp>
        <p:nvSpPr>
          <p:cNvPr id="14" name="Text Placeholder 13"/>
          <p:cNvSpPr>
            <a:spLocks noGrp="1"/>
          </p:cNvSpPr>
          <p:nvPr>
            <p:ph type="body" sz="quarter" idx="13"/>
          </p:nvPr>
        </p:nvSpPr>
        <p:spPr>
          <a:xfrm>
            <a:off x="965200" y="1219200"/>
            <a:ext cx="10261600" cy="4876800"/>
          </a:xfrm>
          <a:prstGeom prst="rect">
            <a:avLst/>
          </a:prstGeom>
        </p:spPr>
        <p:txBody>
          <a:bodyPr/>
          <a:lstStyle>
            <a:lvl1pPr>
              <a:defRPr sz="2800">
                <a:latin typeface="Aptos Narrow" panose="020B0004020202020204" pitchFamily="34" charset="0"/>
              </a:defRPr>
            </a:lvl1pPr>
            <a:lvl2pPr>
              <a:buSzPct val="80000"/>
              <a:buFont typeface="Wingdings" pitchFamily="2" charset="2"/>
              <a:buChar char="Ø"/>
              <a:defRPr>
                <a:latin typeface="Aptos Narrow" panose="020B0004020202020204" pitchFamily="34" charset="0"/>
              </a:defRPr>
            </a:lvl2pPr>
            <a:lvl3pPr>
              <a:buFont typeface="Wingdings" pitchFamily="2" charset="2"/>
              <a:buChar char="§"/>
              <a:defRPr>
                <a:latin typeface="Aptos Narrow" panose="020B0004020202020204" pitchFamily="34" charset="0"/>
              </a:defRPr>
            </a:lvl3pPr>
            <a:lvl4pPr>
              <a:buNone/>
              <a:defRPr sz="2400"/>
            </a:lvl4pPr>
          </a:lstStyle>
          <a:p>
            <a:pPr lvl="0"/>
            <a:r>
              <a:rPr lang="en-US"/>
              <a:t>Click to edit Master text styles</a:t>
            </a:r>
          </a:p>
          <a:p>
            <a:pPr lvl="1"/>
            <a:r>
              <a:rPr lang="en-US"/>
              <a:t>Second level</a:t>
            </a:r>
          </a:p>
          <a:p>
            <a:pPr lvl="2"/>
            <a:r>
              <a:rPr lang="en-US"/>
              <a:t>Third level</a:t>
            </a:r>
          </a:p>
        </p:txBody>
      </p:sp>
      <p:sp>
        <p:nvSpPr>
          <p:cNvPr id="7" name="Slide Number Placeholder 15"/>
          <p:cNvSpPr>
            <a:spLocks noGrp="1"/>
          </p:cNvSpPr>
          <p:nvPr>
            <p:ph type="sldNum" sz="quarter" idx="14"/>
          </p:nvPr>
        </p:nvSpPr>
        <p:spPr>
          <a:xfrm>
            <a:off x="11270891" y="6462684"/>
            <a:ext cx="812800" cy="365125"/>
          </a:xfrm>
        </p:spPr>
        <p:txBody>
          <a:bodyPr wrap="square" numCol="1" anchorCtr="0" compatLnSpc="1">
            <a:prstTxWarp prst="textNoShape">
              <a:avLst/>
            </a:prstTxWarp>
          </a:bodyPr>
          <a:lstStyle>
            <a:lvl1pPr>
              <a:defRPr sz="1200">
                <a:solidFill>
                  <a:schemeClr val="tx1"/>
                </a:solidFill>
                <a:latin typeface="Calibri" pitchFamily="34" charset="0"/>
              </a:defRPr>
            </a:lvl1pPr>
          </a:lstStyle>
          <a:p>
            <a:pPr>
              <a:defRPr/>
            </a:pPr>
            <a:fld id="{B6FAB5CE-5980-4C9D-B2E2-2FD2F4BD448E}" type="slidenum">
              <a:rPr lang="en-US" smtClean="0"/>
              <a:pPr>
                <a:defRPr/>
              </a:pPr>
              <a:t>‹#›</a:t>
            </a:fld>
            <a:endParaRPr lang="en-US"/>
          </a:p>
        </p:txBody>
      </p:sp>
      <p:cxnSp>
        <p:nvCxnSpPr>
          <p:cNvPr id="6" name="Straight Connector 5">
            <a:extLst>
              <a:ext uri="{FF2B5EF4-FFF2-40B4-BE49-F238E27FC236}">
                <a16:creationId xmlns:a16="http://schemas.microsoft.com/office/drawing/2014/main" id="{D59B2009-E989-4EA7-A832-E43949D0E4EF}"/>
              </a:ext>
            </a:extLst>
          </p:cNvPr>
          <p:cNvCxnSpPr>
            <a:cxnSpLocks/>
          </p:cNvCxnSpPr>
          <p:nvPr userDrawn="1"/>
        </p:nvCxnSpPr>
        <p:spPr>
          <a:xfrm rot="16200000">
            <a:off x="6807200" y="-3905250"/>
            <a:ext cx="0" cy="9753600"/>
          </a:xfrm>
          <a:prstGeom prst="line">
            <a:avLst/>
          </a:prstGeom>
          <a:ln w="19050">
            <a:solidFill>
              <a:srgbClr val="1F49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sldNum" sz="quarter" idx="10"/>
          </p:nvPr>
        </p:nvSpPr>
        <p:spPr>
          <a:ln/>
        </p:spPr>
        <p:txBody>
          <a:bodyPr/>
          <a:lstStyle>
            <a:lvl1pPr>
              <a:defRPr/>
            </a:lvl1pPr>
          </a:lstStyle>
          <a:p>
            <a:pPr>
              <a:defRPr/>
            </a:pPr>
            <a:fld id="{F37F0BF3-7E01-4ADA-898F-B7BD535273F5}" type="slidenum">
              <a:rPr lang="en-US"/>
              <a:pPr>
                <a:defRPr/>
              </a:pPr>
              <a:t>‹#›</a:t>
            </a:fld>
            <a:endParaRPr lang="en-US"/>
          </a:p>
        </p:txBody>
      </p:sp>
    </p:spTree>
  </p:cSld>
  <p:clrMapOvr>
    <a:masterClrMapping/>
  </p:clrMapOvr>
  <p:transition>
    <p:wipe dir="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lvl1pPr algn="l" defTabSz="914400" rtl="0" eaLnBrk="1" latinLnBrk="0" hangingPunct="1">
              <a:spcBef>
                <a:spcPct val="0"/>
              </a:spcBef>
              <a:buNone/>
              <a:defRPr lang="en-US" sz="4000" kern="1200">
                <a:solidFill>
                  <a:schemeClr val="tx1"/>
                </a:solidFill>
                <a:latin typeface="+mj-lt"/>
                <a:ea typeface="+mj-ea"/>
                <a:cs typeface="+mj-cs"/>
              </a:defRPr>
            </a:lvl1pPr>
          </a:lstStyle>
          <a:p>
            <a:r>
              <a:rPr lang="en-US"/>
              <a:t>Click to edit Master title style</a:t>
            </a:r>
          </a:p>
        </p:txBody>
      </p:sp>
      <p:sp>
        <p:nvSpPr>
          <p:cNvPr id="6" name="Content Placeholder 2"/>
          <p:cNvSpPr>
            <a:spLocks noGrp="1"/>
          </p:cNvSpPr>
          <p:nvPr>
            <p:ph idx="1"/>
          </p:nvPr>
        </p:nvSpPr>
        <p:spPr>
          <a:xfrm>
            <a:off x="609600" y="1600204"/>
            <a:ext cx="10972800" cy="4525963"/>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Picture 2"/>
          <p:cNvPicPr>
            <a:picLocks noChangeAspect="1" noChangeArrowheads="1"/>
          </p:cNvPicPr>
          <p:nvPr userDrawn="1"/>
        </p:nvPicPr>
        <p:blipFill>
          <a:blip r:embed="rId2" cstate="print"/>
          <a:srcRect/>
          <a:stretch>
            <a:fillRect/>
          </a:stretch>
        </p:blipFill>
        <p:spPr bwMode="auto">
          <a:xfrm>
            <a:off x="5283202" y="6153534"/>
            <a:ext cx="1361292" cy="704469"/>
          </a:xfrm>
          <a:prstGeom prst="rect">
            <a:avLst/>
          </a:prstGeom>
          <a:noFill/>
          <a:ln w="9525">
            <a:noFill/>
            <a:miter lim="800000"/>
            <a:headEnd/>
            <a:tailEnd/>
          </a:ln>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OER Title Slide">
    <p:spTree>
      <p:nvGrpSpPr>
        <p:cNvPr id="1" name=""/>
        <p:cNvGrpSpPr/>
        <p:nvPr/>
      </p:nvGrpSpPr>
      <p:grpSpPr>
        <a:xfrm>
          <a:off x="0" y="0"/>
          <a:ext cx="0" cy="0"/>
          <a:chOff x="0" y="0"/>
          <a:chExt cx="0" cy="0"/>
        </a:xfrm>
      </p:grpSpPr>
      <p:sp>
        <p:nvSpPr>
          <p:cNvPr id="3" name="Rectangle 2"/>
          <p:cNvSpPr/>
          <p:nvPr userDrawn="1"/>
        </p:nvSpPr>
        <p:spPr>
          <a:xfrm>
            <a:off x="1" y="0"/>
            <a:ext cx="1828801" cy="6858000"/>
          </a:xfrm>
          <a:prstGeom prst="rect">
            <a:avLst/>
          </a:prstGeom>
          <a:solidFill>
            <a:srgbClr val="004B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 name="Rectangle 3"/>
          <p:cNvSpPr/>
          <p:nvPr userDrawn="1"/>
        </p:nvSpPr>
        <p:spPr>
          <a:xfrm>
            <a:off x="3556000" y="152403"/>
            <a:ext cx="8128000" cy="276999"/>
          </a:xfrm>
          <a:prstGeom prst="rect">
            <a:avLst/>
          </a:prstGeom>
        </p:spPr>
        <p:txBody>
          <a:bodyPr wrap="square">
            <a:spAutoFit/>
          </a:bodyPr>
          <a:lstStyle/>
          <a:p>
            <a:pPr>
              <a:defRPr/>
            </a:pPr>
            <a:r>
              <a:rPr lang="en-US" sz="1200" b="1" i="1">
                <a:solidFill>
                  <a:srgbClr val="1F497D"/>
                </a:solidFill>
                <a:latin typeface="Calibri" pitchFamily="34" charset="0"/>
              </a:rPr>
              <a:t>Creating A Clean,</a:t>
            </a:r>
            <a:r>
              <a:rPr lang="en-US" sz="1200" b="1" i="1" baseline="0">
                <a:solidFill>
                  <a:srgbClr val="1F497D"/>
                </a:solidFill>
                <a:latin typeface="Calibri" pitchFamily="34" charset="0"/>
              </a:rPr>
              <a:t> Affordable, Equitable and Resilient</a:t>
            </a:r>
            <a:r>
              <a:rPr lang="en-US" sz="1200" b="1" i="1">
                <a:solidFill>
                  <a:srgbClr val="1F497D"/>
                </a:solidFill>
                <a:latin typeface="Calibri" pitchFamily="34" charset="0"/>
              </a:rPr>
              <a:t> Energy Future For the Commonwealth</a:t>
            </a:r>
          </a:p>
        </p:txBody>
      </p:sp>
      <p:sp>
        <p:nvSpPr>
          <p:cNvPr id="5" name="Rounded Rectangle 4"/>
          <p:cNvSpPr/>
          <p:nvPr userDrawn="1"/>
        </p:nvSpPr>
        <p:spPr>
          <a:xfrm>
            <a:off x="812800" y="457200"/>
            <a:ext cx="3352800" cy="1828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6" name="Picture 8"/>
          <p:cNvPicPr>
            <a:picLocks noChangeAspect="1" noChangeArrowheads="1"/>
          </p:cNvPicPr>
          <p:nvPr userDrawn="1"/>
        </p:nvPicPr>
        <p:blipFill>
          <a:blip r:embed="rId2" cstate="print"/>
          <a:srcRect/>
          <a:stretch>
            <a:fillRect/>
          </a:stretch>
        </p:blipFill>
        <p:spPr bwMode="auto">
          <a:xfrm>
            <a:off x="1016001" y="619125"/>
            <a:ext cx="2539999" cy="1495015"/>
          </a:xfrm>
          <a:prstGeom prst="roundRect">
            <a:avLst/>
          </a:prstGeom>
          <a:noFill/>
          <a:ln w="9525">
            <a:noFill/>
            <a:miter lim="800000"/>
            <a:headEnd/>
            <a:tailEnd/>
          </a:ln>
        </p:spPr>
      </p:pic>
      <p:sp>
        <p:nvSpPr>
          <p:cNvPr id="9" name="Title 1"/>
          <p:cNvSpPr>
            <a:spLocks noGrp="1"/>
          </p:cNvSpPr>
          <p:nvPr>
            <p:ph type="ctrTitle"/>
          </p:nvPr>
        </p:nvSpPr>
        <p:spPr>
          <a:xfrm>
            <a:off x="4368800" y="2209800"/>
            <a:ext cx="6705600" cy="2514600"/>
          </a:xfrm>
          <a:prstGeom prst="rect">
            <a:avLst/>
          </a:prstGeom>
        </p:spPr>
        <p:txBody>
          <a:bodyPr>
            <a:normAutofit/>
          </a:bodyPr>
          <a:lstStyle>
            <a:lvl1pPr>
              <a:defRPr sz="4000" b="1" baseline="0">
                <a:solidFill>
                  <a:srgbClr val="1F497D"/>
                </a:solidFill>
              </a:defRPr>
            </a:lvl1pPr>
          </a:lstStyle>
          <a:p>
            <a:r>
              <a:rPr lang="en-US"/>
              <a:t>Click to edit Master title style</a:t>
            </a:r>
          </a:p>
        </p:txBody>
      </p:sp>
    </p:spTree>
    <p:extLst>
      <p:ext uri="{BB962C8B-B14F-4D97-AF65-F5344CB8AC3E}">
        <p14:creationId xmlns:p14="http://schemas.microsoft.com/office/powerpoint/2010/main" val="35375822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D4CC6-32EC-475C-B318-7AB464C0AE1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hyperlink" Target="https://www.mass.gov/info-details/climate-leader-communities" TargetMode="Externa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hyperlink" Target="https://www.mass.gov/info-details/municipal-fossil-fuel-free-building-demonstration-program" TargetMode="Externa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hyperlink" Target="https://www.mass.gov/executive-orders/no-594-leading-by-example-decarbonizing-and-minimizing-environmental-impacts-of-state-government" TargetMode="Externa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www.mass.gov/info-details/massachusetts-solar-for-all-application" TargetMode="External"/><Relationship Id="rId2" Type="http://schemas.openxmlformats.org/officeDocument/2006/relationships/hyperlink" Target="https://www.mass.gov/info-details/smart-programmatic-review" TargetMode="External"/><Relationship Id="rId1" Type="http://schemas.openxmlformats.org/officeDocument/2006/relationships/slideLayout" Target="../slideLayouts/slideLayout12.xml"/><Relationship Id="rId4" Type="http://schemas.openxmlformats.org/officeDocument/2006/relationships/hyperlink" Target="https://www.mass.gov/guides/charging-forward-energy-storage-in-a-net-zero-commonwealth"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s://www.mass.gov/orgs/grid-modernization-advisory-council-gmac"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hyperlink" Target="https://www.mass.gov/info-details/interagency-rates-working-group" TargetMode="External"/><Relationship Id="rId4" Type="http://schemas.openxmlformats.org/officeDocument/2006/relationships/hyperlink" Target="https://macleanenergy.com/83c-iv/83c-iv-timelin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hyperlink" Target="mailto:doer.energy@mass.gov" TargetMode="Externa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3.svg"/><Relationship Id="rId2" Type="http://schemas.openxmlformats.org/officeDocument/2006/relationships/image" Target="../media/image14.png"/><Relationship Id="rId16"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31.sv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30.png"/><Relationship Id="rId9" Type="http://schemas.openxmlformats.org/officeDocument/2006/relationships/image" Target="../media/image23.sv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hyperlink" Target="https://urldefense.com/v3/__https:/t.e2ma.net/click/star4h/wotl2g/sdeflp__;!!CPANwP4y!TcYz-RWBliQy8zx5YHhBaKG4teGBTevhkHw9xgbUkEcu_M0kNELdOTYXxH4cDvM6wCamkcPkRHYvNhSDm_SA9nH_CC7Ghw$"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ctrTitle"/>
          </p:nvPr>
        </p:nvSpPr>
        <p:spPr>
          <a:xfrm>
            <a:off x="6477000" y="3505198"/>
            <a:ext cx="5029200" cy="2743201"/>
          </a:xfrm>
        </p:spPr>
        <p:txBody>
          <a:bodyPr>
            <a:normAutofit/>
          </a:bodyPr>
          <a:lstStyle/>
          <a:p>
            <a:pPr algn="r">
              <a:defRPr/>
            </a:pPr>
            <a:r>
              <a:rPr lang="fr-HT" dirty="0">
                <a:latin typeface="Calibri" panose="020F0502020204030204" pitchFamily="34" charset="0"/>
                <a:ea typeface="宋体"/>
                <a:cs typeface="Calibri" panose="020F0502020204030204" pitchFamily="34" charset="0"/>
                <a:sym typeface="Arial"/>
              </a:rPr>
              <a:t>2024 DOER Meri</a:t>
            </a:r>
          </a:p>
        </p:txBody>
      </p:sp>
      <p:sp>
        <p:nvSpPr>
          <p:cNvPr id="4" name="TextBox 3"/>
          <p:cNvSpPr txBox="1"/>
          <p:nvPr/>
        </p:nvSpPr>
        <p:spPr>
          <a:xfrm>
            <a:off x="7239000" y="1210270"/>
            <a:ext cx="4191000" cy="923330"/>
          </a:xfrm>
          <a:prstGeom prst="rect">
            <a:avLst/>
          </a:prstGeom>
          <a:noFill/>
        </p:spPr>
        <p:txBody>
          <a:bodyPr wrap="square" rtlCol="0">
            <a:spAutoFit/>
          </a:bodyPr>
          <a:lstStyle/>
          <a:p>
            <a:pPr algn="r">
              <a:defRPr/>
            </a:pPr>
            <a:r>
              <a:rPr lang="fr-HT" b="1" dirty="0">
                <a:solidFill>
                  <a:srgbClr val="1F497D"/>
                </a:solidFill>
                <a:latin typeface="Calibri" panose="020F0502020204030204" pitchFamily="34" charset="0"/>
                <a:ea typeface="宋体"/>
                <a:cs typeface="Calibri" panose="020F0502020204030204" pitchFamily="34" charset="0"/>
                <a:sym typeface="Arial"/>
              </a:rPr>
              <a:t>ETA LIB ASOSYE MASSACHUSETTS YO</a:t>
            </a:r>
          </a:p>
          <a:p>
            <a:pPr algn="r">
              <a:defRPr/>
            </a:pPr>
            <a:r>
              <a:rPr lang="fr-HT" b="1" dirty="0">
                <a:solidFill>
                  <a:srgbClr val="1F497D"/>
                </a:solidFill>
                <a:latin typeface="Calibri" panose="020F0502020204030204" pitchFamily="34" charset="0"/>
                <a:ea typeface="宋体"/>
                <a:cs typeface="Calibri" panose="020F0502020204030204" pitchFamily="34" charset="0"/>
                <a:sym typeface="Arial"/>
              </a:rPr>
              <a:t>DEPATMAN RESOUS ENÈJI YO</a:t>
            </a:r>
          </a:p>
          <a:p>
            <a:pPr algn="r">
              <a:defRPr/>
            </a:pPr>
            <a:r>
              <a:rPr lang="fr-HT" i="1" dirty="0">
                <a:solidFill>
                  <a:srgbClr val="1F497D"/>
                </a:solidFill>
                <a:latin typeface="Calibri" panose="020F0502020204030204" pitchFamily="34" charset="0"/>
                <a:ea typeface="宋体"/>
                <a:cs typeface="Calibri" panose="020F0502020204030204" pitchFamily="34" charset="0"/>
                <a:sym typeface="Arial"/>
              </a:rPr>
              <a:t>Elizabeth </a:t>
            </a:r>
            <a:r>
              <a:rPr lang="fr-HT" i="1" dirty="0" err="1">
                <a:solidFill>
                  <a:srgbClr val="1F497D"/>
                </a:solidFill>
                <a:latin typeface="Calibri" panose="020F0502020204030204" pitchFamily="34" charset="0"/>
                <a:ea typeface="宋体"/>
                <a:cs typeface="Calibri" panose="020F0502020204030204" pitchFamily="34" charset="0"/>
                <a:sym typeface="Arial"/>
              </a:rPr>
              <a:t>Mahony</a:t>
            </a:r>
            <a:r>
              <a:rPr lang="fr-HT" i="1" dirty="0">
                <a:solidFill>
                  <a:srgbClr val="1F497D"/>
                </a:solidFill>
                <a:latin typeface="Calibri" panose="020F0502020204030204" pitchFamily="34" charset="0"/>
                <a:ea typeface="宋体"/>
                <a:cs typeface="Calibri" panose="020F0502020204030204" pitchFamily="34" charset="0"/>
                <a:sym typeface="Arial"/>
              </a:rPr>
              <a:t>, </a:t>
            </a:r>
            <a:r>
              <a:rPr lang="fr-HT" i="1" dirty="0" err="1">
                <a:solidFill>
                  <a:srgbClr val="1F497D"/>
                </a:solidFill>
                <a:latin typeface="Calibri" panose="020F0502020204030204" pitchFamily="34" charset="0"/>
                <a:ea typeface="宋体"/>
                <a:cs typeface="Calibri" panose="020F0502020204030204" pitchFamily="34" charset="0"/>
                <a:sym typeface="Arial"/>
              </a:rPr>
              <a:t>Komisyonè</a:t>
            </a:r>
            <a:endParaRPr lang="fr-HT" i="1" dirty="0">
              <a:solidFill>
                <a:srgbClr val="1F497D"/>
              </a:solidFill>
              <a:latin typeface="Calibri" panose="020F0502020204030204" pitchFamily="34" charset="0"/>
              <a:ea typeface="宋体"/>
              <a:cs typeface="Calibri" panose="020F0502020204030204" pitchFamily="34" charset="0"/>
              <a:sym typeface="Arial"/>
            </a:endParaRPr>
          </a:p>
        </p:txBody>
      </p:sp>
      <p:cxnSp>
        <p:nvCxnSpPr>
          <p:cNvPr id="6" name="Straight Connector 5">
            <a:extLst>
              <a:ext uri="{FF2B5EF4-FFF2-40B4-BE49-F238E27FC236}">
                <a16:creationId xmlns:a16="http://schemas.microsoft.com/office/drawing/2014/main" id="{F1FDCAF9-9658-4437-B8D9-E26B3B6CBA9C}"/>
              </a:ext>
            </a:extLst>
          </p:cNvPr>
          <p:cNvCxnSpPr/>
          <p:nvPr/>
        </p:nvCxnSpPr>
        <p:spPr>
          <a:xfrm>
            <a:off x="6172200" y="1752600"/>
            <a:ext cx="0" cy="4480560"/>
          </a:xfrm>
          <a:prstGeom prst="line">
            <a:avLst/>
          </a:prstGeom>
          <a:ln w="19050">
            <a:solidFill>
              <a:srgbClr val="1F497D"/>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594978D-FAD9-4DC8-8F04-97A2875FC1A8}"/>
              </a:ext>
            </a:extLst>
          </p:cNvPr>
          <p:cNvCxnSpPr>
            <a:cxnSpLocks/>
          </p:cNvCxnSpPr>
          <p:nvPr/>
        </p:nvCxnSpPr>
        <p:spPr>
          <a:xfrm rot="16200000">
            <a:off x="8991600" y="990600"/>
            <a:ext cx="0" cy="5029200"/>
          </a:xfrm>
          <a:prstGeom prst="line">
            <a:avLst/>
          </a:prstGeom>
          <a:ln w="19050">
            <a:solidFill>
              <a:srgbClr val="1F497D"/>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fr-HT" dirty="0">
                <a:sym typeface="Arial"/>
              </a:rPr>
              <a:t>Kominote Ekolojik yo</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567559" y="1592316"/>
            <a:ext cx="11014841" cy="3387187"/>
          </a:xfrm>
        </p:spPr>
        <p:txBody>
          <a:bodyPr vert="horz" lIns="91440" tIns="45720" rIns="91440" bIns="45720" rtlCol="0" anchor="t">
            <a:normAutofit fontScale="92500" lnSpcReduction="10000"/>
          </a:bodyPr>
          <a:lstStyle/>
          <a:p>
            <a:r>
              <a:rPr lang="fr-HT" dirty="0">
                <a:latin typeface="Aptos Narrow"/>
                <a:sym typeface="Arial"/>
              </a:rPr>
              <a:t>Sipòte epi ankouraje jefò ekitab pou dekabonizasyon </a:t>
            </a:r>
            <a:r>
              <a:rPr lang="fr-HT" dirty="0" err="1">
                <a:latin typeface="Aptos Narrow"/>
                <a:sym typeface="Arial"/>
              </a:rPr>
              <a:t>onivo</a:t>
            </a:r>
            <a:r>
              <a:rPr lang="fr-HT" dirty="0">
                <a:latin typeface="Aptos Narrow"/>
                <a:sym typeface="Arial"/>
              </a:rPr>
              <a:t> minisipal yo pou kapab ankouraje objektif klimatik Eta Lib Asosye yo </a:t>
            </a:r>
          </a:p>
          <a:p>
            <a:r>
              <a:rPr lang="fr-HT" dirty="0">
                <a:latin typeface="Aptos Narrow"/>
                <a:sym typeface="Arial"/>
              </a:rPr>
              <a:t>Founi zouti ak resous pou ede minisipalite yo nenpòt “kote yo ye a”</a:t>
            </a:r>
          </a:p>
          <a:p>
            <a:r>
              <a:rPr lang="fr-HT" dirty="0">
                <a:latin typeface="Aptos Narrow"/>
                <a:sym typeface="Arial"/>
              </a:rPr>
              <a:t>Aplike nouvo fonksyonalite </a:t>
            </a:r>
            <a:r>
              <a:rPr lang="fr-HT" dirty="0" err="1">
                <a:latin typeface="Aptos Narrow"/>
                <a:sym typeface="Arial"/>
              </a:rPr>
              <a:t>MassEnergyInsight</a:t>
            </a:r>
            <a:r>
              <a:rPr lang="fr-HT" dirty="0">
                <a:latin typeface="Aptos Narrow"/>
                <a:sym typeface="Arial"/>
              </a:rPr>
              <a:t> yo (MEI) pou predi ak analize emisyon batiman yo. </a:t>
            </a:r>
          </a:p>
          <a:p>
            <a:r>
              <a:rPr lang="fr-HT" dirty="0">
                <a:latin typeface="Aptos Narrow"/>
                <a:sym typeface="Arial"/>
              </a:rPr>
              <a:t>Sètifye premye gwoup </a:t>
            </a:r>
            <a:r>
              <a:rPr lang="fr-HT" dirty="0">
                <a:latin typeface="Aptos Narrow"/>
                <a:sym typeface="Arial"/>
                <a:hlinkClick r:id="rId2">
                  <a:extLst>
                    <a:ext uri="{A12FA001-AC4F-418D-AE19-62706E023703}">
                      <ahyp:hlinkClr xmlns:ahyp="http://schemas.microsoft.com/office/drawing/2018/hyperlinkcolor" val="tx"/>
                    </a:ext>
                  </a:extLst>
                </a:hlinkClick>
              </a:rPr>
              <a:t>Kominote Lidè Klimatik yo</a:t>
            </a:r>
          </a:p>
          <a:p>
            <a:r>
              <a:rPr lang="fr-HT" dirty="0">
                <a:latin typeface="Aptos Narrow"/>
                <a:sym typeface="Arial"/>
              </a:rPr>
              <a:t>Òganize premye </a:t>
            </a:r>
            <a:r>
              <a:rPr lang="fr-HT" dirty="0" err="1">
                <a:latin typeface="Aptos Narrow"/>
                <a:sym typeface="Arial"/>
              </a:rPr>
              <a:t>Somè</a:t>
            </a:r>
            <a:r>
              <a:rPr lang="fr-HT" dirty="0">
                <a:latin typeface="Aptos Narrow"/>
                <a:sym typeface="Arial"/>
              </a:rPr>
              <a:t> sou Kominote Ekolojik nou yo</a:t>
            </a:r>
          </a:p>
          <a:p>
            <a:r>
              <a:rPr lang="fr-HT" dirty="0">
                <a:latin typeface="Aptos Narrow"/>
                <a:sym typeface="Arial"/>
              </a:rPr>
              <a:t>Elabore yon Règleman Modèl pou Sistèm Estokaj Enèji pa Batri yo</a:t>
            </a:r>
          </a:p>
          <a:p>
            <a:endParaRPr lang="en-US" dirty="0">
              <a:latin typeface="Arial"/>
              <a:ea typeface="宋体"/>
              <a:sym typeface="Arial"/>
            </a:endParaRPr>
          </a:p>
          <a:p>
            <a:endParaRPr lang="en-US" dirty="0">
              <a:latin typeface="Arial"/>
              <a:ea typeface="宋体"/>
              <a:sym typeface="Arial"/>
            </a:endParaRPr>
          </a:p>
          <a:p>
            <a:endParaRPr lang="en-US" dirty="0">
              <a:latin typeface="Arial"/>
              <a:ea typeface="宋体"/>
              <a:sym typeface="Arial"/>
            </a:endParaRPr>
          </a:p>
          <a:p>
            <a:endParaRPr lang="en-US" dirty="0">
              <a:latin typeface="Arial"/>
              <a:ea typeface="宋体"/>
              <a:sym typeface="Arial"/>
            </a:endParaRPr>
          </a:p>
          <a:p>
            <a:endParaRPr lang="en-US" dirty="0">
              <a:latin typeface="Arial"/>
              <a:ea typeface="宋体"/>
              <a:sym typeface="Arial"/>
            </a:endParaRPr>
          </a:p>
          <a:p>
            <a:endParaRPr lang="en-US" dirty="0">
              <a:latin typeface="Arial"/>
              <a:ea typeface="宋体"/>
              <a:sym typeface="Arial"/>
            </a:endParaRPr>
          </a:p>
          <a:p>
            <a:pPr lvl="1"/>
            <a:endParaRPr lang="en-US" dirty="0">
              <a:latin typeface="Arial"/>
              <a:ea typeface="宋体"/>
              <a:sym typeface="Arial"/>
            </a:endParaRPr>
          </a:p>
        </p:txBody>
      </p:sp>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fr-HT" sz="3200" dirty="0">
                <a:solidFill>
                  <a:srgbClr val="004B8D"/>
                </a:solidFill>
                <a:latin typeface="Aptos Black" panose="020B0004020202020204" pitchFamily="34" charset="0"/>
                <a:sym typeface="Arial"/>
              </a:rPr>
              <a:t>Objektif pou Ane 2024 la</a:t>
            </a:r>
          </a:p>
        </p:txBody>
      </p:sp>
      <p:pic>
        <p:nvPicPr>
          <p:cNvPr id="3" name="Picture 2" descr="A green and black logo&#10;&#10;Description automatically generated">
            <a:extLst>
              <a:ext uri="{FF2B5EF4-FFF2-40B4-BE49-F238E27FC236}">
                <a16:creationId xmlns:a16="http://schemas.microsoft.com/office/drawing/2014/main" id="{C0D311F3-0A44-9FFE-AAFE-EAE02D8AB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31" y="5329758"/>
            <a:ext cx="1312545" cy="1299641"/>
          </a:xfrm>
          <a:prstGeom prst="rect">
            <a:avLst/>
          </a:prstGeom>
        </p:spPr>
      </p:pic>
    </p:spTree>
    <p:extLst>
      <p:ext uri="{BB962C8B-B14F-4D97-AF65-F5344CB8AC3E}">
        <p14:creationId xmlns:p14="http://schemas.microsoft.com/office/powerpoint/2010/main" val="3578276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fr-HT" dirty="0">
                <a:sym typeface="Arial"/>
              </a:rPr>
              <a:t>Kominote Ekolojik yo</a:t>
            </a:r>
          </a:p>
        </p:txBody>
      </p:sp>
      <p:sp>
        <p:nvSpPr>
          <p:cNvPr id="6" name="Rectangle 5">
            <a:extLst>
              <a:ext uri="{FF2B5EF4-FFF2-40B4-BE49-F238E27FC236}">
                <a16:creationId xmlns:a16="http://schemas.microsoft.com/office/drawing/2014/main" id="{1F5A9687-C404-60C5-8FA9-85B5E4C407EF}"/>
              </a:ext>
            </a:extLst>
          </p:cNvPr>
          <p:cNvSpPr/>
          <p:nvPr/>
        </p:nvSpPr>
        <p:spPr>
          <a:xfrm>
            <a:off x="7676913" y="4535000"/>
            <a:ext cx="4137660" cy="2004060"/>
          </a:xfrm>
          <a:prstGeom prst="rect">
            <a:avLst/>
          </a:prstGeom>
        </p:spPr>
        <p:style>
          <a:lnRef idx="1">
            <a:schemeClr val="accent6"/>
          </a:lnRef>
          <a:fillRef idx="2">
            <a:schemeClr val="accent6"/>
          </a:fillRef>
          <a:effectRef idx="1">
            <a:schemeClr val="accent6"/>
          </a:effectRef>
          <a:fontRef idx="minor">
            <a:schemeClr val="dk1"/>
          </a:fontRef>
        </p:style>
        <p:txBody>
          <a:bodyPr tIns="182880" bIns="182880" rtlCol="0" anchor="t"/>
          <a:lstStyle/>
          <a:p>
            <a:pPr algn="ctr"/>
            <a:r>
              <a:rPr lang="fr-HT" b="1" u="sng" dirty="0">
                <a:latin typeface="Aptos Narrow" panose="020B0004020202020204" pitchFamily="34" charset="0"/>
                <a:sym typeface="Arial"/>
              </a:rPr>
              <a:t>Opòtinite pou Angajman Piblik</a:t>
            </a:r>
          </a:p>
          <a:p>
            <a:pPr marL="285750" indent="-285750">
              <a:buFont typeface="Arial" panose="020B0604020202020204" pitchFamily="34" charset="0"/>
              <a:buChar char="•"/>
            </a:pPr>
            <a:r>
              <a:rPr lang="fr-HT" sz="1600" dirty="0">
                <a:latin typeface="Aptos Narrow" panose="020B0004020202020204" pitchFamily="34" charset="0"/>
                <a:sym typeface="Arial"/>
              </a:rPr>
              <a:t>Prentan/ete - Lè fonksyònman biwo pou Kominote Lidè Klimatik yo</a:t>
            </a:r>
          </a:p>
          <a:p>
            <a:pPr marL="285750" indent="-285750">
              <a:buFont typeface="Arial" panose="020B0604020202020204" pitchFamily="34" charset="0"/>
              <a:buChar char="•"/>
            </a:pPr>
            <a:r>
              <a:rPr lang="fr-HT" sz="1600" dirty="0">
                <a:latin typeface="Aptos Narrow" panose="020B0004020202020204" pitchFamily="34" charset="0"/>
                <a:sym typeface="Arial"/>
              </a:rPr>
              <a:t>Ete/otòn – kòmantè sou pwojè règleman BESS la</a:t>
            </a:r>
          </a:p>
          <a:p>
            <a:pPr marL="285750" indent="-285750">
              <a:buFont typeface="Arial" panose="020B0604020202020204" pitchFamily="34" charset="0"/>
              <a:buChar char="•"/>
            </a:pPr>
            <a:r>
              <a:rPr lang="fr-HT" sz="1600" dirty="0">
                <a:latin typeface="Aptos Narrow" panose="020B0004020202020204" pitchFamily="34" charset="0"/>
                <a:sym typeface="Arial"/>
              </a:rPr>
              <a:t>Otòn – </a:t>
            </a:r>
            <a:r>
              <a:rPr lang="fr-HT" sz="1600" dirty="0" err="1">
                <a:latin typeface="Aptos Narrow" panose="020B0004020202020204" pitchFamily="34" charset="0"/>
                <a:sym typeface="Arial"/>
              </a:rPr>
              <a:t>Somè</a:t>
            </a:r>
            <a:r>
              <a:rPr lang="fr-HT" sz="1600" dirty="0">
                <a:latin typeface="Aptos Narrow" panose="020B0004020202020204" pitchFamily="34" charset="0"/>
                <a:sym typeface="Arial"/>
              </a:rPr>
              <a:t> sou Kominote Ekolojik yo</a:t>
            </a:r>
          </a:p>
        </p:txBody>
      </p:sp>
      <p:sp>
        <p:nvSpPr>
          <p:cNvPr id="2" name="Rectangle 1">
            <a:extLst>
              <a:ext uri="{FF2B5EF4-FFF2-40B4-BE49-F238E27FC236}">
                <a16:creationId xmlns:a16="http://schemas.microsoft.com/office/drawing/2014/main" id="{71CCA49F-2967-7D6A-9A20-940C4126EC05}"/>
              </a:ext>
            </a:extLst>
          </p:cNvPr>
          <p:cNvSpPr/>
          <p:nvPr/>
        </p:nvSpPr>
        <p:spPr>
          <a:xfrm>
            <a:off x="7676913" y="1132551"/>
            <a:ext cx="4137660" cy="3222633"/>
          </a:xfrm>
          <a:prstGeom prst="rect">
            <a:avLst/>
          </a:prstGeom>
        </p:spPr>
        <p:style>
          <a:lnRef idx="1">
            <a:schemeClr val="accent3"/>
          </a:lnRef>
          <a:fillRef idx="2">
            <a:schemeClr val="accent3"/>
          </a:fillRef>
          <a:effectRef idx="1">
            <a:schemeClr val="accent3"/>
          </a:effectRef>
          <a:fontRef idx="minor">
            <a:schemeClr val="dk1"/>
          </a:fontRef>
        </p:style>
        <p:txBody>
          <a:bodyPr lIns="91440" tIns="182880" rIns="91440" bIns="182880" rtlCol="0" anchor="t"/>
          <a:lstStyle/>
          <a:p>
            <a:pPr algn="ctr"/>
            <a:r>
              <a:rPr lang="fr-HT" b="1" u="sng" dirty="0">
                <a:latin typeface="Aptos Narrow" panose="020B0004020202020204" pitchFamily="34" charset="0"/>
                <a:sym typeface="Arial"/>
              </a:rPr>
              <a:t>Kalandriye 2024 la</a:t>
            </a:r>
          </a:p>
          <a:p>
            <a:pPr marL="285750" indent="-285750">
              <a:buFont typeface="Arial" panose="020B0604020202020204" pitchFamily="34" charset="0"/>
              <a:buChar char="•"/>
            </a:pPr>
            <a:r>
              <a:rPr lang="fr-HT" sz="1400" dirty="0">
                <a:latin typeface="Aptos Narrow"/>
                <a:sym typeface="Arial"/>
              </a:rPr>
              <a:t>Nan kòmansman prentan an - Delè pou </a:t>
            </a:r>
            <a:r>
              <a:rPr lang="fr-HT" sz="1400" dirty="0" err="1">
                <a:latin typeface="Aptos Narrow"/>
                <a:sym typeface="Arial"/>
              </a:rPr>
              <a:t>aplilkasyon</a:t>
            </a:r>
            <a:r>
              <a:rPr lang="fr-HT" sz="1400" dirty="0">
                <a:latin typeface="Aptos Narrow"/>
                <a:sym typeface="Arial"/>
              </a:rPr>
              <a:t> asistans Fèy de wout pou Dekabonizasyon Minisipal</a:t>
            </a:r>
          </a:p>
          <a:p>
            <a:pPr marL="285750" indent="-285750">
              <a:buFont typeface="Arial" panose="020B0604020202020204" pitchFamily="34" charset="0"/>
              <a:buChar char="•"/>
            </a:pPr>
            <a:r>
              <a:rPr lang="fr-HT" sz="1400" dirty="0">
                <a:latin typeface="Aptos Narrow"/>
                <a:sym typeface="Arial"/>
              </a:rPr>
              <a:t>Prentan – EECBG PON afiche</a:t>
            </a:r>
          </a:p>
          <a:p>
            <a:pPr marL="285750" indent="-285750">
              <a:buFont typeface="Arial" panose="020B0604020202020204" pitchFamily="34" charset="0"/>
              <a:buChar char="•"/>
            </a:pPr>
            <a:r>
              <a:rPr lang="fr-HT" sz="1400" dirty="0">
                <a:latin typeface="Aptos Narrow"/>
                <a:sym typeface="Arial"/>
              </a:rPr>
              <a:t>Prentan – Delè pou Sibvansyon Konpetitif Blòk 1</a:t>
            </a:r>
          </a:p>
          <a:p>
            <a:pPr marL="285750" indent="-285750">
              <a:buFont typeface="Arial" panose="020B0604020202020204" pitchFamily="34" charset="0"/>
              <a:buChar char="•"/>
            </a:pPr>
            <a:r>
              <a:rPr lang="fr-HT" sz="1400" dirty="0">
                <a:latin typeface="Aptos Narrow"/>
                <a:sym typeface="Arial"/>
              </a:rPr>
              <a:t>28 Jen –  1ye delè pou Deziyasyon Kominote Ekolojik yo</a:t>
            </a:r>
          </a:p>
          <a:p>
            <a:pPr marL="285750" indent="-285750">
              <a:buFont typeface="Arial" panose="020B0604020202020204" pitchFamily="34" charset="0"/>
              <a:buChar char="•"/>
            </a:pPr>
            <a:r>
              <a:rPr lang="fr-HT" sz="1400" dirty="0">
                <a:latin typeface="Aptos Narrow"/>
                <a:sym typeface="Arial"/>
              </a:rPr>
              <a:t>19 Jiyè – 1ye delè pou Sètifikasyon Kominote Lidè Klimatik yo</a:t>
            </a:r>
          </a:p>
          <a:p>
            <a:pPr marL="285750" indent="-285750">
              <a:buFont typeface="Arial" panose="020B0604020202020204" pitchFamily="34" charset="0"/>
              <a:buChar char="•"/>
            </a:pPr>
            <a:r>
              <a:rPr lang="fr-HT" sz="1400" dirty="0">
                <a:latin typeface="Aptos Narrow"/>
                <a:sym typeface="Arial"/>
              </a:rPr>
              <a:t>Otòn – delè pou Sibvansyon Konpetitif Blòk 2</a:t>
            </a:r>
          </a:p>
          <a:p>
            <a:pPr marL="285750" indent="-285750">
              <a:buFont typeface="Arial" panose="020B0604020202020204" pitchFamily="34" charset="0"/>
              <a:buChar char="•"/>
            </a:pPr>
            <a:r>
              <a:rPr lang="fr-HT" sz="1400" dirty="0">
                <a:latin typeface="Aptos Narrow"/>
                <a:sym typeface="Arial"/>
              </a:rPr>
              <a:t>31 Desanm - 2yèm delè Sètifikasyon Kominote Lidè Klimatik yo</a:t>
            </a:r>
            <a:endParaRPr lang="en-US" sz="1400" dirty="0">
              <a:latin typeface="Aptos Narrow"/>
              <a:sym typeface="Arial"/>
            </a:endParaRPr>
          </a:p>
        </p:txBody>
      </p:sp>
      <p:sp>
        <p:nvSpPr>
          <p:cNvPr id="7" name="TextBox 6">
            <a:extLst>
              <a:ext uri="{FF2B5EF4-FFF2-40B4-BE49-F238E27FC236}">
                <a16:creationId xmlns:a16="http://schemas.microsoft.com/office/drawing/2014/main" id="{1E2D11E9-7938-01FD-9510-0BEA579A12FF}"/>
              </a:ext>
            </a:extLst>
          </p:cNvPr>
          <p:cNvSpPr txBox="1"/>
          <p:nvPr/>
        </p:nvSpPr>
        <p:spPr>
          <a:xfrm>
            <a:off x="1030695" y="1132551"/>
            <a:ext cx="6288552" cy="523220"/>
          </a:xfrm>
          <a:prstGeom prst="rect">
            <a:avLst/>
          </a:prstGeom>
          <a:noFill/>
        </p:spPr>
        <p:txBody>
          <a:bodyPr wrap="square">
            <a:spAutoFit/>
          </a:bodyPr>
          <a:lstStyle/>
          <a:p>
            <a:pPr algn="ctr"/>
            <a:r>
              <a:rPr lang="fr-HT" sz="2800" dirty="0">
                <a:solidFill>
                  <a:srgbClr val="004B8D"/>
                </a:solidFill>
                <a:latin typeface="Aptos Black" panose="020B0004020202020204" pitchFamily="34" charset="0"/>
                <a:sym typeface="Arial"/>
              </a:rPr>
              <a:t>Pwojè Prensipal yo pou Ane 2024 la</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243840" y="1717326"/>
            <a:ext cx="7238999" cy="5306068"/>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r>
              <a:rPr lang="fr-HT" sz="2500" dirty="0">
                <a:sym typeface="Arial"/>
              </a:rPr>
              <a:t>Aplike yon </a:t>
            </a:r>
            <a:r>
              <a:rPr lang="fr-HT" sz="2500" dirty="0">
                <a:solidFill>
                  <a:srgbClr val="0000FF"/>
                </a:solidFill>
                <a:sym typeface="Arial"/>
                <a:hlinkClick r:id="rId2">
                  <a:extLst>
                    <a:ext uri="{A12FA001-AC4F-418D-AE19-62706E023703}">
                      <ahyp:hlinkClr xmlns:ahyp="http://schemas.microsoft.com/office/drawing/2018/hyperlinkcolor" val="tx"/>
                    </a:ext>
                  </a:extLst>
                </a:hlinkClick>
              </a:rPr>
              <a:t>Pwojè Pilòt pou Demonstrasyon San Konbistib Fosil</a:t>
            </a:r>
          </a:p>
          <a:p>
            <a:pPr>
              <a:lnSpc>
                <a:spcPct val="80000"/>
              </a:lnSpc>
            </a:pPr>
            <a:r>
              <a:rPr lang="fr-HT" sz="2500" dirty="0">
                <a:sym typeface="Arial"/>
              </a:rPr>
              <a:t>Mete pwogram pou Kominote Lidè Klimatik yo ann aplikasyon</a:t>
            </a:r>
          </a:p>
          <a:p>
            <a:pPr>
              <a:lnSpc>
                <a:spcPct val="80000"/>
              </a:lnSpc>
            </a:pPr>
            <a:r>
              <a:rPr lang="fr-HT" sz="2500" dirty="0">
                <a:sym typeface="Arial"/>
              </a:rPr>
              <a:t>Administre sibvansyon federal yo pou minisipalite yo ak lekòl yo</a:t>
            </a:r>
          </a:p>
          <a:p>
            <a:pPr>
              <a:lnSpc>
                <a:spcPct val="80000"/>
              </a:lnSpc>
            </a:pPr>
            <a:r>
              <a:rPr lang="fr-HT" sz="2500" dirty="0">
                <a:sym typeface="Arial"/>
              </a:rPr>
              <a:t>Sipòte jefò minisipalite yo pou yo kapab adopte kòd konstriksyon enèji espesyalize ki ekstansib epi ki opsyonèl</a:t>
            </a:r>
          </a:p>
          <a:p>
            <a:pPr>
              <a:lnSpc>
                <a:spcPct val="80000"/>
              </a:lnSpc>
            </a:pPr>
            <a:r>
              <a:rPr lang="fr-HT" sz="2500" dirty="0">
                <a:sym typeface="Arial"/>
              </a:rPr>
              <a:t>Kolabore avèk </a:t>
            </a:r>
            <a:r>
              <a:rPr lang="fr-HT" sz="2500" dirty="0" err="1">
                <a:sym typeface="Arial"/>
              </a:rPr>
              <a:t>MassCEC</a:t>
            </a:r>
            <a:r>
              <a:rPr lang="fr-HT" sz="2500" dirty="0">
                <a:sym typeface="Arial"/>
              </a:rPr>
              <a:t> sou inisyativ </a:t>
            </a:r>
            <a:r>
              <a:rPr lang="fr-HT" sz="2500" dirty="0" err="1">
                <a:sym typeface="Arial"/>
              </a:rPr>
              <a:t>rechaj</a:t>
            </a:r>
            <a:r>
              <a:rPr lang="fr-HT" sz="2500" dirty="0">
                <a:sym typeface="Arial"/>
              </a:rPr>
              <a:t> nan lari an</a:t>
            </a:r>
          </a:p>
          <a:p>
            <a:pPr>
              <a:lnSpc>
                <a:spcPct val="80000"/>
              </a:lnSpc>
            </a:pPr>
            <a:r>
              <a:rPr lang="fr-HT" sz="2500" dirty="0">
                <a:sym typeface="Arial"/>
              </a:rPr>
              <a:t>Deplwaye zouti MEI yo pou kapab eksplwate zouti US DOE yo pou idantifye etablisman ki pa twò </a:t>
            </a:r>
            <a:r>
              <a:rPr lang="fr-HT" sz="2500" dirty="0" err="1">
                <a:sym typeface="Arial"/>
              </a:rPr>
              <a:t>pèfòman</a:t>
            </a:r>
            <a:r>
              <a:rPr lang="fr-HT" sz="2500" dirty="0">
                <a:sym typeface="Arial"/>
              </a:rPr>
              <a:t> yo epi priyorize mezi sib sou efikasite enèji/dekabonizasyon yo</a:t>
            </a:r>
            <a:endParaRPr lang="en-US" sz="2500" dirty="0">
              <a:sym typeface="Arial"/>
            </a:endParaRPr>
          </a:p>
        </p:txBody>
      </p:sp>
    </p:spTree>
    <p:extLst>
      <p:ext uri="{BB962C8B-B14F-4D97-AF65-F5344CB8AC3E}">
        <p14:creationId xmlns:p14="http://schemas.microsoft.com/office/powerpoint/2010/main" val="2010714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fr-HT" dirty="0">
                <a:ea typeface="宋体"/>
                <a:sym typeface="Arial"/>
              </a:rPr>
              <a:t>Dirije </a:t>
            </a:r>
            <a:r>
              <a:rPr lang="fr-HT" dirty="0" err="1">
                <a:sym typeface="Arial"/>
              </a:rPr>
              <a:t>Defason</a:t>
            </a:r>
            <a:r>
              <a:rPr lang="fr-HT" dirty="0">
                <a:sym typeface="Arial"/>
              </a:rPr>
              <a:t> Egzanplè</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289391" y="1663337"/>
            <a:ext cx="5932733" cy="4966063"/>
          </a:xfrm>
        </p:spPr>
        <p:txBody>
          <a:bodyPr vert="horz" lIns="91440" tIns="45720" rIns="91440" bIns="45720" rtlCol="0" anchor="t">
            <a:normAutofit fontScale="92500" lnSpcReduction="20000"/>
          </a:bodyPr>
          <a:lstStyle/>
          <a:p>
            <a:pPr marL="0" indent="0">
              <a:buNone/>
            </a:pPr>
            <a:r>
              <a:rPr lang="fr-HT" sz="2600" b="1" dirty="0">
                <a:latin typeface="Aptos Narrow"/>
                <a:sym typeface="Arial"/>
              </a:rPr>
              <a:t>Aplikasyon LBE </a:t>
            </a:r>
            <a:r>
              <a:rPr lang="fr-HT" sz="2600" b="1" dirty="0">
                <a:solidFill>
                  <a:srgbClr val="0000FF"/>
                </a:solidFill>
                <a:latin typeface="Aptos Narrow"/>
                <a:sym typeface="Arial"/>
                <a:hlinkClick r:id="rId2">
                  <a:extLst>
                    <a:ext uri="{A12FA001-AC4F-418D-AE19-62706E023703}">
                      <ahyp:hlinkClr xmlns:ahyp="http://schemas.microsoft.com/office/drawing/2018/hyperlinkcolor" val="tx"/>
                    </a:ext>
                  </a:extLst>
                </a:hlinkClick>
              </a:rPr>
              <a:t>Dekrè 594</a:t>
            </a:r>
            <a:endParaRPr lang="fr-HT" sz="2600" b="1" dirty="0">
              <a:solidFill>
                <a:srgbClr val="0000FF"/>
              </a:solidFill>
              <a:latin typeface="Aptos Narrow"/>
              <a:sym typeface="Arial"/>
            </a:endParaRPr>
          </a:p>
          <a:p>
            <a:r>
              <a:rPr lang="fr-HT" sz="2400" dirty="0">
                <a:latin typeface="Aptos Narrow"/>
                <a:sym typeface="Arial"/>
              </a:rPr>
              <a:t>Deplwaye </a:t>
            </a:r>
            <a:r>
              <a:rPr lang="fr-HT" sz="2400" dirty="0" err="1">
                <a:latin typeface="Aptos Narrow"/>
                <a:sym typeface="Arial"/>
              </a:rPr>
              <a:t>rechaj</a:t>
            </a:r>
            <a:r>
              <a:rPr lang="fr-HT" sz="2400" dirty="0">
                <a:latin typeface="Aptos Narrow"/>
                <a:sym typeface="Arial"/>
              </a:rPr>
              <a:t> la pou sipòte elektrifikasyon </a:t>
            </a:r>
            <a:r>
              <a:rPr lang="fr-HT" sz="2400" dirty="0" err="1">
                <a:latin typeface="Aptos Narrow"/>
                <a:sym typeface="Arial"/>
              </a:rPr>
              <a:t>kòtèj</a:t>
            </a:r>
            <a:r>
              <a:rPr lang="fr-HT" sz="2400" dirty="0">
                <a:latin typeface="Aptos Narrow"/>
                <a:sym typeface="Arial"/>
              </a:rPr>
              <a:t> la</a:t>
            </a:r>
          </a:p>
          <a:p>
            <a:r>
              <a:rPr lang="fr-HT" sz="2400" dirty="0">
                <a:latin typeface="Aptos Narrow"/>
                <a:sym typeface="Arial"/>
              </a:rPr>
              <a:t>Kowòdone planifikasyon pou elektrifikasyon </a:t>
            </a:r>
            <a:r>
              <a:rPr lang="fr-HT" sz="2400" dirty="0" err="1">
                <a:latin typeface="Aptos Narrow"/>
                <a:sym typeface="Arial"/>
              </a:rPr>
              <a:t>veyikil</a:t>
            </a:r>
            <a:r>
              <a:rPr lang="fr-HT" sz="2400" dirty="0">
                <a:latin typeface="Aptos Narrow"/>
                <a:sym typeface="Arial"/>
              </a:rPr>
              <a:t> </a:t>
            </a:r>
            <a:r>
              <a:rPr lang="fr-HT" sz="2400" dirty="0" err="1">
                <a:latin typeface="Aptos Narrow"/>
                <a:sym typeface="Arial"/>
              </a:rPr>
              <a:t>kòtèj</a:t>
            </a:r>
            <a:r>
              <a:rPr lang="fr-HT" sz="2400" dirty="0">
                <a:latin typeface="Aptos Narrow"/>
                <a:sym typeface="Arial"/>
              </a:rPr>
              <a:t> yo </a:t>
            </a:r>
          </a:p>
          <a:p>
            <a:r>
              <a:rPr lang="fr-HT" sz="2400" dirty="0">
                <a:latin typeface="Aptos Narrow"/>
                <a:sym typeface="Arial"/>
              </a:rPr>
              <a:t>Lanse yon egzijans zewo emisyon pou </a:t>
            </a:r>
            <a:r>
              <a:rPr lang="fr-HT" sz="2400" dirty="0" err="1">
                <a:latin typeface="Aptos Narrow"/>
                <a:sym typeface="Arial"/>
              </a:rPr>
              <a:t>veyikil</a:t>
            </a:r>
            <a:r>
              <a:rPr lang="fr-HT" sz="2400" dirty="0">
                <a:latin typeface="Aptos Narrow"/>
                <a:sym typeface="Arial"/>
              </a:rPr>
              <a:t> mwayen yo (</a:t>
            </a:r>
            <a:r>
              <a:rPr lang="fr-HT" sz="2400" dirty="0" err="1">
                <a:latin typeface="Aptos Narrow"/>
                <a:sym typeface="Arial"/>
              </a:rPr>
              <a:t>anvigè</a:t>
            </a:r>
            <a:r>
              <a:rPr lang="fr-HT" sz="2400" dirty="0">
                <a:latin typeface="Aptos Narrow"/>
                <a:sym typeface="Arial"/>
              </a:rPr>
              <a:t> apati 1ye Jiyè 2024)</a:t>
            </a:r>
          </a:p>
          <a:p>
            <a:r>
              <a:rPr lang="fr-HT" sz="2400" dirty="0">
                <a:latin typeface="Aptos Narrow"/>
                <a:sym typeface="Arial"/>
              </a:rPr>
              <a:t>Sipòte pouswit rediksyon konsomasyon konbistib fosil sou sit yo nan sit eta yo gras ak asistans teknik ak </a:t>
            </a:r>
            <a:r>
              <a:rPr lang="fr-HT" sz="2400" dirty="0" err="1">
                <a:latin typeface="Aptos Narrow"/>
                <a:sym typeface="Arial"/>
              </a:rPr>
              <a:t>finansyè</a:t>
            </a:r>
            <a:endParaRPr lang="fr-HT" sz="2400" dirty="0">
              <a:latin typeface="Aptos Narrow"/>
              <a:sym typeface="Arial"/>
            </a:endParaRPr>
          </a:p>
          <a:p>
            <a:r>
              <a:rPr lang="fr-HT" sz="2400" dirty="0">
                <a:latin typeface="Aptos Narrow"/>
                <a:sym typeface="Arial"/>
              </a:rPr>
              <a:t>Aplike Inisyativ </a:t>
            </a:r>
            <a:r>
              <a:rPr lang="fr-HT" sz="2400" dirty="0" err="1">
                <a:latin typeface="Aptos Narrow"/>
                <a:sym typeface="Arial"/>
              </a:rPr>
              <a:t>Buy</a:t>
            </a:r>
            <a:r>
              <a:rPr lang="fr-HT" sz="2400" dirty="0">
                <a:latin typeface="Aptos Narrow"/>
                <a:sym typeface="Arial"/>
              </a:rPr>
              <a:t> Clean yo pou diminye sou kantite kabòn ki entegre nan pwojè konstriksyon yo nan eta a.</a:t>
            </a:r>
          </a:p>
          <a:p>
            <a:r>
              <a:rPr lang="fr-HT" sz="2400" dirty="0">
                <a:latin typeface="Aptos Narrow"/>
                <a:sym typeface="Arial"/>
              </a:rPr>
              <a:t>Fasilite pwosesis pou pwojè piblik yo pou pwofite de sòm kredi </a:t>
            </a:r>
            <a:r>
              <a:rPr lang="fr-HT" sz="2400" dirty="0" err="1">
                <a:latin typeface="Aptos Narrow"/>
                <a:sym typeface="Arial"/>
              </a:rPr>
              <a:t>enpo</a:t>
            </a:r>
            <a:r>
              <a:rPr lang="fr-HT" sz="2400" dirty="0">
                <a:latin typeface="Aptos Narrow"/>
                <a:sym typeface="Arial"/>
              </a:rPr>
              <a:t> federal sou enèji pwòp la</a:t>
            </a:r>
          </a:p>
        </p:txBody>
      </p:sp>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fr-HT" sz="3200" dirty="0">
                <a:solidFill>
                  <a:srgbClr val="004B8D"/>
                </a:solidFill>
                <a:latin typeface="Aptos Black" panose="020B0004020202020204" pitchFamily="34" charset="0"/>
                <a:sym typeface="Arial"/>
              </a:rPr>
              <a:t>Objektif pou Ane 2024 la</a:t>
            </a:r>
          </a:p>
        </p:txBody>
      </p:sp>
      <p:sp>
        <p:nvSpPr>
          <p:cNvPr id="2" name="Text Placeholder 4">
            <a:extLst>
              <a:ext uri="{FF2B5EF4-FFF2-40B4-BE49-F238E27FC236}">
                <a16:creationId xmlns:a16="http://schemas.microsoft.com/office/drawing/2014/main" id="{35F52352-1EF3-758D-3BFE-051BF5FA11F5}"/>
              </a:ext>
            </a:extLst>
          </p:cNvPr>
          <p:cNvSpPr txBox="1">
            <a:spLocks/>
          </p:cNvSpPr>
          <p:nvPr/>
        </p:nvSpPr>
        <p:spPr>
          <a:xfrm>
            <a:off x="6347533" y="1663337"/>
            <a:ext cx="5637319" cy="4966063"/>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HT" sz="2200" b="1" dirty="0">
                <a:latin typeface="Aptos Narrow"/>
                <a:sym typeface="Arial"/>
              </a:rPr>
              <a:t>Pwogram Ranbousman MOR-EV a</a:t>
            </a:r>
          </a:p>
          <a:p>
            <a:r>
              <a:rPr lang="fr-HT" sz="2200" dirty="0">
                <a:latin typeface="Aptos Narrow"/>
                <a:sym typeface="Arial"/>
              </a:rPr>
              <a:t>Amelyore aksè </a:t>
            </a:r>
            <a:r>
              <a:rPr lang="fr-HT" sz="2200" dirty="0" err="1">
                <a:latin typeface="Aptos Narrow"/>
                <a:sym typeface="Arial"/>
              </a:rPr>
              <a:t>veyikil</a:t>
            </a:r>
            <a:r>
              <a:rPr lang="fr-HT" sz="2200" dirty="0">
                <a:latin typeface="Aptos Narrow"/>
                <a:sym typeface="Arial"/>
              </a:rPr>
              <a:t> elektrik yo (EV) pou rezidan ki gen revni ki limite yo </a:t>
            </a:r>
          </a:p>
          <a:p>
            <a:r>
              <a:rPr lang="fr-HT" sz="2200" dirty="0">
                <a:latin typeface="Aptos Narrow"/>
                <a:sym typeface="Arial"/>
              </a:rPr>
              <a:t>Fè elektrifikasyon </a:t>
            </a:r>
            <a:r>
              <a:rPr lang="fr-HT" sz="2200" dirty="0" err="1">
                <a:latin typeface="Aptos Narrow"/>
                <a:sym typeface="Arial"/>
              </a:rPr>
              <a:t>veyikil</a:t>
            </a:r>
            <a:r>
              <a:rPr lang="fr-HT" sz="2200" dirty="0">
                <a:latin typeface="Aptos Narrow"/>
                <a:sym typeface="Arial"/>
              </a:rPr>
              <a:t> mwayen ak </a:t>
            </a:r>
            <a:r>
              <a:rPr lang="fr-HT" sz="2200" dirty="0" err="1">
                <a:latin typeface="Aptos Narrow"/>
                <a:sym typeface="Arial"/>
              </a:rPr>
              <a:t>veyikil</a:t>
            </a:r>
            <a:r>
              <a:rPr lang="fr-HT" sz="2200" dirty="0">
                <a:latin typeface="Aptos Narrow"/>
                <a:sym typeface="Arial"/>
              </a:rPr>
              <a:t> lou yo avanse</a:t>
            </a:r>
          </a:p>
          <a:p>
            <a:pPr lvl="1"/>
            <a:r>
              <a:rPr lang="fr-HT" sz="2200" dirty="0">
                <a:latin typeface="Aptos Narrow"/>
                <a:sym typeface="Arial"/>
              </a:rPr>
              <a:t>Aksan nou mete sou ti biznis yo ansanm ak kominote jistis anviwònmantal yo</a:t>
            </a:r>
          </a:p>
        </p:txBody>
      </p:sp>
    </p:spTree>
    <p:extLst>
      <p:ext uri="{BB962C8B-B14F-4D97-AF65-F5344CB8AC3E}">
        <p14:creationId xmlns:p14="http://schemas.microsoft.com/office/powerpoint/2010/main" val="817890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fr-HT" dirty="0">
                <a:ea typeface="宋体"/>
                <a:sym typeface="Arial"/>
              </a:rPr>
              <a:t>Dirije </a:t>
            </a:r>
            <a:r>
              <a:rPr lang="fr-HT" dirty="0" err="1">
                <a:sym typeface="Arial"/>
              </a:rPr>
              <a:t>Defason</a:t>
            </a:r>
            <a:r>
              <a:rPr lang="fr-HT" dirty="0">
                <a:sym typeface="Arial"/>
              </a:rPr>
              <a:t> Egzanplè</a:t>
            </a:r>
          </a:p>
        </p:txBody>
      </p:sp>
      <p:sp>
        <p:nvSpPr>
          <p:cNvPr id="6" name="Rectangle 5">
            <a:extLst>
              <a:ext uri="{FF2B5EF4-FFF2-40B4-BE49-F238E27FC236}">
                <a16:creationId xmlns:a16="http://schemas.microsoft.com/office/drawing/2014/main" id="{1F5A9687-C404-60C5-8FA9-85B5E4C407EF}"/>
              </a:ext>
            </a:extLst>
          </p:cNvPr>
          <p:cNvSpPr/>
          <p:nvPr/>
        </p:nvSpPr>
        <p:spPr>
          <a:xfrm>
            <a:off x="7676913" y="4529972"/>
            <a:ext cx="4137660" cy="2099428"/>
          </a:xfrm>
          <a:prstGeom prst="rect">
            <a:avLst/>
          </a:prstGeom>
        </p:spPr>
        <p:style>
          <a:lnRef idx="1">
            <a:schemeClr val="accent6"/>
          </a:lnRef>
          <a:fillRef idx="2">
            <a:schemeClr val="accent6"/>
          </a:fillRef>
          <a:effectRef idx="1">
            <a:schemeClr val="accent6"/>
          </a:effectRef>
          <a:fontRef idx="minor">
            <a:schemeClr val="dk1"/>
          </a:fontRef>
        </p:style>
        <p:txBody>
          <a:bodyPr tIns="182880" bIns="182880" rtlCol="0" anchor="t"/>
          <a:lstStyle/>
          <a:p>
            <a:pPr algn="ctr"/>
            <a:r>
              <a:rPr lang="fr-HT" b="1" u="sng" dirty="0">
                <a:latin typeface="Aptos Narrow" panose="020B0004020202020204" pitchFamily="34" charset="0"/>
                <a:sym typeface="Arial"/>
              </a:rPr>
              <a:t>Opòtinite pou Angajman Piblik</a:t>
            </a:r>
          </a:p>
          <a:p>
            <a:pPr marL="285750" indent="-285750">
              <a:buFont typeface="Arial" panose="020B0604020202020204" pitchFamily="34" charset="0"/>
              <a:buChar char="•"/>
            </a:pPr>
            <a:r>
              <a:rPr lang="fr-HT" dirty="0">
                <a:latin typeface="Aptos Narrow" panose="020B0004020202020204" pitchFamily="34" charset="0"/>
                <a:sym typeface="Arial"/>
              </a:rPr>
              <a:t>Otòn – Louvri aplikasyon Prim LBE yo pou ajans yo nan eta a, kanpis yo, ak pou sitwayen yo </a:t>
            </a:r>
          </a:p>
          <a:p>
            <a:pPr marL="285750" indent="-285750">
              <a:buFont typeface="Arial" panose="020B0604020202020204" pitchFamily="34" charset="0"/>
              <a:buChar char="•"/>
            </a:pPr>
            <a:r>
              <a:rPr lang="fr-HT" dirty="0">
                <a:latin typeface="Aptos Narrow" panose="020B0004020202020204" pitchFamily="34" charset="0"/>
                <a:sym typeface="Arial"/>
              </a:rPr>
              <a:t>Septanm – Voye rapò MOR-EV la bay asanble </a:t>
            </a:r>
            <a:r>
              <a:rPr lang="fr-HT" dirty="0" err="1">
                <a:latin typeface="Aptos Narrow" panose="020B0004020202020204" pitchFamily="34" charset="0"/>
                <a:sym typeface="Arial"/>
              </a:rPr>
              <a:t>lejislatif</a:t>
            </a:r>
            <a:r>
              <a:rPr lang="fr-HT" dirty="0">
                <a:latin typeface="Aptos Narrow" panose="020B0004020202020204" pitchFamily="34" charset="0"/>
                <a:sym typeface="Arial"/>
              </a:rPr>
              <a:t> la</a:t>
            </a:r>
          </a:p>
        </p:txBody>
      </p:sp>
      <p:sp>
        <p:nvSpPr>
          <p:cNvPr id="2" name="Rectangle 1">
            <a:extLst>
              <a:ext uri="{FF2B5EF4-FFF2-40B4-BE49-F238E27FC236}">
                <a16:creationId xmlns:a16="http://schemas.microsoft.com/office/drawing/2014/main" id="{71CCA49F-2967-7D6A-9A20-940C4126EC05}"/>
              </a:ext>
            </a:extLst>
          </p:cNvPr>
          <p:cNvSpPr/>
          <p:nvPr/>
        </p:nvSpPr>
        <p:spPr>
          <a:xfrm>
            <a:off x="7676913" y="1186316"/>
            <a:ext cx="4137660" cy="3147940"/>
          </a:xfrm>
          <a:prstGeom prst="rect">
            <a:avLst/>
          </a:prstGeom>
        </p:spPr>
        <p:style>
          <a:lnRef idx="1">
            <a:schemeClr val="accent3"/>
          </a:lnRef>
          <a:fillRef idx="2">
            <a:schemeClr val="accent3"/>
          </a:fillRef>
          <a:effectRef idx="1">
            <a:schemeClr val="accent3"/>
          </a:effectRef>
          <a:fontRef idx="minor">
            <a:schemeClr val="dk1"/>
          </a:fontRef>
        </p:style>
        <p:txBody>
          <a:bodyPr tIns="182880" bIns="182880" rtlCol="0" anchor="t"/>
          <a:lstStyle/>
          <a:p>
            <a:pPr algn="ctr"/>
            <a:r>
              <a:rPr lang="fr-HT" b="1" u="sng" dirty="0">
                <a:latin typeface="Aptos Narrow" panose="020B0004020202020204" pitchFamily="34" charset="0"/>
                <a:sym typeface="Arial"/>
              </a:rPr>
              <a:t>Kalandriye 2024 la</a:t>
            </a:r>
          </a:p>
          <a:p>
            <a:pPr marL="285750" indent="-285750">
              <a:buFont typeface="Arial" panose="020B0604020202020204" pitchFamily="34" charset="0"/>
              <a:buChar char="•"/>
            </a:pPr>
            <a:r>
              <a:rPr lang="fr-HT" sz="1600" dirty="0">
                <a:latin typeface="Aptos Narrow" panose="020B0004020202020204" pitchFamily="34" charset="0"/>
                <a:sym typeface="Arial"/>
              </a:rPr>
              <a:t>Prentan – Lanse sibvansyon pou </a:t>
            </a:r>
            <a:r>
              <a:rPr lang="fr-HT" sz="1600" dirty="0" err="1">
                <a:latin typeface="Aptos Narrow" panose="020B0004020202020204" pitchFamily="34" charset="0"/>
                <a:sym typeface="Arial"/>
              </a:rPr>
              <a:t>rechaj</a:t>
            </a:r>
            <a:r>
              <a:rPr lang="fr-HT" sz="1600" dirty="0">
                <a:latin typeface="Aptos Narrow" panose="020B0004020202020204" pitchFamily="34" charset="0"/>
                <a:sym typeface="Arial"/>
              </a:rPr>
              <a:t> ak dekabonizasyon pou </a:t>
            </a:r>
            <a:r>
              <a:rPr lang="fr-HT" sz="1600" dirty="0" err="1">
                <a:latin typeface="Aptos Narrow" panose="020B0004020202020204" pitchFamily="34" charset="0"/>
                <a:sym typeface="Arial"/>
              </a:rPr>
              <a:t>kòtèj</a:t>
            </a:r>
            <a:r>
              <a:rPr lang="fr-HT" sz="1600" dirty="0">
                <a:latin typeface="Aptos Narrow" panose="020B0004020202020204" pitchFamily="34" charset="0"/>
                <a:sym typeface="Arial"/>
              </a:rPr>
              <a:t> yo nan eta a; soumèt aplikasyon CORG a bay US EPA</a:t>
            </a:r>
          </a:p>
          <a:p>
            <a:pPr marL="285750" indent="-285750">
              <a:buFont typeface="Arial" panose="020B0604020202020204" pitchFamily="34" charset="0"/>
              <a:buChar char="•"/>
            </a:pPr>
            <a:r>
              <a:rPr lang="fr-HT" sz="1600" dirty="0">
                <a:latin typeface="Aptos Narrow" panose="020B0004020202020204" pitchFamily="34" charset="0"/>
                <a:sym typeface="Arial"/>
              </a:rPr>
              <a:t>Ete – Lanse sibvansyon pou enèji solè ak pou dekabonizasyon an; reyinyon gwoup entè-enstitisyonèl </a:t>
            </a:r>
            <a:r>
              <a:rPr lang="fr-HT" sz="1600" dirty="0" err="1">
                <a:latin typeface="Aptos Narrow" panose="020B0004020202020204" pitchFamily="34" charset="0"/>
                <a:sym typeface="Arial"/>
              </a:rPr>
              <a:t>Buy</a:t>
            </a:r>
            <a:r>
              <a:rPr lang="fr-HT" sz="1600" dirty="0">
                <a:latin typeface="Aptos Narrow" panose="020B0004020202020204" pitchFamily="34" charset="0"/>
                <a:sym typeface="Arial"/>
              </a:rPr>
              <a:t> Clean lan</a:t>
            </a:r>
          </a:p>
          <a:p>
            <a:pPr marL="285750" indent="-285750">
              <a:buFont typeface="Arial" panose="020B0604020202020204" pitchFamily="34" charset="0"/>
              <a:buChar char="•"/>
            </a:pPr>
            <a:r>
              <a:rPr lang="fr-HT" sz="1600" dirty="0">
                <a:latin typeface="Aptos Narrow" panose="020B0004020202020204" pitchFamily="34" charset="0"/>
                <a:sym typeface="Arial"/>
              </a:rPr>
              <a:t>Otòn – Lanse pwogram elektrifikasyon MD/HD a (si yo akòde fon CPRG yo)</a:t>
            </a:r>
          </a:p>
          <a:p>
            <a:pPr marL="285750" indent="-285750">
              <a:buFont typeface="Arial" panose="020B0604020202020204" pitchFamily="34" charset="0"/>
              <a:buChar char="•"/>
            </a:pPr>
            <a:r>
              <a:rPr lang="fr-HT" sz="1600" dirty="0">
                <a:latin typeface="Aptos Narrow" panose="020B0004020202020204" pitchFamily="34" charset="0"/>
                <a:sym typeface="Arial"/>
              </a:rPr>
              <a:t>Ivè – Òganize seremoni anyèl pou Prim pou Dirije </a:t>
            </a:r>
            <a:r>
              <a:rPr lang="fr-HT" sz="1600" dirty="0" err="1">
                <a:latin typeface="Aptos Narrow" panose="020B0004020202020204" pitchFamily="34" charset="0"/>
                <a:sym typeface="Arial"/>
              </a:rPr>
              <a:t>Defason</a:t>
            </a:r>
            <a:r>
              <a:rPr lang="fr-HT" sz="1600" dirty="0">
                <a:latin typeface="Aptos Narrow" panose="020B0004020202020204" pitchFamily="34" charset="0"/>
                <a:sym typeface="Arial"/>
              </a:rPr>
              <a:t> Egzanplè a</a:t>
            </a:r>
          </a:p>
        </p:txBody>
      </p:sp>
      <p:sp>
        <p:nvSpPr>
          <p:cNvPr id="7" name="TextBox 6">
            <a:extLst>
              <a:ext uri="{FF2B5EF4-FFF2-40B4-BE49-F238E27FC236}">
                <a16:creationId xmlns:a16="http://schemas.microsoft.com/office/drawing/2014/main" id="{1E2D11E9-7938-01FD-9510-0BEA579A12FF}"/>
              </a:ext>
            </a:extLst>
          </p:cNvPr>
          <p:cNvSpPr txBox="1"/>
          <p:nvPr/>
        </p:nvSpPr>
        <p:spPr>
          <a:xfrm>
            <a:off x="198593" y="1132551"/>
            <a:ext cx="7162327" cy="584775"/>
          </a:xfrm>
          <a:prstGeom prst="rect">
            <a:avLst/>
          </a:prstGeom>
          <a:noFill/>
        </p:spPr>
        <p:txBody>
          <a:bodyPr wrap="square">
            <a:spAutoFit/>
          </a:bodyPr>
          <a:lstStyle/>
          <a:p>
            <a:pPr algn="ctr"/>
            <a:r>
              <a:rPr lang="fr-HT" sz="3200" dirty="0">
                <a:solidFill>
                  <a:srgbClr val="004B8D"/>
                </a:solidFill>
                <a:latin typeface="Aptos Black" panose="020B0004020202020204" pitchFamily="34" charset="0"/>
                <a:sym typeface="Arial"/>
              </a:rPr>
              <a:t>Pwojè Prensipal yo pou Ane 2024 la</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198593" y="1717326"/>
            <a:ext cx="7299487" cy="5012658"/>
          </a:xfrm>
          <a:prstGeom prst="rect">
            <a:avLst/>
          </a:prstGeom>
        </p:spPr>
        <p:txBody>
          <a:bodyPr vert="horz" lIns="91440" tIns="45720" rIns="91440" bIns="45720" rtlCol="0" anchor="t">
            <a:normAutofit fontScale="925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HT" sz="1800" b="1" dirty="0">
                <a:latin typeface="Aptos Narrow"/>
                <a:sym typeface="Arial"/>
              </a:rPr>
              <a:t>Aplikasyon LBE EO 594 </a:t>
            </a:r>
          </a:p>
          <a:p>
            <a:r>
              <a:rPr lang="fr-HT" sz="1600" dirty="0">
                <a:latin typeface="Aptos Narrow"/>
                <a:sym typeface="Arial"/>
              </a:rPr>
              <a:t>Lanse pwogram sibvansyon ki </a:t>
            </a:r>
            <a:r>
              <a:rPr lang="fr-HT" sz="1600" dirty="0" err="1">
                <a:latin typeface="Aptos Narrow"/>
                <a:sym typeface="Arial"/>
              </a:rPr>
              <a:t>ekivo</a:t>
            </a:r>
            <a:r>
              <a:rPr lang="fr-HT" sz="1600" dirty="0">
                <a:latin typeface="Aptos Narrow"/>
                <a:sym typeface="Arial"/>
              </a:rPr>
              <a:t> plizyè milyon dola a pou </a:t>
            </a:r>
            <a:r>
              <a:rPr lang="fr-HT" sz="1600" dirty="0" err="1">
                <a:latin typeface="Aptos Narrow"/>
                <a:sym typeface="Arial"/>
              </a:rPr>
              <a:t>rechaj</a:t>
            </a:r>
            <a:r>
              <a:rPr lang="fr-HT" sz="1600" dirty="0">
                <a:latin typeface="Aptos Narrow"/>
                <a:sym typeface="Arial"/>
              </a:rPr>
              <a:t> </a:t>
            </a:r>
            <a:r>
              <a:rPr lang="fr-HT" sz="1600" dirty="0" err="1">
                <a:latin typeface="Aptos Narrow"/>
                <a:sym typeface="Arial"/>
              </a:rPr>
              <a:t>veyikil</a:t>
            </a:r>
            <a:r>
              <a:rPr lang="fr-HT" sz="1600" dirty="0">
                <a:latin typeface="Aptos Narrow"/>
                <a:sym typeface="Arial"/>
              </a:rPr>
              <a:t> elektrik (EV) ki fè pati </a:t>
            </a:r>
            <a:r>
              <a:rPr lang="fr-HT" sz="1600" dirty="0" err="1">
                <a:latin typeface="Aptos Narrow"/>
                <a:sym typeface="Arial"/>
              </a:rPr>
              <a:t>kòtèg</a:t>
            </a:r>
            <a:r>
              <a:rPr lang="fr-HT" sz="1600" dirty="0">
                <a:latin typeface="Aptos Narrow"/>
                <a:sym typeface="Arial"/>
              </a:rPr>
              <a:t> eta a </a:t>
            </a:r>
          </a:p>
          <a:p>
            <a:r>
              <a:rPr lang="fr-HT" sz="1600" dirty="0">
                <a:latin typeface="Aptos Narrow"/>
                <a:sym typeface="Arial"/>
              </a:rPr>
              <a:t>Lanse pwogram sibvansyon pou dekabonizasyon batiman ansanm ak enèji solè sou sit la</a:t>
            </a:r>
          </a:p>
          <a:p>
            <a:r>
              <a:rPr lang="fr-HT" sz="1600" dirty="0">
                <a:latin typeface="Aptos Narrow"/>
                <a:sym typeface="Arial"/>
              </a:rPr>
              <a:t>Elabore yon seri plan tranzisyon pou </a:t>
            </a:r>
            <a:r>
              <a:rPr lang="fr-HT" sz="1600" dirty="0" err="1">
                <a:latin typeface="Aptos Narrow"/>
                <a:sym typeface="Arial"/>
              </a:rPr>
              <a:t>veyikil</a:t>
            </a:r>
            <a:r>
              <a:rPr lang="fr-HT" sz="1600" dirty="0">
                <a:latin typeface="Aptos Narrow"/>
                <a:sym typeface="Arial"/>
              </a:rPr>
              <a:t> elektrik ki fè pati </a:t>
            </a:r>
            <a:r>
              <a:rPr lang="fr-HT" sz="1600" dirty="0" err="1">
                <a:latin typeface="Aptos Narrow"/>
                <a:sym typeface="Arial"/>
              </a:rPr>
              <a:t>kòtèj</a:t>
            </a:r>
            <a:r>
              <a:rPr lang="fr-HT" sz="1600" dirty="0">
                <a:latin typeface="Aptos Narrow"/>
                <a:sym typeface="Arial"/>
              </a:rPr>
              <a:t> yo ansanm ak pwogram </a:t>
            </a:r>
            <a:r>
              <a:rPr lang="fr-HT" sz="1600" dirty="0" err="1">
                <a:latin typeface="Aptos Narrow"/>
                <a:sym typeface="Arial"/>
              </a:rPr>
              <a:t>rechaj</a:t>
            </a:r>
            <a:r>
              <a:rPr lang="fr-HT" sz="1600" dirty="0">
                <a:latin typeface="Aptos Narrow"/>
                <a:sym typeface="Arial"/>
              </a:rPr>
              <a:t> </a:t>
            </a:r>
            <a:r>
              <a:rPr lang="fr-HT" sz="1600" dirty="0" err="1">
                <a:latin typeface="Aptos Narrow"/>
                <a:sym typeface="Arial"/>
              </a:rPr>
              <a:t>veyikil</a:t>
            </a:r>
            <a:r>
              <a:rPr lang="fr-HT" sz="1600" dirty="0">
                <a:latin typeface="Aptos Narrow"/>
                <a:sym typeface="Arial"/>
              </a:rPr>
              <a:t> elektrik </a:t>
            </a:r>
            <a:r>
              <a:rPr lang="fr-HT" sz="1600" dirty="0" err="1">
                <a:latin typeface="Aptos Narrow"/>
                <a:sym typeface="Arial"/>
              </a:rPr>
              <a:t>adomisil</a:t>
            </a:r>
            <a:r>
              <a:rPr lang="fr-HT" sz="1600" dirty="0">
                <a:latin typeface="Aptos Narrow"/>
                <a:sym typeface="Arial"/>
              </a:rPr>
              <a:t> yo</a:t>
            </a:r>
          </a:p>
          <a:p>
            <a:r>
              <a:rPr lang="fr-HT" sz="1600" dirty="0">
                <a:latin typeface="Aptos Narrow"/>
                <a:sym typeface="Arial"/>
              </a:rPr>
              <a:t>Kontwole pwogrè a epi pwolonje Inisyativ </a:t>
            </a:r>
            <a:r>
              <a:rPr lang="fr-HT" sz="1600" dirty="0" err="1">
                <a:latin typeface="Aptos Narrow"/>
                <a:sym typeface="Arial"/>
              </a:rPr>
              <a:t>Buy</a:t>
            </a:r>
            <a:r>
              <a:rPr lang="fr-HT" sz="1600" dirty="0">
                <a:latin typeface="Aptos Narrow"/>
                <a:sym typeface="Arial"/>
              </a:rPr>
              <a:t> Clean lan pou </a:t>
            </a:r>
            <a:r>
              <a:rPr lang="fr-HT" sz="1600" dirty="0" err="1">
                <a:latin typeface="Aptos Narrow"/>
                <a:sym typeface="Arial"/>
              </a:rPr>
              <a:t>kontriksyon</a:t>
            </a:r>
            <a:r>
              <a:rPr lang="fr-HT" sz="1600" dirty="0">
                <a:latin typeface="Aptos Narrow"/>
                <a:sym typeface="Arial"/>
              </a:rPr>
              <a:t> nan eta a</a:t>
            </a:r>
          </a:p>
          <a:p>
            <a:r>
              <a:rPr lang="fr-HT" sz="1600" dirty="0">
                <a:latin typeface="Aptos Narrow"/>
                <a:sym typeface="Arial"/>
              </a:rPr>
              <a:t>Kontwole epi pibliye done sou enèji/emisyon pòtfolyo eta a ki disponib pou piblik la </a:t>
            </a:r>
          </a:p>
          <a:p>
            <a:pPr marL="0" indent="0">
              <a:spcBef>
                <a:spcPts val="1200"/>
              </a:spcBef>
              <a:spcAft>
                <a:spcPts val="600"/>
              </a:spcAft>
              <a:buNone/>
            </a:pPr>
            <a:r>
              <a:rPr lang="fr-HT" sz="1800" b="1" dirty="0">
                <a:latin typeface="Aptos Narrow"/>
                <a:sym typeface="Arial"/>
              </a:rPr>
              <a:t>Pwogram MOR-EV</a:t>
            </a:r>
          </a:p>
          <a:p>
            <a:r>
              <a:rPr lang="fr-HT" sz="1800" dirty="0">
                <a:latin typeface="Aptos Narrow"/>
                <a:sym typeface="Arial"/>
              </a:rPr>
              <a:t>Elabore yon seri prediksyon sou itilizasyon pwogram lan k ap dire plizyè ane ansanm ak adopsyon </a:t>
            </a:r>
            <a:r>
              <a:rPr lang="fr-HT" sz="1800" dirty="0" err="1">
                <a:latin typeface="Aptos Narrow"/>
                <a:sym typeface="Arial"/>
              </a:rPr>
              <a:t>veyikil</a:t>
            </a:r>
            <a:r>
              <a:rPr lang="fr-HT" sz="1800" dirty="0">
                <a:latin typeface="Aptos Narrow"/>
                <a:sym typeface="Arial"/>
              </a:rPr>
              <a:t> elektrik yo epi travay pou idantifye opsyon finansman yo  </a:t>
            </a:r>
          </a:p>
          <a:p>
            <a:r>
              <a:rPr lang="fr-HT" sz="1800" dirty="0">
                <a:latin typeface="Aptos Narrow"/>
                <a:sym typeface="Arial"/>
              </a:rPr>
              <a:t>Elaji estrateji pou sansibilizasyon yo avèk òganizasyon kominotè yo pou ankouraje aksè </a:t>
            </a:r>
            <a:r>
              <a:rPr lang="fr-HT" sz="1800" dirty="0" err="1">
                <a:latin typeface="Aptos Narrow"/>
                <a:sym typeface="Arial"/>
              </a:rPr>
              <a:t>veyikil</a:t>
            </a:r>
            <a:r>
              <a:rPr lang="fr-HT" sz="1800" dirty="0">
                <a:latin typeface="Aptos Narrow"/>
                <a:sym typeface="Arial"/>
              </a:rPr>
              <a:t> elektrik yo pou kominote ki gen revni ki ba yo ak sa ki defavorize yo ansanm ak popilasyon priyoritè yo </a:t>
            </a:r>
          </a:p>
          <a:p>
            <a:r>
              <a:rPr lang="fr-HT" sz="1800" dirty="0">
                <a:latin typeface="Aptos Narrow"/>
                <a:sym typeface="Arial"/>
              </a:rPr>
              <a:t>Soumèt yon pwopozisyon Sibvansyon pou Diminye sou Polisyon Klima US EPA (CPRG) pou elektrifye </a:t>
            </a:r>
            <a:r>
              <a:rPr lang="fr-HT" sz="1800" dirty="0" err="1">
                <a:latin typeface="Aptos Narrow"/>
                <a:sym typeface="Arial"/>
              </a:rPr>
              <a:t>veyikil</a:t>
            </a:r>
            <a:r>
              <a:rPr lang="fr-HT" sz="1800" dirty="0">
                <a:latin typeface="Aptos Narrow"/>
                <a:sym typeface="Arial"/>
              </a:rPr>
              <a:t> mwayen ak </a:t>
            </a:r>
            <a:r>
              <a:rPr lang="fr-HT" sz="1800" dirty="0" err="1">
                <a:latin typeface="Aptos Narrow"/>
                <a:sym typeface="Arial"/>
              </a:rPr>
              <a:t>veyikil</a:t>
            </a:r>
            <a:r>
              <a:rPr lang="fr-HT" sz="1800" dirty="0">
                <a:latin typeface="Aptos Narrow"/>
                <a:sym typeface="Arial"/>
              </a:rPr>
              <a:t> lou yo (MD/HD) toupatou nan eta a </a:t>
            </a:r>
          </a:p>
        </p:txBody>
      </p:sp>
    </p:spTree>
    <p:extLst>
      <p:ext uri="{BB962C8B-B14F-4D97-AF65-F5344CB8AC3E}">
        <p14:creationId xmlns:p14="http://schemas.microsoft.com/office/powerpoint/2010/main" val="2660228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fr-HT" dirty="0">
                <a:sym typeface="Arial"/>
              </a:rPr>
              <a:t>Enèji Renouvlab e Altènatif</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567559" y="1592317"/>
            <a:ext cx="10710041" cy="4263250"/>
          </a:xfrm>
        </p:spPr>
        <p:txBody>
          <a:bodyPr>
            <a:normAutofit fontScale="92500" lnSpcReduction="20000"/>
          </a:bodyPr>
          <a:lstStyle/>
          <a:p>
            <a:r>
              <a:rPr lang="fr-HT" sz="3000" dirty="0">
                <a:sym typeface="Arial"/>
              </a:rPr>
              <a:t>Revize epi amelyore pwogram ki bay </a:t>
            </a:r>
            <a:r>
              <a:rPr lang="fr-HT" sz="3000" dirty="0" err="1">
                <a:sym typeface="Arial"/>
              </a:rPr>
              <a:t>prim</a:t>
            </a:r>
            <a:r>
              <a:rPr lang="fr-HT" sz="3000" dirty="0">
                <a:sym typeface="Arial"/>
              </a:rPr>
              <a:t> pou ankourajman ki deja la yo pou:</a:t>
            </a:r>
          </a:p>
          <a:p>
            <a:pPr lvl="1"/>
            <a:r>
              <a:rPr lang="fr-HT" sz="3000" dirty="0">
                <a:sym typeface="Arial"/>
              </a:rPr>
              <a:t>Jere fon </a:t>
            </a:r>
            <a:r>
              <a:rPr lang="fr-HT" sz="3000" dirty="0" err="1">
                <a:sym typeface="Arial"/>
              </a:rPr>
              <a:t>kontribyab</a:t>
            </a:r>
            <a:r>
              <a:rPr lang="fr-HT" sz="3000" dirty="0">
                <a:sym typeface="Arial"/>
              </a:rPr>
              <a:t> yo </a:t>
            </a:r>
            <a:r>
              <a:rPr lang="fr-HT" sz="3000" dirty="0" err="1">
                <a:sym typeface="Arial"/>
              </a:rPr>
              <a:t>defason</a:t>
            </a:r>
            <a:r>
              <a:rPr lang="fr-HT" sz="3000" dirty="0">
                <a:sym typeface="Arial"/>
              </a:rPr>
              <a:t> responsab </a:t>
            </a:r>
          </a:p>
          <a:p>
            <a:pPr lvl="1"/>
            <a:r>
              <a:rPr lang="fr-HT" sz="3000" dirty="0">
                <a:sym typeface="Arial"/>
              </a:rPr>
              <a:t>Asire patisipasyon jeneral kliyan ki gen revni ki ba ak sa ki gen revni mwayen yo ansanm ak </a:t>
            </a:r>
            <a:r>
              <a:rPr lang="fr-HT" sz="3000" dirty="0" err="1">
                <a:sym typeface="Arial"/>
              </a:rPr>
              <a:t>avanta</a:t>
            </a:r>
            <a:r>
              <a:rPr lang="fr-HT" sz="3000" dirty="0">
                <a:sym typeface="Arial"/>
              </a:rPr>
              <a:t> ekitab yo</a:t>
            </a:r>
          </a:p>
          <a:p>
            <a:pPr lvl="1"/>
            <a:r>
              <a:rPr lang="fr-HT" sz="3000" dirty="0">
                <a:sym typeface="Arial"/>
              </a:rPr>
              <a:t>Rasyonalize ansanm egzijans pwogram lan ansanm ak pwosesis aplikasyon yo </a:t>
            </a:r>
          </a:p>
          <a:p>
            <a:pPr lvl="1"/>
            <a:r>
              <a:rPr lang="fr-HT" sz="3000" dirty="0">
                <a:sym typeface="Arial"/>
              </a:rPr>
              <a:t>Founi sous revni ki fyab pou moun k ap kreye pwojè yo</a:t>
            </a:r>
          </a:p>
          <a:p>
            <a:r>
              <a:rPr lang="fr-HT" sz="3000" dirty="0">
                <a:sym typeface="Arial"/>
              </a:rPr>
              <a:t>Elabore yon seri nouvo pwogram ki bay </a:t>
            </a:r>
            <a:r>
              <a:rPr lang="fr-HT" sz="3000" dirty="0" err="1">
                <a:sym typeface="Arial"/>
              </a:rPr>
              <a:t>prim</a:t>
            </a:r>
            <a:r>
              <a:rPr lang="fr-HT" sz="3000" dirty="0">
                <a:sym typeface="Arial"/>
              </a:rPr>
              <a:t> pou ankourajman pou fasilite deplwaman enèji renouvlab yo nan domèn kle yo </a:t>
            </a:r>
          </a:p>
          <a:p>
            <a:endParaRPr lang="en-US" dirty="0">
              <a:latin typeface="Arial"/>
              <a:ea typeface="宋体"/>
              <a:sym typeface="Arial"/>
            </a:endParaRPr>
          </a:p>
          <a:p>
            <a:pPr lvl="1"/>
            <a:endParaRPr lang="en-US" dirty="0">
              <a:latin typeface="Arial"/>
              <a:ea typeface="宋体"/>
              <a:sym typeface="Arial"/>
            </a:endParaRPr>
          </a:p>
        </p:txBody>
      </p:sp>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fr-HT" sz="3200" dirty="0">
                <a:solidFill>
                  <a:srgbClr val="004B8D"/>
                </a:solidFill>
                <a:latin typeface="Aptos Black" panose="020B0004020202020204" pitchFamily="34" charset="0"/>
                <a:sym typeface="Arial"/>
              </a:rPr>
              <a:t>Objektif pou Ane 2024 la</a:t>
            </a:r>
          </a:p>
        </p:txBody>
      </p:sp>
    </p:spTree>
    <p:extLst>
      <p:ext uri="{BB962C8B-B14F-4D97-AF65-F5344CB8AC3E}">
        <p14:creationId xmlns:p14="http://schemas.microsoft.com/office/powerpoint/2010/main" val="1812952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fr-HT" dirty="0">
                <a:sym typeface="Arial"/>
              </a:rPr>
              <a:t>Enèji Renouvlab e Altènatif</a:t>
            </a:r>
          </a:p>
        </p:txBody>
      </p:sp>
      <p:sp>
        <p:nvSpPr>
          <p:cNvPr id="6" name="Rectangle 5">
            <a:extLst>
              <a:ext uri="{FF2B5EF4-FFF2-40B4-BE49-F238E27FC236}">
                <a16:creationId xmlns:a16="http://schemas.microsoft.com/office/drawing/2014/main" id="{1F5A9687-C404-60C5-8FA9-85B5E4C407EF}"/>
              </a:ext>
            </a:extLst>
          </p:cNvPr>
          <p:cNvSpPr/>
          <p:nvPr/>
        </p:nvSpPr>
        <p:spPr>
          <a:xfrm>
            <a:off x="7680960" y="4091940"/>
            <a:ext cx="4137660" cy="2537460"/>
          </a:xfrm>
          <a:prstGeom prst="rect">
            <a:avLst/>
          </a:prstGeom>
        </p:spPr>
        <p:style>
          <a:lnRef idx="1">
            <a:schemeClr val="accent6"/>
          </a:lnRef>
          <a:fillRef idx="2">
            <a:schemeClr val="accent6"/>
          </a:fillRef>
          <a:effectRef idx="1">
            <a:schemeClr val="accent6"/>
          </a:effectRef>
          <a:fontRef idx="minor">
            <a:schemeClr val="dk1"/>
          </a:fontRef>
        </p:style>
        <p:txBody>
          <a:bodyPr tIns="182880" bIns="182880" rtlCol="0" anchor="t"/>
          <a:lstStyle/>
          <a:p>
            <a:pPr algn="ctr"/>
            <a:r>
              <a:rPr lang="fr-HT" b="1" u="sng" dirty="0">
                <a:latin typeface="Aptos Narrow" panose="020B0004020202020204" pitchFamily="34" charset="0"/>
                <a:sym typeface="Arial"/>
              </a:rPr>
              <a:t>Opòtinite pou Angajman Piblik</a:t>
            </a:r>
          </a:p>
          <a:p>
            <a:pPr marL="285750" indent="-285750">
              <a:buFont typeface="Arial" panose="020B0604020202020204" pitchFamily="34" charset="0"/>
              <a:buChar char="•"/>
            </a:pPr>
            <a:r>
              <a:rPr lang="fr-HT" dirty="0">
                <a:latin typeface="Aptos Narrow" panose="020B0004020202020204" pitchFamily="34" charset="0"/>
                <a:sym typeface="Arial"/>
              </a:rPr>
              <a:t>Prentan – peryòd kòmantè </a:t>
            </a:r>
            <a:r>
              <a:rPr lang="fr-HT" dirty="0" err="1">
                <a:latin typeface="Aptos Narrow" panose="020B0004020202020204" pitchFamily="34" charset="0"/>
                <a:sym typeface="Arial"/>
              </a:rPr>
              <a:t>aksyonè</a:t>
            </a:r>
            <a:r>
              <a:rPr lang="fr-HT" dirty="0">
                <a:latin typeface="Aptos Narrow" panose="020B0004020202020204" pitchFamily="34" charset="0"/>
                <a:sym typeface="Arial"/>
              </a:rPr>
              <a:t> yo sou egzamen CPS la</a:t>
            </a:r>
          </a:p>
          <a:p>
            <a:pPr marL="285750" indent="-285750">
              <a:buFont typeface="Arial" panose="020B0604020202020204" pitchFamily="34" charset="0"/>
              <a:buChar char="•"/>
            </a:pPr>
            <a:r>
              <a:rPr lang="fr-HT" dirty="0">
                <a:latin typeface="Aptos Narrow" panose="020B0004020202020204" pitchFamily="34" charset="0"/>
                <a:sym typeface="Arial"/>
              </a:rPr>
              <a:t>Ete – peryòd kòmantè piblik sou Pwopozisyon SMART </a:t>
            </a:r>
            <a:r>
              <a:rPr lang="fr-HT" dirty="0" err="1">
                <a:latin typeface="Aptos Narrow" panose="020B0004020202020204" pitchFamily="34" charset="0"/>
                <a:sym typeface="Arial"/>
              </a:rPr>
              <a:t>Straw</a:t>
            </a:r>
            <a:r>
              <a:rPr lang="fr-HT" dirty="0">
                <a:latin typeface="Aptos Narrow" panose="020B0004020202020204" pitchFamily="34" charset="0"/>
                <a:sym typeface="Arial"/>
              </a:rPr>
              <a:t> a</a:t>
            </a:r>
          </a:p>
          <a:p>
            <a:pPr marL="285750" indent="-285750">
              <a:buFont typeface="Arial" panose="020B0604020202020204" pitchFamily="34" charset="0"/>
              <a:buChar char="•"/>
            </a:pPr>
            <a:r>
              <a:rPr lang="fr-HT" dirty="0">
                <a:latin typeface="Aptos Narrow" panose="020B0004020202020204" pitchFamily="34" charset="0"/>
                <a:sym typeface="Arial"/>
              </a:rPr>
              <a:t>Ete – peryòd kòmantè piblik Pwopozisyon </a:t>
            </a:r>
            <a:r>
              <a:rPr lang="fr-HT" dirty="0" err="1">
                <a:latin typeface="Aptos Narrow" panose="020B0004020202020204" pitchFamily="34" charset="0"/>
                <a:sym typeface="Arial"/>
              </a:rPr>
              <a:t>Straw</a:t>
            </a:r>
            <a:r>
              <a:rPr lang="fr-HT" dirty="0">
                <a:latin typeface="Aptos Narrow" panose="020B0004020202020204" pitchFamily="34" charset="0"/>
                <a:sym typeface="Arial"/>
              </a:rPr>
              <a:t> sou Sibvansyon pou Estoke Enèji yo</a:t>
            </a:r>
          </a:p>
          <a:p>
            <a:pPr algn="ctr"/>
            <a:endParaRPr lang="en-US" dirty="0">
              <a:latin typeface="Arial"/>
              <a:ea typeface="宋体"/>
              <a:sym typeface="Arial"/>
            </a:endParaRPr>
          </a:p>
        </p:txBody>
      </p:sp>
      <p:sp>
        <p:nvSpPr>
          <p:cNvPr id="2" name="Rectangle 1">
            <a:extLst>
              <a:ext uri="{FF2B5EF4-FFF2-40B4-BE49-F238E27FC236}">
                <a16:creationId xmlns:a16="http://schemas.microsoft.com/office/drawing/2014/main" id="{71CCA49F-2967-7D6A-9A20-940C4126EC05}"/>
              </a:ext>
            </a:extLst>
          </p:cNvPr>
          <p:cNvSpPr/>
          <p:nvPr/>
        </p:nvSpPr>
        <p:spPr>
          <a:xfrm>
            <a:off x="7680960" y="1424939"/>
            <a:ext cx="4137660" cy="2422231"/>
          </a:xfrm>
          <a:prstGeom prst="rect">
            <a:avLst/>
          </a:prstGeom>
        </p:spPr>
        <p:style>
          <a:lnRef idx="1">
            <a:schemeClr val="accent3"/>
          </a:lnRef>
          <a:fillRef idx="2">
            <a:schemeClr val="accent3"/>
          </a:fillRef>
          <a:effectRef idx="1">
            <a:schemeClr val="accent3"/>
          </a:effectRef>
          <a:fontRef idx="minor">
            <a:schemeClr val="dk1"/>
          </a:fontRef>
        </p:style>
        <p:txBody>
          <a:bodyPr tIns="182880" bIns="182880" rtlCol="0" anchor="t"/>
          <a:lstStyle/>
          <a:p>
            <a:pPr algn="ctr"/>
            <a:r>
              <a:rPr lang="fr-HT" b="1" u="sng" dirty="0">
                <a:latin typeface="Aptos Narrow" panose="020B0004020202020204" pitchFamily="34" charset="0"/>
                <a:sym typeface="Arial"/>
              </a:rPr>
              <a:t>Kalandriye 2024 la</a:t>
            </a:r>
          </a:p>
          <a:p>
            <a:pPr marL="285750" indent="-285750">
              <a:buFont typeface="Arial" panose="020B0604020202020204" pitchFamily="34" charset="0"/>
              <a:buChar char="•"/>
            </a:pPr>
            <a:r>
              <a:rPr lang="fr-HT" dirty="0">
                <a:latin typeface="Aptos Narrow" panose="020B0004020202020204" pitchFamily="34" charset="0"/>
                <a:sym typeface="Arial"/>
              </a:rPr>
              <a:t>Prentan – anons </a:t>
            </a:r>
            <a:r>
              <a:rPr lang="fr-HT" dirty="0" err="1">
                <a:latin typeface="Aptos Narrow" panose="020B0004020202020204" pitchFamily="34" charset="0"/>
                <a:sym typeface="Arial"/>
              </a:rPr>
              <a:t>prim</a:t>
            </a:r>
            <a:r>
              <a:rPr lang="fr-HT" dirty="0">
                <a:latin typeface="Aptos Narrow" panose="020B0004020202020204" pitchFamily="34" charset="0"/>
                <a:sym typeface="Arial"/>
              </a:rPr>
              <a:t> Enèji Solè pou Tout Moun nan </a:t>
            </a:r>
          </a:p>
          <a:p>
            <a:pPr marL="285750" indent="-285750">
              <a:buFont typeface="Arial" panose="020B0604020202020204" pitchFamily="34" charset="0"/>
              <a:buChar char="•"/>
            </a:pPr>
            <a:r>
              <a:rPr lang="fr-HT" dirty="0">
                <a:latin typeface="Aptos Narrow" panose="020B0004020202020204" pitchFamily="34" charset="0"/>
                <a:sym typeface="Arial"/>
              </a:rPr>
              <a:t>Ete – pwopozisyon SMART </a:t>
            </a:r>
            <a:r>
              <a:rPr lang="fr-HT" dirty="0" err="1">
                <a:latin typeface="Aptos Narrow" panose="020B0004020202020204" pitchFamily="34" charset="0"/>
                <a:sym typeface="Arial"/>
              </a:rPr>
              <a:t>Straw</a:t>
            </a:r>
            <a:r>
              <a:rPr lang="fr-HT" dirty="0">
                <a:latin typeface="Aptos Narrow" panose="020B0004020202020204" pitchFamily="34" charset="0"/>
                <a:sym typeface="Arial"/>
              </a:rPr>
              <a:t> </a:t>
            </a:r>
          </a:p>
          <a:p>
            <a:pPr marL="285750" indent="-285750">
              <a:buFont typeface="Arial" panose="020B0604020202020204" pitchFamily="34" charset="0"/>
              <a:buChar char="•"/>
            </a:pPr>
            <a:r>
              <a:rPr lang="fr-HT" dirty="0">
                <a:latin typeface="Aptos Narrow" panose="020B0004020202020204" pitchFamily="34" charset="0"/>
                <a:sym typeface="Arial"/>
              </a:rPr>
              <a:t>Ete – Pwopozisyon </a:t>
            </a:r>
            <a:r>
              <a:rPr lang="fr-HT" dirty="0" err="1">
                <a:latin typeface="Aptos Narrow" panose="020B0004020202020204" pitchFamily="34" charset="0"/>
                <a:sym typeface="Arial"/>
              </a:rPr>
              <a:t>Straw</a:t>
            </a:r>
            <a:r>
              <a:rPr lang="fr-HT" dirty="0">
                <a:latin typeface="Aptos Narrow" panose="020B0004020202020204" pitchFamily="34" charset="0"/>
                <a:sym typeface="Arial"/>
              </a:rPr>
              <a:t> sou Pwogram Sibvansyon pou Estoke Enèji a</a:t>
            </a:r>
          </a:p>
          <a:p>
            <a:pPr marL="285750" indent="-285750">
              <a:buFont typeface="Arial" panose="020B0604020202020204" pitchFamily="34" charset="0"/>
              <a:buChar char="•"/>
            </a:pPr>
            <a:r>
              <a:rPr lang="fr-HT" dirty="0">
                <a:latin typeface="Aptos Narrow" panose="020B0004020202020204" pitchFamily="34" charset="0"/>
                <a:sym typeface="Arial"/>
              </a:rPr>
              <a:t>Otòn – ouvèti aplikasyon LISSP yo</a:t>
            </a:r>
          </a:p>
        </p:txBody>
      </p:sp>
      <p:sp>
        <p:nvSpPr>
          <p:cNvPr id="7" name="TextBox 6">
            <a:extLst>
              <a:ext uri="{FF2B5EF4-FFF2-40B4-BE49-F238E27FC236}">
                <a16:creationId xmlns:a16="http://schemas.microsoft.com/office/drawing/2014/main" id="{1E2D11E9-7938-01FD-9510-0BEA579A12FF}"/>
              </a:ext>
            </a:extLst>
          </p:cNvPr>
          <p:cNvSpPr txBox="1"/>
          <p:nvPr/>
        </p:nvSpPr>
        <p:spPr>
          <a:xfrm>
            <a:off x="377427" y="1132551"/>
            <a:ext cx="6648213" cy="523220"/>
          </a:xfrm>
          <a:prstGeom prst="rect">
            <a:avLst/>
          </a:prstGeom>
          <a:noFill/>
        </p:spPr>
        <p:txBody>
          <a:bodyPr wrap="square">
            <a:spAutoFit/>
          </a:bodyPr>
          <a:lstStyle/>
          <a:p>
            <a:pPr algn="ctr"/>
            <a:r>
              <a:rPr lang="fr-HT" sz="2800" dirty="0">
                <a:solidFill>
                  <a:srgbClr val="004B8D"/>
                </a:solidFill>
                <a:latin typeface="Aptos Black" panose="020B0004020202020204" pitchFamily="34" charset="0"/>
                <a:sym typeface="Arial"/>
              </a:rPr>
              <a:t>Pwojè Prensipal yo pou Ane 2024 la</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377427" y="1717326"/>
            <a:ext cx="6941820" cy="434711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HT" sz="2600" dirty="0">
                <a:solidFill>
                  <a:srgbClr val="0000FF"/>
                </a:solidFill>
                <a:sym typeface="Arial"/>
                <a:hlinkClick r:id="rId2">
                  <a:extLst>
                    <a:ext uri="{A12FA001-AC4F-418D-AE19-62706E023703}">
                      <ahyp:hlinkClr xmlns:ahyp="http://schemas.microsoft.com/office/drawing/2018/hyperlinkcolor" val="tx"/>
                    </a:ext>
                  </a:extLst>
                </a:hlinkClick>
              </a:rPr>
              <a:t>Egzamen Sib Enèji Solè Renouvlab nan Massachusetts (Solar Massachusetts </a:t>
            </a:r>
            <a:r>
              <a:rPr lang="fr-HT" sz="2600" dirty="0" err="1">
                <a:solidFill>
                  <a:srgbClr val="0000FF"/>
                </a:solidFill>
                <a:sym typeface="Arial"/>
                <a:hlinkClick r:id="rId2">
                  <a:extLst>
                    <a:ext uri="{A12FA001-AC4F-418D-AE19-62706E023703}">
                      <ahyp:hlinkClr xmlns:ahyp="http://schemas.microsoft.com/office/drawing/2018/hyperlinkcolor" val="tx"/>
                    </a:ext>
                  </a:extLst>
                </a:hlinkClick>
              </a:rPr>
              <a:t>Renewable</a:t>
            </a:r>
            <a:r>
              <a:rPr lang="fr-HT" sz="2600" dirty="0">
                <a:solidFill>
                  <a:srgbClr val="0000FF"/>
                </a:solidFill>
                <a:sym typeface="Arial"/>
                <a:hlinkClick r:id="rId2">
                  <a:extLst>
                    <a:ext uri="{A12FA001-AC4F-418D-AE19-62706E023703}">
                      <ahyp:hlinkClr xmlns:ahyp="http://schemas.microsoft.com/office/drawing/2018/hyperlinkcolor" val="tx"/>
                    </a:ext>
                  </a:extLst>
                </a:hlinkClick>
              </a:rPr>
              <a:t> Target, SMART)</a:t>
            </a:r>
            <a:r>
              <a:rPr lang="fr-HT" sz="2600" dirty="0">
                <a:sym typeface="Arial"/>
                <a:hlinkClick r:id="rId2">
                  <a:extLst>
                    <a:ext uri="{A12FA001-AC4F-418D-AE19-62706E023703}">
                      <ahyp:hlinkClr xmlns:ahyp="http://schemas.microsoft.com/office/drawing/2018/hyperlinkcolor" val="tx"/>
                    </a:ext>
                  </a:extLst>
                </a:hlinkClick>
              </a:rPr>
              <a:t> </a:t>
            </a:r>
            <a:r>
              <a:rPr lang="fr-HT" sz="2600" dirty="0">
                <a:sym typeface="Arial"/>
              </a:rPr>
              <a:t>ansanm ak Pwopozisyon </a:t>
            </a:r>
            <a:r>
              <a:rPr lang="fr-HT" sz="2600" dirty="0" err="1">
                <a:sym typeface="Arial"/>
              </a:rPr>
              <a:t>Straw</a:t>
            </a:r>
            <a:endParaRPr lang="fr-HT" sz="2600" dirty="0">
              <a:sym typeface="Arial"/>
            </a:endParaRPr>
          </a:p>
          <a:p>
            <a:r>
              <a:rPr lang="fr-HT" sz="2600" dirty="0">
                <a:sym typeface="Arial"/>
              </a:rPr>
              <a:t>Pwogram Enèji Solè pou Sèvis pou Moun ki Gen Revni ki ba yo (Low-</a:t>
            </a:r>
            <a:r>
              <a:rPr lang="fr-HT" sz="2600" dirty="0" err="1">
                <a:sym typeface="Arial"/>
              </a:rPr>
              <a:t>Income</a:t>
            </a:r>
            <a:r>
              <a:rPr lang="fr-HT" sz="2600" dirty="0">
                <a:sym typeface="Arial"/>
              </a:rPr>
              <a:t> Services Solar Program, LISSP)</a:t>
            </a:r>
          </a:p>
          <a:p>
            <a:r>
              <a:rPr lang="fr-HT" sz="2600" dirty="0">
                <a:solidFill>
                  <a:srgbClr val="0000FF"/>
                </a:solidFill>
                <a:sym typeface="Arial"/>
                <a:hlinkClick r:id="rId3">
                  <a:extLst>
                    <a:ext uri="{A12FA001-AC4F-418D-AE19-62706E023703}">
                      <ahyp:hlinkClr xmlns:ahyp="http://schemas.microsoft.com/office/drawing/2018/hyperlinkcolor" val="tx"/>
                    </a:ext>
                  </a:extLst>
                </a:hlinkClick>
              </a:rPr>
              <a:t>Enèji Solè pou Tout Moun </a:t>
            </a:r>
            <a:r>
              <a:rPr lang="fr-HT" sz="1900" dirty="0">
                <a:sym typeface="Arial"/>
              </a:rPr>
              <a:t>(</a:t>
            </a:r>
            <a:r>
              <a:rPr lang="fr-HT" sz="1900" dirty="0" err="1">
                <a:sym typeface="Arial"/>
              </a:rPr>
              <a:t>prim</a:t>
            </a:r>
            <a:r>
              <a:rPr lang="fr-HT" sz="1900" dirty="0">
                <a:sym typeface="Arial"/>
              </a:rPr>
              <a:t> ki annatant nan EPA)</a:t>
            </a:r>
          </a:p>
          <a:p>
            <a:r>
              <a:rPr lang="fr-HT" sz="2400" dirty="0">
                <a:sym typeface="Arial"/>
              </a:rPr>
              <a:t>Egzamen Nòm Clean Peak Energy (CPS) </a:t>
            </a:r>
          </a:p>
          <a:p>
            <a:r>
              <a:rPr lang="fr-HT" sz="2400" dirty="0">
                <a:solidFill>
                  <a:srgbClr val="0000FF"/>
                </a:solidFill>
                <a:sym typeface="Arial"/>
                <a:hlinkClick r:id="rId4">
                  <a:extLst>
                    <a:ext uri="{A12FA001-AC4F-418D-AE19-62706E023703}">
                      <ahyp:hlinkClr xmlns:ahyp="http://schemas.microsoft.com/office/drawing/2018/hyperlinkcolor" val="tx"/>
                    </a:ext>
                  </a:extLst>
                </a:hlinkClick>
              </a:rPr>
              <a:t>Pwogram Sibvansyon pou Estoke Enèji </a:t>
            </a:r>
          </a:p>
          <a:p>
            <a:r>
              <a:rPr lang="fr-HT" sz="2400" dirty="0" err="1">
                <a:sym typeface="Arial"/>
              </a:rPr>
              <a:t>Devlopman</a:t>
            </a:r>
            <a:r>
              <a:rPr lang="fr-HT" sz="2400" dirty="0">
                <a:sym typeface="Arial"/>
              </a:rPr>
              <a:t> Pòtay sou Nòm Pòtfolyo Enèji Renouvlab la (RPS) </a:t>
            </a:r>
          </a:p>
          <a:p>
            <a:r>
              <a:rPr lang="fr-HT" sz="2400" dirty="0">
                <a:sym typeface="Arial"/>
              </a:rPr>
              <a:t>Fèy de Wout Massachusetts sou Idwojèn </a:t>
            </a:r>
          </a:p>
          <a:p>
            <a:pPr lvl="1"/>
            <a:endParaRPr lang="en-US" sz="2000" dirty="0">
              <a:latin typeface="Arial"/>
              <a:ea typeface="宋体"/>
              <a:sym typeface="Arial"/>
            </a:endParaRPr>
          </a:p>
        </p:txBody>
      </p:sp>
    </p:spTree>
    <p:extLst>
      <p:ext uri="{BB962C8B-B14F-4D97-AF65-F5344CB8AC3E}">
        <p14:creationId xmlns:p14="http://schemas.microsoft.com/office/powerpoint/2010/main" val="2998431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fr-HT" dirty="0">
                <a:sym typeface="Arial"/>
              </a:rPr>
              <a:t>Efikasite Enèji </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567559" y="1807029"/>
            <a:ext cx="11014841" cy="4194673"/>
          </a:xfrm>
        </p:spPr>
        <p:txBody>
          <a:bodyPr vert="horz" lIns="91440" tIns="45720" rIns="91440" bIns="45720" rtlCol="0" anchor="t">
            <a:normAutofit lnSpcReduction="10000"/>
          </a:bodyPr>
          <a:lstStyle/>
          <a:p>
            <a:r>
              <a:rPr lang="fr-HT" sz="3000" dirty="0">
                <a:latin typeface="Aptos Narrow"/>
                <a:sym typeface="Arial"/>
              </a:rPr>
              <a:t>Sipòte epi ankouraje pou envestisman an fèt </a:t>
            </a:r>
            <a:r>
              <a:rPr lang="fr-HT" sz="3000" dirty="0" err="1">
                <a:latin typeface="Aptos Narrow"/>
                <a:sym typeface="Arial"/>
              </a:rPr>
              <a:t>defason</a:t>
            </a:r>
            <a:r>
              <a:rPr lang="fr-HT" sz="3000" dirty="0">
                <a:latin typeface="Aptos Narrow"/>
                <a:sym typeface="Arial"/>
              </a:rPr>
              <a:t> ekitab nan domèn efikasite enèji ak dekabonizasyon pou ankouraje ansanm objektif klimatik Eta a </a:t>
            </a:r>
          </a:p>
          <a:p>
            <a:r>
              <a:rPr lang="fr-HT" sz="3000" dirty="0">
                <a:latin typeface="Aptos Narrow"/>
                <a:sym typeface="Arial"/>
              </a:rPr>
              <a:t>Fè dekabonizasyon batiman an avanse gras ak elaborasyon rapò sou enèji batiman an </a:t>
            </a:r>
          </a:p>
          <a:p>
            <a:r>
              <a:rPr lang="fr-HT" sz="3000" dirty="0">
                <a:latin typeface="Aptos Narrow"/>
                <a:sym typeface="Arial"/>
              </a:rPr>
              <a:t>Priyorize tranzisyon nan enèji pwòp la pou rezidan ki gen revni ki ba ak sa ki gen revni mwayen yo, gras ak yon seri sibvansyon DOER pou lojman ki abòdab ansanm ak elaborasyon yon pwogram</a:t>
            </a:r>
          </a:p>
          <a:p>
            <a:r>
              <a:rPr lang="fr-HT" sz="3000" dirty="0">
                <a:latin typeface="Aptos Narrow"/>
                <a:sym typeface="Arial"/>
              </a:rPr>
              <a:t>Defann kòd sou enèji batiman yo ki pi byen sipòte dekabonizasyon an </a:t>
            </a:r>
          </a:p>
          <a:p>
            <a:pPr marL="457200" lvl="1" indent="0">
              <a:buNone/>
            </a:pPr>
            <a:endParaRPr lang="en-US" sz="3000" dirty="0">
              <a:latin typeface="Aptos Narrow"/>
              <a:sym typeface="Arial"/>
            </a:endParaRPr>
          </a:p>
          <a:p>
            <a:endParaRPr lang="en-US" dirty="0">
              <a:latin typeface="Arial"/>
              <a:ea typeface="宋体"/>
              <a:sym typeface="Arial"/>
            </a:endParaRPr>
          </a:p>
          <a:p>
            <a:pPr lvl="1"/>
            <a:endParaRPr lang="en-US" dirty="0">
              <a:latin typeface="Arial"/>
              <a:ea typeface="宋体"/>
              <a:sym typeface="Arial"/>
            </a:endParaRPr>
          </a:p>
        </p:txBody>
      </p:sp>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fr-HT" sz="3200" dirty="0">
                <a:solidFill>
                  <a:srgbClr val="004B8D"/>
                </a:solidFill>
                <a:latin typeface="Aptos Black" panose="020B0004020202020204" pitchFamily="34" charset="0"/>
                <a:sym typeface="Arial"/>
              </a:rPr>
              <a:t>Objektif pou Ane 2024 la</a:t>
            </a:r>
          </a:p>
        </p:txBody>
      </p:sp>
    </p:spTree>
    <p:extLst>
      <p:ext uri="{BB962C8B-B14F-4D97-AF65-F5344CB8AC3E}">
        <p14:creationId xmlns:p14="http://schemas.microsoft.com/office/powerpoint/2010/main" val="417237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fr-HT" dirty="0">
                <a:sym typeface="Arial"/>
              </a:rPr>
              <a:t>Efikasite Enèji </a:t>
            </a:r>
          </a:p>
        </p:txBody>
      </p:sp>
      <p:sp>
        <p:nvSpPr>
          <p:cNvPr id="6" name="Rectangle 5">
            <a:extLst>
              <a:ext uri="{FF2B5EF4-FFF2-40B4-BE49-F238E27FC236}">
                <a16:creationId xmlns:a16="http://schemas.microsoft.com/office/drawing/2014/main" id="{1F5A9687-C404-60C5-8FA9-85B5E4C407EF}"/>
              </a:ext>
            </a:extLst>
          </p:cNvPr>
          <p:cNvSpPr/>
          <p:nvPr/>
        </p:nvSpPr>
        <p:spPr>
          <a:xfrm>
            <a:off x="7680960" y="4091939"/>
            <a:ext cx="4137660" cy="2287595"/>
          </a:xfrm>
          <a:prstGeom prst="rect">
            <a:avLst/>
          </a:prstGeom>
        </p:spPr>
        <p:style>
          <a:lnRef idx="1">
            <a:schemeClr val="accent6"/>
          </a:lnRef>
          <a:fillRef idx="2">
            <a:schemeClr val="accent6"/>
          </a:fillRef>
          <a:effectRef idx="1">
            <a:schemeClr val="accent6"/>
          </a:effectRef>
          <a:fontRef idx="minor">
            <a:schemeClr val="dk1"/>
          </a:fontRef>
        </p:style>
        <p:txBody>
          <a:bodyPr lIns="91440" tIns="182880" rIns="91440" bIns="182880" rtlCol="0" anchor="t"/>
          <a:lstStyle/>
          <a:p>
            <a:pPr algn="ctr"/>
            <a:r>
              <a:rPr lang="fr-HT" b="1" u="sng" dirty="0">
                <a:latin typeface="Aptos Narrow"/>
                <a:sym typeface="Arial"/>
              </a:rPr>
              <a:t>Opòtinite pou Angajman Piblik</a:t>
            </a:r>
          </a:p>
          <a:p>
            <a:pPr marL="285750" indent="-285750">
              <a:buFont typeface="Arial"/>
              <a:buChar char="•"/>
            </a:pPr>
            <a:r>
              <a:rPr lang="fr-HT" dirty="0">
                <a:latin typeface="Aptos Narrow"/>
                <a:sym typeface="Arial"/>
              </a:rPr>
              <a:t>18 Mas 2024- seyans kòmantè piblik HER/HEAR</a:t>
            </a:r>
          </a:p>
          <a:p>
            <a:pPr marL="285750" indent="-285750">
              <a:buFont typeface="Arial"/>
              <a:buChar char="•"/>
            </a:pPr>
            <a:r>
              <a:rPr lang="fr-HT" dirty="0">
                <a:latin typeface="Aptos Narrow"/>
                <a:sym typeface="Arial"/>
              </a:rPr>
              <a:t>Avril, Me, ak Jen- seyans kòmantè piblik sou plan EE ki dire twa lane a</a:t>
            </a:r>
          </a:p>
          <a:p>
            <a:pPr marL="285750" indent="-285750">
              <a:buFont typeface="Arial"/>
              <a:buChar char="•"/>
            </a:pPr>
            <a:r>
              <a:rPr lang="fr-HT" dirty="0">
                <a:latin typeface="Aptos Narrow"/>
                <a:sym typeface="Arial"/>
              </a:rPr>
              <a:t>Ete- kòmantè piblik sou Rapò sou Enèji Batiman yo konsènan règleman yo</a:t>
            </a:r>
          </a:p>
          <a:p>
            <a:pPr marL="285750" indent="-285750">
              <a:buFont typeface="Arial"/>
              <a:buChar char="•"/>
            </a:pPr>
            <a:endParaRPr lang="en-US" sz="1600" dirty="0">
              <a:latin typeface="Arial"/>
              <a:ea typeface="宋体"/>
              <a:sym typeface="Arial"/>
            </a:endParaRPr>
          </a:p>
        </p:txBody>
      </p:sp>
      <p:sp>
        <p:nvSpPr>
          <p:cNvPr id="2" name="Rectangle 1">
            <a:extLst>
              <a:ext uri="{FF2B5EF4-FFF2-40B4-BE49-F238E27FC236}">
                <a16:creationId xmlns:a16="http://schemas.microsoft.com/office/drawing/2014/main" id="{71CCA49F-2967-7D6A-9A20-940C4126EC05}"/>
              </a:ext>
            </a:extLst>
          </p:cNvPr>
          <p:cNvSpPr/>
          <p:nvPr/>
        </p:nvSpPr>
        <p:spPr>
          <a:xfrm>
            <a:off x="7680960" y="1132551"/>
            <a:ext cx="4137660" cy="2714619"/>
          </a:xfrm>
          <a:prstGeom prst="rect">
            <a:avLst/>
          </a:prstGeom>
        </p:spPr>
        <p:style>
          <a:lnRef idx="1">
            <a:schemeClr val="accent3"/>
          </a:lnRef>
          <a:fillRef idx="2">
            <a:schemeClr val="accent3"/>
          </a:fillRef>
          <a:effectRef idx="1">
            <a:schemeClr val="accent3"/>
          </a:effectRef>
          <a:fontRef idx="minor">
            <a:schemeClr val="dk1"/>
          </a:fontRef>
        </p:style>
        <p:txBody>
          <a:bodyPr lIns="91440" tIns="182880" rIns="91440" bIns="182880" rtlCol="0" anchor="t"/>
          <a:lstStyle/>
          <a:p>
            <a:pPr algn="ctr"/>
            <a:r>
              <a:rPr lang="fr-HT" b="1" u="sng" dirty="0">
                <a:latin typeface="Aptos Narrow"/>
                <a:sym typeface="Arial"/>
              </a:rPr>
              <a:t>Kalandriye 2024 la</a:t>
            </a:r>
          </a:p>
          <a:p>
            <a:pPr marL="285750" indent="-285750">
              <a:buFont typeface="Arial"/>
              <a:buChar char="•"/>
            </a:pPr>
            <a:r>
              <a:rPr lang="fr-HT" sz="1600" dirty="0">
                <a:latin typeface="Aptos Narrow"/>
                <a:sym typeface="Arial"/>
              </a:rPr>
              <a:t>Prentan – Atribisyon 2yèm tou pwojè renovasyon pou enèji pwòp nan lojman ki abòdab yo</a:t>
            </a:r>
          </a:p>
          <a:p>
            <a:pPr marL="285750" indent="-285750">
              <a:buFont typeface="Arial"/>
              <a:buChar char="•"/>
            </a:pPr>
            <a:r>
              <a:rPr lang="fr-HT" sz="1600" dirty="0">
                <a:latin typeface="Aptos Narrow"/>
                <a:sym typeface="Arial"/>
              </a:rPr>
              <a:t>Prentan- lansman Pwogram pou Anrichisman Enèji Merrimack Valley a</a:t>
            </a:r>
          </a:p>
          <a:p>
            <a:pPr marL="285750" indent="-285750">
              <a:buFont typeface="Arial"/>
              <a:buChar char="•"/>
            </a:pPr>
            <a:r>
              <a:rPr lang="fr-HT" sz="1600" dirty="0">
                <a:latin typeface="Aptos Narrow"/>
                <a:sym typeface="Arial"/>
              </a:rPr>
              <a:t>Ete – Elabore rekòmandasyon final Plan EE ki Dire Twa Lane yo pandan ane 2025-2027 la</a:t>
            </a:r>
          </a:p>
          <a:p>
            <a:pPr marL="285750" indent="-285750">
              <a:buFont typeface="Arial"/>
              <a:buChar char="•"/>
            </a:pPr>
            <a:r>
              <a:rPr lang="fr-HT" sz="1600" dirty="0">
                <a:latin typeface="Aptos Narrow"/>
                <a:sym typeface="Arial"/>
              </a:rPr>
              <a:t>Ivè- ankouraje règleman BER yo </a:t>
            </a:r>
          </a:p>
          <a:p>
            <a:pPr marL="285750" indent="-285750">
              <a:buFont typeface="Arial"/>
              <a:buChar char="•"/>
            </a:pPr>
            <a:endParaRPr lang="en-US" sz="1600" dirty="0">
              <a:latin typeface="Arial"/>
              <a:ea typeface="宋体"/>
              <a:cs typeface="Calibri"/>
              <a:sym typeface="Arial"/>
            </a:endParaRPr>
          </a:p>
        </p:txBody>
      </p:sp>
      <p:sp>
        <p:nvSpPr>
          <p:cNvPr id="7" name="TextBox 6">
            <a:extLst>
              <a:ext uri="{FF2B5EF4-FFF2-40B4-BE49-F238E27FC236}">
                <a16:creationId xmlns:a16="http://schemas.microsoft.com/office/drawing/2014/main" id="{1E2D11E9-7938-01FD-9510-0BEA579A12FF}"/>
              </a:ext>
            </a:extLst>
          </p:cNvPr>
          <p:cNvSpPr txBox="1"/>
          <p:nvPr/>
        </p:nvSpPr>
        <p:spPr>
          <a:xfrm>
            <a:off x="377427" y="1132551"/>
            <a:ext cx="6648213" cy="523220"/>
          </a:xfrm>
          <a:prstGeom prst="rect">
            <a:avLst/>
          </a:prstGeom>
          <a:noFill/>
        </p:spPr>
        <p:txBody>
          <a:bodyPr wrap="square">
            <a:spAutoFit/>
          </a:bodyPr>
          <a:lstStyle/>
          <a:p>
            <a:pPr algn="ctr"/>
            <a:r>
              <a:rPr lang="fr-HT" sz="2800" dirty="0">
                <a:solidFill>
                  <a:srgbClr val="004B8D"/>
                </a:solidFill>
                <a:latin typeface="Aptos Black" panose="020B0004020202020204" pitchFamily="34" charset="0"/>
                <a:sym typeface="Arial"/>
              </a:rPr>
              <a:t>Pwojè Prensipal yo pou Ane 2024 la</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377427" y="1717326"/>
            <a:ext cx="7068402" cy="4347113"/>
          </a:xfrm>
          <a:prstGeom prst="rect">
            <a:avLst/>
          </a:prstGeom>
        </p:spPr>
        <p:txBody>
          <a:bodyPr vert="horz" lIns="91440" tIns="45720" rIns="91440" bIns="45720" rtlCol="0" anchor="t">
            <a:normAutofit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fr-HT" sz="2600" dirty="0">
                <a:latin typeface="Aptos Narrow"/>
                <a:sym typeface="Arial"/>
              </a:rPr>
              <a:t>Sipòte elaborasyon Plan sou Efikasite Enèji ki Dire Twa Lane a pandan ane 2025-2027 la </a:t>
            </a:r>
          </a:p>
          <a:p>
            <a:pPr>
              <a:lnSpc>
                <a:spcPct val="90000"/>
              </a:lnSpc>
            </a:pPr>
            <a:r>
              <a:rPr lang="fr-HT" sz="2600" dirty="0">
                <a:latin typeface="Aptos Narrow"/>
                <a:sym typeface="Arial"/>
              </a:rPr>
              <a:t>Ankouraje règleman ki gen rapò ak Rapò sou Enèji Batiman yo</a:t>
            </a:r>
          </a:p>
          <a:p>
            <a:pPr>
              <a:lnSpc>
                <a:spcPct val="90000"/>
              </a:lnSpc>
            </a:pPr>
            <a:r>
              <a:rPr lang="fr-HT" sz="2600" dirty="0">
                <a:latin typeface="Aptos Narrow"/>
                <a:sym typeface="Arial"/>
              </a:rPr>
              <a:t>Akòde sibvansyon yo gras ak Pwogram Sibvansyon DOER pou Dekabonizasyon Lojman ki Abòdab yo</a:t>
            </a:r>
          </a:p>
          <a:p>
            <a:pPr>
              <a:lnSpc>
                <a:spcPct val="90000"/>
              </a:lnSpc>
            </a:pPr>
            <a:r>
              <a:rPr lang="fr-HT" sz="2600" dirty="0">
                <a:latin typeface="Aptos Narrow"/>
                <a:sym typeface="Arial"/>
              </a:rPr>
              <a:t>Lanse Pwogram pou Anrichisman Efikasite Enèji Merrimack Valley a</a:t>
            </a:r>
          </a:p>
          <a:p>
            <a:pPr>
              <a:lnSpc>
                <a:spcPct val="90000"/>
              </a:lnSpc>
            </a:pPr>
            <a:r>
              <a:rPr lang="fr-HT" sz="2600" dirty="0">
                <a:latin typeface="Aptos Narrow"/>
                <a:sym typeface="Arial"/>
              </a:rPr>
              <a:t>Dirije finansman HER/HEAR la pou sipòte fason Municipal Light Plant ak Mass Save ap administre pwogram pou dekabonizasyon ak efikasite enèji yo</a:t>
            </a:r>
          </a:p>
          <a:p>
            <a:pPr>
              <a:lnSpc>
                <a:spcPct val="90000"/>
              </a:lnSpc>
            </a:pPr>
            <a:endParaRPr lang="en-US" sz="2600" dirty="0">
              <a:latin typeface="Aptos Narrow"/>
              <a:sym typeface="Arial"/>
            </a:endParaRPr>
          </a:p>
          <a:p>
            <a:pPr lvl="1"/>
            <a:endParaRPr lang="en-US" sz="2000" dirty="0">
              <a:latin typeface="Arial"/>
              <a:ea typeface="宋体"/>
              <a:sym typeface="Arial"/>
            </a:endParaRPr>
          </a:p>
        </p:txBody>
      </p:sp>
    </p:spTree>
    <p:extLst>
      <p:ext uri="{BB962C8B-B14F-4D97-AF65-F5344CB8AC3E}">
        <p14:creationId xmlns:p14="http://schemas.microsoft.com/office/powerpoint/2010/main" val="4060620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fr-HT" dirty="0">
                <a:sym typeface="Arial"/>
              </a:rPr>
              <a:t>Politik, Planifikasyon, ak Analiz</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567559" y="1766488"/>
            <a:ext cx="11014841" cy="2617076"/>
          </a:xfrm>
        </p:spPr>
        <p:txBody>
          <a:bodyPr>
            <a:normAutofit fontScale="92500" lnSpcReduction="10000"/>
          </a:bodyPr>
          <a:lstStyle/>
          <a:p>
            <a:r>
              <a:rPr lang="fr-HT" sz="3000" dirty="0">
                <a:sym typeface="Arial"/>
              </a:rPr>
              <a:t>Ankouraje envestisman sèvis piblik nan rezo a ki pral sipòte elektrifikasyon ak tranzisyon </a:t>
            </a:r>
            <a:r>
              <a:rPr lang="fr-HT" sz="3000" dirty="0" err="1">
                <a:sym typeface="Arial"/>
              </a:rPr>
              <a:t>odela</a:t>
            </a:r>
            <a:r>
              <a:rPr lang="fr-HT" sz="3000" dirty="0">
                <a:sym typeface="Arial"/>
              </a:rPr>
              <a:t> de gaz natirèl la</a:t>
            </a:r>
          </a:p>
          <a:p>
            <a:r>
              <a:rPr lang="fr-HT" sz="3000" dirty="0">
                <a:sym typeface="Arial"/>
              </a:rPr>
              <a:t>Asire resous pou founi enèji pwòp yo pou satisfè egzijans yo k ap </a:t>
            </a:r>
            <a:r>
              <a:rPr lang="fr-HT" sz="3000" dirty="0" err="1">
                <a:sym typeface="Arial"/>
              </a:rPr>
              <a:t>ogmante</a:t>
            </a:r>
            <a:r>
              <a:rPr lang="fr-HT" sz="3000" dirty="0">
                <a:sym typeface="Arial"/>
              </a:rPr>
              <a:t> a ak pou </a:t>
            </a:r>
            <a:r>
              <a:rPr lang="fr-HT" sz="3000" dirty="0" err="1">
                <a:sym typeface="Arial"/>
              </a:rPr>
              <a:t>redui</a:t>
            </a:r>
            <a:r>
              <a:rPr lang="fr-HT" sz="3000" dirty="0">
                <a:sym typeface="Arial"/>
              </a:rPr>
              <a:t> emisyon </a:t>
            </a:r>
          </a:p>
          <a:p>
            <a:r>
              <a:rPr lang="fr-HT" sz="3000" dirty="0" err="1">
                <a:sym typeface="Arial"/>
              </a:rPr>
              <a:t>Konsevwa</a:t>
            </a:r>
            <a:r>
              <a:rPr lang="fr-HT" sz="3000" dirty="0">
                <a:sym typeface="Arial"/>
              </a:rPr>
              <a:t> yon seri tarif elektrik ki ankouraje abòdabilite nan domèn enèji pandan w ap ankouraje adopte ponp a chalè ansanm ak </a:t>
            </a:r>
            <a:r>
              <a:rPr lang="fr-HT" sz="3000" dirty="0" err="1">
                <a:sym typeface="Arial"/>
              </a:rPr>
              <a:t>veyikil</a:t>
            </a:r>
            <a:r>
              <a:rPr lang="fr-HT" sz="3000" dirty="0">
                <a:sym typeface="Arial"/>
              </a:rPr>
              <a:t> elektrik yo </a:t>
            </a:r>
          </a:p>
          <a:p>
            <a:endParaRPr lang="en-US" dirty="0">
              <a:latin typeface="Arial"/>
              <a:ea typeface="宋体"/>
              <a:sym typeface="Arial"/>
            </a:endParaRPr>
          </a:p>
          <a:p>
            <a:pPr lvl="1"/>
            <a:endParaRPr lang="en-US" dirty="0">
              <a:latin typeface="Arial"/>
              <a:ea typeface="宋体"/>
              <a:sym typeface="Arial"/>
            </a:endParaRPr>
          </a:p>
        </p:txBody>
      </p:sp>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fr-HT" sz="3200" dirty="0">
                <a:solidFill>
                  <a:srgbClr val="004B8D"/>
                </a:solidFill>
                <a:latin typeface="Aptos Black" panose="020B0004020202020204" pitchFamily="34" charset="0"/>
                <a:sym typeface="Arial"/>
              </a:rPr>
              <a:t>Objektif pou Ane 2024 la</a:t>
            </a:r>
          </a:p>
        </p:txBody>
      </p:sp>
    </p:spTree>
    <p:extLst>
      <p:ext uri="{BB962C8B-B14F-4D97-AF65-F5344CB8AC3E}">
        <p14:creationId xmlns:p14="http://schemas.microsoft.com/office/powerpoint/2010/main" val="4062202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fr-HT" dirty="0">
                <a:sym typeface="Arial"/>
              </a:rPr>
              <a:t>Politik, Planifikasyon, ak Analiz</a:t>
            </a:r>
          </a:p>
        </p:txBody>
      </p:sp>
      <p:sp>
        <p:nvSpPr>
          <p:cNvPr id="6" name="Rectangle 5">
            <a:extLst>
              <a:ext uri="{FF2B5EF4-FFF2-40B4-BE49-F238E27FC236}">
                <a16:creationId xmlns:a16="http://schemas.microsoft.com/office/drawing/2014/main" id="{1F5A9687-C404-60C5-8FA9-85B5E4C407EF}"/>
              </a:ext>
            </a:extLst>
          </p:cNvPr>
          <p:cNvSpPr/>
          <p:nvPr/>
        </p:nvSpPr>
        <p:spPr>
          <a:xfrm>
            <a:off x="7680960" y="4091939"/>
            <a:ext cx="4137660" cy="2422231"/>
          </a:xfrm>
          <a:prstGeom prst="rect">
            <a:avLst/>
          </a:prstGeom>
        </p:spPr>
        <p:style>
          <a:lnRef idx="1">
            <a:schemeClr val="accent6"/>
          </a:lnRef>
          <a:fillRef idx="2">
            <a:schemeClr val="accent6"/>
          </a:fillRef>
          <a:effectRef idx="1">
            <a:schemeClr val="accent6"/>
          </a:effectRef>
          <a:fontRef idx="minor">
            <a:schemeClr val="dk1"/>
          </a:fontRef>
        </p:style>
        <p:txBody>
          <a:bodyPr tIns="182880" bIns="182880" rtlCol="0" anchor="t"/>
          <a:lstStyle/>
          <a:p>
            <a:pPr algn="ctr"/>
            <a:r>
              <a:rPr lang="fr-HT" b="1" u="sng" dirty="0">
                <a:latin typeface="Aptos Narrow" panose="020B0004020202020204" pitchFamily="34" charset="0"/>
                <a:sym typeface="Arial"/>
              </a:rPr>
              <a:t>Opòtinite pou Angajman Piblik</a:t>
            </a:r>
          </a:p>
          <a:p>
            <a:pPr marL="285750" indent="-285750">
              <a:buFont typeface="Arial" panose="020B0604020202020204" pitchFamily="34" charset="0"/>
              <a:buChar char="•"/>
            </a:pPr>
            <a:r>
              <a:rPr lang="fr-HT" dirty="0">
                <a:latin typeface="Aptos Narrow" panose="020B0004020202020204" pitchFamily="34" charset="0"/>
                <a:sym typeface="Arial"/>
              </a:rPr>
              <a:t>Mas – Odisyon Piblik ESMP yo</a:t>
            </a:r>
          </a:p>
          <a:p>
            <a:pPr marL="285750" indent="-285750">
              <a:buFont typeface="Arial" panose="020B0604020202020204" pitchFamily="34" charset="0"/>
              <a:buChar char="•"/>
            </a:pPr>
            <a:r>
              <a:rPr lang="fr-HT" dirty="0">
                <a:latin typeface="Aptos Narrow" panose="020B0004020202020204" pitchFamily="34" charset="0"/>
                <a:sym typeface="Arial"/>
              </a:rPr>
              <a:t>Jen – mizajou sou ESMP yo pandan reyinyon GMAC la</a:t>
            </a:r>
          </a:p>
          <a:p>
            <a:pPr marL="285750" indent="-285750">
              <a:buFont typeface="Arial" panose="020B0604020202020204" pitchFamily="34" charset="0"/>
              <a:buChar char="•"/>
            </a:pPr>
            <a:r>
              <a:rPr lang="fr-HT" dirty="0">
                <a:latin typeface="Aptos Narrow" panose="020B0004020202020204" pitchFamily="34" charset="0"/>
                <a:sym typeface="Arial"/>
              </a:rPr>
              <a:t>Ete – Seyans </a:t>
            </a:r>
            <a:r>
              <a:rPr lang="fr-HT" dirty="0" err="1">
                <a:latin typeface="Aptos Narrow" panose="020B0004020202020204" pitchFamily="34" charset="0"/>
                <a:sym typeface="Arial"/>
              </a:rPr>
              <a:t>Aksyonè</a:t>
            </a:r>
            <a:r>
              <a:rPr lang="fr-HT" dirty="0">
                <a:latin typeface="Aptos Narrow" panose="020B0004020202020204" pitchFamily="34" charset="0"/>
                <a:sym typeface="Arial"/>
              </a:rPr>
              <a:t> IRWG yo</a:t>
            </a:r>
          </a:p>
          <a:p>
            <a:pPr marL="285750" indent="-285750">
              <a:buFont typeface="Arial" panose="020B0604020202020204" pitchFamily="34" charset="0"/>
              <a:buChar char="•"/>
            </a:pPr>
            <a:r>
              <a:rPr lang="fr-HT" dirty="0">
                <a:latin typeface="Aptos Narrow" panose="020B0004020202020204" pitchFamily="34" charset="0"/>
                <a:sym typeface="Arial"/>
              </a:rPr>
              <a:t>Septanm – GMAC ap reyini pou l revize ak diskite sou desizyon ESMP a</a:t>
            </a:r>
          </a:p>
        </p:txBody>
      </p:sp>
      <p:sp>
        <p:nvSpPr>
          <p:cNvPr id="2" name="Rectangle 1">
            <a:extLst>
              <a:ext uri="{FF2B5EF4-FFF2-40B4-BE49-F238E27FC236}">
                <a16:creationId xmlns:a16="http://schemas.microsoft.com/office/drawing/2014/main" id="{71CCA49F-2967-7D6A-9A20-940C4126EC05}"/>
              </a:ext>
            </a:extLst>
          </p:cNvPr>
          <p:cNvSpPr/>
          <p:nvPr/>
        </p:nvSpPr>
        <p:spPr>
          <a:xfrm>
            <a:off x="7680960" y="1424939"/>
            <a:ext cx="4137660" cy="2422231"/>
          </a:xfrm>
          <a:prstGeom prst="rect">
            <a:avLst/>
          </a:prstGeom>
        </p:spPr>
        <p:style>
          <a:lnRef idx="1">
            <a:schemeClr val="accent3"/>
          </a:lnRef>
          <a:fillRef idx="2">
            <a:schemeClr val="accent3"/>
          </a:fillRef>
          <a:effectRef idx="1">
            <a:schemeClr val="accent3"/>
          </a:effectRef>
          <a:fontRef idx="minor">
            <a:schemeClr val="dk1"/>
          </a:fontRef>
        </p:style>
        <p:txBody>
          <a:bodyPr tIns="182880" bIns="182880" rtlCol="0" anchor="t"/>
          <a:lstStyle/>
          <a:p>
            <a:pPr algn="ctr"/>
            <a:r>
              <a:rPr lang="fr-HT" b="1" u="sng" dirty="0">
                <a:latin typeface="Aptos Narrow" panose="020B0004020202020204" pitchFamily="34" charset="0"/>
                <a:sym typeface="Arial"/>
              </a:rPr>
              <a:t>Kalandriye 2024 la</a:t>
            </a:r>
          </a:p>
          <a:p>
            <a:pPr algn="ctr"/>
            <a:endParaRPr lang="en-US" b="1" u="sng" dirty="0">
              <a:latin typeface="Arial"/>
              <a:ea typeface="宋体"/>
              <a:sym typeface="Arial"/>
            </a:endParaRPr>
          </a:p>
          <a:p>
            <a:pPr marL="285750" indent="-285750">
              <a:buFont typeface="Arial" panose="020B0604020202020204" pitchFamily="34" charset="0"/>
              <a:buChar char="•"/>
            </a:pPr>
            <a:r>
              <a:rPr lang="fr-HT" dirty="0">
                <a:latin typeface="Aptos Narrow" panose="020B0004020202020204" pitchFamily="34" charset="0"/>
                <a:sym typeface="Arial"/>
              </a:rPr>
              <a:t>Me – pozisyon DOER sou ESMP yo</a:t>
            </a:r>
          </a:p>
          <a:p>
            <a:pPr marL="285750" indent="-285750">
              <a:buFont typeface="Arial" panose="020B0604020202020204" pitchFamily="34" charset="0"/>
              <a:buChar char="•"/>
            </a:pPr>
            <a:r>
              <a:rPr lang="fr-HT" dirty="0">
                <a:latin typeface="Aptos Narrow" panose="020B0004020202020204" pitchFamily="34" charset="0"/>
                <a:sym typeface="Arial"/>
              </a:rPr>
              <a:t>7 Out – 83C 4yèm Tou seleksyon </a:t>
            </a:r>
          </a:p>
          <a:p>
            <a:pPr marL="285750" indent="-285750">
              <a:buFont typeface="Arial" panose="020B0604020202020204" pitchFamily="34" charset="0"/>
              <a:buChar char="•"/>
            </a:pPr>
            <a:r>
              <a:rPr lang="fr-HT" dirty="0">
                <a:latin typeface="Aptos Narrow" panose="020B0004020202020204" pitchFamily="34" charset="0"/>
                <a:sym typeface="Arial"/>
              </a:rPr>
              <a:t>29 Out – Desizyon final ESMP a</a:t>
            </a:r>
          </a:p>
          <a:p>
            <a:pPr marL="285750" indent="-285750">
              <a:buFont typeface="Arial" panose="020B0604020202020204" pitchFamily="34" charset="0"/>
              <a:buChar char="•"/>
            </a:pPr>
            <a:r>
              <a:rPr lang="fr-HT" dirty="0">
                <a:latin typeface="Aptos Narrow" panose="020B0004020202020204" pitchFamily="34" charset="0"/>
                <a:sym typeface="Arial"/>
              </a:rPr>
              <a:t>Jiyè ak Oktòb – etid IRWG yo </a:t>
            </a:r>
          </a:p>
        </p:txBody>
      </p:sp>
      <p:sp>
        <p:nvSpPr>
          <p:cNvPr id="7" name="TextBox 6">
            <a:extLst>
              <a:ext uri="{FF2B5EF4-FFF2-40B4-BE49-F238E27FC236}">
                <a16:creationId xmlns:a16="http://schemas.microsoft.com/office/drawing/2014/main" id="{1E2D11E9-7938-01FD-9510-0BEA579A12FF}"/>
              </a:ext>
            </a:extLst>
          </p:cNvPr>
          <p:cNvSpPr txBox="1"/>
          <p:nvPr/>
        </p:nvSpPr>
        <p:spPr>
          <a:xfrm>
            <a:off x="377427" y="1132551"/>
            <a:ext cx="6941819" cy="584775"/>
          </a:xfrm>
          <a:prstGeom prst="rect">
            <a:avLst/>
          </a:prstGeom>
          <a:noFill/>
        </p:spPr>
        <p:txBody>
          <a:bodyPr wrap="square">
            <a:spAutoFit/>
          </a:bodyPr>
          <a:lstStyle/>
          <a:p>
            <a:pPr algn="ctr"/>
            <a:r>
              <a:rPr lang="fr-HT" sz="3200" dirty="0">
                <a:solidFill>
                  <a:srgbClr val="004B8D"/>
                </a:solidFill>
                <a:latin typeface="Aptos Black" panose="020B0004020202020204" pitchFamily="34" charset="0"/>
                <a:sym typeface="Arial"/>
              </a:rPr>
              <a:t>Pwojè Prensipal yo pou Ane 2024 la</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377427" y="1717326"/>
            <a:ext cx="6941820" cy="434711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HT" dirty="0">
                <a:solidFill>
                  <a:srgbClr val="0000FF"/>
                </a:solidFill>
                <a:sym typeface="Arial"/>
                <a:hlinkClick r:id="rId3">
                  <a:extLst>
                    <a:ext uri="{A12FA001-AC4F-418D-AE19-62706E023703}">
                      <ahyp:hlinkClr xmlns:ahyp="http://schemas.microsoft.com/office/drawing/2018/hyperlinkcolor" val="tx"/>
                    </a:ext>
                  </a:extLst>
                </a:hlinkClick>
              </a:rPr>
              <a:t>Plan pou Modènize Sektè Elektrik yo </a:t>
            </a:r>
            <a:r>
              <a:rPr lang="fr-HT" dirty="0">
                <a:sym typeface="Arial"/>
              </a:rPr>
              <a:t>(ESMP yo)</a:t>
            </a:r>
          </a:p>
          <a:p>
            <a:r>
              <a:rPr lang="fr-HT" dirty="0">
                <a:solidFill>
                  <a:srgbClr val="0000FF"/>
                </a:solidFill>
                <a:sym typeface="Arial"/>
                <a:hlinkClick r:id="rId4">
                  <a:extLst>
                    <a:ext uri="{A12FA001-AC4F-418D-AE19-62706E023703}">
                      <ahyp:hlinkClr xmlns:ahyp="http://schemas.microsoft.com/office/drawing/2018/hyperlinkcolor" val="tx"/>
                    </a:ext>
                  </a:extLst>
                </a:hlinkClick>
              </a:rPr>
              <a:t>83C 4yèm Tou Apèl Òf pou Enèji </a:t>
            </a:r>
            <a:r>
              <a:rPr lang="fr-HT" dirty="0" err="1">
                <a:solidFill>
                  <a:srgbClr val="0000FF"/>
                </a:solidFill>
                <a:sym typeface="Arial"/>
                <a:hlinkClick r:id="rId4">
                  <a:extLst>
                    <a:ext uri="{A12FA001-AC4F-418D-AE19-62706E023703}">
                      <ahyp:hlinkClr xmlns:ahyp="http://schemas.microsoft.com/office/drawing/2018/hyperlinkcolor" val="tx"/>
                    </a:ext>
                  </a:extLst>
                </a:hlinkClick>
              </a:rPr>
              <a:t>Ewolyèn</a:t>
            </a:r>
            <a:r>
              <a:rPr lang="fr-HT" dirty="0">
                <a:solidFill>
                  <a:srgbClr val="0000FF"/>
                </a:solidFill>
                <a:sym typeface="Arial"/>
                <a:hlinkClick r:id="rId4">
                  <a:extLst>
                    <a:ext uri="{A12FA001-AC4F-418D-AE19-62706E023703}">
                      <ahyp:hlinkClr xmlns:ahyp="http://schemas.microsoft.com/office/drawing/2018/hyperlinkcolor" val="tx"/>
                    </a:ext>
                  </a:extLst>
                </a:hlinkClick>
              </a:rPr>
              <a:t> nan Lanmè</a:t>
            </a:r>
            <a:r>
              <a:rPr lang="fr-HT" dirty="0">
                <a:sym typeface="Arial"/>
                <a:hlinkClick r:id="rId4">
                  <a:extLst>
                    <a:ext uri="{A12FA001-AC4F-418D-AE19-62706E023703}">
                      <ahyp:hlinkClr xmlns:ahyp="http://schemas.microsoft.com/office/drawing/2018/hyperlinkcolor" val="tx"/>
                    </a:ext>
                  </a:extLst>
                </a:hlinkClick>
              </a:rPr>
              <a:t> </a:t>
            </a:r>
            <a:r>
              <a:rPr lang="fr-HT" dirty="0">
                <a:sym typeface="Arial"/>
              </a:rPr>
              <a:t>an kowòdinasyon avèk Connecticut ak Rhode Island </a:t>
            </a:r>
          </a:p>
          <a:p>
            <a:r>
              <a:rPr lang="fr-HT" dirty="0">
                <a:solidFill>
                  <a:srgbClr val="0000FF"/>
                </a:solidFill>
                <a:sym typeface="Arial"/>
                <a:hlinkClick r:id="rId5">
                  <a:extLst>
                    <a:ext uri="{A12FA001-AC4F-418D-AE19-62706E023703}">
                      <ahyp:hlinkClr xmlns:ahyp="http://schemas.microsoft.com/office/drawing/2018/hyperlinkcolor" val="tx"/>
                    </a:ext>
                  </a:extLst>
                </a:hlinkClick>
              </a:rPr>
              <a:t>Gwoup Travay sou Pousantaj Entè-enstitisyonèl </a:t>
            </a:r>
            <a:r>
              <a:rPr lang="fr-HT" dirty="0">
                <a:sym typeface="Arial"/>
              </a:rPr>
              <a:t>(IRWG)</a:t>
            </a:r>
          </a:p>
          <a:p>
            <a:r>
              <a:rPr lang="fr-HT" dirty="0">
                <a:sym typeface="Arial"/>
              </a:rPr>
              <a:t>Planifikasyon kowòdone avèk konpayi gaz ak elektrik yo pou planifye lavni </a:t>
            </a:r>
            <a:r>
              <a:rPr lang="fr-HT" dirty="0" err="1">
                <a:sym typeface="Arial"/>
              </a:rPr>
              <a:t>odela</a:t>
            </a:r>
            <a:r>
              <a:rPr lang="fr-HT" dirty="0">
                <a:sym typeface="Arial"/>
              </a:rPr>
              <a:t> de gaz natirèl la</a:t>
            </a:r>
          </a:p>
          <a:p>
            <a:pPr lvl="1"/>
            <a:endParaRPr lang="en-US" dirty="0">
              <a:latin typeface="Arial"/>
              <a:ea typeface="宋体"/>
              <a:sym typeface="Arial"/>
            </a:endParaRPr>
          </a:p>
        </p:txBody>
      </p:sp>
    </p:spTree>
    <p:extLst>
      <p:ext uri="{BB962C8B-B14F-4D97-AF65-F5344CB8AC3E}">
        <p14:creationId xmlns:p14="http://schemas.microsoft.com/office/powerpoint/2010/main" val="64947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717E7-0A22-4100-4613-3DCDE92CE7B5}"/>
              </a:ext>
            </a:extLst>
          </p:cNvPr>
          <p:cNvSpPr>
            <a:spLocks noGrp="1"/>
          </p:cNvSpPr>
          <p:nvPr>
            <p:ph type="title"/>
          </p:nvPr>
        </p:nvSpPr>
        <p:spPr/>
        <p:txBody>
          <a:bodyPr/>
          <a:lstStyle/>
          <a:p>
            <a:r>
              <a:rPr lang="fr-HT" dirty="0" err="1">
                <a:sym typeface="Arial"/>
              </a:rPr>
              <a:t>Byenveni</a:t>
            </a:r>
            <a:endParaRPr lang="fr-HT" dirty="0">
              <a:sym typeface="Arial"/>
            </a:endParaRPr>
          </a:p>
        </p:txBody>
      </p:sp>
      <p:sp>
        <p:nvSpPr>
          <p:cNvPr id="3" name="Text Placeholder 2">
            <a:extLst>
              <a:ext uri="{FF2B5EF4-FFF2-40B4-BE49-F238E27FC236}">
                <a16:creationId xmlns:a16="http://schemas.microsoft.com/office/drawing/2014/main" id="{F0B33E10-64DC-E027-0125-9BF96FE8688B}"/>
              </a:ext>
            </a:extLst>
          </p:cNvPr>
          <p:cNvSpPr>
            <a:spLocks noGrp="1"/>
          </p:cNvSpPr>
          <p:nvPr>
            <p:ph type="body" sz="quarter" idx="13"/>
          </p:nvPr>
        </p:nvSpPr>
        <p:spPr>
          <a:xfrm>
            <a:off x="5237018" y="1354168"/>
            <a:ext cx="5989782" cy="545743"/>
          </a:xfrm>
        </p:spPr>
        <p:txBody>
          <a:bodyPr/>
          <a:lstStyle/>
          <a:p>
            <a:pPr marL="0" indent="0" algn="ctr">
              <a:buNone/>
            </a:pPr>
            <a:r>
              <a:rPr lang="fr-HT" b="1" dirty="0">
                <a:solidFill>
                  <a:srgbClr val="1F4994"/>
                </a:solidFill>
                <a:sym typeface="Arial"/>
              </a:rPr>
              <a:t>Komisyonè Elizabeth </a:t>
            </a:r>
            <a:r>
              <a:rPr lang="fr-HT" b="1" dirty="0" err="1">
                <a:solidFill>
                  <a:srgbClr val="1F4994"/>
                </a:solidFill>
                <a:sym typeface="Arial"/>
              </a:rPr>
              <a:t>Mahony</a:t>
            </a:r>
            <a:endParaRPr lang="fr-HT" b="1" dirty="0">
              <a:solidFill>
                <a:srgbClr val="1F4994"/>
              </a:solidFill>
              <a:sym typeface="Arial"/>
            </a:endParaRPr>
          </a:p>
        </p:txBody>
      </p:sp>
      <p:sp>
        <p:nvSpPr>
          <p:cNvPr id="4" name="Slide Number Placeholder 3">
            <a:extLst>
              <a:ext uri="{FF2B5EF4-FFF2-40B4-BE49-F238E27FC236}">
                <a16:creationId xmlns:a16="http://schemas.microsoft.com/office/drawing/2014/main" id="{2210EBCF-4FAB-4277-2E41-E445594EA1F1}"/>
              </a:ext>
            </a:extLst>
          </p:cNvPr>
          <p:cNvSpPr>
            <a:spLocks noGrp="1"/>
          </p:cNvSpPr>
          <p:nvPr>
            <p:ph type="sldNum" sz="quarter" idx="14"/>
          </p:nvPr>
        </p:nvSpPr>
        <p:spPr/>
        <p:txBody>
          <a:bodyPr/>
          <a:lstStyle/>
          <a:p>
            <a:pPr>
              <a:defRPr/>
            </a:pPr>
            <a:fld id="{B6FAB5CE-5980-4C9D-B2E2-2FD2F4BD448E}" type="slidenum">
              <a:rPr lang="en-US" smtClean="0">
                <a:latin typeface="Arial"/>
                <a:ea typeface="宋体"/>
                <a:sym typeface="Arial"/>
              </a:rPr>
              <a:pPr>
                <a:defRPr/>
              </a:pPr>
              <a:t>2</a:t>
            </a:fld>
            <a:endParaRPr lang="en-US">
              <a:latin typeface="Arial"/>
              <a:ea typeface="宋体"/>
              <a:sym typeface="Arial"/>
            </a:endParaRPr>
          </a:p>
        </p:txBody>
      </p:sp>
      <p:pic>
        <p:nvPicPr>
          <p:cNvPr id="6" name="Graphic 5" descr="Cheers outline">
            <a:extLst>
              <a:ext uri="{FF2B5EF4-FFF2-40B4-BE49-F238E27FC236}">
                <a16:creationId xmlns:a16="http://schemas.microsoft.com/office/drawing/2014/main" id="{0EBDC53E-7C0F-A968-2D4C-221AC27E256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46469" y="5181598"/>
            <a:ext cx="914400" cy="914400"/>
          </a:xfrm>
          <a:prstGeom prst="rect">
            <a:avLst/>
          </a:prstGeom>
        </p:spPr>
      </p:pic>
      <p:pic>
        <p:nvPicPr>
          <p:cNvPr id="7" name="Graphic 6" descr="Chat outline">
            <a:extLst>
              <a:ext uri="{FF2B5EF4-FFF2-40B4-BE49-F238E27FC236}">
                <a16:creationId xmlns:a16="http://schemas.microsoft.com/office/drawing/2014/main" id="{FDDB4622-7636-EA66-DE77-47732397B5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6469" y="3848099"/>
            <a:ext cx="914400" cy="914400"/>
          </a:xfrm>
          <a:prstGeom prst="rect">
            <a:avLst/>
          </a:prstGeom>
        </p:spPr>
      </p:pic>
      <p:pic>
        <p:nvPicPr>
          <p:cNvPr id="8" name="Graphic 7" descr="Route (Two Pins With A Path) outline">
            <a:extLst>
              <a:ext uri="{FF2B5EF4-FFF2-40B4-BE49-F238E27FC236}">
                <a16:creationId xmlns:a16="http://schemas.microsoft.com/office/drawing/2014/main" id="{C27859B6-F884-498D-937B-0584DA905B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46469" y="2514600"/>
            <a:ext cx="914400" cy="914400"/>
          </a:xfrm>
          <a:prstGeom prst="rect">
            <a:avLst/>
          </a:prstGeom>
        </p:spPr>
      </p:pic>
      <p:sp>
        <p:nvSpPr>
          <p:cNvPr id="9" name="TextBox 8">
            <a:extLst>
              <a:ext uri="{FF2B5EF4-FFF2-40B4-BE49-F238E27FC236}">
                <a16:creationId xmlns:a16="http://schemas.microsoft.com/office/drawing/2014/main" id="{8D654BFF-C3C2-7171-9B89-0C5B39081B7E}"/>
              </a:ext>
            </a:extLst>
          </p:cNvPr>
          <p:cNvSpPr txBox="1"/>
          <p:nvPr/>
        </p:nvSpPr>
        <p:spPr>
          <a:xfrm>
            <a:off x="6616932" y="2710190"/>
            <a:ext cx="4674357" cy="523220"/>
          </a:xfrm>
          <a:prstGeom prst="rect">
            <a:avLst/>
          </a:prstGeom>
          <a:noFill/>
        </p:spPr>
        <p:txBody>
          <a:bodyPr wrap="none" rtlCol="0">
            <a:spAutoFit/>
          </a:bodyPr>
          <a:lstStyle/>
          <a:p>
            <a:r>
              <a:rPr lang="fr-HT" sz="2800" b="1" dirty="0">
                <a:latin typeface="Aptos Narrow" panose="020B0004020202020204" pitchFamily="34" charset="0"/>
                <a:sym typeface="Arial"/>
              </a:rPr>
              <a:t>Transparans nan Planifikasyon</a:t>
            </a:r>
          </a:p>
        </p:txBody>
      </p:sp>
      <p:sp>
        <p:nvSpPr>
          <p:cNvPr id="10" name="TextBox 9">
            <a:extLst>
              <a:ext uri="{FF2B5EF4-FFF2-40B4-BE49-F238E27FC236}">
                <a16:creationId xmlns:a16="http://schemas.microsoft.com/office/drawing/2014/main" id="{4573F859-C04B-04AE-CB99-780B1163A01A}"/>
              </a:ext>
            </a:extLst>
          </p:cNvPr>
          <p:cNvSpPr txBox="1"/>
          <p:nvPr/>
        </p:nvSpPr>
        <p:spPr>
          <a:xfrm>
            <a:off x="6616932" y="4043689"/>
            <a:ext cx="2834494" cy="523220"/>
          </a:xfrm>
          <a:prstGeom prst="rect">
            <a:avLst/>
          </a:prstGeom>
          <a:noFill/>
        </p:spPr>
        <p:txBody>
          <a:bodyPr wrap="none" rtlCol="0">
            <a:spAutoFit/>
          </a:bodyPr>
          <a:lstStyle/>
          <a:p>
            <a:r>
              <a:rPr lang="fr-HT" sz="2800" b="1" dirty="0">
                <a:latin typeface="Aptos Narrow" panose="020B0004020202020204" pitchFamily="34" charset="0"/>
                <a:sym typeface="Arial"/>
              </a:rPr>
              <a:t>Kòmantè Piblik yo</a:t>
            </a:r>
          </a:p>
        </p:txBody>
      </p:sp>
      <p:sp>
        <p:nvSpPr>
          <p:cNvPr id="11" name="TextBox 10">
            <a:extLst>
              <a:ext uri="{FF2B5EF4-FFF2-40B4-BE49-F238E27FC236}">
                <a16:creationId xmlns:a16="http://schemas.microsoft.com/office/drawing/2014/main" id="{EF073E66-FD75-E1AA-EBDD-6DB5C3198760}"/>
              </a:ext>
            </a:extLst>
          </p:cNvPr>
          <p:cNvSpPr txBox="1"/>
          <p:nvPr/>
        </p:nvSpPr>
        <p:spPr>
          <a:xfrm>
            <a:off x="6616932" y="5377188"/>
            <a:ext cx="2903424" cy="523220"/>
          </a:xfrm>
          <a:prstGeom prst="rect">
            <a:avLst/>
          </a:prstGeom>
          <a:noFill/>
        </p:spPr>
        <p:txBody>
          <a:bodyPr wrap="none" rtlCol="0">
            <a:spAutoFit/>
          </a:bodyPr>
          <a:lstStyle/>
          <a:p>
            <a:r>
              <a:rPr lang="fr-HT" sz="2800" b="1" dirty="0">
                <a:latin typeface="Aptos Narrow" panose="020B0004020202020204" pitchFamily="34" charset="0"/>
                <a:sym typeface="Arial"/>
              </a:rPr>
              <a:t>Angajman Piblik la</a:t>
            </a:r>
          </a:p>
        </p:txBody>
      </p:sp>
      <p:pic>
        <p:nvPicPr>
          <p:cNvPr id="13" name="Picture 12">
            <a:extLst>
              <a:ext uri="{FF2B5EF4-FFF2-40B4-BE49-F238E27FC236}">
                <a16:creationId xmlns:a16="http://schemas.microsoft.com/office/drawing/2014/main" id="{CEB83BF8-E880-F91E-A94C-66A82230DAB1}"/>
              </a:ext>
            </a:extLst>
          </p:cNvPr>
          <p:cNvPicPr>
            <a:picLocks noChangeAspect="1"/>
          </p:cNvPicPr>
          <p:nvPr/>
        </p:nvPicPr>
        <p:blipFill>
          <a:blip r:embed="rId8"/>
          <a:stretch>
            <a:fillRect/>
          </a:stretch>
        </p:blipFill>
        <p:spPr>
          <a:xfrm>
            <a:off x="1095807" y="1423379"/>
            <a:ext cx="3228975" cy="4842514"/>
          </a:xfrm>
          <a:prstGeom prst="rect">
            <a:avLst/>
          </a:prstGeom>
        </p:spPr>
      </p:pic>
    </p:spTree>
    <p:extLst>
      <p:ext uri="{BB962C8B-B14F-4D97-AF65-F5344CB8AC3E}">
        <p14:creationId xmlns:p14="http://schemas.microsoft.com/office/powerpoint/2010/main" val="1073556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BA7DB-CA4C-21DE-1113-DE651A1FA3E3}"/>
              </a:ext>
            </a:extLst>
          </p:cNvPr>
          <p:cNvSpPr>
            <a:spLocks noGrp="1"/>
          </p:cNvSpPr>
          <p:nvPr>
            <p:ph type="title"/>
          </p:nvPr>
        </p:nvSpPr>
        <p:spPr/>
        <p:txBody>
          <a:bodyPr>
            <a:normAutofit/>
          </a:bodyPr>
          <a:lstStyle/>
          <a:p>
            <a:r>
              <a:rPr lang="fr-HT" dirty="0">
                <a:sym typeface="Arial"/>
              </a:rPr>
              <a:t>Kesyon ak Repons</a:t>
            </a:r>
          </a:p>
        </p:txBody>
      </p:sp>
      <p:sp>
        <p:nvSpPr>
          <p:cNvPr id="4" name="Slide Number Placeholder 3">
            <a:extLst>
              <a:ext uri="{FF2B5EF4-FFF2-40B4-BE49-F238E27FC236}">
                <a16:creationId xmlns:a16="http://schemas.microsoft.com/office/drawing/2014/main" id="{5C27D917-D2FC-17E7-2DC1-783A52A09FF8}"/>
              </a:ext>
            </a:extLst>
          </p:cNvPr>
          <p:cNvSpPr>
            <a:spLocks noGrp="1"/>
          </p:cNvSpPr>
          <p:nvPr>
            <p:ph type="sldNum" sz="quarter" idx="14"/>
          </p:nvPr>
        </p:nvSpPr>
        <p:spPr/>
        <p:txBody>
          <a:bodyPr/>
          <a:lstStyle/>
          <a:p>
            <a:pPr>
              <a:defRPr/>
            </a:pPr>
            <a:fld id="{B6FAB5CE-5980-4C9D-B2E2-2FD2F4BD448E}" type="slidenum">
              <a:rPr lang="en-US" smtClean="0">
                <a:latin typeface="Arial"/>
                <a:ea typeface="宋体"/>
                <a:sym typeface="Arial"/>
              </a:rPr>
              <a:pPr>
                <a:defRPr/>
              </a:pPr>
              <a:t>20</a:t>
            </a:fld>
            <a:endParaRPr lang="en-US">
              <a:latin typeface="Arial"/>
              <a:ea typeface="宋体"/>
              <a:sym typeface="Arial"/>
            </a:endParaRPr>
          </a:p>
        </p:txBody>
      </p:sp>
      <p:sp>
        <p:nvSpPr>
          <p:cNvPr id="3" name="Text Placeholder 4">
            <a:extLst>
              <a:ext uri="{FF2B5EF4-FFF2-40B4-BE49-F238E27FC236}">
                <a16:creationId xmlns:a16="http://schemas.microsoft.com/office/drawing/2014/main" id="{30D18655-C765-AA24-DBB5-6DA9885ABAC2}"/>
              </a:ext>
            </a:extLst>
          </p:cNvPr>
          <p:cNvSpPr>
            <a:spLocks noGrp="1"/>
          </p:cNvSpPr>
          <p:nvPr>
            <p:ph type="body" sz="quarter" idx="13"/>
          </p:nvPr>
        </p:nvSpPr>
        <p:spPr>
          <a:xfrm>
            <a:off x="567559" y="1493772"/>
            <a:ext cx="11014841" cy="4477260"/>
          </a:xfrm>
        </p:spPr>
        <p:txBody>
          <a:bodyPr>
            <a:normAutofit/>
          </a:bodyPr>
          <a:lstStyle/>
          <a:p>
            <a:r>
              <a:rPr lang="fr-HT" dirty="0">
                <a:latin typeface="Arial"/>
                <a:ea typeface="宋体"/>
                <a:sym typeface="Arial"/>
              </a:rPr>
              <a:t>Tanpri, tape kesyon w lan bwat Kesyon ak Repons lan (Q&amp;A) </a:t>
            </a:r>
            <a:r>
              <a:rPr lang="fr-HT" dirty="0">
                <a:sym typeface="Arial"/>
              </a:rPr>
              <a:t>oswa</a:t>
            </a:r>
            <a:r>
              <a:rPr lang="fr-HT" dirty="0">
                <a:latin typeface="Arial"/>
                <a:ea typeface="宋体"/>
                <a:sym typeface="Arial"/>
              </a:rPr>
              <a:t> klike sou “leve men w” ki nan ba navigasyon Zoom lan.</a:t>
            </a:r>
          </a:p>
          <a:p>
            <a:r>
              <a:rPr lang="fr-HT" dirty="0">
                <a:latin typeface="Arial"/>
                <a:ea typeface="宋体"/>
                <a:sym typeface="Arial"/>
              </a:rPr>
              <a:t>Si w </a:t>
            </a:r>
            <a:r>
              <a:rPr lang="fr-HT" dirty="0" err="1">
                <a:latin typeface="Arial"/>
                <a:ea typeface="宋体"/>
                <a:sym typeface="Arial"/>
              </a:rPr>
              <a:t>chwazi</a:t>
            </a:r>
            <a:r>
              <a:rPr lang="fr-HT" dirty="0">
                <a:latin typeface="Arial"/>
                <a:ea typeface="宋体"/>
                <a:sym typeface="Arial"/>
              </a:rPr>
              <a:t> pale </a:t>
            </a:r>
            <a:r>
              <a:rPr lang="fr-HT" dirty="0" err="1">
                <a:latin typeface="Arial"/>
                <a:ea typeface="宋体"/>
                <a:sym typeface="Arial"/>
              </a:rPr>
              <a:t>pito</a:t>
            </a:r>
            <a:r>
              <a:rPr lang="fr-HT" dirty="0">
                <a:latin typeface="Arial"/>
                <a:ea typeface="宋体"/>
                <a:sym typeface="Arial"/>
              </a:rPr>
              <a:t>, </a:t>
            </a:r>
            <a:r>
              <a:rPr lang="fr-HT" dirty="0" err="1">
                <a:latin typeface="Arial"/>
                <a:ea typeface="宋体"/>
                <a:sym typeface="Arial"/>
              </a:rPr>
              <a:t>tanpri</a:t>
            </a:r>
            <a:r>
              <a:rPr lang="fr-HT" dirty="0">
                <a:latin typeface="Arial"/>
                <a:ea typeface="宋体"/>
                <a:sym typeface="Arial"/>
              </a:rPr>
              <a:t>, </a:t>
            </a:r>
            <a:r>
              <a:rPr lang="fr-HT" dirty="0" err="1">
                <a:latin typeface="Arial"/>
                <a:ea typeface="宋体"/>
                <a:sym typeface="Arial"/>
              </a:rPr>
              <a:t>prezante</a:t>
            </a:r>
            <a:r>
              <a:rPr lang="fr-HT" dirty="0">
                <a:latin typeface="Arial"/>
                <a:ea typeface="宋体"/>
                <a:sym typeface="Arial"/>
              </a:rPr>
              <a:t> </a:t>
            </a:r>
            <a:r>
              <a:rPr lang="fr-HT" dirty="0" err="1">
                <a:latin typeface="Arial"/>
                <a:ea typeface="宋体"/>
                <a:sym typeface="Arial"/>
              </a:rPr>
              <a:t>tèt</a:t>
            </a:r>
            <a:r>
              <a:rPr lang="fr-HT" dirty="0">
                <a:latin typeface="Arial"/>
                <a:ea typeface="宋体"/>
                <a:sym typeface="Arial"/>
              </a:rPr>
              <a:t> ou </a:t>
            </a:r>
            <a:r>
              <a:rPr lang="fr-HT" dirty="0" err="1">
                <a:latin typeface="Arial"/>
                <a:ea typeface="宋体"/>
                <a:sym typeface="Arial"/>
              </a:rPr>
              <a:t>avan</a:t>
            </a:r>
            <a:r>
              <a:rPr lang="fr-HT" dirty="0">
                <a:latin typeface="Arial"/>
                <a:ea typeface="宋体"/>
                <a:sym typeface="Arial"/>
              </a:rPr>
              <a:t> w </a:t>
            </a:r>
            <a:r>
              <a:rPr lang="fr-HT" dirty="0" err="1">
                <a:latin typeface="Arial"/>
                <a:ea typeface="宋体"/>
                <a:sym typeface="Arial"/>
              </a:rPr>
              <a:t>poze</a:t>
            </a:r>
            <a:r>
              <a:rPr lang="fr-HT" dirty="0">
                <a:latin typeface="Arial"/>
                <a:ea typeface="宋体"/>
                <a:sym typeface="Arial"/>
              </a:rPr>
              <a:t> </a:t>
            </a:r>
            <a:r>
              <a:rPr lang="fr-HT" dirty="0" err="1">
                <a:latin typeface="Arial"/>
                <a:ea typeface="宋体"/>
                <a:sym typeface="Arial"/>
              </a:rPr>
              <a:t>kesyon</a:t>
            </a:r>
            <a:r>
              <a:rPr lang="fr-HT" dirty="0">
                <a:latin typeface="Arial"/>
                <a:ea typeface="宋体"/>
                <a:sym typeface="Arial"/>
              </a:rPr>
              <a:t> w </a:t>
            </a:r>
            <a:r>
              <a:rPr lang="fr-HT" dirty="0" err="1">
                <a:latin typeface="Arial"/>
                <a:ea typeface="宋体"/>
                <a:sym typeface="Arial"/>
              </a:rPr>
              <a:t>lan</a:t>
            </a:r>
            <a:r>
              <a:rPr lang="fr-HT" dirty="0">
                <a:latin typeface="Arial"/>
                <a:ea typeface="宋体"/>
                <a:sym typeface="Arial"/>
              </a:rPr>
              <a:t>.</a:t>
            </a:r>
          </a:p>
          <a:p>
            <a:r>
              <a:rPr lang="fr-HT" dirty="0" err="1">
                <a:latin typeface="Arial"/>
                <a:ea typeface="宋体"/>
                <a:sym typeface="Arial"/>
              </a:rPr>
              <a:t>Tanpri</a:t>
            </a:r>
            <a:r>
              <a:rPr lang="fr-HT" dirty="0">
                <a:latin typeface="Arial"/>
                <a:ea typeface="宋体"/>
                <a:sym typeface="Arial"/>
              </a:rPr>
              <a:t>, </a:t>
            </a:r>
            <a:r>
              <a:rPr lang="fr-HT" dirty="0" err="1">
                <a:latin typeface="Arial"/>
                <a:ea typeface="宋体"/>
                <a:sym typeface="Arial"/>
              </a:rPr>
              <a:t>fòmile</a:t>
            </a:r>
            <a:r>
              <a:rPr lang="fr-HT" dirty="0">
                <a:latin typeface="Arial"/>
                <a:ea typeface="宋体"/>
                <a:sym typeface="Arial"/>
              </a:rPr>
              <a:t> </a:t>
            </a:r>
            <a:r>
              <a:rPr lang="fr-HT" dirty="0" err="1">
                <a:latin typeface="Arial"/>
                <a:ea typeface="宋体"/>
                <a:sym typeface="Arial"/>
              </a:rPr>
              <a:t>kesyon</a:t>
            </a:r>
            <a:r>
              <a:rPr lang="fr-HT" dirty="0">
                <a:latin typeface="Arial"/>
                <a:ea typeface="宋体"/>
                <a:sym typeface="Arial"/>
              </a:rPr>
              <a:t> </a:t>
            </a:r>
            <a:r>
              <a:rPr lang="fr-HT" dirty="0" err="1">
                <a:latin typeface="Arial"/>
                <a:ea typeface="宋体"/>
                <a:sym typeface="Arial"/>
              </a:rPr>
              <a:t>yo</a:t>
            </a:r>
            <a:r>
              <a:rPr lang="fr-HT" dirty="0">
                <a:latin typeface="Arial"/>
                <a:ea typeface="宋体"/>
                <a:sym typeface="Arial"/>
              </a:rPr>
              <a:t> </a:t>
            </a:r>
            <a:r>
              <a:rPr lang="fr-HT" dirty="0" err="1">
                <a:latin typeface="Arial"/>
                <a:ea typeface="宋体"/>
                <a:sym typeface="Arial"/>
              </a:rPr>
              <a:t>tou</a:t>
            </a:r>
            <a:r>
              <a:rPr lang="fr-HT" dirty="0">
                <a:latin typeface="Arial"/>
                <a:ea typeface="宋体"/>
                <a:sym typeface="Arial"/>
              </a:rPr>
              <a:t> </a:t>
            </a:r>
            <a:r>
              <a:rPr lang="fr-HT" dirty="0" err="1">
                <a:latin typeface="Arial"/>
                <a:ea typeface="宋体"/>
                <a:sym typeface="Arial"/>
              </a:rPr>
              <a:t>kout</a:t>
            </a:r>
            <a:r>
              <a:rPr lang="fr-HT" dirty="0">
                <a:latin typeface="Arial"/>
                <a:ea typeface="宋体"/>
                <a:sym typeface="Arial"/>
              </a:rPr>
              <a:t> e </a:t>
            </a:r>
            <a:r>
              <a:rPr lang="fr-HT" dirty="0" err="1">
                <a:latin typeface="Arial"/>
                <a:ea typeface="宋体"/>
                <a:sym typeface="Arial"/>
              </a:rPr>
              <a:t>defason</a:t>
            </a:r>
            <a:r>
              <a:rPr lang="fr-HT" dirty="0">
                <a:latin typeface="Arial"/>
                <a:ea typeface="宋体"/>
                <a:sym typeface="Arial"/>
              </a:rPr>
              <a:t> </a:t>
            </a:r>
            <a:r>
              <a:rPr lang="fr-HT" dirty="0" err="1">
                <a:latin typeface="Arial"/>
                <a:ea typeface="宋体"/>
                <a:sym typeface="Arial"/>
              </a:rPr>
              <a:t>respektye</a:t>
            </a:r>
            <a:r>
              <a:rPr lang="fr-HT" dirty="0">
                <a:latin typeface="Arial"/>
                <a:ea typeface="宋体"/>
                <a:sym typeface="Arial"/>
              </a:rPr>
              <a:t> pou n </a:t>
            </a:r>
            <a:r>
              <a:rPr lang="fr-HT" dirty="0" err="1">
                <a:latin typeface="Arial"/>
                <a:ea typeface="宋体"/>
                <a:sym typeface="Arial"/>
              </a:rPr>
              <a:t>kapab</a:t>
            </a:r>
            <a:r>
              <a:rPr lang="fr-HT" dirty="0">
                <a:latin typeface="Arial"/>
                <a:ea typeface="宋体"/>
                <a:sym typeface="Arial"/>
              </a:rPr>
              <a:t> rive </a:t>
            </a:r>
            <a:r>
              <a:rPr lang="fr-HT" dirty="0" err="1">
                <a:latin typeface="Arial"/>
                <a:ea typeface="宋体"/>
                <a:sym typeface="Arial"/>
              </a:rPr>
              <a:t>pran</a:t>
            </a:r>
            <a:r>
              <a:rPr lang="fr-HT" dirty="0">
                <a:latin typeface="Arial"/>
                <a:ea typeface="宋体"/>
                <a:sym typeface="Arial"/>
              </a:rPr>
              <a:t> </a:t>
            </a:r>
            <a:r>
              <a:rPr lang="fr-HT" dirty="0" err="1">
                <a:latin typeface="Arial"/>
                <a:ea typeface="宋体"/>
                <a:sym typeface="Arial"/>
              </a:rPr>
              <a:t>kantite</a:t>
            </a:r>
            <a:r>
              <a:rPr lang="fr-HT" dirty="0">
                <a:latin typeface="Arial"/>
                <a:ea typeface="宋体"/>
                <a:sym typeface="Arial"/>
              </a:rPr>
              <a:t> </a:t>
            </a:r>
            <a:r>
              <a:rPr lang="fr-HT" dirty="0" err="1">
                <a:latin typeface="Arial"/>
                <a:ea typeface="宋体"/>
                <a:sym typeface="Arial"/>
              </a:rPr>
              <a:t>kesyon</a:t>
            </a:r>
            <a:r>
              <a:rPr lang="fr-HT" dirty="0">
                <a:latin typeface="Arial"/>
                <a:ea typeface="宋体"/>
                <a:sym typeface="Arial"/>
              </a:rPr>
              <a:t> </a:t>
            </a:r>
            <a:r>
              <a:rPr lang="fr-HT" dirty="0" err="1">
                <a:latin typeface="Arial"/>
                <a:ea typeface="宋体"/>
                <a:sym typeface="Arial"/>
              </a:rPr>
              <a:t>ki</a:t>
            </a:r>
            <a:r>
              <a:rPr lang="fr-HT" dirty="0">
                <a:latin typeface="Arial"/>
                <a:ea typeface="宋体"/>
                <a:sym typeface="Arial"/>
              </a:rPr>
              <a:t> </a:t>
            </a:r>
            <a:r>
              <a:rPr lang="fr-HT" dirty="0" err="1">
                <a:latin typeface="Arial"/>
                <a:ea typeface="宋体"/>
                <a:sym typeface="Arial"/>
              </a:rPr>
              <a:t>posib</a:t>
            </a:r>
            <a:r>
              <a:rPr lang="fr-HT" dirty="0">
                <a:latin typeface="Arial"/>
                <a:ea typeface="宋体"/>
                <a:sym typeface="Arial"/>
              </a:rPr>
              <a:t> la.</a:t>
            </a:r>
          </a:p>
          <a:p>
            <a:r>
              <a:rPr lang="fr-HT" dirty="0">
                <a:latin typeface="Arial"/>
                <a:ea typeface="宋体"/>
                <a:sym typeface="Arial"/>
              </a:rPr>
              <a:t>Si w nan </a:t>
            </a:r>
            <a:r>
              <a:rPr lang="fr-HT" dirty="0" err="1">
                <a:latin typeface="Arial"/>
                <a:ea typeface="宋体"/>
                <a:sym typeface="Arial"/>
              </a:rPr>
              <a:t>yon</a:t>
            </a:r>
            <a:r>
              <a:rPr lang="fr-HT" dirty="0">
                <a:latin typeface="Arial"/>
                <a:ea typeface="宋体"/>
                <a:sym typeface="Arial"/>
              </a:rPr>
              <a:t> </a:t>
            </a:r>
            <a:r>
              <a:rPr lang="fr-HT" dirty="0" err="1">
                <a:latin typeface="Arial"/>
                <a:ea typeface="宋体"/>
                <a:sym typeface="Arial"/>
              </a:rPr>
              <a:t>chanèl</a:t>
            </a:r>
            <a:r>
              <a:rPr lang="fr-HT" dirty="0">
                <a:latin typeface="Arial"/>
                <a:ea typeface="宋体"/>
                <a:sym typeface="Arial"/>
              </a:rPr>
              <a:t> </a:t>
            </a:r>
            <a:r>
              <a:rPr lang="fr-HT" dirty="0" err="1">
                <a:latin typeface="Arial"/>
                <a:ea typeface="宋体"/>
                <a:sym typeface="Arial"/>
              </a:rPr>
              <a:t>avèk</a:t>
            </a:r>
            <a:r>
              <a:rPr lang="fr-HT" dirty="0">
                <a:latin typeface="Arial"/>
                <a:ea typeface="宋体"/>
                <a:sym typeface="Arial"/>
              </a:rPr>
              <a:t> </a:t>
            </a:r>
            <a:r>
              <a:rPr lang="fr-HT" dirty="0" err="1">
                <a:latin typeface="Arial"/>
                <a:ea typeface="宋体"/>
                <a:sym typeface="Arial"/>
              </a:rPr>
              <a:t>yon</a:t>
            </a:r>
            <a:r>
              <a:rPr lang="fr-HT" dirty="0">
                <a:latin typeface="Arial"/>
                <a:ea typeface="宋体"/>
                <a:sym typeface="Arial"/>
              </a:rPr>
              <a:t> </a:t>
            </a:r>
            <a:r>
              <a:rPr lang="fr-HT" dirty="0" err="1">
                <a:latin typeface="Arial"/>
                <a:ea typeface="宋体"/>
                <a:sym typeface="Arial"/>
              </a:rPr>
              <a:t>entèprèt</a:t>
            </a:r>
            <a:r>
              <a:rPr lang="fr-HT" dirty="0">
                <a:latin typeface="Arial"/>
                <a:ea typeface="宋体"/>
                <a:sym typeface="Arial"/>
              </a:rPr>
              <a:t> </a:t>
            </a:r>
            <a:r>
              <a:rPr lang="fr-HT" dirty="0" err="1">
                <a:latin typeface="Arial"/>
                <a:ea typeface="宋体"/>
                <a:sym typeface="Arial"/>
              </a:rPr>
              <a:t>epi</a:t>
            </a:r>
            <a:r>
              <a:rPr lang="fr-HT" dirty="0">
                <a:latin typeface="Arial"/>
                <a:ea typeface="宋体"/>
                <a:sym typeface="Arial"/>
              </a:rPr>
              <a:t> w </a:t>
            </a:r>
            <a:r>
              <a:rPr lang="fr-HT" dirty="0" err="1">
                <a:latin typeface="Arial"/>
                <a:ea typeface="宋体"/>
                <a:sym typeface="Arial"/>
              </a:rPr>
              <a:t>gen</a:t>
            </a:r>
            <a:r>
              <a:rPr lang="fr-HT" dirty="0">
                <a:latin typeface="Arial"/>
                <a:ea typeface="宋体"/>
                <a:sym typeface="Arial"/>
              </a:rPr>
              <a:t> </a:t>
            </a:r>
            <a:r>
              <a:rPr lang="fr-HT" dirty="0" err="1">
                <a:latin typeface="Arial"/>
                <a:ea typeface="宋体"/>
                <a:sym typeface="Arial"/>
              </a:rPr>
              <a:t>yon</a:t>
            </a:r>
            <a:r>
              <a:rPr lang="fr-HT" dirty="0">
                <a:latin typeface="Arial"/>
                <a:ea typeface="宋体"/>
                <a:sym typeface="Arial"/>
              </a:rPr>
              <a:t> </a:t>
            </a:r>
            <a:r>
              <a:rPr lang="fr-HT" dirty="0" err="1">
                <a:latin typeface="Arial"/>
                <a:ea typeface="宋体"/>
                <a:sym typeface="Arial"/>
              </a:rPr>
              <a:t>kesyon</a:t>
            </a:r>
            <a:r>
              <a:rPr lang="fr-HT" dirty="0">
                <a:latin typeface="Arial"/>
                <a:ea typeface="宋体"/>
                <a:sym typeface="Arial"/>
              </a:rPr>
              <a:t>, </a:t>
            </a:r>
            <a:r>
              <a:rPr lang="fr-HT" dirty="0" err="1">
                <a:latin typeface="Arial"/>
                <a:ea typeface="宋体"/>
                <a:sym typeface="Arial"/>
              </a:rPr>
              <a:t>tanpri</a:t>
            </a:r>
            <a:r>
              <a:rPr lang="fr-HT" dirty="0">
                <a:latin typeface="Arial"/>
                <a:ea typeface="宋体"/>
                <a:sym typeface="Arial"/>
              </a:rPr>
              <a:t>, tape </a:t>
            </a:r>
            <a:r>
              <a:rPr lang="fr-HT" dirty="0" err="1">
                <a:latin typeface="Arial"/>
                <a:ea typeface="宋体"/>
                <a:sym typeface="Arial"/>
              </a:rPr>
              <a:t>kesyon</a:t>
            </a:r>
            <a:r>
              <a:rPr lang="fr-HT" dirty="0">
                <a:latin typeface="Arial"/>
                <a:ea typeface="宋体"/>
                <a:sym typeface="Arial"/>
              </a:rPr>
              <a:t> w </a:t>
            </a:r>
            <a:r>
              <a:rPr lang="fr-HT" dirty="0" err="1">
                <a:latin typeface="Arial"/>
                <a:ea typeface="宋体"/>
                <a:sym typeface="Arial"/>
              </a:rPr>
              <a:t>lan</a:t>
            </a:r>
            <a:r>
              <a:rPr lang="fr-HT" dirty="0">
                <a:latin typeface="Arial"/>
                <a:ea typeface="宋体"/>
                <a:sym typeface="Arial"/>
              </a:rPr>
              <a:t> nan </a:t>
            </a:r>
            <a:r>
              <a:rPr lang="fr-HT" dirty="0" err="1">
                <a:latin typeface="Arial"/>
                <a:ea typeface="宋体"/>
                <a:sym typeface="Arial"/>
              </a:rPr>
              <a:t>bwat</a:t>
            </a:r>
            <a:r>
              <a:rPr lang="fr-HT" dirty="0">
                <a:latin typeface="Arial"/>
                <a:ea typeface="宋体"/>
                <a:sym typeface="Arial"/>
              </a:rPr>
              <a:t> </a:t>
            </a:r>
            <a:r>
              <a:rPr lang="fr-HT" dirty="0" err="1">
                <a:latin typeface="Arial"/>
                <a:ea typeface="宋体"/>
                <a:sym typeface="Arial"/>
              </a:rPr>
              <a:t>Kesyon</a:t>
            </a:r>
            <a:r>
              <a:rPr lang="fr-HT" dirty="0">
                <a:latin typeface="Arial"/>
                <a:ea typeface="宋体"/>
                <a:sym typeface="Arial"/>
              </a:rPr>
              <a:t> </a:t>
            </a:r>
            <a:r>
              <a:rPr lang="fr-HT" dirty="0" err="1">
                <a:latin typeface="Arial"/>
                <a:ea typeface="宋体"/>
                <a:sym typeface="Arial"/>
              </a:rPr>
              <a:t>ak</a:t>
            </a:r>
            <a:r>
              <a:rPr lang="fr-HT" dirty="0">
                <a:latin typeface="Arial"/>
                <a:ea typeface="宋体"/>
                <a:sym typeface="Arial"/>
              </a:rPr>
              <a:t> </a:t>
            </a:r>
            <a:r>
              <a:rPr lang="fr-HT" dirty="0" err="1">
                <a:latin typeface="Arial"/>
                <a:ea typeface="宋体"/>
                <a:sym typeface="Arial"/>
              </a:rPr>
              <a:t>Repons</a:t>
            </a:r>
            <a:r>
              <a:rPr lang="fr-HT" dirty="0">
                <a:latin typeface="Arial"/>
                <a:ea typeface="宋体"/>
                <a:sym typeface="Arial"/>
              </a:rPr>
              <a:t> </a:t>
            </a:r>
            <a:r>
              <a:rPr lang="fr-HT" dirty="0" err="1">
                <a:latin typeface="Arial"/>
                <a:ea typeface="宋体"/>
                <a:sym typeface="Arial"/>
              </a:rPr>
              <a:t>lan</a:t>
            </a:r>
            <a:r>
              <a:rPr lang="fr-HT" dirty="0">
                <a:latin typeface="Arial"/>
                <a:ea typeface="宋体"/>
                <a:sym typeface="Arial"/>
              </a:rPr>
              <a:t> pou li </a:t>
            </a:r>
            <a:r>
              <a:rPr lang="fr-HT" dirty="0" err="1">
                <a:latin typeface="Arial"/>
                <a:ea typeface="宋体"/>
                <a:sym typeface="Arial"/>
              </a:rPr>
              <a:t>kapab</a:t>
            </a:r>
            <a:r>
              <a:rPr lang="fr-HT" dirty="0">
                <a:latin typeface="Arial"/>
                <a:ea typeface="宋体"/>
                <a:sym typeface="Arial"/>
              </a:rPr>
              <a:t> </a:t>
            </a:r>
            <a:r>
              <a:rPr lang="fr-HT" dirty="0" err="1">
                <a:latin typeface="Arial"/>
                <a:ea typeface="宋体"/>
                <a:sym typeface="Arial"/>
              </a:rPr>
              <a:t>tradui</a:t>
            </a:r>
            <a:r>
              <a:rPr lang="fr-HT" dirty="0">
                <a:latin typeface="Arial"/>
                <a:ea typeface="宋体"/>
                <a:sym typeface="Arial"/>
              </a:rPr>
              <a:t> li.</a:t>
            </a:r>
          </a:p>
          <a:p>
            <a:endParaRPr lang="en-US" dirty="0">
              <a:latin typeface="Arial"/>
              <a:ea typeface="宋体"/>
              <a:sym typeface="Arial"/>
            </a:endParaRPr>
          </a:p>
          <a:p>
            <a:endParaRPr lang="en-US" dirty="0">
              <a:latin typeface="Arial"/>
              <a:ea typeface="宋体"/>
              <a:sym typeface="Arial"/>
            </a:endParaRPr>
          </a:p>
          <a:p>
            <a:pPr lvl="1"/>
            <a:endParaRPr lang="en-US" dirty="0">
              <a:latin typeface="Arial"/>
              <a:ea typeface="宋体"/>
              <a:sym typeface="Arial"/>
            </a:endParaRPr>
          </a:p>
        </p:txBody>
      </p:sp>
    </p:spTree>
    <p:extLst>
      <p:ext uri="{BB962C8B-B14F-4D97-AF65-F5344CB8AC3E}">
        <p14:creationId xmlns:p14="http://schemas.microsoft.com/office/powerpoint/2010/main" val="2190735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C4F9-8F13-736A-DC05-412C12945A01}"/>
              </a:ext>
            </a:extLst>
          </p:cNvPr>
          <p:cNvSpPr>
            <a:spLocks noGrp="1"/>
          </p:cNvSpPr>
          <p:nvPr>
            <p:ph type="title"/>
          </p:nvPr>
        </p:nvSpPr>
        <p:spPr/>
        <p:txBody>
          <a:bodyPr>
            <a:normAutofit/>
          </a:bodyPr>
          <a:lstStyle/>
          <a:p>
            <a:r>
              <a:rPr lang="fr-HT" dirty="0">
                <a:sym typeface="Arial"/>
              </a:rPr>
              <a:t>DOER Bezwen Jwenn Kòmantè W!</a:t>
            </a:r>
          </a:p>
        </p:txBody>
      </p:sp>
      <p:sp>
        <p:nvSpPr>
          <p:cNvPr id="3" name="Text Placeholder 2">
            <a:extLst>
              <a:ext uri="{FF2B5EF4-FFF2-40B4-BE49-F238E27FC236}">
                <a16:creationId xmlns:a16="http://schemas.microsoft.com/office/drawing/2014/main" id="{C593CEE5-DD67-0BB4-CFC7-4CD4F49EFEAE}"/>
              </a:ext>
            </a:extLst>
          </p:cNvPr>
          <p:cNvSpPr>
            <a:spLocks noGrp="1"/>
          </p:cNvSpPr>
          <p:nvPr>
            <p:ph type="body" sz="quarter" idx="13"/>
          </p:nvPr>
        </p:nvSpPr>
        <p:spPr/>
        <p:txBody>
          <a:bodyPr vert="horz" lIns="91440" tIns="45720" rIns="91440" bIns="45720" rtlCol="0" anchor="t">
            <a:normAutofit fontScale="92500"/>
          </a:bodyPr>
          <a:lstStyle/>
          <a:p>
            <a:pPr marL="0" indent="0">
              <a:spcBef>
                <a:spcPts val="20"/>
              </a:spcBef>
              <a:buNone/>
            </a:pPr>
            <a:r>
              <a:rPr lang="fr-HT" sz="3000" b="1" dirty="0">
                <a:latin typeface="Aptos Narrow"/>
                <a:cs typeface="Arial"/>
                <a:sym typeface="Arial"/>
              </a:rPr>
              <a:t>Voye Kòmantè yo nan </a:t>
            </a:r>
            <a:r>
              <a:rPr lang="fr-HT" sz="3000" b="1" dirty="0">
                <a:solidFill>
                  <a:srgbClr val="0000FF"/>
                </a:solidFill>
                <a:latin typeface="Aptos Narrow"/>
                <a:cs typeface="Arial"/>
                <a:sym typeface="Arial"/>
                <a:hlinkClick r:id="rId2">
                  <a:extLst>
                    <a:ext uri="{A12FA001-AC4F-418D-AE19-62706E023703}">
                      <ahyp:hlinkClr xmlns:ahyp="http://schemas.microsoft.com/office/drawing/2018/hyperlinkcolor" val="tx"/>
                    </a:ext>
                  </a:extLst>
                </a:hlinkClick>
              </a:rPr>
              <a:t>doer.energy@mass.gov</a:t>
            </a:r>
            <a:r>
              <a:rPr lang="fr-HT" sz="3000" b="1" dirty="0">
                <a:solidFill>
                  <a:srgbClr val="0000FF"/>
                </a:solidFill>
                <a:latin typeface="Aptos Narrow"/>
                <a:cs typeface="Arial"/>
                <a:sym typeface="Arial"/>
              </a:rPr>
              <a:t> </a:t>
            </a:r>
            <a:r>
              <a:rPr lang="fr-HT" sz="3000" b="1" dirty="0">
                <a:latin typeface="Aptos Narrow"/>
                <a:cs typeface="Arial"/>
                <a:sym typeface="Arial"/>
              </a:rPr>
              <a:t>disi 5pm nan dat 15 Mas la. </a:t>
            </a:r>
            <a:r>
              <a:rPr lang="fr-HT" sz="3000" b="1" i="1" dirty="0">
                <a:latin typeface="Aptos Narrow"/>
                <a:cs typeface="Arial"/>
                <a:sym typeface="Arial"/>
              </a:rPr>
              <a:t>Y ap pibliye tout kòmantè yo piblikman sou sitwèb DOER la. Ou kapab jwenn repons pou kesyon sa yo nan kòmantè yo:</a:t>
            </a:r>
          </a:p>
          <a:p>
            <a:pPr marL="0" indent="0">
              <a:spcBef>
                <a:spcPts val="20"/>
              </a:spcBef>
              <a:buNone/>
            </a:pPr>
            <a:endParaRPr lang="en-US" b="1" dirty="0">
              <a:latin typeface="Arial"/>
              <a:ea typeface="宋体"/>
              <a:cs typeface="Arial"/>
              <a:sym typeface="Arial"/>
            </a:endParaRPr>
          </a:p>
          <a:p>
            <a:pPr>
              <a:spcBef>
                <a:spcPts val="20"/>
              </a:spcBef>
            </a:pPr>
            <a:r>
              <a:rPr lang="fr-HT" sz="3000" dirty="0">
                <a:latin typeface="Aptos Narrow"/>
                <a:cs typeface="Arial"/>
                <a:sym typeface="Arial"/>
              </a:rPr>
              <a:t>Èske w gen kòmantè sou plan DOER yo pou ane 2024 la?</a:t>
            </a:r>
          </a:p>
          <a:p>
            <a:pPr>
              <a:spcBef>
                <a:spcPts val="20"/>
              </a:spcBef>
            </a:pPr>
            <a:r>
              <a:rPr lang="fr-HT" sz="3000" dirty="0">
                <a:latin typeface="Aptos Narrow"/>
                <a:cs typeface="Arial"/>
                <a:sym typeface="Arial"/>
              </a:rPr>
              <a:t>Ki enpak pwogram DOER yo gen sou ou? </a:t>
            </a:r>
          </a:p>
          <a:p>
            <a:pPr>
              <a:spcBef>
                <a:spcPts val="20"/>
              </a:spcBef>
            </a:pPr>
            <a:r>
              <a:rPr lang="fr-HT" sz="3000" dirty="0">
                <a:latin typeface="Aptos Narrow"/>
                <a:cs typeface="Arial"/>
                <a:sym typeface="Arial"/>
              </a:rPr>
              <a:t>Èske gen yon bagay nouvo ou te rive aprann jodi a?</a:t>
            </a:r>
          </a:p>
          <a:p>
            <a:pPr>
              <a:spcBef>
                <a:spcPts val="20"/>
              </a:spcBef>
            </a:pPr>
            <a:r>
              <a:rPr lang="fr-HT" sz="3000" dirty="0">
                <a:latin typeface="Aptos Narrow"/>
                <a:cs typeface="Arial"/>
                <a:sym typeface="Arial"/>
              </a:rPr>
              <a:t>Èske w gen enkyetid sou tranzisyon enèji pwòp la?</a:t>
            </a:r>
          </a:p>
          <a:p>
            <a:pPr>
              <a:spcBef>
                <a:spcPts val="20"/>
              </a:spcBef>
            </a:pPr>
            <a:r>
              <a:rPr lang="fr-HT" sz="3000" dirty="0">
                <a:latin typeface="Aptos Narrow"/>
                <a:cs typeface="Arial"/>
                <a:sym typeface="Arial"/>
              </a:rPr>
              <a:t>Èske w te renmen Meri a?</a:t>
            </a:r>
          </a:p>
          <a:p>
            <a:pPr>
              <a:spcBef>
                <a:spcPts val="20"/>
              </a:spcBef>
            </a:pPr>
            <a:r>
              <a:rPr lang="fr-HT" sz="3000" dirty="0">
                <a:latin typeface="Aptos Narrow"/>
                <a:cs typeface="Arial"/>
                <a:sym typeface="Arial"/>
              </a:rPr>
              <a:t>Èske w gen kèk rekòmandasyon konsènan angajman piblik la </a:t>
            </a:r>
            <a:r>
              <a:rPr lang="fr-HT" sz="3000" dirty="0" err="1">
                <a:latin typeface="Aptos Narrow"/>
                <a:cs typeface="Arial"/>
                <a:sym typeface="Arial"/>
              </a:rPr>
              <a:t>alavni</a:t>
            </a:r>
            <a:r>
              <a:rPr lang="fr-HT" sz="3000" dirty="0">
                <a:latin typeface="Aptos Narrow"/>
                <a:cs typeface="Arial"/>
                <a:sym typeface="Arial"/>
              </a:rPr>
              <a:t> nan DOER?</a:t>
            </a:r>
          </a:p>
        </p:txBody>
      </p:sp>
      <p:sp>
        <p:nvSpPr>
          <p:cNvPr id="4" name="Slide Number Placeholder 3">
            <a:extLst>
              <a:ext uri="{FF2B5EF4-FFF2-40B4-BE49-F238E27FC236}">
                <a16:creationId xmlns:a16="http://schemas.microsoft.com/office/drawing/2014/main" id="{8169699C-38B8-5A35-350A-5CF2ADB94710}"/>
              </a:ext>
            </a:extLst>
          </p:cNvPr>
          <p:cNvSpPr>
            <a:spLocks noGrp="1"/>
          </p:cNvSpPr>
          <p:nvPr>
            <p:ph type="sldNum" sz="quarter" idx="14"/>
          </p:nvPr>
        </p:nvSpPr>
        <p:spPr/>
        <p:txBody>
          <a:bodyPr/>
          <a:lstStyle/>
          <a:p>
            <a:pPr>
              <a:defRPr/>
            </a:pPr>
            <a:fld id="{B6FAB5CE-5980-4C9D-B2E2-2FD2F4BD448E}" type="slidenum">
              <a:rPr lang="en-US" smtClean="0">
                <a:latin typeface="Arial"/>
                <a:ea typeface="宋体"/>
                <a:sym typeface="Arial"/>
              </a:rPr>
              <a:pPr>
                <a:defRPr/>
              </a:pPr>
              <a:t>21</a:t>
            </a:fld>
            <a:endParaRPr lang="en-US">
              <a:latin typeface="Arial"/>
              <a:ea typeface="宋体"/>
              <a:sym typeface="Arial"/>
            </a:endParaRPr>
          </a:p>
        </p:txBody>
      </p:sp>
    </p:spTree>
    <p:extLst>
      <p:ext uri="{BB962C8B-B14F-4D97-AF65-F5344CB8AC3E}">
        <p14:creationId xmlns:p14="http://schemas.microsoft.com/office/powerpoint/2010/main" val="176074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B6FAB5CE-5980-4C9D-B2E2-2FD2F4BD448E}" type="slidenum">
              <a:rPr lang="en-US" smtClean="0">
                <a:latin typeface="Arial"/>
                <a:ea typeface="宋体"/>
                <a:sym typeface="Arial"/>
              </a:rPr>
              <a:pPr>
                <a:defRPr/>
              </a:pPr>
              <a:t>22</a:t>
            </a:fld>
            <a:endParaRPr lang="en-US">
              <a:latin typeface="Arial"/>
              <a:ea typeface="宋体"/>
              <a:sym typeface="Arial"/>
            </a:endParaRPr>
          </a:p>
        </p:txBody>
      </p:sp>
      <p:sp>
        <p:nvSpPr>
          <p:cNvPr id="10" name="Content Placeholder 1">
            <a:extLst>
              <a:ext uri="{FF2B5EF4-FFF2-40B4-BE49-F238E27FC236}">
                <a16:creationId xmlns:a16="http://schemas.microsoft.com/office/drawing/2014/main" id="{06D8B060-AD87-4267-9E9C-19E6B3A0ADC1}"/>
              </a:ext>
            </a:extLst>
          </p:cNvPr>
          <p:cNvSpPr txBox="1">
            <a:spLocks/>
          </p:cNvSpPr>
          <p:nvPr/>
        </p:nvSpPr>
        <p:spPr>
          <a:xfrm>
            <a:off x="1600201" y="1168400"/>
            <a:ext cx="8780463" cy="48387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latin typeface="Arial"/>
              <a:ea typeface="宋体"/>
              <a:sym typeface="Arial"/>
            </a:endParaRPr>
          </a:p>
          <a:p>
            <a:endParaRPr lang="en-US" dirty="0">
              <a:latin typeface="Arial"/>
              <a:ea typeface="宋体"/>
              <a:sym typeface="Arial"/>
            </a:endParaRPr>
          </a:p>
          <a:p>
            <a:pPr marL="0" indent="0" algn="ctr">
              <a:buNone/>
            </a:pPr>
            <a:endParaRPr lang="en-US" sz="3600" dirty="0">
              <a:latin typeface="Arial"/>
              <a:ea typeface="宋体"/>
              <a:sym typeface="Arial"/>
            </a:endParaRPr>
          </a:p>
          <a:p>
            <a:pPr marL="0" indent="0" algn="ctr">
              <a:buNone/>
            </a:pPr>
            <a:r>
              <a:rPr lang="fr-HT" sz="4800" b="1" kern="0" cap="small" dirty="0">
                <a:solidFill>
                  <a:srgbClr val="1F497D"/>
                </a:solidFill>
                <a:ea typeface="+mj-ea"/>
                <a:cs typeface="Aharoni" pitchFamily="2" charset="-79"/>
                <a:sym typeface="Arial"/>
              </a:rPr>
              <a:t>MÈSI!</a:t>
            </a:r>
          </a:p>
        </p:txBody>
      </p:sp>
    </p:spTree>
    <p:extLst>
      <p:ext uri="{BB962C8B-B14F-4D97-AF65-F5344CB8AC3E}">
        <p14:creationId xmlns:p14="http://schemas.microsoft.com/office/powerpoint/2010/main" val="2475040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D305FC-34B4-CDF5-7645-9C7DB13E9497}"/>
              </a:ext>
            </a:extLst>
          </p:cNvPr>
          <p:cNvPicPr>
            <a:picLocks noChangeAspect="1"/>
          </p:cNvPicPr>
          <p:nvPr/>
        </p:nvPicPr>
        <p:blipFill>
          <a:blip r:embed="rId3"/>
          <a:stretch>
            <a:fillRect/>
          </a:stretch>
        </p:blipFill>
        <p:spPr>
          <a:xfrm>
            <a:off x="7616536" y="2859232"/>
            <a:ext cx="2743200" cy="2057400"/>
          </a:xfrm>
          <a:prstGeom prst="rect">
            <a:avLst/>
          </a:prstGeom>
        </p:spPr>
      </p:pic>
      <p:sp>
        <p:nvSpPr>
          <p:cNvPr id="2" name="Title 1"/>
          <p:cNvSpPr>
            <a:spLocks noGrp="1"/>
          </p:cNvSpPr>
          <p:nvPr>
            <p:ph type="title"/>
          </p:nvPr>
        </p:nvSpPr>
        <p:spPr/>
        <p:txBody>
          <a:bodyPr anchor="ctr">
            <a:normAutofit/>
          </a:bodyPr>
          <a:lstStyle/>
          <a:p>
            <a:r>
              <a:rPr lang="fr-HT" dirty="0" err="1">
                <a:sym typeface="Arial"/>
              </a:rPr>
              <a:t>Ajannda</a:t>
            </a:r>
            <a:r>
              <a:rPr lang="fr-HT" dirty="0">
                <a:sym typeface="Arial"/>
              </a:rPr>
              <a:t> Jodi a</a:t>
            </a:r>
          </a:p>
        </p:txBody>
      </p:sp>
      <p:sp>
        <p:nvSpPr>
          <p:cNvPr id="4" name="Slide Number Placeholder 3"/>
          <p:cNvSpPr>
            <a:spLocks noGrp="1"/>
          </p:cNvSpPr>
          <p:nvPr>
            <p:ph type="sldNum" sz="quarter" idx="14"/>
          </p:nvPr>
        </p:nvSpPr>
        <p:spPr/>
        <p:txBody>
          <a:bodyPr anchor="ctr">
            <a:normAutofit/>
          </a:bodyPr>
          <a:lstStyle/>
          <a:p>
            <a:pPr>
              <a:spcAft>
                <a:spcPts val="600"/>
              </a:spcAft>
              <a:defRPr/>
            </a:pPr>
            <a:fld id="{B6FAB5CE-5980-4C9D-B2E2-2FD2F4BD448E}" type="slidenum">
              <a:rPr lang="en-US" smtClean="0">
                <a:latin typeface="Arial"/>
                <a:ea typeface="宋体"/>
                <a:sym typeface="Arial"/>
              </a:rPr>
              <a:pPr>
                <a:spcAft>
                  <a:spcPts val="600"/>
                </a:spcAft>
                <a:defRPr/>
              </a:pPr>
              <a:t>3</a:t>
            </a:fld>
            <a:endParaRPr lang="en-US">
              <a:latin typeface="Arial"/>
              <a:ea typeface="宋体"/>
              <a:sym typeface="Arial"/>
            </a:endParaRPr>
          </a:p>
        </p:txBody>
      </p:sp>
      <p:graphicFrame>
        <p:nvGraphicFramePr>
          <p:cNvPr id="9" name="Table 8">
            <a:extLst>
              <a:ext uri="{FF2B5EF4-FFF2-40B4-BE49-F238E27FC236}">
                <a16:creationId xmlns:a16="http://schemas.microsoft.com/office/drawing/2014/main" id="{3C07D8AE-4A38-5FD6-CA8A-53336BA5E08C}"/>
              </a:ext>
            </a:extLst>
          </p:cNvPr>
          <p:cNvGraphicFramePr>
            <a:graphicFrameLocks noGrp="1"/>
          </p:cNvGraphicFramePr>
          <p:nvPr>
            <p:extLst>
              <p:ext uri="{D42A27DB-BD31-4B8C-83A1-F6EECF244321}">
                <p14:modId xmlns:p14="http://schemas.microsoft.com/office/powerpoint/2010/main" val="4150253758"/>
              </p:ext>
            </p:extLst>
          </p:nvPr>
        </p:nvGraphicFramePr>
        <p:xfrm>
          <a:off x="852055" y="1301752"/>
          <a:ext cx="7502236" cy="4094132"/>
        </p:xfrm>
        <a:graphic>
          <a:graphicData uri="http://schemas.openxmlformats.org/drawingml/2006/table">
            <a:tbl>
              <a:tblPr firstRow="1" bandRow="1">
                <a:tableStyleId>{2D5ABB26-0587-4C30-8999-92F81FD0307C}</a:tableStyleId>
              </a:tblPr>
              <a:tblGrid>
                <a:gridCol w="949036">
                  <a:extLst>
                    <a:ext uri="{9D8B030D-6E8A-4147-A177-3AD203B41FA5}">
                      <a16:colId xmlns:a16="http://schemas.microsoft.com/office/drawing/2014/main" val="80667649"/>
                    </a:ext>
                  </a:extLst>
                </a:gridCol>
                <a:gridCol w="6553200">
                  <a:extLst>
                    <a:ext uri="{9D8B030D-6E8A-4147-A177-3AD203B41FA5}">
                      <a16:colId xmlns:a16="http://schemas.microsoft.com/office/drawing/2014/main" val="3518693435"/>
                    </a:ext>
                  </a:extLst>
                </a:gridCol>
              </a:tblGrid>
              <a:tr h="343911">
                <a:tc>
                  <a:txBody>
                    <a:bodyPr/>
                    <a:lstStyle/>
                    <a:p>
                      <a:r>
                        <a:rPr lang="fr-HT" dirty="0">
                          <a:latin typeface="Arial"/>
                          <a:ea typeface="宋体"/>
                          <a:sym typeface="Arial"/>
                        </a:rPr>
                        <a:t>01.</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fr-HT" sz="2000" b="1" kern="1200" dirty="0" err="1">
                          <a:solidFill>
                            <a:schemeClr val="tx1"/>
                          </a:solidFill>
                          <a:latin typeface="Aptos Narrow" panose="020B0004020202020204" pitchFamily="34" charset="0"/>
                          <a:ea typeface="+mn-ea"/>
                          <a:cs typeface="+mn-cs"/>
                          <a:sym typeface="Arial"/>
                        </a:rPr>
                        <a:t>Entwodiksyon</a:t>
                      </a:r>
                      <a:r>
                        <a:rPr lang="fr-HT" sz="2000" b="1" kern="1200" dirty="0">
                          <a:solidFill>
                            <a:schemeClr val="tx1"/>
                          </a:solidFill>
                          <a:latin typeface="Aptos Narrow" panose="020B0004020202020204" pitchFamily="34" charset="0"/>
                          <a:ea typeface="+mn-ea"/>
                          <a:cs typeface="+mn-cs"/>
                          <a:sym typeface="Arial"/>
                        </a:rPr>
                        <a:t> nan DOER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8764756"/>
                  </a:ext>
                </a:extLst>
              </a:tr>
              <a:tr h="634913">
                <a:tc>
                  <a:txBody>
                    <a:bodyPr/>
                    <a:lstStyle/>
                    <a:p>
                      <a:endParaRPr lang="en-US">
                        <a:latin typeface="Arial"/>
                        <a:ea typeface="宋体"/>
                        <a:sym typeface="Aria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fr-HT" sz="1800" kern="1200" dirty="0" err="1">
                          <a:solidFill>
                            <a:schemeClr val="bg1">
                              <a:lumMod val="50000"/>
                            </a:schemeClr>
                          </a:solidFill>
                          <a:latin typeface="Aptos Narrow" panose="020B0004020202020204" pitchFamily="34" charset="0"/>
                          <a:ea typeface="+mn-ea"/>
                          <a:cs typeface="+mn-cs"/>
                          <a:sym typeface="Arial"/>
                        </a:rPr>
                        <a:t>Misyon</a:t>
                      </a:r>
                      <a:r>
                        <a:rPr lang="fr-HT" sz="1800" kern="1200" dirty="0">
                          <a:solidFill>
                            <a:schemeClr val="bg1">
                              <a:lumMod val="50000"/>
                            </a:schemeClr>
                          </a:solidFill>
                          <a:latin typeface="Aptos Narrow" panose="020B0004020202020204" pitchFamily="34" charset="0"/>
                          <a:ea typeface="+mn-ea"/>
                          <a:cs typeface="+mn-cs"/>
                          <a:sym typeface="Arial"/>
                        </a:rPr>
                        <a:t>, </a:t>
                      </a:r>
                      <a:r>
                        <a:rPr lang="fr-HT" sz="1800" kern="1200" dirty="0" err="1">
                          <a:solidFill>
                            <a:schemeClr val="bg1">
                              <a:lumMod val="50000"/>
                            </a:schemeClr>
                          </a:solidFill>
                          <a:latin typeface="Aptos Narrow" panose="020B0004020202020204" pitchFamily="34" charset="0"/>
                          <a:ea typeface="+mn-ea"/>
                          <a:cs typeface="+mn-cs"/>
                          <a:sym typeface="Arial"/>
                        </a:rPr>
                        <a:t>Objektif</a:t>
                      </a:r>
                      <a:r>
                        <a:rPr lang="fr-HT" sz="1800" kern="1200" dirty="0">
                          <a:solidFill>
                            <a:schemeClr val="bg1">
                              <a:lumMod val="50000"/>
                            </a:schemeClr>
                          </a:solidFill>
                          <a:latin typeface="Aptos Narrow" panose="020B0004020202020204" pitchFamily="34" charset="0"/>
                          <a:ea typeface="+mn-ea"/>
                          <a:cs typeface="+mn-cs"/>
                          <a:sym typeface="Arial"/>
                        </a:rPr>
                        <a:t>, </a:t>
                      </a:r>
                      <a:r>
                        <a:rPr lang="fr-HT" sz="1800" kern="1200" dirty="0" err="1">
                          <a:solidFill>
                            <a:schemeClr val="bg1">
                              <a:lumMod val="50000"/>
                            </a:schemeClr>
                          </a:solidFill>
                          <a:latin typeface="Aptos Narrow" panose="020B0004020202020204" pitchFamily="34" charset="0"/>
                          <a:ea typeface="+mn-ea"/>
                          <a:cs typeface="+mn-cs"/>
                          <a:sym typeface="Arial"/>
                        </a:rPr>
                        <a:t>Òganizasyon</a:t>
                      </a:r>
                      <a:endParaRPr lang="fr-HT" sz="1800" kern="1200" dirty="0">
                        <a:solidFill>
                          <a:schemeClr val="bg1">
                            <a:lumMod val="50000"/>
                          </a:schemeClr>
                        </a:solidFill>
                        <a:latin typeface="Aptos Narrow" panose="020B0004020202020204" pitchFamily="34" charset="0"/>
                        <a:ea typeface="+mn-ea"/>
                        <a:cs typeface="+mn-cs"/>
                        <a:sym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9139960"/>
                  </a:ext>
                </a:extLst>
              </a:tr>
              <a:tr h="343911">
                <a:tc>
                  <a:txBody>
                    <a:bodyPr/>
                    <a:lstStyle/>
                    <a:p>
                      <a:r>
                        <a:rPr lang="fr-HT">
                          <a:latin typeface="Arial"/>
                          <a:ea typeface="宋体"/>
                          <a:sym typeface="Arial"/>
                        </a:rPr>
                        <a:t>02.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fr-HT" sz="2000" b="1" kern="1200" dirty="0">
                          <a:solidFill>
                            <a:schemeClr val="tx1"/>
                          </a:solidFill>
                          <a:latin typeface="Aptos Narrow" panose="020B0004020202020204" pitchFamily="34" charset="0"/>
                          <a:ea typeface="+mn-ea"/>
                          <a:cs typeface="+mn-cs"/>
                          <a:sym typeface="Arial"/>
                        </a:rPr>
                        <a:t>Reyalizasyon pou Ane 2023 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5779650"/>
                  </a:ext>
                </a:extLst>
              </a:tr>
              <a:tr h="634913">
                <a:tc>
                  <a:txBody>
                    <a:bodyPr/>
                    <a:lstStyle/>
                    <a:p>
                      <a:endParaRPr lang="en-US">
                        <a:latin typeface="Arial"/>
                        <a:ea typeface="宋体"/>
                        <a:sym typeface="Aria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HT" sz="1800" kern="1200" dirty="0" err="1">
                          <a:solidFill>
                            <a:schemeClr val="bg1">
                              <a:lumMod val="50000"/>
                            </a:schemeClr>
                          </a:solidFill>
                          <a:latin typeface="Aptos Narrow" panose="020B0004020202020204" pitchFamily="34" charset="0"/>
                          <a:ea typeface="+mn-ea"/>
                          <a:cs typeface="+mn-cs"/>
                          <a:sym typeface="Arial"/>
                        </a:rPr>
                        <a:t>Rapò</a:t>
                      </a:r>
                      <a:r>
                        <a:rPr lang="fr-HT" sz="1800" kern="1200" dirty="0">
                          <a:solidFill>
                            <a:schemeClr val="bg1">
                              <a:lumMod val="50000"/>
                            </a:schemeClr>
                          </a:solidFill>
                          <a:latin typeface="Aptos Narrow" panose="020B0004020202020204" pitchFamily="34" charset="0"/>
                          <a:ea typeface="+mn-ea"/>
                          <a:cs typeface="+mn-cs"/>
                          <a:sym typeface="Arial"/>
                        </a:rPr>
                        <a:t> </a:t>
                      </a:r>
                      <a:r>
                        <a:rPr lang="fr-HT" sz="1800" kern="1200" dirty="0" err="1">
                          <a:solidFill>
                            <a:schemeClr val="bg1">
                              <a:lumMod val="50000"/>
                            </a:schemeClr>
                          </a:solidFill>
                          <a:latin typeface="Aptos Narrow" panose="020B0004020202020204" pitchFamily="34" charset="0"/>
                          <a:ea typeface="+mn-ea"/>
                          <a:cs typeface="+mn-cs"/>
                          <a:sym typeface="Arial"/>
                        </a:rPr>
                        <a:t>Prensipal</a:t>
                      </a:r>
                      <a:r>
                        <a:rPr lang="fr-HT" sz="1800" kern="1200" dirty="0">
                          <a:solidFill>
                            <a:schemeClr val="bg1">
                              <a:lumMod val="50000"/>
                            </a:schemeClr>
                          </a:solidFill>
                          <a:latin typeface="Aptos Narrow" panose="020B0004020202020204" pitchFamily="34" charset="0"/>
                          <a:ea typeface="+mn-ea"/>
                          <a:cs typeface="+mn-cs"/>
                          <a:sym typeface="Arial"/>
                        </a:rPr>
                        <a:t>, </a:t>
                      </a:r>
                      <a:r>
                        <a:rPr lang="fr-HT" sz="1800" kern="1200" dirty="0" err="1">
                          <a:solidFill>
                            <a:schemeClr val="bg1">
                              <a:lumMod val="50000"/>
                            </a:schemeClr>
                          </a:solidFill>
                          <a:latin typeface="Aptos Narrow" panose="020B0004020202020204" pitchFamily="34" charset="0"/>
                          <a:ea typeface="+mn-ea"/>
                          <a:cs typeface="+mn-cs"/>
                          <a:sym typeface="Arial"/>
                        </a:rPr>
                        <a:t>Règleman</a:t>
                      </a:r>
                      <a:r>
                        <a:rPr lang="fr-HT" sz="1800" kern="1200" dirty="0">
                          <a:solidFill>
                            <a:schemeClr val="bg1">
                              <a:lumMod val="50000"/>
                            </a:schemeClr>
                          </a:solidFill>
                          <a:latin typeface="Aptos Narrow" panose="020B0004020202020204" pitchFamily="34" charset="0"/>
                          <a:ea typeface="+mn-ea"/>
                          <a:cs typeface="+mn-cs"/>
                          <a:sym typeface="Arial"/>
                        </a:rPr>
                        <a:t>, </a:t>
                      </a:r>
                      <a:r>
                        <a:rPr lang="fr-HT" sz="1800" kern="1200" dirty="0" err="1">
                          <a:solidFill>
                            <a:schemeClr val="bg1">
                              <a:lumMod val="50000"/>
                            </a:schemeClr>
                          </a:solidFill>
                          <a:latin typeface="Aptos Narrow" panose="020B0004020202020204" pitchFamily="34" charset="0"/>
                          <a:ea typeface="+mn-ea"/>
                          <a:cs typeface="+mn-cs"/>
                          <a:sym typeface="Arial"/>
                        </a:rPr>
                        <a:t>Pwogram</a:t>
                      </a:r>
                      <a:r>
                        <a:rPr lang="fr-HT" sz="1800" kern="1200" dirty="0">
                          <a:solidFill>
                            <a:schemeClr val="bg1">
                              <a:lumMod val="50000"/>
                            </a:schemeClr>
                          </a:solidFill>
                          <a:latin typeface="Aptos Narrow" panose="020B0004020202020204" pitchFamily="34" charset="0"/>
                          <a:ea typeface="+mn-ea"/>
                          <a:cs typeface="+mn-cs"/>
                          <a:sym typeface="Arial"/>
                        </a:rPr>
                        <a:t>, </a:t>
                      </a:r>
                      <a:r>
                        <a:rPr lang="fr-HT" sz="1800" kern="1200" dirty="0" err="1">
                          <a:solidFill>
                            <a:schemeClr val="bg1">
                              <a:lumMod val="50000"/>
                            </a:schemeClr>
                          </a:solidFill>
                          <a:latin typeface="Aptos Narrow" panose="020B0004020202020204" pitchFamily="34" charset="0"/>
                          <a:ea typeface="+mn-ea"/>
                          <a:cs typeface="+mn-cs"/>
                          <a:sym typeface="Arial"/>
                        </a:rPr>
                        <a:t>ak</a:t>
                      </a:r>
                      <a:r>
                        <a:rPr lang="fr-HT" sz="1800" kern="1200" dirty="0">
                          <a:solidFill>
                            <a:schemeClr val="bg1">
                              <a:lumMod val="50000"/>
                            </a:schemeClr>
                          </a:solidFill>
                          <a:latin typeface="Aptos Narrow" panose="020B0004020202020204" pitchFamily="34" charset="0"/>
                          <a:ea typeface="+mn-ea"/>
                          <a:cs typeface="+mn-cs"/>
                          <a:sym typeface="Arial"/>
                        </a:rPr>
                        <a:t> </a:t>
                      </a:r>
                      <a:r>
                        <a:rPr lang="fr-HT" sz="1800" kern="1200" dirty="0" err="1">
                          <a:solidFill>
                            <a:schemeClr val="bg1">
                              <a:lumMod val="50000"/>
                            </a:schemeClr>
                          </a:solidFill>
                          <a:latin typeface="Aptos Narrow" panose="020B0004020202020204" pitchFamily="34" charset="0"/>
                          <a:ea typeface="+mn-ea"/>
                          <a:cs typeface="+mn-cs"/>
                          <a:sym typeface="Arial"/>
                        </a:rPr>
                        <a:t>Politik</a:t>
                      </a:r>
                      <a:endParaRPr lang="fr-HT" sz="1800" kern="1200" dirty="0">
                        <a:solidFill>
                          <a:schemeClr val="bg1">
                            <a:lumMod val="50000"/>
                          </a:schemeClr>
                        </a:solidFill>
                        <a:latin typeface="Aptos Narrow" panose="020B0004020202020204" pitchFamily="34" charset="0"/>
                        <a:ea typeface="+mn-ea"/>
                        <a:cs typeface="+mn-cs"/>
                        <a:sym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6606776"/>
                  </a:ext>
                </a:extLst>
              </a:tr>
              <a:tr h="343911">
                <a:tc>
                  <a:txBody>
                    <a:bodyPr/>
                    <a:lstStyle/>
                    <a:p>
                      <a:r>
                        <a:rPr lang="fr-HT">
                          <a:latin typeface="Arial"/>
                          <a:ea typeface="宋体"/>
                          <a:sym typeface="Arial"/>
                        </a:rPr>
                        <a:t>03.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fr-HT" sz="1800" b="1" kern="1200" dirty="0" err="1">
                          <a:solidFill>
                            <a:schemeClr val="tx1"/>
                          </a:solidFill>
                          <a:latin typeface="Aptos Narrow" panose="020B0004020202020204" pitchFamily="34" charset="0"/>
                          <a:ea typeface="+mn-ea"/>
                          <a:cs typeface="+mn-cs"/>
                          <a:sym typeface="Arial"/>
                        </a:rPr>
                        <a:t>Planifikasyon</a:t>
                      </a:r>
                      <a:r>
                        <a:rPr lang="fr-HT" sz="1800" b="1" kern="1200" dirty="0">
                          <a:solidFill>
                            <a:schemeClr val="tx1"/>
                          </a:solidFill>
                          <a:latin typeface="Aptos Narrow" panose="020B0004020202020204" pitchFamily="34" charset="0"/>
                          <a:ea typeface="+mn-ea"/>
                          <a:cs typeface="+mn-cs"/>
                          <a:sym typeface="Arial"/>
                        </a:rPr>
                        <a:t> pou Ane 2024 la – </a:t>
                      </a:r>
                      <a:r>
                        <a:rPr lang="fr-HT" sz="1800" b="1" kern="1200" dirty="0" err="1">
                          <a:solidFill>
                            <a:schemeClr val="tx1"/>
                          </a:solidFill>
                          <a:latin typeface="Aptos Narrow" panose="020B0004020202020204" pitchFamily="34" charset="0"/>
                          <a:ea typeface="+mn-ea"/>
                          <a:cs typeface="+mn-cs"/>
                          <a:sym typeface="Arial"/>
                        </a:rPr>
                        <a:t>Prezantasyon</a:t>
                      </a:r>
                      <a:r>
                        <a:rPr lang="fr-HT" sz="1800" b="1" kern="1200" dirty="0">
                          <a:solidFill>
                            <a:schemeClr val="tx1"/>
                          </a:solidFill>
                          <a:latin typeface="Aptos Narrow" panose="020B0004020202020204" pitchFamily="34" charset="0"/>
                          <a:ea typeface="+mn-ea"/>
                          <a:cs typeface="+mn-cs"/>
                          <a:sym typeface="Arial"/>
                        </a:rPr>
                        <a:t> </a:t>
                      </a:r>
                      <a:r>
                        <a:rPr lang="fr-HT" sz="1800" b="1" kern="1200" dirty="0" err="1">
                          <a:solidFill>
                            <a:schemeClr val="tx1"/>
                          </a:solidFill>
                          <a:latin typeface="Aptos Narrow" panose="020B0004020202020204" pitchFamily="34" charset="0"/>
                          <a:ea typeface="+mn-ea"/>
                          <a:cs typeface="+mn-cs"/>
                          <a:sym typeface="Arial"/>
                        </a:rPr>
                        <a:t>Divizyon</a:t>
                      </a:r>
                      <a:r>
                        <a:rPr lang="fr-HT" sz="1800" b="1" kern="1200" dirty="0">
                          <a:solidFill>
                            <a:schemeClr val="tx1"/>
                          </a:solidFill>
                          <a:latin typeface="Aptos Narrow" panose="020B0004020202020204" pitchFamily="34" charset="0"/>
                          <a:ea typeface="+mn-ea"/>
                          <a:cs typeface="+mn-cs"/>
                          <a:sym typeface="Arial"/>
                        </a:rPr>
                        <a:t> an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26208669"/>
                  </a:ext>
                </a:extLst>
              </a:tr>
              <a:tr h="634913">
                <a:tc>
                  <a:txBody>
                    <a:bodyPr/>
                    <a:lstStyle/>
                    <a:p>
                      <a:endParaRPr lang="en-US">
                        <a:latin typeface="Arial"/>
                        <a:ea typeface="宋体"/>
                        <a:sym typeface="Aria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HT" sz="1800" kern="1200" dirty="0" err="1">
                          <a:solidFill>
                            <a:schemeClr val="bg1">
                              <a:lumMod val="50000"/>
                            </a:schemeClr>
                          </a:solidFill>
                          <a:latin typeface="Aptos Narrow" panose="020B0004020202020204" pitchFamily="34" charset="0"/>
                          <a:ea typeface="+mn-ea"/>
                          <a:cs typeface="+mn-cs"/>
                          <a:sym typeface="Arial"/>
                        </a:rPr>
                        <a:t>Pran</a:t>
                      </a:r>
                      <a:r>
                        <a:rPr lang="fr-HT" sz="1800" kern="1200" dirty="0">
                          <a:solidFill>
                            <a:schemeClr val="bg1">
                              <a:lumMod val="50000"/>
                            </a:schemeClr>
                          </a:solidFill>
                          <a:latin typeface="Aptos Narrow" panose="020B0004020202020204" pitchFamily="34" charset="0"/>
                          <a:ea typeface="+mn-ea"/>
                          <a:cs typeface="+mn-cs"/>
                          <a:sym typeface="Arial"/>
                        </a:rPr>
                        <a:t> </a:t>
                      </a:r>
                      <a:r>
                        <a:rPr lang="fr-HT" sz="1800" kern="1200" dirty="0" err="1">
                          <a:solidFill>
                            <a:schemeClr val="bg1">
                              <a:lumMod val="50000"/>
                            </a:schemeClr>
                          </a:solidFill>
                          <a:latin typeface="Aptos Narrow" panose="020B0004020202020204" pitchFamily="34" charset="0"/>
                          <a:ea typeface="+mn-ea"/>
                          <a:cs typeface="+mn-cs"/>
                          <a:sym typeface="Arial"/>
                        </a:rPr>
                        <a:t>nouvèl</a:t>
                      </a:r>
                      <a:r>
                        <a:rPr lang="fr-HT" sz="1800" kern="1200" dirty="0">
                          <a:solidFill>
                            <a:schemeClr val="bg1">
                              <a:lumMod val="50000"/>
                            </a:schemeClr>
                          </a:solidFill>
                          <a:latin typeface="Aptos Narrow" panose="020B0004020202020204" pitchFamily="34" charset="0"/>
                          <a:ea typeface="+mn-ea"/>
                          <a:cs typeface="+mn-cs"/>
                          <a:sym typeface="Arial"/>
                        </a:rPr>
                        <a:t> </a:t>
                      </a:r>
                      <a:r>
                        <a:rPr lang="fr-HT" sz="1800" kern="1200" dirty="0" err="1">
                          <a:solidFill>
                            <a:schemeClr val="bg1">
                              <a:lumMod val="50000"/>
                            </a:schemeClr>
                          </a:solidFill>
                          <a:latin typeface="Aptos Narrow" panose="020B0004020202020204" pitchFamily="34" charset="0"/>
                          <a:ea typeface="+mn-ea"/>
                          <a:cs typeface="+mn-cs"/>
                          <a:sym typeface="Arial"/>
                        </a:rPr>
                        <a:t>anplwaye</a:t>
                      </a:r>
                      <a:r>
                        <a:rPr lang="fr-HT" sz="1800" kern="1200" dirty="0">
                          <a:solidFill>
                            <a:schemeClr val="bg1">
                              <a:lumMod val="50000"/>
                            </a:schemeClr>
                          </a:solidFill>
                          <a:latin typeface="Aptos Narrow" panose="020B0004020202020204" pitchFamily="34" charset="0"/>
                          <a:ea typeface="+mn-ea"/>
                          <a:cs typeface="+mn-cs"/>
                          <a:sym typeface="Arial"/>
                        </a:rPr>
                        <a:t> DOER </a:t>
                      </a:r>
                      <a:r>
                        <a:rPr lang="fr-HT" sz="1800" kern="1200" dirty="0" err="1">
                          <a:solidFill>
                            <a:schemeClr val="bg1">
                              <a:lumMod val="50000"/>
                            </a:schemeClr>
                          </a:solidFill>
                          <a:latin typeface="Aptos Narrow" panose="020B0004020202020204" pitchFamily="34" charset="0"/>
                          <a:ea typeface="+mn-ea"/>
                          <a:cs typeface="+mn-cs"/>
                          <a:sym typeface="Arial"/>
                        </a:rPr>
                        <a:t>yo</a:t>
                      </a:r>
                      <a:endParaRPr lang="fr-HT" sz="1800" kern="1200" dirty="0">
                        <a:solidFill>
                          <a:schemeClr val="bg1">
                            <a:lumMod val="50000"/>
                          </a:schemeClr>
                        </a:solidFill>
                        <a:latin typeface="Aptos Narrow" panose="020B0004020202020204" pitchFamily="34" charset="0"/>
                        <a:ea typeface="+mn-ea"/>
                        <a:cs typeface="+mn-cs"/>
                        <a:sym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086451"/>
                  </a:ext>
                </a:extLst>
              </a:tr>
              <a:tr h="343911">
                <a:tc>
                  <a:txBody>
                    <a:bodyPr/>
                    <a:lstStyle/>
                    <a:p>
                      <a:r>
                        <a:rPr lang="fr-HT">
                          <a:latin typeface="Arial"/>
                          <a:ea typeface="宋体"/>
                          <a:sym typeface="Arial"/>
                        </a:rPr>
                        <a:t>04.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fr-HT" sz="2000" b="1" kern="1200" dirty="0" err="1">
                          <a:solidFill>
                            <a:schemeClr val="tx1"/>
                          </a:solidFill>
                          <a:latin typeface="Aptos Narrow" panose="020B0004020202020204" pitchFamily="34" charset="0"/>
                          <a:ea typeface="+mn-ea"/>
                          <a:cs typeface="+mn-cs"/>
                          <a:sym typeface="Arial"/>
                        </a:rPr>
                        <a:t>Kesyon</a:t>
                      </a:r>
                      <a:r>
                        <a:rPr lang="fr-HT" sz="2000" b="1" kern="1200" dirty="0">
                          <a:solidFill>
                            <a:schemeClr val="tx1"/>
                          </a:solidFill>
                          <a:latin typeface="Aptos Narrow" panose="020B0004020202020204" pitchFamily="34" charset="0"/>
                          <a:ea typeface="+mn-ea"/>
                          <a:cs typeface="+mn-cs"/>
                          <a:sym typeface="Arial"/>
                        </a:rPr>
                        <a:t> </a:t>
                      </a:r>
                      <a:r>
                        <a:rPr lang="fr-HT" sz="2000" b="1" kern="1200" dirty="0" err="1">
                          <a:solidFill>
                            <a:schemeClr val="tx1"/>
                          </a:solidFill>
                          <a:latin typeface="Aptos Narrow" panose="020B0004020202020204" pitchFamily="34" charset="0"/>
                          <a:ea typeface="+mn-ea"/>
                          <a:cs typeface="+mn-cs"/>
                          <a:sym typeface="Arial"/>
                        </a:rPr>
                        <a:t>ak</a:t>
                      </a:r>
                      <a:r>
                        <a:rPr lang="fr-HT" sz="2000" b="1" kern="1200" dirty="0">
                          <a:solidFill>
                            <a:schemeClr val="tx1"/>
                          </a:solidFill>
                          <a:latin typeface="Aptos Narrow" panose="020B0004020202020204" pitchFamily="34" charset="0"/>
                          <a:ea typeface="+mn-ea"/>
                          <a:cs typeface="+mn-cs"/>
                          <a:sym typeface="Arial"/>
                        </a:rPr>
                        <a:t> </a:t>
                      </a:r>
                      <a:r>
                        <a:rPr lang="fr-HT" sz="2000" b="1" kern="1200" dirty="0" err="1">
                          <a:solidFill>
                            <a:schemeClr val="tx1"/>
                          </a:solidFill>
                          <a:latin typeface="Aptos Narrow" panose="020B0004020202020204" pitchFamily="34" charset="0"/>
                          <a:ea typeface="+mn-ea"/>
                          <a:cs typeface="+mn-cs"/>
                          <a:sym typeface="Arial"/>
                        </a:rPr>
                        <a:t>Repons</a:t>
                      </a:r>
                      <a:endParaRPr lang="fr-HT" sz="2000" b="1" kern="1200" dirty="0">
                        <a:solidFill>
                          <a:schemeClr val="tx1"/>
                        </a:solidFill>
                        <a:latin typeface="Aptos Narrow" panose="020B0004020202020204" pitchFamily="34" charset="0"/>
                        <a:ea typeface="+mn-ea"/>
                        <a:cs typeface="+mn-cs"/>
                        <a:sym typeface="Aria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0992286"/>
                  </a:ext>
                </a:extLst>
              </a:tr>
              <a:tr h="634913">
                <a:tc>
                  <a:txBody>
                    <a:bodyPr/>
                    <a:lstStyle/>
                    <a:p>
                      <a:endParaRPr lang="en-US">
                        <a:latin typeface="Arial"/>
                        <a:ea typeface="宋体"/>
                        <a:sym typeface="Aria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HT" sz="1800" kern="1200" dirty="0" err="1">
                          <a:solidFill>
                            <a:schemeClr val="bg1">
                              <a:lumMod val="50000"/>
                            </a:schemeClr>
                          </a:solidFill>
                          <a:latin typeface="Aptos Narrow" panose="020B0004020202020204" pitchFamily="34" charset="0"/>
                          <a:ea typeface="+mn-ea"/>
                          <a:cs typeface="+mn-cs"/>
                          <a:sym typeface="Arial"/>
                        </a:rPr>
                        <a:t>Kòmantè</a:t>
                      </a:r>
                      <a:r>
                        <a:rPr lang="fr-HT" sz="1800" kern="1200" dirty="0">
                          <a:solidFill>
                            <a:schemeClr val="bg1">
                              <a:lumMod val="50000"/>
                            </a:schemeClr>
                          </a:solidFill>
                          <a:latin typeface="Aptos Narrow" panose="020B0004020202020204" pitchFamily="34" charset="0"/>
                          <a:ea typeface="+mn-ea"/>
                          <a:cs typeface="+mn-cs"/>
                          <a:sym typeface="Arial"/>
                        </a:rPr>
                        <a:t> </a:t>
                      </a:r>
                      <a:r>
                        <a:rPr lang="fr-HT" sz="1800" kern="1200" dirty="0" err="1">
                          <a:solidFill>
                            <a:schemeClr val="bg1">
                              <a:lumMod val="50000"/>
                            </a:schemeClr>
                          </a:solidFill>
                          <a:latin typeface="Aptos Narrow" panose="020B0004020202020204" pitchFamily="34" charset="0"/>
                          <a:ea typeface="+mn-ea"/>
                          <a:cs typeface="+mn-cs"/>
                          <a:sym typeface="Arial"/>
                        </a:rPr>
                        <a:t>Piblik</a:t>
                      </a:r>
                      <a:r>
                        <a:rPr lang="fr-HT" sz="1800" kern="1200" dirty="0">
                          <a:solidFill>
                            <a:schemeClr val="bg1">
                              <a:lumMod val="50000"/>
                            </a:schemeClr>
                          </a:solidFill>
                          <a:latin typeface="Aptos Narrow" panose="020B0004020202020204" pitchFamily="34" charset="0"/>
                          <a:ea typeface="+mn-ea"/>
                          <a:cs typeface="+mn-cs"/>
                          <a:sym typeface="Arial"/>
                        </a:rPr>
                        <a:t> la </a:t>
                      </a:r>
                      <a:r>
                        <a:rPr lang="fr-HT" sz="1800" kern="1200" dirty="0" err="1">
                          <a:solidFill>
                            <a:schemeClr val="bg1">
                              <a:lumMod val="50000"/>
                            </a:schemeClr>
                          </a:solidFill>
                          <a:latin typeface="Aptos Narrow" panose="020B0004020202020204" pitchFamily="34" charset="0"/>
                          <a:ea typeface="+mn-ea"/>
                          <a:cs typeface="+mn-cs"/>
                          <a:sym typeface="Arial"/>
                        </a:rPr>
                        <a:t>ansanm</a:t>
                      </a:r>
                      <a:r>
                        <a:rPr lang="fr-HT" sz="1800" kern="1200" dirty="0">
                          <a:solidFill>
                            <a:schemeClr val="bg1">
                              <a:lumMod val="50000"/>
                            </a:schemeClr>
                          </a:solidFill>
                          <a:latin typeface="Aptos Narrow" panose="020B0004020202020204" pitchFamily="34" charset="0"/>
                          <a:ea typeface="+mn-ea"/>
                          <a:cs typeface="+mn-cs"/>
                          <a:sym typeface="Arial"/>
                        </a:rPr>
                        <a:t> </a:t>
                      </a:r>
                      <a:r>
                        <a:rPr lang="fr-HT" sz="1800" kern="1200" dirty="0" err="1">
                          <a:solidFill>
                            <a:schemeClr val="bg1">
                              <a:lumMod val="50000"/>
                            </a:schemeClr>
                          </a:solidFill>
                          <a:latin typeface="Aptos Narrow" panose="020B0004020202020204" pitchFamily="34" charset="0"/>
                          <a:ea typeface="+mn-ea"/>
                          <a:cs typeface="+mn-cs"/>
                          <a:sym typeface="Arial"/>
                        </a:rPr>
                        <a:t>ak</a:t>
                      </a:r>
                      <a:r>
                        <a:rPr lang="fr-HT" sz="1800" kern="1200" dirty="0">
                          <a:solidFill>
                            <a:schemeClr val="bg1">
                              <a:lumMod val="50000"/>
                            </a:schemeClr>
                          </a:solidFill>
                          <a:latin typeface="Aptos Narrow" panose="020B0004020202020204" pitchFamily="34" charset="0"/>
                          <a:ea typeface="+mn-ea"/>
                          <a:cs typeface="+mn-cs"/>
                          <a:sym typeface="Arial"/>
                        </a:rPr>
                        <a:t> </a:t>
                      </a:r>
                      <a:r>
                        <a:rPr lang="fr-HT" sz="1800" kern="1200" dirty="0" err="1">
                          <a:solidFill>
                            <a:schemeClr val="bg1">
                              <a:lumMod val="50000"/>
                            </a:schemeClr>
                          </a:solidFill>
                          <a:latin typeface="Aptos Narrow" panose="020B0004020202020204" pitchFamily="34" charset="0"/>
                          <a:ea typeface="+mn-ea"/>
                          <a:cs typeface="+mn-cs"/>
                          <a:sym typeface="Arial"/>
                        </a:rPr>
                        <a:t>Opòtinite</a:t>
                      </a:r>
                      <a:r>
                        <a:rPr lang="fr-HT" sz="1800" kern="1200" dirty="0">
                          <a:solidFill>
                            <a:schemeClr val="bg1">
                              <a:lumMod val="50000"/>
                            </a:schemeClr>
                          </a:solidFill>
                          <a:latin typeface="Aptos Narrow" panose="020B0004020202020204" pitchFamily="34" charset="0"/>
                          <a:ea typeface="+mn-ea"/>
                          <a:cs typeface="+mn-cs"/>
                          <a:sym typeface="Arial"/>
                        </a:rPr>
                        <a:t> </a:t>
                      </a:r>
                      <a:r>
                        <a:rPr lang="fr-HT" sz="1800" kern="1200" dirty="0" err="1">
                          <a:solidFill>
                            <a:schemeClr val="bg1">
                              <a:lumMod val="50000"/>
                            </a:schemeClr>
                          </a:solidFill>
                          <a:latin typeface="Aptos Narrow" panose="020B0004020202020204" pitchFamily="34" charset="0"/>
                          <a:ea typeface="+mn-ea"/>
                          <a:cs typeface="+mn-cs"/>
                          <a:sym typeface="Arial"/>
                        </a:rPr>
                        <a:t>Alavni</a:t>
                      </a:r>
                      <a:r>
                        <a:rPr lang="fr-HT" sz="1800" kern="1200" dirty="0">
                          <a:solidFill>
                            <a:schemeClr val="bg1">
                              <a:lumMod val="50000"/>
                            </a:schemeClr>
                          </a:solidFill>
                          <a:latin typeface="Aptos Narrow" panose="020B0004020202020204" pitchFamily="34" charset="0"/>
                          <a:ea typeface="+mn-ea"/>
                          <a:cs typeface="+mn-cs"/>
                          <a:sym typeface="Arial"/>
                        </a:rPr>
                        <a:t> pou </a:t>
                      </a:r>
                      <a:r>
                        <a:rPr lang="fr-HT" sz="1800" kern="1200" dirty="0" err="1">
                          <a:solidFill>
                            <a:schemeClr val="bg1">
                              <a:lumMod val="50000"/>
                            </a:schemeClr>
                          </a:solidFill>
                          <a:latin typeface="Aptos Narrow" panose="020B0004020202020204" pitchFamily="34" charset="0"/>
                          <a:ea typeface="+mn-ea"/>
                          <a:cs typeface="+mn-cs"/>
                          <a:sym typeface="Arial"/>
                        </a:rPr>
                        <a:t>yo</a:t>
                      </a:r>
                      <a:r>
                        <a:rPr lang="fr-HT" sz="1800" kern="1200" dirty="0">
                          <a:solidFill>
                            <a:schemeClr val="bg1">
                              <a:lumMod val="50000"/>
                            </a:schemeClr>
                          </a:solidFill>
                          <a:latin typeface="Aptos Narrow" panose="020B0004020202020204" pitchFamily="34" charset="0"/>
                          <a:ea typeface="+mn-ea"/>
                          <a:cs typeface="+mn-cs"/>
                          <a:sym typeface="Arial"/>
                        </a:rPr>
                        <a:t> </a:t>
                      </a:r>
                      <a:r>
                        <a:rPr lang="fr-HT" sz="1800" kern="1200" dirty="0" err="1">
                          <a:solidFill>
                            <a:schemeClr val="bg1">
                              <a:lumMod val="50000"/>
                            </a:schemeClr>
                          </a:solidFill>
                          <a:latin typeface="Aptos Narrow" panose="020B0004020202020204" pitchFamily="34" charset="0"/>
                          <a:ea typeface="+mn-ea"/>
                          <a:cs typeface="+mn-cs"/>
                          <a:sym typeface="Arial"/>
                        </a:rPr>
                        <a:t>Jwenn</a:t>
                      </a:r>
                      <a:r>
                        <a:rPr lang="fr-HT" sz="1800" kern="1200" dirty="0">
                          <a:solidFill>
                            <a:schemeClr val="bg1">
                              <a:lumMod val="50000"/>
                            </a:schemeClr>
                          </a:solidFill>
                          <a:latin typeface="Aptos Narrow" panose="020B0004020202020204" pitchFamily="34" charset="0"/>
                          <a:ea typeface="+mn-ea"/>
                          <a:cs typeface="+mn-cs"/>
                          <a:sym typeface="Arial"/>
                        </a:rPr>
                        <a:t> </a:t>
                      </a:r>
                      <a:r>
                        <a:rPr lang="fr-HT" sz="1800" kern="1200" dirty="0" err="1">
                          <a:solidFill>
                            <a:schemeClr val="bg1">
                              <a:lumMod val="50000"/>
                            </a:schemeClr>
                          </a:solidFill>
                          <a:latin typeface="Aptos Narrow" panose="020B0004020202020204" pitchFamily="34" charset="0"/>
                          <a:ea typeface="+mn-ea"/>
                          <a:cs typeface="+mn-cs"/>
                          <a:sym typeface="Arial"/>
                        </a:rPr>
                        <a:t>Fidbak</a:t>
                      </a:r>
                      <a:endParaRPr lang="fr-HT" sz="1800" kern="1200" dirty="0">
                        <a:solidFill>
                          <a:schemeClr val="bg1">
                            <a:lumMod val="50000"/>
                          </a:schemeClr>
                        </a:solidFill>
                        <a:latin typeface="Aptos Narrow" panose="020B0004020202020204" pitchFamily="34" charset="0"/>
                        <a:ea typeface="+mn-ea"/>
                        <a:cs typeface="+mn-cs"/>
                        <a:sym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4780688"/>
                  </a:ext>
                </a:extLst>
              </a:tr>
            </a:tbl>
          </a:graphicData>
        </a:graphic>
      </p:graphicFrame>
      <p:pic>
        <p:nvPicPr>
          <p:cNvPr id="5" name="Picture 4">
            <a:extLst>
              <a:ext uri="{FF2B5EF4-FFF2-40B4-BE49-F238E27FC236}">
                <a16:creationId xmlns:a16="http://schemas.microsoft.com/office/drawing/2014/main" id="{8CF24108-8EBE-2F21-29AD-7E6F8E971FE3}"/>
              </a:ext>
            </a:extLst>
          </p:cNvPr>
          <p:cNvPicPr>
            <a:picLocks noChangeAspect="1"/>
          </p:cNvPicPr>
          <p:nvPr/>
        </p:nvPicPr>
        <p:blipFill>
          <a:blip r:embed="rId4"/>
          <a:stretch>
            <a:fillRect/>
          </a:stretch>
        </p:blipFill>
        <p:spPr>
          <a:xfrm>
            <a:off x="8941377" y="1170709"/>
            <a:ext cx="2699905" cy="2022764"/>
          </a:xfrm>
          <a:prstGeom prst="rect">
            <a:avLst/>
          </a:prstGeom>
        </p:spPr>
      </p:pic>
      <p:pic>
        <p:nvPicPr>
          <p:cNvPr id="8" name="Picture 7">
            <a:extLst>
              <a:ext uri="{FF2B5EF4-FFF2-40B4-BE49-F238E27FC236}">
                <a16:creationId xmlns:a16="http://schemas.microsoft.com/office/drawing/2014/main" id="{2F5F245E-604C-2B16-9F22-1898A5C4E023}"/>
              </a:ext>
            </a:extLst>
          </p:cNvPr>
          <p:cNvPicPr>
            <a:picLocks noChangeAspect="1"/>
          </p:cNvPicPr>
          <p:nvPr/>
        </p:nvPicPr>
        <p:blipFill>
          <a:blip r:embed="rId5"/>
          <a:stretch>
            <a:fillRect/>
          </a:stretch>
        </p:blipFill>
        <p:spPr>
          <a:xfrm>
            <a:off x="9027968" y="4600984"/>
            <a:ext cx="2743200" cy="1829714"/>
          </a:xfrm>
          <a:prstGeom prst="rect">
            <a:avLst/>
          </a:prstGeom>
        </p:spPr>
      </p:pic>
    </p:spTree>
    <p:extLst>
      <p:ext uri="{BB962C8B-B14F-4D97-AF65-F5344CB8AC3E}">
        <p14:creationId xmlns:p14="http://schemas.microsoft.com/office/powerpoint/2010/main" val="966396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93F2E11A-B56A-5A1C-5CB4-7D2FED46204F}"/>
              </a:ext>
            </a:extLst>
          </p:cNvPr>
          <p:cNvSpPr/>
          <p:nvPr/>
        </p:nvSpPr>
        <p:spPr>
          <a:xfrm>
            <a:off x="1379913" y="2332613"/>
            <a:ext cx="9477433" cy="3639658"/>
          </a:xfrm>
          <a:prstGeom prst="ellipse">
            <a:avLst/>
          </a:prstGeom>
          <a:noFill/>
          <a:ln w="76200">
            <a:solidFill>
              <a:srgbClr val="004B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宋体"/>
              <a:sym typeface="Arial"/>
            </a:endParaRPr>
          </a:p>
        </p:txBody>
      </p:sp>
      <p:sp>
        <p:nvSpPr>
          <p:cNvPr id="8" name="Rectangle 7">
            <a:extLst>
              <a:ext uri="{FF2B5EF4-FFF2-40B4-BE49-F238E27FC236}">
                <a16:creationId xmlns:a16="http://schemas.microsoft.com/office/drawing/2014/main" id="{D87123A5-FA86-2FF6-0FA1-1529B535BCFE}"/>
              </a:ext>
            </a:extLst>
          </p:cNvPr>
          <p:cNvSpPr/>
          <p:nvPr/>
        </p:nvSpPr>
        <p:spPr>
          <a:xfrm>
            <a:off x="2812506" y="2055029"/>
            <a:ext cx="6677857" cy="1163781"/>
          </a:xfrm>
          <a:prstGeom prst="rect">
            <a:avLst/>
          </a:prstGeom>
          <a:solidFill>
            <a:srgbClr val="004B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宋体"/>
              <a:sym typeface="Arial"/>
            </a:endParaRPr>
          </a:p>
        </p:txBody>
      </p:sp>
      <p:sp>
        <p:nvSpPr>
          <p:cNvPr id="2" name="Title 1">
            <a:extLst>
              <a:ext uri="{FF2B5EF4-FFF2-40B4-BE49-F238E27FC236}">
                <a16:creationId xmlns:a16="http://schemas.microsoft.com/office/drawing/2014/main" id="{6796D4F4-E1CB-D251-DCC1-C44BF1CDE457}"/>
              </a:ext>
            </a:extLst>
          </p:cNvPr>
          <p:cNvSpPr>
            <a:spLocks noGrp="1"/>
          </p:cNvSpPr>
          <p:nvPr>
            <p:ph type="title"/>
          </p:nvPr>
        </p:nvSpPr>
        <p:spPr/>
        <p:txBody>
          <a:bodyPr>
            <a:normAutofit/>
          </a:bodyPr>
          <a:lstStyle/>
          <a:p>
            <a:r>
              <a:rPr lang="fr-HT" dirty="0">
                <a:sym typeface="Arial"/>
              </a:rPr>
              <a:t>Entwodiksyon nan DOER</a:t>
            </a:r>
          </a:p>
        </p:txBody>
      </p:sp>
      <p:sp>
        <p:nvSpPr>
          <p:cNvPr id="4" name="Slide Number Placeholder 3">
            <a:extLst>
              <a:ext uri="{FF2B5EF4-FFF2-40B4-BE49-F238E27FC236}">
                <a16:creationId xmlns:a16="http://schemas.microsoft.com/office/drawing/2014/main" id="{40B3FD88-8CB4-C1D4-95E8-28A369C2A417}"/>
              </a:ext>
            </a:extLst>
          </p:cNvPr>
          <p:cNvSpPr>
            <a:spLocks noGrp="1"/>
          </p:cNvSpPr>
          <p:nvPr>
            <p:ph type="sldNum" sz="quarter" idx="14"/>
          </p:nvPr>
        </p:nvSpPr>
        <p:spPr/>
        <p:txBody>
          <a:bodyPr/>
          <a:lstStyle/>
          <a:p>
            <a:pPr>
              <a:defRPr/>
            </a:pPr>
            <a:fld id="{B6FAB5CE-5980-4C9D-B2E2-2FD2F4BD448E}" type="slidenum">
              <a:rPr lang="en-US" smtClean="0">
                <a:latin typeface="Arial"/>
                <a:ea typeface="宋体"/>
                <a:sym typeface="Arial"/>
              </a:rPr>
              <a:pPr>
                <a:defRPr/>
              </a:pPr>
              <a:t>4</a:t>
            </a:fld>
            <a:endParaRPr lang="en-US">
              <a:latin typeface="Arial"/>
              <a:ea typeface="宋体"/>
              <a:sym typeface="Arial"/>
            </a:endParaRPr>
          </a:p>
        </p:txBody>
      </p:sp>
      <p:sp>
        <p:nvSpPr>
          <p:cNvPr id="5" name="TextBox 4">
            <a:extLst>
              <a:ext uri="{FF2B5EF4-FFF2-40B4-BE49-F238E27FC236}">
                <a16:creationId xmlns:a16="http://schemas.microsoft.com/office/drawing/2014/main" id="{5671336A-2429-C34F-BC68-39535309AF78}"/>
              </a:ext>
            </a:extLst>
          </p:cNvPr>
          <p:cNvSpPr txBox="1"/>
          <p:nvPr/>
        </p:nvSpPr>
        <p:spPr>
          <a:xfrm>
            <a:off x="3276357" y="2406086"/>
            <a:ext cx="5703484" cy="461665"/>
          </a:xfrm>
          <a:prstGeom prst="rect">
            <a:avLst/>
          </a:prstGeom>
          <a:noFill/>
        </p:spPr>
        <p:txBody>
          <a:bodyPr wrap="none" rtlCol="0">
            <a:spAutoFit/>
          </a:bodyPr>
          <a:lstStyle/>
          <a:p>
            <a:pPr algn="ctr"/>
            <a:r>
              <a:rPr lang="fr-HT" sz="2400" b="1" dirty="0">
                <a:solidFill>
                  <a:schemeClr val="bg1"/>
                </a:solidFill>
                <a:latin typeface="Aptos Narrow" panose="020B0004020202020204" pitchFamily="34" charset="0"/>
                <a:sym typeface="Arial"/>
              </a:rPr>
              <a:t>Depatman Resous Enèji nan Massachusetts</a:t>
            </a:r>
          </a:p>
        </p:txBody>
      </p:sp>
      <p:sp>
        <p:nvSpPr>
          <p:cNvPr id="9" name="Rectangle 8">
            <a:extLst>
              <a:ext uri="{FF2B5EF4-FFF2-40B4-BE49-F238E27FC236}">
                <a16:creationId xmlns:a16="http://schemas.microsoft.com/office/drawing/2014/main" id="{DEDD006F-047E-01E4-E2F3-32D5B3C88772}"/>
              </a:ext>
            </a:extLst>
          </p:cNvPr>
          <p:cNvSpPr/>
          <p:nvPr/>
        </p:nvSpPr>
        <p:spPr>
          <a:xfrm>
            <a:off x="3569188" y="1119637"/>
            <a:ext cx="5921175" cy="639821"/>
          </a:xfrm>
          <a:prstGeom prst="rect">
            <a:avLst/>
          </a:prstGeom>
          <a:solidFill>
            <a:srgbClr val="006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宋体"/>
              <a:sym typeface="Arial"/>
            </a:endParaRPr>
          </a:p>
        </p:txBody>
      </p:sp>
      <p:sp>
        <p:nvSpPr>
          <p:cNvPr id="10" name="TextBox 9">
            <a:extLst>
              <a:ext uri="{FF2B5EF4-FFF2-40B4-BE49-F238E27FC236}">
                <a16:creationId xmlns:a16="http://schemas.microsoft.com/office/drawing/2014/main" id="{640CB7D0-A887-D439-06BE-F498985B3E82}"/>
              </a:ext>
            </a:extLst>
          </p:cNvPr>
          <p:cNvSpPr txBox="1"/>
          <p:nvPr/>
        </p:nvSpPr>
        <p:spPr>
          <a:xfrm>
            <a:off x="3640329" y="1163441"/>
            <a:ext cx="5687454" cy="646331"/>
          </a:xfrm>
          <a:prstGeom prst="rect">
            <a:avLst/>
          </a:prstGeom>
          <a:noFill/>
        </p:spPr>
        <p:txBody>
          <a:bodyPr wrap="square" rtlCol="0">
            <a:spAutoFit/>
          </a:bodyPr>
          <a:lstStyle/>
          <a:p>
            <a:pPr algn="ctr"/>
            <a:r>
              <a:rPr lang="fr-HT" b="1" dirty="0">
                <a:solidFill>
                  <a:schemeClr val="bg1"/>
                </a:solidFill>
                <a:latin typeface="Aptos Narrow" panose="020B0004020202020204" pitchFamily="34" charset="0"/>
                <a:sym typeface="Arial"/>
              </a:rPr>
              <a:t>Biwo Egzekitif Enèji ak Zafè Anviwònmantal (</a:t>
            </a:r>
            <a:r>
              <a:rPr lang="fr-HT" b="1" dirty="0" err="1">
                <a:solidFill>
                  <a:schemeClr val="bg1"/>
                </a:solidFill>
                <a:latin typeface="Aptos Narrow" panose="020B0004020202020204" pitchFamily="34" charset="0"/>
                <a:sym typeface="Arial"/>
              </a:rPr>
              <a:t>Executive</a:t>
            </a:r>
            <a:r>
              <a:rPr lang="fr-HT" b="1" dirty="0">
                <a:solidFill>
                  <a:schemeClr val="bg1"/>
                </a:solidFill>
                <a:latin typeface="Aptos Narrow" panose="020B0004020202020204" pitchFamily="34" charset="0"/>
                <a:sym typeface="Arial"/>
              </a:rPr>
              <a:t> Office of Energy and Environmental </a:t>
            </a:r>
            <a:r>
              <a:rPr lang="fr-HT" b="1" dirty="0" err="1">
                <a:solidFill>
                  <a:schemeClr val="bg1"/>
                </a:solidFill>
                <a:latin typeface="Aptos Narrow" panose="020B0004020202020204" pitchFamily="34" charset="0"/>
                <a:sym typeface="Arial"/>
              </a:rPr>
              <a:t>Affairs</a:t>
            </a:r>
            <a:r>
              <a:rPr lang="fr-HT" b="1" dirty="0">
                <a:solidFill>
                  <a:schemeClr val="bg1"/>
                </a:solidFill>
                <a:latin typeface="Aptos Narrow" panose="020B0004020202020204" pitchFamily="34" charset="0"/>
                <a:sym typeface="Arial"/>
              </a:rPr>
              <a:t>, EEA)</a:t>
            </a:r>
          </a:p>
        </p:txBody>
      </p:sp>
      <p:pic>
        <p:nvPicPr>
          <p:cNvPr id="1026" name="Picture 2" descr="Executive Office of Energy and Environmental Affairs - Idealist">
            <a:extLst>
              <a:ext uri="{FF2B5EF4-FFF2-40B4-BE49-F238E27FC236}">
                <a16:creationId xmlns:a16="http://schemas.microsoft.com/office/drawing/2014/main" id="{7657F636-B3E9-A753-2E4E-85D552816B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2506" y="1119637"/>
            <a:ext cx="639821" cy="6398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D75A475-E1B6-4DA8-B98C-C5B5B9D6F671}"/>
              </a:ext>
            </a:extLst>
          </p:cNvPr>
          <p:cNvSpPr/>
          <p:nvPr/>
        </p:nvSpPr>
        <p:spPr>
          <a:xfrm>
            <a:off x="382385" y="3429000"/>
            <a:ext cx="1993266" cy="1163781"/>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宋体"/>
              <a:sym typeface="Arial"/>
            </a:endParaRPr>
          </a:p>
        </p:txBody>
      </p:sp>
      <p:sp>
        <p:nvSpPr>
          <p:cNvPr id="12" name="TextBox 11">
            <a:extLst>
              <a:ext uri="{FF2B5EF4-FFF2-40B4-BE49-F238E27FC236}">
                <a16:creationId xmlns:a16="http://schemas.microsoft.com/office/drawing/2014/main" id="{581374B4-373A-B79E-9B14-8046CD705A00}"/>
              </a:ext>
            </a:extLst>
          </p:cNvPr>
          <p:cNvSpPr txBox="1"/>
          <p:nvPr/>
        </p:nvSpPr>
        <p:spPr>
          <a:xfrm>
            <a:off x="736054" y="3687724"/>
            <a:ext cx="1285929" cy="646331"/>
          </a:xfrm>
          <a:prstGeom prst="rect">
            <a:avLst/>
          </a:prstGeom>
          <a:noFill/>
        </p:spPr>
        <p:txBody>
          <a:bodyPr wrap="none" rtlCol="0">
            <a:spAutoFit/>
          </a:bodyPr>
          <a:lstStyle/>
          <a:p>
            <a:pPr algn="ctr"/>
            <a:r>
              <a:rPr lang="fr-HT" dirty="0">
                <a:latin typeface="Aptos Black" panose="020B0004020202020204" pitchFamily="34" charset="0"/>
                <a:sym typeface="Arial"/>
              </a:rPr>
              <a:t>Kominote </a:t>
            </a:r>
          </a:p>
          <a:p>
            <a:pPr algn="ctr"/>
            <a:r>
              <a:rPr lang="fr-HT" dirty="0">
                <a:latin typeface="Aptos Black" panose="020B0004020202020204" pitchFamily="34" charset="0"/>
                <a:sym typeface="Arial"/>
              </a:rPr>
              <a:t>Ekolojik</a:t>
            </a:r>
          </a:p>
        </p:txBody>
      </p:sp>
      <p:sp>
        <p:nvSpPr>
          <p:cNvPr id="13" name="Rectangle 12">
            <a:extLst>
              <a:ext uri="{FF2B5EF4-FFF2-40B4-BE49-F238E27FC236}">
                <a16:creationId xmlns:a16="http://schemas.microsoft.com/office/drawing/2014/main" id="{EE4F4E23-B808-8528-41ED-0C4454513E7A}"/>
              </a:ext>
            </a:extLst>
          </p:cNvPr>
          <p:cNvSpPr/>
          <p:nvPr/>
        </p:nvSpPr>
        <p:spPr>
          <a:xfrm>
            <a:off x="2455694" y="5086073"/>
            <a:ext cx="1993266" cy="1163781"/>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宋体"/>
              <a:sym typeface="Arial"/>
            </a:endParaRPr>
          </a:p>
        </p:txBody>
      </p:sp>
      <p:sp>
        <p:nvSpPr>
          <p:cNvPr id="14" name="TextBox 13">
            <a:extLst>
              <a:ext uri="{FF2B5EF4-FFF2-40B4-BE49-F238E27FC236}">
                <a16:creationId xmlns:a16="http://schemas.microsoft.com/office/drawing/2014/main" id="{F1CD8486-3BEA-6F54-31DE-56C8206F8044}"/>
              </a:ext>
            </a:extLst>
          </p:cNvPr>
          <p:cNvSpPr txBox="1"/>
          <p:nvPr/>
        </p:nvSpPr>
        <p:spPr>
          <a:xfrm>
            <a:off x="2575455" y="5344797"/>
            <a:ext cx="1753750" cy="646331"/>
          </a:xfrm>
          <a:prstGeom prst="rect">
            <a:avLst/>
          </a:prstGeom>
          <a:noFill/>
        </p:spPr>
        <p:txBody>
          <a:bodyPr wrap="none" rtlCol="0">
            <a:spAutoFit/>
          </a:bodyPr>
          <a:lstStyle/>
          <a:p>
            <a:pPr algn="ctr"/>
            <a:r>
              <a:rPr lang="fr-HT" dirty="0">
                <a:latin typeface="Aptos Black" panose="020B0004020202020204" pitchFamily="34" charset="0"/>
                <a:sym typeface="Arial"/>
              </a:rPr>
              <a:t>Dirije </a:t>
            </a:r>
            <a:r>
              <a:rPr lang="fr-HT" dirty="0" err="1">
                <a:latin typeface="Aptos Black" panose="020B0004020202020204" pitchFamily="34" charset="0"/>
                <a:sym typeface="Arial"/>
              </a:rPr>
              <a:t>defason</a:t>
            </a:r>
            <a:r>
              <a:rPr lang="fr-HT" dirty="0">
                <a:latin typeface="Aptos Black" panose="020B0004020202020204" pitchFamily="34" charset="0"/>
                <a:sym typeface="Arial"/>
              </a:rPr>
              <a:t> </a:t>
            </a:r>
          </a:p>
          <a:p>
            <a:pPr algn="ctr"/>
            <a:r>
              <a:rPr lang="fr-HT" dirty="0">
                <a:latin typeface="Aptos Black" panose="020B0004020202020204" pitchFamily="34" charset="0"/>
                <a:sym typeface="Arial"/>
              </a:rPr>
              <a:t>Egzanplè</a:t>
            </a:r>
          </a:p>
        </p:txBody>
      </p:sp>
      <p:sp>
        <p:nvSpPr>
          <p:cNvPr id="15" name="Rectangle 14">
            <a:extLst>
              <a:ext uri="{FF2B5EF4-FFF2-40B4-BE49-F238E27FC236}">
                <a16:creationId xmlns:a16="http://schemas.microsoft.com/office/drawing/2014/main" id="{F283CF21-AE2E-30B4-C986-9420398AFC0E}"/>
              </a:ext>
            </a:extLst>
          </p:cNvPr>
          <p:cNvSpPr/>
          <p:nvPr/>
        </p:nvSpPr>
        <p:spPr>
          <a:xfrm>
            <a:off x="4883242" y="5086073"/>
            <a:ext cx="2365462" cy="1163781"/>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宋体"/>
              <a:sym typeface="Arial"/>
            </a:endParaRPr>
          </a:p>
        </p:txBody>
      </p:sp>
      <p:sp>
        <p:nvSpPr>
          <p:cNvPr id="16" name="TextBox 15">
            <a:extLst>
              <a:ext uri="{FF2B5EF4-FFF2-40B4-BE49-F238E27FC236}">
                <a16:creationId xmlns:a16="http://schemas.microsoft.com/office/drawing/2014/main" id="{B3D69B14-EF12-196E-87B5-915AD17C8163}"/>
              </a:ext>
            </a:extLst>
          </p:cNvPr>
          <p:cNvSpPr txBox="1"/>
          <p:nvPr/>
        </p:nvSpPr>
        <p:spPr>
          <a:xfrm>
            <a:off x="5009432" y="5344796"/>
            <a:ext cx="2113079" cy="646331"/>
          </a:xfrm>
          <a:prstGeom prst="rect">
            <a:avLst/>
          </a:prstGeom>
          <a:noFill/>
        </p:spPr>
        <p:txBody>
          <a:bodyPr wrap="none" rtlCol="0">
            <a:spAutoFit/>
          </a:bodyPr>
          <a:lstStyle/>
          <a:p>
            <a:pPr algn="ctr"/>
            <a:r>
              <a:rPr lang="fr-HT" dirty="0">
                <a:latin typeface="Aptos Black" panose="020B0004020202020204" pitchFamily="34" charset="0"/>
                <a:sym typeface="Arial"/>
              </a:rPr>
              <a:t>Enèji Renouvlab e</a:t>
            </a:r>
          </a:p>
          <a:p>
            <a:pPr algn="ctr"/>
            <a:r>
              <a:rPr lang="fr-HT" dirty="0">
                <a:latin typeface="Aptos Black" panose="020B0004020202020204" pitchFamily="34" charset="0"/>
                <a:sym typeface="Arial"/>
              </a:rPr>
              <a:t>Altènatif</a:t>
            </a:r>
          </a:p>
        </p:txBody>
      </p:sp>
      <p:sp>
        <p:nvSpPr>
          <p:cNvPr id="17" name="Rectangle 16">
            <a:extLst>
              <a:ext uri="{FF2B5EF4-FFF2-40B4-BE49-F238E27FC236}">
                <a16:creationId xmlns:a16="http://schemas.microsoft.com/office/drawing/2014/main" id="{5159FB54-4F85-DE66-B405-3605434429C6}"/>
              </a:ext>
            </a:extLst>
          </p:cNvPr>
          <p:cNvSpPr/>
          <p:nvPr/>
        </p:nvSpPr>
        <p:spPr>
          <a:xfrm>
            <a:off x="7520921" y="5086073"/>
            <a:ext cx="1993266" cy="1163781"/>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宋体"/>
              <a:sym typeface="Arial"/>
            </a:endParaRPr>
          </a:p>
        </p:txBody>
      </p:sp>
      <p:sp>
        <p:nvSpPr>
          <p:cNvPr id="18" name="TextBox 17">
            <a:extLst>
              <a:ext uri="{FF2B5EF4-FFF2-40B4-BE49-F238E27FC236}">
                <a16:creationId xmlns:a16="http://schemas.microsoft.com/office/drawing/2014/main" id="{3BA1E22D-AC2F-F788-2E92-002C815772CB}"/>
              </a:ext>
            </a:extLst>
          </p:cNvPr>
          <p:cNvSpPr txBox="1"/>
          <p:nvPr/>
        </p:nvSpPr>
        <p:spPr>
          <a:xfrm>
            <a:off x="7915372" y="5344797"/>
            <a:ext cx="1204369" cy="646331"/>
          </a:xfrm>
          <a:prstGeom prst="rect">
            <a:avLst/>
          </a:prstGeom>
          <a:noFill/>
        </p:spPr>
        <p:txBody>
          <a:bodyPr wrap="none" rtlCol="0">
            <a:spAutoFit/>
          </a:bodyPr>
          <a:lstStyle/>
          <a:p>
            <a:pPr algn="ctr"/>
            <a:r>
              <a:rPr lang="fr-HT" dirty="0">
                <a:latin typeface="Aptos Black" panose="020B0004020202020204" pitchFamily="34" charset="0"/>
                <a:sym typeface="Arial"/>
              </a:rPr>
              <a:t>Efikasite</a:t>
            </a:r>
            <a:r>
              <a:rPr lang="fr-HT" sz="1600" dirty="0">
                <a:latin typeface="Arial"/>
                <a:ea typeface="宋体"/>
                <a:sym typeface="Arial"/>
              </a:rPr>
              <a:t> </a:t>
            </a:r>
          </a:p>
          <a:p>
            <a:pPr algn="ctr"/>
            <a:r>
              <a:rPr lang="fr-HT" dirty="0">
                <a:latin typeface="Aptos Black" panose="020B0004020202020204" pitchFamily="34" charset="0"/>
                <a:sym typeface="Arial"/>
              </a:rPr>
              <a:t>Enèji</a:t>
            </a:r>
          </a:p>
        </p:txBody>
      </p:sp>
      <p:sp>
        <p:nvSpPr>
          <p:cNvPr id="19" name="Rectangle 18">
            <a:extLst>
              <a:ext uri="{FF2B5EF4-FFF2-40B4-BE49-F238E27FC236}">
                <a16:creationId xmlns:a16="http://schemas.microsoft.com/office/drawing/2014/main" id="{9D89E2B4-3408-DB81-14E6-21926A010F7E}"/>
              </a:ext>
            </a:extLst>
          </p:cNvPr>
          <p:cNvSpPr/>
          <p:nvPr/>
        </p:nvSpPr>
        <p:spPr>
          <a:xfrm>
            <a:off x="9647026" y="3429000"/>
            <a:ext cx="1993266" cy="1163781"/>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宋体"/>
              <a:sym typeface="Arial"/>
            </a:endParaRPr>
          </a:p>
        </p:txBody>
      </p:sp>
      <p:sp>
        <p:nvSpPr>
          <p:cNvPr id="20" name="TextBox 19">
            <a:extLst>
              <a:ext uri="{FF2B5EF4-FFF2-40B4-BE49-F238E27FC236}">
                <a16:creationId xmlns:a16="http://schemas.microsoft.com/office/drawing/2014/main" id="{084AC824-29A8-A2EE-7C16-28EA86A4984A}"/>
              </a:ext>
            </a:extLst>
          </p:cNvPr>
          <p:cNvSpPr txBox="1"/>
          <p:nvPr/>
        </p:nvSpPr>
        <p:spPr>
          <a:xfrm>
            <a:off x="9804521" y="3446617"/>
            <a:ext cx="1777879" cy="1200329"/>
          </a:xfrm>
          <a:prstGeom prst="rect">
            <a:avLst/>
          </a:prstGeom>
          <a:noFill/>
        </p:spPr>
        <p:txBody>
          <a:bodyPr wrap="square" rtlCol="0">
            <a:spAutoFit/>
          </a:bodyPr>
          <a:lstStyle/>
          <a:p>
            <a:pPr algn="ctr"/>
            <a:r>
              <a:rPr lang="fr-HT" dirty="0">
                <a:latin typeface="Aptos Black" panose="020B0004020202020204" pitchFamily="34" charset="0"/>
                <a:sym typeface="Arial"/>
              </a:rPr>
              <a:t>Politik</a:t>
            </a:r>
            <a:r>
              <a:rPr lang="fr-HT" sz="1600" dirty="0">
                <a:latin typeface="Arial"/>
                <a:ea typeface="宋体"/>
                <a:sym typeface="Arial"/>
              </a:rPr>
              <a:t>, </a:t>
            </a:r>
            <a:r>
              <a:rPr lang="fr-HT" dirty="0">
                <a:latin typeface="Aptos Black" panose="020B0004020202020204" pitchFamily="34" charset="0"/>
                <a:sym typeface="Arial"/>
              </a:rPr>
              <a:t>Planifikasyon, </a:t>
            </a:r>
          </a:p>
          <a:p>
            <a:pPr algn="ctr"/>
            <a:r>
              <a:rPr lang="fr-HT" dirty="0">
                <a:latin typeface="Aptos Black" panose="020B0004020202020204" pitchFamily="34" charset="0"/>
                <a:sym typeface="Arial"/>
              </a:rPr>
              <a:t>ansanm ak Analiz</a:t>
            </a:r>
          </a:p>
        </p:txBody>
      </p:sp>
      <p:sp>
        <p:nvSpPr>
          <p:cNvPr id="21" name="Rectangle 20">
            <a:extLst>
              <a:ext uri="{FF2B5EF4-FFF2-40B4-BE49-F238E27FC236}">
                <a16:creationId xmlns:a16="http://schemas.microsoft.com/office/drawing/2014/main" id="{889A7CFE-CF49-61FC-0571-790FD9A782E8}"/>
              </a:ext>
            </a:extLst>
          </p:cNvPr>
          <p:cNvSpPr/>
          <p:nvPr/>
        </p:nvSpPr>
        <p:spPr>
          <a:xfrm>
            <a:off x="3221560" y="3768607"/>
            <a:ext cx="5859748" cy="929216"/>
          </a:xfrm>
          <a:prstGeom prst="rect">
            <a:avLst/>
          </a:prstGeom>
          <a:solidFill>
            <a:schemeClr val="accent5">
              <a:lumMod val="40000"/>
              <a:lumOff val="60000"/>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宋体"/>
              <a:sym typeface="Arial"/>
            </a:endParaRPr>
          </a:p>
        </p:txBody>
      </p:sp>
      <p:sp>
        <p:nvSpPr>
          <p:cNvPr id="22" name="TextBox 21">
            <a:extLst>
              <a:ext uri="{FF2B5EF4-FFF2-40B4-BE49-F238E27FC236}">
                <a16:creationId xmlns:a16="http://schemas.microsoft.com/office/drawing/2014/main" id="{49860C35-D558-E270-A118-3B114812E48C}"/>
              </a:ext>
            </a:extLst>
          </p:cNvPr>
          <p:cNvSpPr txBox="1"/>
          <p:nvPr/>
        </p:nvSpPr>
        <p:spPr>
          <a:xfrm>
            <a:off x="3266738" y="3910049"/>
            <a:ext cx="5769392" cy="646331"/>
          </a:xfrm>
          <a:prstGeom prst="rect">
            <a:avLst/>
          </a:prstGeom>
          <a:noFill/>
        </p:spPr>
        <p:txBody>
          <a:bodyPr wrap="square" rtlCol="0">
            <a:spAutoFit/>
          </a:bodyPr>
          <a:lstStyle/>
          <a:p>
            <a:pPr algn="ctr"/>
            <a:r>
              <a:rPr lang="fr-HT" dirty="0">
                <a:latin typeface="Aptos Black" panose="020B0004020202020204" pitchFamily="34" charset="0"/>
                <a:sym typeface="Arial"/>
              </a:rPr>
              <a:t>Sipò Transvèsal</a:t>
            </a:r>
          </a:p>
          <a:p>
            <a:pPr algn="ctr"/>
            <a:r>
              <a:rPr lang="fr-HT" dirty="0">
                <a:latin typeface="Aptos Narrow" panose="020B0004020202020204" pitchFamily="34" charset="0"/>
                <a:sym typeface="Arial"/>
              </a:rPr>
              <a:t>Finansman Federal, Sekirite Enèji, Angajman, Legal, Finans</a:t>
            </a:r>
          </a:p>
        </p:txBody>
      </p:sp>
    </p:spTree>
    <p:extLst>
      <p:ext uri="{BB962C8B-B14F-4D97-AF65-F5344CB8AC3E}">
        <p14:creationId xmlns:p14="http://schemas.microsoft.com/office/powerpoint/2010/main" val="2361080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BEB6-660C-D433-E94B-63EBDE0C0C48}"/>
              </a:ext>
            </a:extLst>
          </p:cNvPr>
          <p:cNvSpPr>
            <a:spLocks noGrp="1"/>
          </p:cNvSpPr>
          <p:nvPr>
            <p:ph type="title"/>
          </p:nvPr>
        </p:nvSpPr>
        <p:spPr/>
        <p:txBody>
          <a:bodyPr>
            <a:normAutofit/>
          </a:bodyPr>
          <a:lstStyle/>
          <a:p>
            <a:r>
              <a:rPr lang="fr-HT" dirty="0">
                <a:sym typeface="Arial"/>
              </a:rPr>
              <a:t>Objektif Politik pou Ane 2024 la</a:t>
            </a:r>
          </a:p>
        </p:txBody>
      </p:sp>
      <p:sp>
        <p:nvSpPr>
          <p:cNvPr id="4" name="Slide Number Placeholder 3">
            <a:extLst>
              <a:ext uri="{FF2B5EF4-FFF2-40B4-BE49-F238E27FC236}">
                <a16:creationId xmlns:a16="http://schemas.microsoft.com/office/drawing/2014/main" id="{C526680A-DBC2-E149-F6EE-3A6604018825}"/>
              </a:ext>
            </a:extLst>
          </p:cNvPr>
          <p:cNvSpPr>
            <a:spLocks noGrp="1"/>
          </p:cNvSpPr>
          <p:nvPr>
            <p:ph type="sldNum" sz="quarter" idx="14"/>
          </p:nvPr>
        </p:nvSpPr>
        <p:spPr/>
        <p:txBody>
          <a:bodyPr/>
          <a:lstStyle/>
          <a:p>
            <a:pPr>
              <a:defRPr/>
            </a:pPr>
            <a:fld id="{B6FAB5CE-5980-4C9D-B2E2-2FD2F4BD448E}" type="slidenum">
              <a:rPr lang="en-US" smtClean="0">
                <a:latin typeface="Arial"/>
                <a:ea typeface="宋体"/>
                <a:sym typeface="Arial"/>
              </a:rPr>
              <a:pPr>
                <a:defRPr/>
              </a:pPr>
              <a:t>5</a:t>
            </a:fld>
            <a:endParaRPr lang="en-US">
              <a:latin typeface="Arial"/>
              <a:ea typeface="宋体"/>
              <a:sym typeface="Arial"/>
            </a:endParaRPr>
          </a:p>
        </p:txBody>
      </p:sp>
      <p:graphicFrame>
        <p:nvGraphicFramePr>
          <p:cNvPr id="6" name="Table 5">
            <a:extLst>
              <a:ext uri="{FF2B5EF4-FFF2-40B4-BE49-F238E27FC236}">
                <a16:creationId xmlns:a16="http://schemas.microsoft.com/office/drawing/2014/main" id="{AE7EFCC7-C114-9914-F1A3-D05590582EE4}"/>
              </a:ext>
            </a:extLst>
          </p:cNvPr>
          <p:cNvGraphicFramePr>
            <a:graphicFrameLocks noGrp="1"/>
          </p:cNvGraphicFramePr>
          <p:nvPr>
            <p:extLst>
              <p:ext uri="{D42A27DB-BD31-4B8C-83A1-F6EECF244321}">
                <p14:modId xmlns:p14="http://schemas.microsoft.com/office/powerpoint/2010/main" val="858846966"/>
              </p:ext>
            </p:extLst>
          </p:nvPr>
        </p:nvGraphicFramePr>
        <p:xfrm>
          <a:off x="537030" y="1248229"/>
          <a:ext cx="11045370" cy="5109026"/>
        </p:xfrm>
        <a:graphic>
          <a:graphicData uri="http://schemas.openxmlformats.org/drawingml/2006/table">
            <a:tbl>
              <a:tblPr firstCol="1" bandRow="1" bandCol="1">
                <a:tableStyleId>{2D5ABB26-0587-4C30-8999-92F81FD0307C}</a:tableStyleId>
              </a:tblPr>
              <a:tblGrid>
                <a:gridCol w="4291002">
                  <a:extLst>
                    <a:ext uri="{9D8B030D-6E8A-4147-A177-3AD203B41FA5}">
                      <a16:colId xmlns:a16="http://schemas.microsoft.com/office/drawing/2014/main" val="172314757"/>
                    </a:ext>
                  </a:extLst>
                </a:gridCol>
                <a:gridCol w="6754368">
                  <a:extLst>
                    <a:ext uri="{9D8B030D-6E8A-4147-A177-3AD203B41FA5}">
                      <a16:colId xmlns:a16="http://schemas.microsoft.com/office/drawing/2014/main" val="268871305"/>
                    </a:ext>
                  </a:extLst>
                </a:gridCol>
              </a:tblGrid>
              <a:tr h="728796">
                <a:tc>
                  <a:txBody>
                    <a:bodyPr/>
                    <a:lstStyle/>
                    <a:p>
                      <a:pPr marL="0" marR="0" indent="0">
                        <a:lnSpc>
                          <a:spcPct val="107000"/>
                        </a:lnSpc>
                        <a:spcBef>
                          <a:spcPts val="0"/>
                        </a:spcBef>
                        <a:spcAft>
                          <a:spcPts val="0"/>
                        </a:spcAft>
                      </a:pPr>
                      <a:r>
                        <a:rPr lang="fr-HT" sz="1800" b="1" kern="100" dirty="0" err="1">
                          <a:solidFill>
                            <a:schemeClr val="tx1"/>
                          </a:solidFill>
                          <a:effectLst/>
                          <a:latin typeface="+mn-lt"/>
                          <a:ea typeface="+mn-ea"/>
                          <a:cs typeface="+mn-cs"/>
                          <a:sym typeface="Arial"/>
                        </a:rPr>
                        <a:t>Aplike</a:t>
                      </a:r>
                      <a:r>
                        <a:rPr lang="fr-HT" sz="1800" b="1" kern="100" dirty="0">
                          <a:solidFill>
                            <a:schemeClr val="tx1"/>
                          </a:solidFill>
                          <a:effectLst/>
                          <a:latin typeface="+mn-lt"/>
                          <a:ea typeface="+mn-ea"/>
                          <a:cs typeface="+mn-cs"/>
                          <a:sym typeface="Arial"/>
                        </a:rPr>
                        <a:t> </a:t>
                      </a:r>
                      <a:r>
                        <a:rPr lang="fr-HT" sz="1800" b="1" kern="100" dirty="0" err="1">
                          <a:solidFill>
                            <a:schemeClr val="tx1"/>
                          </a:solidFill>
                          <a:effectLst/>
                          <a:latin typeface="+mn-lt"/>
                          <a:ea typeface="+mn-ea"/>
                          <a:cs typeface="+mn-cs"/>
                          <a:sym typeface="Arial"/>
                        </a:rPr>
                        <a:t>Politik</a:t>
                      </a:r>
                      <a:r>
                        <a:rPr lang="fr-HT" sz="1800" b="1" kern="100" dirty="0">
                          <a:solidFill>
                            <a:schemeClr val="tx1"/>
                          </a:solidFill>
                          <a:effectLst/>
                          <a:latin typeface="+mn-lt"/>
                          <a:ea typeface="+mn-ea"/>
                          <a:cs typeface="+mn-cs"/>
                          <a:sym typeface="Arial"/>
                        </a:rPr>
                        <a:t> la </a:t>
                      </a:r>
                      <a:r>
                        <a:rPr lang="fr-HT" sz="1800" b="1" kern="100" dirty="0" err="1">
                          <a:solidFill>
                            <a:schemeClr val="tx1"/>
                          </a:solidFill>
                          <a:effectLst/>
                          <a:latin typeface="+mn-lt"/>
                          <a:ea typeface="+mn-ea"/>
                          <a:cs typeface="+mn-cs"/>
                          <a:sym typeface="Arial"/>
                        </a:rPr>
                        <a:t>ansanm</a:t>
                      </a:r>
                      <a:r>
                        <a:rPr lang="fr-HT" sz="1800" b="1" kern="100" dirty="0">
                          <a:solidFill>
                            <a:schemeClr val="tx1"/>
                          </a:solidFill>
                          <a:effectLst/>
                          <a:latin typeface="+mn-lt"/>
                          <a:ea typeface="+mn-ea"/>
                          <a:cs typeface="+mn-cs"/>
                          <a:sym typeface="Arial"/>
                        </a:rPr>
                        <a:t> </a:t>
                      </a:r>
                      <a:r>
                        <a:rPr lang="fr-HT" sz="1800" b="1" kern="100" dirty="0" err="1">
                          <a:solidFill>
                            <a:schemeClr val="tx1"/>
                          </a:solidFill>
                          <a:effectLst/>
                          <a:latin typeface="+mn-lt"/>
                          <a:ea typeface="+mn-ea"/>
                          <a:cs typeface="+mn-cs"/>
                          <a:sym typeface="Arial"/>
                        </a:rPr>
                        <a:t>ak</a:t>
                      </a:r>
                      <a:r>
                        <a:rPr lang="fr-HT" sz="1800" b="1" kern="100" dirty="0">
                          <a:solidFill>
                            <a:schemeClr val="tx1"/>
                          </a:solidFill>
                          <a:effectLst/>
                          <a:latin typeface="+mn-lt"/>
                          <a:ea typeface="+mn-ea"/>
                          <a:cs typeface="+mn-cs"/>
                          <a:sym typeface="Arial"/>
                        </a:rPr>
                        <a:t> </a:t>
                      </a:r>
                      <a:r>
                        <a:rPr lang="fr-HT" sz="1800" b="1" kern="100" dirty="0" err="1">
                          <a:solidFill>
                            <a:schemeClr val="tx1"/>
                          </a:solidFill>
                          <a:effectLst/>
                          <a:latin typeface="+mn-lt"/>
                          <a:ea typeface="+mn-ea"/>
                          <a:cs typeface="+mn-cs"/>
                          <a:sym typeface="Arial"/>
                        </a:rPr>
                        <a:t>Règlemantasyon</a:t>
                      </a:r>
                      <a:r>
                        <a:rPr lang="fr-HT" sz="1800" b="1" kern="100" dirty="0">
                          <a:solidFill>
                            <a:schemeClr val="tx1"/>
                          </a:solidFill>
                          <a:effectLst/>
                          <a:latin typeface="+mn-lt"/>
                          <a:ea typeface="+mn-ea"/>
                          <a:cs typeface="+mn-cs"/>
                          <a:sym typeface="Arial"/>
                        </a:rPr>
                        <a:t> </a:t>
                      </a:r>
                      <a:r>
                        <a:rPr lang="fr-HT" sz="1800" b="1" kern="100" dirty="0" err="1">
                          <a:solidFill>
                            <a:schemeClr val="tx1"/>
                          </a:solidFill>
                          <a:effectLst/>
                          <a:latin typeface="+mn-lt"/>
                          <a:ea typeface="+mn-ea"/>
                          <a:cs typeface="+mn-cs"/>
                          <a:sym typeface="Arial"/>
                        </a:rPr>
                        <a:t>yo</a:t>
                      </a:r>
                      <a:r>
                        <a:rPr lang="fr-HT" sz="1800" b="1" kern="100" dirty="0">
                          <a:solidFill>
                            <a:schemeClr val="tx1"/>
                          </a:solidFill>
                          <a:effectLst/>
                          <a:latin typeface="+mn-lt"/>
                          <a:ea typeface="+mn-ea"/>
                          <a:cs typeface="+mn-cs"/>
                          <a:sym typeface="Arial"/>
                        </a:rPr>
                        <a:t> </a:t>
                      </a:r>
                      <a:r>
                        <a:rPr lang="fr-HT" sz="1800" b="1" kern="100" dirty="0" err="1">
                          <a:solidFill>
                            <a:schemeClr val="tx1"/>
                          </a:solidFill>
                          <a:effectLst/>
                          <a:latin typeface="+mn-lt"/>
                          <a:ea typeface="+mn-ea"/>
                          <a:cs typeface="+mn-cs"/>
                          <a:sym typeface="Arial"/>
                        </a:rPr>
                        <a:t>Defason</a:t>
                      </a:r>
                      <a:r>
                        <a:rPr lang="fr-HT" sz="1800" b="1" kern="100" dirty="0">
                          <a:solidFill>
                            <a:schemeClr val="tx1"/>
                          </a:solidFill>
                          <a:effectLst/>
                          <a:latin typeface="+mn-lt"/>
                          <a:ea typeface="+mn-ea"/>
                          <a:cs typeface="+mn-cs"/>
                          <a:sym typeface="Arial"/>
                        </a:rPr>
                        <a:t> </a:t>
                      </a:r>
                      <a:r>
                        <a:rPr lang="fr-HT" sz="1800" b="1" kern="100" dirty="0" err="1">
                          <a:solidFill>
                            <a:schemeClr val="tx1"/>
                          </a:solidFill>
                          <a:effectLst/>
                          <a:latin typeface="+mn-lt"/>
                          <a:ea typeface="+mn-ea"/>
                          <a:cs typeface="+mn-cs"/>
                          <a:sym typeface="Arial"/>
                        </a:rPr>
                        <a:t>Efikas</a:t>
                      </a:r>
                      <a:endParaRPr lang="fr-HT" sz="1800" b="1" kern="100" dirty="0">
                        <a:solidFill>
                          <a:schemeClr val="tx1"/>
                        </a:solidFill>
                        <a:effectLst/>
                        <a:latin typeface="+mn-lt"/>
                        <a:ea typeface="+mn-ea"/>
                        <a:cs typeface="+mn-cs"/>
                        <a:sym typeface="Arial"/>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fr-HT" sz="1800" kern="100" dirty="0" err="1">
                          <a:solidFill>
                            <a:schemeClr val="tx1"/>
                          </a:solidFill>
                          <a:effectLst/>
                          <a:latin typeface="+mn-lt"/>
                          <a:ea typeface="+mn-ea"/>
                          <a:cs typeface="+mn-cs"/>
                          <a:sym typeface="Arial"/>
                        </a:rPr>
                        <a:t>Ogmante</a:t>
                      </a:r>
                      <a:r>
                        <a:rPr lang="fr-HT" sz="1800" kern="100" dirty="0">
                          <a:solidFill>
                            <a:schemeClr val="tx1"/>
                          </a:solidFill>
                          <a:effectLst/>
                          <a:latin typeface="+mn-lt"/>
                          <a:ea typeface="+mn-ea"/>
                          <a:cs typeface="+mn-cs"/>
                          <a:sym typeface="Arial"/>
                        </a:rPr>
                        <a:t> kapasite DOER pou l kapab asime </a:t>
                      </a:r>
                      <a:r>
                        <a:rPr lang="fr-HT" sz="1800" kern="100" dirty="0" err="1">
                          <a:solidFill>
                            <a:schemeClr val="tx1"/>
                          </a:solidFill>
                          <a:effectLst/>
                          <a:latin typeface="+mn-lt"/>
                          <a:ea typeface="+mn-ea"/>
                          <a:cs typeface="+mn-cs"/>
                          <a:sym typeface="Arial"/>
                        </a:rPr>
                        <a:t>responsablite</a:t>
                      </a:r>
                      <a:r>
                        <a:rPr lang="fr-HT" sz="1800" kern="100" dirty="0">
                          <a:solidFill>
                            <a:schemeClr val="tx1"/>
                          </a:solidFill>
                          <a:effectLst/>
                          <a:latin typeface="+mn-lt"/>
                          <a:ea typeface="+mn-ea"/>
                          <a:cs typeface="+mn-cs"/>
                          <a:sym typeface="Arial"/>
                        </a:rPr>
                        <a:t> debaz yo menm si kantite travay la </a:t>
                      </a:r>
                      <a:r>
                        <a:rPr lang="fr-HT" sz="1800" kern="100" dirty="0" err="1">
                          <a:solidFill>
                            <a:schemeClr val="tx1"/>
                          </a:solidFill>
                          <a:effectLst/>
                          <a:latin typeface="+mn-lt"/>
                          <a:ea typeface="+mn-ea"/>
                          <a:cs typeface="+mn-cs"/>
                          <a:sym typeface="Arial"/>
                        </a:rPr>
                        <a:t>ogmante</a:t>
                      </a:r>
                      <a:endParaRPr lang="fr-HT" sz="1800" kern="100" dirty="0">
                        <a:solidFill>
                          <a:schemeClr val="tx1"/>
                        </a:solidFill>
                        <a:effectLst/>
                        <a:latin typeface="+mn-lt"/>
                        <a:ea typeface="+mn-ea"/>
                        <a:cs typeface="+mn-cs"/>
                        <a:sym typeface="Arial"/>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5585807"/>
                  </a:ext>
                </a:extLst>
              </a:tr>
              <a:tr h="536811">
                <a:tc>
                  <a:txBody>
                    <a:bodyPr/>
                    <a:lstStyle/>
                    <a:p>
                      <a:pPr marL="0" marR="0" indent="0">
                        <a:lnSpc>
                          <a:spcPct val="107000"/>
                        </a:lnSpc>
                        <a:spcBef>
                          <a:spcPts val="0"/>
                        </a:spcBef>
                        <a:spcAft>
                          <a:spcPts val="0"/>
                        </a:spcAft>
                      </a:pPr>
                      <a:r>
                        <a:rPr lang="fr-HT" sz="1800" b="1" kern="100">
                          <a:solidFill>
                            <a:schemeClr val="tx1"/>
                          </a:solidFill>
                          <a:effectLst/>
                          <a:latin typeface="+mn-lt"/>
                          <a:ea typeface="+mn-ea"/>
                          <a:cs typeface="+mn-cs"/>
                          <a:sym typeface="Arial"/>
                        </a:rPr>
                        <a:t>Debouse Finansman</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fr-HT" sz="1800" kern="100" dirty="0">
                          <a:solidFill>
                            <a:schemeClr val="tx1"/>
                          </a:solidFill>
                          <a:effectLst/>
                          <a:latin typeface="+mn-lt"/>
                          <a:ea typeface="+mn-ea"/>
                          <a:cs typeface="+mn-cs"/>
                          <a:sym typeface="Arial"/>
                        </a:rPr>
                        <a:t>Debouse yo byen rapid pou w kapab jwenn avantaj </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04646"/>
                  </a:ext>
                </a:extLst>
              </a:tr>
              <a:tr h="671014">
                <a:tc>
                  <a:txBody>
                    <a:bodyPr/>
                    <a:lstStyle/>
                    <a:p>
                      <a:pPr marL="0" marR="0" indent="0">
                        <a:lnSpc>
                          <a:spcPct val="107000"/>
                        </a:lnSpc>
                        <a:spcBef>
                          <a:spcPts val="0"/>
                        </a:spcBef>
                        <a:spcAft>
                          <a:spcPts val="0"/>
                        </a:spcAft>
                      </a:pPr>
                      <a:r>
                        <a:rPr lang="fr-HT" sz="1800" b="1" kern="100" dirty="0" err="1">
                          <a:solidFill>
                            <a:schemeClr val="tx1"/>
                          </a:solidFill>
                          <a:effectLst/>
                          <a:latin typeface="+mn-lt"/>
                          <a:ea typeface="+mn-ea"/>
                          <a:cs typeface="+mn-cs"/>
                          <a:sym typeface="Arial"/>
                        </a:rPr>
                        <a:t>Kolekte</a:t>
                      </a:r>
                      <a:r>
                        <a:rPr lang="fr-HT" sz="1800" b="1" kern="100" dirty="0">
                          <a:solidFill>
                            <a:schemeClr val="tx1"/>
                          </a:solidFill>
                          <a:effectLst/>
                          <a:latin typeface="+mn-lt"/>
                          <a:ea typeface="+mn-ea"/>
                          <a:cs typeface="+mn-cs"/>
                          <a:sym typeface="Arial"/>
                        </a:rPr>
                        <a:t> </a:t>
                      </a:r>
                      <a:r>
                        <a:rPr lang="fr-HT" sz="1800" b="1" kern="100" dirty="0" err="1">
                          <a:solidFill>
                            <a:schemeClr val="tx1"/>
                          </a:solidFill>
                          <a:effectLst/>
                          <a:latin typeface="+mn-lt"/>
                          <a:ea typeface="+mn-ea"/>
                          <a:cs typeface="+mn-cs"/>
                          <a:sym typeface="Arial"/>
                        </a:rPr>
                        <a:t>epi</a:t>
                      </a:r>
                      <a:r>
                        <a:rPr lang="fr-HT" sz="1800" b="1" kern="100" dirty="0">
                          <a:solidFill>
                            <a:schemeClr val="tx1"/>
                          </a:solidFill>
                          <a:effectLst/>
                          <a:latin typeface="+mn-lt"/>
                          <a:ea typeface="+mn-ea"/>
                          <a:cs typeface="+mn-cs"/>
                          <a:sym typeface="Arial"/>
                        </a:rPr>
                        <a:t> </a:t>
                      </a:r>
                      <a:r>
                        <a:rPr lang="fr-HT" sz="1800" b="1" kern="100" dirty="0" err="1">
                          <a:solidFill>
                            <a:schemeClr val="tx1"/>
                          </a:solidFill>
                          <a:effectLst/>
                          <a:latin typeface="+mn-lt"/>
                          <a:ea typeface="+mn-ea"/>
                          <a:cs typeface="+mn-cs"/>
                          <a:sym typeface="Arial"/>
                        </a:rPr>
                        <a:t>Pataje</a:t>
                      </a:r>
                      <a:r>
                        <a:rPr lang="fr-HT" sz="1800" b="1" kern="100" dirty="0">
                          <a:solidFill>
                            <a:schemeClr val="tx1"/>
                          </a:solidFill>
                          <a:effectLst/>
                          <a:latin typeface="+mn-lt"/>
                          <a:ea typeface="+mn-ea"/>
                          <a:cs typeface="+mn-cs"/>
                          <a:sym typeface="Arial"/>
                        </a:rPr>
                        <a:t> </a:t>
                      </a:r>
                      <a:r>
                        <a:rPr lang="fr-HT" sz="1800" b="1" kern="100" dirty="0" err="1">
                          <a:solidFill>
                            <a:schemeClr val="tx1"/>
                          </a:solidFill>
                          <a:effectLst/>
                          <a:latin typeface="+mn-lt"/>
                          <a:ea typeface="+mn-ea"/>
                          <a:cs typeface="+mn-cs"/>
                          <a:sym typeface="Arial"/>
                        </a:rPr>
                        <a:t>Done</a:t>
                      </a:r>
                      <a:r>
                        <a:rPr lang="fr-HT" sz="1800" b="1" kern="100" dirty="0">
                          <a:solidFill>
                            <a:schemeClr val="tx1"/>
                          </a:solidFill>
                          <a:effectLst/>
                          <a:latin typeface="+mn-lt"/>
                          <a:ea typeface="+mn-ea"/>
                          <a:cs typeface="+mn-cs"/>
                          <a:sym typeface="Arial"/>
                        </a:rPr>
                        <a:t> </a:t>
                      </a:r>
                      <a:r>
                        <a:rPr lang="fr-HT" sz="1800" b="1" kern="100" dirty="0" err="1">
                          <a:solidFill>
                            <a:schemeClr val="tx1"/>
                          </a:solidFill>
                          <a:effectLst/>
                          <a:latin typeface="+mn-lt"/>
                          <a:ea typeface="+mn-ea"/>
                          <a:cs typeface="+mn-cs"/>
                          <a:sym typeface="Arial"/>
                        </a:rPr>
                        <a:t>ak</a:t>
                      </a:r>
                      <a:r>
                        <a:rPr lang="fr-HT" sz="1800" b="1" kern="100" dirty="0">
                          <a:solidFill>
                            <a:schemeClr val="tx1"/>
                          </a:solidFill>
                          <a:effectLst/>
                          <a:latin typeface="+mn-lt"/>
                          <a:ea typeface="+mn-ea"/>
                          <a:cs typeface="+mn-cs"/>
                          <a:sym typeface="Arial"/>
                        </a:rPr>
                        <a:t> </a:t>
                      </a:r>
                      <a:r>
                        <a:rPr lang="fr-HT" sz="1800" b="1" kern="100" dirty="0" err="1">
                          <a:solidFill>
                            <a:schemeClr val="tx1"/>
                          </a:solidFill>
                          <a:effectLst/>
                          <a:latin typeface="+mn-lt"/>
                          <a:ea typeface="+mn-ea"/>
                          <a:cs typeface="+mn-cs"/>
                          <a:sym typeface="Arial"/>
                        </a:rPr>
                        <a:t>Enfòmasyon</a:t>
                      </a:r>
                      <a:endParaRPr lang="fr-HT" sz="1800" b="1" kern="100" dirty="0">
                        <a:solidFill>
                          <a:schemeClr val="tx1"/>
                        </a:solidFill>
                        <a:effectLst/>
                        <a:latin typeface="+mn-lt"/>
                        <a:ea typeface="+mn-ea"/>
                        <a:cs typeface="+mn-cs"/>
                        <a:sym typeface="Arial"/>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fr-HT" sz="1800" kern="100" dirty="0">
                          <a:solidFill>
                            <a:schemeClr val="tx1"/>
                          </a:solidFill>
                          <a:effectLst/>
                          <a:latin typeface="+mn-lt"/>
                          <a:ea typeface="+mn-ea"/>
                          <a:cs typeface="+mn-cs"/>
                          <a:sym typeface="Arial"/>
                        </a:rPr>
                        <a:t>Amelyore pwosesis pou kolekte done yo epi pèmèt gen plis transparans nan done n ap pataje yo </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2562472"/>
                  </a:ext>
                </a:extLst>
              </a:tr>
              <a:tr h="829448">
                <a:tc>
                  <a:txBody>
                    <a:bodyPr/>
                    <a:lstStyle/>
                    <a:p>
                      <a:pPr marL="0" marR="0" indent="0">
                        <a:lnSpc>
                          <a:spcPct val="107000"/>
                        </a:lnSpc>
                        <a:spcBef>
                          <a:spcPts val="0"/>
                        </a:spcBef>
                        <a:spcAft>
                          <a:spcPts val="0"/>
                        </a:spcAft>
                      </a:pPr>
                      <a:r>
                        <a:rPr lang="fr-HT" sz="1800" b="1" kern="100">
                          <a:solidFill>
                            <a:schemeClr val="tx1"/>
                          </a:solidFill>
                          <a:effectLst/>
                          <a:latin typeface="+mn-lt"/>
                          <a:ea typeface="+mn-ea"/>
                          <a:cs typeface="+mn-cs"/>
                          <a:sym typeface="Arial"/>
                        </a:rPr>
                        <a:t>Angaje Kominote yo ansanm ak Aksyonè yo</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fr-HT" sz="1800" kern="100" dirty="0">
                          <a:solidFill>
                            <a:schemeClr val="tx1"/>
                          </a:solidFill>
                          <a:effectLst/>
                          <a:latin typeface="+mn-lt"/>
                          <a:ea typeface="+mn-ea"/>
                          <a:cs typeface="+mn-cs"/>
                          <a:sym typeface="Arial"/>
                        </a:rPr>
                        <a:t>Ranfòse estrateji kominikasyon ki deja an plas yo epi elabore yon seri nouvo pou pèmèt kominote yo angaje yo nan tranzisyon enèji pwòp la </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2476164"/>
                  </a:ext>
                </a:extLst>
              </a:tr>
              <a:tr h="728796">
                <a:tc>
                  <a:txBody>
                    <a:bodyPr/>
                    <a:lstStyle/>
                    <a:p>
                      <a:pPr marL="0" marR="0" indent="0">
                        <a:lnSpc>
                          <a:spcPct val="107000"/>
                        </a:lnSpc>
                        <a:spcBef>
                          <a:spcPts val="0"/>
                        </a:spcBef>
                        <a:spcAft>
                          <a:spcPts val="0"/>
                        </a:spcAft>
                      </a:pPr>
                      <a:r>
                        <a:rPr lang="fr-HT" sz="1800" b="1" kern="100">
                          <a:solidFill>
                            <a:schemeClr val="tx1"/>
                          </a:solidFill>
                          <a:effectLst/>
                          <a:latin typeface="+mn-lt"/>
                          <a:ea typeface="+mn-ea"/>
                          <a:cs typeface="+mn-cs"/>
                          <a:sym typeface="Arial"/>
                        </a:rPr>
                        <a:t>Travay avèk Sèvis Piblik nou yo</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fr-HT" sz="1800" kern="100" dirty="0">
                          <a:solidFill>
                            <a:schemeClr val="tx1"/>
                          </a:solidFill>
                          <a:effectLst/>
                          <a:latin typeface="+mn-lt"/>
                          <a:ea typeface="+mn-ea"/>
                          <a:cs typeface="+mn-cs"/>
                          <a:sym typeface="Arial"/>
                        </a:rPr>
                        <a:t>Angaje sèvis piblik yo </a:t>
                      </a:r>
                      <a:r>
                        <a:rPr lang="fr-HT" sz="1800" kern="100" dirty="0" err="1">
                          <a:solidFill>
                            <a:schemeClr val="tx1"/>
                          </a:solidFill>
                          <a:effectLst/>
                          <a:latin typeface="+mn-lt"/>
                          <a:ea typeface="+mn-ea"/>
                          <a:cs typeface="+mn-cs"/>
                          <a:sym typeface="Arial"/>
                        </a:rPr>
                        <a:t>defason</a:t>
                      </a:r>
                      <a:r>
                        <a:rPr lang="fr-HT" sz="1800" kern="100" dirty="0">
                          <a:solidFill>
                            <a:schemeClr val="tx1"/>
                          </a:solidFill>
                          <a:effectLst/>
                          <a:latin typeface="+mn-lt"/>
                          <a:ea typeface="+mn-ea"/>
                          <a:cs typeface="+mn-cs"/>
                          <a:sym typeface="Arial"/>
                        </a:rPr>
                        <a:t> </a:t>
                      </a:r>
                      <a:r>
                        <a:rPr lang="fr-HT" sz="1800" kern="100" dirty="0" err="1">
                          <a:solidFill>
                            <a:schemeClr val="tx1"/>
                          </a:solidFill>
                          <a:effectLst/>
                          <a:latin typeface="+mn-lt"/>
                          <a:ea typeface="+mn-ea"/>
                          <a:cs typeface="+mn-cs"/>
                          <a:sym typeface="Arial"/>
                        </a:rPr>
                        <a:t>pwo-aktif</a:t>
                      </a:r>
                      <a:r>
                        <a:rPr lang="fr-HT" sz="1800" kern="100" dirty="0">
                          <a:solidFill>
                            <a:schemeClr val="tx1"/>
                          </a:solidFill>
                          <a:effectLst/>
                          <a:latin typeface="+mn-lt"/>
                          <a:ea typeface="+mn-ea"/>
                          <a:cs typeface="+mn-cs"/>
                          <a:sym typeface="Arial"/>
                        </a:rPr>
                        <a:t> pou rekòmande ak ankouraje travay sèvis piblik ki anbisye epi ki atenn objektif Eta Lib Asosye yo </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8483183"/>
                  </a:ext>
                </a:extLst>
              </a:tr>
              <a:tr h="460390">
                <a:tc>
                  <a:txBody>
                    <a:bodyPr/>
                    <a:lstStyle/>
                    <a:p>
                      <a:pPr marL="0" marR="0" indent="0">
                        <a:lnSpc>
                          <a:spcPct val="107000"/>
                        </a:lnSpc>
                        <a:spcBef>
                          <a:spcPts val="0"/>
                        </a:spcBef>
                        <a:spcAft>
                          <a:spcPts val="0"/>
                        </a:spcAft>
                      </a:pPr>
                      <a:r>
                        <a:rPr lang="fr-HT" sz="1800" b="1" kern="100">
                          <a:solidFill>
                            <a:schemeClr val="tx1"/>
                          </a:solidFill>
                          <a:effectLst/>
                          <a:latin typeface="+mn-lt"/>
                          <a:ea typeface="+mn-ea"/>
                          <a:cs typeface="+mn-cs"/>
                          <a:sym typeface="Arial"/>
                        </a:rPr>
                        <a:t>Kowòdone avèk Lòt Ajans Eta yo</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fr-HT" sz="1800" kern="100" dirty="0">
                          <a:solidFill>
                            <a:schemeClr val="tx1"/>
                          </a:solidFill>
                          <a:effectLst/>
                          <a:latin typeface="+mn-lt"/>
                          <a:ea typeface="+mn-ea"/>
                          <a:cs typeface="+mn-cs"/>
                          <a:sym typeface="Arial"/>
                        </a:rPr>
                        <a:t>Ede lòt ajans yo aplike politik sou enèji pwòp yo</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9403618"/>
                  </a:ext>
                </a:extLst>
              </a:tr>
              <a:tr h="720408">
                <a:tc>
                  <a:txBody>
                    <a:bodyPr/>
                    <a:lstStyle/>
                    <a:p>
                      <a:pPr marL="0" marR="0" indent="0">
                        <a:lnSpc>
                          <a:spcPct val="107000"/>
                        </a:lnSpc>
                        <a:spcBef>
                          <a:spcPts val="0"/>
                        </a:spcBef>
                        <a:spcAft>
                          <a:spcPts val="0"/>
                        </a:spcAft>
                      </a:pPr>
                      <a:r>
                        <a:rPr lang="fr-HT" sz="1800" b="1" kern="100">
                          <a:solidFill>
                            <a:schemeClr val="tx1"/>
                          </a:solidFill>
                          <a:effectLst/>
                          <a:latin typeface="+mn-lt"/>
                          <a:ea typeface="+mn-ea"/>
                          <a:cs typeface="+mn-cs"/>
                          <a:sym typeface="Arial"/>
                        </a:rPr>
                        <a:t>Elabore yon Politik Estratejik</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fr-HT" sz="1800" kern="100" dirty="0">
                          <a:solidFill>
                            <a:schemeClr val="tx1"/>
                          </a:solidFill>
                          <a:effectLst/>
                          <a:latin typeface="+mn-lt"/>
                          <a:ea typeface="+mn-ea"/>
                          <a:cs typeface="+mn-cs"/>
                          <a:sym typeface="Arial"/>
                        </a:rPr>
                        <a:t>Asire ke rezilta gwoup k ap travay yo ak konsèy yo </a:t>
                      </a:r>
                      <a:r>
                        <a:rPr lang="fr-HT" sz="1800" kern="100" dirty="0" err="1">
                          <a:solidFill>
                            <a:schemeClr val="tx1"/>
                          </a:solidFill>
                          <a:effectLst/>
                          <a:latin typeface="+mn-lt"/>
                          <a:ea typeface="+mn-ea"/>
                          <a:cs typeface="+mn-cs"/>
                          <a:sym typeface="Arial"/>
                        </a:rPr>
                        <a:t>reyalizab</a:t>
                      </a:r>
                      <a:r>
                        <a:rPr lang="fr-HT" sz="1800" kern="100" dirty="0">
                          <a:solidFill>
                            <a:schemeClr val="tx1"/>
                          </a:solidFill>
                          <a:effectLst/>
                          <a:latin typeface="+mn-lt"/>
                          <a:ea typeface="+mn-ea"/>
                          <a:cs typeface="+mn-cs"/>
                          <a:sym typeface="Arial"/>
                        </a:rPr>
                        <a:t> avèk yon objektif ki klè</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4200718"/>
                  </a:ext>
                </a:extLst>
              </a:tr>
              <a:tr h="433363">
                <a:tc>
                  <a:txBody>
                    <a:bodyPr/>
                    <a:lstStyle/>
                    <a:p>
                      <a:pPr marL="0" marR="0" indent="0">
                        <a:lnSpc>
                          <a:spcPct val="107000"/>
                        </a:lnSpc>
                        <a:spcBef>
                          <a:spcPts val="0"/>
                        </a:spcBef>
                        <a:spcAft>
                          <a:spcPts val="0"/>
                        </a:spcAft>
                      </a:pPr>
                      <a:r>
                        <a:rPr lang="fr-HT" sz="1800" b="1" kern="100" dirty="0" err="1">
                          <a:solidFill>
                            <a:schemeClr val="tx1"/>
                          </a:solidFill>
                          <a:effectLst/>
                          <a:latin typeface="+mn-lt"/>
                          <a:ea typeface="+mn-ea"/>
                          <a:cs typeface="+mn-cs"/>
                          <a:sym typeface="Arial"/>
                        </a:rPr>
                        <a:t>Responsabilize</a:t>
                      </a:r>
                      <a:r>
                        <a:rPr lang="fr-HT" sz="1800" b="1" kern="100" dirty="0">
                          <a:solidFill>
                            <a:schemeClr val="tx1"/>
                          </a:solidFill>
                          <a:effectLst/>
                          <a:latin typeface="+mn-lt"/>
                          <a:ea typeface="+mn-ea"/>
                          <a:cs typeface="+mn-cs"/>
                          <a:sym typeface="Arial"/>
                        </a:rPr>
                        <a:t> DOER</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indent="0">
                        <a:lnSpc>
                          <a:spcPct val="107000"/>
                        </a:lnSpc>
                        <a:spcBef>
                          <a:spcPts val="0"/>
                        </a:spcBef>
                        <a:spcAft>
                          <a:spcPts val="0"/>
                        </a:spcAft>
                      </a:pPr>
                      <a:r>
                        <a:rPr lang="fr-HT" sz="1800" kern="100" dirty="0" err="1">
                          <a:solidFill>
                            <a:schemeClr val="tx1"/>
                          </a:solidFill>
                          <a:effectLst/>
                          <a:latin typeface="+mn-lt"/>
                          <a:ea typeface="+mn-ea"/>
                          <a:cs typeface="+mn-cs"/>
                          <a:sym typeface="Arial"/>
                        </a:rPr>
                        <a:t>Fikse</a:t>
                      </a:r>
                      <a:r>
                        <a:rPr lang="fr-HT" sz="1800" kern="100" dirty="0">
                          <a:solidFill>
                            <a:schemeClr val="tx1"/>
                          </a:solidFill>
                          <a:effectLst/>
                          <a:latin typeface="+mn-lt"/>
                          <a:ea typeface="+mn-ea"/>
                          <a:cs typeface="+mn-cs"/>
                          <a:sym typeface="Arial"/>
                        </a:rPr>
                        <a:t> </a:t>
                      </a:r>
                      <a:r>
                        <a:rPr lang="fr-HT" sz="1800" kern="100" dirty="0" err="1">
                          <a:solidFill>
                            <a:schemeClr val="tx1"/>
                          </a:solidFill>
                          <a:effectLst/>
                          <a:latin typeface="+mn-lt"/>
                          <a:ea typeface="+mn-ea"/>
                          <a:cs typeface="+mn-cs"/>
                          <a:sym typeface="Arial"/>
                        </a:rPr>
                        <a:t>epi</a:t>
                      </a:r>
                      <a:r>
                        <a:rPr lang="fr-HT" sz="1800" kern="100" dirty="0">
                          <a:solidFill>
                            <a:schemeClr val="tx1"/>
                          </a:solidFill>
                          <a:effectLst/>
                          <a:latin typeface="+mn-lt"/>
                          <a:ea typeface="+mn-ea"/>
                          <a:cs typeface="+mn-cs"/>
                          <a:sym typeface="Arial"/>
                        </a:rPr>
                        <a:t> </a:t>
                      </a:r>
                      <a:r>
                        <a:rPr lang="fr-HT" sz="1800" kern="100" dirty="0" err="1">
                          <a:solidFill>
                            <a:schemeClr val="tx1"/>
                          </a:solidFill>
                          <a:effectLst/>
                          <a:latin typeface="+mn-lt"/>
                          <a:ea typeface="+mn-ea"/>
                          <a:cs typeface="+mn-cs"/>
                          <a:sym typeface="Arial"/>
                        </a:rPr>
                        <a:t>atenn</a:t>
                      </a:r>
                      <a:r>
                        <a:rPr lang="fr-HT" sz="1800" kern="100" dirty="0">
                          <a:solidFill>
                            <a:schemeClr val="tx1"/>
                          </a:solidFill>
                          <a:effectLst/>
                          <a:latin typeface="+mn-lt"/>
                          <a:ea typeface="+mn-ea"/>
                          <a:cs typeface="+mn-cs"/>
                          <a:sym typeface="Arial"/>
                        </a:rPr>
                        <a:t> </a:t>
                      </a:r>
                      <a:r>
                        <a:rPr lang="fr-HT" sz="1800" kern="100" dirty="0" err="1">
                          <a:solidFill>
                            <a:schemeClr val="tx1"/>
                          </a:solidFill>
                          <a:effectLst/>
                          <a:latin typeface="+mn-lt"/>
                          <a:ea typeface="+mn-ea"/>
                          <a:cs typeface="+mn-cs"/>
                          <a:sym typeface="Arial"/>
                        </a:rPr>
                        <a:t>objektif</a:t>
                      </a:r>
                      <a:r>
                        <a:rPr lang="fr-HT" sz="1800" kern="100" dirty="0">
                          <a:solidFill>
                            <a:schemeClr val="tx1"/>
                          </a:solidFill>
                          <a:effectLst/>
                          <a:latin typeface="+mn-lt"/>
                          <a:ea typeface="+mn-ea"/>
                          <a:cs typeface="+mn-cs"/>
                          <a:sym typeface="Arial"/>
                        </a:rPr>
                        <a:t> </a:t>
                      </a:r>
                      <a:r>
                        <a:rPr lang="fr-HT" sz="1800" kern="100" dirty="0" err="1">
                          <a:solidFill>
                            <a:schemeClr val="tx1"/>
                          </a:solidFill>
                          <a:effectLst/>
                          <a:latin typeface="+mn-lt"/>
                          <a:ea typeface="+mn-ea"/>
                          <a:cs typeface="+mn-cs"/>
                          <a:sym typeface="Arial"/>
                        </a:rPr>
                        <a:t>ak</a:t>
                      </a:r>
                      <a:r>
                        <a:rPr lang="fr-HT" sz="1800" kern="100" dirty="0">
                          <a:solidFill>
                            <a:schemeClr val="tx1"/>
                          </a:solidFill>
                          <a:effectLst/>
                          <a:latin typeface="+mn-lt"/>
                          <a:ea typeface="+mn-ea"/>
                          <a:cs typeface="+mn-cs"/>
                          <a:sym typeface="Arial"/>
                        </a:rPr>
                        <a:t> bi DOER </a:t>
                      </a:r>
                      <a:r>
                        <a:rPr lang="fr-HT" sz="1800" kern="100" dirty="0" err="1">
                          <a:solidFill>
                            <a:schemeClr val="tx1"/>
                          </a:solidFill>
                          <a:effectLst/>
                          <a:latin typeface="+mn-lt"/>
                          <a:ea typeface="+mn-ea"/>
                          <a:cs typeface="+mn-cs"/>
                          <a:sym typeface="Arial"/>
                        </a:rPr>
                        <a:t>yo</a:t>
                      </a:r>
                      <a:r>
                        <a:rPr lang="fr-HT" sz="1800" kern="100" dirty="0">
                          <a:solidFill>
                            <a:schemeClr val="tx1"/>
                          </a:solidFill>
                          <a:effectLst/>
                          <a:latin typeface="+mn-lt"/>
                          <a:ea typeface="+mn-ea"/>
                          <a:cs typeface="+mn-cs"/>
                          <a:sym typeface="Arial"/>
                        </a:rPr>
                        <a:t> </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73273537"/>
                  </a:ext>
                </a:extLst>
              </a:tr>
            </a:tbl>
          </a:graphicData>
        </a:graphic>
      </p:graphicFrame>
    </p:spTree>
    <p:extLst>
      <p:ext uri="{BB962C8B-B14F-4D97-AF65-F5344CB8AC3E}">
        <p14:creationId xmlns:p14="http://schemas.microsoft.com/office/powerpoint/2010/main" val="2191320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86DD-25E6-4460-346F-6D49A1FC3CF5}"/>
              </a:ext>
            </a:extLst>
          </p:cNvPr>
          <p:cNvSpPr>
            <a:spLocks noGrp="1"/>
          </p:cNvSpPr>
          <p:nvPr>
            <p:ph type="title"/>
          </p:nvPr>
        </p:nvSpPr>
        <p:spPr/>
        <p:txBody>
          <a:bodyPr/>
          <a:lstStyle/>
          <a:p>
            <a:r>
              <a:rPr lang="fr-HT" dirty="0">
                <a:sym typeface="Arial"/>
              </a:rPr>
              <a:t>Reyalizasyon Prensipal yo pou Ane 2023 a</a:t>
            </a:r>
          </a:p>
        </p:txBody>
      </p:sp>
      <p:sp>
        <p:nvSpPr>
          <p:cNvPr id="4" name="Slide Number Placeholder 3">
            <a:extLst>
              <a:ext uri="{FF2B5EF4-FFF2-40B4-BE49-F238E27FC236}">
                <a16:creationId xmlns:a16="http://schemas.microsoft.com/office/drawing/2014/main" id="{A208A6AC-5D47-E873-C5FC-8CF16443CDCB}"/>
              </a:ext>
            </a:extLst>
          </p:cNvPr>
          <p:cNvSpPr>
            <a:spLocks noGrp="1"/>
          </p:cNvSpPr>
          <p:nvPr>
            <p:ph type="sldNum" sz="quarter" idx="14"/>
          </p:nvPr>
        </p:nvSpPr>
        <p:spPr/>
        <p:txBody>
          <a:bodyPr/>
          <a:lstStyle/>
          <a:p>
            <a:pPr>
              <a:defRPr/>
            </a:pPr>
            <a:fld id="{B6FAB5CE-5980-4C9D-B2E2-2FD2F4BD448E}" type="slidenum">
              <a:rPr lang="en-US" smtClean="0">
                <a:latin typeface="Arial"/>
                <a:ea typeface="宋体"/>
                <a:sym typeface="Arial"/>
              </a:rPr>
              <a:pPr>
                <a:defRPr/>
              </a:pPr>
              <a:t>6</a:t>
            </a:fld>
            <a:endParaRPr lang="en-US">
              <a:latin typeface="Arial"/>
              <a:ea typeface="宋体"/>
              <a:sym typeface="Arial"/>
            </a:endParaRPr>
          </a:p>
        </p:txBody>
      </p:sp>
      <p:pic>
        <p:nvPicPr>
          <p:cNvPr id="7" name="Graphic 6" descr="Architecture with solid fill">
            <a:extLst>
              <a:ext uri="{FF2B5EF4-FFF2-40B4-BE49-F238E27FC236}">
                <a16:creationId xmlns:a16="http://schemas.microsoft.com/office/drawing/2014/main" id="{214681E2-D3BB-FD96-9E5F-25B87025BAB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6703" y="1219200"/>
            <a:ext cx="640080" cy="640080"/>
          </a:xfrm>
          <a:prstGeom prst="rect">
            <a:avLst/>
          </a:prstGeom>
        </p:spPr>
      </p:pic>
      <p:graphicFrame>
        <p:nvGraphicFramePr>
          <p:cNvPr id="8" name="Table 7">
            <a:extLst>
              <a:ext uri="{FF2B5EF4-FFF2-40B4-BE49-F238E27FC236}">
                <a16:creationId xmlns:a16="http://schemas.microsoft.com/office/drawing/2014/main" id="{114C8755-156D-DD17-8123-F5BCBDE977EF}"/>
              </a:ext>
            </a:extLst>
          </p:cNvPr>
          <p:cNvGraphicFramePr>
            <a:graphicFrameLocks noGrp="1"/>
          </p:cNvGraphicFramePr>
          <p:nvPr>
            <p:extLst>
              <p:ext uri="{D42A27DB-BD31-4B8C-83A1-F6EECF244321}">
                <p14:modId xmlns:p14="http://schemas.microsoft.com/office/powerpoint/2010/main" val="2110109671"/>
              </p:ext>
            </p:extLst>
          </p:nvPr>
        </p:nvGraphicFramePr>
        <p:xfrm>
          <a:off x="1879600" y="1219200"/>
          <a:ext cx="10204091" cy="5410200"/>
        </p:xfrm>
        <a:graphic>
          <a:graphicData uri="http://schemas.openxmlformats.org/drawingml/2006/table">
            <a:tbl>
              <a:tblPr bandRow="1">
                <a:tableStyleId>{2D5ABB26-0587-4C30-8999-92F81FD0307C}</a:tableStyleId>
              </a:tblPr>
              <a:tblGrid>
                <a:gridCol w="10204091">
                  <a:extLst>
                    <a:ext uri="{9D8B030D-6E8A-4147-A177-3AD203B41FA5}">
                      <a16:colId xmlns:a16="http://schemas.microsoft.com/office/drawing/2014/main" val="1055930750"/>
                    </a:ext>
                  </a:extLst>
                </a:gridCol>
              </a:tblGrid>
              <a:tr h="676275">
                <a:tc>
                  <a:txBody>
                    <a:bodyPr/>
                    <a:lstStyle/>
                    <a:p>
                      <a:r>
                        <a:rPr lang="fr-HT" sz="2600" kern="1200" dirty="0" err="1">
                          <a:solidFill>
                            <a:schemeClr val="tx1"/>
                          </a:solidFill>
                          <a:latin typeface="Aptos Narrow" panose="020B0004020202020204" pitchFamily="34" charset="0"/>
                          <a:ea typeface="+mn-ea"/>
                          <a:cs typeface="+mn-cs"/>
                          <a:sym typeface="Arial"/>
                        </a:rPr>
                        <a:t>Kòd</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Batiman</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yo</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ansanm</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ak</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Renovasyon</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Enèji</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Pwofon</a:t>
                      </a:r>
                      <a:r>
                        <a:rPr lang="fr-HT" sz="2600" kern="1200" dirty="0">
                          <a:solidFill>
                            <a:schemeClr val="tx1"/>
                          </a:solidFill>
                          <a:latin typeface="Aptos Narrow" panose="020B0004020202020204" pitchFamily="34" charset="0"/>
                          <a:ea typeface="+mn-ea"/>
                          <a:cs typeface="+mn-cs"/>
                          <a:sym typeface="Arial"/>
                        </a:rPr>
                        <a:t> nan </a:t>
                      </a:r>
                      <a:r>
                        <a:rPr lang="fr-HT" sz="2600" kern="1200" dirty="0" err="1">
                          <a:solidFill>
                            <a:schemeClr val="tx1"/>
                          </a:solidFill>
                          <a:latin typeface="Aptos Narrow" panose="020B0004020202020204" pitchFamily="34" charset="0"/>
                          <a:ea typeface="+mn-ea"/>
                          <a:cs typeface="+mn-cs"/>
                          <a:sym typeface="Arial"/>
                        </a:rPr>
                        <a:t>Lojman</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ki</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Abòdab</a:t>
                      </a:r>
                      <a:endParaRPr lang="fr-HT" sz="2600" kern="1200" dirty="0">
                        <a:solidFill>
                          <a:schemeClr val="tx1"/>
                        </a:solidFill>
                        <a:latin typeface="Aptos Narrow" panose="020B0004020202020204" pitchFamily="34" charset="0"/>
                        <a:ea typeface="+mn-ea"/>
                        <a:cs typeface="+mn-cs"/>
                        <a:sym typeface="Arial"/>
                      </a:endParaRPr>
                    </a:p>
                  </a:txBody>
                  <a:tcPr anchor="ctr"/>
                </a:tc>
                <a:extLst>
                  <a:ext uri="{0D108BD9-81ED-4DB2-BD59-A6C34878D82A}">
                    <a16:rowId xmlns:a16="http://schemas.microsoft.com/office/drawing/2014/main" val="3887290589"/>
                  </a:ext>
                </a:extLst>
              </a:tr>
              <a:tr h="676275">
                <a:tc>
                  <a:txBody>
                    <a:bodyPr/>
                    <a:lstStyle/>
                    <a:p>
                      <a:r>
                        <a:rPr lang="fr-HT" sz="2600" kern="1200" dirty="0" err="1">
                          <a:solidFill>
                            <a:schemeClr val="tx1"/>
                          </a:solidFill>
                          <a:latin typeface="Aptos Narrow" panose="020B0004020202020204" pitchFamily="34" charset="0"/>
                          <a:ea typeface="+mn-ea"/>
                          <a:cs typeface="+mn-cs"/>
                          <a:sym typeface="Arial"/>
                        </a:rPr>
                        <a:t>Ranbousman</a:t>
                      </a:r>
                      <a:r>
                        <a:rPr lang="fr-HT" sz="2600" kern="1200" dirty="0">
                          <a:solidFill>
                            <a:schemeClr val="tx1"/>
                          </a:solidFill>
                          <a:latin typeface="Aptos Narrow" panose="020B0004020202020204" pitchFamily="34" charset="0"/>
                          <a:ea typeface="+mn-ea"/>
                          <a:cs typeface="+mn-cs"/>
                          <a:sym typeface="Arial"/>
                        </a:rPr>
                        <a:t> MOR-EV</a:t>
                      </a:r>
                    </a:p>
                  </a:txBody>
                  <a:tcPr anchor="ctr"/>
                </a:tc>
                <a:extLst>
                  <a:ext uri="{0D108BD9-81ED-4DB2-BD59-A6C34878D82A}">
                    <a16:rowId xmlns:a16="http://schemas.microsoft.com/office/drawing/2014/main" val="2599788806"/>
                  </a:ext>
                </a:extLst>
              </a:tr>
              <a:tr h="676275">
                <a:tc>
                  <a:txBody>
                    <a:bodyPr/>
                    <a:lstStyle/>
                    <a:p>
                      <a:r>
                        <a:rPr lang="fr-HT" sz="2600" kern="1200" dirty="0" err="1">
                          <a:solidFill>
                            <a:schemeClr val="tx1"/>
                          </a:solidFill>
                          <a:latin typeface="Aptos Narrow" panose="020B0004020202020204" pitchFamily="34" charset="0"/>
                          <a:ea typeface="+mn-ea"/>
                          <a:cs typeface="+mn-cs"/>
                          <a:sym typeface="Arial"/>
                        </a:rPr>
                        <a:t>Kominote</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Ekolojik</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yo</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ansanm</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ak</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Sibvansyon</a:t>
                      </a:r>
                      <a:r>
                        <a:rPr lang="fr-HT" sz="2600" kern="1200" dirty="0">
                          <a:solidFill>
                            <a:schemeClr val="tx1"/>
                          </a:solidFill>
                          <a:latin typeface="Aptos Narrow" panose="020B0004020202020204" pitchFamily="34" charset="0"/>
                          <a:ea typeface="+mn-ea"/>
                          <a:cs typeface="+mn-cs"/>
                          <a:sym typeface="Arial"/>
                        </a:rPr>
                        <a:t> pou </a:t>
                      </a:r>
                      <a:r>
                        <a:rPr lang="fr-HT" sz="2600" kern="1200" dirty="0" err="1">
                          <a:solidFill>
                            <a:schemeClr val="tx1"/>
                          </a:solidFill>
                          <a:latin typeface="Aptos Narrow" panose="020B0004020202020204" pitchFamily="34" charset="0"/>
                          <a:ea typeface="+mn-ea"/>
                          <a:cs typeface="+mn-cs"/>
                          <a:sym typeface="Arial"/>
                        </a:rPr>
                        <a:t>Dirije</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Defason</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Egzanplè</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yo</a:t>
                      </a:r>
                      <a:endParaRPr lang="fr-HT" sz="2600" kern="1200" dirty="0">
                        <a:solidFill>
                          <a:schemeClr val="tx1"/>
                        </a:solidFill>
                        <a:latin typeface="Aptos Narrow" panose="020B0004020202020204" pitchFamily="34" charset="0"/>
                        <a:ea typeface="+mn-ea"/>
                        <a:cs typeface="+mn-cs"/>
                        <a:sym typeface="Arial"/>
                      </a:endParaRPr>
                    </a:p>
                  </a:txBody>
                  <a:tcPr anchor="ctr"/>
                </a:tc>
                <a:extLst>
                  <a:ext uri="{0D108BD9-81ED-4DB2-BD59-A6C34878D82A}">
                    <a16:rowId xmlns:a16="http://schemas.microsoft.com/office/drawing/2014/main" val="2508748072"/>
                  </a:ext>
                </a:extLst>
              </a:tr>
              <a:tr h="676275">
                <a:tc>
                  <a:txBody>
                    <a:bodyPr/>
                    <a:lstStyle/>
                    <a:p>
                      <a:r>
                        <a:rPr lang="fr-HT" sz="2600" kern="1200" dirty="0" err="1">
                          <a:solidFill>
                            <a:schemeClr val="tx1"/>
                          </a:solidFill>
                          <a:latin typeface="Aptos Narrow" panose="020B0004020202020204" pitchFamily="34" charset="0"/>
                          <a:ea typeface="+mn-ea"/>
                          <a:cs typeface="+mn-cs"/>
                          <a:sym typeface="Arial"/>
                        </a:rPr>
                        <a:t>Kowòdinasyon</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Finansman</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Federal</a:t>
                      </a:r>
                      <a:r>
                        <a:rPr lang="fr-HT" sz="2600" kern="1200" dirty="0">
                          <a:solidFill>
                            <a:schemeClr val="tx1"/>
                          </a:solidFill>
                          <a:latin typeface="Aptos Narrow" panose="020B0004020202020204" pitchFamily="34" charset="0"/>
                          <a:ea typeface="+mn-ea"/>
                          <a:cs typeface="+mn-cs"/>
                          <a:sym typeface="Arial"/>
                        </a:rPr>
                        <a:t> la</a:t>
                      </a:r>
                    </a:p>
                  </a:txBody>
                  <a:tcPr anchor="ctr"/>
                </a:tc>
                <a:extLst>
                  <a:ext uri="{0D108BD9-81ED-4DB2-BD59-A6C34878D82A}">
                    <a16:rowId xmlns:a16="http://schemas.microsoft.com/office/drawing/2014/main" val="4067777330"/>
                  </a:ext>
                </a:extLst>
              </a:tr>
              <a:tr h="676275">
                <a:tc>
                  <a:txBody>
                    <a:bodyPr/>
                    <a:lstStyle/>
                    <a:p>
                      <a:r>
                        <a:rPr lang="fr-HT" sz="2600" kern="1200" dirty="0" err="1">
                          <a:solidFill>
                            <a:schemeClr val="tx1"/>
                          </a:solidFill>
                          <a:latin typeface="Aptos Narrow" panose="020B0004020202020204" pitchFamily="34" charset="0"/>
                          <a:ea typeface="+mn-ea"/>
                          <a:cs typeface="+mn-cs"/>
                          <a:sym typeface="Arial"/>
                        </a:rPr>
                        <a:t>Konsèy</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Konsiltatif</a:t>
                      </a:r>
                      <a:r>
                        <a:rPr lang="fr-HT" sz="2600" kern="1200" dirty="0">
                          <a:solidFill>
                            <a:schemeClr val="tx1"/>
                          </a:solidFill>
                          <a:latin typeface="Aptos Narrow" panose="020B0004020202020204" pitchFamily="34" charset="0"/>
                          <a:ea typeface="+mn-ea"/>
                          <a:cs typeface="+mn-cs"/>
                          <a:sym typeface="Arial"/>
                        </a:rPr>
                        <a:t> pou </a:t>
                      </a:r>
                      <a:r>
                        <a:rPr lang="fr-HT" sz="2600" kern="1200" dirty="0" err="1">
                          <a:solidFill>
                            <a:schemeClr val="tx1"/>
                          </a:solidFill>
                          <a:latin typeface="Aptos Narrow" panose="020B0004020202020204" pitchFamily="34" charset="0"/>
                          <a:ea typeface="+mn-ea"/>
                          <a:cs typeface="+mn-cs"/>
                          <a:sym typeface="Arial"/>
                        </a:rPr>
                        <a:t>Modènizasyon</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Rezo</a:t>
                      </a:r>
                      <a:endParaRPr lang="fr-HT" sz="2600" kern="1200" dirty="0">
                        <a:solidFill>
                          <a:schemeClr val="tx1"/>
                        </a:solidFill>
                        <a:latin typeface="Aptos Narrow" panose="020B0004020202020204" pitchFamily="34" charset="0"/>
                        <a:ea typeface="+mn-ea"/>
                        <a:cs typeface="+mn-cs"/>
                        <a:sym typeface="Arial"/>
                      </a:endParaRPr>
                    </a:p>
                  </a:txBody>
                  <a:tcPr anchor="ctr"/>
                </a:tc>
                <a:extLst>
                  <a:ext uri="{0D108BD9-81ED-4DB2-BD59-A6C34878D82A}">
                    <a16:rowId xmlns:a16="http://schemas.microsoft.com/office/drawing/2014/main" val="2847150553"/>
                  </a:ext>
                </a:extLst>
              </a:tr>
              <a:tr h="676275">
                <a:tc>
                  <a:txBody>
                    <a:bodyPr/>
                    <a:lstStyle/>
                    <a:p>
                      <a:r>
                        <a:rPr lang="fr-HT" sz="2600" kern="1200" dirty="0" err="1">
                          <a:solidFill>
                            <a:schemeClr val="tx1"/>
                          </a:solidFill>
                          <a:latin typeface="Aptos Narrow" panose="020B0004020202020204" pitchFamily="34" charset="0"/>
                          <a:ea typeface="+mn-ea"/>
                          <a:cs typeface="+mn-cs"/>
                          <a:sym typeface="Arial"/>
                        </a:rPr>
                        <a:t>Potansyèl</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Teknik</a:t>
                      </a:r>
                      <a:r>
                        <a:rPr lang="fr-HT" sz="2600" kern="1200" dirty="0">
                          <a:solidFill>
                            <a:schemeClr val="tx1"/>
                          </a:solidFill>
                          <a:latin typeface="Aptos Narrow" panose="020B0004020202020204" pitchFamily="34" charset="0"/>
                          <a:ea typeface="+mn-ea"/>
                          <a:cs typeface="+mn-cs"/>
                          <a:sym typeface="Arial"/>
                        </a:rPr>
                        <a:t> pou </a:t>
                      </a:r>
                      <a:r>
                        <a:rPr lang="fr-HT" sz="2600" kern="1200" dirty="0" err="1">
                          <a:solidFill>
                            <a:schemeClr val="tx1"/>
                          </a:solidFill>
                          <a:latin typeface="Aptos Narrow" panose="020B0004020202020204" pitchFamily="34" charset="0"/>
                          <a:ea typeface="+mn-ea"/>
                          <a:cs typeface="+mn-cs"/>
                          <a:sym typeface="Arial"/>
                        </a:rPr>
                        <a:t>Etid</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Solè</a:t>
                      </a:r>
                      <a:endParaRPr lang="fr-HT" sz="2600" kern="1200" dirty="0">
                        <a:solidFill>
                          <a:schemeClr val="tx1"/>
                        </a:solidFill>
                        <a:latin typeface="Aptos Narrow" panose="020B0004020202020204" pitchFamily="34" charset="0"/>
                        <a:ea typeface="+mn-ea"/>
                        <a:cs typeface="+mn-cs"/>
                        <a:sym typeface="Arial"/>
                      </a:endParaRPr>
                    </a:p>
                  </a:txBody>
                  <a:tcPr anchor="ctr"/>
                </a:tc>
                <a:extLst>
                  <a:ext uri="{0D108BD9-81ED-4DB2-BD59-A6C34878D82A}">
                    <a16:rowId xmlns:a16="http://schemas.microsoft.com/office/drawing/2014/main" val="2308950871"/>
                  </a:ext>
                </a:extLst>
              </a:tr>
              <a:tr h="676275">
                <a:tc>
                  <a:txBody>
                    <a:bodyPr/>
                    <a:lstStyle/>
                    <a:p>
                      <a:r>
                        <a:rPr lang="fr-HT" sz="2600" kern="1200" dirty="0" err="1">
                          <a:solidFill>
                            <a:schemeClr val="tx1"/>
                          </a:solidFill>
                          <a:latin typeface="Aptos Narrow" panose="020B0004020202020204" pitchFamily="34" charset="0"/>
                          <a:ea typeface="+mn-ea"/>
                          <a:cs typeface="+mn-cs"/>
                          <a:sym typeface="Arial"/>
                        </a:rPr>
                        <a:t>Chanjman</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Vè</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Lavni</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Etid</a:t>
                      </a:r>
                      <a:r>
                        <a:rPr lang="fr-HT" sz="2600" kern="1200" dirty="0">
                          <a:solidFill>
                            <a:schemeClr val="tx1"/>
                          </a:solidFill>
                          <a:latin typeface="Aptos Narrow" panose="020B0004020202020204" pitchFamily="34" charset="0"/>
                          <a:ea typeface="+mn-ea"/>
                          <a:cs typeface="+mn-cs"/>
                          <a:sym typeface="Arial"/>
                        </a:rPr>
                        <a:t> sou </a:t>
                      </a:r>
                      <a:r>
                        <a:rPr lang="fr-HT" sz="2600" kern="1200" dirty="0" err="1">
                          <a:solidFill>
                            <a:schemeClr val="tx1"/>
                          </a:solidFill>
                          <a:latin typeface="Aptos Narrow" panose="020B0004020202020204" pitchFamily="34" charset="0"/>
                          <a:ea typeface="+mn-ea"/>
                          <a:cs typeface="+mn-cs"/>
                          <a:sym typeface="Arial"/>
                        </a:rPr>
                        <a:t>Estokaj</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Enèji</a:t>
                      </a:r>
                      <a:endParaRPr lang="fr-HT" sz="2600" kern="1200" dirty="0">
                        <a:solidFill>
                          <a:schemeClr val="tx1"/>
                        </a:solidFill>
                        <a:latin typeface="Aptos Narrow" panose="020B0004020202020204" pitchFamily="34" charset="0"/>
                        <a:ea typeface="+mn-ea"/>
                        <a:cs typeface="+mn-cs"/>
                        <a:sym typeface="Arial"/>
                      </a:endParaRPr>
                    </a:p>
                  </a:txBody>
                  <a:tcPr anchor="ctr"/>
                </a:tc>
                <a:extLst>
                  <a:ext uri="{0D108BD9-81ED-4DB2-BD59-A6C34878D82A}">
                    <a16:rowId xmlns:a16="http://schemas.microsoft.com/office/drawing/2014/main" val="2876152035"/>
                  </a:ext>
                </a:extLst>
              </a:tr>
              <a:tr h="676275">
                <a:tc>
                  <a:txBody>
                    <a:bodyPr/>
                    <a:lstStyle/>
                    <a:p>
                      <a:r>
                        <a:rPr lang="fr-HT" sz="2600" kern="1200" dirty="0" err="1">
                          <a:solidFill>
                            <a:schemeClr val="tx1"/>
                          </a:solidFill>
                          <a:latin typeface="Aptos Narrow" panose="020B0004020202020204" pitchFamily="34" charset="0"/>
                          <a:ea typeface="+mn-ea"/>
                          <a:cs typeface="+mn-cs"/>
                          <a:sym typeface="Arial"/>
                        </a:rPr>
                        <a:t>Seksyon</a:t>
                      </a:r>
                      <a:r>
                        <a:rPr lang="fr-HT" sz="2600" kern="1200" dirty="0">
                          <a:solidFill>
                            <a:schemeClr val="tx1"/>
                          </a:solidFill>
                          <a:latin typeface="Aptos Narrow" panose="020B0004020202020204" pitchFamily="34" charset="0"/>
                          <a:ea typeface="+mn-ea"/>
                          <a:cs typeface="+mn-cs"/>
                          <a:sym typeface="Arial"/>
                        </a:rPr>
                        <a:t> 83C 4yèm </a:t>
                      </a:r>
                      <a:r>
                        <a:rPr lang="fr-HT" sz="2600" kern="1200" dirty="0" err="1">
                          <a:solidFill>
                            <a:schemeClr val="tx1"/>
                          </a:solidFill>
                          <a:latin typeface="Aptos Narrow" panose="020B0004020202020204" pitchFamily="34" charset="0"/>
                          <a:ea typeface="+mn-ea"/>
                          <a:cs typeface="+mn-cs"/>
                          <a:sym typeface="Arial"/>
                        </a:rPr>
                        <a:t>Tou</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Apèl</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Òf</a:t>
                      </a:r>
                      <a:r>
                        <a:rPr lang="fr-HT" sz="2600" kern="1200" dirty="0">
                          <a:solidFill>
                            <a:schemeClr val="tx1"/>
                          </a:solidFill>
                          <a:latin typeface="Aptos Narrow" panose="020B0004020202020204" pitchFamily="34" charset="0"/>
                          <a:ea typeface="+mn-ea"/>
                          <a:cs typeface="+mn-cs"/>
                          <a:sym typeface="Arial"/>
                        </a:rPr>
                        <a:t> pou </a:t>
                      </a:r>
                      <a:r>
                        <a:rPr lang="fr-HT" sz="2600" kern="1200" dirty="0" err="1">
                          <a:solidFill>
                            <a:schemeClr val="tx1"/>
                          </a:solidFill>
                          <a:latin typeface="Aptos Narrow" panose="020B0004020202020204" pitchFamily="34" charset="0"/>
                          <a:ea typeface="+mn-ea"/>
                          <a:cs typeface="+mn-cs"/>
                          <a:sym typeface="Arial"/>
                        </a:rPr>
                        <a:t>Enèji</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Ewolyèn</a:t>
                      </a:r>
                      <a:r>
                        <a:rPr lang="fr-HT" sz="2600" kern="1200" dirty="0">
                          <a:solidFill>
                            <a:schemeClr val="tx1"/>
                          </a:solidFill>
                          <a:latin typeface="Aptos Narrow" panose="020B0004020202020204" pitchFamily="34" charset="0"/>
                          <a:ea typeface="+mn-ea"/>
                          <a:cs typeface="+mn-cs"/>
                          <a:sym typeface="Arial"/>
                        </a:rPr>
                        <a:t> nan </a:t>
                      </a:r>
                      <a:r>
                        <a:rPr lang="fr-HT" sz="2600" kern="1200" dirty="0" err="1">
                          <a:solidFill>
                            <a:schemeClr val="tx1"/>
                          </a:solidFill>
                          <a:latin typeface="Aptos Narrow" panose="020B0004020202020204" pitchFamily="34" charset="0"/>
                          <a:ea typeface="+mn-ea"/>
                          <a:cs typeface="+mn-cs"/>
                          <a:sym typeface="Arial"/>
                        </a:rPr>
                        <a:t>Lanmè</a:t>
                      </a:r>
                      <a:endParaRPr lang="fr-HT" sz="2600" kern="1200" dirty="0">
                        <a:solidFill>
                          <a:schemeClr val="tx1"/>
                        </a:solidFill>
                        <a:latin typeface="Aptos Narrow" panose="020B0004020202020204" pitchFamily="34" charset="0"/>
                        <a:ea typeface="+mn-ea"/>
                        <a:cs typeface="+mn-cs"/>
                        <a:sym typeface="Arial"/>
                      </a:endParaRPr>
                    </a:p>
                  </a:txBody>
                  <a:tcPr anchor="ctr"/>
                </a:tc>
                <a:extLst>
                  <a:ext uri="{0D108BD9-81ED-4DB2-BD59-A6C34878D82A}">
                    <a16:rowId xmlns:a16="http://schemas.microsoft.com/office/drawing/2014/main" val="2671849325"/>
                  </a:ext>
                </a:extLst>
              </a:tr>
            </a:tbl>
          </a:graphicData>
        </a:graphic>
      </p:graphicFrame>
      <p:pic>
        <p:nvPicPr>
          <p:cNvPr id="9" name="Graphic 8" descr="Electric car with solid fill">
            <a:extLst>
              <a:ext uri="{FF2B5EF4-FFF2-40B4-BE49-F238E27FC236}">
                <a16:creationId xmlns:a16="http://schemas.microsoft.com/office/drawing/2014/main" id="{9D7AB375-66ED-3C9B-FB19-D4980BD342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flipH="1" flipV="1">
            <a:off x="826704" y="1875108"/>
            <a:ext cx="640080" cy="640080"/>
          </a:xfrm>
          <a:prstGeom prst="rect">
            <a:avLst/>
          </a:prstGeom>
        </p:spPr>
      </p:pic>
      <p:pic>
        <p:nvPicPr>
          <p:cNvPr id="10" name="Graphic 9" descr="Transfer1 with solid fill">
            <a:extLst>
              <a:ext uri="{FF2B5EF4-FFF2-40B4-BE49-F238E27FC236}">
                <a16:creationId xmlns:a16="http://schemas.microsoft.com/office/drawing/2014/main" id="{02BD4633-188D-E186-0A4A-493FA9272D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6703" y="2531016"/>
            <a:ext cx="640080" cy="640080"/>
          </a:xfrm>
          <a:prstGeom prst="rect">
            <a:avLst/>
          </a:prstGeom>
        </p:spPr>
      </p:pic>
      <p:pic>
        <p:nvPicPr>
          <p:cNvPr id="11" name="Graphic 10" descr="Circular flowchart with solid fill">
            <a:extLst>
              <a:ext uri="{FF2B5EF4-FFF2-40B4-BE49-F238E27FC236}">
                <a16:creationId xmlns:a16="http://schemas.microsoft.com/office/drawing/2014/main" id="{0FDB3DAA-7395-FC8A-F06B-0F3CE02B4E6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6703" y="3186924"/>
            <a:ext cx="640080" cy="640080"/>
          </a:xfrm>
          <a:prstGeom prst="rect">
            <a:avLst/>
          </a:prstGeom>
        </p:spPr>
      </p:pic>
      <p:pic>
        <p:nvPicPr>
          <p:cNvPr id="12" name="Graphic 11" descr="Plugged Unplugged with solid fill">
            <a:extLst>
              <a:ext uri="{FF2B5EF4-FFF2-40B4-BE49-F238E27FC236}">
                <a16:creationId xmlns:a16="http://schemas.microsoft.com/office/drawing/2014/main" id="{F4F82C13-0FD1-3013-24DE-87D38A04846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6703" y="3842832"/>
            <a:ext cx="640080" cy="640080"/>
          </a:xfrm>
          <a:prstGeom prst="rect">
            <a:avLst/>
          </a:prstGeom>
        </p:spPr>
      </p:pic>
      <p:pic>
        <p:nvPicPr>
          <p:cNvPr id="13" name="Graphic 12" descr="Dim (Medium Sun) with solid fill">
            <a:extLst>
              <a:ext uri="{FF2B5EF4-FFF2-40B4-BE49-F238E27FC236}">
                <a16:creationId xmlns:a16="http://schemas.microsoft.com/office/drawing/2014/main" id="{2E097790-D6F7-62E9-C08C-051ACBABAB9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6703" y="4498740"/>
            <a:ext cx="640080" cy="640080"/>
          </a:xfrm>
          <a:prstGeom prst="rect">
            <a:avLst/>
          </a:prstGeom>
        </p:spPr>
      </p:pic>
      <p:pic>
        <p:nvPicPr>
          <p:cNvPr id="14" name="Graphic 13" descr="Battery with solid fill">
            <a:extLst>
              <a:ext uri="{FF2B5EF4-FFF2-40B4-BE49-F238E27FC236}">
                <a16:creationId xmlns:a16="http://schemas.microsoft.com/office/drawing/2014/main" id="{85B859F3-4252-C752-CA66-C5E3C87D425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6703" y="5154648"/>
            <a:ext cx="640080" cy="640080"/>
          </a:xfrm>
          <a:prstGeom prst="rect">
            <a:avLst/>
          </a:prstGeom>
        </p:spPr>
      </p:pic>
      <p:pic>
        <p:nvPicPr>
          <p:cNvPr id="15" name="Graphic 14" descr="Wind Turbines with solid fill">
            <a:extLst>
              <a:ext uri="{FF2B5EF4-FFF2-40B4-BE49-F238E27FC236}">
                <a16:creationId xmlns:a16="http://schemas.microsoft.com/office/drawing/2014/main" id="{B0A2B156-2E09-849F-32DC-92E9FDA510A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26703" y="5810553"/>
            <a:ext cx="640080" cy="640080"/>
          </a:xfrm>
          <a:prstGeom prst="rect">
            <a:avLst/>
          </a:prstGeom>
        </p:spPr>
      </p:pic>
    </p:spTree>
    <p:extLst>
      <p:ext uri="{BB962C8B-B14F-4D97-AF65-F5344CB8AC3E}">
        <p14:creationId xmlns:p14="http://schemas.microsoft.com/office/powerpoint/2010/main" val="1270382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86DD-25E6-4460-346F-6D49A1FC3CF5}"/>
              </a:ext>
            </a:extLst>
          </p:cNvPr>
          <p:cNvSpPr>
            <a:spLocks noGrp="1"/>
          </p:cNvSpPr>
          <p:nvPr>
            <p:ph type="title"/>
          </p:nvPr>
        </p:nvSpPr>
        <p:spPr/>
        <p:txBody>
          <a:bodyPr>
            <a:normAutofit/>
          </a:bodyPr>
          <a:lstStyle/>
          <a:p>
            <a:r>
              <a:rPr lang="fr-HT" dirty="0">
                <a:sym typeface="Arial"/>
              </a:rPr>
              <a:t>Pwojè Prensipal yo pou Ane 2024 la</a:t>
            </a:r>
          </a:p>
        </p:txBody>
      </p:sp>
      <p:sp>
        <p:nvSpPr>
          <p:cNvPr id="4" name="Slide Number Placeholder 3">
            <a:extLst>
              <a:ext uri="{FF2B5EF4-FFF2-40B4-BE49-F238E27FC236}">
                <a16:creationId xmlns:a16="http://schemas.microsoft.com/office/drawing/2014/main" id="{A208A6AC-5D47-E873-C5FC-8CF16443CDCB}"/>
              </a:ext>
            </a:extLst>
          </p:cNvPr>
          <p:cNvSpPr>
            <a:spLocks noGrp="1"/>
          </p:cNvSpPr>
          <p:nvPr>
            <p:ph type="sldNum" sz="quarter" idx="14"/>
          </p:nvPr>
        </p:nvSpPr>
        <p:spPr/>
        <p:txBody>
          <a:bodyPr/>
          <a:lstStyle/>
          <a:p>
            <a:pPr>
              <a:defRPr/>
            </a:pPr>
            <a:fld id="{B6FAB5CE-5980-4C9D-B2E2-2FD2F4BD448E}" type="slidenum">
              <a:rPr lang="en-US" smtClean="0">
                <a:latin typeface="Arial"/>
                <a:ea typeface="宋体"/>
                <a:sym typeface="Arial"/>
              </a:rPr>
              <a:pPr>
                <a:defRPr/>
              </a:pPr>
              <a:t>7</a:t>
            </a:fld>
            <a:endParaRPr lang="en-US">
              <a:latin typeface="Arial"/>
              <a:ea typeface="宋体"/>
              <a:sym typeface="Arial"/>
            </a:endParaRPr>
          </a:p>
        </p:txBody>
      </p:sp>
      <p:pic>
        <p:nvPicPr>
          <p:cNvPr id="7" name="Graphic 6" descr="Architecture with solid fill">
            <a:extLst>
              <a:ext uri="{FF2B5EF4-FFF2-40B4-BE49-F238E27FC236}">
                <a16:creationId xmlns:a16="http://schemas.microsoft.com/office/drawing/2014/main" id="{214681E2-D3BB-FD96-9E5F-25B87025BAB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6703" y="1219200"/>
            <a:ext cx="640080" cy="640080"/>
          </a:xfrm>
          <a:prstGeom prst="rect">
            <a:avLst/>
          </a:prstGeom>
        </p:spPr>
      </p:pic>
      <p:graphicFrame>
        <p:nvGraphicFramePr>
          <p:cNvPr id="8" name="Table 7">
            <a:extLst>
              <a:ext uri="{FF2B5EF4-FFF2-40B4-BE49-F238E27FC236}">
                <a16:creationId xmlns:a16="http://schemas.microsoft.com/office/drawing/2014/main" id="{114C8755-156D-DD17-8123-F5BCBDE977EF}"/>
              </a:ext>
            </a:extLst>
          </p:cNvPr>
          <p:cNvGraphicFramePr>
            <a:graphicFrameLocks noGrp="1"/>
          </p:cNvGraphicFramePr>
          <p:nvPr>
            <p:extLst>
              <p:ext uri="{D42A27DB-BD31-4B8C-83A1-F6EECF244321}">
                <p14:modId xmlns:p14="http://schemas.microsoft.com/office/powerpoint/2010/main" val="87240468"/>
              </p:ext>
            </p:extLst>
          </p:nvPr>
        </p:nvGraphicFramePr>
        <p:xfrm>
          <a:off x="1879600" y="1219200"/>
          <a:ext cx="9797691" cy="5410200"/>
        </p:xfrm>
        <a:graphic>
          <a:graphicData uri="http://schemas.openxmlformats.org/drawingml/2006/table">
            <a:tbl>
              <a:tblPr bandRow="1">
                <a:tableStyleId>{2D5ABB26-0587-4C30-8999-92F81FD0307C}</a:tableStyleId>
              </a:tblPr>
              <a:tblGrid>
                <a:gridCol w="9797691">
                  <a:extLst>
                    <a:ext uri="{9D8B030D-6E8A-4147-A177-3AD203B41FA5}">
                      <a16:colId xmlns:a16="http://schemas.microsoft.com/office/drawing/2014/main" val="1055930750"/>
                    </a:ext>
                  </a:extLst>
                </a:gridCol>
              </a:tblGrid>
              <a:tr h="676275">
                <a:tc>
                  <a:txBody>
                    <a:bodyPr/>
                    <a:lstStyle/>
                    <a:p>
                      <a:r>
                        <a:rPr lang="fr-HT" sz="2600" kern="1200" dirty="0" err="1">
                          <a:solidFill>
                            <a:schemeClr val="tx1"/>
                          </a:solidFill>
                          <a:latin typeface="Aptos Narrow" panose="020B0004020202020204" pitchFamily="34" charset="0"/>
                          <a:ea typeface="+mn-ea"/>
                          <a:cs typeface="+mn-cs"/>
                          <a:sym typeface="Arial"/>
                        </a:rPr>
                        <a:t>Rapò</a:t>
                      </a:r>
                      <a:r>
                        <a:rPr lang="fr-HT" sz="2600" kern="1200" dirty="0">
                          <a:solidFill>
                            <a:schemeClr val="tx1"/>
                          </a:solidFill>
                          <a:latin typeface="Aptos Narrow" panose="020B0004020202020204" pitchFamily="34" charset="0"/>
                          <a:ea typeface="+mn-ea"/>
                          <a:cs typeface="+mn-cs"/>
                          <a:sym typeface="Arial"/>
                        </a:rPr>
                        <a:t> sou </a:t>
                      </a:r>
                      <a:r>
                        <a:rPr lang="fr-HT" sz="2600" kern="1200" dirty="0" err="1">
                          <a:solidFill>
                            <a:schemeClr val="tx1"/>
                          </a:solidFill>
                          <a:latin typeface="Aptos Narrow" panose="020B0004020202020204" pitchFamily="34" charset="0"/>
                          <a:ea typeface="+mn-ea"/>
                          <a:cs typeface="+mn-cs"/>
                          <a:sym typeface="Arial"/>
                        </a:rPr>
                        <a:t>Enèji</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Batiman</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ak</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Kòd</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Batiman</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yo</a:t>
                      </a:r>
                      <a:endParaRPr lang="fr-HT" sz="2600" kern="1200" dirty="0">
                        <a:solidFill>
                          <a:schemeClr val="tx1"/>
                        </a:solidFill>
                        <a:latin typeface="Aptos Narrow" panose="020B0004020202020204" pitchFamily="34" charset="0"/>
                        <a:ea typeface="+mn-ea"/>
                        <a:cs typeface="+mn-cs"/>
                        <a:sym typeface="Arial"/>
                      </a:endParaRPr>
                    </a:p>
                  </a:txBody>
                  <a:tcPr anchor="ctr"/>
                </a:tc>
                <a:extLst>
                  <a:ext uri="{0D108BD9-81ED-4DB2-BD59-A6C34878D82A}">
                    <a16:rowId xmlns:a16="http://schemas.microsoft.com/office/drawing/2014/main" val="3887290589"/>
                  </a:ext>
                </a:extLst>
              </a:tr>
              <a:tr h="676275">
                <a:tc>
                  <a:txBody>
                    <a:bodyPr/>
                    <a:lstStyle/>
                    <a:p>
                      <a:r>
                        <a:rPr lang="fr-HT" sz="2600" kern="1200" dirty="0">
                          <a:solidFill>
                            <a:schemeClr val="tx1"/>
                          </a:solidFill>
                          <a:latin typeface="Aptos Narrow" panose="020B0004020202020204" pitchFamily="34" charset="0"/>
                          <a:ea typeface="+mn-ea"/>
                          <a:cs typeface="+mn-cs"/>
                          <a:sym typeface="Arial"/>
                        </a:rPr>
                        <a:t>Mass Save® Plan Twa </a:t>
                      </a:r>
                      <a:r>
                        <a:rPr lang="fr-HT" sz="2600" kern="1200" dirty="0" err="1">
                          <a:solidFill>
                            <a:schemeClr val="tx1"/>
                          </a:solidFill>
                          <a:latin typeface="Aptos Narrow" panose="020B0004020202020204" pitchFamily="34" charset="0"/>
                          <a:ea typeface="+mn-ea"/>
                          <a:cs typeface="+mn-cs"/>
                          <a:sym typeface="Arial"/>
                        </a:rPr>
                        <a:t>Lane</a:t>
                      </a:r>
                      <a:endParaRPr lang="fr-HT" sz="2600" kern="1200" dirty="0">
                        <a:solidFill>
                          <a:schemeClr val="tx1"/>
                        </a:solidFill>
                        <a:latin typeface="Aptos Narrow" panose="020B0004020202020204" pitchFamily="34" charset="0"/>
                        <a:ea typeface="+mn-ea"/>
                        <a:cs typeface="+mn-cs"/>
                        <a:sym typeface="Arial"/>
                      </a:endParaRPr>
                    </a:p>
                  </a:txBody>
                  <a:tcPr anchor="ctr"/>
                </a:tc>
                <a:extLst>
                  <a:ext uri="{0D108BD9-81ED-4DB2-BD59-A6C34878D82A}">
                    <a16:rowId xmlns:a16="http://schemas.microsoft.com/office/drawing/2014/main" val="2599788806"/>
                  </a:ext>
                </a:extLst>
              </a:tr>
              <a:tr h="676275">
                <a:tc>
                  <a:txBody>
                    <a:bodyPr/>
                    <a:lstStyle/>
                    <a:p>
                      <a:r>
                        <a:rPr lang="fr-HT" sz="2600" kern="1200" dirty="0" err="1">
                          <a:solidFill>
                            <a:schemeClr val="tx1"/>
                          </a:solidFill>
                          <a:latin typeface="Aptos Narrow" panose="020B0004020202020204" pitchFamily="34" charset="0"/>
                          <a:ea typeface="+mn-ea"/>
                          <a:cs typeface="+mn-cs"/>
                          <a:sym typeface="Arial"/>
                        </a:rPr>
                        <a:t>Responsab</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Klimatik</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yo</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ansanm</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ak</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Dekabonizasyon</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Gouvènman</a:t>
                      </a:r>
                      <a:r>
                        <a:rPr lang="fr-HT" sz="2600" kern="1200" dirty="0">
                          <a:solidFill>
                            <a:schemeClr val="tx1"/>
                          </a:solidFill>
                          <a:latin typeface="Aptos Narrow" panose="020B0004020202020204" pitchFamily="34" charset="0"/>
                          <a:ea typeface="+mn-ea"/>
                          <a:cs typeface="+mn-cs"/>
                          <a:sym typeface="Arial"/>
                        </a:rPr>
                        <a:t> Eta a</a:t>
                      </a:r>
                    </a:p>
                  </a:txBody>
                  <a:tcPr anchor="ctr"/>
                </a:tc>
                <a:extLst>
                  <a:ext uri="{0D108BD9-81ED-4DB2-BD59-A6C34878D82A}">
                    <a16:rowId xmlns:a16="http://schemas.microsoft.com/office/drawing/2014/main" val="2508748072"/>
                  </a:ext>
                </a:extLst>
              </a:tr>
              <a:tr h="676275">
                <a:tc>
                  <a:txBody>
                    <a:bodyPr/>
                    <a:lstStyle/>
                    <a:p>
                      <a:r>
                        <a:rPr lang="fr-HT" sz="2600" kern="1200" dirty="0" err="1">
                          <a:solidFill>
                            <a:schemeClr val="tx1"/>
                          </a:solidFill>
                          <a:latin typeface="Aptos Narrow" panose="020B0004020202020204" pitchFamily="34" charset="0"/>
                          <a:ea typeface="+mn-ea"/>
                          <a:cs typeface="+mn-cs"/>
                          <a:sym typeface="Arial"/>
                        </a:rPr>
                        <a:t>Deplwaye</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Finansman</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Federal</a:t>
                      </a:r>
                      <a:endParaRPr lang="fr-HT" sz="2600" kern="1200" dirty="0">
                        <a:solidFill>
                          <a:schemeClr val="tx1"/>
                        </a:solidFill>
                        <a:latin typeface="Aptos Narrow" panose="020B0004020202020204" pitchFamily="34" charset="0"/>
                        <a:ea typeface="+mn-ea"/>
                        <a:cs typeface="+mn-cs"/>
                        <a:sym typeface="Arial"/>
                      </a:endParaRPr>
                    </a:p>
                  </a:txBody>
                  <a:tcPr anchor="ctr"/>
                </a:tc>
                <a:extLst>
                  <a:ext uri="{0D108BD9-81ED-4DB2-BD59-A6C34878D82A}">
                    <a16:rowId xmlns:a16="http://schemas.microsoft.com/office/drawing/2014/main" val="4067777330"/>
                  </a:ext>
                </a:extLst>
              </a:tr>
              <a:tr h="676275">
                <a:tc>
                  <a:txBody>
                    <a:bodyPr/>
                    <a:lstStyle/>
                    <a:p>
                      <a:r>
                        <a:rPr lang="fr-HT" sz="2600" kern="1200" dirty="0">
                          <a:solidFill>
                            <a:schemeClr val="tx1"/>
                          </a:solidFill>
                          <a:latin typeface="Aptos Narrow" panose="020B0004020202020204" pitchFamily="34" charset="0"/>
                          <a:ea typeface="+mn-ea"/>
                          <a:cs typeface="+mn-cs"/>
                          <a:sym typeface="Arial"/>
                        </a:rPr>
                        <a:t>Plan pou </a:t>
                      </a:r>
                      <a:r>
                        <a:rPr lang="fr-HT" sz="2600" kern="1200" dirty="0" err="1">
                          <a:solidFill>
                            <a:schemeClr val="tx1"/>
                          </a:solidFill>
                          <a:latin typeface="Aptos Narrow" panose="020B0004020202020204" pitchFamily="34" charset="0"/>
                          <a:ea typeface="+mn-ea"/>
                          <a:cs typeface="+mn-cs"/>
                          <a:sym typeface="Arial"/>
                        </a:rPr>
                        <a:t>Modènize</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Sektè</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Elektrik</a:t>
                      </a:r>
                      <a:endParaRPr lang="fr-HT" sz="2600" kern="1200" dirty="0">
                        <a:solidFill>
                          <a:schemeClr val="tx1"/>
                        </a:solidFill>
                        <a:latin typeface="Aptos Narrow" panose="020B0004020202020204" pitchFamily="34" charset="0"/>
                        <a:ea typeface="+mn-ea"/>
                        <a:cs typeface="+mn-cs"/>
                        <a:sym typeface="Arial"/>
                      </a:endParaRPr>
                    </a:p>
                  </a:txBody>
                  <a:tcPr anchor="ctr"/>
                </a:tc>
                <a:extLst>
                  <a:ext uri="{0D108BD9-81ED-4DB2-BD59-A6C34878D82A}">
                    <a16:rowId xmlns:a16="http://schemas.microsoft.com/office/drawing/2014/main" val="2847150553"/>
                  </a:ext>
                </a:extLst>
              </a:tr>
              <a:tr h="676275">
                <a:tc>
                  <a:txBody>
                    <a:bodyPr/>
                    <a:lstStyle/>
                    <a:p>
                      <a:r>
                        <a:rPr lang="fr-HT" sz="2600" kern="1200" dirty="0" err="1">
                          <a:solidFill>
                            <a:schemeClr val="tx1"/>
                          </a:solidFill>
                          <a:latin typeface="Aptos Narrow" panose="020B0004020202020204" pitchFamily="34" charset="0"/>
                          <a:ea typeface="+mn-ea"/>
                          <a:cs typeface="+mn-cs"/>
                          <a:sym typeface="Arial"/>
                        </a:rPr>
                        <a:t>Pwogram</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Solè</a:t>
                      </a:r>
                      <a:r>
                        <a:rPr lang="fr-HT" sz="2600" kern="1200" dirty="0">
                          <a:solidFill>
                            <a:schemeClr val="tx1"/>
                          </a:solidFill>
                          <a:latin typeface="Aptos Narrow" panose="020B0004020202020204" pitchFamily="34" charset="0"/>
                          <a:ea typeface="+mn-ea"/>
                          <a:cs typeface="+mn-cs"/>
                          <a:sym typeface="Arial"/>
                        </a:rPr>
                        <a:t> pou </a:t>
                      </a:r>
                      <a:r>
                        <a:rPr lang="fr-HT" sz="2600" kern="1200" dirty="0" err="1">
                          <a:solidFill>
                            <a:schemeClr val="tx1"/>
                          </a:solidFill>
                          <a:latin typeface="Aptos Narrow" panose="020B0004020202020204" pitchFamily="34" charset="0"/>
                          <a:ea typeface="+mn-ea"/>
                          <a:cs typeface="+mn-cs"/>
                          <a:sym typeface="Arial"/>
                        </a:rPr>
                        <a:t>Sèvis</a:t>
                      </a:r>
                      <a:r>
                        <a:rPr lang="fr-HT" sz="2600" kern="1200" dirty="0">
                          <a:solidFill>
                            <a:schemeClr val="tx1"/>
                          </a:solidFill>
                          <a:latin typeface="Aptos Narrow" panose="020B0004020202020204" pitchFamily="34" charset="0"/>
                          <a:ea typeface="+mn-ea"/>
                          <a:cs typeface="+mn-cs"/>
                          <a:sym typeface="Arial"/>
                        </a:rPr>
                        <a:t> pou </a:t>
                      </a:r>
                      <a:r>
                        <a:rPr lang="fr-HT" sz="2600" kern="1200" dirty="0" err="1">
                          <a:solidFill>
                            <a:schemeClr val="tx1"/>
                          </a:solidFill>
                          <a:latin typeface="Aptos Narrow" panose="020B0004020202020204" pitchFamily="34" charset="0"/>
                          <a:ea typeface="+mn-ea"/>
                          <a:cs typeface="+mn-cs"/>
                          <a:sym typeface="Arial"/>
                        </a:rPr>
                        <a:t>Moun</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ki</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Gen</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Fèb</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Revni</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ak</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Egzamen</a:t>
                      </a:r>
                      <a:r>
                        <a:rPr lang="fr-HT" sz="2600" kern="1200" dirty="0">
                          <a:solidFill>
                            <a:schemeClr val="tx1"/>
                          </a:solidFill>
                          <a:latin typeface="Aptos Narrow" panose="020B0004020202020204" pitchFamily="34" charset="0"/>
                          <a:ea typeface="+mn-ea"/>
                          <a:cs typeface="+mn-cs"/>
                          <a:sym typeface="Arial"/>
                        </a:rPr>
                        <a:t> SMART</a:t>
                      </a:r>
                    </a:p>
                  </a:txBody>
                  <a:tcPr anchor="ctr"/>
                </a:tc>
                <a:extLst>
                  <a:ext uri="{0D108BD9-81ED-4DB2-BD59-A6C34878D82A}">
                    <a16:rowId xmlns:a16="http://schemas.microsoft.com/office/drawing/2014/main" val="2308950871"/>
                  </a:ext>
                </a:extLst>
              </a:tr>
              <a:tr h="676275">
                <a:tc>
                  <a:txBody>
                    <a:bodyPr/>
                    <a:lstStyle/>
                    <a:p>
                      <a:r>
                        <a:rPr lang="fr-HT" sz="2600" kern="1200" dirty="0" err="1">
                          <a:solidFill>
                            <a:schemeClr val="tx1"/>
                          </a:solidFill>
                          <a:latin typeface="Aptos Narrow" panose="020B0004020202020204" pitchFamily="34" charset="0"/>
                          <a:ea typeface="+mn-ea"/>
                          <a:cs typeface="+mn-cs"/>
                          <a:sym typeface="Arial"/>
                        </a:rPr>
                        <a:t>Sibvansyon</a:t>
                      </a:r>
                      <a:r>
                        <a:rPr lang="fr-HT" sz="2600" kern="1200" dirty="0">
                          <a:solidFill>
                            <a:schemeClr val="tx1"/>
                          </a:solidFill>
                          <a:latin typeface="Aptos Narrow" panose="020B0004020202020204" pitchFamily="34" charset="0"/>
                          <a:ea typeface="+mn-ea"/>
                          <a:cs typeface="+mn-cs"/>
                          <a:sym typeface="Arial"/>
                        </a:rPr>
                        <a:t> pou </a:t>
                      </a:r>
                      <a:r>
                        <a:rPr lang="fr-HT" sz="2600" kern="1200" dirty="0" err="1">
                          <a:solidFill>
                            <a:schemeClr val="tx1"/>
                          </a:solidFill>
                          <a:latin typeface="Aptos Narrow" panose="020B0004020202020204" pitchFamily="34" charset="0"/>
                          <a:ea typeface="+mn-ea"/>
                          <a:cs typeface="+mn-cs"/>
                          <a:sym typeface="Arial"/>
                        </a:rPr>
                        <a:t>Estokaj</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Enèji</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ansanm</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ak</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Egzamen</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Nòmal</a:t>
                      </a:r>
                      <a:endParaRPr lang="fr-HT" sz="2600" kern="1200" dirty="0">
                        <a:solidFill>
                          <a:schemeClr val="tx1"/>
                        </a:solidFill>
                        <a:latin typeface="Aptos Narrow" panose="020B0004020202020204" pitchFamily="34" charset="0"/>
                        <a:ea typeface="+mn-ea"/>
                        <a:cs typeface="+mn-cs"/>
                        <a:sym typeface="Arial"/>
                      </a:endParaRPr>
                    </a:p>
                  </a:txBody>
                  <a:tcPr anchor="ctr"/>
                </a:tc>
                <a:extLst>
                  <a:ext uri="{0D108BD9-81ED-4DB2-BD59-A6C34878D82A}">
                    <a16:rowId xmlns:a16="http://schemas.microsoft.com/office/drawing/2014/main" val="2876152035"/>
                  </a:ext>
                </a:extLst>
              </a:tr>
              <a:tr h="676275">
                <a:tc>
                  <a:txBody>
                    <a:bodyPr/>
                    <a:lstStyle/>
                    <a:p>
                      <a:r>
                        <a:rPr lang="fr-HT" sz="2600" kern="1200" dirty="0" err="1">
                          <a:solidFill>
                            <a:schemeClr val="tx1"/>
                          </a:solidFill>
                          <a:latin typeface="Aptos Narrow" panose="020B0004020202020204" pitchFamily="34" charset="0"/>
                          <a:ea typeface="+mn-ea"/>
                          <a:cs typeface="+mn-cs"/>
                          <a:sym typeface="Arial"/>
                        </a:rPr>
                        <a:t>Seksyon</a:t>
                      </a:r>
                      <a:r>
                        <a:rPr lang="fr-HT" sz="2600" kern="1200" dirty="0">
                          <a:solidFill>
                            <a:schemeClr val="tx1"/>
                          </a:solidFill>
                          <a:latin typeface="Aptos Narrow" panose="020B0004020202020204" pitchFamily="34" charset="0"/>
                          <a:ea typeface="+mn-ea"/>
                          <a:cs typeface="+mn-cs"/>
                          <a:sym typeface="Arial"/>
                        </a:rPr>
                        <a:t> 83C 4yèm </a:t>
                      </a:r>
                      <a:r>
                        <a:rPr lang="fr-HT" sz="2600" kern="1200" dirty="0" err="1">
                          <a:solidFill>
                            <a:schemeClr val="tx1"/>
                          </a:solidFill>
                          <a:latin typeface="Aptos Narrow" panose="020B0004020202020204" pitchFamily="34" charset="0"/>
                          <a:ea typeface="+mn-ea"/>
                          <a:cs typeface="+mn-cs"/>
                          <a:sym typeface="Arial"/>
                        </a:rPr>
                        <a:t>Tou</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Apèl</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Òf</a:t>
                      </a:r>
                      <a:r>
                        <a:rPr lang="fr-HT" sz="2600" kern="1200" dirty="0">
                          <a:solidFill>
                            <a:schemeClr val="tx1"/>
                          </a:solidFill>
                          <a:latin typeface="Aptos Narrow" panose="020B0004020202020204" pitchFamily="34" charset="0"/>
                          <a:ea typeface="+mn-ea"/>
                          <a:cs typeface="+mn-cs"/>
                          <a:sym typeface="Arial"/>
                        </a:rPr>
                        <a:t> pou </a:t>
                      </a:r>
                      <a:r>
                        <a:rPr lang="fr-HT" sz="2600" kern="1200" dirty="0" err="1">
                          <a:solidFill>
                            <a:schemeClr val="tx1"/>
                          </a:solidFill>
                          <a:latin typeface="Aptos Narrow" panose="020B0004020202020204" pitchFamily="34" charset="0"/>
                          <a:ea typeface="+mn-ea"/>
                          <a:cs typeface="+mn-cs"/>
                          <a:sym typeface="Arial"/>
                        </a:rPr>
                        <a:t>Enèji</a:t>
                      </a:r>
                      <a:r>
                        <a:rPr lang="fr-HT" sz="2600" kern="1200" dirty="0">
                          <a:solidFill>
                            <a:schemeClr val="tx1"/>
                          </a:solidFill>
                          <a:latin typeface="Aptos Narrow" panose="020B0004020202020204" pitchFamily="34" charset="0"/>
                          <a:ea typeface="+mn-ea"/>
                          <a:cs typeface="+mn-cs"/>
                          <a:sym typeface="Arial"/>
                        </a:rPr>
                        <a:t> </a:t>
                      </a:r>
                      <a:r>
                        <a:rPr lang="fr-HT" sz="2600" kern="1200" dirty="0" err="1">
                          <a:solidFill>
                            <a:schemeClr val="tx1"/>
                          </a:solidFill>
                          <a:latin typeface="Aptos Narrow" panose="020B0004020202020204" pitchFamily="34" charset="0"/>
                          <a:ea typeface="+mn-ea"/>
                          <a:cs typeface="+mn-cs"/>
                          <a:sym typeface="Arial"/>
                        </a:rPr>
                        <a:t>Ewolyè</a:t>
                      </a:r>
                      <a:r>
                        <a:rPr lang="fr-HT" sz="2600" kern="1200" dirty="0">
                          <a:solidFill>
                            <a:schemeClr val="tx1"/>
                          </a:solidFill>
                          <a:latin typeface="Aptos Narrow" panose="020B0004020202020204" pitchFamily="34" charset="0"/>
                          <a:ea typeface="+mn-ea"/>
                          <a:cs typeface="+mn-cs"/>
                          <a:sym typeface="Arial"/>
                        </a:rPr>
                        <a:t> nan </a:t>
                      </a:r>
                      <a:r>
                        <a:rPr lang="fr-HT" sz="2600" kern="1200" dirty="0" err="1">
                          <a:solidFill>
                            <a:schemeClr val="tx1"/>
                          </a:solidFill>
                          <a:latin typeface="Aptos Narrow" panose="020B0004020202020204" pitchFamily="34" charset="0"/>
                          <a:ea typeface="+mn-ea"/>
                          <a:cs typeface="+mn-cs"/>
                          <a:sym typeface="Arial"/>
                        </a:rPr>
                        <a:t>Lanmè</a:t>
                      </a:r>
                      <a:r>
                        <a:rPr lang="fr-HT" sz="2600" kern="1200" dirty="0">
                          <a:solidFill>
                            <a:schemeClr val="tx1"/>
                          </a:solidFill>
                          <a:latin typeface="Aptos Narrow" panose="020B0004020202020204" pitchFamily="34" charset="0"/>
                          <a:ea typeface="+mn-ea"/>
                          <a:cs typeface="+mn-cs"/>
                          <a:sym typeface="Arial"/>
                        </a:rPr>
                        <a:t> - </a:t>
                      </a:r>
                      <a:r>
                        <a:rPr lang="fr-HT" sz="2600" kern="1200" dirty="0" err="1">
                          <a:solidFill>
                            <a:schemeClr val="tx1"/>
                          </a:solidFill>
                          <a:latin typeface="Aptos Narrow" panose="020B0004020202020204" pitchFamily="34" charset="0"/>
                          <a:ea typeface="+mn-ea"/>
                          <a:cs typeface="+mn-cs"/>
                          <a:sym typeface="Arial"/>
                        </a:rPr>
                        <a:t>Seleksyon</a:t>
                      </a:r>
                      <a:endParaRPr lang="fr-HT" sz="2600" kern="1200" dirty="0">
                        <a:solidFill>
                          <a:schemeClr val="tx1"/>
                        </a:solidFill>
                        <a:latin typeface="Aptos Narrow" panose="020B0004020202020204" pitchFamily="34" charset="0"/>
                        <a:ea typeface="+mn-ea"/>
                        <a:cs typeface="+mn-cs"/>
                        <a:sym typeface="Arial"/>
                      </a:endParaRPr>
                    </a:p>
                  </a:txBody>
                  <a:tcPr anchor="ctr"/>
                </a:tc>
                <a:extLst>
                  <a:ext uri="{0D108BD9-81ED-4DB2-BD59-A6C34878D82A}">
                    <a16:rowId xmlns:a16="http://schemas.microsoft.com/office/drawing/2014/main" val="2671849325"/>
                  </a:ext>
                </a:extLst>
              </a:tr>
            </a:tbl>
          </a:graphicData>
        </a:graphic>
      </p:graphicFrame>
      <p:pic>
        <p:nvPicPr>
          <p:cNvPr id="10" name="Graphic 9">
            <a:extLst>
              <a:ext uri="{FF2B5EF4-FFF2-40B4-BE49-F238E27FC236}">
                <a16:creationId xmlns:a16="http://schemas.microsoft.com/office/drawing/2014/main" id="{02BD4633-188D-E186-0A4A-493FA9272D5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26703" y="2531016"/>
            <a:ext cx="640080" cy="640080"/>
          </a:xfrm>
          <a:prstGeom prst="rect">
            <a:avLst/>
          </a:prstGeom>
        </p:spPr>
      </p:pic>
      <p:pic>
        <p:nvPicPr>
          <p:cNvPr id="11" name="Graphic 10" descr="Circular flowchart with solid fill">
            <a:extLst>
              <a:ext uri="{FF2B5EF4-FFF2-40B4-BE49-F238E27FC236}">
                <a16:creationId xmlns:a16="http://schemas.microsoft.com/office/drawing/2014/main" id="{0FDB3DAA-7395-FC8A-F06B-0F3CE02B4E6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6703" y="3186924"/>
            <a:ext cx="640080" cy="640080"/>
          </a:xfrm>
          <a:prstGeom prst="rect">
            <a:avLst/>
          </a:prstGeom>
        </p:spPr>
      </p:pic>
      <p:pic>
        <p:nvPicPr>
          <p:cNvPr id="12" name="Graphic 11" descr="Plugged Unplugged with solid fill">
            <a:extLst>
              <a:ext uri="{FF2B5EF4-FFF2-40B4-BE49-F238E27FC236}">
                <a16:creationId xmlns:a16="http://schemas.microsoft.com/office/drawing/2014/main" id="{F4F82C13-0FD1-3013-24DE-87D38A04846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6703" y="3842832"/>
            <a:ext cx="640080" cy="640080"/>
          </a:xfrm>
          <a:prstGeom prst="rect">
            <a:avLst/>
          </a:prstGeom>
        </p:spPr>
      </p:pic>
      <p:pic>
        <p:nvPicPr>
          <p:cNvPr id="13" name="Graphic 12" descr="Dim (Medium Sun) with solid fill">
            <a:extLst>
              <a:ext uri="{FF2B5EF4-FFF2-40B4-BE49-F238E27FC236}">
                <a16:creationId xmlns:a16="http://schemas.microsoft.com/office/drawing/2014/main" id="{2E097790-D6F7-62E9-C08C-051ACBABAB9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6703" y="4498740"/>
            <a:ext cx="640080" cy="640080"/>
          </a:xfrm>
          <a:prstGeom prst="rect">
            <a:avLst/>
          </a:prstGeom>
        </p:spPr>
      </p:pic>
      <p:pic>
        <p:nvPicPr>
          <p:cNvPr id="14" name="Graphic 13" descr="Battery with solid fill">
            <a:extLst>
              <a:ext uri="{FF2B5EF4-FFF2-40B4-BE49-F238E27FC236}">
                <a16:creationId xmlns:a16="http://schemas.microsoft.com/office/drawing/2014/main" id="{85B859F3-4252-C752-CA66-C5E3C87D425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6703" y="5154648"/>
            <a:ext cx="640080" cy="640080"/>
          </a:xfrm>
          <a:prstGeom prst="rect">
            <a:avLst/>
          </a:prstGeom>
        </p:spPr>
      </p:pic>
      <p:pic>
        <p:nvPicPr>
          <p:cNvPr id="15" name="Graphic 14" descr="Wind Turbines with solid fill">
            <a:extLst>
              <a:ext uri="{FF2B5EF4-FFF2-40B4-BE49-F238E27FC236}">
                <a16:creationId xmlns:a16="http://schemas.microsoft.com/office/drawing/2014/main" id="{B0A2B156-2E09-849F-32DC-92E9FDA510A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6703" y="5810553"/>
            <a:ext cx="640080" cy="640080"/>
          </a:xfrm>
          <a:prstGeom prst="rect">
            <a:avLst/>
          </a:prstGeom>
        </p:spPr>
      </p:pic>
      <p:pic>
        <p:nvPicPr>
          <p:cNvPr id="3" name="Graphic 2" descr="Lightbulb and gear with solid fill">
            <a:extLst>
              <a:ext uri="{FF2B5EF4-FFF2-40B4-BE49-F238E27FC236}">
                <a16:creationId xmlns:a16="http://schemas.microsoft.com/office/drawing/2014/main" id="{345339C3-1057-58D5-92DC-1B191FC4060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26704" y="1890936"/>
            <a:ext cx="640080" cy="640080"/>
          </a:xfrm>
          <a:prstGeom prst="rect">
            <a:avLst/>
          </a:prstGeom>
        </p:spPr>
      </p:pic>
    </p:spTree>
    <p:extLst>
      <p:ext uri="{BB962C8B-B14F-4D97-AF65-F5344CB8AC3E}">
        <p14:creationId xmlns:p14="http://schemas.microsoft.com/office/powerpoint/2010/main" val="2175918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Autofit/>
          </a:bodyPr>
          <a:lstStyle/>
          <a:p>
            <a:r>
              <a:rPr lang="fr-HT" sz="2900" dirty="0">
                <a:sym typeface="Arial"/>
              </a:rPr>
              <a:t>Kowòdinasyon Finansman Federal ansanm ak Sekirite Enèji</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567559" y="1592317"/>
            <a:ext cx="11014841" cy="2617076"/>
          </a:xfrm>
        </p:spPr>
        <p:txBody>
          <a:bodyPr>
            <a:normAutofit lnSpcReduction="10000"/>
          </a:bodyPr>
          <a:lstStyle/>
          <a:p>
            <a:r>
              <a:rPr lang="fr-HT" sz="2600" dirty="0">
                <a:sym typeface="Arial"/>
              </a:rPr>
              <a:t>Pouswit entegrasyon avèk Biwo Fon Federal ak Enfrastrikti Gouvènè a ansanm ak Biwo Klima, Inovasyon, ak Rezistans lan </a:t>
            </a:r>
          </a:p>
          <a:p>
            <a:r>
              <a:rPr lang="fr-HT" sz="2600" dirty="0">
                <a:sym typeface="Arial"/>
              </a:rPr>
              <a:t>Angaje w avèk pati rejyonal yo epi kreye kowalisyon</a:t>
            </a:r>
          </a:p>
          <a:p>
            <a:r>
              <a:rPr lang="fr-HT" sz="2600" dirty="0">
                <a:sym typeface="Arial"/>
              </a:rPr>
              <a:t>Idantifye avantaj ki gen pou wè ak rezistans nan politik ak pwogram konsènan enèji pwòp yo, pandan n ap swiv rekòmandasyon </a:t>
            </a:r>
            <a:r>
              <a:rPr lang="fr-HT" sz="2600" dirty="0" err="1">
                <a:sym typeface="Arial"/>
              </a:rPr>
              <a:t>ResilientMA</a:t>
            </a:r>
            <a:r>
              <a:rPr lang="fr-HT" sz="2600" dirty="0">
                <a:sym typeface="Arial"/>
              </a:rPr>
              <a:t> yo</a:t>
            </a:r>
          </a:p>
          <a:p>
            <a:r>
              <a:rPr lang="fr-HT" sz="2600" dirty="0">
                <a:sym typeface="Arial"/>
              </a:rPr>
              <a:t>Amelyore zouti angajman ekstèn yo </a:t>
            </a:r>
          </a:p>
          <a:p>
            <a:pPr lvl="1"/>
            <a:endParaRPr lang="en-US" sz="2400" dirty="0">
              <a:latin typeface="Arial"/>
              <a:ea typeface="宋体"/>
              <a:sym typeface="Arial"/>
            </a:endParaRPr>
          </a:p>
        </p:txBody>
      </p:sp>
      <p:pic>
        <p:nvPicPr>
          <p:cNvPr id="2050" name="Picture 2" descr="U.S. DOE announces $178M to advance bioenergy technology - Canadian Biomass  Magazine">
            <a:extLst>
              <a:ext uri="{FF2B5EF4-FFF2-40B4-BE49-F238E27FC236}">
                <a16:creationId xmlns:a16="http://schemas.microsoft.com/office/drawing/2014/main" id="{23869CF9-06C0-21EA-B75E-61B1834877F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 t="26999" r="5000" b="30805"/>
          <a:stretch/>
        </p:blipFill>
        <p:spPr bwMode="auto">
          <a:xfrm>
            <a:off x="1053344" y="4530736"/>
            <a:ext cx="3387589" cy="8933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CC7EF9-04CC-EFDF-8C6D-472C04C9CCAE}"/>
              </a:ext>
            </a:extLst>
          </p:cNvPr>
          <p:cNvSpPr txBox="1"/>
          <p:nvPr/>
        </p:nvSpPr>
        <p:spPr>
          <a:xfrm>
            <a:off x="157561" y="5501867"/>
            <a:ext cx="6457217" cy="954107"/>
          </a:xfrm>
          <a:prstGeom prst="rect">
            <a:avLst/>
          </a:prstGeom>
          <a:noFill/>
        </p:spPr>
        <p:txBody>
          <a:bodyPr wrap="none" rtlCol="0">
            <a:spAutoFit/>
          </a:bodyPr>
          <a:lstStyle/>
          <a:p>
            <a:pPr algn="ctr"/>
            <a:r>
              <a:rPr lang="fr-HT" sz="2800" dirty="0">
                <a:solidFill>
                  <a:srgbClr val="156537"/>
                </a:solidFill>
                <a:latin typeface="Verdana Pro Black" panose="020F0502020204030204" pitchFamily="34" charset="0"/>
                <a:sym typeface="Arial"/>
              </a:rPr>
              <a:t>Lwa </a:t>
            </a:r>
            <a:r>
              <a:rPr lang="fr-HT" sz="2800" dirty="0" err="1">
                <a:solidFill>
                  <a:srgbClr val="156537"/>
                </a:solidFill>
                <a:latin typeface="Verdana Pro Black" panose="020F0502020204030204" pitchFamily="34" charset="0"/>
                <a:sym typeface="Arial"/>
              </a:rPr>
              <a:t>Bipatizan</a:t>
            </a:r>
            <a:r>
              <a:rPr lang="fr-HT" sz="2800" dirty="0">
                <a:solidFill>
                  <a:srgbClr val="156537"/>
                </a:solidFill>
                <a:latin typeface="Verdana Pro Black" panose="020F0502020204030204" pitchFamily="34" charset="0"/>
                <a:sym typeface="Arial"/>
              </a:rPr>
              <a:t> sou Enfrastrikti</a:t>
            </a:r>
          </a:p>
          <a:p>
            <a:pPr algn="ctr"/>
            <a:r>
              <a:rPr lang="fr-HT" sz="2800" dirty="0">
                <a:solidFill>
                  <a:srgbClr val="156537"/>
                </a:solidFill>
                <a:latin typeface="Verdana Pro Black" panose="020F0502020204030204" pitchFamily="34" charset="0"/>
                <a:sym typeface="Arial"/>
              </a:rPr>
              <a:t>Lwa sou Rediksyon Enflasyon</a:t>
            </a:r>
          </a:p>
        </p:txBody>
      </p:sp>
      <p:pic>
        <p:nvPicPr>
          <p:cNvPr id="2052" name="Picture 4" descr="Using the EPA Seal and Logo | US EPA">
            <a:extLst>
              <a:ext uri="{FF2B5EF4-FFF2-40B4-BE49-F238E27FC236}">
                <a16:creationId xmlns:a16="http://schemas.microsoft.com/office/drawing/2014/main" id="{47340151-D25F-0347-6F39-C1D9C861F2C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925" r="18074"/>
          <a:stretch/>
        </p:blipFill>
        <p:spPr bwMode="auto">
          <a:xfrm>
            <a:off x="4655585" y="4545718"/>
            <a:ext cx="882869" cy="919655"/>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522598B-C6FF-6F5B-E9D3-62D6A522E537}"/>
              </a:ext>
            </a:extLst>
          </p:cNvPr>
          <p:cNvPicPr>
            <a:picLocks noChangeAspect="1"/>
          </p:cNvPicPr>
          <p:nvPr/>
        </p:nvPicPr>
        <p:blipFill>
          <a:blip r:embed="rId4"/>
          <a:stretch>
            <a:fillRect/>
          </a:stretch>
        </p:blipFill>
        <p:spPr>
          <a:xfrm>
            <a:off x="6820273" y="4555145"/>
            <a:ext cx="4666379" cy="1610125"/>
          </a:xfrm>
          <a:prstGeom prst="rect">
            <a:avLst/>
          </a:prstGeom>
        </p:spPr>
      </p:pic>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fr-HT" sz="3200" dirty="0">
                <a:solidFill>
                  <a:srgbClr val="004B8D"/>
                </a:solidFill>
                <a:latin typeface="Aptos Black" panose="020B0004020202020204" pitchFamily="34" charset="0"/>
                <a:sym typeface="Arial"/>
              </a:rPr>
              <a:t>Objektif pou Ane 2024 la</a:t>
            </a:r>
          </a:p>
        </p:txBody>
      </p:sp>
    </p:spTree>
    <p:extLst>
      <p:ext uri="{BB962C8B-B14F-4D97-AF65-F5344CB8AC3E}">
        <p14:creationId xmlns:p14="http://schemas.microsoft.com/office/powerpoint/2010/main" val="3528420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Autofit/>
          </a:bodyPr>
          <a:lstStyle/>
          <a:p>
            <a:r>
              <a:rPr lang="fr-HT" sz="2900" dirty="0">
                <a:sym typeface="Arial"/>
              </a:rPr>
              <a:t>Kowòdinasyon Finansman Federal ansanm ak Sekirite Enèji</a:t>
            </a:r>
          </a:p>
        </p:txBody>
      </p:sp>
      <p:sp>
        <p:nvSpPr>
          <p:cNvPr id="6" name="Rectangle 5">
            <a:extLst>
              <a:ext uri="{FF2B5EF4-FFF2-40B4-BE49-F238E27FC236}">
                <a16:creationId xmlns:a16="http://schemas.microsoft.com/office/drawing/2014/main" id="{1F5A9687-C404-60C5-8FA9-85B5E4C407EF}"/>
              </a:ext>
            </a:extLst>
          </p:cNvPr>
          <p:cNvSpPr/>
          <p:nvPr/>
        </p:nvSpPr>
        <p:spPr>
          <a:xfrm>
            <a:off x="7680960" y="4091940"/>
            <a:ext cx="4137660" cy="2004060"/>
          </a:xfrm>
          <a:prstGeom prst="rect">
            <a:avLst/>
          </a:prstGeom>
        </p:spPr>
        <p:style>
          <a:lnRef idx="1">
            <a:schemeClr val="accent6"/>
          </a:lnRef>
          <a:fillRef idx="2">
            <a:schemeClr val="accent6"/>
          </a:fillRef>
          <a:effectRef idx="1">
            <a:schemeClr val="accent6"/>
          </a:effectRef>
          <a:fontRef idx="minor">
            <a:schemeClr val="dk1"/>
          </a:fontRef>
        </p:style>
        <p:txBody>
          <a:bodyPr lIns="91440" tIns="182880" rIns="91440" bIns="182880" rtlCol="0" anchor="t"/>
          <a:lstStyle/>
          <a:p>
            <a:pPr algn="ctr"/>
            <a:r>
              <a:rPr lang="fr-HT" b="1" u="sng" dirty="0">
                <a:latin typeface="Aptos Narrow"/>
                <a:sym typeface="Arial"/>
              </a:rPr>
              <a:t>Opòtinite pou Angajman Piblik</a:t>
            </a:r>
          </a:p>
          <a:p>
            <a:pPr algn="ctr"/>
            <a:endParaRPr lang="en-US" b="1" u="sng" dirty="0">
              <a:latin typeface="Arial"/>
              <a:ea typeface="宋体"/>
              <a:sym typeface="Arial"/>
            </a:endParaRPr>
          </a:p>
          <a:p>
            <a:pPr marL="285750" indent="-285750">
              <a:buFont typeface="Arial" panose="020B0604020202020204" pitchFamily="34" charset="0"/>
              <a:buChar char="•"/>
            </a:pPr>
            <a:r>
              <a:rPr lang="fr-HT" b="1" dirty="0">
                <a:latin typeface="Aptos Narrow"/>
                <a:sym typeface="Arial"/>
              </a:rPr>
              <a:t>18 Mas</a:t>
            </a:r>
            <a:r>
              <a:rPr lang="fr-HT" dirty="0">
                <a:latin typeface="Arial"/>
                <a:ea typeface="宋体"/>
                <a:sym typeface="Arial"/>
              </a:rPr>
              <a:t>– </a:t>
            </a:r>
            <a:r>
              <a:rPr lang="fr-HT" dirty="0">
                <a:latin typeface="Aptos Narrow"/>
                <a:sym typeface="Arial"/>
              </a:rPr>
              <a:t>Seyans Kòmantè Piblik sou Ranbousman Enèji - </a:t>
            </a:r>
            <a:r>
              <a:rPr lang="fr-HT" b="1" dirty="0">
                <a:solidFill>
                  <a:srgbClr val="0000FF"/>
                </a:solidFill>
                <a:latin typeface="Aptos Narrow"/>
                <a:sym typeface="Arial"/>
                <a:hlinkClick r:id="rId2">
                  <a:extLst>
                    <a:ext uri="{A12FA001-AC4F-418D-AE19-62706E023703}">
                      <ahyp:hlinkClr xmlns:ahyp="http://schemas.microsoft.com/office/drawing/2018/hyperlinkcolor" val="tx"/>
                    </a:ext>
                  </a:extLst>
                </a:hlinkClick>
              </a:rPr>
              <a:t>Zoom</a:t>
            </a:r>
          </a:p>
          <a:p>
            <a:pPr algn="ctr"/>
            <a:endParaRPr lang="en-US" dirty="0">
              <a:latin typeface="Arial"/>
              <a:ea typeface="宋体"/>
              <a:sym typeface="Arial"/>
            </a:endParaRPr>
          </a:p>
          <a:p>
            <a:pPr algn="ctr"/>
            <a:endParaRPr lang="en-US" dirty="0">
              <a:latin typeface="Arial"/>
              <a:ea typeface="宋体"/>
              <a:sym typeface="Arial"/>
            </a:endParaRPr>
          </a:p>
          <a:p>
            <a:pPr algn="ctr"/>
            <a:endParaRPr lang="en-US" dirty="0">
              <a:latin typeface="Arial"/>
              <a:ea typeface="宋体"/>
              <a:sym typeface="Arial"/>
            </a:endParaRPr>
          </a:p>
          <a:p>
            <a:pPr algn="ctr"/>
            <a:endParaRPr lang="en-US" dirty="0">
              <a:latin typeface="Arial"/>
              <a:ea typeface="宋体"/>
              <a:sym typeface="Arial"/>
            </a:endParaRPr>
          </a:p>
          <a:p>
            <a:pPr algn="ctr"/>
            <a:endParaRPr lang="en-US" dirty="0">
              <a:latin typeface="Arial"/>
              <a:ea typeface="宋体"/>
              <a:sym typeface="Arial"/>
            </a:endParaRPr>
          </a:p>
        </p:txBody>
      </p:sp>
      <p:sp>
        <p:nvSpPr>
          <p:cNvPr id="2" name="Rectangle 1">
            <a:extLst>
              <a:ext uri="{FF2B5EF4-FFF2-40B4-BE49-F238E27FC236}">
                <a16:creationId xmlns:a16="http://schemas.microsoft.com/office/drawing/2014/main" id="{71CCA49F-2967-7D6A-9A20-940C4126EC05}"/>
              </a:ext>
            </a:extLst>
          </p:cNvPr>
          <p:cNvSpPr/>
          <p:nvPr/>
        </p:nvSpPr>
        <p:spPr>
          <a:xfrm>
            <a:off x="7680960" y="1424939"/>
            <a:ext cx="4137660" cy="2422231"/>
          </a:xfrm>
          <a:prstGeom prst="rect">
            <a:avLst/>
          </a:prstGeom>
        </p:spPr>
        <p:style>
          <a:lnRef idx="1">
            <a:schemeClr val="accent3"/>
          </a:lnRef>
          <a:fillRef idx="2">
            <a:schemeClr val="accent3"/>
          </a:fillRef>
          <a:effectRef idx="1">
            <a:schemeClr val="accent3"/>
          </a:effectRef>
          <a:fontRef idx="minor">
            <a:schemeClr val="dk1"/>
          </a:fontRef>
        </p:style>
        <p:txBody>
          <a:bodyPr tIns="182880" bIns="182880" rtlCol="0" anchor="t"/>
          <a:lstStyle/>
          <a:p>
            <a:pPr algn="ctr"/>
            <a:r>
              <a:rPr lang="fr-HT" b="1" u="sng" dirty="0">
                <a:latin typeface="Aptos Narrow" panose="020B0004020202020204" pitchFamily="34" charset="0"/>
                <a:sym typeface="Arial"/>
              </a:rPr>
              <a:t>Kalandriye 2024 la</a:t>
            </a:r>
          </a:p>
          <a:p>
            <a:pPr algn="ctr"/>
            <a:endParaRPr lang="en-US" b="1" u="sng" dirty="0">
              <a:latin typeface="Arial"/>
              <a:ea typeface="宋体"/>
              <a:sym typeface="Arial"/>
            </a:endParaRPr>
          </a:p>
          <a:p>
            <a:pPr marL="285750" indent="-285750">
              <a:buFont typeface="Arial" panose="020B0604020202020204" pitchFamily="34" charset="0"/>
              <a:buChar char="•"/>
            </a:pPr>
            <a:r>
              <a:rPr lang="fr-HT" dirty="0">
                <a:latin typeface="Aptos Narrow" panose="020B0004020202020204" pitchFamily="34" charset="0"/>
                <a:sym typeface="Arial"/>
              </a:rPr>
              <a:t>Prentan – CEP ak Rapò Anyèl</a:t>
            </a:r>
          </a:p>
          <a:p>
            <a:pPr marL="285750" indent="-285750">
              <a:buFont typeface="Arial" panose="020B0604020202020204" pitchFamily="34" charset="0"/>
              <a:buChar char="•"/>
            </a:pPr>
            <a:r>
              <a:rPr lang="fr-HT" dirty="0">
                <a:latin typeface="Aptos Narrow" panose="020B0004020202020204" pitchFamily="34" charset="0"/>
                <a:sym typeface="Arial"/>
              </a:rPr>
              <a:t>Prentan – Delè Aplikasyon CPRG a</a:t>
            </a:r>
          </a:p>
          <a:p>
            <a:pPr marL="285750" indent="-285750">
              <a:buFont typeface="Arial" panose="020B0604020202020204" pitchFamily="34" charset="0"/>
              <a:buChar char="•"/>
            </a:pPr>
            <a:r>
              <a:rPr lang="fr-HT" dirty="0">
                <a:latin typeface="Aptos Narrow" panose="020B0004020202020204" pitchFamily="34" charset="0"/>
                <a:sym typeface="Arial"/>
              </a:rPr>
              <a:t>Prentan – Aplikasyon HER/HEAR la</a:t>
            </a:r>
          </a:p>
          <a:p>
            <a:pPr marL="285750" indent="-285750">
              <a:buFont typeface="Arial" panose="020B0604020202020204" pitchFamily="34" charset="0"/>
              <a:buChar char="•"/>
            </a:pPr>
            <a:r>
              <a:rPr lang="fr-HT" dirty="0">
                <a:latin typeface="Aptos Narrow" panose="020B0004020202020204" pitchFamily="34" charset="0"/>
                <a:sym typeface="Arial"/>
              </a:rPr>
              <a:t>Otòn – Aplikasyon Pwogram Gouvènman Federal la Finanse yo</a:t>
            </a:r>
          </a:p>
        </p:txBody>
      </p:sp>
      <p:sp>
        <p:nvSpPr>
          <p:cNvPr id="7" name="TextBox 6">
            <a:extLst>
              <a:ext uri="{FF2B5EF4-FFF2-40B4-BE49-F238E27FC236}">
                <a16:creationId xmlns:a16="http://schemas.microsoft.com/office/drawing/2014/main" id="{1E2D11E9-7938-01FD-9510-0BEA579A12FF}"/>
              </a:ext>
            </a:extLst>
          </p:cNvPr>
          <p:cNvSpPr txBox="1"/>
          <p:nvPr/>
        </p:nvSpPr>
        <p:spPr>
          <a:xfrm>
            <a:off x="495300" y="1132551"/>
            <a:ext cx="6941820" cy="584775"/>
          </a:xfrm>
          <a:prstGeom prst="rect">
            <a:avLst/>
          </a:prstGeom>
          <a:noFill/>
        </p:spPr>
        <p:txBody>
          <a:bodyPr wrap="square">
            <a:spAutoFit/>
          </a:bodyPr>
          <a:lstStyle/>
          <a:p>
            <a:pPr algn="ctr"/>
            <a:r>
              <a:rPr lang="fr-HT" sz="3200" dirty="0">
                <a:solidFill>
                  <a:srgbClr val="004B8D"/>
                </a:solidFill>
                <a:latin typeface="Aptos Black" panose="020B0004020202020204" pitchFamily="34" charset="0"/>
                <a:sym typeface="Arial"/>
              </a:rPr>
              <a:t>Pwojè Prensipal yo pou Ane 2024 la</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377427" y="1859277"/>
            <a:ext cx="6941820" cy="477012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HT" dirty="0">
                <a:sym typeface="Arial"/>
              </a:rPr>
              <a:t>Plan Enèji Global (CEP) ansanm ak Rapò Anyèl</a:t>
            </a:r>
          </a:p>
          <a:p>
            <a:r>
              <a:rPr lang="fr-HT" dirty="0">
                <a:sym typeface="Arial"/>
              </a:rPr>
              <a:t>Ranbousman Enèji – Pwogram HER/HEAR la</a:t>
            </a:r>
          </a:p>
          <a:p>
            <a:r>
              <a:rPr lang="fr-HT" dirty="0">
                <a:sym typeface="Arial"/>
              </a:rPr>
              <a:t>Inisyativ pou Transmisyon nan New </a:t>
            </a:r>
            <a:r>
              <a:rPr lang="fr-HT" dirty="0" err="1">
                <a:sym typeface="Arial"/>
              </a:rPr>
              <a:t>England</a:t>
            </a:r>
            <a:r>
              <a:rPr lang="fr-HT" dirty="0">
                <a:sym typeface="Arial"/>
              </a:rPr>
              <a:t> – Envitasyon pou Soumèt Dokiman </a:t>
            </a:r>
            <a:r>
              <a:rPr lang="fr-HT" dirty="0" err="1">
                <a:sym typeface="Arial"/>
              </a:rPr>
              <a:t>Konseptyèl</a:t>
            </a:r>
            <a:r>
              <a:rPr lang="fr-HT" dirty="0">
                <a:sym typeface="Arial"/>
              </a:rPr>
              <a:t> pou 2yèm Tou Pwogram Inovasyon Rezo a</a:t>
            </a:r>
          </a:p>
          <a:p>
            <a:r>
              <a:rPr lang="fr-HT" dirty="0">
                <a:sym typeface="Arial"/>
              </a:rPr>
              <a:t>Amelyorasyon Angajman Ekstèn</a:t>
            </a:r>
          </a:p>
          <a:p>
            <a:pPr lvl="1"/>
            <a:endParaRPr lang="en-US" dirty="0">
              <a:latin typeface="Arial"/>
              <a:ea typeface="宋体"/>
              <a:sym typeface="Arial"/>
            </a:endParaRPr>
          </a:p>
        </p:txBody>
      </p:sp>
    </p:spTree>
    <p:extLst>
      <p:ext uri="{BB962C8B-B14F-4D97-AF65-F5344CB8AC3E}">
        <p14:creationId xmlns:p14="http://schemas.microsoft.com/office/powerpoint/2010/main" val="14586024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SYNC_SLIDE_GUID" val="0414cfea-8f0e-448b-be2d-76065ce1a6b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cfa276b-4a56-46b4-b275-3bfd83a0c9ce">
      <UserInfo>
        <DisplayName>Diggin, Lauren (ENE)</DisplayName>
        <AccountId>17</AccountId>
        <AccountType/>
      </UserInfo>
      <UserInfo>
        <DisplayName>Hatch, Susannah (ENE)</DisplayName>
        <AccountId>102</AccountId>
        <AccountType/>
      </UserInfo>
      <UserInfo>
        <DisplayName>Mahony, Elizabeth (ENE)</DisplayName>
        <AccountId>64</AccountId>
        <AccountType/>
      </UserInfo>
      <UserInfo>
        <DisplayName>Troy, Joanna K (ENE)</DisplayName>
        <AccountId>59</AccountId>
        <AccountType/>
      </UserInfo>
      <UserInfo>
        <DisplayName>Snyder, Catie (ENE)</DisplayName>
        <AccountId>63</AccountId>
        <AccountType/>
      </UserInfo>
      <UserInfo>
        <DisplayName>Edington, Aurora (ENE)</DisplayName>
        <AccountId>52</AccountId>
        <AccountType/>
      </UserInfo>
      <UserInfo>
        <DisplayName>Kingston, Ryan (ENE)</DisplayName>
        <AccountId>18</AccountId>
        <AccountType/>
      </UserInfo>
      <UserInfo>
        <DisplayName>Frongillo, Cobi (ENE)</DisplayName>
        <AccountId>168</AccountId>
        <AccountType/>
      </UserInfo>
      <UserInfo>
        <DisplayName>Hardiman, Maria B (EEA)</DisplayName>
        <AccountId>324</AccountId>
        <AccountType/>
      </UserInfo>
      <UserInfo>
        <DisplayName>Burney, Danielle (EEA)</DisplayName>
        <AccountId>325</AccountId>
        <AccountType/>
      </UserInfo>
      <UserInfo>
        <DisplayName>Revolus, Aisha (EEA)</DisplayName>
        <AccountId>326</AccountId>
        <AccountType/>
      </UserInfo>
      <UserInfo>
        <DisplayName>Lemoine, Caroline (EEA)</DisplayName>
        <AccountId>335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9AC04CFB0DC48448CBA564356C72ADD" ma:contentTypeVersion="10" ma:contentTypeDescription="Create a new document." ma:contentTypeScope="" ma:versionID="14d2ab3bf5d032a6fa00dfefa33a7794">
  <xsd:schema xmlns:xsd="http://www.w3.org/2001/XMLSchema" xmlns:xs="http://www.w3.org/2001/XMLSchema" xmlns:p="http://schemas.microsoft.com/office/2006/metadata/properties" xmlns:ns2="f4537cc0-5f84-424b-92b6-409d02327cad" xmlns:ns3="acfa276b-4a56-46b4-b275-3bfd83a0c9ce" targetNamespace="http://schemas.microsoft.com/office/2006/metadata/properties" ma:root="true" ma:fieldsID="195bd40d7fabbd779d261b83559938dc" ns2:_="" ns3:_="">
    <xsd:import namespace="f4537cc0-5f84-424b-92b6-409d02327cad"/>
    <xsd:import namespace="acfa276b-4a56-46b4-b275-3bfd83a0c9c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537cc0-5f84-424b-92b6-409d02327c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cfa276b-4a56-46b4-b275-3bfd83a0c9c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15C595-CD05-49A4-9454-4D416E8873C7}">
  <ds:schemaRefs>
    <ds:schemaRef ds:uri="http://purl.org/dc/terms/"/>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purl.org/dc/dcmitype/"/>
    <ds:schemaRef ds:uri="c6899201-84a0-41bf-993c-a5514080d3cf"/>
    <ds:schemaRef ds:uri="0482aaf2-4a64-4a99-ae2b-b9c1f6e8a13e"/>
    <ds:schemaRef ds:uri="http://www.w3.org/XML/1998/namespace"/>
  </ds:schemaRefs>
</ds:datastoreItem>
</file>

<file path=customXml/itemProps2.xml><?xml version="1.0" encoding="utf-8"?>
<ds:datastoreItem xmlns:ds="http://schemas.openxmlformats.org/officeDocument/2006/customXml" ds:itemID="{5BEC7B44-C678-48EE-A9E0-43327C812E13}"/>
</file>

<file path=customXml/itemProps3.xml><?xml version="1.0" encoding="utf-8"?>
<ds:datastoreItem xmlns:ds="http://schemas.openxmlformats.org/officeDocument/2006/customXml" ds:itemID="{4ED33667-38FF-4A92-ACD7-61B6E6E1C04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79</TotalTime>
  <Words>3055</Words>
  <Application>Microsoft Office PowerPoint</Application>
  <PresentationFormat>Widescreen</PresentationFormat>
  <Paragraphs>279</Paragraphs>
  <Slides>22</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宋体</vt:lpstr>
      <vt:lpstr>Aptos Black</vt:lpstr>
      <vt:lpstr>Aptos Narrow</vt:lpstr>
      <vt:lpstr>Arial</vt:lpstr>
      <vt:lpstr>Calibri</vt:lpstr>
      <vt:lpstr>Verdana Pro Black</vt:lpstr>
      <vt:lpstr>Wingdings</vt:lpstr>
      <vt:lpstr>Office Theme</vt:lpstr>
      <vt:lpstr>2024 DOER Meri</vt:lpstr>
      <vt:lpstr>Byenveni</vt:lpstr>
      <vt:lpstr>Ajannda Jodi a</vt:lpstr>
      <vt:lpstr>Entwodiksyon nan DOER</vt:lpstr>
      <vt:lpstr>Objektif Politik pou Ane 2024 la</vt:lpstr>
      <vt:lpstr>Reyalizasyon Prensipal yo pou Ane 2023 a</vt:lpstr>
      <vt:lpstr>Pwojè Prensipal yo pou Ane 2024 la</vt:lpstr>
      <vt:lpstr>Kowòdinasyon Finansman Federal ansanm ak Sekirite Enèji</vt:lpstr>
      <vt:lpstr>Kowòdinasyon Finansman Federal ansanm ak Sekirite Enèji</vt:lpstr>
      <vt:lpstr>Kominote Ekolojik yo</vt:lpstr>
      <vt:lpstr>Kominote Ekolojik yo</vt:lpstr>
      <vt:lpstr>Dirije Defason Egzanplè</vt:lpstr>
      <vt:lpstr>Dirije Defason Egzanplè</vt:lpstr>
      <vt:lpstr>Enèji Renouvlab e Altènatif</vt:lpstr>
      <vt:lpstr>Enèji Renouvlab e Altènatif</vt:lpstr>
      <vt:lpstr>Efikasite Enèji </vt:lpstr>
      <vt:lpstr>Efikasite Enèji </vt:lpstr>
      <vt:lpstr>Politik, Planifikasyon, ak Analiz</vt:lpstr>
      <vt:lpstr>Politik, Planifikasyon, ak Analiz</vt:lpstr>
      <vt:lpstr>Kesyon ak Repons</vt:lpstr>
      <vt:lpstr>DOER Bezwen Jwenn Kòmantè W!</vt:lpstr>
      <vt:lpstr>PowerPoint Presentation</vt:lpstr>
    </vt:vector>
  </TitlesOfParts>
  <Company>Commonwealth of Massachusetts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rrizzo</dc:creator>
  <cp:lastModifiedBy>Alla P</cp:lastModifiedBy>
  <cp:revision>9</cp:revision>
  <cp:lastPrinted>2019-12-11T19:27:40Z</cp:lastPrinted>
  <dcterms:created xsi:type="dcterms:W3CDTF">2013-02-26T15:34:29Z</dcterms:created>
  <dcterms:modified xsi:type="dcterms:W3CDTF">2024-03-16T23:39:38Z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1200</vt:r8>
  </property>
  <property fmtid="{D5CDD505-2E9C-101B-9397-08002B2CF9AE}" pid="3" name="MediaServiceImageTags">
    <vt:lpwstr/>
  </property>
  <property fmtid="{D5CDD505-2E9C-101B-9397-08002B2CF9AE}" pid="4" name="ContentTypeId">
    <vt:lpwstr>0x01010029AC04CFB0DC48448CBA564356C72ADD</vt:lpwstr>
  </property>
</Properties>
</file>