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09" r:id="rId5"/>
    <p:sldId id="780" r:id="rId6"/>
    <p:sldId id="777" r:id="rId7"/>
    <p:sldId id="788" r:id="rId8"/>
    <p:sldId id="805" r:id="rId9"/>
    <p:sldId id="789" r:id="rId10"/>
    <p:sldId id="791" r:id="rId11"/>
    <p:sldId id="792" r:id="rId12"/>
    <p:sldId id="793" r:id="rId13"/>
    <p:sldId id="794" r:id="rId14"/>
    <p:sldId id="795" r:id="rId15"/>
    <p:sldId id="796" r:id="rId16"/>
    <p:sldId id="797" r:id="rId17"/>
    <p:sldId id="798" r:id="rId18"/>
    <p:sldId id="799" r:id="rId19"/>
    <p:sldId id="800" r:id="rId20"/>
    <p:sldId id="801" r:id="rId21"/>
    <p:sldId id="802" r:id="rId22"/>
    <p:sldId id="803" r:id="rId23"/>
    <p:sldId id="790" r:id="rId24"/>
    <p:sldId id="804" r:id="rId25"/>
    <p:sldId id="779"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 userId="S::lauren.diggin@mass.gov::da645118-5583-452b-b323-2f76aa9d17b1" providerId="AD"/>
  <p188:author id="{B02D4B27-2C5D-E02D-E909-ACBF62A960B0}" name="Friedman, Eric (ENE)" initials="FE(" userId="S::eric.friedman@mass.gov::1eb29b6f-ae44-4d07-8c10-336345394792" providerId="AD"/>
  <p188:author id="{66AFC839-C821-202C-A56A-C56F747E4724}" name="Joanna Troy" initials="JT" userId="S::joanna.k.troy@mass.gov::b5516576-ff7f-415c-915c-f933add8e24e" providerId="AD"/>
  <p188:author id="{B9D25380-3A89-BF5E-3247-21BAE0617A6C}" name="Hatch, Susannah (ENE)" initials="SH" userId="S::Susannah.Hatch@mass.gov::6b629d37-4353-49fd-a6f5-9fa879304ab7" providerId="AD"/>
  <p188:author id="{008CDD90-0E2C-5B87-9A9C-06CD0660F8DE}" name="Harkavy, Marian (ENE)" initials="MH" userId="Harkavy, Marian (ENE)" providerId="None"/>
  <p188:author id="{CC932CA3-9096-4A7D-6CAA-040FC29EA1F7}" name="Bissetta, Joanne (ENE)" initials="JB" userId="S::joanne.bissetta@mass.gov::0f7e4d13-387a-426f-9424-51e1b087fc92" providerId="AD"/>
  <p188:author id="{3017E9D5-AF9B-F02D-D1AD-D39A53E06246}" name="Bodemer, Jo Ann (ENE)" initials="B(" userId="S::joann.bodemer2@mass.gov::842c03f9-89bf-409a-b49e-4cc79d9140f2" providerId="AD"/>
  <p188:author id="{EFC5B7EC-51FB-6325-6E89-4CEF456E4196}" name="Hatch, Susannah (ENE)" initials="H(" userId="S::susannah.hatch@mass.gov::6b629d37-4353-49fd-a6f5-9fa879304ab7" providerId="AD"/>
  <p188:author id="{9366CBF5-AA27-372E-32DD-20DD0099A457}" name="Meserve, Samantha (ENE)" initials="SM" userId="S::samantha.meserve@mass.gov::f23fd3c3-b2a9-4f56-98db-3d3a4c732998" providerId="AD"/>
  <p188:author id="{AA92D4FB-3D62-C228-8D64-D0C3F2CADB37}" name="Rabinsky, Mark (ENE)" initials="" userId="S::Mark.Rabinsky@mass.gov::5d147a5e-d91c-4f66-b144-3bab6f06b9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ke Judge" initials="MJ" lastIdx="22" clrIdx="0"/>
  <p:cmAuthor id="1" name="Lauwers, Will (ENE)" initials="LW(" lastIdx="1" clrIdx="1"/>
  <p:cmAuthor id="2" name="Lauwers, Will (ENE)" initials="LW( [2]" lastIdx="3" clrIdx="2"/>
  <p:cmAuthor id="3" name="McGuire, Amy (ENE)" initials="MA(" lastIdx="13" clrIdx="3"/>
  <p:cmAuthor id="4" name="Sergeant, Kara (ENE)" initials="SK(" lastIdx="21" clrIdx="4"/>
  <p:cmAuthor id="5" name="Will" initials="W" lastIdx="11" clrIdx="5"/>
  <p:cmAuthor id="6" name="Renata Shepard" initials="RS" lastIdx="62" clrIdx="6">
    <p:extLst>
      <p:ext uri="{19B8F6BF-5375-455C-9EA6-DF929625EA0E}">
        <p15:presenceInfo xmlns:p15="http://schemas.microsoft.com/office/powerpoint/2012/main" userId="53ec68084b59cc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00"/>
    <a:srgbClr val="00CC00"/>
    <a:srgbClr val="004B8D"/>
    <a:srgbClr val="156537"/>
    <a:srgbClr val="1F4994"/>
    <a:srgbClr val="1F497D"/>
    <a:srgbClr val="245794"/>
    <a:srgbClr val="008000"/>
    <a:srgbClr val="FFFFB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72573-2354-496C-9C09-7672C60EF0EE}" v="4" dt="2024-03-19T18:13:59.5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108" y="588"/>
      </p:cViewPr>
      <p:guideLst>
        <p:guide orient="horz" pos="3072"/>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a P" userId="90e0174a6fbe7931" providerId="LiveId" clId="{038E19CE-D85B-4951-B266-0B2B7E2B9297}"/>
    <pc:docChg chg="undo custSel modSld">
      <pc:chgData name="Alla P" userId="90e0174a6fbe7931" providerId="LiveId" clId="{038E19CE-D85B-4951-B266-0B2B7E2B9297}" dt="2024-03-17T00:32:14.358" v="293" actId="14100"/>
      <pc:docMkLst>
        <pc:docMk/>
      </pc:docMkLst>
      <pc:sldChg chg="modSp mod">
        <pc:chgData name="Alla P" userId="90e0174a6fbe7931" providerId="LiveId" clId="{038E19CE-D85B-4951-B266-0B2B7E2B9297}" dt="2024-03-16T23:45:21.558" v="4" actId="255"/>
        <pc:sldMkLst>
          <pc:docMk/>
          <pc:sldMk cId="0" sldId="309"/>
        </pc:sldMkLst>
        <pc:spChg chg="mod">
          <ac:chgData name="Alla P" userId="90e0174a6fbe7931" providerId="LiveId" clId="{038E19CE-D85B-4951-B266-0B2B7E2B9297}" dt="2024-03-16T23:44:59.555" v="2" actId="2711"/>
          <ac:spMkLst>
            <pc:docMk/>
            <pc:sldMk cId="0" sldId="309"/>
            <ac:spMk id="4" creationId="{00000000-0000-0000-0000-000000000000}"/>
          </ac:spMkLst>
        </pc:spChg>
        <pc:spChg chg="mod">
          <ac:chgData name="Alla P" userId="90e0174a6fbe7931" providerId="LiveId" clId="{038E19CE-D85B-4951-B266-0B2B7E2B9297}" dt="2024-03-16T23:45:21.558" v="4" actId="255"/>
          <ac:spMkLst>
            <pc:docMk/>
            <pc:sldMk cId="0" sldId="309"/>
            <ac:spMk id="22530" creationId="{00000000-0000-0000-0000-000000000000}"/>
          </ac:spMkLst>
        </pc:spChg>
      </pc:sldChg>
      <pc:sldChg chg="modSp mod">
        <pc:chgData name="Alla P" userId="90e0174a6fbe7931" providerId="LiveId" clId="{038E19CE-D85B-4951-B266-0B2B7E2B9297}" dt="2024-03-16T23:48:16.902" v="13" actId="2711"/>
        <pc:sldMkLst>
          <pc:docMk/>
          <pc:sldMk cId="966396408" sldId="777"/>
        </pc:sldMkLst>
        <pc:spChg chg="mod">
          <ac:chgData name="Alla P" userId="90e0174a6fbe7931" providerId="LiveId" clId="{038E19CE-D85B-4951-B266-0B2B7E2B9297}" dt="2024-03-16T23:48:16.902" v="13" actId="2711"/>
          <ac:spMkLst>
            <pc:docMk/>
            <pc:sldMk cId="966396408" sldId="777"/>
            <ac:spMk id="2" creationId="{00000000-0000-0000-0000-000000000000}"/>
          </ac:spMkLst>
        </pc:spChg>
      </pc:sldChg>
      <pc:sldChg chg="modSp mod">
        <pc:chgData name="Alla P" userId="90e0174a6fbe7931" providerId="LiveId" clId="{038E19CE-D85B-4951-B266-0B2B7E2B9297}" dt="2024-03-17T00:31:32.710" v="292" actId="2711"/>
        <pc:sldMkLst>
          <pc:docMk/>
          <pc:sldMk cId="2475040217" sldId="779"/>
        </pc:sldMkLst>
        <pc:spChg chg="mod">
          <ac:chgData name="Alla P" userId="90e0174a6fbe7931" providerId="LiveId" clId="{038E19CE-D85B-4951-B266-0B2B7E2B9297}" dt="2024-03-17T00:31:32.710" v="292" actId="2711"/>
          <ac:spMkLst>
            <pc:docMk/>
            <pc:sldMk cId="2475040217" sldId="779"/>
            <ac:spMk id="10" creationId="{06D8B060-AD87-4267-9E9C-19E6B3A0ADC1}"/>
          </ac:spMkLst>
        </pc:spChg>
      </pc:sldChg>
      <pc:sldChg chg="modSp mod">
        <pc:chgData name="Alla P" userId="90e0174a6fbe7931" providerId="LiveId" clId="{038E19CE-D85B-4951-B266-0B2B7E2B9297}" dt="2024-03-16T23:47:47.190" v="12" actId="2711"/>
        <pc:sldMkLst>
          <pc:docMk/>
          <pc:sldMk cId="1073556997" sldId="780"/>
        </pc:sldMkLst>
        <pc:spChg chg="mod">
          <ac:chgData name="Alla P" userId="90e0174a6fbe7931" providerId="LiveId" clId="{038E19CE-D85B-4951-B266-0B2B7E2B9297}" dt="2024-03-16T23:47:47.190" v="12" actId="2711"/>
          <ac:spMkLst>
            <pc:docMk/>
            <pc:sldMk cId="1073556997" sldId="780"/>
            <ac:spMk id="2" creationId="{A52717E7-0A22-4100-4613-3DCDE92CE7B5}"/>
          </ac:spMkLst>
        </pc:spChg>
        <pc:spChg chg="mod">
          <ac:chgData name="Alla P" userId="90e0174a6fbe7931" providerId="LiveId" clId="{038E19CE-D85B-4951-B266-0B2B7E2B9297}" dt="2024-03-16T23:46:37.311" v="5" actId="2711"/>
          <ac:spMkLst>
            <pc:docMk/>
            <pc:sldMk cId="1073556997" sldId="780"/>
            <ac:spMk id="3" creationId="{F0B33E10-64DC-E027-0125-9BF96FE8688B}"/>
          </ac:spMkLst>
        </pc:spChg>
        <pc:spChg chg="mod">
          <ac:chgData name="Alla P" userId="90e0174a6fbe7931" providerId="LiveId" clId="{038E19CE-D85B-4951-B266-0B2B7E2B9297}" dt="2024-03-16T23:47:03.346" v="7" actId="255"/>
          <ac:spMkLst>
            <pc:docMk/>
            <pc:sldMk cId="1073556997" sldId="780"/>
            <ac:spMk id="9" creationId="{8D654BFF-C3C2-7171-9B89-0C5B39081B7E}"/>
          </ac:spMkLst>
        </pc:spChg>
        <pc:spChg chg="mod">
          <ac:chgData name="Alla P" userId="90e0174a6fbe7931" providerId="LiveId" clId="{038E19CE-D85B-4951-B266-0B2B7E2B9297}" dt="2024-03-16T23:47:15.739" v="9" actId="255"/>
          <ac:spMkLst>
            <pc:docMk/>
            <pc:sldMk cId="1073556997" sldId="780"/>
            <ac:spMk id="10" creationId="{4573F859-C04B-04AE-CB99-780B1163A01A}"/>
          </ac:spMkLst>
        </pc:spChg>
        <pc:spChg chg="mod">
          <ac:chgData name="Alla P" userId="90e0174a6fbe7931" providerId="LiveId" clId="{038E19CE-D85B-4951-B266-0B2B7E2B9297}" dt="2024-03-16T23:47:31.748" v="11" actId="255"/>
          <ac:spMkLst>
            <pc:docMk/>
            <pc:sldMk cId="1073556997" sldId="780"/>
            <ac:spMk id="11" creationId="{EF073E66-FD75-E1AA-EBDD-6DB5C3198760}"/>
          </ac:spMkLst>
        </pc:spChg>
      </pc:sldChg>
      <pc:sldChg chg="modSp mod">
        <pc:chgData name="Alla P" userId="90e0174a6fbe7931" providerId="LiveId" clId="{038E19CE-D85B-4951-B266-0B2B7E2B9297}" dt="2024-03-16T23:51:49.772" v="29" actId="1076"/>
        <pc:sldMkLst>
          <pc:docMk/>
          <pc:sldMk cId="2361080076" sldId="788"/>
        </pc:sldMkLst>
        <pc:spChg chg="mod">
          <ac:chgData name="Alla P" userId="90e0174a6fbe7931" providerId="LiveId" clId="{038E19CE-D85B-4951-B266-0B2B7E2B9297}" dt="2024-03-16T23:48:40.740" v="14" actId="2711"/>
          <ac:spMkLst>
            <pc:docMk/>
            <pc:sldMk cId="2361080076" sldId="788"/>
            <ac:spMk id="2" creationId="{6796D4F4-E1CB-D251-DCC1-C44BF1CDE457}"/>
          </ac:spMkLst>
        </pc:spChg>
        <pc:spChg chg="mod">
          <ac:chgData name="Alla P" userId="90e0174a6fbe7931" providerId="LiveId" clId="{038E19CE-D85B-4951-B266-0B2B7E2B9297}" dt="2024-03-16T23:50:40.811" v="23" actId="255"/>
          <ac:spMkLst>
            <pc:docMk/>
            <pc:sldMk cId="2361080076" sldId="788"/>
            <ac:spMk id="5" creationId="{5671336A-2429-C34F-BC68-39535309AF78}"/>
          </ac:spMkLst>
        </pc:spChg>
        <pc:spChg chg="mod">
          <ac:chgData name="Alla P" userId="90e0174a6fbe7931" providerId="LiveId" clId="{038E19CE-D85B-4951-B266-0B2B7E2B9297}" dt="2024-03-16T23:51:49.772" v="29" actId="1076"/>
          <ac:spMkLst>
            <pc:docMk/>
            <pc:sldMk cId="2361080076" sldId="788"/>
            <ac:spMk id="8" creationId="{D87123A5-FA86-2FF6-0FA1-1529B535BCFE}"/>
          </ac:spMkLst>
        </pc:spChg>
        <pc:spChg chg="mod">
          <ac:chgData name="Alla P" userId="90e0174a6fbe7931" providerId="LiveId" clId="{038E19CE-D85B-4951-B266-0B2B7E2B9297}" dt="2024-03-16T23:51:35.467" v="26" actId="1076"/>
          <ac:spMkLst>
            <pc:docMk/>
            <pc:sldMk cId="2361080076" sldId="788"/>
            <ac:spMk id="10" creationId="{640CB7D0-A887-D439-06BE-F498985B3E82}"/>
          </ac:spMkLst>
        </pc:spChg>
        <pc:spChg chg="mod">
          <ac:chgData name="Alla P" userId="90e0174a6fbe7931" providerId="LiveId" clId="{038E19CE-D85B-4951-B266-0B2B7E2B9297}" dt="2024-03-16T23:49:29.864" v="18" actId="2711"/>
          <ac:spMkLst>
            <pc:docMk/>
            <pc:sldMk cId="2361080076" sldId="788"/>
            <ac:spMk id="12" creationId="{581374B4-373A-B79E-9B14-8046CD705A00}"/>
          </ac:spMkLst>
        </pc:spChg>
        <pc:spChg chg="mod">
          <ac:chgData name="Alla P" userId="90e0174a6fbe7931" providerId="LiveId" clId="{038E19CE-D85B-4951-B266-0B2B7E2B9297}" dt="2024-03-16T23:49:22.610" v="17" actId="2711"/>
          <ac:spMkLst>
            <pc:docMk/>
            <pc:sldMk cId="2361080076" sldId="788"/>
            <ac:spMk id="14" creationId="{F1CD8486-3BEA-6F54-31DE-56C8206F8044}"/>
          </ac:spMkLst>
        </pc:spChg>
        <pc:spChg chg="mod">
          <ac:chgData name="Alla P" userId="90e0174a6fbe7931" providerId="LiveId" clId="{038E19CE-D85B-4951-B266-0B2B7E2B9297}" dt="2024-03-16T23:49:15.288" v="16" actId="2711"/>
          <ac:spMkLst>
            <pc:docMk/>
            <pc:sldMk cId="2361080076" sldId="788"/>
            <ac:spMk id="16" creationId="{B3D69B14-EF12-196E-87B5-915AD17C8163}"/>
          </ac:spMkLst>
        </pc:spChg>
        <pc:spChg chg="mod">
          <ac:chgData name="Alla P" userId="90e0174a6fbe7931" providerId="LiveId" clId="{038E19CE-D85B-4951-B266-0B2B7E2B9297}" dt="2024-03-16T23:49:05.459" v="15" actId="2711"/>
          <ac:spMkLst>
            <pc:docMk/>
            <pc:sldMk cId="2361080076" sldId="788"/>
            <ac:spMk id="18" creationId="{3BA1E22D-AC2F-F788-2E92-002C815772CB}"/>
          </ac:spMkLst>
        </pc:spChg>
        <pc:spChg chg="mod">
          <ac:chgData name="Alla P" userId="90e0174a6fbe7931" providerId="LiveId" clId="{038E19CE-D85B-4951-B266-0B2B7E2B9297}" dt="2024-03-16T23:49:41.279" v="19" actId="2711"/>
          <ac:spMkLst>
            <pc:docMk/>
            <pc:sldMk cId="2361080076" sldId="788"/>
            <ac:spMk id="20" creationId="{084AC824-29A8-A2EE-7C16-28EA86A4984A}"/>
          </ac:spMkLst>
        </pc:spChg>
        <pc:spChg chg="mod">
          <ac:chgData name="Alla P" userId="90e0174a6fbe7931" providerId="LiveId" clId="{038E19CE-D85B-4951-B266-0B2B7E2B9297}" dt="2024-03-16T23:50:20.839" v="21" actId="2711"/>
          <ac:spMkLst>
            <pc:docMk/>
            <pc:sldMk cId="2361080076" sldId="788"/>
            <ac:spMk id="22" creationId="{49860C35-D558-E270-A118-3B114812E48C}"/>
          </ac:spMkLst>
        </pc:spChg>
        <pc:picChg chg="mod">
          <ac:chgData name="Alla P" userId="90e0174a6fbe7931" providerId="LiveId" clId="{038E19CE-D85B-4951-B266-0B2B7E2B9297}" dt="2024-03-16T23:51:42.547" v="28" actId="1076"/>
          <ac:picMkLst>
            <pc:docMk/>
            <pc:sldMk cId="2361080076" sldId="788"/>
            <ac:picMk id="1026" creationId="{7657F636-B3E9-A753-2E4E-85D552816B0A}"/>
          </ac:picMkLst>
        </pc:picChg>
      </pc:sldChg>
      <pc:sldChg chg="modSp mod">
        <pc:chgData name="Alla P" userId="90e0174a6fbe7931" providerId="LiveId" clId="{038E19CE-D85B-4951-B266-0B2B7E2B9297}" dt="2024-03-16T23:55:34.846" v="52" actId="1076"/>
        <pc:sldMkLst>
          <pc:docMk/>
          <pc:sldMk cId="1270382568" sldId="789"/>
        </pc:sldMkLst>
        <pc:spChg chg="mod">
          <ac:chgData name="Alla P" userId="90e0174a6fbe7931" providerId="LiveId" clId="{038E19CE-D85B-4951-B266-0B2B7E2B9297}" dt="2024-03-16T23:53:47.768" v="37" actId="2711"/>
          <ac:spMkLst>
            <pc:docMk/>
            <pc:sldMk cId="1270382568" sldId="789"/>
            <ac:spMk id="2" creationId="{53BE86DD-25E6-4460-346F-6D49A1FC3CF5}"/>
          </ac:spMkLst>
        </pc:spChg>
        <pc:graphicFrameChg chg="modGraphic">
          <ac:chgData name="Alla P" userId="90e0174a6fbe7931" providerId="LiveId" clId="{038E19CE-D85B-4951-B266-0B2B7E2B9297}" dt="2024-03-16T23:54:53.108" v="45" actId="14734"/>
          <ac:graphicFrameMkLst>
            <pc:docMk/>
            <pc:sldMk cId="1270382568" sldId="789"/>
            <ac:graphicFrameMk id="8" creationId="{114C8755-156D-DD17-8123-F5BCBDE977EF}"/>
          </ac:graphicFrameMkLst>
        </pc:graphicFrameChg>
        <pc:picChg chg="mod">
          <ac:chgData name="Alla P" userId="90e0174a6fbe7931" providerId="LiveId" clId="{038E19CE-D85B-4951-B266-0B2B7E2B9297}" dt="2024-03-16T23:55:34.846" v="52" actId="1076"/>
          <ac:picMkLst>
            <pc:docMk/>
            <pc:sldMk cId="1270382568" sldId="789"/>
            <ac:picMk id="9" creationId="{9D7AB375-66ED-3C9B-FB19-D4980BD3426E}"/>
          </ac:picMkLst>
        </pc:picChg>
        <pc:picChg chg="mod">
          <ac:chgData name="Alla P" userId="90e0174a6fbe7931" providerId="LiveId" clId="{038E19CE-D85B-4951-B266-0B2B7E2B9297}" dt="2024-03-16T23:55:31.482" v="51" actId="1076"/>
          <ac:picMkLst>
            <pc:docMk/>
            <pc:sldMk cId="1270382568" sldId="789"/>
            <ac:picMk id="10" creationId="{02BD4633-188D-E186-0A4A-493FA9272D55}"/>
          </ac:picMkLst>
        </pc:picChg>
        <pc:picChg chg="mod">
          <ac:chgData name="Alla P" userId="90e0174a6fbe7931" providerId="LiveId" clId="{038E19CE-D85B-4951-B266-0B2B7E2B9297}" dt="2024-03-16T23:55:27.991" v="50" actId="1076"/>
          <ac:picMkLst>
            <pc:docMk/>
            <pc:sldMk cId="1270382568" sldId="789"/>
            <ac:picMk id="11" creationId="{0FDB3DAA-7395-FC8A-F06B-0F3CE02B4E6B}"/>
          </ac:picMkLst>
        </pc:picChg>
        <pc:picChg chg="mod">
          <ac:chgData name="Alla P" userId="90e0174a6fbe7931" providerId="LiveId" clId="{038E19CE-D85B-4951-B266-0B2B7E2B9297}" dt="2024-03-16T23:55:24.227" v="49" actId="1076"/>
          <ac:picMkLst>
            <pc:docMk/>
            <pc:sldMk cId="1270382568" sldId="789"/>
            <ac:picMk id="12" creationId="{F4F82C13-0FD1-3013-24DE-87D38A048461}"/>
          </ac:picMkLst>
        </pc:picChg>
        <pc:picChg chg="mod">
          <ac:chgData name="Alla P" userId="90e0174a6fbe7931" providerId="LiveId" clId="{038E19CE-D85B-4951-B266-0B2B7E2B9297}" dt="2024-03-16T23:55:17.056" v="48" actId="1076"/>
          <ac:picMkLst>
            <pc:docMk/>
            <pc:sldMk cId="1270382568" sldId="789"/>
            <ac:picMk id="13" creationId="{2E097790-D6F7-62E9-C08C-051ACBABAB9D}"/>
          </ac:picMkLst>
        </pc:picChg>
        <pc:picChg chg="mod">
          <ac:chgData name="Alla P" userId="90e0174a6fbe7931" providerId="LiveId" clId="{038E19CE-D85B-4951-B266-0B2B7E2B9297}" dt="2024-03-16T23:55:13.471" v="47" actId="1076"/>
          <ac:picMkLst>
            <pc:docMk/>
            <pc:sldMk cId="1270382568" sldId="789"/>
            <ac:picMk id="14" creationId="{85B859F3-4252-C752-CA66-C5E3C87D4253}"/>
          </ac:picMkLst>
        </pc:picChg>
        <pc:picChg chg="mod">
          <ac:chgData name="Alla P" userId="90e0174a6fbe7931" providerId="LiveId" clId="{038E19CE-D85B-4951-B266-0B2B7E2B9297}" dt="2024-03-16T23:55:05.451" v="46" actId="1076"/>
          <ac:picMkLst>
            <pc:docMk/>
            <pc:sldMk cId="1270382568" sldId="789"/>
            <ac:picMk id="15" creationId="{B0A2B156-2E09-849F-32DC-92E9FDA510A7}"/>
          </ac:picMkLst>
        </pc:picChg>
      </pc:sldChg>
      <pc:sldChg chg="modSp mod">
        <pc:chgData name="Alla P" userId="90e0174a6fbe7931" providerId="LiveId" clId="{038E19CE-D85B-4951-B266-0B2B7E2B9297}" dt="2024-03-17T00:29:47.721" v="282" actId="2711"/>
        <pc:sldMkLst>
          <pc:docMk/>
          <pc:sldMk cId="2190735716" sldId="790"/>
        </pc:sldMkLst>
        <pc:spChg chg="mod">
          <ac:chgData name="Alla P" userId="90e0174a6fbe7931" providerId="LiveId" clId="{038E19CE-D85B-4951-B266-0B2B7E2B9297}" dt="2024-03-17T00:29:34.381" v="281" actId="2711"/>
          <ac:spMkLst>
            <pc:docMk/>
            <pc:sldMk cId="2190735716" sldId="790"/>
            <ac:spMk id="2" creationId="{254BA7DB-CA4C-21DE-1113-DE651A1FA3E3}"/>
          </ac:spMkLst>
        </pc:spChg>
        <pc:spChg chg="mod">
          <ac:chgData name="Alla P" userId="90e0174a6fbe7931" providerId="LiveId" clId="{038E19CE-D85B-4951-B266-0B2B7E2B9297}" dt="2024-03-17T00:29:47.721" v="282" actId="2711"/>
          <ac:spMkLst>
            <pc:docMk/>
            <pc:sldMk cId="2190735716" sldId="790"/>
            <ac:spMk id="3" creationId="{30D18655-C765-AA24-DBB5-6DA9885ABAC2}"/>
          </ac:spMkLst>
        </pc:spChg>
      </pc:sldChg>
      <pc:sldChg chg="modSp mod">
        <pc:chgData name="Alla P" userId="90e0174a6fbe7931" providerId="LiveId" clId="{038E19CE-D85B-4951-B266-0B2B7E2B9297}" dt="2024-03-16T23:56:49.170" v="60" actId="14100"/>
        <pc:sldMkLst>
          <pc:docMk/>
          <pc:sldMk cId="2175918053" sldId="791"/>
        </pc:sldMkLst>
        <pc:spChg chg="mod">
          <ac:chgData name="Alla P" userId="90e0174a6fbe7931" providerId="LiveId" clId="{038E19CE-D85B-4951-B266-0B2B7E2B9297}" dt="2024-03-16T23:55:51.437" v="53" actId="2711"/>
          <ac:spMkLst>
            <pc:docMk/>
            <pc:sldMk cId="2175918053" sldId="791"/>
            <ac:spMk id="2" creationId="{53BE86DD-25E6-4460-346F-6D49A1FC3CF5}"/>
          </ac:spMkLst>
        </pc:spChg>
        <pc:graphicFrameChg chg="mod modGraphic">
          <ac:chgData name="Alla P" userId="90e0174a6fbe7931" providerId="LiveId" clId="{038E19CE-D85B-4951-B266-0B2B7E2B9297}" dt="2024-03-16T23:56:49.170" v="60" actId="14100"/>
          <ac:graphicFrameMkLst>
            <pc:docMk/>
            <pc:sldMk cId="2175918053" sldId="791"/>
            <ac:graphicFrameMk id="8" creationId="{114C8755-156D-DD17-8123-F5BCBDE977EF}"/>
          </ac:graphicFrameMkLst>
        </pc:graphicFrameChg>
      </pc:sldChg>
      <pc:sldChg chg="modSp mod">
        <pc:chgData name="Alla P" userId="90e0174a6fbe7931" providerId="LiveId" clId="{038E19CE-D85B-4951-B266-0B2B7E2B9297}" dt="2024-03-16T23:59:49.575" v="75" actId="255"/>
        <pc:sldMkLst>
          <pc:docMk/>
          <pc:sldMk cId="3528420006" sldId="792"/>
        </pc:sldMkLst>
        <pc:spChg chg="mod">
          <ac:chgData name="Alla P" userId="90e0174a6fbe7931" providerId="LiveId" clId="{038E19CE-D85B-4951-B266-0B2B7E2B9297}" dt="2024-03-16T23:59:49.575" v="75" actId="255"/>
          <ac:spMkLst>
            <pc:docMk/>
            <pc:sldMk cId="3528420006" sldId="792"/>
            <ac:spMk id="4" creationId="{3B49A70D-3AF7-6243-C7CB-460368F59DA9}"/>
          </ac:spMkLst>
        </pc:spChg>
        <pc:spChg chg="mod">
          <ac:chgData name="Alla P" userId="90e0174a6fbe7931" providerId="LiveId" clId="{038E19CE-D85B-4951-B266-0B2B7E2B9297}" dt="2024-03-16T23:57:26.471" v="61" actId="2711"/>
          <ac:spMkLst>
            <pc:docMk/>
            <pc:sldMk cId="3528420006" sldId="792"/>
            <ac:spMk id="7" creationId="{99CC7EF9-04CC-EFDF-8C6D-472C04C9CCAE}"/>
          </ac:spMkLst>
        </pc:spChg>
        <pc:spChg chg="mod">
          <ac:chgData name="Alla P" userId="90e0174a6fbe7931" providerId="LiveId" clId="{038E19CE-D85B-4951-B266-0B2B7E2B9297}" dt="2024-03-16T23:57:53.037" v="62" actId="2711"/>
          <ac:spMkLst>
            <pc:docMk/>
            <pc:sldMk cId="3528420006" sldId="792"/>
            <ac:spMk id="13" creationId="{BEBC4F98-F8EC-A3ED-65AF-18D16A84EE91}"/>
          </ac:spMkLst>
        </pc:spChg>
      </pc:sldChg>
      <pc:sldChg chg="modSp mod">
        <pc:chgData name="Alla P" userId="90e0174a6fbe7931" providerId="LiveId" clId="{038E19CE-D85B-4951-B266-0B2B7E2B9297}" dt="2024-03-17T00:00:44.292" v="77" actId="2711"/>
        <pc:sldMkLst>
          <pc:docMk/>
          <pc:sldMk cId="1458602428" sldId="793"/>
        </pc:sldMkLst>
        <pc:spChg chg="mod">
          <ac:chgData name="Alla P" userId="90e0174a6fbe7931" providerId="LiveId" clId="{038E19CE-D85B-4951-B266-0B2B7E2B9297}" dt="2024-03-16T23:59:26.984" v="71" actId="14100"/>
          <ac:spMkLst>
            <pc:docMk/>
            <pc:sldMk cId="1458602428" sldId="793"/>
            <ac:spMk id="4" creationId="{3B49A70D-3AF7-6243-C7CB-460368F59DA9}"/>
          </ac:spMkLst>
        </pc:spChg>
        <pc:spChg chg="mod">
          <ac:chgData name="Alla P" userId="90e0174a6fbe7931" providerId="LiveId" clId="{038E19CE-D85B-4951-B266-0B2B7E2B9297}" dt="2024-03-17T00:00:16.180" v="76" actId="2711"/>
          <ac:spMkLst>
            <pc:docMk/>
            <pc:sldMk cId="1458602428" sldId="793"/>
            <ac:spMk id="7" creationId="{1E2D11E9-7938-01FD-9510-0BEA579A12FF}"/>
          </ac:spMkLst>
        </pc:spChg>
        <pc:spChg chg="mod">
          <ac:chgData name="Alla P" userId="90e0174a6fbe7931" providerId="LiveId" clId="{038E19CE-D85B-4951-B266-0B2B7E2B9297}" dt="2024-03-17T00:00:44.292" v="77" actId="2711"/>
          <ac:spMkLst>
            <pc:docMk/>
            <pc:sldMk cId="1458602428" sldId="793"/>
            <ac:spMk id="8" creationId="{BB41CC41-4754-4ACC-660B-98DC84B86D0A}"/>
          </ac:spMkLst>
        </pc:spChg>
      </pc:sldChg>
      <pc:sldChg chg="modSp mod">
        <pc:chgData name="Alla P" userId="90e0174a6fbe7931" providerId="LiveId" clId="{038E19CE-D85B-4951-B266-0B2B7E2B9297}" dt="2024-03-17T00:07:02.863" v="135" actId="14100"/>
        <pc:sldMkLst>
          <pc:docMk/>
          <pc:sldMk cId="3578276485" sldId="794"/>
        </pc:sldMkLst>
        <pc:spChg chg="mod">
          <ac:chgData name="Alla P" userId="90e0174a6fbe7931" providerId="LiveId" clId="{038E19CE-D85B-4951-B266-0B2B7E2B9297}" dt="2024-03-17T00:01:17.872" v="78" actId="2711"/>
          <ac:spMkLst>
            <pc:docMk/>
            <pc:sldMk cId="3578276485" sldId="794"/>
            <ac:spMk id="4" creationId="{3B49A70D-3AF7-6243-C7CB-460368F59DA9}"/>
          </ac:spMkLst>
        </pc:spChg>
        <pc:spChg chg="mod">
          <ac:chgData name="Alla P" userId="90e0174a6fbe7931" providerId="LiveId" clId="{038E19CE-D85B-4951-B266-0B2B7E2B9297}" dt="2024-03-17T00:07:02.863" v="135" actId="14100"/>
          <ac:spMkLst>
            <pc:docMk/>
            <pc:sldMk cId="3578276485" sldId="794"/>
            <ac:spMk id="5" creationId="{EF4C403D-5B97-985F-5CF8-C94DDB646D91}"/>
          </ac:spMkLst>
        </pc:spChg>
        <pc:spChg chg="mod">
          <ac:chgData name="Alla P" userId="90e0174a6fbe7931" providerId="LiveId" clId="{038E19CE-D85B-4951-B266-0B2B7E2B9297}" dt="2024-03-17T00:01:26.375" v="79" actId="2711"/>
          <ac:spMkLst>
            <pc:docMk/>
            <pc:sldMk cId="3578276485" sldId="794"/>
            <ac:spMk id="13" creationId="{BEBC4F98-F8EC-A3ED-65AF-18D16A84EE91}"/>
          </ac:spMkLst>
        </pc:spChg>
      </pc:sldChg>
      <pc:sldChg chg="modSp mod">
        <pc:chgData name="Alla P" userId="90e0174a6fbe7931" providerId="LiveId" clId="{038E19CE-D85B-4951-B266-0B2B7E2B9297}" dt="2024-03-17T00:10:25.496" v="151" actId="255"/>
        <pc:sldMkLst>
          <pc:docMk/>
          <pc:sldMk cId="2010714822" sldId="795"/>
        </pc:sldMkLst>
        <pc:spChg chg="mod">
          <ac:chgData name="Alla P" userId="90e0174a6fbe7931" providerId="LiveId" clId="{038E19CE-D85B-4951-B266-0B2B7E2B9297}" dt="2024-03-17T00:09:48.068" v="147" actId="255"/>
          <ac:spMkLst>
            <pc:docMk/>
            <pc:sldMk cId="2010714822" sldId="795"/>
            <ac:spMk id="2" creationId="{71CCA49F-2967-7D6A-9A20-940C4126EC05}"/>
          </ac:spMkLst>
        </pc:spChg>
        <pc:spChg chg="mod">
          <ac:chgData name="Alla P" userId="90e0174a6fbe7931" providerId="LiveId" clId="{038E19CE-D85B-4951-B266-0B2B7E2B9297}" dt="2024-03-17T00:07:36.540" v="136" actId="2711"/>
          <ac:spMkLst>
            <pc:docMk/>
            <pc:sldMk cId="2010714822" sldId="795"/>
            <ac:spMk id="4" creationId="{3B49A70D-3AF7-6243-C7CB-460368F59DA9}"/>
          </ac:spMkLst>
        </pc:spChg>
        <pc:spChg chg="mod">
          <ac:chgData name="Alla P" userId="90e0174a6fbe7931" providerId="LiveId" clId="{038E19CE-D85B-4951-B266-0B2B7E2B9297}" dt="2024-03-17T00:10:25.496" v="151" actId="255"/>
          <ac:spMkLst>
            <pc:docMk/>
            <pc:sldMk cId="2010714822" sldId="795"/>
            <ac:spMk id="6" creationId="{1F5A9687-C404-60C5-8FA9-85B5E4C407EF}"/>
          </ac:spMkLst>
        </pc:spChg>
        <pc:spChg chg="mod">
          <ac:chgData name="Alla P" userId="90e0174a6fbe7931" providerId="LiveId" clId="{038E19CE-D85B-4951-B266-0B2B7E2B9297}" dt="2024-03-17T00:07:46.330" v="137" actId="2711"/>
          <ac:spMkLst>
            <pc:docMk/>
            <pc:sldMk cId="2010714822" sldId="795"/>
            <ac:spMk id="7" creationId="{1E2D11E9-7938-01FD-9510-0BEA579A12FF}"/>
          </ac:spMkLst>
        </pc:spChg>
        <pc:spChg chg="mod">
          <ac:chgData name="Alla P" userId="90e0174a6fbe7931" providerId="LiveId" clId="{038E19CE-D85B-4951-B266-0B2B7E2B9297}" dt="2024-03-17T00:08:46.015" v="143" actId="255"/>
          <ac:spMkLst>
            <pc:docMk/>
            <pc:sldMk cId="2010714822" sldId="795"/>
            <ac:spMk id="8" creationId="{BB41CC41-4754-4ACC-660B-98DC84B86D0A}"/>
          </ac:spMkLst>
        </pc:spChg>
      </pc:sldChg>
      <pc:sldChg chg="modSp mod">
        <pc:chgData name="Alla P" userId="90e0174a6fbe7931" providerId="LiveId" clId="{038E19CE-D85B-4951-B266-0B2B7E2B9297}" dt="2024-03-17T00:32:14.358" v="293" actId="14100"/>
        <pc:sldMkLst>
          <pc:docMk/>
          <pc:sldMk cId="817890510" sldId="796"/>
        </pc:sldMkLst>
        <pc:spChg chg="mod">
          <ac:chgData name="Alla P" userId="90e0174a6fbe7931" providerId="LiveId" clId="{038E19CE-D85B-4951-B266-0B2B7E2B9297}" dt="2024-03-17T00:11:46.769" v="158" actId="2711"/>
          <ac:spMkLst>
            <pc:docMk/>
            <pc:sldMk cId="817890510" sldId="796"/>
            <ac:spMk id="2" creationId="{35F52352-1EF3-758D-3BFE-051BF5FA11F5}"/>
          </ac:spMkLst>
        </pc:spChg>
        <pc:spChg chg="mod">
          <ac:chgData name="Alla P" userId="90e0174a6fbe7931" providerId="LiveId" clId="{038E19CE-D85B-4951-B266-0B2B7E2B9297}" dt="2024-03-17T00:10:40.058" v="152" actId="2711"/>
          <ac:spMkLst>
            <pc:docMk/>
            <pc:sldMk cId="817890510" sldId="796"/>
            <ac:spMk id="4" creationId="{3B49A70D-3AF7-6243-C7CB-460368F59DA9}"/>
          </ac:spMkLst>
        </pc:spChg>
        <pc:spChg chg="mod">
          <ac:chgData name="Alla P" userId="90e0174a6fbe7931" providerId="LiveId" clId="{038E19CE-D85B-4951-B266-0B2B7E2B9297}" dt="2024-03-17T00:32:14.358" v="293" actId="14100"/>
          <ac:spMkLst>
            <pc:docMk/>
            <pc:sldMk cId="817890510" sldId="796"/>
            <ac:spMk id="5" creationId="{EF4C403D-5B97-985F-5CF8-C94DDB646D91}"/>
          </ac:spMkLst>
        </pc:spChg>
        <pc:spChg chg="mod">
          <ac:chgData name="Alla P" userId="90e0174a6fbe7931" providerId="LiveId" clId="{038E19CE-D85B-4951-B266-0B2B7E2B9297}" dt="2024-03-17T00:10:50.331" v="153" actId="2711"/>
          <ac:spMkLst>
            <pc:docMk/>
            <pc:sldMk cId="817890510" sldId="796"/>
            <ac:spMk id="13" creationId="{BEBC4F98-F8EC-A3ED-65AF-18D16A84EE91}"/>
          </ac:spMkLst>
        </pc:spChg>
      </pc:sldChg>
      <pc:sldChg chg="modSp mod">
        <pc:chgData name="Alla P" userId="90e0174a6fbe7931" providerId="LiveId" clId="{038E19CE-D85B-4951-B266-0B2B7E2B9297}" dt="2024-03-17T00:17:54.490" v="211" actId="27636"/>
        <pc:sldMkLst>
          <pc:docMk/>
          <pc:sldMk cId="2660228513" sldId="797"/>
        </pc:sldMkLst>
        <pc:spChg chg="mod">
          <ac:chgData name="Alla P" userId="90e0174a6fbe7931" providerId="LiveId" clId="{038E19CE-D85B-4951-B266-0B2B7E2B9297}" dt="2024-03-17T00:15:48.842" v="192" actId="255"/>
          <ac:spMkLst>
            <pc:docMk/>
            <pc:sldMk cId="2660228513" sldId="797"/>
            <ac:spMk id="2" creationId="{71CCA49F-2967-7D6A-9A20-940C4126EC05}"/>
          </ac:spMkLst>
        </pc:spChg>
        <pc:spChg chg="mod">
          <ac:chgData name="Alla P" userId="90e0174a6fbe7931" providerId="LiveId" clId="{038E19CE-D85B-4951-B266-0B2B7E2B9297}" dt="2024-03-17T00:14:26.473" v="186" actId="2711"/>
          <ac:spMkLst>
            <pc:docMk/>
            <pc:sldMk cId="2660228513" sldId="797"/>
            <ac:spMk id="4" creationId="{3B49A70D-3AF7-6243-C7CB-460368F59DA9}"/>
          </ac:spMkLst>
        </pc:spChg>
        <pc:spChg chg="mod">
          <ac:chgData name="Alla P" userId="90e0174a6fbe7931" providerId="LiveId" clId="{038E19CE-D85B-4951-B266-0B2B7E2B9297}" dt="2024-03-17T00:16:19.231" v="196" actId="255"/>
          <ac:spMkLst>
            <pc:docMk/>
            <pc:sldMk cId="2660228513" sldId="797"/>
            <ac:spMk id="6" creationId="{1F5A9687-C404-60C5-8FA9-85B5E4C407EF}"/>
          </ac:spMkLst>
        </pc:spChg>
        <pc:spChg chg="mod">
          <ac:chgData name="Alla P" userId="90e0174a6fbe7931" providerId="LiveId" clId="{038E19CE-D85B-4951-B266-0B2B7E2B9297}" dt="2024-03-17T00:14:36.110" v="187" actId="2711"/>
          <ac:spMkLst>
            <pc:docMk/>
            <pc:sldMk cId="2660228513" sldId="797"/>
            <ac:spMk id="7" creationId="{1E2D11E9-7938-01FD-9510-0BEA579A12FF}"/>
          </ac:spMkLst>
        </pc:spChg>
        <pc:spChg chg="mod">
          <ac:chgData name="Alla P" userId="90e0174a6fbe7931" providerId="LiveId" clId="{038E19CE-D85B-4951-B266-0B2B7E2B9297}" dt="2024-03-17T00:17:54.490" v="211" actId="27636"/>
          <ac:spMkLst>
            <pc:docMk/>
            <pc:sldMk cId="2660228513" sldId="797"/>
            <ac:spMk id="8" creationId="{BB41CC41-4754-4ACC-660B-98DC84B86D0A}"/>
          </ac:spMkLst>
        </pc:spChg>
      </pc:sldChg>
      <pc:sldChg chg="modSp mod">
        <pc:chgData name="Alla P" userId="90e0174a6fbe7931" providerId="LiveId" clId="{038E19CE-D85B-4951-B266-0B2B7E2B9297}" dt="2024-03-17T00:18:56.663" v="216" actId="2711"/>
        <pc:sldMkLst>
          <pc:docMk/>
          <pc:sldMk cId="1812952824" sldId="798"/>
        </pc:sldMkLst>
        <pc:spChg chg="mod">
          <ac:chgData name="Alla P" userId="90e0174a6fbe7931" providerId="LiveId" clId="{038E19CE-D85B-4951-B266-0B2B7E2B9297}" dt="2024-03-17T00:18:28.243" v="212" actId="2711"/>
          <ac:spMkLst>
            <pc:docMk/>
            <pc:sldMk cId="1812952824" sldId="798"/>
            <ac:spMk id="4" creationId="{3B49A70D-3AF7-6243-C7CB-460368F59DA9}"/>
          </ac:spMkLst>
        </pc:spChg>
        <pc:spChg chg="mod">
          <ac:chgData name="Alla P" userId="90e0174a6fbe7931" providerId="LiveId" clId="{038E19CE-D85B-4951-B266-0B2B7E2B9297}" dt="2024-03-17T00:18:56.663" v="216" actId="2711"/>
          <ac:spMkLst>
            <pc:docMk/>
            <pc:sldMk cId="1812952824" sldId="798"/>
            <ac:spMk id="5" creationId="{EF4C403D-5B97-985F-5CF8-C94DDB646D91}"/>
          </ac:spMkLst>
        </pc:spChg>
        <pc:spChg chg="mod">
          <ac:chgData name="Alla P" userId="90e0174a6fbe7931" providerId="LiveId" clId="{038E19CE-D85B-4951-B266-0B2B7E2B9297}" dt="2024-03-17T00:18:42.401" v="215" actId="2711"/>
          <ac:spMkLst>
            <pc:docMk/>
            <pc:sldMk cId="1812952824" sldId="798"/>
            <ac:spMk id="13" creationId="{BEBC4F98-F8EC-A3ED-65AF-18D16A84EE91}"/>
          </ac:spMkLst>
        </pc:spChg>
      </pc:sldChg>
      <pc:sldChg chg="modSp mod">
        <pc:chgData name="Alla P" userId="90e0174a6fbe7931" providerId="LiveId" clId="{038E19CE-D85B-4951-B266-0B2B7E2B9297}" dt="2024-03-17T00:22:59.372" v="245" actId="255"/>
        <pc:sldMkLst>
          <pc:docMk/>
          <pc:sldMk cId="2998431608" sldId="799"/>
        </pc:sldMkLst>
        <pc:spChg chg="mod">
          <ac:chgData name="Alla P" userId="90e0174a6fbe7931" providerId="LiveId" clId="{038E19CE-D85B-4951-B266-0B2B7E2B9297}" dt="2024-03-17T00:19:38.475" v="220" actId="255"/>
          <ac:spMkLst>
            <pc:docMk/>
            <pc:sldMk cId="2998431608" sldId="799"/>
            <ac:spMk id="2" creationId="{71CCA49F-2967-7D6A-9A20-940C4126EC05}"/>
          </ac:spMkLst>
        </pc:spChg>
        <pc:spChg chg="mod">
          <ac:chgData name="Alla P" userId="90e0174a6fbe7931" providerId="LiveId" clId="{038E19CE-D85B-4951-B266-0B2B7E2B9297}" dt="2024-03-17T00:19:12.936" v="217" actId="2711"/>
          <ac:spMkLst>
            <pc:docMk/>
            <pc:sldMk cId="2998431608" sldId="799"/>
            <ac:spMk id="4" creationId="{3B49A70D-3AF7-6243-C7CB-460368F59DA9}"/>
          </ac:spMkLst>
        </pc:spChg>
        <pc:spChg chg="mod">
          <ac:chgData name="Alla P" userId="90e0174a6fbe7931" providerId="LiveId" clId="{038E19CE-D85B-4951-B266-0B2B7E2B9297}" dt="2024-03-17T00:21:07.755" v="231" actId="255"/>
          <ac:spMkLst>
            <pc:docMk/>
            <pc:sldMk cId="2998431608" sldId="799"/>
            <ac:spMk id="6" creationId="{1F5A9687-C404-60C5-8FA9-85B5E4C407EF}"/>
          </ac:spMkLst>
        </pc:spChg>
        <pc:spChg chg="mod">
          <ac:chgData name="Alla P" userId="90e0174a6fbe7931" providerId="LiveId" clId="{038E19CE-D85B-4951-B266-0B2B7E2B9297}" dt="2024-03-17T00:19:20.626" v="218" actId="2711"/>
          <ac:spMkLst>
            <pc:docMk/>
            <pc:sldMk cId="2998431608" sldId="799"/>
            <ac:spMk id="7" creationId="{1E2D11E9-7938-01FD-9510-0BEA579A12FF}"/>
          </ac:spMkLst>
        </pc:spChg>
        <pc:spChg chg="mod">
          <ac:chgData name="Alla P" userId="90e0174a6fbe7931" providerId="LiveId" clId="{038E19CE-D85B-4951-B266-0B2B7E2B9297}" dt="2024-03-17T00:22:59.372" v="245" actId="255"/>
          <ac:spMkLst>
            <pc:docMk/>
            <pc:sldMk cId="2998431608" sldId="799"/>
            <ac:spMk id="8" creationId="{BB41CC41-4754-4ACC-660B-98DC84B86D0A}"/>
          </ac:spMkLst>
        </pc:spChg>
      </pc:sldChg>
      <pc:sldChg chg="modSp mod">
        <pc:chgData name="Alla P" userId="90e0174a6fbe7931" providerId="LiveId" clId="{038E19CE-D85B-4951-B266-0B2B7E2B9297}" dt="2024-03-17T00:25:31.553" v="260" actId="255"/>
        <pc:sldMkLst>
          <pc:docMk/>
          <pc:sldMk cId="417237728" sldId="800"/>
        </pc:sldMkLst>
        <pc:spChg chg="mod">
          <ac:chgData name="Alla P" userId="90e0174a6fbe7931" providerId="LiveId" clId="{038E19CE-D85B-4951-B266-0B2B7E2B9297}" dt="2024-03-17T00:23:20.170" v="246" actId="2711"/>
          <ac:spMkLst>
            <pc:docMk/>
            <pc:sldMk cId="417237728" sldId="800"/>
            <ac:spMk id="4" creationId="{3B49A70D-3AF7-6243-C7CB-460368F59DA9}"/>
          </ac:spMkLst>
        </pc:spChg>
        <pc:spChg chg="mod">
          <ac:chgData name="Alla P" userId="90e0174a6fbe7931" providerId="LiveId" clId="{038E19CE-D85B-4951-B266-0B2B7E2B9297}" dt="2024-03-17T00:25:31.553" v="260" actId="255"/>
          <ac:spMkLst>
            <pc:docMk/>
            <pc:sldMk cId="417237728" sldId="800"/>
            <ac:spMk id="5" creationId="{EF4C403D-5B97-985F-5CF8-C94DDB646D91}"/>
          </ac:spMkLst>
        </pc:spChg>
        <pc:spChg chg="mod">
          <ac:chgData name="Alla P" userId="90e0174a6fbe7931" providerId="LiveId" clId="{038E19CE-D85B-4951-B266-0B2B7E2B9297}" dt="2024-03-17T00:23:28.550" v="247" actId="2711"/>
          <ac:spMkLst>
            <pc:docMk/>
            <pc:sldMk cId="417237728" sldId="800"/>
            <ac:spMk id="13" creationId="{BEBC4F98-F8EC-A3ED-65AF-18D16A84EE91}"/>
          </ac:spMkLst>
        </pc:spChg>
      </pc:sldChg>
      <pc:sldChg chg="modSp mod">
        <pc:chgData name="Alla P" userId="90e0174a6fbe7931" providerId="LiveId" clId="{038E19CE-D85B-4951-B266-0B2B7E2B9297}" dt="2024-03-17T00:26:53.861" v="270" actId="27636"/>
        <pc:sldMkLst>
          <pc:docMk/>
          <pc:sldMk cId="4060620694" sldId="801"/>
        </pc:sldMkLst>
        <pc:spChg chg="mod">
          <ac:chgData name="Alla P" userId="90e0174a6fbe7931" providerId="LiveId" clId="{038E19CE-D85B-4951-B266-0B2B7E2B9297}" dt="2024-03-17T00:26:13.136" v="265" actId="14100"/>
          <ac:spMkLst>
            <pc:docMk/>
            <pc:sldMk cId="4060620694" sldId="801"/>
            <ac:spMk id="2" creationId="{71CCA49F-2967-7D6A-9A20-940C4126EC05}"/>
          </ac:spMkLst>
        </pc:spChg>
        <pc:spChg chg="mod">
          <ac:chgData name="Alla P" userId="90e0174a6fbe7931" providerId="LiveId" clId="{038E19CE-D85B-4951-B266-0B2B7E2B9297}" dt="2024-03-17T00:25:42.824" v="261" actId="2711"/>
          <ac:spMkLst>
            <pc:docMk/>
            <pc:sldMk cId="4060620694" sldId="801"/>
            <ac:spMk id="4" creationId="{3B49A70D-3AF7-6243-C7CB-460368F59DA9}"/>
          </ac:spMkLst>
        </pc:spChg>
        <pc:spChg chg="mod">
          <ac:chgData name="Alla P" userId="90e0174a6fbe7931" providerId="LiveId" clId="{038E19CE-D85B-4951-B266-0B2B7E2B9297}" dt="2024-03-17T00:26:31.997" v="268" actId="255"/>
          <ac:spMkLst>
            <pc:docMk/>
            <pc:sldMk cId="4060620694" sldId="801"/>
            <ac:spMk id="6" creationId="{1F5A9687-C404-60C5-8FA9-85B5E4C407EF}"/>
          </ac:spMkLst>
        </pc:spChg>
        <pc:spChg chg="mod">
          <ac:chgData name="Alla P" userId="90e0174a6fbe7931" providerId="LiveId" clId="{038E19CE-D85B-4951-B266-0B2B7E2B9297}" dt="2024-03-17T00:25:51.511" v="262" actId="2711"/>
          <ac:spMkLst>
            <pc:docMk/>
            <pc:sldMk cId="4060620694" sldId="801"/>
            <ac:spMk id="7" creationId="{1E2D11E9-7938-01FD-9510-0BEA579A12FF}"/>
          </ac:spMkLst>
        </pc:spChg>
        <pc:spChg chg="mod">
          <ac:chgData name="Alla P" userId="90e0174a6fbe7931" providerId="LiveId" clId="{038E19CE-D85B-4951-B266-0B2B7E2B9297}" dt="2024-03-17T00:26:53.861" v="270" actId="27636"/>
          <ac:spMkLst>
            <pc:docMk/>
            <pc:sldMk cId="4060620694" sldId="801"/>
            <ac:spMk id="8" creationId="{BB41CC41-4754-4ACC-660B-98DC84B86D0A}"/>
          </ac:spMkLst>
        </pc:spChg>
      </pc:sldChg>
      <pc:sldChg chg="modSp mod">
        <pc:chgData name="Alla P" userId="90e0174a6fbe7931" providerId="LiveId" clId="{038E19CE-D85B-4951-B266-0B2B7E2B9297}" dt="2024-03-17T00:27:49.166" v="273" actId="2711"/>
        <pc:sldMkLst>
          <pc:docMk/>
          <pc:sldMk cId="4062202257" sldId="802"/>
        </pc:sldMkLst>
        <pc:spChg chg="mod">
          <ac:chgData name="Alla P" userId="90e0174a6fbe7931" providerId="LiveId" clId="{038E19CE-D85B-4951-B266-0B2B7E2B9297}" dt="2024-03-17T00:27:30.153" v="272" actId="2711"/>
          <ac:spMkLst>
            <pc:docMk/>
            <pc:sldMk cId="4062202257" sldId="802"/>
            <ac:spMk id="4" creationId="{3B49A70D-3AF7-6243-C7CB-460368F59DA9}"/>
          </ac:spMkLst>
        </pc:spChg>
        <pc:spChg chg="mod">
          <ac:chgData name="Alla P" userId="90e0174a6fbe7931" providerId="LiveId" clId="{038E19CE-D85B-4951-B266-0B2B7E2B9297}" dt="2024-03-17T00:27:49.166" v="273" actId="2711"/>
          <ac:spMkLst>
            <pc:docMk/>
            <pc:sldMk cId="4062202257" sldId="802"/>
            <ac:spMk id="5" creationId="{EF4C403D-5B97-985F-5CF8-C94DDB646D91}"/>
          </ac:spMkLst>
        </pc:spChg>
        <pc:spChg chg="mod">
          <ac:chgData name="Alla P" userId="90e0174a6fbe7931" providerId="LiveId" clId="{038E19CE-D85B-4951-B266-0B2B7E2B9297}" dt="2024-03-17T00:27:21.339" v="271" actId="2711"/>
          <ac:spMkLst>
            <pc:docMk/>
            <pc:sldMk cId="4062202257" sldId="802"/>
            <ac:spMk id="13" creationId="{BEBC4F98-F8EC-A3ED-65AF-18D16A84EE91}"/>
          </ac:spMkLst>
        </pc:spChg>
      </pc:sldChg>
      <pc:sldChg chg="modSp mod">
        <pc:chgData name="Alla P" userId="90e0174a6fbe7931" providerId="LiveId" clId="{038E19CE-D85B-4951-B266-0B2B7E2B9297}" dt="2024-03-17T00:29:13.004" v="280" actId="255"/>
        <pc:sldMkLst>
          <pc:docMk/>
          <pc:sldMk cId="64947978" sldId="803"/>
        </pc:sldMkLst>
        <pc:spChg chg="mod">
          <ac:chgData name="Alla P" userId="90e0174a6fbe7931" providerId="LiveId" clId="{038E19CE-D85B-4951-B266-0B2B7E2B9297}" dt="2024-03-17T00:29:13.004" v="280" actId="255"/>
          <ac:spMkLst>
            <pc:docMk/>
            <pc:sldMk cId="64947978" sldId="803"/>
            <ac:spMk id="2" creationId="{71CCA49F-2967-7D6A-9A20-940C4126EC05}"/>
          </ac:spMkLst>
        </pc:spChg>
        <pc:spChg chg="mod">
          <ac:chgData name="Alla P" userId="90e0174a6fbe7931" providerId="LiveId" clId="{038E19CE-D85B-4951-B266-0B2B7E2B9297}" dt="2024-03-17T00:28:12.293" v="274" actId="2711"/>
          <ac:spMkLst>
            <pc:docMk/>
            <pc:sldMk cId="64947978" sldId="803"/>
            <ac:spMk id="4" creationId="{3B49A70D-3AF7-6243-C7CB-460368F59DA9}"/>
          </ac:spMkLst>
        </pc:spChg>
        <pc:spChg chg="mod">
          <ac:chgData name="Alla P" userId="90e0174a6fbe7931" providerId="LiveId" clId="{038E19CE-D85B-4951-B266-0B2B7E2B9297}" dt="2024-03-17T00:28:57.855" v="278" actId="255"/>
          <ac:spMkLst>
            <pc:docMk/>
            <pc:sldMk cId="64947978" sldId="803"/>
            <ac:spMk id="6" creationId="{1F5A9687-C404-60C5-8FA9-85B5E4C407EF}"/>
          </ac:spMkLst>
        </pc:spChg>
        <pc:spChg chg="mod">
          <ac:chgData name="Alla P" userId="90e0174a6fbe7931" providerId="LiveId" clId="{038E19CE-D85B-4951-B266-0B2B7E2B9297}" dt="2024-03-17T00:28:21.009" v="275" actId="2711"/>
          <ac:spMkLst>
            <pc:docMk/>
            <pc:sldMk cId="64947978" sldId="803"/>
            <ac:spMk id="7" creationId="{1E2D11E9-7938-01FD-9510-0BEA579A12FF}"/>
          </ac:spMkLst>
        </pc:spChg>
        <pc:spChg chg="mod">
          <ac:chgData name="Alla P" userId="90e0174a6fbe7931" providerId="LiveId" clId="{038E19CE-D85B-4951-B266-0B2B7E2B9297}" dt="2024-03-17T00:28:39.854" v="276" actId="2711"/>
          <ac:spMkLst>
            <pc:docMk/>
            <pc:sldMk cId="64947978" sldId="803"/>
            <ac:spMk id="8" creationId="{BB41CC41-4754-4ACC-660B-98DC84B86D0A}"/>
          </ac:spMkLst>
        </pc:spChg>
      </pc:sldChg>
      <pc:sldChg chg="modSp mod">
        <pc:chgData name="Alla P" userId="90e0174a6fbe7931" providerId="LiveId" clId="{038E19CE-D85B-4951-B266-0B2B7E2B9297}" dt="2024-03-17T00:31:01.175" v="291" actId="14100"/>
        <pc:sldMkLst>
          <pc:docMk/>
          <pc:sldMk cId="176074480" sldId="804"/>
        </pc:sldMkLst>
        <pc:spChg chg="mod">
          <ac:chgData name="Alla P" userId="90e0174a6fbe7931" providerId="LiveId" clId="{038E19CE-D85B-4951-B266-0B2B7E2B9297}" dt="2024-03-17T00:30:00.723" v="283" actId="2711"/>
          <ac:spMkLst>
            <pc:docMk/>
            <pc:sldMk cId="176074480" sldId="804"/>
            <ac:spMk id="2" creationId="{F08CC4F9-8F13-736A-DC05-412C12945A01}"/>
          </ac:spMkLst>
        </pc:spChg>
        <pc:spChg chg="mod">
          <ac:chgData name="Alla P" userId="90e0174a6fbe7931" providerId="LiveId" clId="{038E19CE-D85B-4951-B266-0B2B7E2B9297}" dt="2024-03-17T00:31:01.175" v="291" actId="14100"/>
          <ac:spMkLst>
            <pc:docMk/>
            <pc:sldMk cId="176074480" sldId="804"/>
            <ac:spMk id="3" creationId="{C593CEE5-DD67-0BB4-CFC7-4CD4F49EFEAE}"/>
          </ac:spMkLst>
        </pc:spChg>
      </pc:sldChg>
      <pc:sldChg chg="modSp mod">
        <pc:chgData name="Alla P" userId="90e0174a6fbe7931" providerId="LiveId" clId="{038E19CE-D85B-4951-B266-0B2B7E2B9297}" dt="2024-03-16T23:53:25.045" v="36" actId="255"/>
        <pc:sldMkLst>
          <pc:docMk/>
          <pc:sldMk cId="2191320604" sldId="805"/>
        </pc:sldMkLst>
        <pc:spChg chg="mod">
          <ac:chgData name="Alla P" userId="90e0174a6fbe7931" providerId="LiveId" clId="{038E19CE-D85B-4951-B266-0B2B7E2B9297}" dt="2024-03-16T23:52:11.233" v="30" actId="2711"/>
          <ac:spMkLst>
            <pc:docMk/>
            <pc:sldMk cId="2191320604" sldId="805"/>
            <ac:spMk id="2" creationId="{8238BEB6-660C-D433-E94B-63EBDE0C0C48}"/>
          </ac:spMkLst>
        </pc:spChg>
        <pc:graphicFrameChg chg="modGraphic">
          <ac:chgData name="Alla P" userId="90e0174a6fbe7931" providerId="LiveId" clId="{038E19CE-D85B-4951-B266-0B2B7E2B9297}" dt="2024-03-16T23:53:25.045" v="36" actId="255"/>
          <ac:graphicFrameMkLst>
            <pc:docMk/>
            <pc:sldMk cId="2191320604" sldId="805"/>
            <ac:graphicFrameMk id="6" creationId="{AE7EFCC7-C114-9914-F1A3-D05590582EE4}"/>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sz="quarter" idx="1"/>
          </p:nvPr>
        </p:nvSpPr>
        <p:spPr>
          <a:xfrm>
            <a:off x="3970937" y="0"/>
            <a:ext cx="3037840" cy="464820"/>
          </a:xfrm>
          <a:prstGeom prst="rect">
            <a:avLst/>
          </a:prstGeom>
        </p:spPr>
        <p:txBody>
          <a:bodyPr vert="horz" lIns="93174" tIns="46587" rIns="93174" bIns="46587" rtlCol="0"/>
          <a:lstStyle>
            <a:lvl1pPr algn="r">
              <a:defRPr sz="1200"/>
            </a:lvl1pPr>
          </a:lstStyle>
          <a:p>
            <a:fld id="{F0CD2F00-61FB-4622-8C3E-D623F4E75147}" type="datetimeFigureOut">
              <a:rPr lang="en-US" smtClean="0"/>
              <a:pPr/>
              <a:t>3/19/2024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7" y="8829967"/>
            <a:ext cx="3037840" cy="464820"/>
          </a:xfrm>
          <a:prstGeom prst="rect">
            <a:avLst/>
          </a:prstGeom>
        </p:spPr>
        <p:txBody>
          <a:bodyPr vert="horz" lIns="93174" tIns="46587" rIns="93174" bIns="46587" rtlCol="0" anchor="b"/>
          <a:lstStyle>
            <a:lvl1pPr algn="r">
              <a:defRPr sz="1200"/>
            </a:lvl1pPr>
          </a:lstStyle>
          <a:p>
            <a:fld id="{AE9A26AE-B8CC-451C-A263-1C19A2AFE5C7}" type="slidenum">
              <a:rPr lang="en-US" smtClean="0"/>
              <a:pPr/>
              <a:t>‹#›</a:t>
            </a:fld>
            <a:endParaRPr lang="en-US"/>
          </a:p>
        </p:txBody>
      </p:sp>
    </p:spTree>
    <p:extLst>
      <p:ext uri="{BB962C8B-B14F-4D97-AF65-F5344CB8AC3E}">
        <p14:creationId xmlns:p14="http://schemas.microsoft.com/office/powerpoint/2010/main" val="349639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4820"/>
          </a:xfrm>
          <a:prstGeom prst="rect">
            <a:avLst/>
          </a:prstGeom>
        </p:spPr>
        <p:txBody>
          <a:bodyPr vert="horz" lIns="93174" tIns="46587" rIns="93174" bIns="46587" rtlCol="0"/>
          <a:lstStyle>
            <a:lvl1pPr algn="r">
              <a:defRPr sz="1200"/>
            </a:lvl1pPr>
          </a:lstStyle>
          <a:p>
            <a:fld id="{5C681A43-BE4C-4C0F-8F74-696F501D2834}" type="datetimeFigureOut">
              <a:rPr lang="en-US" smtClean="0"/>
              <a:pPr/>
              <a:t>3/19/2024</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4" tIns="46587" rIns="93174"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4" tIns="46587" rIns="93174" bIns="46587" rtlCol="0" anchor="b"/>
          <a:lstStyle>
            <a:lvl1pPr algn="r">
              <a:defRPr sz="1200"/>
            </a:lvl1pPr>
          </a:lstStyle>
          <a:p>
            <a:fld id="{1BCBBBD2-1254-4878-A9BA-51C58DCFCD72}" type="slidenum">
              <a:rPr lang="en-US" smtClean="0"/>
              <a:pPr/>
              <a:t>‹#›</a:t>
            </a:fld>
            <a:endParaRPr lang="en-US"/>
          </a:p>
        </p:txBody>
      </p:sp>
    </p:spTree>
    <p:extLst>
      <p:ext uri="{BB962C8B-B14F-4D97-AF65-F5344CB8AC3E}">
        <p14:creationId xmlns:p14="http://schemas.microsoft.com/office/powerpoint/2010/main" val="190752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1</a:t>
            </a:fld>
            <a:endParaRPr lang="en-US"/>
          </a:p>
        </p:txBody>
      </p:sp>
    </p:spTree>
    <p:extLst>
      <p:ext uri="{BB962C8B-B14F-4D97-AF65-F5344CB8AC3E}">
        <p14:creationId xmlns:p14="http://schemas.microsoft.com/office/powerpoint/2010/main" val="263863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3</a:t>
            </a:fld>
            <a:endParaRPr lang="en-US"/>
          </a:p>
        </p:txBody>
      </p:sp>
    </p:spTree>
    <p:extLst>
      <p:ext uri="{BB962C8B-B14F-4D97-AF65-F5344CB8AC3E}">
        <p14:creationId xmlns:p14="http://schemas.microsoft.com/office/powerpoint/2010/main" val="257927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CBBBD2-1254-4878-A9BA-51C58DCFCD72}" type="slidenum">
              <a:rPr lang="en-US" smtClean="0"/>
              <a:pPr/>
              <a:t>13</a:t>
            </a:fld>
            <a:endParaRPr lang="en-US"/>
          </a:p>
        </p:txBody>
      </p:sp>
    </p:spTree>
    <p:extLst>
      <p:ext uri="{BB962C8B-B14F-4D97-AF65-F5344CB8AC3E}">
        <p14:creationId xmlns:p14="http://schemas.microsoft.com/office/powerpoint/2010/main" val="420941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t>Hello, my name is Marian Harkavy and I am the Director of Policy, Planning and Analysis at DOER. My team leads our work related to energy infrastructure, supply, and rates. </a:t>
            </a:r>
          </a:p>
          <a:p>
            <a:r>
              <a:rPr lang="en-US"/>
              <a:t>These are three of our key goals for 2024:</a:t>
            </a:r>
          </a:p>
          <a:p>
            <a:r>
              <a:rPr lang="en-US"/>
              <a:t>- First, we are participating in several projects that are related to encouraging our utilities in Massachusetts to make necessary investments in the electric grid that will support electrification and the transition beyond natural gas. Transitioning to electric technologies like heat pumps and electric vehicles is necessary to meet our clean energy goals and is projected to increase our electric demand while reducing our demand for natural gas. This transition will require big changes to the way our utilities plan for and invest in the electric and gas systems. DOER is involved in several projects that are reviewing the utilities plans and encouraging them to make investments that align with our clean energy goals. </a:t>
            </a:r>
          </a:p>
          <a:p>
            <a:r>
              <a:rPr lang="en-US"/>
              <a:t>- Next, our team is working on projects to secure clean energy supply resources to meet demand for electricity and reduce emissions. We will need a lot of clean energy supply resources like offshore wind and solar energy to meet electric demand in the coming decades. Our team leads DOER’s work on offshore wind energy procurements and other projects to ensure we have adequate clean power resources to meet our growing demand. </a:t>
            </a:r>
          </a:p>
          <a:p>
            <a:r>
              <a:rPr lang="en-US"/>
              <a:t>- Finally, our team is involved in work to design electric rates that will promote energy affordability while encouraging adoption of heat pumps and electric vehicles. Well-designed electric rates are crucial to help incentivize customers to switch away from natural gas and onto heat pumps and electric vehicles while maintaining an equitable energy burden for residents. Tools like time-varying rates and other rate designs can help incentivize electrification, reduce the need to invest in new grid infrastructure, and maintain affordable bills for residents.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18</a:t>
            </a:fld>
            <a:endParaRPr lang="en-US"/>
          </a:p>
        </p:txBody>
      </p:sp>
    </p:spTree>
    <p:extLst>
      <p:ext uri="{BB962C8B-B14F-4D97-AF65-F5344CB8AC3E}">
        <p14:creationId xmlns:p14="http://schemas.microsoft.com/office/powerpoint/2010/main" val="77451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t>This slide lists four of the key projects our team is working on in 2024 and highlights some opportunities for public input during the process. </a:t>
            </a:r>
          </a:p>
          <a:p>
            <a:r>
              <a:rPr lang="en-US"/>
              <a:t>- First, we are working on the Electric Sector Modernization Plans (ESMPs). These are major new plans from the electric utilities in Massachusetts that outline their 5 to 10 year plans for investing in the electric grid to meet clean energy goals. Our team is reviewing these plans in detail and providing recommendations to the Department of Public Utilities, our regulatory agency, to ensure these plans are transparent, incorporate stakeholder input, and align with our mandatory statewide emissions limits. The Department of Public Utilities is hosting public hearings on these plans this month. </a:t>
            </a:r>
          </a:p>
          <a:p>
            <a:r>
              <a:rPr lang="en-US"/>
              <a:t>- Next, our team is preparing to receive bids for our fourth competitive offshore wind solicitation. We refer to this by its statutory name, Section 83C. We are excited to be collaborating with our state partners in Connecticut and Rhode Island on simultaneous solicitations that would allow us to make a joint selection of a project if it offers the greatest benefits. We will receive offshore wind bids from developers at the end of March and will aim to select a project or projects by August 7. </a:t>
            </a:r>
          </a:p>
          <a:p>
            <a:r>
              <a:rPr lang="en-US"/>
              <a:t>- Next, our team is helping coordinate an Interagency Rates Working Group with state agency partners including the Massachusetts Clean Energy Center, The Executive Office of Energy and Environmental Affairs, and the Attorney General’s Office. This group will be working with a consultant to develop both a short-term and long-term study on rate design that can support electrification and preserve energy affordability. The group is planning to hold public stakeholder sessions to gather input this spring and summer. </a:t>
            </a:r>
          </a:p>
          <a:p>
            <a:r>
              <a:rPr lang="en-US"/>
              <a:t>- Finally, our team will be working with the state’s electric and gas utilities to ensure they are coordinating on strategies to transition customers off natural gas service and onto electricity in a way that minimizes costs for ratepayers. Following up on recent regulatory direction about the future of gas, and the plans submitted by the electric utilities in the Electric Sector Modernization Plans, we know we will need careful coordination between gas and electric utilities to ensure a smooth and efficient energy transition and DOER looks forward to playing a leading role in this coordination effort. </a:t>
            </a:r>
          </a:p>
        </p:txBody>
      </p:sp>
      <p:sp>
        <p:nvSpPr>
          <p:cNvPr id="4" name="Slide Number Placeholder 3"/>
          <p:cNvSpPr>
            <a:spLocks noGrp="1"/>
          </p:cNvSpPr>
          <p:nvPr>
            <p:ph type="sldNum" sz="quarter" idx="5"/>
          </p:nvPr>
        </p:nvSpPr>
        <p:spPr/>
        <p:txBody>
          <a:bodyPr/>
          <a:lstStyle/>
          <a:p>
            <a:fld id="{1BCBBBD2-1254-4878-A9BA-51C58DCFCD72}" type="slidenum">
              <a:rPr lang="en-US" smtClean="0"/>
              <a:pPr/>
              <a:t>19</a:t>
            </a:fld>
            <a:endParaRPr lang="en-US"/>
          </a:p>
        </p:txBody>
      </p:sp>
    </p:spTree>
    <p:extLst>
      <p:ext uri="{BB962C8B-B14F-4D97-AF65-F5344CB8AC3E}">
        <p14:creationId xmlns:p14="http://schemas.microsoft.com/office/powerpoint/2010/main" val="390867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BBBD2-1254-4878-A9BA-51C58DCFCD72}" type="slidenum">
              <a:rPr lang="en-US" smtClean="0"/>
              <a:pPr/>
              <a:t>22</a:t>
            </a:fld>
            <a:endParaRPr lang="en-US"/>
          </a:p>
        </p:txBody>
      </p:sp>
    </p:spTree>
    <p:extLst>
      <p:ext uri="{BB962C8B-B14F-4D97-AF65-F5344CB8AC3E}">
        <p14:creationId xmlns:p14="http://schemas.microsoft.com/office/powerpoint/2010/main" val="298998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ER Master Text Slide">
    <p:spTree>
      <p:nvGrpSpPr>
        <p:cNvPr id="1" name=""/>
        <p:cNvGrpSpPr/>
        <p:nvPr/>
      </p:nvGrpSpPr>
      <p:grpSpPr>
        <a:xfrm>
          <a:off x="0" y="0"/>
          <a:ext cx="0" cy="0"/>
          <a:chOff x="0" y="0"/>
          <a:chExt cx="0" cy="0"/>
        </a:xfrm>
      </p:grpSpPr>
      <p:pic>
        <p:nvPicPr>
          <p:cNvPr id="5" name="Picture 8"/>
          <p:cNvPicPr>
            <a:picLocks noChangeAspect="1" noChangeArrowheads="1"/>
          </p:cNvPicPr>
          <p:nvPr userDrawn="1"/>
        </p:nvPicPr>
        <p:blipFill>
          <a:blip r:embed="rId2" cstate="print"/>
          <a:srcRect/>
          <a:stretch>
            <a:fillRect/>
          </a:stretch>
        </p:blipFill>
        <p:spPr bwMode="auto">
          <a:xfrm>
            <a:off x="0" y="0"/>
            <a:ext cx="1386367" cy="816000"/>
          </a:xfrm>
          <a:prstGeom prst="rect">
            <a:avLst/>
          </a:prstGeom>
          <a:noFill/>
          <a:ln w="9525">
            <a:noFill/>
            <a:miter lim="800000"/>
            <a:headEnd/>
            <a:tailEnd/>
          </a:ln>
        </p:spPr>
      </p:pic>
      <p:sp>
        <p:nvSpPr>
          <p:cNvPr id="2" name="Title 1"/>
          <p:cNvSpPr>
            <a:spLocks noGrp="1"/>
          </p:cNvSpPr>
          <p:nvPr>
            <p:ph type="title"/>
          </p:nvPr>
        </p:nvSpPr>
        <p:spPr>
          <a:xfrm>
            <a:off x="1879600" y="228600"/>
            <a:ext cx="9702800" cy="762000"/>
          </a:xfrm>
          <a:prstGeom prst="rect">
            <a:avLst/>
          </a:prstGeom>
        </p:spPr>
        <p:txBody>
          <a:bodyPr>
            <a:normAutofit/>
          </a:bodyPr>
          <a:lstStyle>
            <a:lvl1pPr algn="l">
              <a:defRPr sz="3200" b="1">
                <a:solidFill>
                  <a:srgbClr val="008000"/>
                </a:solidFill>
                <a:latin typeface="Aptos Black" panose="020B0004020202020204" pitchFamily="34" charset="0"/>
              </a:defRPr>
            </a:lvl1pPr>
          </a:lstStyle>
          <a:p>
            <a:r>
              <a:rPr lang="en-US"/>
              <a:t>Click to edit Master title style</a:t>
            </a:r>
          </a:p>
        </p:txBody>
      </p:sp>
      <p:sp>
        <p:nvSpPr>
          <p:cNvPr id="14" name="Text Placeholder 13"/>
          <p:cNvSpPr>
            <a:spLocks noGrp="1"/>
          </p:cNvSpPr>
          <p:nvPr>
            <p:ph type="body" sz="quarter" idx="13"/>
          </p:nvPr>
        </p:nvSpPr>
        <p:spPr>
          <a:xfrm>
            <a:off x="965200" y="1219200"/>
            <a:ext cx="10261600" cy="4876800"/>
          </a:xfrm>
          <a:prstGeom prst="rect">
            <a:avLst/>
          </a:prstGeom>
        </p:spPr>
        <p:txBody>
          <a:bodyPr/>
          <a:lstStyle>
            <a:lvl1pPr>
              <a:defRPr sz="2800">
                <a:latin typeface="Aptos Narrow" panose="020B0004020202020204" pitchFamily="34" charset="0"/>
              </a:defRPr>
            </a:lvl1pPr>
            <a:lvl2pPr>
              <a:buSzPct val="80000"/>
              <a:buFont typeface="Wingdings" pitchFamily="2" charset="2"/>
              <a:buChar char="Ø"/>
              <a:defRPr>
                <a:latin typeface="Aptos Narrow" panose="020B0004020202020204" pitchFamily="34" charset="0"/>
              </a:defRPr>
            </a:lvl2pPr>
            <a:lvl3pPr>
              <a:buFont typeface="Wingdings" pitchFamily="2" charset="2"/>
              <a:buChar char="§"/>
              <a:defRPr>
                <a:latin typeface="Aptos Narrow" panose="020B0004020202020204" pitchFamily="34" charset="0"/>
              </a:defRPr>
            </a:lvl3pPr>
            <a:lvl4pPr>
              <a:buNone/>
              <a:defRPr sz="2400"/>
            </a:lvl4pPr>
          </a:lstStyle>
          <a:p>
            <a:pPr lvl="0"/>
            <a:r>
              <a:rPr lang="en-US"/>
              <a:t>Click to edit Master text styles</a:t>
            </a:r>
          </a:p>
          <a:p>
            <a:pPr lvl="1"/>
            <a:r>
              <a:rPr lang="en-US"/>
              <a:t>Second level</a:t>
            </a:r>
          </a:p>
          <a:p>
            <a:pPr lvl="2"/>
            <a:r>
              <a:rPr lang="en-US"/>
              <a:t>Third level</a:t>
            </a:r>
          </a:p>
        </p:txBody>
      </p:sp>
      <p:sp>
        <p:nvSpPr>
          <p:cNvPr id="7" name="Slide Number Placeholder 15"/>
          <p:cNvSpPr>
            <a:spLocks noGrp="1"/>
          </p:cNvSpPr>
          <p:nvPr>
            <p:ph type="sldNum" sz="quarter" idx="14"/>
          </p:nvPr>
        </p:nvSpPr>
        <p:spPr>
          <a:xfrm>
            <a:off x="11270891" y="6462684"/>
            <a:ext cx="812800" cy="365125"/>
          </a:xfrm>
        </p:spPr>
        <p:txBody>
          <a:bodyPr wrap="square" numCol="1" anchorCtr="0" compatLnSpc="1">
            <a:prstTxWarp prst="textNoShape">
              <a:avLst/>
            </a:prstTxWarp>
          </a:bodyPr>
          <a:lstStyle>
            <a:lvl1pPr>
              <a:defRPr sz="1200">
                <a:solidFill>
                  <a:schemeClr val="tx1"/>
                </a:solidFill>
                <a:latin typeface="Calibri" pitchFamily="34" charset="0"/>
              </a:defRPr>
            </a:lvl1pPr>
          </a:lstStyle>
          <a:p>
            <a:pPr>
              <a:defRPr/>
            </a:pPr>
            <a:fld id="{B6FAB5CE-5980-4C9D-B2E2-2FD2F4BD448E}" type="slidenum">
              <a:rPr lang="en-US" smtClean="0"/>
              <a:pPr>
                <a:defRPr/>
              </a:pPr>
              <a:t>‹#›</a:t>
            </a:fld>
            <a:endParaRPr lang="en-US"/>
          </a:p>
        </p:txBody>
      </p:sp>
      <p:cxnSp>
        <p:nvCxnSpPr>
          <p:cNvPr id="6" name="Straight Connector 5">
            <a:extLst>
              <a:ext uri="{FF2B5EF4-FFF2-40B4-BE49-F238E27FC236}">
                <a16:creationId xmlns:a16="http://schemas.microsoft.com/office/drawing/2014/main" id="{D59B2009-E989-4EA7-A832-E43949D0E4EF}"/>
              </a:ext>
            </a:extLst>
          </p:cNvPr>
          <p:cNvCxnSpPr>
            <a:cxnSpLocks/>
          </p:cNvCxnSpPr>
          <p:nvPr userDrawn="1"/>
        </p:nvCxnSpPr>
        <p:spPr>
          <a:xfrm rot="16200000">
            <a:off x="6807200" y="-3905250"/>
            <a:ext cx="0" cy="97536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F37F0BF3-7E01-4ADA-898F-B7BD535273F5}" type="slidenum">
              <a:rPr lang="en-US"/>
              <a:pPr>
                <a:defRPr/>
              </a:pPr>
              <a:t>‹#›</a:t>
            </a:fld>
            <a:endParaRPr lang="en-US"/>
          </a:p>
        </p:txBody>
      </p:sp>
    </p:spTree>
  </p:cSld>
  <p:clrMapOvr>
    <a:masterClrMapping/>
  </p:clrMapOvr>
  <p:transition>
    <p:wipe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lvl1pPr algn="l" defTabSz="914400" rtl="0" eaLnBrk="1" latinLnBrk="0" hangingPunct="1">
              <a:spcBef>
                <a:spcPct val="0"/>
              </a:spcBef>
              <a:buNone/>
              <a:defRPr lang="en-US" sz="4000" kern="1200">
                <a:solidFill>
                  <a:schemeClr val="tx1"/>
                </a:solidFill>
                <a:latin typeface="+mj-lt"/>
                <a:ea typeface="+mj-ea"/>
                <a:cs typeface="+mj-cs"/>
              </a:defRPr>
            </a:lvl1pPr>
          </a:lstStyle>
          <a:p>
            <a:r>
              <a:rPr lang="en-US"/>
              <a:t>Click to edit Master title style</a:t>
            </a:r>
          </a:p>
        </p:txBody>
      </p:sp>
      <p:sp>
        <p:nvSpPr>
          <p:cNvPr id="6" name="Content Placeholder 2"/>
          <p:cNvSpPr>
            <a:spLocks noGrp="1"/>
          </p:cNvSpPr>
          <p:nvPr>
            <p:ph idx="1"/>
          </p:nvPr>
        </p:nvSpPr>
        <p:spPr>
          <a:xfrm>
            <a:off x="609600" y="1600204"/>
            <a:ext cx="10972800" cy="4525963"/>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2"/>
          <p:cNvPicPr>
            <a:picLocks noChangeAspect="1" noChangeArrowheads="1"/>
          </p:cNvPicPr>
          <p:nvPr userDrawn="1"/>
        </p:nvPicPr>
        <p:blipFill>
          <a:blip r:embed="rId2" cstate="print"/>
          <a:srcRect/>
          <a:stretch>
            <a:fillRect/>
          </a:stretch>
        </p:blipFill>
        <p:spPr bwMode="auto">
          <a:xfrm>
            <a:off x="5283202" y="6153534"/>
            <a:ext cx="1361292" cy="704469"/>
          </a:xfrm>
          <a:prstGeom prst="rect">
            <a:avLst/>
          </a:prstGeom>
          <a:noFill/>
          <a:ln w="9525">
            <a:noFill/>
            <a:miter lim="800000"/>
            <a:headEnd/>
            <a:tailEnd/>
          </a:ln>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OER Title Slide">
    <p:spTree>
      <p:nvGrpSpPr>
        <p:cNvPr id="1" name=""/>
        <p:cNvGrpSpPr/>
        <p:nvPr/>
      </p:nvGrpSpPr>
      <p:grpSpPr>
        <a:xfrm>
          <a:off x="0" y="0"/>
          <a:ext cx="0" cy="0"/>
          <a:chOff x="0" y="0"/>
          <a:chExt cx="0" cy="0"/>
        </a:xfrm>
      </p:grpSpPr>
      <p:sp>
        <p:nvSpPr>
          <p:cNvPr id="3" name="Rectangle 2"/>
          <p:cNvSpPr/>
          <p:nvPr userDrawn="1"/>
        </p:nvSpPr>
        <p:spPr>
          <a:xfrm>
            <a:off x="1" y="0"/>
            <a:ext cx="1828801" cy="6858000"/>
          </a:xfrm>
          <a:prstGeom prst="rect">
            <a:avLst/>
          </a:prstGeom>
          <a:solidFill>
            <a:srgbClr val="004B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 name="Rectangle 3"/>
          <p:cNvSpPr/>
          <p:nvPr userDrawn="1"/>
        </p:nvSpPr>
        <p:spPr>
          <a:xfrm>
            <a:off x="3556000" y="152403"/>
            <a:ext cx="8128000" cy="276999"/>
          </a:xfrm>
          <a:prstGeom prst="rect">
            <a:avLst/>
          </a:prstGeom>
        </p:spPr>
        <p:txBody>
          <a:bodyPr wrap="square">
            <a:spAutoFit/>
          </a:bodyPr>
          <a:lstStyle/>
          <a:p>
            <a:pPr>
              <a:defRPr/>
            </a:pPr>
            <a:r>
              <a:rPr lang="en-US" sz="1200" b="1" i="1">
                <a:solidFill>
                  <a:srgbClr val="1F497D"/>
                </a:solidFill>
                <a:latin typeface="Calibri" pitchFamily="34" charset="0"/>
              </a:rPr>
              <a:t>Creating A Clean,</a:t>
            </a:r>
            <a:r>
              <a:rPr lang="en-US" sz="1200" b="1" i="1" baseline="0">
                <a:solidFill>
                  <a:srgbClr val="1F497D"/>
                </a:solidFill>
                <a:latin typeface="Calibri" pitchFamily="34" charset="0"/>
              </a:rPr>
              <a:t> Affordable, Equitable and Resilient</a:t>
            </a:r>
            <a:r>
              <a:rPr lang="en-US" sz="1200" b="1" i="1">
                <a:solidFill>
                  <a:srgbClr val="1F497D"/>
                </a:solidFill>
                <a:latin typeface="Calibri" pitchFamily="34" charset="0"/>
              </a:rPr>
              <a:t> Energy Future For the Commonwealth</a:t>
            </a:r>
          </a:p>
        </p:txBody>
      </p:sp>
      <p:sp>
        <p:nvSpPr>
          <p:cNvPr id="5" name="Rounded Rectangle 4"/>
          <p:cNvSpPr/>
          <p:nvPr userDrawn="1"/>
        </p:nvSpPr>
        <p:spPr>
          <a:xfrm>
            <a:off x="812800" y="457200"/>
            <a:ext cx="3352800" cy="182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 name="Picture 8"/>
          <p:cNvPicPr>
            <a:picLocks noChangeAspect="1" noChangeArrowheads="1"/>
          </p:cNvPicPr>
          <p:nvPr userDrawn="1"/>
        </p:nvPicPr>
        <p:blipFill>
          <a:blip r:embed="rId2" cstate="print"/>
          <a:srcRect/>
          <a:stretch>
            <a:fillRect/>
          </a:stretch>
        </p:blipFill>
        <p:spPr bwMode="auto">
          <a:xfrm>
            <a:off x="1016001" y="619125"/>
            <a:ext cx="2539999" cy="1495015"/>
          </a:xfrm>
          <a:prstGeom prst="roundRect">
            <a:avLst/>
          </a:prstGeom>
          <a:noFill/>
          <a:ln w="9525">
            <a:noFill/>
            <a:miter lim="800000"/>
            <a:headEnd/>
            <a:tailEnd/>
          </a:ln>
        </p:spPr>
      </p:pic>
      <p:sp>
        <p:nvSpPr>
          <p:cNvPr id="9" name="Title 1"/>
          <p:cNvSpPr>
            <a:spLocks noGrp="1"/>
          </p:cNvSpPr>
          <p:nvPr>
            <p:ph type="ctrTitle"/>
          </p:nvPr>
        </p:nvSpPr>
        <p:spPr>
          <a:xfrm>
            <a:off x="4368800" y="2209800"/>
            <a:ext cx="6705600" cy="2514600"/>
          </a:xfrm>
          <a:prstGeom prst="rect">
            <a:avLst/>
          </a:prstGeom>
        </p:spPr>
        <p:txBody>
          <a:bodyPr>
            <a:normAutofit/>
          </a:bodyPr>
          <a:lstStyle>
            <a:lvl1pPr>
              <a:defRPr sz="4000" b="1" baseline="0">
                <a:solidFill>
                  <a:srgbClr val="1F497D"/>
                </a:solidFill>
              </a:defRPr>
            </a:lvl1pPr>
          </a:lstStyle>
          <a:p>
            <a:r>
              <a:rPr lang="en-US"/>
              <a:t>Click to edit Master title style</a:t>
            </a:r>
          </a:p>
        </p:txBody>
      </p:sp>
    </p:spTree>
    <p:extLst>
      <p:ext uri="{BB962C8B-B14F-4D97-AF65-F5344CB8AC3E}">
        <p14:creationId xmlns:p14="http://schemas.microsoft.com/office/powerpoint/2010/main" val="3537582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D4CC6-32EC-475C-B318-7AB464C0AE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D4CC6-32EC-475C-B318-7AB464C0AE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hyperlink" Target="https://www.mass.gov/info-details/climate-leader-communities"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hyperlink" Target="https://www.mass.gov/info-details/municipal-fossil-fuel-free-building-demonstration-program"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www.mass.gov/executive-orders/no-594-leading-by-example-decarbonizing-and-minimizing-environmental-impacts-of-state-government"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ss.gov/info-details/massachusetts-solar-for-all-application" TargetMode="External"/><Relationship Id="rId2" Type="http://schemas.openxmlformats.org/officeDocument/2006/relationships/hyperlink" Target="https://www.mass.gov/info-details/smart-programmatic-review" TargetMode="External"/><Relationship Id="rId1" Type="http://schemas.openxmlformats.org/officeDocument/2006/relationships/slideLayout" Target="../slideLayouts/slideLayout12.xml"/><Relationship Id="rId4" Type="http://schemas.openxmlformats.org/officeDocument/2006/relationships/hyperlink" Target="https://www.mass.gov/guides/charging-forward-energy-storage-in-a-net-zero-commonwealth"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ss.gov/orgs/grid-modernization-advisory-council-gmac"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www.mass.gov/info-details/interagency-rates-working-group" TargetMode="External"/><Relationship Id="rId4" Type="http://schemas.openxmlformats.org/officeDocument/2006/relationships/hyperlink" Target="https://macleanenergy.com/83c-iv/83c-iv-timelin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3.svg"/><Relationship Id="rId2" Type="http://schemas.openxmlformats.org/officeDocument/2006/relationships/image" Target="../media/image14.png"/><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31.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23.sv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hyperlink" Target="https://urldefense.com/v3/__https:/t.e2ma.net/click/star4h/wotl2g/sdeflp__;!!CPANwP4y!TcYz-RWBliQy8zx5YHhBaKG4teGBTevhkHw9xgbUkEcu_M0kNELdOTYXxH4cDvM6wCamkcPkRHYvNhSDm_SA9nH_CC7Ghw$"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6333068" y="3505198"/>
            <a:ext cx="5173132" cy="2743201"/>
          </a:xfrm>
        </p:spPr>
        <p:txBody>
          <a:bodyPr>
            <a:normAutofit/>
          </a:bodyPr>
          <a:lstStyle/>
          <a:p>
            <a:pPr algn="r">
              <a:defRPr/>
            </a:pPr>
            <a:r>
              <a:rPr lang="pt-BR" dirty="0">
                <a:latin typeface="Calibri" panose="020F0502020204030204" pitchFamily="34" charset="0"/>
                <a:ea typeface="宋体"/>
                <a:cs typeface="Calibri" panose="020F0502020204030204" pitchFamily="34" charset="0"/>
                <a:sym typeface="Arial"/>
              </a:rPr>
              <a:t>Reunião Pública do DOER de 2024</a:t>
            </a:r>
          </a:p>
        </p:txBody>
      </p:sp>
      <p:sp>
        <p:nvSpPr>
          <p:cNvPr id="4" name="TextBox 3"/>
          <p:cNvSpPr txBox="1"/>
          <p:nvPr/>
        </p:nvSpPr>
        <p:spPr>
          <a:xfrm>
            <a:off x="7071361" y="1210270"/>
            <a:ext cx="4358639" cy="923330"/>
          </a:xfrm>
          <a:prstGeom prst="rect">
            <a:avLst/>
          </a:prstGeom>
          <a:noFill/>
        </p:spPr>
        <p:txBody>
          <a:bodyPr wrap="square" rtlCol="0">
            <a:spAutoFit/>
          </a:bodyPr>
          <a:lstStyle/>
          <a:p>
            <a:pPr algn="r">
              <a:defRPr/>
            </a:pPr>
            <a:r>
              <a:rPr lang="pt-BR" b="1" dirty="0">
                <a:solidFill>
                  <a:srgbClr val="1F497D"/>
                </a:solidFill>
                <a:latin typeface="Calibri" panose="020F0502020204030204" pitchFamily="34" charset="0"/>
                <a:ea typeface="宋体"/>
                <a:cs typeface="Calibri" panose="020F0502020204030204" pitchFamily="34" charset="0"/>
                <a:sym typeface="Arial"/>
              </a:rPr>
              <a:t>ESTADO DE MASSACHUSETTS</a:t>
            </a:r>
          </a:p>
          <a:p>
            <a:pPr algn="r">
              <a:defRPr/>
            </a:pPr>
            <a:r>
              <a:rPr lang="pt-BR" b="1" dirty="0">
                <a:solidFill>
                  <a:srgbClr val="1F497D"/>
                </a:solidFill>
                <a:latin typeface="Calibri" panose="020F0502020204030204" pitchFamily="34" charset="0"/>
                <a:ea typeface="宋体"/>
                <a:cs typeface="Calibri" panose="020F0502020204030204" pitchFamily="34" charset="0"/>
                <a:sym typeface="Arial"/>
              </a:rPr>
              <a:t>DEPARTAMENTO DE RECURSOS DE ENERGIA</a:t>
            </a:r>
          </a:p>
          <a:p>
            <a:pPr algn="r">
              <a:defRPr/>
            </a:pPr>
            <a:r>
              <a:rPr lang="pt-BR" i="1" dirty="0">
                <a:solidFill>
                  <a:srgbClr val="1F497D"/>
                </a:solidFill>
                <a:latin typeface="Calibri" panose="020F0502020204030204" pitchFamily="34" charset="0"/>
                <a:ea typeface="宋体"/>
                <a:cs typeface="Calibri" panose="020F0502020204030204" pitchFamily="34" charset="0"/>
                <a:sym typeface="Arial"/>
              </a:rPr>
              <a:t>Elizabeth </a:t>
            </a:r>
            <a:r>
              <a:rPr lang="pt-BR" i="1" dirty="0" err="1">
                <a:solidFill>
                  <a:srgbClr val="1F497D"/>
                </a:solidFill>
                <a:latin typeface="Calibri" panose="020F0502020204030204" pitchFamily="34" charset="0"/>
                <a:ea typeface="宋体"/>
                <a:cs typeface="Calibri" panose="020F0502020204030204" pitchFamily="34" charset="0"/>
                <a:sym typeface="Arial"/>
              </a:rPr>
              <a:t>Mahony</a:t>
            </a:r>
            <a:r>
              <a:rPr lang="pt-BR" i="1" dirty="0">
                <a:solidFill>
                  <a:srgbClr val="1F497D"/>
                </a:solidFill>
                <a:latin typeface="Calibri" panose="020F0502020204030204" pitchFamily="34" charset="0"/>
                <a:ea typeface="宋体"/>
                <a:cs typeface="Calibri" panose="020F0502020204030204" pitchFamily="34" charset="0"/>
                <a:sym typeface="Arial"/>
              </a:rPr>
              <a:t>, Comissária </a:t>
            </a:r>
          </a:p>
        </p:txBody>
      </p:sp>
      <p:cxnSp>
        <p:nvCxnSpPr>
          <p:cNvPr id="6" name="Straight Connector 5">
            <a:extLst>
              <a:ext uri="{FF2B5EF4-FFF2-40B4-BE49-F238E27FC236}">
                <a16:creationId xmlns:a16="http://schemas.microsoft.com/office/drawing/2014/main" id="{F1FDCAF9-9658-4437-B8D9-E26B3B6CBA9C}"/>
              </a:ext>
            </a:extLst>
          </p:cNvPr>
          <p:cNvCxnSpPr/>
          <p:nvPr/>
        </p:nvCxnSpPr>
        <p:spPr>
          <a:xfrm>
            <a:off x="6172200" y="1752600"/>
            <a:ext cx="0" cy="448056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94978D-FAD9-4DC8-8F04-97A2875FC1A8}"/>
              </a:ext>
            </a:extLst>
          </p:cNvPr>
          <p:cNvCxnSpPr>
            <a:cxnSpLocks/>
          </p:cNvCxnSpPr>
          <p:nvPr/>
        </p:nvCxnSpPr>
        <p:spPr>
          <a:xfrm rot="16200000">
            <a:off x="8991600" y="990600"/>
            <a:ext cx="0" cy="5029200"/>
          </a:xfrm>
          <a:prstGeom prst="line">
            <a:avLst/>
          </a:prstGeom>
          <a:ln w="19050">
            <a:solidFill>
              <a:srgbClr val="1F497D"/>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284966-5F8D-44CB-8FA0-CBB67612C6D1}"/>
              </a:ext>
            </a:extLst>
          </p:cNvPr>
          <p:cNvSpPr txBox="1"/>
          <p:nvPr/>
        </p:nvSpPr>
        <p:spPr>
          <a:xfrm>
            <a:off x="3522133" y="238781"/>
            <a:ext cx="6172198" cy="307777"/>
          </a:xfrm>
          <a:prstGeom prst="rect">
            <a:avLst/>
          </a:prstGeom>
          <a:solidFill>
            <a:schemeClr val="bg1"/>
          </a:solidFill>
        </p:spPr>
        <p:txBody>
          <a:bodyPr wrap="square" rtlCol="0">
            <a:spAutoFit/>
          </a:bodyPr>
          <a:lstStyle/>
          <a:p>
            <a:r>
              <a:rPr lang="pt-BR" sz="1400" i="1" dirty="0">
                <a:solidFill>
                  <a:schemeClr val="tx2"/>
                </a:solidFill>
              </a:rPr>
              <a:t>Criando um futuro de energia limpa, acessível, equitativa e resiliente para o Estado</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pt-BR" dirty="0">
                <a:ea typeface="宋体"/>
                <a:sym typeface="Arial"/>
              </a:rPr>
              <a:t>Comunidades Verdes</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76703" y="1729476"/>
            <a:ext cx="11615297" cy="4013598"/>
          </a:xfrm>
        </p:spPr>
        <p:txBody>
          <a:bodyPr vert="horz" lIns="91440" tIns="45720" rIns="91440" bIns="45720" rtlCol="0" anchor="t">
            <a:normAutofit fontScale="62500" lnSpcReduction="20000"/>
          </a:bodyPr>
          <a:lstStyle/>
          <a:p>
            <a:r>
              <a:rPr lang="pt-BR" sz="4200" dirty="0">
                <a:ea typeface="宋体"/>
                <a:sym typeface="Arial"/>
              </a:rPr>
              <a:t>Dar suporte e incentivar esforços de descarbonização municipais equitativos para promover os objetivos climáticos do Estado </a:t>
            </a:r>
          </a:p>
          <a:p>
            <a:r>
              <a:rPr lang="pt-BR" sz="4200" dirty="0">
                <a:ea typeface="宋体"/>
                <a:sym typeface="Arial"/>
              </a:rPr>
              <a:t>Oferecer ferramentas e recursos para auxiliar os municípios no quesito “onde estão”</a:t>
            </a:r>
          </a:p>
          <a:p>
            <a:r>
              <a:rPr lang="pt-BR" sz="4200" dirty="0">
                <a:ea typeface="宋体"/>
                <a:sym typeface="Arial"/>
              </a:rPr>
              <a:t>Implementar novos recursos </a:t>
            </a:r>
            <a:r>
              <a:rPr lang="pt-BR" sz="4200" dirty="0" err="1">
                <a:ea typeface="宋体"/>
                <a:sym typeface="Arial"/>
              </a:rPr>
              <a:t>MassEnergyInsight</a:t>
            </a:r>
            <a:r>
              <a:rPr lang="pt-BR" sz="4200" dirty="0">
                <a:ea typeface="宋体"/>
                <a:sym typeface="Arial"/>
              </a:rPr>
              <a:t> (MEI) para prever e analisar emissões prediais. </a:t>
            </a:r>
          </a:p>
          <a:p>
            <a:r>
              <a:rPr lang="pt-BR" sz="4200" dirty="0">
                <a:ea typeface="宋体"/>
                <a:sym typeface="Arial"/>
              </a:rPr>
              <a:t>Certificar o primeiro grupo de </a:t>
            </a:r>
            <a:r>
              <a:rPr lang="pt-BR" sz="4200" dirty="0">
                <a:ea typeface="宋体"/>
                <a:sym typeface="Arial"/>
                <a:hlinkClick r:id="rId2"/>
              </a:rPr>
              <a:t>Comunidades Líderes Climáticas</a:t>
            </a:r>
          </a:p>
          <a:p>
            <a:r>
              <a:rPr lang="pt-BR" sz="4200" dirty="0">
                <a:ea typeface="宋体"/>
                <a:sym typeface="Arial"/>
              </a:rPr>
              <a:t>Hospedar nossa primeira Cúpula das Comunidades Verdes </a:t>
            </a:r>
          </a:p>
          <a:p>
            <a:r>
              <a:rPr lang="pt-BR" sz="4200" dirty="0">
                <a:ea typeface="宋体"/>
                <a:sym typeface="Arial"/>
              </a:rPr>
              <a:t>Desenvolver um modelo de lei para Sistemas de Armazenamento de Energia a Bateria</a:t>
            </a:r>
          </a:p>
          <a:p>
            <a:endParaRPr lang="en-US" dirty="0">
              <a:latin typeface="Arial"/>
              <a:ea typeface="宋体"/>
              <a:sym typeface="Arial"/>
            </a:endParaRPr>
          </a:p>
          <a:p>
            <a:endParaRPr lang="en-US" dirty="0">
              <a:latin typeface="Arial"/>
              <a:ea typeface="宋体"/>
              <a:sym typeface="Arial"/>
            </a:endParaRPr>
          </a:p>
          <a:p>
            <a:endParaRPr lang="en-US" dirty="0">
              <a:latin typeface="Arial"/>
              <a:ea typeface="宋体"/>
              <a:sym typeface="Arial"/>
            </a:endParaRPr>
          </a:p>
          <a:p>
            <a:endParaRPr lang="en-US" dirty="0">
              <a:latin typeface="Arial"/>
              <a:ea typeface="宋体"/>
              <a:sym typeface="Arial"/>
            </a:endParaRPr>
          </a:p>
          <a:p>
            <a:endParaRPr lang="en-US" dirty="0">
              <a:latin typeface="Arial"/>
              <a:ea typeface="宋体"/>
              <a:sym typeface="Arial"/>
            </a:endParaRPr>
          </a:p>
          <a:p>
            <a:endParaRPr lang="en-US" dirty="0">
              <a:latin typeface="Arial"/>
              <a:ea typeface="宋体"/>
              <a:sym typeface="Arial"/>
            </a:endParaRPr>
          </a:p>
          <a:p>
            <a:pPr lvl="1"/>
            <a:endParaRPr lang="en-US" dirty="0">
              <a:latin typeface="Arial"/>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Objetivos para 2024</a:t>
            </a:r>
          </a:p>
        </p:txBody>
      </p:sp>
      <p:pic>
        <p:nvPicPr>
          <p:cNvPr id="3" name="Picture 2" descr="A green and black logo&#10;&#10;Description automatically generated">
            <a:extLst>
              <a:ext uri="{FF2B5EF4-FFF2-40B4-BE49-F238E27FC236}">
                <a16:creationId xmlns:a16="http://schemas.microsoft.com/office/drawing/2014/main" id="{C0D311F3-0A44-9FFE-AAFE-EAE02D8AB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31" y="5329758"/>
            <a:ext cx="1312545" cy="1299641"/>
          </a:xfrm>
          <a:prstGeom prst="rect">
            <a:avLst/>
          </a:prstGeom>
        </p:spPr>
      </p:pic>
    </p:spTree>
    <p:extLst>
      <p:ext uri="{BB962C8B-B14F-4D97-AF65-F5344CB8AC3E}">
        <p14:creationId xmlns:p14="http://schemas.microsoft.com/office/powerpoint/2010/main" val="3578276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pt-BR" dirty="0">
                <a:ea typeface="宋体"/>
                <a:sym typeface="Arial"/>
              </a:rPr>
              <a:t>Comunidades Verdes</a:t>
            </a:r>
          </a:p>
        </p:txBody>
      </p:sp>
      <p:sp>
        <p:nvSpPr>
          <p:cNvPr id="6" name="Rectangle 5">
            <a:extLst>
              <a:ext uri="{FF2B5EF4-FFF2-40B4-BE49-F238E27FC236}">
                <a16:creationId xmlns:a16="http://schemas.microsoft.com/office/drawing/2014/main" id="{1F5A9687-C404-60C5-8FA9-85B5E4C407EF}"/>
              </a:ext>
            </a:extLst>
          </p:cNvPr>
          <p:cNvSpPr/>
          <p:nvPr/>
        </p:nvSpPr>
        <p:spPr>
          <a:xfrm>
            <a:off x="7676913" y="4535000"/>
            <a:ext cx="4137660" cy="2004060"/>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pt-BR" b="1" u="sng" dirty="0">
                <a:latin typeface="Aptos Narrow" panose="020B0004020202020204" pitchFamily="34" charset="0"/>
                <a:ea typeface="宋体"/>
                <a:sym typeface="Arial"/>
              </a:rPr>
              <a:t>Oportunidades para envolvimento do público</a:t>
            </a:r>
          </a:p>
          <a:p>
            <a:pPr marL="285750" indent="-285750">
              <a:buFont typeface="Arial" panose="020B0604020202020204" pitchFamily="34" charset="0"/>
              <a:buChar char="•"/>
            </a:pPr>
            <a:r>
              <a:rPr lang="pt-BR" sz="1400" dirty="0">
                <a:latin typeface="Aptos Narrow" panose="020B0004020202020204" pitchFamily="34" charset="0"/>
                <a:ea typeface="宋体"/>
                <a:sym typeface="Arial"/>
              </a:rPr>
              <a:t>Primavera/verão - Expediente para Comunidades Líderes Climáticas</a:t>
            </a:r>
          </a:p>
          <a:p>
            <a:pPr marL="285750" indent="-285750">
              <a:buFont typeface="Arial" panose="020B0604020202020204" pitchFamily="34" charset="0"/>
              <a:buChar char="•"/>
            </a:pPr>
            <a:r>
              <a:rPr lang="pt-BR" sz="1400" dirty="0">
                <a:latin typeface="Aptos Narrow" panose="020B0004020202020204" pitchFamily="34" charset="0"/>
                <a:ea typeface="宋体"/>
                <a:sym typeface="Arial"/>
              </a:rPr>
              <a:t>Verão/outono - feedback sobre o rascunho do modelo de lei BESS</a:t>
            </a:r>
          </a:p>
          <a:p>
            <a:pPr marL="285750" indent="-285750">
              <a:buFont typeface="Arial" panose="020B0604020202020204" pitchFamily="34" charset="0"/>
              <a:buChar char="•"/>
            </a:pPr>
            <a:r>
              <a:rPr lang="pt-BR" sz="1400" dirty="0">
                <a:latin typeface="Aptos Narrow" panose="020B0004020202020204" pitchFamily="34" charset="0"/>
                <a:ea typeface="宋体"/>
                <a:sym typeface="Arial"/>
              </a:rPr>
              <a:t>Outono – Cúpula Comunidades Verdes</a:t>
            </a:r>
          </a:p>
        </p:txBody>
      </p:sp>
      <p:sp>
        <p:nvSpPr>
          <p:cNvPr id="2" name="Rectangle 1">
            <a:extLst>
              <a:ext uri="{FF2B5EF4-FFF2-40B4-BE49-F238E27FC236}">
                <a16:creationId xmlns:a16="http://schemas.microsoft.com/office/drawing/2014/main" id="{71CCA49F-2967-7D6A-9A20-940C4126EC05}"/>
              </a:ext>
            </a:extLst>
          </p:cNvPr>
          <p:cNvSpPr/>
          <p:nvPr/>
        </p:nvSpPr>
        <p:spPr>
          <a:xfrm>
            <a:off x="7676913" y="1132551"/>
            <a:ext cx="4137660" cy="3222633"/>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pt-BR" b="1" u="sng" dirty="0">
                <a:latin typeface="Aptos Narrow" panose="020B0004020202020204" pitchFamily="34" charset="0"/>
                <a:ea typeface="宋体"/>
                <a:sym typeface="Arial"/>
              </a:rPr>
              <a:t>Cronograma de 2024</a:t>
            </a:r>
          </a:p>
          <a:p>
            <a:pPr marL="285750" indent="-285750">
              <a:buFont typeface="Arial" panose="020B0604020202020204" pitchFamily="34" charset="0"/>
              <a:buChar char="•"/>
            </a:pPr>
            <a:r>
              <a:rPr lang="pt-BR" sz="1400" dirty="0">
                <a:latin typeface="Aptos Narrow" panose="020B0004020202020204" pitchFamily="34" charset="0"/>
                <a:ea typeface="宋体"/>
                <a:sym typeface="Arial"/>
              </a:rPr>
              <a:t>Início da primavera - Prazo para inscrição à assistência da Estratégia de Descarbonização Municipal</a:t>
            </a:r>
          </a:p>
          <a:p>
            <a:pPr marL="285750" indent="-285750">
              <a:buFont typeface="Arial" panose="020B0604020202020204" pitchFamily="34" charset="0"/>
              <a:buChar char="•"/>
            </a:pPr>
            <a:r>
              <a:rPr lang="pt-BR" sz="1400" dirty="0">
                <a:latin typeface="Aptos Narrow" panose="020B0004020202020204" pitchFamily="34" charset="0"/>
                <a:ea typeface="宋体"/>
                <a:sym typeface="Arial"/>
              </a:rPr>
              <a:t>Primavera – PON da EECBG lançado</a:t>
            </a:r>
          </a:p>
          <a:p>
            <a:pPr marL="285750" indent="-285750">
              <a:buFont typeface="Arial" panose="020B0604020202020204" pitchFamily="34" charset="0"/>
              <a:buChar char="•"/>
            </a:pPr>
            <a:r>
              <a:rPr lang="pt-BR" sz="1400" dirty="0">
                <a:latin typeface="Aptos Narrow" panose="020B0004020202020204" pitchFamily="34" charset="0"/>
                <a:ea typeface="宋体"/>
                <a:sym typeface="Arial"/>
              </a:rPr>
              <a:t>Primavera – Prazo para o Subsídio Competitivo Bloco 1</a:t>
            </a:r>
          </a:p>
          <a:p>
            <a:pPr marL="285750" indent="-285750">
              <a:buFont typeface="Arial" panose="020B0604020202020204" pitchFamily="34" charset="0"/>
              <a:buChar char="•"/>
            </a:pPr>
            <a:r>
              <a:rPr lang="pt-BR" sz="1400" dirty="0">
                <a:latin typeface="Aptos Narrow" panose="020B0004020202020204" pitchFamily="34" charset="0"/>
                <a:ea typeface="宋体"/>
                <a:sym typeface="Arial"/>
              </a:rPr>
              <a:t>28 de junho – Prazo para a  1ª  Designação de Comunidades Verdes</a:t>
            </a:r>
          </a:p>
          <a:p>
            <a:pPr marL="285750" indent="-285750">
              <a:buFont typeface="Arial" panose="020B0604020202020204" pitchFamily="34" charset="0"/>
              <a:buChar char="•"/>
            </a:pPr>
            <a:r>
              <a:rPr lang="pt-BR" sz="1400" dirty="0">
                <a:latin typeface="Aptos Narrow" panose="020B0004020202020204" pitchFamily="34" charset="0"/>
                <a:ea typeface="宋体"/>
                <a:sym typeface="Arial"/>
              </a:rPr>
              <a:t>19 de julho – Prazo para a  1ª  Certificação de Comunidades Líderes Climáticas</a:t>
            </a:r>
          </a:p>
          <a:p>
            <a:pPr marL="285750" indent="-285750">
              <a:buFont typeface="Arial" panose="020B0604020202020204" pitchFamily="34" charset="0"/>
              <a:buChar char="•"/>
            </a:pPr>
            <a:r>
              <a:rPr lang="pt-BR" sz="1400" dirty="0">
                <a:latin typeface="Aptos Narrow" panose="020B0004020202020204" pitchFamily="34" charset="0"/>
                <a:ea typeface="宋体"/>
                <a:sym typeface="Arial"/>
              </a:rPr>
              <a:t>Outono – Prazo para o Subsídio Competitivo Bloco 2</a:t>
            </a:r>
          </a:p>
          <a:p>
            <a:pPr marL="285750" indent="-285750">
              <a:buFont typeface="Arial" panose="020B0604020202020204" pitchFamily="34" charset="0"/>
              <a:buChar char="•"/>
            </a:pPr>
            <a:r>
              <a:rPr lang="pt-BR" sz="1400" dirty="0">
                <a:latin typeface="Aptos Narrow" panose="020B0004020202020204" pitchFamily="34" charset="0"/>
                <a:ea typeface="宋体"/>
                <a:sym typeface="Arial"/>
              </a:rPr>
              <a:t>31 de dezembro - Prazo para a  2ª Certificação de Comunidades Líderes Climáticas</a:t>
            </a:r>
          </a:p>
          <a:p>
            <a:pPr marL="285750" indent="-285750">
              <a:buFont typeface="Arial" panose="020B0604020202020204" pitchFamily="34" charset="0"/>
              <a:buChar char="•"/>
            </a:pPr>
            <a:endParaRPr lang="en-US" sz="1400" dirty="0">
              <a:latin typeface="Arial"/>
              <a:ea typeface="宋体"/>
              <a:sym typeface="Arial"/>
            </a:endParaRPr>
          </a:p>
          <a:p>
            <a:endParaRPr lang="en-US" sz="1400" dirty="0">
              <a:latin typeface="Arial"/>
              <a:ea typeface="宋体"/>
              <a:sym typeface="Arial"/>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603504" y="1132551"/>
            <a:ext cx="6400799"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Projetos Essenciais em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7162362" cy="4810804"/>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pt-BR" sz="2000" dirty="0">
                <a:ea typeface="宋体"/>
                <a:sym typeface="Arial"/>
              </a:rPr>
              <a:t>Implementar o </a:t>
            </a:r>
            <a:r>
              <a:rPr lang="pt-BR" sz="2000" dirty="0">
                <a:ea typeface="宋体"/>
                <a:sym typeface="Arial"/>
                <a:hlinkClick r:id="rId2"/>
              </a:rPr>
              <a:t>Piloto Demonstrativo do Projeto Sem Combustíveis Fósseis</a:t>
            </a:r>
          </a:p>
          <a:p>
            <a:pPr>
              <a:lnSpc>
                <a:spcPct val="120000"/>
              </a:lnSpc>
            </a:pPr>
            <a:r>
              <a:rPr lang="pt-BR" sz="2000" dirty="0">
                <a:ea typeface="宋体"/>
                <a:sym typeface="Arial"/>
              </a:rPr>
              <a:t>Lançar o programa Comunidades Líderes Climáticas</a:t>
            </a:r>
          </a:p>
          <a:p>
            <a:pPr>
              <a:lnSpc>
                <a:spcPct val="120000"/>
              </a:lnSpc>
            </a:pPr>
            <a:r>
              <a:rPr lang="pt-BR" sz="2000" dirty="0">
                <a:ea typeface="宋体"/>
                <a:sym typeface="Arial"/>
              </a:rPr>
              <a:t>Administrar subsídios federais para escolas e municípios</a:t>
            </a:r>
          </a:p>
          <a:p>
            <a:pPr>
              <a:lnSpc>
                <a:spcPct val="120000"/>
              </a:lnSpc>
            </a:pPr>
            <a:r>
              <a:rPr lang="pt-BR" sz="2000" dirty="0">
                <a:ea typeface="宋体"/>
                <a:sym typeface="Arial"/>
              </a:rPr>
              <a:t>Dar suporte aos esforços municipais para adotar, estender e aderir aos códigos de construção de energia especializados</a:t>
            </a:r>
          </a:p>
          <a:p>
            <a:pPr>
              <a:lnSpc>
                <a:spcPct val="120000"/>
              </a:lnSpc>
            </a:pPr>
            <a:r>
              <a:rPr lang="pt-BR" sz="2000" dirty="0">
                <a:ea typeface="宋体"/>
                <a:sym typeface="Arial"/>
              </a:rPr>
              <a:t>Colaborar junto ao </a:t>
            </a:r>
            <a:r>
              <a:rPr lang="pt-BR" sz="2000" dirty="0" err="1">
                <a:ea typeface="宋体"/>
                <a:sym typeface="Arial"/>
              </a:rPr>
              <a:t>MassCEC</a:t>
            </a:r>
            <a:r>
              <a:rPr lang="pt-BR" sz="2000" dirty="0">
                <a:ea typeface="宋体"/>
                <a:sym typeface="Arial"/>
              </a:rPr>
              <a:t> sobre a iniciativa de recarga nas ruas</a:t>
            </a:r>
          </a:p>
          <a:p>
            <a:pPr>
              <a:lnSpc>
                <a:spcPct val="120000"/>
              </a:lnSpc>
            </a:pPr>
            <a:r>
              <a:rPr lang="pt-BR" sz="2000" dirty="0">
                <a:ea typeface="宋体"/>
                <a:sym typeface="Arial"/>
              </a:rPr>
              <a:t>Implementar ferramentas de MEI para se beneficiar de ferramentas do DOE dos EUA para identificar com precisão instalações de baixa performance e priorizar ações de descarbonização/eficiência energética direcionadas</a:t>
            </a:r>
            <a:endParaRPr lang="en-US" sz="2000" dirty="0">
              <a:ea typeface="宋体"/>
              <a:sym typeface="Arial"/>
            </a:endParaRPr>
          </a:p>
        </p:txBody>
      </p:sp>
    </p:spTree>
    <p:extLst>
      <p:ext uri="{BB962C8B-B14F-4D97-AF65-F5344CB8AC3E}">
        <p14:creationId xmlns:p14="http://schemas.microsoft.com/office/powerpoint/2010/main" val="201071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pt-BR" dirty="0">
                <a:ea typeface="宋体"/>
                <a:sym typeface="Arial"/>
              </a:rPr>
              <a:t>Liderando pelo Exemplo</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289390" y="1663337"/>
            <a:ext cx="6400168" cy="5331021"/>
          </a:xfrm>
        </p:spPr>
        <p:txBody>
          <a:bodyPr vert="horz" lIns="91440" tIns="45720" rIns="91440" bIns="45720" rtlCol="0" anchor="t">
            <a:normAutofit lnSpcReduction="10000"/>
          </a:bodyPr>
          <a:lstStyle/>
          <a:p>
            <a:pPr marL="0" indent="0" algn="ctr">
              <a:buNone/>
            </a:pPr>
            <a:r>
              <a:rPr lang="pt-BR" sz="2600" b="1" dirty="0">
                <a:ea typeface="宋体"/>
                <a:sym typeface="Arial"/>
              </a:rPr>
              <a:t>Implementação da </a:t>
            </a:r>
            <a:r>
              <a:rPr lang="pt-BR" sz="2600" b="1" dirty="0">
                <a:ea typeface="宋体"/>
                <a:sym typeface="Arial"/>
                <a:hlinkClick r:id="rId2"/>
              </a:rPr>
              <a:t>Ordem Executiva 594</a:t>
            </a:r>
            <a:r>
              <a:rPr lang="pt-BR" sz="2600" b="1" dirty="0">
                <a:ea typeface="宋体"/>
                <a:sym typeface="Arial"/>
              </a:rPr>
              <a:t> </a:t>
            </a:r>
            <a:br>
              <a:rPr lang="pt-BR" sz="2600" b="1" dirty="0">
                <a:ea typeface="宋体"/>
                <a:sym typeface="Arial"/>
              </a:rPr>
            </a:br>
            <a:r>
              <a:rPr lang="pt-BR" sz="2600" b="1" dirty="0">
                <a:ea typeface="宋体"/>
                <a:sym typeface="Arial"/>
              </a:rPr>
              <a:t>da LBE</a:t>
            </a:r>
          </a:p>
          <a:p>
            <a:r>
              <a:rPr lang="pt-BR" sz="2000" dirty="0">
                <a:ea typeface="宋体"/>
                <a:sym typeface="Arial"/>
              </a:rPr>
              <a:t>Implementar a recarga para suporte à eletrificação da frota</a:t>
            </a:r>
          </a:p>
          <a:p>
            <a:r>
              <a:rPr lang="pt-BR" sz="2000" dirty="0">
                <a:ea typeface="宋体"/>
                <a:sym typeface="Arial"/>
              </a:rPr>
              <a:t>Coordenar o planejamento de eletrificação veicular da frota estadual </a:t>
            </a:r>
          </a:p>
          <a:p>
            <a:r>
              <a:rPr lang="pt-BR" sz="2000" dirty="0">
                <a:ea typeface="宋体"/>
                <a:sym typeface="Arial"/>
              </a:rPr>
              <a:t>Lançar requisitos para veículos médios de emissão zero (em vigor em 1°de julho de 2024)</a:t>
            </a:r>
          </a:p>
          <a:p>
            <a:r>
              <a:rPr lang="pt-BR" sz="2000" dirty="0">
                <a:ea typeface="宋体"/>
                <a:sym typeface="Arial"/>
              </a:rPr>
              <a:t>Dar suporte a reduções contínuas no uso de combustíveis fósseis no local em instalações estaduais por meio de assistência técnica e financeira</a:t>
            </a:r>
          </a:p>
          <a:p>
            <a:r>
              <a:rPr lang="pt-BR" sz="2000" dirty="0">
                <a:ea typeface="宋体"/>
                <a:sym typeface="Arial"/>
              </a:rPr>
              <a:t>Implementar a Iniciativa de Compra Limpa para reduzir o carbono incorporado em projetos de construção estaduais</a:t>
            </a:r>
          </a:p>
          <a:p>
            <a:r>
              <a:rPr lang="pt-BR" sz="2000" dirty="0">
                <a:ea typeface="宋体"/>
                <a:sym typeface="Arial"/>
              </a:rPr>
              <a:t>Facilitar o processo para projetos públicos se beneficiarem de créditos fiscais de energia limpa federais</a:t>
            </a: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Objetivos para 2024</a:t>
            </a:r>
          </a:p>
        </p:txBody>
      </p:sp>
      <p:sp>
        <p:nvSpPr>
          <p:cNvPr id="2" name="Text Placeholder 4">
            <a:extLst>
              <a:ext uri="{FF2B5EF4-FFF2-40B4-BE49-F238E27FC236}">
                <a16:creationId xmlns:a16="http://schemas.microsoft.com/office/drawing/2014/main" id="{35F52352-1EF3-758D-3BFE-051BF5FA11F5}"/>
              </a:ext>
            </a:extLst>
          </p:cNvPr>
          <p:cNvSpPr txBox="1">
            <a:spLocks/>
          </p:cNvSpPr>
          <p:nvPr/>
        </p:nvSpPr>
        <p:spPr>
          <a:xfrm>
            <a:off x="6347533" y="1663337"/>
            <a:ext cx="5637319" cy="496606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t-BR" sz="2400" b="1" dirty="0">
                <a:ea typeface="宋体"/>
                <a:sym typeface="Arial"/>
              </a:rPr>
              <a:t>Programa de Descontos MOR-EV</a:t>
            </a:r>
          </a:p>
          <a:p>
            <a:r>
              <a:rPr lang="pt-BR" sz="2200" dirty="0">
                <a:ea typeface="宋体"/>
                <a:sym typeface="Arial"/>
              </a:rPr>
              <a:t>Fortalecer o acesso a veículos elétricos (</a:t>
            </a:r>
            <a:r>
              <a:rPr lang="pt-BR" sz="2200" dirty="0" err="1">
                <a:ea typeface="宋体"/>
                <a:sym typeface="Arial"/>
              </a:rPr>
              <a:t>EVs</a:t>
            </a:r>
            <a:r>
              <a:rPr lang="pt-BR" sz="2200" dirty="0">
                <a:ea typeface="宋体"/>
                <a:sym typeface="Arial"/>
              </a:rPr>
              <a:t>) para residentes de baixa renda </a:t>
            </a:r>
          </a:p>
          <a:p>
            <a:r>
              <a:rPr lang="pt-BR" sz="2200" dirty="0">
                <a:ea typeface="宋体"/>
                <a:sym typeface="Arial"/>
              </a:rPr>
              <a:t>Avançar na eletrificação de veículos de médio e grande porte</a:t>
            </a:r>
          </a:p>
          <a:p>
            <a:pPr lvl="1"/>
            <a:r>
              <a:rPr lang="pt-BR" sz="2200" dirty="0">
                <a:ea typeface="宋体"/>
                <a:sym typeface="Arial"/>
              </a:rPr>
              <a:t>Dar ênfase a comunidades de justiça ambiental e pequenos negócios</a:t>
            </a:r>
          </a:p>
        </p:txBody>
      </p:sp>
    </p:spTree>
    <p:extLst>
      <p:ext uri="{BB962C8B-B14F-4D97-AF65-F5344CB8AC3E}">
        <p14:creationId xmlns:p14="http://schemas.microsoft.com/office/powerpoint/2010/main" val="817890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pt-BR" dirty="0">
                <a:ea typeface="宋体"/>
                <a:sym typeface="Arial"/>
              </a:rPr>
              <a:t>Liderando pelo Exemplo</a:t>
            </a:r>
          </a:p>
        </p:txBody>
      </p:sp>
      <p:sp>
        <p:nvSpPr>
          <p:cNvPr id="6" name="Rectangle 5">
            <a:extLst>
              <a:ext uri="{FF2B5EF4-FFF2-40B4-BE49-F238E27FC236}">
                <a16:creationId xmlns:a16="http://schemas.microsoft.com/office/drawing/2014/main" id="{1F5A9687-C404-60C5-8FA9-85B5E4C407EF}"/>
              </a:ext>
            </a:extLst>
          </p:cNvPr>
          <p:cNvSpPr/>
          <p:nvPr/>
        </p:nvSpPr>
        <p:spPr>
          <a:xfrm>
            <a:off x="7676913" y="4529972"/>
            <a:ext cx="4137660" cy="2099428"/>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pt-BR" b="1" u="sng" dirty="0">
                <a:latin typeface="Aptos Narrow" panose="020B0004020202020204" pitchFamily="34" charset="0"/>
                <a:ea typeface="宋体"/>
                <a:sym typeface="Arial"/>
              </a:rPr>
              <a:t>Oportunidades para envolvimento do público</a:t>
            </a:r>
          </a:p>
          <a:p>
            <a:pPr marL="285750" indent="-285750">
              <a:buFont typeface="Arial" panose="020B0604020202020204" pitchFamily="34" charset="0"/>
              <a:buChar char="•"/>
            </a:pPr>
            <a:r>
              <a:rPr lang="pt-BR" sz="1600" dirty="0">
                <a:latin typeface="Aptos Narrow" panose="020B0004020202020204" pitchFamily="34" charset="0"/>
                <a:ea typeface="宋体"/>
                <a:sym typeface="Arial"/>
              </a:rPr>
              <a:t>Outono – Abrir inscrições para a Premiação LBE para indivíduos, campi e agências estaduais </a:t>
            </a:r>
          </a:p>
          <a:p>
            <a:pPr marL="285750" indent="-285750">
              <a:buFont typeface="Arial" panose="020B0604020202020204" pitchFamily="34" charset="0"/>
              <a:buChar char="•"/>
            </a:pPr>
            <a:r>
              <a:rPr lang="pt-BR" sz="1600" dirty="0">
                <a:latin typeface="Aptos Narrow" panose="020B0004020202020204" pitchFamily="34" charset="0"/>
                <a:ea typeface="宋体"/>
                <a:sym typeface="Arial"/>
              </a:rPr>
              <a:t>Setembro – Emitir o relatório MOR-EV à legislatura</a:t>
            </a:r>
          </a:p>
        </p:txBody>
      </p:sp>
      <p:sp>
        <p:nvSpPr>
          <p:cNvPr id="2" name="Rectangle 1">
            <a:extLst>
              <a:ext uri="{FF2B5EF4-FFF2-40B4-BE49-F238E27FC236}">
                <a16:creationId xmlns:a16="http://schemas.microsoft.com/office/drawing/2014/main" id="{71CCA49F-2967-7D6A-9A20-940C4126EC05}"/>
              </a:ext>
            </a:extLst>
          </p:cNvPr>
          <p:cNvSpPr/>
          <p:nvPr/>
        </p:nvSpPr>
        <p:spPr>
          <a:xfrm>
            <a:off x="7676913" y="1186316"/>
            <a:ext cx="4137660" cy="3147940"/>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pt-BR" b="1" u="sng" dirty="0">
                <a:latin typeface="Aptos Narrow" panose="020B0004020202020204" pitchFamily="34" charset="0"/>
                <a:ea typeface="宋体"/>
                <a:sym typeface="Arial"/>
              </a:rPr>
              <a:t>Cronograma de 2024</a:t>
            </a:r>
          </a:p>
          <a:p>
            <a:pPr marL="285750" indent="-285750">
              <a:buFont typeface="Arial" panose="020B0604020202020204" pitchFamily="34" charset="0"/>
              <a:buChar char="•"/>
            </a:pPr>
            <a:r>
              <a:rPr lang="pt-BR" sz="1600" dirty="0">
                <a:latin typeface="Aptos Narrow" panose="020B0004020202020204" pitchFamily="34" charset="0"/>
                <a:ea typeface="宋体"/>
                <a:sym typeface="Arial"/>
              </a:rPr>
              <a:t>Primavera – Lançar subsídios de descarbonização e recarga de frota estadual; enviar inscrição do CPRG à EPA dos EUA</a:t>
            </a:r>
          </a:p>
          <a:p>
            <a:pPr marL="285750" indent="-285750">
              <a:buFont typeface="Arial" panose="020B0604020202020204" pitchFamily="34" charset="0"/>
              <a:buChar char="•"/>
            </a:pPr>
            <a:r>
              <a:rPr lang="pt-BR" sz="1600" dirty="0">
                <a:latin typeface="Aptos Narrow" panose="020B0004020202020204" pitchFamily="34" charset="0"/>
                <a:ea typeface="宋体"/>
                <a:sym typeface="Arial"/>
              </a:rPr>
              <a:t>Verão – Lançar o subsídio de descarbonização + solar; reunir o grupo Compra Limpa interagência</a:t>
            </a:r>
          </a:p>
          <a:p>
            <a:pPr marL="285750" indent="-285750">
              <a:buFont typeface="Arial" panose="020B0604020202020204" pitchFamily="34" charset="0"/>
              <a:buChar char="•"/>
            </a:pPr>
            <a:r>
              <a:rPr lang="pt-BR" sz="1600" dirty="0">
                <a:latin typeface="Aptos Narrow" panose="020B0004020202020204" pitchFamily="34" charset="0"/>
                <a:ea typeface="宋体"/>
                <a:sym typeface="Arial"/>
              </a:rPr>
              <a:t>Outono – Iniciar o programa de eletrificação de MD/HD (caso sejam concedidas verbas do CPRG)</a:t>
            </a:r>
          </a:p>
          <a:p>
            <a:pPr marL="285750" indent="-285750">
              <a:buFont typeface="Arial" panose="020B0604020202020204" pitchFamily="34" charset="0"/>
              <a:buChar char="•"/>
            </a:pPr>
            <a:r>
              <a:rPr lang="pt-BR" sz="1600" dirty="0">
                <a:latin typeface="Aptos Narrow" panose="020B0004020202020204" pitchFamily="34" charset="0"/>
                <a:ea typeface="宋体"/>
                <a:sym typeface="Arial"/>
              </a:rPr>
              <a:t>Inverno – hospedar a Premiação Anual do Liderando pelo Exemplo</a:t>
            </a:r>
          </a:p>
        </p:txBody>
      </p:sp>
      <p:sp>
        <p:nvSpPr>
          <p:cNvPr id="7" name="TextBox 6">
            <a:extLst>
              <a:ext uri="{FF2B5EF4-FFF2-40B4-BE49-F238E27FC236}">
                <a16:creationId xmlns:a16="http://schemas.microsoft.com/office/drawing/2014/main" id="{1E2D11E9-7938-01FD-9510-0BEA579A12FF}"/>
              </a:ext>
            </a:extLst>
          </p:cNvPr>
          <p:cNvSpPr txBox="1"/>
          <p:nvPr/>
        </p:nvSpPr>
        <p:spPr>
          <a:xfrm>
            <a:off x="603504" y="1132551"/>
            <a:ext cx="6803136"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Projetos Essenciais em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198593" y="1717325"/>
            <a:ext cx="7478320" cy="5405369"/>
          </a:xfrm>
          <a:prstGeom prst="rect">
            <a:avLst/>
          </a:prstGeom>
        </p:spPr>
        <p:txBody>
          <a:bodyPr vert="horz" lIns="91440" tIns="45720" rIns="91440" bIns="45720" rtlCol="0" anchor="t">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t-BR" sz="1900" b="1" dirty="0">
                <a:ea typeface="宋体"/>
                <a:sym typeface="Arial"/>
              </a:rPr>
              <a:t>Implementação da OE 594 da LBE </a:t>
            </a:r>
          </a:p>
          <a:p>
            <a:r>
              <a:rPr lang="pt-BR" sz="1900" dirty="0">
                <a:ea typeface="宋体"/>
                <a:sym typeface="Arial"/>
              </a:rPr>
              <a:t>Lançar o programa de subsídios multimilionário para o carregamento de </a:t>
            </a:r>
            <a:r>
              <a:rPr lang="pt-BR" sz="1900" dirty="0" err="1">
                <a:ea typeface="宋体"/>
                <a:sym typeface="Arial"/>
              </a:rPr>
              <a:t>EVs</a:t>
            </a:r>
            <a:r>
              <a:rPr lang="pt-BR" sz="1900" dirty="0">
                <a:ea typeface="宋体"/>
                <a:sym typeface="Arial"/>
              </a:rPr>
              <a:t> da frota estadual </a:t>
            </a:r>
          </a:p>
          <a:p>
            <a:r>
              <a:rPr lang="pt-BR" sz="1900" dirty="0">
                <a:ea typeface="宋体"/>
                <a:sym typeface="Arial"/>
              </a:rPr>
              <a:t>Lançar programas de subsídio para a descarbonização predial e energia solar local</a:t>
            </a:r>
          </a:p>
          <a:p>
            <a:r>
              <a:rPr lang="pt-BR" sz="1900" dirty="0">
                <a:ea typeface="宋体"/>
                <a:sym typeface="Arial"/>
              </a:rPr>
              <a:t>Desenvolver planos de transição de EV da frota e programa de recarga de EV domiciliar</a:t>
            </a:r>
          </a:p>
          <a:p>
            <a:r>
              <a:rPr lang="pt-BR" sz="1900" dirty="0">
                <a:ea typeface="宋体"/>
                <a:sym typeface="Arial"/>
              </a:rPr>
              <a:t>Monitorar o progresso e expandir a Iniciativa Compra Limpa para construções estaduais</a:t>
            </a:r>
          </a:p>
          <a:p>
            <a:r>
              <a:rPr lang="pt-BR" sz="1900" dirty="0">
                <a:ea typeface="宋体"/>
                <a:sym typeface="Arial"/>
              </a:rPr>
              <a:t>Monitorar e emitir dados de emissão/energia do portfólio estadual disponíveis publicamente </a:t>
            </a:r>
          </a:p>
          <a:p>
            <a:pPr marL="0" indent="0">
              <a:spcBef>
                <a:spcPts val="1200"/>
              </a:spcBef>
              <a:spcAft>
                <a:spcPts val="600"/>
              </a:spcAft>
              <a:buNone/>
            </a:pPr>
            <a:r>
              <a:rPr lang="pt-BR" sz="1900" b="1" dirty="0">
                <a:ea typeface="宋体"/>
                <a:sym typeface="Arial"/>
              </a:rPr>
              <a:t>Programa MOR-EV</a:t>
            </a:r>
          </a:p>
          <a:p>
            <a:r>
              <a:rPr lang="pt-BR" sz="1900" dirty="0">
                <a:ea typeface="宋体"/>
                <a:sym typeface="Arial"/>
              </a:rPr>
              <a:t>Desenvolver adesão de programa plurianual + previsões de adoção de </a:t>
            </a:r>
            <a:r>
              <a:rPr lang="pt-BR" sz="1900" dirty="0" err="1">
                <a:ea typeface="宋体"/>
                <a:sym typeface="Arial"/>
              </a:rPr>
              <a:t>EVs</a:t>
            </a:r>
            <a:r>
              <a:rPr lang="pt-BR" sz="1900" dirty="0">
                <a:ea typeface="宋体"/>
                <a:sym typeface="Arial"/>
              </a:rPr>
              <a:t> e trabalhar para identificar opções de financiamento  </a:t>
            </a:r>
          </a:p>
          <a:p>
            <a:r>
              <a:rPr lang="pt-BR" sz="1900" dirty="0">
                <a:ea typeface="宋体"/>
                <a:sym typeface="Arial"/>
              </a:rPr>
              <a:t>Ampliar estratégias de alcance junto a organizações comunitárias para promover o acesso a </a:t>
            </a:r>
            <a:r>
              <a:rPr lang="pt-BR" sz="1900" dirty="0" err="1">
                <a:ea typeface="宋体"/>
                <a:sym typeface="Arial"/>
              </a:rPr>
              <a:t>EVs</a:t>
            </a:r>
            <a:r>
              <a:rPr lang="pt-BR" sz="1900" dirty="0">
                <a:ea typeface="宋体"/>
                <a:sym typeface="Arial"/>
              </a:rPr>
              <a:t> para populações prioritárias e comunidades de baixa renda e necessitadas </a:t>
            </a:r>
          </a:p>
          <a:p>
            <a:r>
              <a:rPr lang="pt-BR" sz="1900" dirty="0">
                <a:ea typeface="宋体"/>
                <a:sym typeface="Arial"/>
              </a:rPr>
              <a:t>Enviar propostas para o Subsídio de Redução de Poluição Climática (CPRG) da EPA dos EUA para eletrificação de veículos de médio e grande porte (MD/HD) por todo o Estado </a:t>
            </a:r>
          </a:p>
        </p:txBody>
      </p:sp>
    </p:spTree>
    <p:extLst>
      <p:ext uri="{BB962C8B-B14F-4D97-AF65-F5344CB8AC3E}">
        <p14:creationId xmlns:p14="http://schemas.microsoft.com/office/powerpoint/2010/main" val="266022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pt-BR" dirty="0">
                <a:ea typeface="宋体"/>
                <a:sym typeface="Arial"/>
              </a:rPr>
              <a:t>Energia Alternativa e Renovável</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592317"/>
            <a:ext cx="11014841" cy="4263250"/>
          </a:xfrm>
        </p:spPr>
        <p:txBody>
          <a:bodyPr>
            <a:normAutofit lnSpcReduction="10000"/>
          </a:bodyPr>
          <a:lstStyle/>
          <a:p>
            <a:r>
              <a:rPr lang="pt-BR" dirty="0">
                <a:ea typeface="宋体"/>
                <a:sym typeface="Arial"/>
              </a:rPr>
              <a:t>Analisar e melhorar os programas de incentivos existentes para:</a:t>
            </a:r>
          </a:p>
          <a:p>
            <a:pPr lvl="1"/>
            <a:r>
              <a:rPr lang="pt-BR" dirty="0">
                <a:ea typeface="宋体"/>
                <a:sym typeface="Arial"/>
              </a:rPr>
              <a:t>Gerenciar com responsabilidade verbas dos contribuintes </a:t>
            </a:r>
          </a:p>
          <a:p>
            <a:pPr lvl="1"/>
            <a:r>
              <a:rPr lang="pt-BR" dirty="0">
                <a:ea typeface="宋体"/>
                <a:sym typeface="Arial"/>
              </a:rPr>
              <a:t>Garantir ampla participação de clientes de rendas baixa e moderada e benefícios equitativos.</a:t>
            </a:r>
          </a:p>
          <a:p>
            <a:pPr lvl="1"/>
            <a:r>
              <a:rPr lang="pt-BR" dirty="0">
                <a:ea typeface="宋体"/>
                <a:sym typeface="Arial"/>
              </a:rPr>
              <a:t>Agilizar requisitos de programas e processos de inscrição  </a:t>
            </a:r>
          </a:p>
          <a:p>
            <a:pPr lvl="1"/>
            <a:r>
              <a:rPr lang="pt-BR" dirty="0">
                <a:ea typeface="宋体"/>
                <a:sym typeface="Arial"/>
              </a:rPr>
              <a:t>Disponibilizar fluxos de receita confiáveis para desenvolvedores de projetos</a:t>
            </a:r>
          </a:p>
          <a:p>
            <a:r>
              <a:rPr lang="pt-BR" dirty="0">
                <a:ea typeface="宋体"/>
                <a:sym typeface="Arial"/>
              </a:rPr>
              <a:t>Desenvolver novos programas de incentivos para facilitar a implementação de renováveis em áreas cruciais </a:t>
            </a:r>
          </a:p>
          <a:p>
            <a:endParaRPr lang="en-US" dirty="0">
              <a:ea typeface="宋体"/>
              <a:sym typeface="Arial"/>
            </a:endParaRPr>
          </a:p>
          <a:p>
            <a:pPr lvl="1"/>
            <a:endParaRPr lang="en-US" dirty="0">
              <a:latin typeface="Arial"/>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Objetivos para 2024</a:t>
            </a:r>
          </a:p>
        </p:txBody>
      </p:sp>
    </p:spTree>
    <p:extLst>
      <p:ext uri="{BB962C8B-B14F-4D97-AF65-F5344CB8AC3E}">
        <p14:creationId xmlns:p14="http://schemas.microsoft.com/office/powerpoint/2010/main" val="1812952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pt-BR" dirty="0">
                <a:ea typeface="宋体"/>
                <a:sym typeface="Arial"/>
              </a:rPr>
              <a:t>Energia Alternativa e Renovável</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3890882"/>
            <a:ext cx="4288536" cy="2733946"/>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pt-BR" sz="1600" b="1" u="sng" dirty="0">
                <a:latin typeface="Aptos Narrow" panose="020B0004020202020204" pitchFamily="34" charset="0"/>
                <a:ea typeface="宋体"/>
                <a:sym typeface="Arial"/>
              </a:rPr>
              <a:t>Oportunidades para envolvimento do público</a:t>
            </a:r>
          </a:p>
          <a:p>
            <a:pPr marL="285750" indent="-285750">
              <a:buFont typeface="Arial" panose="020B0604020202020204" pitchFamily="34" charset="0"/>
              <a:buChar char="•"/>
            </a:pPr>
            <a:r>
              <a:rPr lang="pt-BR" sz="1750" dirty="0">
                <a:latin typeface="Aptos Narrow" panose="020B0004020202020204" pitchFamily="34" charset="0"/>
                <a:ea typeface="宋体"/>
                <a:sym typeface="Arial"/>
              </a:rPr>
              <a:t>Primavera – Período de comentário de interessados na revisão do CPS</a:t>
            </a:r>
          </a:p>
          <a:p>
            <a:pPr marL="285750" indent="-285750">
              <a:buFont typeface="Arial" panose="020B0604020202020204" pitchFamily="34" charset="0"/>
              <a:buChar char="•"/>
            </a:pPr>
            <a:r>
              <a:rPr lang="pt-BR" sz="1750" dirty="0">
                <a:latin typeface="Aptos Narrow" panose="020B0004020202020204" pitchFamily="34" charset="0"/>
                <a:ea typeface="宋体"/>
                <a:sym typeface="Arial"/>
              </a:rPr>
              <a:t>Verão – Período de comentários do público geral para a Proposta preliminar do SMART</a:t>
            </a:r>
          </a:p>
          <a:p>
            <a:pPr marL="285750" indent="-285750">
              <a:buFont typeface="Arial" panose="020B0604020202020204" pitchFamily="34" charset="0"/>
              <a:buChar char="•"/>
            </a:pPr>
            <a:r>
              <a:rPr lang="pt-BR" sz="1750" dirty="0">
                <a:latin typeface="Aptos Narrow" panose="020B0004020202020204" pitchFamily="34" charset="0"/>
                <a:ea typeface="宋体"/>
                <a:sym typeface="Arial"/>
              </a:rPr>
              <a:t>Verão – Período de comentários do público geral para a Proposta preliminar dos Subsídios de Armazenamento de Energia</a:t>
            </a:r>
          </a:p>
          <a:p>
            <a:pPr algn="ctr"/>
            <a:endParaRPr lang="en-US" sz="1500" dirty="0">
              <a:latin typeface="Arial"/>
              <a:ea typeface="宋体"/>
              <a:sym typeface="Arial"/>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8"/>
            <a:ext cx="4425696" cy="2260093"/>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pt-BR" b="1" u="sng" dirty="0">
                <a:latin typeface="Aptos Narrow" panose="020B0004020202020204" pitchFamily="34" charset="0"/>
                <a:ea typeface="宋体"/>
                <a:sym typeface="Arial"/>
              </a:rPr>
              <a:t>Cronograma de 2024</a:t>
            </a:r>
          </a:p>
          <a:p>
            <a:pPr marL="285750" indent="-285750">
              <a:buFont typeface="Arial" panose="020B0604020202020204" pitchFamily="34" charset="0"/>
              <a:buChar char="•"/>
            </a:pPr>
            <a:r>
              <a:rPr lang="pt-BR" dirty="0">
                <a:latin typeface="Aptos Narrow" panose="020B0004020202020204" pitchFamily="34" charset="0"/>
                <a:ea typeface="宋体"/>
                <a:sym typeface="Arial"/>
              </a:rPr>
              <a:t>Primavera – Anúncio do Solar para Todos </a:t>
            </a:r>
          </a:p>
          <a:p>
            <a:pPr marL="285750" indent="-285750">
              <a:buFont typeface="Arial" panose="020B0604020202020204" pitchFamily="34" charset="0"/>
              <a:buChar char="•"/>
            </a:pPr>
            <a:r>
              <a:rPr lang="pt-BR" dirty="0">
                <a:latin typeface="Aptos Narrow" panose="020B0004020202020204" pitchFamily="34" charset="0"/>
                <a:ea typeface="宋体"/>
                <a:sym typeface="Arial"/>
              </a:rPr>
              <a:t>Verão – Proposta preliminar do SMART </a:t>
            </a:r>
          </a:p>
          <a:p>
            <a:pPr marL="285750" indent="-285750">
              <a:buFont typeface="Arial" panose="020B0604020202020204" pitchFamily="34" charset="0"/>
              <a:buChar char="•"/>
            </a:pPr>
            <a:r>
              <a:rPr lang="pt-BR" dirty="0">
                <a:latin typeface="Aptos Narrow" panose="020B0004020202020204" pitchFamily="34" charset="0"/>
                <a:ea typeface="宋体"/>
                <a:sym typeface="Arial"/>
              </a:rPr>
              <a:t>Verão – Proposta preliminar do Programa de Subsídio de Armazenamento de Energia</a:t>
            </a:r>
          </a:p>
          <a:p>
            <a:pPr marL="285750" indent="-285750">
              <a:buFont typeface="Arial" panose="020B0604020202020204" pitchFamily="34" charset="0"/>
              <a:buChar char="•"/>
            </a:pPr>
            <a:r>
              <a:rPr lang="pt-BR" dirty="0">
                <a:latin typeface="Aptos Narrow" panose="020B0004020202020204" pitchFamily="34" charset="0"/>
                <a:ea typeface="宋体"/>
                <a:sym typeface="Arial"/>
              </a:rPr>
              <a:t>Outono – Abertura de inscrições para o LISSP</a:t>
            </a:r>
          </a:p>
        </p:txBody>
      </p:sp>
      <p:sp>
        <p:nvSpPr>
          <p:cNvPr id="7" name="TextBox 6">
            <a:extLst>
              <a:ext uri="{FF2B5EF4-FFF2-40B4-BE49-F238E27FC236}">
                <a16:creationId xmlns:a16="http://schemas.microsoft.com/office/drawing/2014/main" id="{1E2D11E9-7938-01FD-9510-0BEA579A12FF}"/>
              </a:ext>
            </a:extLst>
          </p:cNvPr>
          <p:cNvSpPr txBox="1"/>
          <p:nvPr/>
        </p:nvSpPr>
        <p:spPr>
          <a:xfrm>
            <a:off x="557784" y="1132551"/>
            <a:ext cx="6565392"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Projetos Essenciais em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6" y="1717326"/>
            <a:ext cx="7239526" cy="43471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sz="2400" dirty="0">
                <a:ea typeface="宋体"/>
                <a:sym typeface="Arial"/>
                <a:hlinkClick r:id="rId2"/>
              </a:rPr>
              <a:t>Revisão do Alvos Renováveis Solares de Massachusetts (SMART, em inglês) </a:t>
            </a:r>
            <a:r>
              <a:rPr lang="pt-BR" sz="2400" dirty="0">
                <a:ea typeface="宋体"/>
                <a:sym typeface="Arial"/>
              </a:rPr>
              <a:t>e Proposta Preliminar</a:t>
            </a:r>
          </a:p>
          <a:p>
            <a:r>
              <a:rPr lang="pt-BR" sz="2400" dirty="0">
                <a:ea typeface="宋体"/>
                <a:sym typeface="Arial"/>
              </a:rPr>
              <a:t>Programa Solar de Serviços de Baixa Renda (LISSP, em inglês)</a:t>
            </a:r>
          </a:p>
          <a:p>
            <a:r>
              <a:rPr lang="pt-BR" sz="2400" dirty="0">
                <a:ea typeface="宋体"/>
                <a:sym typeface="Arial"/>
                <a:hlinkClick r:id="rId3"/>
              </a:rPr>
              <a:t>Solar para Todos </a:t>
            </a:r>
            <a:r>
              <a:rPr lang="pt-BR" sz="2400" dirty="0">
                <a:ea typeface="宋体"/>
                <a:sym typeface="Arial"/>
              </a:rPr>
              <a:t>(dependente de concessão da EPA)</a:t>
            </a:r>
          </a:p>
          <a:p>
            <a:r>
              <a:rPr lang="pt-BR" sz="2400" dirty="0">
                <a:ea typeface="宋体"/>
                <a:sym typeface="Arial"/>
              </a:rPr>
              <a:t>Revisão do Padrão de Energia de Pico Limpa (CPS, em inglês) </a:t>
            </a:r>
          </a:p>
          <a:p>
            <a:r>
              <a:rPr lang="pt-BR" sz="2400" dirty="0">
                <a:ea typeface="宋体"/>
                <a:sym typeface="Arial"/>
                <a:hlinkClick r:id="rId4"/>
              </a:rPr>
              <a:t>Programa de Subsídio de Armazenamento de Energia</a:t>
            </a:r>
          </a:p>
          <a:p>
            <a:r>
              <a:rPr lang="pt-BR" sz="2400" dirty="0">
                <a:ea typeface="宋体"/>
                <a:sym typeface="Arial"/>
              </a:rPr>
              <a:t>Desenvolvimento do Portal para Padrão de Portfólio de Energia Renovável (RPS, em inglês) </a:t>
            </a:r>
          </a:p>
          <a:p>
            <a:r>
              <a:rPr lang="pt-BR" sz="2400" dirty="0">
                <a:ea typeface="宋体"/>
                <a:sym typeface="Arial"/>
              </a:rPr>
              <a:t>Estratégia de Hidrogênio de Massachusetts </a:t>
            </a:r>
            <a:endParaRPr lang="en-US" sz="2400" dirty="0">
              <a:ea typeface="宋体"/>
              <a:sym typeface="Arial"/>
            </a:endParaRPr>
          </a:p>
        </p:txBody>
      </p:sp>
    </p:spTree>
    <p:extLst>
      <p:ext uri="{BB962C8B-B14F-4D97-AF65-F5344CB8AC3E}">
        <p14:creationId xmlns:p14="http://schemas.microsoft.com/office/powerpoint/2010/main" val="299843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pt-BR" dirty="0">
                <a:ea typeface="宋体"/>
                <a:sym typeface="Arial"/>
              </a:rPr>
              <a:t>Eficiência Energética </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807029"/>
            <a:ext cx="11014841" cy="4194673"/>
          </a:xfrm>
        </p:spPr>
        <p:txBody>
          <a:bodyPr vert="horz" lIns="91440" tIns="45720" rIns="91440" bIns="45720" rtlCol="0" anchor="t">
            <a:normAutofit fontScale="92500" lnSpcReduction="20000"/>
          </a:bodyPr>
          <a:lstStyle/>
          <a:p>
            <a:pPr>
              <a:lnSpc>
                <a:spcPct val="110000"/>
              </a:lnSpc>
            </a:pPr>
            <a:r>
              <a:rPr lang="pt-BR" sz="3000" dirty="0">
                <a:ea typeface="宋体"/>
                <a:sym typeface="Arial"/>
              </a:rPr>
              <a:t>Dar suporte e incentivar a entrega equitativa de investimentos em descarbonização e eficiência energética para fomentar os objetivos climáticos do Estado </a:t>
            </a:r>
          </a:p>
          <a:p>
            <a:pPr>
              <a:lnSpc>
                <a:spcPct val="110000"/>
              </a:lnSpc>
            </a:pPr>
            <a:r>
              <a:rPr lang="pt-BR" sz="3000" dirty="0">
                <a:ea typeface="宋体"/>
                <a:sym typeface="Arial"/>
              </a:rPr>
              <a:t>Avançar na descarbonização energética predial por meio do desenvolvimento de relatórios energéticos prediais </a:t>
            </a:r>
          </a:p>
          <a:p>
            <a:pPr>
              <a:lnSpc>
                <a:spcPct val="110000"/>
              </a:lnSpc>
            </a:pPr>
            <a:r>
              <a:rPr lang="pt-BR" sz="3000" dirty="0">
                <a:ea typeface="宋体"/>
                <a:sym typeface="Arial"/>
              </a:rPr>
              <a:t>Priorizar a transição para energia limpa para residentes de renda baixa a moderada, por meio do desenvolvimento do programa e subsídios habitacionais acessíveis do DOER</a:t>
            </a:r>
          </a:p>
          <a:p>
            <a:pPr>
              <a:lnSpc>
                <a:spcPct val="110000"/>
              </a:lnSpc>
            </a:pPr>
            <a:r>
              <a:rPr lang="pt-BR" sz="3000" dirty="0">
                <a:ea typeface="宋体"/>
                <a:sym typeface="Arial"/>
              </a:rPr>
              <a:t>Advogar pelos códigos de energia de construção que fomentem a descarbonização </a:t>
            </a:r>
          </a:p>
          <a:p>
            <a:pPr marL="457200" lvl="1" indent="0">
              <a:buNone/>
            </a:pPr>
            <a:endParaRPr lang="en-US" dirty="0">
              <a:latin typeface="Arial"/>
              <a:ea typeface="宋体"/>
              <a:sym typeface="Arial"/>
            </a:endParaRPr>
          </a:p>
          <a:p>
            <a:endParaRPr lang="en-US" dirty="0">
              <a:latin typeface="Arial"/>
              <a:ea typeface="宋体"/>
              <a:sym typeface="Arial"/>
            </a:endParaRPr>
          </a:p>
          <a:p>
            <a:pPr lvl="1"/>
            <a:endParaRPr lang="en-US" dirty="0">
              <a:latin typeface="Arial"/>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Objetivos para 2024</a:t>
            </a:r>
          </a:p>
        </p:txBody>
      </p:sp>
    </p:spTree>
    <p:extLst>
      <p:ext uri="{BB962C8B-B14F-4D97-AF65-F5344CB8AC3E}">
        <p14:creationId xmlns:p14="http://schemas.microsoft.com/office/powerpoint/2010/main" val="417237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pt-BR" dirty="0">
                <a:ea typeface="宋体"/>
                <a:sym typeface="Arial"/>
              </a:rPr>
              <a:t>Eficiência Energética </a:t>
            </a:r>
          </a:p>
        </p:txBody>
      </p:sp>
      <p:sp>
        <p:nvSpPr>
          <p:cNvPr id="6" name="Rectangle 5">
            <a:extLst>
              <a:ext uri="{FF2B5EF4-FFF2-40B4-BE49-F238E27FC236}">
                <a16:creationId xmlns:a16="http://schemas.microsoft.com/office/drawing/2014/main" id="{1F5A9687-C404-60C5-8FA9-85B5E4C407EF}"/>
              </a:ext>
            </a:extLst>
          </p:cNvPr>
          <p:cNvSpPr/>
          <p:nvPr/>
        </p:nvSpPr>
        <p:spPr>
          <a:xfrm>
            <a:off x="7445829" y="4091939"/>
            <a:ext cx="4372791" cy="2287595"/>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pt-BR" sz="1600" b="1" u="sng" dirty="0">
                <a:latin typeface="Aptos Narrow" panose="020B0004020202020204" pitchFamily="34" charset="0"/>
                <a:ea typeface="宋体"/>
                <a:sym typeface="Arial"/>
              </a:rPr>
              <a:t>Oportunidades para envolvimento do público</a:t>
            </a:r>
          </a:p>
          <a:p>
            <a:pPr marL="285750" indent="-285750">
              <a:buFont typeface="Arial"/>
              <a:buChar char="•"/>
            </a:pPr>
            <a:r>
              <a:rPr lang="pt-BR" sz="1600" dirty="0">
                <a:latin typeface="Aptos Narrow" panose="020B0004020202020204" pitchFamily="34" charset="0"/>
                <a:ea typeface="宋体"/>
                <a:sym typeface="Arial"/>
              </a:rPr>
              <a:t>18 de março de 2024 – Sessão de opinião pública para o HER/HEAR</a:t>
            </a:r>
          </a:p>
          <a:p>
            <a:pPr marL="285750" indent="-285750">
              <a:buFont typeface="Arial"/>
              <a:buChar char="•"/>
            </a:pPr>
            <a:r>
              <a:rPr lang="pt-BR" sz="1600" dirty="0">
                <a:latin typeface="Aptos Narrow" panose="020B0004020202020204" pitchFamily="34" charset="0"/>
                <a:ea typeface="宋体"/>
                <a:sym typeface="Arial"/>
              </a:rPr>
              <a:t>Abril, maio e junho – Sessões de opinião pública sobre o plano EE trienal</a:t>
            </a:r>
          </a:p>
          <a:p>
            <a:pPr marL="285750" indent="-285750">
              <a:buFont typeface="Arial"/>
              <a:buChar char="•"/>
            </a:pPr>
            <a:r>
              <a:rPr lang="pt-BR" sz="1600" dirty="0">
                <a:latin typeface="Aptos Narrow" panose="020B0004020202020204" pitchFamily="34" charset="0"/>
                <a:ea typeface="宋体"/>
                <a:sym typeface="Arial"/>
              </a:rPr>
              <a:t>Verão – Comentário do público geral sobre regulamentos do Relatório de Energia Predial</a:t>
            </a:r>
          </a:p>
          <a:p>
            <a:pPr marL="285750" indent="-285750">
              <a:buFont typeface="Arial"/>
              <a:buChar char="•"/>
            </a:pPr>
            <a:endParaRPr lang="en-US" sz="1400" dirty="0">
              <a:latin typeface="Arial"/>
              <a:ea typeface="宋体"/>
              <a:sym typeface="Arial"/>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445829" y="1424939"/>
            <a:ext cx="4372791" cy="2422231"/>
          </a:xfrm>
          <a:prstGeom prst="rect">
            <a:avLst/>
          </a:prstGeom>
        </p:spPr>
        <p:style>
          <a:lnRef idx="1">
            <a:schemeClr val="accent3"/>
          </a:lnRef>
          <a:fillRef idx="2">
            <a:schemeClr val="accent3"/>
          </a:fillRef>
          <a:effectRef idx="1">
            <a:schemeClr val="accent3"/>
          </a:effectRef>
          <a:fontRef idx="minor">
            <a:schemeClr val="dk1"/>
          </a:fontRef>
        </p:style>
        <p:txBody>
          <a:bodyPr lIns="91440" tIns="182880" rIns="91440" bIns="182880" rtlCol="0" anchor="t"/>
          <a:lstStyle/>
          <a:p>
            <a:pPr algn="ctr"/>
            <a:r>
              <a:rPr lang="pt-BR" sz="1600" b="1" u="sng" dirty="0">
                <a:latin typeface="Aptos Narrow" panose="020B0004020202020204" pitchFamily="34" charset="0"/>
                <a:ea typeface="宋体"/>
                <a:sym typeface="Arial"/>
              </a:rPr>
              <a:t>Cronograma de 2024</a:t>
            </a:r>
          </a:p>
          <a:p>
            <a:pPr marL="285750" indent="-285750">
              <a:buFont typeface="Arial"/>
              <a:buChar char="•"/>
            </a:pPr>
            <a:r>
              <a:rPr lang="pt-BR" sz="1600" dirty="0">
                <a:latin typeface="Aptos Narrow" panose="020B0004020202020204" pitchFamily="34" charset="0"/>
                <a:ea typeface="宋体"/>
                <a:sym typeface="Arial"/>
              </a:rPr>
              <a:t>Primavera – Proceder à 2ª etapa dos projetos de modernização de energia limpa habitacional acessível</a:t>
            </a:r>
          </a:p>
          <a:p>
            <a:pPr marL="285750" indent="-285750">
              <a:buFont typeface="Arial"/>
              <a:buChar char="•"/>
            </a:pPr>
            <a:r>
              <a:rPr lang="pt-BR" sz="1600" dirty="0">
                <a:latin typeface="Aptos Narrow" panose="020B0004020202020204" pitchFamily="34" charset="0"/>
                <a:ea typeface="宋体"/>
                <a:sym typeface="Arial"/>
              </a:rPr>
              <a:t>Primavera – Lançamento do Programa Enriquecimento Energético do Vale </a:t>
            </a:r>
            <a:r>
              <a:rPr lang="pt-BR" sz="1600" dirty="0" err="1">
                <a:latin typeface="Aptos Narrow" panose="020B0004020202020204" pitchFamily="34" charset="0"/>
                <a:ea typeface="宋体"/>
                <a:sym typeface="Arial"/>
              </a:rPr>
              <a:t>Merrimack</a:t>
            </a:r>
            <a:endParaRPr lang="pt-BR" sz="1600" dirty="0">
              <a:latin typeface="Aptos Narrow" panose="020B0004020202020204" pitchFamily="34" charset="0"/>
              <a:ea typeface="宋体"/>
              <a:sym typeface="Arial"/>
            </a:endParaRPr>
          </a:p>
          <a:p>
            <a:pPr marL="285750" indent="-285750">
              <a:buFont typeface="Arial"/>
              <a:buChar char="•"/>
            </a:pPr>
            <a:r>
              <a:rPr lang="pt-BR" sz="1600" dirty="0">
                <a:latin typeface="Aptos Narrow" panose="020B0004020202020204" pitchFamily="34" charset="0"/>
                <a:ea typeface="宋体"/>
                <a:sym typeface="Arial"/>
              </a:rPr>
              <a:t>Verão – Desenvolver as recomendações finais do Plano EE Trienal 2025-2027 </a:t>
            </a:r>
          </a:p>
          <a:p>
            <a:pPr marL="285750" indent="-285750">
              <a:buFont typeface="Arial"/>
              <a:buChar char="•"/>
            </a:pPr>
            <a:r>
              <a:rPr lang="pt-BR" sz="1600" dirty="0">
                <a:latin typeface="Aptos Narrow" panose="020B0004020202020204" pitchFamily="34" charset="0"/>
                <a:ea typeface="宋体"/>
                <a:cs typeface="Calibri"/>
                <a:sym typeface="Arial"/>
              </a:rPr>
              <a:t>Inverno – Promulgar regulamentos do BER </a:t>
            </a:r>
          </a:p>
          <a:p>
            <a:pPr marL="285750" indent="-285750">
              <a:buFont typeface="Arial"/>
              <a:buChar char="•"/>
            </a:pPr>
            <a:endParaRPr lang="en-US" sz="1400" dirty="0">
              <a:latin typeface="Arial"/>
              <a:ea typeface="宋体"/>
              <a:cs typeface="Calibri"/>
              <a:sym typeface="Arial"/>
            </a:endParaRPr>
          </a:p>
        </p:txBody>
      </p:sp>
      <p:sp>
        <p:nvSpPr>
          <p:cNvPr id="7" name="TextBox 6">
            <a:extLst>
              <a:ext uri="{FF2B5EF4-FFF2-40B4-BE49-F238E27FC236}">
                <a16:creationId xmlns:a16="http://schemas.microsoft.com/office/drawing/2014/main" id="{1E2D11E9-7938-01FD-9510-0BEA579A12FF}"/>
              </a:ext>
            </a:extLst>
          </p:cNvPr>
          <p:cNvSpPr txBox="1"/>
          <p:nvPr/>
        </p:nvSpPr>
        <p:spPr>
          <a:xfrm>
            <a:off x="612648" y="1132551"/>
            <a:ext cx="6400800"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Projetos Essenciais em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7068402" cy="4347113"/>
          </a:xfrm>
          <a:prstGeom prst="rect">
            <a:avLst/>
          </a:prstGeom>
        </p:spPr>
        <p:txBody>
          <a:bodyPr vert="horz" lIns="91440" tIns="45720" rIns="91440" bIns="45720" rtlCol="0" anchor="t">
            <a:normAutofit fontScale="850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dirty="0">
                <a:ea typeface="宋体"/>
                <a:sym typeface="Arial"/>
              </a:rPr>
              <a:t>Dar suporte ao desenvolvimento do Plano de Eficiência Energética Trienal 2025-2027 </a:t>
            </a:r>
          </a:p>
          <a:p>
            <a:r>
              <a:rPr lang="pt-BR" dirty="0">
                <a:ea typeface="宋体"/>
                <a:sym typeface="Arial"/>
              </a:rPr>
              <a:t>Promulgar regulamentos do Relatório de Energia Predial</a:t>
            </a:r>
          </a:p>
          <a:p>
            <a:r>
              <a:rPr lang="pt-BR" dirty="0">
                <a:ea typeface="宋体"/>
                <a:sym typeface="Arial"/>
              </a:rPr>
              <a:t>Conceder subsídios por meio do Programa de Descarbonização Habitacional Acessível do DOER</a:t>
            </a:r>
          </a:p>
          <a:p>
            <a:r>
              <a:rPr lang="pt-BR" dirty="0">
                <a:ea typeface="宋体"/>
                <a:sym typeface="Arial"/>
              </a:rPr>
              <a:t>Lançar o Programa Enriquecimento de Eficiência Energética do Vale </a:t>
            </a:r>
            <a:r>
              <a:rPr lang="pt-BR" dirty="0" err="1">
                <a:ea typeface="宋体"/>
                <a:sym typeface="Arial"/>
              </a:rPr>
              <a:t>Merrimack</a:t>
            </a:r>
            <a:endParaRPr lang="pt-BR" dirty="0">
              <a:ea typeface="宋体"/>
              <a:sym typeface="Arial"/>
            </a:endParaRPr>
          </a:p>
          <a:p>
            <a:r>
              <a:rPr lang="pt-BR" dirty="0">
                <a:ea typeface="宋体"/>
                <a:sym typeface="Arial"/>
              </a:rPr>
              <a:t>Guiar o financiamento do HER/HEAR para dar suporte à Planta de Iluminação Municipal e à entrega do Mass </a:t>
            </a:r>
            <a:r>
              <a:rPr lang="pt-BR" dirty="0" err="1">
                <a:ea typeface="宋体"/>
                <a:sym typeface="Arial"/>
              </a:rPr>
              <a:t>Save</a:t>
            </a:r>
            <a:r>
              <a:rPr lang="pt-BR" dirty="0">
                <a:ea typeface="宋体"/>
                <a:sym typeface="Arial"/>
              </a:rPr>
              <a:t> de programas de descarbonização e de eficiência energética</a:t>
            </a:r>
          </a:p>
          <a:p>
            <a:endParaRPr lang="en-US" dirty="0">
              <a:latin typeface="Arial"/>
              <a:ea typeface="宋体"/>
              <a:sym typeface="Arial"/>
            </a:endParaRPr>
          </a:p>
          <a:p>
            <a:pPr lvl="1"/>
            <a:endParaRPr lang="en-US" dirty="0">
              <a:latin typeface="Arial"/>
              <a:ea typeface="宋体"/>
              <a:sym typeface="Arial"/>
            </a:endParaRPr>
          </a:p>
        </p:txBody>
      </p:sp>
    </p:spTree>
    <p:extLst>
      <p:ext uri="{BB962C8B-B14F-4D97-AF65-F5344CB8AC3E}">
        <p14:creationId xmlns:p14="http://schemas.microsoft.com/office/powerpoint/2010/main" val="406062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pt-BR" dirty="0">
                <a:ea typeface="宋体"/>
                <a:sym typeface="Arial"/>
              </a:rPr>
              <a:t>Política, Planejamento e Análise</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766488"/>
            <a:ext cx="11014841" cy="2617076"/>
          </a:xfrm>
        </p:spPr>
        <p:txBody>
          <a:bodyPr>
            <a:normAutofit lnSpcReduction="10000"/>
          </a:bodyPr>
          <a:lstStyle/>
          <a:p>
            <a:r>
              <a:rPr lang="pt-BR" dirty="0">
                <a:ea typeface="宋体"/>
                <a:sym typeface="Arial"/>
              </a:rPr>
              <a:t>Incentivar investimentos em serviços públicos na rede que dará suporte à eletrificação e transição além do gás natural</a:t>
            </a:r>
          </a:p>
          <a:p>
            <a:r>
              <a:rPr lang="pt-BR" dirty="0">
                <a:ea typeface="宋体"/>
                <a:sym typeface="Arial"/>
              </a:rPr>
              <a:t>Proteger recursos de fornecimento de energia limpa para atender à crescente demanda e reduzir emissões </a:t>
            </a:r>
          </a:p>
          <a:p>
            <a:r>
              <a:rPr lang="pt-BR" dirty="0">
                <a:ea typeface="宋体"/>
                <a:sym typeface="Arial"/>
              </a:rPr>
              <a:t>Projetar tarifas elétricas que promovam acessibilidade energética e incentivem a adoção de veículos elétricas e bombas de calor. </a:t>
            </a:r>
          </a:p>
          <a:p>
            <a:endParaRPr lang="en-US" dirty="0">
              <a:latin typeface="Arial"/>
              <a:ea typeface="宋体"/>
              <a:sym typeface="Arial"/>
            </a:endParaRPr>
          </a:p>
          <a:p>
            <a:pPr lvl="1"/>
            <a:endParaRPr lang="en-US" dirty="0">
              <a:latin typeface="Arial"/>
              <a:ea typeface="宋体"/>
              <a:sym typeface="Arial"/>
            </a:endParaRPr>
          </a:p>
        </p:txBody>
      </p:sp>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Objetivos para 2024</a:t>
            </a:r>
          </a:p>
        </p:txBody>
      </p:sp>
    </p:spTree>
    <p:extLst>
      <p:ext uri="{BB962C8B-B14F-4D97-AF65-F5344CB8AC3E}">
        <p14:creationId xmlns:p14="http://schemas.microsoft.com/office/powerpoint/2010/main" val="4062202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p:txBody>
          <a:bodyPr>
            <a:normAutofit/>
          </a:bodyPr>
          <a:lstStyle/>
          <a:p>
            <a:r>
              <a:rPr lang="pt-BR" dirty="0">
                <a:ea typeface="宋体"/>
                <a:sym typeface="Arial"/>
              </a:rPr>
              <a:t>Política, Planejamento e Análise</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18051"/>
            <a:ext cx="4137660" cy="2632134"/>
          </a:xfrm>
          <a:prstGeom prst="rect">
            <a:avLst/>
          </a:prstGeom>
        </p:spPr>
        <p:style>
          <a:lnRef idx="1">
            <a:schemeClr val="accent6"/>
          </a:lnRef>
          <a:fillRef idx="2">
            <a:schemeClr val="accent6"/>
          </a:fillRef>
          <a:effectRef idx="1">
            <a:schemeClr val="accent6"/>
          </a:effectRef>
          <a:fontRef idx="minor">
            <a:schemeClr val="dk1"/>
          </a:fontRef>
        </p:style>
        <p:txBody>
          <a:bodyPr tIns="182880" bIns="182880" rtlCol="0" anchor="t"/>
          <a:lstStyle/>
          <a:p>
            <a:pPr algn="ctr"/>
            <a:r>
              <a:rPr lang="pt-BR" sz="1700" b="1" u="sng" dirty="0">
                <a:latin typeface="Aptos Narrow" panose="020B0004020202020204" pitchFamily="34" charset="0"/>
                <a:ea typeface="宋体"/>
                <a:sym typeface="Arial"/>
              </a:rPr>
              <a:t>Oportunidades para envolvimento do público</a:t>
            </a:r>
          </a:p>
          <a:p>
            <a:pPr marL="285750" indent="-285750">
              <a:buFont typeface="Arial" panose="020B0604020202020204" pitchFamily="34" charset="0"/>
              <a:buChar char="•"/>
            </a:pPr>
            <a:r>
              <a:rPr lang="pt-BR" sz="1700" dirty="0">
                <a:latin typeface="Aptos Narrow" panose="020B0004020202020204" pitchFamily="34" charset="0"/>
                <a:ea typeface="宋体"/>
                <a:sym typeface="Arial"/>
              </a:rPr>
              <a:t>Março – Audiências públicas do ESMP</a:t>
            </a:r>
          </a:p>
          <a:p>
            <a:pPr marL="285750" indent="-285750">
              <a:buFont typeface="Arial" panose="020B0604020202020204" pitchFamily="34" charset="0"/>
              <a:buChar char="•"/>
            </a:pPr>
            <a:r>
              <a:rPr lang="pt-BR" sz="1700" dirty="0">
                <a:latin typeface="Aptos Narrow" panose="020B0004020202020204" pitchFamily="34" charset="0"/>
                <a:ea typeface="宋体"/>
                <a:sym typeface="Arial"/>
              </a:rPr>
              <a:t>Junho – Reunião do GMAC de atualização sobre </a:t>
            </a:r>
            <a:r>
              <a:rPr lang="pt-BR" sz="1700" dirty="0" err="1">
                <a:latin typeface="Aptos Narrow" panose="020B0004020202020204" pitchFamily="34" charset="0"/>
                <a:ea typeface="宋体"/>
                <a:sym typeface="Arial"/>
              </a:rPr>
              <a:t>ESMPs</a:t>
            </a:r>
            <a:endParaRPr lang="pt-BR" sz="1700" dirty="0">
              <a:latin typeface="Aptos Narrow" panose="020B0004020202020204" pitchFamily="34" charset="0"/>
              <a:ea typeface="宋体"/>
              <a:sym typeface="Arial"/>
            </a:endParaRPr>
          </a:p>
          <a:p>
            <a:pPr marL="285750" indent="-285750">
              <a:buFont typeface="Arial" panose="020B0604020202020204" pitchFamily="34" charset="0"/>
              <a:buChar char="•"/>
            </a:pPr>
            <a:r>
              <a:rPr lang="pt-BR" sz="1700" dirty="0">
                <a:latin typeface="Aptos Narrow" panose="020B0004020202020204" pitchFamily="34" charset="0"/>
                <a:ea typeface="宋体"/>
                <a:sym typeface="Arial"/>
              </a:rPr>
              <a:t>Verão – Sessões de interessados no IRWG</a:t>
            </a:r>
          </a:p>
          <a:p>
            <a:pPr marL="285750" indent="-285750">
              <a:buFont typeface="Arial" panose="020B0604020202020204" pitchFamily="34" charset="0"/>
              <a:buChar char="•"/>
            </a:pPr>
            <a:r>
              <a:rPr lang="pt-BR" sz="1700" dirty="0">
                <a:latin typeface="Aptos Narrow" panose="020B0004020202020204" pitchFamily="34" charset="0"/>
                <a:ea typeface="宋体"/>
                <a:sym typeface="Arial"/>
              </a:rPr>
              <a:t>Setembro – Reunião do GMAC para análise e discussão da decisão sobre o ESMP</a:t>
            </a: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pt-BR" sz="1700" b="1" u="sng" dirty="0">
                <a:latin typeface="Aptos Narrow" panose="020B0004020202020204" pitchFamily="34" charset="0"/>
                <a:ea typeface="宋体"/>
                <a:sym typeface="Arial"/>
              </a:rPr>
              <a:t>Cronograma de 2024</a:t>
            </a:r>
          </a:p>
          <a:p>
            <a:pPr algn="ctr"/>
            <a:endParaRPr lang="en-US" sz="1700" b="1" u="sng" dirty="0">
              <a:latin typeface="Aptos Narrow" panose="020B0004020202020204" pitchFamily="34" charset="0"/>
              <a:ea typeface="宋体"/>
              <a:sym typeface="Arial"/>
            </a:endParaRPr>
          </a:p>
          <a:p>
            <a:pPr marL="285750" indent="-285750">
              <a:buFont typeface="Arial" panose="020B0604020202020204" pitchFamily="34" charset="0"/>
              <a:buChar char="•"/>
            </a:pPr>
            <a:r>
              <a:rPr lang="pt-BR" sz="1700" dirty="0">
                <a:latin typeface="Aptos Narrow" panose="020B0004020202020204" pitchFamily="34" charset="0"/>
                <a:ea typeface="宋体"/>
                <a:sym typeface="Arial"/>
              </a:rPr>
              <a:t>Maio – Posições do DOER sobre os </a:t>
            </a:r>
            <a:r>
              <a:rPr lang="pt-BR" sz="1700" dirty="0" err="1">
                <a:latin typeface="Aptos Narrow" panose="020B0004020202020204" pitchFamily="34" charset="0"/>
                <a:ea typeface="宋体"/>
                <a:sym typeface="Arial"/>
              </a:rPr>
              <a:t>ESMPs</a:t>
            </a:r>
            <a:endParaRPr lang="pt-BR" sz="1700" dirty="0">
              <a:latin typeface="Aptos Narrow" panose="020B0004020202020204" pitchFamily="34" charset="0"/>
              <a:ea typeface="宋体"/>
              <a:sym typeface="Arial"/>
            </a:endParaRPr>
          </a:p>
          <a:p>
            <a:pPr marL="285750" indent="-285750">
              <a:buFont typeface="Arial" panose="020B0604020202020204" pitchFamily="34" charset="0"/>
              <a:buChar char="•"/>
            </a:pPr>
            <a:r>
              <a:rPr lang="pt-BR" sz="1700" dirty="0">
                <a:latin typeface="Aptos Narrow" panose="020B0004020202020204" pitchFamily="34" charset="0"/>
                <a:ea typeface="宋体"/>
                <a:sym typeface="Arial"/>
              </a:rPr>
              <a:t>7 de agosto – Seleção da Etapa 4 do 83C </a:t>
            </a:r>
          </a:p>
          <a:p>
            <a:pPr marL="285750" indent="-285750">
              <a:buFont typeface="Arial" panose="020B0604020202020204" pitchFamily="34" charset="0"/>
              <a:buChar char="•"/>
            </a:pPr>
            <a:r>
              <a:rPr lang="pt-BR" sz="1700" dirty="0">
                <a:latin typeface="Aptos Narrow" panose="020B0004020202020204" pitchFamily="34" charset="0"/>
                <a:ea typeface="宋体"/>
                <a:sym typeface="Arial"/>
              </a:rPr>
              <a:t>29 de agosto – Decisão final sobre ESMP</a:t>
            </a:r>
          </a:p>
          <a:p>
            <a:pPr marL="285750" indent="-285750">
              <a:buFont typeface="Arial" panose="020B0604020202020204" pitchFamily="34" charset="0"/>
              <a:buChar char="•"/>
            </a:pPr>
            <a:r>
              <a:rPr lang="pt-BR" sz="1700" dirty="0">
                <a:latin typeface="Aptos Narrow" panose="020B0004020202020204" pitchFamily="34" charset="0"/>
                <a:ea typeface="宋体"/>
                <a:sym typeface="Arial"/>
              </a:rPr>
              <a:t>Julho e outubro – Estudos do IRWG </a:t>
            </a:r>
          </a:p>
        </p:txBody>
      </p:sp>
      <p:sp>
        <p:nvSpPr>
          <p:cNvPr id="7" name="TextBox 6">
            <a:extLst>
              <a:ext uri="{FF2B5EF4-FFF2-40B4-BE49-F238E27FC236}">
                <a16:creationId xmlns:a16="http://schemas.microsoft.com/office/drawing/2014/main" id="{1E2D11E9-7938-01FD-9510-0BEA579A12FF}"/>
              </a:ext>
            </a:extLst>
          </p:cNvPr>
          <p:cNvSpPr txBox="1"/>
          <p:nvPr/>
        </p:nvSpPr>
        <p:spPr>
          <a:xfrm>
            <a:off x="498765" y="1132551"/>
            <a:ext cx="6890326"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Projetos Essenciais em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717326"/>
            <a:ext cx="6941820" cy="434711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dirty="0">
                <a:ea typeface="宋体"/>
                <a:sym typeface="Arial"/>
                <a:hlinkClick r:id="rId3"/>
              </a:rPr>
              <a:t>Planos de Modernização do Setor Elétrico</a:t>
            </a:r>
            <a:r>
              <a:rPr lang="pt-BR" dirty="0">
                <a:ea typeface="宋体"/>
                <a:sym typeface="Arial"/>
              </a:rPr>
              <a:t> (</a:t>
            </a:r>
            <a:r>
              <a:rPr lang="pt-BR" dirty="0" err="1">
                <a:ea typeface="宋体"/>
                <a:sym typeface="Arial"/>
              </a:rPr>
              <a:t>ESMPs</a:t>
            </a:r>
            <a:r>
              <a:rPr lang="pt-BR" dirty="0">
                <a:ea typeface="宋体"/>
                <a:sym typeface="Arial"/>
              </a:rPr>
              <a:t>, em inglês)</a:t>
            </a:r>
          </a:p>
          <a:p>
            <a:r>
              <a:rPr lang="pt-BR" dirty="0">
                <a:ea typeface="宋体"/>
                <a:sym typeface="Arial"/>
                <a:hlinkClick r:id="rId4"/>
              </a:rPr>
              <a:t>Solicitação Eólica Offshore 83C Etapa 4 </a:t>
            </a:r>
            <a:r>
              <a:rPr lang="pt-BR" dirty="0">
                <a:ea typeface="宋体"/>
                <a:sym typeface="Arial"/>
              </a:rPr>
              <a:t>em coordenação com Connecticut e </a:t>
            </a:r>
            <a:r>
              <a:rPr lang="pt-BR" dirty="0" err="1">
                <a:ea typeface="宋体"/>
                <a:sym typeface="Arial"/>
              </a:rPr>
              <a:t>Rhode</a:t>
            </a:r>
            <a:r>
              <a:rPr lang="pt-BR" dirty="0">
                <a:ea typeface="宋体"/>
                <a:sym typeface="Arial"/>
              </a:rPr>
              <a:t> </a:t>
            </a:r>
            <a:r>
              <a:rPr lang="pt-BR" dirty="0" err="1">
                <a:ea typeface="宋体"/>
                <a:sym typeface="Arial"/>
              </a:rPr>
              <a:t>Island</a:t>
            </a:r>
            <a:r>
              <a:rPr lang="pt-BR" dirty="0">
                <a:ea typeface="宋体"/>
                <a:sym typeface="Arial"/>
              </a:rPr>
              <a:t> </a:t>
            </a:r>
          </a:p>
          <a:p>
            <a:r>
              <a:rPr lang="pt-BR" dirty="0">
                <a:ea typeface="宋体"/>
                <a:sym typeface="Arial"/>
                <a:hlinkClick r:id="rId5"/>
              </a:rPr>
              <a:t>Grupo de Trabalho de Tarifas Interagências </a:t>
            </a:r>
            <a:r>
              <a:rPr lang="pt-BR" dirty="0">
                <a:ea typeface="宋体"/>
                <a:sym typeface="Arial"/>
              </a:rPr>
              <a:t>(IRWG, em inglês)</a:t>
            </a:r>
          </a:p>
          <a:p>
            <a:r>
              <a:rPr lang="pt-BR" dirty="0">
                <a:ea typeface="宋体"/>
                <a:sym typeface="Arial"/>
              </a:rPr>
              <a:t>Planejamento coordenado com serviços públicos elétricos e de gás para planejar o futuro além do gás natural</a:t>
            </a:r>
          </a:p>
          <a:p>
            <a:pPr lvl="1"/>
            <a:endParaRPr lang="en-US" dirty="0">
              <a:latin typeface="Arial"/>
              <a:ea typeface="宋体"/>
              <a:sym typeface="Arial"/>
            </a:endParaRPr>
          </a:p>
        </p:txBody>
      </p:sp>
    </p:spTree>
    <p:extLst>
      <p:ext uri="{BB962C8B-B14F-4D97-AF65-F5344CB8AC3E}">
        <p14:creationId xmlns:p14="http://schemas.microsoft.com/office/powerpoint/2010/main" val="6494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17E7-0A22-4100-4613-3DCDE92CE7B5}"/>
              </a:ext>
            </a:extLst>
          </p:cNvPr>
          <p:cNvSpPr>
            <a:spLocks noGrp="1"/>
          </p:cNvSpPr>
          <p:nvPr>
            <p:ph type="title"/>
          </p:nvPr>
        </p:nvSpPr>
        <p:spPr/>
        <p:txBody>
          <a:bodyPr/>
          <a:lstStyle/>
          <a:p>
            <a:r>
              <a:rPr lang="pt-BR" dirty="0">
                <a:ea typeface="宋体"/>
                <a:sym typeface="Arial"/>
              </a:rPr>
              <a:t>Bem-vindos</a:t>
            </a:r>
          </a:p>
        </p:txBody>
      </p:sp>
      <p:sp>
        <p:nvSpPr>
          <p:cNvPr id="3" name="Text Placeholder 2">
            <a:extLst>
              <a:ext uri="{FF2B5EF4-FFF2-40B4-BE49-F238E27FC236}">
                <a16:creationId xmlns:a16="http://schemas.microsoft.com/office/drawing/2014/main" id="{F0B33E10-64DC-E027-0125-9BF96FE8688B}"/>
              </a:ext>
            </a:extLst>
          </p:cNvPr>
          <p:cNvSpPr>
            <a:spLocks noGrp="1"/>
          </p:cNvSpPr>
          <p:nvPr>
            <p:ph type="body" sz="quarter" idx="13"/>
          </p:nvPr>
        </p:nvSpPr>
        <p:spPr>
          <a:xfrm>
            <a:off x="5237018" y="1354168"/>
            <a:ext cx="5989782" cy="545743"/>
          </a:xfrm>
        </p:spPr>
        <p:txBody>
          <a:bodyPr/>
          <a:lstStyle/>
          <a:p>
            <a:pPr marL="0" indent="0" algn="ctr">
              <a:buNone/>
            </a:pPr>
            <a:r>
              <a:rPr lang="pt-BR" b="1" dirty="0">
                <a:solidFill>
                  <a:srgbClr val="1F4994"/>
                </a:solidFill>
                <a:ea typeface="宋体"/>
                <a:sym typeface="Arial"/>
              </a:rPr>
              <a:t>Comissária Elizabeth </a:t>
            </a:r>
            <a:r>
              <a:rPr lang="pt-BR" b="1" dirty="0" err="1">
                <a:solidFill>
                  <a:srgbClr val="1F4994"/>
                </a:solidFill>
                <a:ea typeface="宋体"/>
                <a:sym typeface="Arial"/>
              </a:rPr>
              <a:t>Mahony</a:t>
            </a:r>
            <a:endParaRPr lang="pt-BR" b="1" dirty="0">
              <a:solidFill>
                <a:srgbClr val="1F4994"/>
              </a:solidFill>
              <a:ea typeface="宋体"/>
              <a:sym typeface="Arial"/>
            </a:endParaRPr>
          </a:p>
        </p:txBody>
      </p:sp>
      <p:sp>
        <p:nvSpPr>
          <p:cNvPr id="4" name="Slide Number Placeholder 3">
            <a:extLst>
              <a:ext uri="{FF2B5EF4-FFF2-40B4-BE49-F238E27FC236}">
                <a16:creationId xmlns:a16="http://schemas.microsoft.com/office/drawing/2014/main" id="{2210EBCF-4FAB-4277-2E41-E445594EA1F1}"/>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2</a:t>
            </a:fld>
            <a:endParaRPr lang="en-US">
              <a:latin typeface="Arial"/>
              <a:ea typeface="宋体"/>
              <a:sym typeface="Arial"/>
            </a:endParaRPr>
          </a:p>
        </p:txBody>
      </p:sp>
      <p:pic>
        <p:nvPicPr>
          <p:cNvPr id="6" name="Graphic 5" descr="Cheers outline">
            <a:extLst>
              <a:ext uri="{FF2B5EF4-FFF2-40B4-BE49-F238E27FC236}">
                <a16:creationId xmlns:a16="http://schemas.microsoft.com/office/drawing/2014/main" id="{0EBDC53E-7C0F-A968-2D4C-221AC27E25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6469" y="5181598"/>
            <a:ext cx="914400" cy="914400"/>
          </a:xfrm>
          <a:prstGeom prst="rect">
            <a:avLst/>
          </a:prstGeom>
        </p:spPr>
      </p:pic>
      <p:pic>
        <p:nvPicPr>
          <p:cNvPr id="7" name="Graphic 6" descr="Chat outline">
            <a:extLst>
              <a:ext uri="{FF2B5EF4-FFF2-40B4-BE49-F238E27FC236}">
                <a16:creationId xmlns:a16="http://schemas.microsoft.com/office/drawing/2014/main" id="{FDDB4622-7636-EA66-DE77-47732397B5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469" y="3848099"/>
            <a:ext cx="914400" cy="914400"/>
          </a:xfrm>
          <a:prstGeom prst="rect">
            <a:avLst/>
          </a:prstGeom>
        </p:spPr>
      </p:pic>
      <p:pic>
        <p:nvPicPr>
          <p:cNvPr id="8" name="Graphic 7" descr="Route (Two Pins With A Path) outline">
            <a:extLst>
              <a:ext uri="{FF2B5EF4-FFF2-40B4-BE49-F238E27FC236}">
                <a16:creationId xmlns:a16="http://schemas.microsoft.com/office/drawing/2014/main" id="{C27859B6-F884-498D-937B-0584DA905B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6469" y="2514600"/>
            <a:ext cx="914400" cy="914400"/>
          </a:xfrm>
          <a:prstGeom prst="rect">
            <a:avLst/>
          </a:prstGeom>
        </p:spPr>
      </p:pic>
      <p:sp>
        <p:nvSpPr>
          <p:cNvPr id="9" name="TextBox 8">
            <a:extLst>
              <a:ext uri="{FF2B5EF4-FFF2-40B4-BE49-F238E27FC236}">
                <a16:creationId xmlns:a16="http://schemas.microsoft.com/office/drawing/2014/main" id="{8D654BFF-C3C2-7171-9B89-0C5B39081B7E}"/>
              </a:ext>
            </a:extLst>
          </p:cNvPr>
          <p:cNvSpPr txBox="1"/>
          <p:nvPr/>
        </p:nvSpPr>
        <p:spPr>
          <a:xfrm>
            <a:off x="6616932" y="2710190"/>
            <a:ext cx="4853252" cy="523220"/>
          </a:xfrm>
          <a:prstGeom prst="rect">
            <a:avLst/>
          </a:prstGeom>
          <a:noFill/>
        </p:spPr>
        <p:txBody>
          <a:bodyPr wrap="none" rtlCol="0">
            <a:spAutoFit/>
          </a:bodyPr>
          <a:lstStyle/>
          <a:p>
            <a:r>
              <a:rPr lang="pt-BR" sz="2800" b="1" dirty="0">
                <a:latin typeface="Aptos Narrow" panose="020B0004020202020204" pitchFamily="34" charset="0"/>
                <a:ea typeface="宋体"/>
                <a:sym typeface="Arial"/>
              </a:rPr>
              <a:t>Transparência no planejamento</a:t>
            </a:r>
          </a:p>
        </p:txBody>
      </p:sp>
      <p:sp>
        <p:nvSpPr>
          <p:cNvPr id="10" name="TextBox 9">
            <a:extLst>
              <a:ext uri="{FF2B5EF4-FFF2-40B4-BE49-F238E27FC236}">
                <a16:creationId xmlns:a16="http://schemas.microsoft.com/office/drawing/2014/main" id="{4573F859-C04B-04AE-CB99-780B1163A01A}"/>
              </a:ext>
            </a:extLst>
          </p:cNvPr>
          <p:cNvSpPr txBox="1"/>
          <p:nvPr/>
        </p:nvSpPr>
        <p:spPr>
          <a:xfrm>
            <a:off x="6616932" y="4043689"/>
            <a:ext cx="4370877" cy="523220"/>
          </a:xfrm>
          <a:prstGeom prst="rect">
            <a:avLst/>
          </a:prstGeom>
          <a:noFill/>
        </p:spPr>
        <p:txBody>
          <a:bodyPr wrap="none" rtlCol="0">
            <a:spAutoFit/>
          </a:bodyPr>
          <a:lstStyle/>
          <a:p>
            <a:r>
              <a:rPr lang="pt-BR" sz="2800" b="1" dirty="0">
                <a:latin typeface="Aptos Narrow" panose="020B0004020202020204" pitchFamily="34" charset="0"/>
                <a:ea typeface="宋体"/>
                <a:sym typeface="Arial"/>
              </a:rPr>
              <a:t>Comentário do público geral</a:t>
            </a:r>
          </a:p>
        </p:txBody>
      </p:sp>
      <p:sp>
        <p:nvSpPr>
          <p:cNvPr id="11" name="TextBox 10">
            <a:extLst>
              <a:ext uri="{FF2B5EF4-FFF2-40B4-BE49-F238E27FC236}">
                <a16:creationId xmlns:a16="http://schemas.microsoft.com/office/drawing/2014/main" id="{EF073E66-FD75-E1AA-EBDD-6DB5C3198760}"/>
              </a:ext>
            </a:extLst>
          </p:cNvPr>
          <p:cNvSpPr txBox="1"/>
          <p:nvPr/>
        </p:nvSpPr>
        <p:spPr>
          <a:xfrm>
            <a:off x="6616932" y="5377188"/>
            <a:ext cx="3834961" cy="523220"/>
          </a:xfrm>
          <a:prstGeom prst="rect">
            <a:avLst/>
          </a:prstGeom>
          <a:noFill/>
        </p:spPr>
        <p:txBody>
          <a:bodyPr wrap="none" rtlCol="0">
            <a:spAutoFit/>
          </a:bodyPr>
          <a:lstStyle/>
          <a:p>
            <a:r>
              <a:rPr lang="pt-BR" sz="2800" b="1" dirty="0">
                <a:latin typeface="Aptos Narrow" panose="020B0004020202020204" pitchFamily="34" charset="0"/>
                <a:ea typeface="宋体"/>
                <a:sym typeface="Arial"/>
              </a:rPr>
              <a:t>Envolvimento do público</a:t>
            </a:r>
          </a:p>
        </p:txBody>
      </p:sp>
      <p:pic>
        <p:nvPicPr>
          <p:cNvPr id="13" name="Picture 12">
            <a:extLst>
              <a:ext uri="{FF2B5EF4-FFF2-40B4-BE49-F238E27FC236}">
                <a16:creationId xmlns:a16="http://schemas.microsoft.com/office/drawing/2014/main" id="{CEB83BF8-E880-F91E-A94C-66A82230DAB1}"/>
              </a:ext>
            </a:extLst>
          </p:cNvPr>
          <p:cNvPicPr>
            <a:picLocks noChangeAspect="1"/>
          </p:cNvPicPr>
          <p:nvPr/>
        </p:nvPicPr>
        <p:blipFill>
          <a:blip r:embed="rId8"/>
          <a:stretch>
            <a:fillRect/>
          </a:stretch>
        </p:blipFill>
        <p:spPr>
          <a:xfrm>
            <a:off x="1095807" y="1423379"/>
            <a:ext cx="3228975" cy="4842514"/>
          </a:xfrm>
          <a:prstGeom prst="rect">
            <a:avLst/>
          </a:prstGeom>
        </p:spPr>
      </p:pic>
    </p:spTree>
    <p:extLst>
      <p:ext uri="{BB962C8B-B14F-4D97-AF65-F5344CB8AC3E}">
        <p14:creationId xmlns:p14="http://schemas.microsoft.com/office/powerpoint/2010/main" val="1073556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A7DB-CA4C-21DE-1113-DE651A1FA3E3}"/>
              </a:ext>
            </a:extLst>
          </p:cNvPr>
          <p:cNvSpPr>
            <a:spLocks noGrp="1"/>
          </p:cNvSpPr>
          <p:nvPr>
            <p:ph type="title"/>
          </p:nvPr>
        </p:nvSpPr>
        <p:spPr/>
        <p:txBody>
          <a:bodyPr/>
          <a:lstStyle/>
          <a:p>
            <a:r>
              <a:rPr lang="pt-BR" dirty="0">
                <a:ea typeface="宋体"/>
                <a:sym typeface="Arial"/>
              </a:rPr>
              <a:t>Perguntas e Respostas</a:t>
            </a:r>
          </a:p>
        </p:txBody>
      </p:sp>
      <p:sp>
        <p:nvSpPr>
          <p:cNvPr id="4" name="Slide Number Placeholder 3">
            <a:extLst>
              <a:ext uri="{FF2B5EF4-FFF2-40B4-BE49-F238E27FC236}">
                <a16:creationId xmlns:a16="http://schemas.microsoft.com/office/drawing/2014/main" id="{5C27D917-D2FC-17E7-2DC1-783A52A09FF8}"/>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20</a:t>
            </a:fld>
            <a:endParaRPr lang="en-US">
              <a:latin typeface="Arial"/>
              <a:ea typeface="宋体"/>
              <a:sym typeface="Arial"/>
            </a:endParaRPr>
          </a:p>
        </p:txBody>
      </p:sp>
      <p:sp>
        <p:nvSpPr>
          <p:cNvPr id="3" name="Text Placeholder 4">
            <a:extLst>
              <a:ext uri="{FF2B5EF4-FFF2-40B4-BE49-F238E27FC236}">
                <a16:creationId xmlns:a16="http://schemas.microsoft.com/office/drawing/2014/main" id="{30D18655-C765-AA24-DBB5-6DA9885ABAC2}"/>
              </a:ext>
            </a:extLst>
          </p:cNvPr>
          <p:cNvSpPr>
            <a:spLocks noGrp="1"/>
          </p:cNvSpPr>
          <p:nvPr>
            <p:ph type="body" sz="quarter" idx="13"/>
          </p:nvPr>
        </p:nvSpPr>
        <p:spPr>
          <a:xfrm>
            <a:off x="567559" y="1493772"/>
            <a:ext cx="11014841" cy="4477260"/>
          </a:xfrm>
        </p:spPr>
        <p:txBody>
          <a:bodyPr>
            <a:normAutofit/>
          </a:bodyPr>
          <a:lstStyle/>
          <a:p>
            <a:r>
              <a:rPr lang="pt-BR" dirty="0">
                <a:ea typeface="宋体"/>
                <a:sym typeface="Arial"/>
              </a:rPr>
              <a:t>Informe seu tipo de questão na caixa Perguntas Frequentes ou clique em “levantar a mão” na barra de navegação do Zoom.</a:t>
            </a:r>
          </a:p>
          <a:p>
            <a:r>
              <a:rPr lang="pt-BR" dirty="0">
                <a:ea typeface="宋体"/>
                <a:sym typeface="Arial"/>
              </a:rPr>
              <a:t>Se você for falar, por favor se apresente antes de formular sua questão.</a:t>
            </a:r>
          </a:p>
          <a:p>
            <a:r>
              <a:rPr lang="pt-BR" dirty="0">
                <a:ea typeface="宋体"/>
                <a:sym typeface="Arial"/>
              </a:rPr>
              <a:t>Faça perguntas breves e seja respeitoso para que possamos atender o máximo de perguntas possível.</a:t>
            </a:r>
          </a:p>
          <a:p>
            <a:r>
              <a:rPr lang="pt-BR" dirty="0">
                <a:ea typeface="宋体"/>
                <a:sym typeface="Arial"/>
              </a:rPr>
              <a:t>Se você estiver em um canal com um intérprete e tiver uma pergunta, digite sua pergunta na caixa de Perguntas Frequentes para que ela possa ser interpretada.</a:t>
            </a:r>
          </a:p>
          <a:p>
            <a:endParaRPr lang="en-US" dirty="0">
              <a:latin typeface="Arial"/>
              <a:ea typeface="宋体"/>
              <a:sym typeface="Arial"/>
            </a:endParaRPr>
          </a:p>
          <a:p>
            <a:endParaRPr lang="en-US" dirty="0">
              <a:latin typeface="Arial"/>
              <a:ea typeface="宋体"/>
              <a:sym typeface="Arial"/>
            </a:endParaRPr>
          </a:p>
          <a:p>
            <a:pPr lvl="1"/>
            <a:endParaRPr lang="en-US" dirty="0">
              <a:latin typeface="Arial"/>
              <a:ea typeface="宋体"/>
              <a:sym typeface="Arial"/>
            </a:endParaRPr>
          </a:p>
        </p:txBody>
      </p:sp>
    </p:spTree>
    <p:extLst>
      <p:ext uri="{BB962C8B-B14F-4D97-AF65-F5344CB8AC3E}">
        <p14:creationId xmlns:p14="http://schemas.microsoft.com/office/powerpoint/2010/main" val="219073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C4F9-8F13-736A-DC05-412C12945A01}"/>
              </a:ext>
            </a:extLst>
          </p:cNvPr>
          <p:cNvSpPr>
            <a:spLocks noGrp="1"/>
          </p:cNvSpPr>
          <p:nvPr>
            <p:ph type="title"/>
          </p:nvPr>
        </p:nvSpPr>
        <p:spPr/>
        <p:txBody>
          <a:bodyPr/>
          <a:lstStyle/>
          <a:p>
            <a:r>
              <a:rPr lang="pt-BR" dirty="0">
                <a:ea typeface="宋体"/>
                <a:sym typeface="Arial"/>
              </a:rPr>
              <a:t>O DOER quer saber sua opinião!</a:t>
            </a:r>
          </a:p>
        </p:txBody>
      </p:sp>
      <p:sp>
        <p:nvSpPr>
          <p:cNvPr id="3" name="Text Placeholder 2">
            <a:extLst>
              <a:ext uri="{FF2B5EF4-FFF2-40B4-BE49-F238E27FC236}">
                <a16:creationId xmlns:a16="http://schemas.microsoft.com/office/drawing/2014/main" id="{C593CEE5-DD67-0BB4-CFC7-4CD4F49EFEAE}"/>
              </a:ext>
            </a:extLst>
          </p:cNvPr>
          <p:cNvSpPr>
            <a:spLocks noGrp="1"/>
          </p:cNvSpPr>
          <p:nvPr>
            <p:ph type="body" sz="quarter" idx="13"/>
          </p:nvPr>
        </p:nvSpPr>
        <p:spPr>
          <a:xfrm>
            <a:off x="965199" y="1219199"/>
            <a:ext cx="10472821" cy="5053263"/>
          </a:xfrm>
        </p:spPr>
        <p:txBody>
          <a:bodyPr vert="horz" lIns="91440" tIns="45720" rIns="91440" bIns="45720" rtlCol="0" anchor="t">
            <a:normAutofit fontScale="92500" lnSpcReduction="10000"/>
          </a:bodyPr>
          <a:lstStyle/>
          <a:p>
            <a:pPr marL="0" indent="0">
              <a:spcBef>
                <a:spcPts val="20"/>
              </a:spcBef>
              <a:buNone/>
            </a:pPr>
            <a:r>
              <a:rPr lang="pt-BR" sz="3000" b="1" dirty="0">
                <a:ea typeface="宋体"/>
                <a:cs typeface="Arial"/>
                <a:sym typeface="Arial"/>
              </a:rPr>
              <a:t>Envie comentários para </a:t>
            </a:r>
            <a:r>
              <a:rPr lang="pt-BR" sz="3000" b="1" dirty="0">
                <a:ea typeface="宋体"/>
                <a:cs typeface="Arial"/>
                <a:sym typeface="Arial"/>
                <a:hlinkClick r:id="rId2"/>
              </a:rPr>
              <a:t>doer.energy@mass.gov</a:t>
            </a:r>
            <a:r>
              <a:rPr lang="pt-BR" sz="3000" b="1" dirty="0">
                <a:ea typeface="宋体"/>
                <a:cs typeface="Arial"/>
                <a:sym typeface="Arial"/>
              </a:rPr>
              <a:t> até 17h de 15 de março. </a:t>
            </a:r>
            <a:r>
              <a:rPr lang="pt-BR" sz="3000" b="1" i="1" dirty="0">
                <a:ea typeface="宋体"/>
                <a:cs typeface="Arial"/>
                <a:sym typeface="Arial"/>
              </a:rPr>
              <a:t>Todos os comentários serão postados publicamente no site do DOER. Os comentários poderão responder às seguintes perguntas:</a:t>
            </a:r>
          </a:p>
          <a:p>
            <a:pPr marL="0" indent="0">
              <a:spcBef>
                <a:spcPts val="20"/>
              </a:spcBef>
              <a:buNone/>
            </a:pPr>
            <a:endParaRPr lang="en-US" b="1" dirty="0">
              <a:latin typeface="Arial"/>
              <a:ea typeface="宋体"/>
              <a:cs typeface="Arial"/>
              <a:sym typeface="Arial"/>
            </a:endParaRPr>
          </a:p>
          <a:p>
            <a:pPr>
              <a:spcBef>
                <a:spcPts val="20"/>
              </a:spcBef>
            </a:pPr>
            <a:r>
              <a:rPr lang="pt-BR" sz="3000" dirty="0">
                <a:ea typeface="宋体"/>
                <a:cs typeface="Arial"/>
                <a:sym typeface="Arial"/>
              </a:rPr>
              <a:t>Você tem algum feedback sobre os planos do DOER para 2024?</a:t>
            </a:r>
          </a:p>
          <a:p>
            <a:pPr>
              <a:spcBef>
                <a:spcPts val="20"/>
              </a:spcBef>
            </a:pPr>
            <a:r>
              <a:rPr lang="pt-BR" sz="3000" dirty="0">
                <a:ea typeface="宋体"/>
                <a:cs typeface="Arial"/>
                <a:sym typeface="Arial"/>
              </a:rPr>
              <a:t>Como os programas do DOER afetam você? </a:t>
            </a:r>
          </a:p>
          <a:p>
            <a:r>
              <a:rPr lang="pt-BR" sz="3000" dirty="0">
                <a:ea typeface="宋体"/>
                <a:cs typeface="Arial"/>
                <a:sym typeface="Arial"/>
              </a:rPr>
              <a:t>Você aprendeu algo hoje que não sabia?</a:t>
            </a:r>
          </a:p>
          <a:p>
            <a:r>
              <a:rPr lang="pt-BR" sz="3000" dirty="0">
                <a:ea typeface="宋体"/>
                <a:cs typeface="Arial"/>
                <a:sym typeface="Arial"/>
              </a:rPr>
              <a:t>Você tem preocupações sobre a transição para energia limpa?</a:t>
            </a:r>
          </a:p>
          <a:p>
            <a:r>
              <a:rPr lang="pt-BR" sz="3000" dirty="0">
                <a:ea typeface="宋体"/>
                <a:cs typeface="Arial"/>
                <a:sym typeface="Arial"/>
              </a:rPr>
              <a:t>Você gostou da Reunião Pública?</a:t>
            </a:r>
          </a:p>
          <a:p>
            <a:r>
              <a:rPr lang="pt-BR" sz="3000" dirty="0">
                <a:ea typeface="宋体"/>
                <a:cs typeface="Arial"/>
                <a:sym typeface="Arial"/>
              </a:rPr>
              <a:t>Você gostaria de fazer recomendações para o envolvimento do público no futuro em relação ao DOER?</a:t>
            </a:r>
          </a:p>
        </p:txBody>
      </p:sp>
      <p:sp>
        <p:nvSpPr>
          <p:cNvPr id="4" name="Slide Number Placeholder 3">
            <a:extLst>
              <a:ext uri="{FF2B5EF4-FFF2-40B4-BE49-F238E27FC236}">
                <a16:creationId xmlns:a16="http://schemas.microsoft.com/office/drawing/2014/main" id="{8169699C-38B8-5A35-350A-5CF2ADB94710}"/>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21</a:t>
            </a:fld>
            <a:endParaRPr lang="en-US">
              <a:latin typeface="Arial"/>
              <a:ea typeface="宋体"/>
              <a:sym typeface="Arial"/>
            </a:endParaRPr>
          </a:p>
        </p:txBody>
      </p:sp>
    </p:spTree>
    <p:extLst>
      <p:ext uri="{BB962C8B-B14F-4D97-AF65-F5344CB8AC3E}">
        <p14:creationId xmlns:p14="http://schemas.microsoft.com/office/powerpoint/2010/main" val="17607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22</a:t>
            </a:fld>
            <a:endParaRPr lang="en-US">
              <a:latin typeface="Arial"/>
              <a:ea typeface="宋体"/>
              <a:sym typeface="Arial"/>
            </a:endParaRPr>
          </a:p>
        </p:txBody>
      </p:sp>
      <p:sp>
        <p:nvSpPr>
          <p:cNvPr id="10" name="Content Placeholder 1">
            <a:extLst>
              <a:ext uri="{FF2B5EF4-FFF2-40B4-BE49-F238E27FC236}">
                <a16:creationId xmlns:a16="http://schemas.microsoft.com/office/drawing/2014/main" id="{06D8B060-AD87-4267-9E9C-19E6B3A0ADC1}"/>
              </a:ext>
            </a:extLst>
          </p:cNvPr>
          <p:cNvSpPr txBox="1">
            <a:spLocks/>
          </p:cNvSpPr>
          <p:nvPr/>
        </p:nvSpPr>
        <p:spPr>
          <a:xfrm>
            <a:off x="1600201" y="1168400"/>
            <a:ext cx="8780463" cy="4838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latin typeface="Arial"/>
              <a:ea typeface="宋体"/>
              <a:sym typeface="Arial"/>
            </a:endParaRPr>
          </a:p>
          <a:p>
            <a:endParaRPr lang="en-US" dirty="0">
              <a:latin typeface="Arial"/>
              <a:ea typeface="宋体"/>
              <a:sym typeface="Arial"/>
            </a:endParaRPr>
          </a:p>
          <a:p>
            <a:pPr marL="0" indent="0" algn="ctr">
              <a:buNone/>
            </a:pPr>
            <a:endParaRPr lang="en-US" sz="3600" dirty="0">
              <a:latin typeface="Arial"/>
              <a:ea typeface="宋体"/>
              <a:sym typeface="Arial"/>
            </a:endParaRPr>
          </a:p>
          <a:p>
            <a:pPr marL="0" indent="0" algn="ctr">
              <a:buNone/>
            </a:pPr>
            <a:r>
              <a:rPr lang="pt-BR" sz="4800" b="1" cap="small" dirty="0">
                <a:solidFill>
                  <a:srgbClr val="1F497D"/>
                </a:solidFill>
                <a:latin typeface="Calibri" panose="020F0502020204030204" pitchFamily="34" charset="0"/>
                <a:ea typeface="宋体"/>
                <a:cs typeface="Calibri" panose="020F0502020204030204" pitchFamily="34" charset="0"/>
                <a:sym typeface="Arial"/>
              </a:rPr>
              <a:t>MUITO OBRIGADO</a:t>
            </a:r>
            <a:r>
              <a:rPr lang="pt-BR" sz="4800" b="1" cap="small" dirty="0">
                <a:solidFill>
                  <a:srgbClr val="1F497D"/>
                </a:solidFill>
                <a:latin typeface="Arial"/>
                <a:ea typeface="宋体"/>
                <a:cs typeface="Aharoni" pitchFamily="2" charset="-79"/>
                <a:sym typeface="Arial"/>
              </a:rPr>
              <a:t>!</a:t>
            </a:r>
          </a:p>
        </p:txBody>
      </p:sp>
    </p:spTree>
    <p:extLst>
      <p:ext uri="{BB962C8B-B14F-4D97-AF65-F5344CB8AC3E}">
        <p14:creationId xmlns:p14="http://schemas.microsoft.com/office/powerpoint/2010/main" val="247504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305FC-34B4-CDF5-7645-9C7DB13E9497}"/>
              </a:ext>
            </a:extLst>
          </p:cNvPr>
          <p:cNvPicPr>
            <a:picLocks noChangeAspect="1"/>
          </p:cNvPicPr>
          <p:nvPr/>
        </p:nvPicPr>
        <p:blipFill>
          <a:blip r:embed="rId3"/>
          <a:stretch>
            <a:fillRect/>
          </a:stretch>
        </p:blipFill>
        <p:spPr>
          <a:xfrm>
            <a:off x="7616536" y="2859232"/>
            <a:ext cx="2743200" cy="2057400"/>
          </a:xfrm>
          <a:prstGeom prst="rect">
            <a:avLst/>
          </a:prstGeom>
        </p:spPr>
      </p:pic>
      <p:sp>
        <p:nvSpPr>
          <p:cNvPr id="2" name="Title 1"/>
          <p:cNvSpPr>
            <a:spLocks noGrp="1"/>
          </p:cNvSpPr>
          <p:nvPr>
            <p:ph type="title"/>
          </p:nvPr>
        </p:nvSpPr>
        <p:spPr/>
        <p:txBody>
          <a:bodyPr anchor="ctr">
            <a:normAutofit/>
          </a:bodyPr>
          <a:lstStyle/>
          <a:p>
            <a:r>
              <a:rPr lang="pt-BR" dirty="0">
                <a:ea typeface="宋体"/>
                <a:sym typeface="Arial"/>
              </a:rPr>
              <a:t>Agenda do dia</a:t>
            </a:r>
          </a:p>
        </p:txBody>
      </p:sp>
      <p:sp>
        <p:nvSpPr>
          <p:cNvPr id="4" name="Slide Number Placeholder 3"/>
          <p:cNvSpPr>
            <a:spLocks noGrp="1"/>
          </p:cNvSpPr>
          <p:nvPr>
            <p:ph type="sldNum" sz="quarter" idx="14"/>
          </p:nvPr>
        </p:nvSpPr>
        <p:spPr/>
        <p:txBody>
          <a:bodyPr anchor="ctr">
            <a:normAutofit/>
          </a:bodyPr>
          <a:lstStyle/>
          <a:p>
            <a:pPr>
              <a:spcAft>
                <a:spcPts val="600"/>
              </a:spcAft>
              <a:defRPr/>
            </a:pPr>
            <a:fld id="{B6FAB5CE-5980-4C9D-B2E2-2FD2F4BD448E}" type="slidenum">
              <a:rPr lang="en-US" smtClean="0">
                <a:latin typeface="Arial"/>
                <a:ea typeface="宋体"/>
                <a:sym typeface="Arial"/>
              </a:rPr>
              <a:pPr>
                <a:spcAft>
                  <a:spcPts val="600"/>
                </a:spcAft>
                <a:defRPr/>
              </a:pPr>
              <a:t>3</a:t>
            </a:fld>
            <a:endParaRPr lang="en-US">
              <a:latin typeface="Arial"/>
              <a:ea typeface="宋体"/>
              <a:sym typeface="Arial"/>
            </a:endParaRPr>
          </a:p>
        </p:txBody>
      </p:sp>
      <p:graphicFrame>
        <p:nvGraphicFramePr>
          <p:cNvPr id="9" name="Table 8">
            <a:extLst>
              <a:ext uri="{FF2B5EF4-FFF2-40B4-BE49-F238E27FC236}">
                <a16:creationId xmlns:a16="http://schemas.microsoft.com/office/drawing/2014/main" id="{3C07D8AE-4A38-5FD6-CA8A-53336BA5E08C}"/>
              </a:ext>
            </a:extLst>
          </p:cNvPr>
          <p:cNvGraphicFramePr>
            <a:graphicFrameLocks noGrp="1"/>
          </p:cNvGraphicFramePr>
          <p:nvPr>
            <p:extLst>
              <p:ext uri="{D42A27DB-BD31-4B8C-83A1-F6EECF244321}">
                <p14:modId xmlns:p14="http://schemas.microsoft.com/office/powerpoint/2010/main" val="3193037147"/>
              </p:ext>
            </p:extLst>
          </p:nvPr>
        </p:nvGraphicFramePr>
        <p:xfrm>
          <a:off x="852055" y="1301752"/>
          <a:ext cx="7502236" cy="4002692"/>
        </p:xfrm>
        <a:graphic>
          <a:graphicData uri="http://schemas.openxmlformats.org/drawingml/2006/table">
            <a:tbl>
              <a:tblPr firstRow="1" bandRow="1">
                <a:tableStyleId>{2D5ABB26-0587-4C30-8999-92F81FD0307C}</a:tableStyleId>
              </a:tblPr>
              <a:tblGrid>
                <a:gridCol w="949036">
                  <a:extLst>
                    <a:ext uri="{9D8B030D-6E8A-4147-A177-3AD203B41FA5}">
                      <a16:colId xmlns:a16="http://schemas.microsoft.com/office/drawing/2014/main" val="80667649"/>
                    </a:ext>
                  </a:extLst>
                </a:gridCol>
                <a:gridCol w="6553200">
                  <a:extLst>
                    <a:ext uri="{9D8B030D-6E8A-4147-A177-3AD203B41FA5}">
                      <a16:colId xmlns:a16="http://schemas.microsoft.com/office/drawing/2014/main" val="3518693435"/>
                    </a:ext>
                  </a:extLst>
                </a:gridCol>
              </a:tblGrid>
              <a:tr h="343911">
                <a:tc>
                  <a:txBody>
                    <a:bodyPr/>
                    <a:lstStyle/>
                    <a:p>
                      <a:r>
                        <a:rPr lang="pt-BR" dirty="0">
                          <a:latin typeface="Arial"/>
                          <a:ea typeface="宋体"/>
                          <a:sym typeface="Arial"/>
                        </a:rPr>
                        <a:t>01.</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800" b="1" dirty="0">
                          <a:latin typeface="Arial"/>
                          <a:ea typeface="宋体"/>
                          <a:sym typeface="Arial"/>
                        </a:rPr>
                        <a:t>Apresentação do DOER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8764756"/>
                  </a:ext>
                </a:extLst>
              </a:tr>
              <a:tr h="634913">
                <a:tc>
                  <a:txBody>
                    <a:bodyPr/>
                    <a:lstStyle/>
                    <a:p>
                      <a:endParaRPr lang="en-US">
                        <a:latin typeface="Arial"/>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600" dirty="0">
                          <a:solidFill>
                            <a:schemeClr val="bg1">
                              <a:lumMod val="50000"/>
                            </a:schemeClr>
                          </a:solidFill>
                          <a:latin typeface="Arial"/>
                          <a:ea typeface="宋体"/>
                          <a:sym typeface="Arial"/>
                        </a:rPr>
                        <a:t>Missões, objetivos, organização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9139960"/>
                  </a:ext>
                </a:extLst>
              </a:tr>
              <a:tr h="343911">
                <a:tc>
                  <a:txBody>
                    <a:bodyPr/>
                    <a:lstStyle/>
                    <a:p>
                      <a:r>
                        <a:rPr lang="pt-BR">
                          <a:latin typeface="Arial"/>
                          <a:ea typeface="宋体"/>
                          <a:sym typeface="Arial"/>
                        </a:rPr>
                        <a:t>02.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pt-BR" sz="1800" b="1" dirty="0">
                          <a:solidFill>
                            <a:schemeClr val="tx1"/>
                          </a:solidFill>
                          <a:latin typeface="Arial"/>
                          <a:ea typeface="宋体"/>
                          <a:cs typeface="+mn-cs"/>
                          <a:sym typeface="Arial"/>
                        </a:rPr>
                        <a:t>Conquistas em 2023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5779650"/>
                  </a:ext>
                </a:extLst>
              </a:tr>
              <a:tr h="634913">
                <a:tc>
                  <a:txBody>
                    <a:bodyPr/>
                    <a:lstStyle/>
                    <a:p>
                      <a:endParaRPr lang="en-US">
                        <a:latin typeface="Arial"/>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600" dirty="0">
                          <a:solidFill>
                            <a:schemeClr val="bg1">
                              <a:lumMod val="50000"/>
                            </a:schemeClr>
                          </a:solidFill>
                          <a:latin typeface="Arial"/>
                          <a:ea typeface="宋体"/>
                          <a:cs typeface="+mn-cs"/>
                          <a:sym typeface="Arial"/>
                        </a:rPr>
                        <a:t>Relatórios, regulamentos, programas e políticas essenciais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6606776"/>
                  </a:ext>
                </a:extLst>
              </a:tr>
              <a:tr h="343911">
                <a:tc>
                  <a:txBody>
                    <a:bodyPr/>
                    <a:lstStyle/>
                    <a:p>
                      <a:r>
                        <a:rPr lang="pt-BR">
                          <a:latin typeface="Arial"/>
                          <a:ea typeface="宋体"/>
                          <a:sym typeface="Arial"/>
                        </a:rPr>
                        <a:t>03.</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pt-BR" sz="1800" b="1" dirty="0">
                          <a:solidFill>
                            <a:schemeClr val="tx1"/>
                          </a:solidFill>
                          <a:latin typeface="Arial"/>
                          <a:ea typeface="宋体"/>
                          <a:cs typeface="+mn-cs"/>
                          <a:sym typeface="Arial"/>
                        </a:rPr>
                        <a:t>Planejamento 2024 - Apresentações da divisão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6208669"/>
                  </a:ext>
                </a:extLst>
              </a:tr>
              <a:tr h="634913">
                <a:tc>
                  <a:txBody>
                    <a:bodyPr/>
                    <a:lstStyle/>
                    <a:p>
                      <a:endParaRPr lang="en-US">
                        <a:latin typeface="Arial"/>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600" dirty="0">
                          <a:solidFill>
                            <a:schemeClr val="bg1">
                              <a:lumMod val="50000"/>
                            </a:schemeClr>
                          </a:solidFill>
                          <a:latin typeface="Arial"/>
                          <a:ea typeface="宋体"/>
                          <a:cs typeface="+mn-cs"/>
                          <a:sym typeface="Arial"/>
                        </a:rPr>
                        <a:t>Ouça o pessoal do DOER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086451"/>
                  </a:ext>
                </a:extLst>
              </a:tr>
              <a:tr h="343911">
                <a:tc>
                  <a:txBody>
                    <a:bodyPr/>
                    <a:lstStyle/>
                    <a:p>
                      <a:r>
                        <a:rPr lang="pt-BR">
                          <a:latin typeface="Arial"/>
                          <a:ea typeface="宋体"/>
                          <a:sym typeface="Arial"/>
                        </a:rPr>
                        <a:t>04.</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r>
                        <a:rPr lang="pt-BR" sz="1800" b="1" dirty="0">
                          <a:solidFill>
                            <a:schemeClr val="tx1"/>
                          </a:solidFill>
                          <a:latin typeface="Arial"/>
                          <a:ea typeface="宋体"/>
                          <a:cs typeface="+mn-cs"/>
                          <a:sym typeface="Arial"/>
                        </a:rPr>
                        <a:t>Perguntas e respostas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992286"/>
                  </a:ext>
                </a:extLst>
              </a:tr>
              <a:tr h="634913">
                <a:tc>
                  <a:txBody>
                    <a:bodyPr/>
                    <a:lstStyle/>
                    <a:p>
                      <a:endParaRPr lang="en-US">
                        <a:latin typeface="Arial"/>
                        <a:ea typeface="宋体"/>
                        <a:sym typeface="Aria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600" dirty="0">
                          <a:solidFill>
                            <a:schemeClr val="bg1">
                              <a:lumMod val="50000"/>
                            </a:schemeClr>
                          </a:solidFill>
                          <a:latin typeface="Arial"/>
                          <a:ea typeface="宋体"/>
                          <a:cs typeface="+mn-cs"/>
                          <a:sym typeface="Arial"/>
                        </a:rPr>
                        <a:t>Opiniões do público e futuras oportunidades de feedback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4780688"/>
                  </a:ext>
                </a:extLst>
              </a:tr>
            </a:tbl>
          </a:graphicData>
        </a:graphic>
      </p:graphicFrame>
      <p:pic>
        <p:nvPicPr>
          <p:cNvPr id="5" name="Picture 4">
            <a:extLst>
              <a:ext uri="{FF2B5EF4-FFF2-40B4-BE49-F238E27FC236}">
                <a16:creationId xmlns:a16="http://schemas.microsoft.com/office/drawing/2014/main" id="{8CF24108-8EBE-2F21-29AD-7E6F8E971FE3}"/>
              </a:ext>
            </a:extLst>
          </p:cNvPr>
          <p:cNvPicPr>
            <a:picLocks noChangeAspect="1"/>
          </p:cNvPicPr>
          <p:nvPr/>
        </p:nvPicPr>
        <p:blipFill>
          <a:blip r:embed="rId4"/>
          <a:stretch>
            <a:fillRect/>
          </a:stretch>
        </p:blipFill>
        <p:spPr>
          <a:xfrm>
            <a:off x="8941377" y="1170709"/>
            <a:ext cx="2699905" cy="2022764"/>
          </a:xfrm>
          <a:prstGeom prst="rect">
            <a:avLst/>
          </a:prstGeom>
        </p:spPr>
      </p:pic>
      <p:pic>
        <p:nvPicPr>
          <p:cNvPr id="8" name="Picture 7">
            <a:extLst>
              <a:ext uri="{FF2B5EF4-FFF2-40B4-BE49-F238E27FC236}">
                <a16:creationId xmlns:a16="http://schemas.microsoft.com/office/drawing/2014/main" id="{2F5F245E-604C-2B16-9F22-1898A5C4E023}"/>
              </a:ext>
            </a:extLst>
          </p:cNvPr>
          <p:cNvPicPr>
            <a:picLocks noChangeAspect="1"/>
          </p:cNvPicPr>
          <p:nvPr/>
        </p:nvPicPr>
        <p:blipFill>
          <a:blip r:embed="rId5"/>
          <a:stretch>
            <a:fillRect/>
          </a:stretch>
        </p:blipFill>
        <p:spPr>
          <a:xfrm>
            <a:off x="9027968" y="4600984"/>
            <a:ext cx="2743200" cy="1829714"/>
          </a:xfrm>
          <a:prstGeom prst="rect">
            <a:avLst/>
          </a:prstGeom>
        </p:spPr>
      </p:pic>
    </p:spTree>
    <p:extLst>
      <p:ext uri="{BB962C8B-B14F-4D97-AF65-F5344CB8AC3E}">
        <p14:creationId xmlns:p14="http://schemas.microsoft.com/office/powerpoint/2010/main" val="96639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3F2E11A-B56A-5A1C-5CB4-7D2FED46204F}"/>
              </a:ext>
            </a:extLst>
          </p:cNvPr>
          <p:cNvSpPr/>
          <p:nvPr/>
        </p:nvSpPr>
        <p:spPr>
          <a:xfrm>
            <a:off x="1379913" y="2332613"/>
            <a:ext cx="9477433" cy="3639658"/>
          </a:xfrm>
          <a:prstGeom prst="ellipse">
            <a:avLst/>
          </a:prstGeom>
          <a:noFill/>
          <a:ln w="76200">
            <a:solidFill>
              <a:srgbClr val="004B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8" name="Rectangle 7">
            <a:extLst>
              <a:ext uri="{FF2B5EF4-FFF2-40B4-BE49-F238E27FC236}">
                <a16:creationId xmlns:a16="http://schemas.microsoft.com/office/drawing/2014/main" id="{D87123A5-FA86-2FF6-0FA1-1529B535BCFE}"/>
              </a:ext>
            </a:extLst>
          </p:cNvPr>
          <p:cNvSpPr/>
          <p:nvPr/>
        </p:nvSpPr>
        <p:spPr>
          <a:xfrm>
            <a:off x="2869665" y="2202635"/>
            <a:ext cx="6677857" cy="1163781"/>
          </a:xfrm>
          <a:prstGeom prst="rect">
            <a:avLst/>
          </a:prstGeom>
          <a:solidFill>
            <a:srgbClr val="004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2" name="Title 1">
            <a:extLst>
              <a:ext uri="{FF2B5EF4-FFF2-40B4-BE49-F238E27FC236}">
                <a16:creationId xmlns:a16="http://schemas.microsoft.com/office/drawing/2014/main" id="{6796D4F4-E1CB-D251-DCC1-C44BF1CDE457}"/>
              </a:ext>
            </a:extLst>
          </p:cNvPr>
          <p:cNvSpPr>
            <a:spLocks noGrp="1"/>
          </p:cNvSpPr>
          <p:nvPr>
            <p:ph type="title"/>
          </p:nvPr>
        </p:nvSpPr>
        <p:spPr/>
        <p:txBody>
          <a:bodyPr/>
          <a:lstStyle/>
          <a:p>
            <a:r>
              <a:rPr lang="pt-BR" dirty="0">
                <a:ea typeface="宋体"/>
                <a:sym typeface="Arial"/>
              </a:rPr>
              <a:t>Apresentação do DOER</a:t>
            </a:r>
          </a:p>
        </p:txBody>
      </p:sp>
      <p:sp>
        <p:nvSpPr>
          <p:cNvPr id="4" name="Slide Number Placeholder 3">
            <a:extLst>
              <a:ext uri="{FF2B5EF4-FFF2-40B4-BE49-F238E27FC236}">
                <a16:creationId xmlns:a16="http://schemas.microsoft.com/office/drawing/2014/main" id="{40B3FD88-8CB4-C1D4-95E8-28A369C2A417}"/>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4</a:t>
            </a:fld>
            <a:endParaRPr lang="en-US">
              <a:latin typeface="Arial"/>
              <a:ea typeface="宋体"/>
              <a:sym typeface="Arial"/>
            </a:endParaRPr>
          </a:p>
        </p:txBody>
      </p:sp>
      <p:sp>
        <p:nvSpPr>
          <p:cNvPr id="5" name="TextBox 4">
            <a:extLst>
              <a:ext uri="{FF2B5EF4-FFF2-40B4-BE49-F238E27FC236}">
                <a16:creationId xmlns:a16="http://schemas.microsoft.com/office/drawing/2014/main" id="{5671336A-2429-C34F-BC68-39535309AF78}"/>
              </a:ext>
            </a:extLst>
          </p:cNvPr>
          <p:cNvSpPr txBox="1"/>
          <p:nvPr/>
        </p:nvSpPr>
        <p:spPr>
          <a:xfrm>
            <a:off x="2958810" y="2406086"/>
            <a:ext cx="6499569" cy="830997"/>
          </a:xfrm>
          <a:prstGeom prst="rect">
            <a:avLst/>
          </a:prstGeom>
          <a:noFill/>
        </p:spPr>
        <p:txBody>
          <a:bodyPr wrap="square" rtlCol="0">
            <a:spAutoFit/>
          </a:bodyPr>
          <a:lstStyle/>
          <a:p>
            <a:pPr algn="ctr"/>
            <a:r>
              <a:rPr lang="pt-BR" sz="2400" b="1" dirty="0">
                <a:solidFill>
                  <a:schemeClr val="bg1"/>
                </a:solidFill>
                <a:latin typeface="Aptos Narrow" panose="020B0004020202020204" pitchFamily="34" charset="0"/>
                <a:ea typeface="宋体"/>
                <a:sym typeface="Arial"/>
              </a:rPr>
              <a:t>Departamento de Recursos de Energia de Massachusetts</a:t>
            </a:r>
          </a:p>
        </p:txBody>
      </p:sp>
      <p:sp>
        <p:nvSpPr>
          <p:cNvPr id="9" name="Rectangle 8">
            <a:extLst>
              <a:ext uri="{FF2B5EF4-FFF2-40B4-BE49-F238E27FC236}">
                <a16:creationId xmlns:a16="http://schemas.microsoft.com/office/drawing/2014/main" id="{DEDD006F-047E-01E4-E2F3-32D5B3C88772}"/>
              </a:ext>
            </a:extLst>
          </p:cNvPr>
          <p:cNvSpPr/>
          <p:nvPr/>
        </p:nvSpPr>
        <p:spPr>
          <a:xfrm>
            <a:off x="3569188" y="1119637"/>
            <a:ext cx="5921175" cy="639821"/>
          </a:xfrm>
          <a:prstGeom prst="rect">
            <a:avLst/>
          </a:prstGeom>
          <a:solidFill>
            <a:srgbClr val="006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10" name="TextBox 9">
            <a:extLst>
              <a:ext uri="{FF2B5EF4-FFF2-40B4-BE49-F238E27FC236}">
                <a16:creationId xmlns:a16="http://schemas.microsoft.com/office/drawing/2014/main" id="{640CB7D0-A887-D439-06BE-F498985B3E82}"/>
              </a:ext>
            </a:extLst>
          </p:cNvPr>
          <p:cNvSpPr txBox="1"/>
          <p:nvPr/>
        </p:nvSpPr>
        <p:spPr>
          <a:xfrm>
            <a:off x="3569188" y="990600"/>
            <a:ext cx="5687454" cy="830997"/>
          </a:xfrm>
          <a:prstGeom prst="rect">
            <a:avLst/>
          </a:prstGeom>
          <a:noFill/>
        </p:spPr>
        <p:txBody>
          <a:bodyPr wrap="square" rtlCol="0">
            <a:spAutoFit/>
          </a:bodyPr>
          <a:lstStyle/>
          <a:p>
            <a:pPr algn="ctr"/>
            <a:r>
              <a:rPr lang="pt-BR" sz="2400" b="1" dirty="0">
                <a:solidFill>
                  <a:schemeClr val="bg1"/>
                </a:solidFill>
                <a:latin typeface="Aptos Narrow" panose="020B0004020202020204" pitchFamily="34" charset="0"/>
                <a:ea typeface="宋体"/>
                <a:sym typeface="Arial"/>
              </a:rPr>
              <a:t>Escritório Executivo do Energia e Assuntos Ambientais (EEA, sigla em inglês)</a:t>
            </a:r>
          </a:p>
        </p:txBody>
      </p:sp>
      <p:pic>
        <p:nvPicPr>
          <p:cNvPr id="1026" name="Picture 2" descr="Executive Office of Energy and Environmental Affairs - Idealist">
            <a:extLst>
              <a:ext uri="{FF2B5EF4-FFF2-40B4-BE49-F238E27FC236}">
                <a16:creationId xmlns:a16="http://schemas.microsoft.com/office/drawing/2014/main" id="{7657F636-B3E9-A753-2E4E-85D552816B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2506" y="1169500"/>
            <a:ext cx="639821" cy="6398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D75A475-E1B6-4DA8-B98C-C5B5B9D6F671}"/>
              </a:ext>
            </a:extLst>
          </p:cNvPr>
          <p:cNvSpPr/>
          <p:nvPr/>
        </p:nvSpPr>
        <p:spPr>
          <a:xfrm>
            <a:off x="382385" y="3429000"/>
            <a:ext cx="1993266" cy="1163781"/>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12" name="TextBox 11">
            <a:extLst>
              <a:ext uri="{FF2B5EF4-FFF2-40B4-BE49-F238E27FC236}">
                <a16:creationId xmlns:a16="http://schemas.microsoft.com/office/drawing/2014/main" id="{581374B4-373A-B79E-9B14-8046CD705A00}"/>
              </a:ext>
            </a:extLst>
          </p:cNvPr>
          <p:cNvSpPr txBox="1"/>
          <p:nvPr/>
        </p:nvSpPr>
        <p:spPr>
          <a:xfrm>
            <a:off x="506023" y="3687724"/>
            <a:ext cx="1745991" cy="646331"/>
          </a:xfrm>
          <a:prstGeom prst="rect">
            <a:avLst/>
          </a:prstGeom>
          <a:noFill/>
        </p:spPr>
        <p:txBody>
          <a:bodyPr wrap="none" rtlCol="0">
            <a:spAutoFit/>
          </a:bodyPr>
          <a:lstStyle/>
          <a:p>
            <a:pPr algn="ctr"/>
            <a:r>
              <a:rPr lang="pt-BR" dirty="0">
                <a:latin typeface="Aptos Black" panose="020B0004020202020204" pitchFamily="34" charset="0"/>
                <a:ea typeface="宋体"/>
                <a:sym typeface="Arial"/>
              </a:rPr>
              <a:t>Comunidades </a:t>
            </a:r>
          </a:p>
          <a:p>
            <a:pPr algn="ctr"/>
            <a:r>
              <a:rPr lang="pt-BR" dirty="0">
                <a:latin typeface="Aptos Black" panose="020B0004020202020204" pitchFamily="34" charset="0"/>
                <a:ea typeface="宋体"/>
                <a:sym typeface="Arial"/>
              </a:rPr>
              <a:t>Verdes</a:t>
            </a:r>
          </a:p>
        </p:txBody>
      </p:sp>
      <p:sp>
        <p:nvSpPr>
          <p:cNvPr id="13" name="Rectangle 12">
            <a:extLst>
              <a:ext uri="{FF2B5EF4-FFF2-40B4-BE49-F238E27FC236}">
                <a16:creationId xmlns:a16="http://schemas.microsoft.com/office/drawing/2014/main" id="{EE4F4E23-B808-8528-41ED-0C4454513E7A}"/>
              </a:ext>
            </a:extLst>
          </p:cNvPr>
          <p:cNvSpPr/>
          <p:nvPr/>
        </p:nvSpPr>
        <p:spPr>
          <a:xfrm>
            <a:off x="2455694" y="5086073"/>
            <a:ext cx="1993266" cy="1163781"/>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14" name="TextBox 13">
            <a:extLst>
              <a:ext uri="{FF2B5EF4-FFF2-40B4-BE49-F238E27FC236}">
                <a16:creationId xmlns:a16="http://schemas.microsoft.com/office/drawing/2014/main" id="{F1CD8486-3BEA-6F54-31DE-56C8206F8044}"/>
              </a:ext>
            </a:extLst>
          </p:cNvPr>
          <p:cNvSpPr txBox="1"/>
          <p:nvPr/>
        </p:nvSpPr>
        <p:spPr>
          <a:xfrm>
            <a:off x="2525538" y="5344797"/>
            <a:ext cx="1853585" cy="646331"/>
          </a:xfrm>
          <a:prstGeom prst="rect">
            <a:avLst/>
          </a:prstGeom>
          <a:noFill/>
        </p:spPr>
        <p:txBody>
          <a:bodyPr wrap="none" rtlCol="0">
            <a:spAutoFit/>
          </a:bodyPr>
          <a:lstStyle/>
          <a:p>
            <a:pPr algn="ctr"/>
            <a:r>
              <a:rPr lang="pt-BR" dirty="0">
                <a:latin typeface="Aptos Black" panose="020B0004020202020204" pitchFamily="34" charset="0"/>
                <a:ea typeface="宋体"/>
                <a:sym typeface="Arial"/>
              </a:rPr>
              <a:t>Liderando pelo </a:t>
            </a:r>
          </a:p>
          <a:p>
            <a:pPr algn="ctr"/>
            <a:r>
              <a:rPr lang="pt-BR" dirty="0">
                <a:latin typeface="Aptos Black" panose="020B0004020202020204" pitchFamily="34" charset="0"/>
                <a:ea typeface="宋体"/>
                <a:sym typeface="Arial"/>
              </a:rPr>
              <a:t>Exemplo</a:t>
            </a:r>
          </a:p>
        </p:txBody>
      </p:sp>
      <p:sp>
        <p:nvSpPr>
          <p:cNvPr id="15" name="Rectangle 14">
            <a:extLst>
              <a:ext uri="{FF2B5EF4-FFF2-40B4-BE49-F238E27FC236}">
                <a16:creationId xmlns:a16="http://schemas.microsoft.com/office/drawing/2014/main" id="{F283CF21-AE2E-30B4-C986-9420398AFC0E}"/>
              </a:ext>
            </a:extLst>
          </p:cNvPr>
          <p:cNvSpPr/>
          <p:nvPr/>
        </p:nvSpPr>
        <p:spPr>
          <a:xfrm>
            <a:off x="4883242" y="5086073"/>
            <a:ext cx="2365462" cy="116378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16" name="TextBox 15">
            <a:extLst>
              <a:ext uri="{FF2B5EF4-FFF2-40B4-BE49-F238E27FC236}">
                <a16:creationId xmlns:a16="http://schemas.microsoft.com/office/drawing/2014/main" id="{B3D69B14-EF12-196E-87B5-915AD17C8163}"/>
              </a:ext>
            </a:extLst>
          </p:cNvPr>
          <p:cNvSpPr txBox="1"/>
          <p:nvPr/>
        </p:nvSpPr>
        <p:spPr>
          <a:xfrm>
            <a:off x="4945314" y="5344796"/>
            <a:ext cx="2241319" cy="646331"/>
          </a:xfrm>
          <a:prstGeom prst="rect">
            <a:avLst/>
          </a:prstGeom>
          <a:noFill/>
        </p:spPr>
        <p:txBody>
          <a:bodyPr wrap="none" rtlCol="0">
            <a:spAutoFit/>
          </a:bodyPr>
          <a:lstStyle/>
          <a:p>
            <a:pPr algn="ctr"/>
            <a:r>
              <a:rPr lang="pt-BR" dirty="0">
                <a:latin typeface="Aptos Black" panose="020B0004020202020204" pitchFamily="34" charset="0"/>
                <a:ea typeface="宋体"/>
                <a:sym typeface="Arial"/>
              </a:rPr>
              <a:t>Energia alternativa</a:t>
            </a:r>
          </a:p>
          <a:p>
            <a:pPr algn="ctr"/>
            <a:r>
              <a:rPr lang="pt-BR" dirty="0">
                <a:latin typeface="Aptos Black" panose="020B0004020202020204" pitchFamily="34" charset="0"/>
                <a:ea typeface="宋体"/>
                <a:sym typeface="Arial"/>
              </a:rPr>
              <a:t>e renovável</a:t>
            </a:r>
          </a:p>
        </p:txBody>
      </p:sp>
      <p:sp>
        <p:nvSpPr>
          <p:cNvPr id="17" name="Rectangle 16">
            <a:extLst>
              <a:ext uri="{FF2B5EF4-FFF2-40B4-BE49-F238E27FC236}">
                <a16:creationId xmlns:a16="http://schemas.microsoft.com/office/drawing/2014/main" id="{5159FB54-4F85-DE66-B405-3605434429C6}"/>
              </a:ext>
            </a:extLst>
          </p:cNvPr>
          <p:cNvSpPr/>
          <p:nvPr/>
        </p:nvSpPr>
        <p:spPr>
          <a:xfrm>
            <a:off x="7520921" y="5086073"/>
            <a:ext cx="1993266" cy="1163781"/>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18" name="TextBox 17">
            <a:extLst>
              <a:ext uri="{FF2B5EF4-FFF2-40B4-BE49-F238E27FC236}">
                <a16:creationId xmlns:a16="http://schemas.microsoft.com/office/drawing/2014/main" id="{3BA1E22D-AC2F-F788-2E92-002C815772CB}"/>
              </a:ext>
            </a:extLst>
          </p:cNvPr>
          <p:cNvSpPr txBox="1"/>
          <p:nvPr/>
        </p:nvSpPr>
        <p:spPr>
          <a:xfrm>
            <a:off x="7843303" y="5344797"/>
            <a:ext cx="1348511" cy="646331"/>
          </a:xfrm>
          <a:prstGeom prst="rect">
            <a:avLst/>
          </a:prstGeom>
          <a:noFill/>
        </p:spPr>
        <p:txBody>
          <a:bodyPr wrap="none" rtlCol="0">
            <a:spAutoFit/>
          </a:bodyPr>
          <a:lstStyle/>
          <a:p>
            <a:pPr algn="ctr"/>
            <a:r>
              <a:rPr lang="pt-BR" dirty="0">
                <a:latin typeface="Aptos Black" panose="020B0004020202020204" pitchFamily="34" charset="0"/>
                <a:ea typeface="宋体"/>
                <a:sym typeface="Arial"/>
              </a:rPr>
              <a:t>Eficiência </a:t>
            </a:r>
          </a:p>
          <a:p>
            <a:pPr algn="ctr"/>
            <a:r>
              <a:rPr lang="pt-BR" dirty="0">
                <a:latin typeface="Aptos Black" panose="020B0004020202020204" pitchFamily="34" charset="0"/>
                <a:ea typeface="宋体"/>
                <a:sym typeface="Arial"/>
              </a:rPr>
              <a:t>energética</a:t>
            </a:r>
          </a:p>
        </p:txBody>
      </p:sp>
      <p:sp>
        <p:nvSpPr>
          <p:cNvPr id="19" name="Rectangle 18">
            <a:extLst>
              <a:ext uri="{FF2B5EF4-FFF2-40B4-BE49-F238E27FC236}">
                <a16:creationId xmlns:a16="http://schemas.microsoft.com/office/drawing/2014/main" id="{9D89E2B4-3408-DB81-14E6-21926A010F7E}"/>
              </a:ext>
            </a:extLst>
          </p:cNvPr>
          <p:cNvSpPr/>
          <p:nvPr/>
        </p:nvSpPr>
        <p:spPr>
          <a:xfrm>
            <a:off x="9647026" y="3429000"/>
            <a:ext cx="1993266" cy="1163781"/>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20" name="TextBox 19">
            <a:extLst>
              <a:ext uri="{FF2B5EF4-FFF2-40B4-BE49-F238E27FC236}">
                <a16:creationId xmlns:a16="http://schemas.microsoft.com/office/drawing/2014/main" id="{084AC824-29A8-A2EE-7C16-28EA86A4984A}"/>
              </a:ext>
            </a:extLst>
          </p:cNvPr>
          <p:cNvSpPr txBox="1"/>
          <p:nvPr/>
        </p:nvSpPr>
        <p:spPr>
          <a:xfrm>
            <a:off x="9628841" y="3569042"/>
            <a:ext cx="2029658" cy="923330"/>
          </a:xfrm>
          <a:prstGeom prst="rect">
            <a:avLst/>
          </a:prstGeom>
          <a:noFill/>
        </p:spPr>
        <p:txBody>
          <a:bodyPr wrap="square" rtlCol="0">
            <a:spAutoFit/>
          </a:bodyPr>
          <a:lstStyle/>
          <a:p>
            <a:pPr algn="ctr"/>
            <a:r>
              <a:rPr lang="pt-BR" dirty="0">
                <a:latin typeface="Aptos Black" panose="020B0004020202020204" pitchFamily="34" charset="0"/>
                <a:ea typeface="宋体"/>
                <a:sym typeface="Arial"/>
              </a:rPr>
              <a:t>Política, planejamento </a:t>
            </a:r>
          </a:p>
          <a:p>
            <a:pPr algn="ctr"/>
            <a:r>
              <a:rPr lang="pt-BR" dirty="0">
                <a:latin typeface="Aptos Black" panose="020B0004020202020204" pitchFamily="34" charset="0"/>
                <a:ea typeface="宋体"/>
                <a:sym typeface="Arial"/>
              </a:rPr>
              <a:t>e análises</a:t>
            </a:r>
          </a:p>
        </p:txBody>
      </p:sp>
      <p:sp>
        <p:nvSpPr>
          <p:cNvPr id="21" name="Rectangle 20">
            <a:extLst>
              <a:ext uri="{FF2B5EF4-FFF2-40B4-BE49-F238E27FC236}">
                <a16:creationId xmlns:a16="http://schemas.microsoft.com/office/drawing/2014/main" id="{889A7CFE-CF49-61FC-0571-790FD9A782E8}"/>
              </a:ext>
            </a:extLst>
          </p:cNvPr>
          <p:cNvSpPr/>
          <p:nvPr/>
        </p:nvSpPr>
        <p:spPr>
          <a:xfrm>
            <a:off x="3221560" y="3768607"/>
            <a:ext cx="5859748" cy="929216"/>
          </a:xfrm>
          <a:prstGeom prst="rect">
            <a:avLst/>
          </a:prstGeom>
          <a:solidFill>
            <a:schemeClr val="accent5">
              <a:lumMod val="40000"/>
              <a:lumOff val="60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a:ea typeface="宋体"/>
              <a:sym typeface="Arial"/>
            </a:endParaRPr>
          </a:p>
        </p:txBody>
      </p:sp>
      <p:sp>
        <p:nvSpPr>
          <p:cNvPr id="22" name="TextBox 21">
            <a:extLst>
              <a:ext uri="{FF2B5EF4-FFF2-40B4-BE49-F238E27FC236}">
                <a16:creationId xmlns:a16="http://schemas.microsoft.com/office/drawing/2014/main" id="{49860C35-D558-E270-A118-3B114812E48C}"/>
              </a:ext>
            </a:extLst>
          </p:cNvPr>
          <p:cNvSpPr txBox="1"/>
          <p:nvPr/>
        </p:nvSpPr>
        <p:spPr>
          <a:xfrm>
            <a:off x="3061054" y="3780428"/>
            <a:ext cx="6020253" cy="923330"/>
          </a:xfrm>
          <a:prstGeom prst="rect">
            <a:avLst/>
          </a:prstGeom>
          <a:noFill/>
        </p:spPr>
        <p:txBody>
          <a:bodyPr wrap="square" rtlCol="0">
            <a:spAutoFit/>
          </a:bodyPr>
          <a:lstStyle/>
          <a:p>
            <a:pPr algn="ctr"/>
            <a:r>
              <a:rPr lang="pt-BR" dirty="0">
                <a:latin typeface="Aptos Black" panose="020B0004020202020204" pitchFamily="34" charset="0"/>
                <a:ea typeface="宋体"/>
                <a:sym typeface="Arial"/>
              </a:rPr>
              <a:t>Suporte multidivisional</a:t>
            </a:r>
          </a:p>
          <a:p>
            <a:pPr algn="ctr"/>
            <a:r>
              <a:rPr lang="pt-BR" dirty="0">
                <a:latin typeface="Aptos Narrow" panose="020B0004020202020204" pitchFamily="34" charset="0"/>
                <a:ea typeface="宋体"/>
                <a:sym typeface="Arial"/>
              </a:rPr>
              <a:t>Financiamento federal, segurança energética, envolvimento, área jurídica, finanças </a:t>
            </a:r>
          </a:p>
        </p:txBody>
      </p:sp>
    </p:spTree>
    <p:extLst>
      <p:ext uri="{BB962C8B-B14F-4D97-AF65-F5344CB8AC3E}">
        <p14:creationId xmlns:p14="http://schemas.microsoft.com/office/powerpoint/2010/main" val="236108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BEB6-660C-D433-E94B-63EBDE0C0C48}"/>
              </a:ext>
            </a:extLst>
          </p:cNvPr>
          <p:cNvSpPr>
            <a:spLocks noGrp="1"/>
          </p:cNvSpPr>
          <p:nvPr>
            <p:ph type="title"/>
          </p:nvPr>
        </p:nvSpPr>
        <p:spPr/>
        <p:txBody>
          <a:bodyPr/>
          <a:lstStyle/>
          <a:p>
            <a:r>
              <a:rPr lang="pt-BR" dirty="0">
                <a:ea typeface="宋体"/>
                <a:sym typeface="Arial"/>
              </a:rPr>
              <a:t>Metas da Política de 2024</a:t>
            </a:r>
          </a:p>
        </p:txBody>
      </p:sp>
      <p:sp>
        <p:nvSpPr>
          <p:cNvPr id="4" name="Slide Number Placeholder 3">
            <a:extLst>
              <a:ext uri="{FF2B5EF4-FFF2-40B4-BE49-F238E27FC236}">
                <a16:creationId xmlns:a16="http://schemas.microsoft.com/office/drawing/2014/main" id="{C526680A-DBC2-E149-F6EE-3A6604018825}"/>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5</a:t>
            </a:fld>
            <a:endParaRPr lang="en-US">
              <a:latin typeface="Arial"/>
              <a:ea typeface="宋体"/>
              <a:sym typeface="Arial"/>
            </a:endParaRPr>
          </a:p>
        </p:txBody>
      </p:sp>
      <p:graphicFrame>
        <p:nvGraphicFramePr>
          <p:cNvPr id="6" name="Table 5">
            <a:extLst>
              <a:ext uri="{FF2B5EF4-FFF2-40B4-BE49-F238E27FC236}">
                <a16:creationId xmlns:a16="http://schemas.microsoft.com/office/drawing/2014/main" id="{AE7EFCC7-C114-9914-F1A3-D05590582EE4}"/>
              </a:ext>
            </a:extLst>
          </p:cNvPr>
          <p:cNvGraphicFramePr>
            <a:graphicFrameLocks noGrp="1"/>
          </p:cNvGraphicFramePr>
          <p:nvPr>
            <p:extLst>
              <p:ext uri="{D42A27DB-BD31-4B8C-83A1-F6EECF244321}">
                <p14:modId xmlns:p14="http://schemas.microsoft.com/office/powerpoint/2010/main" val="2493095"/>
              </p:ext>
            </p:extLst>
          </p:nvPr>
        </p:nvGraphicFramePr>
        <p:xfrm>
          <a:off x="537030" y="1248229"/>
          <a:ext cx="11045370" cy="5399317"/>
        </p:xfrm>
        <a:graphic>
          <a:graphicData uri="http://schemas.openxmlformats.org/drawingml/2006/table">
            <a:tbl>
              <a:tblPr firstCol="1" bandRow="1" bandCol="1">
                <a:tableStyleId>{2D5ABB26-0587-4C30-8999-92F81FD0307C}</a:tableStyleId>
              </a:tblPr>
              <a:tblGrid>
                <a:gridCol w="4459441">
                  <a:extLst>
                    <a:ext uri="{9D8B030D-6E8A-4147-A177-3AD203B41FA5}">
                      <a16:colId xmlns:a16="http://schemas.microsoft.com/office/drawing/2014/main" val="172314757"/>
                    </a:ext>
                  </a:extLst>
                </a:gridCol>
                <a:gridCol w="6585929">
                  <a:extLst>
                    <a:ext uri="{9D8B030D-6E8A-4147-A177-3AD203B41FA5}">
                      <a16:colId xmlns:a16="http://schemas.microsoft.com/office/drawing/2014/main" val="268871305"/>
                    </a:ext>
                  </a:extLst>
                </a:gridCol>
              </a:tblGrid>
              <a:tr h="728796">
                <a:tc>
                  <a:txBody>
                    <a:bodyPr/>
                    <a:lstStyle/>
                    <a:p>
                      <a:pPr marL="0" marR="0" indent="0">
                        <a:lnSpc>
                          <a:spcPct val="107000"/>
                        </a:lnSpc>
                        <a:spcBef>
                          <a:spcPts val="0"/>
                        </a:spcBef>
                        <a:spcAft>
                          <a:spcPts val="0"/>
                        </a:spcAft>
                      </a:pPr>
                      <a:r>
                        <a:rPr lang="pt-BR" sz="1800" b="1" dirty="0">
                          <a:solidFill>
                            <a:schemeClr val="tx1"/>
                          </a:solidFill>
                          <a:latin typeface="Calibri" panose="020F0502020204030204" pitchFamily="34" charset="0"/>
                          <a:ea typeface="宋体"/>
                          <a:cs typeface="Calibri" panose="020F0502020204030204" pitchFamily="34" charset="0"/>
                          <a:sym typeface="Arial"/>
                        </a:rPr>
                        <a:t>Implementar políticas e regulamentos com eficiência</a:t>
                      </a: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pt-BR" sz="1800" dirty="0">
                          <a:solidFill>
                            <a:schemeClr val="tx1"/>
                          </a:solidFill>
                          <a:latin typeface="Calibri" panose="020F0502020204030204" pitchFamily="34" charset="0"/>
                          <a:ea typeface="宋体"/>
                          <a:cs typeface="Calibri" panose="020F0502020204030204" pitchFamily="34" charset="0"/>
                          <a:sym typeface="Arial"/>
                        </a:rPr>
                        <a:t>Aumentar a capacidade de o DOER implementar responsabilidades centrais com maiores cargas de trabalho</a:t>
                      </a: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585807"/>
                  </a:ext>
                </a:extLst>
              </a:tr>
              <a:tr h="536811">
                <a:tc>
                  <a:txBody>
                    <a:bodyPr/>
                    <a:lstStyle/>
                    <a:p>
                      <a:pPr marL="0" marR="0" indent="0">
                        <a:lnSpc>
                          <a:spcPct val="107000"/>
                        </a:lnSpc>
                        <a:spcBef>
                          <a:spcPts val="0"/>
                        </a:spcBef>
                        <a:spcAft>
                          <a:spcPts val="0"/>
                        </a:spcAft>
                      </a:pPr>
                      <a:r>
                        <a:rPr lang="pt-BR" sz="1800" b="1" dirty="0">
                          <a:solidFill>
                            <a:schemeClr val="tx1"/>
                          </a:solidFill>
                          <a:latin typeface="Calibri" panose="020F0502020204030204" pitchFamily="34" charset="0"/>
                          <a:ea typeface="宋体"/>
                          <a:cs typeface="Calibri" panose="020F0502020204030204" pitchFamily="34" charset="0"/>
                          <a:sym typeface="Arial"/>
                        </a:rPr>
                        <a:t>Liberar verbas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pt-BR" sz="1800" dirty="0">
                          <a:solidFill>
                            <a:schemeClr val="tx1"/>
                          </a:solidFill>
                          <a:latin typeface="Calibri" panose="020F0502020204030204" pitchFamily="34" charset="0"/>
                          <a:ea typeface="宋体"/>
                          <a:cs typeface="Calibri" panose="020F0502020204030204" pitchFamily="34" charset="0"/>
                          <a:sym typeface="Arial"/>
                        </a:rPr>
                        <a:t>Liberar oportunamente para obter benefícios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04646"/>
                  </a:ext>
                </a:extLst>
              </a:tr>
              <a:tr h="671014">
                <a:tc>
                  <a:txBody>
                    <a:bodyPr/>
                    <a:lstStyle/>
                    <a:p>
                      <a:pPr marL="0" marR="0" indent="0">
                        <a:lnSpc>
                          <a:spcPct val="107000"/>
                        </a:lnSpc>
                        <a:spcBef>
                          <a:spcPts val="0"/>
                        </a:spcBef>
                        <a:spcAft>
                          <a:spcPts val="0"/>
                        </a:spcAft>
                      </a:pPr>
                      <a:r>
                        <a:rPr lang="pt-BR" sz="1800" b="1" dirty="0">
                          <a:solidFill>
                            <a:schemeClr val="tx1"/>
                          </a:solidFill>
                          <a:latin typeface="Calibri" panose="020F0502020204030204" pitchFamily="34" charset="0"/>
                          <a:ea typeface="宋体"/>
                          <a:cs typeface="Calibri" panose="020F0502020204030204" pitchFamily="34" charset="0"/>
                          <a:sym typeface="Arial"/>
                        </a:rPr>
                        <a:t>Coletar e compartilhar dados e informações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pt-BR" sz="1800" dirty="0">
                          <a:solidFill>
                            <a:schemeClr val="tx1"/>
                          </a:solidFill>
                          <a:latin typeface="Calibri" panose="020F0502020204030204" pitchFamily="34" charset="0"/>
                          <a:ea typeface="宋体"/>
                          <a:cs typeface="Calibri" panose="020F0502020204030204" pitchFamily="34" charset="0"/>
                          <a:sym typeface="Arial"/>
                        </a:rPr>
                        <a:t>Melhorar processos para coleta de informações e aumentar a transparência com o compartilhamento de dados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2562472"/>
                  </a:ext>
                </a:extLst>
              </a:tr>
              <a:tr h="829448">
                <a:tc>
                  <a:txBody>
                    <a:bodyPr/>
                    <a:lstStyle/>
                    <a:p>
                      <a:pPr marL="0" marR="0" indent="0">
                        <a:lnSpc>
                          <a:spcPct val="107000"/>
                        </a:lnSpc>
                        <a:spcBef>
                          <a:spcPts val="0"/>
                        </a:spcBef>
                        <a:spcAft>
                          <a:spcPts val="0"/>
                        </a:spcAft>
                      </a:pPr>
                      <a:r>
                        <a:rPr lang="pt-BR" sz="1800" b="1" dirty="0">
                          <a:solidFill>
                            <a:schemeClr val="tx1"/>
                          </a:solidFill>
                          <a:latin typeface="Calibri" panose="020F0502020204030204" pitchFamily="34" charset="0"/>
                          <a:ea typeface="宋体"/>
                          <a:cs typeface="Calibri" panose="020F0502020204030204" pitchFamily="34" charset="0"/>
                          <a:sym typeface="Arial"/>
                        </a:rPr>
                        <a:t>Envolver comunidades e partes interessadas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pt-BR" sz="1800" dirty="0">
                          <a:solidFill>
                            <a:schemeClr val="tx1"/>
                          </a:solidFill>
                          <a:latin typeface="Calibri" panose="020F0502020204030204" pitchFamily="34" charset="0"/>
                          <a:ea typeface="宋体"/>
                          <a:cs typeface="Calibri" panose="020F0502020204030204" pitchFamily="34" charset="0"/>
                          <a:sym typeface="Arial"/>
                        </a:rPr>
                        <a:t>Fortalecer estratégias existentes e desenvolver novas estratégias para capacitar as comunidades a se envolverem na transição para a energia limpa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2476164"/>
                  </a:ext>
                </a:extLst>
              </a:tr>
              <a:tr h="728796">
                <a:tc>
                  <a:txBody>
                    <a:bodyPr/>
                    <a:lstStyle/>
                    <a:p>
                      <a:pPr marL="0" marR="0" indent="0">
                        <a:lnSpc>
                          <a:spcPct val="107000"/>
                        </a:lnSpc>
                        <a:spcBef>
                          <a:spcPts val="0"/>
                        </a:spcBef>
                        <a:spcAft>
                          <a:spcPts val="0"/>
                        </a:spcAft>
                      </a:pPr>
                      <a:r>
                        <a:rPr lang="pt-BR" sz="1800" b="1" dirty="0">
                          <a:solidFill>
                            <a:schemeClr val="tx1"/>
                          </a:solidFill>
                          <a:latin typeface="Calibri" panose="020F0502020204030204" pitchFamily="34" charset="0"/>
                          <a:ea typeface="宋体"/>
                          <a:cs typeface="Calibri" panose="020F0502020204030204" pitchFamily="34" charset="0"/>
                          <a:sym typeface="Arial"/>
                        </a:rPr>
                        <a:t>Trabalhar com nossos serviços públicos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pt-BR" sz="1800" dirty="0">
                          <a:solidFill>
                            <a:schemeClr val="tx1"/>
                          </a:solidFill>
                          <a:latin typeface="Calibri" panose="020F0502020204030204" pitchFamily="34" charset="0"/>
                          <a:ea typeface="宋体"/>
                          <a:cs typeface="Calibri" panose="020F0502020204030204" pitchFamily="34" charset="0"/>
                          <a:sym typeface="Arial"/>
                        </a:rPr>
                        <a:t>Envolver de forma proativa os serviços públicos para recomendar e dar suporte aos trabalhos de serviço público ambiciosos e que alcancem metas do estado</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8483183"/>
                  </a:ext>
                </a:extLst>
              </a:tr>
              <a:tr h="460390">
                <a:tc>
                  <a:txBody>
                    <a:bodyPr/>
                    <a:lstStyle/>
                    <a:p>
                      <a:pPr marL="0" marR="0" indent="0">
                        <a:lnSpc>
                          <a:spcPct val="107000"/>
                        </a:lnSpc>
                        <a:spcBef>
                          <a:spcPts val="0"/>
                        </a:spcBef>
                        <a:spcAft>
                          <a:spcPts val="0"/>
                        </a:spcAft>
                      </a:pPr>
                      <a:r>
                        <a:rPr lang="pt-BR" sz="1800" b="1" dirty="0">
                          <a:solidFill>
                            <a:schemeClr val="tx1"/>
                          </a:solidFill>
                          <a:latin typeface="Calibri" panose="020F0502020204030204" pitchFamily="34" charset="0"/>
                          <a:ea typeface="宋体"/>
                          <a:cs typeface="Calibri" panose="020F0502020204030204" pitchFamily="34" charset="0"/>
                          <a:sym typeface="Arial"/>
                        </a:rPr>
                        <a:t>Coordenar junto a outras agências estaduais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pt-BR" sz="1800" dirty="0">
                          <a:solidFill>
                            <a:schemeClr val="tx1"/>
                          </a:solidFill>
                          <a:latin typeface="Calibri" panose="020F0502020204030204" pitchFamily="34" charset="0"/>
                          <a:ea typeface="宋体"/>
                          <a:cs typeface="Calibri" panose="020F0502020204030204" pitchFamily="34" charset="0"/>
                          <a:sym typeface="Arial"/>
                        </a:rPr>
                        <a:t>Dar suporte para que outras agências obtenham políticas de energia limpa</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403618"/>
                  </a:ext>
                </a:extLst>
              </a:tr>
              <a:tr h="720408">
                <a:tc>
                  <a:txBody>
                    <a:bodyPr/>
                    <a:lstStyle/>
                    <a:p>
                      <a:pPr marL="0" marR="0" indent="0">
                        <a:lnSpc>
                          <a:spcPct val="107000"/>
                        </a:lnSpc>
                        <a:spcBef>
                          <a:spcPts val="0"/>
                        </a:spcBef>
                        <a:spcAft>
                          <a:spcPts val="0"/>
                        </a:spcAft>
                      </a:pPr>
                      <a:r>
                        <a:rPr lang="pt-BR" sz="1800" b="1" dirty="0">
                          <a:solidFill>
                            <a:schemeClr val="tx1"/>
                          </a:solidFill>
                          <a:latin typeface="Calibri" panose="020F0502020204030204" pitchFamily="34" charset="0"/>
                          <a:ea typeface="宋体"/>
                          <a:cs typeface="Calibri" panose="020F0502020204030204" pitchFamily="34" charset="0"/>
                          <a:sym typeface="Arial"/>
                        </a:rPr>
                        <a:t>Desenvolver política estratégica</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nSpc>
                          <a:spcPct val="107000"/>
                        </a:lnSpc>
                        <a:spcBef>
                          <a:spcPts val="0"/>
                        </a:spcBef>
                        <a:spcAft>
                          <a:spcPts val="0"/>
                        </a:spcAft>
                      </a:pPr>
                      <a:r>
                        <a:rPr lang="pt-BR" sz="1800" dirty="0">
                          <a:solidFill>
                            <a:schemeClr val="tx1"/>
                          </a:solidFill>
                          <a:latin typeface="Calibri" panose="020F0502020204030204" pitchFamily="34" charset="0"/>
                          <a:ea typeface="宋体"/>
                          <a:cs typeface="Calibri" panose="020F0502020204030204" pitchFamily="34" charset="0"/>
                          <a:sym typeface="Arial"/>
                        </a:rPr>
                        <a:t>Garantir resultados de grupos e conselhos de trabalho que sirvam como base de ações com um objetivo claro</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4200718"/>
                  </a:ext>
                </a:extLst>
              </a:tr>
              <a:tr h="433363">
                <a:tc>
                  <a:txBody>
                    <a:bodyPr/>
                    <a:lstStyle/>
                    <a:p>
                      <a:pPr marL="0" marR="0" indent="0">
                        <a:lnSpc>
                          <a:spcPct val="107000"/>
                        </a:lnSpc>
                        <a:spcBef>
                          <a:spcPts val="0"/>
                        </a:spcBef>
                        <a:spcAft>
                          <a:spcPts val="0"/>
                        </a:spcAft>
                      </a:pPr>
                      <a:r>
                        <a:rPr lang="pt-BR" sz="1800" b="1" dirty="0">
                          <a:solidFill>
                            <a:schemeClr val="tx1"/>
                          </a:solidFill>
                          <a:latin typeface="Calibri" panose="020F0502020204030204" pitchFamily="34" charset="0"/>
                          <a:ea typeface="宋体"/>
                          <a:cs typeface="Calibri" panose="020F0502020204030204" pitchFamily="34" charset="0"/>
                          <a:sym typeface="Arial"/>
                        </a:rPr>
                        <a:t>Capacitar o DOER</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nSpc>
                          <a:spcPct val="107000"/>
                        </a:lnSpc>
                        <a:spcBef>
                          <a:spcPts val="0"/>
                        </a:spcBef>
                        <a:spcAft>
                          <a:spcPts val="0"/>
                        </a:spcAft>
                      </a:pPr>
                      <a:r>
                        <a:rPr lang="pt-BR" sz="1800" dirty="0">
                          <a:solidFill>
                            <a:schemeClr val="tx1"/>
                          </a:solidFill>
                          <a:latin typeface="Calibri" panose="020F0502020204030204" pitchFamily="34" charset="0"/>
                          <a:ea typeface="宋体"/>
                          <a:cs typeface="Calibri" panose="020F0502020204030204" pitchFamily="34" charset="0"/>
                          <a:sym typeface="Arial"/>
                        </a:rPr>
                        <a:t>Definir e alcançar objetivos e metas para o DOER </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73273537"/>
                  </a:ext>
                </a:extLst>
              </a:tr>
            </a:tbl>
          </a:graphicData>
        </a:graphic>
      </p:graphicFrame>
    </p:spTree>
    <p:extLst>
      <p:ext uri="{BB962C8B-B14F-4D97-AF65-F5344CB8AC3E}">
        <p14:creationId xmlns:p14="http://schemas.microsoft.com/office/powerpoint/2010/main" val="219132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lstStyle/>
          <a:p>
            <a:r>
              <a:rPr lang="pt-BR" dirty="0">
                <a:ea typeface="宋体"/>
                <a:sym typeface="Arial"/>
              </a:rPr>
              <a:t>Conquistas Essenciais em 2023</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6</a:t>
            </a:fld>
            <a:endParaRPr lang="en-US">
              <a:latin typeface="Arial"/>
              <a:ea typeface="宋体"/>
              <a:sym typeface="Arial"/>
            </a:endParaRPr>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703" y="1219200"/>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4124472200"/>
              </p:ext>
            </p:extLst>
          </p:nvPr>
        </p:nvGraphicFramePr>
        <p:xfrm>
          <a:off x="1879600" y="1219200"/>
          <a:ext cx="10044176" cy="5559332"/>
        </p:xfrm>
        <a:graphic>
          <a:graphicData uri="http://schemas.openxmlformats.org/drawingml/2006/table">
            <a:tbl>
              <a:tblPr bandRow="1">
                <a:tableStyleId>{2D5ABB26-0587-4C30-8999-92F81FD0307C}</a:tableStyleId>
              </a:tblPr>
              <a:tblGrid>
                <a:gridCol w="10044176">
                  <a:extLst>
                    <a:ext uri="{9D8B030D-6E8A-4147-A177-3AD203B41FA5}">
                      <a16:colId xmlns:a16="http://schemas.microsoft.com/office/drawing/2014/main" val="1055930750"/>
                    </a:ext>
                  </a:extLst>
                </a:gridCol>
              </a:tblGrid>
              <a:tr h="640080">
                <a:tc>
                  <a:txBody>
                    <a:bodyPr/>
                    <a:lstStyle/>
                    <a:p>
                      <a:r>
                        <a:rPr lang="pt-BR" sz="2600" dirty="0">
                          <a:latin typeface="Calibri" panose="020F0502020204030204" pitchFamily="34" charset="0"/>
                          <a:ea typeface="宋体"/>
                          <a:cs typeface="Calibri" panose="020F0502020204030204" pitchFamily="34" charset="0"/>
                          <a:sym typeface="Arial"/>
                        </a:rPr>
                        <a:t>Modernizações Profundas de Energia Habitacional Acessível e Códigos de Construção </a:t>
                      </a:r>
                    </a:p>
                  </a:txBody>
                  <a:tcPr anchor="ctr"/>
                </a:tc>
                <a:extLst>
                  <a:ext uri="{0D108BD9-81ED-4DB2-BD59-A6C34878D82A}">
                    <a16:rowId xmlns:a16="http://schemas.microsoft.com/office/drawing/2014/main" val="3887290589"/>
                  </a:ext>
                </a:extLst>
              </a:tr>
              <a:tr h="667916">
                <a:tc>
                  <a:txBody>
                    <a:bodyPr/>
                    <a:lstStyle/>
                    <a:p>
                      <a:r>
                        <a:rPr lang="pt-BR" sz="2600" dirty="0">
                          <a:latin typeface="Calibri" panose="020F0502020204030204" pitchFamily="34" charset="0"/>
                          <a:ea typeface="宋体"/>
                          <a:cs typeface="Calibri" panose="020F0502020204030204" pitchFamily="34" charset="0"/>
                          <a:sym typeface="Arial"/>
                        </a:rPr>
                        <a:t>Descontos MOR-EV</a:t>
                      </a:r>
                    </a:p>
                  </a:txBody>
                  <a:tcPr anchor="ctr"/>
                </a:tc>
                <a:extLst>
                  <a:ext uri="{0D108BD9-81ED-4DB2-BD59-A6C34878D82A}">
                    <a16:rowId xmlns:a16="http://schemas.microsoft.com/office/drawing/2014/main" val="2599788806"/>
                  </a:ext>
                </a:extLst>
              </a:tr>
              <a:tr h="667916">
                <a:tc>
                  <a:txBody>
                    <a:bodyPr/>
                    <a:lstStyle/>
                    <a:p>
                      <a:r>
                        <a:rPr lang="pt-BR" sz="2600" dirty="0">
                          <a:latin typeface="Calibri" panose="020F0502020204030204" pitchFamily="34" charset="0"/>
                          <a:ea typeface="宋体"/>
                          <a:cs typeface="Calibri" panose="020F0502020204030204" pitchFamily="34" charset="0"/>
                          <a:sym typeface="Arial"/>
                        </a:rPr>
                        <a:t>Subsídios ‘Comunidades Verdades’ e ‘Liderando pelo Exemplo’</a:t>
                      </a:r>
                    </a:p>
                  </a:txBody>
                  <a:tcPr anchor="ctr"/>
                </a:tc>
                <a:extLst>
                  <a:ext uri="{0D108BD9-81ED-4DB2-BD59-A6C34878D82A}">
                    <a16:rowId xmlns:a16="http://schemas.microsoft.com/office/drawing/2014/main" val="2508748072"/>
                  </a:ext>
                </a:extLst>
              </a:tr>
              <a:tr h="667916">
                <a:tc>
                  <a:txBody>
                    <a:bodyPr/>
                    <a:lstStyle/>
                    <a:p>
                      <a:r>
                        <a:rPr lang="pt-BR" sz="2600">
                          <a:latin typeface="Calibri" panose="020F0502020204030204" pitchFamily="34" charset="0"/>
                          <a:ea typeface="宋体"/>
                          <a:cs typeface="Calibri" panose="020F0502020204030204" pitchFamily="34" charset="0"/>
                          <a:sym typeface="Arial"/>
                        </a:rPr>
                        <a:t>Coordenação de Financiamento Federal</a:t>
                      </a:r>
                    </a:p>
                  </a:txBody>
                  <a:tcPr anchor="ctr"/>
                </a:tc>
                <a:extLst>
                  <a:ext uri="{0D108BD9-81ED-4DB2-BD59-A6C34878D82A}">
                    <a16:rowId xmlns:a16="http://schemas.microsoft.com/office/drawing/2014/main" val="4067777330"/>
                  </a:ext>
                </a:extLst>
              </a:tr>
              <a:tr h="667916">
                <a:tc>
                  <a:txBody>
                    <a:bodyPr/>
                    <a:lstStyle/>
                    <a:p>
                      <a:r>
                        <a:rPr lang="pt-BR" sz="2600" dirty="0">
                          <a:latin typeface="Calibri" panose="020F0502020204030204" pitchFamily="34" charset="0"/>
                          <a:ea typeface="宋体"/>
                          <a:cs typeface="Calibri" panose="020F0502020204030204" pitchFamily="34" charset="0"/>
                          <a:sym typeface="Arial"/>
                        </a:rPr>
                        <a:t>Conselho Consultivo de Modernização da Rede</a:t>
                      </a:r>
                    </a:p>
                  </a:txBody>
                  <a:tcPr anchor="ctr"/>
                </a:tc>
                <a:extLst>
                  <a:ext uri="{0D108BD9-81ED-4DB2-BD59-A6C34878D82A}">
                    <a16:rowId xmlns:a16="http://schemas.microsoft.com/office/drawing/2014/main" val="2847150553"/>
                  </a:ext>
                </a:extLst>
              </a:tr>
              <a:tr h="667916">
                <a:tc>
                  <a:txBody>
                    <a:bodyPr/>
                    <a:lstStyle/>
                    <a:p>
                      <a:r>
                        <a:rPr lang="pt-BR" sz="2600" dirty="0">
                          <a:latin typeface="Calibri" panose="020F0502020204030204" pitchFamily="34" charset="0"/>
                          <a:ea typeface="宋体"/>
                          <a:cs typeface="Calibri" panose="020F0502020204030204" pitchFamily="34" charset="0"/>
                          <a:sym typeface="Arial"/>
                        </a:rPr>
                        <a:t>Potencial Técnico para Estudo Solar</a:t>
                      </a:r>
                    </a:p>
                  </a:txBody>
                  <a:tcPr anchor="ctr"/>
                </a:tc>
                <a:extLst>
                  <a:ext uri="{0D108BD9-81ED-4DB2-BD59-A6C34878D82A}">
                    <a16:rowId xmlns:a16="http://schemas.microsoft.com/office/drawing/2014/main" val="2308950871"/>
                  </a:ext>
                </a:extLst>
              </a:tr>
              <a:tr h="667916">
                <a:tc>
                  <a:txBody>
                    <a:bodyPr/>
                    <a:lstStyle/>
                    <a:p>
                      <a:r>
                        <a:rPr lang="pt-BR" sz="2600" dirty="0">
                          <a:latin typeface="Calibri" panose="020F0502020204030204" pitchFamily="34" charset="0"/>
                          <a:ea typeface="宋体"/>
                          <a:cs typeface="Calibri" panose="020F0502020204030204" pitchFamily="34" charset="0"/>
                          <a:sym typeface="Arial"/>
                        </a:rPr>
                        <a:t>Carregando para o Futuro: Estudo de Armazenamento de Energia</a:t>
                      </a:r>
                    </a:p>
                  </a:txBody>
                  <a:tcPr anchor="ctr"/>
                </a:tc>
                <a:extLst>
                  <a:ext uri="{0D108BD9-81ED-4DB2-BD59-A6C34878D82A}">
                    <a16:rowId xmlns:a16="http://schemas.microsoft.com/office/drawing/2014/main" val="2876152035"/>
                  </a:ext>
                </a:extLst>
              </a:tr>
              <a:tr h="667916">
                <a:tc>
                  <a:txBody>
                    <a:bodyPr/>
                    <a:lstStyle/>
                    <a:p>
                      <a:r>
                        <a:rPr lang="pt-BR" sz="2600" dirty="0">
                          <a:latin typeface="Calibri" panose="020F0502020204030204" pitchFamily="34" charset="0"/>
                          <a:ea typeface="宋体"/>
                          <a:cs typeface="Calibri" panose="020F0502020204030204" pitchFamily="34" charset="0"/>
                          <a:sym typeface="Arial"/>
                        </a:rPr>
                        <a:t>Seção 83C Etapa 4: Solicitação Eólica Offshore</a:t>
                      </a:r>
                    </a:p>
                  </a:txBody>
                  <a:tcPr anchor="ctr"/>
                </a:tc>
                <a:extLst>
                  <a:ext uri="{0D108BD9-81ED-4DB2-BD59-A6C34878D82A}">
                    <a16:rowId xmlns:a16="http://schemas.microsoft.com/office/drawing/2014/main" val="2671849325"/>
                  </a:ext>
                </a:extLst>
              </a:tr>
            </a:tbl>
          </a:graphicData>
        </a:graphic>
      </p:graphicFrame>
      <p:pic>
        <p:nvPicPr>
          <p:cNvPr id="9" name="Graphic 8" descr="Electric car with solid fill">
            <a:extLst>
              <a:ext uri="{FF2B5EF4-FFF2-40B4-BE49-F238E27FC236}">
                <a16:creationId xmlns:a16="http://schemas.microsoft.com/office/drawing/2014/main" id="{9D7AB375-66ED-3C9B-FB19-D4980BD342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H="1" flipV="1">
            <a:off x="826703" y="2052057"/>
            <a:ext cx="640080" cy="640080"/>
          </a:xfrm>
          <a:prstGeom prst="rect">
            <a:avLst/>
          </a:prstGeom>
        </p:spPr>
      </p:pic>
      <p:pic>
        <p:nvPicPr>
          <p:cNvPr id="10" name="Graphic 9" descr="Transfer1 with solid fill">
            <a:extLst>
              <a:ext uri="{FF2B5EF4-FFF2-40B4-BE49-F238E27FC236}">
                <a16:creationId xmlns:a16="http://schemas.microsoft.com/office/drawing/2014/main" id="{02BD4633-188D-E186-0A4A-493FA9272D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703" y="2707964"/>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703" y="3366865"/>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03" y="4038600"/>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703" y="4678680"/>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703" y="5318760"/>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6703" y="6005166"/>
            <a:ext cx="640080" cy="640080"/>
          </a:xfrm>
          <a:prstGeom prst="rect">
            <a:avLst/>
          </a:prstGeom>
        </p:spPr>
      </p:pic>
    </p:spTree>
    <p:extLst>
      <p:ext uri="{BB962C8B-B14F-4D97-AF65-F5344CB8AC3E}">
        <p14:creationId xmlns:p14="http://schemas.microsoft.com/office/powerpoint/2010/main" val="1270382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86DD-25E6-4460-346F-6D49A1FC3CF5}"/>
              </a:ext>
            </a:extLst>
          </p:cNvPr>
          <p:cNvSpPr>
            <a:spLocks noGrp="1"/>
          </p:cNvSpPr>
          <p:nvPr>
            <p:ph type="title"/>
          </p:nvPr>
        </p:nvSpPr>
        <p:spPr/>
        <p:txBody>
          <a:bodyPr/>
          <a:lstStyle/>
          <a:p>
            <a:r>
              <a:rPr lang="pt-BR" dirty="0">
                <a:ea typeface="宋体"/>
                <a:sym typeface="Arial"/>
              </a:rPr>
              <a:t>Projetos Essenciais em 2024</a:t>
            </a:r>
          </a:p>
        </p:txBody>
      </p:sp>
      <p:sp>
        <p:nvSpPr>
          <p:cNvPr id="4" name="Slide Number Placeholder 3">
            <a:extLst>
              <a:ext uri="{FF2B5EF4-FFF2-40B4-BE49-F238E27FC236}">
                <a16:creationId xmlns:a16="http://schemas.microsoft.com/office/drawing/2014/main" id="{A208A6AC-5D47-E873-C5FC-8CF16443CDCB}"/>
              </a:ext>
            </a:extLst>
          </p:cNvPr>
          <p:cNvSpPr>
            <a:spLocks noGrp="1"/>
          </p:cNvSpPr>
          <p:nvPr>
            <p:ph type="sldNum" sz="quarter" idx="14"/>
          </p:nvPr>
        </p:nvSpPr>
        <p:spPr/>
        <p:txBody>
          <a:bodyPr/>
          <a:lstStyle/>
          <a:p>
            <a:pPr>
              <a:defRPr/>
            </a:pPr>
            <a:fld id="{B6FAB5CE-5980-4C9D-B2E2-2FD2F4BD448E}" type="slidenum">
              <a:rPr lang="en-US" smtClean="0">
                <a:latin typeface="Arial"/>
                <a:ea typeface="宋体"/>
                <a:sym typeface="Arial"/>
              </a:rPr>
              <a:pPr>
                <a:defRPr/>
              </a:pPr>
              <a:t>7</a:t>
            </a:fld>
            <a:endParaRPr lang="en-US">
              <a:latin typeface="Arial"/>
              <a:ea typeface="宋体"/>
              <a:sym typeface="Arial"/>
            </a:endParaRPr>
          </a:p>
        </p:txBody>
      </p:sp>
      <p:pic>
        <p:nvPicPr>
          <p:cNvPr id="7" name="Graphic 6" descr="Architecture with solid fill">
            <a:extLst>
              <a:ext uri="{FF2B5EF4-FFF2-40B4-BE49-F238E27FC236}">
                <a16:creationId xmlns:a16="http://schemas.microsoft.com/office/drawing/2014/main" id="{214681E2-D3BB-FD96-9E5F-25B87025BAB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703" y="1219200"/>
            <a:ext cx="640080" cy="640080"/>
          </a:xfrm>
          <a:prstGeom prst="rect">
            <a:avLst/>
          </a:prstGeom>
        </p:spPr>
      </p:pic>
      <p:graphicFrame>
        <p:nvGraphicFramePr>
          <p:cNvPr id="8" name="Table 7">
            <a:extLst>
              <a:ext uri="{FF2B5EF4-FFF2-40B4-BE49-F238E27FC236}">
                <a16:creationId xmlns:a16="http://schemas.microsoft.com/office/drawing/2014/main" id="{114C8755-156D-DD17-8123-F5BCBDE977EF}"/>
              </a:ext>
            </a:extLst>
          </p:cNvPr>
          <p:cNvGraphicFramePr>
            <a:graphicFrameLocks noGrp="1"/>
          </p:cNvGraphicFramePr>
          <p:nvPr>
            <p:extLst>
              <p:ext uri="{D42A27DB-BD31-4B8C-83A1-F6EECF244321}">
                <p14:modId xmlns:p14="http://schemas.microsoft.com/office/powerpoint/2010/main" val="3707589032"/>
              </p:ext>
            </p:extLst>
          </p:nvPr>
        </p:nvGraphicFramePr>
        <p:xfrm>
          <a:off x="1879600" y="1219201"/>
          <a:ext cx="10312400" cy="5410197"/>
        </p:xfrm>
        <a:graphic>
          <a:graphicData uri="http://schemas.openxmlformats.org/drawingml/2006/table">
            <a:tbl>
              <a:tblPr bandRow="1">
                <a:tableStyleId>{2D5ABB26-0587-4C30-8999-92F81FD0307C}</a:tableStyleId>
              </a:tblPr>
              <a:tblGrid>
                <a:gridCol w="10312400">
                  <a:extLst>
                    <a:ext uri="{9D8B030D-6E8A-4147-A177-3AD203B41FA5}">
                      <a16:colId xmlns:a16="http://schemas.microsoft.com/office/drawing/2014/main" val="1055930750"/>
                    </a:ext>
                  </a:extLst>
                </a:gridCol>
              </a:tblGrid>
              <a:tr h="647369">
                <a:tc>
                  <a:txBody>
                    <a:bodyPr/>
                    <a:lstStyle/>
                    <a:p>
                      <a:r>
                        <a:rPr lang="pt-BR" sz="2600" dirty="0">
                          <a:latin typeface="Aptos Narrow" panose="020B0004020202020204" pitchFamily="34" charset="0"/>
                          <a:ea typeface="宋体"/>
                          <a:sym typeface="Arial"/>
                        </a:rPr>
                        <a:t>Relatórios de energia predial e códigos de construção </a:t>
                      </a:r>
                    </a:p>
                  </a:txBody>
                  <a:tcPr anchor="ctr"/>
                </a:tc>
                <a:extLst>
                  <a:ext uri="{0D108BD9-81ED-4DB2-BD59-A6C34878D82A}">
                    <a16:rowId xmlns:a16="http://schemas.microsoft.com/office/drawing/2014/main" val="3887290589"/>
                  </a:ext>
                </a:extLst>
              </a:tr>
              <a:tr h="647369">
                <a:tc>
                  <a:txBody>
                    <a:bodyPr/>
                    <a:lstStyle/>
                    <a:p>
                      <a:r>
                        <a:rPr lang="pt-BR" sz="2600" dirty="0">
                          <a:latin typeface="Aptos Narrow" panose="020B0004020202020204" pitchFamily="34" charset="0"/>
                          <a:ea typeface="宋体"/>
                          <a:sym typeface="Arial"/>
                        </a:rPr>
                        <a:t>Plano Trienal Mass </a:t>
                      </a:r>
                      <a:r>
                        <a:rPr lang="pt-BR" sz="2600" dirty="0" err="1">
                          <a:latin typeface="Aptos Narrow" panose="020B0004020202020204" pitchFamily="34" charset="0"/>
                          <a:ea typeface="宋体"/>
                          <a:sym typeface="Arial"/>
                        </a:rPr>
                        <a:t>Save</a:t>
                      </a:r>
                      <a:r>
                        <a:rPr lang="pt-BR" sz="2600" baseline="30000" dirty="0">
                          <a:latin typeface="Aptos Narrow" panose="020B0004020202020204" pitchFamily="34" charset="0"/>
                          <a:ea typeface="宋体"/>
                          <a:sym typeface="Arial"/>
                        </a:rPr>
                        <a:t>®</a:t>
                      </a:r>
                    </a:p>
                  </a:txBody>
                  <a:tcPr anchor="ctr"/>
                </a:tc>
                <a:extLst>
                  <a:ext uri="{0D108BD9-81ED-4DB2-BD59-A6C34878D82A}">
                    <a16:rowId xmlns:a16="http://schemas.microsoft.com/office/drawing/2014/main" val="2599788806"/>
                  </a:ext>
                </a:extLst>
              </a:tr>
              <a:tr h="647369">
                <a:tc>
                  <a:txBody>
                    <a:bodyPr/>
                    <a:lstStyle/>
                    <a:p>
                      <a:r>
                        <a:rPr lang="pt-BR" sz="2600" dirty="0">
                          <a:latin typeface="Aptos Narrow" panose="020B0004020202020204" pitchFamily="34" charset="0"/>
                          <a:ea typeface="宋体"/>
                          <a:sym typeface="Arial"/>
                        </a:rPr>
                        <a:t>Descarbonização Governamental Estadual e Líderes Climáticos</a:t>
                      </a:r>
                    </a:p>
                  </a:txBody>
                  <a:tcPr anchor="ctr"/>
                </a:tc>
                <a:extLst>
                  <a:ext uri="{0D108BD9-81ED-4DB2-BD59-A6C34878D82A}">
                    <a16:rowId xmlns:a16="http://schemas.microsoft.com/office/drawing/2014/main" val="2508748072"/>
                  </a:ext>
                </a:extLst>
              </a:tr>
              <a:tr h="647369">
                <a:tc>
                  <a:txBody>
                    <a:bodyPr/>
                    <a:lstStyle/>
                    <a:p>
                      <a:r>
                        <a:rPr lang="pt-BR" sz="2600" dirty="0">
                          <a:latin typeface="Aptos Narrow" panose="020B0004020202020204" pitchFamily="34" charset="0"/>
                          <a:ea typeface="宋体"/>
                          <a:sym typeface="Arial"/>
                        </a:rPr>
                        <a:t>Implementação de Financiamento Federal</a:t>
                      </a:r>
                    </a:p>
                  </a:txBody>
                  <a:tcPr anchor="ctr"/>
                </a:tc>
                <a:extLst>
                  <a:ext uri="{0D108BD9-81ED-4DB2-BD59-A6C34878D82A}">
                    <a16:rowId xmlns:a16="http://schemas.microsoft.com/office/drawing/2014/main" val="4067777330"/>
                  </a:ext>
                </a:extLst>
              </a:tr>
              <a:tr h="647369">
                <a:tc>
                  <a:txBody>
                    <a:bodyPr/>
                    <a:lstStyle/>
                    <a:p>
                      <a:r>
                        <a:rPr lang="pt-BR" sz="2600" dirty="0">
                          <a:latin typeface="Aptos Narrow" panose="020B0004020202020204" pitchFamily="34" charset="0"/>
                          <a:ea typeface="宋体"/>
                          <a:sym typeface="Arial"/>
                        </a:rPr>
                        <a:t>Planos de Modernização do Setor Elétrico</a:t>
                      </a:r>
                    </a:p>
                  </a:txBody>
                  <a:tcPr anchor="ctr"/>
                </a:tc>
                <a:extLst>
                  <a:ext uri="{0D108BD9-81ED-4DB2-BD59-A6C34878D82A}">
                    <a16:rowId xmlns:a16="http://schemas.microsoft.com/office/drawing/2014/main" val="2847150553"/>
                  </a:ext>
                </a:extLst>
              </a:tr>
              <a:tr h="647369">
                <a:tc>
                  <a:txBody>
                    <a:bodyPr/>
                    <a:lstStyle/>
                    <a:p>
                      <a:r>
                        <a:rPr lang="pt-BR" sz="2600" dirty="0">
                          <a:latin typeface="Aptos Narrow" panose="020B0004020202020204" pitchFamily="34" charset="0"/>
                          <a:ea typeface="宋体"/>
                          <a:sym typeface="Arial"/>
                        </a:rPr>
                        <a:t>Programa Solar de Serviços de Baixa Renda e Revisão do SMART</a:t>
                      </a:r>
                    </a:p>
                  </a:txBody>
                  <a:tcPr anchor="ctr"/>
                </a:tc>
                <a:extLst>
                  <a:ext uri="{0D108BD9-81ED-4DB2-BD59-A6C34878D82A}">
                    <a16:rowId xmlns:a16="http://schemas.microsoft.com/office/drawing/2014/main" val="2308950871"/>
                  </a:ext>
                </a:extLst>
              </a:tr>
              <a:tr h="878614">
                <a:tc>
                  <a:txBody>
                    <a:bodyPr/>
                    <a:lstStyle/>
                    <a:p>
                      <a:r>
                        <a:rPr lang="pt-BR" sz="2600" dirty="0">
                          <a:latin typeface="Aptos Narrow" panose="020B0004020202020204" pitchFamily="34" charset="0"/>
                          <a:ea typeface="宋体"/>
                          <a:sym typeface="Arial"/>
                        </a:rPr>
                        <a:t>Subsídios de Armazenamento de Energia e Revisão do Padrão de Pico Limpo</a:t>
                      </a:r>
                    </a:p>
                  </a:txBody>
                  <a:tcPr anchor="ctr"/>
                </a:tc>
                <a:extLst>
                  <a:ext uri="{0D108BD9-81ED-4DB2-BD59-A6C34878D82A}">
                    <a16:rowId xmlns:a16="http://schemas.microsoft.com/office/drawing/2014/main" val="2876152035"/>
                  </a:ext>
                </a:extLst>
              </a:tr>
              <a:tr h="647369">
                <a:tc>
                  <a:txBody>
                    <a:bodyPr/>
                    <a:lstStyle/>
                    <a:p>
                      <a:r>
                        <a:rPr lang="pt-BR" sz="2600" dirty="0">
                          <a:latin typeface="Aptos Narrow" panose="020B0004020202020204" pitchFamily="34" charset="0"/>
                          <a:ea typeface="宋体"/>
                          <a:sym typeface="Arial"/>
                        </a:rPr>
                        <a:t>Seção 83C Etapa 4: Solicitação Eólica Offshore - Seleção</a:t>
                      </a:r>
                    </a:p>
                  </a:txBody>
                  <a:tcPr anchor="ctr"/>
                </a:tc>
                <a:extLst>
                  <a:ext uri="{0D108BD9-81ED-4DB2-BD59-A6C34878D82A}">
                    <a16:rowId xmlns:a16="http://schemas.microsoft.com/office/drawing/2014/main" val="2671849325"/>
                  </a:ext>
                </a:extLst>
              </a:tr>
            </a:tbl>
          </a:graphicData>
        </a:graphic>
      </p:graphicFrame>
      <p:pic>
        <p:nvPicPr>
          <p:cNvPr id="10" name="Graphic 9">
            <a:extLst>
              <a:ext uri="{FF2B5EF4-FFF2-40B4-BE49-F238E27FC236}">
                <a16:creationId xmlns:a16="http://schemas.microsoft.com/office/drawing/2014/main" id="{02BD4633-188D-E186-0A4A-493FA9272D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26703" y="2531016"/>
            <a:ext cx="640080" cy="640080"/>
          </a:xfrm>
          <a:prstGeom prst="rect">
            <a:avLst/>
          </a:prstGeom>
        </p:spPr>
      </p:pic>
      <p:pic>
        <p:nvPicPr>
          <p:cNvPr id="11" name="Graphic 10" descr="Circular flowchart with solid fill">
            <a:extLst>
              <a:ext uri="{FF2B5EF4-FFF2-40B4-BE49-F238E27FC236}">
                <a16:creationId xmlns:a16="http://schemas.microsoft.com/office/drawing/2014/main" id="{0FDB3DAA-7395-FC8A-F06B-0F3CE02B4E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6703" y="3186924"/>
            <a:ext cx="640080" cy="640080"/>
          </a:xfrm>
          <a:prstGeom prst="rect">
            <a:avLst/>
          </a:prstGeom>
        </p:spPr>
      </p:pic>
      <p:pic>
        <p:nvPicPr>
          <p:cNvPr id="12" name="Graphic 11" descr="Plugged Unplugged with solid fill">
            <a:extLst>
              <a:ext uri="{FF2B5EF4-FFF2-40B4-BE49-F238E27FC236}">
                <a16:creationId xmlns:a16="http://schemas.microsoft.com/office/drawing/2014/main" id="{F4F82C13-0FD1-3013-24DE-87D38A0484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703" y="3842832"/>
            <a:ext cx="640080" cy="640080"/>
          </a:xfrm>
          <a:prstGeom prst="rect">
            <a:avLst/>
          </a:prstGeom>
        </p:spPr>
      </p:pic>
      <p:pic>
        <p:nvPicPr>
          <p:cNvPr id="13" name="Graphic 12" descr="Dim (Medium Sun) with solid fill">
            <a:extLst>
              <a:ext uri="{FF2B5EF4-FFF2-40B4-BE49-F238E27FC236}">
                <a16:creationId xmlns:a16="http://schemas.microsoft.com/office/drawing/2014/main" id="{2E097790-D6F7-62E9-C08C-051ACBABAB9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703" y="4498740"/>
            <a:ext cx="640080" cy="640080"/>
          </a:xfrm>
          <a:prstGeom prst="rect">
            <a:avLst/>
          </a:prstGeom>
        </p:spPr>
      </p:pic>
      <p:pic>
        <p:nvPicPr>
          <p:cNvPr id="14" name="Graphic 13" descr="Battery with solid fill">
            <a:extLst>
              <a:ext uri="{FF2B5EF4-FFF2-40B4-BE49-F238E27FC236}">
                <a16:creationId xmlns:a16="http://schemas.microsoft.com/office/drawing/2014/main" id="{85B859F3-4252-C752-CA66-C5E3C87D425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6703" y="5154648"/>
            <a:ext cx="640080" cy="640080"/>
          </a:xfrm>
          <a:prstGeom prst="rect">
            <a:avLst/>
          </a:prstGeom>
        </p:spPr>
      </p:pic>
      <p:pic>
        <p:nvPicPr>
          <p:cNvPr id="15" name="Graphic 14" descr="Wind Turbines with solid fill">
            <a:extLst>
              <a:ext uri="{FF2B5EF4-FFF2-40B4-BE49-F238E27FC236}">
                <a16:creationId xmlns:a16="http://schemas.microsoft.com/office/drawing/2014/main" id="{B0A2B156-2E09-849F-32DC-92E9FDA510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6703" y="5810553"/>
            <a:ext cx="640080" cy="640080"/>
          </a:xfrm>
          <a:prstGeom prst="rect">
            <a:avLst/>
          </a:prstGeom>
        </p:spPr>
      </p:pic>
      <p:pic>
        <p:nvPicPr>
          <p:cNvPr id="3" name="Graphic 2" descr="Lightbulb and gear with solid fill">
            <a:extLst>
              <a:ext uri="{FF2B5EF4-FFF2-40B4-BE49-F238E27FC236}">
                <a16:creationId xmlns:a16="http://schemas.microsoft.com/office/drawing/2014/main" id="{345339C3-1057-58D5-92DC-1B191FC4060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6704" y="1890936"/>
            <a:ext cx="640080" cy="640080"/>
          </a:xfrm>
          <a:prstGeom prst="rect">
            <a:avLst/>
          </a:prstGeom>
        </p:spPr>
      </p:pic>
    </p:spTree>
    <p:extLst>
      <p:ext uri="{BB962C8B-B14F-4D97-AF65-F5344CB8AC3E}">
        <p14:creationId xmlns:p14="http://schemas.microsoft.com/office/powerpoint/2010/main" val="2175918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a:xfrm>
            <a:off x="1636295" y="228600"/>
            <a:ext cx="10154652" cy="762000"/>
          </a:xfrm>
        </p:spPr>
        <p:txBody>
          <a:bodyPr>
            <a:noAutofit/>
          </a:bodyPr>
          <a:lstStyle/>
          <a:p>
            <a:r>
              <a:rPr lang="pt-BR" sz="2600" dirty="0">
                <a:ea typeface="宋体"/>
                <a:sym typeface="Arial"/>
              </a:rPr>
              <a:t>Coordenação de Financiamento Federal e Segurança Energética</a:t>
            </a:r>
          </a:p>
        </p:txBody>
      </p:sp>
      <p:sp>
        <p:nvSpPr>
          <p:cNvPr id="5" name="Text Placeholder 4">
            <a:extLst>
              <a:ext uri="{FF2B5EF4-FFF2-40B4-BE49-F238E27FC236}">
                <a16:creationId xmlns:a16="http://schemas.microsoft.com/office/drawing/2014/main" id="{EF4C403D-5B97-985F-5CF8-C94DDB646D91}"/>
              </a:ext>
            </a:extLst>
          </p:cNvPr>
          <p:cNvSpPr>
            <a:spLocks noGrp="1"/>
          </p:cNvSpPr>
          <p:nvPr>
            <p:ph type="body" sz="quarter" idx="13"/>
          </p:nvPr>
        </p:nvSpPr>
        <p:spPr>
          <a:xfrm>
            <a:off x="567559" y="1711189"/>
            <a:ext cx="11014841" cy="2617076"/>
          </a:xfrm>
        </p:spPr>
        <p:txBody>
          <a:bodyPr>
            <a:normAutofit fontScale="92500" lnSpcReduction="10000"/>
          </a:bodyPr>
          <a:lstStyle/>
          <a:p>
            <a:r>
              <a:rPr lang="pt-BR" dirty="0">
                <a:latin typeface="Arial"/>
                <a:ea typeface="宋体"/>
                <a:sym typeface="Arial"/>
              </a:rPr>
              <a:t>Integração contínua com o Escritório de Infraestrutura e Verbas Federais do Governo e o Escritório de Clima, Inovação e Resiliência </a:t>
            </a:r>
          </a:p>
          <a:p>
            <a:r>
              <a:rPr lang="pt-BR" dirty="0">
                <a:latin typeface="Arial"/>
                <a:ea typeface="宋体"/>
                <a:sym typeface="Arial"/>
              </a:rPr>
              <a:t>Engajar-se com interessados regionais e construir coalizões</a:t>
            </a:r>
          </a:p>
          <a:p>
            <a:r>
              <a:rPr lang="pt-BR" dirty="0">
                <a:latin typeface="Arial"/>
                <a:ea typeface="宋体"/>
                <a:sym typeface="Arial"/>
              </a:rPr>
              <a:t>Identificar benefícios de resiliência de programas e políticas de energia limpa, seguindo recomendações do </a:t>
            </a:r>
            <a:r>
              <a:rPr lang="pt-BR" dirty="0" err="1">
                <a:latin typeface="Arial"/>
                <a:ea typeface="宋体"/>
                <a:sym typeface="Arial"/>
              </a:rPr>
              <a:t>ResilientMA</a:t>
            </a:r>
            <a:endParaRPr lang="pt-BR" dirty="0">
              <a:latin typeface="Arial"/>
              <a:ea typeface="宋体"/>
              <a:sym typeface="Arial"/>
            </a:endParaRPr>
          </a:p>
          <a:p>
            <a:r>
              <a:rPr lang="pt-BR" dirty="0">
                <a:latin typeface="Arial"/>
                <a:ea typeface="宋体"/>
                <a:sym typeface="Arial"/>
              </a:rPr>
              <a:t>Melhoras ferramentas de engajamento externo </a:t>
            </a:r>
          </a:p>
          <a:p>
            <a:pPr lvl="1"/>
            <a:endParaRPr lang="en-US" dirty="0">
              <a:latin typeface="Arial"/>
              <a:ea typeface="宋体"/>
              <a:sym typeface="Arial"/>
            </a:endParaRPr>
          </a:p>
        </p:txBody>
      </p:sp>
      <p:pic>
        <p:nvPicPr>
          <p:cNvPr id="2050" name="Picture 2" descr="U.S. DOE announces $178M to advance bioenergy technology - Canadian Biomass  Magazine">
            <a:extLst>
              <a:ext uri="{FF2B5EF4-FFF2-40B4-BE49-F238E27FC236}">
                <a16:creationId xmlns:a16="http://schemas.microsoft.com/office/drawing/2014/main" id="{23869CF9-06C0-21EA-B75E-61B1834877F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 t="26999" r="5000" b="30805"/>
          <a:stretch/>
        </p:blipFill>
        <p:spPr bwMode="auto">
          <a:xfrm>
            <a:off x="1053344" y="4530736"/>
            <a:ext cx="3387589" cy="8933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CC7EF9-04CC-EFDF-8C6D-472C04C9CCAE}"/>
              </a:ext>
            </a:extLst>
          </p:cNvPr>
          <p:cNvSpPr txBox="1"/>
          <p:nvPr/>
        </p:nvSpPr>
        <p:spPr>
          <a:xfrm>
            <a:off x="-193497" y="5501867"/>
            <a:ext cx="7159332" cy="954107"/>
          </a:xfrm>
          <a:prstGeom prst="rect">
            <a:avLst/>
          </a:prstGeom>
          <a:noFill/>
        </p:spPr>
        <p:txBody>
          <a:bodyPr wrap="none" rtlCol="0">
            <a:spAutoFit/>
          </a:bodyPr>
          <a:lstStyle/>
          <a:p>
            <a:pPr algn="ctr"/>
            <a:r>
              <a:rPr lang="pt-BR" sz="2800" b="1" dirty="0">
                <a:solidFill>
                  <a:srgbClr val="156537"/>
                </a:solidFill>
                <a:latin typeface="Verdana Pro Black" panose="020B0A04030504040204" pitchFamily="34" charset="0"/>
                <a:ea typeface="宋体"/>
                <a:sym typeface="Arial"/>
              </a:rPr>
              <a:t>Lei de Infraestrutura Bipartidária</a:t>
            </a:r>
          </a:p>
          <a:p>
            <a:pPr algn="ctr"/>
            <a:r>
              <a:rPr lang="pt-BR" sz="2800" b="1" dirty="0">
                <a:solidFill>
                  <a:srgbClr val="156537"/>
                </a:solidFill>
                <a:latin typeface="Verdana Pro Black" panose="020B0A04030504040204" pitchFamily="34" charset="0"/>
                <a:ea typeface="宋体"/>
                <a:sym typeface="Arial"/>
              </a:rPr>
              <a:t>Lei de Redução de Inflação</a:t>
            </a:r>
          </a:p>
        </p:txBody>
      </p:sp>
      <p:pic>
        <p:nvPicPr>
          <p:cNvPr id="2052" name="Picture 4" descr="Using the EPA Seal and Logo | US EPA">
            <a:extLst>
              <a:ext uri="{FF2B5EF4-FFF2-40B4-BE49-F238E27FC236}">
                <a16:creationId xmlns:a16="http://schemas.microsoft.com/office/drawing/2014/main" id="{47340151-D25F-0347-6F39-C1D9C861F2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25" r="18074"/>
          <a:stretch/>
        </p:blipFill>
        <p:spPr bwMode="auto">
          <a:xfrm>
            <a:off x="4655585" y="4545718"/>
            <a:ext cx="882869" cy="919655"/>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522598B-C6FF-6F5B-E9D3-62D6A522E537}"/>
              </a:ext>
            </a:extLst>
          </p:cNvPr>
          <p:cNvPicPr>
            <a:picLocks noChangeAspect="1"/>
          </p:cNvPicPr>
          <p:nvPr/>
        </p:nvPicPr>
        <p:blipFill>
          <a:blip r:embed="rId4"/>
          <a:stretch>
            <a:fillRect/>
          </a:stretch>
        </p:blipFill>
        <p:spPr>
          <a:xfrm>
            <a:off x="6820273" y="4555145"/>
            <a:ext cx="4666379" cy="1610125"/>
          </a:xfrm>
          <a:prstGeom prst="rect">
            <a:avLst/>
          </a:prstGeom>
        </p:spPr>
      </p:pic>
      <p:sp>
        <p:nvSpPr>
          <p:cNvPr id="13" name="TextBox 12">
            <a:extLst>
              <a:ext uri="{FF2B5EF4-FFF2-40B4-BE49-F238E27FC236}">
                <a16:creationId xmlns:a16="http://schemas.microsoft.com/office/drawing/2014/main" id="{BEBC4F98-F8EC-A3ED-65AF-18D16A84EE91}"/>
              </a:ext>
            </a:extLst>
          </p:cNvPr>
          <p:cNvSpPr txBox="1"/>
          <p:nvPr/>
        </p:nvSpPr>
        <p:spPr>
          <a:xfrm>
            <a:off x="2601310" y="1002433"/>
            <a:ext cx="6640348"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Objetivos para 2024</a:t>
            </a:r>
          </a:p>
        </p:txBody>
      </p:sp>
    </p:spTree>
    <p:extLst>
      <p:ext uri="{BB962C8B-B14F-4D97-AF65-F5344CB8AC3E}">
        <p14:creationId xmlns:p14="http://schemas.microsoft.com/office/powerpoint/2010/main" val="3528420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9A70D-3AF7-6243-C7CB-460368F59DA9}"/>
              </a:ext>
            </a:extLst>
          </p:cNvPr>
          <p:cNvSpPr>
            <a:spLocks noGrp="1"/>
          </p:cNvSpPr>
          <p:nvPr>
            <p:ph type="title"/>
          </p:nvPr>
        </p:nvSpPr>
        <p:spPr>
          <a:xfrm>
            <a:off x="1668379" y="228600"/>
            <a:ext cx="10266947" cy="762000"/>
          </a:xfrm>
        </p:spPr>
        <p:txBody>
          <a:bodyPr>
            <a:noAutofit/>
          </a:bodyPr>
          <a:lstStyle/>
          <a:p>
            <a:r>
              <a:rPr lang="pt-BR" sz="2600" dirty="0">
                <a:ea typeface="宋体"/>
                <a:sym typeface="Arial"/>
              </a:rPr>
              <a:t>Coordenação de Financiamento Federal e Segurança Energética</a:t>
            </a:r>
          </a:p>
        </p:txBody>
      </p:sp>
      <p:sp>
        <p:nvSpPr>
          <p:cNvPr id="6" name="Rectangle 5">
            <a:extLst>
              <a:ext uri="{FF2B5EF4-FFF2-40B4-BE49-F238E27FC236}">
                <a16:creationId xmlns:a16="http://schemas.microsoft.com/office/drawing/2014/main" id="{1F5A9687-C404-60C5-8FA9-85B5E4C407EF}"/>
              </a:ext>
            </a:extLst>
          </p:cNvPr>
          <p:cNvSpPr/>
          <p:nvPr/>
        </p:nvSpPr>
        <p:spPr>
          <a:xfrm>
            <a:off x="7680960" y="4091940"/>
            <a:ext cx="4137660" cy="2004060"/>
          </a:xfrm>
          <a:prstGeom prst="rect">
            <a:avLst/>
          </a:prstGeom>
        </p:spPr>
        <p:style>
          <a:lnRef idx="1">
            <a:schemeClr val="accent6"/>
          </a:lnRef>
          <a:fillRef idx="2">
            <a:schemeClr val="accent6"/>
          </a:fillRef>
          <a:effectRef idx="1">
            <a:schemeClr val="accent6"/>
          </a:effectRef>
          <a:fontRef idx="minor">
            <a:schemeClr val="dk1"/>
          </a:fontRef>
        </p:style>
        <p:txBody>
          <a:bodyPr lIns="91440" tIns="182880" rIns="91440" bIns="182880" rtlCol="0" anchor="t"/>
          <a:lstStyle/>
          <a:p>
            <a:pPr algn="ctr"/>
            <a:r>
              <a:rPr lang="pt-BR" sz="1600" b="1" u="sng" dirty="0">
                <a:latin typeface="Arial"/>
                <a:ea typeface="宋体"/>
                <a:sym typeface="Arial"/>
              </a:rPr>
              <a:t>Oportunidades para envolvimento do público</a:t>
            </a:r>
          </a:p>
          <a:p>
            <a:pPr algn="ctr"/>
            <a:endParaRPr lang="en-US" sz="1600" b="1" u="sng" dirty="0">
              <a:latin typeface="Arial"/>
              <a:ea typeface="宋体"/>
              <a:sym typeface="Arial"/>
            </a:endParaRPr>
          </a:p>
          <a:p>
            <a:pPr marL="285750" indent="-285750">
              <a:buFont typeface="Arial" panose="020B0604020202020204" pitchFamily="34" charset="0"/>
              <a:buChar char="•"/>
            </a:pPr>
            <a:r>
              <a:rPr lang="pt-BR" sz="1600" b="1" dirty="0">
                <a:latin typeface="Arial"/>
                <a:ea typeface="宋体"/>
                <a:sym typeface="Arial"/>
              </a:rPr>
              <a:t>18 de março </a:t>
            </a:r>
            <a:r>
              <a:rPr lang="pt-BR" sz="1600" dirty="0">
                <a:latin typeface="Arial"/>
                <a:ea typeface="宋体"/>
                <a:sym typeface="Arial"/>
              </a:rPr>
              <a:t>– Sessão de opinião pública sobre o desconto de energia - </a:t>
            </a:r>
            <a:r>
              <a:rPr lang="pt-BR" sz="1600" dirty="0">
                <a:latin typeface="Arial"/>
                <a:ea typeface="宋体"/>
                <a:sym typeface="Arial"/>
                <a:hlinkClick r:id="rId2"/>
              </a:rPr>
              <a:t>Zoom</a:t>
            </a:r>
          </a:p>
          <a:p>
            <a:pPr algn="ctr"/>
            <a:endParaRPr lang="en-US" sz="1600" dirty="0">
              <a:latin typeface="Arial"/>
              <a:ea typeface="宋体"/>
              <a:sym typeface="Arial"/>
            </a:endParaRPr>
          </a:p>
          <a:p>
            <a:pPr algn="ctr"/>
            <a:endParaRPr lang="en-US" sz="1600" dirty="0">
              <a:latin typeface="Arial"/>
              <a:ea typeface="宋体"/>
              <a:sym typeface="Arial"/>
            </a:endParaRPr>
          </a:p>
          <a:p>
            <a:pPr algn="ctr"/>
            <a:endParaRPr lang="en-US" sz="1600" dirty="0">
              <a:latin typeface="Arial"/>
              <a:ea typeface="宋体"/>
              <a:sym typeface="Arial"/>
            </a:endParaRPr>
          </a:p>
          <a:p>
            <a:pPr algn="ctr"/>
            <a:endParaRPr lang="en-US" sz="1600" dirty="0">
              <a:latin typeface="Arial"/>
              <a:ea typeface="宋体"/>
              <a:sym typeface="Arial"/>
            </a:endParaRPr>
          </a:p>
          <a:p>
            <a:pPr algn="ctr"/>
            <a:endParaRPr lang="en-US" sz="1600" dirty="0">
              <a:latin typeface="Arial"/>
              <a:ea typeface="宋体"/>
              <a:sym typeface="Arial"/>
            </a:endParaRPr>
          </a:p>
        </p:txBody>
      </p:sp>
      <p:sp>
        <p:nvSpPr>
          <p:cNvPr id="2" name="Rectangle 1">
            <a:extLst>
              <a:ext uri="{FF2B5EF4-FFF2-40B4-BE49-F238E27FC236}">
                <a16:creationId xmlns:a16="http://schemas.microsoft.com/office/drawing/2014/main" id="{71CCA49F-2967-7D6A-9A20-940C4126EC05}"/>
              </a:ext>
            </a:extLst>
          </p:cNvPr>
          <p:cNvSpPr/>
          <p:nvPr/>
        </p:nvSpPr>
        <p:spPr>
          <a:xfrm>
            <a:off x="7680960" y="1424939"/>
            <a:ext cx="4137660" cy="2422231"/>
          </a:xfrm>
          <a:prstGeom prst="rect">
            <a:avLst/>
          </a:prstGeom>
        </p:spPr>
        <p:style>
          <a:lnRef idx="1">
            <a:schemeClr val="accent3"/>
          </a:lnRef>
          <a:fillRef idx="2">
            <a:schemeClr val="accent3"/>
          </a:fillRef>
          <a:effectRef idx="1">
            <a:schemeClr val="accent3"/>
          </a:effectRef>
          <a:fontRef idx="minor">
            <a:schemeClr val="dk1"/>
          </a:fontRef>
        </p:style>
        <p:txBody>
          <a:bodyPr tIns="182880" bIns="182880" rtlCol="0" anchor="t"/>
          <a:lstStyle/>
          <a:p>
            <a:pPr algn="ctr"/>
            <a:r>
              <a:rPr lang="pt-BR" sz="1600" b="1" u="sng" dirty="0">
                <a:latin typeface="Arial"/>
                <a:ea typeface="宋体"/>
                <a:sym typeface="Arial"/>
              </a:rPr>
              <a:t>Cronograma de 2024</a:t>
            </a:r>
          </a:p>
          <a:p>
            <a:pPr algn="ctr"/>
            <a:endParaRPr lang="en-US" sz="1600" b="1" u="sng" dirty="0">
              <a:latin typeface="Arial"/>
              <a:ea typeface="宋体"/>
              <a:sym typeface="Arial"/>
            </a:endParaRPr>
          </a:p>
          <a:p>
            <a:pPr marL="285750" indent="-285750">
              <a:buFont typeface="Arial" panose="020B0604020202020204" pitchFamily="34" charset="0"/>
              <a:buChar char="•"/>
            </a:pPr>
            <a:r>
              <a:rPr lang="pt-BR" sz="1600" dirty="0">
                <a:latin typeface="Arial"/>
                <a:ea typeface="宋体"/>
                <a:sym typeface="Arial"/>
              </a:rPr>
              <a:t>Primavera – CEP e Relatório Anual</a:t>
            </a:r>
          </a:p>
          <a:p>
            <a:pPr marL="285750" indent="-285750">
              <a:buFont typeface="Arial" panose="020B0604020202020204" pitchFamily="34" charset="0"/>
              <a:buChar char="•"/>
            </a:pPr>
            <a:r>
              <a:rPr lang="pt-BR" sz="1600" dirty="0">
                <a:latin typeface="Arial"/>
                <a:ea typeface="宋体"/>
                <a:sym typeface="Arial"/>
              </a:rPr>
              <a:t>Primavera – Prazo para Envio do CPRG</a:t>
            </a:r>
          </a:p>
          <a:p>
            <a:pPr marL="285750" indent="-285750">
              <a:buFont typeface="Arial" panose="020B0604020202020204" pitchFamily="34" charset="0"/>
              <a:buChar char="•"/>
            </a:pPr>
            <a:r>
              <a:rPr lang="pt-BR" sz="1600" dirty="0">
                <a:latin typeface="Arial"/>
                <a:ea typeface="宋体"/>
                <a:sym typeface="Arial"/>
              </a:rPr>
              <a:t>Primavera – Inscrição para o HER/HEAR</a:t>
            </a:r>
          </a:p>
          <a:p>
            <a:pPr marL="285750" indent="-285750">
              <a:buFont typeface="Arial" panose="020B0604020202020204" pitchFamily="34" charset="0"/>
              <a:buChar char="•"/>
            </a:pPr>
            <a:r>
              <a:rPr lang="pt-BR" sz="1600" dirty="0">
                <a:latin typeface="Arial"/>
                <a:ea typeface="宋体"/>
                <a:sym typeface="Arial"/>
              </a:rPr>
              <a:t>Outono – Lançamento de programas de financiamento federal</a:t>
            </a:r>
          </a:p>
        </p:txBody>
      </p:sp>
      <p:sp>
        <p:nvSpPr>
          <p:cNvPr id="7" name="TextBox 6">
            <a:extLst>
              <a:ext uri="{FF2B5EF4-FFF2-40B4-BE49-F238E27FC236}">
                <a16:creationId xmlns:a16="http://schemas.microsoft.com/office/drawing/2014/main" id="{1E2D11E9-7938-01FD-9510-0BEA579A12FF}"/>
              </a:ext>
            </a:extLst>
          </p:cNvPr>
          <p:cNvSpPr txBox="1"/>
          <p:nvPr/>
        </p:nvSpPr>
        <p:spPr>
          <a:xfrm>
            <a:off x="893740" y="1132551"/>
            <a:ext cx="5973403" cy="584775"/>
          </a:xfrm>
          <a:prstGeom prst="rect">
            <a:avLst/>
          </a:prstGeom>
          <a:noFill/>
        </p:spPr>
        <p:txBody>
          <a:bodyPr wrap="square">
            <a:spAutoFit/>
          </a:bodyPr>
          <a:lstStyle/>
          <a:p>
            <a:pPr algn="ctr"/>
            <a:r>
              <a:rPr lang="pt-BR" sz="3200" dirty="0">
                <a:solidFill>
                  <a:srgbClr val="004B8D"/>
                </a:solidFill>
                <a:latin typeface="Aptos Black" panose="020B0004020202020204" pitchFamily="34" charset="0"/>
                <a:ea typeface="宋体"/>
                <a:sym typeface="Arial"/>
              </a:rPr>
              <a:t>Projetos Essenciais em 2024</a:t>
            </a:r>
          </a:p>
        </p:txBody>
      </p:sp>
      <p:sp>
        <p:nvSpPr>
          <p:cNvPr id="8" name="Text Placeholder 4">
            <a:extLst>
              <a:ext uri="{FF2B5EF4-FFF2-40B4-BE49-F238E27FC236}">
                <a16:creationId xmlns:a16="http://schemas.microsoft.com/office/drawing/2014/main" id="{BB41CC41-4754-4ACC-660B-98DC84B86D0A}"/>
              </a:ext>
            </a:extLst>
          </p:cNvPr>
          <p:cNvSpPr txBox="1">
            <a:spLocks/>
          </p:cNvSpPr>
          <p:nvPr/>
        </p:nvSpPr>
        <p:spPr>
          <a:xfrm>
            <a:off x="377427" y="1859277"/>
            <a:ext cx="6941820" cy="47701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ptos Narrow" panose="020B0004020202020204" pitchFamily="34" charset="0"/>
                <a:ea typeface="+mn-ea"/>
                <a:cs typeface="+mn-cs"/>
              </a:defRPr>
            </a:lvl1pPr>
            <a:lvl2pPr marL="742950" indent="-285750" algn="l" defTabSz="914400" rtl="0" eaLnBrk="1" latinLnBrk="0" hangingPunct="1">
              <a:spcBef>
                <a:spcPct val="20000"/>
              </a:spcBef>
              <a:buSzPct val="80000"/>
              <a:buFont typeface="Wingdings" pitchFamily="2" charset="2"/>
              <a:buChar char="Ø"/>
              <a:defRPr sz="2800" kern="1200">
                <a:solidFill>
                  <a:schemeClr val="tx1"/>
                </a:solidFill>
                <a:latin typeface="Aptos Narrow" panose="020B0004020202020204"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Aptos Narrow" panose="020B0004020202020204" pitchFamily="34" charset="0"/>
                <a:ea typeface="+mn-ea"/>
                <a:cs typeface="+mn-cs"/>
              </a:defRPr>
            </a:lvl3pPr>
            <a:lvl4pPr marL="16002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dirty="0">
                <a:ea typeface="宋体"/>
                <a:sym typeface="Arial"/>
              </a:rPr>
              <a:t>Plano de Energia Abrangente (CEP, em inglês) e Relatório Anual</a:t>
            </a:r>
          </a:p>
          <a:p>
            <a:r>
              <a:rPr lang="pt-BR" dirty="0">
                <a:ea typeface="宋体"/>
                <a:sym typeface="Arial"/>
              </a:rPr>
              <a:t>Descontos de Energia - Programa HER/HEAR</a:t>
            </a:r>
          </a:p>
          <a:p>
            <a:r>
              <a:rPr lang="pt-BR" dirty="0">
                <a:ea typeface="宋体"/>
                <a:sym typeface="Arial"/>
              </a:rPr>
              <a:t>Iniciativa de Transmissão da Nova Inglaterra - Convite para o envio de artigos conceituais para a 2ª etapa do Programa de Inovação de Rede</a:t>
            </a:r>
          </a:p>
          <a:p>
            <a:r>
              <a:rPr lang="pt-BR" dirty="0">
                <a:ea typeface="宋体"/>
                <a:sym typeface="Arial"/>
              </a:rPr>
              <a:t>Melhorias no Engajamento Externo</a:t>
            </a:r>
          </a:p>
          <a:p>
            <a:pPr lvl="1"/>
            <a:endParaRPr lang="en-US" dirty="0">
              <a:latin typeface="Arial"/>
              <a:ea typeface="宋体"/>
              <a:sym typeface="Arial"/>
            </a:endParaRPr>
          </a:p>
        </p:txBody>
      </p:sp>
    </p:spTree>
    <p:extLst>
      <p:ext uri="{BB962C8B-B14F-4D97-AF65-F5344CB8AC3E}">
        <p14:creationId xmlns:p14="http://schemas.microsoft.com/office/powerpoint/2010/main" val="1458602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0414cfea-8f0e-448b-be2d-76065ce1a6b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cfa276b-4a56-46b4-b275-3bfd83a0c9ce">
      <UserInfo>
        <DisplayName>Diggin, Lauren (ENE)</DisplayName>
        <AccountId>17</AccountId>
        <AccountType/>
      </UserInfo>
      <UserInfo>
        <DisplayName>Hatch, Susannah (ENE)</DisplayName>
        <AccountId>102</AccountId>
        <AccountType/>
      </UserInfo>
      <UserInfo>
        <DisplayName>Mahony, Elizabeth (ENE)</DisplayName>
        <AccountId>64</AccountId>
        <AccountType/>
      </UserInfo>
      <UserInfo>
        <DisplayName>Troy, Joanna K (ENE)</DisplayName>
        <AccountId>59</AccountId>
        <AccountType/>
      </UserInfo>
      <UserInfo>
        <DisplayName>Snyder, Catie (ENE)</DisplayName>
        <AccountId>63</AccountId>
        <AccountType/>
      </UserInfo>
      <UserInfo>
        <DisplayName>Edington, Aurora (ENE)</DisplayName>
        <AccountId>52</AccountId>
        <AccountType/>
      </UserInfo>
      <UserInfo>
        <DisplayName>Kingston, Ryan (ENE)</DisplayName>
        <AccountId>18</AccountId>
        <AccountType/>
      </UserInfo>
      <UserInfo>
        <DisplayName>Frongillo, Cobi (ENE)</DisplayName>
        <AccountId>168</AccountId>
        <AccountType/>
      </UserInfo>
      <UserInfo>
        <DisplayName>Hardiman, Maria B (EEA)</DisplayName>
        <AccountId>324</AccountId>
        <AccountType/>
      </UserInfo>
      <UserInfo>
        <DisplayName>Burney, Danielle (EEA)</DisplayName>
        <AccountId>325</AccountId>
        <AccountType/>
      </UserInfo>
      <UserInfo>
        <DisplayName>Revolus, Aisha (EEA)</DisplayName>
        <AccountId>326</AccountId>
        <AccountType/>
      </UserInfo>
      <UserInfo>
        <DisplayName>Lemoine, Caroline (EEA)</DisplayName>
        <AccountId>335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AC04CFB0DC48448CBA564356C72ADD" ma:contentTypeVersion="10" ma:contentTypeDescription="Create a new document." ma:contentTypeScope="" ma:versionID="14d2ab3bf5d032a6fa00dfefa33a7794">
  <xsd:schema xmlns:xsd="http://www.w3.org/2001/XMLSchema" xmlns:xs="http://www.w3.org/2001/XMLSchema" xmlns:p="http://schemas.microsoft.com/office/2006/metadata/properties" xmlns:ns2="f4537cc0-5f84-424b-92b6-409d02327cad" xmlns:ns3="acfa276b-4a56-46b4-b275-3bfd83a0c9ce" targetNamespace="http://schemas.microsoft.com/office/2006/metadata/properties" ma:root="true" ma:fieldsID="195bd40d7fabbd779d261b83559938dc" ns2:_="" ns3:_="">
    <xsd:import namespace="f4537cc0-5f84-424b-92b6-409d02327cad"/>
    <xsd:import namespace="acfa276b-4a56-46b4-b275-3bfd83a0c9c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37cc0-5f84-424b-92b6-409d02327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cfa276b-4a56-46b4-b275-3bfd83a0c9c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33667-38FF-4A92-ACD7-61B6E6E1C04D}">
  <ds:schemaRefs>
    <ds:schemaRef ds:uri="http://schemas.microsoft.com/sharepoint/v3/contenttype/forms"/>
  </ds:schemaRefs>
</ds:datastoreItem>
</file>

<file path=customXml/itemProps2.xml><?xml version="1.0" encoding="utf-8"?>
<ds:datastoreItem xmlns:ds="http://schemas.openxmlformats.org/officeDocument/2006/customXml" ds:itemID="{3015C595-CD05-49A4-9454-4D416E8873C7}">
  <ds:schemaRefs>
    <ds:schemaRef ds:uri="c6899201-84a0-41bf-993c-a5514080d3cf"/>
    <ds:schemaRef ds:uri="http://purl.org/dc/elements/1.1/"/>
    <ds:schemaRef ds:uri="http://schemas.microsoft.com/office/2006/metadata/properties"/>
    <ds:schemaRef ds:uri="0482aaf2-4a64-4a99-ae2b-b9c1f6e8a13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acfa276b-4a56-46b4-b275-3bfd83a0c9ce"/>
  </ds:schemaRefs>
</ds:datastoreItem>
</file>

<file path=customXml/itemProps3.xml><?xml version="1.0" encoding="utf-8"?>
<ds:datastoreItem xmlns:ds="http://schemas.openxmlformats.org/officeDocument/2006/customXml" ds:itemID="{BB56EE46-C049-4D81-BA32-85FCB4D9AF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537cc0-5f84-424b-92b6-409d02327cad"/>
    <ds:schemaRef ds:uri="acfa276b-4a56-46b4-b275-3bfd83a0c9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TotalTime>
  <Words>2919</Words>
  <Application>Microsoft Office PowerPoint</Application>
  <PresentationFormat>Widescreen</PresentationFormat>
  <Paragraphs>280</Paragraphs>
  <Slides>22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宋体</vt:lpstr>
      <vt:lpstr>Aptos Black</vt:lpstr>
      <vt:lpstr>Aptos Narrow</vt:lpstr>
      <vt:lpstr>Arial</vt:lpstr>
      <vt:lpstr>Calibri</vt:lpstr>
      <vt:lpstr>Verdana Pro Black</vt:lpstr>
      <vt:lpstr>Wingdings</vt:lpstr>
      <vt:lpstr>Office Theme</vt:lpstr>
      <vt:lpstr>Reunião Pública do DOER de 2024</vt:lpstr>
      <vt:lpstr>Bem-vindos</vt:lpstr>
      <vt:lpstr>Agenda do dia</vt:lpstr>
      <vt:lpstr>Apresentação do DOER</vt:lpstr>
      <vt:lpstr>Metas da Política de 2024</vt:lpstr>
      <vt:lpstr>Conquistas Essenciais em 2023</vt:lpstr>
      <vt:lpstr>Projetos Essenciais em 2024</vt:lpstr>
      <vt:lpstr>Coordenação de Financiamento Federal e Segurança Energética</vt:lpstr>
      <vt:lpstr>Coordenação de Financiamento Federal e Segurança Energética</vt:lpstr>
      <vt:lpstr>Comunidades Verdes</vt:lpstr>
      <vt:lpstr>Comunidades Verdes</vt:lpstr>
      <vt:lpstr>Liderando pelo Exemplo</vt:lpstr>
      <vt:lpstr>Liderando pelo Exemplo</vt:lpstr>
      <vt:lpstr>Energia Alternativa e Renovável</vt:lpstr>
      <vt:lpstr>Energia Alternativa e Renovável</vt:lpstr>
      <vt:lpstr>Eficiência Energética </vt:lpstr>
      <vt:lpstr>Eficiência Energética </vt:lpstr>
      <vt:lpstr>Política, Planejamento e Análise</vt:lpstr>
      <vt:lpstr>Política, Planejamento e Análise</vt:lpstr>
      <vt:lpstr>Perguntas e Respostas</vt:lpstr>
      <vt:lpstr>O DOER quer saber sua opinião!</vt:lpstr>
      <vt:lpstr>PowerPoint Presentation</vt:lpstr>
    </vt:vector>
  </TitlesOfParts>
  <Company>Commonwealth of Massachusetts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rrizzo</dc:creator>
  <cp:lastModifiedBy>Diggin, Lauren (ENE)</cp:lastModifiedBy>
  <cp:revision>29</cp:revision>
  <cp:lastPrinted>2019-12-11T19:27:40Z</cp:lastPrinted>
  <dcterms:created xsi:type="dcterms:W3CDTF">2013-02-26T15:34:29Z</dcterms:created>
  <dcterms:modified xsi:type="dcterms:W3CDTF">2024-03-19T18:14:07Z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1200</vt:r8>
  </property>
  <property fmtid="{D5CDD505-2E9C-101B-9397-08002B2CF9AE}" pid="3" name="MediaServiceImageTags">
    <vt:lpwstr/>
  </property>
  <property fmtid="{D5CDD505-2E9C-101B-9397-08002B2CF9AE}" pid="4" name="ContentTypeId">
    <vt:lpwstr>0x01010021CCACAFA8BCF94F919600FA81244FD5</vt:lpwstr>
  </property>
</Properties>
</file>