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309" r:id="rId5"/>
    <p:sldId id="780" r:id="rId6"/>
    <p:sldId id="777" r:id="rId7"/>
    <p:sldId id="788" r:id="rId8"/>
    <p:sldId id="805" r:id="rId9"/>
    <p:sldId id="789" r:id="rId10"/>
    <p:sldId id="791" r:id="rId11"/>
    <p:sldId id="792" r:id="rId12"/>
    <p:sldId id="793" r:id="rId13"/>
    <p:sldId id="794" r:id="rId14"/>
    <p:sldId id="795" r:id="rId15"/>
    <p:sldId id="796" r:id="rId16"/>
    <p:sldId id="797" r:id="rId17"/>
    <p:sldId id="798" r:id="rId18"/>
    <p:sldId id="799" r:id="rId19"/>
    <p:sldId id="800" r:id="rId20"/>
    <p:sldId id="801" r:id="rId21"/>
    <p:sldId id="802" r:id="rId22"/>
    <p:sldId id="803" r:id="rId23"/>
    <p:sldId id="790" r:id="rId24"/>
    <p:sldId id="804" r:id="rId25"/>
    <p:sldId id="779"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5B510-E96A-A901-6400-F719596175C2}" name="Diggin, Lauren (ENE)" initials="D(" userId="S::lauren.diggin@mass.gov::da645118-5583-452b-b323-2f76aa9d17b1" providerId="AD"/>
  <p188:author id="{B02D4B27-2C5D-E02D-E909-ACBF62A960B0}" name="Friedman, Eric (ENE)" initials="FE(" userId="S::eric.friedman@mass.gov::1eb29b6f-ae44-4d07-8c10-336345394792" providerId="AD"/>
  <p188:author id="{66AFC839-C821-202C-A56A-C56F747E4724}" name="Joanna Troy" initials="JT" userId="S::joanna.k.troy@mass.gov::b5516576-ff7f-415c-915c-f933add8e24e" providerId="AD"/>
  <p188:author id="{B9D25380-3A89-BF5E-3247-21BAE0617A6C}" name="Hatch, Susannah (ENE)" initials="SH" userId="S::Susannah.Hatch@mass.gov::6b629d37-4353-49fd-a6f5-9fa879304ab7" providerId="AD"/>
  <p188:author id="{008CDD90-0E2C-5B87-9A9C-06CD0660F8DE}" name="Harkavy, Marian (ENE)" initials="MH" userId="Harkavy, Marian (ENE)" providerId="None"/>
  <p188:author id="{CC932CA3-9096-4A7D-6CAA-040FC29EA1F7}" name="Bissetta, Joanne (ENE)" initials="JB" userId="S::joanne.bissetta@mass.gov::0f7e4d13-387a-426f-9424-51e1b087fc92" providerId="AD"/>
  <p188:author id="{3017E9D5-AF9B-F02D-D1AD-D39A53E06246}" name="Bodemer, Jo Ann (ENE)" initials="B(" userId="S::joann.bodemer2@mass.gov::842c03f9-89bf-409a-b49e-4cc79d9140f2" providerId="AD"/>
  <p188:author id="{EFC5B7EC-51FB-6325-6E89-4CEF456E4196}" name="Hatch, Susannah (ENE)" initials="H(" userId="S::susannah.hatch@mass.gov::6b629d37-4353-49fd-a6f5-9fa879304ab7" providerId="AD"/>
  <p188:author id="{9366CBF5-AA27-372E-32DD-20DD0099A457}" name="Meserve, Samantha (ENE)" initials="SM" userId="S::samantha.meserve@mass.gov::f23fd3c3-b2a9-4f56-98db-3d3a4c732998" providerId="AD"/>
  <p188:author id="{AA92D4FB-3D62-C228-8D64-D0C3F2CADB37}" name="Rabinsky, Mark (ENE)" initials="" userId="S::Mark.Rabinsky@mass.gov::5d147a5e-d91c-4f66-b144-3bab6f06b97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ike Judge" initials="MJ" lastIdx="22" clrIdx="0"/>
  <p:cmAuthor id="1" name="Lauwers, Will (ENE)" initials="LW(" lastIdx="1" clrIdx="1"/>
  <p:cmAuthor id="2" name="Lauwers, Will (ENE)" initials="LW( [2]" lastIdx="3" clrIdx="2"/>
  <p:cmAuthor id="3" name="McGuire, Amy (ENE)" initials="MA(" lastIdx="13" clrIdx="3"/>
  <p:cmAuthor id="4" name="Sergeant, Kara (ENE)" initials="SK(" lastIdx="21" clrIdx="4"/>
  <p:cmAuthor id="5" name="Will" initials="W" lastIdx="11" clrIdx="5"/>
  <p:cmAuthor id="6" name="Ella Shmulevich" initials="ES" lastIdx="58" clrIdx="6">
    <p:extLst>
      <p:ext uri="{19B8F6BF-5375-455C-9EA6-DF929625EA0E}">
        <p15:presenceInfo xmlns:p15="http://schemas.microsoft.com/office/powerpoint/2012/main" userId="fef6647b3cc8456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D00"/>
    <a:srgbClr val="00CC00"/>
    <a:srgbClr val="004B8D"/>
    <a:srgbClr val="156537"/>
    <a:srgbClr val="1F4994"/>
    <a:srgbClr val="1F497D"/>
    <a:srgbClr val="245794"/>
    <a:srgbClr val="008000"/>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4F5DA0-6359-4C3A-A468-CA67DBFF0416}" v="5" dt="2024-03-17T22:26:20.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72" y="744"/>
      </p:cViewPr>
      <p:guideLst>
        <p:guide orient="horz" pos="3072"/>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a P" userId="90e0174a6fbe7931" providerId="LiveId" clId="{D94F5DA0-6359-4C3A-A468-CA67DBFF0416}"/>
    <pc:docChg chg="undo custSel modSld">
      <pc:chgData name="Alla P" userId="90e0174a6fbe7931" providerId="LiveId" clId="{D94F5DA0-6359-4C3A-A468-CA67DBFF0416}" dt="2024-03-17T23:07:12.909" v="316" actId="2711"/>
      <pc:docMkLst>
        <pc:docMk/>
      </pc:docMkLst>
      <pc:sldChg chg="modSp mod">
        <pc:chgData name="Alla P" userId="90e0174a6fbe7931" providerId="LiveId" clId="{D94F5DA0-6359-4C3A-A468-CA67DBFF0416}" dt="2024-03-17T22:13:15.422" v="8" actId="20577"/>
        <pc:sldMkLst>
          <pc:docMk/>
          <pc:sldMk cId="0" sldId="309"/>
        </pc:sldMkLst>
        <pc:spChg chg="mod">
          <ac:chgData name="Alla P" userId="90e0174a6fbe7931" providerId="LiveId" clId="{D94F5DA0-6359-4C3A-A468-CA67DBFF0416}" dt="2024-03-17T22:12:39.944" v="3" actId="2711"/>
          <ac:spMkLst>
            <pc:docMk/>
            <pc:sldMk cId="0" sldId="309"/>
            <ac:spMk id="4" creationId="{00000000-0000-0000-0000-000000000000}"/>
          </ac:spMkLst>
        </pc:spChg>
        <pc:spChg chg="mod">
          <ac:chgData name="Alla P" userId="90e0174a6fbe7931" providerId="LiveId" clId="{D94F5DA0-6359-4C3A-A468-CA67DBFF0416}" dt="2024-03-17T22:13:15.422" v="8" actId="20577"/>
          <ac:spMkLst>
            <pc:docMk/>
            <pc:sldMk cId="0" sldId="309"/>
            <ac:spMk id="22530" creationId="{00000000-0000-0000-0000-000000000000}"/>
          </ac:spMkLst>
        </pc:spChg>
      </pc:sldChg>
      <pc:sldChg chg="modSp mod delCm">
        <pc:chgData name="Alla P" userId="90e0174a6fbe7931" providerId="LiveId" clId="{D94F5DA0-6359-4C3A-A468-CA67DBFF0416}" dt="2024-03-17T22:20:08.573" v="31" actId="1592"/>
        <pc:sldMkLst>
          <pc:docMk/>
          <pc:sldMk cId="966396408" sldId="777"/>
        </pc:sldMkLst>
        <pc:spChg chg="mod">
          <ac:chgData name="Alla P" userId="90e0174a6fbe7931" providerId="LiveId" clId="{D94F5DA0-6359-4C3A-A468-CA67DBFF0416}" dt="2024-03-17T22:16:18.313" v="21" actId="2711"/>
          <ac:spMkLst>
            <pc:docMk/>
            <pc:sldMk cId="966396408" sldId="777"/>
            <ac:spMk id="2" creationId="{00000000-0000-0000-0000-000000000000}"/>
          </ac:spMkLst>
        </pc:spChg>
        <pc:graphicFrameChg chg="mod modGraphic">
          <ac:chgData name="Alla P" userId="90e0174a6fbe7931" providerId="LiveId" clId="{D94F5DA0-6359-4C3A-A468-CA67DBFF0416}" dt="2024-03-17T22:18:44.145" v="28" actId="1076"/>
          <ac:graphicFrameMkLst>
            <pc:docMk/>
            <pc:sldMk cId="966396408" sldId="777"/>
            <ac:graphicFrameMk id="9" creationId="{3C07D8AE-4A38-5FD6-CA8A-53336BA5E08C}"/>
          </ac:graphicFrameMkLst>
        </pc:graphicFrameChg>
      </pc:sldChg>
      <pc:sldChg chg="modSp mod">
        <pc:chgData name="Alla P" userId="90e0174a6fbe7931" providerId="LiveId" clId="{D94F5DA0-6359-4C3A-A468-CA67DBFF0416}" dt="2024-03-17T23:07:12.909" v="316" actId="2711"/>
        <pc:sldMkLst>
          <pc:docMk/>
          <pc:sldMk cId="2475040217" sldId="779"/>
        </pc:sldMkLst>
        <pc:spChg chg="mod">
          <ac:chgData name="Alla P" userId="90e0174a6fbe7931" providerId="LiveId" clId="{D94F5DA0-6359-4C3A-A468-CA67DBFF0416}" dt="2024-03-17T23:07:12.909" v="316" actId="2711"/>
          <ac:spMkLst>
            <pc:docMk/>
            <pc:sldMk cId="2475040217" sldId="779"/>
            <ac:spMk id="10" creationId="{06D8B060-AD87-4267-9E9C-19E6B3A0ADC1}"/>
          </ac:spMkLst>
        </pc:spChg>
      </pc:sldChg>
      <pc:sldChg chg="modSp mod">
        <pc:chgData name="Alla P" userId="90e0174a6fbe7931" providerId="LiveId" clId="{D94F5DA0-6359-4C3A-A468-CA67DBFF0416}" dt="2024-03-17T22:15:15.240" v="18" actId="2711"/>
        <pc:sldMkLst>
          <pc:docMk/>
          <pc:sldMk cId="1073556997" sldId="780"/>
        </pc:sldMkLst>
        <pc:spChg chg="mod">
          <ac:chgData name="Alla P" userId="90e0174a6fbe7931" providerId="LiveId" clId="{D94F5DA0-6359-4C3A-A468-CA67DBFF0416}" dt="2024-03-17T22:15:15.240" v="18" actId="2711"/>
          <ac:spMkLst>
            <pc:docMk/>
            <pc:sldMk cId="1073556997" sldId="780"/>
            <ac:spMk id="2" creationId="{A52717E7-0A22-4100-4613-3DCDE92CE7B5}"/>
          </ac:spMkLst>
        </pc:spChg>
        <pc:spChg chg="mod">
          <ac:chgData name="Alla P" userId="90e0174a6fbe7931" providerId="LiveId" clId="{D94F5DA0-6359-4C3A-A468-CA67DBFF0416}" dt="2024-03-17T22:14:09.738" v="11" actId="27636"/>
          <ac:spMkLst>
            <pc:docMk/>
            <pc:sldMk cId="1073556997" sldId="780"/>
            <ac:spMk id="3" creationId="{F0B33E10-64DC-E027-0125-9BF96FE8688B}"/>
          </ac:spMkLst>
        </pc:spChg>
        <pc:spChg chg="mod">
          <ac:chgData name="Alla P" userId="90e0174a6fbe7931" providerId="LiveId" clId="{D94F5DA0-6359-4C3A-A468-CA67DBFF0416}" dt="2024-03-17T22:14:32.848" v="13" actId="255"/>
          <ac:spMkLst>
            <pc:docMk/>
            <pc:sldMk cId="1073556997" sldId="780"/>
            <ac:spMk id="9" creationId="{8D654BFF-C3C2-7171-9B89-0C5B39081B7E}"/>
          </ac:spMkLst>
        </pc:spChg>
        <pc:spChg chg="mod">
          <ac:chgData name="Alla P" userId="90e0174a6fbe7931" providerId="LiveId" clId="{D94F5DA0-6359-4C3A-A468-CA67DBFF0416}" dt="2024-03-17T22:14:53.458" v="15" actId="255"/>
          <ac:spMkLst>
            <pc:docMk/>
            <pc:sldMk cId="1073556997" sldId="780"/>
            <ac:spMk id="10" creationId="{4573F859-C04B-04AE-CB99-780B1163A01A}"/>
          </ac:spMkLst>
        </pc:spChg>
        <pc:spChg chg="mod">
          <ac:chgData name="Alla P" userId="90e0174a6fbe7931" providerId="LiveId" clId="{D94F5DA0-6359-4C3A-A468-CA67DBFF0416}" dt="2024-03-17T22:15:05.128" v="17" actId="255"/>
          <ac:spMkLst>
            <pc:docMk/>
            <pc:sldMk cId="1073556997" sldId="780"/>
            <ac:spMk id="11" creationId="{EF073E66-FD75-E1AA-EBDD-6DB5C3198760}"/>
          </ac:spMkLst>
        </pc:spChg>
      </pc:sldChg>
      <pc:sldChg chg="modSp mod delCm">
        <pc:chgData name="Alla P" userId="90e0174a6fbe7931" providerId="LiveId" clId="{D94F5DA0-6359-4C3A-A468-CA67DBFF0416}" dt="2024-03-17T22:24:00.595" v="93" actId="255"/>
        <pc:sldMkLst>
          <pc:docMk/>
          <pc:sldMk cId="2361080076" sldId="788"/>
        </pc:sldMkLst>
        <pc:spChg chg="mod">
          <ac:chgData name="Alla P" userId="90e0174a6fbe7931" providerId="LiveId" clId="{D94F5DA0-6359-4C3A-A468-CA67DBFF0416}" dt="2024-03-17T22:23:19.589" v="88"/>
          <ac:spMkLst>
            <pc:docMk/>
            <pc:sldMk cId="2361080076" sldId="788"/>
            <ac:spMk id="5" creationId="{5671336A-2429-C34F-BC68-39535309AF78}"/>
          </ac:spMkLst>
        </pc:spChg>
        <pc:spChg chg="mod">
          <ac:chgData name="Alla P" userId="90e0174a6fbe7931" providerId="LiveId" clId="{D94F5DA0-6359-4C3A-A468-CA67DBFF0416}" dt="2024-03-17T22:24:00.595" v="93" actId="255"/>
          <ac:spMkLst>
            <pc:docMk/>
            <pc:sldMk cId="2361080076" sldId="788"/>
            <ac:spMk id="10" creationId="{640CB7D0-A887-D439-06BE-F498985B3E82}"/>
          </ac:spMkLst>
        </pc:spChg>
        <pc:spChg chg="mod">
          <ac:chgData name="Alla P" userId="90e0174a6fbe7931" providerId="LiveId" clId="{D94F5DA0-6359-4C3A-A468-CA67DBFF0416}" dt="2024-03-17T22:21:50.270" v="83" actId="2711"/>
          <ac:spMkLst>
            <pc:docMk/>
            <pc:sldMk cId="2361080076" sldId="788"/>
            <ac:spMk id="12" creationId="{581374B4-373A-B79E-9B14-8046CD705A00}"/>
          </ac:spMkLst>
        </pc:spChg>
        <pc:spChg chg="mod">
          <ac:chgData name="Alla P" userId="90e0174a6fbe7931" providerId="LiveId" clId="{D94F5DA0-6359-4C3A-A468-CA67DBFF0416}" dt="2024-03-17T22:21:36.181" v="82" actId="2711"/>
          <ac:spMkLst>
            <pc:docMk/>
            <pc:sldMk cId="2361080076" sldId="788"/>
            <ac:spMk id="14" creationId="{F1CD8486-3BEA-6F54-31DE-56C8206F8044}"/>
          </ac:spMkLst>
        </pc:spChg>
        <pc:spChg chg="mod">
          <ac:chgData name="Alla P" userId="90e0174a6fbe7931" providerId="LiveId" clId="{D94F5DA0-6359-4C3A-A468-CA67DBFF0416}" dt="2024-03-17T22:21:24.743" v="81" actId="1076"/>
          <ac:spMkLst>
            <pc:docMk/>
            <pc:sldMk cId="2361080076" sldId="788"/>
            <ac:spMk id="16" creationId="{B3D69B14-EF12-196E-87B5-915AD17C8163}"/>
          </ac:spMkLst>
        </pc:spChg>
        <pc:spChg chg="mod">
          <ac:chgData name="Alla P" userId="90e0174a6fbe7931" providerId="LiveId" clId="{D94F5DA0-6359-4C3A-A468-CA67DBFF0416}" dt="2024-03-17T22:21:05.621" v="79" actId="2711"/>
          <ac:spMkLst>
            <pc:docMk/>
            <pc:sldMk cId="2361080076" sldId="788"/>
            <ac:spMk id="18" creationId="{3BA1E22D-AC2F-F788-2E92-002C815772CB}"/>
          </ac:spMkLst>
        </pc:spChg>
        <pc:spChg chg="mod">
          <ac:chgData name="Alla P" userId="90e0174a6fbe7931" providerId="LiveId" clId="{D94F5DA0-6359-4C3A-A468-CA67DBFF0416}" dt="2024-03-17T22:22:02.310" v="84" actId="2711"/>
          <ac:spMkLst>
            <pc:docMk/>
            <pc:sldMk cId="2361080076" sldId="788"/>
            <ac:spMk id="20" creationId="{084AC824-29A8-A2EE-7C16-28EA86A4984A}"/>
          </ac:spMkLst>
        </pc:spChg>
        <pc:spChg chg="mod">
          <ac:chgData name="Alla P" userId="90e0174a6fbe7931" providerId="LiveId" clId="{D94F5DA0-6359-4C3A-A468-CA67DBFF0416}" dt="2024-03-17T22:22:32.145" v="86" actId="2711"/>
          <ac:spMkLst>
            <pc:docMk/>
            <pc:sldMk cId="2361080076" sldId="788"/>
            <ac:spMk id="22" creationId="{49860C35-D558-E270-A118-3B114812E48C}"/>
          </ac:spMkLst>
        </pc:spChg>
      </pc:sldChg>
      <pc:sldChg chg="modSp mod delCm">
        <pc:chgData name="Alla P" userId="90e0174a6fbe7931" providerId="LiveId" clId="{D94F5DA0-6359-4C3A-A468-CA67DBFF0416}" dt="2024-03-17T22:28:03.605" v="111" actId="1076"/>
        <pc:sldMkLst>
          <pc:docMk/>
          <pc:sldMk cId="1270382568" sldId="789"/>
        </pc:sldMkLst>
        <pc:spChg chg="mod">
          <ac:chgData name="Alla P" userId="90e0174a6fbe7931" providerId="LiveId" clId="{D94F5DA0-6359-4C3A-A468-CA67DBFF0416}" dt="2024-03-17T22:26:53.096" v="102" actId="2711"/>
          <ac:spMkLst>
            <pc:docMk/>
            <pc:sldMk cId="1270382568" sldId="789"/>
            <ac:spMk id="2" creationId="{53BE86DD-25E6-4460-346F-6D49A1FC3CF5}"/>
          </ac:spMkLst>
        </pc:spChg>
        <pc:graphicFrameChg chg="mod modGraphic">
          <ac:chgData name="Alla P" userId="90e0174a6fbe7931" providerId="LiveId" clId="{D94F5DA0-6359-4C3A-A468-CA67DBFF0416}" dt="2024-03-17T22:27:32.385" v="105" actId="1076"/>
          <ac:graphicFrameMkLst>
            <pc:docMk/>
            <pc:sldMk cId="1270382568" sldId="789"/>
            <ac:graphicFrameMk id="8" creationId="{114C8755-156D-DD17-8123-F5BCBDE977EF}"/>
          </ac:graphicFrameMkLst>
        </pc:graphicFrameChg>
        <pc:picChg chg="mod">
          <ac:chgData name="Alla P" userId="90e0174a6fbe7931" providerId="LiveId" clId="{D94F5DA0-6359-4C3A-A468-CA67DBFF0416}" dt="2024-03-17T22:28:03.605" v="111" actId="1076"/>
          <ac:picMkLst>
            <pc:docMk/>
            <pc:sldMk cId="1270382568" sldId="789"/>
            <ac:picMk id="7" creationId="{214681E2-D3BB-FD96-9E5F-25B87025BABC}"/>
          </ac:picMkLst>
        </pc:picChg>
        <pc:picChg chg="mod">
          <ac:chgData name="Alla P" userId="90e0174a6fbe7931" providerId="LiveId" clId="{D94F5DA0-6359-4C3A-A468-CA67DBFF0416}" dt="2024-03-17T22:27:56.231" v="110" actId="1076"/>
          <ac:picMkLst>
            <pc:docMk/>
            <pc:sldMk cId="1270382568" sldId="789"/>
            <ac:picMk id="10" creationId="{02BD4633-188D-E186-0A4A-493FA9272D55}"/>
          </ac:picMkLst>
        </pc:picChg>
        <pc:picChg chg="mod">
          <ac:chgData name="Alla P" userId="90e0174a6fbe7931" providerId="LiveId" clId="{D94F5DA0-6359-4C3A-A468-CA67DBFF0416}" dt="2024-03-17T22:27:52.208" v="109" actId="1076"/>
          <ac:picMkLst>
            <pc:docMk/>
            <pc:sldMk cId="1270382568" sldId="789"/>
            <ac:picMk id="12" creationId="{F4F82C13-0FD1-3013-24DE-87D38A048461}"/>
          </ac:picMkLst>
        </pc:picChg>
        <pc:picChg chg="mod">
          <ac:chgData name="Alla P" userId="90e0174a6fbe7931" providerId="LiveId" clId="{D94F5DA0-6359-4C3A-A468-CA67DBFF0416}" dt="2024-03-17T22:27:48.525" v="108" actId="1076"/>
          <ac:picMkLst>
            <pc:docMk/>
            <pc:sldMk cId="1270382568" sldId="789"/>
            <ac:picMk id="13" creationId="{2E097790-D6F7-62E9-C08C-051ACBABAB9D}"/>
          </ac:picMkLst>
        </pc:picChg>
        <pc:picChg chg="mod">
          <ac:chgData name="Alla P" userId="90e0174a6fbe7931" providerId="LiveId" clId="{D94F5DA0-6359-4C3A-A468-CA67DBFF0416}" dt="2024-03-17T22:27:43.810" v="107" actId="1076"/>
          <ac:picMkLst>
            <pc:docMk/>
            <pc:sldMk cId="1270382568" sldId="789"/>
            <ac:picMk id="14" creationId="{85B859F3-4252-C752-CA66-C5E3C87D4253}"/>
          </ac:picMkLst>
        </pc:picChg>
        <pc:picChg chg="mod">
          <ac:chgData name="Alla P" userId="90e0174a6fbe7931" providerId="LiveId" clId="{D94F5DA0-6359-4C3A-A468-CA67DBFF0416}" dt="2024-03-17T22:27:40.257" v="106" actId="1076"/>
          <ac:picMkLst>
            <pc:docMk/>
            <pc:sldMk cId="1270382568" sldId="789"/>
            <ac:picMk id="15" creationId="{B0A2B156-2E09-849F-32DC-92E9FDA510A7}"/>
          </ac:picMkLst>
        </pc:picChg>
      </pc:sldChg>
      <pc:sldChg chg="modSp mod delCm">
        <pc:chgData name="Alla P" userId="90e0174a6fbe7931" providerId="LiveId" clId="{D94F5DA0-6359-4C3A-A468-CA67DBFF0416}" dt="2024-03-17T23:04:43.028" v="303" actId="2711"/>
        <pc:sldMkLst>
          <pc:docMk/>
          <pc:sldMk cId="2190735716" sldId="790"/>
        </pc:sldMkLst>
        <pc:spChg chg="mod">
          <ac:chgData name="Alla P" userId="90e0174a6fbe7931" providerId="LiveId" clId="{D94F5DA0-6359-4C3A-A468-CA67DBFF0416}" dt="2024-03-17T23:04:29.690" v="302" actId="2711"/>
          <ac:spMkLst>
            <pc:docMk/>
            <pc:sldMk cId="2190735716" sldId="790"/>
            <ac:spMk id="2" creationId="{254BA7DB-CA4C-21DE-1113-DE651A1FA3E3}"/>
          </ac:spMkLst>
        </pc:spChg>
        <pc:spChg chg="mod">
          <ac:chgData name="Alla P" userId="90e0174a6fbe7931" providerId="LiveId" clId="{D94F5DA0-6359-4C3A-A468-CA67DBFF0416}" dt="2024-03-17T23:04:43.028" v="303" actId="2711"/>
          <ac:spMkLst>
            <pc:docMk/>
            <pc:sldMk cId="2190735716" sldId="790"/>
            <ac:spMk id="3" creationId="{30D18655-C765-AA24-DBB5-6DA9885ABAC2}"/>
          </ac:spMkLst>
        </pc:spChg>
      </pc:sldChg>
      <pc:sldChg chg="modSp mod delCm">
        <pc:chgData name="Alla P" userId="90e0174a6fbe7931" providerId="LiveId" clId="{D94F5DA0-6359-4C3A-A468-CA67DBFF0416}" dt="2024-03-17T22:30:27.880" v="119" actId="1076"/>
        <pc:sldMkLst>
          <pc:docMk/>
          <pc:sldMk cId="2175918053" sldId="791"/>
        </pc:sldMkLst>
        <pc:spChg chg="mod">
          <ac:chgData name="Alla P" userId="90e0174a6fbe7931" providerId="LiveId" clId="{D94F5DA0-6359-4C3A-A468-CA67DBFF0416}" dt="2024-03-17T22:29:05.412" v="112" actId="2711"/>
          <ac:spMkLst>
            <pc:docMk/>
            <pc:sldMk cId="2175918053" sldId="791"/>
            <ac:spMk id="2" creationId="{53BE86DD-25E6-4460-346F-6D49A1FC3CF5}"/>
          </ac:spMkLst>
        </pc:spChg>
        <pc:graphicFrameChg chg="mod modGraphic">
          <ac:chgData name="Alla P" userId="90e0174a6fbe7931" providerId="LiveId" clId="{D94F5DA0-6359-4C3A-A468-CA67DBFF0416}" dt="2024-03-17T22:30:09.723" v="115" actId="1076"/>
          <ac:graphicFrameMkLst>
            <pc:docMk/>
            <pc:sldMk cId="2175918053" sldId="791"/>
            <ac:graphicFrameMk id="8" creationId="{114C8755-156D-DD17-8123-F5BCBDE977EF}"/>
          </ac:graphicFrameMkLst>
        </pc:graphicFrameChg>
        <pc:picChg chg="mod">
          <ac:chgData name="Alla P" userId="90e0174a6fbe7931" providerId="LiveId" clId="{D94F5DA0-6359-4C3A-A468-CA67DBFF0416}" dt="2024-03-17T22:30:27.880" v="119" actId="1076"/>
          <ac:picMkLst>
            <pc:docMk/>
            <pc:sldMk cId="2175918053" sldId="791"/>
            <ac:picMk id="7" creationId="{214681E2-D3BB-FD96-9E5F-25B87025BABC}"/>
          </ac:picMkLst>
        </pc:picChg>
        <pc:picChg chg="mod">
          <ac:chgData name="Alla P" userId="90e0174a6fbe7931" providerId="LiveId" clId="{D94F5DA0-6359-4C3A-A468-CA67DBFF0416}" dt="2024-03-17T22:30:20.659" v="118" actId="1076"/>
          <ac:picMkLst>
            <pc:docMk/>
            <pc:sldMk cId="2175918053" sldId="791"/>
            <ac:picMk id="13" creationId="{2E097790-D6F7-62E9-C08C-051ACBABAB9D}"/>
          </ac:picMkLst>
        </pc:picChg>
        <pc:picChg chg="mod">
          <ac:chgData name="Alla P" userId="90e0174a6fbe7931" providerId="LiveId" clId="{D94F5DA0-6359-4C3A-A468-CA67DBFF0416}" dt="2024-03-17T22:30:17.134" v="117" actId="1076"/>
          <ac:picMkLst>
            <pc:docMk/>
            <pc:sldMk cId="2175918053" sldId="791"/>
            <ac:picMk id="14" creationId="{85B859F3-4252-C752-CA66-C5E3C87D4253}"/>
          </ac:picMkLst>
        </pc:picChg>
        <pc:picChg chg="mod">
          <ac:chgData name="Alla P" userId="90e0174a6fbe7931" providerId="LiveId" clId="{D94F5DA0-6359-4C3A-A468-CA67DBFF0416}" dt="2024-03-17T22:30:13.436" v="116" actId="1076"/>
          <ac:picMkLst>
            <pc:docMk/>
            <pc:sldMk cId="2175918053" sldId="791"/>
            <ac:picMk id="15" creationId="{B0A2B156-2E09-849F-32DC-92E9FDA510A7}"/>
          </ac:picMkLst>
        </pc:picChg>
      </pc:sldChg>
      <pc:sldChg chg="modSp mod delCm">
        <pc:chgData name="Alla P" userId="90e0174a6fbe7931" providerId="LiveId" clId="{D94F5DA0-6359-4C3A-A468-CA67DBFF0416}" dt="2024-03-17T22:33:16.241" v="133" actId="1076"/>
        <pc:sldMkLst>
          <pc:docMk/>
          <pc:sldMk cId="3528420006" sldId="792"/>
        </pc:sldMkLst>
        <pc:spChg chg="mod">
          <ac:chgData name="Alla P" userId="90e0174a6fbe7931" providerId="LiveId" clId="{D94F5DA0-6359-4C3A-A468-CA67DBFF0416}" dt="2024-03-17T22:32:12.696" v="128" actId="122"/>
          <ac:spMkLst>
            <pc:docMk/>
            <pc:sldMk cId="3528420006" sldId="792"/>
            <ac:spMk id="4" creationId="{3B49A70D-3AF7-6243-C7CB-460368F59DA9}"/>
          </ac:spMkLst>
        </pc:spChg>
        <pc:spChg chg="mod">
          <ac:chgData name="Alla P" userId="90e0174a6fbe7931" providerId="LiveId" clId="{D94F5DA0-6359-4C3A-A468-CA67DBFF0416}" dt="2024-03-17T22:33:16.241" v="133" actId="1076"/>
          <ac:spMkLst>
            <pc:docMk/>
            <pc:sldMk cId="3528420006" sldId="792"/>
            <ac:spMk id="5" creationId="{EF4C403D-5B97-985F-5CF8-C94DDB646D91}"/>
          </ac:spMkLst>
        </pc:spChg>
        <pc:spChg chg="mod">
          <ac:chgData name="Alla P" userId="90e0174a6fbe7931" providerId="LiveId" clId="{D94F5DA0-6359-4C3A-A468-CA67DBFF0416}" dt="2024-03-17T22:31:12.094" v="122" actId="14100"/>
          <ac:spMkLst>
            <pc:docMk/>
            <pc:sldMk cId="3528420006" sldId="792"/>
            <ac:spMk id="7" creationId="{99CC7EF9-04CC-EFDF-8C6D-472C04C9CCAE}"/>
          </ac:spMkLst>
        </pc:spChg>
        <pc:spChg chg="mod">
          <ac:chgData name="Alla P" userId="90e0174a6fbe7931" providerId="LiveId" clId="{D94F5DA0-6359-4C3A-A468-CA67DBFF0416}" dt="2024-03-17T22:31:38.875" v="123" actId="2711"/>
          <ac:spMkLst>
            <pc:docMk/>
            <pc:sldMk cId="3528420006" sldId="792"/>
            <ac:spMk id="13" creationId="{BEBC4F98-F8EC-A3ED-65AF-18D16A84EE91}"/>
          </ac:spMkLst>
        </pc:spChg>
      </pc:sldChg>
      <pc:sldChg chg="modSp mod delCm">
        <pc:chgData name="Alla P" userId="90e0174a6fbe7931" providerId="LiveId" clId="{D94F5DA0-6359-4C3A-A468-CA67DBFF0416}" dt="2024-03-17T22:36:23.838" v="150" actId="14100"/>
        <pc:sldMkLst>
          <pc:docMk/>
          <pc:sldMk cId="1458602428" sldId="793"/>
        </pc:sldMkLst>
        <pc:spChg chg="mod">
          <ac:chgData name="Alla P" userId="90e0174a6fbe7931" providerId="LiveId" clId="{D94F5DA0-6359-4C3A-A468-CA67DBFF0416}" dt="2024-03-17T22:36:04.060" v="147" actId="14100"/>
          <ac:spMkLst>
            <pc:docMk/>
            <pc:sldMk cId="1458602428" sldId="793"/>
            <ac:spMk id="2" creationId="{71CCA49F-2967-7D6A-9A20-940C4126EC05}"/>
          </ac:spMkLst>
        </pc:spChg>
        <pc:spChg chg="mod">
          <ac:chgData name="Alla P" userId="90e0174a6fbe7931" providerId="LiveId" clId="{D94F5DA0-6359-4C3A-A468-CA67DBFF0416}" dt="2024-03-17T22:33:31.175" v="134" actId="2711"/>
          <ac:spMkLst>
            <pc:docMk/>
            <pc:sldMk cId="1458602428" sldId="793"/>
            <ac:spMk id="4" creationId="{3B49A70D-3AF7-6243-C7CB-460368F59DA9}"/>
          </ac:spMkLst>
        </pc:spChg>
        <pc:spChg chg="mod">
          <ac:chgData name="Alla P" userId="90e0174a6fbe7931" providerId="LiveId" clId="{D94F5DA0-6359-4C3A-A468-CA67DBFF0416}" dt="2024-03-17T22:36:23.838" v="150" actId="14100"/>
          <ac:spMkLst>
            <pc:docMk/>
            <pc:sldMk cId="1458602428" sldId="793"/>
            <ac:spMk id="6" creationId="{1F5A9687-C404-60C5-8FA9-85B5E4C407EF}"/>
          </ac:spMkLst>
        </pc:spChg>
        <pc:spChg chg="mod">
          <ac:chgData name="Alla P" userId="90e0174a6fbe7931" providerId="LiveId" clId="{D94F5DA0-6359-4C3A-A468-CA67DBFF0416}" dt="2024-03-17T22:33:51.062" v="135" actId="2711"/>
          <ac:spMkLst>
            <pc:docMk/>
            <pc:sldMk cId="1458602428" sldId="793"/>
            <ac:spMk id="7" creationId="{1E2D11E9-7938-01FD-9510-0BEA579A12FF}"/>
          </ac:spMkLst>
        </pc:spChg>
        <pc:spChg chg="mod">
          <ac:chgData name="Alla P" userId="90e0174a6fbe7931" providerId="LiveId" clId="{D94F5DA0-6359-4C3A-A468-CA67DBFF0416}" dt="2024-03-17T22:35:14.594" v="142" actId="255"/>
          <ac:spMkLst>
            <pc:docMk/>
            <pc:sldMk cId="1458602428" sldId="793"/>
            <ac:spMk id="8" creationId="{BB41CC41-4754-4ACC-660B-98DC84B86D0A}"/>
          </ac:spMkLst>
        </pc:spChg>
      </pc:sldChg>
      <pc:sldChg chg="modSp mod delCm">
        <pc:chgData name="Alla P" userId="90e0174a6fbe7931" providerId="LiveId" clId="{D94F5DA0-6359-4C3A-A468-CA67DBFF0416}" dt="2024-03-17T22:37:52.559" v="158" actId="1076"/>
        <pc:sldMkLst>
          <pc:docMk/>
          <pc:sldMk cId="3578276485" sldId="794"/>
        </pc:sldMkLst>
        <pc:spChg chg="mod">
          <ac:chgData name="Alla P" userId="90e0174a6fbe7931" providerId="LiveId" clId="{D94F5DA0-6359-4C3A-A468-CA67DBFF0416}" dt="2024-03-17T22:36:39.209" v="151" actId="2711"/>
          <ac:spMkLst>
            <pc:docMk/>
            <pc:sldMk cId="3578276485" sldId="794"/>
            <ac:spMk id="4" creationId="{3B49A70D-3AF7-6243-C7CB-460368F59DA9}"/>
          </ac:spMkLst>
        </pc:spChg>
        <pc:spChg chg="mod">
          <ac:chgData name="Alla P" userId="90e0174a6fbe7931" providerId="LiveId" clId="{D94F5DA0-6359-4C3A-A468-CA67DBFF0416}" dt="2024-03-17T22:37:52.559" v="158" actId="1076"/>
          <ac:spMkLst>
            <pc:docMk/>
            <pc:sldMk cId="3578276485" sldId="794"/>
            <ac:spMk id="5" creationId="{EF4C403D-5B97-985F-5CF8-C94DDB646D91}"/>
          </ac:spMkLst>
        </pc:spChg>
        <pc:spChg chg="mod">
          <ac:chgData name="Alla P" userId="90e0174a6fbe7931" providerId="LiveId" clId="{D94F5DA0-6359-4C3A-A468-CA67DBFF0416}" dt="2024-03-17T22:36:50.677" v="152" actId="2711"/>
          <ac:spMkLst>
            <pc:docMk/>
            <pc:sldMk cId="3578276485" sldId="794"/>
            <ac:spMk id="13" creationId="{BEBC4F98-F8EC-A3ED-65AF-18D16A84EE91}"/>
          </ac:spMkLst>
        </pc:spChg>
      </pc:sldChg>
      <pc:sldChg chg="modSp mod delCm">
        <pc:chgData name="Alla P" userId="90e0174a6fbe7931" providerId="LiveId" clId="{D94F5DA0-6359-4C3A-A468-CA67DBFF0416}" dt="2024-03-17T22:42:39.252" v="187" actId="255"/>
        <pc:sldMkLst>
          <pc:docMk/>
          <pc:sldMk cId="2010714822" sldId="795"/>
        </pc:sldMkLst>
        <pc:spChg chg="mod">
          <ac:chgData name="Alla P" userId="90e0174a6fbe7931" providerId="LiveId" clId="{D94F5DA0-6359-4C3A-A468-CA67DBFF0416}" dt="2024-03-17T22:42:39.252" v="187" actId="255"/>
          <ac:spMkLst>
            <pc:docMk/>
            <pc:sldMk cId="2010714822" sldId="795"/>
            <ac:spMk id="2" creationId="{71CCA49F-2967-7D6A-9A20-940C4126EC05}"/>
          </ac:spMkLst>
        </pc:spChg>
        <pc:spChg chg="mod">
          <ac:chgData name="Alla P" userId="90e0174a6fbe7931" providerId="LiveId" clId="{D94F5DA0-6359-4C3A-A468-CA67DBFF0416}" dt="2024-03-17T22:38:09.485" v="159" actId="2711"/>
          <ac:spMkLst>
            <pc:docMk/>
            <pc:sldMk cId="2010714822" sldId="795"/>
            <ac:spMk id="4" creationId="{3B49A70D-3AF7-6243-C7CB-460368F59DA9}"/>
          </ac:spMkLst>
        </pc:spChg>
        <pc:spChg chg="mod">
          <ac:chgData name="Alla P" userId="90e0174a6fbe7931" providerId="LiveId" clId="{D94F5DA0-6359-4C3A-A468-CA67DBFF0416}" dt="2024-03-17T22:42:06.691" v="184" actId="14100"/>
          <ac:spMkLst>
            <pc:docMk/>
            <pc:sldMk cId="2010714822" sldId="795"/>
            <ac:spMk id="6" creationId="{1F5A9687-C404-60C5-8FA9-85B5E4C407EF}"/>
          </ac:spMkLst>
        </pc:spChg>
        <pc:spChg chg="mod">
          <ac:chgData name="Alla P" userId="90e0174a6fbe7931" providerId="LiveId" clId="{D94F5DA0-6359-4C3A-A468-CA67DBFF0416}" dt="2024-03-17T22:38:19.638" v="160" actId="2711"/>
          <ac:spMkLst>
            <pc:docMk/>
            <pc:sldMk cId="2010714822" sldId="795"/>
            <ac:spMk id="7" creationId="{1E2D11E9-7938-01FD-9510-0BEA579A12FF}"/>
          </ac:spMkLst>
        </pc:spChg>
        <pc:spChg chg="mod">
          <ac:chgData name="Alla P" userId="90e0174a6fbe7931" providerId="LiveId" clId="{D94F5DA0-6359-4C3A-A468-CA67DBFF0416}" dt="2024-03-17T22:39:55.236" v="167" actId="255"/>
          <ac:spMkLst>
            <pc:docMk/>
            <pc:sldMk cId="2010714822" sldId="795"/>
            <ac:spMk id="8" creationId="{BB41CC41-4754-4ACC-660B-98DC84B86D0A}"/>
          </ac:spMkLst>
        </pc:spChg>
      </pc:sldChg>
      <pc:sldChg chg="modSp mod delCm">
        <pc:chgData name="Alla P" userId="90e0174a6fbe7931" providerId="LiveId" clId="{D94F5DA0-6359-4C3A-A468-CA67DBFF0416}" dt="2024-03-17T22:45:34.966" v="200" actId="255"/>
        <pc:sldMkLst>
          <pc:docMk/>
          <pc:sldMk cId="817890510" sldId="796"/>
        </pc:sldMkLst>
        <pc:spChg chg="mod">
          <ac:chgData name="Alla P" userId="90e0174a6fbe7931" providerId="LiveId" clId="{D94F5DA0-6359-4C3A-A468-CA67DBFF0416}" dt="2024-03-17T22:45:34.966" v="200" actId="255"/>
          <ac:spMkLst>
            <pc:docMk/>
            <pc:sldMk cId="817890510" sldId="796"/>
            <ac:spMk id="2" creationId="{35F52352-1EF3-758D-3BFE-051BF5FA11F5}"/>
          </ac:spMkLst>
        </pc:spChg>
        <pc:spChg chg="mod">
          <ac:chgData name="Alla P" userId="90e0174a6fbe7931" providerId="LiveId" clId="{D94F5DA0-6359-4C3A-A468-CA67DBFF0416}" dt="2024-03-17T22:43:02.865" v="188" actId="2711"/>
          <ac:spMkLst>
            <pc:docMk/>
            <pc:sldMk cId="817890510" sldId="796"/>
            <ac:spMk id="4" creationId="{3B49A70D-3AF7-6243-C7CB-460368F59DA9}"/>
          </ac:spMkLst>
        </pc:spChg>
        <pc:spChg chg="mod">
          <ac:chgData name="Alla P" userId="90e0174a6fbe7931" providerId="LiveId" clId="{D94F5DA0-6359-4C3A-A468-CA67DBFF0416}" dt="2024-03-17T22:44:51.650" v="196" actId="207"/>
          <ac:spMkLst>
            <pc:docMk/>
            <pc:sldMk cId="817890510" sldId="796"/>
            <ac:spMk id="5" creationId="{EF4C403D-5B97-985F-5CF8-C94DDB646D91}"/>
          </ac:spMkLst>
        </pc:spChg>
        <pc:spChg chg="mod">
          <ac:chgData name="Alla P" userId="90e0174a6fbe7931" providerId="LiveId" clId="{D94F5DA0-6359-4C3A-A468-CA67DBFF0416}" dt="2024-03-17T22:43:14.993" v="189" actId="2711"/>
          <ac:spMkLst>
            <pc:docMk/>
            <pc:sldMk cId="817890510" sldId="796"/>
            <ac:spMk id="13" creationId="{BEBC4F98-F8EC-A3ED-65AF-18D16A84EE91}"/>
          </ac:spMkLst>
        </pc:spChg>
      </pc:sldChg>
      <pc:sldChg chg="modSp mod delCm">
        <pc:chgData name="Alla P" userId="90e0174a6fbe7931" providerId="LiveId" clId="{D94F5DA0-6359-4C3A-A468-CA67DBFF0416}" dt="2024-03-17T22:49:58.066" v="222" actId="255"/>
        <pc:sldMkLst>
          <pc:docMk/>
          <pc:sldMk cId="2660228513" sldId="797"/>
        </pc:sldMkLst>
        <pc:spChg chg="mod">
          <ac:chgData name="Alla P" userId="90e0174a6fbe7931" providerId="LiveId" clId="{D94F5DA0-6359-4C3A-A468-CA67DBFF0416}" dt="2024-03-17T22:49:20.360" v="218" actId="255"/>
          <ac:spMkLst>
            <pc:docMk/>
            <pc:sldMk cId="2660228513" sldId="797"/>
            <ac:spMk id="2" creationId="{71CCA49F-2967-7D6A-9A20-940C4126EC05}"/>
          </ac:spMkLst>
        </pc:spChg>
        <pc:spChg chg="mod">
          <ac:chgData name="Alla P" userId="90e0174a6fbe7931" providerId="LiveId" clId="{D94F5DA0-6359-4C3A-A468-CA67DBFF0416}" dt="2024-03-17T22:45:56.851" v="201" actId="2711"/>
          <ac:spMkLst>
            <pc:docMk/>
            <pc:sldMk cId="2660228513" sldId="797"/>
            <ac:spMk id="4" creationId="{3B49A70D-3AF7-6243-C7CB-460368F59DA9}"/>
          </ac:spMkLst>
        </pc:spChg>
        <pc:spChg chg="mod">
          <ac:chgData name="Alla P" userId="90e0174a6fbe7931" providerId="LiveId" clId="{D94F5DA0-6359-4C3A-A468-CA67DBFF0416}" dt="2024-03-17T22:49:58.066" v="222" actId="255"/>
          <ac:spMkLst>
            <pc:docMk/>
            <pc:sldMk cId="2660228513" sldId="797"/>
            <ac:spMk id="6" creationId="{1F5A9687-C404-60C5-8FA9-85B5E4C407EF}"/>
          </ac:spMkLst>
        </pc:spChg>
        <pc:spChg chg="mod">
          <ac:chgData name="Alla P" userId="90e0174a6fbe7931" providerId="LiveId" clId="{D94F5DA0-6359-4C3A-A468-CA67DBFF0416}" dt="2024-03-17T22:46:09.655" v="202" actId="2711"/>
          <ac:spMkLst>
            <pc:docMk/>
            <pc:sldMk cId="2660228513" sldId="797"/>
            <ac:spMk id="7" creationId="{1E2D11E9-7938-01FD-9510-0BEA579A12FF}"/>
          </ac:spMkLst>
        </pc:spChg>
        <pc:spChg chg="mod">
          <ac:chgData name="Alla P" userId="90e0174a6fbe7931" providerId="LiveId" clId="{D94F5DA0-6359-4C3A-A468-CA67DBFF0416}" dt="2024-03-17T22:48:47.105" v="214" actId="255"/>
          <ac:spMkLst>
            <pc:docMk/>
            <pc:sldMk cId="2660228513" sldId="797"/>
            <ac:spMk id="8" creationId="{BB41CC41-4754-4ACC-660B-98DC84B86D0A}"/>
          </ac:spMkLst>
        </pc:spChg>
      </pc:sldChg>
      <pc:sldChg chg="modSp mod delCm">
        <pc:chgData name="Alla P" userId="90e0174a6fbe7931" providerId="LiveId" clId="{D94F5DA0-6359-4C3A-A468-CA67DBFF0416}" dt="2024-03-17T22:50:59.355" v="231" actId="27636"/>
        <pc:sldMkLst>
          <pc:docMk/>
          <pc:sldMk cId="1812952824" sldId="798"/>
        </pc:sldMkLst>
        <pc:spChg chg="mod">
          <ac:chgData name="Alla P" userId="90e0174a6fbe7931" providerId="LiveId" clId="{D94F5DA0-6359-4C3A-A468-CA67DBFF0416}" dt="2024-03-17T22:50:18.744" v="223" actId="2711"/>
          <ac:spMkLst>
            <pc:docMk/>
            <pc:sldMk cId="1812952824" sldId="798"/>
            <ac:spMk id="4" creationId="{3B49A70D-3AF7-6243-C7CB-460368F59DA9}"/>
          </ac:spMkLst>
        </pc:spChg>
        <pc:spChg chg="mod">
          <ac:chgData name="Alla P" userId="90e0174a6fbe7931" providerId="LiveId" clId="{D94F5DA0-6359-4C3A-A468-CA67DBFF0416}" dt="2024-03-17T22:50:59.355" v="231" actId="27636"/>
          <ac:spMkLst>
            <pc:docMk/>
            <pc:sldMk cId="1812952824" sldId="798"/>
            <ac:spMk id="5" creationId="{EF4C403D-5B97-985F-5CF8-C94DDB646D91}"/>
          </ac:spMkLst>
        </pc:spChg>
        <pc:spChg chg="mod">
          <ac:chgData name="Alla P" userId="90e0174a6fbe7931" providerId="LiveId" clId="{D94F5DA0-6359-4C3A-A468-CA67DBFF0416}" dt="2024-03-17T22:50:27.966" v="224" actId="2711"/>
          <ac:spMkLst>
            <pc:docMk/>
            <pc:sldMk cId="1812952824" sldId="798"/>
            <ac:spMk id="13" creationId="{BEBC4F98-F8EC-A3ED-65AF-18D16A84EE91}"/>
          </ac:spMkLst>
        </pc:spChg>
      </pc:sldChg>
      <pc:sldChg chg="modSp mod delCm">
        <pc:chgData name="Alla P" userId="90e0174a6fbe7931" providerId="LiveId" clId="{D94F5DA0-6359-4C3A-A468-CA67DBFF0416}" dt="2024-03-17T22:55:52.267" v="247" actId="255"/>
        <pc:sldMkLst>
          <pc:docMk/>
          <pc:sldMk cId="2998431608" sldId="799"/>
        </pc:sldMkLst>
        <pc:spChg chg="mod">
          <ac:chgData name="Alla P" userId="90e0174a6fbe7931" providerId="LiveId" clId="{D94F5DA0-6359-4C3A-A468-CA67DBFF0416}" dt="2024-03-17T22:55:27.747" v="243" actId="255"/>
          <ac:spMkLst>
            <pc:docMk/>
            <pc:sldMk cId="2998431608" sldId="799"/>
            <ac:spMk id="2" creationId="{71CCA49F-2967-7D6A-9A20-940C4126EC05}"/>
          </ac:spMkLst>
        </pc:spChg>
        <pc:spChg chg="mod">
          <ac:chgData name="Alla P" userId="90e0174a6fbe7931" providerId="LiveId" clId="{D94F5DA0-6359-4C3A-A468-CA67DBFF0416}" dt="2024-03-17T22:51:32.287" v="233" actId="2711"/>
          <ac:spMkLst>
            <pc:docMk/>
            <pc:sldMk cId="2998431608" sldId="799"/>
            <ac:spMk id="4" creationId="{3B49A70D-3AF7-6243-C7CB-460368F59DA9}"/>
          </ac:spMkLst>
        </pc:spChg>
        <pc:spChg chg="mod">
          <ac:chgData name="Alla P" userId="90e0174a6fbe7931" providerId="LiveId" clId="{D94F5DA0-6359-4C3A-A468-CA67DBFF0416}" dt="2024-03-17T22:55:52.267" v="247" actId="255"/>
          <ac:spMkLst>
            <pc:docMk/>
            <pc:sldMk cId="2998431608" sldId="799"/>
            <ac:spMk id="6" creationId="{1F5A9687-C404-60C5-8FA9-85B5E4C407EF}"/>
          </ac:spMkLst>
        </pc:spChg>
        <pc:spChg chg="mod">
          <ac:chgData name="Alla P" userId="90e0174a6fbe7931" providerId="LiveId" clId="{D94F5DA0-6359-4C3A-A468-CA67DBFF0416}" dt="2024-03-17T22:51:21.632" v="232" actId="2711"/>
          <ac:spMkLst>
            <pc:docMk/>
            <pc:sldMk cId="2998431608" sldId="799"/>
            <ac:spMk id="7" creationId="{1E2D11E9-7938-01FD-9510-0BEA579A12FF}"/>
          </ac:spMkLst>
        </pc:spChg>
        <pc:spChg chg="mod">
          <ac:chgData name="Alla P" userId="90e0174a6fbe7931" providerId="LiveId" clId="{D94F5DA0-6359-4C3A-A468-CA67DBFF0416}" dt="2024-03-17T22:54:56.786" v="239"/>
          <ac:spMkLst>
            <pc:docMk/>
            <pc:sldMk cId="2998431608" sldId="799"/>
            <ac:spMk id="8" creationId="{BB41CC41-4754-4ACC-660B-98DC84B86D0A}"/>
          </ac:spMkLst>
        </pc:spChg>
      </pc:sldChg>
      <pc:sldChg chg="modSp mod delCm">
        <pc:chgData name="Alla P" userId="90e0174a6fbe7931" providerId="LiveId" clId="{D94F5DA0-6359-4C3A-A468-CA67DBFF0416}" dt="2024-03-17T22:56:56.304" v="252"/>
        <pc:sldMkLst>
          <pc:docMk/>
          <pc:sldMk cId="417237728" sldId="800"/>
        </pc:sldMkLst>
        <pc:spChg chg="mod">
          <ac:chgData name="Alla P" userId="90e0174a6fbe7931" providerId="LiveId" clId="{D94F5DA0-6359-4C3A-A468-CA67DBFF0416}" dt="2024-03-17T22:56:12.956" v="248" actId="2711"/>
          <ac:spMkLst>
            <pc:docMk/>
            <pc:sldMk cId="417237728" sldId="800"/>
            <ac:spMk id="4" creationId="{3B49A70D-3AF7-6243-C7CB-460368F59DA9}"/>
          </ac:spMkLst>
        </pc:spChg>
        <pc:spChg chg="mod">
          <ac:chgData name="Alla P" userId="90e0174a6fbe7931" providerId="LiveId" clId="{D94F5DA0-6359-4C3A-A468-CA67DBFF0416}" dt="2024-03-17T22:56:56.304" v="252"/>
          <ac:spMkLst>
            <pc:docMk/>
            <pc:sldMk cId="417237728" sldId="800"/>
            <ac:spMk id="5" creationId="{EF4C403D-5B97-985F-5CF8-C94DDB646D91}"/>
          </ac:spMkLst>
        </pc:spChg>
        <pc:spChg chg="mod">
          <ac:chgData name="Alla P" userId="90e0174a6fbe7931" providerId="LiveId" clId="{D94F5DA0-6359-4C3A-A468-CA67DBFF0416}" dt="2024-03-17T22:56:25.069" v="249" actId="2711"/>
          <ac:spMkLst>
            <pc:docMk/>
            <pc:sldMk cId="417237728" sldId="800"/>
            <ac:spMk id="13" creationId="{BEBC4F98-F8EC-A3ED-65AF-18D16A84EE91}"/>
          </ac:spMkLst>
        </pc:spChg>
      </pc:sldChg>
      <pc:sldChg chg="modSp mod delCm">
        <pc:chgData name="Alla P" userId="90e0174a6fbe7931" providerId="LiveId" clId="{D94F5DA0-6359-4C3A-A468-CA67DBFF0416}" dt="2024-03-17T23:00:02.382" v="271" actId="14100"/>
        <pc:sldMkLst>
          <pc:docMk/>
          <pc:sldMk cId="4060620694" sldId="801"/>
        </pc:sldMkLst>
        <pc:spChg chg="mod">
          <ac:chgData name="Alla P" userId="90e0174a6fbe7931" providerId="LiveId" clId="{D94F5DA0-6359-4C3A-A468-CA67DBFF0416}" dt="2024-03-17T22:59:57.729" v="270" actId="14100"/>
          <ac:spMkLst>
            <pc:docMk/>
            <pc:sldMk cId="4060620694" sldId="801"/>
            <ac:spMk id="2" creationId="{71CCA49F-2967-7D6A-9A20-940C4126EC05}"/>
          </ac:spMkLst>
        </pc:spChg>
        <pc:spChg chg="mod">
          <ac:chgData name="Alla P" userId="90e0174a6fbe7931" providerId="LiveId" clId="{D94F5DA0-6359-4C3A-A468-CA67DBFF0416}" dt="2024-03-17T22:57:12.988" v="253" actId="2711"/>
          <ac:spMkLst>
            <pc:docMk/>
            <pc:sldMk cId="4060620694" sldId="801"/>
            <ac:spMk id="4" creationId="{3B49A70D-3AF7-6243-C7CB-460368F59DA9}"/>
          </ac:spMkLst>
        </pc:spChg>
        <pc:spChg chg="mod">
          <ac:chgData name="Alla P" userId="90e0174a6fbe7931" providerId="LiveId" clId="{D94F5DA0-6359-4C3A-A468-CA67DBFF0416}" dt="2024-03-17T23:00:02.382" v="271" actId="14100"/>
          <ac:spMkLst>
            <pc:docMk/>
            <pc:sldMk cId="4060620694" sldId="801"/>
            <ac:spMk id="6" creationId="{1F5A9687-C404-60C5-8FA9-85B5E4C407EF}"/>
          </ac:spMkLst>
        </pc:spChg>
        <pc:spChg chg="mod">
          <ac:chgData name="Alla P" userId="90e0174a6fbe7931" providerId="LiveId" clId="{D94F5DA0-6359-4C3A-A468-CA67DBFF0416}" dt="2024-03-17T22:57:25.304" v="254" actId="2711"/>
          <ac:spMkLst>
            <pc:docMk/>
            <pc:sldMk cId="4060620694" sldId="801"/>
            <ac:spMk id="7" creationId="{1E2D11E9-7938-01FD-9510-0BEA579A12FF}"/>
          </ac:spMkLst>
        </pc:spChg>
        <pc:spChg chg="mod">
          <ac:chgData name="Alla P" userId="90e0174a6fbe7931" providerId="LiveId" clId="{D94F5DA0-6359-4C3A-A468-CA67DBFF0416}" dt="2024-03-17T22:59:04.571" v="262" actId="255"/>
          <ac:spMkLst>
            <pc:docMk/>
            <pc:sldMk cId="4060620694" sldId="801"/>
            <ac:spMk id="8" creationId="{BB41CC41-4754-4ACC-660B-98DC84B86D0A}"/>
          </ac:spMkLst>
        </pc:spChg>
      </pc:sldChg>
      <pc:sldChg chg="modSp mod delCm">
        <pc:chgData name="Alla P" userId="90e0174a6fbe7931" providerId="LiveId" clId="{D94F5DA0-6359-4C3A-A468-CA67DBFF0416}" dt="2024-03-17T23:00:46.994" v="274" actId="2711"/>
        <pc:sldMkLst>
          <pc:docMk/>
          <pc:sldMk cId="4062202257" sldId="802"/>
        </pc:sldMkLst>
        <pc:spChg chg="mod">
          <ac:chgData name="Alla P" userId="90e0174a6fbe7931" providerId="LiveId" clId="{D94F5DA0-6359-4C3A-A468-CA67DBFF0416}" dt="2024-03-17T23:00:36.941" v="273" actId="2711"/>
          <ac:spMkLst>
            <pc:docMk/>
            <pc:sldMk cId="4062202257" sldId="802"/>
            <ac:spMk id="4" creationId="{3B49A70D-3AF7-6243-C7CB-460368F59DA9}"/>
          </ac:spMkLst>
        </pc:spChg>
        <pc:spChg chg="mod">
          <ac:chgData name="Alla P" userId="90e0174a6fbe7931" providerId="LiveId" clId="{D94F5DA0-6359-4C3A-A468-CA67DBFF0416}" dt="2024-03-17T23:00:46.994" v="274" actId="2711"/>
          <ac:spMkLst>
            <pc:docMk/>
            <pc:sldMk cId="4062202257" sldId="802"/>
            <ac:spMk id="5" creationId="{EF4C403D-5B97-985F-5CF8-C94DDB646D91}"/>
          </ac:spMkLst>
        </pc:spChg>
        <pc:spChg chg="mod">
          <ac:chgData name="Alla P" userId="90e0174a6fbe7931" providerId="LiveId" clId="{D94F5DA0-6359-4C3A-A468-CA67DBFF0416}" dt="2024-03-17T23:00:27.628" v="272" actId="2711"/>
          <ac:spMkLst>
            <pc:docMk/>
            <pc:sldMk cId="4062202257" sldId="802"/>
            <ac:spMk id="13" creationId="{BEBC4F98-F8EC-A3ED-65AF-18D16A84EE91}"/>
          </ac:spMkLst>
        </pc:spChg>
      </pc:sldChg>
      <pc:sldChg chg="modSp mod delCm">
        <pc:chgData name="Alla P" userId="90e0174a6fbe7931" providerId="LiveId" clId="{D94F5DA0-6359-4C3A-A468-CA67DBFF0416}" dt="2024-03-17T23:04:10.572" v="301" actId="27636"/>
        <pc:sldMkLst>
          <pc:docMk/>
          <pc:sldMk cId="64947978" sldId="803"/>
        </pc:sldMkLst>
        <pc:spChg chg="mod">
          <ac:chgData name="Alla P" userId="90e0174a6fbe7931" providerId="LiveId" clId="{D94F5DA0-6359-4C3A-A468-CA67DBFF0416}" dt="2024-03-17T23:03:12.658" v="291" actId="14100"/>
          <ac:spMkLst>
            <pc:docMk/>
            <pc:sldMk cId="64947978" sldId="803"/>
            <ac:spMk id="2" creationId="{71CCA49F-2967-7D6A-9A20-940C4126EC05}"/>
          </ac:spMkLst>
        </pc:spChg>
        <pc:spChg chg="mod">
          <ac:chgData name="Alla P" userId="90e0174a6fbe7931" providerId="LiveId" clId="{D94F5DA0-6359-4C3A-A468-CA67DBFF0416}" dt="2024-03-17T23:01:38.265" v="278" actId="2711"/>
          <ac:spMkLst>
            <pc:docMk/>
            <pc:sldMk cId="64947978" sldId="803"/>
            <ac:spMk id="4" creationId="{3B49A70D-3AF7-6243-C7CB-460368F59DA9}"/>
          </ac:spMkLst>
        </pc:spChg>
        <pc:spChg chg="mod">
          <ac:chgData name="Alla P" userId="90e0174a6fbe7931" providerId="LiveId" clId="{D94F5DA0-6359-4C3A-A468-CA67DBFF0416}" dt="2024-03-17T23:03:19.914" v="293" actId="14100"/>
          <ac:spMkLst>
            <pc:docMk/>
            <pc:sldMk cId="64947978" sldId="803"/>
            <ac:spMk id="6" creationId="{1F5A9687-C404-60C5-8FA9-85B5E4C407EF}"/>
          </ac:spMkLst>
        </pc:spChg>
        <pc:spChg chg="mod">
          <ac:chgData name="Alla P" userId="90e0174a6fbe7931" providerId="LiveId" clId="{D94F5DA0-6359-4C3A-A468-CA67DBFF0416}" dt="2024-03-17T23:01:27.678" v="277" actId="2711"/>
          <ac:spMkLst>
            <pc:docMk/>
            <pc:sldMk cId="64947978" sldId="803"/>
            <ac:spMk id="7" creationId="{1E2D11E9-7938-01FD-9510-0BEA579A12FF}"/>
          </ac:spMkLst>
        </pc:spChg>
        <pc:spChg chg="mod">
          <ac:chgData name="Alla P" userId="90e0174a6fbe7931" providerId="LiveId" clId="{D94F5DA0-6359-4C3A-A468-CA67DBFF0416}" dt="2024-03-17T23:04:10.572" v="301" actId="27636"/>
          <ac:spMkLst>
            <pc:docMk/>
            <pc:sldMk cId="64947978" sldId="803"/>
            <ac:spMk id="8" creationId="{BB41CC41-4754-4ACC-660B-98DC84B86D0A}"/>
          </ac:spMkLst>
        </pc:spChg>
      </pc:sldChg>
      <pc:sldChg chg="modSp mod delCm">
        <pc:chgData name="Alla P" userId="90e0174a6fbe7931" providerId="LiveId" clId="{D94F5DA0-6359-4C3A-A468-CA67DBFF0416}" dt="2024-03-17T23:06:43.533" v="315" actId="20577"/>
        <pc:sldMkLst>
          <pc:docMk/>
          <pc:sldMk cId="176074480" sldId="804"/>
        </pc:sldMkLst>
        <pc:spChg chg="mod">
          <ac:chgData name="Alla P" userId="90e0174a6fbe7931" providerId="LiveId" clId="{D94F5DA0-6359-4C3A-A468-CA67DBFF0416}" dt="2024-03-17T23:05:16.367" v="305"/>
          <ac:spMkLst>
            <pc:docMk/>
            <pc:sldMk cId="176074480" sldId="804"/>
            <ac:spMk id="2" creationId="{F08CC4F9-8F13-736A-DC05-412C12945A01}"/>
          </ac:spMkLst>
        </pc:spChg>
        <pc:spChg chg="mod">
          <ac:chgData name="Alla P" userId="90e0174a6fbe7931" providerId="LiveId" clId="{D94F5DA0-6359-4C3A-A468-CA67DBFF0416}" dt="2024-03-17T23:06:43.533" v="315" actId="20577"/>
          <ac:spMkLst>
            <pc:docMk/>
            <pc:sldMk cId="176074480" sldId="804"/>
            <ac:spMk id="3" creationId="{C593CEE5-DD67-0BB4-CFC7-4CD4F49EFEAE}"/>
          </ac:spMkLst>
        </pc:spChg>
      </pc:sldChg>
      <pc:sldChg chg="modSp mod delCm">
        <pc:chgData name="Alla P" userId="90e0174a6fbe7931" providerId="LiveId" clId="{D94F5DA0-6359-4C3A-A468-CA67DBFF0416}" dt="2024-03-17T22:26:37.472" v="101" actId="2711"/>
        <pc:sldMkLst>
          <pc:docMk/>
          <pc:sldMk cId="2191320604" sldId="805"/>
        </pc:sldMkLst>
        <pc:spChg chg="mod">
          <ac:chgData name="Alla P" userId="90e0174a6fbe7931" providerId="LiveId" clId="{D94F5DA0-6359-4C3A-A468-CA67DBFF0416}" dt="2024-03-17T22:24:24.127" v="94" actId="2711"/>
          <ac:spMkLst>
            <pc:docMk/>
            <pc:sldMk cId="2191320604" sldId="805"/>
            <ac:spMk id="2" creationId="{8238BEB6-660C-D433-E94B-63EBDE0C0C48}"/>
          </ac:spMkLst>
        </pc:spChg>
        <pc:graphicFrameChg chg="mod modGraphic">
          <ac:chgData name="Alla P" userId="90e0174a6fbe7931" providerId="LiveId" clId="{D94F5DA0-6359-4C3A-A468-CA67DBFF0416}" dt="2024-03-17T22:26:37.472" v="101" actId="2711"/>
          <ac:graphicFrameMkLst>
            <pc:docMk/>
            <pc:sldMk cId="2191320604" sldId="805"/>
            <ac:graphicFrameMk id="6" creationId="{AE7EFCC7-C114-9914-F1A3-D05590582EE4}"/>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sz="quarter" idx="1"/>
          </p:nvPr>
        </p:nvSpPr>
        <p:spPr>
          <a:xfrm>
            <a:off x="3970937" y="0"/>
            <a:ext cx="3037840" cy="464820"/>
          </a:xfrm>
          <a:prstGeom prst="rect">
            <a:avLst/>
          </a:prstGeom>
        </p:spPr>
        <p:txBody>
          <a:bodyPr vert="horz" lIns="93174" tIns="46587" rIns="93174" bIns="46587" rtlCol="0"/>
          <a:lstStyle>
            <a:lvl1pPr algn="r">
              <a:defRPr sz="1200"/>
            </a:lvl1pPr>
          </a:lstStyle>
          <a:p>
            <a:fld id="{F0CD2F00-61FB-4622-8C3E-D623F4E75147}" type="datetimeFigureOut">
              <a:rPr lang="en-US" smtClean="0"/>
              <a:pPr/>
              <a:t>3/17/2024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4" tIns="46587" rIns="93174"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7" y="8829967"/>
            <a:ext cx="3037840" cy="464820"/>
          </a:xfrm>
          <a:prstGeom prst="rect">
            <a:avLst/>
          </a:prstGeom>
        </p:spPr>
        <p:txBody>
          <a:bodyPr vert="horz" lIns="93174" tIns="46587" rIns="93174" bIns="46587" rtlCol="0" anchor="b"/>
          <a:lstStyle>
            <a:lvl1pPr algn="r">
              <a:defRPr sz="1200"/>
            </a:lvl1pPr>
          </a:lstStyle>
          <a:p>
            <a:fld id="{AE9A26AE-B8CC-451C-A263-1C19A2AFE5C7}" type="slidenum">
              <a:rPr lang="en-US" smtClean="0"/>
              <a:pPr/>
              <a:t>‹#›</a:t>
            </a:fld>
            <a:endParaRPr lang="en-US"/>
          </a:p>
        </p:txBody>
      </p:sp>
    </p:spTree>
    <p:extLst>
      <p:ext uri="{BB962C8B-B14F-4D97-AF65-F5344CB8AC3E}">
        <p14:creationId xmlns:p14="http://schemas.microsoft.com/office/powerpoint/2010/main" val="349639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idx="1"/>
          </p:nvPr>
        </p:nvSpPr>
        <p:spPr>
          <a:xfrm>
            <a:off x="3970937" y="0"/>
            <a:ext cx="3037840" cy="464820"/>
          </a:xfrm>
          <a:prstGeom prst="rect">
            <a:avLst/>
          </a:prstGeom>
        </p:spPr>
        <p:txBody>
          <a:bodyPr vert="horz" lIns="93174" tIns="46587" rIns="93174" bIns="46587" rtlCol="0"/>
          <a:lstStyle>
            <a:lvl1pPr algn="r">
              <a:defRPr sz="1200"/>
            </a:lvl1pPr>
          </a:lstStyle>
          <a:p>
            <a:fld id="{5C681A43-BE4C-4C0F-8F74-696F501D2834}" type="datetimeFigureOut">
              <a:rPr lang="en-US" smtClean="0"/>
              <a:pPr/>
              <a:t>3/17/2024</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4" tIns="46587" rIns="93174" bIns="46587"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4" tIns="46587" rIns="93174"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4" tIns="46587" rIns="93174"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7"/>
            <a:ext cx="3037840" cy="464820"/>
          </a:xfrm>
          <a:prstGeom prst="rect">
            <a:avLst/>
          </a:prstGeom>
        </p:spPr>
        <p:txBody>
          <a:bodyPr vert="horz" lIns="93174" tIns="46587" rIns="93174" bIns="46587" rtlCol="0" anchor="b"/>
          <a:lstStyle>
            <a:lvl1pPr algn="r">
              <a:defRPr sz="1200"/>
            </a:lvl1pPr>
          </a:lstStyle>
          <a:p>
            <a:fld id="{1BCBBBD2-1254-4878-A9BA-51C58DCFCD72}" type="slidenum">
              <a:rPr lang="en-US" smtClean="0"/>
              <a:pPr/>
              <a:t>‹#›</a:t>
            </a:fld>
            <a:endParaRPr lang="en-US"/>
          </a:p>
        </p:txBody>
      </p:sp>
    </p:spTree>
    <p:extLst>
      <p:ext uri="{BB962C8B-B14F-4D97-AF65-F5344CB8AC3E}">
        <p14:creationId xmlns:p14="http://schemas.microsoft.com/office/powerpoint/2010/main" val="1907527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1</a:t>
            </a:fld>
            <a:endParaRPr lang="en-US"/>
          </a:p>
        </p:txBody>
      </p:sp>
    </p:spTree>
    <p:extLst>
      <p:ext uri="{BB962C8B-B14F-4D97-AF65-F5344CB8AC3E}">
        <p14:creationId xmlns:p14="http://schemas.microsoft.com/office/powerpoint/2010/main" val="2638635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BBBD2-1254-4878-A9BA-51C58DCFCD72}" type="slidenum">
              <a:rPr lang="en-US" smtClean="0"/>
              <a:pPr/>
              <a:t>3</a:t>
            </a:fld>
            <a:endParaRPr lang="en-US"/>
          </a:p>
        </p:txBody>
      </p:sp>
    </p:spTree>
    <p:extLst>
      <p:ext uri="{BB962C8B-B14F-4D97-AF65-F5344CB8AC3E}">
        <p14:creationId xmlns:p14="http://schemas.microsoft.com/office/powerpoint/2010/main" val="257927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CBBBD2-1254-4878-A9BA-51C58DCFCD72}" type="slidenum">
              <a:rPr lang="en-US" smtClean="0"/>
              <a:pPr/>
              <a:t>13</a:t>
            </a:fld>
            <a:endParaRPr lang="en-US"/>
          </a:p>
        </p:txBody>
      </p:sp>
    </p:spTree>
    <p:extLst>
      <p:ext uri="{BB962C8B-B14F-4D97-AF65-F5344CB8AC3E}">
        <p14:creationId xmlns:p14="http://schemas.microsoft.com/office/powerpoint/2010/main" val="4209412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t>Hello, my name is Marian Harkavy and I am the Director of Policy, Planning and Analysis at DOER. My team leads our work related to energy infrastructure, supply, and rates. </a:t>
            </a:r>
          </a:p>
          <a:p>
            <a:r>
              <a:rPr lang="en-US"/>
              <a:t>These are three of our key goals for 2024:</a:t>
            </a:r>
          </a:p>
          <a:p>
            <a:r>
              <a:rPr lang="en-US"/>
              <a:t>- First, we are participating in several projects that are related to encouraging our utilities in Massachusetts to make necessary investments in the electric grid that will support electrification and the transition beyond natural gas. Transitioning to electric technologies like heat pumps and electric vehicles is necessary to meet our clean energy goals and is projected to increase our electric demand while reducing our demand for natural gas. This transition will require big changes to the way our utilities plan for and invest in the electric and gas systems. DOER is involved in several projects that are reviewing the utilities plans and encouraging them to make investments that align with our clean energy goals. </a:t>
            </a:r>
          </a:p>
          <a:p>
            <a:r>
              <a:rPr lang="en-US"/>
              <a:t>- Next, our team is working on projects to secure clean energy supply resources to meet demand for electricity and reduce emissions. We will need a lot of clean energy supply resources like offshore wind and solar energy to meet electric demand in the coming decades. Our team leads DOER’s work on offshore wind energy procurements and other projects to ensure we have adequate clean power resources to meet our growing demand. </a:t>
            </a:r>
          </a:p>
          <a:p>
            <a:r>
              <a:rPr lang="en-US"/>
              <a:t>- Finally, our team is involved in work to design electric rates that will promote energy affordability while encouraging adoption of heat pumps and electric vehicles. Well-designed electric rates are crucial to help incentivize customers to switch away from natural gas and onto heat pumps and electric vehicles while maintaining an equitable energy burden for residents. Tools like time-varying rates and other rate designs can help incentivize electrification, reduce the need to invest in new grid infrastructure, and maintain affordable bills for residents. </a:t>
            </a:r>
          </a:p>
        </p:txBody>
      </p:sp>
      <p:sp>
        <p:nvSpPr>
          <p:cNvPr id="4" name="Slide Number Placeholder 3"/>
          <p:cNvSpPr>
            <a:spLocks noGrp="1"/>
          </p:cNvSpPr>
          <p:nvPr>
            <p:ph type="sldNum" sz="quarter" idx="5"/>
          </p:nvPr>
        </p:nvSpPr>
        <p:spPr/>
        <p:txBody>
          <a:bodyPr/>
          <a:lstStyle/>
          <a:p>
            <a:fld id="{1BCBBBD2-1254-4878-A9BA-51C58DCFCD72}" type="slidenum">
              <a:rPr lang="en-US" smtClean="0"/>
              <a:pPr/>
              <a:t>18</a:t>
            </a:fld>
            <a:endParaRPr lang="en-US"/>
          </a:p>
        </p:txBody>
      </p:sp>
    </p:spTree>
    <p:extLst>
      <p:ext uri="{BB962C8B-B14F-4D97-AF65-F5344CB8AC3E}">
        <p14:creationId xmlns:p14="http://schemas.microsoft.com/office/powerpoint/2010/main" val="77451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t>This slide lists four of the key projects our team is working on in 2024 and highlights some opportunities for public input during the process. </a:t>
            </a:r>
          </a:p>
          <a:p>
            <a:r>
              <a:rPr lang="en-US"/>
              <a:t>- First, we are working on the Electric Sector Modernization Plans (ESMPs). These are major new plans from the electric utilities in Massachusetts that outline their 5 to 10 year plans for investing in the electric grid to meet clean energy goals. Our team is reviewing these plans in detail and providing recommendations to the Department of Public Utilities, our regulatory agency, to ensure these plans are transparent, incorporate stakeholder input, and align with our mandatory statewide emissions limits. The Department of Public Utilities is hosting public hearings on these plans this month. </a:t>
            </a:r>
          </a:p>
          <a:p>
            <a:r>
              <a:rPr lang="en-US"/>
              <a:t>- Next, our team is preparing to receive bids for our fourth competitive offshore wind solicitation. We refer to this by its statutory name, Section 83C. We are excited to be collaborating with our state partners in Connecticut and Rhode Island on simultaneous solicitations that would allow us to make a joint selection of a project if it offers the greatest benefits. We will receive offshore wind bids from developers at the end of March and will aim to select a project or projects by August 7. </a:t>
            </a:r>
          </a:p>
          <a:p>
            <a:r>
              <a:rPr lang="en-US"/>
              <a:t>- Next, our team is helping coordinate an Interagency Rates Working Group with state agency partners including the Massachusetts Clean Energy Center, The Executive Office of Energy and Environmental Affairs, and the Attorney General’s Office. This group will be working with a consultant to develop both a short-term and long-term study on rate design that can support electrification and preserve energy affordability. The group is planning to hold public stakeholder sessions to gather input this spring and summer. </a:t>
            </a:r>
          </a:p>
          <a:p>
            <a:r>
              <a:rPr lang="en-US"/>
              <a:t>- Finally, our team will be working with the state’s electric and gas utilities to ensure they are coordinating on strategies to transition customers off natural gas service and onto electricity in a way that minimizes costs for ratepayers. Following up on recent regulatory direction about the future of gas, and the plans submitted by the electric utilities in the Electric Sector Modernization Plans, we know we will need careful coordination between gas and electric utilities to ensure a smooth and efficient energy transition and DOER looks forward to playing a leading role in this coordination effort. </a:t>
            </a:r>
          </a:p>
        </p:txBody>
      </p:sp>
      <p:sp>
        <p:nvSpPr>
          <p:cNvPr id="4" name="Slide Number Placeholder 3"/>
          <p:cNvSpPr>
            <a:spLocks noGrp="1"/>
          </p:cNvSpPr>
          <p:nvPr>
            <p:ph type="sldNum" sz="quarter" idx="5"/>
          </p:nvPr>
        </p:nvSpPr>
        <p:spPr/>
        <p:txBody>
          <a:bodyPr/>
          <a:lstStyle/>
          <a:p>
            <a:fld id="{1BCBBBD2-1254-4878-A9BA-51C58DCFCD72}" type="slidenum">
              <a:rPr lang="en-US" smtClean="0"/>
              <a:pPr/>
              <a:t>19</a:t>
            </a:fld>
            <a:endParaRPr lang="en-US"/>
          </a:p>
        </p:txBody>
      </p:sp>
    </p:spTree>
    <p:extLst>
      <p:ext uri="{BB962C8B-B14F-4D97-AF65-F5344CB8AC3E}">
        <p14:creationId xmlns:p14="http://schemas.microsoft.com/office/powerpoint/2010/main" val="3908670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22</a:t>
            </a:fld>
            <a:endParaRPr lang="en-US"/>
          </a:p>
        </p:txBody>
      </p:sp>
    </p:spTree>
    <p:extLst>
      <p:ext uri="{BB962C8B-B14F-4D97-AF65-F5344CB8AC3E}">
        <p14:creationId xmlns:p14="http://schemas.microsoft.com/office/powerpoint/2010/main" val="2989987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ER Master Text Slide">
    <p:spTree>
      <p:nvGrpSpPr>
        <p:cNvPr id="1" name=""/>
        <p:cNvGrpSpPr/>
        <p:nvPr/>
      </p:nvGrpSpPr>
      <p:grpSpPr>
        <a:xfrm>
          <a:off x="0" y="0"/>
          <a:ext cx="0" cy="0"/>
          <a:chOff x="0" y="0"/>
          <a:chExt cx="0" cy="0"/>
        </a:xfrm>
      </p:grpSpPr>
      <p:pic>
        <p:nvPicPr>
          <p:cNvPr id="5" name="Picture 8"/>
          <p:cNvPicPr>
            <a:picLocks noChangeAspect="1" noChangeArrowheads="1"/>
          </p:cNvPicPr>
          <p:nvPr userDrawn="1"/>
        </p:nvPicPr>
        <p:blipFill>
          <a:blip r:embed="rId2" cstate="print"/>
          <a:srcRect/>
          <a:stretch>
            <a:fillRect/>
          </a:stretch>
        </p:blipFill>
        <p:spPr bwMode="auto">
          <a:xfrm>
            <a:off x="0" y="0"/>
            <a:ext cx="1386367" cy="816000"/>
          </a:xfrm>
          <a:prstGeom prst="rect">
            <a:avLst/>
          </a:prstGeom>
          <a:noFill/>
          <a:ln w="9525">
            <a:noFill/>
            <a:miter lim="800000"/>
            <a:headEnd/>
            <a:tailEnd/>
          </a:ln>
        </p:spPr>
      </p:pic>
      <p:sp>
        <p:nvSpPr>
          <p:cNvPr id="2" name="Title 1"/>
          <p:cNvSpPr>
            <a:spLocks noGrp="1"/>
          </p:cNvSpPr>
          <p:nvPr>
            <p:ph type="title"/>
          </p:nvPr>
        </p:nvSpPr>
        <p:spPr>
          <a:xfrm>
            <a:off x="1879600" y="228600"/>
            <a:ext cx="9702800" cy="762000"/>
          </a:xfrm>
          <a:prstGeom prst="rect">
            <a:avLst/>
          </a:prstGeom>
        </p:spPr>
        <p:txBody>
          <a:bodyPr>
            <a:normAutofit/>
          </a:bodyPr>
          <a:lstStyle>
            <a:lvl1pPr algn="l">
              <a:defRPr sz="3200" b="1">
                <a:solidFill>
                  <a:srgbClr val="008000"/>
                </a:solidFill>
                <a:latin typeface="Aptos Black" panose="020B0004020202020204" pitchFamily="34" charset="0"/>
              </a:defRPr>
            </a:lvl1pPr>
          </a:lstStyle>
          <a:p>
            <a:r>
              <a:rPr lang="en-US"/>
              <a:t>Click to edit Master title style</a:t>
            </a:r>
          </a:p>
        </p:txBody>
      </p:sp>
      <p:sp>
        <p:nvSpPr>
          <p:cNvPr id="14" name="Text Placeholder 13"/>
          <p:cNvSpPr>
            <a:spLocks noGrp="1"/>
          </p:cNvSpPr>
          <p:nvPr>
            <p:ph type="body" sz="quarter" idx="13"/>
          </p:nvPr>
        </p:nvSpPr>
        <p:spPr>
          <a:xfrm>
            <a:off x="965200" y="1219200"/>
            <a:ext cx="10261600" cy="4876800"/>
          </a:xfrm>
          <a:prstGeom prst="rect">
            <a:avLst/>
          </a:prstGeom>
        </p:spPr>
        <p:txBody>
          <a:bodyPr/>
          <a:lstStyle>
            <a:lvl1pPr>
              <a:defRPr sz="2800">
                <a:latin typeface="Aptos Narrow" panose="020B0004020202020204" pitchFamily="34" charset="0"/>
              </a:defRPr>
            </a:lvl1pPr>
            <a:lvl2pPr>
              <a:buSzPct val="80000"/>
              <a:buFont typeface="Wingdings" pitchFamily="2" charset="2"/>
              <a:buChar char="Ø"/>
              <a:defRPr>
                <a:latin typeface="Aptos Narrow" panose="020B0004020202020204" pitchFamily="34" charset="0"/>
              </a:defRPr>
            </a:lvl2pPr>
            <a:lvl3pPr>
              <a:buFont typeface="Wingdings" pitchFamily="2" charset="2"/>
              <a:buChar char="§"/>
              <a:defRPr>
                <a:latin typeface="Aptos Narrow" panose="020B0004020202020204" pitchFamily="34" charset="0"/>
              </a:defRPr>
            </a:lvl3pPr>
            <a:lvl4pPr>
              <a:buNone/>
              <a:defRPr sz="2400"/>
            </a:lvl4pPr>
          </a:lstStyle>
          <a:p>
            <a:pPr lvl="0"/>
            <a:r>
              <a:rPr lang="en-US"/>
              <a:t>Click to edit Master text styles</a:t>
            </a:r>
          </a:p>
          <a:p>
            <a:pPr lvl="1"/>
            <a:r>
              <a:rPr lang="en-US"/>
              <a:t>Second level</a:t>
            </a:r>
          </a:p>
          <a:p>
            <a:pPr lvl="2"/>
            <a:r>
              <a:rPr lang="en-US"/>
              <a:t>Third level</a:t>
            </a:r>
          </a:p>
        </p:txBody>
      </p:sp>
      <p:sp>
        <p:nvSpPr>
          <p:cNvPr id="7" name="Slide Number Placeholder 15"/>
          <p:cNvSpPr>
            <a:spLocks noGrp="1"/>
          </p:cNvSpPr>
          <p:nvPr>
            <p:ph type="sldNum" sz="quarter" idx="14"/>
          </p:nvPr>
        </p:nvSpPr>
        <p:spPr>
          <a:xfrm>
            <a:off x="11270891" y="6462684"/>
            <a:ext cx="812800" cy="365125"/>
          </a:xfrm>
        </p:spPr>
        <p:txBody>
          <a:bodyPr wrap="square" numCol="1" anchorCtr="0" compatLnSpc="1">
            <a:prstTxWarp prst="textNoShape">
              <a:avLst/>
            </a:prstTxWarp>
          </a:bodyPr>
          <a:lstStyle>
            <a:lvl1pPr>
              <a:defRPr sz="1200">
                <a:solidFill>
                  <a:schemeClr val="tx1"/>
                </a:solidFill>
                <a:latin typeface="Calibri" pitchFamily="34" charset="0"/>
              </a:defRPr>
            </a:lvl1pPr>
          </a:lstStyle>
          <a:p>
            <a:pPr>
              <a:defRPr/>
            </a:pPr>
            <a:fld id="{B6FAB5CE-5980-4C9D-B2E2-2FD2F4BD448E}" type="slidenum">
              <a:rPr lang="en-US" smtClean="0"/>
              <a:pPr>
                <a:defRPr/>
              </a:pPr>
              <a:t>‹#›</a:t>
            </a:fld>
            <a:endParaRPr lang="en-US"/>
          </a:p>
        </p:txBody>
      </p:sp>
      <p:cxnSp>
        <p:nvCxnSpPr>
          <p:cNvPr id="6" name="Straight Connector 5">
            <a:extLst>
              <a:ext uri="{FF2B5EF4-FFF2-40B4-BE49-F238E27FC236}">
                <a16:creationId xmlns:a16="http://schemas.microsoft.com/office/drawing/2014/main" id="{D59B2009-E989-4EA7-A832-E43949D0E4EF}"/>
              </a:ext>
            </a:extLst>
          </p:cNvPr>
          <p:cNvCxnSpPr>
            <a:cxnSpLocks/>
          </p:cNvCxnSpPr>
          <p:nvPr userDrawn="1"/>
        </p:nvCxnSpPr>
        <p:spPr>
          <a:xfrm rot="16200000">
            <a:off x="6807200" y="-3905250"/>
            <a:ext cx="0" cy="975360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sldNum" sz="quarter" idx="10"/>
          </p:nvPr>
        </p:nvSpPr>
        <p:spPr>
          <a:ln/>
        </p:spPr>
        <p:txBody>
          <a:bodyPr/>
          <a:lstStyle>
            <a:lvl1pPr>
              <a:defRPr/>
            </a:lvl1pPr>
          </a:lstStyle>
          <a:p>
            <a:pPr>
              <a:defRPr/>
            </a:pPr>
            <a:fld id="{F37F0BF3-7E01-4ADA-898F-B7BD535273F5}" type="slidenum">
              <a:rPr lang="en-US"/>
              <a:pPr>
                <a:defRPr/>
              </a:pPr>
              <a:t>‹#›</a:t>
            </a:fld>
            <a:endParaRPr lang="en-US"/>
          </a:p>
        </p:txBody>
      </p:sp>
    </p:spTree>
  </p:cSld>
  <p:clrMapOvr>
    <a:masterClrMapping/>
  </p:clrMapOvr>
  <p:transition>
    <p:wipe dir="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lvl1pPr algn="l" defTabSz="914400" rtl="0" eaLnBrk="1" latinLnBrk="0" hangingPunct="1">
              <a:spcBef>
                <a:spcPct val="0"/>
              </a:spcBef>
              <a:buNone/>
              <a:defRPr lang="en-US" sz="4000" kern="1200">
                <a:solidFill>
                  <a:schemeClr val="tx1"/>
                </a:solidFill>
                <a:latin typeface="+mj-lt"/>
                <a:ea typeface="+mj-ea"/>
                <a:cs typeface="+mj-cs"/>
              </a:defRPr>
            </a:lvl1pPr>
          </a:lstStyle>
          <a:p>
            <a:r>
              <a:rPr lang="en-US"/>
              <a:t>Click to edit Master title style</a:t>
            </a:r>
          </a:p>
        </p:txBody>
      </p:sp>
      <p:sp>
        <p:nvSpPr>
          <p:cNvPr id="6" name="Content Placeholder 2"/>
          <p:cNvSpPr>
            <a:spLocks noGrp="1"/>
          </p:cNvSpPr>
          <p:nvPr>
            <p:ph idx="1"/>
          </p:nvPr>
        </p:nvSpPr>
        <p:spPr>
          <a:xfrm>
            <a:off x="609600" y="1600204"/>
            <a:ext cx="10972800" cy="452596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2"/>
          <p:cNvPicPr>
            <a:picLocks noChangeAspect="1" noChangeArrowheads="1"/>
          </p:cNvPicPr>
          <p:nvPr userDrawn="1"/>
        </p:nvPicPr>
        <p:blipFill>
          <a:blip r:embed="rId2" cstate="print"/>
          <a:srcRect/>
          <a:stretch>
            <a:fillRect/>
          </a:stretch>
        </p:blipFill>
        <p:spPr bwMode="auto">
          <a:xfrm>
            <a:off x="5283202" y="6153534"/>
            <a:ext cx="1361292" cy="704469"/>
          </a:xfrm>
          <a:prstGeom prst="rect">
            <a:avLst/>
          </a:prstGeom>
          <a:noFill/>
          <a:ln w="9525">
            <a:noFill/>
            <a:miter lim="800000"/>
            <a:headEnd/>
            <a:tailEnd/>
          </a:ln>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OER Title Slide">
    <p:spTree>
      <p:nvGrpSpPr>
        <p:cNvPr id="1" name=""/>
        <p:cNvGrpSpPr/>
        <p:nvPr/>
      </p:nvGrpSpPr>
      <p:grpSpPr>
        <a:xfrm>
          <a:off x="0" y="0"/>
          <a:ext cx="0" cy="0"/>
          <a:chOff x="0" y="0"/>
          <a:chExt cx="0" cy="0"/>
        </a:xfrm>
      </p:grpSpPr>
      <p:sp>
        <p:nvSpPr>
          <p:cNvPr id="3" name="Rectangle 2"/>
          <p:cNvSpPr/>
          <p:nvPr userDrawn="1"/>
        </p:nvSpPr>
        <p:spPr>
          <a:xfrm>
            <a:off x="1" y="0"/>
            <a:ext cx="1828801" cy="6858000"/>
          </a:xfrm>
          <a:prstGeom prst="rect">
            <a:avLst/>
          </a:prstGeom>
          <a:solidFill>
            <a:srgbClr val="004B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Rectangle 3"/>
          <p:cNvSpPr/>
          <p:nvPr userDrawn="1"/>
        </p:nvSpPr>
        <p:spPr>
          <a:xfrm>
            <a:off x="3556000" y="152403"/>
            <a:ext cx="8128000" cy="276999"/>
          </a:xfrm>
          <a:prstGeom prst="rect">
            <a:avLst/>
          </a:prstGeom>
        </p:spPr>
        <p:txBody>
          <a:bodyPr wrap="square">
            <a:spAutoFit/>
          </a:bodyPr>
          <a:lstStyle/>
          <a:p>
            <a:pPr>
              <a:defRPr/>
            </a:pPr>
            <a:r>
              <a:rPr lang="en-US" sz="1200" b="1" i="1">
                <a:solidFill>
                  <a:srgbClr val="1F497D"/>
                </a:solidFill>
                <a:latin typeface="Calibri" pitchFamily="34" charset="0"/>
              </a:rPr>
              <a:t>Creating A Clean,</a:t>
            </a:r>
            <a:r>
              <a:rPr lang="en-US" sz="1200" b="1" i="1" baseline="0">
                <a:solidFill>
                  <a:srgbClr val="1F497D"/>
                </a:solidFill>
                <a:latin typeface="Calibri" pitchFamily="34" charset="0"/>
              </a:rPr>
              <a:t> Affordable, Equitable and Resilient</a:t>
            </a:r>
            <a:r>
              <a:rPr lang="en-US" sz="1200" b="1" i="1">
                <a:solidFill>
                  <a:srgbClr val="1F497D"/>
                </a:solidFill>
                <a:latin typeface="Calibri" pitchFamily="34" charset="0"/>
              </a:rPr>
              <a:t> Energy Future For the Commonwealth</a:t>
            </a:r>
          </a:p>
        </p:txBody>
      </p:sp>
      <p:sp>
        <p:nvSpPr>
          <p:cNvPr id="5" name="Rounded Rectangle 4"/>
          <p:cNvSpPr/>
          <p:nvPr userDrawn="1"/>
        </p:nvSpPr>
        <p:spPr>
          <a:xfrm>
            <a:off x="812800" y="457200"/>
            <a:ext cx="3352800" cy="182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 name="Picture 8"/>
          <p:cNvPicPr>
            <a:picLocks noChangeAspect="1" noChangeArrowheads="1"/>
          </p:cNvPicPr>
          <p:nvPr userDrawn="1"/>
        </p:nvPicPr>
        <p:blipFill>
          <a:blip r:embed="rId2" cstate="print"/>
          <a:srcRect/>
          <a:stretch>
            <a:fillRect/>
          </a:stretch>
        </p:blipFill>
        <p:spPr bwMode="auto">
          <a:xfrm>
            <a:off x="1016001" y="619125"/>
            <a:ext cx="2539999" cy="1495015"/>
          </a:xfrm>
          <a:prstGeom prst="roundRect">
            <a:avLst/>
          </a:prstGeom>
          <a:noFill/>
          <a:ln w="9525">
            <a:noFill/>
            <a:miter lim="800000"/>
            <a:headEnd/>
            <a:tailEnd/>
          </a:ln>
        </p:spPr>
      </p:pic>
      <p:sp>
        <p:nvSpPr>
          <p:cNvPr id="9" name="Title 1"/>
          <p:cNvSpPr>
            <a:spLocks noGrp="1"/>
          </p:cNvSpPr>
          <p:nvPr>
            <p:ph type="ctrTitle"/>
          </p:nvPr>
        </p:nvSpPr>
        <p:spPr>
          <a:xfrm>
            <a:off x="4368800" y="2209800"/>
            <a:ext cx="6705600" cy="2514600"/>
          </a:xfrm>
          <a:prstGeom prst="rect">
            <a:avLst/>
          </a:prstGeom>
        </p:spPr>
        <p:txBody>
          <a:bodyPr>
            <a:normAutofit/>
          </a:bodyPr>
          <a:lstStyle>
            <a:lvl1pPr>
              <a:defRPr sz="4000" b="1" baseline="0">
                <a:solidFill>
                  <a:srgbClr val="1F497D"/>
                </a:solidFill>
              </a:defRPr>
            </a:lvl1pPr>
          </a:lstStyle>
          <a:p>
            <a:r>
              <a:rPr lang="en-US"/>
              <a:t>Click to edit Master title style</a:t>
            </a:r>
          </a:p>
        </p:txBody>
      </p:sp>
    </p:spTree>
    <p:extLst>
      <p:ext uri="{BB962C8B-B14F-4D97-AF65-F5344CB8AC3E}">
        <p14:creationId xmlns:p14="http://schemas.microsoft.com/office/powerpoint/2010/main" val="3537582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D4CC6-32EC-475C-B318-7AB464C0AE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mass.gov/guides/charging-forward-energy-storage-in-a-net-zero-commonwealth" TargetMode="External"/><Relationship Id="rId2" Type="http://schemas.openxmlformats.org/officeDocument/2006/relationships/hyperlink" Target="https://www.mass.gov/info-details/smart-programmatic-review"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ss.gov/orgs/grid-modernization-advisory-council-gmac"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hyperlink" Target="mailto:doer.energy@mass.gov"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3.svg"/><Relationship Id="rId2" Type="http://schemas.openxmlformats.org/officeDocument/2006/relationships/image" Target="../media/image14.png"/><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31.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23.sv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hyperlink" Target="https://urldefense.com/v3/__https:/t.e2ma.net/click/star4h/wotl2g/sdeflp__;!!CPANwP4y!TcYz-RWBliQy8zx5YHhBaKG4teGBTevhkHw9xgbUkEcu_M0kNELdOTYXxH4cDvM6wCamkcPkRHYvNhSDm_SA9nH_CC7Ghw$"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6477000" y="3505198"/>
            <a:ext cx="5029200" cy="2743201"/>
          </a:xfrm>
        </p:spPr>
        <p:txBody>
          <a:bodyPr>
            <a:normAutofit/>
          </a:bodyPr>
          <a:lstStyle/>
          <a:p>
            <a:pPr>
              <a:defRPr/>
            </a:pPr>
            <a:r>
              <a:rPr lang="ru-RU" dirty="0">
                <a:latin typeface="Calibri" panose="020F0502020204030204" pitchFamily="34" charset="0"/>
                <a:ea typeface="宋体"/>
                <a:cs typeface="Calibri" panose="020F0502020204030204" pitchFamily="34" charset="0"/>
                <a:sym typeface="Times New Roman"/>
              </a:rPr>
              <a:t>2024 год, администрация </a:t>
            </a:r>
            <a:r>
              <a:rPr lang="en-US" dirty="0">
                <a:latin typeface="Calibri" panose="020F0502020204030204" pitchFamily="34" charset="0"/>
                <a:ea typeface="宋体"/>
                <a:cs typeface="Calibri" panose="020F0502020204030204" pitchFamily="34" charset="0"/>
                <a:sym typeface="Times New Roman"/>
              </a:rPr>
              <a:t>DOER</a:t>
            </a:r>
            <a:endParaRPr lang="ru-RU" dirty="0">
              <a:latin typeface="Calibri" panose="020F0502020204030204" pitchFamily="34" charset="0"/>
              <a:ea typeface="宋体"/>
              <a:cs typeface="Calibri" panose="020F0502020204030204" pitchFamily="34" charset="0"/>
              <a:sym typeface="Times New Roman"/>
            </a:endParaRPr>
          </a:p>
        </p:txBody>
      </p:sp>
      <p:sp>
        <p:nvSpPr>
          <p:cNvPr id="4" name="TextBox 3"/>
          <p:cNvSpPr txBox="1"/>
          <p:nvPr/>
        </p:nvSpPr>
        <p:spPr>
          <a:xfrm>
            <a:off x="7239000" y="1210270"/>
            <a:ext cx="4191000" cy="1200329"/>
          </a:xfrm>
          <a:prstGeom prst="rect">
            <a:avLst/>
          </a:prstGeom>
          <a:noFill/>
        </p:spPr>
        <p:txBody>
          <a:bodyPr wrap="square" rtlCol="0">
            <a:spAutoFit/>
          </a:bodyPr>
          <a:lstStyle/>
          <a:p>
            <a:pPr algn="r">
              <a:defRPr/>
            </a:pPr>
            <a:r>
              <a:rPr lang="ru-RU" b="1" dirty="0">
                <a:solidFill>
                  <a:srgbClr val="1F497D"/>
                </a:solidFill>
                <a:latin typeface="Calibri" panose="020F0502020204030204" pitchFamily="34" charset="0"/>
                <a:ea typeface="宋体"/>
                <a:cs typeface="Calibri" panose="020F0502020204030204" pitchFamily="34" charset="0"/>
                <a:sym typeface="Times New Roman"/>
              </a:rPr>
              <a:t>ШТАТ </a:t>
            </a:r>
            <a:r>
              <a:rPr lang="en-US" b="1" dirty="0">
                <a:solidFill>
                  <a:srgbClr val="1F497D"/>
                </a:solidFill>
                <a:latin typeface="Calibri" panose="020F0502020204030204" pitchFamily="34" charset="0"/>
                <a:ea typeface="宋体"/>
                <a:cs typeface="Calibri" panose="020F0502020204030204" pitchFamily="34" charset="0"/>
                <a:sym typeface="Times New Roman"/>
              </a:rPr>
              <a:t>MASSACHUSETTS</a:t>
            </a:r>
            <a:endParaRPr lang="ru-RU" b="1" dirty="0">
              <a:solidFill>
                <a:srgbClr val="1F497D"/>
              </a:solidFill>
              <a:latin typeface="Calibri" panose="020F0502020204030204" pitchFamily="34" charset="0"/>
              <a:ea typeface="宋体"/>
              <a:cs typeface="Calibri" panose="020F0502020204030204" pitchFamily="34" charset="0"/>
              <a:sym typeface="Times New Roman"/>
            </a:endParaRPr>
          </a:p>
          <a:p>
            <a:pPr algn="r">
              <a:defRPr/>
            </a:pPr>
            <a:r>
              <a:rPr lang="ru-RU" b="1" dirty="0">
                <a:solidFill>
                  <a:srgbClr val="1F497D"/>
                </a:solidFill>
                <a:latin typeface="Calibri" panose="020F0502020204030204" pitchFamily="34" charset="0"/>
                <a:ea typeface="宋体"/>
                <a:cs typeface="Calibri" panose="020F0502020204030204" pitchFamily="34" charset="0"/>
                <a:sym typeface="Times New Roman"/>
              </a:rPr>
              <a:t>ДЕПАРТАМЕНТ ЭНЕРГЕТИЧЕСКИХ РЕСУРСОВ</a:t>
            </a:r>
          </a:p>
          <a:p>
            <a:pPr algn="r">
              <a:defRPr/>
            </a:pPr>
            <a:r>
              <a:rPr lang="en-US" i="1" dirty="0">
                <a:solidFill>
                  <a:srgbClr val="1F497D"/>
                </a:solidFill>
                <a:latin typeface="Calibri" panose="020F0502020204030204" pitchFamily="34" charset="0"/>
                <a:ea typeface="宋体"/>
                <a:cs typeface="Calibri" panose="020F0502020204030204" pitchFamily="34" charset="0"/>
                <a:sym typeface="Times New Roman"/>
              </a:rPr>
              <a:t>Elizabeth Mahony</a:t>
            </a:r>
            <a:r>
              <a:rPr lang="ru-RU" i="1" dirty="0">
                <a:solidFill>
                  <a:srgbClr val="1F497D"/>
                </a:solidFill>
                <a:latin typeface="Calibri" panose="020F0502020204030204" pitchFamily="34" charset="0"/>
                <a:ea typeface="宋体"/>
                <a:cs typeface="Calibri" panose="020F0502020204030204" pitchFamily="34" charset="0"/>
                <a:sym typeface="Times New Roman"/>
              </a:rPr>
              <a:t>, глава департамента</a:t>
            </a:r>
          </a:p>
        </p:txBody>
      </p:sp>
      <p:cxnSp>
        <p:nvCxnSpPr>
          <p:cNvPr id="6" name="Straight Connector 5">
            <a:extLst>
              <a:ext uri="{FF2B5EF4-FFF2-40B4-BE49-F238E27FC236}">
                <a16:creationId xmlns:a16="http://schemas.microsoft.com/office/drawing/2014/main" id="{F1FDCAF9-9658-4437-B8D9-E26B3B6CBA9C}"/>
              </a:ext>
            </a:extLst>
          </p:cNvPr>
          <p:cNvCxnSpPr/>
          <p:nvPr/>
        </p:nvCxnSpPr>
        <p:spPr>
          <a:xfrm>
            <a:off x="6172200" y="1752600"/>
            <a:ext cx="0" cy="448056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94978D-FAD9-4DC8-8F04-97A2875FC1A8}"/>
              </a:ext>
            </a:extLst>
          </p:cNvPr>
          <p:cNvCxnSpPr>
            <a:cxnSpLocks/>
          </p:cNvCxnSpPr>
          <p:nvPr/>
        </p:nvCxnSpPr>
        <p:spPr>
          <a:xfrm rot="16200000">
            <a:off x="8991600" y="990600"/>
            <a:ext cx="0" cy="502920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ru-RU" dirty="0">
                <a:ea typeface="宋体"/>
                <a:sym typeface="Times New Roman"/>
              </a:rPr>
              <a:t>Зеленая среда обитания</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88579" y="1599041"/>
            <a:ext cx="11014841" cy="3785652"/>
          </a:xfrm>
        </p:spPr>
        <p:txBody>
          <a:bodyPr vert="horz" lIns="91440" tIns="45720" rIns="91440" bIns="45720" rtlCol="0" anchor="t">
            <a:spAutoFit/>
          </a:bodyPr>
          <a:lstStyle/>
          <a:p>
            <a:r>
              <a:rPr lang="ru-RU" sz="2400" dirty="0">
                <a:ea typeface="宋体"/>
                <a:sym typeface="Times New Roman"/>
              </a:rPr>
              <a:t>Поддержка и стимулирование надлежащих муниципальных усилий по декарбонизации для достижения климатических целей штата </a:t>
            </a:r>
          </a:p>
          <a:p>
            <a:r>
              <a:rPr lang="ru-RU" sz="2400" dirty="0">
                <a:ea typeface="宋体"/>
                <a:sym typeface="Times New Roman"/>
              </a:rPr>
              <a:t>Предоставление инструментов и ресурсов для оказания помощи муниципалитетам «по месту нахождения»</a:t>
            </a:r>
          </a:p>
          <a:p>
            <a:r>
              <a:rPr lang="ru-RU" sz="2400" dirty="0">
                <a:ea typeface="宋体"/>
                <a:sym typeface="Times New Roman"/>
              </a:rPr>
              <a:t>Внедрение новых функций MassEnergyInsight (MEI) для прогнозирования и анализа выбросов в зданиях. </a:t>
            </a:r>
          </a:p>
          <a:p>
            <a:r>
              <a:rPr lang="ru-RU" sz="2400" dirty="0">
                <a:ea typeface="宋体"/>
                <a:sym typeface="Times New Roman"/>
              </a:rPr>
              <a:t>Сертификация первой группы </a:t>
            </a:r>
            <a:r>
              <a:rPr lang="ru-RU" sz="2400" u="sng" dirty="0">
                <a:solidFill>
                  <a:srgbClr val="0000FF"/>
                </a:solidFill>
                <a:ea typeface="宋体"/>
                <a:sym typeface="Times New Roman"/>
              </a:rPr>
              <a:t>«Сообществ климатических лидеров»</a:t>
            </a:r>
          </a:p>
          <a:p>
            <a:r>
              <a:rPr lang="ru-RU" sz="2400" dirty="0">
                <a:ea typeface="宋体"/>
                <a:sym typeface="Times New Roman"/>
              </a:rPr>
              <a:t>Проведение нашего первого саммита по Зеленой среде обитания</a:t>
            </a:r>
          </a:p>
          <a:p>
            <a:r>
              <a:rPr lang="ru-RU" sz="2400" dirty="0">
                <a:ea typeface="宋体"/>
                <a:sym typeface="Times New Roman"/>
              </a:rPr>
              <a:t>Разработка типового положения для аккумуляторных систем хранения энергии</a:t>
            </a:r>
            <a:endParaRPr lang="en-US" sz="2400" dirty="0">
              <a:ea typeface="宋体"/>
              <a:sym typeface="Times New Roman"/>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ru-RU" sz="3200" dirty="0">
                <a:solidFill>
                  <a:srgbClr val="004B8D"/>
                </a:solidFill>
                <a:latin typeface="Aptos Black" panose="020B0004020202020204" pitchFamily="34" charset="0"/>
                <a:ea typeface="宋体"/>
                <a:sym typeface="Times New Roman"/>
              </a:rPr>
              <a:t>Цели на 2024 год</a:t>
            </a:r>
          </a:p>
        </p:txBody>
      </p:sp>
      <p:pic>
        <p:nvPicPr>
          <p:cNvPr id="3" name="Picture 2" descr="A green and black logo&#10;&#10;Description automatically generated">
            <a:extLst>
              <a:ext uri="{FF2B5EF4-FFF2-40B4-BE49-F238E27FC236}">
                <a16:creationId xmlns:a16="http://schemas.microsoft.com/office/drawing/2014/main" id="{C0D311F3-0A44-9FFE-AAFE-EAE02D8AB5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731" y="5329758"/>
            <a:ext cx="1312545" cy="1299641"/>
          </a:xfrm>
          <a:prstGeom prst="rect">
            <a:avLst/>
          </a:prstGeom>
        </p:spPr>
      </p:pic>
    </p:spTree>
    <p:extLst>
      <p:ext uri="{BB962C8B-B14F-4D97-AF65-F5344CB8AC3E}">
        <p14:creationId xmlns:p14="http://schemas.microsoft.com/office/powerpoint/2010/main" val="3578276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ru-RU" dirty="0">
                <a:ea typeface="宋体"/>
                <a:sym typeface="Times New Roman"/>
              </a:rPr>
              <a:t>Зеленая среда обитания</a:t>
            </a:r>
          </a:p>
        </p:txBody>
      </p:sp>
      <p:sp>
        <p:nvSpPr>
          <p:cNvPr id="6" name="Rectangle 5">
            <a:extLst>
              <a:ext uri="{FF2B5EF4-FFF2-40B4-BE49-F238E27FC236}">
                <a16:creationId xmlns:a16="http://schemas.microsoft.com/office/drawing/2014/main" id="{1F5A9687-C404-60C5-8FA9-85B5E4C407EF}"/>
              </a:ext>
            </a:extLst>
          </p:cNvPr>
          <p:cNvSpPr/>
          <p:nvPr/>
        </p:nvSpPr>
        <p:spPr>
          <a:xfrm>
            <a:off x="7511143" y="4676950"/>
            <a:ext cx="4490356" cy="1980189"/>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ru-RU" b="1" u="sng" dirty="0">
                <a:latin typeface="Aptos Narrow" panose="020B0004020202020204" pitchFamily="34" charset="0"/>
                <a:ea typeface="宋体"/>
                <a:sym typeface="Times New Roman"/>
              </a:rPr>
              <a:t>Возможности для взаимодействия с общественностью</a:t>
            </a:r>
          </a:p>
          <a:p>
            <a:pPr marL="285750" indent="-285750">
              <a:buFont typeface="Arial" panose="020B0604020202020204" pitchFamily="34" charset="0"/>
              <a:buChar char="•"/>
            </a:pPr>
            <a:r>
              <a:rPr lang="ru-RU" sz="1600" dirty="0">
                <a:latin typeface="Aptos Narrow" panose="020B0004020202020204" pitchFamily="34" charset="0"/>
                <a:ea typeface="宋体"/>
                <a:sym typeface="Times New Roman"/>
              </a:rPr>
              <a:t>Весна/лето – работа с сообществами климатических лидеров</a:t>
            </a:r>
          </a:p>
          <a:p>
            <a:pPr marL="285750" indent="-285750">
              <a:buFont typeface="Arial" panose="020B0604020202020204" pitchFamily="34" charset="0"/>
              <a:buChar char="•"/>
            </a:pPr>
            <a:r>
              <a:rPr lang="ru-RU" sz="1600" dirty="0">
                <a:latin typeface="Aptos Narrow" panose="020B0004020202020204" pitchFamily="34" charset="0"/>
                <a:ea typeface="宋体"/>
                <a:sym typeface="Times New Roman"/>
              </a:rPr>
              <a:t>Лето/осень – отзывы о проекте устава BESS</a:t>
            </a:r>
          </a:p>
          <a:p>
            <a:pPr marL="285750" indent="-285750">
              <a:buFont typeface="Arial" panose="020B0604020202020204" pitchFamily="34" charset="0"/>
              <a:buChar char="•"/>
            </a:pPr>
            <a:r>
              <a:rPr lang="ru-RU" sz="1600" dirty="0">
                <a:latin typeface="Aptos Narrow" panose="020B0004020202020204" pitchFamily="34" charset="0"/>
                <a:ea typeface="宋体"/>
                <a:sym typeface="Times New Roman"/>
              </a:rPr>
              <a:t>Осень – саммит «Зеленой среды обитания»</a:t>
            </a:r>
          </a:p>
        </p:txBody>
      </p:sp>
      <p:sp>
        <p:nvSpPr>
          <p:cNvPr id="2" name="Rectangle 1">
            <a:extLst>
              <a:ext uri="{FF2B5EF4-FFF2-40B4-BE49-F238E27FC236}">
                <a16:creationId xmlns:a16="http://schemas.microsoft.com/office/drawing/2014/main" id="{71CCA49F-2967-7D6A-9A20-940C4126EC05}"/>
              </a:ext>
            </a:extLst>
          </p:cNvPr>
          <p:cNvSpPr/>
          <p:nvPr/>
        </p:nvSpPr>
        <p:spPr>
          <a:xfrm>
            <a:off x="7511144" y="1132551"/>
            <a:ext cx="4490356" cy="3544398"/>
          </a:xfrm>
          <a:prstGeom prst="rect">
            <a:avLst/>
          </a:prstGeom>
        </p:spPr>
        <p:style>
          <a:lnRef idx="1">
            <a:schemeClr val="accent3"/>
          </a:lnRef>
          <a:fillRef idx="2">
            <a:schemeClr val="accent3"/>
          </a:fillRef>
          <a:effectRef idx="1">
            <a:schemeClr val="accent3"/>
          </a:effectRef>
          <a:fontRef idx="minor">
            <a:schemeClr val="dk1"/>
          </a:fontRef>
        </p:style>
        <p:txBody>
          <a:bodyPr lIns="91440" tIns="182880" rIns="91440" bIns="182880" rtlCol="0" anchor="t"/>
          <a:lstStyle/>
          <a:p>
            <a:pPr algn="ctr"/>
            <a:r>
              <a:rPr lang="ru-RU" b="1" u="sng" dirty="0">
                <a:latin typeface="Aptos Narrow" panose="020B0004020202020204" pitchFamily="34" charset="0"/>
                <a:ea typeface="宋体"/>
                <a:sym typeface="Times New Roman"/>
              </a:rPr>
              <a:t>Сроки на 2024 год</a:t>
            </a:r>
          </a:p>
          <a:p>
            <a:pPr marL="285750" indent="-285750">
              <a:buFont typeface="Arial" panose="020B0604020202020204" pitchFamily="34" charset="0"/>
              <a:buChar char="•"/>
            </a:pPr>
            <a:r>
              <a:rPr lang="ru-RU" sz="1400" dirty="0">
                <a:latin typeface="Aptos Narrow" panose="020B0004020202020204" pitchFamily="34" charset="0"/>
                <a:ea typeface="宋体"/>
                <a:sym typeface="Times New Roman"/>
              </a:rPr>
              <a:t>Ранняя весна – крайний срок подачи заявок на помощь в рамках муниципальной дорожной карты по декарбонизации</a:t>
            </a:r>
          </a:p>
          <a:p>
            <a:pPr marL="285750" indent="-285750">
              <a:buFont typeface="Arial" panose="020B0604020202020204" pitchFamily="34" charset="0"/>
              <a:buChar char="•"/>
            </a:pPr>
            <a:r>
              <a:rPr lang="ru-RU" sz="1400" dirty="0">
                <a:latin typeface="Aptos Narrow" panose="020B0004020202020204" pitchFamily="34" charset="0"/>
                <a:ea typeface="宋体"/>
                <a:sym typeface="Times New Roman"/>
              </a:rPr>
              <a:t>Весна — опубликование EECBG PON</a:t>
            </a:r>
          </a:p>
          <a:p>
            <a:pPr marL="285750" indent="-285750">
              <a:buFont typeface="Arial" panose="020B0604020202020204" pitchFamily="34" charset="0"/>
              <a:buChar char="•"/>
            </a:pPr>
            <a:r>
              <a:rPr lang="ru-RU" sz="1400" dirty="0">
                <a:latin typeface="Aptos Narrow" panose="020B0004020202020204" pitchFamily="34" charset="0"/>
                <a:ea typeface="宋体"/>
                <a:sym typeface="Times New Roman"/>
              </a:rPr>
              <a:t>Весна – срок подачи заявок на конкурсный грант, блок 1</a:t>
            </a:r>
          </a:p>
          <a:p>
            <a:pPr marL="285750" indent="-285750">
              <a:buFont typeface="Arial" panose="020B0604020202020204" pitchFamily="34" charset="0"/>
              <a:buChar char="•"/>
            </a:pPr>
            <a:r>
              <a:rPr lang="ru-RU" sz="1400" dirty="0">
                <a:latin typeface="Aptos Narrow" panose="020B0004020202020204" pitchFamily="34" charset="0"/>
                <a:ea typeface="宋体"/>
                <a:sym typeface="Times New Roman"/>
              </a:rPr>
              <a:t>1 - 28 июня - срок определения «Зеленой среды обитания»</a:t>
            </a:r>
          </a:p>
          <a:p>
            <a:pPr marL="285750" indent="-285750">
              <a:buFont typeface="Arial" panose="020B0604020202020204" pitchFamily="34" charset="0"/>
              <a:buChar char="•"/>
            </a:pPr>
            <a:r>
              <a:rPr lang="ru-RU" sz="1400" dirty="0">
                <a:latin typeface="Aptos Narrow" panose="020B0004020202020204" pitchFamily="34" charset="0"/>
                <a:ea typeface="宋体"/>
                <a:sym typeface="Times New Roman"/>
              </a:rPr>
              <a:t>1 – 19 июля - срок сертификации «Сообществ климатических лидеров»</a:t>
            </a:r>
          </a:p>
          <a:p>
            <a:pPr marL="285750" indent="-285750">
              <a:buFont typeface="Arial" panose="020B0604020202020204" pitchFamily="34" charset="0"/>
              <a:buChar char="•"/>
            </a:pPr>
            <a:r>
              <a:rPr lang="ru-RU" sz="1400" dirty="0">
                <a:latin typeface="Aptos Narrow" panose="020B0004020202020204" pitchFamily="34" charset="0"/>
                <a:ea typeface="宋体"/>
                <a:sym typeface="Times New Roman"/>
              </a:rPr>
              <a:t>Осень – срок подачи заявок на конкурсный грант, блок 2</a:t>
            </a:r>
          </a:p>
          <a:p>
            <a:pPr marL="285750" indent="-285750">
              <a:buFont typeface="Arial" panose="020B0604020202020204" pitchFamily="34" charset="0"/>
              <a:buChar char="•"/>
            </a:pPr>
            <a:r>
              <a:rPr lang="ru-RU" sz="1400" dirty="0">
                <a:latin typeface="Aptos Narrow" panose="020B0004020202020204" pitchFamily="34" charset="0"/>
                <a:ea typeface="宋体"/>
                <a:sym typeface="Times New Roman"/>
              </a:rPr>
              <a:t>2 - 31 декабря - срок сертификации «Сообществ климатических лидеров»</a:t>
            </a:r>
          </a:p>
          <a:p>
            <a:pPr marL="285750" indent="-285750">
              <a:buFont typeface="Arial" panose="020B0604020202020204" pitchFamily="34" charset="0"/>
              <a:buChar char="•"/>
            </a:pPr>
            <a:endParaRPr lang="en-US" sz="1400" dirty="0">
              <a:latin typeface="Times New Roman"/>
              <a:ea typeface="宋体"/>
              <a:sym typeface="Times New Roman"/>
            </a:endParaRPr>
          </a:p>
          <a:p>
            <a:endParaRPr lang="en-US" sz="1400" dirty="0">
              <a:latin typeface="Times New Roman"/>
              <a:ea typeface="宋体"/>
              <a:sym typeface="Times New Roman"/>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530352" y="1132551"/>
            <a:ext cx="6181343" cy="584775"/>
          </a:xfrm>
          <a:prstGeom prst="rect">
            <a:avLst/>
          </a:prstGeom>
          <a:noFill/>
        </p:spPr>
        <p:txBody>
          <a:bodyPr wrap="square">
            <a:spAutoFit/>
          </a:bodyPr>
          <a:lstStyle/>
          <a:p>
            <a:pPr algn="ctr"/>
            <a:r>
              <a:rPr lang="ru-RU" sz="3200" dirty="0">
                <a:solidFill>
                  <a:srgbClr val="004B8D"/>
                </a:solidFill>
                <a:latin typeface="Aptos Black" panose="020B0004020202020204" pitchFamily="34" charset="0"/>
                <a:ea typeface="宋体"/>
                <a:sym typeface="Times New Roman"/>
              </a:rPr>
              <a:t>Основные проекты 2024 года</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7133716" cy="4939814"/>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u-RU" sz="2100" dirty="0">
                <a:ea typeface="宋体"/>
                <a:sym typeface="Times New Roman"/>
              </a:rPr>
              <a:t>Реализация </a:t>
            </a:r>
            <a:r>
              <a:rPr lang="ru-RU" sz="2100" u="sng" dirty="0">
                <a:solidFill>
                  <a:srgbClr val="0000FF"/>
                </a:solidFill>
                <a:ea typeface="宋体"/>
                <a:sym typeface="Times New Roman"/>
              </a:rPr>
              <a:t>пилотного проекта демонстрации отсутствия использования ископаемого топлива</a:t>
            </a:r>
          </a:p>
          <a:p>
            <a:r>
              <a:rPr lang="ru-RU" sz="2100" dirty="0">
                <a:ea typeface="宋体"/>
                <a:sym typeface="Times New Roman"/>
              </a:rPr>
              <a:t>Запуск программы «Сообщества климатических лидеров»</a:t>
            </a:r>
          </a:p>
          <a:p>
            <a:r>
              <a:rPr lang="ru-RU" sz="2100" dirty="0">
                <a:ea typeface="宋体"/>
                <a:sym typeface="Times New Roman"/>
              </a:rPr>
              <a:t>Администрирование федеральных грантов для муниципалитетов и школ</a:t>
            </a:r>
          </a:p>
          <a:p>
            <a:r>
              <a:rPr lang="ru-RU" sz="2100" dirty="0">
                <a:ea typeface="宋体"/>
                <a:sym typeface="Times New Roman"/>
              </a:rPr>
              <a:t>Поддержка усилий муниципалитетов по расширению и включению специализированной энергетики в строительные норма и правила</a:t>
            </a:r>
          </a:p>
          <a:p>
            <a:r>
              <a:rPr lang="ru-RU" sz="2100" dirty="0">
                <a:ea typeface="宋体"/>
                <a:sym typeface="Times New Roman"/>
              </a:rPr>
              <a:t>Сотрудничество с MassCEC в рамках инициативы по зарядке на улицах</a:t>
            </a:r>
          </a:p>
          <a:p>
            <a:r>
              <a:rPr lang="ru-RU" sz="2100" dirty="0">
                <a:ea typeface="宋体"/>
                <a:sym typeface="Times New Roman"/>
              </a:rPr>
              <a:t>Запуск инструментов MEI в поддержку инструментов </a:t>
            </a:r>
            <a:r>
              <a:rPr lang="en-US" sz="2100" dirty="0">
                <a:ea typeface="宋体"/>
                <a:sym typeface="Times New Roman"/>
              </a:rPr>
              <a:t>US DOE </a:t>
            </a:r>
            <a:r>
              <a:rPr lang="ru-RU" sz="2100" dirty="0">
                <a:ea typeface="宋体"/>
                <a:sym typeface="Times New Roman"/>
              </a:rPr>
              <a:t>для выявления низкоэффективных объектов и определения приоритетности целевых мероприятий по энергоэффективности и декарбонизации</a:t>
            </a:r>
            <a:endParaRPr lang="en-US" sz="2100" dirty="0">
              <a:ea typeface="宋体"/>
              <a:sym typeface="Times New Roman"/>
            </a:endParaRPr>
          </a:p>
        </p:txBody>
      </p:sp>
    </p:spTree>
    <p:extLst>
      <p:ext uri="{BB962C8B-B14F-4D97-AF65-F5344CB8AC3E}">
        <p14:creationId xmlns:p14="http://schemas.microsoft.com/office/powerpoint/2010/main" val="2010714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ru-RU" dirty="0">
                <a:ea typeface="宋体"/>
                <a:sym typeface="Times New Roman"/>
              </a:rPr>
              <a:t>На личном примере</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289391" y="1663337"/>
            <a:ext cx="6058142" cy="5133713"/>
          </a:xfrm>
        </p:spPr>
        <p:txBody>
          <a:bodyPr vert="horz" wrap="square" lIns="91440" tIns="45720" rIns="91440" bIns="45720" rtlCol="0" anchor="t">
            <a:spAutoFit/>
          </a:bodyPr>
          <a:lstStyle/>
          <a:p>
            <a:pPr marL="0" indent="0">
              <a:buNone/>
            </a:pPr>
            <a:r>
              <a:rPr lang="ru-RU" sz="1800" b="1" dirty="0">
                <a:ea typeface="宋体"/>
                <a:sym typeface="Times New Roman"/>
              </a:rPr>
              <a:t>Реализация </a:t>
            </a:r>
            <a:r>
              <a:rPr lang="ru-RU" sz="1800" b="1" u="sng" dirty="0">
                <a:solidFill>
                  <a:srgbClr val="0000FF"/>
                </a:solidFill>
                <a:ea typeface="宋体"/>
                <a:sym typeface="Times New Roman"/>
              </a:rPr>
              <a:t>Указа 594</a:t>
            </a:r>
            <a:r>
              <a:rPr lang="ru-RU" sz="1800" b="1" dirty="0">
                <a:solidFill>
                  <a:srgbClr val="0000FF"/>
                </a:solidFill>
                <a:ea typeface="宋体"/>
                <a:sym typeface="Times New Roman"/>
              </a:rPr>
              <a:t> </a:t>
            </a:r>
            <a:r>
              <a:rPr lang="ru-RU" sz="1800" b="1" dirty="0">
                <a:ea typeface="宋体"/>
                <a:sym typeface="Times New Roman"/>
              </a:rPr>
              <a:t>LBE</a:t>
            </a:r>
          </a:p>
          <a:p>
            <a:r>
              <a:rPr lang="ru-RU" sz="1800" dirty="0">
                <a:ea typeface="宋体"/>
                <a:sym typeface="Times New Roman"/>
              </a:rPr>
              <a:t>Запуск программы зарядки для поддержки электрификации автопарка</a:t>
            </a:r>
          </a:p>
          <a:p>
            <a:r>
              <a:rPr lang="ru-RU" sz="1800" dirty="0">
                <a:ea typeface="宋体"/>
                <a:sym typeface="Times New Roman"/>
              </a:rPr>
              <a:t>Координация планирования электрификации автопарка штата  </a:t>
            </a:r>
          </a:p>
          <a:p>
            <a:r>
              <a:rPr lang="ru-RU" sz="1800" dirty="0">
                <a:ea typeface="宋体"/>
                <a:sym typeface="Times New Roman"/>
              </a:rPr>
              <a:t>Внедрение требования к автомобилям средней грузоподъемности с нулевым уровнем выбросов (вступает в силу с 1 июля 2024 г.)</a:t>
            </a:r>
          </a:p>
          <a:p>
            <a:r>
              <a:rPr lang="ru-RU" sz="1800" dirty="0">
                <a:ea typeface="宋体"/>
                <a:sym typeface="Times New Roman"/>
              </a:rPr>
              <a:t>Поддержка дальнейшего сокращения использования ископаемого топлива на государственных объектах посредством технической и финансовой помощи</a:t>
            </a:r>
          </a:p>
          <a:p>
            <a:r>
              <a:rPr lang="ru-RU" sz="1800" dirty="0">
                <a:ea typeface="宋体"/>
                <a:sym typeface="Times New Roman"/>
              </a:rPr>
              <a:t>Реализация инициативы Buy Clean для сокращения содержания углерода в государственных строительных проектах</a:t>
            </a:r>
          </a:p>
          <a:p>
            <a:r>
              <a:rPr lang="ru-RU" sz="1800" dirty="0">
                <a:ea typeface="宋体"/>
                <a:sym typeface="Times New Roman"/>
              </a:rPr>
              <a:t>Содействие реализации государственных проектов по использованию федеральных налоговых льгот на чистую энергетику</a:t>
            </a: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ru-RU" sz="3200" dirty="0">
                <a:solidFill>
                  <a:srgbClr val="004B8D"/>
                </a:solidFill>
                <a:latin typeface="Aptos Black" panose="020B0004020202020204" pitchFamily="34" charset="0"/>
                <a:ea typeface="宋体"/>
                <a:sym typeface="Times New Roman"/>
              </a:rPr>
              <a:t>Цели на 2024 год</a:t>
            </a:r>
          </a:p>
        </p:txBody>
      </p:sp>
      <p:sp>
        <p:nvSpPr>
          <p:cNvPr id="2" name="Text Placeholder 4">
            <a:extLst>
              <a:ext uri="{FF2B5EF4-FFF2-40B4-BE49-F238E27FC236}">
                <a16:creationId xmlns:a16="http://schemas.microsoft.com/office/drawing/2014/main" id="{35F52352-1EF3-758D-3BFE-051BF5FA11F5}"/>
              </a:ext>
            </a:extLst>
          </p:cNvPr>
          <p:cNvSpPr txBox="1">
            <a:spLocks/>
          </p:cNvSpPr>
          <p:nvPr/>
        </p:nvSpPr>
        <p:spPr>
          <a:xfrm>
            <a:off x="6347533" y="1663337"/>
            <a:ext cx="5637319" cy="2197525"/>
          </a:xfrm>
          <a:prstGeom prst="rect">
            <a:avLst/>
          </a:prstGeom>
        </p:spPr>
        <p:txBody>
          <a:bodyPr vert="horz" lIns="91440" tIns="45720" rIns="91440" bIns="45720" rtlCol="0" anchor="t">
            <a:sp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1800" b="1" dirty="0">
                <a:ea typeface="宋体"/>
                <a:sym typeface="Times New Roman"/>
              </a:rPr>
              <a:t>Программа скидок MOR-EV</a:t>
            </a:r>
          </a:p>
          <a:p>
            <a:r>
              <a:rPr lang="ru-RU" sz="1800" dirty="0">
                <a:ea typeface="宋体"/>
                <a:sym typeface="Times New Roman"/>
              </a:rPr>
              <a:t>Повышение доступности электромобилей (EV) для жителей с ограниченным доходом </a:t>
            </a:r>
          </a:p>
          <a:p>
            <a:r>
              <a:rPr lang="ru-RU" sz="1800" dirty="0">
                <a:ea typeface="宋体"/>
                <a:sym typeface="Times New Roman"/>
              </a:rPr>
              <a:t>Стимулирование электрификации автомобилей средней и большой грузоподъемности</a:t>
            </a:r>
          </a:p>
          <a:p>
            <a:pPr lvl="1"/>
            <a:r>
              <a:rPr lang="ru-RU" sz="1800" dirty="0">
                <a:ea typeface="宋体"/>
                <a:sym typeface="Times New Roman"/>
              </a:rPr>
              <a:t>Взаимодействие с малым бизнесом и сообществами экологической справедливости</a:t>
            </a:r>
          </a:p>
        </p:txBody>
      </p:sp>
    </p:spTree>
    <p:extLst>
      <p:ext uri="{BB962C8B-B14F-4D97-AF65-F5344CB8AC3E}">
        <p14:creationId xmlns:p14="http://schemas.microsoft.com/office/powerpoint/2010/main" val="817890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ru-RU" dirty="0">
                <a:ea typeface="宋体"/>
                <a:sym typeface="Times New Roman"/>
              </a:rPr>
              <a:t>На личном примере</a:t>
            </a:r>
          </a:p>
        </p:txBody>
      </p:sp>
      <p:sp>
        <p:nvSpPr>
          <p:cNvPr id="6" name="Rectangle 5">
            <a:extLst>
              <a:ext uri="{FF2B5EF4-FFF2-40B4-BE49-F238E27FC236}">
                <a16:creationId xmlns:a16="http://schemas.microsoft.com/office/drawing/2014/main" id="{1F5A9687-C404-60C5-8FA9-85B5E4C407EF}"/>
              </a:ext>
            </a:extLst>
          </p:cNvPr>
          <p:cNvSpPr/>
          <p:nvPr/>
        </p:nvSpPr>
        <p:spPr>
          <a:xfrm>
            <a:off x="7676913" y="4529972"/>
            <a:ext cx="4137660" cy="2099428"/>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ru-RU" b="1" u="sng" dirty="0">
                <a:latin typeface="Aptos Narrow" panose="020B0004020202020204" pitchFamily="34" charset="0"/>
                <a:ea typeface="宋体"/>
                <a:sym typeface="Times New Roman"/>
              </a:rPr>
              <a:t>Возможности для взаимодействия с общественностью</a:t>
            </a:r>
          </a:p>
          <a:p>
            <a:pPr marL="285750" indent="-285750">
              <a:buFont typeface="Arial" panose="020B0604020202020204" pitchFamily="34" charset="0"/>
              <a:buChar char="•"/>
            </a:pPr>
            <a:r>
              <a:rPr lang="ru-RU" sz="1500" dirty="0">
                <a:latin typeface="Aptos Narrow" panose="020B0004020202020204" pitchFamily="34" charset="0"/>
                <a:ea typeface="宋体"/>
                <a:sym typeface="Times New Roman"/>
              </a:rPr>
              <a:t>Осень – открытие приема заявок на премию LBE для государственных учреждений, кампусов и частных лиц </a:t>
            </a:r>
          </a:p>
          <a:p>
            <a:pPr marL="285750" indent="-285750">
              <a:buFont typeface="Arial" panose="020B0604020202020204" pitchFamily="34" charset="0"/>
              <a:buChar char="•"/>
            </a:pPr>
            <a:r>
              <a:rPr lang="ru-RU" sz="1500" dirty="0">
                <a:latin typeface="Aptos Narrow" panose="020B0004020202020204" pitchFamily="34" charset="0"/>
                <a:ea typeface="宋体"/>
                <a:sym typeface="Times New Roman"/>
              </a:rPr>
              <a:t>Сентябрь – представление отчета по MOR-EV законодательному органу</a:t>
            </a:r>
          </a:p>
        </p:txBody>
      </p:sp>
      <p:sp>
        <p:nvSpPr>
          <p:cNvPr id="2" name="Rectangle 1">
            <a:extLst>
              <a:ext uri="{FF2B5EF4-FFF2-40B4-BE49-F238E27FC236}">
                <a16:creationId xmlns:a16="http://schemas.microsoft.com/office/drawing/2014/main" id="{71CCA49F-2967-7D6A-9A20-940C4126EC05}"/>
              </a:ext>
            </a:extLst>
          </p:cNvPr>
          <p:cNvSpPr/>
          <p:nvPr/>
        </p:nvSpPr>
        <p:spPr>
          <a:xfrm>
            <a:off x="7676913" y="1186316"/>
            <a:ext cx="4137660" cy="3147940"/>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ru-RU" b="1" u="sng" dirty="0">
                <a:latin typeface="Aptos Narrow" panose="020B0004020202020204" pitchFamily="34" charset="0"/>
                <a:ea typeface="宋体"/>
                <a:sym typeface="Times New Roman"/>
              </a:rPr>
              <a:t>Сроки на 2024 год</a:t>
            </a:r>
          </a:p>
          <a:p>
            <a:pPr marL="285750" indent="-285750">
              <a:buFont typeface="Arial" panose="020B0604020202020204" pitchFamily="34" charset="0"/>
              <a:buChar char="•"/>
            </a:pPr>
            <a:r>
              <a:rPr lang="ru-RU" sz="1500" dirty="0">
                <a:latin typeface="Aptos Narrow" panose="020B0004020202020204" pitchFamily="34" charset="0"/>
                <a:ea typeface="宋体"/>
                <a:sym typeface="Times New Roman"/>
              </a:rPr>
              <a:t>Весна – запуск государственных грантов на зарядку и декарбонизацию автопарка; подача заявок на CPRG в Агентство по охране окружающей среды США</a:t>
            </a:r>
          </a:p>
          <a:p>
            <a:pPr marL="285750" indent="-285750">
              <a:buFont typeface="Arial" panose="020B0604020202020204" pitchFamily="34" charset="0"/>
              <a:buChar char="•"/>
            </a:pPr>
            <a:r>
              <a:rPr lang="ru-RU" sz="1500" dirty="0">
                <a:latin typeface="Aptos Narrow" panose="020B0004020202020204" pitchFamily="34" charset="0"/>
                <a:ea typeface="宋体"/>
                <a:sym typeface="Times New Roman"/>
              </a:rPr>
              <a:t>Лето – запуск гранта на солнечную энергетику + декарбонизацию; заседание межведомственной группы Buy Clean</a:t>
            </a:r>
          </a:p>
          <a:p>
            <a:pPr marL="285750" indent="-285750">
              <a:buFont typeface="Arial" panose="020B0604020202020204" pitchFamily="34" charset="0"/>
              <a:buChar char="•"/>
            </a:pPr>
            <a:r>
              <a:rPr lang="ru-RU" sz="1500" dirty="0">
                <a:latin typeface="Aptos Narrow" panose="020B0004020202020204" pitchFamily="34" charset="0"/>
                <a:ea typeface="宋体"/>
                <a:sym typeface="Times New Roman"/>
              </a:rPr>
              <a:t>Осень – начало программы электрификации MD/HD (при выделении средств CPRG)</a:t>
            </a:r>
          </a:p>
          <a:p>
            <a:pPr marL="285750" indent="-285750">
              <a:buFont typeface="Arial" panose="020B0604020202020204" pitchFamily="34" charset="0"/>
              <a:buChar char="•"/>
            </a:pPr>
            <a:r>
              <a:rPr lang="ru-RU" sz="1500" dirty="0">
                <a:latin typeface="Aptos Narrow" panose="020B0004020202020204" pitchFamily="34" charset="0"/>
                <a:ea typeface="宋体"/>
                <a:sym typeface="Times New Roman"/>
              </a:rPr>
              <a:t>Зима – вручение ежегодных премий «На личном примере»</a:t>
            </a:r>
          </a:p>
        </p:txBody>
      </p:sp>
      <p:sp>
        <p:nvSpPr>
          <p:cNvPr id="7" name="TextBox 6">
            <a:extLst>
              <a:ext uri="{FF2B5EF4-FFF2-40B4-BE49-F238E27FC236}">
                <a16:creationId xmlns:a16="http://schemas.microsoft.com/office/drawing/2014/main" id="{1E2D11E9-7938-01FD-9510-0BEA579A12FF}"/>
              </a:ext>
            </a:extLst>
          </p:cNvPr>
          <p:cNvSpPr txBox="1"/>
          <p:nvPr/>
        </p:nvSpPr>
        <p:spPr>
          <a:xfrm>
            <a:off x="377427" y="1061575"/>
            <a:ext cx="6739128" cy="584775"/>
          </a:xfrm>
          <a:prstGeom prst="rect">
            <a:avLst/>
          </a:prstGeom>
          <a:noFill/>
        </p:spPr>
        <p:txBody>
          <a:bodyPr wrap="square">
            <a:spAutoFit/>
          </a:bodyPr>
          <a:lstStyle/>
          <a:p>
            <a:pPr algn="ctr"/>
            <a:r>
              <a:rPr lang="ru-RU" sz="3200" dirty="0">
                <a:solidFill>
                  <a:srgbClr val="004B8D"/>
                </a:solidFill>
                <a:latin typeface="Aptos Black" panose="020B0004020202020204" pitchFamily="34" charset="0"/>
                <a:ea typeface="宋体"/>
                <a:sym typeface="Times New Roman"/>
              </a:rPr>
              <a:t>Основные проекты 2024 года</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198593" y="1717326"/>
            <a:ext cx="7299487" cy="5012658"/>
          </a:xfrm>
          <a:prstGeom prst="rect">
            <a:avLst/>
          </a:prstGeom>
        </p:spPr>
        <p:txBody>
          <a:bodyPr vert="horz" lIns="91440" tIns="45720" rIns="91440" bIns="45720" rtlCol="0" anchor="t">
            <a:normAutofit fontScale="8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1900" b="1" dirty="0">
                <a:ea typeface="宋体"/>
                <a:sym typeface="Times New Roman"/>
              </a:rPr>
              <a:t>Реализация Указа 594 LBE </a:t>
            </a:r>
          </a:p>
          <a:p>
            <a:r>
              <a:rPr lang="ru-RU" sz="2000" dirty="0">
                <a:ea typeface="宋体"/>
                <a:sym typeface="Times New Roman"/>
              </a:rPr>
              <a:t>Запуск многомиллионной программы грантов для зарядки электромобилей государственного автопарка </a:t>
            </a:r>
          </a:p>
          <a:p>
            <a:r>
              <a:rPr lang="ru-RU" sz="2000" dirty="0">
                <a:ea typeface="宋体"/>
                <a:sym typeface="Times New Roman"/>
              </a:rPr>
              <a:t>Запуск программы грантов для декарбонизации зданий и солнечной энергетики на местах</a:t>
            </a:r>
          </a:p>
          <a:p>
            <a:r>
              <a:rPr lang="ru-RU" sz="2000" dirty="0">
                <a:ea typeface="宋体"/>
                <a:sym typeface="Times New Roman"/>
              </a:rPr>
              <a:t>Разработка планов по переводу автопарка на электромобили и программы зарядки электромобилей по месту жительства</a:t>
            </a:r>
          </a:p>
          <a:p>
            <a:r>
              <a:rPr lang="ru-RU" sz="2000" dirty="0">
                <a:ea typeface="宋体"/>
                <a:sym typeface="Times New Roman"/>
              </a:rPr>
              <a:t>Контроль за исполнением и расширение инициативы Buy Clean для государственного строительства</a:t>
            </a:r>
          </a:p>
          <a:p>
            <a:r>
              <a:rPr lang="ru-RU" sz="2000" dirty="0">
                <a:ea typeface="宋体"/>
                <a:sym typeface="Times New Roman"/>
              </a:rPr>
              <a:t>Отслеживание и публикация общедоступных данных государственного портфеля по энергетике/выбросам </a:t>
            </a:r>
          </a:p>
          <a:p>
            <a:pPr marL="0" indent="0">
              <a:spcBef>
                <a:spcPts val="1200"/>
              </a:spcBef>
              <a:spcAft>
                <a:spcPts val="600"/>
              </a:spcAft>
              <a:buNone/>
            </a:pPr>
            <a:r>
              <a:rPr lang="ru-RU" sz="1900" b="1" dirty="0">
                <a:ea typeface="宋体"/>
                <a:sym typeface="Times New Roman"/>
              </a:rPr>
              <a:t>Программа MOR-EV</a:t>
            </a:r>
          </a:p>
          <a:p>
            <a:r>
              <a:rPr lang="ru-RU" sz="2000" dirty="0">
                <a:ea typeface="宋体"/>
                <a:sym typeface="Times New Roman"/>
              </a:rPr>
              <a:t>Разработка многолетней программы + прогнозов внедрения электромобилей и работа над определением вариантов финансирования  </a:t>
            </a:r>
          </a:p>
          <a:p>
            <a:r>
              <a:rPr lang="ru-RU" sz="2000" dirty="0">
                <a:ea typeface="宋体"/>
                <a:sym typeface="Times New Roman"/>
              </a:rPr>
              <a:t>Расширение стратегии работы с общественными организациями по содействию доступу к электромобилям для малоимущих и обездоленных жителей и приоритетных групп населения </a:t>
            </a:r>
          </a:p>
          <a:p>
            <a:r>
              <a:rPr lang="ru-RU" sz="2000" dirty="0">
                <a:ea typeface="宋体"/>
                <a:sym typeface="Times New Roman"/>
              </a:rPr>
              <a:t>Подача заявок на получение гранта Агентства по охране окружающей среды США (CPRG) на электрификацию транспортных средств средней и большой грузоподъемности (MD/HD) в рамках штата </a:t>
            </a:r>
          </a:p>
        </p:txBody>
      </p:sp>
    </p:spTree>
    <p:extLst>
      <p:ext uri="{BB962C8B-B14F-4D97-AF65-F5344CB8AC3E}">
        <p14:creationId xmlns:p14="http://schemas.microsoft.com/office/powerpoint/2010/main" val="266022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ru-RU" dirty="0">
                <a:ea typeface="宋体"/>
                <a:sym typeface="Times New Roman"/>
              </a:rPr>
              <a:t>Возобновляемая и альтернативная энергетика</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592317"/>
            <a:ext cx="11014841" cy="4612540"/>
          </a:xfrm>
        </p:spPr>
        <p:txBody>
          <a:bodyPr>
            <a:normAutofit fontScale="85000" lnSpcReduction="20000"/>
          </a:bodyPr>
          <a:lstStyle/>
          <a:p>
            <a:r>
              <a:rPr lang="ru-RU" sz="3300" dirty="0">
                <a:ea typeface="宋体"/>
                <a:sym typeface="Times New Roman"/>
              </a:rPr>
              <a:t>Анализ и улучшение существующих программ стимулирования, чтобы:</a:t>
            </a:r>
          </a:p>
          <a:p>
            <a:pPr lvl="1"/>
            <a:r>
              <a:rPr lang="ru-RU" sz="3300" dirty="0">
                <a:ea typeface="宋体"/>
                <a:sym typeface="Times New Roman"/>
              </a:rPr>
              <a:t>Ответственно распоряжаться средствами налогоплательщиков </a:t>
            </a:r>
          </a:p>
          <a:p>
            <a:pPr lvl="1"/>
            <a:r>
              <a:rPr lang="ru-RU" sz="3300" dirty="0">
                <a:ea typeface="宋体"/>
                <a:sym typeface="Times New Roman"/>
              </a:rPr>
              <a:t>Обеспечивать широкое участие потребителей с низким и средним уровнем дохода и равные льготы</a:t>
            </a:r>
          </a:p>
          <a:p>
            <a:pPr lvl="1"/>
            <a:r>
              <a:rPr lang="ru-RU" sz="3300" dirty="0">
                <a:ea typeface="宋体"/>
                <a:sym typeface="Times New Roman"/>
              </a:rPr>
              <a:t>Оптимизировать требования к программе и процедуре подачи заявок </a:t>
            </a:r>
          </a:p>
          <a:p>
            <a:pPr lvl="1"/>
            <a:r>
              <a:rPr lang="ru-RU" sz="3300" dirty="0">
                <a:ea typeface="宋体"/>
                <a:sym typeface="Times New Roman"/>
              </a:rPr>
              <a:t>Обеспечить надежные источники дохода для разработчиков проектов</a:t>
            </a:r>
          </a:p>
          <a:p>
            <a:r>
              <a:rPr lang="ru-RU" sz="3300" dirty="0">
                <a:ea typeface="宋体"/>
                <a:sym typeface="Times New Roman"/>
              </a:rPr>
              <a:t>Разработка новых программ стимулирования для содействия внедрению возобновляемых источников энергии в ключевых областях </a:t>
            </a:r>
          </a:p>
          <a:p>
            <a:endParaRPr lang="en-US" dirty="0">
              <a:latin typeface="Times New Roman"/>
              <a:ea typeface="宋体"/>
              <a:sym typeface="Times New Roman"/>
            </a:endParaRPr>
          </a:p>
          <a:p>
            <a:pPr lvl="1"/>
            <a:endParaRPr lang="en-US" dirty="0">
              <a:latin typeface="Times New Roman"/>
              <a:ea typeface="宋体"/>
              <a:sym typeface="Times New Roman"/>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ru-RU" sz="3200" dirty="0">
                <a:solidFill>
                  <a:srgbClr val="004B8D"/>
                </a:solidFill>
                <a:latin typeface="Aptos Black" panose="020B0004020202020204" pitchFamily="34" charset="0"/>
                <a:ea typeface="宋体"/>
                <a:sym typeface="Times New Roman"/>
              </a:rPr>
              <a:t>Цели на 2024 год</a:t>
            </a:r>
          </a:p>
        </p:txBody>
      </p:sp>
    </p:spTree>
    <p:extLst>
      <p:ext uri="{BB962C8B-B14F-4D97-AF65-F5344CB8AC3E}">
        <p14:creationId xmlns:p14="http://schemas.microsoft.com/office/powerpoint/2010/main" val="1812952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ru-RU" dirty="0">
                <a:ea typeface="宋体"/>
                <a:sym typeface="Times New Roman"/>
              </a:rPr>
              <a:t>Возобновляемая и альтернативная энергетика</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91940"/>
            <a:ext cx="4137660" cy="2537460"/>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ru-RU" b="1" u="sng" dirty="0">
                <a:latin typeface="Aptos Narrow" panose="020B0004020202020204" pitchFamily="34" charset="0"/>
                <a:ea typeface="宋体"/>
                <a:sym typeface="Times New Roman"/>
              </a:rPr>
              <a:t>Возможности для взаимодействия с общественностью</a:t>
            </a:r>
          </a:p>
          <a:p>
            <a:pPr marL="285750" indent="-285750">
              <a:buFont typeface="Arial" panose="020B0604020202020204" pitchFamily="34" charset="0"/>
              <a:buChar char="•"/>
            </a:pPr>
            <a:r>
              <a:rPr lang="ru-RU" sz="1600" dirty="0">
                <a:latin typeface="Aptos Narrow" panose="020B0004020202020204" pitchFamily="34" charset="0"/>
                <a:ea typeface="宋体"/>
                <a:sym typeface="Times New Roman"/>
              </a:rPr>
              <a:t>Весна – сбор мнений заинтересованных сторон по обзору CPS</a:t>
            </a:r>
          </a:p>
          <a:p>
            <a:pPr marL="285750" indent="-285750">
              <a:buFont typeface="Arial" panose="020B0604020202020204" pitchFamily="34" charset="0"/>
              <a:buChar char="•"/>
            </a:pPr>
            <a:r>
              <a:rPr lang="ru-RU" sz="1600" dirty="0">
                <a:latin typeface="Aptos Narrow" panose="020B0004020202020204" pitchFamily="34" charset="0"/>
                <a:ea typeface="宋体"/>
                <a:sym typeface="Times New Roman"/>
              </a:rPr>
              <a:t>Лето – сбор мнений общественности по предварительному предложению SMART</a:t>
            </a:r>
          </a:p>
          <a:p>
            <a:pPr marL="285750" indent="-285750">
              <a:buFont typeface="Arial" panose="020B0604020202020204" pitchFamily="34" charset="0"/>
              <a:buChar char="•"/>
            </a:pPr>
            <a:r>
              <a:rPr lang="ru-RU" sz="1600" dirty="0">
                <a:latin typeface="Aptos Narrow" panose="020B0004020202020204" pitchFamily="34" charset="0"/>
                <a:ea typeface="宋体"/>
                <a:sym typeface="Times New Roman"/>
              </a:rPr>
              <a:t>Лето – сбор мнений общественности по предварительному предложению по грантам на хранение энергии</a:t>
            </a:r>
          </a:p>
          <a:p>
            <a:pPr algn="ctr"/>
            <a:endParaRPr lang="en-US" sz="1400" dirty="0">
              <a:latin typeface="Times New Roman"/>
              <a:ea typeface="宋体"/>
              <a:sym typeface="Times New Roman"/>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9"/>
            <a:ext cx="4137660" cy="2422231"/>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ru-RU" b="1" u="sng" dirty="0">
                <a:latin typeface="Aptos Narrow" panose="020B0004020202020204" pitchFamily="34" charset="0"/>
                <a:ea typeface="宋体"/>
                <a:sym typeface="Times New Roman"/>
              </a:rPr>
              <a:t>Сроки на 2024 год</a:t>
            </a:r>
          </a:p>
          <a:p>
            <a:pPr marL="285750" indent="-285750">
              <a:buFont typeface="Arial" panose="020B0604020202020204" pitchFamily="34" charset="0"/>
              <a:buChar char="•"/>
            </a:pPr>
            <a:r>
              <a:rPr lang="ru-RU" sz="1600" dirty="0">
                <a:latin typeface="Aptos Narrow" panose="020B0004020202020204" pitchFamily="34" charset="0"/>
                <a:ea typeface="宋体"/>
                <a:sym typeface="Times New Roman"/>
              </a:rPr>
              <a:t>Весна – объявление премий «Солнечная энергия для всех» </a:t>
            </a:r>
          </a:p>
          <a:p>
            <a:pPr marL="285750" indent="-285750">
              <a:buFont typeface="Arial" panose="020B0604020202020204" pitchFamily="34" charset="0"/>
              <a:buChar char="•"/>
            </a:pPr>
            <a:r>
              <a:rPr lang="ru-RU" sz="1600" dirty="0">
                <a:latin typeface="Aptos Narrow" panose="020B0004020202020204" pitchFamily="34" charset="0"/>
                <a:ea typeface="宋体"/>
                <a:sym typeface="Times New Roman"/>
              </a:rPr>
              <a:t>Лето – предварительное предложение SMART </a:t>
            </a:r>
          </a:p>
          <a:p>
            <a:pPr marL="285750" indent="-285750">
              <a:buFont typeface="Arial" panose="020B0604020202020204" pitchFamily="34" charset="0"/>
              <a:buChar char="•"/>
            </a:pPr>
            <a:r>
              <a:rPr lang="ru-RU" sz="1600" dirty="0">
                <a:latin typeface="Aptos Narrow" panose="020B0004020202020204" pitchFamily="34" charset="0"/>
                <a:ea typeface="宋体"/>
                <a:sym typeface="Times New Roman"/>
              </a:rPr>
              <a:t>Лето – предварительное предложение программы грантов на хранение энергии</a:t>
            </a:r>
          </a:p>
          <a:p>
            <a:pPr marL="285750" indent="-285750">
              <a:buFont typeface="Arial" panose="020B0604020202020204" pitchFamily="34" charset="0"/>
              <a:buChar char="•"/>
            </a:pPr>
            <a:r>
              <a:rPr lang="ru-RU" sz="1600" dirty="0">
                <a:latin typeface="Aptos Narrow" panose="020B0004020202020204" pitchFamily="34" charset="0"/>
                <a:ea typeface="宋体"/>
                <a:sym typeface="Times New Roman"/>
              </a:rPr>
              <a:t>Осень – открытие приема заявок на LISSP</a:t>
            </a:r>
          </a:p>
        </p:txBody>
      </p:sp>
      <p:sp>
        <p:nvSpPr>
          <p:cNvPr id="7" name="TextBox 6">
            <a:extLst>
              <a:ext uri="{FF2B5EF4-FFF2-40B4-BE49-F238E27FC236}">
                <a16:creationId xmlns:a16="http://schemas.microsoft.com/office/drawing/2014/main" id="{1E2D11E9-7938-01FD-9510-0BEA579A12FF}"/>
              </a:ext>
            </a:extLst>
          </p:cNvPr>
          <p:cNvSpPr txBox="1"/>
          <p:nvPr/>
        </p:nvSpPr>
        <p:spPr>
          <a:xfrm>
            <a:off x="484632" y="1132551"/>
            <a:ext cx="6537960" cy="584775"/>
          </a:xfrm>
          <a:prstGeom prst="rect">
            <a:avLst/>
          </a:prstGeom>
          <a:noFill/>
        </p:spPr>
        <p:txBody>
          <a:bodyPr wrap="square">
            <a:spAutoFit/>
          </a:bodyPr>
          <a:lstStyle/>
          <a:p>
            <a:pPr algn="ctr"/>
            <a:r>
              <a:rPr lang="ru-RU" sz="3200" dirty="0">
                <a:solidFill>
                  <a:srgbClr val="004B8D"/>
                </a:solidFill>
                <a:latin typeface="Aptos Black" panose="020B0004020202020204" pitchFamily="34" charset="0"/>
                <a:ea typeface="宋体"/>
                <a:sym typeface="Times New Roman"/>
              </a:rPr>
              <a:t>Основные проекты 2024 года</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827054"/>
            <a:ext cx="6941820" cy="4347113"/>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u-RU" dirty="0">
                <a:ea typeface="宋体"/>
                <a:sym typeface="Times New Roman"/>
              </a:rPr>
              <a:t>Анализ </a:t>
            </a:r>
            <a:r>
              <a:rPr lang="ru-RU" dirty="0">
                <a:ea typeface="宋体"/>
                <a:sym typeface="Times New Roman"/>
                <a:hlinkClick r:id="rId2"/>
              </a:rPr>
              <a:t>Solar Massachusetts Renewable Target (SMART) </a:t>
            </a:r>
            <a:r>
              <a:rPr lang="ru-RU" dirty="0">
                <a:ea typeface="宋体"/>
                <a:sym typeface="Times New Roman"/>
              </a:rPr>
              <a:t>и предварительное предложение</a:t>
            </a:r>
          </a:p>
          <a:p>
            <a:r>
              <a:rPr lang="ru-RU" dirty="0">
                <a:ea typeface="宋体"/>
                <a:sym typeface="Times New Roman"/>
              </a:rPr>
              <a:t>Программа услуг солнечной энергетики для малообеспеченных слоев населения (LISSP)</a:t>
            </a:r>
          </a:p>
          <a:p>
            <a:r>
              <a:rPr lang="ru-RU" u="sng" dirty="0">
                <a:solidFill>
                  <a:srgbClr val="0000FF"/>
                </a:solidFill>
                <a:ea typeface="宋体"/>
                <a:sym typeface="Times New Roman"/>
              </a:rPr>
              <a:t>Солнечная энергия для всех</a:t>
            </a:r>
            <a:r>
              <a:rPr lang="ru-RU" dirty="0">
                <a:solidFill>
                  <a:srgbClr val="0000FF"/>
                </a:solidFill>
                <a:ea typeface="宋体"/>
                <a:sym typeface="Times New Roman"/>
              </a:rPr>
              <a:t> </a:t>
            </a:r>
            <a:r>
              <a:rPr lang="ru-RU" sz="2100" dirty="0">
                <a:ea typeface="宋体"/>
                <a:sym typeface="Times New Roman"/>
              </a:rPr>
              <a:t>(ожидается премия EPA)</a:t>
            </a:r>
          </a:p>
          <a:p>
            <a:r>
              <a:rPr lang="ru-RU" dirty="0">
                <a:ea typeface="宋体"/>
                <a:sym typeface="Times New Roman"/>
              </a:rPr>
              <a:t>Обзор стандарта чистой пиковой энергии (CPS) </a:t>
            </a:r>
          </a:p>
          <a:p>
            <a:r>
              <a:rPr lang="ru-RU" dirty="0">
                <a:ea typeface="宋体"/>
                <a:sym typeface="Times New Roman"/>
                <a:hlinkClick r:id="rId3"/>
              </a:rPr>
              <a:t>Программа грантов по хранению энергии </a:t>
            </a:r>
          </a:p>
          <a:p>
            <a:r>
              <a:rPr lang="ru-RU" dirty="0">
                <a:ea typeface="宋体"/>
                <a:sym typeface="Times New Roman"/>
              </a:rPr>
              <a:t>Разработка портала Стандарта портфеля возобновляемых источников энергии (RPS) </a:t>
            </a:r>
          </a:p>
          <a:p>
            <a:r>
              <a:rPr lang="ru-RU" dirty="0">
                <a:ea typeface="宋体"/>
                <a:sym typeface="Times New Roman"/>
              </a:rPr>
              <a:t>Дорожная карта штата </a:t>
            </a:r>
            <a:r>
              <a:rPr lang="en-US" dirty="0">
                <a:ea typeface="宋体"/>
                <a:sym typeface="Times New Roman"/>
              </a:rPr>
              <a:t>Massachusetts</a:t>
            </a:r>
            <a:r>
              <a:rPr lang="ru-RU" dirty="0">
                <a:ea typeface="宋体"/>
                <a:sym typeface="Times New Roman"/>
              </a:rPr>
              <a:t> по водороду  </a:t>
            </a:r>
          </a:p>
          <a:p>
            <a:pPr lvl="1"/>
            <a:endParaRPr lang="en-US" dirty="0">
              <a:latin typeface="Times New Roman"/>
              <a:ea typeface="宋体"/>
              <a:sym typeface="Times New Roman"/>
            </a:endParaRPr>
          </a:p>
        </p:txBody>
      </p:sp>
    </p:spTree>
    <p:extLst>
      <p:ext uri="{BB962C8B-B14F-4D97-AF65-F5344CB8AC3E}">
        <p14:creationId xmlns:p14="http://schemas.microsoft.com/office/powerpoint/2010/main" val="2998431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ru-RU" dirty="0">
                <a:ea typeface="宋体"/>
                <a:sym typeface="Times New Roman"/>
              </a:rPr>
              <a:t>Энергетическая эффективность </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807029"/>
            <a:ext cx="11014841" cy="4659737"/>
          </a:xfrm>
        </p:spPr>
        <p:txBody>
          <a:bodyPr vert="horz" lIns="91440" tIns="45720" rIns="91440" bIns="45720" rtlCol="0" anchor="t">
            <a:spAutoFit/>
          </a:bodyPr>
          <a:lstStyle/>
          <a:p>
            <a:r>
              <a:rPr lang="ru-RU" dirty="0">
                <a:ea typeface="宋体"/>
                <a:sym typeface="Times New Roman"/>
              </a:rPr>
              <a:t>Поддержка и стимулирование надлежащего инвестирования в энергоэффективность и декарбонизацию для достижения климатических целей штата </a:t>
            </a:r>
          </a:p>
          <a:p>
            <a:r>
              <a:rPr lang="ru-RU" dirty="0">
                <a:ea typeface="宋体"/>
                <a:sym typeface="Times New Roman"/>
              </a:rPr>
              <a:t>Стимулирование декарбонизации зданий посредством разработки отчетности по энергопотреблению в зданиях </a:t>
            </a:r>
          </a:p>
          <a:p>
            <a:r>
              <a:rPr lang="ru-RU" dirty="0">
                <a:ea typeface="宋体"/>
                <a:sym typeface="Times New Roman"/>
              </a:rPr>
              <a:t>Установление приоритета перехода на чистую энергетику жителей с низким и средним доходом посредством грантов </a:t>
            </a:r>
            <a:r>
              <a:rPr lang="en-US" dirty="0">
                <a:ea typeface="宋体"/>
                <a:sym typeface="Times New Roman"/>
              </a:rPr>
              <a:t>DOER</a:t>
            </a:r>
            <a:r>
              <a:rPr lang="ru-RU" dirty="0">
                <a:ea typeface="宋体"/>
                <a:sym typeface="Times New Roman"/>
              </a:rPr>
              <a:t> на доступное жилье и разработки программ</a:t>
            </a:r>
          </a:p>
          <a:p>
            <a:r>
              <a:rPr lang="ru-RU" dirty="0">
                <a:ea typeface="宋体"/>
                <a:sym typeface="Times New Roman"/>
              </a:rPr>
              <a:t>Отстаивание разработки энергетических норм и правил, способствующих дальнейшей декарбонизации </a:t>
            </a:r>
            <a:endParaRPr lang="en-US" dirty="0">
              <a:ea typeface="宋体"/>
              <a:sym typeface="Times New Roman"/>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ru-RU" sz="3200" dirty="0">
                <a:solidFill>
                  <a:srgbClr val="004B8D"/>
                </a:solidFill>
                <a:latin typeface="Aptos Black" panose="020B0004020202020204" pitchFamily="34" charset="0"/>
                <a:ea typeface="宋体"/>
                <a:sym typeface="Times New Roman"/>
              </a:rPr>
              <a:t>Цели на 2024 год</a:t>
            </a:r>
          </a:p>
        </p:txBody>
      </p:sp>
    </p:spTree>
    <p:extLst>
      <p:ext uri="{BB962C8B-B14F-4D97-AF65-F5344CB8AC3E}">
        <p14:creationId xmlns:p14="http://schemas.microsoft.com/office/powerpoint/2010/main" val="417237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ru-RU" dirty="0">
                <a:ea typeface="宋体"/>
                <a:sym typeface="Times New Roman"/>
              </a:rPr>
              <a:t>Энергетическая эффективность </a:t>
            </a:r>
          </a:p>
        </p:txBody>
      </p:sp>
      <p:sp>
        <p:nvSpPr>
          <p:cNvPr id="6" name="Rectangle 5">
            <a:extLst>
              <a:ext uri="{FF2B5EF4-FFF2-40B4-BE49-F238E27FC236}">
                <a16:creationId xmlns:a16="http://schemas.microsoft.com/office/drawing/2014/main" id="{1F5A9687-C404-60C5-8FA9-85B5E4C407EF}"/>
              </a:ext>
            </a:extLst>
          </p:cNvPr>
          <p:cNvSpPr/>
          <p:nvPr/>
        </p:nvSpPr>
        <p:spPr>
          <a:xfrm>
            <a:off x="7445829" y="4091939"/>
            <a:ext cx="4506685" cy="2537461"/>
          </a:xfrm>
          <a:prstGeom prst="rect">
            <a:avLst/>
          </a:prstGeom>
        </p:spPr>
        <p:style>
          <a:lnRef idx="1">
            <a:schemeClr val="accent6"/>
          </a:lnRef>
          <a:fillRef idx="2">
            <a:schemeClr val="accent6"/>
          </a:fillRef>
          <a:effectRef idx="1">
            <a:schemeClr val="accent6"/>
          </a:effectRef>
          <a:fontRef idx="minor">
            <a:schemeClr val="dk1"/>
          </a:fontRef>
        </p:style>
        <p:txBody>
          <a:bodyPr lIns="91440" tIns="182880" rIns="91440" bIns="182880" rtlCol="0" anchor="t"/>
          <a:lstStyle/>
          <a:p>
            <a:pPr algn="ctr"/>
            <a:r>
              <a:rPr lang="ru-RU" b="1" u="sng" dirty="0">
                <a:latin typeface="Aptos Narrow" panose="020B0004020202020204" pitchFamily="34" charset="0"/>
                <a:ea typeface="宋体"/>
                <a:sym typeface="Times New Roman"/>
              </a:rPr>
              <a:t>Возможности для взаимодействия с общественностью</a:t>
            </a:r>
          </a:p>
          <a:p>
            <a:pPr marL="285750" indent="-285750">
              <a:buFont typeface="Arial"/>
              <a:buChar char="•"/>
            </a:pPr>
            <a:r>
              <a:rPr lang="ru-RU" sz="1600" dirty="0">
                <a:latin typeface="Aptos Narrow" panose="020B0004020202020204" pitchFamily="34" charset="0"/>
                <a:ea typeface="宋体"/>
                <a:sym typeface="Times New Roman"/>
              </a:rPr>
              <a:t>18 марта 2024 г. – встреча с общественность по HER/HEAR</a:t>
            </a:r>
          </a:p>
          <a:p>
            <a:pPr marL="285750" indent="-285750">
              <a:buFont typeface="Arial"/>
              <a:buChar char="•"/>
            </a:pPr>
            <a:r>
              <a:rPr lang="ru-RU" sz="1600" dirty="0">
                <a:latin typeface="Aptos Narrow" panose="020B0004020202020204" pitchFamily="34" charset="0"/>
                <a:ea typeface="宋体"/>
                <a:sym typeface="Times New Roman"/>
              </a:rPr>
              <a:t>Апрель, май и июнь — встречи с общественностью по трехлетнему плану энергоэффективности</a:t>
            </a:r>
          </a:p>
          <a:p>
            <a:pPr marL="285750" indent="-285750">
              <a:buFont typeface="Arial"/>
              <a:buChar char="•"/>
            </a:pPr>
            <a:r>
              <a:rPr lang="ru-RU" sz="1600" dirty="0">
                <a:latin typeface="Aptos Narrow" panose="020B0004020202020204" pitchFamily="34" charset="0"/>
                <a:ea typeface="宋体"/>
                <a:sym typeface="Times New Roman"/>
              </a:rPr>
              <a:t>Лето – мнения общественности о правилах отчетности по энергопотреблению в зданиях</a:t>
            </a:r>
          </a:p>
          <a:p>
            <a:pPr marL="285750" indent="-285750">
              <a:buFont typeface="Arial"/>
              <a:buChar char="•"/>
            </a:pPr>
            <a:endParaRPr lang="en-US" sz="1400" dirty="0">
              <a:latin typeface="Times New Roman"/>
              <a:ea typeface="宋体"/>
              <a:sym typeface="Times New Roman"/>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445829" y="1132552"/>
            <a:ext cx="4372791" cy="2758330"/>
          </a:xfrm>
          <a:prstGeom prst="rect">
            <a:avLst/>
          </a:prstGeom>
        </p:spPr>
        <p:style>
          <a:lnRef idx="1">
            <a:schemeClr val="accent3"/>
          </a:lnRef>
          <a:fillRef idx="2">
            <a:schemeClr val="accent3"/>
          </a:fillRef>
          <a:effectRef idx="1">
            <a:schemeClr val="accent3"/>
          </a:effectRef>
          <a:fontRef idx="minor">
            <a:schemeClr val="dk1"/>
          </a:fontRef>
        </p:style>
        <p:txBody>
          <a:bodyPr lIns="91440" tIns="182880" rIns="91440" bIns="182880" rtlCol="0" anchor="t"/>
          <a:lstStyle/>
          <a:p>
            <a:pPr algn="ctr"/>
            <a:r>
              <a:rPr lang="ru-RU" b="1" u="sng" dirty="0">
                <a:latin typeface="Aptos Narrow" panose="020B0004020202020204" pitchFamily="34" charset="0"/>
                <a:ea typeface="宋体"/>
                <a:sym typeface="Times New Roman"/>
              </a:rPr>
              <a:t>Сроки на 2024 год</a:t>
            </a:r>
          </a:p>
          <a:p>
            <a:pPr marL="285750" indent="-285750">
              <a:buFont typeface="Arial"/>
              <a:buChar char="•"/>
            </a:pPr>
            <a:r>
              <a:rPr lang="ru-RU" sz="1500" dirty="0">
                <a:latin typeface="Aptos Narrow" panose="020B0004020202020204" pitchFamily="34" charset="0"/>
                <a:ea typeface="宋体"/>
                <a:sym typeface="Times New Roman"/>
              </a:rPr>
              <a:t>Весна – 2 тур премирования проектов модернизации доступного жилья с использованием экологически чистых источников энергии</a:t>
            </a:r>
          </a:p>
          <a:p>
            <a:pPr marL="285750" indent="-285750">
              <a:buFont typeface="Arial"/>
              <a:buChar char="•"/>
            </a:pPr>
            <a:r>
              <a:rPr lang="ru-RU" sz="1500" dirty="0">
                <a:latin typeface="Aptos Narrow" panose="020B0004020202020204" pitchFamily="34" charset="0"/>
                <a:ea typeface="宋体"/>
                <a:sym typeface="Times New Roman"/>
              </a:rPr>
              <a:t>Весна – запуск программы по повышению энергоэффективности Merrimack Valley</a:t>
            </a:r>
          </a:p>
          <a:p>
            <a:pPr marL="285750" indent="-285750">
              <a:buFont typeface="Arial"/>
              <a:buChar char="•"/>
            </a:pPr>
            <a:r>
              <a:rPr lang="ru-RU" sz="1500" dirty="0">
                <a:latin typeface="Aptos Narrow" panose="020B0004020202020204" pitchFamily="34" charset="0"/>
                <a:ea typeface="宋体"/>
                <a:sym typeface="Times New Roman"/>
              </a:rPr>
              <a:t>Лето – разработка окончательных рекомендаций по трехлетнему плану энергоэффективности на 2025–2027 гг</a:t>
            </a:r>
          </a:p>
          <a:p>
            <a:pPr marL="285750" indent="-285750">
              <a:buFont typeface="Arial"/>
              <a:buChar char="•"/>
            </a:pPr>
            <a:r>
              <a:rPr lang="ru-RU" sz="1500" dirty="0">
                <a:latin typeface="Aptos Narrow" panose="020B0004020202020204" pitchFamily="34" charset="0"/>
                <a:ea typeface="宋体"/>
                <a:cs typeface="Calibri"/>
                <a:sym typeface="Times New Roman"/>
              </a:rPr>
              <a:t>Зима – обнародование правил BER </a:t>
            </a:r>
          </a:p>
          <a:p>
            <a:pPr marL="285750" indent="-285750">
              <a:buFont typeface="Arial"/>
              <a:buChar char="•"/>
            </a:pPr>
            <a:endParaRPr lang="en-US" sz="1400" dirty="0">
              <a:latin typeface="Times New Roman"/>
              <a:ea typeface="宋体"/>
              <a:cs typeface="Calibri"/>
              <a:sym typeface="Times New Roman"/>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585216" y="1132551"/>
            <a:ext cx="6519672" cy="584775"/>
          </a:xfrm>
          <a:prstGeom prst="rect">
            <a:avLst/>
          </a:prstGeom>
          <a:noFill/>
        </p:spPr>
        <p:txBody>
          <a:bodyPr wrap="square">
            <a:spAutoFit/>
          </a:bodyPr>
          <a:lstStyle/>
          <a:p>
            <a:pPr algn="ctr"/>
            <a:r>
              <a:rPr lang="ru-RU" sz="3200" dirty="0">
                <a:solidFill>
                  <a:srgbClr val="004B8D"/>
                </a:solidFill>
                <a:latin typeface="Aptos Black" panose="020B0004020202020204" pitchFamily="34" charset="0"/>
                <a:ea typeface="宋体"/>
                <a:sym typeface="Times New Roman"/>
              </a:rPr>
              <a:t>Основные проекты 2024 года</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7068402" cy="4819781"/>
          </a:xfrm>
          <a:prstGeom prst="rect">
            <a:avLst/>
          </a:prstGeom>
        </p:spPr>
        <p:txBody>
          <a:bodyPr vert="horz" lIns="91440" tIns="45720" rIns="91440" bIns="45720" rtlCol="0" anchor="t">
            <a:sp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u-RU" sz="2400" dirty="0">
                <a:ea typeface="宋体"/>
                <a:sym typeface="Times New Roman"/>
              </a:rPr>
              <a:t>Поддержка разработки трехлетнего плана повышения энергоэффективности на 2025–2027 годы </a:t>
            </a:r>
          </a:p>
          <a:p>
            <a:r>
              <a:rPr lang="ru-RU" sz="2400" dirty="0">
                <a:ea typeface="宋体"/>
                <a:sym typeface="Times New Roman"/>
              </a:rPr>
              <a:t>Обнародование правил отчетности по энергопотреблению в зданиях</a:t>
            </a:r>
          </a:p>
          <a:p>
            <a:r>
              <a:rPr lang="ru-RU" sz="2400" dirty="0">
                <a:ea typeface="宋体"/>
                <a:sym typeface="Times New Roman"/>
              </a:rPr>
              <a:t>Премиальные гранты в рамках программы грантов </a:t>
            </a:r>
            <a:r>
              <a:rPr lang="en-US" sz="2400" dirty="0">
                <a:ea typeface="宋体"/>
                <a:sym typeface="Times New Roman"/>
              </a:rPr>
              <a:t>DOER</a:t>
            </a:r>
            <a:r>
              <a:rPr lang="ru-RU" sz="2400" dirty="0">
                <a:ea typeface="宋体"/>
                <a:sym typeface="Times New Roman"/>
              </a:rPr>
              <a:t> на декарбонизацию доступного жилья</a:t>
            </a:r>
          </a:p>
          <a:p>
            <a:r>
              <a:rPr lang="ru-RU" sz="2400" dirty="0">
                <a:ea typeface="宋体"/>
                <a:sym typeface="Times New Roman"/>
              </a:rPr>
              <a:t>Запуск программы повышения энергоэффективности Merrimack Valley</a:t>
            </a:r>
          </a:p>
          <a:p>
            <a:r>
              <a:rPr lang="ru-RU" sz="2400" dirty="0">
                <a:ea typeface="宋体"/>
                <a:sym typeface="Times New Roman"/>
              </a:rPr>
              <a:t>Прямое финансирование HER/HEAR на поддержку муниципальных электростанций и программ декарбонизации и энергоэффективности</a:t>
            </a:r>
            <a:endParaRPr lang="en-US" sz="2400" dirty="0">
              <a:ea typeface="宋体"/>
              <a:sym typeface="Times New Roman"/>
            </a:endParaRPr>
          </a:p>
        </p:txBody>
      </p:sp>
    </p:spTree>
    <p:extLst>
      <p:ext uri="{BB962C8B-B14F-4D97-AF65-F5344CB8AC3E}">
        <p14:creationId xmlns:p14="http://schemas.microsoft.com/office/powerpoint/2010/main" val="4060620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ru-RU" dirty="0">
                <a:ea typeface="宋体"/>
                <a:sym typeface="Times New Roman"/>
              </a:rPr>
              <a:t>Политика, планирование и анализ</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766488"/>
            <a:ext cx="11014841" cy="3280898"/>
          </a:xfrm>
        </p:spPr>
        <p:txBody>
          <a:bodyPr>
            <a:spAutoFit/>
          </a:bodyPr>
          <a:lstStyle/>
          <a:p>
            <a:r>
              <a:rPr lang="ru-RU" dirty="0">
                <a:ea typeface="宋体"/>
                <a:sym typeface="Times New Roman"/>
              </a:rPr>
              <a:t>Стимулирование коммунальных инвестиций в энергосистему, способствующих электрификации и отказу от природного газа</a:t>
            </a:r>
          </a:p>
          <a:p>
            <a:r>
              <a:rPr lang="ru-RU" dirty="0">
                <a:ea typeface="宋体"/>
                <a:sym typeface="Times New Roman"/>
              </a:rPr>
              <a:t>Поставка безопасной чистой энергии для удовлетворения растущего спроса и сокращения выбросов </a:t>
            </a:r>
          </a:p>
          <a:p>
            <a:r>
              <a:rPr lang="ru-RU" dirty="0">
                <a:ea typeface="宋体"/>
                <a:sym typeface="Times New Roman"/>
              </a:rPr>
              <a:t>Разработка тарифов на электроэнергию, способствующих доступности энергии, при одновременном стимулировании внедрения тепловых насосов и электромобилей </a:t>
            </a:r>
            <a:endParaRPr lang="en-US" dirty="0">
              <a:ea typeface="宋体"/>
              <a:sym typeface="Times New Roman"/>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ru-RU" sz="3200" dirty="0">
                <a:solidFill>
                  <a:srgbClr val="004B8D"/>
                </a:solidFill>
                <a:latin typeface="Aptos Black" panose="020B0004020202020204" pitchFamily="34" charset="0"/>
                <a:ea typeface="宋体"/>
                <a:sym typeface="Times New Roman"/>
              </a:rPr>
              <a:t>Цели на 2024 год</a:t>
            </a:r>
          </a:p>
        </p:txBody>
      </p:sp>
    </p:spTree>
    <p:extLst>
      <p:ext uri="{BB962C8B-B14F-4D97-AF65-F5344CB8AC3E}">
        <p14:creationId xmlns:p14="http://schemas.microsoft.com/office/powerpoint/2010/main" val="4062202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ru-RU" dirty="0">
                <a:ea typeface="宋体"/>
                <a:sym typeface="Times New Roman"/>
              </a:rPr>
              <a:t>Политика, планирование и анализ</a:t>
            </a:r>
          </a:p>
        </p:txBody>
      </p:sp>
      <p:sp>
        <p:nvSpPr>
          <p:cNvPr id="6" name="Rectangle 5">
            <a:extLst>
              <a:ext uri="{FF2B5EF4-FFF2-40B4-BE49-F238E27FC236}">
                <a16:creationId xmlns:a16="http://schemas.microsoft.com/office/drawing/2014/main" id="{1F5A9687-C404-60C5-8FA9-85B5E4C407EF}"/>
              </a:ext>
            </a:extLst>
          </p:cNvPr>
          <p:cNvSpPr/>
          <p:nvPr/>
        </p:nvSpPr>
        <p:spPr>
          <a:xfrm>
            <a:off x="7232073" y="3934595"/>
            <a:ext cx="4769427" cy="2579575"/>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ru-RU" b="1" u="sng" dirty="0">
                <a:latin typeface="Aptos Narrow" panose="020B0004020202020204" pitchFamily="34" charset="0"/>
                <a:ea typeface="宋体"/>
                <a:sym typeface="Times New Roman"/>
              </a:rPr>
              <a:t>Возможности для взаимодействия с общественностью</a:t>
            </a:r>
          </a:p>
          <a:p>
            <a:pPr marL="285750" indent="-285750">
              <a:buFont typeface="Arial" panose="020B0604020202020204" pitchFamily="34" charset="0"/>
              <a:buChar char="•"/>
            </a:pPr>
            <a:r>
              <a:rPr lang="ru-RU" dirty="0">
                <a:latin typeface="Aptos Narrow" panose="020B0004020202020204" pitchFamily="34" charset="0"/>
                <a:ea typeface="宋体"/>
                <a:sym typeface="Times New Roman"/>
              </a:rPr>
              <a:t>Март – общественные слушания по ESMP</a:t>
            </a:r>
          </a:p>
          <a:p>
            <a:pPr marL="285750" indent="-285750">
              <a:buFont typeface="Arial" panose="020B0604020202020204" pitchFamily="34" charset="0"/>
              <a:buChar char="•"/>
            </a:pPr>
            <a:r>
              <a:rPr lang="ru-RU" dirty="0">
                <a:latin typeface="Aptos Narrow" panose="020B0004020202020204" pitchFamily="34" charset="0"/>
                <a:ea typeface="宋体"/>
                <a:sym typeface="Times New Roman"/>
              </a:rPr>
              <a:t>Июнь – встреча GMAC по уточнению ESMPs</a:t>
            </a:r>
          </a:p>
          <a:p>
            <a:pPr marL="285750" indent="-285750">
              <a:buFont typeface="Arial" panose="020B0604020202020204" pitchFamily="34" charset="0"/>
              <a:buChar char="•"/>
            </a:pPr>
            <a:r>
              <a:rPr lang="ru-RU" dirty="0">
                <a:latin typeface="Aptos Narrow" panose="020B0004020202020204" pitchFamily="34" charset="0"/>
                <a:ea typeface="宋体"/>
                <a:sym typeface="Times New Roman"/>
              </a:rPr>
              <a:t>Лето – встречи с заинтересованными сторонами по IRWG</a:t>
            </a:r>
          </a:p>
          <a:p>
            <a:pPr marL="285750" indent="-285750">
              <a:buFont typeface="Arial" panose="020B0604020202020204" pitchFamily="34" charset="0"/>
              <a:buChar char="•"/>
            </a:pPr>
            <a:r>
              <a:rPr lang="ru-RU" dirty="0">
                <a:latin typeface="Aptos Narrow" panose="020B0004020202020204" pitchFamily="34" charset="0"/>
                <a:ea typeface="宋体"/>
                <a:sym typeface="Times New Roman"/>
              </a:rPr>
              <a:t>Сентябрь – встреча GMAC по рассмотрению и обсуждению решения по ESMP</a:t>
            </a:r>
          </a:p>
        </p:txBody>
      </p:sp>
      <p:sp>
        <p:nvSpPr>
          <p:cNvPr id="2" name="Rectangle 1">
            <a:extLst>
              <a:ext uri="{FF2B5EF4-FFF2-40B4-BE49-F238E27FC236}">
                <a16:creationId xmlns:a16="http://schemas.microsoft.com/office/drawing/2014/main" id="{71CCA49F-2967-7D6A-9A20-940C4126EC05}"/>
              </a:ext>
            </a:extLst>
          </p:cNvPr>
          <p:cNvSpPr/>
          <p:nvPr/>
        </p:nvSpPr>
        <p:spPr>
          <a:xfrm>
            <a:off x="7232073" y="1424939"/>
            <a:ext cx="4769427" cy="2217269"/>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ru-RU" b="1" u="sng" dirty="0">
                <a:latin typeface="Aptos Narrow" panose="020B0004020202020204" pitchFamily="34" charset="0"/>
                <a:ea typeface="宋体"/>
                <a:sym typeface="Times New Roman"/>
              </a:rPr>
              <a:t>Сроки на 2024 год</a:t>
            </a:r>
          </a:p>
          <a:p>
            <a:pPr algn="ctr"/>
            <a:endParaRPr lang="en-US" sz="1400" b="1" u="sng" dirty="0">
              <a:latin typeface="Times New Roman"/>
              <a:ea typeface="宋体"/>
              <a:sym typeface="Times New Roman"/>
            </a:endParaRPr>
          </a:p>
          <a:p>
            <a:pPr marL="285750" indent="-285750">
              <a:buFont typeface="Arial" panose="020B0604020202020204" pitchFamily="34" charset="0"/>
              <a:buChar char="•"/>
            </a:pPr>
            <a:r>
              <a:rPr lang="ru-RU" dirty="0">
                <a:latin typeface="Aptos Narrow" panose="020B0004020202020204" pitchFamily="34" charset="0"/>
                <a:ea typeface="宋体"/>
                <a:sym typeface="Times New Roman"/>
              </a:rPr>
              <a:t>Май – позиция ДЭР по ESMPs</a:t>
            </a:r>
          </a:p>
          <a:p>
            <a:pPr marL="285750" indent="-285750">
              <a:buFont typeface="Arial" panose="020B0604020202020204" pitchFamily="34" charset="0"/>
              <a:buChar char="•"/>
            </a:pPr>
            <a:r>
              <a:rPr lang="ru-RU" dirty="0">
                <a:latin typeface="Aptos Narrow" panose="020B0004020202020204" pitchFamily="34" charset="0"/>
                <a:ea typeface="宋体"/>
                <a:sym typeface="Times New Roman"/>
              </a:rPr>
              <a:t>7 августа – отбор по Указу 83C, часть 4 </a:t>
            </a:r>
          </a:p>
          <a:p>
            <a:pPr marL="285750" indent="-285750">
              <a:buFont typeface="Arial" panose="020B0604020202020204" pitchFamily="34" charset="0"/>
              <a:buChar char="•"/>
            </a:pPr>
            <a:r>
              <a:rPr lang="ru-RU" dirty="0">
                <a:latin typeface="Aptos Narrow" panose="020B0004020202020204" pitchFamily="34" charset="0"/>
                <a:ea typeface="宋体"/>
                <a:sym typeface="Times New Roman"/>
              </a:rPr>
              <a:t>29 августа – окончательное решение по ESMP</a:t>
            </a:r>
          </a:p>
          <a:p>
            <a:pPr marL="285750" indent="-285750">
              <a:buFont typeface="Arial" panose="020B0604020202020204" pitchFamily="34" charset="0"/>
              <a:buChar char="•"/>
            </a:pPr>
            <a:r>
              <a:rPr lang="ru-RU" dirty="0">
                <a:latin typeface="Aptos Narrow" panose="020B0004020202020204" pitchFamily="34" charset="0"/>
                <a:ea typeface="宋体"/>
                <a:sym typeface="Times New Roman"/>
              </a:rPr>
              <a:t>Июль и октябрь – исследования по IRWG </a:t>
            </a:r>
          </a:p>
        </p:txBody>
      </p:sp>
      <p:sp>
        <p:nvSpPr>
          <p:cNvPr id="7" name="TextBox 6">
            <a:extLst>
              <a:ext uri="{FF2B5EF4-FFF2-40B4-BE49-F238E27FC236}">
                <a16:creationId xmlns:a16="http://schemas.microsoft.com/office/drawing/2014/main" id="{1E2D11E9-7938-01FD-9510-0BEA579A12FF}"/>
              </a:ext>
            </a:extLst>
          </p:cNvPr>
          <p:cNvSpPr txBox="1"/>
          <p:nvPr/>
        </p:nvSpPr>
        <p:spPr>
          <a:xfrm>
            <a:off x="517237" y="1132551"/>
            <a:ext cx="6714836" cy="584775"/>
          </a:xfrm>
          <a:prstGeom prst="rect">
            <a:avLst/>
          </a:prstGeom>
          <a:noFill/>
        </p:spPr>
        <p:txBody>
          <a:bodyPr wrap="square">
            <a:spAutoFit/>
          </a:bodyPr>
          <a:lstStyle/>
          <a:p>
            <a:pPr algn="ctr"/>
            <a:r>
              <a:rPr lang="ru-RU" sz="3200" dirty="0">
                <a:solidFill>
                  <a:srgbClr val="004B8D"/>
                </a:solidFill>
                <a:latin typeface="Aptos Black" panose="020B0004020202020204" pitchFamily="34" charset="0"/>
                <a:ea typeface="宋体"/>
                <a:sym typeface="Times New Roman"/>
              </a:rPr>
              <a:t>Основные проекты 2024 года</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6941820" cy="479684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u-RU" sz="3000" dirty="0">
                <a:ea typeface="宋体"/>
                <a:sym typeface="Times New Roman"/>
                <a:hlinkClick r:id="rId3"/>
              </a:rPr>
              <a:t>Планы модернизации электроэнергетического сектора</a:t>
            </a:r>
            <a:r>
              <a:rPr lang="ru-RU" sz="3000" dirty="0">
                <a:ea typeface="宋体"/>
                <a:sym typeface="Times New Roman"/>
              </a:rPr>
              <a:t> (ESMPs)</a:t>
            </a:r>
          </a:p>
          <a:p>
            <a:r>
              <a:rPr lang="ru-RU" sz="3000" u="sng" dirty="0">
                <a:solidFill>
                  <a:srgbClr val="0000FF"/>
                </a:solidFill>
                <a:ea typeface="宋体"/>
                <a:sym typeface="Times New Roman"/>
              </a:rPr>
              <a:t>Указ 83C, часть 4, по стимулированию морской ветроэнергетики</a:t>
            </a:r>
            <a:r>
              <a:rPr lang="ru-RU" sz="3000" dirty="0">
                <a:solidFill>
                  <a:srgbClr val="0000FF"/>
                </a:solidFill>
                <a:ea typeface="宋体"/>
                <a:sym typeface="Times New Roman"/>
              </a:rPr>
              <a:t> </a:t>
            </a:r>
            <a:r>
              <a:rPr lang="ru-RU" sz="3000" dirty="0">
                <a:ea typeface="宋体"/>
                <a:sym typeface="Times New Roman"/>
              </a:rPr>
              <a:t>при координации с </a:t>
            </a:r>
            <a:r>
              <a:rPr lang="en-US" sz="3000" dirty="0">
                <a:ea typeface="宋体"/>
                <a:sym typeface="Times New Roman"/>
              </a:rPr>
              <a:t>Connecticut</a:t>
            </a:r>
            <a:r>
              <a:rPr lang="ru-RU" sz="3000" dirty="0">
                <a:ea typeface="宋体"/>
                <a:sym typeface="Times New Roman"/>
              </a:rPr>
              <a:t> и </a:t>
            </a:r>
            <a:r>
              <a:rPr lang="en-US" sz="3000" dirty="0">
                <a:ea typeface="宋体"/>
                <a:sym typeface="Times New Roman"/>
              </a:rPr>
              <a:t>Rhode Island </a:t>
            </a:r>
            <a:endParaRPr lang="ru-RU" sz="3000" dirty="0">
              <a:ea typeface="宋体"/>
              <a:sym typeface="Times New Roman"/>
            </a:endParaRPr>
          </a:p>
          <a:p>
            <a:r>
              <a:rPr lang="ru-RU" sz="3000" u="sng" dirty="0">
                <a:solidFill>
                  <a:srgbClr val="0000FF"/>
                </a:solidFill>
                <a:ea typeface="宋体"/>
                <a:sym typeface="Times New Roman"/>
              </a:rPr>
              <a:t>Межведомственная рабочая группа по тарифам</a:t>
            </a:r>
            <a:r>
              <a:rPr lang="ru-RU" sz="3000" dirty="0">
                <a:solidFill>
                  <a:srgbClr val="0000FF"/>
                </a:solidFill>
                <a:ea typeface="宋体"/>
                <a:sym typeface="Times New Roman"/>
              </a:rPr>
              <a:t> </a:t>
            </a:r>
            <a:r>
              <a:rPr lang="ru-RU" sz="3000" dirty="0">
                <a:ea typeface="宋体"/>
                <a:sym typeface="Times New Roman"/>
              </a:rPr>
              <a:t>(IRWG)</a:t>
            </a:r>
          </a:p>
          <a:p>
            <a:r>
              <a:rPr lang="ru-RU" sz="3000" dirty="0">
                <a:ea typeface="宋体"/>
                <a:sym typeface="Times New Roman"/>
              </a:rPr>
              <a:t>Скоординированное планирование с газовыми и электроэнергетическими компаниями для планирования будущего отказа от природного газа</a:t>
            </a:r>
          </a:p>
          <a:p>
            <a:pPr lvl="1"/>
            <a:endParaRPr lang="en-US" dirty="0">
              <a:latin typeface="Times New Roman"/>
              <a:ea typeface="宋体"/>
              <a:sym typeface="Times New Roman"/>
            </a:endParaRPr>
          </a:p>
        </p:txBody>
      </p:sp>
    </p:spTree>
    <p:extLst>
      <p:ext uri="{BB962C8B-B14F-4D97-AF65-F5344CB8AC3E}">
        <p14:creationId xmlns:p14="http://schemas.microsoft.com/office/powerpoint/2010/main" val="6494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17E7-0A22-4100-4613-3DCDE92CE7B5}"/>
              </a:ext>
            </a:extLst>
          </p:cNvPr>
          <p:cNvSpPr>
            <a:spLocks noGrp="1"/>
          </p:cNvSpPr>
          <p:nvPr>
            <p:ph type="title"/>
          </p:nvPr>
        </p:nvSpPr>
        <p:spPr/>
        <p:txBody>
          <a:bodyPr/>
          <a:lstStyle/>
          <a:p>
            <a:r>
              <a:rPr lang="ru-RU" dirty="0">
                <a:ea typeface="宋体"/>
                <a:sym typeface="Times New Roman"/>
              </a:rPr>
              <a:t>Добро пожаловать</a:t>
            </a:r>
          </a:p>
        </p:txBody>
      </p:sp>
      <p:sp>
        <p:nvSpPr>
          <p:cNvPr id="3" name="Text Placeholder 2">
            <a:extLst>
              <a:ext uri="{FF2B5EF4-FFF2-40B4-BE49-F238E27FC236}">
                <a16:creationId xmlns:a16="http://schemas.microsoft.com/office/drawing/2014/main" id="{F0B33E10-64DC-E027-0125-9BF96FE8688B}"/>
              </a:ext>
            </a:extLst>
          </p:cNvPr>
          <p:cNvSpPr>
            <a:spLocks noGrp="1"/>
          </p:cNvSpPr>
          <p:nvPr>
            <p:ph type="body" sz="quarter" idx="13"/>
          </p:nvPr>
        </p:nvSpPr>
        <p:spPr>
          <a:xfrm>
            <a:off x="5237018" y="1354168"/>
            <a:ext cx="5989782" cy="545743"/>
          </a:xfrm>
        </p:spPr>
        <p:txBody>
          <a:bodyPr>
            <a:normAutofit/>
          </a:bodyPr>
          <a:lstStyle/>
          <a:p>
            <a:pPr marL="0" indent="0" algn="ctr">
              <a:buNone/>
            </a:pPr>
            <a:r>
              <a:rPr lang="ru-RU" b="1" dirty="0">
                <a:solidFill>
                  <a:srgbClr val="1F4994"/>
                </a:solidFill>
                <a:ea typeface="宋体"/>
                <a:sym typeface="Times New Roman"/>
              </a:rPr>
              <a:t>Глава департамента </a:t>
            </a:r>
            <a:r>
              <a:rPr kumimoji="0" lang="en-US" sz="2800" b="1" i="0" u="none" strike="noStrike" kern="1200" cap="none" spc="0" normalizeH="0" baseline="0" noProof="0" dirty="0">
                <a:ln>
                  <a:noFill/>
                </a:ln>
                <a:solidFill>
                  <a:srgbClr val="1F4994"/>
                </a:solidFill>
                <a:effectLst/>
                <a:uLnTx/>
                <a:uFillTx/>
              </a:rPr>
              <a:t>Elizabeth Mahony</a:t>
            </a:r>
            <a:endParaRPr lang="ru-RU" b="1" dirty="0">
              <a:solidFill>
                <a:srgbClr val="1F4994"/>
              </a:solidFill>
              <a:ea typeface="宋体"/>
              <a:sym typeface="Times New Roman"/>
            </a:endParaRPr>
          </a:p>
        </p:txBody>
      </p:sp>
      <p:sp>
        <p:nvSpPr>
          <p:cNvPr id="4" name="Slide Number Placeholder 3">
            <a:extLst>
              <a:ext uri="{FF2B5EF4-FFF2-40B4-BE49-F238E27FC236}">
                <a16:creationId xmlns:a16="http://schemas.microsoft.com/office/drawing/2014/main" id="{2210EBCF-4FAB-4277-2E41-E445594EA1F1}"/>
              </a:ext>
            </a:extLst>
          </p:cNvPr>
          <p:cNvSpPr>
            <a:spLocks noGrp="1"/>
          </p:cNvSpPr>
          <p:nvPr>
            <p:ph type="sldNum" sz="quarter" idx="14"/>
          </p:nvPr>
        </p:nvSpPr>
        <p:spPr/>
        <p:txBody>
          <a:bodyPr/>
          <a:lstStyle/>
          <a:p>
            <a:pPr>
              <a:defRPr/>
            </a:pPr>
            <a:fld id="{B6FAB5CE-5980-4C9D-B2E2-2FD2F4BD448E}" type="slidenum">
              <a:rPr lang="en-US" smtClean="0">
                <a:latin typeface="Times New Roman"/>
                <a:ea typeface="宋体"/>
                <a:sym typeface="Times New Roman"/>
              </a:rPr>
              <a:pPr>
                <a:defRPr/>
              </a:pPr>
              <a:t>2</a:t>
            </a:fld>
            <a:endParaRPr lang="en-US">
              <a:latin typeface="Times New Roman"/>
              <a:ea typeface="宋体"/>
              <a:sym typeface="Times New Roman"/>
            </a:endParaRPr>
          </a:p>
        </p:txBody>
      </p:sp>
      <p:pic>
        <p:nvPicPr>
          <p:cNvPr id="6" name="Graphic 5" descr="Cheers outline">
            <a:extLst>
              <a:ext uri="{FF2B5EF4-FFF2-40B4-BE49-F238E27FC236}">
                <a16:creationId xmlns:a16="http://schemas.microsoft.com/office/drawing/2014/main" id="{0EBDC53E-7C0F-A968-2D4C-221AC27E25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46469" y="5181598"/>
            <a:ext cx="914400" cy="914400"/>
          </a:xfrm>
          <a:prstGeom prst="rect">
            <a:avLst/>
          </a:prstGeom>
        </p:spPr>
      </p:pic>
      <p:pic>
        <p:nvPicPr>
          <p:cNvPr id="7" name="Graphic 6" descr="Chat outline">
            <a:extLst>
              <a:ext uri="{FF2B5EF4-FFF2-40B4-BE49-F238E27FC236}">
                <a16:creationId xmlns:a16="http://schemas.microsoft.com/office/drawing/2014/main" id="{FDDB4622-7636-EA66-DE77-47732397B5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6469" y="3848099"/>
            <a:ext cx="914400" cy="914400"/>
          </a:xfrm>
          <a:prstGeom prst="rect">
            <a:avLst/>
          </a:prstGeom>
        </p:spPr>
      </p:pic>
      <p:pic>
        <p:nvPicPr>
          <p:cNvPr id="8" name="Graphic 7" descr="Route (Two Pins With A Path) outline">
            <a:extLst>
              <a:ext uri="{FF2B5EF4-FFF2-40B4-BE49-F238E27FC236}">
                <a16:creationId xmlns:a16="http://schemas.microsoft.com/office/drawing/2014/main" id="{C27859B6-F884-498D-937B-0584DA905B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6469" y="2514600"/>
            <a:ext cx="914400" cy="914400"/>
          </a:xfrm>
          <a:prstGeom prst="rect">
            <a:avLst/>
          </a:prstGeom>
        </p:spPr>
      </p:pic>
      <p:sp>
        <p:nvSpPr>
          <p:cNvPr id="9" name="TextBox 8">
            <a:extLst>
              <a:ext uri="{FF2B5EF4-FFF2-40B4-BE49-F238E27FC236}">
                <a16:creationId xmlns:a16="http://schemas.microsoft.com/office/drawing/2014/main" id="{8D654BFF-C3C2-7171-9B89-0C5B39081B7E}"/>
              </a:ext>
            </a:extLst>
          </p:cNvPr>
          <p:cNvSpPr txBox="1"/>
          <p:nvPr/>
        </p:nvSpPr>
        <p:spPr>
          <a:xfrm>
            <a:off x="6616932" y="2710190"/>
            <a:ext cx="4682692" cy="523220"/>
          </a:xfrm>
          <a:prstGeom prst="rect">
            <a:avLst/>
          </a:prstGeom>
          <a:noFill/>
        </p:spPr>
        <p:txBody>
          <a:bodyPr wrap="none" rtlCol="0">
            <a:spAutoFit/>
          </a:bodyPr>
          <a:lstStyle/>
          <a:p>
            <a:r>
              <a:rPr lang="ru-RU" sz="2800" b="1" dirty="0">
                <a:latin typeface="Aptos Narrow" panose="020B0004020202020204" pitchFamily="34" charset="0"/>
                <a:ea typeface="宋体"/>
                <a:sym typeface="Times New Roman"/>
              </a:rPr>
              <a:t>Прозрачность планирования</a:t>
            </a:r>
          </a:p>
        </p:txBody>
      </p:sp>
      <p:sp>
        <p:nvSpPr>
          <p:cNvPr id="10" name="TextBox 9">
            <a:extLst>
              <a:ext uri="{FF2B5EF4-FFF2-40B4-BE49-F238E27FC236}">
                <a16:creationId xmlns:a16="http://schemas.microsoft.com/office/drawing/2014/main" id="{4573F859-C04B-04AE-CB99-780B1163A01A}"/>
              </a:ext>
            </a:extLst>
          </p:cNvPr>
          <p:cNvSpPr txBox="1"/>
          <p:nvPr/>
        </p:nvSpPr>
        <p:spPr>
          <a:xfrm>
            <a:off x="6616932" y="4043689"/>
            <a:ext cx="3748142" cy="523220"/>
          </a:xfrm>
          <a:prstGeom prst="rect">
            <a:avLst/>
          </a:prstGeom>
          <a:noFill/>
        </p:spPr>
        <p:txBody>
          <a:bodyPr wrap="none" rtlCol="0">
            <a:spAutoFit/>
          </a:bodyPr>
          <a:lstStyle/>
          <a:p>
            <a:r>
              <a:rPr lang="ru-RU" sz="2800" b="1" dirty="0">
                <a:latin typeface="Aptos Narrow" panose="020B0004020202020204" pitchFamily="34" charset="0"/>
                <a:ea typeface="宋体"/>
                <a:sym typeface="Times New Roman"/>
              </a:rPr>
              <a:t>Общественное мнение</a:t>
            </a:r>
          </a:p>
        </p:txBody>
      </p:sp>
      <p:sp>
        <p:nvSpPr>
          <p:cNvPr id="11" name="TextBox 10">
            <a:extLst>
              <a:ext uri="{FF2B5EF4-FFF2-40B4-BE49-F238E27FC236}">
                <a16:creationId xmlns:a16="http://schemas.microsoft.com/office/drawing/2014/main" id="{EF073E66-FD75-E1AA-EBDD-6DB5C3198760}"/>
              </a:ext>
            </a:extLst>
          </p:cNvPr>
          <p:cNvSpPr txBox="1"/>
          <p:nvPr/>
        </p:nvSpPr>
        <p:spPr>
          <a:xfrm>
            <a:off x="6616932" y="5377188"/>
            <a:ext cx="4110612" cy="523220"/>
          </a:xfrm>
          <a:prstGeom prst="rect">
            <a:avLst/>
          </a:prstGeom>
          <a:noFill/>
        </p:spPr>
        <p:txBody>
          <a:bodyPr wrap="none" rtlCol="0">
            <a:spAutoFit/>
          </a:bodyPr>
          <a:lstStyle/>
          <a:p>
            <a:r>
              <a:rPr lang="ru-RU" sz="2800" b="1" dirty="0">
                <a:latin typeface="Aptos Narrow" panose="020B0004020202020204" pitchFamily="34" charset="0"/>
                <a:ea typeface="宋体"/>
                <a:sym typeface="Times New Roman"/>
              </a:rPr>
              <a:t>Участие общественности</a:t>
            </a:r>
          </a:p>
        </p:txBody>
      </p:sp>
      <p:pic>
        <p:nvPicPr>
          <p:cNvPr id="13" name="Picture 12">
            <a:extLst>
              <a:ext uri="{FF2B5EF4-FFF2-40B4-BE49-F238E27FC236}">
                <a16:creationId xmlns:a16="http://schemas.microsoft.com/office/drawing/2014/main" id="{CEB83BF8-E880-F91E-A94C-66A82230DAB1}"/>
              </a:ext>
            </a:extLst>
          </p:cNvPr>
          <p:cNvPicPr>
            <a:picLocks noChangeAspect="1"/>
          </p:cNvPicPr>
          <p:nvPr/>
        </p:nvPicPr>
        <p:blipFill>
          <a:blip r:embed="rId8"/>
          <a:stretch>
            <a:fillRect/>
          </a:stretch>
        </p:blipFill>
        <p:spPr>
          <a:xfrm>
            <a:off x="1095807" y="1423379"/>
            <a:ext cx="3228975" cy="4842514"/>
          </a:xfrm>
          <a:prstGeom prst="rect">
            <a:avLst/>
          </a:prstGeom>
        </p:spPr>
      </p:pic>
    </p:spTree>
    <p:extLst>
      <p:ext uri="{BB962C8B-B14F-4D97-AF65-F5344CB8AC3E}">
        <p14:creationId xmlns:p14="http://schemas.microsoft.com/office/powerpoint/2010/main" val="1073556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BA7DB-CA4C-21DE-1113-DE651A1FA3E3}"/>
              </a:ext>
            </a:extLst>
          </p:cNvPr>
          <p:cNvSpPr>
            <a:spLocks noGrp="1"/>
          </p:cNvSpPr>
          <p:nvPr>
            <p:ph type="title"/>
          </p:nvPr>
        </p:nvSpPr>
        <p:spPr/>
        <p:txBody>
          <a:bodyPr/>
          <a:lstStyle/>
          <a:p>
            <a:r>
              <a:rPr lang="ru-RU" dirty="0">
                <a:ea typeface="宋体"/>
                <a:sym typeface="Times New Roman"/>
              </a:rPr>
              <a:t>Вопросы и ответы</a:t>
            </a:r>
          </a:p>
        </p:txBody>
      </p:sp>
      <p:sp>
        <p:nvSpPr>
          <p:cNvPr id="4" name="Slide Number Placeholder 3">
            <a:extLst>
              <a:ext uri="{FF2B5EF4-FFF2-40B4-BE49-F238E27FC236}">
                <a16:creationId xmlns:a16="http://schemas.microsoft.com/office/drawing/2014/main" id="{5C27D917-D2FC-17E7-2DC1-783A52A09FF8}"/>
              </a:ext>
            </a:extLst>
          </p:cNvPr>
          <p:cNvSpPr>
            <a:spLocks noGrp="1"/>
          </p:cNvSpPr>
          <p:nvPr>
            <p:ph type="sldNum" sz="quarter" idx="14"/>
          </p:nvPr>
        </p:nvSpPr>
        <p:spPr/>
        <p:txBody>
          <a:bodyPr/>
          <a:lstStyle/>
          <a:p>
            <a:pPr>
              <a:defRPr/>
            </a:pPr>
            <a:fld id="{B6FAB5CE-5980-4C9D-B2E2-2FD2F4BD448E}" type="slidenum">
              <a:rPr lang="en-US" smtClean="0">
                <a:latin typeface="Times New Roman"/>
                <a:ea typeface="宋体"/>
                <a:sym typeface="Times New Roman"/>
              </a:rPr>
              <a:pPr>
                <a:defRPr/>
              </a:pPr>
              <a:t>20</a:t>
            </a:fld>
            <a:endParaRPr lang="en-US">
              <a:latin typeface="Times New Roman"/>
              <a:ea typeface="宋体"/>
              <a:sym typeface="Times New Roman"/>
            </a:endParaRPr>
          </a:p>
        </p:txBody>
      </p:sp>
      <p:sp>
        <p:nvSpPr>
          <p:cNvPr id="3" name="Text Placeholder 4">
            <a:extLst>
              <a:ext uri="{FF2B5EF4-FFF2-40B4-BE49-F238E27FC236}">
                <a16:creationId xmlns:a16="http://schemas.microsoft.com/office/drawing/2014/main" id="{30D18655-C765-AA24-DBB5-6DA9885ABAC2}"/>
              </a:ext>
            </a:extLst>
          </p:cNvPr>
          <p:cNvSpPr>
            <a:spLocks noGrp="1"/>
          </p:cNvSpPr>
          <p:nvPr>
            <p:ph type="body" sz="quarter" idx="13"/>
          </p:nvPr>
        </p:nvSpPr>
        <p:spPr>
          <a:xfrm>
            <a:off x="567559" y="1493772"/>
            <a:ext cx="11014841" cy="4477260"/>
          </a:xfrm>
        </p:spPr>
        <p:txBody>
          <a:bodyPr>
            <a:normAutofit/>
          </a:bodyPr>
          <a:lstStyle/>
          <a:p>
            <a:r>
              <a:rPr lang="ru-RU" dirty="0">
                <a:ea typeface="宋体"/>
                <a:sym typeface="Times New Roman"/>
              </a:rPr>
              <a:t>Введите свой вопрос в поле вопросов и ответов или нажмите «Поднять руку» на панели навигации Zoom.</a:t>
            </a:r>
          </a:p>
          <a:p>
            <a:r>
              <a:rPr lang="ru-RU" dirty="0">
                <a:ea typeface="宋体"/>
                <a:sym typeface="Times New Roman"/>
              </a:rPr>
              <a:t>Если вы задаете вопрос устно, представьтесь, прежде чем задать вопрос.</a:t>
            </a:r>
          </a:p>
          <a:p>
            <a:r>
              <a:rPr lang="ru-RU" dirty="0">
                <a:ea typeface="宋体"/>
                <a:sym typeface="Times New Roman"/>
              </a:rPr>
              <a:t>Задавайте вопросы кратко и уважительно, чтобы мы могли ответить на как можно большее число вопросов.</a:t>
            </a:r>
          </a:p>
          <a:p>
            <a:r>
              <a:rPr lang="ru-RU" dirty="0">
                <a:ea typeface="宋体"/>
                <a:sym typeface="Times New Roman"/>
              </a:rPr>
              <a:t>Если вы пользуетесь каналом с переводчиком и у вас есть вопрос, введите его в поле «Вопросы и ответы», чтобы его можно было перевести.</a:t>
            </a:r>
          </a:p>
          <a:p>
            <a:endParaRPr lang="en-US" dirty="0">
              <a:latin typeface="Times New Roman"/>
              <a:ea typeface="宋体"/>
              <a:sym typeface="Times New Roman"/>
            </a:endParaRPr>
          </a:p>
          <a:p>
            <a:endParaRPr lang="en-US" dirty="0">
              <a:latin typeface="Times New Roman"/>
              <a:ea typeface="宋体"/>
              <a:sym typeface="Times New Roman"/>
            </a:endParaRPr>
          </a:p>
          <a:p>
            <a:pPr lvl="1"/>
            <a:endParaRPr lang="en-US" dirty="0">
              <a:latin typeface="Times New Roman"/>
              <a:ea typeface="宋体"/>
              <a:sym typeface="Times New Roman"/>
            </a:endParaRPr>
          </a:p>
        </p:txBody>
      </p:sp>
    </p:spTree>
    <p:extLst>
      <p:ext uri="{BB962C8B-B14F-4D97-AF65-F5344CB8AC3E}">
        <p14:creationId xmlns:p14="http://schemas.microsoft.com/office/powerpoint/2010/main" val="2190735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C4F9-8F13-736A-DC05-412C12945A01}"/>
              </a:ext>
            </a:extLst>
          </p:cNvPr>
          <p:cNvSpPr>
            <a:spLocks noGrp="1"/>
          </p:cNvSpPr>
          <p:nvPr>
            <p:ph type="title"/>
          </p:nvPr>
        </p:nvSpPr>
        <p:spPr/>
        <p:txBody>
          <a:bodyPr/>
          <a:lstStyle/>
          <a:p>
            <a:r>
              <a:rPr lang="en-US" dirty="0">
                <a:ea typeface="宋体"/>
                <a:sym typeface="Times New Roman"/>
              </a:rPr>
              <a:t>DOER</a:t>
            </a:r>
            <a:r>
              <a:rPr lang="ru-RU" dirty="0">
                <a:ea typeface="宋体"/>
                <a:sym typeface="Times New Roman"/>
              </a:rPr>
              <a:t> рассчитывает на ваше участие!</a:t>
            </a:r>
          </a:p>
        </p:txBody>
      </p:sp>
      <p:sp>
        <p:nvSpPr>
          <p:cNvPr id="3" name="Text Placeholder 2">
            <a:extLst>
              <a:ext uri="{FF2B5EF4-FFF2-40B4-BE49-F238E27FC236}">
                <a16:creationId xmlns:a16="http://schemas.microsoft.com/office/drawing/2014/main" id="{C593CEE5-DD67-0BB4-CFC7-4CD4F49EFEAE}"/>
              </a:ext>
            </a:extLst>
          </p:cNvPr>
          <p:cNvSpPr>
            <a:spLocks noGrp="1"/>
          </p:cNvSpPr>
          <p:nvPr>
            <p:ph type="body" sz="quarter" idx="13"/>
          </p:nvPr>
        </p:nvSpPr>
        <p:spPr>
          <a:xfrm>
            <a:off x="965200" y="1219199"/>
            <a:ext cx="10617200" cy="5099957"/>
          </a:xfrm>
        </p:spPr>
        <p:txBody>
          <a:bodyPr vert="horz" lIns="91440" tIns="45720" rIns="91440" bIns="45720" rtlCol="0" anchor="t">
            <a:noAutofit/>
          </a:bodyPr>
          <a:lstStyle/>
          <a:p>
            <a:pPr marL="0" indent="0">
              <a:spcBef>
                <a:spcPts val="20"/>
              </a:spcBef>
              <a:buNone/>
            </a:pPr>
            <a:r>
              <a:rPr lang="ru-RU" b="1" dirty="0">
                <a:ea typeface="宋体"/>
                <a:cs typeface="Arial"/>
                <a:sym typeface="Times New Roman"/>
              </a:rPr>
              <a:t>Отправьте свои комментарии по адресу </a:t>
            </a:r>
            <a:r>
              <a:rPr lang="ru-RU" b="1" dirty="0">
                <a:ea typeface="宋体"/>
                <a:cs typeface="Arial"/>
                <a:sym typeface="Times New Roman"/>
                <a:hlinkClick r:id="rId2"/>
              </a:rPr>
              <a:t>doer.energy@mass.gov</a:t>
            </a:r>
            <a:r>
              <a:rPr lang="ru-RU" b="1" dirty="0">
                <a:ea typeface="宋体"/>
                <a:cs typeface="Arial"/>
                <a:sym typeface="Times New Roman"/>
              </a:rPr>
              <a:t> до 17:00 15 марта. </a:t>
            </a:r>
            <a:r>
              <a:rPr lang="ru-RU" b="1" i="1" dirty="0">
                <a:ea typeface="宋体"/>
                <a:cs typeface="Arial"/>
                <a:sym typeface="Times New Roman"/>
              </a:rPr>
              <a:t>Все комментарии будут опубликованы на веб-сайте </a:t>
            </a:r>
            <a:r>
              <a:rPr lang="en-US" b="1" i="1" dirty="0">
                <a:ea typeface="宋体"/>
                <a:cs typeface="Arial"/>
                <a:sym typeface="Times New Roman"/>
              </a:rPr>
              <a:t>DOER</a:t>
            </a:r>
            <a:r>
              <a:rPr lang="ru-RU" b="1" i="1" dirty="0">
                <a:ea typeface="宋体"/>
                <a:cs typeface="Arial"/>
                <a:sym typeface="Times New Roman"/>
              </a:rPr>
              <a:t>. Комментарии могут быть по следующим вопросам:</a:t>
            </a:r>
            <a:endParaRPr lang="en-US" b="1" i="1" dirty="0">
              <a:ea typeface="宋体"/>
              <a:cs typeface="Arial"/>
              <a:sym typeface="Times New Roman"/>
            </a:endParaRPr>
          </a:p>
          <a:p>
            <a:pPr marL="0" indent="0">
              <a:spcBef>
                <a:spcPts val="20"/>
              </a:spcBef>
              <a:buNone/>
            </a:pPr>
            <a:endParaRPr lang="en-US" b="1" dirty="0">
              <a:ea typeface="宋体"/>
              <a:cs typeface="Arial"/>
              <a:sym typeface="Times New Roman"/>
            </a:endParaRPr>
          </a:p>
          <a:p>
            <a:pPr>
              <a:spcBef>
                <a:spcPts val="20"/>
              </a:spcBef>
            </a:pPr>
            <a:r>
              <a:rPr lang="ru-RU" dirty="0">
                <a:ea typeface="宋体"/>
                <a:cs typeface="Arial"/>
                <a:sym typeface="Times New Roman"/>
              </a:rPr>
              <a:t>Есть ли у вас отзывы о планах </a:t>
            </a:r>
            <a:r>
              <a:rPr lang="en-US" dirty="0">
                <a:ea typeface="宋体"/>
                <a:cs typeface="Arial"/>
                <a:sym typeface="Times New Roman"/>
              </a:rPr>
              <a:t>DOER</a:t>
            </a:r>
            <a:r>
              <a:rPr lang="ru-RU" dirty="0">
                <a:ea typeface="宋体"/>
                <a:cs typeface="Arial"/>
                <a:sym typeface="Times New Roman"/>
              </a:rPr>
              <a:t> на 2024 год?</a:t>
            </a:r>
          </a:p>
          <a:p>
            <a:pPr>
              <a:spcBef>
                <a:spcPts val="20"/>
              </a:spcBef>
            </a:pPr>
            <a:r>
              <a:rPr lang="ru-RU" dirty="0">
                <a:ea typeface="宋体"/>
                <a:cs typeface="Arial"/>
                <a:sym typeface="Times New Roman"/>
              </a:rPr>
              <a:t>Как программы </a:t>
            </a:r>
            <a:r>
              <a:rPr lang="en-US" dirty="0">
                <a:ea typeface="宋体"/>
                <a:cs typeface="Arial"/>
                <a:sym typeface="Times New Roman"/>
              </a:rPr>
              <a:t>DOER</a:t>
            </a:r>
            <a:r>
              <a:rPr lang="ru-RU" dirty="0">
                <a:ea typeface="宋体"/>
                <a:cs typeface="Arial"/>
                <a:sym typeface="Times New Roman"/>
              </a:rPr>
              <a:t> влияют на вас? </a:t>
            </a:r>
          </a:p>
          <a:p>
            <a:r>
              <a:rPr lang="ru-RU" dirty="0">
                <a:ea typeface="宋体"/>
                <a:cs typeface="Arial"/>
                <a:sym typeface="Times New Roman"/>
              </a:rPr>
              <a:t>Узнали ли вы сегодня что-то новое?</a:t>
            </a:r>
          </a:p>
          <a:p>
            <a:r>
              <a:rPr lang="ru-RU" dirty="0">
                <a:ea typeface="宋体"/>
                <a:cs typeface="Arial"/>
                <a:sym typeface="Times New Roman"/>
              </a:rPr>
              <a:t>Есть ли у вас опасения по поводу перехода на чистую энергетику?</a:t>
            </a:r>
          </a:p>
          <a:p>
            <a:r>
              <a:rPr lang="ru-RU" dirty="0">
                <a:ea typeface="宋体"/>
                <a:cs typeface="Arial"/>
                <a:sym typeface="Times New Roman"/>
              </a:rPr>
              <a:t>Понравилась ли вам встреча в администрации?</a:t>
            </a:r>
          </a:p>
          <a:p>
            <a:r>
              <a:rPr lang="ru-RU" dirty="0">
                <a:ea typeface="宋体"/>
                <a:cs typeface="Arial"/>
                <a:sym typeface="Times New Roman"/>
              </a:rPr>
              <a:t>Есть ли у вас какие-либо рекомендации относительно будущего взаимодействия </a:t>
            </a:r>
            <a:r>
              <a:rPr lang="en-US" dirty="0">
                <a:ea typeface="宋体"/>
                <a:cs typeface="Arial"/>
                <a:sym typeface="Times New Roman"/>
              </a:rPr>
              <a:t>DOER</a:t>
            </a:r>
            <a:r>
              <a:rPr lang="ru-RU" dirty="0">
                <a:ea typeface="宋体"/>
                <a:cs typeface="Arial"/>
                <a:sym typeface="Times New Roman"/>
              </a:rPr>
              <a:t> с общественностью?</a:t>
            </a:r>
          </a:p>
        </p:txBody>
      </p:sp>
      <p:sp>
        <p:nvSpPr>
          <p:cNvPr id="4" name="Slide Number Placeholder 3">
            <a:extLst>
              <a:ext uri="{FF2B5EF4-FFF2-40B4-BE49-F238E27FC236}">
                <a16:creationId xmlns:a16="http://schemas.microsoft.com/office/drawing/2014/main" id="{8169699C-38B8-5A35-350A-5CF2ADB94710}"/>
              </a:ext>
            </a:extLst>
          </p:cNvPr>
          <p:cNvSpPr>
            <a:spLocks noGrp="1"/>
          </p:cNvSpPr>
          <p:nvPr>
            <p:ph type="sldNum" sz="quarter" idx="14"/>
          </p:nvPr>
        </p:nvSpPr>
        <p:spPr/>
        <p:txBody>
          <a:bodyPr/>
          <a:lstStyle/>
          <a:p>
            <a:pPr>
              <a:defRPr/>
            </a:pPr>
            <a:fld id="{B6FAB5CE-5980-4C9D-B2E2-2FD2F4BD448E}" type="slidenum">
              <a:rPr lang="en-US" smtClean="0">
                <a:latin typeface="Times New Roman"/>
                <a:ea typeface="宋体"/>
                <a:sym typeface="Times New Roman"/>
              </a:rPr>
              <a:pPr>
                <a:defRPr/>
              </a:pPr>
              <a:t>21</a:t>
            </a:fld>
            <a:endParaRPr lang="en-US">
              <a:latin typeface="Times New Roman"/>
              <a:ea typeface="宋体"/>
              <a:sym typeface="Times New Roman"/>
            </a:endParaRPr>
          </a:p>
        </p:txBody>
      </p:sp>
    </p:spTree>
    <p:extLst>
      <p:ext uri="{BB962C8B-B14F-4D97-AF65-F5344CB8AC3E}">
        <p14:creationId xmlns:p14="http://schemas.microsoft.com/office/powerpoint/2010/main" val="176074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B6FAB5CE-5980-4C9D-B2E2-2FD2F4BD448E}" type="slidenum">
              <a:rPr lang="en-US" smtClean="0">
                <a:latin typeface="Times New Roman"/>
                <a:ea typeface="宋体"/>
                <a:sym typeface="Times New Roman"/>
              </a:rPr>
              <a:pPr>
                <a:defRPr/>
              </a:pPr>
              <a:t>22</a:t>
            </a:fld>
            <a:endParaRPr lang="en-US">
              <a:latin typeface="Times New Roman"/>
              <a:ea typeface="宋体"/>
              <a:sym typeface="Times New Roman"/>
            </a:endParaRPr>
          </a:p>
        </p:txBody>
      </p:sp>
      <p:sp>
        <p:nvSpPr>
          <p:cNvPr id="10" name="Content Placeholder 1">
            <a:extLst>
              <a:ext uri="{FF2B5EF4-FFF2-40B4-BE49-F238E27FC236}">
                <a16:creationId xmlns:a16="http://schemas.microsoft.com/office/drawing/2014/main" id="{06D8B060-AD87-4267-9E9C-19E6B3A0ADC1}"/>
              </a:ext>
            </a:extLst>
          </p:cNvPr>
          <p:cNvSpPr txBox="1">
            <a:spLocks/>
          </p:cNvSpPr>
          <p:nvPr/>
        </p:nvSpPr>
        <p:spPr>
          <a:xfrm>
            <a:off x="1600201" y="1168400"/>
            <a:ext cx="8780463" cy="48387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latin typeface="Times New Roman"/>
              <a:ea typeface="宋体"/>
              <a:sym typeface="Times New Roman"/>
            </a:endParaRPr>
          </a:p>
          <a:p>
            <a:endParaRPr lang="en-US" dirty="0">
              <a:latin typeface="Times New Roman"/>
              <a:ea typeface="宋体"/>
              <a:sym typeface="Times New Roman"/>
            </a:endParaRPr>
          </a:p>
          <a:p>
            <a:pPr marL="0" indent="0" algn="ctr">
              <a:buNone/>
            </a:pPr>
            <a:endParaRPr lang="en-US" sz="3600" dirty="0">
              <a:latin typeface="Times New Roman"/>
              <a:ea typeface="宋体"/>
              <a:sym typeface="Times New Roman"/>
            </a:endParaRPr>
          </a:p>
          <a:p>
            <a:pPr marL="0" indent="0" algn="ctr">
              <a:buNone/>
            </a:pPr>
            <a:r>
              <a:rPr lang="ru-RU" sz="4800" b="1" cap="small" dirty="0">
                <a:solidFill>
                  <a:srgbClr val="1F497D"/>
                </a:solidFill>
                <a:ea typeface="宋体"/>
                <a:cs typeface="Aharoni" pitchFamily="2" charset="-79"/>
                <a:sym typeface="Times New Roman"/>
              </a:rPr>
              <a:t>Спасибо!</a:t>
            </a:r>
          </a:p>
        </p:txBody>
      </p:sp>
    </p:spTree>
    <p:extLst>
      <p:ext uri="{BB962C8B-B14F-4D97-AF65-F5344CB8AC3E}">
        <p14:creationId xmlns:p14="http://schemas.microsoft.com/office/powerpoint/2010/main" val="247504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D305FC-34B4-CDF5-7645-9C7DB13E9497}"/>
              </a:ext>
            </a:extLst>
          </p:cNvPr>
          <p:cNvPicPr>
            <a:picLocks noChangeAspect="1"/>
          </p:cNvPicPr>
          <p:nvPr/>
        </p:nvPicPr>
        <p:blipFill>
          <a:blip r:embed="rId3"/>
          <a:stretch>
            <a:fillRect/>
          </a:stretch>
        </p:blipFill>
        <p:spPr>
          <a:xfrm>
            <a:off x="7616536" y="2859232"/>
            <a:ext cx="2743200" cy="2057400"/>
          </a:xfrm>
          <a:prstGeom prst="rect">
            <a:avLst/>
          </a:prstGeom>
        </p:spPr>
      </p:pic>
      <p:sp>
        <p:nvSpPr>
          <p:cNvPr id="2" name="Title 1"/>
          <p:cNvSpPr>
            <a:spLocks noGrp="1"/>
          </p:cNvSpPr>
          <p:nvPr>
            <p:ph type="title"/>
          </p:nvPr>
        </p:nvSpPr>
        <p:spPr/>
        <p:txBody>
          <a:bodyPr anchor="ctr">
            <a:normAutofit/>
          </a:bodyPr>
          <a:lstStyle/>
          <a:p>
            <a:r>
              <a:rPr lang="ru-RU" dirty="0">
                <a:ea typeface="宋体"/>
                <a:sym typeface="Times New Roman"/>
              </a:rPr>
              <a:t>Повестка дня на сегодня</a:t>
            </a:r>
          </a:p>
        </p:txBody>
      </p:sp>
      <p:sp>
        <p:nvSpPr>
          <p:cNvPr id="4" name="Slide Number Placeholder 3"/>
          <p:cNvSpPr>
            <a:spLocks noGrp="1"/>
          </p:cNvSpPr>
          <p:nvPr>
            <p:ph type="sldNum" sz="quarter" idx="14"/>
          </p:nvPr>
        </p:nvSpPr>
        <p:spPr/>
        <p:txBody>
          <a:bodyPr anchor="ctr">
            <a:normAutofit/>
          </a:bodyPr>
          <a:lstStyle/>
          <a:p>
            <a:pPr>
              <a:spcAft>
                <a:spcPts val="600"/>
              </a:spcAft>
              <a:defRPr/>
            </a:pPr>
            <a:fld id="{B6FAB5CE-5980-4C9D-B2E2-2FD2F4BD448E}" type="slidenum">
              <a:rPr lang="en-US" smtClean="0">
                <a:latin typeface="Times New Roman"/>
                <a:ea typeface="宋体"/>
                <a:sym typeface="Times New Roman"/>
              </a:rPr>
              <a:pPr>
                <a:spcAft>
                  <a:spcPts val="600"/>
                </a:spcAft>
                <a:defRPr/>
              </a:pPr>
              <a:t>3</a:t>
            </a:fld>
            <a:endParaRPr lang="en-US">
              <a:latin typeface="Times New Roman"/>
              <a:ea typeface="宋体"/>
              <a:sym typeface="Times New Roman"/>
            </a:endParaRPr>
          </a:p>
        </p:txBody>
      </p:sp>
      <p:graphicFrame>
        <p:nvGraphicFramePr>
          <p:cNvPr id="9" name="Table 8">
            <a:extLst>
              <a:ext uri="{FF2B5EF4-FFF2-40B4-BE49-F238E27FC236}">
                <a16:creationId xmlns:a16="http://schemas.microsoft.com/office/drawing/2014/main" id="{3C07D8AE-4A38-5FD6-CA8A-53336BA5E08C}"/>
              </a:ext>
            </a:extLst>
          </p:cNvPr>
          <p:cNvGraphicFramePr>
            <a:graphicFrameLocks noGrp="1"/>
          </p:cNvGraphicFramePr>
          <p:nvPr>
            <p:extLst>
              <p:ext uri="{D42A27DB-BD31-4B8C-83A1-F6EECF244321}">
                <p14:modId xmlns:p14="http://schemas.microsoft.com/office/powerpoint/2010/main" val="2353607967"/>
              </p:ext>
            </p:extLst>
          </p:nvPr>
        </p:nvGraphicFramePr>
        <p:xfrm>
          <a:off x="550718" y="1425070"/>
          <a:ext cx="7502236" cy="4007859"/>
        </p:xfrm>
        <a:graphic>
          <a:graphicData uri="http://schemas.openxmlformats.org/drawingml/2006/table">
            <a:tbl>
              <a:tblPr firstRow="1" bandRow="1">
                <a:tableStyleId>{2D5ABB26-0587-4C30-8999-92F81FD0307C}</a:tableStyleId>
              </a:tblPr>
              <a:tblGrid>
                <a:gridCol w="949036">
                  <a:extLst>
                    <a:ext uri="{9D8B030D-6E8A-4147-A177-3AD203B41FA5}">
                      <a16:colId xmlns:a16="http://schemas.microsoft.com/office/drawing/2014/main" val="80667649"/>
                    </a:ext>
                  </a:extLst>
                </a:gridCol>
                <a:gridCol w="6553200">
                  <a:extLst>
                    <a:ext uri="{9D8B030D-6E8A-4147-A177-3AD203B41FA5}">
                      <a16:colId xmlns:a16="http://schemas.microsoft.com/office/drawing/2014/main" val="3518693435"/>
                    </a:ext>
                  </a:extLst>
                </a:gridCol>
              </a:tblGrid>
              <a:tr h="343911">
                <a:tc>
                  <a:txBody>
                    <a:bodyPr/>
                    <a:lstStyle/>
                    <a:p>
                      <a:r>
                        <a:rPr lang="ru-RU" sz="1800" b="1" dirty="0">
                          <a:latin typeface="Aptos Narrow" panose="020B0004020202020204" pitchFamily="34" charset="0"/>
                          <a:ea typeface="宋体"/>
                          <a:sym typeface="Times New Roman"/>
                        </a:rPr>
                        <a:t>01.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sz="1800" b="1" dirty="0">
                          <a:latin typeface="Aptos Narrow" panose="020B0004020202020204" pitchFamily="34" charset="0"/>
                          <a:ea typeface="宋体"/>
                          <a:sym typeface="Times New Roman"/>
                        </a:rPr>
                        <a:t>Что такое </a:t>
                      </a:r>
                      <a:r>
                        <a:rPr lang="en-US" sz="1800" b="1" dirty="0">
                          <a:latin typeface="Aptos Narrow" panose="020B0004020202020204" pitchFamily="34" charset="0"/>
                          <a:ea typeface="宋体"/>
                          <a:sym typeface="Times New Roman"/>
                        </a:rPr>
                        <a:t>DOER</a:t>
                      </a:r>
                      <a:endParaRPr lang="ru-RU" sz="1800" b="1" dirty="0">
                        <a:latin typeface="Aptos Narrow" panose="020B0004020202020204" pitchFamily="34" charset="0"/>
                        <a:ea typeface="宋体"/>
                        <a:sym typeface="Times New Roman"/>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8764756"/>
                  </a:ext>
                </a:extLst>
              </a:tr>
              <a:tr h="634913">
                <a:tc>
                  <a:txBody>
                    <a:bodyPr/>
                    <a:lstStyle/>
                    <a:p>
                      <a:endParaRPr lang="en-US" sz="1800">
                        <a:latin typeface="Aptos Narrow" panose="020B0004020202020204" pitchFamily="34" charset="0"/>
                        <a:ea typeface="宋体"/>
                        <a:sym typeface="Times New Roman"/>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sz="1800" dirty="0">
                          <a:solidFill>
                            <a:schemeClr val="bg1">
                              <a:lumMod val="50000"/>
                            </a:schemeClr>
                          </a:solidFill>
                          <a:latin typeface="Aptos Narrow" panose="020B0004020202020204" pitchFamily="34" charset="0"/>
                          <a:ea typeface="宋体"/>
                          <a:sym typeface="Times New Roman"/>
                        </a:rPr>
                        <a:t>Цели, задачи, структура</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9139960"/>
                  </a:ext>
                </a:extLst>
              </a:tr>
              <a:tr h="343911">
                <a:tc>
                  <a:txBody>
                    <a:bodyPr/>
                    <a:lstStyle/>
                    <a:p>
                      <a:r>
                        <a:rPr lang="ru-RU" sz="1800" b="1" dirty="0">
                          <a:latin typeface="Aptos Narrow" panose="020B0004020202020204" pitchFamily="34" charset="0"/>
                          <a:ea typeface="宋体"/>
                          <a:sym typeface="Times New Roman"/>
                        </a:rPr>
                        <a:t>02.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ru-RU" sz="1800" b="1" dirty="0">
                          <a:solidFill>
                            <a:schemeClr val="tx1"/>
                          </a:solidFill>
                          <a:latin typeface="Aptos Narrow" panose="020B0004020202020204" pitchFamily="34" charset="0"/>
                          <a:ea typeface="宋体"/>
                          <a:cs typeface="+mn-cs"/>
                          <a:sym typeface="Times New Roman"/>
                        </a:rPr>
                        <a:t>Достижения 2023 года</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5779650"/>
                  </a:ext>
                </a:extLst>
              </a:tr>
              <a:tr h="634913">
                <a:tc>
                  <a:txBody>
                    <a:bodyPr/>
                    <a:lstStyle/>
                    <a:p>
                      <a:endParaRPr lang="en-US" sz="1800">
                        <a:latin typeface="Aptos Narrow" panose="020B0004020202020204" pitchFamily="34" charset="0"/>
                        <a:ea typeface="宋体"/>
                        <a:sym typeface="Times New Roman"/>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sz="1800" dirty="0">
                          <a:solidFill>
                            <a:schemeClr val="bg1">
                              <a:lumMod val="50000"/>
                            </a:schemeClr>
                          </a:solidFill>
                          <a:latin typeface="Aptos Narrow" panose="020B0004020202020204" pitchFamily="34" charset="0"/>
                          <a:ea typeface="宋体"/>
                          <a:cs typeface="+mn-cs"/>
                          <a:sym typeface="Times New Roman"/>
                        </a:rPr>
                        <a:t>Основная отчетность, нормативные положения, программы и политики</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6606776"/>
                  </a:ext>
                </a:extLst>
              </a:tr>
              <a:tr h="343911">
                <a:tc>
                  <a:txBody>
                    <a:bodyPr/>
                    <a:lstStyle/>
                    <a:p>
                      <a:r>
                        <a:rPr lang="ru-RU" sz="1800" b="1" dirty="0">
                          <a:latin typeface="Aptos Narrow" panose="020B0004020202020204" pitchFamily="34" charset="0"/>
                          <a:ea typeface="宋体"/>
                          <a:sym typeface="Times New Roman"/>
                        </a:rPr>
                        <a:t>03.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ru-RU" sz="1800" b="1" dirty="0">
                          <a:solidFill>
                            <a:schemeClr val="tx1"/>
                          </a:solidFill>
                          <a:latin typeface="Aptos Narrow" panose="020B0004020202020204" pitchFamily="34" charset="0"/>
                          <a:ea typeface="宋体"/>
                          <a:cs typeface="+mn-cs"/>
                          <a:sym typeface="Times New Roman"/>
                        </a:rPr>
                        <a:t>Планирование на 2024 год – презентации подразделений</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6208669"/>
                  </a:ext>
                </a:extLst>
              </a:tr>
              <a:tr h="634913">
                <a:tc>
                  <a:txBody>
                    <a:bodyPr/>
                    <a:lstStyle/>
                    <a:p>
                      <a:endParaRPr lang="en-US" sz="1800" dirty="0">
                        <a:latin typeface="Aptos Narrow" panose="020B0004020202020204" pitchFamily="34" charset="0"/>
                        <a:ea typeface="宋体"/>
                        <a:sym typeface="Times New Roman"/>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sz="1800" dirty="0">
                          <a:solidFill>
                            <a:schemeClr val="bg1">
                              <a:lumMod val="50000"/>
                            </a:schemeClr>
                          </a:solidFill>
                          <a:latin typeface="Aptos Narrow" panose="020B0004020202020204" pitchFamily="34" charset="0"/>
                          <a:ea typeface="宋体"/>
                          <a:cs typeface="+mn-cs"/>
                          <a:sym typeface="Times New Roman"/>
                        </a:rPr>
                        <a:t>Новости от персонала </a:t>
                      </a:r>
                      <a:r>
                        <a:rPr lang="en-US" sz="1800" dirty="0">
                          <a:solidFill>
                            <a:schemeClr val="bg1">
                              <a:lumMod val="50000"/>
                            </a:schemeClr>
                          </a:solidFill>
                          <a:latin typeface="Aptos Narrow" panose="020B0004020202020204" pitchFamily="34" charset="0"/>
                          <a:ea typeface="宋体"/>
                          <a:cs typeface="+mn-cs"/>
                          <a:sym typeface="Times New Roman"/>
                        </a:rPr>
                        <a:t>DOER</a:t>
                      </a:r>
                      <a:endParaRPr lang="ru-RU" sz="1800" dirty="0">
                        <a:solidFill>
                          <a:schemeClr val="bg1">
                            <a:lumMod val="50000"/>
                          </a:schemeClr>
                        </a:solidFill>
                        <a:latin typeface="Aptos Narrow" panose="020B0004020202020204" pitchFamily="34" charset="0"/>
                        <a:ea typeface="宋体"/>
                        <a:cs typeface="+mn-cs"/>
                        <a:sym typeface="Times New Roma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086451"/>
                  </a:ext>
                </a:extLst>
              </a:tr>
              <a:tr h="343911">
                <a:tc>
                  <a:txBody>
                    <a:bodyPr/>
                    <a:lstStyle/>
                    <a:p>
                      <a:r>
                        <a:rPr lang="ru-RU" sz="1800" b="1" dirty="0">
                          <a:latin typeface="Aptos Narrow" panose="020B0004020202020204" pitchFamily="34" charset="0"/>
                          <a:ea typeface="宋体"/>
                          <a:sym typeface="Times New Roman"/>
                        </a:rPr>
                        <a:t>04.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ru-RU" sz="1800" b="1" dirty="0">
                          <a:solidFill>
                            <a:schemeClr val="tx1"/>
                          </a:solidFill>
                          <a:latin typeface="Aptos Narrow" panose="020B0004020202020204" pitchFamily="34" charset="0"/>
                          <a:ea typeface="宋体"/>
                          <a:cs typeface="+mn-cs"/>
                          <a:sym typeface="Times New Roman"/>
                        </a:rPr>
                        <a:t>Вопросы и ответы</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0992286"/>
                  </a:ext>
                </a:extLst>
              </a:tr>
              <a:tr h="634913">
                <a:tc>
                  <a:txBody>
                    <a:bodyPr/>
                    <a:lstStyle/>
                    <a:p>
                      <a:endParaRPr lang="en-US" sz="1800">
                        <a:latin typeface="Aptos Narrow" panose="020B0004020202020204" pitchFamily="34" charset="0"/>
                        <a:ea typeface="宋体"/>
                        <a:sym typeface="Times New Roman"/>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sz="1800" dirty="0">
                          <a:solidFill>
                            <a:schemeClr val="bg1">
                              <a:lumMod val="50000"/>
                            </a:schemeClr>
                          </a:solidFill>
                          <a:latin typeface="Aptos Narrow" panose="020B0004020202020204" pitchFamily="34" charset="0"/>
                          <a:ea typeface="宋体"/>
                          <a:cs typeface="+mn-cs"/>
                          <a:sym typeface="Times New Roman"/>
                        </a:rPr>
                        <a:t>Вклад общественности и будущие возможности обратной связи</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4780688"/>
                  </a:ext>
                </a:extLst>
              </a:tr>
            </a:tbl>
          </a:graphicData>
        </a:graphic>
      </p:graphicFrame>
      <p:pic>
        <p:nvPicPr>
          <p:cNvPr id="5" name="Picture 4">
            <a:extLst>
              <a:ext uri="{FF2B5EF4-FFF2-40B4-BE49-F238E27FC236}">
                <a16:creationId xmlns:a16="http://schemas.microsoft.com/office/drawing/2014/main" id="{8CF24108-8EBE-2F21-29AD-7E6F8E971FE3}"/>
              </a:ext>
            </a:extLst>
          </p:cNvPr>
          <p:cNvPicPr>
            <a:picLocks noChangeAspect="1"/>
          </p:cNvPicPr>
          <p:nvPr/>
        </p:nvPicPr>
        <p:blipFill>
          <a:blip r:embed="rId4"/>
          <a:stretch>
            <a:fillRect/>
          </a:stretch>
        </p:blipFill>
        <p:spPr>
          <a:xfrm>
            <a:off x="8941377" y="1170709"/>
            <a:ext cx="2699905" cy="2022764"/>
          </a:xfrm>
          <a:prstGeom prst="rect">
            <a:avLst/>
          </a:prstGeom>
        </p:spPr>
      </p:pic>
      <p:pic>
        <p:nvPicPr>
          <p:cNvPr id="8" name="Picture 7">
            <a:extLst>
              <a:ext uri="{FF2B5EF4-FFF2-40B4-BE49-F238E27FC236}">
                <a16:creationId xmlns:a16="http://schemas.microsoft.com/office/drawing/2014/main" id="{2F5F245E-604C-2B16-9F22-1898A5C4E023}"/>
              </a:ext>
            </a:extLst>
          </p:cNvPr>
          <p:cNvPicPr>
            <a:picLocks noChangeAspect="1"/>
          </p:cNvPicPr>
          <p:nvPr/>
        </p:nvPicPr>
        <p:blipFill>
          <a:blip r:embed="rId5"/>
          <a:stretch>
            <a:fillRect/>
          </a:stretch>
        </p:blipFill>
        <p:spPr>
          <a:xfrm>
            <a:off x="9027968" y="4600984"/>
            <a:ext cx="2743200" cy="1829714"/>
          </a:xfrm>
          <a:prstGeom prst="rect">
            <a:avLst/>
          </a:prstGeom>
        </p:spPr>
      </p:pic>
    </p:spTree>
    <p:extLst>
      <p:ext uri="{BB962C8B-B14F-4D97-AF65-F5344CB8AC3E}">
        <p14:creationId xmlns:p14="http://schemas.microsoft.com/office/powerpoint/2010/main" val="96639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93F2E11A-B56A-5A1C-5CB4-7D2FED46204F}"/>
              </a:ext>
            </a:extLst>
          </p:cNvPr>
          <p:cNvSpPr/>
          <p:nvPr/>
        </p:nvSpPr>
        <p:spPr>
          <a:xfrm>
            <a:off x="1379913" y="2332613"/>
            <a:ext cx="9477433" cy="3639658"/>
          </a:xfrm>
          <a:prstGeom prst="ellipse">
            <a:avLst/>
          </a:prstGeom>
          <a:noFill/>
          <a:ln w="76200">
            <a:solidFill>
              <a:srgbClr val="004B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ea typeface="宋体"/>
              <a:sym typeface="Times New Roman"/>
            </a:endParaRPr>
          </a:p>
        </p:txBody>
      </p:sp>
      <p:sp>
        <p:nvSpPr>
          <p:cNvPr id="8" name="Rectangle 7">
            <a:extLst>
              <a:ext uri="{FF2B5EF4-FFF2-40B4-BE49-F238E27FC236}">
                <a16:creationId xmlns:a16="http://schemas.microsoft.com/office/drawing/2014/main" id="{D87123A5-FA86-2FF6-0FA1-1529B535BCFE}"/>
              </a:ext>
            </a:extLst>
          </p:cNvPr>
          <p:cNvSpPr/>
          <p:nvPr/>
        </p:nvSpPr>
        <p:spPr>
          <a:xfrm>
            <a:off x="2812506" y="2055029"/>
            <a:ext cx="6677857" cy="1163781"/>
          </a:xfrm>
          <a:prstGeom prst="rect">
            <a:avLst/>
          </a:prstGeom>
          <a:solidFill>
            <a:srgbClr val="004B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ea typeface="宋体"/>
              <a:sym typeface="Times New Roman"/>
            </a:endParaRPr>
          </a:p>
        </p:txBody>
      </p:sp>
      <p:sp>
        <p:nvSpPr>
          <p:cNvPr id="2" name="Title 1">
            <a:extLst>
              <a:ext uri="{FF2B5EF4-FFF2-40B4-BE49-F238E27FC236}">
                <a16:creationId xmlns:a16="http://schemas.microsoft.com/office/drawing/2014/main" id="{6796D4F4-E1CB-D251-DCC1-C44BF1CDE457}"/>
              </a:ext>
            </a:extLst>
          </p:cNvPr>
          <p:cNvSpPr>
            <a:spLocks noGrp="1"/>
          </p:cNvSpPr>
          <p:nvPr>
            <p:ph type="title"/>
          </p:nvPr>
        </p:nvSpPr>
        <p:spPr/>
        <p:txBody>
          <a:bodyPr/>
          <a:lstStyle/>
          <a:p>
            <a:r>
              <a:rPr lang="ru-RU">
                <a:latin typeface="Times New Roman"/>
                <a:ea typeface="宋体"/>
                <a:sym typeface="Times New Roman"/>
              </a:rPr>
              <a:t>Что такое ДЭР</a:t>
            </a:r>
          </a:p>
        </p:txBody>
      </p:sp>
      <p:sp>
        <p:nvSpPr>
          <p:cNvPr id="4" name="Slide Number Placeholder 3">
            <a:extLst>
              <a:ext uri="{FF2B5EF4-FFF2-40B4-BE49-F238E27FC236}">
                <a16:creationId xmlns:a16="http://schemas.microsoft.com/office/drawing/2014/main" id="{40B3FD88-8CB4-C1D4-95E8-28A369C2A417}"/>
              </a:ext>
            </a:extLst>
          </p:cNvPr>
          <p:cNvSpPr>
            <a:spLocks noGrp="1"/>
          </p:cNvSpPr>
          <p:nvPr>
            <p:ph type="sldNum" sz="quarter" idx="14"/>
          </p:nvPr>
        </p:nvSpPr>
        <p:spPr/>
        <p:txBody>
          <a:bodyPr/>
          <a:lstStyle/>
          <a:p>
            <a:pPr>
              <a:defRPr/>
            </a:pPr>
            <a:fld id="{B6FAB5CE-5980-4C9D-B2E2-2FD2F4BD448E}" type="slidenum">
              <a:rPr lang="en-US" smtClean="0">
                <a:latin typeface="Times New Roman"/>
                <a:ea typeface="宋体"/>
                <a:sym typeface="Times New Roman"/>
              </a:rPr>
              <a:pPr>
                <a:defRPr/>
              </a:pPr>
              <a:t>4</a:t>
            </a:fld>
            <a:endParaRPr lang="en-US">
              <a:latin typeface="Times New Roman"/>
              <a:ea typeface="宋体"/>
              <a:sym typeface="Times New Roman"/>
            </a:endParaRPr>
          </a:p>
        </p:txBody>
      </p:sp>
      <p:sp>
        <p:nvSpPr>
          <p:cNvPr id="5" name="TextBox 4">
            <a:extLst>
              <a:ext uri="{FF2B5EF4-FFF2-40B4-BE49-F238E27FC236}">
                <a16:creationId xmlns:a16="http://schemas.microsoft.com/office/drawing/2014/main" id="{5671336A-2429-C34F-BC68-39535309AF78}"/>
              </a:ext>
            </a:extLst>
          </p:cNvPr>
          <p:cNvSpPr txBox="1"/>
          <p:nvPr/>
        </p:nvSpPr>
        <p:spPr>
          <a:xfrm>
            <a:off x="2990793" y="2241494"/>
            <a:ext cx="6321282" cy="830997"/>
          </a:xfrm>
          <a:prstGeom prst="rect">
            <a:avLst/>
          </a:prstGeom>
          <a:noFill/>
        </p:spPr>
        <p:txBody>
          <a:bodyPr wrap="square" rtlCol="0">
            <a:spAutoFit/>
          </a:bodyPr>
          <a:lstStyle/>
          <a:p>
            <a:pPr algn="ctr"/>
            <a:r>
              <a:rPr lang="ru-RU" sz="2400" b="1" dirty="0">
                <a:solidFill>
                  <a:schemeClr val="bg1"/>
                </a:solidFill>
                <a:latin typeface="Aptos Narrow" panose="020B0004020202020204" pitchFamily="34" charset="0"/>
                <a:ea typeface="宋体"/>
                <a:sym typeface="Times New Roman"/>
              </a:rPr>
              <a:t>Департамент энергетических ресурсов штата </a:t>
            </a:r>
            <a:r>
              <a:rPr lang="en-US" sz="2400" b="1" dirty="0">
                <a:solidFill>
                  <a:schemeClr val="bg1"/>
                </a:solidFill>
                <a:latin typeface="Aptos Narrow" panose="020B0004020202020204" pitchFamily="34" charset="0"/>
                <a:ea typeface="宋体"/>
                <a:sym typeface="Times New Roman"/>
              </a:rPr>
              <a:t>Massachusetts</a:t>
            </a:r>
            <a:endParaRPr lang="ru-RU" sz="2400" b="1" dirty="0">
              <a:solidFill>
                <a:schemeClr val="bg1"/>
              </a:solidFill>
              <a:latin typeface="Aptos Narrow" panose="020B0004020202020204" pitchFamily="34" charset="0"/>
              <a:ea typeface="宋体"/>
              <a:sym typeface="Times New Roman"/>
            </a:endParaRPr>
          </a:p>
        </p:txBody>
      </p:sp>
      <p:sp>
        <p:nvSpPr>
          <p:cNvPr id="9" name="Rectangle 8">
            <a:extLst>
              <a:ext uri="{FF2B5EF4-FFF2-40B4-BE49-F238E27FC236}">
                <a16:creationId xmlns:a16="http://schemas.microsoft.com/office/drawing/2014/main" id="{DEDD006F-047E-01E4-E2F3-32D5B3C88772}"/>
              </a:ext>
            </a:extLst>
          </p:cNvPr>
          <p:cNvSpPr/>
          <p:nvPr/>
        </p:nvSpPr>
        <p:spPr>
          <a:xfrm>
            <a:off x="3569188" y="1119637"/>
            <a:ext cx="5921175" cy="639821"/>
          </a:xfrm>
          <a:prstGeom prst="rect">
            <a:avLst/>
          </a:prstGeom>
          <a:solidFill>
            <a:srgbClr val="006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ea typeface="宋体"/>
              <a:sym typeface="Times New Roman"/>
            </a:endParaRPr>
          </a:p>
        </p:txBody>
      </p:sp>
      <p:sp>
        <p:nvSpPr>
          <p:cNvPr id="10" name="TextBox 9">
            <a:extLst>
              <a:ext uri="{FF2B5EF4-FFF2-40B4-BE49-F238E27FC236}">
                <a16:creationId xmlns:a16="http://schemas.microsoft.com/office/drawing/2014/main" id="{640CB7D0-A887-D439-06BE-F498985B3E82}"/>
              </a:ext>
            </a:extLst>
          </p:cNvPr>
          <p:cNvSpPr txBox="1"/>
          <p:nvPr/>
        </p:nvSpPr>
        <p:spPr>
          <a:xfrm>
            <a:off x="3676905" y="1254881"/>
            <a:ext cx="5687454" cy="369332"/>
          </a:xfrm>
          <a:prstGeom prst="rect">
            <a:avLst/>
          </a:prstGeom>
          <a:noFill/>
        </p:spPr>
        <p:txBody>
          <a:bodyPr wrap="square" rtlCol="0">
            <a:spAutoFit/>
          </a:bodyPr>
          <a:lstStyle/>
          <a:p>
            <a:pPr algn="ctr"/>
            <a:r>
              <a:rPr lang="ru-RU" b="1" dirty="0">
                <a:solidFill>
                  <a:schemeClr val="bg1"/>
                </a:solidFill>
                <a:latin typeface="Aptos Narrow" panose="020B0004020202020204" pitchFamily="34" charset="0"/>
                <a:ea typeface="宋体"/>
                <a:sym typeface="Times New Roman"/>
              </a:rPr>
              <a:t>Дирекция по вопросам энергетики и экологии (</a:t>
            </a:r>
            <a:r>
              <a:rPr lang="en-US" b="1" dirty="0">
                <a:solidFill>
                  <a:schemeClr val="bg1"/>
                </a:solidFill>
                <a:latin typeface="Aptos Narrow" panose="020B0004020202020204" pitchFamily="34" charset="0"/>
                <a:ea typeface="宋体"/>
                <a:sym typeface="Times New Roman"/>
              </a:rPr>
              <a:t>EEA</a:t>
            </a:r>
            <a:r>
              <a:rPr lang="ru-RU" b="1" dirty="0">
                <a:solidFill>
                  <a:schemeClr val="bg1"/>
                </a:solidFill>
                <a:latin typeface="Aptos Narrow" panose="020B0004020202020204" pitchFamily="34" charset="0"/>
                <a:ea typeface="宋体"/>
                <a:sym typeface="Times New Roman"/>
              </a:rPr>
              <a:t>)</a:t>
            </a:r>
          </a:p>
        </p:txBody>
      </p:sp>
      <p:pic>
        <p:nvPicPr>
          <p:cNvPr id="1026" name="Picture 2" descr="Executive Office of Energy and Environmental Affairs - Idealist">
            <a:extLst>
              <a:ext uri="{FF2B5EF4-FFF2-40B4-BE49-F238E27FC236}">
                <a16:creationId xmlns:a16="http://schemas.microsoft.com/office/drawing/2014/main" id="{7657F636-B3E9-A753-2E4E-85D552816B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2506" y="1119637"/>
            <a:ext cx="639821" cy="6398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D75A475-E1B6-4DA8-B98C-C5B5B9D6F671}"/>
              </a:ext>
            </a:extLst>
          </p:cNvPr>
          <p:cNvSpPr/>
          <p:nvPr/>
        </p:nvSpPr>
        <p:spPr>
          <a:xfrm>
            <a:off x="382385" y="3429000"/>
            <a:ext cx="1993266" cy="1163781"/>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ea typeface="宋体"/>
              <a:sym typeface="Times New Roman"/>
            </a:endParaRPr>
          </a:p>
        </p:txBody>
      </p:sp>
      <p:sp>
        <p:nvSpPr>
          <p:cNvPr id="12" name="TextBox 11">
            <a:extLst>
              <a:ext uri="{FF2B5EF4-FFF2-40B4-BE49-F238E27FC236}">
                <a16:creationId xmlns:a16="http://schemas.microsoft.com/office/drawing/2014/main" id="{581374B4-373A-B79E-9B14-8046CD705A00}"/>
              </a:ext>
            </a:extLst>
          </p:cNvPr>
          <p:cNvSpPr txBox="1"/>
          <p:nvPr/>
        </p:nvSpPr>
        <p:spPr>
          <a:xfrm>
            <a:off x="342008" y="3687724"/>
            <a:ext cx="2000869" cy="646331"/>
          </a:xfrm>
          <a:prstGeom prst="rect">
            <a:avLst/>
          </a:prstGeom>
          <a:noFill/>
        </p:spPr>
        <p:txBody>
          <a:bodyPr wrap="none" rtlCol="0">
            <a:spAutoFit/>
          </a:bodyPr>
          <a:lstStyle/>
          <a:p>
            <a:pPr algn="ctr"/>
            <a:r>
              <a:rPr lang="ru-RU" dirty="0">
                <a:latin typeface="Aptos Black" panose="020B0004020202020204" pitchFamily="34" charset="0"/>
                <a:ea typeface="宋体"/>
                <a:sym typeface="Times New Roman"/>
              </a:rPr>
              <a:t>Зеленая </a:t>
            </a:r>
          </a:p>
          <a:p>
            <a:pPr algn="ctr"/>
            <a:r>
              <a:rPr lang="ru-RU" dirty="0">
                <a:latin typeface="Aptos Black" panose="020B0004020202020204" pitchFamily="34" charset="0"/>
                <a:ea typeface="宋体"/>
                <a:sym typeface="Times New Roman"/>
              </a:rPr>
              <a:t>среда обитания</a:t>
            </a:r>
          </a:p>
        </p:txBody>
      </p:sp>
      <p:sp>
        <p:nvSpPr>
          <p:cNvPr id="13" name="Rectangle 12">
            <a:extLst>
              <a:ext uri="{FF2B5EF4-FFF2-40B4-BE49-F238E27FC236}">
                <a16:creationId xmlns:a16="http://schemas.microsoft.com/office/drawing/2014/main" id="{EE4F4E23-B808-8528-41ED-0C4454513E7A}"/>
              </a:ext>
            </a:extLst>
          </p:cNvPr>
          <p:cNvSpPr/>
          <p:nvPr/>
        </p:nvSpPr>
        <p:spPr>
          <a:xfrm>
            <a:off x="2455694" y="5086073"/>
            <a:ext cx="1993266" cy="1163781"/>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ea typeface="宋体"/>
              <a:sym typeface="Times New Roman"/>
            </a:endParaRPr>
          </a:p>
        </p:txBody>
      </p:sp>
      <p:sp>
        <p:nvSpPr>
          <p:cNvPr id="14" name="TextBox 13">
            <a:extLst>
              <a:ext uri="{FF2B5EF4-FFF2-40B4-BE49-F238E27FC236}">
                <a16:creationId xmlns:a16="http://schemas.microsoft.com/office/drawing/2014/main" id="{F1CD8486-3BEA-6F54-31DE-56C8206F8044}"/>
              </a:ext>
            </a:extLst>
          </p:cNvPr>
          <p:cNvSpPr txBox="1"/>
          <p:nvPr/>
        </p:nvSpPr>
        <p:spPr>
          <a:xfrm>
            <a:off x="2731620" y="5344797"/>
            <a:ext cx="1441421" cy="646331"/>
          </a:xfrm>
          <a:prstGeom prst="rect">
            <a:avLst/>
          </a:prstGeom>
          <a:noFill/>
        </p:spPr>
        <p:txBody>
          <a:bodyPr wrap="none" rtlCol="0">
            <a:spAutoFit/>
          </a:bodyPr>
          <a:lstStyle/>
          <a:p>
            <a:pPr algn="ctr"/>
            <a:r>
              <a:rPr lang="ru-RU" dirty="0">
                <a:latin typeface="Aptos Black" panose="020B0004020202020204" pitchFamily="34" charset="0"/>
                <a:ea typeface="宋体"/>
                <a:sym typeface="Times New Roman"/>
              </a:rPr>
              <a:t>На личном </a:t>
            </a:r>
          </a:p>
          <a:p>
            <a:pPr algn="ctr"/>
            <a:r>
              <a:rPr lang="ru-RU" dirty="0">
                <a:latin typeface="Aptos Black" panose="020B0004020202020204" pitchFamily="34" charset="0"/>
                <a:ea typeface="宋体"/>
                <a:sym typeface="Times New Roman"/>
              </a:rPr>
              <a:t>примере</a:t>
            </a:r>
          </a:p>
        </p:txBody>
      </p:sp>
      <p:sp>
        <p:nvSpPr>
          <p:cNvPr id="15" name="Rectangle 14">
            <a:extLst>
              <a:ext uri="{FF2B5EF4-FFF2-40B4-BE49-F238E27FC236}">
                <a16:creationId xmlns:a16="http://schemas.microsoft.com/office/drawing/2014/main" id="{F283CF21-AE2E-30B4-C986-9420398AFC0E}"/>
              </a:ext>
            </a:extLst>
          </p:cNvPr>
          <p:cNvSpPr/>
          <p:nvPr/>
        </p:nvSpPr>
        <p:spPr>
          <a:xfrm>
            <a:off x="4883242" y="5086073"/>
            <a:ext cx="2365462" cy="116378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ea typeface="宋体"/>
              <a:sym typeface="Times New Roman"/>
            </a:endParaRPr>
          </a:p>
        </p:txBody>
      </p:sp>
      <p:sp>
        <p:nvSpPr>
          <p:cNvPr id="16" name="TextBox 15">
            <a:extLst>
              <a:ext uri="{FF2B5EF4-FFF2-40B4-BE49-F238E27FC236}">
                <a16:creationId xmlns:a16="http://schemas.microsoft.com/office/drawing/2014/main" id="{B3D69B14-EF12-196E-87B5-915AD17C8163}"/>
              </a:ext>
            </a:extLst>
          </p:cNvPr>
          <p:cNvSpPr txBox="1"/>
          <p:nvPr/>
        </p:nvSpPr>
        <p:spPr>
          <a:xfrm>
            <a:off x="4971635" y="5095429"/>
            <a:ext cx="2188676" cy="1200329"/>
          </a:xfrm>
          <a:prstGeom prst="rect">
            <a:avLst/>
          </a:prstGeom>
          <a:noFill/>
        </p:spPr>
        <p:txBody>
          <a:bodyPr wrap="square" rtlCol="0">
            <a:spAutoFit/>
          </a:bodyPr>
          <a:lstStyle/>
          <a:p>
            <a:pPr algn="ctr"/>
            <a:r>
              <a:rPr lang="ru-RU" dirty="0">
                <a:latin typeface="Aptos Black" panose="020B0004020202020204" pitchFamily="34" charset="0"/>
                <a:ea typeface="宋体"/>
                <a:sym typeface="Times New Roman"/>
              </a:rPr>
              <a:t>Возобновляемая и</a:t>
            </a:r>
          </a:p>
          <a:p>
            <a:pPr algn="ctr"/>
            <a:r>
              <a:rPr lang="ru-RU" dirty="0">
                <a:latin typeface="Aptos Black" panose="020B0004020202020204" pitchFamily="34" charset="0"/>
                <a:ea typeface="宋体"/>
                <a:sym typeface="Times New Roman"/>
              </a:rPr>
              <a:t>альтернативная энергетика</a:t>
            </a:r>
          </a:p>
        </p:txBody>
      </p:sp>
      <p:sp>
        <p:nvSpPr>
          <p:cNvPr id="17" name="Rectangle 16">
            <a:extLst>
              <a:ext uri="{FF2B5EF4-FFF2-40B4-BE49-F238E27FC236}">
                <a16:creationId xmlns:a16="http://schemas.microsoft.com/office/drawing/2014/main" id="{5159FB54-4F85-DE66-B405-3605434429C6}"/>
              </a:ext>
            </a:extLst>
          </p:cNvPr>
          <p:cNvSpPr/>
          <p:nvPr/>
        </p:nvSpPr>
        <p:spPr>
          <a:xfrm>
            <a:off x="7520921" y="5086073"/>
            <a:ext cx="1993266" cy="1163781"/>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ea typeface="宋体"/>
              <a:sym typeface="Times New Roman"/>
            </a:endParaRPr>
          </a:p>
        </p:txBody>
      </p:sp>
      <p:sp>
        <p:nvSpPr>
          <p:cNvPr id="18" name="TextBox 17">
            <a:extLst>
              <a:ext uri="{FF2B5EF4-FFF2-40B4-BE49-F238E27FC236}">
                <a16:creationId xmlns:a16="http://schemas.microsoft.com/office/drawing/2014/main" id="{3BA1E22D-AC2F-F788-2E92-002C815772CB}"/>
              </a:ext>
            </a:extLst>
          </p:cNvPr>
          <p:cNvSpPr txBox="1"/>
          <p:nvPr/>
        </p:nvSpPr>
        <p:spPr>
          <a:xfrm>
            <a:off x="7473842" y="5344797"/>
            <a:ext cx="2087431" cy="646331"/>
          </a:xfrm>
          <a:prstGeom prst="rect">
            <a:avLst/>
          </a:prstGeom>
          <a:noFill/>
        </p:spPr>
        <p:txBody>
          <a:bodyPr wrap="none" rtlCol="0">
            <a:spAutoFit/>
          </a:bodyPr>
          <a:lstStyle/>
          <a:p>
            <a:pPr algn="ctr"/>
            <a:r>
              <a:rPr lang="ru-RU" dirty="0">
                <a:latin typeface="Aptos Black" panose="020B0004020202020204" pitchFamily="34" charset="0"/>
                <a:ea typeface="宋体"/>
                <a:sym typeface="Times New Roman"/>
              </a:rPr>
              <a:t>Энергетическая </a:t>
            </a:r>
          </a:p>
          <a:p>
            <a:pPr algn="ctr"/>
            <a:r>
              <a:rPr lang="ru-RU" dirty="0">
                <a:latin typeface="Aptos Black" panose="020B0004020202020204" pitchFamily="34" charset="0"/>
                <a:ea typeface="宋体"/>
                <a:sym typeface="Times New Roman"/>
              </a:rPr>
              <a:t>эффективность</a:t>
            </a:r>
          </a:p>
        </p:txBody>
      </p:sp>
      <p:sp>
        <p:nvSpPr>
          <p:cNvPr id="19" name="Rectangle 18">
            <a:extLst>
              <a:ext uri="{FF2B5EF4-FFF2-40B4-BE49-F238E27FC236}">
                <a16:creationId xmlns:a16="http://schemas.microsoft.com/office/drawing/2014/main" id="{9D89E2B4-3408-DB81-14E6-21926A010F7E}"/>
              </a:ext>
            </a:extLst>
          </p:cNvPr>
          <p:cNvSpPr/>
          <p:nvPr/>
        </p:nvSpPr>
        <p:spPr>
          <a:xfrm>
            <a:off x="9647026" y="3429000"/>
            <a:ext cx="1993266" cy="1163781"/>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ea typeface="宋体"/>
              <a:sym typeface="Times New Roman"/>
            </a:endParaRPr>
          </a:p>
        </p:txBody>
      </p:sp>
      <p:sp>
        <p:nvSpPr>
          <p:cNvPr id="20" name="TextBox 19">
            <a:extLst>
              <a:ext uri="{FF2B5EF4-FFF2-40B4-BE49-F238E27FC236}">
                <a16:creationId xmlns:a16="http://schemas.microsoft.com/office/drawing/2014/main" id="{084AC824-29A8-A2EE-7C16-28EA86A4984A}"/>
              </a:ext>
            </a:extLst>
          </p:cNvPr>
          <p:cNvSpPr txBox="1"/>
          <p:nvPr/>
        </p:nvSpPr>
        <p:spPr>
          <a:xfrm>
            <a:off x="9628841" y="3559708"/>
            <a:ext cx="2029658" cy="923330"/>
          </a:xfrm>
          <a:prstGeom prst="rect">
            <a:avLst/>
          </a:prstGeom>
          <a:noFill/>
        </p:spPr>
        <p:txBody>
          <a:bodyPr wrap="square" rtlCol="0">
            <a:spAutoFit/>
          </a:bodyPr>
          <a:lstStyle/>
          <a:p>
            <a:pPr algn="ctr"/>
            <a:r>
              <a:rPr lang="ru-RU" dirty="0">
                <a:latin typeface="Aptos Black" panose="020B0004020202020204" pitchFamily="34" charset="0"/>
                <a:ea typeface="宋体"/>
                <a:sym typeface="Times New Roman"/>
              </a:rPr>
              <a:t>Политика, планирование </a:t>
            </a:r>
          </a:p>
          <a:p>
            <a:pPr algn="ctr"/>
            <a:r>
              <a:rPr lang="ru-RU" dirty="0">
                <a:latin typeface="Aptos Black" panose="020B0004020202020204" pitchFamily="34" charset="0"/>
                <a:ea typeface="宋体"/>
                <a:sym typeface="Times New Roman"/>
              </a:rPr>
              <a:t>и анализ</a:t>
            </a:r>
          </a:p>
        </p:txBody>
      </p:sp>
      <p:sp>
        <p:nvSpPr>
          <p:cNvPr id="21" name="Rectangle 20">
            <a:extLst>
              <a:ext uri="{FF2B5EF4-FFF2-40B4-BE49-F238E27FC236}">
                <a16:creationId xmlns:a16="http://schemas.microsoft.com/office/drawing/2014/main" id="{889A7CFE-CF49-61FC-0571-790FD9A782E8}"/>
              </a:ext>
            </a:extLst>
          </p:cNvPr>
          <p:cNvSpPr/>
          <p:nvPr/>
        </p:nvSpPr>
        <p:spPr>
          <a:xfrm>
            <a:off x="3221560" y="3768607"/>
            <a:ext cx="5859748" cy="929216"/>
          </a:xfrm>
          <a:prstGeom prst="rect">
            <a:avLst/>
          </a:prstGeom>
          <a:solidFill>
            <a:schemeClr val="accent5">
              <a:lumMod val="40000"/>
              <a:lumOff val="60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ea typeface="宋体"/>
              <a:sym typeface="Times New Roman"/>
            </a:endParaRPr>
          </a:p>
        </p:txBody>
      </p:sp>
      <p:sp>
        <p:nvSpPr>
          <p:cNvPr id="22" name="TextBox 21">
            <a:extLst>
              <a:ext uri="{FF2B5EF4-FFF2-40B4-BE49-F238E27FC236}">
                <a16:creationId xmlns:a16="http://schemas.microsoft.com/office/drawing/2014/main" id="{49860C35-D558-E270-A118-3B114812E48C}"/>
              </a:ext>
            </a:extLst>
          </p:cNvPr>
          <p:cNvSpPr txBox="1"/>
          <p:nvPr/>
        </p:nvSpPr>
        <p:spPr>
          <a:xfrm>
            <a:off x="3266738" y="3763745"/>
            <a:ext cx="5769392" cy="923330"/>
          </a:xfrm>
          <a:prstGeom prst="rect">
            <a:avLst/>
          </a:prstGeom>
          <a:noFill/>
        </p:spPr>
        <p:txBody>
          <a:bodyPr wrap="square" rtlCol="0">
            <a:spAutoFit/>
          </a:bodyPr>
          <a:lstStyle/>
          <a:p>
            <a:pPr algn="ctr"/>
            <a:r>
              <a:rPr lang="ru-RU" dirty="0">
                <a:latin typeface="Aptos Black" panose="020B0004020202020204" pitchFamily="34" charset="0"/>
                <a:ea typeface="宋体"/>
                <a:sym typeface="Times New Roman"/>
              </a:rPr>
              <a:t>Взаимодействие подразделений</a:t>
            </a:r>
          </a:p>
          <a:p>
            <a:pPr algn="ctr"/>
            <a:r>
              <a:rPr lang="ru-RU" dirty="0">
                <a:latin typeface="Aptos Narrow" panose="020B0004020202020204" pitchFamily="34" charset="0"/>
                <a:ea typeface="宋体"/>
                <a:sym typeface="Times New Roman"/>
              </a:rPr>
              <a:t>Федеральное финансирование, энергетическая безопасность, сотрудничество, право, финансы</a:t>
            </a:r>
          </a:p>
        </p:txBody>
      </p:sp>
    </p:spTree>
    <p:extLst>
      <p:ext uri="{BB962C8B-B14F-4D97-AF65-F5344CB8AC3E}">
        <p14:creationId xmlns:p14="http://schemas.microsoft.com/office/powerpoint/2010/main" val="2361080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BEB6-660C-D433-E94B-63EBDE0C0C48}"/>
              </a:ext>
            </a:extLst>
          </p:cNvPr>
          <p:cNvSpPr>
            <a:spLocks noGrp="1"/>
          </p:cNvSpPr>
          <p:nvPr>
            <p:ph type="title"/>
          </p:nvPr>
        </p:nvSpPr>
        <p:spPr/>
        <p:txBody>
          <a:bodyPr/>
          <a:lstStyle/>
          <a:p>
            <a:r>
              <a:rPr lang="ru-RU" dirty="0">
                <a:ea typeface="宋体"/>
                <a:sym typeface="Times New Roman"/>
              </a:rPr>
              <a:t>Цели политики на 2024 год</a:t>
            </a:r>
          </a:p>
        </p:txBody>
      </p:sp>
      <p:sp>
        <p:nvSpPr>
          <p:cNvPr id="4" name="Slide Number Placeholder 3">
            <a:extLst>
              <a:ext uri="{FF2B5EF4-FFF2-40B4-BE49-F238E27FC236}">
                <a16:creationId xmlns:a16="http://schemas.microsoft.com/office/drawing/2014/main" id="{C526680A-DBC2-E149-F6EE-3A6604018825}"/>
              </a:ext>
            </a:extLst>
          </p:cNvPr>
          <p:cNvSpPr>
            <a:spLocks noGrp="1"/>
          </p:cNvSpPr>
          <p:nvPr>
            <p:ph type="sldNum" sz="quarter" idx="14"/>
          </p:nvPr>
        </p:nvSpPr>
        <p:spPr/>
        <p:txBody>
          <a:bodyPr/>
          <a:lstStyle/>
          <a:p>
            <a:pPr>
              <a:defRPr/>
            </a:pPr>
            <a:fld id="{B6FAB5CE-5980-4C9D-B2E2-2FD2F4BD448E}" type="slidenum">
              <a:rPr lang="en-US" smtClean="0">
                <a:latin typeface="Times New Roman"/>
                <a:ea typeface="宋体"/>
                <a:sym typeface="Times New Roman"/>
              </a:rPr>
              <a:pPr>
                <a:defRPr/>
              </a:pPr>
              <a:t>5</a:t>
            </a:fld>
            <a:endParaRPr lang="en-US">
              <a:latin typeface="Times New Roman"/>
              <a:ea typeface="宋体"/>
              <a:sym typeface="Times New Roman"/>
            </a:endParaRPr>
          </a:p>
        </p:txBody>
      </p:sp>
      <p:graphicFrame>
        <p:nvGraphicFramePr>
          <p:cNvPr id="6" name="Table 5">
            <a:extLst>
              <a:ext uri="{FF2B5EF4-FFF2-40B4-BE49-F238E27FC236}">
                <a16:creationId xmlns:a16="http://schemas.microsoft.com/office/drawing/2014/main" id="{AE7EFCC7-C114-9914-F1A3-D05590582EE4}"/>
              </a:ext>
            </a:extLst>
          </p:cNvPr>
          <p:cNvGraphicFramePr>
            <a:graphicFrameLocks noGrp="1"/>
          </p:cNvGraphicFramePr>
          <p:nvPr>
            <p:extLst>
              <p:ext uri="{D42A27DB-BD31-4B8C-83A1-F6EECF244321}">
                <p14:modId xmlns:p14="http://schemas.microsoft.com/office/powerpoint/2010/main" val="2058765627"/>
              </p:ext>
            </p:extLst>
          </p:nvPr>
        </p:nvGraphicFramePr>
        <p:xfrm>
          <a:off x="537030" y="1248229"/>
          <a:ext cx="11045370" cy="5399317"/>
        </p:xfrm>
        <a:graphic>
          <a:graphicData uri="http://schemas.openxmlformats.org/drawingml/2006/table">
            <a:tbl>
              <a:tblPr firstCol="1" bandRow="1" bandCol="1">
                <a:tableStyleId>{2D5ABB26-0587-4C30-8999-92F81FD0307C}</a:tableStyleId>
              </a:tblPr>
              <a:tblGrid>
                <a:gridCol w="3879522">
                  <a:extLst>
                    <a:ext uri="{9D8B030D-6E8A-4147-A177-3AD203B41FA5}">
                      <a16:colId xmlns:a16="http://schemas.microsoft.com/office/drawing/2014/main" val="172314757"/>
                    </a:ext>
                  </a:extLst>
                </a:gridCol>
                <a:gridCol w="7165848">
                  <a:extLst>
                    <a:ext uri="{9D8B030D-6E8A-4147-A177-3AD203B41FA5}">
                      <a16:colId xmlns:a16="http://schemas.microsoft.com/office/drawing/2014/main" val="268871305"/>
                    </a:ext>
                  </a:extLst>
                </a:gridCol>
              </a:tblGrid>
              <a:tr h="728796">
                <a:tc>
                  <a:txBody>
                    <a:bodyPr/>
                    <a:lstStyle/>
                    <a:p>
                      <a:pPr marL="0" marR="0" indent="0">
                        <a:lnSpc>
                          <a:spcPct val="107000"/>
                        </a:lnSpc>
                        <a:spcBef>
                          <a:spcPts val="0"/>
                        </a:spcBef>
                        <a:spcAft>
                          <a:spcPts val="0"/>
                        </a:spcAft>
                      </a:pPr>
                      <a:r>
                        <a:rPr lang="ru-RU" sz="1800" b="1" dirty="0">
                          <a:solidFill>
                            <a:schemeClr val="tx1"/>
                          </a:solidFill>
                          <a:latin typeface="+mn-lt"/>
                          <a:ea typeface="宋体"/>
                          <a:sym typeface="Times New Roman"/>
                        </a:rPr>
                        <a:t>Эффективная реализация политики и нормативных положений</a:t>
                      </a: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ru-RU" sz="1800" dirty="0">
                          <a:solidFill>
                            <a:schemeClr val="tx1"/>
                          </a:solidFill>
                          <a:latin typeface="+mn-lt"/>
                          <a:ea typeface="宋体"/>
                          <a:sym typeface="Times New Roman"/>
                        </a:rPr>
                        <a:t>Повысить способность </a:t>
                      </a:r>
                      <a:r>
                        <a:rPr lang="en-US" sz="1800" dirty="0">
                          <a:solidFill>
                            <a:schemeClr val="tx1"/>
                          </a:solidFill>
                          <a:latin typeface="+mn-lt"/>
                          <a:ea typeface="宋体"/>
                          <a:sym typeface="Times New Roman"/>
                        </a:rPr>
                        <a:t>DOER</a:t>
                      </a:r>
                      <a:r>
                        <a:rPr lang="ru-RU" sz="1800" dirty="0">
                          <a:solidFill>
                            <a:schemeClr val="tx1"/>
                          </a:solidFill>
                          <a:latin typeface="+mn-lt"/>
                          <a:ea typeface="宋体"/>
                          <a:sym typeface="Times New Roman"/>
                        </a:rPr>
                        <a:t> выполнять основные обязанности при увеличении рабочей нагрузки</a:t>
                      </a: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5585807"/>
                  </a:ext>
                </a:extLst>
              </a:tr>
              <a:tr h="536811">
                <a:tc>
                  <a:txBody>
                    <a:bodyPr/>
                    <a:lstStyle/>
                    <a:p>
                      <a:pPr marL="0" marR="0" indent="0">
                        <a:lnSpc>
                          <a:spcPct val="107000"/>
                        </a:lnSpc>
                        <a:spcBef>
                          <a:spcPts val="0"/>
                        </a:spcBef>
                        <a:spcAft>
                          <a:spcPts val="0"/>
                        </a:spcAft>
                      </a:pPr>
                      <a:r>
                        <a:rPr lang="ru-RU" sz="1800" b="1">
                          <a:solidFill>
                            <a:schemeClr val="tx1"/>
                          </a:solidFill>
                          <a:latin typeface="+mn-lt"/>
                          <a:ea typeface="宋体"/>
                          <a:sym typeface="Times New Roman"/>
                        </a:rPr>
                        <a:t>Выплаты по финансированию</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ru-RU" sz="1800">
                          <a:solidFill>
                            <a:schemeClr val="tx1"/>
                          </a:solidFill>
                          <a:latin typeface="+mn-lt"/>
                          <a:ea typeface="宋体"/>
                          <a:sym typeface="Times New Roman"/>
                        </a:rPr>
                        <a:t>Своевременно производить выплаты для реализации выгод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04646"/>
                  </a:ext>
                </a:extLst>
              </a:tr>
              <a:tr h="671014">
                <a:tc>
                  <a:txBody>
                    <a:bodyPr/>
                    <a:lstStyle/>
                    <a:p>
                      <a:pPr marL="0" marR="0" indent="0">
                        <a:lnSpc>
                          <a:spcPct val="107000"/>
                        </a:lnSpc>
                        <a:spcBef>
                          <a:spcPts val="0"/>
                        </a:spcBef>
                        <a:spcAft>
                          <a:spcPts val="0"/>
                        </a:spcAft>
                      </a:pPr>
                      <a:r>
                        <a:rPr lang="ru-RU" sz="1800" b="1">
                          <a:solidFill>
                            <a:schemeClr val="tx1"/>
                          </a:solidFill>
                          <a:latin typeface="+mn-lt"/>
                          <a:ea typeface="宋体"/>
                          <a:sym typeface="Times New Roman"/>
                        </a:rPr>
                        <a:t>Сбор и обмен данными и информацией</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ru-RU" sz="1800">
                          <a:solidFill>
                            <a:schemeClr val="tx1"/>
                          </a:solidFill>
                          <a:latin typeface="+mn-lt"/>
                          <a:ea typeface="宋体"/>
                          <a:sym typeface="Times New Roman"/>
                        </a:rPr>
                        <a:t>Улучшить процессы сбора информации и повысить прозрачность за счет обмена данными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2562472"/>
                  </a:ext>
                </a:extLst>
              </a:tr>
              <a:tr h="829448">
                <a:tc>
                  <a:txBody>
                    <a:bodyPr/>
                    <a:lstStyle/>
                    <a:p>
                      <a:pPr marL="0" marR="0" indent="0">
                        <a:lnSpc>
                          <a:spcPct val="107000"/>
                        </a:lnSpc>
                        <a:spcBef>
                          <a:spcPts val="0"/>
                        </a:spcBef>
                        <a:spcAft>
                          <a:spcPts val="0"/>
                        </a:spcAft>
                      </a:pPr>
                      <a:r>
                        <a:rPr lang="ru-RU" sz="1800" b="1">
                          <a:solidFill>
                            <a:schemeClr val="tx1"/>
                          </a:solidFill>
                          <a:latin typeface="+mn-lt"/>
                          <a:ea typeface="宋体"/>
                          <a:sym typeface="Times New Roman"/>
                        </a:rPr>
                        <a:t>Привлечение общественности и заинтересованных лиц</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ru-RU" sz="1800" dirty="0">
                          <a:solidFill>
                            <a:schemeClr val="tx1"/>
                          </a:solidFill>
                          <a:latin typeface="+mn-lt"/>
                          <a:ea typeface="宋体"/>
                          <a:sym typeface="Times New Roman"/>
                        </a:rPr>
                        <a:t>Укрепить существующие и разработать новые коммуникационные стратегии, чтобы общественность могла участвовать в переходе на чистую энергетику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2476164"/>
                  </a:ext>
                </a:extLst>
              </a:tr>
              <a:tr h="728796">
                <a:tc>
                  <a:txBody>
                    <a:bodyPr/>
                    <a:lstStyle/>
                    <a:p>
                      <a:pPr marL="0" marR="0" indent="0">
                        <a:lnSpc>
                          <a:spcPct val="107000"/>
                        </a:lnSpc>
                        <a:spcBef>
                          <a:spcPts val="0"/>
                        </a:spcBef>
                        <a:spcAft>
                          <a:spcPts val="0"/>
                        </a:spcAft>
                      </a:pPr>
                      <a:r>
                        <a:rPr lang="ru-RU" sz="1800" b="1">
                          <a:solidFill>
                            <a:schemeClr val="tx1"/>
                          </a:solidFill>
                          <a:latin typeface="+mn-lt"/>
                          <a:ea typeface="宋体"/>
                          <a:sym typeface="Times New Roman"/>
                        </a:rPr>
                        <a:t>Работа с коммунальными службами</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ru-RU" sz="1800" dirty="0">
                          <a:solidFill>
                            <a:schemeClr val="tx1"/>
                          </a:solidFill>
                          <a:latin typeface="+mn-lt"/>
                          <a:ea typeface="宋体"/>
                          <a:sym typeface="Times New Roman"/>
                        </a:rPr>
                        <a:t>Активно привлекать коммунальные предприятия к реализации рекомендаций и поддержке амбициозных усилий коммунальных служб по достижению заявленных штатом целей</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8483183"/>
                  </a:ext>
                </a:extLst>
              </a:tr>
              <a:tr h="460390">
                <a:tc>
                  <a:txBody>
                    <a:bodyPr/>
                    <a:lstStyle/>
                    <a:p>
                      <a:pPr marL="0" marR="0" indent="0">
                        <a:lnSpc>
                          <a:spcPct val="107000"/>
                        </a:lnSpc>
                        <a:spcBef>
                          <a:spcPts val="0"/>
                        </a:spcBef>
                        <a:spcAft>
                          <a:spcPts val="0"/>
                        </a:spcAft>
                      </a:pPr>
                      <a:r>
                        <a:rPr lang="ru-RU" sz="1800" b="1">
                          <a:solidFill>
                            <a:schemeClr val="tx1"/>
                          </a:solidFill>
                          <a:latin typeface="+mn-lt"/>
                          <a:ea typeface="宋体"/>
                          <a:sym typeface="Times New Roman"/>
                        </a:rPr>
                        <a:t>Координация работы с другими ведомствами штата</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ru-RU" sz="1800">
                          <a:solidFill>
                            <a:schemeClr val="tx1"/>
                          </a:solidFill>
                          <a:latin typeface="+mn-lt"/>
                          <a:ea typeface="宋体"/>
                          <a:sym typeface="Times New Roman"/>
                        </a:rPr>
                        <a:t>Помогать другие ведомствам в реализации политики чистой энергетики</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403618"/>
                  </a:ext>
                </a:extLst>
              </a:tr>
              <a:tr h="720408">
                <a:tc>
                  <a:txBody>
                    <a:bodyPr/>
                    <a:lstStyle/>
                    <a:p>
                      <a:pPr marL="0" marR="0" indent="0">
                        <a:lnSpc>
                          <a:spcPct val="107000"/>
                        </a:lnSpc>
                        <a:spcBef>
                          <a:spcPts val="0"/>
                        </a:spcBef>
                        <a:spcAft>
                          <a:spcPts val="0"/>
                        </a:spcAft>
                      </a:pPr>
                      <a:r>
                        <a:rPr lang="ru-RU" sz="1800" b="1">
                          <a:solidFill>
                            <a:schemeClr val="tx1"/>
                          </a:solidFill>
                          <a:latin typeface="+mn-lt"/>
                          <a:ea typeface="宋体"/>
                          <a:sym typeface="Times New Roman"/>
                        </a:rPr>
                        <a:t>Разработка стратегической политики</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ru-RU" sz="1800">
                          <a:solidFill>
                            <a:schemeClr val="tx1"/>
                          </a:solidFill>
                          <a:latin typeface="+mn-lt"/>
                          <a:ea typeface="宋体"/>
                          <a:sym typeface="Times New Roman"/>
                        </a:rPr>
                        <a:t>Обеспечить, чтобы результаты усилий рабочих групп и советов были действенными и имели четкую цель</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4200718"/>
                  </a:ext>
                </a:extLst>
              </a:tr>
              <a:tr h="433363">
                <a:tc>
                  <a:txBody>
                    <a:bodyPr/>
                    <a:lstStyle/>
                    <a:p>
                      <a:pPr marL="0" marR="0" indent="0">
                        <a:lnSpc>
                          <a:spcPct val="107000"/>
                        </a:lnSpc>
                        <a:spcBef>
                          <a:spcPts val="0"/>
                        </a:spcBef>
                        <a:spcAft>
                          <a:spcPts val="0"/>
                        </a:spcAft>
                      </a:pPr>
                      <a:r>
                        <a:rPr lang="ru-RU" sz="1800" b="1" dirty="0">
                          <a:solidFill>
                            <a:schemeClr val="tx1"/>
                          </a:solidFill>
                          <a:latin typeface="+mn-lt"/>
                          <a:ea typeface="宋体"/>
                          <a:sym typeface="Times New Roman"/>
                        </a:rPr>
                        <a:t>Расширение возможностей </a:t>
                      </a:r>
                      <a:r>
                        <a:rPr lang="en-US" sz="1800" b="1" dirty="0">
                          <a:solidFill>
                            <a:schemeClr val="tx1"/>
                          </a:solidFill>
                          <a:latin typeface="+mn-lt"/>
                          <a:ea typeface="宋体"/>
                          <a:sym typeface="Times New Roman"/>
                        </a:rPr>
                        <a:t>DOER</a:t>
                      </a:r>
                      <a:endParaRPr lang="ru-RU" sz="1800" b="1" dirty="0">
                        <a:solidFill>
                          <a:schemeClr val="tx1"/>
                        </a:solidFill>
                        <a:latin typeface="+mn-lt"/>
                        <a:ea typeface="宋体"/>
                        <a:sym typeface="Times New Roman"/>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indent="0">
                        <a:lnSpc>
                          <a:spcPct val="107000"/>
                        </a:lnSpc>
                        <a:spcBef>
                          <a:spcPts val="0"/>
                        </a:spcBef>
                        <a:spcAft>
                          <a:spcPts val="0"/>
                        </a:spcAft>
                      </a:pPr>
                      <a:r>
                        <a:rPr lang="ru-RU" sz="1800" dirty="0">
                          <a:solidFill>
                            <a:schemeClr val="tx1"/>
                          </a:solidFill>
                          <a:latin typeface="+mn-lt"/>
                          <a:ea typeface="宋体"/>
                          <a:sym typeface="Times New Roman"/>
                        </a:rPr>
                        <a:t>Ставить и достигать целей и задач </a:t>
                      </a:r>
                      <a:r>
                        <a:rPr lang="en-US" sz="1800" dirty="0">
                          <a:solidFill>
                            <a:schemeClr val="tx1"/>
                          </a:solidFill>
                          <a:latin typeface="+mn-lt"/>
                          <a:ea typeface="宋体"/>
                          <a:sym typeface="Times New Roman"/>
                        </a:rPr>
                        <a:t>DOER</a:t>
                      </a:r>
                      <a:r>
                        <a:rPr lang="ru-RU" sz="1800" dirty="0">
                          <a:solidFill>
                            <a:schemeClr val="tx1"/>
                          </a:solidFill>
                          <a:latin typeface="+mn-lt"/>
                          <a:ea typeface="宋体"/>
                          <a:sym typeface="Times New Roman"/>
                        </a:rPr>
                        <a:t>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73273537"/>
                  </a:ext>
                </a:extLst>
              </a:tr>
            </a:tbl>
          </a:graphicData>
        </a:graphic>
      </p:graphicFrame>
    </p:spTree>
    <p:extLst>
      <p:ext uri="{BB962C8B-B14F-4D97-AF65-F5344CB8AC3E}">
        <p14:creationId xmlns:p14="http://schemas.microsoft.com/office/powerpoint/2010/main" val="2191320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86DD-25E6-4460-346F-6D49A1FC3CF5}"/>
              </a:ext>
            </a:extLst>
          </p:cNvPr>
          <p:cNvSpPr>
            <a:spLocks noGrp="1"/>
          </p:cNvSpPr>
          <p:nvPr>
            <p:ph type="title"/>
          </p:nvPr>
        </p:nvSpPr>
        <p:spPr/>
        <p:txBody>
          <a:bodyPr/>
          <a:lstStyle/>
          <a:p>
            <a:r>
              <a:rPr lang="ru-RU" dirty="0">
                <a:ea typeface="宋体"/>
                <a:sym typeface="Times New Roman"/>
              </a:rPr>
              <a:t>Основные достижения 2023 года</a:t>
            </a:r>
          </a:p>
        </p:txBody>
      </p:sp>
      <p:sp>
        <p:nvSpPr>
          <p:cNvPr id="4" name="Slide Number Placeholder 3">
            <a:extLst>
              <a:ext uri="{FF2B5EF4-FFF2-40B4-BE49-F238E27FC236}">
                <a16:creationId xmlns:a16="http://schemas.microsoft.com/office/drawing/2014/main" id="{A208A6AC-5D47-E873-C5FC-8CF16443CDCB}"/>
              </a:ext>
            </a:extLst>
          </p:cNvPr>
          <p:cNvSpPr>
            <a:spLocks noGrp="1"/>
          </p:cNvSpPr>
          <p:nvPr>
            <p:ph type="sldNum" sz="quarter" idx="14"/>
          </p:nvPr>
        </p:nvSpPr>
        <p:spPr/>
        <p:txBody>
          <a:bodyPr/>
          <a:lstStyle/>
          <a:p>
            <a:pPr>
              <a:defRPr/>
            </a:pPr>
            <a:fld id="{B6FAB5CE-5980-4C9D-B2E2-2FD2F4BD448E}" type="slidenum">
              <a:rPr lang="en-US" smtClean="0">
                <a:latin typeface="Times New Roman"/>
                <a:ea typeface="宋体"/>
                <a:sym typeface="Times New Roman"/>
              </a:rPr>
              <a:pPr>
                <a:defRPr/>
              </a:pPr>
              <a:t>6</a:t>
            </a:fld>
            <a:endParaRPr lang="en-US">
              <a:latin typeface="Times New Roman"/>
              <a:ea typeface="宋体"/>
              <a:sym typeface="Times New Roman"/>
            </a:endParaRPr>
          </a:p>
        </p:txBody>
      </p:sp>
      <p:pic>
        <p:nvPicPr>
          <p:cNvPr id="7" name="Graphic 6" descr="Architecture with solid fill">
            <a:extLst>
              <a:ext uri="{FF2B5EF4-FFF2-40B4-BE49-F238E27FC236}">
                <a16:creationId xmlns:a16="http://schemas.microsoft.com/office/drawing/2014/main" id="{214681E2-D3BB-FD96-9E5F-25B87025BAB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3120" y="1235028"/>
            <a:ext cx="640080" cy="640080"/>
          </a:xfrm>
          <a:prstGeom prst="rect">
            <a:avLst/>
          </a:prstGeom>
        </p:spPr>
      </p:pic>
      <p:graphicFrame>
        <p:nvGraphicFramePr>
          <p:cNvPr id="8" name="Table 7">
            <a:extLst>
              <a:ext uri="{FF2B5EF4-FFF2-40B4-BE49-F238E27FC236}">
                <a16:creationId xmlns:a16="http://schemas.microsoft.com/office/drawing/2014/main" id="{114C8755-156D-DD17-8123-F5BCBDE977EF}"/>
              </a:ext>
            </a:extLst>
          </p:cNvPr>
          <p:cNvGraphicFramePr>
            <a:graphicFrameLocks noGrp="1"/>
          </p:cNvGraphicFramePr>
          <p:nvPr>
            <p:extLst>
              <p:ext uri="{D42A27DB-BD31-4B8C-83A1-F6EECF244321}">
                <p14:modId xmlns:p14="http://schemas.microsoft.com/office/powerpoint/2010/main" val="1916872622"/>
              </p:ext>
            </p:extLst>
          </p:nvPr>
        </p:nvGraphicFramePr>
        <p:xfrm>
          <a:off x="1879600" y="1148443"/>
          <a:ext cx="9797691" cy="5556885"/>
        </p:xfrm>
        <a:graphic>
          <a:graphicData uri="http://schemas.openxmlformats.org/drawingml/2006/table">
            <a:tbl>
              <a:tblPr bandRow="1">
                <a:tableStyleId>{2D5ABB26-0587-4C30-8999-92F81FD0307C}</a:tableStyleId>
              </a:tblPr>
              <a:tblGrid>
                <a:gridCol w="9797691">
                  <a:extLst>
                    <a:ext uri="{9D8B030D-6E8A-4147-A177-3AD203B41FA5}">
                      <a16:colId xmlns:a16="http://schemas.microsoft.com/office/drawing/2014/main" val="1055930750"/>
                    </a:ext>
                  </a:extLst>
                </a:gridCol>
              </a:tblGrid>
              <a:tr h="676275">
                <a:tc>
                  <a:txBody>
                    <a:bodyPr/>
                    <a:lstStyle/>
                    <a:p>
                      <a:r>
                        <a:rPr lang="ru-RU" sz="2400" dirty="0">
                          <a:latin typeface="+mn-lt"/>
                          <a:ea typeface="宋体"/>
                          <a:sym typeface="Times New Roman"/>
                        </a:rPr>
                        <a:t>Строительные нормы и правила и доступное жилье с учетом фундаментальной энергетической модернизации</a:t>
                      </a:r>
                    </a:p>
                  </a:txBody>
                  <a:tcPr anchor="ctr"/>
                </a:tc>
                <a:extLst>
                  <a:ext uri="{0D108BD9-81ED-4DB2-BD59-A6C34878D82A}">
                    <a16:rowId xmlns:a16="http://schemas.microsoft.com/office/drawing/2014/main" val="3887290589"/>
                  </a:ext>
                </a:extLst>
              </a:tr>
              <a:tr h="676275">
                <a:tc>
                  <a:txBody>
                    <a:bodyPr/>
                    <a:lstStyle/>
                    <a:p>
                      <a:r>
                        <a:rPr lang="ru-RU" sz="2400" dirty="0">
                          <a:latin typeface="+mn-lt"/>
                          <a:ea typeface="宋体"/>
                          <a:sym typeface="Times New Roman"/>
                        </a:rPr>
                        <a:t>Скидки MOR-EV</a:t>
                      </a:r>
                    </a:p>
                  </a:txBody>
                  <a:tcPr anchor="ctr"/>
                </a:tc>
                <a:extLst>
                  <a:ext uri="{0D108BD9-81ED-4DB2-BD59-A6C34878D82A}">
                    <a16:rowId xmlns:a16="http://schemas.microsoft.com/office/drawing/2014/main" val="2599788806"/>
                  </a:ext>
                </a:extLst>
              </a:tr>
              <a:tr h="676275">
                <a:tc>
                  <a:txBody>
                    <a:bodyPr/>
                    <a:lstStyle/>
                    <a:p>
                      <a:r>
                        <a:rPr lang="ru-RU" sz="2400" dirty="0">
                          <a:latin typeface="+mn-lt"/>
                          <a:ea typeface="宋体"/>
                          <a:sym typeface="Times New Roman"/>
                        </a:rPr>
                        <a:t>Гранты «Зеленая среда обитания» и «На личном примере»</a:t>
                      </a:r>
                    </a:p>
                  </a:txBody>
                  <a:tcPr anchor="ctr"/>
                </a:tc>
                <a:extLst>
                  <a:ext uri="{0D108BD9-81ED-4DB2-BD59-A6C34878D82A}">
                    <a16:rowId xmlns:a16="http://schemas.microsoft.com/office/drawing/2014/main" val="2508748072"/>
                  </a:ext>
                </a:extLst>
              </a:tr>
              <a:tr h="676275">
                <a:tc>
                  <a:txBody>
                    <a:bodyPr/>
                    <a:lstStyle/>
                    <a:p>
                      <a:r>
                        <a:rPr lang="ru-RU" sz="2400" dirty="0">
                          <a:latin typeface="+mn-lt"/>
                          <a:ea typeface="宋体"/>
                          <a:sym typeface="Times New Roman"/>
                        </a:rPr>
                        <a:t>Координация федерального финансирования</a:t>
                      </a:r>
                    </a:p>
                  </a:txBody>
                  <a:tcPr anchor="ctr"/>
                </a:tc>
                <a:extLst>
                  <a:ext uri="{0D108BD9-81ED-4DB2-BD59-A6C34878D82A}">
                    <a16:rowId xmlns:a16="http://schemas.microsoft.com/office/drawing/2014/main" val="4067777330"/>
                  </a:ext>
                </a:extLst>
              </a:tr>
              <a:tr h="676275">
                <a:tc>
                  <a:txBody>
                    <a:bodyPr/>
                    <a:lstStyle/>
                    <a:p>
                      <a:r>
                        <a:rPr lang="ru-RU" sz="2400" dirty="0">
                          <a:latin typeface="+mn-lt"/>
                          <a:ea typeface="宋体"/>
                          <a:sym typeface="Times New Roman"/>
                        </a:rPr>
                        <a:t>Консультативный совет по модернизации энергосетей</a:t>
                      </a:r>
                    </a:p>
                  </a:txBody>
                  <a:tcPr anchor="ctr"/>
                </a:tc>
                <a:extLst>
                  <a:ext uri="{0D108BD9-81ED-4DB2-BD59-A6C34878D82A}">
                    <a16:rowId xmlns:a16="http://schemas.microsoft.com/office/drawing/2014/main" val="2847150553"/>
                  </a:ext>
                </a:extLst>
              </a:tr>
              <a:tr h="676275">
                <a:tc>
                  <a:txBody>
                    <a:bodyPr/>
                    <a:lstStyle/>
                    <a:p>
                      <a:r>
                        <a:rPr lang="ru-RU" sz="2400" dirty="0">
                          <a:latin typeface="+mn-lt"/>
                          <a:ea typeface="宋体"/>
                          <a:sym typeface="Times New Roman"/>
                        </a:rPr>
                        <a:t>Технический потенциал для исследований по солнечной энергетике</a:t>
                      </a:r>
                    </a:p>
                  </a:txBody>
                  <a:tcPr anchor="ctr"/>
                </a:tc>
                <a:extLst>
                  <a:ext uri="{0D108BD9-81ED-4DB2-BD59-A6C34878D82A}">
                    <a16:rowId xmlns:a16="http://schemas.microsoft.com/office/drawing/2014/main" val="2308950871"/>
                  </a:ext>
                </a:extLst>
              </a:tr>
              <a:tr h="676275">
                <a:tc>
                  <a:txBody>
                    <a:bodyPr/>
                    <a:lstStyle/>
                    <a:p>
                      <a:r>
                        <a:rPr lang="ru-RU" sz="2400" dirty="0">
                          <a:latin typeface="+mn-lt"/>
                          <a:ea typeface="宋体"/>
                          <a:sym typeface="Times New Roman"/>
                        </a:rPr>
                        <a:t>Зарядка впрок:  исследование по хранению энергии</a:t>
                      </a:r>
                    </a:p>
                  </a:txBody>
                  <a:tcPr anchor="ctr"/>
                </a:tc>
                <a:extLst>
                  <a:ext uri="{0D108BD9-81ED-4DB2-BD59-A6C34878D82A}">
                    <a16:rowId xmlns:a16="http://schemas.microsoft.com/office/drawing/2014/main" val="2876152035"/>
                  </a:ext>
                </a:extLst>
              </a:tr>
              <a:tr h="676275">
                <a:tc>
                  <a:txBody>
                    <a:bodyPr/>
                    <a:lstStyle/>
                    <a:p>
                      <a:r>
                        <a:rPr lang="ru-RU" sz="2400" dirty="0">
                          <a:latin typeface="+mn-lt"/>
                          <a:ea typeface="宋体"/>
                          <a:sym typeface="Times New Roman"/>
                        </a:rPr>
                        <a:t>Раздел 83C, часть 4:  стимулирование морской ветроэнергетики</a:t>
                      </a:r>
                    </a:p>
                  </a:txBody>
                  <a:tcPr anchor="ctr"/>
                </a:tc>
                <a:extLst>
                  <a:ext uri="{0D108BD9-81ED-4DB2-BD59-A6C34878D82A}">
                    <a16:rowId xmlns:a16="http://schemas.microsoft.com/office/drawing/2014/main" val="2671849325"/>
                  </a:ext>
                </a:extLst>
              </a:tr>
            </a:tbl>
          </a:graphicData>
        </a:graphic>
      </p:graphicFrame>
      <p:pic>
        <p:nvPicPr>
          <p:cNvPr id="9" name="Graphic 8" descr="Electric car with solid fill">
            <a:extLst>
              <a:ext uri="{FF2B5EF4-FFF2-40B4-BE49-F238E27FC236}">
                <a16:creationId xmlns:a16="http://schemas.microsoft.com/office/drawing/2014/main" id="{9D7AB375-66ED-3C9B-FB19-D4980BD342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flipH="1" flipV="1">
            <a:off x="826704" y="1875108"/>
            <a:ext cx="640080" cy="640080"/>
          </a:xfrm>
          <a:prstGeom prst="rect">
            <a:avLst/>
          </a:prstGeom>
        </p:spPr>
      </p:pic>
      <p:pic>
        <p:nvPicPr>
          <p:cNvPr id="10" name="Graphic 9" descr="Transfer1 with solid fill">
            <a:extLst>
              <a:ext uri="{FF2B5EF4-FFF2-40B4-BE49-F238E27FC236}">
                <a16:creationId xmlns:a16="http://schemas.microsoft.com/office/drawing/2014/main" id="{02BD4633-188D-E186-0A4A-493FA9272D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703" y="2617013"/>
            <a:ext cx="640080" cy="640080"/>
          </a:xfrm>
          <a:prstGeom prst="rect">
            <a:avLst/>
          </a:prstGeom>
        </p:spPr>
      </p:pic>
      <p:pic>
        <p:nvPicPr>
          <p:cNvPr id="11" name="Graphic 10" descr="Circular flowchart with solid fill">
            <a:extLst>
              <a:ext uri="{FF2B5EF4-FFF2-40B4-BE49-F238E27FC236}">
                <a16:creationId xmlns:a16="http://schemas.microsoft.com/office/drawing/2014/main" id="{0FDB3DAA-7395-FC8A-F06B-0F3CE02B4E6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703" y="3186924"/>
            <a:ext cx="640080" cy="640080"/>
          </a:xfrm>
          <a:prstGeom prst="rect">
            <a:avLst/>
          </a:prstGeom>
        </p:spPr>
      </p:pic>
      <p:pic>
        <p:nvPicPr>
          <p:cNvPr id="12" name="Graphic 11" descr="Plugged Unplugged with solid fill">
            <a:extLst>
              <a:ext uri="{FF2B5EF4-FFF2-40B4-BE49-F238E27FC236}">
                <a16:creationId xmlns:a16="http://schemas.microsoft.com/office/drawing/2014/main" id="{F4F82C13-0FD1-3013-24DE-87D38A04846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6703" y="3955965"/>
            <a:ext cx="640080" cy="640080"/>
          </a:xfrm>
          <a:prstGeom prst="rect">
            <a:avLst/>
          </a:prstGeom>
        </p:spPr>
      </p:pic>
      <p:pic>
        <p:nvPicPr>
          <p:cNvPr id="13" name="Graphic 12" descr="Dim (Medium Sun) with solid fill">
            <a:extLst>
              <a:ext uri="{FF2B5EF4-FFF2-40B4-BE49-F238E27FC236}">
                <a16:creationId xmlns:a16="http://schemas.microsoft.com/office/drawing/2014/main" id="{2E097790-D6F7-62E9-C08C-051ACBABAB9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6703" y="4596045"/>
            <a:ext cx="640080" cy="640080"/>
          </a:xfrm>
          <a:prstGeom prst="rect">
            <a:avLst/>
          </a:prstGeom>
        </p:spPr>
      </p:pic>
      <p:pic>
        <p:nvPicPr>
          <p:cNvPr id="14" name="Graphic 13" descr="Battery with solid fill">
            <a:extLst>
              <a:ext uri="{FF2B5EF4-FFF2-40B4-BE49-F238E27FC236}">
                <a16:creationId xmlns:a16="http://schemas.microsoft.com/office/drawing/2014/main" id="{85B859F3-4252-C752-CA66-C5E3C87D425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6703" y="5251953"/>
            <a:ext cx="640080" cy="640080"/>
          </a:xfrm>
          <a:prstGeom prst="rect">
            <a:avLst/>
          </a:prstGeom>
        </p:spPr>
      </p:pic>
      <p:pic>
        <p:nvPicPr>
          <p:cNvPr id="15" name="Graphic 14" descr="Wind Turbines with solid fill">
            <a:extLst>
              <a:ext uri="{FF2B5EF4-FFF2-40B4-BE49-F238E27FC236}">
                <a16:creationId xmlns:a16="http://schemas.microsoft.com/office/drawing/2014/main" id="{B0A2B156-2E09-849F-32DC-92E9FDA510A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6703" y="6005166"/>
            <a:ext cx="640080" cy="640080"/>
          </a:xfrm>
          <a:prstGeom prst="rect">
            <a:avLst/>
          </a:prstGeom>
        </p:spPr>
      </p:pic>
    </p:spTree>
    <p:extLst>
      <p:ext uri="{BB962C8B-B14F-4D97-AF65-F5344CB8AC3E}">
        <p14:creationId xmlns:p14="http://schemas.microsoft.com/office/powerpoint/2010/main" val="1270382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86DD-25E6-4460-346F-6D49A1FC3CF5}"/>
              </a:ext>
            </a:extLst>
          </p:cNvPr>
          <p:cNvSpPr>
            <a:spLocks noGrp="1"/>
          </p:cNvSpPr>
          <p:nvPr>
            <p:ph type="title"/>
          </p:nvPr>
        </p:nvSpPr>
        <p:spPr/>
        <p:txBody>
          <a:bodyPr/>
          <a:lstStyle/>
          <a:p>
            <a:r>
              <a:rPr lang="ru-RU" dirty="0">
                <a:ea typeface="宋体"/>
                <a:sym typeface="Times New Roman"/>
              </a:rPr>
              <a:t>Основные проекты 2024 года</a:t>
            </a:r>
          </a:p>
        </p:txBody>
      </p:sp>
      <p:sp>
        <p:nvSpPr>
          <p:cNvPr id="4" name="Slide Number Placeholder 3">
            <a:extLst>
              <a:ext uri="{FF2B5EF4-FFF2-40B4-BE49-F238E27FC236}">
                <a16:creationId xmlns:a16="http://schemas.microsoft.com/office/drawing/2014/main" id="{A208A6AC-5D47-E873-C5FC-8CF16443CDCB}"/>
              </a:ext>
            </a:extLst>
          </p:cNvPr>
          <p:cNvSpPr>
            <a:spLocks noGrp="1"/>
          </p:cNvSpPr>
          <p:nvPr>
            <p:ph type="sldNum" sz="quarter" idx="14"/>
          </p:nvPr>
        </p:nvSpPr>
        <p:spPr/>
        <p:txBody>
          <a:bodyPr/>
          <a:lstStyle/>
          <a:p>
            <a:pPr>
              <a:defRPr/>
            </a:pPr>
            <a:fld id="{B6FAB5CE-5980-4C9D-B2E2-2FD2F4BD448E}" type="slidenum">
              <a:rPr lang="en-US" smtClean="0">
                <a:latin typeface="Times New Roman"/>
                <a:ea typeface="宋体"/>
                <a:sym typeface="Times New Roman"/>
              </a:rPr>
              <a:pPr>
                <a:defRPr/>
              </a:pPr>
              <a:t>7</a:t>
            </a:fld>
            <a:endParaRPr lang="en-US">
              <a:latin typeface="Times New Roman"/>
              <a:ea typeface="宋体"/>
              <a:sym typeface="Times New Roman"/>
            </a:endParaRPr>
          </a:p>
        </p:txBody>
      </p:sp>
      <p:pic>
        <p:nvPicPr>
          <p:cNvPr id="7" name="Graphic 6" descr="Architecture with solid fill">
            <a:extLst>
              <a:ext uri="{FF2B5EF4-FFF2-40B4-BE49-F238E27FC236}">
                <a16:creationId xmlns:a16="http://schemas.microsoft.com/office/drawing/2014/main" id="{214681E2-D3BB-FD96-9E5F-25B87025BAB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703" y="1167909"/>
            <a:ext cx="640080" cy="640080"/>
          </a:xfrm>
          <a:prstGeom prst="rect">
            <a:avLst/>
          </a:prstGeom>
        </p:spPr>
      </p:pic>
      <p:graphicFrame>
        <p:nvGraphicFramePr>
          <p:cNvPr id="8" name="Table 7">
            <a:extLst>
              <a:ext uri="{FF2B5EF4-FFF2-40B4-BE49-F238E27FC236}">
                <a16:creationId xmlns:a16="http://schemas.microsoft.com/office/drawing/2014/main" id="{114C8755-156D-DD17-8123-F5BCBDE977EF}"/>
              </a:ext>
            </a:extLst>
          </p:cNvPr>
          <p:cNvGraphicFramePr>
            <a:graphicFrameLocks noGrp="1"/>
          </p:cNvGraphicFramePr>
          <p:nvPr>
            <p:extLst>
              <p:ext uri="{D42A27DB-BD31-4B8C-83A1-F6EECF244321}">
                <p14:modId xmlns:p14="http://schemas.microsoft.com/office/powerpoint/2010/main" val="254862437"/>
              </p:ext>
            </p:extLst>
          </p:nvPr>
        </p:nvGraphicFramePr>
        <p:xfrm>
          <a:off x="1784709" y="991047"/>
          <a:ext cx="9797691" cy="5703570"/>
        </p:xfrm>
        <a:graphic>
          <a:graphicData uri="http://schemas.openxmlformats.org/drawingml/2006/table">
            <a:tbl>
              <a:tblPr bandRow="1">
                <a:tableStyleId>{2D5ABB26-0587-4C30-8999-92F81FD0307C}</a:tableStyleId>
              </a:tblPr>
              <a:tblGrid>
                <a:gridCol w="9797691">
                  <a:extLst>
                    <a:ext uri="{9D8B030D-6E8A-4147-A177-3AD203B41FA5}">
                      <a16:colId xmlns:a16="http://schemas.microsoft.com/office/drawing/2014/main" val="1055930750"/>
                    </a:ext>
                  </a:extLst>
                </a:gridCol>
              </a:tblGrid>
              <a:tr h="676275">
                <a:tc>
                  <a:txBody>
                    <a:bodyPr/>
                    <a:lstStyle/>
                    <a:p>
                      <a:r>
                        <a:rPr lang="ru-RU" sz="2400" kern="1200" dirty="0">
                          <a:solidFill>
                            <a:schemeClr val="tx1"/>
                          </a:solidFill>
                          <a:latin typeface="+mn-lt"/>
                          <a:ea typeface="宋体"/>
                          <a:cs typeface="+mn-cs"/>
                          <a:sym typeface="Times New Roman"/>
                        </a:rPr>
                        <a:t>Отчетность по энергопотреблению зданий и строительные нормы и правила</a:t>
                      </a:r>
                    </a:p>
                  </a:txBody>
                  <a:tcPr anchor="ctr"/>
                </a:tc>
                <a:extLst>
                  <a:ext uri="{0D108BD9-81ED-4DB2-BD59-A6C34878D82A}">
                    <a16:rowId xmlns:a16="http://schemas.microsoft.com/office/drawing/2014/main" val="3887290589"/>
                  </a:ext>
                </a:extLst>
              </a:tr>
              <a:tr h="676275">
                <a:tc>
                  <a:txBody>
                    <a:bodyPr/>
                    <a:lstStyle/>
                    <a:p>
                      <a:r>
                        <a:rPr lang="ru-RU" sz="2400" dirty="0">
                          <a:latin typeface="+mn-lt"/>
                          <a:ea typeface="宋体"/>
                          <a:sym typeface="Times New Roman"/>
                        </a:rPr>
                        <a:t>Трехлетний план Mass Save</a:t>
                      </a:r>
                      <a:r>
                        <a:rPr lang="ru-RU" sz="2400" baseline="30000" dirty="0">
                          <a:latin typeface="+mn-lt"/>
                          <a:ea typeface="宋体"/>
                          <a:sym typeface="Times New Roman"/>
                        </a:rPr>
                        <a:t>®</a:t>
                      </a:r>
                    </a:p>
                  </a:txBody>
                  <a:tcPr anchor="ctr"/>
                </a:tc>
                <a:extLst>
                  <a:ext uri="{0D108BD9-81ED-4DB2-BD59-A6C34878D82A}">
                    <a16:rowId xmlns:a16="http://schemas.microsoft.com/office/drawing/2014/main" val="2599788806"/>
                  </a:ext>
                </a:extLst>
              </a:tr>
              <a:tr h="676275">
                <a:tc>
                  <a:txBody>
                    <a:bodyPr/>
                    <a:lstStyle/>
                    <a:p>
                      <a:r>
                        <a:rPr lang="ru-RU" sz="2400" dirty="0">
                          <a:latin typeface="+mn-lt"/>
                          <a:ea typeface="宋体"/>
                          <a:sym typeface="Times New Roman"/>
                        </a:rPr>
                        <a:t>Эко-лидеры и усилия правительства штата по декарбонизация</a:t>
                      </a:r>
                    </a:p>
                  </a:txBody>
                  <a:tcPr anchor="ctr"/>
                </a:tc>
                <a:extLst>
                  <a:ext uri="{0D108BD9-81ED-4DB2-BD59-A6C34878D82A}">
                    <a16:rowId xmlns:a16="http://schemas.microsoft.com/office/drawing/2014/main" val="2508748072"/>
                  </a:ext>
                </a:extLst>
              </a:tr>
              <a:tr h="676275">
                <a:tc>
                  <a:txBody>
                    <a:bodyPr/>
                    <a:lstStyle/>
                    <a:p>
                      <a:r>
                        <a:rPr lang="ru-RU" sz="2400" dirty="0">
                          <a:latin typeface="+mn-lt"/>
                          <a:ea typeface="宋体"/>
                          <a:sym typeface="Times New Roman"/>
                        </a:rPr>
                        <a:t>Привлечение федерального финансирования</a:t>
                      </a:r>
                    </a:p>
                  </a:txBody>
                  <a:tcPr anchor="ctr"/>
                </a:tc>
                <a:extLst>
                  <a:ext uri="{0D108BD9-81ED-4DB2-BD59-A6C34878D82A}">
                    <a16:rowId xmlns:a16="http://schemas.microsoft.com/office/drawing/2014/main" val="4067777330"/>
                  </a:ext>
                </a:extLst>
              </a:tr>
              <a:tr h="676275">
                <a:tc>
                  <a:txBody>
                    <a:bodyPr/>
                    <a:lstStyle/>
                    <a:p>
                      <a:r>
                        <a:rPr lang="ru-RU" sz="2400" dirty="0">
                          <a:latin typeface="+mn-lt"/>
                          <a:ea typeface="宋体"/>
                          <a:sym typeface="Times New Roman"/>
                        </a:rPr>
                        <a:t>Планы модернизации электроэнергетического сектора</a:t>
                      </a:r>
                    </a:p>
                  </a:txBody>
                  <a:tcPr anchor="ctr"/>
                </a:tc>
                <a:extLst>
                  <a:ext uri="{0D108BD9-81ED-4DB2-BD59-A6C34878D82A}">
                    <a16:rowId xmlns:a16="http://schemas.microsoft.com/office/drawing/2014/main" val="2847150553"/>
                  </a:ext>
                </a:extLst>
              </a:tr>
              <a:tr h="676275">
                <a:tc>
                  <a:txBody>
                    <a:bodyPr/>
                    <a:lstStyle/>
                    <a:p>
                      <a:r>
                        <a:rPr lang="ru-RU" sz="2400" dirty="0">
                          <a:latin typeface="+mn-lt"/>
                          <a:ea typeface="宋体"/>
                          <a:sym typeface="Times New Roman"/>
                        </a:rPr>
                        <a:t>Программа солнечной энергетики для малообеспеченных слоев населения и обзор SMART</a:t>
                      </a:r>
                    </a:p>
                  </a:txBody>
                  <a:tcPr anchor="ctr"/>
                </a:tc>
                <a:extLst>
                  <a:ext uri="{0D108BD9-81ED-4DB2-BD59-A6C34878D82A}">
                    <a16:rowId xmlns:a16="http://schemas.microsoft.com/office/drawing/2014/main" val="2308950871"/>
                  </a:ext>
                </a:extLst>
              </a:tr>
              <a:tr h="676275">
                <a:tc>
                  <a:txBody>
                    <a:bodyPr/>
                    <a:lstStyle/>
                    <a:p>
                      <a:r>
                        <a:rPr lang="ru-RU" sz="2400" dirty="0">
                          <a:latin typeface="+mn-lt"/>
                          <a:ea typeface="宋体"/>
                          <a:sym typeface="Times New Roman"/>
                        </a:rPr>
                        <a:t>Гранты на хранение энергии и обзор стандартов Clean Peak</a:t>
                      </a:r>
                    </a:p>
                  </a:txBody>
                  <a:tcPr anchor="ctr"/>
                </a:tc>
                <a:extLst>
                  <a:ext uri="{0D108BD9-81ED-4DB2-BD59-A6C34878D82A}">
                    <a16:rowId xmlns:a16="http://schemas.microsoft.com/office/drawing/2014/main" val="2876152035"/>
                  </a:ext>
                </a:extLst>
              </a:tr>
              <a:tr h="676275">
                <a:tc>
                  <a:txBody>
                    <a:bodyPr/>
                    <a:lstStyle/>
                    <a:p>
                      <a:r>
                        <a:rPr lang="ru-RU" sz="2400" dirty="0">
                          <a:latin typeface="+mn-lt"/>
                          <a:ea typeface="宋体"/>
                          <a:sym typeface="Times New Roman"/>
                        </a:rPr>
                        <a:t>Раздел 83C, часть 4: стимулирование морской ветроэнергетики – отбор</a:t>
                      </a:r>
                    </a:p>
                  </a:txBody>
                  <a:tcPr anchor="ctr"/>
                </a:tc>
                <a:extLst>
                  <a:ext uri="{0D108BD9-81ED-4DB2-BD59-A6C34878D82A}">
                    <a16:rowId xmlns:a16="http://schemas.microsoft.com/office/drawing/2014/main" val="2671849325"/>
                  </a:ext>
                </a:extLst>
              </a:tr>
            </a:tbl>
          </a:graphicData>
        </a:graphic>
      </p:graphicFrame>
      <p:pic>
        <p:nvPicPr>
          <p:cNvPr id="10" name="Graphic 9">
            <a:extLst>
              <a:ext uri="{FF2B5EF4-FFF2-40B4-BE49-F238E27FC236}">
                <a16:creationId xmlns:a16="http://schemas.microsoft.com/office/drawing/2014/main" id="{02BD4633-188D-E186-0A4A-493FA9272D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26703" y="2531016"/>
            <a:ext cx="640080" cy="640080"/>
          </a:xfrm>
          <a:prstGeom prst="rect">
            <a:avLst/>
          </a:prstGeom>
        </p:spPr>
      </p:pic>
      <p:pic>
        <p:nvPicPr>
          <p:cNvPr id="11" name="Graphic 10" descr="Circular flowchart with solid fill">
            <a:extLst>
              <a:ext uri="{FF2B5EF4-FFF2-40B4-BE49-F238E27FC236}">
                <a16:creationId xmlns:a16="http://schemas.microsoft.com/office/drawing/2014/main" id="{0FDB3DAA-7395-FC8A-F06B-0F3CE02B4E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703" y="3186924"/>
            <a:ext cx="640080" cy="640080"/>
          </a:xfrm>
          <a:prstGeom prst="rect">
            <a:avLst/>
          </a:prstGeom>
        </p:spPr>
      </p:pic>
      <p:pic>
        <p:nvPicPr>
          <p:cNvPr id="12" name="Graphic 11" descr="Plugged Unplugged with solid fill">
            <a:extLst>
              <a:ext uri="{FF2B5EF4-FFF2-40B4-BE49-F238E27FC236}">
                <a16:creationId xmlns:a16="http://schemas.microsoft.com/office/drawing/2014/main" id="{F4F82C13-0FD1-3013-24DE-87D38A0484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703" y="3842832"/>
            <a:ext cx="640080" cy="640080"/>
          </a:xfrm>
          <a:prstGeom prst="rect">
            <a:avLst/>
          </a:prstGeom>
        </p:spPr>
      </p:pic>
      <p:pic>
        <p:nvPicPr>
          <p:cNvPr id="13" name="Graphic 12" descr="Dim (Medium Sun) with solid fill">
            <a:extLst>
              <a:ext uri="{FF2B5EF4-FFF2-40B4-BE49-F238E27FC236}">
                <a16:creationId xmlns:a16="http://schemas.microsoft.com/office/drawing/2014/main" id="{2E097790-D6F7-62E9-C08C-051ACBABAB9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6703" y="4565859"/>
            <a:ext cx="640080" cy="640080"/>
          </a:xfrm>
          <a:prstGeom prst="rect">
            <a:avLst/>
          </a:prstGeom>
        </p:spPr>
      </p:pic>
      <p:pic>
        <p:nvPicPr>
          <p:cNvPr id="14" name="Graphic 13" descr="Battery with solid fill">
            <a:extLst>
              <a:ext uri="{FF2B5EF4-FFF2-40B4-BE49-F238E27FC236}">
                <a16:creationId xmlns:a16="http://schemas.microsoft.com/office/drawing/2014/main" id="{85B859F3-4252-C752-CA66-C5E3C87D425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6703" y="5288886"/>
            <a:ext cx="640080" cy="640080"/>
          </a:xfrm>
          <a:prstGeom prst="rect">
            <a:avLst/>
          </a:prstGeom>
        </p:spPr>
      </p:pic>
      <p:pic>
        <p:nvPicPr>
          <p:cNvPr id="15" name="Graphic 14" descr="Wind Turbines with solid fill">
            <a:extLst>
              <a:ext uri="{FF2B5EF4-FFF2-40B4-BE49-F238E27FC236}">
                <a16:creationId xmlns:a16="http://schemas.microsoft.com/office/drawing/2014/main" id="{B0A2B156-2E09-849F-32DC-92E9FDA510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6703" y="5928966"/>
            <a:ext cx="640080" cy="640080"/>
          </a:xfrm>
          <a:prstGeom prst="rect">
            <a:avLst/>
          </a:prstGeom>
        </p:spPr>
      </p:pic>
      <p:pic>
        <p:nvPicPr>
          <p:cNvPr id="3" name="Graphic 2" descr="Lightbulb and gear with solid fill">
            <a:extLst>
              <a:ext uri="{FF2B5EF4-FFF2-40B4-BE49-F238E27FC236}">
                <a16:creationId xmlns:a16="http://schemas.microsoft.com/office/drawing/2014/main" id="{345339C3-1057-58D5-92DC-1B191FC4060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6704" y="1890936"/>
            <a:ext cx="640080" cy="640080"/>
          </a:xfrm>
          <a:prstGeom prst="rect">
            <a:avLst/>
          </a:prstGeom>
        </p:spPr>
      </p:pic>
    </p:spTree>
    <p:extLst>
      <p:ext uri="{BB962C8B-B14F-4D97-AF65-F5344CB8AC3E}">
        <p14:creationId xmlns:p14="http://schemas.microsoft.com/office/powerpoint/2010/main" val="2175918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a:xfrm>
            <a:off x="1879600" y="153952"/>
            <a:ext cx="9702800" cy="762000"/>
          </a:xfrm>
        </p:spPr>
        <p:txBody>
          <a:bodyPr>
            <a:normAutofit fontScale="90000"/>
          </a:bodyPr>
          <a:lstStyle/>
          <a:p>
            <a:r>
              <a:rPr lang="ru-RU" dirty="0">
                <a:ea typeface="宋体"/>
                <a:sym typeface="Times New Roman"/>
              </a:rPr>
              <a:t>Координация федерального финансирования и энергетическая безопасность</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706787" y="1831004"/>
            <a:ext cx="11014841" cy="2529923"/>
          </a:xfrm>
        </p:spPr>
        <p:txBody>
          <a:bodyPr>
            <a:spAutoFit/>
          </a:bodyPr>
          <a:lstStyle/>
          <a:p>
            <a:r>
              <a:rPr lang="ru-RU" sz="2400" dirty="0">
                <a:ea typeface="宋体"/>
                <a:sym typeface="Times New Roman"/>
              </a:rPr>
              <a:t>Продолжение интеграции с Управлением губернатора по федеральным фондам и инфраструктуре и Управлением по климату, инновациям и устойчивости </a:t>
            </a:r>
          </a:p>
          <a:p>
            <a:r>
              <a:rPr lang="ru-RU" sz="2400" dirty="0">
                <a:ea typeface="宋体"/>
                <a:sym typeface="Times New Roman"/>
              </a:rPr>
              <a:t>Взаимодействие с региональными партиями и создание коалиции</a:t>
            </a:r>
          </a:p>
          <a:p>
            <a:r>
              <a:rPr lang="ru-RU" sz="2400" dirty="0">
                <a:ea typeface="宋体"/>
                <a:sym typeface="Times New Roman"/>
              </a:rPr>
              <a:t>Определение преимуществ устойчивости политики и программ в области чистой энергетики, следуя рекомендациям ResilientMA</a:t>
            </a:r>
          </a:p>
          <a:p>
            <a:r>
              <a:rPr lang="ru-RU" sz="2400" dirty="0">
                <a:ea typeface="宋体"/>
                <a:sym typeface="Times New Roman"/>
              </a:rPr>
              <a:t>Совершенствование инструменты внешнего взаимодействия </a:t>
            </a:r>
            <a:endParaRPr lang="en-US" sz="2400" dirty="0">
              <a:ea typeface="宋体"/>
              <a:sym typeface="Times New Roman"/>
            </a:endParaRPr>
          </a:p>
        </p:txBody>
      </p:sp>
      <p:pic>
        <p:nvPicPr>
          <p:cNvPr id="2050" name="Picture 2" descr="U.S. DOE announces $178M to advance bioenergy technology - Canadian Biomass  Magazine">
            <a:extLst>
              <a:ext uri="{FF2B5EF4-FFF2-40B4-BE49-F238E27FC236}">
                <a16:creationId xmlns:a16="http://schemas.microsoft.com/office/drawing/2014/main" id="{23869CF9-06C0-21EA-B75E-61B1834877F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 t="26999" r="5000" b="30805"/>
          <a:stretch/>
        </p:blipFill>
        <p:spPr bwMode="auto">
          <a:xfrm>
            <a:off x="1053344" y="4530736"/>
            <a:ext cx="3387589" cy="8933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CC7EF9-04CC-EFDF-8C6D-472C04C9CCAE}"/>
              </a:ext>
            </a:extLst>
          </p:cNvPr>
          <p:cNvSpPr txBox="1"/>
          <p:nvPr/>
        </p:nvSpPr>
        <p:spPr>
          <a:xfrm>
            <a:off x="185805" y="5501867"/>
            <a:ext cx="6634468" cy="1384995"/>
          </a:xfrm>
          <a:prstGeom prst="rect">
            <a:avLst/>
          </a:prstGeom>
          <a:noFill/>
        </p:spPr>
        <p:txBody>
          <a:bodyPr wrap="square" rtlCol="0">
            <a:spAutoFit/>
          </a:bodyPr>
          <a:lstStyle/>
          <a:p>
            <a:pPr algn="ctr"/>
            <a:r>
              <a:rPr lang="ru-RU" sz="2800" dirty="0">
                <a:solidFill>
                  <a:srgbClr val="156537"/>
                </a:solidFill>
                <a:latin typeface="Verdana Pro Black" panose="020B0A04030504040204" pitchFamily="34" charset="0"/>
                <a:ea typeface="宋体"/>
                <a:sym typeface="Times New Roman"/>
              </a:rPr>
              <a:t>Двухпартийный закон об инфраструктуре</a:t>
            </a:r>
          </a:p>
          <a:p>
            <a:pPr algn="ctr"/>
            <a:r>
              <a:rPr lang="ru-RU" sz="2800" dirty="0">
                <a:solidFill>
                  <a:srgbClr val="156537"/>
                </a:solidFill>
                <a:latin typeface="Verdana Pro Black" panose="020B0A04030504040204" pitchFamily="34" charset="0"/>
                <a:ea typeface="宋体"/>
                <a:sym typeface="Times New Roman"/>
              </a:rPr>
              <a:t>Закон о снижении инфляции</a:t>
            </a:r>
          </a:p>
        </p:txBody>
      </p:sp>
      <p:pic>
        <p:nvPicPr>
          <p:cNvPr id="2052" name="Picture 4" descr="Using the EPA Seal and Logo | US EPA">
            <a:extLst>
              <a:ext uri="{FF2B5EF4-FFF2-40B4-BE49-F238E27FC236}">
                <a16:creationId xmlns:a16="http://schemas.microsoft.com/office/drawing/2014/main" id="{47340151-D25F-0347-6F39-C1D9C861F2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25" r="18074"/>
          <a:stretch/>
        </p:blipFill>
        <p:spPr bwMode="auto">
          <a:xfrm>
            <a:off x="4655585" y="4545718"/>
            <a:ext cx="882869" cy="919655"/>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522598B-C6FF-6F5B-E9D3-62D6A522E537}"/>
              </a:ext>
            </a:extLst>
          </p:cNvPr>
          <p:cNvPicPr>
            <a:picLocks noChangeAspect="1"/>
          </p:cNvPicPr>
          <p:nvPr/>
        </p:nvPicPr>
        <p:blipFill>
          <a:blip r:embed="rId4"/>
          <a:stretch>
            <a:fillRect/>
          </a:stretch>
        </p:blipFill>
        <p:spPr>
          <a:xfrm>
            <a:off x="6820273" y="4555145"/>
            <a:ext cx="4666379" cy="1610125"/>
          </a:xfrm>
          <a:prstGeom prst="rect">
            <a:avLst/>
          </a:prstGeom>
        </p:spPr>
      </p:pic>
      <p:sp>
        <p:nvSpPr>
          <p:cNvPr id="13" name="TextBox 12">
            <a:extLst>
              <a:ext uri="{FF2B5EF4-FFF2-40B4-BE49-F238E27FC236}">
                <a16:creationId xmlns:a16="http://schemas.microsoft.com/office/drawing/2014/main" id="{BEBC4F98-F8EC-A3ED-65AF-18D16A84EE91}"/>
              </a:ext>
            </a:extLst>
          </p:cNvPr>
          <p:cNvSpPr txBox="1"/>
          <p:nvPr/>
        </p:nvSpPr>
        <p:spPr>
          <a:xfrm>
            <a:off x="2369082" y="1054779"/>
            <a:ext cx="6640348" cy="584775"/>
          </a:xfrm>
          <a:prstGeom prst="rect">
            <a:avLst/>
          </a:prstGeom>
          <a:noFill/>
        </p:spPr>
        <p:txBody>
          <a:bodyPr wrap="square">
            <a:spAutoFit/>
          </a:bodyPr>
          <a:lstStyle/>
          <a:p>
            <a:pPr algn="ctr"/>
            <a:r>
              <a:rPr lang="ru-RU" sz="3200" dirty="0">
                <a:solidFill>
                  <a:srgbClr val="004B8D"/>
                </a:solidFill>
                <a:latin typeface="Aptos Black" panose="020B0004020202020204" pitchFamily="34" charset="0"/>
                <a:ea typeface="宋体"/>
                <a:sym typeface="Times New Roman"/>
              </a:rPr>
              <a:t>Цели на 2024 год</a:t>
            </a:r>
          </a:p>
        </p:txBody>
      </p:sp>
    </p:spTree>
    <p:extLst>
      <p:ext uri="{BB962C8B-B14F-4D97-AF65-F5344CB8AC3E}">
        <p14:creationId xmlns:p14="http://schemas.microsoft.com/office/powerpoint/2010/main" val="3528420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a:xfrm>
            <a:off x="1879600" y="155448"/>
            <a:ext cx="9702800" cy="762000"/>
          </a:xfrm>
        </p:spPr>
        <p:txBody>
          <a:bodyPr>
            <a:normAutofit fontScale="90000"/>
          </a:bodyPr>
          <a:lstStyle/>
          <a:p>
            <a:r>
              <a:rPr lang="ru-RU" dirty="0">
                <a:ea typeface="宋体"/>
                <a:sym typeface="Times New Roman"/>
              </a:rPr>
              <a:t>Координация федерального финансирования и энергетическая безопасность</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91939"/>
            <a:ext cx="4137660" cy="2227217"/>
          </a:xfrm>
          <a:prstGeom prst="rect">
            <a:avLst/>
          </a:prstGeom>
        </p:spPr>
        <p:style>
          <a:lnRef idx="1">
            <a:schemeClr val="accent6"/>
          </a:lnRef>
          <a:fillRef idx="2">
            <a:schemeClr val="accent6"/>
          </a:fillRef>
          <a:effectRef idx="1">
            <a:schemeClr val="accent6"/>
          </a:effectRef>
          <a:fontRef idx="minor">
            <a:schemeClr val="dk1"/>
          </a:fontRef>
        </p:style>
        <p:txBody>
          <a:bodyPr lIns="91440" tIns="182880" rIns="91440" bIns="182880" rtlCol="0" anchor="t"/>
          <a:lstStyle/>
          <a:p>
            <a:pPr algn="ctr"/>
            <a:r>
              <a:rPr lang="ru-RU" b="1" u="sng" dirty="0">
                <a:latin typeface="Aptos Narrow" panose="020B0004020202020204" pitchFamily="34" charset="0"/>
                <a:ea typeface="宋体"/>
                <a:sym typeface="Times New Roman"/>
              </a:rPr>
              <a:t>Возможности для взаимодействия с общественностью</a:t>
            </a:r>
          </a:p>
          <a:p>
            <a:pPr algn="ctr"/>
            <a:endParaRPr lang="en-US" b="1" u="sng" dirty="0">
              <a:latin typeface="Aptos Narrow" panose="020B0004020202020204" pitchFamily="34" charset="0"/>
              <a:ea typeface="宋体"/>
              <a:sym typeface="Times New Roman"/>
            </a:endParaRPr>
          </a:p>
          <a:p>
            <a:pPr marL="285750" indent="-285750">
              <a:buFont typeface="Arial" panose="020B0604020202020204" pitchFamily="34" charset="0"/>
              <a:buChar char="•"/>
            </a:pPr>
            <a:r>
              <a:rPr lang="ru-RU" b="1" dirty="0">
                <a:latin typeface="Aptos Narrow" panose="020B0004020202020204" pitchFamily="34" charset="0"/>
                <a:ea typeface="宋体"/>
                <a:sym typeface="Times New Roman"/>
              </a:rPr>
              <a:t>18 марта</a:t>
            </a:r>
            <a:r>
              <a:rPr lang="ru-RU" dirty="0">
                <a:latin typeface="Aptos Narrow" panose="020B0004020202020204" pitchFamily="34" charset="0"/>
                <a:ea typeface="宋体"/>
                <a:sym typeface="Times New Roman"/>
              </a:rPr>
              <a:t> – Сессия по предоставлению общественных предложений по скидкам на электроэнергию - </a:t>
            </a:r>
            <a:r>
              <a:rPr lang="ru-RU" dirty="0">
                <a:latin typeface="Aptos Narrow" panose="020B0004020202020204" pitchFamily="34" charset="0"/>
                <a:ea typeface="宋体"/>
                <a:sym typeface="Times New Roman"/>
                <a:hlinkClick r:id="rId2"/>
              </a:rPr>
              <a:t>Zoom</a:t>
            </a:r>
          </a:p>
          <a:p>
            <a:pPr algn="ctr"/>
            <a:endParaRPr lang="en-US" sz="1600" dirty="0">
              <a:latin typeface="Times New Roman"/>
              <a:ea typeface="宋体"/>
              <a:sym typeface="Times New Roman"/>
            </a:endParaRPr>
          </a:p>
          <a:p>
            <a:pPr algn="ctr"/>
            <a:endParaRPr lang="en-US" sz="1600" dirty="0">
              <a:latin typeface="Times New Roman"/>
              <a:ea typeface="宋体"/>
              <a:sym typeface="Times New Roman"/>
            </a:endParaRPr>
          </a:p>
          <a:p>
            <a:pPr algn="ctr"/>
            <a:endParaRPr lang="en-US" sz="1600" dirty="0">
              <a:latin typeface="Times New Roman"/>
              <a:ea typeface="宋体"/>
              <a:sym typeface="Times New Roman"/>
            </a:endParaRPr>
          </a:p>
          <a:p>
            <a:pPr algn="ctr"/>
            <a:endParaRPr lang="en-US" sz="1600" dirty="0">
              <a:latin typeface="Times New Roman"/>
              <a:ea typeface="宋体"/>
              <a:sym typeface="Times New Roman"/>
            </a:endParaRPr>
          </a:p>
          <a:p>
            <a:pPr algn="ctr"/>
            <a:endParaRPr lang="en-US" sz="1600" dirty="0">
              <a:latin typeface="Times New Roman"/>
              <a:ea typeface="宋体"/>
              <a:sym typeface="Times New Roman"/>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80960" y="1293578"/>
            <a:ext cx="4137660" cy="2625279"/>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ru-RU" b="1" u="sng" dirty="0">
                <a:latin typeface="Aptos Narrow" panose="020B0004020202020204" pitchFamily="34" charset="0"/>
                <a:ea typeface="宋体"/>
                <a:sym typeface="Times New Roman"/>
              </a:rPr>
              <a:t>Сроки на 2024 год</a:t>
            </a:r>
          </a:p>
          <a:p>
            <a:pPr algn="ctr"/>
            <a:endParaRPr lang="en-US" b="1" u="sng" dirty="0">
              <a:latin typeface="Aptos Narrow" panose="020B0004020202020204" pitchFamily="34" charset="0"/>
              <a:ea typeface="宋体"/>
              <a:sym typeface="Times New Roman"/>
            </a:endParaRPr>
          </a:p>
          <a:p>
            <a:pPr marL="285750" indent="-285750">
              <a:buFont typeface="Arial" panose="020B0604020202020204" pitchFamily="34" charset="0"/>
              <a:buChar char="•"/>
            </a:pPr>
            <a:r>
              <a:rPr lang="ru-RU" dirty="0">
                <a:latin typeface="Aptos Narrow" panose="020B0004020202020204" pitchFamily="34" charset="0"/>
                <a:ea typeface="宋体"/>
                <a:sym typeface="Times New Roman"/>
              </a:rPr>
              <a:t>Весна – CEP и годовой отчет</a:t>
            </a:r>
          </a:p>
          <a:p>
            <a:pPr marL="285750" indent="-285750">
              <a:buFont typeface="Arial" panose="020B0604020202020204" pitchFamily="34" charset="0"/>
              <a:buChar char="•"/>
            </a:pPr>
            <a:r>
              <a:rPr lang="ru-RU" dirty="0">
                <a:latin typeface="Aptos Narrow" panose="020B0004020202020204" pitchFamily="34" charset="0"/>
                <a:ea typeface="宋体"/>
                <a:sym typeface="Times New Roman"/>
              </a:rPr>
              <a:t>Весна – крайний срок подачи заявок на CPRG</a:t>
            </a:r>
          </a:p>
          <a:p>
            <a:pPr marL="285750" indent="-285750">
              <a:buFont typeface="Arial" panose="020B0604020202020204" pitchFamily="34" charset="0"/>
              <a:buChar char="•"/>
            </a:pPr>
            <a:r>
              <a:rPr lang="ru-RU" dirty="0">
                <a:latin typeface="Aptos Narrow" panose="020B0004020202020204" pitchFamily="34" charset="0"/>
                <a:ea typeface="宋体"/>
                <a:sym typeface="Times New Roman"/>
              </a:rPr>
              <a:t>Весна – подача заявок на HER/HEAR</a:t>
            </a:r>
          </a:p>
          <a:p>
            <a:pPr marL="285750" indent="-285750">
              <a:buFont typeface="Arial" panose="020B0604020202020204" pitchFamily="34" charset="0"/>
              <a:buChar char="•"/>
            </a:pPr>
            <a:r>
              <a:rPr lang="ru-RU" dirty="0">
                <a:latin typeface="Aptos Narrow" panose="020B0004020202020204" pitchFamily="34" charset="0"/>
                <a:ea typeface="宋体"/>
                <a:sym typeface="Times New Roman"/>
              </a:rPr>
              <a:t>Осень – запуск программ, финансируемых из федерального бюджета</a:t>
            </a:r>
          </a:p>
        </p:txBody>
      </p:sp>
      <p:sp>
        <p:nvSpPr>
          <p:cNvPr id="7" name="TextBox 6">
            <a:extLst>
              <a:ext uri="{FF2B5EF4-FFF2-40B4-BE49-F238E27FC236}">
                <a16:creationId xmlns:a16="http://schemas.microsoft.com/office/drawing/2014/main" id="{1E2D11E9-7938-01FD-9510-0BEA579A12FF}"/>
              </a:ext>
            </a:extLst>
          </p:cNvPr>
          <p:cNvSpPr txBox="1"/>
          <p:nvPr/>
        </p:nvSpPr>
        <p:spPr>
          <a:xfrm>
            <a:off x="502920" y="1132551"/>
            <a:ext cx="6272783" cy="584775"/>
          </a:xfrm>
          <a:prstGeom prst="rect">
            <a:avLst/>
          </a:prstGeom>
          <a:noFill/>
        </p:spPr>
        <p:txBody>
          <a:bodyPr wrap="square">
            <a:spAutoFit/>
          </a:bodyPr>
          <a:lstStyle/>
          <a:p>
            <a:pPr algn="ctr"/>
            <a:r>
              <a:rPr lang="ru-RU" sz="3200" dirty="0">
                <a:solidFill>
                  <a:srgbClr val="004B8D"/>
                </a:solidFill>
                <a:latin typeface="Aptos Black" panose="020B0004020202020204" pitchFamily="34" charset="0"/>
                <a:ea typeface="宋体"/>
                <a:sym typeface="Times New Roman"/>
              </a:rPr>
              <a:t>Основные проекты 2024 года</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859277"/>
            <a:ext cx="6941820" cy="4333494"/>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u-RU" sz="2600" dirty="0">
                <a:ea typeface="宋体"/>
                <a:sym typeface="Times New Roman"/>
              </a:rPr>
              <a:t>Комплексный энергетический план (CEP) и годовой отчет</a:t>
            </a:r>
          </a:p>
          <a:p>
            <a:r>
              <a:rPr lang="ru-RU" sz="2600" dirty="0">
                <a:ea typeface="宋体"/>
                <a:sym typeface="Times New Roman"/>
              </a:rPr>
              <a:t>Скидки на электроэнергию – программа HER/HEAR</a:t>
            </a:r>
          </a:p>
          <a:p>
            <a:r>
              <a:rPr lang="ru-RU" sz="2600" dirty="0">
                <a:ea typeface="宋体"/>
                <a:sym typeface="Times New Roman"/>
              </a:rPr>
              <a:t>Инициатива по передаче электроэнергии</a:t>
            </a:r>
            <a:r>
              <a:rPr lang="en-US" sz="2600" dirty="0">
                <a:ea typeface="宋体"/>
                <a:sym typeface="Times New Roman"/>
              </a:rPr>
              <a:t> New England</a:t>
            </a:r>
            <a:r>
              <a:rPr lang="ru-RU" sz="2600" dirty="0">
                <a:ea typeface="宋体"/>
                <a:sym typeface="Times New Roman"/>
              </a:rPr>
              <a:t>– приглашение подать концептуальные документы для второй части программы инновации электросетей</a:t>
            </a:r>
          </a:p>
          <a:p>
            <a:r>
              <a:rPr lang="ru-RU" sz="2600" dirty="0">
                <a:ea typeface="宋体"/>
                <a:sym typeface="Times New Roman"/>
              </a:rPr>
              <a:t>Совершенствование внешнего взаимодействия</a:t>
            </a:r>
            <a:endParaRPr lang="en-US" sz="2600" dirty="0">
              <a:ea typeface="宋体"/>
              <a:sym typeface="Times New Roman"/>
            </a:endParaRPr>
          </a:p>
        </p:txBody>
      </p:sp>
    </p:spTree>
    <p:extLst>
      <p:ext uri="{BB962C8B-B14F-4D97-AF65-F5344CB8AC3E}">
        <p14:creationId xmlns:p14="http://schemas.microsoft.com/office/powerpoint/2010/main" val="14586024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SLIDE_GUID" val="0414cfea-8f0e-448b-be2d-76065ce1a6b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cfa276b-4a56-46b4-b275-3bfd83a0c9ce">
      <UserInfo>
        <DisplayName>Diggin, Lauren (ENE)</DisplayName>
        <AccountId>17</AccountId>
        <AccountType/>
      </UserInfo>
      <UserInfo>
        <DisplayName>Hatch, Susannah (ENE)</DisplayName>
        <AccountId>102</AccountId>
        <AccountType/>
      </UserInfo>
      <UserInfo>
        <DisplayName>Mahony, Elizabeth (ENE)</DisplayName>
        <AccountId>64</AccountId>
        <AccountType/>
      </UserInfo>
      <UserInfo>
        <DisplayName>Troy, Joanna K (ENE)</DisplayName>
        <AccountId>59</AccountId>
        <AccountType/>
      </UserInfo>
      <UserInfo>
        <DisplayName>Snyder, Catie (ENE)</DisplayName>
        <AccountId>63</AccountId>
        <AccountType/>
      </UserInfo>
      <UserInfo>
        <DisplayName>Edington, Aurora (ENE)</DisplayName>
        <AccountId>52</AccountId>
        <AccountType/>
      </UserInfo>
      <UserInfo>
        <DisplayName>Kingston, Ryan (ENE)</DisplayName>
        <AccountId>18</AccountId>
        <AccountType/>
      </UserInfo>
      <UserInfo>
        <DisplayName>Frongillo, Cobi (ENE)</DisplayName>
        <AccountId>168</AccountId>
        <AccountType/>
      </UserInfo>
      <UserInfo>
        <DisplayName>Hardiman, Maria B (EEA)</DisplayName>
        <AccountId>324</AccountId>
        <AccountType/>
      </UserInfo>
      <UserInfo>
        <DisplayName>Burney, Danielle (EEA)</DisplayName>
        <AccountId>325</AccountId>
        <AccountType/>
      </UserInfo>
      <UserInfo>
        <DisplayName>Revolus, Aisha (EEA)</DisplayName>
        <AccountId>326</AccountId>
        <AccountType/>
      </UserInfo>
      <UserInfo>
        <DisplayName>Lemoine, Caroline (EEA)</DisplayName>
        <AccountId>335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AC04CFB0DC48448CBA564356C72ADD" ma:contentTypeVersion="10" ma:contentTypeDescription="Create a new document." ma:contentTypeScope="" ma:versionID="14d2ab3bf5d032a6fa00dfefa33a7794">
  <xsd:schema xmlns:xsd="http://www.w3.org/2001/XMLSchema" xmlns:xs="http://www.w3.org/2001/XMLSchema" xmlns:p="http://schemas.microsoft.com/office/2006/metadata/properties" xmlns:ns2="f4537cc0-5f84-424b-92b6-409d02327cad" xmlns:ns3="acfa276b-4a56-46b4-b275-3bfd83a0c9ce" targetNamespace="http://schemas.microsoft.com/office/2006/metadata/properties" ma:root="true" ma:fieldsID="195bd40d7fabbd779d261b83559938dc" ns2:_="" ns3:_="">
    <xsd:import namespace="f4537cc0-5f84-424b-92b6-409d02327cad"/>
    <xsd:import namespace="acfa276b-4a56-46b4-b275-3bfd83a0c9c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537cc0-5f84-424b-92b6-409d02327c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cfa276b-4a56-46b4-b275-3bfd83a0c9c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15C595-CD05-49A4-9454-4D416E8873C7}">
  <ds:schemaRefs>
    <ds:schemaRef ds:uri="http://purl.org/dc/term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purl.org/dc/dcmitype/"/>
    <ds:schemaRef ds:uri="c6899201-84a0-41bf-993c-a5514080d3cf"/>
    <ds:schemaRef ds:uri="0482aaf2-4a64-4a99-ae2b-b9c1f6e8a13e"/>
    <ds:schemaRef ds:uri="http://www.w3.org/XML/1998/namespace"/>
  </ds:schemaRefs>
</ds:datastoreItem>
</file>

<file path=customXml/itemProps2.xml><?xml version="1.0" encoding="utf-8"?>
<ds:datastoreItem xmlns:ds="http://schemas.openxmlformats.org/officeDocument/2006/customXml" ds:itemID="{4ED33667-38FF-4A92-ACD7-61B6E6E1C04D}">
  <ds:schemaRefs>
    <ds:schemaRef ds:uri="http://schemas.microsoft.com/sharepoint/v3/contenttype/forms"/>
  </ds:schemaRefs>
</ds:datastoreItem>
</file>

<file path=customXml/itemProps3.xml><?xml version="1.0" encoding="utf-8"?>
<ds:datastoreItem xmlns:ds="http://schemas.openxmlformats.org/officeDocument/2006/customXml" ds:itemID="{BF47EF91-0F1D-4BC8-81A5-B041CA65B886}"/>
</file>

<file path=docProps/app.xml><?xml version="1.0" encoding="utf-8"?>
<Properties xmlns="http://schemas.openxmlformats.org/officeDocument/2006/extended-properties" xmlns:vt="http://schemas.openxmlformats.org/officeDocument/2006/docPropsVTypes">
  <Template/>
  <TotalTime>3052</TotalTime>
  <Words>2649</Words>
  <Application>Microsoft Office PowerPoint</Application>
  <PresentationFormat>Widescreen</PresentationFormat>
  <Paragraphs>273</Paragraphs>
  <Slides>22</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宋体</vt:lpstr>
      <vt:lpstr>Aptos Black</vt:lpstr>
      <vt:lpstr>Aptos Narrow</vt:lpstr>
      <vt:lpstr>Arial</vt:lpstr>
      <vt:lpstr>Calibri</vt:lpstr>
      <vt:lpstr>Times New Roman</vt:lpstr>
      <vt:lpstr>Verdana Pro Black</vt:lpstr>
      <vt:lpstr>Wingdings</vt:lpstr>
      <vt:lpstr>Office Theme</vt:lpstr>
      <vt:lpstr>2024 год, администрация DOER</vt:lpstr>
      <vt:lpstr>Добро пожаловать</vt:lpstr>
      <vt:lpstr>Повестка дня на сегодня</vt:lpstr>
      <vt:lpstr>Что такое ДЭР</vt:lpstr>
      <vt:lpstr>Цели политики на 2024 год</vt:lpstr>
      <vt:lpstr>Основные достижения 2023 года</vt:lpstr>
      <vt:lpstr>Основные проекты 2024 года</vt:lpstr>
      <vt:lpstr>Координация федерального финансирования и энергетическая безопасность</vt:lpstr>
      <vt:lpstr>Координация федерального финансирования и энергетическая безопасность</vt:lpstr>
      <vt:lpstr>Зеленая среда обитания</vt:lpstr>
      <vt:lpstr>Зеленая среда обитания</vt:lpstr>
      <vt:lpstr>На личном примере</vt:lpstr>
      <vt:lpstr>На личном примере</vt:lpstr>
      <vt:lpstr>Возобновляемая и альтернативная энергетика</vt:lpstr>
      <vt:lpstr>Возобновляемая и альтернативная энергетика</vt:lpstr>
      <vt:lpstr>Энергетическая эффективность </vt:lpstr>
      <vt:lpstr>Энергетическая эффективность </vt:lpstr>
      <vt:lpstr>Политика, планирование и анализ</vt:lpstr>
      <vt:lpstr>Политика, планирование и анализ</vt:lpstr>
      <vt:lpstr>Вопросы и ответы</vt:lpstr>
      <vt:lpstr>DOER рассчитывает на ваше участие!</vt:lpstr>
      <vt:lpstr>PowerPoint Presentation</vt:lpstr>
    </vt:vector>
  </TitlesOfParts>
  <Company>Commonwealth of Massachusetts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rrizzo</dc:creator>
  <cp:lastModifiedBy>Alla P</cp:lastModifiedBy>
  <cp:revision>8</cp:revision>
  <cp:lastPrinted>2019-12-11T19:27:40Z</cp:lastPrinted>
  <dcterms:created xsi:type="dcterms:W3CDTF">2013-02-26T15:34:29Z</dcterms:created>
  <dcterms:modified xsi:type="dcterms:W3CDTF">2024-03-17T23:07:21Z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1200</vt:r8>
  </property>
  <property fmtid="{D5CDD505-2E9C-101B-9397-08002B2CF9AE}" pid="3" name="MediaServiceImageTags">
    <vt:lpwstr/>
  </property>
  <property fmtid="{D5CDD505-2E9C-101B-9397-08002B2CF9AE}" pid="4" name="ContentTypeId">
    <vt:lpwstr>0x01010021CCACAFA8BCF94F919600FA81244FD5</vt:lpwstr>
  </property>
</Properties>
</file>