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theme/themeOverride1.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sldIdLst>
    <p:sldId id="285" r:id="rId5"/>
    <p:sldId id="287" r:id="rId6"/>
    <p:sldId id="281" r:id="rId7"/>
    <p:sldId id="283" r:id="rId8"/>
    <p:sldId id="258" r:id="rId9"/>
    <p:sldId id="284" r:id="rId10"/>
    <p:sldId id="271" r:id="rId11"/>
    <p:sldId id="259" r:id="rId12"/>
    <p:sldId id="277" r:id="rId13"/>
    <p:sldId id="278" r:id="rId14"/>
    <p:sldId id="279" r:id="rId15"/>
    <p:sldId id="274" r:id="rId16"/>
    <p:sldId id="28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8BB9A1F-C950-E799-5638-8EF504D65F48}" name="Bowler, Morgan (ENE)" initials="MB" userId="S::Morgan.Bowler@mass.gov::53461adc-0dd5-4a0e-a262-2ac27c9b3279" providerId="AD"/>
  <p188:author id="{DB79417C-048A-75A0-4335-92B032981C70}" name="rwebb@masscec.com" initials="rw" userId="S::urn:spo:guest#rwebb@masscec.com::"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10" Type="http://schemas.openxmlformats.org/officeDocument/2006/relationships/image" Target="../media/image12.svg"/><Relationship Id="rId4" Type="http://schemas.openxmlformats.org/officeDocument/2006/relationships/image" Target="../media/image6.svg"/><Relationship Id="rId9" Type="http://schemas.openxmlformats.org/officeDocument/2006/relationships/image" Target="../media/image11.pn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E4F9D0-7429-4A4A-80A6-EA7F57F68D1B}"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519FC05-46EE-4472-B893-466725F6C6AE}">
      <dgm:prSet phldrT="[Text]" custT="1"/>
      <dgm:spPr/>
      <dgm:t>
        <a:bodyPr/>
        <a:lstStyle/>
        <a:p>
          <a:pPr>
            <a:lnSpc>
              <a:spcPct val="100000"/>
            </a:lnSpc>
          </a:pPr>
          <a:r>
            <a:rPr lang="en-US" sz="2400"/>
            <a:t>1) Fleet Advisory Services </a:t>
          </a:r>
        </a:p>
      </dgm:t>
    </dgm:pt>
    <dgm:pt modelId="{5E344900-80FC-42A7-8EDF-3DD72FF5B1AD}" type="parTrans" cxnId="{AD09F4EC-D453-4FD2-A51E-9155CC102EE0}">
      <dgm:prSet/>
      <dgm:spPr/>
      <dgm:t>
        <a:bodyPr/>
        <a:lstStyle/>
        <a:p>
          <a:endParaRPr lang="en-US" sz="2400"/>
        </a:p>
      </dgm:t>
    </dgm:pt>
    <dgm:pt modelId="{94BC8400-0887-4D49-8D53-50A5169FC9C5}" type="sibTrans" cxnId="{AD09F4EC-D453-4FD2-A51E-9155CC102EE0}">
      <dgm:prSet/>
      <dgm:spPr/>
      <dgm:t>
        <a:bodyPr/>
        <a:lstStyle/>
        <a:p>
          <a:endParaRPr lang="en-US" sz="2400"/>
        </a:p>
      </dgm:t>
    </dgm:pt>
    <dgm:pt modelId="{F0AFED9C-176B-4CDF-B688-C9A58DED9322}">
      <dgm:prSet custT="1"/>
      <dgm:spPr/>
      <dgm:t>
        <a:bodyPr/>
        <a:lstStyle/>
        <a:p>
          <a:pPr>
            <a:lnSpc>
              <a:spcPct val="100000"/>
            </a:lnSpc>
          </a:pPr>
          <a:r>
            <a:rPr lang="en-US" sz="2400"/>
            <a:t>2) Vehicle Rebates</a:t>
          </a:r>
        </a:p>
      </dgm:t>
    </dgm:pt>
    <dgm:pt modelId="{BACB7020-171C-4EF0-8851-C2863E56750C}" type="parTrans" cxnId="{97C0D0E6-3A85-4E09-A16F-17D9A4D272AE}">
      <dgm:prSet/>
      <dgm:spPr/>
      <dgm:t>
        <a:bodyPr/>
        <a:lstStyle/>
        <a:p>
          <a:endParaRPr lang="en-US" sz="2400"/>
        </a:p>
      </dgm:t>
    </dgm:pt>
    <dgm:pt modelId="{1E29460D-AB58-49AF-BC77-F2690818F9EB}" type="sibTrans" cxnId="{97C0D0E6-3A85-4E09-A16F-17D9A4D272AE}">
      <dgm:prSet/>
      <dgm:spPr/>
      <dgm:t>
        <a:bodyPr/>
        <a:lstStyle/>
        <a:p>
          <a:endParaRPr lang="en-US" sz="2400"/>
        </a:p>
      </dgm:t>
    </dgm:pt>
    <dgm:pt modelId="{18DEDF26-6521-401D-91F1-026BA5AD2B69}">
      <dgm:prSet custT="1"/>
      <dgm:spPr/>
      <dgm:t>
        <a:bodyPr/>
        <a:lstStyle/>
        <a:p>
          <a:pPr>
            <a:lnSpc>
              <a:spcPct val="100000"/>
            </a:lnSpc>
          </a:pPr>
          <a:r>
            <a:rPr lang="en-US" sz="2400"/>
            <a:t>3) Charging Infrastructure</a:t>
          </a:r>
        </a:p>
      </dgm:t>
    </dgm:pt>
    <dgm:pt modelId="{79D80832-7B17-479D-B4A3-A81B01639F9B}" type="parTrans" cxnId="{1EDEEBC0-8493-4133-A06A-F5B14EDF62B1}">
      <dgm:prSet/>
      <dgm:spPr/>
      <dgm:t>
        <a:bodyPr/>
        <a:lstStyle/>
        <a:p>
          <a:endParaRPr lang="en-US" sz="2400"/>
        </a:p>
      </dgm:t>
    </dgm:pt>
    <dgm:pt modelId="{3AE8D939-8106-456A-B72F-F9CF273C2313}" type="sibTrans" cxnId="{1EDEEBC0-8493-4133-A06A-F5B14EDF62B1}">
      <dgm:prSet/>
      <dgm:spPr/>
      <dgm:t>
        <a:bodyPr/>
        <a:lstStyle/>
        <a:p>
          <a:endParaRPr lang="en-US" sz="2400"/>
        </a:p>
      </dgm:t>
    </dgm:pt>
    <dgm:pt modelId="{AF088622-5069-454F-BC0E-0088903BCD9B}">
      <dgm:prSet custT="1"/>
      <dgm:spPr/>
      <dgm:t>
        <a:bodyPr/>
        <a:lstStyle/>
        <a:p>
          <a:pPr>
            <a:lnSpc>
              <a:spcPct val="100000"/>
            </a:lnSpc>
          </a:pPr>
          <a:r>
            <a:rPr lang="en-US" sz="2400"/>
            <a:t>4) Outreach and Engagement </a:t>
          </a:r>
        </a:p>
      </dgm:t>
    </dgm:pt>
    <dgm:pt modelId="{AC790B61-E54F-4B8E-9A60-A5D654021159}" type="parTrans" cxnId="{CA3B7F04-17E3-4B29-A0AA-8D8F9A4B12CC}">
      <dgm:prSet/>
      <dgm:spPr/>
      <dgm:t>
        <a:bodyPr/>
        <a:lstStyle/>
        <a:p>
          <a:endParaRPr lang="en-US" sz="2400"/>
        </a:p>
      </dgm:t>
    </dgm:pt>
    <dgm:pt modelId="{20961C58-3783-4267-8FE3-9FAB465F3BC0}" type="sibTrans" cxnId="{CA3B7F04-17E3-4B29-A0AA-8D8F9A4B12CC}">
      <dgm:prSet/>
      <dgm:spPr/>
      <dgm:t>
        <a:bodyPr/>
        <a:lstStyle/>
        <a:p>
          <a:endParaRPr lang="en-US" sz="2400"/>
        </a:p>
      </dgm:t>
    </dgm:pt>
    <dgm:pt modelId="{ECEC9704-BCE2-40FB-BD75-8558B532D438}">
      <dgm:prSet custT="1"/>
      <dgm:spPr/>
      <dgm:t>
        <a:bodyPr/>
        <a:lstStyle/>
        <a:p>
          <a:pPr>
            <a:lnSpc>
              <a:spcPct val="100000"/>
            </a:lnSpc>
          </a:pPr>
          <a:r>
            <a:rPr lang="en-US" sz="2400"/>
            <a:t>5) Workforce Development</a:t>
          </a:r>
        </a:p>
      </dgm:t>
    </dgm:pt>
    <dgm:pt modelId="{F8C3B9A9-CAB4-433B-A267-B9F38ABA8634}" type="parTrans" cxnId="{B44D4C97-172A-404C-B3FE-F402A04E7A41}">
      <dgm:prSet/>
      <dgm:spPr/>
      <dgm:t>
        <a:bodyPr/>
        <a:lstStyle/>
        <a:p>
          <a:endParaRPr lang="en-US" sz="2400"/>
        </a:p>
      </dgm:t>
    </dgm:pt>
    <dgm:pt modelId="{95DFC968-9250-40EC-B4FF-144F89A7D057}" type="sibTrans" cxnId="{B44D4C97-172A-404C-B3FE-F402A04E7A41}">
      <dgm:prSet/>
      <dgm:spPr/>
      <dgm:t>
        <a:bodyPr/>
        <a:lstStyle/>
        <a:p>
          <a:endParaRPr lang="en-US" sz="2400"/>
        </a:p>
      </dgm:t>
    </dgm:pt>
    <dgm:pt modelId="{E52D0E67-5156-4FA3-94FD-437346D1096D}" type="pres">
      <dgm:prSet presAssocID="{01E4F9D0-7429-4A4A-80A6-EA7F57F68D1B}" presName="root" presStyleCnt="0">
        <dgm:presLayoutVars>
          <dgm:dir/>
          <dgm:resizeHandles val="exact"/>
        </dgm:presLayoutVars>
      </dgm:prSet>
      <dgm:spPr/>
    </dgm:pt>
    <dgm:pt modelId="{11BBA1DB-B46F-4C86-A005-05D5B10A56D0}" type="pres">
      <dgm:prSet presAssocID="{C519FC05-46EE-4472-B893-466725F6C6AE}" presName="compNode" presStyleCnt="0"/>
      <dgm:spPr/>
    </dgm:pt>
    <dgm:pt modelId="{ED5F81AB-A1DC-4C29-8B74-C5EB278F1B5B}" type="pres">
      <dgm:prSet presAssocID="{C519FC05-46EE-4472-B893-466725F6C6AE}" presName="bgRect" presStyleLbl="bgShp" presStyleIdx="0" presStyleCnt="5"/>
      <dgm:spPr/>
    </dgm:pt>
    <dgm:pt modelId="{4197FF9D-FABB-480D-B896-5517027A6979}" type="pres">
      <dgm:prSet presAssocID="{C519FC05-46EE-4472-B893-466725F6C6AE}"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axi"/>
        </a:ext>
      </dgm:extLst>
    </dgm:pt>
    <dgm:pt modelId="{7ADB1B5B-3076-4522-BE72-2D9809D4BCC7}" type="pres">
      <dgm:prSet presAssocID="{C519FC05-46EE-4472-B893-466725F6C6AE}" presName="spaceRect" presStyleCnt="0"/>
      <dgm:spPr/>
    </dgm:pt>
    <dgm:pt modelId="{2C6347E4-B485-4E33-94FB-461A3E969F69}" type="pres">
      <dgm:prSet presAssocID="{C519FC05-46EE-4472-B893-466725F6C6AE}" presName="parTx" presStyleLbl="revTx" presStyleIdx="0" presStyleCnt="5">
        <dgm:presLayoutVars>
          <dgm:chMax val="0"/>
          <dgm:chPref val="0"/>
        </dgm:presLayoutVars>
      </dgm:prSet>
      <dgm:spPr/>
    </dgm:pt>
    <dgm:pt modelId="{778EF153-EC69-404A-8D1C-5DF0D48205AC}" type="pres">
      <dgm:prSet presAssocID="{94BC8400-0887-4D49-8D53-50A5169FC9C5}" presName="sibTrans" presStyleCnt="0"/>
      <dgm:spPr/>
    </dgm:pt>
    <dgm:pt modelId="{E7272177-E34E-4D43-B93B-A5D8FC10F684}" type="pres">
      <dgm:prSet presAssocID="{F0AFED9C-176B-4CDF-B688-C9A58DED9322}" presName="compNode" presStyleCnt="0"/>
      <dgm:spPr/>
    </dgm:pt>
    <dgm:pt modelId="{994595E5-51A3-4D7B-BA98-6EB6081D7EC5}" type="pres">
      <dgm:prSet presAssocID="{F0AFED9C-176B-4CDF-B688-C9A58DED9322}" presName="bgRect" presStyleLbl="bgShp" presStyleIdx="1" presStyleCnt="5"/>
      <dgm:spPr/>
    </dgm:pt>
    <dgm:pt modelId="{7CD9A9FA-44B3-4EEB-8C1D-2FE421226674}" type="pres">
      <dgm:prSet presAssocID="{F0AFED9C-176B-4CDF-B688-C9A58DED932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ar"/>
        </a:ext>
      </dgm:extLst>
    </dgm:pt>
    <dgm:pt modelId="{C9AE00BF-60DF-44F1-A8CC-AE1B30E8F0B3}" type="pres">
      <dgm:prSet presAssocID="{F0AFED9C-176B-4CDF-B688-C9A58DED9322}" presName="spaceRect" presStyleCnt="0"/>
      <dgm:spPr/>
    </dgm:pt>
    <dgm:pt modelId="{7C32AEA3-FB92-4970-949D-3BDE7C5E0D9C}" type="pres">
      <dgm:prSet presAssocID="{F0AFED9C-176B-4CDF-B688-C9A58DED9322}" presName="parTx" presStyleLbl="revTx" presStyleIdx="1" presStyleCnt="5">
        <dgm:presLayoutVars>
          <dgm:chMax val="0"/>
          <dgm:chPref val="0"/>
        </dgm:presLayoutVars>
      </dgm:prSet>
      <dgm:spPr/>
    </dgm:pt>
    <dgm:pt modelId="{0EBECE2B-7D15-40C1-BDC4-BA4A10CBDFC4}" type="pres">
      <dgm:prSet presAssocID="{1E29460D-AB58-49AF-BC77-F2690818F9EB}" presName="sibTrans" presStyleCnt="0"/>
      <dgm:spPr/>
    </dgm:pt>
    <dgm:pt modelId="{4808F6EC-0B02-404D-A435-AD012EFB7718}" type="pres">
      <dgm:prSet presAssocID="{18DEDF26-6521-401D-91F1-026BA5AD2B69}" presName="compNode" presStyleCnt="0"/>
      <dgm:spPr/>
    </dgm:pt>
    <dgm:pt modelId="{78A3CE68-6850-45FB-9FF6-B5734176470E}" type="pres">
      <dgm:prSet presAssocID="{18DEDF26-6521-401D-91F1-026BA5AD2B69}" presName="bgRect" presStyleLbl="bgShp" presStyleIdx="2" presStyleCnt="5"/>
      <dgm:spPr/>
    </dgm:pt>
    <dgm:pt modelId="{8C3FA2A9-45D9-49A3-B8F4-1B2A0B789CDA}" type="pres">
      <dgm:prSet presAssocID="{18DEDF26-6521-401D-91F1-026BA5AD2B69}"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ttery Charging"/>
        </a:ext>
      </dgm:extLst>
    </dgm:pt>
    <dgm:pt modelId="{86C5D809-E74B-4326-ABBB-79947B70A60E}" type="pres">
      <dgm:prSet presAssocID="{18DEDF26-6521-401D-91F1-026BA5AD2B69}" presName="spaceRect" presStyleCnt="0"/>
      <dgm:spPr/>
    </dgm:pt>
    <dgm:pt modelId="{52632D72-DC16-4B23-A50E-562CE52A178C}" type="pres">
      <dgm:prSet presAssocID="{18DEDF26-6521-401D-91F1-026BA5AD2B69}" presName="parTx" presStyleLbl="revTx" presStyleIdx="2" presStyleCnt="5">
        <dgm:presLayoutVars>
          <dgm:chMax val="0"/>
          <dgm:chPref val="0"/>
        </dgm:presLayoutVars>
      </dgm:prSet>
      <dgm:spPr/>
    </dgm:pt>
    <dgm:pt modelId="{450008D3-D749-4C04-B415-0D222E1902B7}" type="pres">
      <dgm:prSet presAssocID="{3AE8D939-8106-456A-B72F-F9CF273C2313}" presName="sibTrans" presStyleCnt="0"/>
      <dgm:spPr/>
    </dgm:pt>
    <dgm:pt modelId="{1AD2FBBC-952C-4BEB-B857-4CC3611CCD8E}" type="pres">
      <dgm:prSet presAssocID="{AF088622-5069-454F-BC0E-0088903BCD9B}" presName="compNode" presStyleCnt="0"/>
      <dgm:spPr/>
    </dgm:pt>
    <dgm:pt modelId="{15BECA7B-7AF1-4BE6-A9C2-6793B14A3BFC}" type="pres">
      <dgm:prSet presAssocID="{AF088622-5069-454F-BC0E-0088903BCD9B}" presName="bgRect" presStyleLbl="bgShp" presStyleIdx="3" presStyleCnt="5"/>
      <dgm:spPr/>
    </dgm:pt>
    <dgm:pt modelId="{0D4860F5-A711-4C9E-9679-5669701C659B}" type="pres">
      <dgm:prSet presAssocID="{AF088622-5069-454F-BC0E-0088903BCD9B}"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Megaphone"/>
        </a:ext>
      </dgm:extLst>
    </dgm:pt>
    <dgm:pt modelId="{581A3A7F-AB7C-4E2E-954C-D49A95333381}" type="pres">
      <dgm:prSet presAssocID="{AF088622-5069-454F-BC0E-0088903BCD9B}" presName="spaceRect" presStyleCnt="0"/>
      <dgm:spPr/>
    </dgm:pt>
    <dgm:pt modelId="{0A066D0A-7095-48D2-884A-16E9FEB8569A}" type="pres">
      <dgm:prSet presAssocID="{AF088622-5069-454F-BC0E-0088903BCD9B}" presName="parTx" presStyleLbl="revTx" presStyleIdx="3" presStyleCnt="5">
        <dgm:presLayoutVars>
          <dgm:chMax val="0"/>
          <dgm:chPref val="0"/>
        </dgm:presLayoutVars>
      </dgm:prSet>
      <dgm:spPr/>
    </dgm:pt>
    <dgm:pt modelId="{81A471A1-DFCB-48B2-8E26-9DC6907A3CB2}" type="pres">
      <dgm:prSet presAssocID="{20961C58-3783-4267-8FE3-9FAB465F3BC0}" presName="sibTrans" presStyleCnt="0"/>
      <dgm:spPr/>
    </dgm:pt>
    <dgm:pt modelId="{0C35C08D-BCB0-4290-9D61-5D3517E9694E}" type="pres">
      <dgm:prSet presAssocID="{ECEC9704-BCE2-40FB-BD75-8558B532D438}" presName="compNode" presStyleCnt="0"/>
      <dgm:spPr/>
    </dgm:pt>
    <dgm:pt modelId="{AE31D42D-6036-4339-8C67-F9B148B4928A}" type="pres">
      <dgm:prSet presAssocID="{ECEC9704-BCE2-40FB-BD75-8558B532D438}" presName="bgRect" presStyleLbl="bgShp" presStyleIdx="4" presStyleCnt="5"/>
      <dgm:spPr/>
    </dgm:pt>
    <dgm:pt modelId="{59D4427F-7286-4775-BEF5-4BC395196BA0}" type="pres">
      <dgm:prSet presAssocID="{ECEC9704-BCE2-40FB-BD75-8558B532D438}"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sers"/>
        </a:ext>
      </dgm:extLst>
    </dgm:pt>
    <dgm:pt modelId="{EF73A6B1-417D-467C-87DD-8B4010E2F020}" type="pres">
      <dgm:prSet presAssocID="{ECEC9704-BCE2-40FB-BD75-8558B532D438}" presName="spaceRect" presStyleCnt="0"/>
      <dgm:spPr/>
    </dgm:pt>
    <dgm:pt modelId="{842F6454-1010-4D01-BC7F-58914201510F}" type="pres">
      <dgm:prSet presAssocID="{ECEC9704-BCE2-40FB-BD75-8558B532D438}" presName="parTx" presStyleLbl="revTx" presStyleIdx="4" presStyleCnt="5">
        <dgm:presLayoutVars>
          <dgm:chMax val="0"/>
          <dgm:chPref val="0"/>
        </dgm:presLayoutVars>
      </dgm:prSet>
      <dgm:spPr/>
    </dgm:pt>
  </dgm:ptLst>
  <dgm:cxnLst>
    <dgm:cxn modelId="{CA3B7F04-17E3-4B29-A0AA-8D8F9A4B12CC}" srcId="{01E4F9D0-7429-4A4A-80A6-EA7F57F68D1B}" destId="{AF088622-5069-454F-BC0E-0088903BCD9B}" srcOrd="3" destOrd="0" parTransId="{AC790B61-E54F-4B8E-9A60-A5D654021159}" sibTransId="{20961C58-3783-4267-8FE3-9FAB465F3BC0}"/>
    <dgm:cxn modelId="{30B52D10-1F98-4A07-AE14-4CF2E868B670}" type="presOf" srcId="{ECEC9704-BCE2-40FB-BD75-8558B532D438}" destId="{842F6454-1010-4D01-BC7F-58914201510F}" srcOrd="0" destOrd="0" presId="urn:microsoft.com/office/officeart/2018/2/layout/IconVerticalSolidList"/>
    <dgm:cxn modelId="{A7F36D7B-7B74-4329-9860-4C47DCC31DDA}" type="presOf" srcId="{C519FC05-46EE-4472-B893-466725F6C6AE}" destId="{2C6347E4-B485-4E33-94FB-461A3E969F69}" srcOrd="0" destOrd="0" presId="urn:microsoft.com/office/officeart/2018/2/layout/IconVerticalSolidList"/>
    <dgm:cxn modelId="{7A73A28F-F75D-409F-96EE-CB72A1C00F6D}" type="presOf" srcId="{AF088622-5069-454F-BC0E-0088903BCD9B}" destId="{0A066D0A-7095-48D2-884A-16E9FEB8569A}" srcOrd="0" destOrd="0" presId="urn:microsoft.com/office/officeart/2018/2/layout/IconVerticalSolidList"/>
    <dgm:cxn modelId="{B44D4C97-172A-404C-B3FE-F402A04E7A41}" srcId="{01E4F9D0-7429-4A4A-80A6-EA7F57F68D1B}" destId="{ECEC9704-BCE2-40FB-BD75-8558B532D438}" srcOrd="4" destOrd="0" parTransId="{F8C3B9A9-CAB4-433B-A267-B9F38ABA8634}" sibTransId="{95DFC968-9250-40EC-B4FF-144F89A7D057}"/>
    <dgm:cxn modelId="{B3E9C8AD-8C4B-4C6A-88BF-D350550F89C3}" type="presOf" srcId="{18DEDF26-6521-401D-91F1-026BA5AD2B69}" destId="{52632D72-DC16-4B23-A50E-562CE52A178C}" srcOrd="0" destOrd="0" presId="urn:microsoft.com/office/officeart/2018/2/layout/IconVerticalSolidList"/>
    <dgm:cxn modelId="{1EDEEBC0-8493-4133-A06A-F5B14EDF62B1}" srcId="{01E4F9D0-7429-4A4A-80A6-EA7F57F68D1B}" destId="{18DEDF26-6521-401D-91F1-026BA5AD2B69}" srcOrd="2" destOrd="0" parTransId="{79D80832-7B17-479D-B4A3-A81B01639F9B}" sibTransId="{3AE8D939-8106-456A-B72F-F9CF273C2313}"/>
    <dgm:cxn modelId="{97C0D0E6-3A85-4E09-A16F-17D9A4D272AE}" srcId="{01E4F9D0-7429-4A4A-80A6-EA7F57F68D1B}" destId="{F0AFED9C-176B-4CDF-B688-C9A58DED9322}" srcOrd="1" destOrd="0" parTransId="{BACB7020-171C-4EF0-8851-C2863E56750C}" sibTransId="{1E29460D-AB58-49AF-BC77-F2690818F9EB}"/>
    <dgm:cxn modelId="{2AC2CDE7-56F1-44B5-80F5-3D1E8CA785C5}" type="presOf" srcId="{F0AFED9C-176B-4CDF-B688-C9A58DED9322}" destId="{7C32AEA3-FB92-4970-949D-3BDE7C5E0D9C}" srcOrd="0" destOrd="0" presId="urn:microsoft.com/office/officeart/2018/2/layout/IconVerticalSolidList"/>
    <dgm:cxn modelId="{AD09F4EC-D453-4FD2-A51E-9155CC102EE0}" srcId="{01E4F9D0-7429-4A4A-80A6-EA7F57F68D1B}" destId="{C519FC05-46EE-4472-B893-466725F6C6AE}" srcOrd="0" destOrd="0" parTransId="{5E344900-80FC-42A7-8EDF-3DD72FF5B1AD}" sibTransId="{94BC8400-0887-4D49-8D53-50A5169FC9C5}"/>
    <dgm:cxn modelId="{142D45FE-178E-403E-845C-08EAFB62F7F6}" type="presOf" srcId="{01E4F9D0-7429-4A4A-80A6-EA7F57F68D1B}" destId="{E52D0E67-5156-4FA3-94FD-437346D1096D}" srcOrd="0" destOrd="0" presId="urn:microsoft.com/office/officeart/2018/2/layout/IconVerticalSolidList"/>
    <dgm:cxn modelId="{0EBDBFF6-124B-4D64-A62C-05A06A3CDD02}" type="presParOf" srcId="{E52D0E67-5156-4FA3-94FD-437346D1096D}" destId="{11BBA1DB-B46F-4C86-A005-05D5B10A56D0}" srcOrd="0" destOrd="0" presId="urn:microsoft.com/office/officeart/2018/2/layout/IconVerticalSolidList"/>
    <dgm:cxn modelId="{ABB8B113-B9CC-4156-9D72-125FA85920CA}" type="presParOf" srcId="{11BBA1DB-B46F-4C86-A005-05D5B10A56D0}" destId="{ED5F81AB-A1DC-4C29-8B74-C5EB278F1B5B}" srcOrd="0" destOrd="0" presId="urn:microsoft.com/office/officeart/2018/2/layout/IconVerticalSolidList"/>
    <dgm:cxn modelId="{959BC2AE-FD3C-492D-8ACA-031CC1AA3246}" type="presParOf" srcId="{11BBA1DB-B46F-4C86-A005-05D5B10A56D0}" destId="{4197FF9D-FABB-480D-B896-5517027A6979}" srcOrd="1" destOrd="0" presId="urn:microsoft.com/office/officeart/2018/2/layout/IconVerticalSolidList"/>
    <dgm:cxn modelId="{CA3D9841-5B72-4520-B1D4-F9BE5E738AE3}" type="presParOf" srcId="{11BBA1DB-B46F-4C86-A005-05D5B10A56D0}" destId="{7ADB1B5B-3076-4522-BE72-2D9809D4BCC7}" srcOrd="2" destOrd="0" presId="urn:microsoft.com/office/officeart/2018/2/layout/IconVerticalSolidList"/>
    <dgm:cxn modelId="{B1F1E27A-1765-4E1A-9D0B-EBFC4FB326E1}" type="presParOf" srcId="{11BBA1DB-B46F-4C86-A005-05D5B10A56D0}" destId="{2C6347E4-B485-4E33-94FB-461A3E969F69}" srcOrd="3" destOrd="0" presId="urn:microsoft.com/office/officeart/2018/2/layout/IconVerticalSolidList"/>
    <dgm:cxn modelId="{AFFD6B8C-0BFC-4598-AAF0-0388E41A344E}" type="presParOf" srcId="{E52D0E67-5156-4FA3-94FD-437346D1096D}" destId="{778EF153-EC69-404A-8D1C-5DF0D48205AC}" srcOrd="1" destOrd="0" presId="urn:microsoft.com/office/officeart/2018/2/layout/IconVerticalSolidList"/>
    <dgm:cxn modelId="{6CE806AB-06CA-44DA-826A-8FBA5224F89E}" type="presParOf" srcId="{E52D0E67-5156-4FA3-94FD-437346D1096D}" destId="{E7272177-E34E-4D43-B93B-A5D8FC10F684}" srcOrd="2" destOrd="0" presId="urn:microsoft.com/office/officeart/2018/2/layout/IconVerticalSolidList"/>
    <dgm:cxn modelId="{04B58B9D-E7B2-4A29-9720-4302B8AA0AF3}" type="presParOf" srcId="{E7272177-E34E-4D43-B93B-A5D8FC10F684}" destId="{994595E5-51A3-4D7B-BA98-6EB6081D7EC5}" srcOrd="0" destOrd="0" presId="urn:microsoft.com/office/officeart/2018/2/layout/IconVerticalSolidList"/>
    <dgm:cxn modelId="{93D0E7DF-557C-4DAD-A3C4-1BE26D749F16}" type="presParOf" srcId="{E7272177-E34E-4D43-B93B-A5D8FC10F684}" destId="{7CD9A9FA-44B3-4EEB-8C1D-2FE421226674}" srcOrd="1" destOrd="0" presId="urn:microsoft.com/office/officeart/2018/2/layout/IconVerticalSolidList"/>
    <dgm:cxn modelId="{0FFB7233-2DD6-4087-9E03-4F5D45D8552A}" type="presParOf" srcId="{E7272177-E34E-4D43-B93B-A5D8FC10F684}" destId="{C9AE00BF-60DF-44F1-A8CC-AE1B30E8F0B3}" srcOrd="2" destOrd="0" presId="urn:microsoft.com/office/officeart/2018/2/layout/IconVerticalSolidList"/>
    <dgm:cxn modelId="{CECE724C-8CE7-4621-B13D-05AAE2F104AC}" type="presParOf" srcId="{E7272177-E34E-4D43-B93B-A5D8FC10F684}" destId="{7C32AEA3-FB92-4970-949D-3BDE7C5E0D9C}" srcOrd="3" destOrd="0" presId="urn:microsoft.com/office/officeart/2018/2/layout/IconVerticalSolidList"/>
    <dgm:cxn modelId="{B6E21DA6-57F3-487E-8F40-2BBE38A02489}" type="presParOf" srcId="{E52D0E67-5156-4FA3-94FD-437346D1096D}" destId="{0EBECE2B-7D15-40C1-BDC4-BA4A10CBDFC4}" srcOrd="3" destOrd="0" presId="urn:microsoft.com/office/officeart/2018/2/layout/IconVerticalSolidList"/>
    <dgm:cxn modelId="{2E8FA7B5-A6B3-405B-967B-15D0037F9525}" type="presParOf" srcId="{E52D0E67-5156-4FA3-94FD-437346D1096D}" destId="{4808F6EC-0B02-404D-A435-AD012EFB7718}" srcOrd="4" destOrd="0" presId="urn:microsoft.com/office/officeart/2018/2/layout/IconVerticalSolidList"/>
    <dgm:cxn modelId="{A661F652-7C49-49F2-B4DD-67F6BAE76899}" type="presParOf" srcId="{4808F6EC-0B02-404D-A435-AD012EFB7718}" destId="{78A3CE68-6850-45FB-9FF6-B5734176470E}" srcOrd="0" destOrd="0" presId="urn:microsoft.com/office/officeart/2018/2/layout/IconVerticalSolidList"/>
    <dgm:cxn modelId="{E14928C7-CF56-42B0-AD3F-DC26E282DCF5}" type="presParOf" srcId="{4808F6EC-0B02-404D-A435-AD012EFB7718}" destId="{8C3FA2A9-45D9-49A3-B8F4-1B2A0B789CDA}" srcOrd="1" destOrd="0" presId="urn:microsoft.com/office/officeart/2018/2/layout/IconVerticalSolidList"/>
    <dgm:cxn modelId="{19CA81B9-BB04-4266-9BFB-36D38431CB6D}" type="presParOf" srcId="{4808F6EC-0B02-404D-A435-AD012EFB7718}" destId="{86C5D809-E74B-4326-ABBB-79947B70A60E}" srcOrd="2" destOrd="0" presId="urn:microsoft.com/office/officeart/2018/2/layout/IconVerticalSolidList"/>
    <dgm:cxn modelId="{D1B7DEAB-D2C9-4AA1-867F-7282C6B0F937}" type="presParOf" srcId="{4808F6EC-0B02-404D-A435-AD012EFB7718}" destId="{52632D72-DC16-4B23-A50E-562CE52A178C}" srcOrd="3" destOrd="0" presId="urn:microsoft.com/office/officeart/2018/2/layout/IconVerticalSolidList"/>
    <dgm:cxn modelId="{1E3A3960-5B10-4AA9-9BC6-56BA51F957F9}" type="presParOf" srcId="{E52D0E67-5156-4FA3-94FD-437346D1096D}" destId="{450008D3-D749-4C04-B415-0D222E1902B7}" srcOrd="5" destOrd="0" presId="urn:microsoft.com/office/officeart/2018/2/layout/IconVerticalSolidList"/>
    <dgm:cxn modelId="{E885C1B1-C1D5-43CE-88A9-5AA1B2E58512}" type="presParOf" srcId="{E52D0E67-5156-4FA3-94FD-437346D1096D}" destId="{1AD2FBBC-952C-4BEB-B857-4CC3611CCD8E}" srcOrd="6" destOrd="0" presId="urn:microsoft.com/office/officeart/2018/2/layout/IconVerticalSolidList"/>
    <dgm:cxn modelId="{26222F00-8A06-410F-AC40-D9C9947B6262}" type="presParOf" srcId="{1AD2FBBC-952C-4BEB-B857-4CC3611CCD8E}" destId="{15BECA7B-7AF1-4BE6-A9C2-6793B14A3BFC}" srcOrd="0" destOrd="0" presId="urn:microsoft.com/office/officeart/2018/2/layout/IconVerticalSolidList"/>
    <dgm:cxn modelId="{356BCF84-904B-4C5E-809E-074281AE401F}" type="presParOf" srcId="{1AD2FBBC-952C-4BEB-B857-4CC3611CCD8E}" destId="{0D4860F5-A711-4C9E-9679-5669701C659B}" srcOrd="1" destOrd="0" presId="urn:microsoft.com/office/officeart/2018/2/layout/IconVerticalSolidList"/>
    <dgm:cxn modelId="{8348A4AB-FDAA-4AA4-9AC7-722A7923349B}" type="presParOf" srcId="{1AD2FBBC-952C-4BEB-B857-4CC3611CCD8E}" destId="{581A3A7F-AB7C-4E2E-954C-D49A95333381}" srcOrd="2" destOrd="0" presId="urn:microsoft.com/office/officeart/2018/2/layout/IconVerticalSolidList"/>
    <dgm:cxn modelId="{E65A7C70-9808-4992-AD78-DBC8449C231D}" type="presParOf" srcId="{1AD2FBBC-952C-4BEB-B857-4CC3611CCD8E}" destId="{0A066D0A-7095-48D2-884A-16E9FEB8569A}" srcOrd="3" destOrd="0" presId="urn:microsoft.com/office/officeart/2018/2/layout/IconVerticalSolidList"/>
    <dgm:cxn modelId="{F4A4C1D4-D1C9-467D-A801-C82B7004CDA4}" type="presParOf" srcId="{E52D0E67-5156-4FA3-94FD-437346D1096D}" destId="{81A471A1-DFCB-48B2-8E26-9DC6907A3CB2}" srcOrd="7" destOrd="0" presId="urn:microsoft.com/office/officeart/2018/2/layout/IconVerticalSolidList"/>
    <dgm:cxn modelId="{CE1C3EE1-B562-450D-9012-65B57F28BD08}" type="presParOf" srcId="{E52D0E67-5156-4FA3-94FD-437346D1096D}" destId="{0C35C08D-BCB0-4290-9D61-5D3517E9694E}" srcOrd="8" destOrd="0" presId="urn:microsoft.com/office/officeart/2018/2/layout/IconVerticalSolidList"/>
    <dgm:cxn modelId="{F25A12EC-7945-488B-AA6A-9483BA27A64C}" type="presParOf" srcId="{0C35C08D-BCB0-4290-9D61-5D3517E9694E}" destId="{AE31D42D-6036-4339-8C67-F9B148B4928A}" srcOrd="0" destOrd="0" presId="urn:microsoft.com/office/officeart/2018/2/layout/IconVerticalSolidList"/>
    <dgm:cxn modelId="{04A007BD-95C2-4634-B060-B9E01C46DFDA}" type="presParOf" srcId="{0C35C08D-BCB0-4290-9D61-5D3517E9694E}" destId="{59D4427F-7286-4775-BEF5-4BC395196BA0}" srcOrd="1" destOrd="0" presId="urn:microsoft.com/office/officeart/2018/2/layout/IconVerticalSolidList"/>
    <dgm:cxn modelId="{A078EE99-6514-4219-A898-5FE30EB9BA14}" type="presParOf" srcId="{0C35C08D-BCB0-4290-9D61-5D3517E9694E}" destId="{EF73A6B1-417D-467C-87DD-8B4010E2F020}" srcOrd="2" destOrd="0" presId="urn:microsoft.com/office/officeart/2018/2/layout/IconVerticalSolidList"/>
    <dgm:cxn modelId="{977DB85E-D47B-4E81-9483-6E4248DA553F}" type="presParOf" srcId="{0C35C08D-BCB0-4290-9D61-5D3517E9694E}" destId="{842F6454-1010-4D01-BC7F-58914201510F}"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D863A5-96A8-42D9-99B2-CD2A8EB7A5C0}"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59A16B9B-9F79-4376-970E-6526875C9426}">
      <dgm:prSet phldrT="[Text]"/>
      <dgm:spPr/>
      <dgm:t>
        <a:bodyPr/>
        <a:lstStyle/>
        <a:p>
          <a:pPr algn="ctr"/>
          <a:r>
            <a:rPr lang="en-US"/>
            <a:t>Rebates</a:t>
          </a:r>
        </a:p>
      </dgm:t>
    </dgm:pt>
    <dgm:pt modelId="{320E1F24-B70F-41B3-AF24-DD68888915F4}" type="parTrans" cxnId="{31070499-6137-461E-A30C-7C4DF2D1017E}">
      <dgm:prSet/>
      <dgm:spPr/>
      <dgm:t>
        <a:bodyPr/>
        <a:lstStyle/>
        <a:p>
          <a:endParaRPr lang="en-US"/>
        </a:p>
      </dgm:t>
    </dgm:pt>
    <dgm:pt modelId="{EA7A2119-CEBD-4A32-ADF3-50245A099734}" type="sibTrans" cxnId="{31070499-6137-461E-A30C-7C4DF2D1017E}">
      <dgm:prSet/>
      <dgm:spPr/>
      <dgm:t>
        <a:bodyPr/>
        <a:lstStyle/>
        <a:p>
          <a:endParaRPr lang="en-US"/>
        </a:p>
      </dgm:t>
    </dgm:pt>
    <dgm:pt modelId="{A225C93E-51C4-4C2F-ADE6-FBF84E1835D0}">
      <dgm:prSet phldrT="[Text]"/>
      <dgm:spPr/>
      <dgm:t>
        <a:bodyPr/>
        <a:lstStyle/>
        <a:p>
          <a:r>
            <a:rPr lang="en-US"/>
            <a:t>Center for Sustainable Energy</a:t>
          </a:r>
        </a:p>
      </dgm:t>
    </dgm:pt>
    <dgm:pt modelId="{D2CE503A-20EE-4175-96A7-7C4593FA9B69}" type="parTrans" cxnId="{0777934A-1E4F-443C-84E3-E2DE2768D1C0}">
      <dgm:prSet/>
      <dgm:spPr/>
      <dgm:t>
        <a:bodyPr/>
        <a:lstStyle/>
        <a:p>
          <a:endParaRPr lang="en-US"/>
        </a:p>
      </dgm:t>
    </dgm:pt>
    <dgm:pt modelId="{FC7F0B38-5CED-4EEB-A66B-BE1F3DA512C0}" type="sibTrans" cxnId="{0777934A-1E4F-443C-84E3-E2DE2768D1C0}">
      <dgm:prSet/>
      <dgm:spPr/>
      <dgm:t>
        <a:bodyPr/>
        <a:lstStyle/>
        <a:p>
          <a:endParaRPr lang="en-US"/>
        </a:p>
      </dgm:t>
    </dgm:pt>
    <dgm:pt modelId="{A5A6FD15-29A9-4EE5-9616-4046C32A9142}">
      <dgm:prSet phldrT="[Text]"/>
      <dgm:spPr/>
      <dgm:t>
        <a:bodyPr/>
        <a:lstStyle/>
        <a:p>
          <a:r>
            <a:rPr lang="en-US"/>
            <a:t>Charging Infrastructure</a:t>
          </a:r>
        </a:p>
      </dgm:t>
    </dgm:pt>
    <dgm:pt modelId="{162356F5-8AB9-4BF9-829C-A61D826D3B57}" type="parTrans" cxnId="{C78148E2-B384-4389-B2D6-FE7E6726B7B2}">
      <dgm:prSet/>
      <dgm:spPr/>
      <dgm:t>
        <a:bodyPr/>
        <a:lstStyle/>
        <a:p>
          <a:endParaRPr lang="en-US"/>
        </a:p>
      </dgm:t>
    </dgm:pt>
    <dgm:pt modelId="{7AAB1E7F-AE65-4091-B516-8DE980C360BF}" type="sibTrans" cxnId="{C78148E2-B384-4389-B2D6-FE7E6726B7B2}">
      <dgm:prSet/>
      <dgm:spPr/>
      <dgm:t>
        <a:bodyPr/>
        <a:lstStyle/>
        <a:p>
          <a:endParaRPr lang="en-US"/>
        </a:p>
      </dgm:t>
    </dgm:pt>
    <dgm:pt modelId="{4F6C82BC-7953-4250-BEB9-9D5E7D604B12}">
      <dgm:prSet phldrT="[Text]"/>
      <dgm:spPr/>
      <dgm:t>
        <a:bodyPr/>
        <a:lstStyle/>
        <a:p>
          <a:r>
            <a:rPr lang="en-US"/>
            <a:t>Electric utilities</a:t>
          </a:r>
        </a:p>
      </dgm:t>
    </dgm:pt>
    <dgm:pt modelId="{86191642-0565-4947-8375-99C213D869CC}" type="parTrans" cxnId="{A39A18B0-894B-4217-A51B-7FDBF4283501}">
      <dgm:prSet/>
      <dgm:spPr/>
      <dgm:t>
        <a:bodyPr/>
        <a:lstStyle/>
        <a:p>
          <a:endParaRPr lang="en-US"/>
        </a:p>
      </dgm:t>
    </dgm:pt>
    <dgm:pt modelId="{F69C08D2-E8CC-4211-8D91-551CEF6245F4}" type="sibTrans" cxnId="{A39A18B0-894B-4217-A51B-7FDBF4283501}">
      <dgm:prSet/>
      <dgm:spPr/>
      <dgm:t>
        <a:bodyPr/>
        <a:lstStyle/>
        <a:p>
          <a:endParaRPr lang="en-US"/>
        </a:p>
      </dgm:t>
    </dgm:pt>
    <dgm:pt modelId="{9332CBE3-D894-4624-A14F-0E04B71A1728}">
      <dgm:prSet phldrT="[Text]"/>
      <dgm:spPr/>
      <dgm:t>
        <a:bodyPr/>
        <a:lstStyle/>
        <a:p>
          <a:r>
            <a:rPr lang="en-US" b="1"/>
            <a:t>MassDEP</a:t>
          </a:r>
        </a:p>
      </dgm:t>
    </dgm:pt>
    <dgm:pt modelId="{3425BF58-462B-4083-B04A-7B8E35DCD233}" type="parTrans" cxnId="{A5A0C1C4-505B-485A-BBBA-8C73DEA42314}">
      <dgm:prSet/>
      <dgm:spPr/>
      <dgm:t>
        <a:bodyPr/>
        <a:lstStyle/>
        <a:p>
          <a:endParaRPr lang="en-US"/>
        </a:p>
      </dgm:t>
    </dgm:pt>
    <dgm:pt modelId="{9E0419BA-55A4-4B90-9ED4-1455E3869A72}" type="sibTrans" cxnId="{A5A0C1C4-505B-485A-BBBA-8C73DEA42314}">
      <dgm:prSet/>
      <dgm:spPr/>
      <dgm:t>
        <a:bodyPr/>
        <a:lstStyle/>
        <a:p>
          <a:endParaRPr lang="en-US"/>
        </a:p>
      </dgm:t>
    </dgm:pt>
    <dgm:pt modelId="{415B3FD2-372F-427E-8B8B-043BA733D482}">
      <dgm:prSet phldrT="[Text]"/>
      <dgm:spPr/>
      <dgm:t>
        <a:bodyPr/>
        <a:lstStyle/>
        <a:p>
          <a:r>
            <a:rPr lang="en-US"/>
            <a:t>Fleet Advisory Services</a:t>
          </a:r>
        </a:p>
      </dgm:t>
    </dgm:pt>
    <dgm:pt modelId="{2127CAAB-CD16-44D4-B780-0FD7ABC0FFA1}" type="parTrans" cxnId="{3CA03C94-4EF7-4F22-8229-A86FD0BEC1D5}">
      <dgm:prSet/>
      <dgm:spPr/>
      <dgm:t>
        <a:bodyPr/>
        <a:lstStyle/>
        <a:p>
          <a:endParaRPr lang="en-US"/>
        </a:p>
      </dgm:t>
    </dgm:pt>
    <dgm:pt modelId="{B5DE6CBF-9A97-4494-BB4A-BAA2290ADB79}" type="sibTrans" cxnId="{3CA03C94-4EF7-4F22-8229-A86FD0BEC1D5}">
      <dgm:prSet/>
      <dgm:spPr/>
      <dgm:t>
        <a:bodyPr/>
        <a:lstStyle/>
        <a:p>
          <a:endParaRPr lang="en-US"/>
        </a:p>
      </dgm:t>
    </dgm:pt>
    <dgm:pt modelId="{18622E4C-2798-4A4E-9871-1DEFE9B650E3}">
      <dgm:prSet phldrT="[Text]"/>
      <dgm:spPr/>
      <dgm:t>
        <a:bodyPr/>
        <a:lstStyle/>
        <a:p>
          <a:r>
            <a:rPr lang="en-US" b="1" err="1"/>
            <a:t>MassCEC</a:t>
          </a:r>
          <a:endParaRPr lang="en-US" b="1"/>
        </a:p>
      </dgm:t>
    </dgm:pt>
    <dgm:pt modelId="{C1838595-693E-4502-ADA7-42ECB0575069}" type="parTrans" cxnId="{C2DF5C7A-D35C-4F93-841A-599BC234B776}">
      <dgm:prSet/>
      <dgm:spPr/>
      <dgm:t>
        <a:bodyPr/>
        <a:lstStyle/>
        <a:p>
          <a:endParaRPr lang="en-US"/>
        </a:p>
      </dgm:t>
    </dgm:pt>
    <dgm:pt modelId="{A862DC69-FA25-4309-988F-FB60F1454E5D}" type="sibTrans" cxnId="{C2DF5C7A-D35C-4F93-841A-599BC234B776}">
      <dgm:prSet/>
      <dgm:spPr/>
      <dgm:t>
        <a:bodyPr/>
        <a:lstStyle/>
        <a:p>
          <a:endParaRPr lang="en-US"/>
        </a:p>
      </dgm:t>
    </dgm:pt>
    <dgm:pt modelId="{61D3CBCC-A25B-45D7-A995-6F4C06E636C6}">
      <dgm:prSet phldrT="[Text]"/>
      <dgm:spPr/>
      <dgm:t>
        <a:bodyPr/>
        <a:lstStyle/>
        <a:p>
          <a:r>
            <a:rPr lang="en-US"/>
            <a:t>Center for Sustainable Energy</a:t>
          </a:r>
        </a:p>
      </dgm:t>
    </dgm:pt>
    <dgm:pt modelId="{A3D6A49E-D26A-48E9-8FC0-B39E7798A57B}" type="parTrans" cxnId="{6F4E3591-FBFD-45C5-9B1C-73B9D3306691}">
      <dgm:prSet/>
      <dgm:spPr/>
      <dgm:t>
        <a:bodyPr/>
        <a:lstStyle/>
        <a:p>
          <a:endParaRPr lang="en-US"/>
        </a:p>
      </dgm:t>
    </dgm:pt>
    <dgm:pt modelId="{775BDC71-DDE0-41DC-A41B-3AEB64B38954}" type="sibTrans" cxnId="{6F4E3591-FBFD-45C5-9B1C-73B9D3306691}">
      <dgm:prSet/>
      <dgm:spPr/>
      <dgm:t>
        <a:bodyPr/>
        <a:lstStyle/>
        <a:p>
          <a:endParaRPr lang="en-US"/>
        </a:p>
      </dgm:t>
    </dgm:pt>
    <dgm:pt modelId="{8E255F66-BAE1-46DB-89BC-1A8AFEA99D7E}">
      <dgm:prSet phldrT="[Text]"/>
      <dgm:spPr/>
      <dgm:t>
        <a:bodyPr/>
        <a:lstStyle/>
        <a:p>
          <a:r>
            <a:rPr lang="en-US"/>
            <a:t>Outreach &amp; Engagement</a:t>
          </a:r>
        </a:p>
      </dgm:t>
    </dgm:pt>
    <dgm:pt modelId="{B576FE11-6EB1-4744-99B6-99FA89877D37}" type="parTrans" cxnId="{09D5C37B-C337-41D4-97AC-02DA708D69AB}">
      <dgm:prSet/>
      <dgm:spPr/>
      <dgm:t>
        <a:bodyPr/>
        <a:lstStyle/>
        <a:p>
          <a:endParaRPr lang="en-US"/>
        </a:p>
      </dgm:t>
    </dgm:pt>
    <dgm:pt modelId="{5CFA0C44-1597-47D1-8D71-5C0E59670D4B}" type="sibTrans" cxnId="{09D5C37B-C337-41D4-97AC-02DA708D69AB}">
      <dgm:prSet/>
      <dgm:spPr/>
      <dgm:t>
        <a:bodyPr/>
        <a:lstStyle/>
        <a:p>
          <a:endParaRPr lang="en-US"/>
        </a:p>
      </dgm:t>
    </dgm:pt>
    <dgm:pt modelId="{D44FEF2E-048C-4545-BB7E-FC77BD4B73CF}">
      <dgm:prSet phldrT="[Text]"/>
      <dgm:spPr/>
      <dgm:t>
        <a:bodyPr/>
        <a:lstStyle/>
        <a:p>
          <a:r>
            <a:rPr lang="en-US"/>
            <a:t>EEA EJ Office </a:t>
          </a:r>
        </a:p>
      </dgm:t>
    </dgm:pt>
    <dgm:pt modelId="{C56D35AB-8104-4FFA-8AA0-E944EC7282FA}" type="parTrans" cxnId="{DD147C57-D62E-43FF-A072-F29A3A671EC8}">
      <dgm:prSet/>
      <dgm:spPr/>
      <dgm:t>
        <a:bodyPr/>
        <a:lstStyle/>
        <a:p>
          <a:endParaRPr lang="en-US"/>
        </a:p>
      </dgm:t>
    </dgm:pt>
    <dgm:pt modelId="{0437DE60-9782-45D6-9FEE-40EF187F4A53}" type="sibTrans" cxnId="{DD147C57-D62E-43FF-A072-F29A3A671EC8}">
      <dgm:prSet/>
      <dgm:spPr/>
      <dgm:t>
        <a:bodyPr/>
        <a:lstStyle/>
        <a:p>
          <a:endParaRPr lang="en-US"/>
        </a:p>
      </dgm:t>
    </dgm:pt>
    <dgm:pt modelId="{9AC87A8A-C778-47A4-862A-B22DE5C92500}">
      <dgm:prSet phldrT="[Text]"/>
      <dgm:spPr/>
      <dgm:t>
        <a:bodyPr/>
        <a:lstStyle/>
        <a:p>
          <a:r>
            <a:rPr lang="en-US"/>
            <a:t>MAPC</a:t>
          </a:r>
        </a:p>
      </dgm:t>
    </dgm:pt>
    <dgm:pt modelId="{E11D8B97-6CB0-4E6D-A154-89BFAE78A7A8}" type="parTrans" cxnId="{104C2E45-BF08-4226-8711-0E01188EBDA1}">
      <dgm:prSet/>
      <dgm:spPr/>
      <dgm:t>
        <a:bodyPr/>
        <a:lstStyle/>
        <a:p>
          <a:endParaRPr lang="en-US"/>
        </a:p>
      </dgm:t>
    </dgm:pt>
    <dgm:pt modelId="{CFFF63FE-7A8A-4312-9F72-446A84694279}" type="sibTrans" cxnId="{104C2E45-BF08-4226-8711-0E01188EBDA1}">
      <dgm:prSet/>
      <dgm:spPr/>
      <dgm:t>
        <a:bodyPr/>
        <a:lstStyle/>
        <a:p>
          <a:endParaRPr lang="en-US"/>
        </a:p>
      </dgm:t>
    </dgm:pt>
    <dgm:pt modelId="{F3DFB42A-DEE7-40A9-9116-FF3B78F3CB80}">
      <dgm:prSet phldrT="[Text]"/>
      <dgm:spPr/>
      <dgm:t>
        <a:bodyPr/>
        <a:lstStyle/>
        <a:p>
          <a:r>
            <a:rPr lang="en-US"/>
            <a:t>CBOs</a:t>
          </a:r>
        </a:p>
      </dgm:t>
    </dgm:pt>
    <dgm:pt modelId="{87AC1AFA-96BF-44FC-85FA-0D7F8BB9B692}" type="parTrans" cxnId="{2334B8AA-A2C7-434F-BC61-6DB93354E628}">
      <dgm:prSet/>
      <dgm:spPr/>
      <dgm:t>
        <a:bodyPr/>
        <a:lstStyle/>
        <a:p>
          <a:endParaRPr lang="en-US"/>
        </a:p>
      </dgm:t>
    </dgm:pt>
    <dgm:pt modelId="{D2223E3C-4106-4B07-9470-B2CADE698ABE}" type="sibTrans" cxnId="{2334B8AA-A2C7-434F-BC61-6DB93354E628}">
      <dgm:prSet/>
      <dgm:spPr/>
      <dgm:t>
        <a:bodyPr/>
        <a:lstStyle/>
        <a:p>
          <a:endParaRPr lang="en-US"/>
        </a:p>
      </dgm:t>
    </dgm:pt>
    <dgm:pt modelId="{EF3D9994-B93E-40D2-94F9-67A55594A08A}">
      <dgm:prSet phldrT="[Text]"/>
      <dgm:spPr/>
      <dgm:t>
        <a:bodyPr/>
        <a:lstStyle/>
        <a:p>
          <a:r>
            <a:rPr lang="en-US"/>
            <a:t>Workforce Development </a:t>
          </a:r>
        </a:p>
      </dgm:t>
    </dgm:pt>
    <dgm:pt modelId="{7E04ED83-F8C7-47A3-BB67-0B3087477AC0}" type="parTrans" cxnId="{EE8D4631-818D-4762-ACA9-346C939C1A97}">
      <dgm:prSet/>
      <dgm:spPr/>
      <dgm:t>
        <a:bodyPr/>
        <a:lstStyle/>
        <a:p>
          <a:endParaRPr lang="en-US"/>
        </a:p>
      </dgm:t>
    </dgm:pt>
    <dgm:pt modelId="{CFC60DBE-8B3E-49F9-BD32-FE15523BCA70}" type="sibTrans" cxnId="{EE8D4631-818D-4762-ACA9-346C939C1A97}">
      <dgm:prSet/>
      <dgm:spPr/>
      <dgm:t>
        <a:bodyPr/>
        <a:lstStyle/>
        <a:p>
          <a:endParaRPr lang="en-US"/>
        </a:p>
      </dgm:t>
    </dgm:pt>
    <dgm:pt modelId="{94520A37-5D12-4D06-89F8-BD2222B7DA34}">
      <dgm:prSet phldrT="[Text]"/>
      <dgm:spPr/>
      <dgm:t>
        <a:bodyPr/>
        <a:lstStyle/>
        <a:p>
          <a:r>
            <a:rPr lang="en-US"/>
            <a:t>Massasoit Community College </a:t>
          </a:r>
        </a:p>
      </dgm:t>
    </dgm:pt>
    <dgm:pt modelId="{0FB32DEA-656E-4C08-AA1F-306891F95469}" type="parTrans" cxnId="{1F56E37F-B9A9-425D-8059-0A4B769135D7}">
      <dgm:prSet/>
      <dgm:spPr/>
      <dgm:t>
        <a:bodyPr/>
        <a:lstStyle/>
        <a:p>
          <a:endParaRPr lang="en-US"/>
        </a:p>
      </dgm:t>
    </dgm:pt>
    <dgm:pt modelId="{6A676903-77E9-41D1-824E-509B9FEA4445}" type="sibTrans" cxnId="{1F56E37F-B9A9-425D-8059-0A4B769135D7}">
      <dgm:prSet/>
      <dgm:spPr/>
      <dgm:t>
        <a:bodyPr/>
        <a:lstStyle/>
        <a:p>
          <a:endParaRPr lang="en-US"/>
        </a:p>
      </dgm:t>
    </dgm:pt>
    <dgm:pt modelId="{EC5F4D07-BCA4-4CDB-B052-CBFEDCCB7174}">
      <dgm:prSet phldrT="[Text]"/>
      <dgm:spPr/>
      <dgm:t>
        <a:bodyPr/>
        <a:lstStyle/>
        <a:p>
          <a:r>
            <a:rPr lang="en-US"/>
            <a:t>DESE</a:t>
          </a:r>
        </a:p>
      </dgm:t>
    </dgm:pt>
    <dgm:pt modelId="{5C5AC08F-ACF9-439C-B314-041F689A3CE3}" type="parTrans" cxnId="{F12D6443-BC7F-4CDA-A66A-A886A2FDFAD1}">
      <dgm:prSet/>
      <dgm:spPr/>
      <dgm:t>
        <a:bodyPr/>
        <a:lstStyle/>
        <a:p>
          <a:endParaRPr lang="en-US"/>
        </a:p>
      </dgm:t>
    </dgm:pt>
    <dgm:pt modelId="{145F4689-E356-4B50-ACDB-BD2C40E27EE1}" type="sibTrans" cxnId="{F12D6443-BC7F-4CDA-A66A-A886A2FDFAD1}">
      <dgm:prSet/>
      <dgm:spPr/>
      <dgm:t>
        <a:bodyPr/>
        <a:lstStyle/>
        <a:p>
          <a:endParaRPr lang="en-US"/>
        </a:p>
      </dgm:t>
    </dgm:pt>
    <dgm:pt modelId="{F4141603-8AA2-4987-8D96-7BB409E4978D}">
      <dgm:prSet phldrT="[Text]"/>
      <dgm:spPr/>
      <dgm:t>
        <a:bodyPr/>
        <a:lstStyle/>
        <a:p>
          <a:r>
            <a:rPr lang="en-US"/>
            <a:t>Career &amp; Technical Educational Schools</a:t>
          </a:r>
        </a:p>
      </dgm:t>
    </dgm:pt>
    <dgm:pt modelId="{1493BA4E-5A55-4029-A7BE-245CADF3DC09}" type="parTrans" cxnId="{F7176BF3-7703-43CE-8CC1-D285CEF91A16}">
      <dgm:prSet/>
      <dgm:spPr/>
      <dgm:t>
        <a:bodyPr/>
        <a:lstStyle/>
        <a:p>
          <a:endParaRPr lang="en-US"/>
        </a:p>
      </dgm:t>
    </dgm:pt>
    <dgm:pt modelId="{62E5C638-2C5D-408F-8C0B-37F9462C3A9E}" type="sibTrans" cxnId="{F7176BF3-7703-43CE-8CC1-D285CEF91A16}">
      <dgm:prSet/>
      <dgm:spPr/>
      <dgm:t>
        <a:bodyPr/>
        <a:lstStyle/>
        <a:p>
          <a:endParaRPr lang="en-US"/>
        </a:p>
      </dgm:t>
    </dgm:pt>
    <dgm:pt modelId="{EF6D1D86-74BE-4ADF-B034-4EFAA22425EF}" type="pres">
      <dgm:prSet presAssocID="{B9D863A5-96A8-42D9-99B2-CD2A8EB7A5C0}" presName="Name0" presStyleCnt="0">
        <dgm:presLayoutVars>
          <dgm:dir/>
          <dgm:animLvl val="lvl"/>
          <dgm:resizeHandles val="exact"/>
        </dgm:presLayoutVars>
      </dgm:prSet>
      <dgm:spPr/>
    </dgm:pt>
    <dgm:pt modelId="{660C9E77-E0A0-45F7-92F9-17F48C4AD6E8}" type="pres">
      <dgm:prSet presAssocID="{59A16B9B-9F79-4376-970E-6526875C9426}" presName="composite" presStyleCnt="0"/>
      <dgm:spPr/>
    </dgm:pt>
    <dgm:pt modelId="{97470F7C-632E-455C-8FDA-AD18BAA28AAC}" type="pres">
      <dgm:prSet presAssocID="{59A16B9B-9F79-4376-970E-6526875C9426}" presName="parTx" presStyleLbl="alignNode1" presStyleIdx="0" presStyleCnt="5">
        <dgm:presLayoutVars>
          <dgm:chMax val="0"/>
          <dgm:chPref val="0"/>
          <dgm:bulletEnabled val="1"/>
        </dgm:presLayoutVars>
      </dgm:prSet>
      <dgm:spPr/>
    </dgm:pt>
    <dgm:pt modelId="{39E8806C-0B20-4793-918F-DCCBC94E76B8}" type="pres">
      <dgm:prSet presAssocID="{59A16B9B-9F79-4376-970E-6526875C9426}" presName="desTx" presStyleLbl="alignAccFollowNode1" presStyleIdx="0" presStyleCnt="5">
        <dgm:presLayoutVars>
          <dgm:bulletEnabled val="1"/>
        </dgm:presLayoutVars>
      </dgm:prSet>
      <dgm:spPr/>
    </dgm:pt>
    <dgm:pt modelId="{F2605579-B4F1-476D-88D5-701F53E411FB}" type="pres">
      <dgm:prSet presAssocID="{EA7A2119-CEBD-4A32-ADF3-50245A099734}" presName="space" presStyleCnt="0"/>
      <dgm:spPr/>
    </dgm:pt>
    <dgm:pt modelId="{EFB4BB19-DCB4-4C1D-B59B-E3681D972024}" type="pres">
      <dgm:prSet presAssocID="{A5A6FD15-29A9-4EE5-9616-4046C32A9142}" presName="composite" presStyleCnt="0"/>
      <dgm:spPr/>
    </dgm:pt>
    <dgm:pt modelId="{5C18E45C-4CC7-456D-8864-6FB78207F731}" type="pres">
      <dgm:prSet presAssocID="{A5A6FD15-29A9-4EE5-9616-4046C32A9142}" presName="parTx" presStyleLbl="alignNode1" presStyleIdx="1" presStyleCnt="5">
        <dgm:presLayoutVars>
          <dgm:chMax val="0"/>
          <dgm:chPref val="0"/>
          <dgm:bulletEnabled val="1"/>
        </dgm:presLayoutVars>
      </dgm:prSet>
      <dgm:spPr/>
    </dgm:pt>
    <dgm:pt modelId="{C61B6C9B-1E7A-48B8-904E-EC26AA3534DE}" type="pres">
      <dgm:prSet presAssocID="{A5A6FD15-29A9-4EE5-9616-4046C32A9142}" presName="desTx" presStyleLbl="alignAccFollowNode1" presStyleIdx="1" presStyleCnt="5">
        <dgm:presLayoutVars>
          <dgm:bulletEnabled val="1"/>
        </dgm:presLayoutVars>
      </dgm:prSet>
      <dgm:spPr/>
    </dgm:pt>
    <dgm:pt modelId="{9D832991-76B7-4E05-A0D6-EC0FDE0B7DF9}" type="pres">
      <dgm:prSet presAssocID="{7AAB1E7F-AE65-4091-B516-8DE980C360BF}" presName="space" presStyleCnt="0"/>
      <dgm:spPr/>
    </dgm:pt>
    <dgm:pt modelId="{4A679BDD-17E6-4AFC-B4EB-337D7951DC23}" type="pres">
      <dgm:prSet presAssocID="{415B3FD2-372F-427E-8B8B-043BA733D482}" presName="composite" presStyleCnt="0"/>
      <dgm:spPr/>
    </dgm:pt>
    <dgm:pt modelId="{4435386E-1540-4CE3-A617-7FB7AA1EF367}" type="pres">
      <dgm:prSet presAssocID="{415B3FD2-372F-427E-8B8B-043BA733D482}" presName="parTx" presStyleLbl="alignNode1" presStyleIdx="2" presStyleCnt="5">
        <dgm:presLayoutVars>
          <dgm:chMax val="0"/>
          <dgm:chPref val="0"/>
          <dgm:bulletEnabled val="1"/>
        </dgm:presLayoutVars>
      </dgm:prSet>
      <dgm:spPr/>
    </dgm:pt>
    <dgm:pt modelId="{FF6DF206-5094-40BA-89D4-A44AA526AB64}" type="pres">
      <dgm:prSet presAssocID="{415B3FD2-372F-427E-8B8B-043BA733D482}" presName="desTx" presStyleLbl="alignAccFollowNode1" presStyleIdx="2" presStyleCnt="5">
        <dgm:presLayoutVars>
          <dgm:bulletEnabled val="1"/>
        </dgm:presLayoutVars>
      </dgm:prSet>
      <dgm:spPr/>
    </dgm:pt>
    <dgm:pt modelId="{2DE02D20-77AC-4C10-9D95-E7D1B7C4F81C}" type="pres">
      <dgm:prSet presAssocID="{B5DE6CBF-9A97-4494-BB4A-BAA2290ADB79}" presName="space" presStyleCnt="0"/>
      <dgm:spPr/>
    </dgm:pt>
    <dgm:pt modelId="{AC41BB85-0992-4491-9396-43905EE7EE37}" type="pres">
      <dgm:prSet presAssocID="{8E255F66-BAE1-46DB-89BC-1A8AFEA99D7E}" presName="composite" presStyleCnt="0"/>
      <dgm:spPr/>
    </dgm:pt>
    <dgm:pt modelId="{91357623-465B-4825-9FE0-AFC8D355F3BF}" type="pres">
      <dgm:prSet presAssocID="{8E255F66-BAE1-46DB-89BC-1A8AFEA99D7E}" presName="parTx" presStyleLbl="alignNode1" presStyleIdx="3" presStyleCnt="5">
        <dgm:presLayoutVars>
          <dgm:chMax val="0"/>
          <dgm:chPref val="0"/>
          <dgm:bulletEnabled val="1"/>
        </dgm:presLayoutVars>
      </dgm:prSet>
      <dgm:spPr/>
    </dgm:pt>
    <dgm:pt modelId="{0AC682C6-0FE9-4878-9763-005894D3BFD5}" type="pres">
      <dgm:prSet presAssocID="{8E255F66-BAE1-46DB-89BC-1A8AFEA99D7E}" presName="desTx" presStyleLbl="alignAccFollowNode1" presStyleIdx="3" presStyleCnt="5">
        <dgm:presLayoutVars>
          <dgm:bulletEnabled val="1"/>
        </dgm:presLayoutVars>
      </dgm:prSet>
      <dgm:spPr/>
    </dgm:pt>
    <dgm:pt modelId="{0AF8AF65-3557-4C1A-96F0-8B3E2B2C1E31}" type="pres">
      <dgm:prSet presAssocID="{5CFA0C44-1597-47D1-8D71-5C0E59670D4B}" presName="space" presStyleCnt="0"/>
      <dgm:spPr/>
    </dgm:pt>
    <dgm:pt modelId="{F22EAFA4-BFAB-47AA-A7B5-85E1197362A4}" type="pres">
      <dgm:prSet presAssocID="{EF3D9994-B93E-40D2-94F9-67A55594A08A}" presName="composite" presStyleCnt="0"/>
      <dgm:spPr/>
    </dgm:pt>
    <dgm:pt modelId="{0342E3C5-5696-4BE9-A6ED-F445DA2C7A09}" type="pres">
      <dgm:prSet presAssocID="{EF3D9994-B93E-40D2-94F9-67A55594A08A}" presName="parTx" presStyleLbl="alignNode1" presStyleIdx="4" presStyleCnt="5">
        <dgm:presLayoutVars>
          <dgm:chMax val="0"/>
          <dgm:chPref val="0"/>
          <dgm:bulletEnabled val="1"/>
        </dgm:presLayoutVars>
      </dgm:prSet>
      <dgm:spPr/>
    </dgm:pt>
    <dgm:pt modelId="{1EA41FAB-535A-4933-A830-71DE05FFFE97}" type="pres">
      <dgm:prSet presAssocID="{EF3D9994-B93E-40D2-94F9-67A55594A08A}" presName="desTx" presStyleLbl="alignAccFollowNode1" presStyleIdx="4" presStyleCnt="5">
        <dgm:presLayoutVars>
          <dgm:bulletEnabled val="1"/>
        </dgm:presLayoutVars>
      </dgm:prSet>
      <dgm:spPr/>
    </dgm:pt>
  </dgm:ptLst>
  <dgm:cxnLst>
    <dgm:cxn modelId="{C0509F0D-F50F-4D81-84EC-D73ED797BD59}" type="presOf" srcId="{EF3D9994-B93E-40D2-94F9-67A55594A08A}" destId="{0342E3C5-5696-4BE9-A6ED-F445DA2C7A09}" srcOrd="0" destOrd="0" presId="urn:microsoft.com/office/officeart/2005/8/layout/hList1"/>
    <dgm:cxn modelId="{D011CA1A-A132-4F9A-B5A5-5DF36C3E9EEC}" type="presOf" srcId="{59A16B9B-9F79-4376-970E-6526875C9426}" destId="{97470F7C-632E-455C-8FDA-AD18BAA28AAC}" srcOrd="0" destOrd="0" presId="urn:microsoft.com/office/officeart/2005/8/layout/hList1"/>
    <dgm:cxn modelId="{016AB626-4A68-4BCA-8E55-A019B0BAA3A2}" type="presOf" srcId="{61D3CBCC-A25B-45D7-A995-6F4C06E636C6}" destId="{0AC682C6-0FE9-4878-9763-005894D3BFD5}" srcOrd="0" destOrd="0" presId="urn:microsoft.com/office/officeart/2005/8/layout/hList1"/>
    <dgm:cxn modelId="{58536129-9C2E-411D-AD47-B86055798ADC}" type="presOf" srcId="{9AC87A8A-C778-47A4-862A-B22DE5C92500}" destId="{0AC682C6-0FE9-4878-9763-005894D3BFD5}" srcOrd="0" destOrd="2" presId="urn:microsoft.com/office/officeart/2005/8/layout/hList1"/>
    <dgm:cxn modelId="{EE8D4631-818D-4762-ACA9-346C939C1A97}" srcId="{B9D863A5-96A8-42D9-99B2-CD2A8EB7A5C0}" destId="{EF3D9994-B93E-40D2-94F9-67A55594A08A}" srcOrd="4" destOrd="0" parTransId="{7E04ED83-F8C7-47A3-BB67-0B3087477AC0}" sibTransId="{CFC60DBE-8B3E-49F9-BD32-FE15523BCA70}"/>
    <dgm:cxn modelId="{1CB07433-2887-4AC0-90C2-7DFD96557A5B}" type="presOf" srcId="{8E255F66-BAE1-46DB-89BC-1A8AFEA99D7E}" destId="{91357623-465B-4825-9FE0-AFC8D355F3BF}" srcOrd="0" destOrd="0" presId="urn:microsoft.com/office/officeart/2005/8/layout/hList1"/>
    <dgm:cxn modelId="{70722B35-291C-4D5A-89C9-AB2C5F24D046}" type="presOf" srcId="{A225C93E-51C4-4C2F-ADE6-FBF84E1835D0}" destId="{39E8806C-0B20-4793-918F-DCCBC94E76B8}" srcOrd="0" destOrd="0" presId="urn:microsoft.com/office/officeart/2005/8/layout/hList1"/>
    <dgm:cxn modelId="{84AB0A60-2828-4A7C-944F-582DD827354E}" type="presOf" srcId="{94520A37-5D12-4D06-89F8-BD2222B7DA34}" destId="{1EA41FAB-535A-4933-A830-71DE05FFFE97}" srcOrd="0" destOrd="0" presId="urn:microsoft.com/office/officeart/2005/8/layout/hList1"/>
    <dgm:cxn modelId="{F12D6443-BC7F-4CDA-A66A-A886A2FDFAD1}" srcId="{EF3D9994-B93E-40D2-94F9-67A55594A08A}" destId="{EC5F4D07-BCA4-4CDB-B052-CBFEDCCB7174}" srcOrd="1" destOrd="0" parTransId="{5C5AC08F-ACF9-439C-B314-041F689A3CE3}" sibTransId="{145F4689-E356-4B50-ACDB-BD2C40E27EE1}"/>
    <dgm:cxn modelId="{104C2E45-BF08-4226-8711-0E01188EBDA1}" srcId="{8E255F66-BAE1-46DB-89BC-1A8AFEA99D7E}" destId="{9AC87A8A-C778-47A4-862A-B22DE5C92500}" srcOrd="2" destOrd="0" parTransId="{E11D8B97-6CB0-4E6D-A154-89BFAE78A7A8}" sibTransId="{CFFF63FE-7A8A-4312-9F72-446A84694279}"/>
    <dgm:cxn modelId="{0777934A-1E4F-443C-84E3-E2DE2768D1C0}" srcId="{59A16B9B-9F79-4376-970E-6526875C9426}" destId="{A225C93E-51C4-4C2F-ADE6-FBF84E1835D0}" srcOrd="0" destOrd="0" parTransId="{D2CE503A-20EE-4175-96A7-7C4593FA9B69}" sibTransId="{FC7F0B38-5CED-4EEB-A66B-BE1F3DA512C0}"/>
    <dgm:cxn modelId="{7BB1B570-9A5C-4C33-AC31-731514A95D15}" type="presOf" srcId="{4F6C82BC-7953-4250-BEB9-9D5E7D604B12}" destId="{C61B6C9B-1E7A-48B8-904E-EC26AA3534DE}" srcOrd="0" destOrd="0" presId="urn:microsoft.com/office/officeart/2005/8/layout/hList1"/>
    <dgm:cxn modelId="{DD147C57-D62E-43FF-A072-F29A3A671EC8}" srcId="{8E255F66-BAE1-46DB-89BC-1A8AFEA99D7E}" destId="{D44FEF2E-048C-4545-BB7E-FC77BD4B73CF}" srcOrd="1" destOrd="0" parTransId="{C56D35AB-8104-4FFA-8AA0-E944EC7282FA}" sibTransId="{0437DE60-9782-45D6-9FEE-40EF187F4A53}"/>
    <dgm:cxn modelId="{C2DF5C7A-D35C-4F93-841A-599BC234B776}" srcId="{415B3FD2-372F-427E-8B8B-043BA733D482}" destId="{18622E4C-2798-4A4E-9871-1DEFE9B650E3}" srcOrd="0" destOrd="0" parTransId="{C1838595-693E-4502-ADA7-42ECB0575069}" sibTransId="{A862DC69-FA25-4309-988F-FB60F1454E5D}"/>
    <dgm:cxn modelId="{09D5C37B-C337-41D4-97AC-02DA708D69AB}" srcId="{B9D863A5-96A8-42D9-99B2-CD2A8EB7A5C0}" destId="{8E255F66-BAE1-46DB-89BC-1A8AFEA99D7E}" srcOrd="3" destOrd="0" parTransId="{B576FE11-6EB1-4744-99B6-99FA89877D37}" sibTransId="{5CFA0C44-1597-47D1-8D71-5C0E59670D4B}"/>
    <dgm:cxn modelId="{1F56E37F-B9A9-425D-8059-0A4B769135D7}" srcId="{EF3D9994-B93E-40D2-94F9-67A55594A08A}" destId="{94520A37-5D12-4D06-89F8-BD2222B7DA34}" srcOrd="0" destOrd="0" parTransId="{0FB32DEA-656E-4C08-AA1F-306891F95469}" sibTransId="{6A676903-77E9-41D1-824E-509B9FEA4445}"/>
    <dgm:cxn modelId="{9B507580-9A52-4AAD-A2D5-A877F101170F}" type="presOf" srcId="{F4141603-8AA2-4987-8D96-7BB409E4978D}" destId="{1EA41FAB-535A-4933-A830-71DE05FFFE97}" srcOrd="0" destOrd="2" presId="urn:microsoft.com/office/officeart/2005/8/layout/hList1"/>
    <dgm:cxn modelId="{6F4E3591-FBFD-45C5-9B1C-73B9D3306691}" srcId="{8E255F66-BAE1-46DB-89BC-1A8AFEA99D7E}" destId="{61D3CBCC-A25B-45D7-A995-6F4C06E636C6}" srcOrd="0" destOrd="0" parTransId="{A3D6A49E-D26A-48E9-8FC0-B39E7798A57B}" sibTransId="{775BDC71-DDE0-41DC-A41B-3AEB64B38954}"/>
    <dgm:cxn modelId="{3CA03C94-4EF7-4F22-8229-A86FD0BEC1D5}" srcId="{B9D863A5-96A8-42D9-99B2-CD2A8EB7A5C0}" destId="{415B3FD2-372F-427E-8B8B-043BA733D482}" srcOrd="2" destOrd="0" parTransId="{2127CAAB-CD16-44D4-B780-0FD7ABC0FFA1}" sibTransId="{B5DE6CBF-9A97-4494-BB4A-BAA2290ADB79}"/>
    <dgm:cxn modelId="{31070499-6137-461E-A30C-7C4DF2D1017E}" srcId="{B9D863A5-96A8-42D9-99B2-CD2A8EB7A5C0}" destId="{59A16B9B-9F79-4376-970E-6526875C9426}" srcOrd="0" destOrd="0" parTransId="{320E1F24-B70F-41B3-AF24-DD68888915F4}" sibTransId="{EA7A2119-CEBD-4A32-ADF3-50245A099734}"/>
    <dgm:cxn modelId="{46E48A9E-BD81-477F-9759-1D55AB0B2D46}" type="presOf" srcId="{EC5F4D07-BCA4-4CDB-B052-CBFEDCCB7174}" destId="{1EA41FAB-535A-4933-A830-71DE05FFFE97}" srcOrd="0" destOrd="1" presId="urn:microsoft.com/office/officeart/2005/8/layout/hList1"/>
    <dgm:cxn modelId="{CCCCD4A9-964D-4BD4-ACF8-0EC7EE1F9132}" type="presOf" srcId="{F3DFB42A-DEE7-40A9-9116-FF3B78F3CB80}" destId="{0AC682C6-0FE9-4878-9763-005894D3BFD5}" srcOrd="0" destOrd="3" presId="urn:microsoft.com/office/officeart/2005/8/layout/hList1"/>
    <dgm:cxn modelId="{2334B8AA-A2C7-434F-BC61-6DB93354E628}" srcId="{8E255F66-BAE1-46DB-89BC-1A8AFEA99D7E}" destId="{F3DFB42A-DEE7-40A9-9116-FF3B78F3CB80}" srcOrd="3" destOrd="0" parTransId="{87AC1AFA-96BF-44FC-85FA-0D7F8BB9B692}" sibTransId="{D2223E3C-4106-4B07-9470-B2CADE698ABE}"/>
    <dgm:cxn modelId="{A39A18B0-894B-4217-A51B-7FDBF4283501}" srcId="{A5A6FD15-29A9-4EE5-9616-4046C32A9142}" destId="{4F6C82BC-7953-4250-BEB9-9D5E7D604B12}" srcOrd="0" destOrd="0" parTransId="{86191642-0565-4947-8375-99C213D869CC}" sibTransId="{F69C08D2-E8CC-4211-8D91-551CEF6245F4}"/>
    <dgm:cxn modelId="{9A2283B6-2700-4377-A681-0CBF214E647D}" type="presOf" srcId="{D44FEF2E-048C-4545-BB7E-FC77BD4B73CF}" destId="{0AC682C6-0FE9-4878-9763-005894D3BFD5}" srcOrd="0" destOrd="1" presId="urn:microsoft.com/office/officeart/2005/8/layout/hList1"/>
    <dgm:cxn modelId="{3E997FBB-2D75-4BF2-AD41-DE89BE3205F6}" type="presOf" srcId="{B9D863A5-96A8-42D9-99B2-CD2A8EB7A5C0}" destId="{EF6D1D86-74BE-4ADF-B034-4EFAA22425EF}" srcOrd="0" destOrd="0" presId="urn:microsoft.com/office/officeart/2005/8/layout/hList1"/>
    <dgm:cxn modelId="{EAC927C3-BFB8-494A-B1B4-841376D5F2F2}" type="presOf" srcId="{18622E4C-2798-4A4E-9871-1DEFE9B650E3}" destId="{FF6DF206-5094-40BA-89D4-A44AA526AB64}" srcOrd="0" destOrd="0" presId="urn:microsoft.com/office/officeart/2005/8/layout/hList1"/>
    <dgm:cxn modelId="{A5A0C1C4-505B-485A-BBBA-8C73DEA42314}" srcId="{A5A6FD15-29A9-4EE5-9616-4046C32A9142}" destId="{9332CBE3-D894-4624-A14F-0E04B71A1728}" srcOrd="1" destOrd="0" parTransId="{3425BF58-462B-4083-B04A-7B8E35DCD233}" sibTransId="{9E0419BA-55A4-4B90-9ED4-1455E3869A72}"/>
    <dgm:cxn modelId="{2D3140CB-E3B5-41BA-A35F-8A40B7ADD303}" type="presOf" srcId="{9332CBE3-D894-4624-A14F-0E04B71A1728}" destId="{C61B6C9B-1E7A-48B8-904E-EC26AA3534DE}" srcOrd="0" destOrd="1" presId="urn:microsoft.com/office/officeart/2005/8/layout/hList1"/>
    <dgm:cxn modelId="{98E9E0D4-ADB3-4F19-BA55-31C9A97ACAFB}" type="presOf" srcId="{A5A6FD15-29A9-4EE5-9616-4046C32A9142}" destId="{5C18E45C-4CC7-456D-8864-6FB78207F731}" srcOrd="0" destOrd="0" presId="urn:microsoft.com/office/officeart/2005/8/layout/hList1"/>
    <dgm:cxn modelId="{C78148E2-B384-4389-B2D6-FE7E6726B7B2}" srcId="{B9D863A5-96A8-42D9-99B2-CD2A8EB7A5C0}" destId="{A5A6FD15-29A9-4EE5-9616-4046C32A9142}" srcOrd="1" destOrd="0" parTransId="{162356F5-8AB9-4BF9-829C-A61D826D3B57}" sibTransId="{7AAB1E7F-AE65-4091-B516-8DE980C360BF}"/>
    <dgm:cxn modelId="{889877EE-C150-49AC-8803-877BBDE20259}" type="presOf" srcId="{415B3FD2-372F-427E-8B8B-043BA733D482}" destId="{4435386E-1540-4CE3-A617-7FB7AA1EF367}" srcOrd="0" destOrd="0" presId="urn:microsoft.com/office/officeart/2005/8/layout/hList1"/>
    <dgm:cxn modelId="{F7176BF3-7703-43CE-8CC1-D285CEF91A16}" srcId="{EF3D9994-B93E-40D2-94F9-67A55594A08A}" destId="{F4141603-8AA2-4987-8D96-7BB409E4978D}" srcOrd="2" destOrd="0" parTransId="{1493BA4E-5A55-4029-A7BE-245CADF3DC09}" sibTransId="{62E5C638-2C5D-408F-8C0B-37F9462C3A9E}"/>
    <dgm:cxn modelId="{FB371D31-F06F-438C-A19E-4CE35B67FACB}" type="presParOf" srcId="{EF6D1D86-74BE-4ADF-B034-4EFAA22425EF}" destId="{660C9E77-E0A0-45F7-92F9-17F48C4AD6E8}" srcOrd="0" destOrd="0" presId="urn:microsoft.com/office/officeart/2005/8/layout/hList1"/>
    <dgm:cxn modelId="{8A9F18A3-09A5-490C-87A9-7EB1B58E9168}" type="presParOf" srcId="{660C9E77-E0A0-45F7-92F9-17F48C4AD6E8}" destId="{97470F7C-632E-455C-8FDA-AD18BAA28AAC}" srcOrd="0" destOrd="0" presId="urn:microsoft.com/office/officeart/2005/8/layout/hList1"/>
    <dgm:cxn modelId="{B54ED40C-9A7D-44F0-9FC3-284706E75F55}" type="presParOf" srcId="{660C9E77-E0A0-45F7-92F9-17F48C4AD6E8}" destId="{39E8806C-0B20-4793-918F-DCCBC94E76B8}" srcOrd="1" destOrd="0" presId="urn:microsoft.com/office/officeart/2005/8/layout/hList1"/>
    <dgm:cxn modelId="{61B48792-6EBB-4F5F-9D5A-F2AC37E4F501}" type="presParOf" srcId="{EF6D1D86-74BE-4ADF-B034-4EFAA22425EF}" destId="{F2605579-B4F1-476D-88D5-701F53E411FB}" srcOrd="1" destOrd="0" presId="urn:microsoft.com/office/officeart/2005/8/layout/hList1"/>
    <dgm:cxn modelId="{92A098AF-2CFF-45FD-BB2C-6A99F63784BC}" type="presParOf" srcId="{EF6D1D86-74BE-4ADF-B034-4EFAA22425EF}" destId="{EFB4BB19-DCB4-4C1D-B59B-E3681D972024}" srcOrd="2" destOrd="0" presId="urn:microsoft.com/office/officeart/2005/8/layout/hList1"/>
    <dgm:cxn modelId="{BA64DDEA-03B1-4E6A-B8CD-28E3CB381937}" type="presParOf" srcId="{EFB4BB19-DCB4-4C1D-B59B-E3681D972024}" destId="{5C18E45C-4CC7-456D-8864-6FB78207F731}" srcOrd="0" destOrd="0" presId="urn:microsoft.com/office/officeart/2005/8/layout/hList1"/>
    <dgm:cxn modelId="{D783C54B-0823-45F2-88FF-C3E54828229F}" type="presParOf" srcId="{EFB4BB19-DCB4-4C1D-B59B-E3681D972024}" destId="{C61B6C9B-1E7A-48B8-904E-EC26AA3534DE}" srcOrd="1" destOrd="0" presId="urn:microsoft.com/office/officeart/2005/8/layout/hList1"/>
    <dgm:cxn modelId="{E347719F-2C89-4A87-A2BC-7933278653E4}" type="presParOf" srcId="{EF6D1D86-74BE-4ADF-B034-4EFAA22425EF}" destId="{9D832991-76B7-4E05-A0D6-EC0FDE0B7DF9}" srcOrd="3" destOrd="0" presId="urn:microsoft.com/office/officeart/2005/8/layout/hList1"/>
    <dgm:cxn modelId="{012E1B45-5B86-4F34-BD0E-EDDBC135325E}" type="presParOf" srcId="{EF6D1D86-74BE-4ADF-B034-4EFAA22425EF}" destId="{4A679BDD-17E6-4AFC-B4EB-337D7951DC23}" srcOrd="4" destOrd="0" presId="urn:microsoft.com/office/officeart/2005/8/layout/hList1"/>
    <dgm:cxn modelId="{6878CA69-CD90-4CA9-9653-8A32B0AC775D}" type="presParOf" srcId="{4A679BDD-17E6-4AFC-B4EB-337D7951DC23}" destId="{4435386E-1540-4CE3-A617-7FB7AA1EF367}" srcOrd="0" destOrd="0" presId="urn:microsoft.com/office/officeart/2005/8/layout/hList1"/>
    <dgm:cxn modelId="{6082B1B4-3A1E-4D1F-94A3-FD562F012B39}" type="presParOf" srcId="{4A679BDD-17E6-4AFC-B4EB-337D7951DC23}" destId="{FF6DF206-5094-40BA-89D4-A44AA526AB64}" srcOrd="1" destOrd="0" presId="urn:microsoft.com/office/officeart/2005/8/layout/hList1"/>
    <dgm:cxn modelId="{C29BAD00-FEC1-4165-A2CD-4E1A7832CB79}" type="presParOf" srcId="{EF6D1D86-74BE-4ADF-B034-4EFAA22425EF}" destId="{2DE02D20-77AC-4C10-9D95-E7D1B7C4F81C}" srcOrd="5" destOrd="0" presId="urn:microsoft.com/office/officeart/2005/8/layout/hList1"/>
    <dgm:cxn modelId="{09ECEA0F-A186-435E-9E16-D560D23CB62D}" type="presParOf" srcId="{EF6D1D86-74BE-4ADF-B034-4EFAA22425EF}" destId="{AC41BB85-0992-4491-9396-43905EE7EE37}" srcOrd="6" destOrd="0" presId="urn:microsoft.com/office/officeart/2005/8/layout/hList1"/>
    <dgm:cxn modelId="{EBC4B932-2DC4-40C3-A1FC-8DF299FE68C6}" type="presParOf" srcId="{AC41BB85-0992-4491-9396-43905EE7EE37}" destId="{91357623-465B-4825-9FE0-AFC8D355F3BF}" srcOrd="0" destOrd="0" presId="urn:microsoft.com/office/officeart/2005/8/layout/hList1"/>
    <dgm:cxn modelId="{A7B4F437-028C-4648-971D-47DFBAC58E50}" type="presParOf" srcId="{AC41BB85-0992-4491-9396-43905EE7EE37}" destId="{0AC682C6-0FE9-4878-9763-005894D3BFD5}" srcOrd="1" destOrd="0" presId="urn:microsoft.com/office/officeart/2005/8/layout/hList1"/>
    <dgm:cxn modelId="{B6E5A9DC-BF42-4190-91EF-667D76C7CCF3}" type="presParOf" srcId="{EF6D1D86-74BE-4ADF-B034-4EFAA22425EF}" destId="{0AF8AF65-3557-4C1A-96F0-8B3E2B2C1E31}" srcOrd="7" destOrd="0" presId="urn:microsoft.com/office/officeart/2005/8/layout/hList1"/>
    <dgm:cxn modelId="{074C7B23-B3B1-4115-99BE-AC2389D40168}" type="presParOf" srcId="{EF6D1D86-74BE-4ADF-B034-4EFAA22425EF}" destId="{F22EAFA4-BFAB-47AA-A7B5-85E1197362A4}" srcOrd="8" destOrd="0" presId="urn:microsoft.com/office/officeart/2005/8/layout/hList1"/>
    <dgm:cxn modelId="{AAD924A2-4DF5-4E0D-93E5-2FBCF710C216}" type="presParOf" srcId="{F22EAFA4-BFAB-47AA-A7B5-85E1197362A4}" destId="{0342E3C5-5696-4BE9-A6ED-F445DA2C7A09}" srcOrd="0" destOrd="0" presId="urn:microsoft.com/office/officeart/2005/8/layout/hList1"/>
    <dgm:cxn modelId="{69520358-7059-4558-AA42-BA20FA260B9C}" type="presParOf" srcId="{F22EAFA4-BFAB-47AA-A7B5-85E1197362A4}" destId="{1EA41FAB-535A-4933-A830-71DE05FFFE97}"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5F81AB-A1DC-4C29-8B74-C5EB278F1B5B}">
      <dsp:nvSpPr>
        <dsp:cNvPr id="0" name=""/>
        <dsp:cNvSpPr/>
      </dsp:nvSpPr>
      <dsp:spPr>
        <a:xfrm>
          <a:off x="0" y="4366"/>
          <a:ext cx="6245265" cy="930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197FF9D-FABB-480D-B896-5517027A6979}">
      <dsp:nvSpPr>
        <dsp:cNvPr id="0" name=""/>
        <dsp:cNvSpPr/>
      </dsp:nvSpPr>
      <dsp:spPr>
        <a:xfrm>
          <a:off x="281355" y="213639"/>
          <a:ext cx="511556" cy="5115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C6347E4-B485-4E33-94FB-461A3E969F69}">
      <dsp:nvSpPr>
        <dsp:cNvPr id="0" name=""/>
        <dsp:cNvSpPr/>
      </dsp:nvSpPr>
      <dsp:spPr>
        <a:xfrm>
          <a:off x="1074268" y="4366"/>
          <a:ext cx="5170996" cy="930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36" tIns="98436" rIns="98436" bIns="98436" numCol="1" spcCol="1270" anchor="ctr" anchorCtr="0">
          <a:noAutofit/>
        </a:bodyPr>
        <a:lstStyle/>
        <a:p>
          <a:pPr marL="0" lvl="0" indent="0" algn="l" defTabSz="1066800">
            <a:lnSpc>
              <a:spcPct val="100000"/>
            </a:lnSpc>
            <a:spcBef>
              <a:spcPct val="0"/>
            </a:spcBef>
            <a:spcAft>
              <a:spcPct val="35000"/>
            </a:spcAft>
            <a:buNone/>
          </a:pPr>
          <a:r>
            <a:rPr lang="en-US" sz="2400" kern="1200"/>
            <a:t>1) Fleet Advisory Services </a:t>
          </a:r>
        </a:p>
      </dsp:txBody>
      <dsp:txXfrm>
        <a:off x="1074268" y="4366"/>
        <a:ext cx="5170996" cy="930102"/>
      </dsp:txXfrm>
    </dsp:sp>
    <dsp:sp modelId="{994595E5-51A3-4D7B-BA98-6EB6081D7EC5}">
      <dsp:nvSpPr>
        <dsp:cNvPr id="0" name=""/>
        <dsp:cNvSpPr/>
      </dsp:nvSpPr>
      <dsp:spPr>
        <a:xfrm>
          <a:off x="0" y="1166994"/>
          <a:ext cx="6245265" cy="930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CD9A9FA-44B3-4EEB-8C1D-2FE421226674}">
      <dsp:nvSpPr>
        <dsp:cNvPr id="0" name=""/>
        <dsp:cNvSpPr/>
      </dsp:nvSpPr>
      <dsp:spPr>
        <a:xfrm>
          <a:off x="281355" y="1376267"/>
          <a:ext cx="511556" cy="5115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C32AEA3-FB92-4970-949D-3BDE7C5E0D9C}">
      <dsp:nvSpPr>
        <dsp:cNvPr id="0" name=""/>
        <dsp:cNvSpPr/>
      </dsp:nvSpPr>
      <dsp:spPr>
        <a:xfrm>
          <a:off x="1074268" y="1166994"/>
          <a:ext cx="5170996" cy="930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36" tIns="98436" rIns="98436" bIns="98436" numCol="1" spcCol="1270" anchor="ctr" anchorCtr="0">
          <a:noAutofit/>
        </a:bodyPr>
        <a:lstStyle/>
        <a:p>
          <a:pPr marL="0" lvl="0" indent="0" algn="l" defTabSz="1066800">
            <a:lnSpc>
              <a:spcPct val="100000"/>
            </a:lnSpc>
            <a:spcBef>
              <a:spcPct val="0"/>
            </a:spcBef>
            <a:spcAft>
              <a:spcPct val="35000"/>
            </a:spcAft>
            <a:buNone/>
          </a:pPr>
          <a:r>
            <a:rPr lang="en-US" sz="2400" kern="1200"/>
            <a:t>2) Vehicle Rebates</a:t>
          </a:r>
        </a:p>
      </dsp:txBody>
      <dsp:txXfrm>
        <a:off x="1074268" y="1166994"/>
        <a:ext cx="5170996" cy="930102"/>
      </dsp:txXfrm>
    </dsp:sp>
    <dsp:sp modelId="{78A3CE68-6850-45FB-9FF6-B5734176470E}">
      <dsp:nvSpPr>
        <dsp:cNvPr id="0" name=""/>
        <dsp:cNvSpPr/>
      </dsp:nvSpPr>
      <dsp:spPr>
        <a:xfrm>
          <a:off x="0" y="2329622"/>
          <a:ext cx="6245265" cy="930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C3FA2A9-45D9-49A3-B8F4-1B2A0B789CDA}">
      <dsp:nvSpPr>
        <dsp:cNvPr id="0" name=""/>
        <dsp:cNvSpPr/>
      </dsp:nvSpPr>
      <dsp:spPr>
        <a:xfrm>
          <a:off x="281355" y="2538895"/>
          <a:ext cx="511556" cy="5115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632D72-DC16-4B23-A50E-562CE52A178C}">
      <dsp:nvSpPr>
        <dsp:cNvPr id="0" name=""/>
        <dsp:cNvSpPr/>
      </dsp:nvSpPr>
      <dsp:spPr>
        <a:xfrm>
          <a:off x="1074268" y="2329622"/>
          <a:ext cx="5170996" cy="930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36" tIns="98436" rIns="98436" bIns="98436" numCol="1" spcCol="1270" anchor="ctr" anchorCtr="0">
          <a:noAutofit/>
        </a:bodyPr>
        <a:lstStyle/>
        <a:p>
          <a:pPr marL="0" lvl="0" indent="0" algn="l" defTabSz="1066800">
            <a:lnSpc>
              <a:spcPct val="100000"/>
            </a:lnSpc>
            <a:spcBef>
              <a:spcPct val="0"/>
            </a:spcBef>
            <a:spcAft>
              <a:spcPct val="35000"/>
            </a:spcAft>
            <a:buNone/>
          </a:pPr>
          <a:r>
            <a:rPr lang="en-US" sz="2400" kern="1200"/>
            <a:t>3) Charging Infrastructure</a:t>
          </a:r>
        </a:p>
      </dsp:txBody>
      <dsp:txXfrm>
        <a:off x="1074268" y="2329622"/>
        <a:ext cx="5170996" cy="930102"/>
      </dsp:txXfrm>
    </dsp:sp>
    <dsp:sp modelId="{15BECA7B-7AF1-4BE6-A9C2-6793B14A3BFC}">
      <dsp:nvSpPr>
        <dsp:cNvPr id="0" name=""/>
        <dsp:cNvSpPr/>
      </dsp:nvSpPr>
      <dsp:spPr>
        <a:xfrm>
          <a:off x="0" y="3492250"/>
          <a:ext cx="6245265" cy="930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4860F5-A711-4C9E-9679-5669701C659B}">
      <dsp:nvSpPr>
        <dsp:cNvPr id="0" name=""/>
        <dsp:cNvSpPr/>
      </dsp:nvSpPr>
      <dsp:spPr>
        <a:xfrm>
          <a:off x="281355" y="3701523"/>
          <a:ext cx="511556" cy="5115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A066D0A-7095-48D2-884A-16E9FEB8569A}">
      <dsp:nvSpPr>
        <dsp:cNvPr id="0" name=""/>
        <dsp:cNvSpPr/>
      </dsp:nvSpPr>
      <dsp:spPr>
        <a:xfrm>
          <a:off x="1074268" y="3492250"/>
          <a:ext cx="5170996" cy="930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36" tIns="98436" rIns="98436" bIns="98436" numCol="1" spcCol="1270" anchor="ctr" anchorCtr="0">
          <a:noAutofit/>
        </a:bodyPr>
        <a:lstStyle/>
        <a:p>
          <a:pPr marL="0" lvl="0" indent="0" algn="l" defTabSz="1066800">
            <a:lnSpc>
              <a:spcPct val="100000"/>
            </a:lnSpc>
            <a:spcBef>
              <a:spcPct val="0"/>
            </a:spcBef>
            <a:spcAft>
              <a:spcPct val="35000"/>
            </a:spcAft>
            <a:buNone/>
          </a:pPr>
          <a:r>
            <a:rPr lang="en-US" sz="2400" kern="1200"/>
            <a:t>4) Outreach and Engagement </a:t>
          </a:r>
        </a:p>
      </dsp:txBody>
      <dsp:txXfrm>
        <a:off x="1074268" y="3492250"/>
        <a:ext cx="5170996" cy="930102"/>
      </dsp:txXfrm>
    </dsp:sp>
    <dsp:sp modelId="{AE31D42D-6036-4339-8C67-F9B148B4928A}">
      <dsp:nvSpPr>
        <dsp:cNvPr id="0" name=""/>
        <dsp:cNvSpPr/>
      </dsp:nvSpPr>
      <dsp:spPr>
        <a:xfrm>
          <a:off x="0" y="4654878"/>
          <a:ext cx="6245265" cy="930102"/>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D4427F-7286-4775-BEF5-4BC395196BA0}">
      <dsp:nvSpPr>
        <dsp:cNvPr id="0" name=""/>
        <dsp:cNvSpPr/>
      </dsp:nvSpPr>
      <dsp:spPr>
        <a:xfrm>
          <a:off x="281355" y="4864151"/>
          <a:ext cx="511556" cy="5115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42F6454-1010-4D01-BC7F-58914201510F}">
      <dsp:nvSpPr>
        <dsp:cNvPr id="0" name=""/>
        <dsp:cNvSpPr/>
      </dsp:nvSpPr>
      <dsp:spPr>
        <a:xfrm>
          <a:off x="1074268" y="4654878"/>
          <a:ext cx="5170996" cy="930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436" tIns="98436" rIns="98436" bIns="98436" numCol="1" spcCol="1270" anchor="ctr" anchorCtr="0">
          <a:noAutofit/>
        </a:bodyPr>
        <a:lstStyle/>
        <a:p>
          <a:pPr marL="0" lvl="0" indent="0" algn="l" defTabSz="1066800">
            <a:lnSpc>
              <a:spcPct val="100000"/>
            </a:lnSpc>
            <a:spcBef>
              <a:spcPct val="0"/>
            </a:spcBef>
            <a:spcAft>
              <a:spcPct val="35000"/>
            </a:spcAft>
            <a:buNone/>
          </a:pPr>
          <a:r>
            <a:rPr lang="en-US" sz="2400" kern="1200"/>
            <a:t>5) Workforce Development</a:t>
          </a:r>
        </a:p>
      </dsp:txBody>
      <dsp:txXfrm>
        <a:off x="1074268" y="4654878"/>
        <a:ext cx="5170996" cy="9301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470F7C-632E-455C-8FDA-AD18BAA28AAC}">
      <dsp:nvSpPr>
        <dsp:cNvPr id="0" name=""/>
        <dsp:cNvSpPr/>
      </dsp:nvSpPr>
      <dsp:spPr>
        <a:xfrm>
          <a:off x="4929" y="499856"/>
          <a:ext cx="1889521" cy="72209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Rebates</a:t>
          </a:r>
        </a:p>
      </dsp:txBody>
      <dsp:txXfrm>
        <a:off x="4929" y="499856"/>
        <a:ext cx="1889521" cy="722094"/>
      </dsp:txXfrm>
    </dsp:sp>
    <dsp:sp modelId="{39E8806C-0B20-4793-918F-DCCBC94E76B8}">
      <dsp:nvSpPr>
        <dsp:cNvPr id="0" name=""/>
        <dsp:cNvSpPr/>
      </dsp:nvSpPr>
      <dsp:spPr>
        <a:xfrm>
          <a:off x="4929" y="1221951"/>
          <a:ext cx="1889521" cy="26295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a:t>Center for Sustainable Energy</a:t>
          </a:r>
        </a:p>
      </dsp:txBody>
      <dsp:txXfrm>
        <a:off x="4929" y="1221951"/>
        <a:ext cx="1889521" cy="2629530"/>
      </dsp:txXfrm>
    </dsp:sp>
    <dsp:sp modelId="{5C18E45C-4CC7-456D-8864-6FB78207F731}">
      <dsp:nvSpPr>
        <dsp:cNvPr id="0" name=""/>
        <dsp:cNvSpPr/>
      </dsp:nvSpPr>
      <dsp:spPr>
        <a:xfrm>
          <a:off x="2158984" y="499856"/>
          <a:ext cx="1889521" cy="72209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Charging Infrastructure</a:t>
          </a:r>
        </a:p>
      </dsp:txBody>
      <dsp:txXfrm>
        <a:off x="2158984" y="499856"/>
        <a:ext cx="1889521" cy="722094"/>
      </dsp:txXfrm>
    </dsp:sp>
    <dsp:sp modelId="{C61B6C9B-1E7A-48B8-904E-EC26AA3534DE}">
      <dsp:nvSpPr>
        <dsp:cNvPr id="0" name=""/>
        <dsp:cNvSpPr/>
      </dsp:nvSpPr>
      <dsp:spPr>
        <a:xfrm>
          <a:off x="2158984" y="1221951"/>
          <a:ext cx="1889521" cy="26295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a:t>Electric utilities</a:t>
          </a:r>
        </a:p>
        <a:p>
          <a:pPr marL="228600" lvl="1" indent="-228600" algn="l" defTabSz="889000">
            <a:lnSpc>
              <a:spcPct val="90000"/>
            </a:lnSpc>
            <a:spcBef>
              <a:spcPct val="0"/>
            </a:spcBef>
            <a:spcAft>
              <a:spcPct val="15000"/>
            </a:spcAft>
            <a:buChar char="•"/>
          </a:pPr>
          <a:r>
            <a:rPr lang="en-US" sz="2000" b="1" kern="1200"/>
            <a:t>MassDEP</a:t>
          </a:r>
        </a:p>
      </dsp:txBody>
      <dsp:txXfrm>
        <a:off x="2158984" y="1221951"/>
        <a:ext cx="1889521" cy="2629530"/>
      </dsp:txXfrm>
    </dsp:sp>
    <dsp:sp modelId="{4435386E-1540-4CE3-A617-7FB7AA1EF367}">
      <dsp:nvSpPr>
        <dsp:cNvPr id="0" name=""/>
        <dsp:cNvSpPr/>
      </dsp:nvSpPr>
      <dsp:spPr>
        <a:xfrm>
          <a:off x="4313039" y="499856"/>
          <a:ext cx="1889521" cy="72209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Fleet Advisory Services</a:t>
          </a:r>
        </a:p>
      </dsp:txBody>
      <dsp:txXfrm>
        <a:off x="4313039" y="499856"/>
        <a:ext cx="1889521" cy="722094"/>
      </dsp:txXfrm>
    </dsp:sp>
    <dsp:sp modelId="{FF6DF206-5094-40BA-89D4-A44AA526AB64}">
      <dsp:nvSpPr>
        <dsp:cNvPr id="0" name=""/>
        <dsp:cNvSpPr/>
      </dsp:nvSpPr>
      <dsp:spPr>
        <a:xfrm>
          <a:off x="4313039" y="1221951"/>
          <a:ext cx="1889521" cy="26295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err="1"/>
            <a:t>MassCEC</a:t>
          </a:r>
          <a:endParaRPr lang="en-US" sz="2000" b="1" kern="1200"/>
        </a:p>
      </dsp:txBody>
      <dsp:txXfrm>
        <a:off x="4313039" y="1221951"/>
        <a:ext cx="1889521" cy="2629530"/>
      </dsp:txXfrm>
    </dsp:sp>
    <dsp:sp modelId="{91357623-465B-4825-9FE0-AFC8D355F3BF}">
      <dsp:nvSpPr>
        <dsp:cNvPr id="0" name=""/>
        <dsp:cNvSpPr/>
      </dsp:nvSpPr>
      <dsp:spPr>
        <a:xfrm>
          <a:off x="6467094" y="499856"/>
          <a:ext cx="1889521" cy="72209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Outreach &amp; Engagement</a:t>
          </a:r>
        </a:p>
      </dsp:txBody>
      <dsp:txXfrm>
        <a:off x="6467094" y="499856"/>
        <a:ext cx="1889521" cy="722094"/>
      </dsp:txXfrm>
    </dsp:sp>
    <dsp:sp modelId="{0AC682C6-0FE9-4878-9763-005894D3BFD5}">
      <dsp:nvSpPr>
        <dsp:cNvPr id="0" name=""/>
        <dsp:cNvSpPr/>
      </dsp:nvSpPr>
      <dsp:spPr>
        <a:xfrm>
          <a:off x="6467094" y="1221951"/>
          <a:ext cx="1889521" cy="26295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a:t>Center for Sustainable Energy</a:t>
          </a:r>
        </a:p>
        <a:p>
          <a:pPr marL="228600" lvl="1" indent="-228600" algn="l" defTabSz="889000">
            <a:lnSpc>
              <a:spcPct val="90000"/>
            </a:lnSpc>
            <a:spcBef>
              <a:spcPct val="0"/>
            </a:spcBef>
            <a:spcAft>
              <a:spcPct val="15000"/>
            </a:spcAft>
            <a:buChar char="•"/>
          </a:pPr>
          <a:r>
            <a:rPr lang="en-US" sz="2000" kern="1200"/>
            <a:t>EEA EJ Office </a:t>
          </a:r>
        </a:p>
        <a:p>
          <a:pPr marL="228600" lvl="1" indent="-228600" algn="l" defTabSz="889000">
            <a:lnSpc>
              <a:spcPct val="90000"/>
            </a:lnSpc>
            <a:spcBef>
              <a:spcPct val="0"/>
            </a:spcBef>
            <a:spcAft>
              <a:spcPct val="15000"/>
            </a:spcAft>
            <a:buChar char="•"/>
          </a:pPr>
          <a:r>
            <a:rPr lang="en-US" sz="2000" kern="1200"/>
            <a:t>MAPC</a:t>
          </a:r>
        </a:p>
        <a:p>
          <a:pPr marL="228600" lvl="1" indent="-228600" algn="l" defTabSz="889000">
            <a:lnSpc>
              <a:spcPct val="90000"/>
            </a:lnSpc>
            <a:spcBef>
              <a:spcPct val="0"/>
            </a:spcBef>
            <a:spcAft>
              <a:spcPct val="15000"/>
            </a:spcAft>
            <a:buChar char="•"/>
          </a:pPr>
          <a:r>
            <a:rPr lang="en-US" sz="2000" kern="1200"/>
            <a:t>CBOs</a:t>
          </a:r>
        </a:p>
      </dsp:txBody>
      <dsp:txXfrm>
        <a:off x="6467094" y="1221951"/>
        <a:ext cx="1889521" cy="2629530"/>
      </dsp:txXfrm>
    </dsp:sp>
    <dsp:sp modelId="{0342E3C5-5696-4BE9-A6ED-F445DA2C7A09}">
      <dsp:nvSpPr>
        <dsp:cNvPr id="0" name=""/>
        <dsp:cNvSpPr/>
      </dsp:nvSpPr>
      <dsp:spPr>
        <a:xfrm>
          <a:off x="8621148" y="499856"/>
          <a:ext cx="1889521" cy="722094"/>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a:t>Workforce Development </a:t>
          </a:r>
        </a:p>
      </dsp:txBody>
      <dsp:txXfrm>
        <a:off x="8621148" y="499856"/>
        <a:ext cx="1889521" cy="722094"/>
      </dsp:txXfrm>
    </dsp:sp>
    <dsp:sp modelId="{1EA41FAB-535A-4933-A830-71DE05FFFE97}">
      <dsp:nvSpPr>
        <dsp:cNvPr id="0" name=""/>
        <dsp:cNvSpPr/>
      </dsp:nvSpPr>
      <dsp:spPr>
        <a:xfrm>
          <a:off x="8621148" y="1221951"/>
          <a:ext cx="1889521" cy="262953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a:t>Massasoit Community College </a:t>
          </a:r>
        </a:p>
        <a:p>
          <a:pPr marL="228600" lvl="1" indent="-228600" algn="l" defTabSz="889000">
            <a:lnSpc>
              <a:spcPct val="90000"/>
            </a:lnSpc>
            <a:spcBef>
              <a:spcPct val="0"/>
            </a:spcBef>
            <a:spcAft>
              <a:spcPct val="15000"/>
            </a:spcAft>
            <a:buChar char="•"/>
          </a:pPr>
          <a:r>
            <a:rPr lang="en-US" sz="2000" kern="1200"/>
            <a:t>DESE</a:t>
          </a:r>
        </a:p>
        <a:p>
          <a:pPr marL="228600" lvl="1" indent="-228600" algn="l" defTabSz="889000">
            <a:lnSpc>
              <a:spcPct val="90000"/>
            </a:lnSpc>
            <a:spcBef>
              <a:spcPct val="0"/>
            </a:spcBef>
            <a:spcAft>
              <a:spcPct val="15000"/>
            </a:spcAft>
            <a:buChar char="•"/>
          </a:pPr>
          <a:r>
            <a:rPr lang="en-US" sz="2000" kern="1200"/>
            <a:t>Career &amp; Technical Educational Schools</a:t>
          </a:r>
        </a:p>
      </dsp:txBody>
      <dsp:txXfrm>
        <a:off x="8621148" y="1221951"/>
        <a:ext cx="1889521" cy="262953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6813A9-F5B7-4EB0-9DB0-56F58865A6C8}" type="datetimeFigureOut">
              <a:rPr lang="en-US" smtClean="0"/>
              <a:t>6/5/2024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57C53C-3502-4539-AA71-DAE99CE68C42}" type="slidenum">
              <a:rPr lang="en-US" smtClean="0"/>
              <a:t>‹#›</a:t>
            </a:fld>
            <a:endParaRPr lang="en-US"/>
          </a:p>
        </p:txBody>
      </p:sp>
    </p:spTree>
    <p:extLst>
      <p:ext uri="{BB962C8B-B14F-4D97-AF65-F5344CB8AC3E}">
        <p14:creationId xmlns:p14="http://schemas.microsoft.com/office/powerpoint/2010/main" val="1320526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err="1"/>
              <a:t>ch</a:t>
            </a:r>
            <a:endParaRPr lang="en-US"/>
          </a:p>
        </p:txBody>
      </p:sp>
      <p:sp>
        <p:nvSpPr>
          <p:cNvPr id="4" name="Slide Number Placeholder 3"/>
          <p:cNvSpPr>
            <a:spLocks noGrp="1"/>
          </p:cNvSpPr>
          <p:nvPr>
            <p:ph type="sldNum" sz="quarter" idx="5"/>
          </p:nvPr>
        </p:nvSpPr>
        <p:spPr/>
        <p:txBody>
          <a:bodyPr/>
          <a:lstStyle/>
          <a:p>
            <a:fld id="{8A57C53C-3502-4539-AA71-DAE99CE68C42}" type="slidenum">
              <a:rPr lang="en-US" smtClean="0"/>
              <a:t>3</a:t>
            </a:fld>
            <a:endParaRPr lang="en-US"/>
          </a:p>
        </p:txBody>
      </p:sp>
    </p:spTree>
    <p:extLst>
      <p:ext uri="{BB962C8B-B14F-4D97-AF65-F5344CB8AC3E}">
        <p14:creationId xmlns:p14="http://schemas.microsoft.com/office/powerpoint/2010/main" val="420360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A57C53C-3502-4539-AA71-DAE99CE68C42}" type="slidenum">
              <a:rPr lang="en-US" smtClean="0"/>
              <a:t>4</a:t>
            </a:fld>
            <a:endParaRPr lang="en-US"/>
          </a:p>
        </p:txBody>
      </p:sp>
    </p:spTree>
    <p:extLst>
      <p:ext uri="{BB962C8B-B14F-4D97-AF65-F5344CB8AC3E}">
        <p14:creationId xmlns:p14="http://schemas.microsoft.com/office/powerpoint/2010/main" val="2048471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A57C53C-3502-4539-AA71-DAE99CE68C42}" type="slidenum">
              <a:rPr lang="en-US" smtClean="0"/>
              <a:t>7</a:t>
            </a:fld>
            <a:endParaRPr lang="en-US"/>
          </a:p>
        </p:txBody>
      </p:sp>
    </p:spTree>
    <p:extLst>
      <p:ext uri="{BB962C8B-B14F-4D97-AF65-F5344CB8AC3E}">
        <p14:creationId xmlns:p14="http://schemas.microsoft.com/office/powerpoint/2010/main" val="2204594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D750A1-3D6A-DBFD-D725-AC1A25CC94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ADCAFC-1DE8-C070-A4E9-DDEDBE35AD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C978A3-F93E-EC60-199D-93DE4363A513}"/>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13EFF8A7-6041-8B55-086E-8125FFE749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6116D-221C-2ADF-CD06-49365A17C140}"/>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42323360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26F15-C4FE-F035-6623-4E500506A7B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BF3B570-7AF8-7106-A0A3-B1CABA5A6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7B094-AE70-5C81-AB27-122E68CE35BF}"/>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51E212A6-DC72-AA99-BC3F-01E271C9D1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5EB2E0-AFFE-682B-4F49-C433B30F1DDA}"/>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1917907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6B16C3C-6E56-D5CE-B393-D3012EF183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78864A8-15D5-09AE-EEE1-0B069DA2C6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D36FDC-465C-CE98-35C4-259A406D917C}"/>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8E843444-D70A-C72E-96E6-15DA06DDDA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80E347-8F71-EC66-B1B8-21403015687E}"/>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2080364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F6F82-4D08-1C95-E617-5F1E8C2FBA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654226-62E2-6204-3C06-3B5886D4F3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1B0A57-88DA-74A1-8FC2-41A470B32730}"/>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3CC61E66-AC4C-0790-38C8-BD078F27B8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4C43C5-D323-FF56-FF51-999D8EC8FB15}"/>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1511335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D9C37-861C-D5A0-A288-BFB0F500D1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394002-FD5F-0996-3B88-1A87A67A704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F50ECF3-5474-B28A-7605-E2FD8550CCC6}"/>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628607FF-DB7D-1DBA-2DF2-7BE5722252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F11D3A-DA25-8863-6660-BBD049D4A68E}"/>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3628379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E6F9A-A82C-1035-B7DE-AB971F03A5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2937E4-C233-5F4D-E4F7-6FDE03FF27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211C49-5C9C-D0DB-286B-1D284B686B2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5A02377-A7C8-3574-3F11-9161168CBCBD}"/>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6" name="Footer Placeholder 5">
            <a:extLst>
              <a:ext uri="{FF2B5EF4-FFF2-40B4-BE49-F238E27FC236}">
                <a16:creationId xmlns:a16="http://schemas.microsoft.com/office/drawing/2014/main" id="{5BF6ABE6-DB4D-22E3-0CBE-66BD26E8076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B0119D-E974-15F5-84CF-BAAECE60376B}"/>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11411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5AAB62-892D-8BCC-C804-E828E44A60F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F0AC0A5-A9B7-40D2-B25A-A2CCE45C68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8D7C94A-B766-0E23-B918-E27D37C55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C9F73F-E894-1305-8021-7834B8C4BB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0A728F-869B-56D2-EB82-8D2B1580F6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5F80363-F224-C4EF-81FD-74A29655894C}"/>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8" name="Footer Placeholder 7">
            <a:extLst>
              <a:ext uri="{FF2B5EF4-FFF2-40B4-BE49-F238E27FC236}">
                <a16:creationId xmlns:a16="http://schemas.microsoft.com/office/drawing/2014/main" id="{FC2605C4-E408-206C-7677-0CE48DE4BA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9F6417-A284-B3E2-D100-27F28FECEDC8}"/>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886581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9C4E7-76DF-3DCF-899E-50327E8098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1D8B93-AE67-5F29-7637-FC0443FFD9C8}"/>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4" name="Footer Placeholder 3">
            <a:extLst>
              <a:ext uri="{FF2B5EF4-FFF2-40B4-BE49-F238E27FC236}">
                <a16:creationId xmlns:a16="http://schemas.microsoft.com/office/drawing/2014/main" id="{1B53A279-B58F-0800-601A-9FEA1218E5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EA2FEB-D46D-646E-CB98-4D14918E8272}"/>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2481738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0F60B7-71AE-604E-E189-CA0D163573A2}"/>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3" name="Footer Placeholder 2">
            <a:extLst>
              <a:ext uri="{FF2B5EF4-FFF2-40B4-BE49-F238E27FC236}">
                <a16:creationId xmlns:a16="http://schemas.microsoft.com/office/drawing/2014/main" id="{96E4C671-83FB-5D56-1DE7-03AE771B90F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7ED1E3-8F1B-01E1-065C-C0C4C462CC37}"/>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3543335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04288-1596-8633-73A5-A493A85B56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66DB2AB-62C4-D973-C007-46576DD850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46A41E-CC82-E65B-76C3-73538E496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F0F98D-CF4F-FAD5-FC3D-1A22D1A55568}"/>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6" name="Footer Placeholder 5">
            <a:extLst>
              <a:ext uri="{FF2B5EF4-FFF2-40B4-BE49-F238E27FC236}">
                <a16:creationId xmlns:a16="http://schemas.microsoft.com/office/drawing/2014/main" id="{3098CEB8-972F-56A7-BFBC-5EECC653775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BE72F5-3790-DF5C-81C6-2362B9F186B7}"/>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2485957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9522C-C384-8041-C5D0-6B496AE026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AA1CE3E-72B0-1F4F-6AE0-3538C3D0EC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A61B1C-9EE5-5B2F-8354-3832C5F993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98423E-26CD-456F-3054-E7253C88F501}"/>
              </a:ext>
            </a:extLst>
          </p:cNvPr>
          <p:cNvSpPr>
            <a:spLocks noGrp="1"/>
          </p:cNvSpPr>
          <p:nvPr>
            <p:ph type="dt" sz="half" idx="10"/>
          </p:nvPr>
        </p:nvSpPr>
        <p:spPr/>
        <p:txBody>
          <a:bodyPr/>
          <a:lstStyle/>
          <a:p>
            <a:fld id="{998E2908-3C58-4913-87C3-084D53C2F2A4}" type="datetimeFigureOut">
              <a:rPr lang="en-US" smtClean="0"/>
              <a:t>6/5/2024</a:t>
            </a:fld>
            <a:endParaRPr lang="en-US"/>
          </a:p>
        </p:txBody>
      </p:sp>
      <p:sp>
        <p:nvSpPr>
          <p:cNvPr id="6" name="Footer Placeholder 5">
            <a:extLst>
              <a:ext uri="{FF2B5EF4-FFF2-40B4-BE49-F238E27FC236}">
                <a16:creationId xmlns:a16="http://schemas.microsoft.com/office/drawing/2014/main" id="{8F94ABC4-0AA4-AB6E-A7D6-B3D79230E8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BBAFD5-3431-ACD1-E75B-884975146B93}"/>
              </a:ext>
            </a:extLst>
          </p:cNvPr>
          <p:cNvSpPr>
            <a:spLocks noGrp="1"/>
          </p:cNvSpPr>
          <p:nvPr>
            <p:ph type="sldNum" sz="quarter" idx="12"/>
          </p:nvPr>
        </p:nvSpPr>
        <p:spPr/>
        <p:txBody>
          <a:bodyPr/>
          <a:lstStyle/>
          <a:p>
            <a:fld id="{78B67A9A-CF90-4549-BAF1-9E907BC4BD87}" type="slidenum">
              <a:rPr lang="en-US" smtClean="0"/>
              <a:t>‹#›</a:t>
            </a:fld>
            <a:endParaRPr lang="en-US"/>
          </a:p>
        </p:txBody>
      </p:sp>
    </p:spTree>
    <p:extLst>
      <p:ext uri="{BB962C8B-B14F-4D97-AF65-F5344CB8AC3E}">
        <p14:creationId xmlns:p14="http://schemas.microsoft.com/office/powerpoint/2010/main" val="1755735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47BDE5-3850-37B9-DF2D-BC7F358BC7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462A0B1-E4CE-DA19-642B-626A46EBDD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1A94D8-C1E3-97C5-A936-968B9F7FF2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E2908-3C58-4913-87C3-084D53C2F2A4}" type="datetimeFigureOut">
              <a:rPr lang="en-US" smtClean="0"/>
              <a:t>6/5/2024</a:t>
            </a:fld>
            <a:endParaRPr lang="en-US"/>
          </a:p>
        </p:txBody>
      </p:sp>
      <p:sp>
        <p:nvSpPr>
          <p:cNvPr id="5" name="Footer Placeholder 4">
            <a:extLst>
              <a:ext uri="{FF2B5EF4-FFF2-40B4-BE49-F238E27FC236}">
                <a16:creationId xmlns:a16="http://schemas.microsoft.com/office/drawing/2014/main" id="{BBE0DCDC-4FE3-C2F3-13CF-4D7A53952C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D8FF50A-7191-DC07-148F-BF33C75D2A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67A9A-CF90-4549-BAF1-9E907BC4BD87}" type="slidenum">
              <a:rPr lang="en-US" smtClean="0"/>
              <a:t>‹#›</a:t>
            </a:fld>
            <a:endParaRPr lang="en-US"/>
          </a:p>
        </p:txBody>
      </p:sp>
    </p:spTree>
    <p:extLst>
      <p:ext uri="{BB962C8B-B14F-4D97-AF65-F5344CB8AC3E}">
        <p14:creationId xmlns:p14="http://schemas.microsoft.com/office/powerpoint/2010/main" val="1444384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67BD436-CC7E-0CE3-6372-14C4576312ED}"/>
              </a:ext>
            </a:extLst>
          </p:cNvPr>
          <p:cNvSpPr>
            <a:spLocks noGrp="1"/>
          </p:cNvSpPr>
          <p:nvPr>
            <p:ph type="ctrTitle"/>
          </p:nvPr>
        </p:nvSpPr>
        <p:spPr>
          <a:xfrm>
            <a:off x="4038600" y="1939159"/>
            <a:ext cx="7644627" cy="2751086"/>
          </a:xfrm>
        </p:spPr>
        <p:txBody>
          <a:bodyPr>
            <a:normAutofit fontScale="90000"/>
          </a:bodyPr>
          <a:lstStyle/>
          <a:p>
            <a:r>
              <a:rPr lang="en-US" sz="6000" b="0" i="0" u="none" strike="noStrike">
                <a:solidFill>
                  <a:srgbClr val="1F497D"/>
                </a:solidFill>
                <a:effectLst/>
                <a:latin typeface="Calibri" panose="020F0502020204030204" pitchFamily="34" charset="0"/>
              </a:rPr>
              <a:t>Comprehensive Fleet Electrification Initiative</a:t>
            </a:r>
            <a:r>
              <a:rPr lang="en-US" sz="6000" b="0" i="0">
                <a:solidFill>
                  <a:srgbClr val="000000"/>
                </a:solidFill>
                <a:effectLst/>
                <a:latin typeface="Calibri" panose="020F0502020204030204" pitchFamily="34" charset="0"/>
              </a:rPr>
              <a:t>​</a:t>
            </a:r>
            <a:br>
              <a:rPr lang="en-US" sz="6000" b="0" i="0">
                <a:solidFill>
                  <a:srgbClr val="000000"/>
                </a:solidFill>
                <a:effectLst/>
                <a:latin typeface="Segoe UI" panose="020B0502040204020203" pitchFamily="34" charset="0"/>
              </a:rPr>
            </a:br>
            <a:r>
              <a:rPr lang="en-US" sz="6000" b="0" i="0" u="none" strike="noStrike">
                <a:solidFill>
                  <a:srgbClr val="1F497D"/>
                </a:solidFill>
                <a:effectLst/>
                <a:latin typeface="Calibri" panose="020F0502020204030204" pitchFamily="34" charset="0"/>
              </a:rPr>
              <a:t>(CFEI) EPA CPRG Grant Application</a:t>
            </a:r>
            <a:endParaRPr lang="en-US"/>
          </a:p>
        </p:txBody>
      </p:sp>
      <p:sp>
        <p:nvSpPr>
          <p:cNvPr id="3" name="Subtitle 2">
            <a:extLst>
              <a:ext uri="{FF2B5EF4-FFF2-40B4-BE49-F238E27FC236}">
                <a16:creationId xmlns:a16="http://schemas.microsoft.com/office/drawing/2014/main" id="{A30AF2AF-B51C-0A18-B06C-DDA1E2CB5D87}"/>
              </a:ext>
            </a:extLst>
          </p:cNvPr>
          <p:cNvSpPr>
            <a:spLocks noGrp="1"/>
          </p:cNvSpPr>
          <p:nvPr>
            <p:ph type="subTitle" idx="1"/>
          </p:nvPr>
        </p:nvSpPr>
        <p:spPr>
          <a:xfrm>
            <a:off x="4038600" y="4782320"/>
            <a:ext cx="7644627" cy="1329443"/>
          </a:xfrm>
        </p:spPr>
        <p:txBody>
          <a:bodyPr>
            <a:normAutofit fontScale="40000" lnSpcReduction="20000"/>
          </a:bodyPr>
          <a:lstStyle/>
          <a:p>
            <a:pPr algn="ctr"/>
            <a:r>
              <a:rPr lang="en-US" sz="7200" dirty="0"/>
              <a:t>Eric Friedman</a:t>
            </a:r>
          </a:p>
          <a:p>
            <a:pPr algn="ctr"/>
            <a:r>
              <a:rPr lang="en-US" sz="7200" dirty="0"/>
              <a:t>Director, Leading by Example Division</a:t>
            </a:r>
          </a:p>
          <a:p>
            <a:pPr algn="ctr"/>
            <a:r>
              <a:rPr lang="en-US" sz="7200" dirty="0"/>
              <a:t>MA Dept. of Energy Resources</a:t>
            </a:r>
          </a:p>
          <a:p>
            <a:pPr algn="r"/>
            <a:endParaRPr lang="en-US" dirty="0"/>
          </a:p>
        </p:txBody>
      </p:sp>
    </p:spTree>
    <p:extLst>
      <p:ext uri="{BB962C8B-B14F-4D97-AF65-F5344CB8AC3E}">
        <p14:creationId xmlns:p14="http://schemas.microsoft.com/office/powerpoint/2010/main" val="29556503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BC264-1A48-2817-5055-C32618CA13E0}"/>
              </a:ext>
            </a:extLst>
          </p:cNvPr>
          <p:cNvSpPr>
            <a:spLocks noGrp="1"/>
          </p:cNvSpPr>
          <p:nvPr>
            <p:ph type="title"/>
          </p:nvPr>
        </p:nvSpPr>
        <p:spPr/>
        <p:txBody>
          <a:bodyPr>
            <a:normAutofit/>
          </a:bodyPr>
          <a:lstStyle/>
          <a:p>
            <a:r>
              <a:rPr lang="en-US" sz="3600" b="1">
                <a:latin typeface="+mn-lt"/>
              </a:rPr>
              <a:t>4) Community-Based Outreach &amp; Education</a:t>
            </a:r>
          </a:p>
        </p:txBody>
      </p:sp>
      <p:sp>
        <p:nvSpPr>
          <p:cNvPr id="3" name="Content Placeholder 2">
            <a:extLst>
              <a:ext uri="{FF2B5EF4-FFF2-40B4-BE49-F238E27FC236}">
                <a16:creationId xmlns:a16="http://schemas.microsoft.com/office/drawing/2014/main" id="{F1AB4EDA-27BA-A7B7-63C2-E0A18B882783}"/>
              </a:ext>
            </a:extLst>
          </p:cNvPr>
          <p:cNvSpPr>
            <a:spLocks noGrp="1"/>
          </p:cNvSpPr>
          <p:nvPr>
            <p:ph idx="1"/>
          </p:nvPr>
        </p:nvSpPr>
        <p:spPr>
          <a:xfrm>
            <a:off x="838199" y="1416463"/>
            <a:ext cx="10515601" cy="1740987"/>
          </a:xfrm>
        </p:spPr>
        <p:txBody>
          <a:bodyPr vert="horz" lIns="91440" tIns="45720" rIns="91440" bIns="45720" rtlCol="0" anchor="t">
            <a:noAutofit/>
          </a:bodyPr>
          <a:lstStyle/>
          <a:p>
            <a:pPr marL="0" indent="0" algn="ctr">
              <a:lnSpc>
                <a:spcPct val="125000"/>
              </a:lnSpc>
              <a:spcBef>
                <a:spcPts val="0"/>
              </a:spcBef>
              <a:buNone/>
            </a:pPr>
            <a:r>
              <a:rPr lang="en-US" sz="2600"/>
              <a:t>CFEI will establish a robust outreach</a:t>
            </a:r>
            <a:r>
              <a:rPr lang="en-US" sz="2600">
                <a:cs typeface="Calibri"/>
              </a:rPr>
              <a:t> , marketing, and education program in direct partnership with multiple </a:t>
            </a:r>
            <a:r>
              <a:rPr lang="en-US" sz="2600"/>
              <a:t>community-based organizations (CBOs), while providing fair compensation to these CBOs.</a:t>
            </a:r>
            <a:endParaRPr lang="en-US">
              <a:cs typeface="Calibri" panose="020F0502020204030204"/>
            </a:endParaRPr>
          </a:p>
        </p:txBody>
      </p:sp>
      <p:sp>
        <p:nvSpPr>
          <p:cNvPr id="5" name="Rectangle 4">
            <a:extLst>
              <a:ext uri="{FF2B5EF4-FFF2-40B4-BE49-F238E27FC236}">
                <a16:creationId xmlns:a16="http://schemas.microsoft.com/office/drawing/2014/main" id="{D6BD0257-8917-72DA-313B-416C2624E2B7}"/>
              </a:ext>
            </a:extLst>
          </p:cNvPr>
          <p:cNvSpPr/>
          <p:nvPr/>
        </p:nvSpPr>
        <p:spPr>
          <a:xfrm>
            <a:off x="838200" y="0"/>
            <a:ext cx="10515600" cy="192856"/>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54D75FE-4447-11DD-EA02-6975200973DA}"/>
              </a:ext>
            </a:extLst>
          </p:cNvPr>
          <p:cNvSpPr txBox="1"/>
          <p:nvPr/>
        </p:nvSpPr>
        <p:spPr>
          <a:xfrm>
            <a:off x="1143303" y="3428648"/>
            <a:ext cx="4060554" cy="1904817"/>
          </a:xfrm>
          <a:prstGeom prst="rect">
            <a:avLst/>
          </a:prstGeom>
          <a:solidFill>
            <a:schemeClr val="accent2">
              <a:lumMod val="20000"/>
              <a:lumOff val="80000"/>
            </a:schemeClr>
          </a:solidFill>
        </p:spPr>
        <p:txBody>
          <a:bodyPr wrap="square" lIns="91440" tIns="45720" rIns="91440" bIns="45720" rtlCol="0" anchor="t">
            <a:spAutoFit/>
          </a:bodyPr>
          <a:lstStyle/>
          <a:p>
            <a:pPr>
              <a:lnSpc>
                <a:spcPct val="125000"/>
              </a:lnSpc>
            </a:pPr>
            <a:r>
              <a:rPr lang="en-US" sz="2400"/>
              <a:t>DOER will partner with EEA’s environmental justice staff and Justice40 working group to develop and launch this effort</a:t>
            </a:r>
            <a:endParaRPr lang="en-US">
              <a:cs typeface="Calibri" panose="020F0502020204030204"/>
            </a:endParaRPr>
          </a:p>
        </p:txBody>
      </p:sp>
      <p:pic>
        <p:nvPicPr>
          <p:cNvPr id="1026" name="Picture 2" descr="Community organization | PPT">
            <a:extLst>
              <a:ext uri="{FF2B5EF4-FFF2-40B4-BE49-F238E27FC236}">
                <a16:creationId xmlns:a16="http://schemas.microsoft.com/office/drawing/2014/main" id="{DAEB1D05-4880-856D-63BF-7C064968D8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67460" y="3428649"/>
            <a:ext cx="3386340" cy="1904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48647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BC264-1A48-2817-5055-C32618CA13E0}"/>
              </a:ext>
            </a:extLst>
          </p:cNvPr>
          <p:cNvSpPr>
            <a:spLocks noGrp="1"/>
          </p:cNvSpPr>
          <p:nvPr>
            <p:ph type="title"/>
          </p:nvPr>
        </p:nvSpPr>
        <p:spPr/>
        <p:txBody>
          <a:bodyPr>
            <a:normAutofit/>
          </a:bodyPr>
          <a:lstStyle/>
          <a:p>
            <a:r>
              <a:rPr lang="en-US" sz="3600" b="1">
                <a:latin typeface="+mn-lt"/>
              </a:rPr>
              <a:t>5) Workforce Development</a:t>
            </a:r>
          </a:p>
        </p:txBody>
      </p:sp>
      <p:sp>
        <p:nvSpPr>
          <p:cNvPr id="3" name="Content Placeholder 2">
            <a:extLst>
              <a:ext uri="{FF2B5EF4-FFF2-40B4-BE49-F238E27FC236}">
                <a16:creationId xmlns:a16="http://schemas.microsoft.com/office/drawing/2014/main" id="{F1AB4EDA-27BA-A7B7-63C2-E0A18B882783}"/>
              </a:ext>
            </a:extLst>
          </p:cNvPr>
          <p:cNvSpPr>
            <a:spLocks noGrp="1"/>
          </p:cNvSpPr>
          <p:nvPr>
            <p:ph idx="1"/>
          </p:nvPr>
        </p:nvSpPr>
        <p:spPr>
          <a:xfrm>
            <a:off x="838200" y="1408262"/>
            <a:ext cx="10637697" cy="909389"/>
          </a:xfrm>
        </p:spPr>
        <p:txBody>
          <a:bodyPr vert="horz" lIns="91440" tIns="45720" rIns="91440" bIns="45720" rtlCol="0" anchor="t">
            <a:noAutofit/>
          </a:bodyPr>
          <a:lstStyle/>
          <a:p>
            <a:pPr marL="0" indent="0" algn="ctr" rtl="0" fontAlgn="base">
              <a:lnSpc>
                <a:spcPct val="125000"/>
              </a:lnSpc>
              <a:spcBef>
                <a:spcPts val="0"/>
              </a:spcBef>
              <a:buNone/>
            </a:pPr>
            <a:r>
              <a:rPr lang="en-US" sz="2600">
                <a:solidFill>
                  <a:srgbClr val="000000"/>
                </a:solidFill>
                <a:latin typeface="Calibri" panose="020F0502020204030204" pitchFamily="34" charset="0"/>
              </a:rPr>
              <a:t>CFEI will establish a new t</a:t>
            </a:r>
            <a:r>
              <a:rPr lang="en-US" sz="2600" b="0" i="0" u="none" strike="noStrike">
                <a:solidFill>
                  <a:srgbClr val="000000"/>
                </a:solidFill>
                <a:effectLst/>
                <a:latin typeface="Calibri" panose="020F0502020204030204" pitchFamily="34" charset="0"/>
              </a:rPr>
              <a:t>raining opportunities to ensure an ongoing pipeline of automotive technicians skilled in MHD battery electric vehicle maintenance and repair</a:t>
            </a:r>
            <a:r>
              <a:rPr lang="en-US" sz="2600" b="0" i="0">
                <a:solidFill>
                  <a:srgbClr val="000000"/>
                </a:solidFill>
                <a:effectLst/>
                <a:latin typeface="Calibri" panose="020F0502020204030204" pitchFamily="34" charset="0"/>
              </a:rPr>
              <a:t>​.</a:t>
            </a:r>
            <a:endParaRPr lang="en-US" sz="2600" b="0" i="0">
              <a:solidFill>
                <a:srgbClr val="000000"/>
              </a:solidFill>
              <a:effectLst/>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D6BD0257-8917-72DA-313B-416C2624E2B7}"/>
              </a:ext>
            </a:extLst>
          </p:cNvPr>
          <p:cNvSpPr/>
          <p:nvPr/>
        </p:nvSpPr>
        <p:spPr>
          <a:xfrm>
            <a:off x="838200" y="0"/>
            <a:ext cx="10515600" cy="192856"/>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Do You Have The Right Skills For The Job? - EV Training - Eintac">
            <a:extLst>
              <a:ext uri="{FF2B5EF4-FFF2-40B4-BE49-F238E27FC236}">
                <a16:creationId xmlns:a16="http://schemas.microsoft.com/office/drawing/2014/main" id="{0188D0F5-B910-AE96-443C-E3721BFCE2F1}"/>
              </a:ext>
            </a:extLst>
          </p:cNvPr>
          <p:cNvPicPr>
            <a:picLocks noChangeAspect="1"/>
          </p:cNvPicPr>
          <p:nvPr/>
        </p:nvPicPr>
        <p:blipFill>
          <a:blip r:embed="rId2"/>
          <a:stretch>
            <a:fillRect/>
          </a:stretch>
        </p:blipFill>
        <p:spPr>
          <a:xfrm>
            <a:off x="7951386" y="3302916"/>
            <a:ext cx="3402414" cy="2429174"/>
          </a:xfrm>
          <a:prstGeom prst="rect">
            <a:avLst/>
          </a:prstGeom>
        </p:spPr>
      </p:pic>
      <p:sp>
        <p:nvSpPr>
          <p:cNvPr id="6" name="TextBox 5">
            <a:extLst>
              <a:ext uri="{FF2B5EF4-FFF2-40B4-BE49-F238E27FC236}">
                <a16:creationId xmlns:a16="http://schemas.microsoft.com/office/drawing/2014/main" id="{A2BB985F-6894-2B34-DE46-7FDBA79D9625}"/>
              </a:ext>
            </a:extLst>
          </p:cNvPr>
          <p:cNvSpPr txBox="1"/>
          <p:nvPr/>
        </p:nvSpPr>
        <p:spPr>
          <a:xfrm>
            <a:off x="1109703" y="3429000"/>
            <a:ext cx="4833896" cy="2177006"/>
          </a:xfrm>
          <a:prstGeom prst="rect">
            <a:avLst/>
          </a:prstGeom>
          <a:solidFill>
            <a:schemeClr val="accent2">
              <a:lumMod val="20000"/>
              <a:lumOff val="80000"/>
            </a:schemeClr>
          </a:solidFill>
        </p:spPr>
        <p:txBody>
          <a:bodyPr wrap="square" rtlCol="0">
            <a:spAutoFit/>
          </a:bodyPr>
          <a:lstStyle/>
          <a:p>
            <a:pPr>
              <a:lnSpc>
                <a:spcPct val="125000"/>
              </a:lnSpc>
            </a:pPr>
            <a:r>
              <a:rPr lang="en-US" sz="2200">
                <a:solidFill>
                  <a:srgbClr val="000000"/>
                </a:solidFill>
                <a:latin typeface="Calibri" panose="020F0502020204030204" pitchFamily="34" charset="0"/>
              </a:rPr>
              <a:t>Funding to support curriculum development, administration, and equipment costs a</a:t>
            </a:r>
            <a:r>
              <a:rPr lang="en-US" sz="2200"/>
              <a:t>t existing automotive programs: Massasoit community college and 3-5 technical education schools</a:t>
            </a:r>
          </a:p>
        </p:txBody>
      </p:sp>
    </p:spTree>
    <p:extLst>
      <p:ext uri="{BB962C8B-B14F-4D97-AF65-F5344CB8AC3E}">
        <p14:creationId xmlns:p14="http://schemas.microsoft.com/office/powerpoint/2010/main" val="1836248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69875-50BB-EC62-AE24-0FECF9F92AFD}"/>
              </a:ext>
            </a:extLst>
          </p:cNvPr>
          <p:cNvSpPr>
            <a:spLocks noGrp="1"/>
          </p:cNvSpPr>
          <p:nvPr>
            <p:ph type="title"/>
          </p:nvPr>
        </p:nvSpPr>
        <p:spPr>
          <a:xfrm>
            <a:off x="838200" y="365125"/>
            <a:ext cx="10515600" cy="1108075"/>
          </a:xfrm>
        </p:spPr>
        <p:txBody>
          <a:bodyPr>
            <a:normAutofit/>
          </a:bodyPr>
          <a:lstStyle/>
          <a:p>
            <a:r>
              <a:rPr lang="en-US" sz="3600" b="1">
                <a:latin typeface="+mn-lt"/>
              </a:rPr>
              <a:t>CFEI Partners</a:t>
            </a:r>
          </a:p>
        </p:txBody>
      </p:sp>
      <p:graphicFrame>
        <p:nvGraphicFramePr>
          <p:cNvPr id="4" name="Content Placeholder 3">
            <a:extLst>
              <a:ext uri="{FF2B5EF4-FFF2-40B4-BE49-F238E27FC236}">
                <a16:creationId xmlns:a16="http://schemas.microsoft.com/office/drawing/2014/main" id="{47CE2CCC-BDF9-561E-F9FC-C0DAD881A912}"/>
              </a:ext>
            </a:extLst>
          </p:cNvPr>
          <p:cNvGraphicFramePr>
            <a:graphicFrameLocks noGrp="1"/>
          </p:cNvGraphicFramePr>
          <p:nvPr>
            <p:ph idx="1"/>
            <p:extLst>
              <p:ext uri="{D42A27DB-BD31-4B8C-83A1-F6EECF244321}">
                <p14:modId xmlns:p14="http://schemas.microsoft.com/office/powerpoint/2010/main" val="1787996774"/>
              </p:ext>
            </p:extLst>
          </p:nvPr>
        </p:nvGraphicFramePr>
        <p:xfrm>
          <a:off x="838200" y="2374900"/>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2409CBE8-26A8-231A-006D-197C4765B652}"/>
              </a:ext>
            </a:extLst>
          </p:cNvPr>
          <p:cNvSpPr txBox="1"/>
          <p:nvPr/>
        </p:nvSpPr>
        <p:spPr>
          <a:xfrm>
            <a:off x="2504661" y="1897846"/>
            <a:ext cx="7182678" cy="954107"/>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algn="ctr"/>
            <a:r>
              <a:rPr lang="en-US" sz="3600" b="1"/>
              <a:t>MA DOER</a:t>
            </a:r>
          </a:p>
          <a:p>
            <a:pPr algn="ctr"/>
            <a:r>
              <a:rPr lang="en-US" sz="2000"/>
              <a:t>(Primary Applicant &amp; Project Manager)</a:t>
            </a:r>
          </a:p>
        </p:txBody>
      </p:sp>
      <p:sp>
        <p:nvSpPr>
          <p:cNvPr id="3" name="TextBox 2">
            <a:extLst>
              <a:ext uri="{FF2B5EF4-FFF2-40B4-BE49-F238E27FC236}">
                <a16:creationId xmlns:a16="http://schemas.microsoft.com/office/drawing/2014/main" id="{D5D2A62C-F3C9-63E0-A4B5-D9F4D8A02084}"/>
              </a:ext>
            </a:extLst>
          </p:cNvPr>
          <p:cNvSpPr txBox="1"/>
          <p:nvPr/>
        </p:nvSpPr>
        <p:spPr>
          <a:xfrm>
            <a:off x="2650435" y="6356906"/>
            <a:ext cx="7182678" cy="369332"/>
          </a:xfrm>
          <a:prstGeom prst="rect">
            <a:avLst/>
          </a:prstGeom>
          <a:noFill/>
        </p:spPr>
        <p:txBody>
          <a:bodyPr wrap="square" rtlCol="0">
            <a:spAutoFit/>
          </a:bodyPr>
          <a:lstStyle/>
          <a:p>
            <a:r>
              <a:rPr lang="en-US" b="1"/>
              <a:t>Bold</a:t>
            </a:r>
            <a:r>
              <a:rPr lang="en-US"/>
              <a:t> = CPRG Application Coalition Partner; MOU to be signed by July 1st</a:t>
            </a:r>
          </a:p>
        </p:txBody>
      </p:sp>
    </p:spTree>
    <p:extLst>
      <p:ext uri="{BB962C8B-B14F-4D97-AF65-F5344CB8AC3E}">
        <p14:creationId xmlns:p14="http://schemas.microsoft.com/office/powerpoint/2010/main" val="3967678203"/>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Rectangle 10">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987B90DA-1F40-6D62-EF02-E7A0CAAAE335}"/>
              </a:ext>
            </a:extLst>
          </p:cNvPr>
          <p:cNvSpPr>
            <a:spLocks noGrp="1"/>
          </p:cNvSpPr>
          <p:nvPr>
            <p:ph type="title"/>
          </p:nvPr>
        </p:nvSpPr>
        <p:spPr>
          <a:xfrm>
            <a:off x="3315031" y="395234"/>
            <a:ext cx="5561938" cy="4288526"/>
          </a:xfrm>
        </p:spPr>
        <p:txBody>
          <a:bodyPr vert="horz" lIns="91440" tIns="45720" rIns="91440" bIns="45720" rtlCol="0" anchor="b">
            <a:normAutofit/>
          </a:bodyPr>
          <a:lstStyle/>
          <a:p>
            <a:pPr algn="ctr"/>
            <a:r>
              <a:rPr lang="en-US" sz="6000" kern="1200">
                <a:solidFill>
                  <a:schemeClr val="tx1"/>
                </a:solidFill>
                <a:latin typeface="+mj-lt"/>
                <a:ea typeface="+mj-ea"/>
                <a:cs typeface="+mj-cs"/>
              </a:rPr>
              <a:t>Thank You!</a:t>
            </a:r>
            <a:br>
              <a:rPr lang="en-US" sz="6000" kern="1200">
                <a:solidFill>
                  <a:schemeClr val="tx1"/>
                </a:solidFill>
                <a:latin typeface="+mj-lt"/>
                <a:ea typeface="+mj-ea"/>
                <a:cs typeface="+mj-cs"/>
              </a:rPr>
            </a:br>
            <a:endParaRPr lang="en-US" sz="6000" kern="1200">
              <a:solidFill>
                <a:schemeClr val="tx1"/>
              </a:solidFill>
              <a:latin typeface="+mj-lt"/>
              <a:ea typeface="+mj-ea"/>
              <a:cs typeface="+mj-cs"/>
            </a:endParaRPr>
          </a:p>
        </p:txBody>
      </p:sp>
      <p:sp>
        <p:nvSpPr>
          <p:cNvPr id="15" name="Arc 14">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Oval 16">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23215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2029D5AD-8348-4446-B191-6A9B6FE03F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1" name="Freeform: Shape 20">
            <a:extLst>
              <a:ext uri="{FF2B5EF4-FFF2-40B4-BE49-F238E27FC236}">
                <a16:creationId xmlns:a16="http://schemas.microsoft.com/office/drawing/2014/main" id="{A3F395A2-2B64-4749-BD93-2F159C7E1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1899601"/>
          </a:xfrm>
          <a:custGeom>
            <a:avLst/>
            <a:gdLst>
              <a:gd name="connsiteX0" fmla="*/ 0 w 12188952"/>
              <a:gd name="connsiteY0" fmla="*/ 0 h 1899601"/>
              <a:gd name="connsiteX1" fmla="*/ 12188952 w 12188952"/>
              <a:gd name="connsiteY1" fmla="*/ 0 h 1899601"/>
              <a:gd name="connsiteX2" fmla="*/ 12188952 w 12188952"/>
              <a:gd name="connsiteY2" fmla="*/ 1635106 h 1899601"/>
              <a:gd name="connsiteX3" fmla="*/ 11356325 w 12188952"/>
              <a:gd name="connsiteY3" fmla="*/ 1707615 h 1899601"/>
              <a:gd name="connsiteX4" fmla="*/ 6096001 w 12188952"/>
              <a:gd name="connsiteY4" fmla="*/ 1899601 h 1899601"/>
              <a:gd name="connsiteX5" fmla="*/ 835678 w 12188952"/>
              <a:gd name="connsiteY5" fmla="*/ 1707615 h 1899601"/>
              <a:gd name="connsiteX6" fmla="*/ 0 w 12188952"/>
              <a:gd name="connsiteY6" fmla="*/ 1634841 h 18996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88952" h="1899601">
                <a:moveTo>
                  <a:pt x="0" y="0"/>
                </a:moveTo>
                <a:lnTo>
                  <a:pt x="12188952" y="0"/>
                </a:lnTo>
                <a:lnTo>
                  <a:pt x="12188952" y="1635106"/>
                </a:lnTo>
                <a:lnTo>
                  <a:pt x="11356325" y="1707615"/>
                </a:lnTo>
                <a:cubicBezTo>
                  <a:pt x="9739512" y="1831240"/>
                  <a:pt x="7961919" y="1899601"/>
                  <a:pt x="6096001" y="1899601"/>
                </a:cubicBezTo>
                <a:cubicBezTo>
                  <a:pt x="4230084" y="1899601"/>
                  <a:pt x="2452490" y="1831240"/>
                  <a:pt x="835678" y="1707615"/>
                </a:cubicBezTo>
                <a:lnTo>
                  <a:pt x="0" y="1634841"/>
                </a:lnTo>
                <a:close/>
              </a:path>
            </a:pathLst>
          </a:custGeom>
          <a:ln w="9525">
            <a:solidFill>
              <a:srgbClr val="E6E6E6"/>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23" name="Freeform: Shape 22">
            <a:extLst>
              <a:ext uri="{FF2B5EF4-FFF2-40B4-BE49-F238E27FC236}">
                <a16:creationId xmlns:a16="http://schemas.microsoft.com/office/drawing/2014/main" id="{5CF0135B-EAB8-4CA0-896C-2D897ECD28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1890722"/>
          </a:xfrm>
          <a:custGeom>
            <a:avLst/>
            <a:gdLst>
              <a:gd name="connsiteX0" fmla="*/ 0 w 12192000"/>
              <a:gd name="connsiteY0" fmla="*/ 0 h 1890722"/>
              <a:gd name="connsiteX1" fmla="*/ 12192000 w 12192000"/>
              <a:gd name="connsiteY1" fmla="*/ 0 h 1890722"/>
              <a:gd name="connsiteX2" fmla="*/ 12192000 w 12192000"/>
              <a:gd name="connsiteY2" fmla="*/ 1626227 h 1890722"/>
              <a:gd name="connsiteX3" fmla="*/ 11359165 w 12192000"/>
              <a:gd name="connsiteY3" fmla="*/ 1698736 h 1890722"/>
              <a:gd name="connsiteX4" fmla="*/ 6097526 w 12192000"/>
              <a:gd name="connsiteY4" fmla="*/ 1890722 h 1890722"/>
              <a:gd name="connsiteX5" fmla="*/ 835887 w 12192000"/>
              <a:gd name="connsiteY5" fmla="*/ 1698736 h 1890722"/>
              <a:gd name="connsiteX6" fmla="*/ 0 w 12192000"/>
              <a:gd name="connsiteY6" fmla="*/ 1625962 h 1890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1890722">
                <a:moveTo>
                  <a:pt x="0" y="0"/>
                </a:moveTo>
                <a:lnTo>
                  <a:pt x="12192000" y="0"/>
                </a:lnTo>
                <a:lnTo>
                  <a:pt x="12192000" y="1626227"/>
                </a:lnTo>
                <a:lnTo>
                  <a:pt x="11359165" y="1698736"/>
                </a:lnTo>
                <a:cubicBezTo>
                  <a:pt x="9741947" y="1822361"/>
                  <a:pt x="7963910" y="1890722"/>
                  <a:pt x="6097526" y="1890722"/>
                </a:cubicBezTo>
                <a:cubicBezTo>
                  <a:pt x="4231142" y="1890722"/>
                  <a:pt x="2453104" y="1822361"/>
                  <a:pt x="835887" y="1698736"/>
                </a:cubicBezTo>
                <a:lnTo>
                  <a:pt x="0" y="1625962"/>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2200AAD-488C-997E-5278-24CC178FA6EF}"/>
              </a:ext>
            </a:extLst>
          </p:cNvPr>
          <p:cNvSpPr>
            <a:spLocks noGrp="1"/>
          </p:cNvSpPr>
          <p:nvPr>
            <p:ph type="title"/>
          </p:nvPr>
        </p:nvSpPr>
        <p:spPr>
          <a:xfrm>
            <a:off x="838200" y="253397"/>
            <a:ext cx="10515600" cy="1273233"/>
          </a:xfrm>
        </p:spPr>
        <p:txBody>
          <a:bodyPr>
            <a:normAutofit/>
          </a:bodyPr>
          <a:lstStyle/>
          <a:p>
            <a:r>
              <a:rPr lang="en-US" sz="4000" b="1">
                <a:latin typeface="+mn-lt"/>
              </a:rPr>
              <a:t>What is CPRG?</a:t>
            </a:r>
            <a:endParaRPr lang="en-US" sz="4000"/>
          </a:p>
        </p:txBody>
      </p:sp>
      <p:sp>
        <p:nvSpPr>
          <p:cNvPr id="25" name="Rectangle 24">
            <a:extLst>
              <a:ext uri="{FF2B5EF4-FFF2-40B4-BE49-F238E27FC236}">
                <a16:creationId xmlns:a16="http://schemas.microsoft.com/office/drawing/2014/main" id="{92C3387C-D24F-4737-8A37-1DC5CFF09C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24522"/>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Content Placeholder 2">
            <a:extLst>
              <a:ext uri="{FF2B5EF4-FFF2-40B4-BE49-F238E27FC236}">
                <a16:creationId xmlns:a16="http://schemas.microsoft.com/office/drawing/2014/main" id="{C2179768-449C-5668-47CC-4ACBF08558E5}"/>
              </a:ext>
            </a:extLst>
          </p:cNvPr>
          <p:cNvSpPr>
            <a:spLocks noGrp="1"/>
          </p:cNvSpPr>
          <p:nvPr>
            <p:ph idx="1"/>
          </p:nvPr>
        </p:nvSpPr>
        <p:spPr>
          <a:xfrm>
            <a:off x="838200" y="1228610"/>
            <a:ext cx="10515600" cy="494359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a:ea typeface="+mn-lt"/>
                <a:cs typeface="+mn-lt"/>
              </a:rPr>
              <a:t>EPA C</a:t>
            </a:r>
            <a:r>
              <a:rPr lang="en-US">
                <a:ea typeface="+mn-lt"/>
                <a:cs typeface="+mn-lt"/>
              </a:rPr>
              <a:t>limate </a:t>
            </a:r>
            <a:r>
              <a:rPr lang="en-US" b="1">
                <a:ea typeface="+mn-lt"/>
                <a:cs typeface="+mn-lt"/>
              </a:rPr>
              <a:t>P</a:t>
            </a:r>
            <a:r>
              <a:rPr lang="en-US">
                <a:ea typeface="+mn-lt"/>
                <a:cs typeface="+mn-lt"/>
              </a:rPr>
              <a:t>ollution </a:t>
            </a:r>
            <a:r>
              <a:rPr lang="en-US" b="1">
                <a:ea typeface="+mn-lt"/>
                <a:cs typeface="+mn-lt"/>
              </a:rPr>
              <a:t>R</a:t>
            </a:r>
            <a:r>
              <a:rPr lang="en-US">
                <a:ea typeface="+mn-lt"/>
                <a:cs typeface="+mn-lt"/>
              </a:rPr>
              <a:t>eduction </a:t>
            </a:r>
            <a:r>
              <a:rPr lang="en-US" b="1">
                <a:ea typeface="+mn-lt"/>
                <a:cs typeface="+mn-lt"/>
              </a:rPr>
              <a:t>G</a:t>
            </a:r>
            <a:r>
              <a:rPr lang="en-US">
                <a:ea typeface="+mn-lt"/>
                <a:cs typeface="+mn-lt"/>
              </a:rPr>
              <a:t>rants </a:t>
            </a:r>
            <a:endParaRPr lang="en-US"/>
          </a:p>
          <a:p>
            <a:pPr marL="0" indent="0">
              <a:buNone/>
            </a:pPr>
            <a:endParaRPr lang="en-US" sz="2000">
              <a:cs typeface="Calibri"/>
            </a:endParaRPr>
          </a:p>
          <a:p>
            <a:pPr marL="0" indent="0">
              <a:buNone/>
            </a:pPr>
            <a:r>
              <a:rPr lang="en-US" u="sng"/>
              <a:t>CPRG Goals</a:t>
            </a:r>
          </a:p>
          <a:p>
            <a:pPr marL="914400" lvl="1" indent="-457200">
              <a:buAutoNum type="arabicPeriod"/>
            </a:pPr>
            <a:r>
              <a:rPr lang="en-US" sz="2000">
                <a:ea typeface="+mn-lt"/>
                <a:cs typeface="+mn-lt"/>
              </a:rPr>
              <a:t>Achieve significant GHG reductions by 2030 and 2050</a:t>
            </a:r>
            <a:endParaRPr lang="en-US" sz="2000">
              <a:cs typeface="Calibri"/>
            </a:endParaRPr>
          </a:p>
          <a:p>
            <a:pPr marL="914400" lvl="1" indent="-457200">
              <a:buAutoNum type="arabicPeriod"/>
            </a:pPr>
            <a:r>
              <a:rPr lang="en-US" sz="2000">
                <a:ea typeface="+mn-lt"/>
                <a:cs typeface="+mn-lt"/>
              </a:rPr>
              <a:t>Improve air quality, particularly in disadvantaged communities</a:t>
            </a:r>
            <a:endParaRPr lang="en-US" sz="2000">
              <a:cs typeface="Calibri"/>
            </a:endParaRPr>
          </a:p>
          <a:p>
            <a:pPr marL="914400" lvl="1" indent="-457200">
              <a:buAutoNum type="arabicPeriod"/>
            </a:pPr>
            <a:r>
              <a:rPr lang="en-US" sz="2000">
                <a:ea typeface="+mn-lt"/>
                <a:cs typeface="+mn-lt"/>
              </a:rPr>
              <a:t>Complement other funding </a:t>
            </a:r>
          </a:p>
          <a:p>
            <a:pPr marL="914400" lvl="1" indent="-457200">
              <a:buAutoNum type="arabicPeriod"/>
            </a:pPr>
            <a:r>
              <a:rPr lang="en-US" sz="2000">
                <a:ea typeface="+mn-lt"/>
                <a:cs typeface="+mn-lt"/>
              </a:rPr>
              <a:t>Be replicable/scalable</a:t>
            </a:r>
            <a:endParaRPr lang="en-US" u="sng"/>
          </a:p>
          <a:p>
            <a:pPr marL="0" indent="0">
              <a:buNone/>
            </a:pPr>
            <a:r>
              <a:rPr lang="en-US">
                <a:cs typeface="Calibri"/>
              </a:rPr>
              <a:t>$4.3 billion for implementation grants</a:t>
            </a:r>
          </a:p>
        </p:txBody>
      </p:sp>
      <p:pic>
        <p:nvPicPr>
          <p:cNvPr id="5" name="Picture 4" descr="Benefits of the New EPA Vehicle Emission Standards - Ways2GoGreen">
            <a:extLst>
              <a:ext uri="{FF2B5EF4-FFF2-40B4-BE49-F238E27FC236}">
                <a16:creationId xmlns:a16="http://schemas.microsoft.com/office/drawing/2014/main" id="{DC2FCF74-632F-F38F-CA63-FBBE08A4CF5E}"/>
              </a:ext>
            </a:extLst>
          </p:cNvPr>
          <p:cNvPicPr>
            <a:picLocks noChangeAspect="1"/>
          </p:cNvPicPr>
          <p:nvPr/>
        </p:nvPicPr>
        <p:blipFill>
          <a:blip r:embed="rId2"/>
          <a:stretch>
            <a:fillRect/>
          </a:stretch>
        </p:blipFill>
        <p:spPr>
          <a:xfrm>
            <a:off x="10466015" y="134013"/>
            <a:ext cx="1385353" cy="1392617"/>
          </a:xfrm>
          <a:prstGeom prst="rect">
            <a:avLst/>
          </a:prstGeom>
        </p:spPr>
      </p:pic>
      <p:graphicFrame>
        <p:nvGraphicFramePr>
          <p:cNvPr id="6" name="Table 5">
            <a:extLst>
              <a:ext uri="{FF2B5EF4-FFF2-40B4-BE49-F238E27FC236}">
                <a16:creationId xmlns:a16="http://schemas.microsoft.com/office/drawing/2014/main" id="{5AFB78BA-3404-0714-9E74-D53A0607524A}"/>
              </a:ext>
            </a:extLst>
          </p:cNvPr>
          <p:cNvGraphicFramePr>
            <a:graphicFrameLocks noGrp="1"/>
          </p:cNvGraphicFramePr>
          <p:nvPr>
            <p:extLst>
              <p:ext uri="{D42A27DB-BD31-4B8C-83A1-F6EECF244321}">
                <p14:modId xmlns:p14="http://schemas.microsoft.com/office/powerpoint/2010/main" val="1425509085"/>
              </p:ext>
            </p:extLst>
          </p:nvPr>
        </p:nvGraphicFramePr>
        <p:xfrm>
          <a:off x="7654181" y="3409957"/>
          <a:ext cx="4375172" cy="2039674"/>
        </p:xfrm>
        <a:graphic>
          <a:graphicData uri="http://schemas.openxmlformats.org/drawingml/2006/table">
            <a:tbl>
              <a:tblPr bandRow="1">
                <a:tableStyleId>{5C22544A-7EE6-4342-B048-85BDC9FD1C3A}</a:tableStyleId>
              </a:tblPr>
              <a:tblGrid>
                <a:gridCol w="2650345">
                  <a:extLst>
                    <a:ext uri="{9D8B030D-6E8A-4147-A177-3AD203B41FA5}">
                      <a16:colId xmlns:a16="http://schemas.microsoft.com/office/drawing/2014/main" val="3344731791"/>
                    </a:ext>
                  </a:extLst>
                </a:gridCol>
                <a:gridCol w="1724827">
                  <a:extLst>
                    <a:ext uri="{9D8B030D-6E8A-4147-A177-3AD203B41FA5}">
                      <a16:colId xmlns:a16="http://schemas.microsoft.com/office/drawing/2014/main" val="1634360967"/>
                    </a:ext>
                  </a:extLst>
                </a:gridCol>
              </a:tblGrid>
              <a:tr h="668074">
                <a:tc>
                  <a:txBody>
                    <a:bodyPr/>
                    <a:lstStyle/>
                    <a:p>
                      <a:pPr algn="ctr" fontAlgn="auto"/>
                      <a:endParaRPr lang="en-US" sz="1200" b="1" i="0">
                        <a:solidFill>
                          <a:srgbClr val="000000"/>
                        </a:solidFill>
                        <a:effectLst/>
                        <a:latin typeface="Calibri" panose="020F0502020204030204" pitchFamily="34" charset="0"/>
                      </a:endParaRPr>
                    </a:p>
                    <a:p>
                      <a:pPr algn="ctr" fontAlgn="base"/>
                      <a:r>
                        <a:rPr lang="en-US" sz="1200" b="1" i="0">
                          <a:solidFill>
                            <a:srgbClr val="000000"/>
                          </a:solidFill>
                          <a:effectLst/>
                          <a:latin typeface="Calibri"/>
                        </a:rPr>
                        <a:t>Grant Ranges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1" i="0">
                          <a:solidFill>
                            <a:srgbClr val="000000"/>
                          </a:solidFill>
                          <a:effectLst/>
                          <a:latin typeface="Calibri"/>
                        </a:rPr>
                        <a:t>Anticipated </a:t>
                      </a:r>
                      <a:endParaRPr lang="en-US" b="0" i="0">
                        <a:solidFill>
                          <a:srgbClr val="000000"/>
                        </a:solidFill>
                        <a:effectLst/>
                        <a:latin typeface="Calibri"/>
                      </a:endParaRPr>
                    </a:p>
                    <a:p>
                      <a:pPr algn="ctr" fontAlgn="base"/>
                      <a:r>
                        <a:rPr lang="en-US" sz="1200" b="1" i="0">
                          <a:solidFill>
                            <a:srgbClr val="000000"/>
                          </a:solidFill>
                          <a:effectLst/>
                          <a:latin typeface="Calibri"/>
                        </a:rPr>
                        <a:t>Number of Grants to be Awarded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5510451"/>
                  </a:ext>
                </a:extLst>
              </a:tr>
              <a:tr h="222691">
                <a:tc>
                  <a:txBody>
                    <a:bodyPr/>
                    <a:lstStyle/>
                    <a:p>
                      <a:pPr algn="ctr" fontAlgn="base"/>
                      <a:r>
                        <a:rPr lang="en-US" sz="1200" b="1" i="0">
                          <a:solidFill>
                            <a:srgbClr val="000000"/>
                          </a:solidFill>
                          <a:effectLst/>
                          <a:latin typeface="Calibri"/>
                        </a:rPr>
                        <a:t>$200,000,000 – $500,000,000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0" i="0">
                          <a:solidFill>
                            <a:srgbClr val="000000"/>
                          </a:solidFill>
                          <a:effectLst/>
                          <a:latin typeface="Calibri"/>
                        </a:rPr>
                        <a:t>4-10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1314591"/>
                  </a:ext>
                </a:extLst>
              </a:tr>
              <a:tr h="222691">
                <a:tc>
                  <a:txBody>
                    <a:bodyPr/>
                    <a:lstStyle/>
                    <a:p>
                      <a:pPr algn="ctr" fontAlgn="base"/>
                      <a:r>
                        <a:rPr lang="en-US" sz="1200" b="1" i="0">
                          <a:solidFill>
                            <a:srgbClr val="000000"/>
                          </a:solidFill>
                          <a:effectLst/>
                          <a:latin typeface="Calibri"/>
                        </a:rPr>
                        <a:t>$100,000,000 – $199,999,999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0" i="0">
                          <a:solidFill>
                            <a:srgbClr val="000000"/>
                          </a:solidFill>
                          <a:effectLst/>
                          <a:latin typeface="Calibri"/>
                        </a:rPr>
                        <a:t>6-13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23603244"/>
                  </a:ext>
                </a:extLst>
              </a:tr>
              <a:tr h="222691">
                <a:tc>
                  <a:txBody>
                    <a:bodyPr/>
                    <a:lstStyle/>
                    <a:p>
                      <a:pPr algn="ctr" fontAlgn="base"/>
                      <a:r>
                        <a:rPr lang="en-US" sz="1200" b="1" i="0">
                          <a:solidFill>
                            <a:srgbClr val="000000"/>
                          </a:solidFill>
                          <a:effectLst/>
                          <a:highlight>
                            <a:srgbClr val="FFFF00"/>
                          </a:highlight>
                          <a:latin typeface="Calibri"/>
                        </a:rPr>
                        <a:t>$50,000,000 – $99,999,999 </a:t>
                      </a:r>
                      <a:endParaRPr lang="en-US" b="0" i="0">
                        <a:solidFill>
                          <a:srgbClr val="000000"/>
                        </a:solidFill>
                        <a:effectLst/>
                        <a:highlight>
                          <a:srgbClr val="FFFF00"/>
                        </a:highligh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0" i="0">
                          <a:solidFill>
                            <a:srgbClr val="000000"/>
                          </a:solidFill>
                          <a:effectLst/>
                          <a:highlight>
                            <a:srgbClr val="FFFF00"/>
                          </a:highlight>
                          <a:latin typeface="Calibri"/>
                        </a:rPr>
                        <a:t>6-12 </a:t>
                      </a:r>
                      <a:endParaRPr lang="en-US" b="0" i="0">
                        <a:solidFill>
                          <a:srgbClr val="000000"/>
                        </a:solidFill>
                        <a:effectLst/>
                        <a:highlight>
                          <a:srgbClr val="FFFF00"/>
                        </a:highligh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3038816"/>
                  </a:ext>
                </a:extLst>
              </a:tr>
              <a:tr h="222691">
                <a:tc>
                  <a:txBody>
                    <a:bodyPr/>
                    <a:lstStyle/>
                    <a:p>
                      <a:pPr algn="ctr" fontAlgn="base"/>
                      <a:r>
                        <a:rPr lang="en-US" sz="1200" b="1" i="0">
                          <a:solidFill>
                            <a:srgbClr val="000000"/>
                          </a:solidFill>
                          <a:effectLst/>
                          <a:latin typeface="Calibri"/>
                        </a:rPr>
                        <a:t>$10,000,000 – $49,999,999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0" i="0">
                          <a:solidFill>
                            <a:srgbClr val="000000"/>
                          </a:solidFill>
                          <a:effectLst/>
                          <a:latin typeface="Calibri"/>
                        </a:rPr>
                        <a:t>6-30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3154222"/>
                  </a:ext>
                </a:extLst>
              </a:tr>
              <a:tr h="222691">
                <a:tc>
                  <a:txBody>
                    <a:bodyPr/>
                    <a:lstStyle/>
                    <a:p>
                      <a:pPr algn="ctr" fontAlgn="base"/>
                      <a:r>
                        <a:rPr lang="en-US" sz="1200" b="1" i="0">
                          <a:solidFill>
                            <a:srgbClr val="000000"/>
                          </a:solidFill>
                          <a:effectLst/>
                          <a:latin typeface="Calibri"/>
                        </a:rPr>
                        <a:t>$2,000,000 – $9,999,999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ctr" fontAlgn="base"/>
                      <a:r>
                        <a:rPr lang="en-US" sz="1200" b="0" i="0">
                          <a:solidFill>
                            <a:srgbClr val="000000"/>
                          </a:solidFill>
                          <a:effectLst/>
                          <a:latin typeface="Calibri"/>
                        </a:rPr>
                        <a:t>10-50 </a:t>
                      </a:r>
                      <a:endParaRPr lang="en-US" b="0" i="0">
                        <a:solidFill>
                          <a:srgbClr val="000000"/>
                        </a:solidFill>
                        <a:effectLst/>
                        <a:latin typeface="Calibri"/>
                      </a:endParaRPr>
                    </a:p>
                  </a:txBody>
                  <a:tcPr>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97143310"/>
                  </a:ext>
                </a:extLst>
              </a:tr>
            </a:tbl>
          </a:graphicData>
        </a:graphic>
      </p:graphicFrame>
      <p:sp>
        <p:nvSpPr>
          <p:cNvPr id="8" name="TextBox 7">
            <a:extLst>
              <a:ext uri="{FF2B5EF4-FFF2-40B4-BE49-F238E27FC236}">
                <a16:creationId xmlns:a16="http://schemas.microsoft.com/office/drawing/2014/main" id="{2E2B7E6A-9B73-AD6B-AC51-B16AC556BAA7}"/>
              </a:ext>
            </a:extLst>
          </p:cNvPr>
          <p:cNvSpPr txBox="1"/>
          <p:nvPr/>
        </p:nvSpPr>
        <p:spPr>
          <a:xfrm>
            <a:off x="4271975" y="4496735"/>
            <a:ext cx="3027114" cy="461665"/>
          </a:xfrm>
          <a:prstGeom prst="rect">
            <a:avLst/>
          </a:prstGeom>
          <a:noFill/>
        </p:spPr>
        <p:txBody>
          <a:bodyPr wrap="square" rtlCol="0">
            <a:spAutoFit/>
          </a:bodyPr>
          <a:lstStyle/>
          <a:p>
            <a:pPr algn="ctr"/>
            <a:r>
              <a:rPr lang="en-US" sz="2400" b="1">
                <a:solidFill>
                  <a:schemeClr val="accent1">
                    <a:lumMod val="75000"/>
                  </a:schemeClr>
                </a:solidFill>
              </a:rPr>
              <a:t>CFEI application</a:t>
            </a:r>
          </a:p>
        </p:txBody>
      </p:sp>
      <p:cxnSp>
        <p:nvCxnSpPr>
          <p:cNvPr id="11" name="Straight Arrow Connector 10">
            <a:extLst>
              <a:ext uri="{FF2B5EF4-FFF2-40B4-BE49-F238E27FC236}">
                <a16:creationId xmlns:a16="http://schemas.microsoft.com/office/drawing/2014/main" id="{6592013F-6134-65B6-549A-254AD4853E14}"/>
              </a:ext>
            </a:extLst>
          </p:cNvPr>
          <p:cNvCxnSpPr>
            <a:cxnSpLocks/>
          </p:cNvCxnSpPr>
          <p:nvPr/>
        </p:nvCxnSpPr>
        <p:spPr>
          <a:xfrm>
            <a:off x="6861768" y="4727567"/>
            <a:ext cx="687607" cy="0"/>
          </a:xfrm>
          <a:prstGeom prst="straightConnector1">
            <a:avLst/>
          </a:prstGeom>
          <a:ln w="38100">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82942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AFF8D2E5-2C4E-47B1-930B-6C82B7C313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AEF8832-A989-3AFA-8F19-045B2A20794E}"/>
              </a:ext>
            </a:extLst>
          </p:cNvPr>
          <p:cNvSpPr>
            <a:spLocks noGrp="1"/>
          </p:cNvSpPr>
          <p:nvPr>
            <p:ph type="title"/>
          </p:nvPr>
        </p:nvSpPr>
        <p:spPr>
          <a:xfrm>
            <a:off x="841248" y="251312"/>
            <a:ext cx="10506456" cy="1010264"/>
          </a:xfrm>
        </p:spPr>
        <p:txBody>
          <a:bodyPr anchor="ctr">
            <a:normAutofit/>
          </a:bodyPr>
          <a:lstStyle/>
          <a:p>
            <a:r>
              <a:rPr lang="en-US" sz="3700" b="1">
                <a:latin typeface="+mn-lt"/>
              </a:rPr>
              <a:t>Why a Truck Electrification Focus?</a:t>
            </a:r>
          </a:p>
        </p:txBody>
      </p:sp>
      <p:sp>
        <p:nvSpPr>
          <p:cNvPr id="2057" name="Rectangle 2056">
            <a:extLst>
              <a:ext uri="{FF2B5EF4-FFF2-40B4-BE49-F238E27FC236}">
                <a16:creationId xmlns:a16="http://schemas.microsoft.com/office/drawing/2014/main" id="{801E4ADA-0EA9-4930-846E-3C11E8BED6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17618"/>
            <a:ext cx="128016" cy="63141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59" name="Rectangle 2058">
            <a:extLst>
              <a:ext uri="{FF2B5EF4-FFF2-40B4-BE49-F238E27FC236}">
                <a16:creationId xmlns:a16="http://schemas.microsoft.com/office/drawing/2014/main" id="{FB92FFCE-0C90-454E-AA25-D4EE9A6C39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38086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Content Placeholder 2">
            <a:extLst>
              <a:ext uri="{FF2B5EF4-FFF2-40B4-BE49-F238E27FC236}">
                <a16:creationId xmlns:a16="http://schemas.microsoft.com/office/drawing/2014/main" id="{F18F88CE-F4A7-DCAA-9E7B-B5C1F9812C9B}"/>
              </a:ext>
            </a:extLst>
          </p:cNvPr>
          <p:cNvSpPr>
            <a:spLocks/>
          </p:cNvSpPr>
          <p:nvPr/>
        </p:nvSpPr>
        <p:spPr>
          <a:xfrm>
            <a:off x="841248" y="1958600"/>
            <a:ext cx="7555620" cy="4212038"/>
          </a:xfrm>
          <a:prstGeom prst="rect">
            <a:avLst/>
          </a:prstGeom>
        </p:spPr>
        <p:txBody>
          <a:bodyPr>
            <a:normAutofit fontScale="92500"/>
          </a:bodyPr>
          <a:lstStyle/>
          <a:p>
            <a:pPr marL="342900" indent="-342900" defTabSz="749808">
              <a:spcAft>
                <a:spcPts val="984"/>
              </a:spcAft>
              <a:buFont typeface="Arial" panose="020B0604020202020204" pitchFamily="34" charset="0"/>
              <a:buChar char="•"/>
            </a:pPr>
            <a:r>
              <a:rPr lang="en-US" sz="2400" kern="1200" dirty="0">
                <a:solidFill>
                  <a:schemeClr val="tx1"/>
                </a:solidFill>
                <a:latin typeface="+mn-lt"/>
                <a:ea typeface="+mn-ea"/>
                <a:cs typeface="+mn-cs"/>
              </a:rPr>
              <a:t>Transportation the largest contributor to emissions in MA</a:t>
            </a:r>
          </a:p>
          <a:p>
            <a:pPr marL="342900" indent="-342900" defTabSz="749808">
              <a:spcAft>
                <a:spcPts val="984"/>
              </a:spcAft>
              <a:buFont typeface="Arial" panose="020B0604020202020204" pitchFamily="34" charset="0"/>
              <a:buChar char="•"/>
            </a:pPr>
            <a:r>
              <a:rPr lang="en-US" sz="2400" kern="1200" dirty="0">
                <a:solidFill>
                  <a:schemeClr val="tx1"/>
                </a:solidFill>
                <a:latin typeface="+mn-lt"/>
                <a:ea typeface="+mn-ea"/>
                <a:cs typeface="+mn-cs"/>
              </a:rPr>
              <a:t>Medium/heavy-duty (MHD) diesel vehicles </a:t>
            </a:r>
            <a:r>
              <a:rPr lang="en-US" sz="2400" dirty="0"/>
              <a:t>comprise 5% of vehicles but 20% of emissions</a:t>
            </a:r>
            <a:endParaRPr lang="en-US" sz="2400" kern="1200" dirty="0">
              <a:solidFill>
                <a:schemeClr val="tx1"/>
              </a:solidFill>
              <a:latin typeface="+mn-lt"/>
              <a:ea typeface="+mn-ea"/>
              <a:cs typeface="+mn-cs"/>
            </a:endParaRPr>
          </a:p>
          <a:p>
            <a:pPr marL="342900" indent="-342900" defTabSz="749808">
              <a:spcAft>
                <a:spcPts val="984"/>
              </a:spcAft>
              <a:buFont typeface="Arial" panose="020B0604020202020204" pitchFamily="34" charset="0"/>
              <a:buChar char="•"/>
            </a:pPr>
            <a:r>
              <a:rPr lang="en-US" sz="2400" dirty="0"/>
              <a:t>A</a:t>
            </a:r>
            <a:r>
              <a:rPr lang="en-US" sz="2400" kern="1200" dirty="0">
                <a:solidFill>
                  <a:schemeClr val="tx1"/>
                </a:solidFill>
                <a:latin typeface="+mn-lt"/>
                <a:ea typeface="+mn-ea"/>
                <a:cs typeface="+mn-cs"/>
              </a:rPr>
              <a:t>ir pollution impacts concentrated in urban areas and </a:t>
            </a:r>
            <a:r>
              <a:rPr lang="en-US" sz="2400" b="0" i="0" u="none" strike="noStrike" dirty="0">
                <a:solidFill>
                  <a:srgbClr val="000000"/>
                </a:solidFill>
                <a:effectLst/>
                <a:latin typeface="Calibri" panose="020F0502020204030204" pitchFamily="34" charset="0"/>
              </a:rPr>
              <a:t>low-income and disadvantaged communities (</a:t>
            </a:r>
            <a:r>
              <a:rPr lang="en-US" sz="2400" kern="1200" dirty="0">
                <a:solidFill>
                  <a:schemeClr val="tx1"/>
                </a:solidFill>
                <a:latin typeface="+mn-lt"/>
                <a:ea typeface="+mn-ea"/>
                <a:cs typeface="+mn-cs"/>
              </a:rPr>
              <a:t>LIDACs)</a:t>
            </a:r>
          </a:p>
          <a:p>
            <a:pPr marL="342900" indent="-342900" defTabSz="749808">
              <a:spcAft>
                <a:spcPts val="984"/>
              </a:spcAft>
              <a:buFont typeface="Arial" panose="020B0604020202020204" pitchFamily="34" charset="0"/>
              <a:buChar char="•"/>
            </a:pPr>
            <a:r>
              <a:rPr lang="en-US" sz="2400" kern="1200" dirty="0">
                <a:solidFill>
                  <a:schemeClr val="tx1"/>
                </a:solidFill>
                <a:latin typeface="+mn-lt"/>
                <a:ea typeface="+mn-ea"/>
                <a:cs typeface="+mn-cs"/>
              </a:rPr>
              <a:t>Extremely low uptake among Class 3-8 </a:t>
            </a:r>
            <a:r>
              <a:rPr lang="en-US" sz="2400" b="0" i="0" u="none" strike="noStrike" dirty="0">
                <a:solidFill>
                  <a:srgbClr val="000000"/>
                </a:solidFill>
                <a:effectLst/>
                <a:latin typeface="Calibri" panose="020F0502020204030204" pitchFamily="34" charset="0"/>
              </a:rPr>
              <a:t>zero emission fleet vehicles (</a:t>
            </a:r>
            <a:r>
              <a:rPr lang="en-US" sz="2400" kern="1200" dirty="0">
                <a:solidFill>
                  <a:schemeClr val="tx1"/>
                </a:solidFill>
                <a:latin typeface="+mn-lt"/>
                <a:ea typeface="+mn-ea"/>
                <a:cs typeface="+mn-cs"/>
              </a:rPr>
              <a:t>ZEVs) due to vehicle cost, charging challenges, and lack of understanding options</a:t>
            </a:r>
          </a:p>
          <a:p>
            <a:pPr marL="342900" indent="-342900" defTabSz="749808">
              <a:spcAft>
                <a:spcPts val="984"/>
              </a:spcAft>
              <a:buFont typeface="Arial" panose="020B0604020202020204" pitchFamily="34" charset="0"/>
              <a:buChar char="•"/>
            </a:pPr>
            <a:r>
              <a:rPr lang="en-US" sz="2400" dirty="0"/>
              <a:t>Not sufficient state funding for both light and MHD incentives</a:t>
            </a:r>
          </a:p>
          <a:p>
            <a:pPr marL="0" indent="0">
              <a:buNone/>
            </a:pPr>
            <a:endParaRPr lang="en-US" sz="2400" dirty="0"/>
          </a:p>
        </p:txBody>
      </p:sp>
    </p:spTree>
    <p:extLst>
      <p:ext uri="{BB962C8B-B14F-4D97-AF65-F5344CB8AC3E}">
        <p14:creationId xmlns:p14="http://schemas.microsoft.com/office/powerpoint/2010/main" val="1422335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3104A-EAAF-50E3-93F9-52F48E05AE6B}"/>
              </a:ext>
            </a:extLst>
          </p:cNvPr>
          <p:cNvSpPr>
            <a:spLocks noGrp="1"/>
          </p:cNvSpPr>
          <p:nvPr>
            <p:ph type="title"/>
          </p:nvPr>
        </p:nvSpPr>
        <p:spPr/>
        <p:txBody>
          <a:bodyPr/>
          <a:lstStyle/>
          <a:p>
            <a:r>
              <a:rPr lang="en-US" b="1">
                <a:latin typeface="+mn-lt"/>
              </a:rPr>
              <a:t>Grant Development Outreach</a:t>
            </a:r>
          </a:p>
        </p:txBody>
      </p:sp>
      <p:sp>
        <p:nvSpPr>
          <p:cNvPr id="3" name="Content Placeholder 2">
            <a:extLst>
              <a:ext uri="{FF2B5EF4-FFF2-40B4-BE49-F238E27FC236}">
                <a16:creationId xmlns:a16="http://schemas.microsoft.com/office/drawing/2014/main" id="{5B0DE874-0A9C-E4D0-60A5-8D184365D01B}"/>
              </a:ext>
            </a:extLst>
          </p:cNvPr>
          <p:cNvSpPr>
            <a:spLocks noGrp="1"/>
          </p:cNvSpPr>
          <p:nvPr>
            <p:ph idx="1"/>
          </p:nvPr>
        </p:nvSpPr>
        <p:spPr>
          <a:xfrm>
            <a:off x="729710" y="1934785"/>
            <a:ext cx="10188225" cy="4453315"/>
          </a:xfrm>
        </p:spPr>
        <p:txBody>
          <a:bodyPr>
            <a:normAutofit/>
          </a:bodyPr>
          <a:lstStyle/>
          <a:p>
            <a:pPr marL="0" indent="0">
              <a:buNone/>
            </a:pPr>
            <a:r>
              <a:rPr lang="en-US" sz="3200"/>
              <a:t>During grant development process, outreach included broad and targeted discussions with:</a:t>
            </a:r>
          </a:p>
          <a:p>
            <a:pPr marL="0" indent="0">
              <a:buNone/>
            </a:pPr>
            <a:endParaRPr lang="en-US" sz="3200"/>
          </a:p>
          <a:p>
            <a:pPr lvl="1"/>
            <a:r>
              <a:rPr lang="en-US" sz="2800"/>
              <a:t>Regional Planning Associations</a:t>
            </a:r>
          </a:p>
          <a:p>
            <a:pPr lvl="1"/>
            <a:r>
              <a:rPr lang="en-US" sz="2800"/>
              <a:t>Municipalities with EJ Populations</a:t>
            </a:r>
          </a:p>
          <a:p>
            <a:pPr lvl="1"/>
            <a:r>
              <a:rPr lang="en-US" sz="2800"/>
              <a:t>Community Based Organizations</a:t>
            </a:r>
          </a:p>
          <a:p>
            <a:pPr lvl="1"/>
            <a:r>
              <a:rPr lang="en-US" sz="2800"/>
              <a:t>Massachusetts Trucking Association</a:t>
            </a:r>
          </a:p>
          <a:p>
            <a:pPr lvl="1"/>
            <a:r>
              <a:rPr lang="en-US" sz="2800"/>
              <a:t>Various Fleet Operators in Massachusetts</a:t>
            </a:r>
          </a:p>
        </p:txBody>
      </p:sp>
      <p:sp>
        <p:nvSpPr>
          <p:cNvPr id="5" name="Rectangle 4">
            <a:extLst>
              <a:ext uri="{FF2B5EF4-FFF2-40B4-BE49-F238E27FC236}">
                <a16:creationId xmlns:a16="http://schemas.microsoft.com/office/drawing/2014/main" id="{81A60633-3437-0D91-222C-29F5BD177C7F}"/>
              </a:ext>
            </a:extLst>
          </p:cNvPr>
          <p:cNvSpPr/>
          <p:nvPr/>
        </p:nvSpPr>
        <p:spPr>
          <a:xfrm>
            <a:off x="587643" y="690966"/>
            <a:ext cx="142067" cy="684508"/>
          </a:xfrm>
          <a:prstGeom prst="rect">
            <a:avLst/>
          </a:prstGeom>
          <a:solidFill>
            <a:srgbClr val="ED7D3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80156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19B423-92B7-95A4-EABE-A3641B33413A}"/>
              </a:ext>
            </a:extLst>
          </p:cNvPr>
          <p:cNvSpPr>
            <a:spLocks noGrp="1"/>
          </p:cNvSpPr>
          <p:nvPr>
            <p:ph type="title"/>
          </p:nvPr>
        </p:nvSpPr>
        <p:spPr>
          <a:xfrm>
            <a:off x="841248" y="334644"/>
            <a:ext cx="10509504" cy="1076914"/>
          </a:xfrm>
        </p:spPr>
        <p:txBody>
          <a:bodyPr anchor="ctr">
            <a:normAutofit/>
          </a:bodyPr>
          <a:lstStyle/>
          <a:p>
            <a:r>
              <a:rPr lang="en-US" sz="3600" b="1">
                <a:latin typeface="+mn-lt"/>
              </a:rPr>
              <a:t>Goals of DOER CPRG Application </a:t>
            </a:r>
          </a:p>
        </p:txBody>
      </p:sp>
      <p:sp>
        <p:nvSpPr>
          <p:cNvPr id="13" name="Rectangle 12">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Content Placeholder 2">
            <a:extLst>
              <a:ext uri="{FF2B5EF4-FFF2-40B4-BE49-F238E27FC236}">
                <a16:creationId xmlns:a16="http://schemas.microsoft.com/office/drawing/2014/main" id="{480F6973-41BC-F3F0-B5EA-EF0A684974B4}"/>
              </a:ext>
            </a:extLst>
          </p:cNvPr>
          <p:cNvSpPr>
            <a:spLocks/>
          </p:cNvSpPr>
          <p:nvPr/>
        </p:nvSpPr>
        <p:spPr>
          <a:xfrm>
            <a:off x="841248" y="1632718"/>
            <a:ext cx="10506456" cy="3239834"/>
          </a:xfrm>
          <a:prstGeom prst="rect">
            <a:avLst/>
          </a:prstGeom>
        </p:spPr>
        <p:txBody>
          <a:bodyPr lIns="91440" tIns="45720" rIns="91440" bIns="45720" anchor="t">
            <a:normAutofit/>
          </a:bodyPr>
          <a:lstStyle/>
          <a:p>
            <a:pPr algn="l" rtl="0" fontAlgn="base">
              <a:lnSpc>
                <a:spcPct val="110000"/>
              </a:lnSpc>
            </a:pPr>
            <a:r>
              <a:rPr lang="en-US" sz="2400" b="1" i="0" u="sng">
                <a:solidFill>
                  <a:srgbClr val="000000"/>
                </a:solidFill>
                <a:effectLst/>
                <a:latin typeface="Calibri" panose="020F0502020204030204" pitchFamily="34" charset="0"/>
              </a:rPr>
              <a:t>Goals</a:t>
            </a:r>
            <a:endParaRPr lang="en-US" sz="2400" b="0" i="0">
              <a:solidFill>
                <a:srgbClr val="000000"/>
              </a:solidFill>
              <a:effectLst/>
              <a:latin typeface="Segoe UI" panose="020B0502040204020203" pitchFamily="34" charset="0"/>
            </a:endParaRPr>
          </a:p>
          <a:p>
            <a:pPr marL="457200" indent="-457200" algn="l" rtl="0" fontAlgn="base">
              <a:lnSpc>
                <a:spcPct val="110000"/>
              </a:lnSpc>
              <a:buFont typeface="+mj-lt"/>
              <a:buAutoNum type="arabicPeriod"/>
            </a:pPr>
            <a:r>
              <a:rPr lang="en-US" sz="2400" b="0" i="0" u="none" strike="noStrike">
                <a:solidFill>
                  <a:srgbClr val="000000"/>
                </a:solidFill>
                <a:effectLst/>
                <a:latin typeface="Calibri" panose="020F0502020204030204" pitchFamily="34" charset="0"/>
              </a:rPr>
              <a:t>Accelerate adoption of MHD ZEVs in support of Advanced Clean Trucks rule requirements in early years</a:t>
            </a:r>
            <a:r>
              <a:rPr lang="en-US" sz="2400" b="0" i="0">
                <a:solidFill>
                  <a:srgbClr val="000000"/>
                </a:solidFill>
                <a:effectLst/>
                <a:latin typeface="Calibri" panose="020F0502020204030204" pitchFamily="34" charset="0"/>
              </a:rPr>
              <a:t>​</a:t>
            </a:r>
            <a:endParaRPr lang="en-US" sz="2400">
              <a:solidFill>
                <a:srgbClr val="000000"/>
              </a:solidFill>
              <a:latin typeface="Arial" panose="020B0604020202020204" pitchFamily="34" charset="0"/>
            </a:endParaRPr>
          </a:p>
          <a:p>
            <a:pPr marL="457200" indent="-457200" algn="l" rtl="0" fontAlgn="base">
              <a:lnSpc>
                <a:spcPct val="110000"/>
              </a:lnSpc>
              <a:buFont typeface="+mj-lt"/>
              <a:buAutoNum type="arabicPeriod"/>
            </a:pPr>
            <a:r>
              <a:rPr lang="en-US" sz="2400" b="0" i="0" u="none" strike="noStrike">
                <a:solidFill>
                  <a:srgbClr val="000000"/>
                </a:solidFill>
                <a:effectLst/>
                <a:latin typeface="Calibri" panose="020F0502020204030204" pitchFamily="34" charset="0"/>
              </a:rPr>
              <a:t>Prioritize small fleet electrification in LIDACs</a:t>
            </a:r>
            <a:r>
              <a:rPr lang="en-US" sz="2400" b="0" i="0">
                <a:solidFill>
                  <a:srgbClr val="000000"/>
                </a:solidFill>
                <a:effectLst/>
                <a:latin typeface="Calibri" panose="020F0502020204030204" pitchFamily="34" charset="0"/>
              </a:rPr>
              <a:t>​</a:t>
            </a:r>
            <a:endParaRPr lang="en-US" sz="2400">
              <a:solidFill>
                <a:srgbClr val="000000"/>
              </a:solidFill>
              <a:latin typeface="Arial" panose="020B0604020202020204" pitchFamily="34" charset="0"/>
            </a:endParaRPr>
          </a:p>
          <a:p>
            <a:pPr marL="457200" indent="-457200" algn="l" rtl="0" fontAlgn="base">
              <a:lnSpc>
                <a:spcPct val="110000"/>
              </a:lnSpc>
              <a:buFont typeface="+mj-lt"/>
              <a:buAutoNum type="arabicPeriod"/>
            </a:pPr>
            <a:r>
              <a:rPr lang="en-US" sz="2400" b="0" i="0" u="none" strike="noStrike">
                <a:solidFill>
                  <a:srgbClr val="000000"/>
                </a:solidFill>
                <a:effectLst/>
                <a:latin typeface="Calibri" panose="020F0502020204030204" pitchFamily="34" charset="0"/>
              </a:rPr>
              <a:t>Target </a:t>
            </a:r>
            <a:r>
              <a:rPr lang="en-US" sz="2400" b="0" i="1" u="none" strike="noStrike">
                <a:solidFill>
                  <a:srgbClr val="000000"/>
                </a:solidFill>
                <a:effectLst/>
                <a:latin typeface="Calibri" panose="020F0502020204030204" pitchFamily="34" charset="0"/>
              </a:rPr>
              <a:t>initial </a:t>
            </a:r>
            <a:r>
              <a:rPr lang="en-US" sz="2400" b="0" i="0" u="none" strike="noStrike">
                <a:solidFill>
                  <a:srgbClr val="000000"/>
                </a:solidFill>
                <a:effectLst/>
                <a:latin typeface="Calibri" panose="020F0502020204030204" pitchFamily="34" charset="0"/>
              </a:rPr>
              <a:t>electrification efforts across 200+ fleets to facilitate/streamline future ZEV adoption</a:t>
            </a:r>
            <a:endParaRPr lang="en-US" sz="1050" b="1" u="sng" kern="1200">
              <a:solidFill>
                <a:srgbClr val="000000"/>
              </a:solidFill>
              <a:latin typeface="+mn-lt"/>
              <a:cs typeface="Calibri"/>
            </a:endParaRPr>
          </a:p>
        </p:txBody>
      </p:sp>
      <p:sp>
        <p:nvSpPr>
          <p:cNvPr id="3" name="TextBox 2">
            <a:extLst>
              <a:ext uri="{FF2B5EF4-FFF2-40B4-BE49-F238E27FC236}">
                <a16:creationId xmlns:a16="http://schemas.microsoft.com/office/drawing/2014/main" id="{08B9E390-7A4C-5990-DB8F-C0384995DA0A}"/>
              </a:ext>
            </a:extLst>
          </p:cNvPr>
          <p:cNvSpPr txBox="1"/>
          <p:nvPr/>
        </p:nvSpPr>
        <p:spPr>
          <a:xfrm>
            <a:off x="967225" y="4313392"/>
            <a:ext cx="4820257" cy="2445285"/>
          </a:xfrm>
          <a:prstGeom prst="rect">
            <a:avLst/>
          </a:prstGeom>
          <a:solidFill>
            <a:schemeClr val="accent2">
              <a:lumMod val="40000"/>
              <a:lumOff val="60000"/>
            </a:schemeClr>
          </a:solidFill>
        </p:spPr>
        <p:txBody>
          <a:bodyPr wrap="square" rtlCol="0">
            <a:spAutoFit/>
          </a:bodyPr>
          <a:lstStyle/>
          <a:p>
            <a:pPr defTabSz="850392" fontAlgn="base">
              <a:lnSpc>
                <a:spcPct val="110000"/>
              </a:lnSpc>
            </a:pPr>
            <a:r>
              <a:rPr lang="en-US" sz="2000" b="1" u="sng" kern="1200">
                <a:solidFill>
                  <a:srgbClr val="000000"/>
                </a:solidFill>
                <a:latin typeface="+mn-lt"/>
                <a:cs typeface="Calibri"/>
              </a:rPr>
              <a:t>Details</a:t>
            </a:r>
          </a:p>
          <a:p>
            <a:pPr marL="342900" indent="-342900" defTabSz="850392" fontAlgn="base">
              <a:lnSpc>
                <a:spcPct val="110000"/>
              </a:lnSpc>
              <a:buFont typeface="Arial" panose="020B0604020202020204" pitchFamily="34" charset="0"/>
              <a:buChar char="•"/>
            </a:pPr>
            <a:r>
              <a:rPr lang="en-US" sz="2000">
                <a:solidFill>
                  <a:srgbClr val="000000"/>
                </a:solidFill>
              </a:rPr>
              <a:t>Submitted: April 1, 2024</a:t>
            </a:r>
          </a:p>
          <a:p>
            <a:pPr marL="342900" indent="-342900" defTabSz="850392" fontAlgn="base">
              <a:lnSpc>
                <a:spcPct val="110000"/>
              </a:lnSpc>
              <a:buFont typeface="Arial" panose="020B0604020202020204" pitchFamily="34" charset="0"/>
              <a:buChar char="•"/>
            </a:pPr>
            <a:r>
              <a:rPr lang="en-US" sz="2000">
                <a:solidFill>
                  <a:srgbClr val="000000"/>
                </a:solidFill>
              </a:rPr>
              <a:t>Award Announcement: July 2024</a:t>
            </a:r>
            <a:endParaRPr lang="en-US" sz="2000" kern="1200">
              <a:solidFill>
                <a:srgbClr val="000000"/>
              </a:solidFill>
              <a:latin typeface="+mn-lt"/>
              <a:cs typeface="Calibri"/>
            </a:endParaRPr>
          </a:p>
          <a:p>
            <a:pPr marL="342900" indent="-342900" defTabSz="850392" fontAlgn="base">
              <a:lnSpc>
                <a:spcPct val="110000"/>
              </a:lnSpc>
              <a:buFont typeface="Arial" panose="020B0604020202020204" pitchFamily="34" charset="0"/>
              <a:buChar char="•"/>
            </a:pPr>
            <a:r>
              <a:rPr lang="en-US" sz="2000" kern="1200">
                <a:solidFill>
                  <a:srgbClr val="000000"/>
                </a:solidFill>
                <a:latin typeface="+mn-lt"/>
                <a:ea typeface="+mn-ea"/>
                <a:cs typeface="+mn-cs"/>
              </a:rPr>
              <a:t>Performance Period: 2025-2030  </a:t>
            </a:r>
            <a:endParaRPr lang="en-US" sz="2000" kern="1200">
              <a:solidFill>
                <a:srgbClr val="000000"/>
              </a:solidFill>
              <a:latin typeface="+mn-lt"/>
              <a:cs typeface="Calibri"/>
            </a:endParaRPr>
          </a:p>
          <a:p>
            <a:pPr marL="342900" indent="-342900" defTabSz="850392" fontAlgn="base">
              <a:lnSpc>
                <a:spcPct val="110000"/>
              </a:lnSpc>
              <a:buFont typeface="Arial" panose="020B0604020202020204" pitchFamily="34" charset="0"/>
              <a:buChar char="•"/>
            </a:pPr>
            <a:r>
              <a:rPr lang="en-US" sz="2000" kern="1200">
                <a:solidFill>
                  <a:srgbClr val="000000"/>
                </a:solidFill>
                <a:latin typeface="+mn-lt"/>
                <a:ea typeface="+mn-ea"/>
                <a:cs typeface="+mn-cs"/>
              </a:rPr>
              <a:t>Grant Request: $95,100,619</a:t>
            </a:r>
          </a:p>
          <a:p>
            <a:pPr marL="342900" indent="-342900" defTabSz="850392" fontAlgn="base">
              <a:lnSpc>
                <a:spcPct val="110000"/>
              </a:lnSpc>
              <a:buFont typeface="Arial" panose="020B0604020202020204" pitchFamily="34" charset="0"/>
              <a:buChar char="•"/>
            </a:pPr>
            <a:r>
              <a:rPr lang="en-US" sz="2000" kern="1200">
                <a:solidFill>
                  <a:srgbClr val="000000"/>
                </a:solidFill>
                <a:latin typeface="+mn-lt"/>
                <a:ea typeface="+mn-ea"/>
                <a:cs typeface="+mn-cs"/>
              </a:rPr>
              <a:t>Primary Applicant: Massachusetts Dept. of Energy Resources </a:t>
            </a:r>
            <a:endParaRPr lang="en-US" sz="2000" b="0" i="0">
              <a:solidFill>
                <a:srgbClr val="000000"/>
              </a:solidFill>
              <a:effectLst/>
              <a:cs typeface="Calibri"/>
            </a:endParaRPr>
          </a:p>
        </p:txBody>
      </p:sp>
      <p:pic>
        <p:nvPicPr>
          <p:cNvPr id="1026" name="Picture 2" descr="Mass DOER Logo">
            <a:extLst>
              <a:ext uri="{FF2B5EF4-FFF2-40B4-BE49-F238E27FC236}">
                <a16:creationId xmlns:a16="http://schemas.microsoft.com/office/drawing/2014/main" id="{0714B6C3-9A22-BA3B-429C-835D3BB5CB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1535" y="4313392"/>
            <a:ext cx="3632147" cy="21319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6055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2659FDB4-FCBE-4A89-B46D-43D4FA5446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13"/>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9D19B423-92B7-95A4-EABE-A3641B33413A}"/>
              </a:ext>
            </a:extLst>
          </p:cNvPr>
          <p:cNvSpPr>
            <a:spLocks noGrp="1"/>
          </p:cNvSpPr>
          <p:nvPr>
            <p:ph type="title"/>
          </p:nvPr>
        </p:nvSpPr>
        <p:spPr>
          <a:xfrm>
            <a:off x="479394" y="1070800"/>
            <a:ext cx="3939688" cy="5583126"/>
          </a:xfrm>
        </p:spPr>
        <p:txBody>
          <a:bodyPr>
            <a:normAutofit/>
          </a:bodyPr>
          <a:lstStyle/>
          <a:p>
            <a:pPr algn="r" defTabSz="850392">
              <a:spcAft>
                <a:spcPts val="600"/>
              </a:spcAft>
            </a:pPr>
            <a:r>
              <a:rPr lang="en-US" sz="5600" b="1" u="sng">
                <a:latin typeface="+mn-lt"/>
              </a:rPr>
              <a:t>Key Proposal C</a:t>
            </a:r>
            <a:r>
              <a:rPr lang="en-US" sz="5600" b="1" u="sng" kern="1200">
                <a:latin typeface="+mn-lt"/>
                <a:ea typeface="+mn-ea"/>
                <a:cs typeface="+mn-cs"/>
              </a:rPr>
              <a:t>omponents</a:t>
            </a:r>
            <a:endParaRPr lang="en-US" sz="5600" b="1" u="sng">
              <a:latin typeface="+mn-lt"/>
            </a:endParaRPr>
          </a:p>
        </p:txBody>
      </p:sp>
      <p:cxnSp>
        <p:nvCxnSpPr>
          <p:cNvPr id="12" name="Straight Connector 11">
            <a:extLst>
              <a:ext uri="{FF2B5EF4-FFF2-40B4-BE49-F238E27FC236}">
                <a16:creationId xmlns:a16="http://schemas.microsoft.com/office/drawing/2014/main" id="{C8F51B3F-8331-4E4A-AE96-D47B1006EEA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8053" y="1132114"/>
            <a:ext cx="0" cy="5717573"/>
          </a:xfrm>
          <a:prstGeom prst="line">
            <a:avLst/>
          </a:prstGeom>
          <a:ln w="25400" cap="sq">
            <a:gradFill flip="none" rotWithShape="1">
              <a:gsLst>
                <a:gs pos="0">
                  <a:schemeClr val="accent1"/>
                </a:gs>
                <a:gs pos="100000">
                  <a:schemeClr val="accent2"/>
                </a:gs>
              </a:gsLst>
              <a:lin ang="16200000" scaled="1"/>
              <a:tileRect/>
            </a:gradFill>
            <a:bevel/>
          </a:ln>
        </p:spPr>
        <p:style>
          <a:lnRef idx="1">
            <a:schemeClr val="accent1"/>
          </a:lnRef>
          <a:fillRef idx="0">
            <a:schemeClr val="accent1"/>
          </a:fillRef>
          <a:effectRef idx="0">
            <a:schemeClr val="accent1"/>
          </a:effectRef>
          <a:fontRef idx="minor">
            <a:schemeClr val="tx1"/>
          </a:fontRef>
        </p:style>
      </p:cxnSp>
      <p:graphicFrame>
        <p:nvGraphicFramePr>
          <p:cNvPr id="3" name="Diagram 2">
            <a:extLst>
              <a:ext uri="{FF2B5EF4-FFF2-40B4-BE49-F238E27FC236}">
                <a16:creationId xmlns:a16="http://schemas.microsoft.com/office/drawing/2014/main" id="{4FAC84D4-9A35-CB8E-5BED-3EDAA9F4E198}"/>
              </a:ext>
            </a:extLst>
          </p:cNvPr>
          <p:cNvGraphicFramePr/>
          <p:nvPr>
            <p:extLst>
              <p:ext uri="{D42A27DB-BD31-4B8C-83A1-F6EECF244321}">
                <p14:modId xmlns:p14="http://schemas.microsoft.com/office/powerpoint/2010/main" val="2824777027"/>
              </p:ext>
            </p:extLst>
          </p:nvPr>
        </p:nvGraphicFramePr>
        <p:xfrm>
          <a:off x="5108535" y="1070800"/>
          <a:ext cx="6245265" cy="55893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01236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301F447-EEF7-48F5-AF73-7566EE7F64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54A337-5133-F341-1883-A4E5ADB1FBA3}"/>
              </a:ext>
            </a:extLst>
          </p:cNvPr>
          <p:cNvSpPr>
            <a:spLocks noGrp="1"/>
          </p:cNvSpPr>
          <p:nvPr>
            <p:ph type="title"/>
          </p:nvPr>
        </p:nvSpPr>
        <p:spPr>
          <a:xfrm>
            <a:off x="841248" y="334644"/>
            <a:ext cx="10509504" cy="1076914"/>
          </a:xfrm>
        </p:spPr>
        <p:txBody>
          <a:bodyPr anchor="ctr">
            <a:normAutofit/>
          </a:bodyPr>
          <a:lstStyle/>
          <a:p>
            <a:r>
              <a:rPr lang="en-US" sz="3600" b="1">
                <a:latin typeface="+mn-lt"/>
              </a:rPr>
              <a:t>1) Fleet Advisory Services 2.0</a:t>
            </a:r>
          </a:p>
        </p:txBody>
      </p:sp>
      <p:sp>
        <p:nvSpPr>
          <p:cNvPr id="13" name="Rectangle 12">
            <a:extLst>
              <a:ext uri="{FF2B5EF4-FFF2-40B4-BE49-F238E27FC236}">
                <a16:creationId xmlns:a16="http://schemas.microsoft.com/office/drawing/2014/main" id="{F7117410-A2A4-4085-9ADC-46744551D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772" y="0"/>
            <a:ext cx="10506456" cy="1913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99F74EB5-E547-4FB4-95F5-BCC788F3C4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1512994"/>
            <a:ext cx="1050645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6D8509B7-5A45-1EAF-197A-3C078663A018}"/>
              </a:ext>
            </a:extLst>
          </p:cNvPr>
          <p:cNvSpPr txBox="1"/>
          <p:nvPr/>
        </p:nvSpPr>
        <p:spPr>
          <a:xfrm>
            <a:off x="301752" y="1614960"/>
            <a:ext cx="11585448" cy="1555682"/>
          </a:xfrm>
          <a:prstGeom prst="rect">
            <a:avLst/>
          </a:prstGeom>
          <a:noFill/>
        </p:spPr>
        <p:txBody>
          <a:bodyPr wrap="square" lIns="91440" tIns="45720" rIns="91440" bIns="45720" rtlCol="0" anchor="t">
            <a:spAutoFit/>
          </a:bodyPr>
          <a:lstStyle/>
          <a:p>
            <a:pPr algn="ctr">
              <a:lnSpc>
                <a:spcPct val="125000"/>
              </a:lnSpc>
            </a:pPr>
            <a:r>
              <a:rPr lang="en-US" sz="2600" dirty="0"/>
              <a:t>Funding to Mass. Clean Energy Center (</a:t>
            </a:r>
            <a:r>
              <a:rPr lang="en-US" sz="2600" dirty="0" err="1"/>
              <a:t>MassCEC</a:t>
            </a:r>
            <a:r>
              <a:rPr lang="en-US" sz="2600" dirty="0"/>
              <a:t>) to support expansion of existing  </a:t>
            </a:r>
            <a:r>
              <a:rPr lang="en-US" sz="2600" i="1" dirty="0"/>
              <a:t>Mass. Fleet Advisor Program </a:t>
            </a:r>
            <a:r>
              <a:rPr lang="en-US" sz="2600" dirty="0"/>
              <a:t>to provide full concierge services across the planning, funding, implementation, and operational phases.</a:t>
            </a:r>
            <a:endParaRPr lang="en-US" dirty="0">
              <a:cs typeface="Calibri" panose="020F0502020204030204"/>
            </a:endParaRPr>
          </a:p>
        </p:txBody>
      </p:sp>
      <p:pic>
        <p:nvPicPr>
          <p:cNvPr id="1026" name="Picture 2" descr="Massachusetts Fleet Advisor">
            <a:extLst>
              <a:ext uri="{FF2B5EF4-FFF2-40B4-BE49-F238E27FC236}">
                <a16:creationId xmlns:a16="http://schemas.microsoft.com/office/drawing/2014/main" id="{04C85822-6C59-53EB-8F59-0E9884CEFFA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464" r="3464"/>
          <a:stretch/>
        </p:blipFill>
        <p:spPr bwMode="auto">
          <a:xfrm>
            <a:off x="7227714" y="3512874"/>
            <a:ext cx="4455196" cy="1822579"/>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84EA68F2-78A9-C206-0257-506466346566}"/>
              </a:ext>
            </a:extLst>
          </p:cNvPr>
          <p:cNvSpPr txBox="1"/>
          <p:nvPr/>
        </p:nvSpPr>
        <p:spPr>
          <a:xfrm>
            <a:off x="841248" y="3429000"/>
            <a:ext cx="6105962" cy="1985480"/>
          </a:xfrm>
          <a:prstGeom prst="rect">
            <a:avLst/>
          </a:prstGeom>
          <a:solidFill>
            <a:schemeClr val="accent2">
              <a:lumMod val="20000"/>
              <a:lumOff val="80000"/>
            </a:schemeClr>
          </a:solidFill>
        </p:spPr>
        <p:txBody>
          <a:bodyPr wrap="square" rtlCol="0">
            <a:spAutoFit/>
          </a:bodyPr>
          <a:lstStyle/>
          <a:p>
            <a:pPr>
              <a:lnSpc>
                <a:spcPct val="125000"/>
              </a:lnSpc>
            </a:pPr>
            <a:r>
              <a:rPr lang="en-US" sz="2000"/>
              <a:t>New Services include, but not limited to:</a:t>
            </a:r>
          </a:p>
          <a:p>
            <a:pPr marL="342900" indent="-342900" algn="l" rtl="0" fontAlgn="base">
              <a:lnSpc>
                <a:spcPct val="125000"/>
              </a:lnSpc>
              <a:buFont typeface="Arial" panose="020B0604020202020204" pitchFamily="34" charset="0"/>
              <a:buChar char="•"/>
            </a:pPr>
            <a:r>
              <a:rPr lang="en-US" sz="2000" b="0" i="0" u="none" strike="noStrike">
                <a:solidFill>
                  <a:srgbClr val="000000"/>
                </a:solidFill>
                <a:effectLst/>
                <a:latin typeface="Calibri" panose="020F0502020204030204" pitchFamily="34" charset="0"/>
              </a:rPr>
              <a:t>Information hotline</a:t>
            </a:r>
            <a:r>
              <a:rPr lang="en-US" sz="2000" b="0" i="0">
                <a:solidFill>
                  <a:srgbClr val="000000"/>
                </a:solidFill>
                <a:effectLst/>
                <a:latin typeface="Calibri" panose="020F0502020204030204" pitchFamily="34" charset="0"/>
              </a:rPr>
              <a:t>​</a:t>
            </a:r>
            <a:endParaRPr lang="en-US" sz="2000">
              <a:solidFill>
                <a:srgbClr val="000000"/>
              </a:solidFill>
              <a:latin typeface="Arial" panose="020B0604020202020204" pitchFamily="34" charset="0"/>
            </a:endParaRPr>
          </a:p>
          <a:p>
            <a:pPr marL="342900" indent="-342900" algn="l" rtl="0" fontAlgn="base">
              <a:lnSpc>
                <a:spcPct val="125000"/>
              </a:lnSpc>
              <a:buFont typeface="Arial" panose="020B0604020202020204" pitchFamily="34" charset="0"/>
              <a:buChar char="•"/>
            </a:pPr>
            <a:r>
              <a:rPr lang="en-US" sz="2000" b="0" i="0" u="none" strike="noStrike">
                <a:solidFill>
                  <a:srgbClr val="000000"/>
                </a:solidFill>
                <a:effectLst/>
                <a:latin typeface="Calibri" panose="020F0502020204030204" pitchFamily="34" charset="0"/>
              </a:rPr>
              <a:t>One-stop-shop portal for cross-program applications  </a:t>
            </a:r>
            <a:r>
              <a:rPr lang="en-US" sz="2000" b="0" i="0">
                <a:solidFill>
                  <a:srgbClr val="000000"/>
                </a:solidFill>
                <a:effectLst/>
                <a:latin typeface="Calibri" panose="020F0502020204030204" pitchFamily="34" charset="0"/>
              </a:rPr>
              <a:t>​</a:t>
            </a:r>
            <a:endParaRPr lang="en-US" sz="2000">
              <a:solidFill>
                <a:srgbClr val="000000"/>
              </a:solidFill>
              <a:latin typeface="Arial" panose="020B0604020202020204" pitchFamily="34" charset="0"/>
            </a:endParaRPr>
          </a:p>
          <a:p>
            <a:pPr marL="342900" indent="-342900" algn="l" rtl="0" fontAlgn="base">
              <a:lnSpc>
                <a:spcPct val="125000"/>
              </a:lnSpc>
              <a:buFont typeface="Arial" panose="020B0604020202020204" pitchFamily="34" charset="0"/>
              <a:buChar char="•"/>
            </a:pPr>
            <a:r>
              <a:rPr lang="en-US" sz="2000" b="0" i="0" u="none" strike="noStrike">
                <a:solidFill>
                  <a:srgbClr val="000000"/>
                </a:solidFill>
                <a:effectLst/>
                <a:latin typeface="Calibri" panose="020F0502020204030204" pitchFamily="34" charset="0"/>
              </a:rPr>
              <a:t>Charging infrastructure assistance post-procurement  </a:t>
            </a:r>
            <a:r>
              <a:rPr lang="en-US" sz="2000" b="0" i="0">
                <a:solidFill>
                  <a:srgbClr val="000000"/>
                </a:solidFill>
                <a:effectLst/>
                <a:latin typeface="Calibri" panose="020F0502020204030204" pitchFamily="34" charset="0"/>
              </a:rPr>
              <a:t>​</a:t>
            </a:r>
            <a:endParaRPr lang="en-US" sz="2000">
              <a:solidFill>
                <a:srgbClr val="000000"/>
              </a:solidFill>
              <a:latin typeface="Arial" panose="020B0604020202020204" pitchFamily="34" charset="0"/>
            </a:endParaRPr>
          </a:p>
          <a:p>
            <a:pPr marL="342900" indent="-342900" algn="l" rtl="0" fontAlgn="base">
              <a:lnSpc>
                <a:spcPct val="125000"/>
              </a:lnSpc>
              <a:buFont typeface="Arial" panose="020B0604020202020204" pitchFamily="34" charset="0"/>
              <a:buChar char="•"/>
            </a:pPr>
            <a:r>
              <a:rPr lang="en-US" sz="2000" b="0" i="0" u="none" strike="noStrike">
                <a:solidFill>
                  <a:srgbClr val="000000"/>
                </a:solidFill>
                <a:effectLst/>
                <a:latin typeface="Calibri" panose="020F0502020204030204" pitchFamily="34" charset="0"/>
              </a:rPr>
              <a:t>Creation of fleet communities or forums </a:t>
            </a:r>
            <a:r>
              <a:rPr lang="en-US" sz="2000" b="0" i="0">
                <a:solidFill>
                  <a:srgbClr val="000000"/>
                </a:solidFill>
                <a:effectLst/>
                <a:latin typeface="Calibri" panose="020F0502020204030204" pitchFamily="34" charset="0"/>
              </a:rPr>
              <a:t>​</a:t>
            </a:r>
            <a:endParaRPr lang="en-US" sz="2000">
              <a:solidFill>
                <a:srgbClr val="000000"/>
              </a:solidFill>
              <a:latin typeface="Arial" panose="020B0604020202020204" pitchFamily="34" charset="0"/>
            </a:endParaRPr>
          </a:p>
        </p:txBody>
      </p:sp>
    </p:spTree>
    <p:extLst>
      <p:ext uri="{BB962C8B-B14F-4D97-AF65-F5344CB8AC3E}">
        <p14:creationId xmlns:p14="http://schemas.microsoft.com/office/powerpoint/2010/main" val="45091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BC264-1A48-2817-5055-C32618CA13E0}"/>
              </a:ext>
            </a:extLst>
          </p:cNvPr>
          <p:cNvSpPr>
            <a:spLocks noGrp="1"/>
          </p:cNvSpPr>
          <p:nvPr>
            <p:ph type="title"/>
          </p:nvPr>
        </p:nvSpPr>
        <p:spPr>
          <a:xfrm>
            <a:off x="838200" y="365126"/>
            <a:ext cx="10515600" cy="1114354"/>
          </a:xfrm>
        </p:spPr>
        <p:txBody>
          <a:bodyPr>
            <a:normAutofit/>
          </a:bodyPr>
          <a:lstStyle/>
          <a:p>
            <a:r>
              <a:rPr lang="en-US" sz="3600" b="1">
                <a:latin typeface="+mn-lt"/>
              </a:rPr>
              <a:t>2) Vehicle Rebates</a:t>
            </a:r>
          </a:p>
        </p:txBody>
      </p:sp>
      <p:sp>
        <p:nvSpPr>
          <p:cNvPr id="3" name="Content Placeholder 2">
            <a:extLst>
              <a:ext uri="{FF2B5EF4-FFF2-40B4-BE49-F238E27FC236}">
                <a16:creationId xmlns:a16="http://schemas.microsoft.com/office/drawing/2014/main" id="{F1AB4EDA-27BA-A7B7-63C2-E0A18B882783}"/>
              </a:ext>
            </a:extLst>
          </p:cNvPr>
          <p:cNvSpPr>
            <a:spLocks noGrp="1"/>
          </p:cNvSpPr>
          <p:nvPr>
            <p:ph idx="1"/>
          </p:nvPr>
        </p:nvSpPr>
        <p:spPr>
          <a:xfrm>
            <a:off x="838200" y="1432499"/>
            <a:ext cx="10925710" cy="1243794"/>
          </a:xfrm>
        </p:spPr>
        <p:txBody>
          <a:bodyPr vert="horz" lIns="91440" tIns="45720" rIns="91440" bIns="45720" rtlCol="0" anchor="t">
            <a:normAutofit/>
          </a:bodyPr>
          <a:lstStyle/>
          <a:p>
            <a:pPr marL="0" indent="0" algn="ctr" rtl="0" fontAlgn="base">
              <a:lnSpc>
                <a:spcPct val="135000"/>
              </a:lnSpc>
              <a:spcBef>
                <a:spcPts val="0"/>
              </a:spcBef>
              <a:buNone/>
            </a:pPr>
            <a:r>
              <a:rPr lang="en-US" sz="2600">
                <a:solidFill>
                  <a:srgbClr val="000000"/>
                </a:solidFill>
                <a:latin typeface="Calibri" panose="020F0502020204030204" pitchFamily="34" charset="0"/>
              </a:rPr>
              <a:t>CFEI funding will utilize existing MOR-EV structure to allow for increased MHD ZEV rebates, prioritizing small fleets operating in LIDACs.</a:t>
            </a:r>
            <a:endParaRPr lang="en-US" sz="2600">
              <a:cs typeface="Calibri" panose="020F0502020204030204"/>
            </a:endParaRPr>
          </a:p>
        </p:txBody>
      </p:sp>
      <p:sp>
        <p:nvSpPr>
          <p:cNvPr id="5" name="Rectangle 4">
            <a:extLst>
              <a:ext uri="{FF2B5EF4-FFF2-40B4-BE49-F238E27FC236}">
                <a16:creationId xmlns:a16="http://schemas.microsoft.com/office/drawing/2014/main" id="{D6BD0257-8917-72DA-313B-416C2624E2B7}"/>
              </a:ext>
            </a:extLst>
          </p:cNvPr>
          <p:cNvSpPr/>
          <p:nvPr/>
        </p:nvSpPr>
        <p:spPr>
          <a:xfrm>
            <a:off x="838200" y="0"/>
            <a:ext cx="10515600" cy="192856"/>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 Image">
            <a:extLst>
              <a:ext uri="{FF2B5EF4-FFF2-40B4-BE49-F238E27FC236}">
                <a16:creationId xmlns:a16="http://schemas.microsoft.com/office/drawing/2014/main" id="{2B3E9552-0708-6B84-115D-CEC8B27383A6}"/>
              </a:ext>
            </a:extLst>
          </p:cNvPr>
          <p:cNvPicPr>
            <a:picLocks noChangeAspect="1"/>
          </p:cNvPicPr>
          <p:nvPr/>
        </p:nvPicPr>
        <p:blipFill>
          <a:blip r:embed="rId2"/>
          <a:stretch>
            <a:fillRect/>
          </a:stretch>
        </p:blipFill>
        <p:spPr>
          <a:xfrm>
            <a:off x="6441819" y="3034357"/>
            <a:ext cx="5469097" cy="1640729"/>
          </a:xfrm>
          <a:prstGeom prst="rect">
            <a:avLst/>
          </a:prstGeom>
        </p:spPr>
      </p:pic>
      <p:sp>
        <p:nvSpPr>
          <p:cNvPr id="6" name="TextBox 5">
            <a:extLst>
              <a:ext uri="{FF2B5EF4-FFF2-40B4-BE49-F238E27FC236}">
                <a16:creationId xmlns:a16="http://schemas.microsoft.com/office/drawing/2014/main" id="{7643CD91-4998-6E38-BCDE-DB6D4618C579}"/>
              </a:ext>
            </a:extLst>
          </p:cNvPr>
          <p:cNvSpPr txBox="1"/>
          <p:nvPr/>
        </p:nvSpPr>
        <p:spPr>
          <a:xfrm>
            <a:off x="1112869" y="3034357"/>
            <a:ext cx="4637314" cy="2893100"/>
          </a:xfrm>
          <a:prstGeom prst="rect">
            <a:avLst/>
          </a:prstGeom>
          <a:solidFill>
            <a:schemeClr val="accent2">
              <a:lumMod val="20000"/>
              <a:lumOff val="80000"/>
            </a:schemeClr>
          </a:solidFill>
        </p:spPr>
        <p:txBody>
          <a:bodyPr wrap="square" rtlCol="0">
            <a:spAutoFit/>
          </a:bodyPr>
          <a:lstStyle/>
          <a:p>
            <a:r>
              <a:rPr lang="en-US" sz="2400"/>
              <a:t>Rebate adders:</a:t>
            </a:r>
          </a:p>
          <a:p>
            <a:pPr marL="742950" lvl="1" indent="-285750">
              <a:buFont typeface="Arial" panose="020B0604020202020204" pitchFamily="34" charset="0"/>
              <a:buChar char="•"/>
            </a:pPr>
            <a:r>
              <a:rPr lang="en-US" sz="2200" i="1"/>
              <a:t>Small fleets</a:t>
            </a:r>
          </a:p>
          <a:p>
            <a:pPr marL="742950" lvl="1" indent="-285750">
              <a:buFont typeface="Arial" panose="020B0604020202020204" pitchFamily="34" charset="0"/>
              <a:buChar char="•"/>
            </a:pPr>
            <a:r>
              <a:rPr lang="en-US" sz="2200" i="1"/>
              <a:t>Fleets in LIDACs </a:t>
            </a:r>
          </a:p>
          <a:p>
            <a:pPr marL="742950" lvl="1" indent="-285750">
              <a:buFont typeface="Arial" panose="020B0604020202020204" pitchFamily="34" charset="0"/>
              <a:buChar char="•"/>
            </a:pPr>
            <a:r>
              <a:rPr lang="en-US" sz="2200" i="1"/>
              <a:t>Diesel vehicle scrappage</a:t>
            </a:r>
          </a:p>
          <a:p>
            <a:endParaRPr lang="en-US" sz="2200"/>
          </a:p>
          <a:p>
            <a:r>
              <a:rPr lang="en-US" sz="2400"/>
              <a:t>Rebate subtractor for large fleets</a:t>
            </a:r>
          </a:p>
          <a:p>
            <a:endParaRPr lang="en-US" sz="2200"/>
          </a:p>
          <a:p>
            <a:r>
              <a:rPr lang="en-US" sz="2400"/>
              <a:t>10 vehicle limit</a:t>
            </a:r>
          </a:p>
        </p:txBody>
      </p:sp>
    </p:spTree>
    <p:extLst>
      <p:ext uri="{BB962C8B-B14F-4D97-AF65-F5344CB8AC3E}">
        <p14:creationId xmlns:p14="http://schemas.microsoft.com/office/powerpoint/2010/main" val="8889940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a:extLst>
              <a:ext uri="{FF2B5EF4-FFF2-40B4-BE49-F238E27FC236}">
                <a16:creationId xmlns:a16="http://schemas.microsoft.com/office/drawing/2014/main" id="{99C7CF4E-32BA-DBAD-57BA-2CFCF0A0F5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9382" y="3833965"/>
            <a:ext cx="3867150" cy="20288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068BC264-1A48-2817-5055-C32618CA13E0}"/>
              </a:ext>
            </a:extLst>
          </p:cNvPr>
          <p:cNvSpPr>
            <a:spLocks noGrp="1"/>
          </p:cNvSpPr>
          <p:nvPr>
            <p:ph type="title"/>
          </p:nvPr>
        </p:nvSpPr>
        <p:spPr/>
        <p:txBody>
          <a:bodyPr>
            <a:normAutofit/>
          </a:bodyPr>
          <a:lstStyle/>
          <a:p>
            <a:r>
              <a:rPr lang="en-US" sz="3600" b="1">
                <a:latin typeface="+mn-lt"/>
              </a:rPr>
              <a:t>3) Charging Infrastructure</a:t>
            </a:r>
          </a:p>
        </p:txBody>
      </p:sp>
      <p:sp>
        <p:nvSpPr>
          <p:cNvPr id="3" name="Content Placeholder 2">
            <a:extLst>
              <a:ext uri="{FF2B5EF4-FFF2-40B4-BE49-F238E27FC236}">
                <a16:creationId xmlns:a16="http://schemas.microsoft.com/office/drawing/2014/main" id="{F1AB4EDA-27BA-A7B7-63C2-E0A18B882783}"/>
              </a:ext>
            </a:extLst>
          </p:cNvPr>
          <p:cNvSpPr>
            <a:spLocks noGrp="1"/>
          </p:cNvSpPr>
          <p:nvPr>
            <p:ph idx="1"/>
          </p:nvPr>
        </p:nvSpPr>
        <p:spPr>
          <a:xfrm>
            <a:off x="838200" y="1483687"/>
            <a:ext cx="10515600" cy="1345045"/>
          </a:xfrm>
        </p:spPr>
        <p:txBody>
          <a:bodyPr vert="horz" lIns="91440" tIns="45720" rIns="91440" bIns="45720" rtlCol="0" anchor="t">
            <a:noAutofit/>
          </a:bodyPr>
          <a:lstStyle/>
          <a:p>
            <a:pPr marL="0" indent="0" algn="ctr">
              <a:lnSpc>
                <a:spcPct val="125000"/>
              </a:lnSpc>
              <a:spcBef>
                <a:spcPts val="0"/>
              </a:spcBef>
              <a:buNone/>
            </a:pPr>
            <a:r>
              <a:rPr lang="en-US" sz="2600"/>
              <a:t>Partnership with utilities to utilize make-ready funding with supplemental CPRG funding when utility funds are not available.</a:t>
            </a:r>
            <a:endParaRPr lang="en-US"/>
          </a:p>
        </p:txBody>
      </p:sp>
      <p:sp>
        <p:nvSpPr>
          <p:cNvPr id="5" name="Rectangle 4">
            <a:extLst>
              <a:ext uri="{FF2B5EF4-FFF2-40B4-BE49-F238E27FC236}">
                <a16:creationId xmlns:a16="http://schemas.microsoft.com/office/drawing/2014/main" id="{D6BD0257-8917-72DA-313B-416C2624E2B7}"/>
              </a:ext>
            </a:extLst>
          </p:cNvPr>
          <p:cNvSpPr/>
          <p:nvPr/>
        </p:nvSpPr>
        <p:spPr>
          <a:xfrm>
            <a:off x="838200" y="0"/>
            <a:ext cx="10515600" cy="192856"/>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9" name="Picture 5" descr="UK hits major clean energy milestone | National Grid Group">
            <a:extLst>
              <a:ext uri="{FF2B5EF4-FFF2-40B4-BE49-F238E27FC236}">
                <a16:creationId xmlns:a16="http://schemas.microsoft.com/office/drawing/2014/main" id="{C7AF2A2A-B624-FB88-3618-33EB02A054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53250" y="3011020"/>
            <a:ext cx="4400550" cy="9048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2C6555C-6DF9-BD4A-DA25-8A6445863375}"/>
              </a:ext>
            </a:extLst>
          </p:cNvPr>
          <p:cNvSpPr txBox="1"/>
          <p:nvPr/>
        </p:nvSpPr>
        <p:spPr>
          <a:xfrm>
            <a:off x="838200" y="3136717"/>
            <a:ext cx="5064852" cy="2123658"/>
          </a:xfrm>
          <a:prstGeom prst="rect">
            <a:avLst/>
          </a:prstGeom>
          <a:solidFill>
            <a:schemeClr val="accent2">
              <a:lumMod val="20000"/>
              <a:lumOff val="80000"/>
            </a:schemeClr>
          </a:solidFill>
        </p:spPr>
        <p:txBody>
          <a:bodyPr wrap="square" rtlCol="0">
            <a:spAutoFit/>
          </a:bodyPr>
          <a:lstStyle/>
          <a:p>
            <a:pPr>
              <a:spcAft>
                <a:spcPts val="600"/>
              </a:spcAft>
            </a:pPr>
            <a:r>
              <a:rPr lang="en-US" sz="2400"/>
              <a:t>CFEI funds will support:</a:t>
            </a:r>
          </a:p>
          <a:p>
            <a:pPr marL="285750" indent="-285750">
              <a:spcAft>
                <a:spcPts val="600"/>
              </a:spcAft>
              <a:buFont typeface="Arial" panose="020B0604020202020204" pitchFamily="34" charset="0"/>
              <a:buChar char="•"/>
            </a:pPr>
            <a:r>
              <a:rPr lang="en-US" sz="2200"/>
              <a:t>Municipal light plant projects</a:t>
            </a:r>
          </a:p>
          <a:p>
            <a:pPr marL="285750" indent="-285750">
              <a:spcAft>
                <a:spcPts val="600"/>
              </a:spcAft>
              <a:buFont typeface="Arial" panose="020B0604020202020204" pitchFamily="34" charset="0"/>
              <a:buChar char="•"/>
            </a:pPr>
            <a:r>
              <a:rPr lang="en-US" sz="2200"/>
              <a:t>Multiyear networking costs</a:t>
            </a:r>
          </a:p>
          <a:p>
            <a:pPr marL="285750" indent="-285750">
              <a:spcAft>
                <a:spcPts val="600"/>
              </a:spcAft>
              <a:buFont typeface="Arial" panose="020B0604020202020204" pitchFamily="34" charset="0"/>
              <a:buChar char="•"/>
            </a:pPr>
            <a:r>
              <a:rPr lang="en-US" sz="2200"/>
              <a:t>Multiyear maintenance costs</a:t>
            </a:r>
          </a:p>
          <a:p>
            <a:pPr marL="285750" indent="-285750">
              <a:spcAft>
                <a:spcPts val="600"/>
              </a:spcAft>
              <a:buFont typeface="Arial" panose="020B0604020202020204" pitchFamily="34" charset="0"/>
              <a:buChar char="•"/>
            </a:pPr>
            <a:r>
              <a:rPr lang="en-US" sz="2200"/>
              <a:t>Ancillary costs like signage, bollards, etc.</a:t>
            </a:r>
          </a:p>
        </p:txBody>
      </p:sp>
    </p:spTree>
    <p:extLst>
      <p:ext uri="{BB962C8B-B14F-4D97-AF65-F5344CB8AC3E}">
        <p14:creationId xmlns:p14="http://schemas.microsoft.com/office/powerpoint/2010/main" val="2913721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D502BEF9A943549BD33FB23CBFBFEC8" ma:contentTypeVersion="23" ma:contentTypeDescription="Create a new document." ma:contentTypeScope="" ma:versionID="a9f2f539681851cc8fb7bbfecf1425b9">
  <xsd:schema xmlns:xsd="http://www.w3.org/2001/XMLSchema" xmlns:xs="http://www.w3.org/2001/XMLSchema" xmlns:p="http://schemas.microsoft.com/office/2006/metadata/properties" xmlns:ns2="9ba65420-7720-41ed-bcad-c2a55fef165f" xmlns:ns3="025e7347-02b9-4ccf-9345-e3928028332f" targetNamespace="http://schemas.microsoft.com/office/2006/metadata/properties" ma:root="true" ma:fieldsID="edf8fb83027b5e616683f6c587f7c44c" ns2:_="" ns3:_="">
    <xsd:import namespace="9ba65420-7720-41ed-bcad-c2a55fef165f"/>
    <xsd:import namespace="025e7347-02b9-4ccf-9345-e3928028332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Input_x002f_SubmissionStage" minOccurs="0"/>
                <xsd:element ref="ns2:Dateapp_x002e_teamcompleteddoc_x002e_" minOccurs="0"/>
                <xsd:element ref="ns2:DOERPointPerson" minOccurs="0"/>
                <xsd:element ref="ns2:MediaServiceSearchProperties" minOccurs="0"/>
                <xsd:element ref="ns2:Status" minOccurs="0"/>
                <xsd:element ref="ns2:StatusforSubmission"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a65420-7720-41ed-bcad-c2a55fef16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Input_x002f_SubmissionStage" ma:index="19" nillable="true" ma:displayName="Input/Submission Stage" ma:description="CME will enter in the basic info located in the first section of the worksheet, then once it is marked as filled out, the appropriate DOER division managing the application will fill out the remaining part of the worksheet. &#10;After app. team inputs the rest of the worksheet answers, they should mark it as 'ready for OCIR'." ma:format="Dropdown" ma:internalName="Input_x002f_SubmissionStage">
      <xsd:simpleType>
        <xsd:restriction base="dms:Choice">
          <xsd:enumeration value="With CME"/>
          <xsd:enumeration value="Submitted to OCIR"/>
          <xsd:enumeration value="Waiting"/>
          <xsd:enumeration value="Sent to Program Point Person(s) for Completion"/>
        </xsd:restriction>
      </xsd:simpleType>
    </xsd:element>
    <xsd:element name="Dateapp_x002e_teamcompleteddoc_x002e_" ma:index="20" nillable="true" ma:displayName="Date app. team completed doc." ma:description="When the DOER app. team for that specific federal application completed the rest of the worksheet questions" ma:format="DateOnly" ma:internalName="Dateapp_x002e_teamcompleteddoc_x002e_">
      <xsd:simpleType>
        <xsd:restriction base="dms:DateTime"/>
      </xsd:simpleType>
    </xsd:element>
    <xsd:element name="DOERPointPerson" ma:index="21" nillable="true" ma:displayName="DOER Point Person" ma:description="DOER point person for the program - will likely be the person to ask to fill out the questions (after the first basic info questions) for the worksheet. " ma:format="Dropdown" ma:list="UserInfo" ma:SharePointGroup="0" ma:internalName="DOERPointPerson">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Status" ma:index="23" nillable="true" ma:displayName="Status" ma:default="Waiting" ma:format="Dropdown" ma:internalName="Status">
      <xsd:simpleType>
        <xsd:restriction base="dms:Choice">
          <xsd:enumeration value="Waiting"/>
          <xsd:enumeration value="With DL"/>
          <xsd:enumeration value="Sent to Point Person"/>
          <xsd:enumeration value="Sent to CPR"/>
        </xsd:restriction>
      </xsd:simpleType>
    </xsd:element>
    <xsd:element name="StatusforSubmission" ma:index="24" nillable="true" ma:displayName="Status for Submission" ma:format="Dropdown" ma:internalName="StatusforSubmission">
      <xsd:complexType>
        <xsd:complexContent>
          <xsd:extension base="dms:MultiChoice">
            <xsd:sequence>
              <xsd:element name="Value" maxOccurs="unbounded" minOccurs="0" nillable="true">
                <xsd:simpleType>
                  <xsd:restriction base="dms:Choice">
                    <xsd:enumeration value="Not Started"/>
                    <xsd:enumeration value="Draft"/>
                    <xsd:enumeration value="Needs Signature"/>
                    <xsd:enumeration value="Ready to Submit"/>
                    <xsd:enumeration value="Not for Submission"/>
                    <xsd:enumeration value="Needs Renaming"/>
                    <xsd:enumeration value="Needs File Type Change"/>
                    <xsd:enumeration value="Needs to be Combined w. Other File"/>
                  </xsd:restriction>
                </xsd:simpleType>
              </xsd:element>
            </xsd:sequence>
          </xsd:extension>
        </xsd:complexContent>
      </xsd:complexType>
    </xsd:element>
    <xsd:element name="MediaServiceDateTaken" ma:index="25" nillable="true" ma:displayName="MediaServiceDateTaken" ma:hidden="true" ma:indexed="true" ma:internalName="MediaServiceDateTaken" ma:readOnly="true">
      <xsd:simpleType>
        <xsd:restriction base="dms:Text"/>
      </xsd:simpleType>
    </xsd:element>
    <xsd:element name="MediaLengthInSeconds" ma:index="26"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5e7347-02b9-4ccf-9345-e3928028332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7ff03c6e-2d7e-463b-a2db-8f4845512aa4}" ma:internalName="TaxCatchAll" ma:showField="CatchAllData" ma:web="025e7347-02b9-4ccf-9345-e392802833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put_x002f_SubmissionStage xmlns="9ba65420-7720-41ed-bcad-c2a55fef165f">Waiting</Input_x002f_SubmissionStage>
    <lcf76f155ced4ddcb4097134ff3c332f xmlns="9ba65420-7720-41ed-bcad-c2a55fef165f">
      <Terms xmlns="http://schemas.microsoft.com/office/infopath/2007/PartnerControls"/>
    </lcf76f155ced4ddcb4097134ff3c332f>
    <TaxCatchAll xmlns="025e7347-02b9-4ccf-9345-e3928028332f" xsi:nil="true"/>
    <Status xmlns="9ba65420-7720-41ed-bcad-c2a55fef165f">Waiting</Status>
    <DOERPointPerson xmlns="9ba65420-7720-41ed-bcad-c2a55fef165f">
      <UserInfo>
        <DisplayName/>
        <AccountId xsi:nil="true"/>
        <AccountType/>
      </UserInfo>
    </DOERPointPerson>
    <Dateapp_x002e_teamcompleteddoc_x002e_ xmlns="9ba65420-7720-41ed-bcad-c2a55fef165f" xsi:nil="true"/>
    <SharedWithUsers xmlns="025e7347-02b9-4ccf-9345-e3928028332f">
      <UserInfo>
        <DisplayName>Snyder, Catie (ENE)</DisplayName>
        <AccountId>63</AccountId>
        <AccountType/>
      </UserInfo>
      <UserInfo>
        <DisplayName>Scribner, Mark (ENE)</DisplayName>
        <AccountId>249</AccountId>
        <AccountType/>
      </UserInfo>
      <UserInfo>
        <DisplayName>Rachel Ackerman</DisplayName>
        <AccountId>276</AccountId>
        <AccountType/>
      </UserInfo>
    </SharedWithUsers>
    <StatusforSubmission xmlns="9ba65420-7720-41ed-bcad-c2a55fef165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44DC4DE-B2D9-47EC-9FE4-DBA437D5E721}">
  <ds:schemaRefs>
    <ds:schemaRef ds:uri="025e7347-02b9-4ccf-9345-e3928028332f"/>
    <ds:schemaRef ds:uri="9ba65420-7720-41ed-bcad-c2a55fef16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FCE2994-1DB1-4E03-A27E-E5B559FE2844}">
  <ds:schemaRefs>
    <ds:schemaRef ds:uri="9ba65420-7720-41ed-bcad-c2a55fef165f"/>
    <ds:schemaRef ds:uri="http://schemas.microsoft.com/office/2006/documentManagement/types"/>
    <ds:schemaRef ds:uri="http://purl.org/dc/terms/"/>
    <ds:schemaRef ds:uri="http://purl.org/dc/elements/1.1/"/>
    <ds:schemaRef ds:uri="http://schemas.microsoft.com/office/2006/metadata/properties"/>
    <ds:schemaRef ds:uri="http://schemas.openxmlformats.org/package/2006/metadata/core-properties"/>
    <ds:schemaRef ds:uri="http://schemas.microsoft.com/office/infopath/2007/PartnerControls"/>
    <ds:schemaRef ds:uri="025e7347-02b9-4ccf-9345-e3928028332f"/>
    <ds:schemaRef ds:uri="http://purl.org/dc/dcmitype/"/>
    <ds:schemaRef ds:uri="http://www.w3.org/XML/1998/namespace"/>
  </ds:schemaRefs>
</ds:datastoreItem>
</file>

<file path=customXml/itemProps3.xml><?xml version="1.0" encoding="utf-8"?>
<ds:datastoreItem xmlns:ds="http://schemas.openxmlformats.org/officeDocument/2006/customXml" ds:itemID="{2DFEF6D2-689C-43E5-842B-CFC9B2591D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1449</TotalTime>
  <Words>667</Words>
  <Application>Microsoft Office PowerPoint</Application>
  <PresentationFormat>Widescreen</PresentationFormat>
  <Paragraphs>114</Paragraphs>
  <Slides>13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Segoe UI</vt:lpstr>
      <vt:lpstr>Office Theme</vt:lpstr>
      <vt:lpstr>Comprehensive Fleet Electrification Initiative​ (CFEI) EPA CPRG Grant Application</vt:lpstr>
      <vt:lpstr>What is CPRG?</vt:lpstr>
      <vt:lpstr>Why a Truck Electrification Focus?</vt:lpstr>
      <vt:lpstr>Grant Development Outreach</vt:lpstr>
      <vt:lpstr>Goals of DOER CPRG Application </vt:lpstr>
      <vt:lpstr>Key Proposal Components</vt:lpstr>
      <vt:lpstr>1) Fleet Advisory Services 2.0</vt:lpstr>
      <vt:lpstr>2) Vehicle Rebates</vt:lpstr>
      <vt:lpstr>3) Charging Infrastructure</vt:lpstr>
      <vt:lpstr>4) Community-Based Outreach &amp; Education</vt:lpstr>
      <vt:lpstr>5) Workforce Development</vt:lpstr>
      <vt:lpstr>CFEI Partners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Massachusetts’ CPRG Application</dc:title>
  <dc:creator>Bowler, Morgan (ENE)</dc:creator>
  <cp:lastModifiedBy>Gronendyke, Kathleen M (EEA)</cp:lastModifiedBy>
  <cp:revision>3</cp:revision>
  <dcterms:created xsi:type="dcterms:W3CDTF">2024-03-11T15:35:41Z</dcterms:created>
  <dcterms:modified xsi:type="dcterms:W3CDTF">2024-06-06T16:51:48Z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0x0101000D502BEF9A943549BD33FB23CBFBFEC8</vt:lpwstr>
  </property>
  <property fmtid="{D5CDD505-2E9C-101B-9397-08002B2CF9AE}" pid="3" name="MediaServiceImageTags">
    <vt:lpwstr/>
  </property>
</Properties>
</file>