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09" r:id="rId5"/>
    <p:sldId id="2147138840" r:id="rId6"/>
    <p:sldId id="2147138838" r:id="rId7"/>
    <p:sldId id="7252" r:id="rId8"/>
    <p:sldId id="2147138841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2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ke Judge" initials="MJ" lastIdx="22" clrIdx="0"/>
  <p:cmAuthor id="1" name="Lauwers, Will (ENE)" initials="LW(" lastIdx="1" clrIdx="1"/>
  <p:cmAuthor id="2" name="Lauwers, Will (ENE)" initials="LW( [2]" lastIdx="3" clrIdx="2"/>
  <p:cmAuthor id="3" name="McGuire, Amy (ENE)" initials="MA(" lastIdx="13" clrIdx="3"/>
  <p:cmAuthor id="4" name="Sergeant, Kara (ENE)" initials="SK(" lastIdx="21" clrIdx="4"/>
  <p:cmAuthor id="5" name="Will" initials="W" lastIdx="1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1F497D"/>
    <a:srgbClr val="1F4994"/>
    <a:srgbClr val="245794"/>
    <a:srgbClr val="FFFFBD"/>
    <a:srgbClr val="FF0000"/>
    <a:srgbClr val="FFFF66"/>
    <a:srgbClr val="00A44A"/>
    <a:srgbClr val="000000"/>
    <a:srgbClr val="525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46A7BB-7ED8-422C-9C38-5B99851BADB5}" v="119" dt="2024-05-08T15:31:55.866"/>
    <p1510:client id="{B957A727-19B6-06A4-3C9A-56895DAD73D8}" v="1" dt="2024-05-08T15:26:31.9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>
        <p:guide orient="horz" pos="3072"/>
        <p:guide pos="42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/>
              <a:t>Fleet EVSE Grant: Funding Progress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'[Fleet EVSE Grant 2.0 Public Tracker.xlsx]Visuals'!$A$3</c:f>
              <c:strCache>
                <c:ptCount val="1"/>
                <c:pt idx="0">
                  <c:v>Apps Awarded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'[Fleet EVSE Grant 2.0 Public Tracker.xlsx]Visuals'!$B$2</c:f>
              <c:strCache>
                <c:ptCount val="1"/>
                <c:pt idx="0">
                  <c:v>Funding</c:v>
                </c:pt>
              </c:strCache>
            </c:strRef>
          </c:cat>
          <c:val>
            <c:numRef>
              <c:f>'[Fleet EVSE Grant 2.0 Public Tracker.xlsx]Visuals'!$B$3</c:f>
              <c:numCache>
                <c:formatCode>"$"#,##0</c:formatCode>
                <c:ptCount val="1"/>
                <c:pt idx="0">
                  <c:v>146039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22-4A91-9E9F-1696C40F8C90}"/>
            </c:ext>
          </c:extLst>
        </c:ser>
        <c:ser>
          <c:idx val="1"/>
          <c:order val="1"/>
          <c:tx>
            <c:strRef>
              <c:f>'[Fleet EVSE Grant 2.0 Public Tracker.xlsx]Visuals'!$A$4</c:f>
              <c:strCache>
                <c:ptCount val="1"/>
                <c:pt idx="0">
                  <c:v>Apps Submitted/Pending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'[Fleet EVSE Grant 2.0 Public Tracker.xlsx]Visuals'!$B$2</c:f>
              <c:strCache>
                <c:ptCount val="1"/>
                <c:pt idx="0">
                  <c:v>Funding</c:v>
                </c:pt>
              </c:strCache>
            </c:strRef>
          </c:cat>
          <c:val>
            <c:numRef>
              <c:f>'[Fleet EVSE Grant 2.0 Public Tracker.xlsx]Visuals'!$B$4</c:f>
              <c:numCache>
                <c:formatCode>"$"#,##0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22-4A91-9E9F-1696C40F8C90}"/>
            </c:ext>
          </c:extLst>
        </c:ser>
        <c:ser>
          <c:idx val="2"/>
          <c:order val="2"/>
          <c:tx>
            <c:strRef>
              <c:f>'[Fleet EVSE Grant 2.0 Public Tracker.xlsx]Visuals'!$A$5</c:f>
              <c:strCache>
                <c:ptCount val="1"/>
                <c:pt idx="0">
                  <c:v>Apps In Progress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'[Fleet EVSE Grant 2.0 Public Tracker.xlsx]Visuals'!$B$2</c:f>
              <c:strCache>
                <c:ptCount val="1"/>
                <c:pt idx="0">
                  <c:v>Funding</c:v>
                </c:pt>
              </c:strCache>
            </c:strRef>
          </c:cat>
          <c:val>
            <c:numRef>
              <c:f>'[Fleet EVSE Grant 2.0 Public Tracker.xlsx]Visuals'!$B$5</c:f>
              <c:numCache>
                <c:formatCode>"$"#,##0</c:formatCode>
                <c:ptCount val="1"/>
                <c:pt idx="0">
                  <c:v>852313.5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22-4A91-9E9F-1696C40F8C90}"/>
            </c:ext>
          </c:extLst>
        </c:ser>
        <c:ser>
          <c:idx val="3"/>
          <c:order val="3"/>
          <c:tx>
            <c:strRef>
              <c:f>'[Fleet EVSE Grant 2.0 Public Tracker.xlsx]Visuals'!$A$6</c:f>
              <c:strCache>
                <c:ptCount val="1"/>
                <c:pt idx="0">
                  <c:v>Possible Apps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'[Fleet EVSE Grant 2.0 Public Tracker.xlsx]Visuals'!$B$2</c:f>
              <c:strCache>
                <c:ptCount val="1"/>
                <c:pt idx="0">
                  <c:v>Funding</c:v>
                </c:pt>
              </c:strCache>
            </c:strRef>
          </c:cat>
          <c:val>
            <c:numRef>
              <c:f>'[Fleet EVSE Grant 2.0 Public Tracker.xlsx]Visuals'!$B$6</c:f>
              <c:numCache>
                <c:formatCode>"$"#,##0</c:formatCode>
                <c:ptCount val="1"/>
                <c:pt idx="0">
                  <c:v>439865.8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22-4A91-9E9F-1696C40F8C90}"/>
            </c:ext>
          </c:extLst>
        </c:ser>
        <c:ser>
          <c:idx val="4"/>
          <c:order val="4"/>
          <c:tx>
            <c:strRef>
              <c:f>'[Fleet EVSE Grant 2.0 Public Tracker.xlsx]Visuals'!$A$7</c:f>
              <c:strCache>
                <c:ptCount val="1"/>
                <c:pt idx="0">
                  <c:v>Expressed Interest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'[Fleet EVSE Grant 2.0 Public Tracker.xlsx]Visuals'!$B$2</c:f>
              <c:strCache>
                <c:ptCount val="1"/>
                <c:pt idx="0">
                  <c:v>Funding</c:v>
                </c:pt>
              </c:strCache>
            </c:strRef>
          </c:cat>
          <c:val>
            <c:numRef>
              <c:f>'[Fleet EVSE Grant 2.0 Public Tracker.xlsx]Visuals'!$B$7</c:f>
              <c:numCache>
                <c:formatCode>"$"#,##0</c:formatCode>
                <c:ptCount val="1"/>
                <c:pt idx="0">
                  <c:v>210000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22-4A91-9E9F-1696C40F8C90}"/>
            </c:ext>
          </c:extLst>
        </c:ser>
        <c:ser>
          <c:idx val="5"/>
          <c:order val="5"/>
          <c:tx>
            <c:strRef>
              <c:f>'[Fleet EVSE Grant 2.0 Public Tracker.xlsx]Visuals'!$A$8</c:f>
              <c:strCache>
                <c:ptCount val="1"/>
                <c:pt idx="0">
                  <c:v>Funding Remaining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'[Fleet EVSE Grant 2.0 Public Tracker.xlsx]Visuals'!$B$2</c:f>
              <c:strCache>
                <c:ptCount val="1"/>
                <c:pt idx="0">
                  <c:v>Funding</c:v>
                </c:pt>
              </c:strCache>
            </c:strRef>
          </c:cat>
          <c:val>
            <c:numRef>
              <c:f>'[Fleet EVSE Grant 2.0 Public Tracker.xlsx]Visuals'!$B$8</c:f>
              <c:numCache>
                <c:formatCode>"$"#,##0</c:formatCode>
                <c:ptCount val="1"/>
                <c:pt idx="0">
                  <c:v>-148218.30000000005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C22-4A91-9E9F-1696C40F8C9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400769520"/>
        <c:axId val="1978445072"/>
      </c:barChart>
      <c:catAx>
        <c:axId val="14007695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78445072"/>
        <c:crosses val="autoZero"/>
        <c:auto val="1"/>
        <c:lblAlgn val="ctr"/>
        <c:lblOffset val="100"/>
        <c:noMultiLvlLbl val="0"/>
      </c:catAx>
      <c:valAx>
        <c:axId val="1978445072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0769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ysClr val="window" lastClr="FFFFFF">
          <a:lumMod val="75000"/>
        </a:sysClr>
      </a:solidFill>
    </a:ln>
    <a:effectLst/>
  </c:spPr>
  <c:txPr>
    <a:bodyPr/>
    <a:lstStyle/>
    <a:p>
      <a:pPr>
        <a:defRPr sz="1050"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/>
              <a:t>Fleet EVSE Grant: Port Deployment Progress</a:t>
            </a:r>
          </a:p>
          <a:p>
            <a:pPr>
              <a:defRPr sz="1200" b="1"/>
            </a:pPr>
            <a:r>
              <a:rPr lang="en-US" sz="1200" b="1" i="1" dirty="0"/>
              <a:t>(Target</a:t>
            </a:r>
            <a:r>
              <a:rPr lang="en-US" sz="1200" b="1" i="1" baseline="0" dirty="0"/>
              <a:t> =</a:t>
            </a:r>
            <a:r>
              <a:rPr lang="en-US" sz="1200" b="1" i="1" dirty="0"/>
              <a:t> 100 ports)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'[Fleet EVSE Grant 2.0 Public Tracker.xlsx]Visuals'!$A$11</c:f>
              <c:strCache>
                <c:ptCount val="1"/>
                <c:pt idx="0">
                  <c:v># of ports awarded funding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'[Fleet EVSE Grant 2.0 Public Tracker.xlsx]Visuals'!$B$10</c:f>
              <c:strCache>
                <c:ptCount val="1"/>
                <c:pt idx="0">
                  <c:v># of ports</c:v>
                </c:pt>
              </c:strCache>
            </c:strRef>
          </c:cat>
          <c:val>
            <c:numRef>
              <c:f>'[Fleet EVSE Grant 2.0 Public Tracker.xlsx]Visuals'!$B$11</c:f>
              <c:numCache>
                <c:formatCode>#,##0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FB-4D99-8999-DA19940FD28B}"/>
            </c:ext>
          </c:extLst>
        </c:ser>
        <c:ser>
          <c:idx val="1"/>
          <c:order val="1"/>
          <c:tx>
            <c:strRef>
              <c:f>'[Fleet EVSE Grant 2.0 Public Tracker.xlsx]Visuals'!$A$12</c:f>
              <c:strCache>
                <c:ptCount val="1"/>
                <c:pt idx="0">
                  <c:v># of ports awaiting funding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'[Fleet EVSE Grant 2.0 Public Tracker.xlsx]Visuals'!$B$10</c:f>
              <c:strCache>
                <c:ptCount val="1"/>
                <c:pt idx="0">
                  <c:v># of ports</c:v>
                </c:pt>
              </c:strCache>
            </c:strRef>
          </c:cat>
          <c:val>
            <c:numRef>
              <c:f>'[Fleet EVSE Grant 2.0 Public Tracker.xlsx]Visuals'!$B$12</c:f>
              <c:numCache>
                <c:formatCode>#,##0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FB-4D99-8999-DA19940FD28B}"/>
            </c:ext>
          </c:extLst>
        </c:ser>
        <c:ser>
          <c:idx val="2"/>
          <c:order val="2"/>
          <c:tx>
            <c:strRef>
              <c:f>'[Fleet EVSE Grant 2.0 Public Tracker.xlsx]Visuals'!$A$13</c:f>
              <c:strCache>
                <c:ptCount val="1"/>
                <c:pt idx="0">
                  <c:v># of ports in grant app process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'[Fleet EVSE Grant 2.0 Public Tracker.xlsx]Visuals'!$B$10</c:f>
              <c:strCache>
                <c:ptCount val="1"/>
                <c:pt idx="0">
                  <c:v># of ports</c:v>
                </c:pt>
              </c:strCache>
            </c:strRef>
          </c:cat>
          <c:val>
            <c:numRef>
              <c:f>'[Fleet EVSE Grant 2.0 Public Tracker.xlsx]Visuals'!$B$13</c:f>
              <c:numCache>
                <c:formatCode>#,##0</c:formatCode>
                <c:ptCount val="1"/>
                <c:pt idx="0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FB-4D99-8999-DA19940FD28B}"/>
            </c:ext>
          </c:extLst>
        </c:ser>
        <c:ser>
          <c:idx val="3"/>
          <c:order val="3"/>
          <c:tx>
            <c:strRef>
              <c:f>'[Fleet EVSE Grant 2.0 Public Tracker.xlsx]Visuals'!$A$14</c:f>
              <c:strCache>
                <c:ptCount val="1"/>
                <c:pt idx="0">
                  <c:v># of ports from potential apps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'[Fleet EVSE Grant 2.0 Public Tracker.xlsx]Visuals'!$B$10</c:f>
              <c:strCache>
                <c:ptCount val="1"/>
                <c:pt idx="0">
                  <c:v># of ports</c:v>
                </c:pt>
              </c:strCache>
            </c:strRef>
          </c:cat>
          <c:val>
            <c:numRef>
              <c:f>'[Fleet EVSE Grant 2.0 Public Tracker.xlsx]Visuals'!$B$14</c:f>
              <c:numCache>
                <c:formatCode>#,##0</c:formatCode>
                <c:ptCount val="1"/>
                <c:pt idx="0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FB-4D99-8999-DA19940FD28B}"/>
            </c:ext>
          </c:extLst>
        </c:ser>
        <c:ser>
          <c:idx val="4"/>
          <c:order val="4"/>
          <c:tx>
            <c:strRef>
              <c:f>'[Fleet EVSE Grant 2.0 Public Tracker.xlsx]Visuals'!$A$15</c:f>
              <c:strCache>
                <c:ptCount val="1"/>
                <c:pt idx="0">
                  <c:v># of ports from expressed interest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'[Fleet EVSE Grant 2.0 Public Tracker.xlsx]Visuals'!$B$10</c:f>
              <c:strCache>
                <c:ptCount val="1"/>
                <c:pt idx="0">
                  <c:v># of ports</c:v>
                </c:pt>
              </c:strCache>
            </c:strRef>
          </c:cat>
          <c:val>
            <c:numRef>
              <c:f>'[Fleet EVSE Grant 2.0 Public Tracker.xlsx]Visuals'!$B$15</c:f>
              <c:numCache>
                <c:formatCode>#,##0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FB-4D99-8999-DA19940FD28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563433680"/>
        <c:axId val="96476448"/>
      </c:barChart>
      <c:catAx>
        <c:axId val="15634336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6476448"/>
        <c:crosses val="autoZero"/>
        <c:auto val="1"/>
        <c:lblAlgn val="ctr"/>
        <c:lblOffset val="100"/>
        <c:noMultiLvlLbl val="0"/>
      </c:catAx>
      <c:valAx>
        <c:axId val="964764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# of ports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343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ysClr val="window" lastClr="FFFFFF">
          <a:lumMod val="75000"/>
        </a:sysClr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7" y="0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r">
              <a:defRPr sz="1200"/>
            </a:lvl1pPr>
          </a:lstStyle>
          <a:p>
            <a:fld id="{F0CD2F00-61FB-4622-8C3E-D623F4E75147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 anchor="b"/>
          <a:lstStyle>
            <a:lvl1pPr algn="r">
              <a:defRPr sz="1200"/>
            </a:lvl1pPr>
          </a:lstStyle>
          <a:p>
            <a:fld id="{AE9A26AE-B8CC-451C-A263-1C19A2AFE5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99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7" y="0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r">
              <a:defRPr sz="1200"/>
            </a:lvl1pPr>
          </a:lstStyle>
          <a:p>
            <a:fld id="{5C681A43-BE4C-4C0F-8F74-696F501D2834}" type="datetimeFigureOut">
              <a:rPr lang="en-US" smtClean="0"/>
              <a:pPr/>
              <a:t>6/4/2024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850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4" tIns="46587" rIns="93174" bIns="465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4" tIns="46587" rIns="93174" bIns="4658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 anchor="b"/>
          <a:lstStyle>
            <a:lvl1pPr algn="r">
              <a:defRPr sz="1200"/>
            </a:lvl1pPr>
          </a:lstStyle>
          <a:p>
            <a:fld id="{1BCBBBD2-1254-4878-A9BA-51C58DCFCD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2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8500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635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OER Master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410645" cy="66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9600" y="228600"/>
            <a:ext cx="9702800" cy="762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 b="1">
                <a:solidFill>
                  <a:srgbClr val="008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965200" y="1219200"/>
            <a:ext cx="10261600" cy="4876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buSzPct val="80000"/>
              <a:buFont typeface="Wingdings" pitchFamily="2" charset="2"/>
              <a:buChar char="Ø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None/>
              <a:defRPr sz="2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4"/>
          </p:nvPr>
        </p:nvSpPr>
        <p:spPr>
          <a:xfrm>
            <a:off x="11270891" y="6462684"/>
            <a:ext cx="8128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6FAB5CE-5980-4C9D-B2E2-2FD2F4BD44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9B2009-E989-4EA7-A832-E43949D0E4EF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807200" y="-3905250"/>
            <a:ext cx="0" cy="9753600"/>
          </a:xfrm>
          <a:prstGeom prst="line">
            <a:avLst/>
          </a:prstGeom>
          <a:ln w="19050">
            <a:solidFill>
              <a:srgbClr val="1F49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F0BF3-7E01-4ADA-898F-B7BD535273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09600" y="1600204"/>
            <a:ext cx="10972800" cy="4525963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3202" y="6153534"/>
            <a:ext cx="1361292" cy="704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O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1828801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Rectangle 3"/>
          <p:cNvSpPr/>
          <p:nvPr userDrawn="1"/>
        </p:nvSpPr>
        <p:spPr>
          <a:xfrm>
            <a:off x="3556000" y="152403"/>
            <a:ext cx="8128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1" i="1">
                <a:solidFill>
                  <a:srgbClr val="1F497D"/>
                </a:solidFill>
                <a:latin typeface="Calibri" pitchFamily="34" charset="0"/>
              </a:rPr>
              <a:t>Creating A Clean,</a:t>
            </a:r>
            <a:r>
              <a:rPr lang="en-US" sz="1200" b="1" i="1" baseline="0">
                <a:solidFill>
                  <a:srgbClr val="1F497D"/>
                </a:solidFill>
                <a:latin typeface="Calibri" pitchFamily="34" charset="0"/>
              </a:rPr>
              <a:t> Affordable, Equitable and Resilient</a:t>
            </a:r>
            <a:r>
              <a:rPr lang="en-US" sz="1200" b="1" i="1">
                <a:solidFill>
                  <a:srgbClr val="1F497D"/>
                </a:solidFill>
                <a:latin typeface="Calibri" pitchFamily="34" charset="0"/>
              </a:rPr>
              <a:t> Energy Future For the Commonwealth</a:t>
            </a:r>
          </a:p>
        </p:txBody>
      </p:sp>
      <p:sp>
        <p:nvSpPr>
          <p:cNvPr id="5" name="Rounded Rectangle 4"/>
          <p:cNvSpPr/>
          <p:nvPr userDrawn="1"/>
        </p:nvSpPr>
        <p:spPr>
          <a:xfrm>
            <a:off x="812800" y="457200"/>
            <a:ext cx="3352800" cy="1828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001" y="686576"/>
            <a:ext cx="2933700" cy="137160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368800" y="2209800"/>
            <a:ext cx="6705600" cy="2514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 baseline="0">
                <a:solidFill>
                  <a:srgbClr val="1F497D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758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D4CC6-32EC-475C-B318-7AB464C0A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sophia.vitello@mass.gov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ctrTitle"/>
          </p:nvPr>
        </p:nvSpPr>
        <p:spPr>
          <a:xfrm>
            <a:off x="4038600" y="1535559"/>
            <a:ext cx="6096000" cy="3581400"/>
          </a:xfrm>
        </p:spPr>
        <p:txBody>
          <a:bodyPr>
            <a:normAutofit/>
          </a:bodyPr>
          <a:lstStyle/>
          <a:p>
            <a:pPr algn="r">
              <a:defRPr/>
            </a:pPr>
            <a:r>
              <a:rPr lang="en-US" sz="3200" dirty="0"/>
              <a:t>2024 LBE Fleet EV Charging Deployment Grant</a:t>
            </a:r>
            <a:br>
              <a:rPr lang="en-US" sz="3200" dirty="0"/>
            </a:br>
            <a:br>
              <a:rPr lang="en-US" sz="3200" dirty="0"/>
            </a:b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May 8, 2024</a:t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EVICCC Meeting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1FDCAF9-9658-4437-B8D9-E26B3B6CBA9C}"/>
              </a:ext>
            </a:extLst>
          </p:cNvPr>
          <p:cNvCxnSpPr/>
          <p:nvPr/>
        </p:nvCxnSpPr>
        <p:spPr>
          <a:xfrm>
            <a:off x="4800600" y="1752600"/>
            <a:ext cx="0" cy="4480560"/>
          </a:xfrm>
          <a:prstGeom prst="line">
            <a:avLst/>
          </a:prstGeom>
          <a:ln w="19050">
            <a:solidFill>
              <a:srgbClr val="1F49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94978D-FAD9-4DC8-8F04-97A2875FC1A8}"/>
              </a:ext>
            </a:extLst>
          </p:cNvPr>
          <p:cNvCxnSpPr>
            <a:cxnSpLocks/>
          </p:cNvCxnSpPr>
          <p:nvPr/>
        </p:nvCxnSpPr>
        <p:spPr>
          <a:xfrm rot="16200000">
            <a:off x="7620000" y="990600"/>
            <a:ext cx="0" cy="5029200"/>
          </a:xfrm>
          <a:prstGeom prst="line">
            <a:avLst/>
          </a:prstGeom>
          <a:ln w="19050">
            <a:solidFill>
              <a:srgbClr val="1F49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A3C01-6402-392E-0E58-D129DEC92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EVSE for State Fleets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0F2B3-62DE-2678-E17A-DA963E8237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22091" y="1585884"/>
            <a:ext cx="7823714" cy="4876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$11 million for state fleet EVSE deployment</a:t>
            </a:r>
            <a:endParaRPr lang="en-US" dirty="0">
              <a:cs typeface="Calibri"/>
            </a:endParaRPr>
          </a:p>
          <a:p>
            <a:pPr lvl="1"/>
            <a:r>
              <a:rPr lang="en-US" sz="2400" dirty="0"/>
              <a:t>$9.5 million for DCAMM</a:t>
            </a:r>
            <a:endParaRPr lang="en-US" sz="2400" dirty="0">
              <a:cs typeface="Calibri"/>
            </a:endParaRPr>
          </a:p>
          <a:p>
            <a:pPr lvl="1"/>
            <a:r>
              <a:rPr lang="en-US" sz="2400" dirty="0"/>
              <a:t>$1.5 million for LBE/DOER</a:t>
            </a:r>
            <a:endParaRPr lang="en-US" sz="2400" dirty="0">
              <a:cs typeface="Calibri"/>
            </a:endParaRPr>
          </a:p>
          <a:p>
            <a:pPr>
              <a:spcBef>
                <a:spcPts val="1800"/>
              </a:spcBef>
            </a:pPr>
            <a:r>
              <a:rPr lang="en-US" dirty="0"/>
              <a:t>Executive Order 594 goals:</a:t>
            </a:r>
            <a:r>
              <a:rPr lang="en-US" b="1" dirty="0"/>
              <a:t> </a:t>
            </a:r>
            <a:r>
              <a:rPr lang="en-US" dirty="0"/>
              <a:t>5% of entire fleet electrified by 2025 and 20% by 2030</a:t>
            </a:r>
            <a:endParaRPr lang="en-US" dirty="0">
              <a:cs typeface="Calibri"/>
            </a:endParaRPr>
          </a:p>
          <a:p>
            <a:pPr>
              <a:spcBef>
                <a:spcPts val="1800"/>
              </a:spcBef>
            </a:pPr>
            <a:r>
              <a:rPr lang="en-US" dirty="0"/>
              <a:t>Current status of EVSE deployment </a:t>
            </a:r>
            <a:endParaRPr lang="en-US" dirty="0">
              <a:cs typeface="Calibri"/>
            </a:endParaRPr>
          </a:p>
          <a:p>
            <a:pPr lvl="1"/>
            <a:r>
              <a:rPr lang="en-US" sz="2400" dirty="0"/>
              <a:t>Total EV ports installed at state sites: 720</a:t>
            </a:r>
            <a:endParaRPr lang="en-US" sz="2400" dirty="0">
              <a:cs typeface="Calibri"/>
            </a:endParaRPr>
          </a:p>
          <a:p>
            <a:pPr lvl="1"/>
            <a:r>
              <a:rPr lang="en-US" sz="2400" dirty="0"/>
              <a:t>Total EV ports installed for state fleets: 140</a:t>
            </a:r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7AA9B2-6EED-E5C4-421E-63C13D942FA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B6FAB5CE-5980-4C9D-B2E2-2FD2F4BD448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333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1E554-6258-EF93-9D1F-8A21F689E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LBE Fleet EVSE Grant: State Entity Awards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8027D8-C724-C924-A173-399EBA90F9E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B6FAB5CE-5980-4C9D-B2E2-2FD2F4BD44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251E32E-AB1A-E127-ABE1-A22BE4AF0D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699385"/>
              </p:ext>
            </p:extLst>
          </p:nvPr>
        </p:nvGraphicFramePr>
        <p:xfrm>
          <a:off x="805308" y="1258077"/>
          <a:ext cx="5852346" cy="4937129"/>
        </p:xfrm>
        <a:graphic>
          <a:graphicData uri="http://schemas.openxmlformats.org/drawingml/2006/table">
            <a:tbl>
              <a:tblPr firstRow="1" lastRow="1">
                <a:tableStyleId>{7DF18680-E054-41AD-8BC1-D1AEF772440D}</a:tableStyleId>
              </a:tblPr>
              <a:tblGrid>
                <a:gridCol w="2891254">
                  <a:extLst>
                    <a:ext uri="{9D8B030D-6E8A-4147-A177-3AD203B41FA5}">
                      <a16:colId xmlns:a16="http://schemas.microsoft.com/office/drawing/2014/main" val="3668585431"/>
                    </a:ext>
                  </a:extLst>
                </a:gridCol>
                <a:gridCol w="1252856">
                  <a:extLst>
                    <a:ext uri="{9D8B030D-6E8A-4147-A177-3AD203B41FA5}">
                      <a16:colId xmlns:a16="http://schemas.microsoft.com/office/drawing/2014/main" val="3287205891"/>
                    </a:ext>
                  </a:extLst>
                </a:gridCol>
                <a:gridCol w="562908">
                  <a:extLst>
                    <a:ext uri="{9D8B030D-6E8A-4147-A177-3AD203B41FA5}">
                      <a16:colId xmlns:a16="http://schemas.microsoft.com/office/drawing/2014/main" val="2830811932"/>
                    </a:ext>
                  </a:extLst>
                </a:gridCol>
                <a:gridCol w="1145328">
                  <a:extLst>
                    <a:ext uri="{9D8B030D-6E8A-4147-A177-3AD203B41FA5}">
                      <a16:colId xmlns:a16="http://schemas.microsoft.com/office/drawing/2014/main" val="3756823656"/>
                    </a:ext>
                  </a:extLst>
                </a:gridCol>
              </a:tblGrid>
              <a:tr h="31315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Entities Awarded LBE Fleet Charging via Prior (2023) LBE Grant Program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74702914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Entity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# of Fleet Charging Ports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# of Sites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Grant Amount</a:t>
                      </a:r>
                      <a:endParaRPr lang="en-US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266723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UMass Amherst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$175,000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60223474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Dept. of Conservation &amp; Recreation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$173,878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2191407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UMass Chan Medical School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$125,000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52325581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Plymouth County Mosquito Control Project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$29,424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54418571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Dept. of Fire Services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$96,875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3583350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Military Division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$115,971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7515035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Division of Marine Fisheries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$46,277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30344747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Division of Fisheries and Wildlife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$28,520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9585652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Bridgewater State University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$100,000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0499803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Cape Cod Mosquito Control Project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$71,301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14925120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Dept. of Public Health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$68,516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78470007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Division of Standards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$26,140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17198069"/>
                  </a:ext>
                </a:extLst>
              </a:tr>
              <a:tr h="3131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109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$1,056,902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89262246"/>
                  </a:ext>
                </a:extLst>
              </a:tr>
            </a:tbl>
          </a:graphicData>
        </a:graphic>
      </p:graphicFrame>
      <p:sp>
        <p:nvSpPr>
          <p:cNvPr id="8" name="AutoShape 2">
            <a:extLst>
              <a:ext uri="{FF2B5EF4-FFF2-40B4-BE49-F238E27FC236}">
                <a16:creationId xmlns:a16="http://schemas.microsoft.com/office/drawing/2014/main" id="{C7E60EAC-63FD-5E17-6417-BAC4040207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3276599"/>
            <a:ext cx="1881963" cy="188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A couple of electric cars on a wall&#10;&#10;Description automatically generated">
            <a:extLst>
              <a:ext uri="{FF2B5EF4-FFF2-40B4-BE49-F238E27FC236}">
                <a16:creationId xmlns:a16="http://schemas.microsoft.com/office/drawing/2014/main" id="{4BAB6648-079A-B3DE-7150-D5C9DE0DFD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414" y="1258077"/>
            <a:ext cx="3090531" cy="2317898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 descr="A white truck in a garage&#10;&#10;Description automatically generated">
            <a:extLst>
              <a:ext uri="{FF2B5EF4-FFF2-40B4-BE49-F238E27FC236}">
                <a16:creationId xmlns:a16="http://schemas.microsoft.com/office/drawing/2014/main" id="{2715D243-211B-4243-0082-8E956A2DC1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996" y="2762554"/>
            <a:ext cx="2785980" cy="370013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7286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14880-EDB7-7987-9301-32F6EB778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LBE Fleet EV Charging Grant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AD488C-2C9E-0D23-FD3F-1A23333694C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B6FAB5CE-5980-4C9D-B2E2-2FD2F4BD448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038870E-A933-4231-0E95-F21C9F6963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389112"/>
              </p:ext>
            </p:extLst>
          </p:nvPr>
        </p:nvGraphicFramePr>
        <p:xfrm>
          <a:off x="519277" y="1219001"/>
          <a:ext cx="7392319" cy="5426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9873">
                  <a:extLst>
                    <a:ext uri="{9D8B030D-6E8A-4147-A177-3AD203B41FA5}">
                      <a16:colId xmlns:a16="http://schemas.microsoft.com/office/drawing/2014/main" val="1557403745"/>
                    </a:ext>
                  </a:extLst>
                </a:gridCol>
                <a:gridCol w="4822446">
                  <a:extLst>
                    <a:ext uri="{9D8B030D-6E8A-4147-A177-3AD203B41FA5}">
                      <a16:colId xmlns:a16="http://schemas.microsoft.com/office/drawing/2014/main" val="3257463623"/>
                    </a:ext>
                  </a:extLst>
                </a:gridCol>
              </a:tblGrid>
              <a:tr h="77244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LBE FLEET EV CHARGING GRANT DETAILS</a:t>
                      </a: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0021333"/>
                  </a:ext>
                </a:extLst>
              </a:tr>
              <a:tr h="66833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i="1" dirty="0">
                          <a:solidFill>
                            <a:schemeClr val="tx1"/>
                          </a:solidFill>
                        </a:rPr>
                        <a:t>Grant covers 100% of the cost of equipment &amp; installation for fleet EV charging at state sites (as well as 3 years of prepaid warranty, maintenance, &amp; networking packages if applicable)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848007"/>
                  </a:ext>
                </a:extLst>
              </a:tr>
              <a:tr h="772449">
                <a:tc>
                  <a:txBody>
                    <a:bodyPr/>
                    <a:lstStyle/>
                    <a:p>
                      <a:pPr algn="r"/>
                      <a:r>
                        <a:rPr lang="en-US" sz="1400"/>
                        <a:t>Eligible entities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State entities not receiving funding through DCAMM’s EV charging station programs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0847641"/>
                  </a:ext>
                </a:extLst>
              </a:tr>
              <a:tr h="447530">
                <a:tc>
                  <a:txBody>
                    <a:bodyPr/>
                    <a:lstStyle/>
                    <a:p>
                      <a:pPr algn="r"/>
                      <a:r>
                        <a:rPr lang="en-US" sz="1400"/>
                        <a:t>Total available funding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$1,800,000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6700295"/>
                  </a:ext>
                </a:extLst>
              </a:tr>
              <a:tr h="447530">
                <a:tc>
                  <a:txBody>
                    <a:bodyPr/>
                    <a:lstStyle/>
                    <a:p>
                      <a:pPr algn="r"/>
                      <a:r>
                        <a:rPr lang="en-US" sz="1400"/>
                        <a:t>Per entity funding cap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$300,000*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4145332"/>
                  </a:ext>
                </a:extLst>
              </a:tr>
              <a:tr h="44753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Eligible property types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Owned &amp; leased** sites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6966093"/>
                  </a:ext>
                </a:extLst>
              </a:tr>
              <a:tr h="44753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Rolling application deadline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September 15, 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313443"/>
                  </a:ext>
                </a:extLst>
              </a:tr>
              <a:tr h="44753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ARPA Fund Encumbrance Deadline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December 31, 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2015186"/>
                  </a:ext>
                </a:extLst>
              </a:tr>
              <a:tr h="447530">
                <a:tc>
                  <a:txBody>
                    <a:bodyPr/>
                    <a:lstStyle/>
                    <a:p>
                      <a:pPr algn="r"/>
                      <a:r>
                        <a:rPr lang="en-US" sz="1400"/>
                        <a:t>Have questions?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Contact Sophia (</a:t>
                      </a:r>
                      <a:r>
                        <a:rPr lang="en-US" sz="1400" dirty="0">
                          <a:hlinkClick r:id="rId2"/>
                        </a:rPr>
                        <a:t>sophia.vitello@mass.gov</a:t>
                      </a:r>
                      <a:r>
                        <a:rPr lang="en-US" sz="1400" dirty="0"/>
                        <a:t>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7651399"/>
                  </a:ext>
                </a:extLst>
              </a:tr>
              <a:tr h="447530">
                <a:tc gridSpan="2">
                  <a:txBody>
                    <a:bodyPr/>
                    <a:lstStyle/>
                    <a:p>
                      <a:pPr algn="l"/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*EJ adder for EVSE deployment in EJ communities</a:t>
                      </a:r>
                    </a:p>
                    <a:p>
                      <a:pPr algn="l"/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**Lease must have at least 1 year remaining; mobile charging as a service also eligible for funding under this grant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076046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F79207F-4956-23FC-0630-DCBA2C0F17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545614"/>
              </p:ext>
            </p:extLst>
          </p:nvPr>
        </p:nvGraphicFramePr>
        <p:xfrm>
          <a:off x="8110696" y="2070688"/>
          <a:ext cx="3644735" cy="372287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44735">
                  <a:extLst>
                    <a:ext uri="{9D8B030D-6E8A-4147-A177-3AD203B41FA5}">
                      <a16:colId xmlns:a16="http://schemas.microsoft.com/office/drawing/2014/main" val="1493345708"/>
                    </a:ext>
                  </a:extLst>
                </a:gridCol>
              </a:tblGrid>
              <a:tr h="62908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/>
                        <a:t>LBE funding is targeting: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9406367"/>
                  </a:ext>
                </a:extLst>
              </a:tr>
              <a:tr h="3093788"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Leased facilities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Non-executive branch agencies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Agencies with fewer than 10 light-duty vehicles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Mobile EV charging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Domicile vehicles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1274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465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E8BB1-55E7-06C9-BB56-DC4F91EA9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Fleet EVSE Grant Progress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920732-3EBB-0E88-991D-F9538AFD158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B6FAB5CE-5980-4C9D-B2E2-2FD2F4BD448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9C2CF9C-ED49-8220-948B-98088B067B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343130"/>
              </p:ext>
            </p:extLst>
          </p:nvPr>
        </p:nvGraphicFramePr>
        <p:xfrm>
          <a:off x="498493" y="1140430"/>
          <a:ext cx="4233672" cy="5322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0D3C9B4-117E-DAEB-2CE9-C51F1C4EA1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158729"/>
              </p:ext>
            </p:extLst>
          </p:nvPr>
        </p:nvGraphicFramePr>
        <p:xfrm>
          <a:off x="4732165" y="1140431"/>
          <a:ext cx="4232953" cy="5322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568B18F-5076-9D9A-8A2F-FB5D93269E0C}"/>
              </a:ext>
            </a:extLst>
          </p:cNvPr>
          <p:cNvSpPr txBox="1"/>
          <p:nvPr/>
        </p:nvSpPr>
        <p:spPr>
          <a:xfrm>
            <a:off x="8965118" y="2527105"/>
            <a:ext cx="3226882" cy="25489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08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As of May 1, 2024, three applications for 10 ports at 4 sites for a total of $146,039 have been approved</a:t>
            </a:r>
          </a:p>
          <a:p>
            <a:pPr marL="285750" indent="-285750">
              <a:lnSpc>
                <a:spcPct val="108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Specific discussions underway with 17+ sites to submit applications for 66 ports, totaling $850,000+</a:t>
            </a:r>
          </a:p>
        </p:txBody>
      </p:sp>
    </p:spTree>
    <p:extLst>
      <p:ext uri="{BB962C8B-B14F-4D97-AF65-F5344CB8AC3E}">
        <p14:creationId xmlns:p14="http://schemas.microsoft.com/office/powerpoint/2010/main" val="25675716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0414cfea-8f0e-448b-be2d-76065ce1a6b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DOER NEW Presentation Template" id="{9732AA50-4C52-4F49-BCD5-301574333407}" vid="{0C5208BA-56AC-4843-8AE0-F0C9E9F42CF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E5B1B55FDC6F46992CBD8D384DCF63" ma:contentTypeVersion="16" ma:contentTypeDescription="Create a new document." ma:contentTypeScope="" ma:versionID="1210a39bad38e5dca4969f55fcc8a42b">
  <xsd:schema xmlns:xsd="http://www.w3.org/2001/XMLSchema" xmlns:xs="http://www.w3.org/2001/XMLSchema" xmlns:p="http://schemas.microsoft.com/office/2006/metadata/properties" xmlns:ns2="79499340-b9cf-4458-9368-33036c1b4dc9" xmlns:ns3="a2187807-d16b-4f26-8c23-1ecdc31f3e2b" targetNamespace="http://schemas.microsoft.com/office/2006/metadata/properties" ma:root="true" ma:fieldsID="26d583cc56e9d770d83748ab506e5c28" ns2:_="" ns3:_="">
    <xsd:import namespace="79499340-b9cf-4458-9368-33036c1b4dc9"/>
    <xsd:import namespace="a2187807-d16b-4f26-8c23-1ecdc31f3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499340-b9cf-4458-9368-33036c1b4d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87807-d16b-4f26-8c23-1ecdc31f3e2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236eada-7542-4a47-9b16-089fadf71390}" ma:internalName="TaxCatchAll" ma:showField="CatchAllData" ma:web="a2187807-d16b-4f26-8c23-1ecdc31f3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499340-b9cf-4458-9368-33036c1b4dc9">
      <Terms xmlns="http://schemas.microsoft.com/office/infopath/2007/PartnerControls"/>
    </lcf76f155ced4ddcb4097134ff3c332f>
    <TaxCatchAll xmlns="a2187807-d16b-4f26-8c23-1ecdc31f3e2b" xsi:nil="true"/>
  </documentManagement>
</p:properties>
</file>

<file path=customXml/itemProps1.xml><?xml version="1.0" encoding="utf-8"?>
<ds:datastoreItem xmlns:ds="http://schemas.openxmlformats.org/officeDocument/2006/customXml" ds:itemID="{B211E6C5-B9AE-4C66-AB98-36D01E91BF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4C3DA5-AD94-49EF-A5D4-52B6BEF7B7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499340-b9cf-4458-9368-33036c1b4dc9"/>
    <ds:schemaRef ds:uri="a2187807-d16b-4f26-8c23-1ecdc31f3e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866E77-7B00-4CE2-ACF5-64919E1B7372}">
  <ds:schemaRefs>
    <ds:schemaRef ds:uri="http://schemas.microsoft.com/office/2006/documentManagement/types"/>
    <ds:schemaRef ds:uri="a2187807-d16b-4f26-8c23-1ecdc31f3e2b"/>
    <ds:schemaRef ds:uri="http://purl.org/dc/elements/1.1/"/>
    <ds:schemaRef ds:uri="79499340-b9cf-4458-9368-33036c1b4dc9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_DOER NEW Presentation Template</Template>
  <TotalTime>3058</TotalTime>
  <Words>452</Words>
  <Application>Microsoft Office PowerPoint</Application>
  <PresentationFormat>Widescreen</PresentationFormat>
  <Paragraphs>104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2024 LBE Fleet EV Charging Deployment Grant  May 8, 2024 EVICCC Meeting</vt:lpstr>
      <vt:lpstr>EVSE for State Fleets</vt:lpstr>
      <vt:lpstr>2023 LBE Fleet EVSE Grant: State Entity Awards</vt:lpstr>
      <vt:lpstr>LBE Fleet EV Charging Grant</vt:lpstr>
      <vt:lpstr>Fleet EVSE Grant Progress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LBE Fleet EV Charging Deployment Grant  May 8, 2024 EVICCC Meeting</dc:title>
  <dc:creator>Vitello, Sophia (ENE)</dc:creator>
  <cp:lastModifiedBy>Gronendyke, Kathleen M (EEA)</cp:lastModifiedBy>
  <cp:revision>3</cp:revision>
  <cp:lastPrinted>2019-12-11T19:27:40Z</cp:lastPrinted>
  <dcterms:created xsi:type="dcterms:W3CDTF">2024-05-06T14:12:21Z</dcterms:created>
  <dcterms:modified xsi:type="dcterms:W3CDTF">2024-06-06T16:52:19Z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0x010100CCE5B1B55FDC6F46992CBD8D384DCF63</vt:lpwstr>
  </property>
  <property fmtid="{D5CDD505-2E9C-101B-9397-08002B2CF9AE}" pid="3" name="MediaServiceImageTags">
    <vt:lpwstr/>
  </property>
</Properties>
</file>