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60" r:id="rId4"/>
  </p:sldMasterIdLst>
  <p:notesMasterIdLst>
    <p:notesMasterId r:id="rId12"/>
  </p:notesMasterIdLst>
  <p:sldIdLst>
    <p:sldId id="328" r:id="rId5"/>
    <p:sldId id="331" r:id="rId6"/>
    <p:sldId id="329" r:id="rId7"/>
    <p:sldId id="336" r:id="rId8"/>
    <p:sldId id="344" r:id="rId9"/>
    <p:sldId id="345" r:id="rId10"/>
    <p:sldId id="346" r:id="rId11"/>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2533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272" autoAdjust="0"/>
    <p:restoredTop sz="96357" autoAdjust="0"/>
  </p:normalViewPr>
  <p:slideViewPr>
    <p:cSldViewPr snapToGrid="0">
      <p:cViewPr varScale="1">
        <p:scale>
          <a:sx n="114" d="100"/>
          <a:sy n="114" d="100"/>
        </p:scale>
        <p:origin x="1488" y="10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55" d="100"/>
          <a:sy n="55" d="100"/>
        </p:scale>
        <p:origin x="-2832" y="-90"/>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9" y="0"/>
            <a:ext cx="3037840" cy="464820"/>
          </a:xfrm>
          <a:prstGeom prst="rect">
            <a:avLst/>
          </a:prstGeom>
        </p:spPr>
        <p:txBody>
          <a:bodyPr vert="horz" lIns="93177" tIns="46589" rIns="93177" bIns="46589" rtlCol="0"/>
          <a:lstStyle>
            <a:lvl1pPr algn="r">
              <a:defRPr sz="1200"/>
            </a:lvl1pPr>
          </a:lstStyle>
          <a:p>
            <a:fld id="{82F72BB6-893C-4F70-A4EF-4D9F767CA1B2}" type="datetimeFigureOut">
              <a:rPr lang="en-US" smtClean="0"/>
              <a:t>5/12/2021</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1"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9" y="8829967"/>
            <a:ext cx="3037840" cy="464820"/>
          </a:xfrm>
          <a:prstGeom prst="rect">
            <a:avLst/>
          </a:prstGeom>
        </p:spPr>
        <p:txBody>
          <a:bodyPr vert="horz" lIns="93177" tIns="46589" rIns="93177" bIns="46589" rtlCol="0" anchor="b"/>
          <a:lstStyle>
            <a:lvl1pPr algn="r">
              <a:defRPr sz="1200"/>
            </a:lvl1pPr>
          </a:lstStyle>
          <a:p>
            <a:fld id="{217921FD-669D-410D-BB40-8BEB7F6FBC0A}" type="slidenum">
              <a:rPr lang="en-US" smtClean="0"/>
              <a:t>‹#›</a:t>
            </a:fld>
            <a:endParaRPr lang="en-US"/>
          </a:p>
        </p:txBody>
      </p:sp>
    </p:spTree>
    <p:extLst>
      <p:ext uri="{BB962C8B-B14F-4D97-AF65-F5344CB8AC3E}">
        <p14:creationId xmlns:p14="http://schemas.microsoft.com/office/powerpoint/2010/main" val="28325379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We</a:t>
            </a:r>
            <a:r>
              <a:rPr lang="en-US" sz="1200" kern="1200" baseline="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are releasing the latest quarterly opioid-related deaths report. This report captures opioid-related overdose deaths through the first three months of 2021.</a:t>
            </a:r>
            <a:endParaRPr lang="en-US" b="0" dirty="0"/>
          </a:p>
          <a:p>
            <a:endParaRPr lang="en-US" b="0" dirty="0"/>
          </a:p>
        </p:txBody>
      </p:sp>
      <p:sp>
        <p:nvSpPr>
          <p:cNvPr id="4" name="Slide Number Placeholder 3"/>
          <p:cNvSpPr>
            <a:spLocks noGrp="1"/>
          </p:cNvSpPr>
          <p:nvPr>
            <p:ph type="sldNum" sz="quarter" idx="10"/>
          </p:nvPr>
        </p:nvSpPr>
        <p:spPr/>
        <p:txBody>
          <a:bodyPr/>
          <a:lstStyle/>
          <a:p>
            <a:fld id="{217921FD-669D-410D-BB40-8BEB7F6FBC0A}" type="slidenum">
              <a:rPr lang="en-US" smtClean="0"/>
              <a:t>1</a:t>
            </a:fld>
            <a:endParaRPr lang="en-US"/>
          </a:p>
        </p:txBody>
      </p:sp>
    </p:spTree>
    <p:extLst>
      <p:ext uri="{BB962C8B-B14F-4D97-AF65-F5344CB8AC3E}">
        <p14:creationId xmlns:p14="http://schemas.microsoft.com/office/powerpoint/2010/main" val="16702229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Overall, there was approximately</a:t>
            </a:r>
            <a:r>
              <a:rPr lang="en-US" sz="1200" kern="1200" baseline="0" dirty="0">
                <a:solidFill>
                  <a:schemeClr val="tx1"/>
                </a:solidFill>
                <a:effectLst/>
                <a:latin typeface="+mn-lt"/>
                <a:ea typeface="+mn-ea"/>
                <a:cs typeface="+mn-cs"/>
              </a:rPr>
              <a:t> 1</a:t>
            </a:r>
            <a:r>
              <a:rPr lang="en-US" sz="1200" kern="1200" dirty="0">
                <a:solidFill>
                  <a:schemeClr val="tx1"/>
                </a:solidFill>
                <a:effectLst/>
                <a:latin typeface="+mn-lt"/>
                <a:ea typeface="+mn-ea"/>
                <a:cs typeface="+mn-cs"/>
              </a:rPr>
              <a:t> percent decline in the opioid-related overdose death rate between 2016 and 2020.</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800" b="1" u="sng" dirty="0">
                <a:effectLst/>
                <a:latin typeface="Calibri" panose="020F0502020204030204" pitchFamily="34" charset="0"/>
                <a:ea typeface="Calibri" panose="020F0502020204030204" pitchFamily="34" charset="0"/>
                <a:cs typeface="Times New Roman" panose="02020603050405020304" pitchFamily="18" charset="0"/>
              </a:rPr>
              <a:t>Nationwide</a:t>
            </a:r>
            <a:r>
              <a:rPr lang="en-US" sz="1800" dirty="0">
                <a:effectLst/>
                <a:latin typeface="Calibri" panose="020F0502020204030204" pitchFamily="34" charset="0"/>
                <a:ea typeface="Calibri" panose="020F0502020204030204" pitchFamily="34" charset="0"/>
                <a:cs typeface="Times New Roman" panose="02020603050405020304" pitchFamily="18" charset="0"/>
              </a:rPr>
              <a:t>, Massachusetts is among the states with the smallest increases in drug overdose deaths. Preliminary </a:t>
            </a:r>
            <a:r>
              <a:rPr lang="en-US" sz="1800" u="none"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rPr>
              <a:t>data </a:t>
            </a:r>
            <a:r>
              <a:rPr lang="en-US" sz="1800" dirty="0">
                <a:effectLst/>
                <a:latin typeface="Calibri" panose="020F0502020204030204" pitchFamily="34" charset="0"/>
                <a:ea typeface="Calibri" panose="020F0502020204030204" pitchFamily="34" charset="0"/>
                <a:cs typeface="Times New Roman" panose="02020603050405020304" pitchFamily="18" charset="0"/>
              </a:rPr>
              <a:t>released last month from the CDC show drug </a:t>
            </a:r>
            <a:r>
              <a:rPr lang="en-US" sz="1800" u="sng" dirty="0">
                <a:effectLst/>
                <a:latin typeface="Calibri" panose="020F0502020204030204" pitchFamily="34" charset="0"/>
                <a:ea typeface="Calibri" panose="020F0502020204030204" pitchFamily="34" charset="0"/>
                <a:cs typeface="Times New Roman" panose="02020603050405020304" pitchFamily="18" charset="0"/>
              </a:rPr>
              <a:t>overdose deaths surged by 29 percent nationally </a:t>
            </a:r>
            <a:r>
              <a:rPr lang="en-US" sz="1800" dirty="0">
                <a:effectLst/>
                <a:latin typeface="Calibri" panose="020F0502020204030204" pitchFamily="34" charset="0"/>
                <a:ea typeface="Calibri" panose="020F0502020204030204" pitchFamily="34" charset="0"/>
                <a:cs typeface="Times New Roman" panose="02020603050405020304" pitchFamily="18" charset="0"/>
              </a:rPr>
              <a:t>in the year between September 2019 and September 2020, with Massachusetts showing a slight increase in the single digits. </a:t>
            </a:r>
            <a:endParaRPr lang="en-US"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a:t>Backup Notes: </a:t>
            </a:r>
            <a:r>
              <a:rPr lang="en-US" sz="1200" dirty="0"/>
              <a:t>This figure shows the annual opioid-related overdose death rate per 100,000 population. Overdose death rates increased 40% between 2013 and 2014, 28% between 2014 and 2015, and 20% between 2015 and 2016. In 2020 the rate of opioid-related overdose deaths has increased to a number comparable with the 2016 peak of 30.6%. </a:t>
            </a:r>
            <a:endParaRPr lang="en-US" baseline="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a:p>
        </p:txBody>
      </p:sp>
      <p:sp>
        <p:nvSpPr>
          <p:cNvPr id="4" name="Slide Number Placeholder 3"/>
          <p:cNvSpPr>
            <a:spLocks noGrp="1"/>
          </p:cNvSpPr>
          <p:nvPr>
            <p:ph type="sldNum" sz="quarter" idx="10"/>
          </p:nvPr>
        </p:nvSpPr>
        <p:spPr/>
        <p:txBody>
          <a:bodyPr/>
          <a:lstStyle/>
          <a:p>
            <a:fld id="{217921FD-669D-410D-BB40-8BEB7F6FBC0A}" type="slidenum">
              <a:rPr lang="en-US" smtClean="0"/>
              <a:t>2</a:t>
            </a:fld>
            <a:endParaRPr lang="en-US"/>
          </a:p>
        </p:txBody>
      </p:sp>
    </p:spTree>
    <p:extLst>
      <p:ext uri="{BB962C8B-B14F-4D97-AF65-F5344CB8AC3E}">
        <p14:creationId xmlns:p14="http://schemas.microsoft.com/office/powerpoint/2010/main" val="4367499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dirty="0">
                <a:solidFill>
                  <a:srgbClr val="000000"/>
                </a:solidFill>
                <a:effectLst/>
                <a:latin typeface="Calibri" panose="020F0502020204030204" pitchFamily="34" charset="0"/>
              </a:rPr>
              <a:t>In 2020, there were 1,895 opioid-related overdose deaths where a toxicology screen was also available. </a:t>
            </a:r>
          </a:p>
          <a:p>
            <a:endParaRPr lang="en-US" sz="1200" b="0" i="0" dirty="0">
              <a:solidFill>
                <a:srgbClr val="000000"/>
              </a:solidFill>
              <a:effectLst/>
              <a:latin typeface="Calibri" panose="020F0502020204030204" pitchFamily="34" charset="0"/>
            </a:endParaRPr>
          </a:p>
          <a:p>
            <a:r>
              <a:rPr lang="en-US" sz="1200" dirty="0"/>
              <a:t>Fentanyl continues to be a major factor fueling the opioid crisis and was detected in 92% of cases with a toxicology screen in 2020. Since 2014, the rate of heroin or likely heroin present in opioid-related overdose deaths has been decreasing while the presence of fentanyl remains high. </a:t>
            </a:r>
          </a:p>
          <a:p>
            <a:endParaRPr lang="en-US"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Optional additional information regarding toxicology:</a:t>
            </a:r>
          </a:p>
          <a:p>
            <a:r>
              <a:rPr lang="en-US" sz="1800" dirty="0">
                <a:solidFill>
                  <a:srgbClr val="000000"/>
                </a:solidFill>
                <a:effectLst/>
                <a:highlight>
                  <a:srgbClr val="FFFF00"/>
                </a:highlight>
                <a:latin typeface="Calibri" panose="020F0502020204030204" pitchFamily="34" charset="0"/>
                <a:ea typeface="Times New Roman" panose="02020603050405020304" pitchFamily="18" charset="0"/>
                <a:cs typeface="Arial" panose="020B0604020202020204" pitchFamily="34" charset="0"/>
              </a:rPr>
              <a:t>Heroin was present in 14% and prescription opioids in 17%</a:t>
            </a:r>
          </a:p>
          <a:p>
            <a:r>
              <a:rPr lang="en-US" sz="1800" dirty="0">
                <a:solidFill>
                  <a:srgbClr val="000000"/>
                </a:solidFill>
                <a:effectLst/>
                <a:highlight>
                  <a:srgbClr val="FFFF00"/>
                </a:highlight>
                <a:latin typeface="Calibri" panose="020F0502020204030204" pitchFamily="34" charset="0"/>
                <a:ea typeface="Times New Roman" panose="02020603050405020304" pitchFamily="18" charset="0"/>
                <a:cs typeface="Arial" panose="020B0604020202020204" pitchFamily="34" charset="0"/>
              </a:rPr>
              <a:t>cocaine in 46%</a:t>
            </a:r>
          </a:p>
          <a:p>
            <a:r>
              <a:rPr lang="en-US" sz="1800" dirty="0">
                <a:effectLst/>
                <a:highlight>
                  <a:srgbClr val="FFFF00"/>
                </a:highlight>
                <a:latin typeface="Calibri" panose="020F0502020204030204" pitchFamily="34" charset="0"/>
                <a:ea typeface="Calibri" panose="020F0502020204030204" pitchFamily="34" charset="0"/>
              </a:rPr>
              <a:t>benzodiazepines in 31%</a:t>
            </a:r>
            <a:endParaRPr lang="en-US" sz="1800" dirty="0">
              <a:solidFill>
                <a:srgbClr val="000000"/>
              </a:solidFill>
              <a:effectLst/>
              <a:highlight>
                <a:srgbClr val="FFFF00"/>
              </a:highlight>
              <a:latin typeface="Calibri" panose="020F0502020204030204" pitchFamily="34" charset="0"/>
              <a:ea typeface="Times New Roman" panose="02020603050405020304" pitchFamily="18" charset="0"/>
              <a:cs typeface="Arial" panose="020B0604020202020204" pitchFamily="34" charset="0"/>
            </a:endParaRPr>
          </a:p>
          <a:p>
            <a:r>
              <a:rPr lang="en-US" sz="1800" dirty="0">
                <a:solidFill>
                  <a:srgbClr val="000000"/>
                </a:solidFill>
                <a:effectLst/>
                <a:highlight>
                  <a:srgbClr val="FFFF00"/>
                </a:highlight>
                <a:latin typeface="Calibri" panose="020F0502020204030204" pitchFamily="34" charset="0"/>
                <a:ea typeface="Times New Roman" panose="02020603050405020304" pitchFamily="18" charset="0"/>
                <a:cs typeface="Arial" panose="020B0604020202020204" pitchFamily="34" charset="0"/>
              </a:rPr>
              <a:t>amphetamines in 9%</a:t>
            </a:r>
            <a:endParaRPr lang="en-US" sz="1200" dirty="0"/>
          </a:p>
          <a:p>
            <a:endParaRPr lang="en-US" sz="1200" dirty="0"/>
          </a:p>
          <a:p>
            <a:endParaRPr lang="en-US" sz="1200" b="0" i="0" dirty="0">
              <a:solidFill>
                <a:srgbClr val="000000"/>
              </a:solidFill>
              <a:effectLst/>
              <a:latin typeface="Calibri" panose="020F0502020204030204" pitchFamily="34" charset="0"/>
            </a:endParaRPr>
          </a:p>
          <a:p>
            <a:endParaRPr lang="en-US" sz="1200" b="0" i="0" dirty="0">
              <a:solidFill>
                <a:srgbClr val="000000"/>
              </a:solidFill>
              <a:effectLst/>
              <a:latin typeface="Calibri" panose="020F0502020204030204" pitchFamily="34" charset="0"/>
            </a:endParaRPr>
          </a:p>
          <a:p>
            <a:r>
              <a:rPr lang="en-US" sz="1200" dirty="0"/>
              <a:t>Optional additional TP to explain the dotted line at year 2017:</a:t>
            </a:r>
          </a:p>
          <a:p>
            <a:endParaRPr lang="en-US" sz="1200" dirty="0"/>
          </a:p>
          <a:p>
            <a:r>
              <a:rPr lang="en-US" sz="1200" dirty="0"/>
              <a:t>DPH issued a clinical advisory this month warning about the dangers of polysubstance use and urging health care providers to ensure individuals using stimulants have access to Narcan</a:t>
            </a:r>
          </a:p>
          <a:p>
            <a:endParaRPr lang="en-US" sz="1200" dirty="0"/>
          </a:p>
          <a:p>
            <a:r>
              <a:rPr lang="en-US" sz="1200" dirty="0"/>
              <a:t>Beginning with the November 2019 quarterly report, DPH began to use a new method to identify specific drugs present in opioid-related overdose deaths for deaths from 2017 onward (this figure). This new method cannot be applied to data prior to 2017.</a:t>
            </a:r>
          </a:p>
          <a:p>
            <a:r>
              <a:rPr lang="en-US" sz="1200" dirty="0"/>
              <a:t> </a:t>
            </a:r>
          </a:p>
          <a:p>
            <a:r>
              <a:rPr lang="en-US" sz="1200" dirty="0"/>
              <a:t>Prior to adopting the new methodology, testing was done to compare the old and new methods. Although the new methodology is more appropriate for the purposes of the Opioid Quarterly Report, both the old and new methods produced the same overall trends for the substances included in this figure.</a:t>
            </a:r>
          </a:p>
        </p:txBody>
      </p:sp>
      <p:sp>
        <p:nvSpPr>
          <p:cNvPr id="4" name="Slide Number Placeholder 3"/>
          <p:cNvSpPr>
            <a:spLocks noGrp="1"/>
          </p:cNvSpPr>
          <p:nvPr>
            <p:ph type="sldNum" sz="quarter" idx="10"/>
          </p:nvPr>
        </p:nvSpPr>
        <p:spPr/>
        <p:txBody>
          <a:bodyPr/>
          <a:lstStyle/>
          <a:p>
            <a:fld id="{217921FD-669D-410D-BB40-8BEB7F6FBC0A}" type="slidenum">
              <a:rPr lang="en-US" smtClean="0"/>
              <a:t>3</a:t>
            </a:fld>
            <a:endParaRPr lang="en-US"/>
          </a:p>
        </p:txBody>
      </p:sp>
    </p:spTree>
    <p:extLst>
      <p:ext uri="{BB962C8B-B14F-4D97-AF65-F5344CB8AC3E}">
        <p14:creationId xmlns:p14="http://schemas.microsoft.com/office/powerpoint/2010/main" val="13877532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rPr>
              <a:t>Men comprise 73% of all opioid-related overdose deaths occurring in 2020.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effectLst/>
              <a:latin typeface="Calibri" panose="020F0502020204030204" pitchFamily="34" charset="0"/>
              <a:ea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rPr>
              <a:t>Between 2019 and 2020 the rate for Black non-Hispanic men </a:t>
            </a:r>
            <a:r>
              <a:rPr lang="en-US" sz="1800" u="sng" dirty="0">
                <a:effectLst/>
                <a:latin typeface="Calibri" panose="020F0502020204030204" pitchFamily="34" charset="0"/>
                <a:ea typeface="Times New Roman" panose="02020603050405020304" pitchFamily="18" charset="0"/>
              </a:rPr>
              <a:t>increased significantly 69% </a:t>
            </a:r>
            <a:r>
              <a:rPr lang="en-US" sz="1800" dirty="0">
                <a:effectLst/>
                <a:latin typeface="Calibri" panose="020F0502020204030204" pitchFamily="34" charset="0"/>
                <a:ea typeface="Times New Roman" panose="02020603050405020304" pitchFamily="18" charset="0"/>
              </a:rPr>
              <a:t>from 33 to 55 (per 100,000).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effectLst/>
              <a:latin typeface="Calibri" panose="020F0502020204030204" pitchFamily="34" charset="0"/>
              <a:ea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rPr>
              <a:t>While he only significant change shown here was for Black non-Hispanic men, the rate for </a:t>
            </a:r>
            <a:r>
              <a:rPr lang="en-US" sz="1800" u="sng" dirty="0">
                <a:effectLst/>
                <a:latin typeface="Calibri" panose="020F0502020204030204" pitchFamily="34" charset="0"/>
                <a:ea typeface="Times New Roman" panose="02020603050405020304" pitchFamily="18" charset="0"/>
              </a:rPr>
              <a:t>Asian Pacific Islander non-Hispanic men increased 55% </a:t>
            </a:r>
            <a:r>
              <a:rPr lang="en-US" sz="1800" dirty="0">
                <a:effectLst/>
                <a:latin typeface="Calibri" panose="020F0502020204030204" pitchFamily="34" charset="0"/>
                <a:ea typeface="Times New Roman" panose="02020603050405020304" pitchFamily="18" charset="0"/>
              </a:rPr>
              <a:t>from 4 to 6, and the rate for </a:t>
            </a:r>
            <a:r>
              <a:rPr lang="en-US" sz="1800" u="sng" dirty="0">
                <a:effectLst/>
                <a:latin typeface="Calibri" panose="020F0502020204030204" pitchFamily="34" charset="0"/>
                <a:ea typeface="Times New Roman" panose="02020603050405020304" pitchFamily="18" charset="0"/>
              </a:rPr>
              <a:t>Hispanic men increased 1% from 57 to 58</a:t>
            </a:r>
            <a:r>
              <a:rPr lang="en-US" sz="1800" dirty="0">
                <a:effectLst/>
                <a:latin typeface="Calibri" panose="020F0502020204030204" pitchFamily="34" charset="0"/>
                <a:ea typeface="Times New Roman" panose="02020603050405020304" pitchFamily="18" charset="0"/>
              </a:rPr>
              <a:t>.  The rate for </a:t>
            </a:r>
            <a:r>
              <a:rPr lang="en-US" sz="1800" u="sng" dirty="0">
                <a:effectLst/>
                <a:latin typeface="Calibri" panose="020F0502020204030204" pitchFamily="34" charset="0"/>
                <a:ea typeface="Times New Roman" panose="02020603050405020304" pitchFamily="18" charset="0"/>
              </a:rPr>
              <a:t>White non-Hispanic men decreased 6% from 50 to 46</a:t>
            </a:r>
            <a:r>
              <a:rPr lang="en-US" sz="1800" dirty="0">
                <a:effectLst/>
                <a:latin typeface="Calibri" panose="020F0502020204030204" pitchFamily="34" charset="0"/>
                <a:ea typeface="Times New Roman" panose="02020603050405020304" pitchFamily="18"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effectLst/>
              <a:latin typeface="Calibri" panose="020F0502020204030204" pitchFamily="34" charset="0"/>
              <a:ea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217921FD-669D-410D-BB40-8BEB7F6FBC0A}" type="slidenum">
              <a:rPr lang="en-US" smtClean="0"/>
              <a:t>4</a:t>
            </a:fld>
            <a:endParaRPr lang="en-US"/>
          </a:p>
        </p:txBody>
      </p:sp>
    </p:spTree>
    <p:extLst>
      <p:ext uri="{BB962C8B-B14F-4D97-AF65-F5344CB8AC3E}">
        <p14:creationId xmlns:p14="http://schemas.microsoft.com/office/powerpoint/2010/main" val="35455421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p>
          <a:p>
            <a:endParaRPr lang="en-US" dirty="0"/>
          </a:p>
        </p:txBody>
      </p:sp>
      <p:sp>
        <p:nvSpPr>
          <p:cNvPr id="4" name="Slide Number Placeholder 3"/>
          <p:cNvSpPr>
            <a:spLocks noGrp="1"/>
          </p:cNvSpPr>
          <p:nvPr>
            <p:ph type="sldNum" sz="quarter" idx="10"/>
          </p:nvPr>
        </p:nvSpPr>
        <p:spPr/>
        <p:txBody>
          <a:bodyPr/>
          <a:lstStyle/>
          <a:p>
            <a:fld id="{217921FD-669D-410D-BB40-8BEB7F6FBC0A}" type="slidenum">
              <a:rPr lang="en-US" smtClean="0"/>
              <a:t>5</a:t>
            </a:fld>
            <a:endParaRPr lang="en-US"/>
          </a:p>
        </p:txBody>
      </p:sp>
    </p:spTree>
    <p:extLst>
      <p:ext uri="{BB962C8B-B14F-4D97-AF65-F5344CB8AC3E}">
        <p14:creationId xmlns:p14="http://schemas.microsoft.com/office/powerpoint/2010/main" val="4140302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kern="1200" dirty="0">
                <a:solidFill>
                  <a:schemeClr val="tx1"/>
                </a:solidFill>
                <a:effectLst/>
                <a:latin typeface="+mn-lt"/>
                <a:ea typeface="+mn-ea"/>
                <a:cs typeface="+mn-cs"/>
              </a:rPr>
              <a:t>Recovery-Based Re-Entry Services for Black and Latino Men: </a:t>
            </a:r>
            <a:r>
              <a:rPr lang="en-US" sz="1200" b="0" kern="1200" dirty="0">
                <a:solidFill>
                  <a:schemeClr val="tx1"/>
                </a:solidFill>
                <a:effectLst/>
                <a:latin typeface="+mn-lt"/>
                <a:ea typeface="+mn-ea"/>
                <a:cs typeface="+mn-cs"/>
              </a:rPr>
              <a:t>This $2.3M grant is meant to address communities with higher rates of fatal overdoses, particularly among Black and Latino men, including Essex, Hampden, Suffolk, and Worcester counties.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kern="1200" dirty="0">
                <a:solidFill>
                  <a:schemeClr val="tx1"/>
                </a:solidFill>
                <a:effectLst/>
                <a:latin typeface="+mn-lt"/>
                <a:ea typeface="+mn-ea"/>
                <a:cs typeface="+mn-cs"/>
              </a:rPr>
              <a:t>This pilot program will provide enhanced support to Black and Latino men at risk for overdose following their release from incarceration.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kern="1200" dirty="0">
                <a:solidFill>
                  <a:schemeClr val="tx1"/>
                </a:solidFill>
                <a:effectLst/>
                <a:latin typeface="+mn-lt"/>
                <a:ea typeface="+mn-ea"/>
                <a:cs typeface="+mn-cs"/>
              </a:rPr>
              <a:t>This includes culturally-responsive, wrap-around re-entry services provided both pre- and post-release, including person-centered support for recovery from any substances used.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kern="1200" dirty="0">
                <a:solidFill>
                  <a:schemeClr val="tx1"/>
                </a:solidFill>
                <a:effectLst/>
                <a:latin typeface="+mn-lt"/>
                <a:ea typeface="+mn-ea"/>
                <a:cs typeface="+mn-cs"/>
              </a:rPr>
              <a:t>This program will complement current re-entry initiatives (such as MassHealth’s Behavioral Health - Justice-Involved Initiative) with an enhanced focus on the unique needs and risks faced by Black and Latino men.</a:t>
            </a:r>
            <a:endParaRPr lang="en-US" sz="1200" b="1"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baseline="0" dirty="0"/>
              <a:t>Latinx Addiction Counselor Education (LACE) Program/Black Addiction Counselor Education (BACE)</a:t>
            </a:r>
            <a:r>
              <a:rPr lang="en-US" sz="1200" baseline="0" dirty="0"/>
              <a:t> </a:t>
            </a:r>
            <a:r>
              <a:rPr lang="en-US" sz="1200" b="1" baseline="0" dirty="0"/>
              <a:t>Program</a:t>
            </a:r>
            <a:r>
              <a:rPr lang="en-US" sz="1200" baseline="0" dirty="0"/>
              <a:t>: </a:t>
            </a:r>
            <a:r>
              <a:rPr lang="en-US" sz="1200" kern="1200" dirty="0">
                <a:solidFill>
                  <a:schemeClr val="tx1"/>
                </a:solidFill>
                <a:effectLst/>
                <a:latin typeface="+mn-lt"/>
                <a:ea typeface="+mn-ea"/>
                <a:cs typeface="+mn-cs"/>
              </a:rPr>
              <a:t>BSAS supports highly affordable and flexible programming by providing 300 education hours and practicum needed towards Licensure specifically for individuals that identify as Black and Latinx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p>
          <a:p>
            <a:endParaRPr lang="en-US" dirty="0"/>
          </a:p>
        </p:txBody>
      </p:sp>
      <p:sp>
        <p:nvSpPr>
          <p:cNvPr id="4" name="Slide Number Placeholder 3"/>
          <p:cNvSpPr>
            <a:spLocks noGrp="1"/>
          </p:cNvSpPr>
          <p:nvPr>
            <p:ph type="sldNum" sz="quarter" idx="10"/>
          </p:nvPr>
        </p:nvSpPr>
        <p:spPr/>
        <p:txBody>
          <a:bodyPr/>
          <a:lstStyle/>
          <a:p>
            <a:fld id="{217921FD-669D-410D-BB40-8BEB7F6FBC0A}" type="slidenum">
              <a:rPr lang="en-US" smtClean="0"/>
              <a:t>6</a:t>
            </a:fld>
            <a:endParaRPr lang="en-US"/>
          </a:p>
        </p:txBody>
      </p:sp>
    </p:spTree>
    <p:extLst>
      <p:ext uri="{BB962C8B-B14F-4D97-AF65-F5344CB8AC3E}">
        <p14:creationId xmlns:p14="http://schemas.microsoft.com/office/powerpoint/2010/main" val="34919783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17921FD-669D-410D-BB40-8BEB7F6FBC0A}"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140302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8A432C8-69A7-458B-9684-2BFA64B31948}" type="datetime2">
              <a:rPr lang="en-US" smtClean="0"/>
              <a:t>Wednesday, May 12, 2021</a:t>
            </a:fld>
            <a:endParaRPr lang="en-US" dirty="0"/>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a:xfrm>
            <a:off x="7620000" y="18288"/>
            <a:ext cx="1066800" cy="329184"/>
          </a:xfrm>
          <a:prstGeom prst="rect">
            <a:avLst/>
          </a:prstGeom>
        </p:spPr>
        <p:txBody>
          <a:bodyPr/>
          <a:lstStyle/>
          <a:p>
            <a:fld id="{0CFEC368-1D7A-4F81-ABF6-AE0E36BAF64C}" type="slidenum">
              <a:rPr lang="en-US" smtClean="0"/>
              <a:pPr/>
              <a:t>‹#›</a:t>
            </a:fld>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CC057FC-95B6-4D89-AFDA-ABA33EE921E5}" type="datetime2">
              <a:rPr lang="en-US" smtClean="0"/>
              <a:t>Wednesday, May 12, 2021</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a:xfrm>
            <a:off x="7620000" y="18288"/>
            <a:ext cx="1066800" cy="329184"/>
          </a:xfrm>
          <a:prstGeom prst="rect">
            <a:avLst/>
          </a:prstGeom>
        </p:spPr>
        <p:txBody>
          <a:bodyPr/>
          <a:lstStyle/>
          <a:p>
            <a:fld id="{0CFEC368-1D7A-4F81-ABF6-AE0E36BAF64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C4549AC-EB31-477F-92A9-B1988E232878}" type="datetime2">
              <a:rPr lang="en-US" smtClean="0"/>
              <a:t>Wednesday, May 12, 2021</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a:xfrm>
            <a:off x="7620000" y="18288"/>
            <a:ext cx="1066800" cy="329184"/>
          </a:xfrm>
          <a:prstGeom prst="rect">
            <a:avLst/>
          </a:prstGeom>
        </p:spPr>
        <p:txBody>
          <a:bodyPr/>
          <a:lstStyle/>
          <a:p>
            <a:fld id="{0CFEC368-1D7A-4F81-ABF6-AE0E36BAF64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96A3A3-94A6-4E5B-AF39-173ACA3E61CC}" type="datetime2">
              <a:rPr lang="en-US" smtClean="0"/>
              <a:t>Wednesday, May 12, 2021</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a:xfrm>
            <a:off x="7620000" y="18288"/>
            <a:ext cx="1066800" cy="329184"/>
          </a:xfrm>
          <a:prstGeom prst="rect">
            <a:avLst/>
          </a:prstGeom>
        </p:spPr>
        <p:txBody>
          <a:bodyPr/>
          <a:lstStyle/>
          <a:p>
            <a:fld id="{0CFEC368-1D7A-4F81-ABF6-AE0E36BAF64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933D019-A32C-4EAD-B8E6-DBDA699692FD}" type="datetime2">
              <a:rPr lang="en-US" smtClean="0"/>
              <a:t>Wednesday, May 12, 2021</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a:xfrm>
            <a:off x="7620000" y="18288"/>
            <a:ext cx="1066800" cy="329184"/>
          </a:xfrm>
          <a:prstGeom prst="rect">
            <a:avLst/>
          </a:prstGeom>
        </p:spPr>
        <p:txBody>
          <a:bodyPr/>
          <a:lstStyle/>
          <a:p>
            <a:fld id="{0CFEC368-1D7A-4F81-ABF6-AE0E36BAF64C}" type="slidenum">
              <a:rPr lang="en-US" smtClean="0"/>
              <a:pPr/>
              <a:t>‹#›</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CEBA98F-560C-4997-81C4-81D4D9187EAB}" type="datetime2">
              <a:rPr lang="en-US" smtClean="0"/>
              <a:t>Wednesday, May 12, 2021</a:t>
            </a:fld>
            <a:endParaRPr lang="en-US"/>
          </a:p>
        </p:txBody>
      </p:sp>
      <p:sp>
        <p:nvSpPr>
          <p:cNvPr id="6" name="Footer Placeholder 5"/>
          <p:cNvSpPr>
            <a:spLocks noGrp="1"/>
          </p:cNvSpPr>
          <p:nvPr>
            <p:ph type="ftr" sz="quarter" idx="11"/>
          </p:nvPr>
        </p:nvSpPr>
        <p:spPr/>
        <p:txBody>
          <a:bodyPr/>
          <a:lstStyle/>
          <a:p>
            <a:pPr algn="r"/>
            <a:endParaRPr lang="en-US" dirty="0"/>
          </a:p>
        </p:txBody>
      </p:sp>
      <p:sp>
        <p:nvSpPr>
          <p:cNvPr id="7" name="Slide Number Placeholder 6"/>
          <p:cNvSpPr>
            <a:spLocks noGrp="1"/>
          </p:cNvSpPr>
          <p:nvPr>
            <p:ph type="sldNum" sz="quarter" idx="12"/>
          </p:nvPr>
        </p:nvSpPr>
        <p:spPr>
          <a:xfrm>
            <a:off x="7620000" y="18288"/>
            <a:ext cx="1066800" cy="329184"/>
          </a:xfrm>
          <a:prstGeom prst="rect">
            <a:avLst/>
          </a:prstGeom>
        </p:spPr>
        <p:txBody>
          <a:bodyPr/>
          <a:lstStyle/>
          <a:p>
            <a:fld id="{0CFEC368-1D7A-4F81-ABF6-AE0E36BAF64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50972B2-CA5C-437D-87D0-8081271A9E4B}" type="datetime2">
              <a:rPr lang="en-US" smtClean="0"/>
              <a:t>Wednesday, May 12, 2021</a:t>
            </a:fld>
            <a:endParaRPr lang="en-US"/>
          </a:p>
        </p:txBody>
      </p:sp>
      <p:sp>
        <p:nvSpPr>
          <p:cNvPr id="8" name="Footer Placeholder 7"/>
          <p:cNvSpPr>
            <a:spLocks noGrp="1"/>
          </p:cNvSpPr>
          <p:nvPr>
            <p:ph type="ftr" sz="quarter" idx="11"/>
          </p:nvPr>
        </p:nvSpPr>
        <p:spPr/>
        <p:txBody>
          <a:bodyPr/>
          <a:lstStyle/>
          <a:p>
            <a:pPr algn="r"/>
            <a:endParaRPr lang="en-US" dirty="0"/>
          </a:p>
        </p:txBody>
      </p:sp>
      <p:sp>
        <p:nvSpPr>
          <p:cNvPr id="9" name="Slide Number Placeholder 8"/>
          <p:cNvSpPr>
            <a:spLocks noGrp="1"/>
          </p:cNvSpPr>
          <p:nvPr>
            <p:ph type="sldNum" sz="quarter" idx="12"/>
          </p:nvPr>
        </p:nvSpPr>
        <p:spPr>
          <a:xfrm>
            <a:off x="7620000" y="18288"/>
            <a:ext cx="1066800" cy="329184"/>
          </a:xfrm>
          <a:prstGeom prst="rect">
            <a:avLst/>
          </a:prstGeom>
        </p:spPr>
        <p:txBody>
          <a:bodyPr/>
          <a:lstStyle/>
          <a:p>
            <a:fld id="{0CFEC368-1D7A-4F81-ABF6-AE0E36BAF64C}" type="slidenum">
              <a:rPr lang="en-US" smtClean="0"/>
              <a:pPr/>
              <a:t>‹#›</a:t>
            </a:fld>
            <a:endParaRPr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9CD4847-11EF-4466-A8AD-85CDB7B49118}" type="datetime2">
              <a:rPr lang="en-US" smtClean="0"/>
              <a:t>Wednesday, May 12, 2021</a:t>
            </a:fld>
            <a:endParaRPr lang="en-US"/>
          </a:p>
        </p:txBody>
      </p:sp>
      <p:sp>
        <p:nvSpPr>
          <p:cNvPr id="4" name="Footer Placeholder 3"/>
          <p:cNvSpPr>
            <a:spLocks noGrp="1"/>
          </p:cNvSpPr>
          <p:nvPr>
            <p:ph type="ftr" sz="quarter" idx="11"/>
          </p:nvPr>
        </p:nvSpPr>
        <p:spPr/>
        <p:txBody>
          <a:bodyPr/>
          <a:lstStyle/>
          <a:p>
            <a:pPr algn="r"/>
            <a:endParaRPr lang="en-US" dirty="0"/>
          </a:p>
        </p:txBody>
      </p:sp>
      <p:sp>
        <p:nvSpPr>
          <p:cNvPr id="5" name="Slide Number Placeholder 4"/>
          <p:cNvSpPr>
            <a:spLocks noGrp="1"/>
          </p:cNvSpPr>
          <p:nvPr>
            <p:ph type="sldNum" sz="quarter" idx="12"/>
          </p:nvPr>
        </p:nvSpPr>
        <p:spPr>
          <a:xfrm>
            <a:off x="7620000" y="18288"/>
            <a:ext cx="1066800" cy="329184"/>
          </a:xfrm>
          <a:prstGeom prst="rect">
            <a:avLst/>
          </a:prstGeom>
        </p:spPr>
        <p:txBody>
          <a:bodyPr/>
          <a:lstStyle/>
          <a:p>
            <a:fld id="{0CFEC368-1D7A-4F81-ABF6-AE0E36BAF64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68457A-3AB9-4880-8A0C-9F8524491207}" type="datetime2">
              <a:rPr lang="en-US" smtClean="0"/>
              <a:t>Wednesday, May 12, 2021</a:t>
            </a:fld>
            <a:endParaRPr lang="en-US"/>
          </a:p>
        </p:txBody>
      </p:sp>
      <p:sp>
        <p:nvSpPr>
          <p:cNvPr id="3" name="Footer Placeholder 2"/>
          <p:cNvSpPr>
            <a:spLocks noGrp="1"/>
          </p:cNvSpPr>
          <p:nvPr>
            <p:ph type="ftr" sz="quarter" idx="11"/>
          </p:nvPr>
        </p:nvSpPr>
        <p:spPr/>
        <p:txBody>
          <a:bodyPr/>
          <a:lstStyle/>
          <a:p>
            <a:pPr algn="r"/>
            <a:endParaRPr lang="en-US" dirty="0"/>
          </a:p>
        </p:txBody>
      </p:sp>
      <p:sp>
        <p:nvSpPr>
          <p:cNvPr id="4" name="Slide Number Placeholder 3"/>
          <p:cNvSpPr>
            <a:spLocks noGrp="1"/>
          </p:cNvSpPr>
          <p:nvPr>
            <p:ph type="sldNum" sz="quarter" idx="12"/>
          </p:nvPr>
        </p:nvSpPr>
        <p:spPr>
          <a:xfrm>
            <a:off x="7620000" y="18288"/>
            <a:ext cx="1066800" cy="329184"/>
          </a:xfrm>
          <a:prstGeom prst="rect">
            <a:avLst/>
          </a:prstGeom>
        </p:spPr>
        <p:txBody>
          <a:bodyPr/>
          <a:lstStyle/>
          <a:p>
            <a:fld id="{0CFEC368-1D7A-4F81-ABF6-AE0E36BAF64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FE976D3-5B7F-4300-ABED-C91F1B2AE209}" type="datetime2">
              <a:rPr lang="en-US" smtClean="0"/>
              <a:t>Wednesday, May 12, 2021</a:t>
            </a:fld>
            <a:endParaRPr lang="en-US"/>
          </a:p>
        </p:txBody>
      </p:sp>
      <p:sp>
        <p:nvSpPr>
          <p:cNvPr id="6" name="Footer Placeholder 5"/>
          <p:cNvSpPr>
            <a:spLocks noGrp="1"/>
          </p:cNvSpPr>
          <p:nvPr>
            <p:ph type="ftr" sz="quarter" idx="11"/>
          </p:nvPr>
        </p:nvSpPr>
        <p:spPr/>
        <p:txBody>
          <a:bodyPr/>
          <a:lstStyle/>
          <a:p>
            <a:pPr algn="r"/>
            <a:endParaRPr lang="en-US" dirty="0"/>
          </a:p>
        </p:txBody>
      </p:sp>
      <p:sp>
        <p:nvSpPr>
          <p:cNvPr id="7" name="Slide Number Placeholder 6"/>
          <p:cNvSpPr>
            <a:spLocks noGrp="1"/>
          </p:cNvSpPr>
          <p:nvPr>
            <p:ph type="sldNum" sz="quarter" idx="12"/>
          </p:nvPr>
        </p:nvSpPr>
        <p:spPr>
          <a:xfrm>
            <a:off x="7620000" y="18288"/>
            <a:ext cx="1066800" cy="329184"/>
          </a:xfrm>
          <a:prstGeom prst="rect">
            <a:avLst/>
          </a:prstGeom>
        </p:spPr>
        <p:txBody>
          <a:bodyPr/>
          <a:lstStyle/>
          <a:p>
            <a:fld id="{0CFEC368-1D7A-4F81-ABF6-AE0E36BAF64C}" type="slidenum">
              <a:rPr lang="en-US" smtClean="0"/>
              <a:pPr/>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BDC1E59-17DD-41CE-97CA-624A472382D4}" type="datetime2">
              <a:rPr lang="en-US" smtClean="0"/>
              <a:t>Wednesday, May 12, 2021</a:t>
            </a:fld>
            <a:endParaRPr lang="en-US"/>
          </a:p>
        </p:txBody>
      </p:sp>
      <p:sp>
        <p:nvSpPr>
          <p:cNvPr id="6" name="Footer Placeholder 5"/>
          <p:cNvSpPr>
            <a:spLocks noGrp="1"/>
          </p:cNvSpPr>
          <p:nvPr>
            <p:ph type="ftr" sz="quarter" idx="11"/>
          </p:nvPr>
        </p:nvSpPr>
        <p:spPr/>
        <p:txBody>
          <a:bodyPr/>
          <a:lstStyle/>
          <a:p>
            <a:pPr algn="r"/>
            <a:endParaRPr lang="en-US" dirty="0"/>
          </a:p>
        </p:txBody>
      </p:sp>
      <p:sp>
        <p:nvSpPr>
          <p:cNvPr id="7" name="Slide Number Placeholder 6"/>
          <p:cNvSpPr>
            <a:spLocks noGrp="1"/>
          </p:cNvSpPr>
          <p:nvPr>
            <p:ph type="sldNum" sz="quarter" idx="12"/>
          </p:nvPr>
        </p:nvSpPr>
        <p:spPr>
          <a:xfrm>
            <a:off x="7620000" y="18288"/>
            <a:ext cx="1066800" cy="329184"/>
          </a:xfrm>
          <a:prstGeom prst="rect">
            <a:avLst/>
          </a:prstGeom>
        </p:spPr>
        <p:txBody>
          <a:bodyPr/>
          <a:lstStyle/>
          <a:p>
            <a:fld id="{0CFEC368-1D7A-4F81-ABF6-AE0E36BAF64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p:cNvSpPr/>
          <p:nvPr/>
        </p:nvSpPr>
        <p:spPr>
          <a:xfrm>
            <a:off x="0" y="0"/>
            <a:ext cx="9144000" cy="5432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r>
              <a:rPr lang="en-US" dirty="0"/>
              <a:t>DATE</a:t>
            </a:r>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pPr algn="r"/>
            <a:r>
              <a:rPr lang="en-US" dirty="0"/>
              <a:t>April 28, 2017</a:t>
            </a:r>
          </a:p>
        </p:txBody>
      </p:sp>
      <p:pic>
        <p:nvPicPr>
          <p:cNvPr id="9" name="Picture 4" descr="DPH Logo - Blue w-shadow"/>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8130012" y="9160"/>
            <a:ext cx="911381" cy="911381"/>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961" r:id="rId1"/>
    <p:sldLayoutId id="2147483962" r:id="rId2"/>
    <p:sldLayoutId id="2147483963" r:id="rId3"/>
    <p:sldLayoutId id="2147483964" r:id="rId4"/>
    <p:sldLayoutId id="2147483965" r:id="rId5"/>
    <p:sldLayoutId id="2147483966" r:id="rId6"/>
    <p:sldLayoutId id="2147483967" r:id="rId7"/>
    <p:sldLayoutId id="2147483968" r:id="rId8"/>
    <p:sldLayoutId id="2147483969" r:id="rId9"/>
    <p:sldLayoutId id="2147483970" r:id="rId10"/>
    <p:sldLayoutId id="2147483971" r:id="rId11"/>
  </p:sldLayoutIdLst>
  <p:hf sldNum="0" hdr="0" ftr="0" dt="0"/>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3570" y="639418"/>
            <a:ext cx="8726556" cy="1209261"/>
          </a:xfrm>
        </p:spPr>
        <p:txBody>
          <a:bodyPr>
            <a:noAutofit/>
          </a:bodyPr>
          <a:lstStyle/>
          <a:p>
            <a:pPr algn="ctr"/>
            <a:r>
              <a:rPr lang="en-US" sz="2400" b="1" dirty="0"/>
              <a:t>Preliminary data show 507 confirmed and estimated opioid-related overdose deaths in the first three months of 2021, an estimated </a:t>
            </a:r>
            <a:r>
              <a:rPr lang="en-US" sz="2400" b="1" u="sng" dirty="0"/>
              <a:t>2% increase </a:t>
            </a:r>
            <a:r>
              <a:rPr lang="en-US" sz="2400" b="1" dirty="0"/>
              <a:t>compared with the same period in 2020. </a:t>
            </a:r>
          </a:p>
        </p:txBody>
      </p:sp>
      <p:sp>
        <p:nvSpPr>
          <p:cNvPr id="5" name="TextBox 4"/>
          <p:cNvSpPr txBox="1"/>
          <p:nvPr/>
        </p:nvSpPr>
        <p:spPr>
          <a:xfrm>
            <a:off x="6800757" y="5236898"/>
            <a:ext cx="2013693" cy="307777"/>
          </a:xfrm>
          <a:prstGeom prst="rect">
            <a:avLst/>
          </a:prstGeom>
          <a:noFill/>
        </p:spPr>
        <p:txBody>
          <a:bodyPr wrap="none" rtlCol="0">
            <a:spAutoFit/>
          </a:bodyPr>
          <a:lstStyle/>
          <a:p>
            <a:r>
              <a:rPr lang="en-US" sz="1400" b="1" dirty="0"/>
              <a:t>Estimated 507 deaths</a:t>
            </a:r>
          </a:p>
        </p:txBody>
      </p:sp>
      <p:sp>
        <p:nvSpPr>
          <p:cNvPr id="9" name="TextBox 8"/>
          <p:cNvSpPr txBox="1"/>
          <p:nvPr/>
        </p:nvSpPr>
        <p:spPr>
          <a:xfrm>
            <a:off x="2133411" y="5236898"/>
            <a:ext cx="2013693" cy="307777"/>
          </a:xfrm>
          <a:prstGeom prst="rect">
            <a:avLst/>
          </a:prstGeom>
          <a:noFill/>
        </p:spPr>
        <p:txBody>
          <a:bodyPr wrap="none" rtlCol="0">
            <a:spAutoFit/>
          </a:bodyPr>
          <a:lstStyle/>
          <a:p>
            <a:r>
              <a:rPr lang="en-US" sz="1400" b="1" dirty="0"/>
              <a:t>Estimated 498 deaths</a:t>
            </a:r>
          </a:p>
        </p:txBody>
      </p:sp>
      <p:sp>
        <p:nvSpPr>
          <p:cNvPr id="10" name="Left Brace 9">
            <a:extLst>
              <a:ext uri="{FF2B5EF4-FFF2-40B4-BE49-F238E27FC236}">
                <a16:creationId xmlns:a16="http://schemas.microsoft.com/office/drawing/2014/main" id="{EF367B69-1EBE-4883-85E1-62CB568D8114}"/>
              </a:ext>
            </a:extLst>
          </p:cNvPr>
          <p:cNvSpPr/>
          <p:nvPr/>
        </p:nvSpPr>
        <p:spPr>
          <a:xfrm rot="16200000">
            <a:off x="3070678" y="4419620"/>
            <a:ext cx="218905" cy="1152520"/>
          </a:xfrm>
          <a:prstGeom prst="leftBrace">
            <a:avLst/>
          </a:prstGeom>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1" name="Left Brace 10">
            <a:extLst>
              <a:ext uri="{FF2B5EF4-FFF2-40B4-BE49-F238E27FC236}">
                <a16:creationId xmlns:a16="http://schemas.microsoft.com/office/drawing/2014/main" id="{8E74C835-1552-47D8-8743-AAA2E0E7EB9D}"/>
              </a:ext>
            </a:extLst>
          </p:cNvPr>
          <p:cNvSpPr/>
          <p:nvPr/>
        </p:nvSpPr>
        <p:spPr>
          <a:xfrm rot="16200000">
            <a:off x="7718526" y="4375180"/>
            <a:ext cx="307778" cy="1152522"/>
          </a:xfrm>
          <a:prstGeom prst="leftBrace">
            <a:avLst/>
          </a:prstGeom>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pic>
        <p:nvPicPr>
          <p:cNvPr id="12" name="Picture 11">
            <a:extLst>
              <a:ext uri="{FF2B5EF4-FFF2-40B4-BE49-F238E27FC236}">
                <a16:creationId xmlns:a16="http://schemas.microsoft.com/office/drawing/2014/main" id="{BA36C591-E2FC-466A-B9D6-C64631E40823}"/>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75733" y="2064633"/>
            <a:ext cx="7975599" cy="2605839"/>
          </a:xfrm>
          <a:prstGeom prst="rect">
            <a:avLst/>
          </a:prstGeom>
          <a:noFill/>
          <a:ln>
            <a:noFill/>
          </a:ln>
        </p:spPr>
      </p:pic>
    </p:spTree>
    <p:extLst>
      <p:ext uri="{BB962C8B-B14F-4D97-AF65-F5344CB8AC3E}">
        <p14:creationId xmlns:p14="http://schemas.microsoft.com/office/powerpoint/2010/main" val="26863914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16834" y="829395"/>
            <a:ext cx="8229600" cy="990600"/>
          </a:xfrm>
        </p:spPr>
        <p:txBody>
          <a:bodyPr>
            <a:noAutofit/>
          </a:bodyPr>
          <a:lstStyle/>
          <a:p>
            <a:pPr algn="ctr"/>
            <a:r>
              <a:rPr lang="en-US" sz="2400" b="1" dirty="0"/>
              <a:t>The </a:t>
            </a:r>
            <a:r>
              <a:rPr lang="en-US" sz="2400" b="1" u="sng" dirty="0"/>
              <a:t>rate</a:t>
            </a:r>
            <a:r>
              <a:rPr lang="en-US" sz="2400" b="1" dirty="0"/>
              <a:t> of opioid-related overdose deaths has increased 5% in 2020 compared with 2019 and is</a:t>
            </a:r>
            <a:br>
              <a:rPr lang="en-US" sz="2400" b="1" dirty="0"/>
            </a:br>
            <a:r>
              <a:rPr lang="en-US" sz="2400" b="1" dirty="0"/>
              <a:t>1% lower than the 2016 peak.</a:t>
            </a:r>
          </a:p>
        </p:txBody>
      </p:sp>
      <p:pic>
        <p:nvPicPr>
          <p:cNvPr id="6" name="Picture 5">
            <a:extLst>
              <a:ext uri="{FF2B5EF4-FFF2-40B4-BE49-F238E27FC236}">
                <a16:creationId xmlns:a16="http://schemas.microsoft.com/office/drawing/2014/main" id="{5EEB95DB-FBD6-4C6D-B1ED-33D73627D800}"/>
              </a:ext>
            </a:extLst>
          </p:cNvPr>
          <p:cNvPicPr/>
          <p:nvPr/>
        </p:nvPicPr>
        <p:blipFill>
          <a:blip r:embed="rId3">
            <a:extLst>
              <a:ext uri="{28A0092B-C50C-407E-A947-70E740481C1C}">
                <a14:useLocalDpi xmlns:a14="http://schemas.microsoft.com/office/drawing/2010/main" val="0"/>
              </a:ext>
            </a:extLst>
          </a:blip>
          <a:stretch>
            <a:fillRect/>
          </a:stretch>
        </p:blipFill>
        <p:spPr>
          <a:xfrm>
            <a:off x="661772" y="2145860"/>
            <a:ext cx="7820456" cy="3397838"/>
          </a:xfrm>
          <a:prstGeom prst="rect">
            <a:avLst/>
          </a:prstGeom>
        </p:spPr>
      </p:pic>
      <p:sp>
        <p:nvSpPr>
          <p:cNvPr id="9" name="Oval 8"/>
          <p:cNvSpPr/>
          <p:nvPr/>
        </p:nvSpPr>
        <p:spPr>
          <a:xfrm>
            <a:off x="6646460" y="2589037"/>
            <a:ext cx="1998240" cy="1023730"/>
          </a:xfrm>
          <a:prstGeom prst="ellipse">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40045690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509" y="584371"/>
            <a:ext cx="8656982" cy="1364974"/>
          </a:xfrm>
        </p:spPr>
        <p:txBody>
          <a:bodyPr>
            <a:noAutofit/>
          </a:bodyPr>
          <a:lstStyle/>
          <a:p>
            <a:pPr algn="ctr"/>
            <a:r>
              <a:rPr lang="en-US" sz="2400" b="1" dirty="0"/>
              <a:t>Fentanyl remains a key factor in opioid-related overdose deaths (92% present in toxicology screen in 2020).</a:t>
            </a:r>
          </a:p>
        </p:txBody>
      </p:sp>
      <p:pic>
        <p:nvPicPr>
          <p:cNvPr id="5" name="Picture 4">
            <a:extLst>
              <a:ext uri="{FF2B5EF4-FFF2-40B4-BE49-F238E27FC236}">
                <a16:creationId xmlns:a16="http://schemas.microsoft.com/office/drawing/2014/main" id="{D923D987-8123-4640-8EA1-7BA0342C8C8F}"/>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95183" y="1949345"/>
            <a:ext cx="7753634" cy="3570913"/>
          </a:xfrm>
          <a:prstGeom prst="rect">
            <a:avLst/>
          </a:prstGeom>
          <a:noFill/>
          <a:ln>
            <a:noFill/>
          </a:ln>
        </p:spPr>
      </p:pic>
    </p:spTree>
    <p:extLst>
      <p:ext uri="{BB962C8B-B14F-4D97-AF65-F5344CB8AC3E}">
        <p14:creationId xmlns:p14="http://schemas.microsoft.com/office/powerpoint/2010/main" val="8828719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descr="Confirmed Opioid-Related Overdose Death Rates, All Intents, by Race and Hispanic Ethnicity. MALE&#10;Bar charts, 2014-2020.">
            <a:extLst>
              <a:ext uri="{FF2B5EF4-FFF2-40B4-BE49-F238E27FC236}">
                <a16:creationId xmlns:a16="http://schemas.microsoft.com/office/drawing/2014/main" id="{1BF39A91-745A-4354-BFAE-D2AFB11D912A}"/>
              </a:ext>
            </a:extLst>
          </p:cNvPr>
          <p:cNvPicPr/>
          <p:nvPr/>
        </p:nvPicPr>
        <p:blipFill rotWithShape="1">
          <a:blip r:embed="rId3" cstate="print">
            <a:extLst>
              <a:ext uri="{28A0092B-C50C-407E-A947-70E740481C1C}">
                <a14:useLocalDpi xmlns:a14="http://schemas.microsoft.com/office/drawing/2010/main" val="0"/>
              </a:ext>
            </a:extLst>
          </a:blip>
          <a:srcRect r="442" b="4086"/>
          <a:stretch/>
        </p:blipFill>
        <p:spPr bwMode="auto">
          <a:xfrm>
            <a:off x="1064978" y="2085975"/>
            <a:ext cx="6971205" cy="4376165"/>
          </a:xfrm>
          <a:prstGeom prst="rect">
            <a:avLst/>
          </a:prstGeom>
          <a:noFill/>
          <a:ln>
            <a:noFill/>
          </a:ln>
          <a:extLst>
            <a:ext uri="{53640926-AAD7-44D8-BBD7-CCE9431645EC}">
              <a14:shadowObscured xmlns:a14="http://schemas.microsoft.com/office/drawing/2010/main"/>
            </a:ext>
          </a:extLst>
        </p:spPr>
      </p:pic>
      <p:sp>
        <p:nvSpPr>
          <p:cNvPr id="2" name="Title 1"/>
          <p:cNvSpPr>
            <a:spLocks noGrp="1"/>
          </p:cNvSpPr>
          <p:nvPr>
            <p:ph type="title"/>
          </p:nvPr>
        </p:nvSpPr>
        <p:spPr>
          <a:xfrm>
            <a:off x="47297" y="818245"/>
            <a:ext cx="9006568" cy="990600"/>
          </a:xfrm>
        </p:spPr>
        <p:txBody>
          <a:bodyPr>
            <a:noAutofit/>
          </a:bodyPr>
          <a:lstStyle/>
          <a:p>
            <a:pPr lvl="0" algn="ctr"/>
            <a:r>
              <a:rPr lang="en-US" sz="2000" b="1" dirty="0"/>
              <a:t>Between 2019 &amp; 2020, the confirmed opioid-related overdose death rates for Black non-Hispanic men increased significantly at 69%.</a:t>
            </a:r>
          </a:p>
        </p:txBody>
      </p:sp>
      <p:cxnSp>
        <p:nvCxnSpPr>
          <p:cNvPr id="5" name="Straight Arrow Connector 4"/>
          <p:cNvCxnSpPr>
            <a:cxnSpLocks/>
          </p:cNvCxnSpPr>
          <p:nvPr/>
        </p:nvCxnSpPr>
        <p:spPr>
          <a:xfrm flipV="1">
            <a:off x="4848447" y="3099390"/>
            <a:ext cx="95693" cy="659219"/>
          </a:xfrm>
          <a:prstGeom prst="straightConnector1">
            <a:avLst/>
          </a:prstGeom>
          <a:ln w="25400">
            <a:solidFill>
              <a:schemeClr val="bg1">
                <a:lumMod val="65000"/>
              </a:schemeClr>
            </a:solidFill>
            <a:prstDash val="sysDot"/>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a:cxnSpLocks/>
          </p:cNvCxnSpPr>
          <p:nvPr/>
        </p:nvCxnSpPr>
        <p:spPr>
          <a:xfrm flipV="1">
            <a:off x="7623544" y="5337544"/>
            <a:ext cx="212651" cy="170121"/>
          </a:xfrm>
          <a:prstGeom prst="straightConnector1">
            <a:avLst/>
          </a:prstGeom>
          <a:ln w="25400">
            <a:solidFill>
              <a:schemeClr val="bg1">
                <a:lumMod val="65000"/>
              </a:schemeClr>
            </a:solidFill>
            <a:prstDash val="sysDot"/>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a:cxnSpLocks/>
          </p:cNvCxnSpPr>
          <p:nvPr/>
        </p:nvCxnSpPr>
        <p:spPr>
          <a:xfrm>
            <a:off x="3758371" y="3111870"/>
            <a:ext cx="338676" cy="155794"/>
          </a:xfrm>
          <a:prstGeom prst="straightConnector1">
            <a:avLst/>
          </a:prstGeom>
          <a:ln w="25400">
            <a:solidFill>
              <a:schemeClr val="bg1">
                <a:lumMod val="65000"/>
              </a:schemeClr>
            </a:solidFill>
            <a:prstDash val="sysDot"/>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201F86EB-7F0A-48B6-986E-7872BF7DA483}"/>
              </a:ext>
            </a:extLst>
          </p:cNvPr>
          <p:cNvCxnSpPr>
            <a:cxnSpLocks/>
          </p:cNvCxnSpPr>
          <p:nvPr/>
        </p:nvCxnSpPr>
        <p:spPr>
          <a:xfrm flipV="1">
            <a:off x="6236643" y="2638868"/>
            <a:ext cx="329183" cy="85725"/>
          </a:xfrm>
          <a:prstGeom prst="straightConnector1">
            <a:avLst/>
          </a:prstGeom>
          <a:ln w="25400">
            <a:solidFill>
              <a:schemeClr val="bg1">
                <a:lumMod val="65000"/>
              </a:schemeClr>
            </a:solidFill>
            <a:prstDash val="sysDot"/>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365148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2942" y="751562"/>
            <a:ext cx="8705590" cy="1139868"/>
          </a:xfrm>
        </p:spPr>
        <p:txBody>
          <a:bodyPr>
            <a:noAutofit/>
          </a:bodyPr>
          <a:lstStyle/>
          <a:p>
            <a:pPr algn="ctr"/>
            <a:r>
              <a:rPr lang="en-US" sz="2400" b="1" dirty="0">
                <a:solidFill>
                  <a:srgbClr val="D2533C"/>
                </a:solidFill>
              </a:rPr>
              <a:t>DPH/BSAS is implementing new investments to enhance treatment and recovery support, particularly in communities of color</a:t>
            </a:r>
          </a:p>
        </p:txBody>
      </p:sp>
      <p:sp>
        <p:nvSpPr>
          <p:cNvPr id="4" name="TextBox 3">
            <a:extLst>
              <a:ext uri="{FF2B5EF4-FFF2-40B4-BE49-F238E27FC236}">
                <a16:creationId xmlns:a16="http://schemas.microsoft.com/office/drawing/2014/main" id="{58FA291A-9EFE-45B5-99A5-12F37B4A3480}"/>
              </a:ext>
            </a:extLst>
          </p:cNvPr>
          <p:cNvSpPr txBox="1"/>
          <p:nvPr/>
        </p:nvSpPr>
        <p:spPr>
          <a:xfrm>
            <a:off x="0" y="2064764"/>
            <a:ext cx="9031266" cy="4970591"/>
          </a:xfrm>
          <a:prstGeom prst="rect">
            <a:avLst/>
          </a:prstGeom>
          <a:noFill/>
        </p:spPr>
        <p:txBody>
          <a:bodyPr wrap="square" rtlCol="0">
            <a:spAutoFit/>
          </a:bodyPr>
          <a:lstStyle/>
          <a:p>
            <a:pPr marL="285750" indent="-285750" algn="just">
              <a:buFont typeface="Arial" panose="020B0604020202020204" pitchFamily="34" charset="0"/>
              <a:buChar char="•"/>
            </a:pPr>
            <a:r>
              <a:rPr lang="en-US" dirty="0">
                <a:solidFill>
                  <a:srgbClr val="D2533C"/>
                </a:solidFill>
              </a:rPr>
              <a:t>BSAS is dedicating a significant portion of supplemental funding from SAMHSA’s Substance Abuse Prevention &amp; Treatment Block Grant towards addressing racial equity, including:</a:t>
            </a:r>
          </a:p>
          <a:p>
            <a:pPr marL="742950" lvl="1" indent="-285750" algn="just">
              <a:buFont typeface="Courier New" panose="02070309020205020404" pitchFamily="49" charset="0"/>
              <a:buChar char="o"/>
            </a:pPr>
            <a:r>
              <a:rPr lang="en-US" dirty="0">
                <a:solidFill>
                  <a:srgbClr val="D2533C"/>
                </a:solidFill>
              </a:rPr>
              <a:t>Increasing </a:t>
            </a:r>
            <a:r>
              <a:rPr lang="en-US" b="1" dirty="0">
                <a:solidFill>
                  <a:srgbClr val="D2533C"/>
                </a:solidFill>
              </a:rPr>
              <a:t>behavioral healthcare workforce diversity, recruitment, and retention </a:t>
            </a:r>
            <a:r>
              <a:rPr lang="en-US" dirty="0">
                <a:solidFill>
                  <a:srgbClr val="D2533C"/>
                </a:solidFill>
              </a:rPr>
              <a:t>through workforce development initiatives</a:t>
            </a:r>
          </a:p>
          <a:p>
            <a:pPr marL="742950" lvl="1" indent="-285750" algn="just">
              <a:buFont typeface="Courier New" panose="02070309020205020404" pitchFamily="49" charset="0"/>
              <a:buChar char="o"/>
            </a:pPr>
            <a:r>
              <a:rPr lang="en-US" b="1" dirty="0">
                <a:solidFill>
                  <a:srgbClr val="D2533C"/>
                </a:solidFill>
              </a:rPr>
              <a:t>Funding</a:t>
            </a:r>
            <a:r>
              <a:rPr lang="en-US" dirty="0">
                <a:solidFill>
                  <a:srgbClr val="D2533C"/>
                </a:solidFill>
              </a:rPr>
              <a:t> </a:t>
            </a:r>
            <a:r>
              <a:rPr lang="en-US" b="1" dirty="0">
                <a:solidFill>
                  <a:srgbClr val="D2533C"/>
                </a:solidFill>
              </a:rPr>
              <a:t>community-led programming in communities of color </a:t>
            </a:r>
            <a:r>
              <a:rPr lang="en-US" dirty="0">
                <a:solidFill>
                  <a:srgbClr val="D2533C"/>
                </a:solidFill>
              </a:rPr>
              <a:t>through grant making and support for increasing community-based organizations’ ability to contract with the Commonwealth</a:t>
            </a:r>
          </a:p>
          <a:p>
            <a:pPr marL="742950" lvl="1" indent="-285750" algn="just">
              <a:buFont typeface="Courier New" panose="02070309020205020404" pitchFamily="49" charset="0"/>
              <a:buChar char="o"/>
            </a:pPr>
            <a:r>
              <a:rPr lang="en-US" b="1" dirty="0">
                <a:solidFill>
                  <a:srgbClr val="D2533C"/>
                </a:solidFill>
              </a:rPr>
              <a:t>Increasing the number of culturally-specific programs</a:t>
            </a:r>
            <a:r>
              <a:rPr lang="en-US" dirty="0">
                <a:solidFill>
                  <a:srgbClr val="D2533C"/>
                </a:solidFill>
              </a:rPr>
              <a:t> across the continuum of prevention, outreach/engagement, treatment, and recovery support services</a:t>
            </a:r>
          </a:p>
          <a:p>
            <a:pPr marL="742950" lvl="1" indent="-285750" algn="just">
              <a:buFont typeface="Courier New" panose="02070309020205020404" pitchFamily="49" charset="0"/>
              <a:buChar char="o"/>
            </a:pPr>
            <a:r>
              <a:rPr lang="en-US" b="1" dirty="0">
                <a:solidFill>
                  <a:srgbClr val="D2533C"/>
                </a:solidFill>
              </a:rPr>
              <a:t>Increasing investments in pre-arrest diversion/co-response models</a:t>
            </a:r>
            <a:r>
              <a:rPr lang="en-US" dirty="0">
                <a:solidFill>
                  <a:srgbClr val="D2533C"/>
                </a:solidFill>
              </a:rPr>
              <a:t>, in order to divert people with SUD from the criminal justice system, in partnership with the Department of Mental Health</a:t>
            </a:r>
          </a:p>
          <a:p>
            <a:pPr marL="742950" lvl="1" indent="-285750" algn="just">
              <a:buFont typeface="Courier New" panose="02070309020205020404" pitchFamily="49" charset="0"/>
              <a:buChar char="o"/>
            </a:pPr>
            <a:r>
              <a:rPr lang="en-US" b="1" dirty="0">
                <a:solidFill>
                  <a:srgbClr val="D2533C"/>
                </a:solidFill>
              </a:rPr>
              <a:t>Increasing funding for low-threshold housing/housing first models in Suffolk County, </a:t>
            </a:r>
            <a:r>
              <a:rPr lang="en-US" dirty="0">
                <a:solidFill>
                  <a:srgbClr val="D2533C"/>
                </a:solidFill>
              </a:rPr>
              <a:t>with program expansions expected in</a:t>
            </a:r>
            <a:r>
              <a:rPr lang="en-US" b="1" dirty="0">
                <a:solidFill>
                  <a:srgbClr val="D2533C"/>
                </a:solidFill>
              </a:rPr>
              <a:t> </a:t>
            </a:r>
            <a:r>
              <a:rPr lang="en-US" dirty="0">
                <a:solidFill>
                  <a:srgbClr val="D2533C"/>
                </a:solidFill>
              </a:rPr>
              <a:t>Merrimack Valley, Springfield, and Worcester to address communities in need</a:t>
            </a:r>
          </a:p>
          <a:p>
            <a:pPr marL="285750" indent="-285750" algn="just">
              <a:buFont typeface="Arial" panose="020B0604020202020204" pitchFamily="34" charset="0"/>
              <a:buChar char="•"/>
            </a:pPr>
            <a:endParaRPr lang="en-US" sz="1450" dirty="0">
              <a:solidFill>
                <a:srgbClr val="D2533C"/>
              </a:solidFill>
            </a:endParaRPr>
          </a:p>
          <a:p>
            <a:pPr marL="285750" indent="-285750" algn="just">
              <a:buFont typeface="Arial" panose="020B0604020202020204" pitchFamily="34" charset="0"/>
              <a:buChar char="•"/>
            </a:pPr>
            <a:endParaRPr lang="en-US" sz="1450" dirty="0">
              <a:solidFill>
                <a:srgbClr val="D2533C"/>
              </a:solidFill>
            </a:endParaRPr>
          </a:p>
        </p:txBody>
      </p:sp>
    </p:spTree>
    <p:extLst>
      <p:ext uri="{BB962C8B-B14F-4D97-AF65-F5344CB8AC3E}">
        <p14:creationId xmlns:p14="http://schemas.microsoft.com/office/powerpoint/2010/main" val="5558006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2942" y="751562"/>
            <a:ext cx="8705590" cy="1139868"/>
          </a:xfrm>
        </p:spPr>
        <p:txBody>
          <a:bodyPr>
            <a:noAutofit/>
          </a:bodyPr>
          <a:lstStyle/>
          <a:p>
            <a:pPr algn="ctr"/>
            <a:r>
              <a:rPr lang="en-US" sz="2400" b="1" dirty="0">
                <a:solidFill>
                  <a:srgbClr val="D2533C"/>
                </a:solidFill>
              </a:rPr>
              <a:t>DPH/BSAS addresses health and racial equity by continuing and enhancing existing programs</a:t>
            </a:r>
          </a:p>
        </p:txBody>
      </p:sp>
      <p:sp>
        <p:nvSpPr>
          <p:cNvPr id="4" name="TextBox 3">
            <a:extLst>
              <a:ext uri="{FF2B5EF4-FFF2-40B4-BE49-F238E27FC236}">
                <a16:creationId xmlns:a16="http://schemas.microsoft.com/office/drawing/2014/main" id="{58FA291A-9EFE-45B5-99A5-12F37B4A3480}"/>
              </a:ext>
            </a:extLst>
          </p:cNvPr>
          <p:cNvSpPr txBox="1"/>
          <p:nvPr/>
        </p:nvSpPr>
        <p:spPr>
          <a:xfrm>
            <a:off x="0" y="1714036"/>
            <a:ext cx="9031266" cy="4801314"/>
          </a:xfrm>
          <a:prstGeom prst="rect">
            <a:avLst/>
          </a:prstGeom>
          <a:noFill/>
        </p:spPr>
        <p:txBody>
          <a:bodyPr wrap="square" rtlCol="0">
            <a:spAutoFit/>
          </a:bodyPr>
          <a:lstStyle/>
          <a:p>
            <a:pPr marL="283464" lvl="1" indent="-285750" algn="just">
              <a:buFont typeface="Arial" panose="020B0604020202020204" pitchFamily="34" charset="0"/>
              <a:buChar char="•"/>
            </a:pPr>
            <a:r>
              <a:rPr lang="en-US" dirty="0">
                <a:solidFill>
                  <a:srgbClr val="D2533C"/>
                </a:solidFill>
              </a:rPr>
              <a:t>Current BSAS programs dedicated to addressing overdoses in the Black/Latinx community include:</a:t>
            </a:r>
          </a:p>
          <a:p>
            <a:pPr marL="740664" lvl="2" indent="-285750" algn="just">
              <a:buFont typeface="Courier New" panose="02070309020205020404" pitchFamily="49" charset="0"/>
              <a:buChar char="o"/>
            </a:pPr>
            <a:r>
              <a:rPr lang="en-US" b="1" dirty="0">
                <a:solidFill>
                  <a:srgbClr val="D2533C"/>
                </a:solidFill>
              </a:rPr>
              <a:t>Recovery-Based Re-Entry Services for Black and Latino Men</a:t>
            </a:r>
            <a:r>
              <a:rPr lang="en-US" dirty="0">
                <a:solidFill>
                  <a:srgbClr val="D2533C"/>
                </a:solidFill>
              </a:rPr>
              <a:t>, a pilot program for Black and Latino men leaving incarceration that will be provided by the following agencies:</a:t>
            </a:r>
          </a:p>
          <a:p>
            <a:pPr marL="1197864" lvl="3" indent="-285750" algn="just">
              <a:buFont typeface="Calibri" panose="020F0502020204030204" pitchFamily="34" charset="0"/>
              <a:buChar char="ꟷ"/>
            </a:pPr>
            <a:r>
              <a:rPr lang="en-US" dirty="0">
                <a:solidFill>
                  <a:srgbClr val="D2533C"/>
                </a:solidFill>
              </a:rPr>
              <a:t>Fathers’ Uplift</a:t>
            </a:r>
          </a:p>
          <a:p>
            <a:pPr marL="1197864" lvl="3" indent="-285750" algn="just">
              <a:buFont typeface="Calibri" panose="020F0502020204030204" pitchFamily="34" charset="0"/>
              <a:buChar char="ꟷ"/>
            </a:pPr>
            <a:r>
              <a:rPr lang="en-US" dirty="0">
                <a:solidFill>
                  <a:srgbClr val="D2533C"/>
                </a:solidFill>
              </a:rPr>
              <a:t>Casa Esperanza</a:t>
            </a:r>
          </a:p>
          <a:p>
            <a:pPr marL="1197864" lvl="3" indent="-285750" algn="just">
              <a:buFont typeface="Calibri" panose="020F0502020204030204" pitchFamily="34" charset="0"/>
              <a:buChar char="ꟷ"/>
            </a:pPr>
            <a:r>
              <a:rPr lang="en-US" dirty="0">
                <a:solidFill>
                  <a:srgbClr val="D2533C"/>
                </a:solidFill>
              </a:rPr>
              <a:t>Legendary Legacies</a:t>
            </a:r>
          </a:p>
          <a:p>
            <a:pPr marL="1197864" lvl="3" indent="-285750" algn="just">
              <a:buFont typeface="Calibri" panose="020F0502020204030204" pitchFamily="34" charset="0"/>
              <a:buChar char="ꟷ"/>
            </a:pPr>
            <a:r>
              <a:rPr lang="en-US" dirty="0">
                <a:solidFill>
                  <a:srgbClr val="D2533C"/>
                </a:solidFill>
              </a:rPr>
              <a:t>New North Citizens’ Council</a:t>
            </a:r>
          </a:p>
          <a:p>
            <a:pPr marL="1197864" lvl="3" indent="-285750" algn="just">
              <a:buFont typeface="Calibri" panose="020F0502020204030204" pitchFamily="34" charset="0"/>
              <a:buChar char="ꟷ"/>
            </a:pPr>
            <a:r>
              <a:rPr lang="en-US" dirty="0">
                <a:solidFill>
                  <a:srgbClr val="D2533C"/>
                </a:solidFill>
              </a:rPr>
              <a:t>Greater Lawrence Family Health Center/Lynn Community Health Center</a:t>
            </a:r>
          </a:p>
          <a:p>
            <a:pPr marL="740664" lvl="2" indent="-285750" algn="just">
              <a:buFont typeface="Courier New" panose="02070309020205020404" pitchFamily="49" charset="0"/>
              <a:buChar char="o"/>
            </a:pPr>
            <a:r>
              <a:rPr lang="en-US" dirty="0">
                <a:solidFill>
                  <a:srgbClr val="D2533C"/>
                </a:solidFill>
              </a:rPr>
              <a:t>Increased investments in the </a:t>
            </a:r>
            <a:r>
              <a:rPr lang="en-US" b="1" dirty="0">
                <a:solidFill>
                  <a:srgbClr val="D2533C"/>
                </a:solidFill>
              </a:rPr>
              <a:t>Black Addiction Counselor Education (BACE) </a:t>
            </a:r>
            <a:r>
              <a:rPr lang="en-US" dirty="0">
                <a:solidFill>
                  <a:srgbClr val="D2533C"/>
                </a:solidFill>
              </a:rPr>
              <a:t>and </a:t>
            </a:r>
            <a:r>
              <a:rPr lang="en-US" b="1" dirty="0">
                <a:solidFill>
                  <a:srgbClr val="D2533C"/>
                </a:solidFill>
              </a:rPr>
              <a:t>Latinx Addiction Counselor Education (LACE) </a:t>
            </a:r>
            <a:r>
              <a:rPr lang="en-US" dirty="0">
                <a:solidFill>
                  <a:srgbClr val="D2533C"/>
                </a:solidFill>
              </a:rPr>
              <a:t>programs to support Black and Latinx people seeking to enter the SUD workforce</a:t>
            </a:r>
          </a:p>
          <a:p>
            <a:pPr marL="740664" lvl="2" indent="-285750" algn="just">
              <a:buFont typeface="Courier New" panose="02070309020205020404" pitchFamily="49" charset="0"/>
              <a:buChar char="o"/>
            </a:pPr>
            <a:endParaRPr lang="en-US" dirty="0">
              <a:solidFill>
                <a:srgbClr val="D2533C"/>
              </a:solidFill>
            </a:endParaRPr>
          </a:p>
          <a:p>
            <a:pPr marL="285750" indent="-285750" algn="just">
              <a:buFont typeface="Arial" panose="020B0604020202020204" pitchFamily="34" charset="0"/>
              <a:buChar char="•"/>
            </a:pPr>
            <a:r>
              <a:rPr lang="en-US" dirty="0">
                <a:solidFill>
                  <a:srgbClr val="D2533C"/>
                </a:solidFill>
              </a:rPr>
              <a:t>BSAS is also partnering with other existing </a:t>
            </a:r>
            <a:r>
              <a:rPr lang="en-US" b="1" dirty="0">
                <a:solidFill>
                  <a:srgbClr val="D2533C"/>
                </a:solidFill>
              </a:rPr>
              <a:t>culturally-specific agencies/programs in the Commonwealth</a:t>
            </a:r>
            <a:r>
              <a:rPr lang="en-US" dirty="0">
                <a:solidFill>
                  <a:srgbClr val="D2533C"/>
                </a:solidFill>
              </a:rPr>
              <a:t> to expand their services and provide increased access for communities of color</a:t>
            </a:r>
          </a:p>
        </p:txBody>
      </p:sp>
    </p:spTree>
    <p:extLst>
      <p:ext uri="{BB962C8B-B14F-4D97-AF65-F5344CB8AC3E}">
        <p14:creationId xmlns:p14="http://schemas.microsoft.com/office/powerpoint/2010/main" val="35893718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50531"/>
            <a:ext cx="8229600" cy="990600"/>
          </a:xfrm>
        </p:spPr>
        <p:txBody>
          <a:bodyPr>
            <a:noAutofit/>
          </a:bodyPr>
          <a:lstStyle/>
          <a:p>
            <a:pPr algn="ctr"/>
            <a:r>
              <a:rPr lang="en-US" sz="2100" b="1" dirty="0">
                <a:solidFill>
                  <a:srgbClr val="D2533C"/>
                </a:solidFill>
              </a:rPr>
              <a:t>DPH/BSAS has aggressively maximized access to SUD treatment during the COVID-19 pandemic, and is continuing the fight against the opiate crisis</a:t>
            </a:r>
          </a:p>
        </p:txBody>
      </p:sp>
      <p:sp>
        <p:nvSpPr>
          <p:cNvPr id="4" name="TextBox 3">
            <a:extLst>
              <a:ext uri="{FF2B5EF4-FFF2-40B4-BE49-F238E27FC236}">
                <a16:creationId xmlns:a16="http://schemas.microsoft.com/office/drawing/2014/main" id="{58FA291A-9EFE-45B5-99A5-12F37B4A3480}"/>
              </a:ext>
            </a:extLst>
          </p:cNvPr>
          <p:cNvSpPr txBox="1"/>
          <p:nvPr/>
        </p:nvSpPr>
        <p:spPr>
          <a:xfrm>
            <a:off x="146968" y="1641131"/>
            <a:ext cx="8850064" cy="5316840"/>
          </a:xfrm>
          <a:prstGeom prst="rect">
            <a:avLst/>
          </a:prstGeom>
          <a:noFill/>
        </p:spPr>
        <p:txBody>
          <a:bodyPr wrap="square" rtlCol="0">
            <a:spAutoFit/>
          </a:bodyPr>
          <a:lstStyle/>
          <a:p>
            <a:pPr marL="285750" marR="0" lvl="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150" b="0" i="0" u="none" strike="noStrike" kern="1200" cap="none" spc="0" normalizeH="0" baseline="0" noProof="0" dirty="0">
                <a:ln>
                  <a:noFill/>
                </a:ln>
                <a:solidFill>
                  <a:srgbClr val="D2533C"/>
                </a:solidFill>
                <a:effectLst/>
                <a:uLnTx/>
                <a:uFillTx/>
                <a:latin typeface="Arial"/>
                <a:ea typeface="+mn-ea"/>
                <a:cs typeface="+mn-cs"/>
              </a:rPr>
              <a:t>Increasing access to naloxone – from March 2020 to April 2021 </a:t>
            </a:r>
            <a:r>
              <a:rPr kumimoji="0" lang="en-US" sz="1150" b="1" i="0" u="none" strike="noStrike" kern="1200" cap="none" spc="0" normalizeH="0" baseline="0" noProof="0" dirty="0">
                <a:ln>
                  <a:noFill/>
                </a:ln>
                <a:solidFill>
                  <a:srgbClr val="D2533C"/>
                </a:solidFill>
                <a:effectLst/>
                <a:uLnTx/>
                <a:uFillTx/>
                <a:latin typeface="Arial"/>
                <a:ea typeface="+mn-ea"/>
                <a:cs typeface="+mn-cs"/>
              </a:rPr>
              <a:t>over 110 thousand naloxone kits </a:t>
            </a:r>
            <a:r>
              <a:rPr kumimoji="0" lang="en-US" sz="1150" b="0" i="0" u="none" strike="noStrike" kern="1200" cap="none" spc="0" normalizeH="0" baseline="0" noProof="0" dirty="0">
                <a:ln>
                  <a:noFill/>
                </a:ln>
                <a:solidFill>
                  <a:srgbClr val="D2533C"/>
                </a:solidFill>
                <a:effectLst/>
                <a:uLnTx/>
                <a:uFillTx/>
                <a:latin typeface="Arial"/>
                <a:ea typeface="+mn-ea"/>
                <a:cs typeface="+mn-cs"/>
              </a:rPr>
              <a:t>have been distributed to Opioid Treatment Providers (OTP), Syringe Service Programs, community health centers, hospital emergency departments, and county Houses of Correction.</a:t>
            </a:r>
          </a:p>
          <a:p>
            <a:pPr marL="285750" marR="0" lvl="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150" b="0" i="0" u="none" strike="noStrike" kern="1200" cap="none" spc="0" normalizeH="0" baseline="0" noProof="0" dirty="0">
              <a:ln>
                <a:noFill/>
              </a:ln>
              <a:solidFill>
                <a:srgbClr val="D2533C"/>
              </a:solidFill>
              <a:effectLst/>
              <a:uLnTx/>
              <a:uFillTx/>
              <a:latin typeface="Arial"/>
              <a:ea typeface="+mn-ea"/>
              <a:cs typeface="+mn-cs"/>
            </a:endParaRPr>
          </a:p>
          <a:p>
            <a:pPr marL="285750" marR="0" lvl="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150" b="0" i="0" u="none" strike="noStrike" kern="1200" cap="none" spc="0" normalizeH="0" baseline="0" noProof="0" dirty="0">
                <a:ln>
                  <a:noFill/>
                </a:ln>
                <a:solidFill>
                  <a:srgbClr val="D2533C"/>
                </a:solidFill>
                <a:effectLst/>
                <a:uLnTx/>
                <a:uFillTx/>
                <a:latin typeface="Arial"/>
                <a:ea typeface="+mn-ea"/>
                <a:cs typeface="+mn-cs"/>
              </a:rPr>
              <a:t>Implementing a </a:t>
            </a:r>
            <a:r>
              <a:rPr kumimoji="0" lang="en-US" sz="1150" b="1" i="0" u="none" strike="noStrike" kern="1200" cap="none" spc="0" normalizeH="0" baseline="0" noProof="0" dirty="0">
                <a:ln>
                  <a:noFill/>
                </a:ln>
                <a:solidFill>
                  <a:srgbClr val="D2533C"/>
                </a:solidFill>
                <a:effectLst/>
                <a:uLnTx/>
                <a:uFillTx/>
                <a:latin typeface="Arial"/>
                <a:ea typeface="+mn-ea"/>
                <a:cs typeface="+mn-cs"/>
              </a:rPr>
              <a:t>new standing order for naloxone</a:t>
            </a:r>
            <a:r>
              <a:rPr kumimoji="0" lang="en-US" sz="1150" b="0" i="0" u="none" strike="noStrike" kern="1200" cap="none" spc="0" normalizeH="0" baseline="0" noProof="0" dirty="0">
                <a:ln>
                  <a:noFill/>
                </a:ln>
                <a:solidFill>
                  <a:srgbClr val="D2533C"/>
                </a:solidFill>
                <a:effectLst/>
                <a:uLnTx/>
                <a:uFillTx/>
                <a:latin typeface="Arial"/>
                <a:ea typeface="+mn-ea"/>
                <a:cs typeface="+mn-cs"/>
              </a:rPr>
              <a:t> allowing providers/organizations such as </a:t>
            </a:r>
            <a:r>
              <a:rPr kumimoji="0" lang="en-US" sz="1150" b="1" i="0" u="none" strike="noStrike" kern="1200" cap="none" spc="0" normalizeH="0" baseline="0" noProof="0" dirty="0">
                <a:ln>
                  <a:noFill/>
                </a:ln>
                <a:solidFill>
                  <a:srgbClr val="D2533C"/>
                </a:solidFill>
                <a:effectLst/>
                <a:uLnTx/>
                <a:uFillTx/>
                <a:latin typeface="Arial"/>
                <a:ea typeface="+mn-ea"/>
                <a:cs typeface="+mn-cs"/>
              </a:rPr>
              <a:t>first responders, co-response/jail diversion teams, criminal justice personnel, and health and human services workers</a:t>
            </a:r>
            <a:r>
              <a:rPr kumimoji="0" lang="en-US" sz="1150" b="0" i="0" u="none" strike="noStrike" kern="1200" cap="none" spc="0" normalizeH="0" baseline="0" noProof="0" dirty="0">
                <a:ln>
                  <a:noFill/>
                </a:ln>
                <a:solidFill>
                  <a:srgbClr val="D2533C"/>
                </a:solidFill>
                <a:effectLst/>
                <a:uLnTx/>
                <a:uFillTx/>
                <a:latin typeface="Arial"/>
                <a:ea typeface="+mn-ea"/>
                <a:cs typeface="+mn-cs"/>
              </a:rPr>
              <a:t> (such as those in homeless shelters, drop-in centers, and soup kitchens) to give naloxone to individuals at risk and their friends/family.</a:t>
            </a:r>
            <a:endParaRPr kumimoji="0" lang="en-US" sz="1150" b="1" i="0" u="none" strike="noStrike" kern="1200" cap="none" spc="0" normalizeH="0" baseline="0" noProof="0" dirty="0">
              <a:ln>
                <a:noFill/>
              </a:ln>
              <a:solidFill>
                <a:srgbClr val="D2533C"/>
              </a:solidFill>
              <a:effectLst/>
              <a:uLnTx/>
              <a:uFillTx/>
              <a:latin typeface="Arial"/>
              <a:ea typeface="+mn-ea"/>
              <a:cs typeface="+mn-cs"/>
            </a:endParaRP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en-US" sz="1150" b="0" i="0" u="none" strike="noStrike" kern="1200" cap="none" spc="0" normalizeH="0" baseline="0" noProof="0" dirty="0">
              <a:ln>
                <a:noFill/>
              </a:ln>
              <a:solidFill>
                <a:srgbClr val="D2533C"/>
              </a:solidFill>
              <a:effectLst/>
              <a:uLnTx/>
              <a:uFillTx/>
              <a:latin typeface="Arial"/>
              <a:ea typeface="+mn-ea"/>
              <a:cs typeface="+mn-cs"/>
            </a:endParaRPr>
          </a:p>
          <a:p>
            <a:pPr marL="285750" marR="0" lvl="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150" b="0" i="0" u="none" strike="noStrike" kern="1200" cap="none" spc="0" normalizeH="0" baseline="0" noProof="0" dirty="0">
                <a:ln>
                  <a:noFill/>
                </a:ln>
                <a:solidFill>
                  <a:srgbClr val="D2533C"/>
                </a:solidFill>
                <a:effectLst/>
                <a:uLnTx/>
                <a:uFillTx/>
                <a:latin typeface="Arial"/>
                <a:ea typeface="+mn-ea"/>
                <a:cs typeface="+mn-cs"/>
              </a:rPr>
              <a:t>Obtaining a </a:t>
            </a:r>
            <a:r>
              <a:rPr kumimoji="0" lang="en-US" sz="1150" b="1" i="0" u="none" strike="noStrike" kern="1200" cap="none" spc="0" normalizeH="0" baseline="0" noProof="0" dirty="0">
                <a:ln>
                  <a:noFill/>
                </a:ln>
                <a:solidFill>
                  <a:srgbClr val="D2533C"/>
                </a:solidFill>
                <a:effectLst/>
                <a:uLnTx/>
                <a:uFillTx/>
                <a:latin typeface="Arial"/>
                <a:ea typeface="+mn-ea"/>
                <a:cs typeface="+mn-cs"/>
              </a:rPr>
              <a:t>blanket exception </a:t>
            </a:r>
            <a:r>
              <a:rPr kumimoji="0" lang="en-US" sz="1150" b="0" i="0" u="none" strike="noStrike" kern="1200" cap="none" spc="0" normalizeH="0" baseline="0" noProof="0" dirty="0">
                <a:ln>
                  <a:noFill/>
                </a:ln>
                <a:solidFill>
                  <a:srgbClr val="D2533C"/>
                </a:solidFill>
                <a:effectLst/>
                <a:uLnTx/>
                <a:uFillTx/>
                <a:latin typeface="Arial"/>
                <a:ea typeface="+mn-ea"/>
                <a:cs typeface="+mn-cs"/>
              </a:rPr>
              <a:t>from SAMHSA on behalf of Massachusetts Opioid Treatment Programs (OTP) for take home doses of MOUD. As of December 2020, </a:t>
            </a:r>
            <a:r>
              <a:rPr kumimoji="0" lang="en-US" sz="1150" b="1" i="0" u="none" strike="noStrike" kern="1200" cap="none" spc="0" normalizeH="0" baseline="0" noProof="0" dirty="0">
                <a:ln>
                  <a:noFill/>
                </a:ln>
                <a:solidFill>
                  <a:srgbClr val="D2533C"/>
                </a:solidFill>
                <a:effectLst/>
                <a:uLnTx/>
                <a:uFillTx/>
                <a:latin typeface="Arial"/>
                <a:ea typeface="+mn-ea"/>
                <a:cs typeface="+mn-cs"/>
              </a:rPr>
              <a:t>48.5% of OTP patients are receiving take home doses</a:t>
            </a:r>
            <a:r>
              <a:rPr kumimoji="0" lang="en-US" sz="1150" b="0" i="0" u="none" strike="noStrike" kern="1200" cap="none" spc="0" normalizeH="0" baseline="0" noProof="0" dirty="0">
                <a:ln>
                  <a:noFill/>
                </a:ln>
                <a:solidFill>
                  <a:srgbClr val="D2533C"/>
                </a:solidFill>
                <a:effectLst/>
                <a:uLnTx/>
                <a:uFillTx/>
                <a:latin typeface="Arial"/>
                <a:ea typeface="+mn-ea"/>
                <a:cs typeface="+mn-cs"/>
              </a:rPr>
              <a:t>, compared to the pre-COVID average of 15.6% in December 2019.</a:t>
            </a: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en-US" sz="1150" b="0" i="0" u="none" strike="noStrike" kern="1200" cap="none" spc="0" normalizeH="0" baseline="0" noProof="0" dirty="0">
              <a:ln>
                <a:noFill/>
              </a:ln>
              <a:solidFill>
                <a:srgbClr val="D2533C"/>
              </a:solidFill>
              <a:effectLst/>
              <a:uLnTx/>
              <a:uFillTx/>
              <a:latin typeface="Arial"/>
              <a:ea typeface="+mn-ea"/>
              <a:cs typeface="+mn-cs"/>
            </a:endParaRPr>
          </a:p>
          <a:p>
            <a:pPr marL="285750" marR="0" lvl="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150" b="0" i="0" u="none" strike="noStrike" kern="1200" cap="none" spc="0" normalizeH="0" baseline="0" noProof="0" dirty="0">
                <a:ln>
                  <a:noFill/>
                </a:ln>
                <a:solidFill>
                  <a:srgbClr val="D2533C"/>
                </a:solidFill>
                <a:effectLst/>
                <a:uLnTx/>
                <a:uFillTx/>
                <a:latin typeface="Arial"/>
                <a:ea typeface="+mn-ea"/>
                <a:cs typeface="+mn-cs"/>
              </a:rPr>
              <a:t>Implementing the broad adoption of a DEA waiver allowing prescriptions for </a:t>
            </a:r>
            <a:r>
              <a:rPr kumimoji="0" lang="en-US" sz="1150" b="1" i="0" u="none" strike="noStrike" kern="1200" cap="none" spc="0" normalizeH="0" baseline="0" noProof="0" dirty="0">
                <a:ln>
                  <a:noFill/>
                </a:ln>
                <a:solidFill>
                  <a:srgbClr val="D2533C"/>
                </a:solidFill>
                <a:effectLst/>
                <a:uLnTx/>
                <a:uFillTx/>
                <a:latin typeface="Arial"/>
                <a:ea typeface="+mn-ea"/>
                <a:cs typeface="+mn-cs"/>
              </a:rPr>
              <a:t>buprenorphine and naltrexone to patients for whom providers have conducted telehealth sessions</a:t>
            </a:r>
            <a:r>
              <a:rPr kumimoji="0" lang="en-US" sz="1150" b="0" i="0" u="none" strike="noStrike" kern="1200" cap="none" spc="0" normalizeH="0" baseline="0" noProof="0" dirty="0">
                <a:ln>
                  <a:noFill/>
                </a:ln>
                <a:solidFill>
                  <a:srgbClr val="D2533C"/>
                </a:solidFill>
                <a:effectLst/>
                <a:uLnTx/>
                <a:uFillTx/>
                <a:latin typeface="Arial"/>
                <a:ea typeface="+mn-ea"/>
                <a:cs typeface="+mn-cs"/>
              </a:rPr>
              <a:t>, as well as induct patients on buprenorphine and naltrexone.</a:t>
            </a:r>
          </a:p>
          <a:p>
            <a:pPr marL="285750" marR="0" lvl="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150" b="0" i="0" u="none" strike="noStrike" kern="1200" cap="none" spc="0" normalizeH="0" baseline="0" noProof="0" dirty="0">
              <a:ln>
                <a:noFill/>
              </a:ln>
              <a:solidFill>
                <a:srgbClr val="D2533C"/>
              </a:solidFill>
              <a:effectLst/>
              <a:uLnTx/>
              <a:uFillTx/>
              <a:latin typeface="Arial"/>
              <a:ea typeface="+mn-ea"/>
              <a:cs typeface="+mn-cs"/>
            </a:endParaRPr>
          </a:p>
          <a:p>
            <a:pPr marL="285750" marR="0" lvl="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150" b="0" i="0" u="none" strike="noStrike" kern="1200" cap="none" spc="0" normalizeH="0" baseline="0" noProof="0" dirty="0">
                <a:ln>
                  <a:noFill/>
                </a:ln>
                <a:solidFill>
                  <a:srgbClr val="D2533C"/>
                </a:solidFill>
                <a:effectLst/>
                <a:uLnTx/>
                <a:uFillTx/>
                <a:latin typeface="Arial"/>
                <a:ea typeface="+mn-ea"/>
                <a:cs typeface="+mn-cs"/>
              </a:rPr>
              <a:t>Reimbursing contracted Office Based Opioid Treatment (OBOT) providers for </a:t>
            </a:r>
            <a:r>
              <a:rPr kumimoji="0" lang="en-US" sz="1150" b="1" i="0" u="none" strike="noStrike" kern="1200" cap="none" spc="0" normalizeH="0" baseline="0" noProof="0" dirty="0">
                <a:ln>
                  <a:noFill/>
                </a:ln>
                <a:solidFill>
                  <a:srgbClr val="D2533C"/>
                </a:solidFill>
                <a:effectLst/>
                <a:uLnTx/>
                <a:uFillTx/>
                <a:latin typeface="Arial"/>
                <a:ea typeface="+mn-ea"/>
                <a:cs typeface="+mn-cs"/>
              </a:rPr>
              <a:t>cell phones and data plans </a:t>
            </a:r>
            <a:r>
              <a:rPr kumimoji="0" lang="en-US" sz="1150" b="0" i="0" u="none" strike="noStrike" kern="1200" cap="none" spc="0" normalizeH="0" baseline="0" noProof="0" dirty="0">
                <a:ln>
                  <a:noFill/>
                </a:ln>
                <a:solidFill>
                  <a:srgbClr val="D2533C"/>
                </a:solidFill>
                <a:effectLst/>
                <a:uLnTx/>
                <a:uFillTx/>
                <a:latin typeface="Arial"/>
                <a:ea typeface="+mn-ea"/>
                <a:cs typeface="+mn-cs"/>
              </a:rPr>
              <a:t>to maintain patients’ ability to keep in contact with their providers for telehealth.</a:t>
            </a:r>
          </a:p>
          <a:p>
            <a:pPr marL="285750" marR="0" lvl="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150" b="0" i="0" u="none" strike="noStrike" kern="1200" cap="none" spc="0" normalizeH="0" baseline="0" noProof="0" dirty="0">
              <a:ln>
                <a:noFill/>
              </a:ln>
              <a:solidFill>
                <a:srgbClr val="D2533C"/>
              </a:solidFill>
              <a:effectLst/>
              <a:uLnTx/>
              <a:uFillTx/>
              <a:latin typeface="Arial"/>
              <a:ea typeface="+mn-ea"/>
              <a:cs typeface="+mn-cs"/>
            </a:endParaRPr>
          </a:p>
          <a:p>
            <a:pPr marL="285750" marR="0" lvl="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150" b="0" i="0" u="none" strike="noStrike" kern="1200" cap="none" spc="0" normalizeH="0" baseline="0" noProof="0" dirty="0">
                <a:ln>
                  <a:noFill/>
                </a:ln>
                <a:solidFill>
                  <a:srgbClr val="D2533C"/>
                </a:solidFill>
                <a:effectLst/>
                <a:uLnTx/>
                <a:uFillTx/>
                <a:latin typeface="Arial"/>
                <a:ea typeface="+mn-ea"/>
                <a:cs typeface="+mn-cs"/>
              </a:rPr>
              <a:t>Establishing </a:t>
            </a:r>
            <a:r>
              <a:rPr kumimoji="0" lang="en-US" sz="1150" b="1" i="0" u="none" strike="noStrike" kern="1200" cap="none" spc="0" normalizeH="0" baseline="0" noProof="0" dirty="0">
                <a:ln>
                  <a:noFill/>
                </a:ln>
                <a:solidFill>
                  <a:srgbClr val="D2533C"/>
                </a:solidFill>
                <a:effectLst/>
                <a:uLnTx/>
                <a:uFillTx/>
                <a:latin typeface="Arial"/>
                <a:ea typeface="+mn-ea"/>
                <a:cs typeface="+mn-cs"/>
              </a:rPr>
              <a:t>COVID+ ATS and CSS units </a:t>
            </a:r>
            <a:r>
              <a:rPr kumimoji="0" lang="en-US" sz="1150" b="0" i="0" u="none" strike="noStrike" kern="1200" cap="none" spc="0" normalizeH="0" baseline="0" noProof="0" dirty="0">
                <a:ln>
                  <a:noFill/>
                </a:ln>
                <a:solidFill>
                  <a:srgbClr val="D2533C"/>
                </a:solidFill>
                <a:effectLst/>
                <a:uLnTx/>
                <a:uFillTx/>
                <a:latin typeface="Arial"/>
                <a:ea typeface="+mn-ea"/>
                <a:cs typeface="+mn-cs"/>
              </a:rPr>
              <a:t>to facilitate positive patient transfers and maintain capacity within the rest of the treatment system.</a:t>
            </a:r>
          </a:p>
          <a:p>
            <a:pPr marL="285750" marR="0" lvl="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150" b="0" i="0" u="none" strike="noStrike" kern="1200" cap="none" spc="0" normalizeH="0" baseline="0" noProof="0" dirty="0">
              <a:ln>
                <a:noFill/>
              </a:ln>
              <a:solidFill>
                <a:srgbClr val="D2533C"/>
              </a:solidFill>
              <a:effectLst/>
              <a:uLnTx/>
              <a:uFillTx/>
              <a:latin typeface="Arial"/>
              <a:ea typeface="+mn-ea"/>
              <a:cs typeface="+mn-cs"/>
            </a:endParaRPr>
          </a:p>
          <a:p>
            <a:pPr marL="285750" marR="0" lvl="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150" b="0" i="0" u="none" strike="noStrike" kern="1200" cap="none" spc="0" normalizeH="0" baseline="0" noProof="0" dirty="0">
                <a:ln>
                  <a:noFill/>
                </a:ln>
                <a:solidFill>
                  <a:srgbClr val="D2533C"/>
                </a:solidFill>
                <a:effectLst/>
                <a:uLnTx/>
                <a:uFillTx/>
                <a:latin typeface="Arial"/>
                <a:ea typeface="+mn-ea"/>
                <a:cs typeface="+mn-cs"/>
              </a:rPr>
              <a:t>Leveraging the second round of </a:t>
            </a:r>
            <a:r>
              <a:rPr kumimoji="0" lang="en-US" sz="1150" b="1" i="0" u="none" strike="noStrike" kern="1200" cap="none" spc="0" normalizeH="0" baseline="0" noProof="0" dirty="0">
                <a:ln>
                  <a:noFill/>
                </a:ln>
                <a:solidFill>
                  <a:srgbClr val="D2533C"/>
                </a:solidFill>
                <a:effectLst/>
                <a:uLnTx/>
                <a:uFillTx/>
                <a:latin typeface="Arial"/>
                <a:ea typeface="+mn-ea"/>
                <a:cs typeface="+mn-cs"/>
              </a:rPr>
              <a:t>State Opioid Response (SOR) funding </a:t>
            </a:r>
            <a:r>
              <a:rPr kumimoji="0" lang="en-US" sz="1150" b="0" i="0" u="none" strike="noStrike" kern="1200" cap="none" spc="0" normalizeH="0" baseline="0" noProof="0" dirty="0">
                <a:ln>
                  <a:noFill/>
                </a:ln>
                <a:solidFill>
                  <a:srgbClr val="D2533C"/>
                </a:solidFill>
                <a:effectLst/>
                <a:uLnTx/>
                <a:uFillTx/>
                <a:latin typeface="Arial"/>
                <a:ea typeface="+mn-ea"/>
                <a:cs typeface="+mn-cs"/>
              </a:rPr>
              <a:t>from SAMHSA to increase access in Massachusetts to all FDA-approved forms of MOUD, reduce unmet treatment needs, and reduce opioid/stimulant misuse and overdose.</a:t>
            </a:r>
          </a:p>
          <a:p>
            <a:pPr marL="285750" marR="0" lvl="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150" b="0" i="0" u="none" strike="noStrike" kern="1200" cap="none" spc="0" normalizeH="0" baseline="0" noProof="0" dirty="0">
              <a:ln>
                <a:noFill/>
              </a:ln>
              <a:solidFill>
                <a:srgbClr val="D2533C"/>
              </a:solidFill>
              <a:effectLst/>
              <a:uLnTx/>
              <a:uFillTx/>
              <a:latin typeface="Arial"/>
              <a:ea typeface="+mn-ea"/>
              <a:cs typeface="+mn-cs"/>
            </a:endParaRPr>
          </a:p>
          <a:p>
            <a:pPr marL="285750" marR="0" lvl="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150" b="0" i="0" u="none" strike="noStrike" kern="1200" cap="none" spc="0" normalizeH="0" baseline="0" noProof="0" dirty="0">
                <a:ln>
                  <a:noFill/>
                </a:ln>
                <a:solidFill>
                  <a:srgbClr val="D2533C"/>
                </a:solidFill>
                <a:effectLst/>
                <a:uLnTx/>
                <a:uFillTx/>
                <a:latin typeface="Arial"/>
                <a:ea typeface="+mn-ea"/>
                <a:cs typeface="+mn-cs"/>
              </a:rPr>
              <a:t>Working with programs to </a:t>
            </a:r>
            <a:r>
              <a:rPr kumimoji="0" lang="en-US" sz="1150" b="1" i="0" u="none" strike="noStrike" kern="1200" cap="none" spc="0" normalizeH="0" baseline="0" noProof="0" dirty="0">
                <a:ln>
                  <a:noFill/>
                </a:ln>
                <a:solidFill>
                  <a:srgbClr val="D2533C"/>
                </a:solidFill>
                <a:effectLst/>
                <a:uLnTx/>
                <a:uFillTx/>
                <a:latin typeface="Arial"/>
                <a:ea typeface="+mn-ea"/>
                <a:cs typeface="+mn-cs"/>
              </a:rPr>
              <a:t>prevent and mitigate the spread of COVID-19</a:t>
            </a:r>
            <a:r>
              <a:rPr kumimoji="0" lang="en-US" sz="1150" b="0" i="0" u="none" strike="noStrike" kern="1200" cap="none" spc="0" normalizeH="0" baseline="0" noProof="0" dirty="0">
                <a:ln>
                  <a:noFill/>
                </a:ln>
                <a:solidFill>
                  <a:srgbClr val="D2533C"/>
                </a:solidFill>
                <a:effectLst/>
                <a:uLnTx/>
                <a:uFillTx/>
                <a:latin typeface="Arial"/>
                <a:ea typeface="+mn-ea"/>
                <a:cs typeface="+mn-cs"/>
              </a:rPr>
              <a:t>, including distributing guidance on surveillance testing, screening and isolation of patients/staff, and increased flexibility in bed allocation between different service settings to accommodate changing patient needs at individual programs.</a:t>
            </a:r>
          </a:p>
          <a:p>
            <a:pPr marL="285750" marR="0" lvl="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450" b="0" i="0" u="none" strike="noStrike" kern="1200" cap="none" spc="0" normalizeH="0" baseline="0" noProof="0" dirty="0">
              <a:ln>
                <a:noFill/>
              </a:ln>
              <a:solidFill>
                <a:srgbClr val="D2533C"/>
              </a:solidFill>
              <a:effectLst/>
              <a:uLnTx/>
              <a:uFillTx/>
              <a:latin typeface="Arial"/>
              <a:ea typeface="+mn-ea"/>
              <a:cs typeface="+mn-cs"/>
            </a:endParaRPr>
          </a:p>
          <a:p>
            <a:pPr marL="285750" marR="0" lvl="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450" b="0" i="0" u="none" strike="noStrike" kern="1200" cap="none" spc="0" normalizeH="0" baseline="0" noProof="0" dirty="0">
              <a:ln>
                <a:noFill/>
              </a:ln>
              <a:solidFill>
                <a:srgbClr val="D2533C"/>
              </a:solidFill>
              <a:effectLst/>
              <a:uLnTx/>
              <a:uFillTx/>
              <a:latin typeface="Arial"/>
              <a:ea typeface="+mn-ea"/>
              <a:cs typeface="+mn-cs"/>
            </a:endParaRPr>
          </a:p>
        </p:txBody>
      </p:sp>
    </p:spTree>
    <p:extLst>
      <p:ext uri="{BB962C8B-B14F-4D97-AF65-F5344CB8AC3E}">
        <p14:creationId xmlns:p14="http://schemas.microsoft.com/office/powerpoint/2010/main" val="156490160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ADEF42CE426F246972F8C6E33C079FB" ma:contentTypeVersion="6" ma:contentTypeDescription="Create a new document." ma:contentTypeScope="" ma:versionID="66ce74365919ef3a7c0bc98055ebe11f">
  <xsd:schema xmlns:xsd="http://www.w3.org/2001/XMLSchema" xmlns:xs="http://www.w3.org/2001/XMLSchema" xmlns:p="http://schemas.microsoft.com/office/2006/metadata/properties" xmlns:ns2="68fdd5f6-3ec2-4d24-bce5-3d62265da11c" targetNamespace="http://schemas.microsoft.com/office/2006/metadata/properties" ma:root="true" ma:fieldsID="26b175f5ef0949e957dae46b467c42f8" ns2:_="">
    <xsd:import namespace="68fdd5f6-3ec2-4d24-bce5-3d62265da11c"/>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GenerationTime" minOccurs="0"/>
                <xsd:element ref="ns2:MediaServiceEventHashCode"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8fdd5f6-3ec2-4d24-bce5-3d62265da11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8FF8C6C-A514-4725-96BE-E7E8118B594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8fdd5f6-3ec2-4d24-bce5-3d62265da11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4BBB85A-6879-45CC-AAA8-59A0BBC4ADC8}">
  <ds:schemaRefs>
    <ds:schemaRef ds:uri="http://www.w3.org/XML/1998/namespace"/>
    <ds:schemaRef ds:uri="http://purl.org/dc/terms/"/>
    <ds:schemaRef ds:uri="http://purl.org/dc/dcmitype/"/>
    <ds:schemaRef ds:uri="http://schemas.microsoft.com/office/2006/documentManagement/types"/>
    <ds:schemaRef ds:uri="http://purl.org/dc/elements/1.1/"/>
    <ds:schemaRef ds:uri="68fdd5f6-3ec2-4d24-bce5-3d62265da11c"/>
    <ds:schemaRef ds:uri="http://schemas.microsoft.com/office/infopath/2007/PartnerControls"/>
    <ds:schemaRef ds:uri="http://schemas.openxmlformats.org/package/2006/metadata/core-properties"/>
    <ds:schemaRef ds:uri="http://schemas.microsoft.com/office/2006/metadata/properties"/>
  </ds:schemaRefs>
</ds:datastoreItem>
</file>

<file path=customXml/itemProps3.xml><?xml version="1.0" encoding="utf-8"?>
<ds:datastoreItem xmlns:ds="http://schemas.openxmlformats.org/officeDocument/2006/customXml" ds:itemID="{FC77AACF-542D-4771-AAF2-DF8296B2455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Clarity</Template>
  <TotalTime>5492</TotalTime>
  <Words>1419</Words>
  <Application>Microsoft Office PowerPoint</Application>
  <PresentationFormat>On-screen Show (4:3)</PresentationFormat>
  <Paragraphs>89</Paragraphs>
  <Slides>7</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Courier New</vt:lpstr>
      <vt:lpstr>Clarity</vt:lpstr>
      <vt:lpstr>Preliminary data show 507 confirmed and estimated opioid-related overdose deaths in the first three months of 2021, an estimated 2% increase compared with the same period in 2020. </vt:lpstr>
      <vt:lpstr>The rate of opioid-related overdose deaths has increased 5% in 2020 compared with 2019 and is 1% lower than the 2016 peak.</vt:lpstr>
      <vt:lpstr>Fentanyl remains a key factor in opioid-related overdose deaths (92% present in toxicology screen in 2020).</vt:lpstr>
      <vt:lpstr>Between 2019 &amp; 2020, the confirmed opioid-related overdose death rates for Black non-Hispanic men increased significantly at 69%.</vt:lpstr>
      <vt:lpstr>DPH/BSAS is implementing new investments to enhance treatment and recovery support, particularly in communities of color</vt:lpstr>
      <vt:lpstr>DPH/BSAS addresses health and racial equity by continuing and enhancing existing programs</vt:lpstr>
      <vt:lpstr>DPH/BSAS has aggressively maximized access to SUD treatment during the COVID-19 pandemic, and is continuing the fight against the opiate crisis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Zoback, Scott (DPH)</dc:creator>
  <cp:lastModifiedBy>Cohen, Gabriel R. (EHS)</cp:lastModifiedBy>
  <cp:revision>171</cp:revision>
  <cp:lastPrinted>2018-02-13T19:32:12Z</cp:lastPrinted>
  <dcterms:created xsi:type="dcterms:W3CDTF">2014-09-16T21:32:26Z</dcterms:created>
  <dcterms:modified xsi:type="dcterms:W3CDTF">2021-05-12T19:25:23Z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0x0101005ADEF42CE426F246972F8C6E33C079FB</vt:lpwstr>
  </property>
</Properties>
</file>