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 id="2147483663" r:id="rId2"/>
    <p:sldMasterId id="2147483673" r:id="rId3"/>
  </p:sldMasterIdLst>
  <p:notesMasterIdLst>
    <p:notesMasterId r:id="rId17"/>
  </p:notesMasterIdLst>
  <p:handoutMasterIdLst>
    <p:handoutMasterId r:id="rId18"/>
  </p:handoutMasterIdLst>
  <p:sldIdLst>
    <p:sldId id="256" r:id="rId4"/>
    <p:sldId id="270" r:id="rId5"/>
    <p:sldId id="271" r:id="rId6"/>
    <p:sldId id="924" r:id="rId7"/>
    <p:sldId id="925" r:id="rId8"/>
    <p:sldId id="952" r:id="rId9"/>
    <p:sldId id="951" r:id="rId10"/>
    <p:sldId id="953" r:id="rId11"/>
    <p:sldId id="954" r:id="rId12"/>
    <p:sldId id="955" r:id="rId13"/>
    <p:sldId id="956" r:id="rId14"/>
    <p:sldId id="958" r:id="rId15"/>
    <p:sldId id="957"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Phaltankar, Pooja P.  (DPH)" initials="PPP(" lastIdx="1" clrIdx="6">
    <p:extLst>
      <p:ext uri="{19B8F6BF-5375-455C-9EA6-DF929625EA0E}">
        <p15:presenceInfo xmlns:p15="http://schemas.microsoft.com/office/powerpoint/2012/main" userId="S::Pooja.P.Phaltankar@mass.gov::2a095de0-1a80-4681-8e96-14aa52ab697b" providerId="AD"/>
      </p:ext>
    </p:extLst>
  </p:cmAuthor>
  <p:cmAuthor id="1" name="Lavery, James (DPH)" initials="LJ(" lastIdx="8" clrIdx="0"/>
  <p:cmAuthor id="2" name=" Lauren Nelson" initials="lbn" lastIdx="3" clrIdx="1"/>
  <p:cmAuthor id="3" name=" Kelly Haynes" initials="KMH" lastIdx="2" clrIdx="2"/>
  <p:cmAuthor id="4" name=" " initials=" " lastIdx="2" clrIdx="3"/>
  <p:cmAuthor id="5" name="Callahan, Marita (DPH)" initials="CM(" lastIdx="1" clrIdx="4"/>
  <p:cmAuthor id="6" name="Kelley, Elizabeth D. (DPH)" initials="KED(" lastIdx="3" clrIdx="5">
    <p:extLst>
      <p:ext uri="{19B8F6BF-5375-455C-9EA6-DF929625EA0E}">
        <p15:presenceInfo xmlns:p15="http://schemas.microsoft.com/office/powerpoint/2012/main" userId="S::Elizabeth.D.Kelley@mass.gov::f9968205-603a-46db-a1ac-971974ab10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4376BB"/>
    <a:srgbClr val="01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4" autoAdjust="0"/>
    <p:restoredTop sz="94249" autoAdjust="0"/>
  </p:normalViewPr>
  <p:slideViewPr>
    <p:cSldViewPr snapToGrid="0" snapToObjects="1">
      <p:cViewPr varScale="1">
        <p:scale>
          <a:sx n="68" d="100"/>
          <a:sy n="68" d="100"/>
        </p:scale>
        <p:origin x="738"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B0547EB-6566-46D9-B1D2-0AEE24CCD148}" type="datetimeFigureOut">
              <a:rPr lang="en-US" smtClean="0"/>
              <a:t>9/21/2021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5430355-801D-4BD7-AF26-2BFCF27B654E}" type="slidenum">
              <a:rPr lang="en-US" smtClean="0"/>
              <a:t>‹#›</a:t>
            </a:fld>
            <a:endParaRPr lang="en-US"/>
          </a:p>
        </p:txBody>
      </p:sp>
    </p:spTree>
    <p:extLst>
      <p:ext uri="{BB962C8B-B14F-4D97-AF65-F5344CB8AC3E}">
        <p14:creationId xmlns:p14="http://schemas.microsoft.com/office/powerpoint/2010/main" val="1114070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C4BF5-E566-BD4E-BF84-8EF979555B2D}" type="datetimeFigureOut">
              <a:rPr lang="en-US" smtClean="0"/>
              <a:t>9/21/2021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34CBBDB-52D0-FE4C-8729-D7393D454E10}" type="slidenum">
              <a:rPr lang="en-US" smtClean="0"/>
              <a:t>‹#›</a:t>
            </a:fld>
            <a:endParaRPr lang="en-US" dirty="0"/>
          </a:p>
        </p:txBody>
      </p:sp>
    </p:spTree>
    <p:extLst>
      <p:ext uri="{BB962C8B-B14F-4D97-AF65-F5344CB8AC3E}">
        <p14:creationId xmlns:p14="http://schemas.microsoft.com/office/powerpoint/2010/main" val="16133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a:t>
            </a:fld>
            <a:endParaRPr lang="en-US" dirty="0"/>
          </a:p>
        </p:txBody>
      </p:sp>
    </p:spTree>
    <p:extLst>
      <p:ext uri="{BB962C8B-B14F-4D97-AF65-F5344CB8AC3E}">
        <p14:creationId xmlns:p14="http://schemas.microsoft.com/office/powerpoint/2010/main" val="1452309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12</a:t>
            </a:fld>
            <a:endParaRPr lang="en-US" dirty="0"/>
          </a:p>
        </p:txBody>
      </p:sp>
    </p:spTree>
    <p:extLst>
      <p:ext uri="{BB962C8B-B14F-4D97-AF65-F5344CB8AC3E}">
        <p14:creationId xmlns:p14="http://schemas.microsoft.com/office/powerpoint/2010/main" val="37585647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4" y="2130425"/>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3976753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Tree>
    <p:extLst>
      <p:ext uri="{BB962C8B-B14F-4D97-AF65-F5344CB8AC3E}">
        <p14:creationId xmlns:p14="http://schemas.microsoft.com/office/powerpoint/2010/main" val="1460942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Tree>
    <p:extLst>
      <p:ext uri="{BB962C8B-B14F-4D97-AF65-F5344CB8AC3E}">
        <p14:creationId xmlns:p14="http://schemas.microsoft.com/office/powerpoint/2010/main" val="3299591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Tree>
    <p:extLst>
      <p:ext uri="{BB962C8B-B14F-4D97-AF65-F5344CB8AC3E}">
        <p14:creationId xmlns:p14="http://schemas.microsoft.com/office/powerpoint/2010/main" val="209044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6E2F905-B39E-504D-8E43-B107523010D3}"/>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Tree>
    <p:extLst>
      <p:ext uri="{BB962C8B-B14F-4D97-AF65-F5344CB8AC3E}">
        <p14:creationId xmlns:p14="http://schemas.microsoft.com/office/powerpoint/2010/main" val="3634649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DF137F5-2097-674B-B3F7-F6DD317C147C}"/>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Tree>
    <p:extLst>
      <p:ext uri="{BB962C8B-B14F-4D97-AF65-F5344CB8AC3E}">
        <p14:creationId xmlns:p14="http://schemas.microsoft.com/office/powerpoint/2010/main" val="3310250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159655"/>
            <a:ext cx="7086600" cy="70788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n-lt"/>
                <a:cs typeface="Arial" charset="0"/>
              </a:rPr>
              <a:t>Connect with DPH</a:t>
            </a:r>
            <a:endParaRPr lang="en-US" sz="2000" dirty="0">
              <a:latin typeface="+mn-lt"/>
            </a:endParaRPr>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dirty="0"/>
              <a:t>@</a:t>
            </a:r>
            <a:r>
              <a:rPr lang="en-US" sz="3600" dirty="0" err="1"/>
              <a:t>MassDPH</a:t>
            </a:r>
            <a:endParaRPr lang="en-US" sz="3600" dirty="0"/>
          </a:p>
          <a:p>
            <a:pPr fontAlgn="base"/>
            <a:endParaRPr lang="en-US" sz="3600" dirty="0"/>
          </a:p>
          <a:p>
            <a:pPr fontAlgn="base"/>
            <a:r>
              <a:rPr lang="en-US" sz="3600" dirty="0"/>
              <a:t>Massachusetts Department of Public Health</a:t>
            </a:r>
          </a:p>
          <a:p>
            <a:pPr fontAlgn="base"/>
            <a:endParaRPr lang="en-US" sz="3600" dirty="0"/>
          </a:p>
          <a:p>
            <a:pPr fontAlgn="base"/>
            <a:r>
              <a:rPr lang="en-US" sz="3600" dirty="0"/>
              <a:t>DPH blog</a:t>
            </a:r>
          </a:p>
          <a:p>
            <a:pPr fontAlgn="base"/>
            <a:r>
              <a:rPr lang="en-US" sz="2800" dirty="0"/>
              <a:t>https://blog.mass.gov/publichealth</a:t>
            </a:r>
          </a:p>
          <a:p>
            <a:pPr fontAlgn="base"/>
            <a:endParaRPr lang="en-US" sz="3600" dirty="0"/>
          </a:p>
          <a:p>
            <a:pPr fontAlgn="base"/>
            <a:r>
              <a:rPr lang="en-US" sz="3600" dirty="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564715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2">
            <a:extLst>
              <a:ext uri="{FF2B5EF4-FFF2-40B4-BE49-F238E27FC236}">
                <a16:creationId xmlns:a16="http://schemas.microsoft.com/office/drawing/2014/main" id="{C0A2F920-3F11-AE49-8B23-113E3DB9044E}"/>
              </a:ext>
            </a:extLst>
          </p:cNvPr>
          <p:cNvSpPr txBox="1">
            <a:spLocks/>
          </p:cNvSpPr>
          <p:nvPr userDrawn="1"/>
        </p:nvSpPr>
        <p:spPr>
          <a:xfrm>
            <a:off x="2142581" y="1725492"/>
            <a:ext cx="8153399"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dirty="0">
                <a:ln>
                  <a:noFill/>
                </a:ln>
                <a:solidFill>
                  <a:sysClr val="windowText" lastClr="000000"/>
                </a:solidFill>
                <a:effectLst/>
                <a:uLnTx/>
                <a:uFillTx/>
                <a:latin typeface="+mn-lt"/>
                <a:cs typeface="Arial" charset="0"/>
              </a:rPr>
              <a:t>Thank You!</a:t>
            </a:r>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
        <p:nvSpPr>
          <p:cNvPr id="10" name="Subtitle 3">
            <a:extLst>
              <a:ext uri="{FF2B5EF4-FFF2-40B4-BE49-F238E27FC236}">
                <a16:creationId xmlns:a16="http://schemas.microsoft.com/office/drawing/2014/main" id="{73BCFC28-B021-C74C-B60E-3525D726A156}"/>
              </a:ext>
            </a:extLst>
          </p:cNvPr>
          <p:cNvSpPr txBox="1">
            <a:spLocks/>
          </p:cNvSpPr>
          <p:nvPr userDrawn="1"/>
        </p:nvSpPr>
        <p:spPr>
          <a:xfrm>
            <a:off x="4199980" y="3581406"/>
            <a:ext cx="4038601" cy="844550"/>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a:ln>
                  <a:noFill/>
                </a:ln>
                <a:solidFill>
                  <a:sysClr val="window" lastClr="FFFFFF"/>
                </a:solidFill>
                <a:effectLst/>
                <a:uLnTx/>
                <a:uFillTx/>
                <a:latin typeface="Calibri"/>
                <a:cs typeface="Arial" charset="0"/>
              </a:rPr>
              <a:t>Name of Presenter</a:t>
            </a:r>
          </a:p>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err="1">
                <a:ln>
                  <a:noFill/>
                </a:ln>
                <a:solidFill>
                  <a:sysClr val="window" lastClr="FFFFFF"/>
                </a:solidFill>
                <a:effectLst/>
                <a:uLnTx/>
                <a:uFillTx/>
                <a:latin typeface="Calibri"/>
                <a:cs typeface="Arial" charset="0"/>
              </a:rPr>
              <a:t>first.last@state.ma.us</a:t>
            </a:r>
            <a:endParaRPr kumimoji="0" lang="en-US" altLang="en-US" sz="2400" b="0" i="0" u="none" strike="noStrike" kern="1200" cap="none" spc="0" normalizeH="0" baseline="0" noProof="0" dirty="0">
              <a:ln>
                <a:noFill/>
              </a:ln>
              <a:solidFill>
                <a:sysClr val="window" lastClr="FFFFFF"/>
              </a:solidFill>
              <a:effectLst/>
              <a:uLnTx/>
              <a:uFillTx/>
              <a:latin typeface="Calibri"/>
              <a:cs typeface="Arial" charset="0"/>
            </a:endParaRPr>
          </a:p>
        </p:txBody>
      </p:sp>
    </p:spTree>
    <p:extLst>
      <p:ext uri="{BB962C8B-B14F-4D97-AF65-F5344CB8AC3E}">
        <p14:creationId xmlns:p14="http://schemas.microsoft.com/office/powerpoint/2010/main" val="2765074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6" y="2130427"/>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6" y="173755"/>
            <a:ext cx="10423375" cy="507831"/>
          </a:xfrm>
          <a:prstGeom prst="rect">
            <a:avLst/>
          </a:prstGeom>
          <a:noFill/>
          <a:ln>
            <a:no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27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3" y="2"/>
            <a:ext cx="1185447" cy="2487495"/>
          </a:xfrm>
          <a:prstGeom prst="rect">
            <a:avLst/>
          </a:prstGeom>
          <a:solidFill>
            <a:schemeClr val="bg1"/>
          </a:solidFill>
        </p:spPr>
      </p:pic>
    </p:spTree>
    <p:extLst>
      <p:ext uri="{BB962C8B-B14F-4D97-AF65-F5344CB8AC3E}">
        <p14:creationId xmlns:p14="http://schemas.microsoft.com/office/powerpoint/2010/main" val="2985043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9"/>
            <a:ext cx="2736415" cy="365125"/>
          </a:xfrm>
          <a:prstGeom prst="rect">
            <a:avLst/>
          </a:prstGeom>
        </p:spPr>
        <p:txBody>
          <a:bodyPr vert="horz" lIns="91440" tIns="45720" rIns="91440" bIns="45720" rtlCol="0" anchor="ctr"/>
          <a:lstStyle>
            <a:lvl1pPr algn="r">
              <a:defRPr sz="9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75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2673206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4102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2"/>
            <a:ext cx="54102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9"/>
            <a:ext cx="2736415" cy="365125"/>
          </a:xfrm>
          <a:prstGeom prst="rect">
            <a:avLst/>
          </a:prstGeom>
        </p:spPr>
        <p:txBody>
          <a:bodyPr vert="horz" lIns="91440" tIns="45720" rIns="91440" bIns="45720" rtlCol="0" anchor="ctr"/>
          <a:lstStyle>
            <a:lvl1pPr algn="r">
              <a:defRPr sz="9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75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939180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1129917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1" y="1535113"/>
            <a:ext cx="53863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1" y="2174875"/>
            <a:ext cx="53863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7" y="1535113"/>
            <a:ext cx="538956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2837" y="2174875"/>
            <a:ext cx="538956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10"/>
          </p:nvPr>
        </p:nvSpPr>
        <p:spPr>
          <a:xfrm>
            <a:off x="8756523" y="6492489"/>
            <a:ext cx="2736415" cy="365125"/>
          </a:xfrm>
          <a:prstGeom prst="rect">
            <a:avLst/>
          </a:prstGeom>
        </p:spPr>
        <p:txBody>
          <a:bodyPr vert="horz" lIns="91440" tIns="45720" rIns="91440" bIns="45720" rtlCol="0" anchor="ctr"/>
          <a:lstStyle>
            <a:lvl1pPr algn="r">
              <a:defRPr sz="9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75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29456094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9"/>
            <a:ext cx="2736415" cy="365125"/>
          </a:xfrm>
          <a:prstGeom prst="rect">
            <a:avLst/>
          </a:prstGeom>
        </p:spPr>
        <p:txBody>
          <a:bodyPr vert="horz" lIns="91440" tIns="45720" rIns="91440" bIns="45720" rtlCol="0" anchor="ctr"/>
          <a:lstStyle>
            <a:lvl1pPr algn="r">
              <a:defRPr sz="9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75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TextBox 11">
            <a:extLst>
              <a:ext uri="{FF2B5EF4-FFF2-40B4-BE49-F238E27FC236}">
                <a16:creationId xmlns:a16="http://schemas.microsoft.com/office/drawing/2014/main" id="{D6E2F905-B39E-504D-8E43-B107523010D3}"/>
              </a:ext>
            </a:extLst>
          </p:cNvPr>
          <p:cNvSpPr txBox="1"/>
          <p:nvPr userDrawn="1"/>
        </p:nvSpPr>
        <p:spPr>
          <a:xfrm>
            <a:off x="721895" y="293881"/>
            <a:ext cx="7086600" cy="530915"/>
          </a:xfrm>
          <a:prstGeom prst="rect">
            <a:avLst/>
          </a:prstGeom>
          <a:noFill/>
        </p:spPr>
        <p:txBody>
          <a:bodyPr wrap="square" rtlCol="0">
            <a:spAutoFit/>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0" lang="en-US" sz="2850" b="1" i="0" u="none" strike="noStrike" kern="1200" cap="none" spc="0" normalizeH="0" baseline="0" noProof="0" dirty="0">
                <a:ln>
                  <a:noFill/>
                </a:ln>
                <a:solidFill>
                  <a:prstClr val="black"/>
                </a:solidFill>
                <a:effectLst/>
                <a:uLnTx/>
                <a:uFillTx/>
                <a:latin typeface="Arial" charset="0"/>
                <a:cs typeface="Arial" charset="0"/>
              </a:rPr>
              <a:t>Title of Slide</a:t>
            </a:r>
            <a:endParaRPr lang="en-US" sz="1350" dirty="0"/>
          </a:p>
        </p:txBody>
      </p:sp>
    </p:spTree>
    <p:extLst>
      <p:ext uri="{BB962C8B-B14F-4D97-AF65-F5344CB8AC3E}">
        <p14:creationId xmlns:p14="http://schemas.microsoft.com/office/powerpoint/2010/main" val="22410024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9" y="1097280"/>
            <a:ext cx="515778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9" y="1920238"/>
            <a:ext cx="5157787" cy="4297680"/>
          </a:xfrm>
          <a:prstGeom prst="rect">
            <a:avLst/>
          </a:prstGeom>
        </p:spPr>
        <p:txBody>
          <a:bodyPr/>
          <a:lstStyle>
            <a:lvl5pPr marL="13716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1" y="1097280"/>
            <a:ext cx="51831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1" y="1920238"/>
            <a:ext cx="5183188" cy="42976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TextBox 10">
            <a:extLst>
              <a:ext uri="{FF2B5EF4-FFF2-40B4-BE49-F238E27FC236}">
                <a16:creationId xmlns:a16="http://schemas.microsoft.com/office/drawing/2014/main" id="{6DF137F5-2097-674B-B3F7-F6DD317C147C}"/>
              </a:ext>
            </a:extLst>
          </p:cNvPr>
          <p:cNvSpPr txBox="1"/>
          <p:nvPr userDrawn="1"/>
        </p:nvSpPr>
        <p:spPr>
          <a:xfrm>
            <a:off x="721895" y="293881"/>
            <a:ext cx="7086600" cy="530915"/>
          </a:xfrm>
          <a:prstGeom prst="rect">
            <a:avLst/>
          </a:prstGeom>
          <a:noFill/>
        </p:spPr>
        <p:txBody>
          <a:bodyPr wrap="square" rtlCol="0">
            <a:spAutoFit/>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0" lang="en-US" sz="2850" b="1" i="0" u="none" strike="noStrike" kern="1200" cap="none" spc="0" normalizeH="0" baseline="0" noProof="0" dirty="0">
                <a:ln>
                  <a:noFill/>
                </a:ln>
                <a:solidFill>
                  <a:prstClr val="black"/>
                </a:solidFill>
                <a:effectLst/>
                <a:uLnTx/>
                <a:uFillTx/>
                <a:latin typeface="Arial" charset="0"/>
                <a:cs typeface="Arial" charset="0"/>
              </a:rPr>
              <a:t>Title of Slide</a:t>
            </a:r>
            <a:endParaRPr lang="en-US" sz="1350" dirty="0"/>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9"/>
            <a:ext cx="2736415" cy="365125"/>
          </a:xfrm>
          <a:prstGeom prst="rect">
            <a:avLst/>
          </a:prstGeom>
        </p:spPr>
        <p:txBody>
          <a:bodyPr vert="horz" lIns="91440" tIns="45720" rIns="91440" bIns="45720" rtlCol="0" anchor="ctr"/>
          <a:lstStyle>
            <a:lvl1pPr algn="r">
              <a:defRPr sz="9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75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609957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159655"/>
            <a:ext cx="7086600" cy="553998"/>
          </a:xfrm>
          <a:prstGeom prst="rect">
            <a:avLst/>
          </a:prstGeom>
          <a:noFill/>
        </p:spPr>
        <p:txBody>
          <a:bodyPr wrap="square" rtlCol="0">
            <a:spAutoFit/>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mn-lt"/>
                <a:cs typeface="Arial" charset="0"/>
              </a:rPr>
              <a:t>Connect with DPH</a:t>
            </a:r>
            <a:endParaRPr lang="en-US" sz="1500" dirty="0">
              <a:latin typeface="+mn-lt"/>
            </a:endParaRPr>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9"/>
            <a:ext cx="2736415" cy="365125"/>
          </a:xfrm>
          <a:prstGeom prst="rect">
            <a:avLst/>
          </a:prstGeom>
        </p:spPr>
        <p:txBody>
          <a:bodyPr vert="horz" lIns="91440" tIns="45720" rIns="91440" bIns="45720" rtlCol="0" anchor="ctr"/>
          <a:lstStyle>
            <a:lvl1pPr algn="r">
              <a:defRPr sz="9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75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70"/>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3"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4" y="1401898"/>
            <a:ext cx="9220201" cy="3323987"/>
          </a:xfrm>
          <a:prstGeom prst="rect">
            <a:avLst/>
          </a:prstGeom>
        </p:spPr>
        <p:txBody>
          <a:bodyPr wrap="square">
            <a:spAutoFit/>
          </a:bodyPr>
          <a:lstStyle/>
          <a:p>
            <a:pPr marL="0" marR="0" lvl="0" indent="0" algn="l" defTabSz="685800" rtl="0" eaLnBrk="1" fontAlgn="base" latinLnBrk="0" hangingPunct="1">
              <a:lnSpc>
                <a:spcPct val="100000"/>
              </a:lnSpc>
              <a:spcBef>
                <a:spcPts val="0"/>
              </a:spcBef>
              <a:spcAft>
                <a:spcPts val="0"/>
              </a:spcAft>
              <a:buClrTx/>
              <a:buSzTx/>
              <a:buFontTx/>
              <a:buNone/>
              <a:tabLst/>
              <a:defRPr/>
            </a:pPr>
            <a:r>
              <a:rPr lang="en-US" sz="2700" dirty="0"/>
              <a:t>@MassDPH</a:t>
            </a:r>
          </a:p>
          <a:p>
            <a:pPr fontAlgn="base"/>
            <a:endParaRPr lang="en-US" sz="2700" dirty="0"/>
          </a:p>
          <a:p>
            <a:pPr fontAlgn="base"/>
            <a:r>
              <a:rPr lang="en-US" sz="2700" dirty="0"/>
              <a:t>Massachusetts Department of Public Health</a:t>
            </a:r>
          </a:p>
          <a:p>
            <a:pPr fontAlgn="base"/>
            <a:endParaRPr lang="en-US" sz="2700" dirty="0"/>
          </a:p>
          <a:p>
            <a:pPr fontAlgn="base"/>
            <a:r>
              <a:rPr lang="en-US" sz="2700" dirty="0"/>
              <a:t>DPH blog</a:t>
            </a:r>
          </a:p>
          <a:p>
            <a:pPr fontAlgn="base"/>
            <a:r>
              <a:rPr lang="en-US" sz="2100" dirty="0"/>
              <a:t>https://blog.mass.gov/publichealth</a:t>
            </a:r>
          </a:p>
          <a:p>
            <a:pPr fontAlgn="base"/>
            <a:endParaRPr lang="en-US" sz="2700" dirty="0"/>
          </a:p>
          <a:p>
            <a:pPr fontAlgn="base"/>
            <a:r>
              <a:rPr lang="en-US" sz="2700" dirty="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41"/>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9" y="3597197"/>
            <a:ext cx="1129705" cy="1129705"/>
          </a:xfrm>
          <a:prstGeom prst="rect">
            <a:avLst/>
          </a:prstGeom>
        </p:spPr>
      </p:pic>
    </p:spTree>
    <p:extLst>
      <p:ext uri="{BB962C8B-B14F-4D97-AF65-F5344CB8AC3E}">
        <p14:creationId xmlns:p14="http://schemas.microsoft.com/office/powerpoint/2010/main" val="40996142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5" name="Title 2">
            <a:extLst>
              <a:ext uri="{FF2B5EF4-FFF2-40B4-BE49-F238E27FC236}">
                <a16:creationId xmlns:a16="http://schemas.microsoft.com/office/drawing/2014/main" id="{C0A2F920-3F11-AE49-8B23-113E3DB9044E}"/>
              </a:ext>
            </a:extLst>
          </p:cNvPr>
          <p:cNvSpPr txBox="1">
            <a:spLocks/>
          </p:cNvSpPr>
          <p:nvPr userDrawn="1"/>
        </p:nvSpPr>
        <p:spPr>
          <a:xfrm>
            <a:off x="2142582" y="1725494"/>
            <a:ext cx="8153399" cy="762003"/>
          </a:xfrm>
          <a:prstGeom prst="rect">
            <a:avLst/>
          </a:prstGeom>
        </p:spPr>
        <p:txBody>
          <a:bodyPr vert="horz" lIns="68580" tIns="34290" rIns="68580" bIns="3429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3750" b="1" i="0" u="none" strike="noStrike" kern="1200" cap="none" spc="0" normalizeH="0" baseline="0" noProof="0" dirty="0">
                <a:ln>
                  <a:noFill/>
                </a:ln>
                <a:solidFill>
                  <a:sysClr val="windowText" lastClr="000000"/>
                </a:solidFill>
                <a:effectLst/>
                <a:uLnTx/>
                <a:uFillTx/>
                <a:latin typeface="+mn-lt"/>
                <a:cs typeface="Arial" charset="0"/>
              </a:rPr>
              <a:t>Thank You!</a:t>
            </a:r>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80"/>
            <a:ext cx="193647"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6" y="173755"/>
            <a:ext cx="10423375" cy="507831"/>
          </a:xfrm>
          <a:prstGeom prst="rect">
            <a:avLst/>
          </a:prstGeom>
          <a:noFill/>
          <a:ln>
            <a:no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27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3" y="2"/>
            <a:ext cx="1185447" cy="2487495"/>
          </a:xfrm>
          <a:prstGeom prst="rect">
            <a:avLst/>
          </a:prstGeom>
          <a:solidFill>
            <a:schemeClr val="bg1"/>
          </a:solidFill>
        </p:spPr>
      </p:pic>
      <p:sp>
        <p:nvSpPr>
          <p:cNvPr id="10" name="Subtitle 3">
            <a:extLst>
              <a:ext uri="{FF2B5EF4-FFF2-40B4-BE49-F238E27FC236}">
                <a16:creationId xmlns:a16="http://schemas.microsoft.com/office/drawing/2014/main" id="{73BCFC28-B021-C74C-B60E-3525D726A156}"/>
              </a:ext>
            </a:extLst>
          </p:cNvPr>
          <p:cNvSpPr txBox="1">
            <a:spLocks/>
          </p:cNvSpPr>
          <p:nvPr userDrawn="1"/>
        </p:nvSpPr>
        <p:spPr>
          <a:xfrm>
            <a:off x="4199981" y="3581406"/>
            <a:ext cx="4038601" cy="844550"/>
          </a:xfrm>
          <a:prstGeom prst="rect">
            <a:avLst/>
          </a:prstGeom>
        </p:spPr>
        <p:txBody>
          <a:bodyPr vert="horz" lIns="68580" tIns="34290" rIns="68580" bIns="3429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750"/>
              </a:spcBef>
              <a:spcAft>
                <a:spcPts val="0"/>
              </a:spcAft>
              <a:buClr>
                <a:srgbClr val="CB1F54"/>
              </a:buClr>
              <a:buSzTx/>
              <a:buFont typeface="Arial"/>
              <a:buNone/>
              <a:tabLst/>
              <a:defRPr/>
            </a:pPr>
            <a:r>
              <a:rPr kumimoji="0" lang="en-US" altLang="en-US" sz="1800" b="0" i="0" u="none" strike="noStrike" kern="1200" cap="none" spc="0" normalizeH="0" baseline="0" noProof="0" dirty="0">
                <a:ln>
                  <a:noFill/>
                </a:ln>
                <a:solidFill>
                  <a:sysClr val="window" lastClr="FFFFFF"/>
                </a:solidFill>
                <a:effectLst/>
                <a:uLnTx/>
                <a:uFillTx/>
                <a:latin typeface="Calibri"/>
                <a:cs typeface="Arial" charset="0"/>
              </a:rPr>
              <a:t>Name of Presenter</a:t>
            </a:r>
          </a:p>
          <a:p>
            <a:pPr marL="0" marR="0" lvl="0" indent="0" algn="ctr" defTabSz="685800" rtl="0" eaLnBrk="1" fontAlgn="auto" latinLnBrk="0" hangingPunct="1">
              <a:lnSpc>
                <a:spcPct val="100000"/>
              </a:lnSpc>
              <a:spcBef>
                <a:spcPts val="750"/>
              </a:spcBef>
              <a:spcAft>
                <a:spcPts val="0"/>
              </a:spcAft>
              <a:buClr>
                <a:srgbClr val="CB1F54"/>
              </a:buClr>
              <a:buSzTx/>
              <a:buFont typeface="Arial"/>
              <a:buNone/>
              <a:tabLst/>
              <a:defRPr/>
            </a:pPr>
            <a:r>
              <a:rPr kumimoji="0" lang="en-US" altLang="en-US" sz="1800" b="0" i="0" u="none" strike="noStrike" kern="1200" cap="none" spc="0" normalizeH="0" baseline="0" noProof="0" dirty="0">
                <a:ln>
                  <a:noFill/>
                </a:ln>
                <a:solidFill>
                  <a:sysClr val="window" lastClr="FFFFFF"/>
                </a:solidFill>
                <a:effectLst/>
                <a:uLnTx/>
                <a:uFillTx/>
                <a:latin typeface="Calibri"/>
                <a:cs typeface="Arial" charset="0"/>
              </a:rPr>
              <a:t>first.last@state.ma.us</a:t>
            </a:r>
          </a:p>
        </p:txBody>
      </p:sp>
    </p:spTree>
    <p:extLst>
      <p:ext uri="{BB962C8B-B14F-4D97-AF65-F5344CB8AC3E}">
        <p14:creationId xmlns:p14="http://schemas.microsoft.com/office/powerpoint/2010/main" val="4099407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2945705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435531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D6E2F905-B39E-504D-8E43-B107523010D3}"/>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Tree>
    <p:extLst>
      <p:ext uri="{BB962C8B-B14F-4D97-AF65-F5344CB8AC3E}">
        <p14:creationId xmlns:p14="http://schemas.microsoft.com/office/powerpoint/2010/main" val="314832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6DF137F5-2097-674B-B3F7-F6DD317C147C}"/>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166365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159655"/>
            <a:ext cx="7086600" cy="70788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n-lt"/>
                <a:cs typeface="Arial" charset="0"/>
              </a:rPr>
              <a:t>Connect with DPH</a:t>
            </a:r>
            <a:endParaRPr lang="en-US" sz="2000" dirty="0">
              <a:latin typeface="+mn-lt"/>
            </a:endParaRPr>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dirty="0"/>
              <a:t>@MassDPH</a:t>
            </a:r>
          </a:p>
          <a:p>
            <a:pPr fontAlgn="base"/>
            <a:endParaRPr lang="en-US" sz="3600" dirty="0"/>
          </a:p>
          <a:p>
            <a:pPr fontAlgn="base"/>
            <a:r>
              <a:rPr lang="en-US" sz="3600" dirty="0"/>
              <a:t>Massachusetts Department of Public Health</a:t>
            </a:r>
          </a:p>
          <a:p>
            <a:pPr fontAlgn="base"/>
            <a:endParaRPr lang="en-US" sz="3600" dirty="0"/>
          </a:p>
          <a:p>
            <a:pPr fontAlgn="base"/>
            <a:r>
              <a:rPr lang="en-US" sz="3600" dirty="0"/>
              <a:t>DPH blog</a:t>
            </a:r>
          </a:p>
          <a:p>
            <a:pPr fontAlgn="base"/>
            <a:r>
              <a:rPr lang="en-US" sz="2800" dirty="0"/>
              <a:t>https://blog.mass.gov/publichealth</a:t>
            </a:r>
          </a:p>
          <a:p>
            <a:pPr fontAlgn="base"/>
            <a:endParaRPr lang="en-US" sz="3600" dirty="0"/>
          </a:p>
          <a:p>
            <a:pPr fontAlgn="base"/>
            <a:r>
              <a:rPr lang="en-US" sz="3600" dirty="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1355803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2">
            <a:extLst>
              <a:ext uri="{FF2B5EF4-FFF2-40B4-BE49-F238E27FC236}">
                <a16:creationId xmlns:a16="http://schemas.microsoft.com/office/drawing/2014/main" id="{C0A2F920-3F11-AE49-8B23-113E3DB9044E}"/>
              </a:ext>
            </a:extLst>
          </p:cNvPr>
          <p:cNvSpPr txBox="1">
            <a:spLocks/>
          </p:cNvSpPr>
          <p:nvPr userDrawn="1"/>
        </p:nvSpPr>
        <p:spPr>
          <a:xfrm>
            <a:off x="2142581" y="1725492"/>
            <a:ext cx="8153399"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dirty="0">
                <a:ln>
                  <a:noFill/>
                </a:ln>
                <a:solidFill>
                  <a:sysClr val="windowText" lastClr="000000"/>
                </a:solidFill>
                <a:effectLst/>
                <a:uLnTx/>
                <a:uFillTx/>
                <a:latin typeface="+mn-lt"/>
                <a:cs typeface="Arial" charset="0"/>
              </a:rPr>
              <a:t>Thank You!</a:t>
            </a:r>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
        <p:nvSpPr>
          <p:cNvPr id="10" name="Subtitle 3">
            <a:extLst>
              <a:ext uri="{FF2B5EF4-FFF2-40B4-BE49-F238E27FC236}">
                <a16:creationId xmlns:a16="http://schemas.microsoft.com/office/drawing/2014/main" id="{73BCFC28-B021-C74C-B60E-3525D726A156}"/>
              </a:ext>
            </a:extLst>
          </p:cNvPr>
          <p:cNvSpPr txBox="1">
            <a:spLocks/>
          </p:cNvSpPr>
          <p:nvPr userDrawn="1"/>
        </p:nvSpPr>
        <p:spPr>
          <a:xfrm>
            <a:off x="4199980" y="3581406"/>
            <a:ext cx="4038601" cy="844550"/>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a:ln>
                  <a:noFill/>
                </a:ln>
                <a:solidFill>
                  <a:sysClr val="window" lastClr="FFFFFF"/>
                </a:solidFill>
                <a:effectLst/>
                <a:uLnTx/>
                <a:uFillTx/>
                <a:latin typeface="Calibri"/>
                <a:cs typeface="Arial" charset="0"/>
              </a:rPr>
              <a:t>Name of Presenter</a:t>
            </a:r>
          </a:p>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a:ln>
                  <a:noFill/>
                </a:ln>
                <a:solidFill>
                  <a:sysClr val="window" lastClr="FFFFFF"/>
                </a:solidFill>
                <a:effectLst/>
                <a:uLnTx/>
                <a:uFillTx/>
                <a:latin typeface="Calibri"/>
                <a:cs typeface="Arial" charset="0"/>
              </a:rPr>
              <a:t>first.last@state.ma.us</a:t>
            </a:r>
          </a:p>
        </p:txBody>
      </p:sp>
    </p:spTree>
    <p:extLst>
      <p:ext uri="{BB962C8B-B14F-4D97-AF65-F5344CB8AC3E}">
        <p14:creationId xmlns:p14="http://schemas.microsoft.com/office/powerpoint/2010/main" val="222887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4" y="2130425"/>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1627944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592822"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31927519"/>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1" r:id="rId3"/>
    <p:sldLayoutId id="2147483662" r:id="rId4"/>
    <p:sldLayoutId id="2147483652" r:id="rId5"/>
    <p:sldLayoutId id="2147483653" r:id="rId6"/>
    <p:sldLayoutId id="2147483654" r:id="rId7"/>
    <p:sldLayoutId id="2147483655" r:id="rId8"/>
  </p:sldLayoutIdLst>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92822"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Tree>
    <p:extLst>
      <p:ext uri="{BB962C8B-B14F-4D97-AF65-F5344CB8AC3E}">
        <p14:creationId xmlns:p14="http://schemas.microsoft.com/office/powerpoint/2010/main" val="255057857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Lst>
  <p:hf hdr="0" ftr="0" dt="0"/>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01E840A-BCBE-4B40-B158-B16879D32C9F}"/>
              </a:ext>
            </a:extLst>
          </p:cNvPr>
          <p:cNvSpPr/>
          <p:nvPr userDrawn="1"/>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Placeholder 1"/>
          <p:cNvSpPr>
            <a:spLocks noGrp="1"/>
          </p:cNvSpPr>
          <p:nvPr>
            <p:ph type="title"/>
          </p:nvPr>
        </p:nvSpPr>
        <p:spPr>
          <a:xfrm>
            <a:off x="592823"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9"/>
            <a:ext cx="2736415" cy="365125"/>
          </a:xfrm>
          <a:prstGeom prst="rect">
            <a:avLst/>
          </a:prstGeom>
        </p:spPr>
        <p:txBody>
          <a:bodyPr vert="horz" lIns="91440" tIns="45720" rIns="91440" bIns="45720" rtlCol="0" anchor="ctr"/>
          <a:lstStyle>
            <a:lvl1pPr algn="r">
              <a:defRPr sz="9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75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114342619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Lst>
  <p:hf hdr="0" dt="0"/>
  <p:txStyles>
    <p:titleStyle>
      <a:lvl1pPr algn="l" defTabSz="685800" rtl="0" eaLnBrk="1" latinLnBrk="0" hangingPunct="1">
        <a:spcBef>
          <a:spcPct val="0"/>
        </a:spcBef>
        <a:buNone/>
        <a:defRPr sz="3300" b="1"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alegislature.gov/Laws/GeneralLaws/PartI/TitleII/Chapter19a/Section4b"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5145" y="1897675"/>
            <a:ext cx="8370536" cy="2927543"/>
          </a:xfrm>
        </p:spPr>
        <p:txBody>
          <a:bodyPr>
            <a:noAutofit/>
          </a:bodyPr>
          <a:lstStyle/>
          <a:p>
            <a:r>
              <a:rPr lang="en-US" sz="3600" dirty="0">
                <a:solidFill>
                  <a:schemeClr val="bg1"/>
                </a:solidFill>
                <a:cs typeface="Arial" panose="020B0604020202020204" pitchFamily="34" charset="0"/>
              </a:rPr>
              <a:t>Home Care Licensing Commission</a:t>
            </a:r>
            <a:br>
              <a:rPr lang="en-US" sz="3600" dirty="0">
                <a:solidFill>
                  <a:schemeClr val="bg1"/>
                </a:solidFill>
                <a:cs typeface="Arial" panose="020B0604020202020204" pitchFamily="34" charset="0"/>
              </a:rPr>
            </a:br>
            <a:r>
              <a:rPr lang="en-US" sz="3600" dirty="0">
                <a:solidFill>
                  <a:schemeClr val="bg1"/>
                </a:solidFill>
                <a:cs typeface="Arial" panose="020B0604020202020204" pitchFamily="34" charset="0"/>
              </a:rPr>
              <a:t>Third Meeting</a:t>
            </a:r>
            <a:br>
              <a:rPr lang="en-US" sz="3600" dirty="0">
                <a:solidFill>
                  <a:schemeClr val="bg1"/>
                </a:solidFill>
                <a:cs typeface="Arial" panose="020B0604020202020204" pitchFamily="34" charset="0"/>
              </a:rPr>
            </a:br>
            <a:r>
              <a:rPr lang="en-US" sz="3600" dirty="0">
                <a:solidFill>
                  <a:schemeClr val="bg1"/>
                </a:solidFill>
                <a:cs typeface="Arial" panose="020B0604020202020204" pitchFamily="34" charset="0"/>
              </a:rPr>
              <a:t>August 4, 2021</a:t>
            </a:r>
          </a:p>
        </p:txBody>
      </p:sp>
      <p:sp>
        <p:nvSpPr>
          <p:cNvPr id="3" name="Title 1"/>
          <p:cNvSpPr txBox="1">
            <a:spLocks/>
          </p:cNvSpPr>
          <p:nvPr/>
        </p:nvSpPr>
        <p:spPr>
          <a:xfrm>
            <a:off x="601132" y="3979342"/>
            <a:ext cx="7842223" cy="25336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b="1" kern="1200">
                <a:solidFill>
                  <a:schemeClr val="tx1"/>
                </a:solidFill>
                <a:latin typeface="+mj-lt"/>
                <a:ea typeface="+mj-ea"/>
                <a:cs typeface="+mj-cs"/>
              </a:defRPr>
            </a:lvl1pPr>
          </a:lstStyle>
          <a:p>
            <a:pPr algn="l"/>
            <a:endParaRPr lang="en-US" altLang="en-US" sz="2000" b="0"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642002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2E3C0-7069-4532-BFB5-B94A5896AD29}"/>
              </a:ext>
            </a:extLst>
          </p:cNvPr>
          <p:cNvSpPr>
            <a:spLocks noGrp="1"/>
          </p:cNvSpPr>
          <p:nvPr>
            <p:ph type="title"/>
          </p:nvPr>
        </p:nvSpPr>
        <p:spPr/>
        <p:txBody>
          <a:bodyPr>
            <a:noAutofit/>
          </a:bodyPr>
          <a:lstStyle/>
          <a:p>
            <a:r>
              <a:rPr lang="en-US" sz="3600" dirty="0"/>
              <a:t>Proposed Licensure Framework: Home Care Agency </a:t>
            </a:r>
          </a:p>
        </p:txBody>
      </p:sp>
      <p:sp>
        <p:nvSpPr>
          <p:cNvPr id="3" name="Content Placeholder 2">
            <a:extLst>
              <a:ext uri="{FF2B5EF4-FFF2-40B4-BE49-F238E27FC236}">
                <a16:creationId xmlns:a16="http://schemas.microsoft.com/office/drawing/2014/main" id="{EC6072F7-F16E-4645-832B-B435AE78DA87}"/>
              </a:ext>
            </a:extLst>
          </p:cNvPr>
          <p:cNvSpPr>
            <a:spLocks noGrp="1"/>
          </p:cNvSpPr>
          <p:nvPr>
            <p:ph idx="1"/>
          </p:nvPr>
        </p:nvSpPr>
        <p:spPr>
          <a:xfrm>
            <a:off x="176981" y="931178"/>
            <a:ext cx="11813457" cy="5513867"/>
          </a:xfrm>
        </p:spPr>
        <p:txBody>
          <a:bodyPr>
            <a:normAutofit fontScale="85000" lnSpcReduction="20000"/>
          </a:bodyPr>
          <a:lstStyle/>
          <a:p>
            <a:pPr marL="0" indent="0">
              <a:buNone/>
            </a:pP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Home Care Agencies to be licensed:</a:t>
            </a:r>
            <a:r>
              <a:rPr lang="en-US" sz="2000" dirty="0">
                <a:effectLst/>
                <a:latin typeface="Calibri" panose="020F0502020204030204" pitchFamily="34" charset="0"/>
                <a:ea typeface="Calibri" panose="020F0502020204030204" pitchFamily="34" charset="0"/>
                <a:cs typeface="Times New Roman" panose="02020603050405020304" pitchFamily="18" charset="0"/>
              </a:rPr>
              <a:t> (1) a business, nonprofit organization or other entity engaged in directly providing home care services to consumers in their residence; or (2) any entity or individual that represents itself as a home care agency by name or advertising or presentments to the public or uses the terms home care agency or home care in its name; </a:t>
            </a: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or any entity that, for a fee, match clients with individuals who provide home care services, including entities that provide that matching service through an online platform</a:t>
            </a: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Exemption from licensure: ASAPs.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p>
          <a:p>
            <a:pPr marL="0" indent="0">
              <a:buNone/>
            </a:pPr>
            <a:endParaRPr lang="en-US" sz="2000" dirty="0"/>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Carries liability, workers compensation insurance and maintains a payroll process which includes the following: </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Prompt payment at established rates for all work performed, reporting of employment wages to the appropriate governmental agency, collecting state and federal taxes, and payment of taxes.</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Ensures that </a:t>
            </a: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all professionals in direct contact with consumers </a:t>
            </a:r>
            <a:r>
              <a:rPr lang="en-US" sz="2000" dirty="0">
                <a:effectLst/>
                <a:latin typeface="Calibri" panose="020F0502020204030204" pitchFamily="34" charset="0"/>
                <a:ea typeface="Calibri" panose="020F0502020204030204" pitchFamily="34" charset="0"/>
                <a:cs typeface="Times New Roman" panose="02020603050405020304" pitchFamily="18" charset="0"/>
              </a:rPr>
              <a:t>receive the appropriate level of training and competency for the tasks required. </a:t>
            </a: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Agencies may contract with outside vendors to offer trainings, as is appropriate. </a:t>
            </a:r>
            <a:r>
              <a:rPr lang="en-US" sz="2000" dirty="0">
                <a:effectLst/>
                <a:latin typeface="Calibri" panose="020F0502020204030204" pitchFamily="34" charset="0"/>
                <a:ea typeface="Calibri" panose="020F0502020204030204" pitchFamily="34" charset="0"/>
                <a:cs typeface="Times New Roman" panose="02020603050405020304" pitchFamily="18" charset="0"/>
              </a:rPr>
              <a:t>Agency will ensure that all </a:t>
            </a: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direct care professionals </a:t>
            </a:r>
            <a:r>
              <a:rPr lang="en-US" sz="2000" dirty="0">
                <a:effectLst/>
                <a:latin typeface="Calibri" panose="020F0502020204030204" pitchFamily="34" charset="0"/>
                <a:ea typeface="Calibri" panose="020F0502020204030204" pitchFamily="34" charset="0"/>
                <a:cs typeface="Times New Roman" panose="02020603050405020304" pitchFamily="18" charset="0"/>
              </a:rPr>
              <a:t>receive at minimum the following training</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Confidentiality/privacy and client’s rights. </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Infection control and communicable diseases.</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Handling of emergencies, including safety and falls prevention.</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Observation, reporting &amp; documenting changes in client needs and environment.</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Identifying and reporting suspected abuse, neglect, or theft.</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Ensures that all direct care workers have met training and competency requirements for the tasks to be performed.</a:t>
            </a:r>
          </a:p>
          <a:p>
            <a:pPr marL="742950" marR="0" lvl="1" indent="-285750">
              <a:lnSpc>
                <a:spcPct val="107000"/>
              </a:lnSpc>
              <a:spcBef>
                <a:spcPts val="0"/>
              </a:spcBef>
              <a:spcAft>
                <a:spcPts val="0"/>
              </a:spcAft>
              <a:buFont typeface="Courier New" panose="02070309020205020404" pitchFamily="49" charset="0"/>
              <a:buChar char="o"/>
            </a:pP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Training must be culturally and linguistically competent for the employee and for the provision of services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Appropriate skills training to ensure competency for the tasks performed.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8287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1605C-0F5C-4609-87DD-F74092530B47}"/>
              </a:ext>
            </a:extLst>
          </p:cNvPr>
          <p:cNvSpPr>
            <a:spLocks noGrp="1"/>
          </p:cNvSpPr>
          <p:nvPr>
            <p:ph type="title"/>
          </p:nvPr>
        </p:nvSpPr>
        <p:spPr/>
        <p:txBody>
          <a:bodyPr>
            <a:noAutofit/>
          </a:bodyPr>
          <a:lstStyle/>
          <a:p>
            <a:r>
              <a:rPr lang="en-US" sz="3200" dirty="0"/>
              <a:t>Proposed Licensure Framework: Home Care Agency (cont.)</a:t>
            </a:r>
          </a:p>
        </p:txBody>
      </p:sp>
      <p:sp>
        <p:nvSpPr>
          <p:cNvPr id="3" name="Content Placeholder 2">
            <a:extLst>
              <a:ext uri="{FF2B5EF4-FFF2-40B4-BE49-F238E27FC236}">
                <a16:creationId xmlns:a16="http://schemas.microsoft.com/office/drawing/2014/main" id="{FB11ED59-BEA7-4CD2-B8AE-202CE5D75FFF}"/>
              </a:ext>
            </a:extLst>
          </p:cNvPr>
          <p:cNvSpPr>
            <a:spLocks noGrp="1"/>
          </p:cNvSpPr>
          <p:nvPr>
            <p:ph idx="1"/>
          </p:nvPr>
        </p:nvSpPr>
        <p:spPr>
          <a:xfrm>
            <a:off x="379828" y="1237957"/>
            <a:ext cx="11202572" cy="5240901"/>
          </a:xfrm>
        </p:spPr>
        <p:txBody>
          <a:bodyPr>
            <a:normAutofit lnSpcReduction="10000"/>
          </a:bodyPr>
          <a:lstStyle/>
          <a:p>
            <a:pPr marL="0" indent="0">
              <a:lnSpc>
                <a:spcPct val="107000"/>
              </a:lnSpc>
              <a:spcBef>
                <a:spcPts val="0"/>
              </a:spcBef>
              <a:buNone/>
            </a:pPr>
            <a:r>
              <a:rPr lang="en-US" sz="2400" b="1" dirty="0"/>
              <a:t>Stakeholder Group: Home Care Agency</a:t>
            </a:r>
            <a:endPar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Submit annual cost report to the Center for Health Information and Analysis (CHIA) and adhere to an administrative cap where at least 75% of all revenue is spent on direct care expenses.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Public disclosure (posting on home care agency website) of clear, accurate and full list of pricing for all services provided by the home care agency.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Must have policies and procedures to ensure home care workers have safe working conditions, adequate training, and a process for submitting </a:t>
            </a: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complaints</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Must have an Emergency Preparedness Plan.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Must meet quality metrics and standards set forth in licensing regulations.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Submit all direct worker names and information to the Home Care Worker Registry.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For agencies that encompass both home health and home care:</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If an agency directly provides both home health and home care, agency will need to obtain home health licensure. </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If a home health agency contracts out for home care services, it can only contract with licensed home care agencies. </a:t>
            </a:r>
          </a:p>
          <a:p>
            <a:pPr marL="742950" marR="0" lvl="1" indent="-285750">
              <a:lnSpc>
                <a:spcPct val="107000"/>
              </a:lnSpc>
              <a:spcBef>
                <a:spcPts val="0"/>
              </a:spcBef>
              <a:spcAft>
                <a:spcPts val="0"/>
              </a:spcAft>
              <a:buFont typeface="Courier New" panose="02070309020205020404" pitchFamily="49" charset="0"/>
              <a:buChar char="o"/>
            </a:pPr>
            <a:r>
              <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Any outsourced direct care must be reported to the consumer and listed on the agency’s website</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en-US" sz="1800" dirty="0"/>
          </a:p>
        </p:txBody>
      </p:sp>
    </p:spTree>
    <p:extLst>
      <p:ext uri="{BB962C8B-B14F-4D97-AF65-F5344CB8AC3E}">
        <p14:creationId xmlns:p14="http://schemas.microsoft.com/office/powerpoint/2010/main" val="1615477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B62F9-7053-4E62-9DFD-9A72969C82B4}"/>
              </a:ext>
            </a:extLst>
          </p:cNvPr>
          <p:cNvSpPr>
            <a:spLocks noGrp="1"/>
          </p:cNvSpPr>
          <p:nvPr>
            <p:ph type="title"/>
          </p:nvPr>
        </p:nvSpPr>
        <p:spPr>
          <a:xfrm>
            <a:off x="592822" y="56524"/>
            <a:ext cx="10972800" cy="874654"/>
          </a:xfrm>
        </p:spPr>
        <p:txBody>
          <a:bodyPr>
            <a:noAutofit/>
          </a:bodyPr>
          <a:lstStyle/>
          <a:p>
            <a:r>
              <a:rPr lang="en-US" sz="3600" dirty="0"/>
              <a:t>Proposed Licensure Framework: Regulation Considerations</a:t>
            </a:r>
          </a:p>
        </p:txBody>
      </p:sp>
      <p:sp>
        <p:nvSpPr>
          <p:cNvPr id="3" name="Content Placeholder 2">
            <a:extLst>
              <a:ext uri="{FF2B5EF4-FFF2-40B4-BE49-F238E27FC236}">
                <a16:creationId xmlns:a16="http://schemas.microsoft.com/office/drawing/2014/main" id="{2B93C067-9DEE-40B6-8F5C-7C804A9D84F3}"/>
              </a:ext>
            </a:extLst>
          </p:cNvPr>
          <p:cNvSpPr>
            <a:spLocks noGrp="1"/>
          </p:cNvSpPr>
          <p:nvPr>
            <p:ph idx="1"/>
          </p:nvPr>
        </p:nvSpPr>
        <p:spPr>
          <a:xfrm>
            <a:off x="267286" y="1069146"/>
            <a:ext cx="11315114" cy="5401992"/>
          </a:xfrm>
        </p:spPr>
        <p:txBody>
          <a:bodyPr>
            <a:normAutofit/>
          </a:bodyPr>
          <a:lstStyle/>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regulating agency, in consultation with the Executive Office of Health and Human Services and other appropriate state agencies, will promulgate regulations based upon the licensure framework with the opportunity for input from interested stakeholders. The regulations for home care agency licensure </a:t>
            </a:r>
            <a:r>
              <a:rPr lang="en-US" sz="1800" dirty="0">
                <a:latin typeface="Calibri" panose="020F0502020204030204" pitchFamily="34" charset="0"/>
                <a:ea typeface="Calibri" panose="020F0502020204030204" pitchFamily="34" charset="0"/>
                <a:cs typeface="Times New Roman" panose="02020603050405020304" pitchFamily="18" charset="0"/>
              </a:rPr>
              <a:t>should include:</a:t>
            </a:r>
          </a:p>
          <a:p>
            <a:pPr>
              <a:lnSpc>
                <a:spcPct val="107000"/>
              </a:lnSpc>
              <a:spcBef>
                <a:spcPts val="0"/>
              </a:spcBef>
              <a:buSzPct val="120000"/>
            </a:pPr>
            <a:r>
              <a:rPr lang="en-US" sz="1800" dirty="0">
                <a:effectLst/>
                <a:latin typeface="Calibri" panose="020F0502020204030204" pitchFamily="34" charset="0"/>
                <a:ea typeface="Calibri" panose="020F0502020204030204" pitchFamily="34" charset="0"/>
                <a:cs typeface="Times New Roman" panose="02020603050405020304" pitchFamily="18" charset="0"/>
              </a:rPr>
              <a:t>Suitability process and review</a:t>
            </a:r>
          </a:p>
          <a:p>
            <a:pPr>
              <a:lnSpc>
                <a:spcPct val="107000"/>
              </a:lnSpc>
              <a:spcBef>
                <a:spcPts val="0"/>
              </a:spcBef>
              <a:buSzPct val="120000"/>
            </a:pPr>
            <a:r>
              <a:rPr lang="en-US" sz="1800" dirty="0">
                <a:effectLst/>
                <a:latin typeface="Calibri" panose="020F0502020204030204" pitchFamily="34" charset="0"/>
                <a:ea typeface="Calibri" panose="020F0502020204030204" pitchFamily="34" charset="0"/>
                <a:cs typeface="Times New Roman" panose="02020603050405020304" pitchFamily="18" charset="0"/>
              </a:rPr>
              <a:t>Establishing quality metrics and standards for monitoring the licensed home care agency performance</a:t>
            </a:r>
          </a:p>
          <a:p>
            <a:pPr>
              <a:lnSpc>
                <a:spcPct val="107000"/>
              </a:lnSpc>
              <a:spcBef>
                <a:spcPts val="0"/>
              </a:spcBef>
              <a:buSzPct val="120000"/>
            </a:pPr>
            <a:r>
              <a:rPr lang="en-US" sz="1800" dirty="0">
                <a:effectLst/>
                <a:latin typeface="Calibri" panose="020F0502020204030204" pitchFamily="34" charset="0"/>
                <a:ea typeface="Calibri" panose="020F0502020204030204" pitchFamily="34" charset="0"/>
                <a:cs typeface="Times New Roman" panose="02020603050405020304" pitchFamily="18" charset="0"/>
              </a:rPr>
              <a:t>Criteria for the suspension and/or revocation of licenses, which may include a finding of wage theft by the Attorney General’s Office, and other penalties for licensure violations</a:t>
            </a:r>
          </a:p>
          <a:p>
            <a:pPr>
              <a:lnSpc>
                <a:spcPct val="107000"/>
              </a:lnSpc>
              <a:spcBef>
                <a:spcPts val="0"/>
              </a:spcBef>
              <a:buSzPct val="120000"/>
            </a:pPr>
            <a:r>
              <a:rPr lang="en-US" sz="1800" dirty="0">
                <a:effectLst/>
                <a:latin typeface="Calibri" panose="020F0502020204030204" pitchFamily="34" charset="0"/>
                <a:ea typeface="Calibri" panose="020F0502020204030204" pitchFamily="34" charset="0"/>
                <a:cs typeface="Times New Roman" panose="02020603050405020304" pitchFamily="18" charset="0"/>
              </a:rPr>
              <a:t>Home care agencies conducting relevant background checks of home care workers, which may include:</a:t>
            </a:r>
          </a:p>
          <a:p>
            <a:pPr lvl="1">
              <a:lnSpc>
                <a:spcPct val="107000"/>
              </a:lnSpc>
              <a:spcBef>
                <a:spcPts val="0"/>
              </a:spcBef>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Times New Roman" panose="02020603050405020304" pitchFamily="18" charset="0"/>
              </a:rPr>
              <a:t>Massachusetts criminal background checks (CORI)</a:t>
            </a:r>
          </a:p>
          <a:p>
            <a:pPr lvl="1">
              <a:lnSpc>
                <a:spcPct val="107000"/>
              </a:lnSpc>
              <a:spcBef>
                <a:spcPts val="0"/>
              </a:spcBef>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Times New Roman" panose="02020603050405020304" pitchFamily="18" charset="0"/>
              </a:rPr>
              <a:t>State or county criminal history screenings for each location outside of the Commonwealth in which the home care professional is known to have lived or worked during the last five years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Times New Roman" panose="02020603050405020304" pitchFamily="18" charset="0"/>
              </a:rPr>
              <a:t>OIG List of Excluded Individuals and Entities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Times New Roman" panose="02020603050405020304" pitchFamily="18" charset="0"/>
              </a:rPr>
              <a:t>Massachusetts Nurse Aide Registry</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Times New Roman" panose="02020603050405020304" pitchFamily="18" charset="0"/>
              </a:rPr>
              <a:t>Applicable professional licensing board check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ie</a:t>
            </a:r>
            <a:r>
              <a:rPr lang="en-US" sz="1600" dirty="0">
                <a:effectLst/>
                <a:latin typeface="Calibri" panose="020F0502020204030204" pitchFamily="34" charset="0"/>
                <a:ea typeface="Calibri" panose="020F0502020204030204" pitchFamily="34" charset="0"/>
                <a:cs typeface="Times New Roman" panose="02020603050405020304" pitchFamily="18" charset="0"/>
              </a:rPr>
              <a:t>. Community Health Worker Registry, Home Care Aide Worker Registry)</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Times New Roman" panose="02020603050405020304" pitchFamily="18" charset="0"/>
              </a:rPr>
              <a:t>Verification of eligibility to work in the US (immigration verification)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Times New Roman" panose="02020603050405020304" pitchFamily="18" charset="0"/>
              </a:rPr>
              <a:t>For all home care professionals who will </a:t>
            </a:r>
            <a:r>
              <a:rPr lang="en-US" sz="1600">
                <a:effectLst/>
                <a:latin typeface="Calibri" panose="020F0502020204030204" pitchFamily="34" charset="0"/>
                <a:ea typeface="Calibri" panose="020F0502020204030204" pitchFamily="34" charset="0"/>
                <a:cs typeface="Times New Roman" panose="02020603050405020304" pitchFamily="18" charset="0"/>
              </a:rPr>
              <a:t>transport </a:t>
            </a:r>
            <a:r>
              <a:rPr lang="en-US" sz="1600">
                <a:latin typeface="Calibri" panose="020F0502020204030204" pitchFamily="34" charset="0"/>
                <a:ea typeface="Calibri" panose="020F0502020204030204" pitchFamily="34" charset="0"/>
                <a:cs typeface="Times New Roman" panose="02020603050405020304" pitchFamily="18" charset="0"/>
              </a:rPr>
              <a:t>clients</a:t>
            </a:r>
            <a:r>
              <a:rPr lang="en-US" sz="1600">
                <a:effectLst/>
                <a:latin typeface="Calibri" panose="020F0502020204030204" pitchFamily="34" charset="0"/>
                <a:ea typeface="Calibri" panose="020F0502020204030204" pitchFamily="34" charset="0"/>
                <a:cs typeface="Times New Roman" panose="02020603050405020304" pitchFamily="18" charset="0"/>
              </a:rPr>
              <a:t>, </a:t>
            </a:r>
            <a:r>
              <a:rPr lang="en-US" sz="1600" dirty="0">
                <a:effectLst/>
                <a:latin typeface="Calibri" panose="020F0502020204030204" pitchFamily="34" charset="0"/>
                <a:ea typeface="Calibri" panose="020F0502020204030204" pitchFamily="34" charset="0"/>
                <a:cs typeface="Times New Roman" panose="02020603050405020304" pitchFamily="18" charset="0"/>
              </a:rPr>
              <a:t>verification of auto insurance and driving records for a minimum of the last five years </a:t>
            </a:r>
          </a:p>
          <a:p>
            <a:pPr marL="0" indent="0">
              <a:buNone/>
            </a:pPr>
            <a:endParaRPr lang="en-US" dirty="0"/>
          </a:p>
        </p:txBody>
      </p:sp>
    </p:spTree>
    <p:extLst>
      <p:ext uri="{BB962C8B-B14F-4D97-AF65-F5344CB8AC3E}">
        <p14:creationId xmlns:p14="http://schemas.microsoft.com/office/powerpoint/2010/main" val="4244660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B0016-0AC8-49AD-AB46-125F00CADC80}"/>
              </a:ext>
            </a:extLst>
          </p:cNvPr>
          <p:cNvSpPr>
            <a:spLocks noGrp="1"/>
          </p:cNvSpPr>
          <p:nvPr>
            <p:ph type="title"/>
          </p:nvPr>
        </p:nvSpPr>
        <p:spPr/>
        <p:txBody>
          <a:bodyPr/>
          <a:lstStyle/>
          <a:p>
            <a:r>
              <a:rPr lang="en-US" dirty="0"/>
              <a:t>Next Meeting</a:t>
            </a:r>
          </a:p>
        </p:txBody>
      </p:sp>
      <p:sp>
        <p:nvSpPr>
          <p:cNvPr id="3" name="Content Placeholder 2">
            <a:extLst>
              <a:ext uri="{FF2B5EF4-FFF2-40B4-BE49-F238E27FC236}">
                <a16:creationId xmlns:a16="http://schemas.microsoft.com/office/drawing/2014/main" id="{AEDF37E0-C8FB-43FE-AE60-A349B987DFDD}"/>
              </a:ext>
            </a:extLst>
          </p:cNvPr>
          <p:cNvSpPr>
            <a:spLocks noGrp="1"/>
          </p:cNvSpPr>
          <p:nvPr>
            <p:ph idx="1"/>
          </p:nvPr>
        </p:nvSpPr>
        <p:spPr/>
        <p:txBody>
          <a:bodyPr/>
          <a:lstStyle/>
          <a:p>
            <a:r>
              <a:rPr lang="en-US" dirty="0"/>
              <a:t>September 9, 2021 at 12pm</a:t>
            </a:r>
          </a:p>
        </p:txBody>
      </p:sp>
    </p:spTree>
    <p:extLst>
      <p:ext uri="{BB962C8B-B14F-4D97-AF65-F5344CB8AC3E}">
        <p14:creationId xmlns:p14="http://schemas.microsoft.com/office/powerpoint/2010/main" val="1252535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004BE-BFBA-4CBC-88E3-CFA9AFD41AC2}"/>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E9A8CACB-671D-4323-BCBA-9500895AF4C8}"/>
              </a:ext>
            </a:extLst>
          </p:cNvPr>
          <p:cNvSpPr>
            <a:spLocks noGrp="1"/>
          </p:cNvSpPr>
          <p:nvPr>
            <p:ph idx="1"/>
          </p:nvPr>
        </p:nvSpPr>
        <p:spPr>
          <a:xfrm>
            <a:off x="592822" y="1322364"/>
            <a:ext cx="10989578" cy="4803800"/>
          </a:xfrm>
        </p:spPr>
        <p:txBody>
          <a:bodyPr/>
          <a:lstStyle/>
          <a:p>
            <a:pPr>
              <a:spcBef>
                <a:spcPts val="0"/>
              </a:spcBef>
              <a:spcAft>
                <a:spcPts val="600"/>
              </a:spcAft>
              <a:tabLst>
                <a:tab pos="457200" algn="l"/>
              </a:tabLst>
            </a:pPr>
            <a:r>
              <a:rPr lang="en-US" sz="2800" dirty="0">
                <a:solidFill>
                  <a:srgbClr val="141414"/>
                </a:solidFill>
                <a:effectLst/>
                <a:latin typeface="Calibri" panose="020F0502020204030204" pitchFamily="34" charset="0"/>
                <a:ea typeface="Times New Roman" panose="02020603050405020304" pitchFamily="18" charset="0"/>
              </a:rPr>
              <a:t>Welcome</a:t>
            </a:r>
            <a:endParaRPr lang="en-US" sz="2800" dirty="0">
              <a:solidFill>
                <a:srgbClr val="141414"/>
              </a:solidFill>
              <a:latin typeface="Calibri" panose="020F0502020204030204" pitchFamily="34" charset="0"/>
              <a:ea typeface="Times New Roman" panose="02020603050405020304" pitchFamily="18" charset="0"/>
            </a:endParaRPr>
          </a:p>
          <a:p>
            <a:pPr>
              <a:spcBef>
                <a:spcPts val="0"/>
              </a:spcBef>
              <a:spcAft>
                <a:spcPts val="600"/>
              </a:spcAft>
              <a:tabLst>
                <a:tab pos="457200" algn="l"/>
              </a:tabLst>
            </a:pPr>
            <a:r>
              <a:rPr lang="en-US" sz="2800" dirty="0">
                <a:solidFill>
                  <a:srgbClr val="141414"/>
                </a:solidFill>
                <a:effectLst/>
                <a:latin typeface="Calibri" panose="020F0502020204030204" pitchFamily="34" charset="0"/>
                <a:ea typeface="Times New Roman" panose="02020603050405020304" pitchFamily="18" charset="0"/>
              </a:rPr>
              <a:t>Vote on minutes from June 30, 2021 meeting</a:t>
            </a:r>
            <a:endParaRPr lang="en-US" sz="2800" dirty="0">
              <a:solidFill>
                <a:srgbClr val="141414"/>
              </a:solidFill>
              <a:latin typeface="Calibri" panose="020F0502020204030204" pitchFamily="34" charset="0"/>
              <a:ea typeface="Times New Roman" panose="02020603050405020304" pitchFamily="18" charset="0"/>
            </a:endParaRPr>
          </a:p>
          <a:p>
            <a:pPr>
              <a:spcBef>
                <a:spcPts val="0"/>
              </a:spcBef>
              <a:spcAft>
                <a:spcPts val="600"/>
              </a:spcAft>
              <a:tabLst>
                <a:tab pos="457200" algn="l"/>
              </a:tabLst>
            </a:pPr>
            <a:r>
              <a:rPr lang="en-US" sz="2800" dirty="0">
                <a:solidFill>
                  <a:srgbClr val="141414"/>
                </a:solidFill>
                <a:effectLst/>
                <a:latin typeface="Calibri" panose="020F0502020204030204" pitchFamily="34" charset="0"/>
                <a:ea typeface="Times New Roman" panose="02020603050405020304" pitchFamily="18" charset="0"/>
              </a:rPr>
              <a:t>Proposed home care agency licensure framework overview</a:t>
            </a:r>
            <a:endParaRPr lang="en-US" sz="2800" dirty="0">
              <a:solidFill>
                <a:srgbClr val="141414"/>
              </a:solidFill>
              <a:latin typeface="Calibri" panose="020F0502020204030204" pitchFamily="34" charset="0"/>
              <a:ea typeface="Times New Roman" panose="02020603050405020304" pitchFamily="18" charset="0"/>
            </a:endParaRPr>
          </a:p>
          <a:p>
            <a:pPr>
              <a:spcBef>
                <a:spcPts val="0"/>
              </a:spcBef>
              <a:spcAft>
                <a:spcPts val="600"/>
              </a:spcAft>
              <a:tabLst>
                <a:tab pos="457200" algn="l"/>
              </a:tabLst>
            </a:pPr>
            <a:r>
              <a:rPr lang="en-US" sz="2800" dirty="0">
                <a:solidFill>
                  <a:srgbClr val="141414"/>
                </a:solidFill>
                <a:effectLst/>
                <a:latin typeface="Calibri" panose="020F0502020204030204" pitchFamily="34" charset="0"/>
                <a:ea typeface="Times New Roman" panose="02020603050405020304" pitchFamily="18" charset="0"/>
              </a:rPr>
              <a:t>Member discussion on proposed licensure framework</a:t>
            </a:r>
            <a:endParaRPr lang="en-US" sz="2800" dirty="0">
              <a:solidFill>
                <a:srgbClr val="141414"/>
              </a:solidFill>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3234852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3A7FC-5E3D-4E2F-99DC-4E5379C8EB21}"/>
              </a:ext>
            </a:extLst>
          </p:cNvPr>
          <p:cNvSpPr>
            <a:spLocks noGrp="1"/>
          </p:cNvSpPr>
          <p:nvPr>
            <p:ph type="title"/>
          </p:nvPr>
        </p:nvSpPr>
        <p:spPr/>
        <p:txBody>
          <a:bodyPr/>
          <a:lstStyle/>
          <a:p>
            <a:r>
              <a:rPr lang="en-US" dirty="0"/>
              <a:t>Statutory Authority	</a:t>
            </a:r>
          </a:p>
        </p:txBody>
      </p:sp>
      <p:sp>
        <p:nvSpPr>
          <p:cNvPr id="3" name="Content Placeholder 2">
            <a:extLst>
              <a:ext uri="{FF2B5EF4-FFF2-40B4-BE49-F238E27FC236}">
                <a16:creationId xmlns:a16="http://schemas.microsoft.com/office/drawing/2014/main" id="{E50495AA-83B6-4A8A-9A84-512042444171}"/>
              </a:ext>
            </a:extLst>
          </p:cNvPr>
          <p:cNvSpPr>
            <a:spLocks noGrp="1"/>
          </p:cNvSpPr>
          <p:nvPr>
            <p:ph idx="1"/>
          </p:nvPr>
        </p:nvSpPr>
        <p:spPr/>
        <p:txBody>
          <a:bodyPr/>
          <a:lstStyle/>
          <a:p>
            <a:r>
              <a:rPr lang="en-US" dirty="0"/>
              <a:t>Outside Section 97 of the FY’21 budget authorizes the Department of Public Health to chair a commission to study and make recommendations to establish a statewide licensing process for home care agencies in the Commonwealth.  </a:t>
            </a:r>
          </a:p>
          <a:p>
            <a:endParaRPr lang="en-US" dirty="0"/>
          </a:p>
          <a:p>
            <a:endParaRPr lang="en-US" dirty="0"/>
          </a:p>
        </p:txBody>
      </p:sp>
    </p:spTree>
    <p:extLst>
      <p:ext uri="{BB962C8B-B14F-4D97-AF65-F5344CB8AC3E}">
        <p14:creationId xmlns:p14="http://schemas.microsoft.com/office/powerpoint/2010/main" val="3280468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638BC-3168-4E36-9F84-FCB3642F5396}"/>
              </a:ext>
            </a:extLst>
          </p:cNvPr>
          <p:cNvSpPr>
            <a:spLocks noGrp="1"/>
          </p:cNvSpPr>
          <p:nvPr>
            <p:ph type="title"/>
          </p:nvPr>
        </p:nvSpPr>
        <p:spPr/>
        <p:txBody>
          <a:bodyPr/>
          <a:lstStyle/>
          <a:p>
            <a:r>
              <a:rPr lang="en-US" dirty="0"/>
              <a:t>Statutory Requirements</a:t>
            </a:r>
          </a:p>
        </p:txBody>
      </p:sp>
      <p:sp>
        <p:nvSpPr>
          <p:cNvPr id="3" name="Content Placeholder 2">
            <a:extLst>
              <a:ext uri="{FF2B5EF4-FFF2-40B4-BE49-F238E27FC236}">
                <a16:creationId xmlns:a16="http://schemas.microsoft.com/office/drawing/2014/main" id="{011A9159-29BB-4D1A-BA9B-B00DE9F9A6BA}"/>
              </a:ext>
            </a:extLst>
          </p:cNvPr>
          <p:cNvSpPr>
            <a:spLocks noGrp="1"/>
          </p:cNvSpPr>
          <p:nvPr>
            <p:ph idx="1"/>
          </p:nvPr>
        </p:nvSpPr>
        <p:spPr>
          <a:xfrm>
            <a:off x="211015" y="1167618"/>
            <a:ext cx="11371385" cy="4958545"/>
          </a:xfrm>
        </p:spPr>
        <p:txBody>
          <a:bodyPr/>
          <a:lstStyle/>
          <a:p>
            <a:pPr marL="0" marR="0" indent="0">
              <a:lnSpc>
                <a:spcPct val="115000"/>
              </a:lnSpc>
              <a:spcBef>
                <a:spcPts val="0"/>
              </a:spcBef>
              <a:spcAft>
                <a:spcPts val="0"/>
              </a:spcAft>
              <a:buNone/>
            </a:pPr>
            <a:r>
              <a:rPr lang="en-US" sz="2400" b="1" dirty="0">
                <a:effectLst/>
                <a:ea typeface="Times New Roman" panose="02020603050405020304" pitchFamily="18" charset="0"/>
                <a:cs typeface="Times New Roman" panose="02020603050405020304" pitchFamily="18" charset="0"/>
              </a:rPr>
              <a:t>The Commission is required by statute to study: </a:t>
            </a:r>
          </a:p>
          <a:p>
            <a:pPr marL="0" marR="0" indent="0">
              <a:lnSpc>
                <a:spcPct val="115000"/>
              </a:lnSpc>
              <a:spcBef>
                <a:spcPts val="0"/>
              </a:spcBef>
              <a:spcAft>
                <a:spcPts val="0"/>
              </a:spcAft>
              <a:buNone/>
            </a:pP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ffectLst/>
                <a:ea typeface="Times New Roman" panose="02020603050405020304" pitchFamily="18" charset="0"/>
                <a:cs typeface="Times New Roman" panose="02020603050405020304" pitchFamily="18" charset="0"/>
              </a:rPr>
              <a:t>current licensure, reporting and oversight requirements across the long-term care services industry and support systems and other relevant state agencies, including the provider monitoring conducted by the aging services access points established in </a:t>
            </a:r>
            <a:r>
              <a:rPr lang="en-US" sz="2400" u="none" strike="noStrike" dirty="0">
                <a:solidFill>
                  <a:srgbClr val="14558F"/>
                </a:solidFill>
                <a:effectLst/>
                <a:ea typeface="Times New Roman" panose="02020603050405020304" pitchFamily="18" charset="0"/>
                <a:cs typeface="Times New Roman" panose="02020603050405020304" pitchFamily="18" charset="0"/>
                <a:hlinkClick r:id="rId2"/>
              </a:rPr>
              <a:t>section 4B of chapter 19A</a:t>
            </a:r>
            <a:r>
              <a:rPr lang="en-US" sz="2400" dirty="0">
                <a:effectLst/>
                <a:ea typeface="Times New Roman" panose="02020603050405020304" pitchFamily="18" charset="0"/>
                <a:cs typeface="Times New Roman" panose="02020603050405020304" pitchFamily="18" charset="0"/>
              </a:rPr>
              <a:t> of the General Laws, to avoid duplication or conflicting requirements; </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ffectLst/>
                <a:ea typeface="Times New Roman" panose="02020603050405020304" pitchFamily="18" charset="0"/>
                <a:cs typeface="Times New Roman" panose="02020603050405020304" pitchFamily="18" charset="0"/>
              </a:rPr>
              <a:t>home care agency licensure requirements in other states; </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ffectLst/>
                <a:ea typeface="Times New Roman" panose="02020603050405020304" pitchFamily="18" charset="0"/>
                <a:cs typeface="Times New Roman" panose="02020603050405020304" pitchFamily="18" charset="0"/>
              </a:rPr>
              <a:t>processes for implementing a statewide home care agency licensure process; and</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ffectLst/>
                <a:ea typeface="Times New Roman" panose="02020603050405020304" pitchFamily="18" charset="0"/>
                <a:cs typeface="Times New Roman" panose="02020603050405020304" pitchFamily="18" charset="0"/>
              </a:rPr>
              <a:t>current licensure processes in the health care industry in Massachusetts. </a:t>
            </a:r>
            <a:endParaRPr lang="en-US" sz="24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74340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6A719-7B10-42CF-A5CE-A01AEEDDF252}"/>
              </a:ext>
            </a:extLst>
          </p:cNvPr>
          <p:cNvSpPr>
            <a:spLocks noGrp="1"/>
          </p:cNvSpPr>
          <p:nvPr>
            <p:ph type="title"/>
          </p:nvPr>
        </p:nvSpPr>
        <p:spPr/>
        <p:txBody>
          <a:bodyPr/>
          <a:lstStyle/>
          <a:p>
            <a:r>
              <a:rPr lang="en-US" dirty="0"/>
              <a:t>Statutory Requirements</a:t>
            </a:r>
          </a:p>
        </p:txBody>
      </p:sp>
      <p:sp>
        <p:nvSpPr>
          <p:cNvPr id="3" name="Content Placeholder 2">
            <a:extLst>
              <a:ext uri="{FF2B5EF4-FFF2-40B4-BE49-F238E27FC236}">
                <a16:creationId xmlns:a16="http://schemas.microsoft.com/office/drawing/2014/main" id="{9196E8F7-0F43-496D-8D41-FFD471FED605}"/>
              </a:ext>
            </a:extLst>
          </p:cNvPr>
          <p:cNvSpPr>
            <a:spLocks noGrp="1"/>
          </p:cNvSpPr>
          <p:nvPr>
            <p:ph idx="1"/>
          </p:nvPr>
        </p:nvSpPr>
        <p:spPr>
          <a:xfrm>
            <a:off x="393895" y="1294228"/>
            <a:ext cx="11188505" cy="4831935"/>
          </a:xfrm>
        </p:spPr>
        <p:txBody>
          <a:bodyPr/>
          <a:lstStyle/>
          <a:p>
            <a:pPr marL="0" marR="0" indent="0">
              <a:lnSpc>
                <a:spcPct val="115000"/>
              </a:lnSpc>
              <a:spcBef>
                <a:spcPts val="0"/>
              </a:spcBef>
              <a:spcAft>
                <a:spcPts val="0"/>
              </a:spcAft>
              <a:buNone/>
            </a:pPr>
            <a:r>
              <a:rPr lang="en-US" sz="2400" b="1" dirty="0">
                <a:effectLst/>
                <a:ea typeface="Times New Roman" panose="02020603050405020304" pitchFamily="18" charset="0"/>
                <a:cs typeface="Times New Roman" panose="02020603050405020304" pitchFamily="18" charset="0"/>
              </a:rPr>
              <a:t>The commission shall make recommendations on</a:t>
            </a:r>
            <a:r>
              <a:rPr lang="en-US" sz="2400" dirty="0">
                <a:effectLst/>
                <a:ea typeface="Times New Roman" panose="02020603050405020304" pitchFamily="18" charset="0"/>
                <a:cs typeface="Times New Roman" panose="02020603050405020304" pitchFamily="18" charset="0"/>
              </a:rPr>
              <a:t>: </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a typeface="Times New Roman" panose="02020603050405020304" pitchFamily="18" charset="0"/>
                <a:cs typeface="Times New Roman" panose="02020603050405020304" pitchFamily="18" charset="0"/>
              </a:rPr>
              <a:t>S</a:t>
            </a:r>
            <a:r>
              <a:rPr lang="en-US" sz="2400" dirty="0">
                <a:effectLst/>
                <a:ea typeface="Times New Roman" panose="02020603050405020304" pitchFamily="18" charset="0"/>
                <a:cs typeface="Times New Roman" panose="02020603050405020304" pitchFamily="18" charset="0"/>
              </a:rPr>
              <a:t>trategies to implement a statewide home care agency licensure process; </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a typeface="Times New Roman" panose="02020603050405020304" pitchFamily="18" charset="0"/>
                <a:cs typeface="Times New Roman" panose="02020603050405020304" pitchFamily="18" charset="0"/>
              </a:rPr>
              <a:t>L</a:t>
            </a:r>
            <a:r>
              <a:rPr lang="en-US" sz="2400" dirty="0">
                <a:effectLst/>
                <a:ea typeface="Times New Roman" panose="02020603050405020304" pitchFamily="18" charset="0"/>
                <a:cs typeface="Times New Roman" panose="02020603050405020304" pitchFamily="18" charset="0"/>
              </a:rPr>
              <a:t>icensure, reporting and oversight requirements for the home care agencies; </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a typeface="Times New Roman" panose="02020603050405020304" pitchFamily="18" charset="0"/>
                <a:cs typeface="Times New Roman" panose="02020603050405020304" pitchFamily="18" charset="0"/>
              </a:rPr>
              <a:t>T</a:t>
            </a:r>
            <a:r>
              <a:rPr lang="en-US" sz="2400" dirty="0">
                <a:effectLst/>
                <a:ea typeface="Times New Roman" panose="02020603050405020304" pitchFamily="18" charset="0"/>
                <a:cs typeface="Times New Roman" panose="02020603050405020304" pitchFamily="18" charset="0"/>
              </a:rPr>
              <a:t>he standards for the issuance of a provisional license; </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a typeface="Times New Roman" panose="02020603050405020304" pitchFamily="18" charset="0"/>
                <a:cs typeface="Times New Roman" panose="02020603050405020304" pitchFamily="18" charset="0"/>
              </a:rPr>
              <a:t>E</a:t>
            </a:r>
            <a:r>
              <a:rPr lang="en-US" sz="2400" dirty="0">
                <a:effectLst/>
                <a:ea typeface="Times New Roman" panose="02020603050405020304" pitchFamily="18" charset="0"/>
                <a:cs typeface="Times New Roman" panose="02020603050405020304" pitchFamily="18" charset="0"/>
              </a:rPr>
              <a:t>nsuring recommendations for home care agency licensure process will align with state oversight process already in place through the aging services access points, the home care worker registry and the nurse aide registry; and</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a typeface="Times New Roman" panose="02020603050405020304" pitchFamily="18" charset="0"/>
                <a:cs typeface="Times New Roman" panose="02020603050405020304" pitchFamily="18" charset="0"/>
              </a:rPr>
              <a:t>A</a:t>
            </a:r>
            <a:r>
              <a:rPr lang="en-US" sz="2400" dirty="0">
                <a:effectLst/>
                <a:ea typeface="Times New Roman" panose="02020603050405020304" pitchFamily="18" charset="0"/>
                <a:cs typeface="Times New Roman" panose="02020603050405020304" pitchFamily="18" charset="0"/>
              </a:rPr>
              <a:t>ny other matters pertaining to licensing home care agencies.</a:t>
            </a:r>
            <a:endParaRPr lang="en-US" sz="2400" dirty="0">
              <a:effectLst/>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3862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77165-8ED4-4E4E-B1A4-031E7484CABF}"/>
              </a:ext>
            </a:extLst>
          </p:cNvPr>
          <p:cNvSpPr>
            <a:spLocks noGrp="1"/>
          </p:cNvSpPr>
          <p:nvPr>
            <p:ph type="title"/>
          </p:nvPr>
        </p:nvSpPr>
        <p:spPr/>
        <p:txBody>
          <a:bodyPr/>
          <a:lstStyle/>
          <a:p>
            <a:r>
              <a:rPr lang="en-US" dirty="0"/>
              <a:t>Vote on Meeting Minutes</a:t>
            </a:r>
          </a:p>
        </p:txBody>
      </p:sp>
      <p:sp>
        <p:nvSpPr>
          <p:cNvPr id="3" name="Content Placeholder 2">
            <a:extLst>
              <a:ext uri="{FF2B5EF4-FFF2-40B4-BE49-F238E27FC236}">
                <a16:creationId xmlns:a16="http://schemas.microsoft.com/office/drawing/2014/main" id="{B2A06E5A-6C7E-41E2-8F36-894C0B255AD6}"/>
              </a:ext>
            </a:extLst>
          </p:cNvPr>
          <p:cNvSpPr>
            <a:spLocks noGrp="1"/>
          </p:cNvSpPr>
          <p:nvPr>
            <p:ph idx="1"/>
          </p:nvPr>
        </p:nvSpPr>
        <p:spPr>
          <a:xfrm>
            <a:off x="337625" y="1378634"/>
            <a:ext cx="11244775" cy="4747529"/>
          </a:xfrm>
        </p:spPr>
        <p:txBody>
          <a:bodyPr/>
          <a:lstStyle/>
          <a:p>
            <a:r>
              <a:rPr lang="en-US" dirty="0"/>
              <a:t>June 30, 2021 Meeting Minutes</a:t>
            </a:r>
          </a:p>
        </p:txBody>
      </p:sp>
    </p:spTree>
    <p:extLst>
      <p:ext uri="{BB962C8B-B14F-4D97-AF65-F5344CB8AC3E}">
        <p14:creationId xmlns:p14="http://schemas.microsoft.com/office/powerpoint/2010/main" val="3148340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E6D6C-E638-4728-A16C-9C319DC4D8D4}"/>
              </a:ext>
            </a:extLst>
          </p:cNvPr>
          <p:cNvSpPr>
            <a:spLocks noGrp="1"/>
          </p:cNvSpPr>
          <p:nvPr>
            <p:ph type="title"/>
          </p:nvPr>
        </p:nvSpPr>
        <p:spPr/>
        <p:txBody>
          <a:bodyPr>
            <a:normAutofit/>
          </a:bodyPr>
          <a:lstStyle/>
          <a:p>
            <a:r>
              <a:rPr lang="en-US" dirty="0"/>
              <a:t>Proposed Licensure Framework: Consumers</a:t>
            </a:r>
          </a:p>
        </p:txBody>
      </p:sp>
      <p:sp>
        <p:nvSpPr>
          <p:cNvPr id="6" name="Content Placeholder 5">
            <a:extLst>
              <a:ext uri="{FF2B5EF4-FFF2-40B4-BE49-F238E27FC236}">
                <a16:creationId xmlns:a16="http://schemas.microsoft.com/office/drawing/2014/main" id="{5BEA2C9A-3BCD-4D8C-9B96-6F80E1132BE6}"/>
              </a:ext>
            </a:extLst>
          </p:cNvPr>
          <p:cNvSpPr>
            <a:spLocks noGrp="1"/>
          </p:cNvSpPr>
          <p:nvPr>
            <p:ph idx="1"/>
          </p:nvPr>
        </p:nvSpPr>
        <p:spPr>
          <a:xfrm>
            <a:off x="225083" y="931178"/>
            <a:ext cx="11788726" cy="5314877"/>
          </a:xfrm>
        </p:spPr>
        <p:txBody>
          <a:bodyPr>
            <a:normAutofit/>
          </a:bodyPr>
          <a:lstStyle/>
          <a:p>
            <a:pPr marL="0" indent="0">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Commission Goal: </a:t>
            </a:r>
            <a:r>
              <a:rPr lang="en-US" sz="1800" dirty="0">
                <a:effectLst/>
                <a:latin typeface="Calibri" panose="020F0502020204030204" pitchFamily="34" charset="0"/>
                <a:ea typeface="Calibri" panose="020F0502020204030204" pitchFamily="34" charset="0"/>
                <a:cs typeface="Times New Roman" panose="02020603050405020304" pitchFamily="18" charset="0"/>
              </a:rPr>
              <a:t>To </a:t>
            </a:r>
            <a:r>
              <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study and make recommendations to </a:t>
            </a:r>
            <a:r>
              <a:rPr lang="en-US" sz="1800" dirty="0">
                <a:effectLst/>
                <a:latin typeface="Calibri" panose="020F0502020204030204" pitchFamily="34" charset="0"/>
                <a:ea typeface="Calibri" panose="020F0502020204030204" pitchFamily="34" charset="0"/>
                <a:cs typeface="Times New Roman" panose="02020603050405020304" pitchFamily="18" charset="0"/>
              </a:rPr>
              <a:t>establish </a:t>
            </a:r>
            <a:r>
              <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 statewide </a:t>
            </a:r>
            <a:r>
              <a:rPr lang="en-US" sz="1800" dirty="0">
                <a:effectLst/>
                <a:latin typeface="Calibri" panose="020F0502020204030204" pitchFamily="34" charset="0"/>
                <a:ea typeface="Calibri" panose="020F0502020204030204" pitchFamily="34" charset="0"/>
                <a:cs typeface="Times New Roman" panose="02020603050405020304" pitchFamily="18" charset="0"/>
              </a:rPr>
              <a:t>licens</a:t>
            </a:r>
            <a:r>
              <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ing process</a:t>
            </a:r>
            <a:r>
              <a:rPr lang="en-US" sz="1800" dirty="0">
                <a:effectLst/>
                <a:latin typeface="Calibri" panose="020F0502020204030204" pitchFamily="34" charset="0"/>
                <a:ea typeface="Calibri" panose="020F0502020204030204" pitchFamily="34" charset="0"/>
                <a:cs typeface="Times New Roman" panose="02020603050405020304" pitchFamily="18" charset="0"/>
              </a:rPr>
              <a:t> for Massachusetts home care agencies for the protection of consumers, home care agencies and home care professionals.</a:t>
            </a:r>
          </a:p>
          <a:p>
            <a:pPr marL="0" indent="0">
              <a:buNone/>
            </a:pPr>
            <a:endParaRPr lang="en-US" sz="1800" dirty="0"/>
          </a:p>
          <a:p>
            <a:pPr marL="0" indent="0">
              <a:buNone/>
            </a:pPr>
            <a:r>
              <a:rPr lang="en-US" sz="2400" b="1" dirty="0"/>
              <a:t>Stakeholder Group: Consumers</a:t>
            </a:r>
          </a:p>
          <a:p>
            <a:pPr marL="0" marR="0" lvl="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Must be provided a service contract for services to be provided and contract must include: </a:t>
            </a: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A detailed description of services</a:t>
            </a:r>
          </a:p>
          <a:p>
            <a:pPr marL="742950" marR="0" lvl="1" indent="-285750">
              <a:lnSpc>
                <a:spcPct val="107000"/>
              </a:lnSpc>
              <a:spcBef>
                <a:spcPts val="0"/>
              </a:spcBef>
              <a:spcAft>
                <a:spcPts val="0"/>
              </a:spcAft>
              <a:buFont typeface="Courier New" panose="02070309020205020404" pitchFamily="49" charset="0"/>
              <a:buChar char="o"/>
            </a:pP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 written unit, rate and total </a:t>
            </a:r>
            <a:r>
              <a:rPr lang="en-US" sz="2000" dirty="0">
                <a:effectLst/>
                <a:latin typeface="Calibri" panose="020F0502020204030204" pitchFamily="34" charset="0"/>
                <a:ea typeface="Calibri" panose="020F0502020204030204" pitchFamily="34" charset="0"/>
                <a:cs typeface="Times New Roman" panose="02020603050405020304" pitchFamily="18" charset="0"/>
              </a:rPr>
              <a:t>cost of services, </a:t>
            </a: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inclusive of any additional fees or deposits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A </a:t>
            </a: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written</a:t>
            </a:r>
            <a:r>
              <a:rPr lang="en-US" sz="2000" dirty="0">
                <a:effectLst/>
                <a:latin typeface="Calibri" panose="020F0502020204030204" pitchFamily="34" charset="0"/>
                <a:ea typeface="Calibri" panose="020F0502020204030204" pitchFamily="34" charset="0"/>
                <a:cs typeface="Times New Roman" panose="02020603050405020304" pitchFamily="18" charset="0"/>
              </a:rPr>
              <a:t> process for consumers to file complaints </a:t>
            </a:r>
          </a:p>
          <a:p>
            <a:pPr marL="742950" marR="0" lvl="1" indent="-285750">
              <a:lnSpc>
                <a:spcPct val="107000"/>
              </a:lnSpc>
              <a:spcBef>
                <a:spcPts val="0"/>
              </a:spcBef>
              <a:spcAft>
                <a:spcPts val="0"/>
              </a:spcAft>
              <a:buFont typeface="Courier New" panose="02070309020205020404" pitchFamily="49" charset="0"/>
              <a:buChar char="o"/>
            </a:pP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Contact information for questions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Services plan should be developed in accordance with needs of the client and by a home care professional in a supervisory role.</a:t>
            </a:r>
          </a:p>
          <a:p>
            <a:pPr marL="342900" marR="0" lvl="0" indent="-342900">
              <a:lnSpc>
                <a:spcPct val="107000"/>
              </a:lnSpc>
              <a:spcBef>
                <a:spcPts val="0"/>
              </a:spcBef>
              <a:spcAft>
                <a:spcPts val="8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Must receive </a:t>
            </a: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all appropriate </a:t>
            </a:r>
            <a:r>
              <a:rPr lang="en-US" sz="2000" dirty="0">
                <a:effectLst/>
                <a:latin typeface="Calibri" panose="020F0502020204030204" pitchFamily="34" charset="0"/>
                <a:ea typeface="Calibri" panose="020F0502020204030204" pitchFamily="34" charset="0"/>
                <a:cs typeface="Times New Roman" panose="02020603050405020304" pitchFamily="18" charset="0"/>
              </a:rPr>
              <a:t>services from a qualified, properly trained home care professional.</a:t>
            </a:r>
            <a:endParaRPr lang="en-US" sz="2000" b="1" dirty="0"/>
          </a:p>
        </p:txBody>
      </p:sp>
    </p:spTree>
    <p:extLst>
      <p:ext uri="{BB962C8B-B14F-4D97-AF65-F5344CB8AC3E}">
        <p14:creationId xmlns:p14="http://schemas.microsoft.com/office/powerpoint/2010/main" val="1024888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54101-CD1C-4A7A-BEF9-13496B33569C}"/>
              </a:ext>
            </a:extLst>
          </p:cNvPr>
          <p:cNvSpPr>
            <a:spLocks noGrp="1"/>
          </p:cNvSpPr>
          <p:nvPr>
            <p:ph type="title"/>
          </p:nvPr>
        </p:nvSpPr>
        <p:spPr/>
        <p:txBody>
          <a:bodyPr>
            <a:noAutofit/>
          </a:bodyPr>
          <a:lstStyle/>
          <a:p>
            <a:r>
              <a:rPr lang="en-US" sz="3600" dirty="0"/>
              <a:t>Proposed Licensure Framework: Home Care Worker</a:t>
            </a:r>
          </a:p>
        </p:txBody>
      </p:sp>
      <p:sp>
        <p:nvSpPr>
          <p:cNvPr id="3" name="Content Placeholder 2">
            <a:extLst>
              <a:ext uri="{FF2B5EF4-FFF2-40B4-BE49-F238E27FC236}">
                <a16:creationId xmlns:a16="http://schemas.microsoft.com/office/drawing/2014/main" id="{A35A40D6-7CB0-4B4A-873F-FB43D88030C4}"/>
              </a:ext>
            </a:extLst>
          </p:cNvPr>
          <p:cNvSpPr>
            <a:spLocks noGrp="1"/>
          </p:cNvSpPr>
          <p:nvPr>
            <p:ph idx="1"/>
          </p:nvPr>
        </p:nvSpPr>
        <p:spPr>
          <a:xfrm>
            <a:off x="295422" y="1166018"/>
            <a:ext cx="11577710" cy="5122240"/>
          </a:xfrm>
        </p:spPr>
        <p:txBody>
          <a:bodyPr>
            <a:normAutofit/>
          </a:bodyPr>
          <a:lstStyle/>
          <a:p>
            <a:pPr marL="0" indent="0">
              <a:lnSpc>
                <a:spcPct val="107000"/>
              </a:lnSpc>
              <a:spcBef>
                <a:spcPts val="0"/>
              </a:spcBef>
              <a:buNone/>
            </a:pPr>
            <a:r>
              <a:rPr lang="en-US" sz="2400" b="1" dirty="0"/>
              <a:t>Stakeholder Group: Home Care Worker</a:t>
            </a:r>
          </a:p>
          <a:p>
            <a:pPr marL="0" marR="0" lvl="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Adequately trained to perform services provided by the home care agency.</a:t>
            </a:r>
          </a:p>
          <a:p>
            <a:pPr marL="0" marR="0" lvl="0" indent="0">
              <a:lnSpc>
                <a:spcPct val="107000"/>
              </a:lnSpc>
              <a:spcBef>
                <a:spcPts val="0"/>
              </a:spcBef>
              <a:spcAft>
                <a:spcPts val="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Provided with adequate equipment and supplies to perform job.</a:t>
            </a:r>
          </a:p>
          <a:p>
            <a:pPr marL="0" marR="0" lvl="0" indent="0">
              <a:lnSpc>
                <a:spcPct val="107000"/>
              </a:lnSpc>
              <a:spcBef>
                <a:spcPts val="0"/>
              </a:spcBef>
              <a:spcAft>
                <a:spcPts val="800"/>
              </a:spcAft>
              <a:buNone/>
            </a:pPr>
            <a:endParaRPr lang="en-US" sz="2000"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Annual, </a:t>
            </a: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ongoing</a:t>
            </a:r>
            <a:r>
              <a:rPr lang="en-US" sz="2000" dirty="0">
                <a:effectLst/>
                <a:latin typeface="Calibri" panose="020F0502020204030204" pitchFamily="34" charset="0"/>
                <a:ea typeface="Calibri" panose="020F0502020204030204" pitchFamily="34" charset="0"/>
                <a:cs typeface="Times New Roman" panose="02020603050405020304" pitchFamily="18" charset="0"/>
              </a:rPr>
              <a:t> training to ensure competencies are maintained and enhanced </a:t>
            </a:r>
            <a:r>
              <a:rPr lang="en-US" sz="2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and on safe working conditions.</a:t>
            </a:r>
            <a:endParaRPr lang="en-US" sz="2000" dirty="0">
              <a:solidFill>
                <a:srgbClr val="00B050"/>
              </a:solidFill>
            </a:endParaRPr>
          </a:p>
        </p:txBody>
      </p:sp>
    </p:spTree>
    <p:extLst>
      <p:ext uri="{BB962C8B-B14F-4D97-AF65-F5344CB8AC3E}">
        <p14:creationId xmlns:p14="http://schemas.microsoft.com/office/powerpoint/2010/main" val="213156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F3A52-0ACD-4AEA-9C81-F202E1FC95B8}"/>
              </a:ext>
            </a:extLst>
          </p:cNvPr>
          <p:cNvSpPr>
            <a:spLocks noGrp="1"/>
          </p:cNvSpPr>
          <p:nvPr>
            <p:ph type="title"/>
          </p:nvPr>
        </p:nvSpPr>
        <p:spPr/>
        <p:txBody>
          <a:bodyPr>
            <a:normAutofit fontScale="90000"/>
          </a:bodyPr>
          <a:lstStyle/>
          <a:p>
            <a:r>
              <a:rPr lang="en-US" sz="4400" dirty="0"/>
              <a:t>Proposed Licensure Framework: Regulating Agency</a:t>
            </a:r>
            <a:endParaRPr lang="en-US" dirty="0"/>
          </a:p>
        </p:txBody>
      </p:sp>
      <p:sp>
        <p:nvSpPr>
          <p:cNvPr id="3" name="Content Placeholder 2">
            <a:extLst>
              <a:ext uri="{FF2B5EF4-FFF2-40B4-BE49-F238E27FC236}">
                <a16:creationId xmlns:a16="http://schemas.microsoft.com/office/drawing/2014/main" id="{D12DE279-B77D-4A1B-BA3F-0AE98EDA2EA2}"/>
              </a:ext>
            </a:extLst>
          </p:cNvPr>
          <p:cNvSpPr>
            <a:spLocks noGrp="1"/>
          </p:cNvSpPr>
          <p:nvPr>
            <p:ph idx="1"/>
          </p:nvPr>
        </p:nvSpPr>
        <p:spPr>
          <a:xfrm>
            <a:off x="365760" y="1097280"/>
            <a:ext cx="11521440" cy="5219114"/>
          </a:xfrm>
        </p:spPr>
        <p:txBody>
          <a:bodyPr>
            <a:normAutofit fontScale="92500" lnSpcReduction="10000"/>
          </a:bodyPr>
          <a:lstStyle/>
          <a:p>
            <a:pPr marL="0" indent="0">
              <a:buNone/>
            </a:pPr>
            <a:r>
              <a:rPr lang="en-US" sz="2200" b="1" dirty="0"/>
              <a:t>Stakeholder Group: Regulating Agency</a:t>
            </a:r>
          </a:p>
          <a:p>
            <a:pPr marL="0" indent="0">
              <a:buNone/>
            </a:pPr>
            <a:endParaRPr lang="en-US" sz="1800" b="1" dirty="0"/>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Licensure will be for home care agencies that directly employ their own employees or directly contract with a company who employs all staff.</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Review and process licensure applications, including a suitability review that ensures the applicant can meet the obligations and conditions of licensure</a:t>
            </a:r>
            <a:r>
              <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including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 review of the state disbarment list and Office of Inspector General List of Excluded Individuals/Entities list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Competency review where all individuals with at least 5% ownership stake in the home care agency must submit their names, contact information, companies where they have at least a 5% ownership, any civil or criminal findings and a completed background check.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Change of ownership process that includes advanced notice to clients and home care professionals and regulating agency review </a:t>
            </a:r>
            <a:r>
              <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to determine if </a:t>
            </a:r>
            <a:r>
              <a:rPr lang="en-US" sz="1800" dirty="0">
                <a:effectLst/>
                <a:latin typeface="Calibri" panose="020F0502020204030204" pitchFamily="34" charset="0"/>
                <a:ea typeface="Calibri" panose="020F0502020204030204" pitchFamily="34" charset="0"/>
                <a:cs typeface="Times New Roman" panose="02020603050405020304" pitchFamily="18" charset="0"/>
              </a:rPr>
              <a:t>new licensee can meet the obligations and conditions of licensure, </a:t>
            </a:r>
            <a:r>
              <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including a suitability review</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Licenses cannot be transferred.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Work with other regulators to investigate and resolve complaints.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Impose fines on the licensee.</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Suspend or revoke licenses.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Posts on webpage a listing of licensed home care agencies.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Allow for “deemed status” for licensure if ASAP </a:t>
            </a:r>
            <a:r>
              <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or MassHealth provider </a:t>
            </a:r>
            <a:r>
              <a:rPr lang="en-US" sz="1800" dirty="0">
                <a:effectLst/>
                <a:latin typeface="Calibri" panose="020F0502020204030204" pitchFamily="34" charset="0"/>
                <a:ea typeface="Calibri" panose="020F0502020204030204" pitchFamily="34" charset="0"/>
                <a:cs typeface="Times New Roman" panose="02020603050405020304" pitchFamily="18" charset="0"/>
              </a:rPr>
              <a:t>contract is in place.</a:t>
            </a: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Conduct a market analysis to determine the appropriate number of licenses that will be awarded as demonstrated need indicates.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p>
        </p:txBody>
      </p:sp>
    </p:spTree>
    <p:extLst>
      <p:ext uri="{BB962C8B-B14F-4D97-AF65-F5344CB8AC3E}">
        <p14:creationId xmlns:p14="http://schemas.microsoft.com/office/powerpoint/2010/main" val="259076470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17162</TotalTime>
  <Words>1434</Words>
  <Application>Microsoft Office PowerPoint</Application>
  <PresentationFormat>Widescreen</PresentationFormat>
  <Paragraphs>105</Paragraphs>
  <Slides>13</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Courier New</vt:lpstr>
      <vt:lpstr>Symbol</vt:lpstr>
      <vt:lpstr>Custom Design</vt:lpstr>
      <vt:lpstr>1_Custom Design</vt:lpstr>
      <vt:lpstr>2_Custom Design</vt:lpstr>
      <vt:lpstr>Home Care Licensing Commission Third Meeting August 4, 2021</vt:lpstr>
      <vt:lpstr>Agenda</vt:lpstr>
      <vt:lpstr>Statutory Authority </vt:lpstr>
      <vt:lpstr>Statutory Requirements</vt:lpstr>
      <vt:lpstr>Statutory Requirements</vt:lpstr>
      <vt:lpstr>Vote on Meeting Minutes</vt:lpstr>
      <vt:lpstr>Proposed Licensure Framework: Consumers</vt:lpstr>
      <vt:lpstr>Proposed Licensure Framework: Home Care Worker</vt:lpstr>
      <vt:lpstr>Proposed Licensure Framework: Regulating Agency</vt:lpstr>
      <vt:lpstr>Proposed Licensure Framework: Home Care Agency </vt:lpstr>
      <vt:lpstr>Proposed Licensure Framework: Home Care Agency (cont.)</vt:lpstr>
      <vt:lpstr>Proposed Licensure Framework: Regulation Considerations</vt:lpstr>
      <vt:lpstr>Next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Callahan, Marita (DPH)</cp:lastModifiedBy>
  <cp:revision>403</cp:revision>
  <cp:lastPrinted>2020-01-15T13:38:51Z</cp:lastPrinted>
  <dcterms:created xsi:type="dcterms:W3CDTF">2019-01-10T19:26:50Z</dcterms:created>
  <dcterms:modified xsi:type="dcterms:W3CDTF">2021-09-21T21:02:51Z</dcterms:modified>
</cp:coreProperties>
</file>