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7" r:id="rId1"/>
    <p:sldMasterId id="2147483663" r:id="rId2"/>
    <p:sldMasterId id="2147483673" r:id="rId3"/>
  </p:sldMasterIdLst>
  <p:notesMasterIdLst>
    <p:notesMasterId r:id="rId14"/>
  </p:notesMasterIdLst>
  <p:handoutMasterIdLst>
    <p:handoutMasterId r:id="rId15"/>
  </p:handoutMasterIdLst>
  <p:sldIdLst>
    <p:sldId id="256" r:id="rId4"/>
    <p:sldId id="270" r:id="rId5"/>
    <p:sldId id="271" r:id="rId6"/>
    <p:sldId id="924" r:id="rId7"/>
    <p:sldId id="925" r:id="rId8"/>
    <p:sldId id="952" r:id="rId9"/>
    <p:sldId id="951" r:id="rId10"/>
    <p:sldId id="953" r:id="rId11"/>
    <p:sldId id="955" r:id="rId12"/>
    <p:sldId id="954" r:id="rId1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Phaltankar, Pooja P.  (DPH)" initials="PPP(" lastIdx="1" clrIdx="6">
    <p:extLst>
      <p:ext uri="{19B8F6BF-5375-455C-9EA6-DF929625EA0E}">
        <p15:presenceInfo xmlns:p15="http://schemas.microsoft.com/office/powerpoint/2012/main" userId="S::Pooja.P.Phaltankar@mass.gov::2a095de0-1a80-4681-8e96-14aa52ab697b" providerId="AD"/>
      </p:ext>
    </p:extLst>
  </p:cmAuthor>
  <p:cmAuthor id="1" name="Lavery, James (DPH)" initials="LJ(" lastIdx="8" clrIdx="0"/>
  <p:cmAuthor id="2" name=" Lauren Nelson" initials="lbn" lastIdx="3" clrIdx="1"/>
  <p:cmAuthor id="3" name=" Kelly Haynes" initials="KMH" lastIdx="2" clrIdx="2"/>
  <p:cmAuthor id="4" name=" " initials=" " lastIdx="2" clrIdx="3"/>
  <p:cmAuthor id="5" name="Callahan, Marita (DPH)" initials="CM(" lastIdx="1" clrIdx="4"/>
  <p:cmAuthor id="6" name="Kelley, Elizabeth D. (DPH)" initials="KED(" lastIdx="5" clrIdx="5">
    <p:extLst>
      <p:ext uri="{19B8F6BF-5375-455C-9EA6-DF929625EA0E}">
        <p15:presenceInfo xmlns:p15="http://schemas.microsoft.com/office/powerpoint/2012/main" userId="S::Elizabeth.D.Kelley@mass.gov::f9968205-603a-46db-a1ac-971974ab100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4376BB"/>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04" autoAdjust="0"/>
    <p:restoredTop sz="94249" autoAdjust="0"/>
  </p:normalViewPr>
  <p:slideViewPr>
    <p:cSldViewPr snapToGrid="0" snapToObjects="1">
      <p:cViewPr varScale="1">
        <p:scale>
          <a:sx n="68" d="100"/>
          <a:sy n="68" d="100"/>
        </p:scale>
        <p:origin x="738" y="6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0B0547EB-6566-46D9-B1D2-0AEE24CCD148}" type="datetimeFigureOut">
              <a:rPr lang="en-US" smtClean="0"/>
              <a:t>9/21/2021</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25430355-801D-4BD7-AF26-2BFCF27B654E}" type="slidenum">
              <a:rPr lang="en-US" smtClean="0"/>
              <a:t>‹#›</a:t>
            </a:fld>
            <a:endParaRPr lang="en-US"/>
          </a:p>
        </p:txBody>
      </p:sp>
    </p:spTree>
    <p:extLst>
      <p:ext uri="{BB962C8B-B14F-4D97-AF65-F5344CB8AC3E}">
        <p14:creationId xmlns:p14="http://schemas.microsoft.com/office/powerpoint/2010/main" val="11140705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A6C4BF5-E566-BD4E-BF84-8EF979555B2D}" type="datetimeFigureOut">
              <a:rPr lang="en-US" smtClean="0"/>
              <a:t>9/21/2021</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34CBBDB-52D0-FE4C-8729-D7393D454E10}" type="slidenum">
              <a:rPr lang="en-US" smtClean="0"/>
              <a:t>‹#›</a:t>
            </a:fld>
            <a:endParaRPr lang="en-US" dirty="0"/>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a:t>
            </a:fld>
            <a:endParaRPr lang="en-US" dirty="0"/>
          </a:p>
        </p:txBody>
      </p:sp>
    </p:spTree>
    <p:extLst>
      <p:ext uri="{BB962C8B-B14F-4D97-AF65-F5344CB8AC3E}">
        <p14:creationId xmlns:p14="http://schemas.microsoft.com/office/powerpoint/2010/main" val="14523097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3.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376B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85144" y="2130425"/>
            <a:ext cx="8492455" cy="1470025"/>
          </a:xfrm>
        </p:spPr>
        <p:txBody>
          <a:bodyPr/>
          <a:lstStyle>
            <a:lvl1pPr algn="ctr">
              <a:defRPr/>
            </a:lvl1pPr>
          </a:lstStyle>
          <a:p>
            <a:r>
              <a:rPr lang="en-US" dirty="0"/>
              <a:t>Click to edit Master title style</a:t>
            </a:r>
          </a:p>
        </p:txBody>
      </p:sp>
      <p:sp>
        <p:nvSpPr>
          <p:cNvPr id="7" name="Rectangle 6">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9" name="Picture 8">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3976753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8"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dirty="0">
              <a:solidFill>
                <a:srgbClr val="464646">
                  <a:lumMod val="40000"/>
                  <a:lumOff val="60000"/>
                </a:srgbClr>
              </a:solidFill>
            </a:endParaRPr>
          </a:p>
        </p:txBody>
      </p:sp>
    </p:spTree>
    <p:extLst>
      <p:ext uri="{BB962C8B-B14F-4D97-AF65-F5344CB8AC3E}">
        <p14:creationId xmlns:p14="http://schemas.microsoft.com/office/powerpoint/2010/main" val="1460942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9"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dirty="0">
              <a:solidFill>
                <a:srgbClr val="464646">
                  <a:lumMod val="40000"/>
                  <a:lumOff val="60000"/>
                </a:srgbClr>
              </a:solidFill>
            </a:endParaRPr>
          </a:p>
        </p:txBody>
      </p:sp>
    </p:spTree>
    <p:extLst>
      <p:ext uri="{BB962C8B-B14F-4D97-AF65-F5344CB8AC3E}">
        <p14:creationId xmlns:p14="http://schemas.microsoft.com/office/powerpoint/2010/main" val="32995911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dirty="0">
              <a:solidFill>
                <a:srgbClr val="464646">
                  <a:lumMod val="40000"/>
                  <a:lumOff val="60000"/>
                </a:srgbClr>
              </a:solidFill>
            </a:endParaRPr>
          </a:p>
        </p:txBody>
      </p:sp>
    </p:spTree>
    <p:extLst>
      <p:ext uri="{BB962C8B-B14F-4D97-AF65-F5344CB8AC3E}">
        <p14:creationId xmlns:p14="http://schemas.microsoft.com/office/powerpoint/2010/main" val="2090445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AF37ED-E52C-D04B-BD70-B183C03E603D}"/>
              </a:ext>
            </a:extLst>
          </p:cNvPr>
          <p:cNvSpPr>
            <a:spLocks noGrp="1"/>
          </p:cNvSpPr>
          <p:nvPr>
            <p:ph sz="half" idx="1" hasCustomPrompt="1"/>
          </p:nvPr>
        </p:nvSpPr>
        <p:spPr>
          <a:xfrm>
            <a:off x="838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Content Placeholder 3">
            <a:extLst>
              <a:ext uri="{FF2B5EF4-FFF2-40B4-BE49-F238E27FC236}">
                <a16:creationId xmlns:a16="http://schemas.microsoft.com/office/drawing/2014/main" id="{06BF9CA7-3F15-9446-8EB4-C69A47791146}"/>
              </a:ext>
            </a:extLst>
          </p:cNvPr>
          <p:cNvSpPr>
            <a:spLocks noGrp="1"/>
          </p:cNvSpPr>
          <p:nvPr>
            <p:ph sz="half" idx="2" hasCustomPrompt="1"/>
          </p:nvPr>
        </p:nvSpPr>
        <p:spPr>
          <a:xfrm>
            <a:off x="6172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8" name="Rectangle 7">
            <a:extLst>
              <a:ext uri="{FF2B5EF4-FFF2-40B4-BE49-F238E27FC236}">
                <a16:creationId xmlns:a16="http://schemas.microsoft.com/office/drawing/2014/main" id="{5E6C81A7-EF54-644A-A3A3-A900741EE329}"/>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id="{093944A5-DA90-DB40-BCC8-0A6C4A82F040}"/>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0DFBDE89-FFE1-E340-9D69-8210BFC18AEB}"/>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dirty="0">
              <a:solidFill>
                <a:srgbClr val="464646">
                  <a:lumMod val="40000"/>
                  <a:lumOff val="60000"/>
                </a:srgbClr>
              </a:solidFill>
            </a:endParaRPr>
          </a:p>
        </p:txBody>
      </p:sp>
      <p:sp>
        <p:nvSpPr>
          <p:cNvPr id="11" name="Rectangle 10">
            <a:extLst>
              <a:ext uri="{FF2B5EF4-FFF2-40B4-BE49-F238E27FC236}">
                <a16:creationId xmlns:a16="http://schemas.microsoft.com/office/drawing/2014/main" id="{9C11C5B4-7BBB-FC41-86C0-AAB198118171}"/>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D6E2F905-B39E-504D-8E43-B107523010D3}"/>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Arial" charset="0"/>
                <a:cs typeface="Arial" charset="0"/>
              </a:rPr>
              <a:t>Title of Slide</a:t>
            </a:r>
            <a:endParaRPr lang="en-US" dirty="0"/>
          </a:p>
        </p:txBody>
      </p:sp>
    </p:spTree>
    <p:extLst>
      <p:ext uri="{BB962C8B-B14F-4D97-AF65-F5344CB8AC3E}">
        <p14:creationId xmlns:p14="http://schemas.microsoft.com/office/powerpoint/2010/main" val="36346492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p:nvPr>
        </p:nvSpPr>
        <p:spPr>
          <a:xfrm>
            <a:off x="839788" y="1097280"/>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8" y="1920238"/>
            <a:ext cx="5157787" cy="4297680"/>
          </a:xfrm>
          <a:prstGeom prst="rect">
            <a:avLst/>
          </a:prstGeom>
        </p:spPr>
        <p:txBody>
          <a:bodyPr/>
          <a:lstStyle>
            <a:lvl5pPr marL="1828800" indent="0">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endParaRPr lang="en-US" dirty="0"/>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p:nvPr>
        </p:nvSpPr>
        <p:spPr>
          <a:xfrm>
            <a:off x="6172200" y="1097280"/>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0" y="1920238"/>
            <a:ext cx="5183188" cy="42976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6DF137F5-2097-674B-B3F7-F6DD317C147C}"/>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Arial" charset="0"/>
                <a:cs typeface="Arial" charset="0"/>
              </a:rPr>
              <a:t>Title of Slide</a:t>
            </a:r>
            <a:endParaRPr lang="en-US" dirty="0"/>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Slide Number Placeholder 5">
            <a:extLst>
              <a:ext uri="{FF2B5EF4-FFF2-40B4-BE49-F238E27FC236}">
                <a16:creationId xmlns:a16="http://schemas.microsoft.com/office/drawing/2014/main" id="{EEF3B907-07EC-464A-9168-21644716BCF2}"/>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4" name="Footer Placeholder 3">
            <a:extLst>
              <a:ext uri="{FF2B5EF4-FFF2-40B4-BE49-F238E27FC236}">
                <a16:creationId xmlns:a16="http://schemas.microsoft.com/office/drawing/2014/main" id="{1561A3A6-AA0A-054F-AD42-397A9574A9D0}"/>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dirty="0">
              <a:solidFill>
                <a:srgbClr val="464646">
                  <a:lumMod val="40000"/>
                  <a:lumOff val="60000"/>
                </a:srgbClr>
              </a:solidFill>
            </a:endParaRPr>
          </a:p>
        </p:txBody>
      </p:sp>
    </p:spTree>
    <p:extLst>
      <p:ext uri="{BB962C8B-B14F-4D97-AF65-F5344CB8AC3E}">
        <p14:creationId xmlns:p14="http://schemas.microsoft.com/office/powerpoint/2010/main" val="33102506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63E049E-FD56-F54C-8BAD-BC944A51238B}"/>
              </a:ext>
            </a:extLst>
          </p:cNvPr>
          <p:cNvSpPr txBox="1"/>
          <p:nvPr userDrawn="1"/>
        </p:nvSpPr>
        <p:spPr>
          <a:xfrm>
            <a:off x="721895" y="159655"/>
            <a:ext cx="7086600" cy="707886"/>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mn-lt"/>
                <a:cs typeface="Arial" charset="0"/>
              </a:rPr>
              <a:t>Connect with DPH</a:t>
            </a:r>
            <a:endParaRPr lang="en-US" sz="2000" dirty="0">
              <a:latin typeface="+mn-lt"/>
            </a:endParaRPr>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dirty="0">
              <a:solidFill>
                <a:srgbClr val="464646">
                  <a:lumMod val="40000"/>
                  <a:lumOff val="60000"/>
                </a:srgbClr>
              </a:solidFill>
            </a:endParaRP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1" y="135376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02" y="2423785"/>
            <a:ext cx="838200"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22" y="1401896"/>
            <a:ext cx="9220201" cy="440120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3600" dirty="0"/>
              <a:t>@</a:t>
            </a:r>
            <a:r>
              <a:rPr lang="en-US" sz="3600" dirty="0" err="1"/>
              <a:t>MassDPH</a:t>
            </a:r>
            <a:endParaRPr lang="en-US" sz="3600" dirty="0"/>
          </a:p>
          <a:p>
            <a:pPr fontAlgn="base"/>
            <a:endParaRPr lang="en-US" sz="3600" dirty="0"/>
          </a:p>
          <a:p>
            <a:pPr fontAlgn="base"/>
            <a:r>
              <a:rPr lang="en-US" sz="3600" dirty="0"/>
              <a:t>Massachusetts Department of Public Health</a:t>
            </a:r>
          </a:p>
          <a:p>
            <a:pPr fontAlgn="base"/>
            <a:endParaRPr lang="en-US" sz="3600" dirty="0"/>
          </a:p>
          <a:p>
            <a:pPr fontAlgn="base"/>
            <a:r>
              <a:rPr lang="en-US" sz="3600" dirty="0"/>
              <a:t>DPH blog</a:t>
            </a:r>
          </a:p>
          <a:p>
            <a:pPr fontAlgn="base"/>
            <a:r>
              <a:rPr lang="en-US" sz="2800" dirty="0"/>
              <a:t>https://blog.mass.gov/publichealth</a:t>
            </a:r>
          </a:p>
          <a:p>
            <a:pPr fontAlgn="base"/>
            <a:endParaRPr lang="en-US" sz="3600" dirty="0"/>
          </a:p>
          <a:p>
            <a:pPr fontAlgn="base"/>
            <a:r>
              <a:rPr lang="en-US" sz="3600" dirty="0"/>
              <a:t>www.mass.gov/dph</a:t>
            </a:r>
          </a:p>
        </p:txBody>
      </p:sp>
      <p:pic>
        <p:nvPicPr>
          <p:cNvPr id="16" name="Picture 4" descr="C:\Users\ABCohen\AppData\Local\Microsoft\Windows\Temporary Internet Files\Content.Outlook\L5IST9YM\DPHLogo_Blue.png">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89648" y="4887039"/>
            <a:ext cx="1200149" cy="120014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id="{AB39DE3C-CDCC-724A-BB9E-78CAF2E049E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89648" y="3597197"/>
            <a:ext cx="1129705" cy="1129705"/>
          </a:xfrm>
          <a:prstGeom prst="rect">
            <a:avLst/>
          </a:prstGeom>
        </p:spPr>
      </p:pic>
    </p:spTree>
    <p:extLst>
      <p:ext uri="{BB962C8B-B14F-4D97-AF65-F5344CB8AC3E}">
        <p14:creationId xmlns:p14="http://schemas.microsoft.com/office/powerpoint/2010/main" val="564715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_Title Slide">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2">
            <a:extLst>
              <a:ext uri="{FF2B5EF4-FFF2-40B4-BE49-F238E27FC236}">
                <a16:creationId xmlns:a16="http://schemas.microsoft.com/office/drawing/2014/main" id="{C0A2F920-3F11-AE49-8B23-113E3DB9044E}"/>
              </a:ext>
            </a:extLst>
          </p:cNvPr>
          <p:cNvSpPr txBox="1">
            <a:spLocks/>
          </p:cNvSpPr>
          <p:nvPr userDrawn="1"/>
        </p:nvSpPr>
        <p:spPr>
          <a:xfrm>
            <a:off x="2142581" y="1725492"/>
            <a:ext cx="8153399" cy="762003"/>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dirty="0">
                <a:ln>
                  <a:noFill/>
                </a:ln>
                <a:solidFill>
                  <a:sysClr val="windowText" lastClr="000000"/>
                </a:solidFill>
                <a:effectLst/>
                <a:uLnTx/>
                <a:uFillTx/>
                <a:latin typeface="+mn-lt"/>
                <a:cs typeface="Arial" charset="0"/>
              </a:rPr>
              <a:t>Thank You!</a:t>
            </a:r>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26" name="Picture 25">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
        <p:nvSpPr>
          <p:cNvPr id="10" name="Subtitle 3">
            <a:extLst>
              <a:ext uri="{FF2B5EF4-FFF2-40B4-BE49-F238E27FC236}">
                <a16:creationId xmlns:a16="http://schemas.microsoft.com/office/drawing/2014/main" id="{73BCFC28-B021-C74C-B60E-3525D726A156}"/>
              </a:ext>
            </a:extLst>
          </p:cNvPr>
          <p:cNvSpPr txBox="1">
            <a:spLocks/>
          </p:cNvSpPr>
          <p:nvPr userDrawn="1"/>
        </p:nvSpPr>
        <p:spPr>
          <a:xfrm>
            <a:off x="4199980" y="3581406"/>
            <a:ext cx="4038601" cy="844550"/>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dirty="0">
                <a:ln>
                  <a:noFill/>
                </a:ln>
                <a:solidFill>
                  <a:sysClr val="window" lastClr="FFFFFF"/>
                </a:solidFill>
                <a:effectLst/>
                <a:uLnTx/>
                <a:uFillTx/>
                <a:latin typeface="Calibri"/>
                <a:cs typeface="Arial" charset="0"/>
              </a:rPr>
              <a:t>Name of Presenter</a:t>
            </a:r>
          </a:p>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dirty="0" err="1">
                <a:ln>
                  <a:noFill/>
                </a:ln>
                <a:solidFill>
                  <a:sysClr val="window" lastClr="FFFFFF"/>
                </a:solidFill>
                <a:effectLst/>
                <a:uLnTx/>
                <a:uFillTx/>
                <a:latin typeface="Calibri"/>
                <a:cs typeface="Arial" charset="0"/>
              </a:rPr>
              <a:t>first.last@state.ma.us</a:t>
            </a:r>
            <a:endParaRPr kumimoji="0" lang="en-US" altLang="en-US" sz="2400" b="0" i="0" u="none" strike="noStrike" kern="1200" cap="none" spc="0" normalizeH="0" baseline="0" noProof="0" dirty="0">
              <a:ln>
                <a:noFill/>
              </a:ln>
              <a:solidFill>
                <a:sysClr val="window" lastClr="FFFFFF"/>
              </a:solidFill>
              <a:effectLst/>
              <a:uLnTx/>
              <a:uFillTx/>
              <a:latin typeface="Calibri"/>
              <a:cs typeface="Arial" charset="0"/>
            </a:endParaRPr>
          </a:p>
        </p:txBody>
      </p:sp>
    </p:spTree>
    <p:extLst>
      <p:ext uri="{BB962C8B-B14F-4D97-AF65-F5344CB8AC3E}">
        <p14:creationId xmlns:p14="http://schemas.microsoft.com/office/powerpoint/2010/main" val="2765074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376B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85146" y="2130427"/>
            <a:ext cx="8492455" cy="1470025"/>
          </a:xfrm>
        </p:spPr>
        <p:txBody>
          <a:bodyPr/>
          <a:lstStyle>
            <a:lvl1pPr algn="ctr">
              <a:defRPr/>
            </a:lvl1pPr>
          </a:lstStyle>
          <a:p>
            <a:r>
              <a:rPr lang="en-US" dirty="0"/>
              <a:t>Click to edit Master title style</a:t>
            </a:r>
          </a:p>
        </p:txBody>
      </p:sp>
      <p:sp>
        <p:nvSpPr>
          <p:cNvPr id="7" name="Rectangle 6">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8" name="TextBox 7">
            <a:extLst>
              <a:ext uri="{FF2B5EF4-FFF2-40B4-BE49-F238E27FC236}">
                <a16:creationId xmlns:a16="http://schemas.microsoft.com/office/drawing/2014/main" id="{A57BF16A-46A2-2C4D-B679-429BA6325698}"/>
              </a:ext>
            </a:extLst>
          </p:cNvPr>
          <p:cNvSpPr txBox="1"/>
          <p:nvPr userDrawn="1"/>
        </p:nvSpPr>
        <p:spPr>
          <a:xfrm>
            <a:off x="1768626" y="173755"/>
            <a:ext cx="10423375" cy="507831"/>
          </a:xfrm>
          <a:prstGeom prst="rect">
            <a:avLst/>
          </a:prstGeom>
          <a:noFill/>
          <a:ln>
            <a:noFill/>
          </a:ln>
        </p:spPr>
        <p:txBody>
          <a:bodyPr wrap="square" rtlCol="0">
            <a:spAutoFit/>
          </a:bodyPr>
          <a:lstStyle/>
          <a:p>
            <a:pPr marL="0" marR="0" lvl="0" indent="0" defTabSz="685800" eaLnBrk="1" fontAlgn="auto" latinLnBrk="0" hangingPunct="1">
              <a:lnSpc>
                <a:spcPct val="100000"/>
              </a:lnSpc>
              <a:spcBef>
                <a:spcPts val="0"/>
              </a:spcBef>
              <a:spcAft>
                <a:spcPts val="0"/>
              </a:spcAft>
              <a:buClrTx/>
              <a:buSzTx/>
              <a:buFontTx/>
              <a:buNone/>
              <a:tabLst/>
              <a:defRPr/>
            </a:pPr>
            <a:r>
              <a:rPr kumimoji="0" lang="en-US" sz="27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9" name="Picture 8">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3" y="2"/>
            <a:ext cx="1185447" cy="2487495"/>
          </a:xfrm>
          <a:prstGeom prst="rect">
            <a:avLst/>
          </a:prstGeom>
          <a:solidFill>
            <a:schemeClr val="bg1"/>
          </a:solidFill>
        </p:spPr>
      </p:pic>
    </p:spTree>
    <p:extLst>
      <p:ext uri="{BB962C8B-B14F-4D97-AF65-F5344CB8AC3E}">
        <p14:creationId xmlns:p14="http://schemas.microsoft.com/office/powerpoint/2010/main" val="29850431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9"/>
            <a:ext cx="2736415" cy="365125"/>
          </a:xfrm>
          <a:prstGeom prst="rect">
            <a:avLst/>
          </a:prstGeom>
        </p:spPr>
        <p:txBody>
          <a:bodyPr vert="horz" lIns="91440" tIns="45720" rIns="91440" bIns="45720" rtlCol="0" anchor="ctr"/>
          <a:lstStyle>
            <a:lvl1pPr algn="r">
              <a:defRPr sz="9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8"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75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2673206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2"/>
            <a:ext cx="54102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00202"/>
            <a:ext cx="54102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9"/>
            <a:ext cx="2736415" cy="365125"/>
          </a:xfrm>
          <a:prstGeom prst="rect">
            <a:avLst/>
          </a:prstGeom>
        </p:spPr>
        <p:txBody>
          <a:bodyPr vert="horz" lIns="91440" tIns="45720" rIns="91440" bIns="45720" rtlCol="0" anchor="ctr"/>
          <a:lstStyle>
            <a:lvl1pPr algn="r">
              <a:defRPr sz="9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9"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75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939180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8"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1129917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1" y="1535113"/>
            <a:ext cx="53863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1" y="2174875"/>
            <a:ext cx="53863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2837" y="1535113"/>
            <a:ext cx="538956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2837" y="2174875"/>
            <a:ext cx="538956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10"/>
          </p:nvPr>
        </p:nvSpPr>
        <p:spPr>
          <a:xfrm>
            <a:off x="8756523" y="6492489"/>
            <a:ext cx="2736415" cy="365125"/>
          </a:xfrm>
          <a:prstGeom prst="rect">
            <a:avLst/>
          </a:prstGeom>
        </p:spPr>
        <p:txBody>
          <a:bodyPr vert="horz" lIns="91440" tIns="45720" rIns="91440" bIns="45720" rtlCol="0" anchor="ctr"/>
          <a:lstStyle>
            <a:lvl1pPr algn="r">
              <a:defRPr sz="9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75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29456094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AF37ED-E52C-D04B-BD70-B183C03E603D}"/>
              </a:ext>
            </a:extLst>
          </p:cNvPr>
          <p:cNvSpPr>
            <a:spLocks noGrp="1"/>
          </p:cNvSpPr>
          <p:nvPr>
            <p:ph sz="half" idx="1" hasCustomPrompt="1"/>
          </p:nvPr>
        </p:nvSpPr>
        <p:spPr>
          <a:xfrm>
            <a:off x="838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Content Placeholder 3">
            <a:extLst>
              <a:ext uri="{FF2B5EF4-FFF2-40B4-BE49-F238E27FC236}">
                <a16:creationId xmlns:a16="http://schemas.microsoft.com/office/drawing/2014/main" id="{06BF9CA7-3F15-9446-8EB4-C69A47791146}"/>
              </a:ext>
            </a:extLst>
          </p:cNvPr>
          <p:cNvSpPr>
            <a:spLocks noGrp="1"/>
          </p:cNvSpPr>
          <p:nvPr>
            <p:ph sz="half" idx="2" hasCustomPrompt="1"/>
          </p:nvPr>
        </p:nvSpPr>
        <p:spPr>
          <a:xfrm>
            <a:off x="6172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8" name="Rectangle 7">
            <a:extLst>
              <a:ext uri="{FF2B5EF4-FFF2-40B4-BE49-F238E27FC236}">
                <a16:creationId xmlns:a16="http://schemas.microsoft.com/office/drawing/2014/main" id="{5E6C81A7-EF54-644A-A3A3-A900741EE329}"/>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9" name="Slide Number Placeholder 5">
            <a:extLst>
              <a:ext uri="{FF2B5EF4-FFF2-40B4-BE49-F238E27FC236}">
                <a16:creationId xmlns:a16="http://schemas.microsoft.com/office/drawing/2014/main" id="{093944A5-DA90-DB40-BCC8-0A6C4A82F040}"/>
              </a:ext>
            </a:extLst>
          </p:cNvPr>
          <p:cNvSpPr>
            <a:spLocks noGrp="1"/>
          </p:cNvSpPr>
          <p:nvPr>
            <p:ph type="sldNum" sz="quarter" idx="4"/>
          </p:nvPr>
        </p:nvSpPr>
        <p:spPr>
          <a:xfrm>
            <a:off x="8756523" y="6492489"/>
            <a:ext cx="2736415" cy="365125"/>
          </a:xfrm>
          <a:prstGeom prst="rect">
            <a:avLst/>
          </a:prstGeom>
        </p:spPr>
        <p:txBody>
          <a:bodyPr vert="horz" lIns="91440" tIns="45720" rIns="91440" bIns="45720" rtlCol="0" anchor="ctr"/>
          <a:lstStyle>
            <a:lvl1pPr algn="r">
              <a:defRPr sz="9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0DFBDE89-FFE1-E340-9D69-8210BFC18AEB}"/>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75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
        <p:nvSpPr>
          <p:cNvPr id="11" name="Rectangle 10">
            <a:extLst>
              <a:ext uri="{FF2B5EF4-FFF2-40B4-BE49-F238E27FC236}">
                <a16:creationId xmlns:a16="http://schemas.microsoft.com/office/drawing/2014/main" id="{9C11C5B4-7BBB-FC41-86C0-AAB198118171}"/>
              </a:ext>
            </a:extLst>
          </p:cNvPr>
          <p:cNvSpPr/>
          <p:nvPr userDrawn="1"/>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2" name="TextBox 11">
            <a:extLst>
              <a:ext uri="{FF2B5EF4-FFF2-40B4-BE49-F238E27FC236}">
                <a16:creationId xmlns:a16="http://schemas.microsoft.com/office/drawing/2014/main" id="{D6E2F905-B39E-504D-8E43-B107523010D3}"/>
              </a:ext>
            </a:extLst>
          </p:cNvPr>
          <p:cNvSpPr txBox="1"/>
          <p:nvPr userDrawn="1"/>
        </p:nvSpPr>
        <p:spPr>
          <a:xfrm>
            <a:off x="721895" y="293881"/>
            <a:ext cx="7086600" cy="530915"/>
          </a:xfrm>
          <a:prstGeom prst="rect">
            <a:avLst/>
          </a:prstGeom>
          <a:noFill/>
        </p:spPr>
        <p:txBody>
          <a:bodyPr wrap="square" rtlCol="0">
            <a:spAutoFit/>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0" lang="en-US" sz="2850" b="1" i="0" u="none" strike="noStrike" kern="1200" cap="none" spc="0" normalizeH="0" baseline="0" noProof="0" dirty="0">
                <a:ln>
                  <a:noFill/>
                </a:ln>
                <a:solidFill>
                  <a:prstClr val="black"/>
                </a:solidFill>
                <a:effectLst/>
                <a:uLnTx/>
                <a:uFillTx/>
                <a:latin typeface="Arial" charset="0"/>
                <a:cs typeface="Arial" charset="0"/>
              </a:rPr>
              <a:t>Title of Slide</a:t>
            </a:r>
            <a:endParaRPr lang="en-US" sz="1350" dirty="0"/>
          </a:p>
        </p:txBody>
      </p:sp>
    </p:spTree>
    <p:extLst>
      <p:ext uri="{BB962C8B-B14F-4D97-AF65-F5344CB8AC3E}">
        <p14:creationId xmlns:p14="http://schemas.microsoft.com/office/powerpoint/2010/main" val="22410024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p:nvPr>
        </p:nvSpPr>
        <p:spPr>
          <a:xfrm>
            <a:off x="839789" y="1097280"/>
            <a:ext cx="5157787"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Edit Master text styles</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9" y="1920238"/>
            <a:ext cx="5157787" cy="4297680"/>
          </a:xfrm>
          <a:prstGeom prst="rect">
            <a:avLst/>
          </a:prstGeom>
        </p:spPr>
        <p:txBody>
          <a:bodyPr/>
          <a:lstStyle>
            <a:lvl5pPr marL="1371600" indent="0">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endParaRPr lang="en-US" dirty="0"/>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p:nvPr>
        </p:nvSpPr>
        <p:spPr>
          <a:xfrm>
            <a:off x="6172201" y="1097280"/>
            <a:ext cx="5183188"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1" y="1920238"/>
            <a:ext cx="5183188" cy="42976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TextBox 10">
            <a:extLst>
              <a:ext uri="{FF2B5EF4-FFF2-40B4-BE49-F238E27FC236}">
                <a16:creationId xmlns:a16="http://schemas.microsoft.com/office/drawing/2014/main" id="{6DF137F5-2097-674B-B3F7-F6DD317C147C}"/>
              </a:ext>
            </a:extLst>
          </p:cNvPr>
          <p:cNvSpPr txBox="1"/>
          <p:nvPr userDrawn="1"/>
        </p:nvSpPr>
        <p:spPr>
          <a:xfrm>
            <a:off x="721895" y="293881"/>
            <a:ext cx="7086600" cy="530915"/>
          </a:xfrm>
          <a:prstGeom prst="rect">
            <a:avLst/>
          </a:prstGeom>
          <a:noFill/>
        </p:spPr>
        <p:txBody>
          <a:bodyPr wrap="square" rtlCol="0">
            <a:spAutoFit/>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0" lang="en-US" sz="2850" b="1" i="0" u="none" strike="noStrike" kern="1200" cap="none" spc="0" normalizeH="0" baseline="0" noProof="0" dirty="0">
                <a:ln>
                  <a:noFill/>
                </a:ln>
                <a:solidFill>
                  <a:prstClr val="black"/>
                </a:solidFill>
                <a:effectLst/>
                <a:uLnTx/>
                <a:uFillTx/>
                <a:latin typeface="Arial" charset="0"/>
                <a:cs typeface="Arial" charset="0"/>
              </a:rPr>
              <a:t>Title of Slide</a:t>
            </a:r>
            <a:endParaRPr lang="en-US" sz="1350" dirty="0"/>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13" name="Slide Number Placeholder 5">
            <a:extLst>
              <a:ext uri="{FF2B5EF4-FFF2-40B4-BE49-F238E27FC236}">
                <a16:creationId xmlns:a16="http://schemas.microsoft.com/office/drawing/2014/main" id="{EEF3B907-07EC-464A-9168-21644716BCF2}"/>
              </a:ext>
            </a:extLst>
          </p:cNvPr>
          <p:cNvSpPr>
            <a:spLocks noGrp="1"/>
          </p:cNvSpPr>
          <p:nvPr>
            <p:ph type="sldNum" sz="quarter" idx="10"/>
          </p:nvPr>
        </p:nvSpPr>
        <p:spPr>
          <a:xfrm>
            <a:off x="8756523" y="6492489"/>
            <a:ext cx="2736415" cy="365125"/>
          </a:xfrm>
          <a:prstGeom prst="rect">
            <a:avLst/>
          </a:prstGeom>
        </p:spPr>
        <p:txBody>
          <a:bodyPr vert="horz" lIns="91440" tIns="45720" rIns="91440" bIns="45720" rtlCol="0" anchor="ctr"/>
          <a:lstStyle>
            <a:lvl1pPr algn="r">
              <a:defRPr sz="9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4" name="Footer Placeholder 3">
            <a:extLst>
              <a:ext uri="{FF2B5EF4-FFF2-40B4-BE49-F238E27FC236}">
                <a16:creationId xmlns:a16="http://schemas.microsoft.com/office/drawing/2014/main" id="{1561A3A6-AA0A-054F-AD42-397A9574A9D0}"/>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75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6099573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8" name="TextBox 7">
            <a:extLst>
              <a:ext uri="{FF2B5EF4-FFF2-40B4-BE49-F238E27FC236}">
                <a16:creationId xmlns:a16="http://schemas.microsoft.com/office/drawing/2014/main" id="{F63E049E-FD56-F54C-8BAD-BC944A51238B}"/>
              </a:ext>
            </a:extLst>
          </p:cNvPr>
          <p:cNvSpPr txBox="1"/>
          <p:nvPr userDrawn="1"/>
        </p:nvSpPr>
        <p:spPr>
          <a:xfrm>
            <a:off x="721895" y="159655"/>
            <a:ext cx="7086600" cy="553998"/>
          </a:xfrm>
          <a:prstGeom prst="rect">
            <a:avLst/>
          </a:prstGeom>
          <a:noFill/>
        </p:spPr>
        <p:txBody>
          <a:bodyPr wrap="square" rtlCol="0">
            <a:spAutoFit/>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black"/>
                </a:solidFill>
                <a:effectLst/>
                <a:uLnTx/>
                <a:uFillTx/>
                <a:latin typeface="+mn-lt"/>
                <a:cs typeface="Arial" charset="0"/>
              </a:rPr>
              <a:t>Connect with DPH</a:t>
            </a:r>
            <a:endParaRPr lang="en-US" sz="1500" dirty="0">
              <a:latin typeface="+mn-lt"/>
            </a:endParaRPr>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9"/>
            <a:ext cx="2736415" cy="365125"/>
          </a:xfrm>
          <a:prstGeom prst="rect">
            <a:avLst/>
          </a:prstGeom>
        </p:spPr>
        <p:txBody>
          <a:bodyPr vert="horz" lIns="91440" tIns="45720" rIns="91440" bIns="45720" rtlCol="0" anchor="ctr"/>
          <a:lstStyle>
            <a:lvl1pPr algn="r">
              <a:defRPr sz="9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75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1" y="1353770"/>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03" y="2423785"/>
            <a:ext cx="838200"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24" y="1401898"/>
            <a:ext cx="9220201" cy="3323987"/>
          </a:xfrm>
          <a:prstGeom prst="rect">
            <a:avLst/>
          </a:prstGeom>
        </p:spPr>
        <p:txBody>
          <a:bodyPr wrap="square">
            <a:spAutoFit/>
          </a:bodyPr>
          <a:lstStyle/>
          <a:p>
            <a:pPr marL="0" marR="0" lvl="0" indent="0" algn="l" defTabSz="685800" rtl="0" eaLnBrk="1" fontAlgn="base" latinLnBrk="0" hangingPunct="1">
              <a:lnSpc>
                <a:spcPct val="100000"/>
              </a:lnSpc>
              <a:spcBef>
                <a:spcPts val="0"/>
              </a:spcBef>
              <a:spcAft>
                <a:spcPts val="0"/>
              </a:spcAft>
              <a:buClrTx/>
              <a:buSzTx/>
              <a:buFontTx/>
              <a:buNone/>
              <a:tabLst/>
              <a:defRPr/>
            </a:pPr>
            <a:r>
              <a:rPr lang="en-US" sz="2700" dirty="0"/>
              <a:t>@MassDPH</a:t>
            </a:r>
          </a:p>
          <a:p>
            <a:pPr fontAlgn="base"/>
            <a:endParaRPr lang="en-US" sz="2700" dirty="0"/>
          </a:p>
          <a:p>
            <a:pPr fontAlgn="base"/>
            <a:r>
              <a:rPr lang="en-US" sz="2700" dirty="0"/>
              <a:t>Massachusetts Department of Public Health</a:t>
            </a:r>
          </a:p>
          <a:p>
            <a:pPr fontAlgn="base"/>
            <a:endParaRPr lang="en-US" sz="2700" dirty="0"/>
          </a:p>
          <a:p>
            <a:pPr fontAlgn="base"/>
            <a:r>
              <a:rPr lang="en-US" sz="2700" dirty="0"/>
              <a:t>DPH blog</a:t>
            </a:r>
          </a:p>
          <a:p>
            <a:pPr fontAlgn="base"/>
            <a:r>
              <a:rPr lang="en-US" sz="2100" dirty="0"/>
              <a:t>https://blog.mass.gov/publichealth</a:t>
            </a:r>
          </a:p>
          <a:p>
            <a:pPr fontAlgn="base"/>
            <a:endParaRPr lang="en-US" sz="2700" dirty="0"/>
          </a:p>
          <a:p>
            <a:pPr fontAlgn="base"/>
            <a:r>
              <a:rPr lang="en-US" sz="2700" dirty="0"/>
              <a:t>www.mass.gov/dph</a:t>
            </a:r>
          </a:p>
        </p:txBody>
      </p:sp>
      <p:pic>
        <p:nvPicPr>
          <p:cNvPr id="16" name="Picture 4" descr="C:\Users\ABCohen\AppData\Local\Microsoft\Windows\Temporary Internet Files\Content.Outlook\L5IST9YM\DPHLogo_Blue.png">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89648" y="4887041"/>
            <a:ext cx="1200149" cy="120014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id="{AB39DE3C-CDCC-724A-BB9E-78CAF2E049E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89649" y="3597197"/>
            <a:ext cx="1129705" cy="1129705"/>
          </a:xfrm>
          <a:prstGeom prst="rect">
            <a:avLst/>
          </a:prstGeom>
        </p:spPr>
      </p:pic>
    </p:spTree>
    <p:extLst>
      <p:ext uri="{BB962C8B-B14F-4D97-AF65-F5344CB8AC3E}">
        <p14:creationId xmlns:p14="http://schemas.microsoft.com/office/powerpoint/2010/main" val="409961429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_Title Slide">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5" name="Title 2">
            <a:extLst>
              <a:ext uri="{FF2B5EF4-FFF2-40B4-BE49-F238E27FC236}">
                <a16:creationId xmlns:a16="http://schemas.microsoft.com/office/drawing/2014/main" id="{C0A2F920-3F11-AE49-8B23-113E3DB9044E}"/>
              </a:ext>
            </a:extLst>
          </p:cNvPr>
          <p:cNvSpPr txBox="1">
            <a:spLocks/>
          </p:cNvSpPr>
          <p:nvPr userDrawn="1"/>
        </p:nvSpPr>
        <p:spPr>
          <a:xfrm>
            <a:off x="2142582" y="1725494"/>
            <a:ext cx="8153399" cy="762003"/>
          </a:xfrm>
          <a:prstGeom prst="rect">
            <a:avLst/>
          </a:prstGeom>
        </p:spPr>
        <p:txBody>
          <a:bodyPr vert="horz" lIns="68580" tIns="34290" rIns="68580" bIns="3429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685800" rtl="0" eaLnBrk="1" fontAlgn="auto" latinLnBrk="0" hangingPunct="1">
              <a:lnSpc>
                <a:spcPct val="90000"/>
              </a:lnSpc>
              <a:spcBef>
                <a:spcPct val="0"/>
              </a:spcBef>
              <a:spcAft>
                <a:spcPts val="0"/>
              </a:spcAft>
              <a:buClrTx/>
              <a:buSzTx/>
              <a:buFontTx/>
              <a:buNone/>
              <a:tabLst/>
              <a:defRPr/>
            </a:pPr>
            <a:r>
              <a:rPr kumimoji="0" lang="en-US" sz="3750" b="1" i="0" u="none" strike="noStrike" kern="1200" cap="none" spc="0" normalizeH="0" baseline="0" noProof="0" dirty="0">
                <a:ln>
                  <a:noFill/>
                </a:ln>
                <a:solidFill>
                  <a:sysClr val="windowText" lastClr="000000"/>
                </a:solidFill>
                <a:effectLst/>
                <a:uLnTx/>
                <a:uFillTx/>
                <a:latin typeface="+mn-lt"/>
                <a:cs typeface="Arial" charset="0"/>
              </a:rPr>
              <a:t>Thank You!</a:t>
            </a:r>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80"/>
            <a:ext cx="193647"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6858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6" y="173755"/>
            <a:ext cx="10423375" cy="507831"/>
          </a:xfrm>
          <a:prstGeom prst="rect">
            <a:avLst/>
          </a:prstGeom>
          <a:noFill/>
          <a:ln>
            <a:noFill/>
          </a:ln>
        </p:spPr>
        <p:txBody>
          <a:bodyPr wrap="square" rtlCol="0">
            <a:spAutoFit/>
          </a:bodyPr>
          <a:lstStyle/>
          <a:p>
            <a:pPr marL="0" marR="0" lvl="0" indent="0" defTabSz="685800" eaLnBrk="1" fontAlgn="auto" latinLnBrk="0" hangingPunct="1">
              <a:lnSpc>
                <a:spcPct val="100000"/>
              </a:lnSpc>
              <a:spcBef>
                <a:spcPts val="0"/>
              </a:spcBef>
              <a:spcAft>
                <a:spcPts val="0"/>
              </a:spcAft>
              <a:buClrTx/>
              <a:buSzTx/>
              <a:buFontTx/>
              <a:buNone/>
              <a:tabLst/>
              <a:defRPr/>
            </a:pPr>
            <a:r>
              <a:rPr kumimoji="0" lang="en-US" sz="27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26" name="Picture 25">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3" y="2"/>
            <a:ext cx="1185447" cy="2487495"/>
          </a:xfrm>
          <a:prstGeom prst="rect">
            <a:avLst/>
          </a:prstGeom>
          <a:solidFill>
            <a:schemeClr val="bg1"/>
          </a:solidFill>
        </p:spPr>
      </p:pic>
      <p:sp>
        <p:nvSpPr>
          <p:cNvPr id="10" name="Subtitle 3">
            <a:extLst>
              <a:ext uri="{FF2B5EF4-FFF2-40B4-BE49-F238E27FC236}">
                <a16:creationId xmlns:a16="http://schemas.microsoft.com/office/drawing/2014/main" id="{73BCFC28-B021-C74C-B60E-3525D726A156}"/>
              </a:ext>
            </a:extLst>
          </p:cNvPr>
          <p:cNvSpPr txBox="1">
            <a:spLocks/>
          </p:cNvSpPr>
          <p:nvPr userDrawn="1"/>
        </p:nvSpPr>
        <p:spPr>
          <a:xfrm>
            <a:off x="4199981" y="3581406"/>
            <a:ext cx="4038601" cy="844550"/>
          </a:xfrm>
          <a:prstGeom prst="rect">
            <a:avLst/>
          </a:prstGeom>
        </p:spPr>
        <p:txBody>
          <a:bodyPr vert="horz" lIns="68580" tIns="34290" rIns="68580" bIns="3429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750"/>
              </a:spcBef>
              <a:spcAft>
                <a:spcPts val="0"/>
              </a:spcAft>
              <a:buClr>
                <a:srgbClr val="CB1F54"/>
              </a:buClr>
              <a:buSzTx/>
              <a:buFont typeface="Arial"/>
              <a:buNone/>
              <a:tabLst/>
              <a:defRPr/>
            </a:pPr>
            <a:r>
              <a:rPr kumimoji="0" lang="en-US" altLang="en-US" sz="1800" b="0" i="0" u="none" strike="noStrike" kern="1200" cap="none" spc="0" normalizeH="0" baseline="0" noProof="0" dirty="0">
                <a:ln>
                  <a:noFill/>
                </a:ln>
                <a:solidFill>
                  <a:sysClr val="window" lastClr="FFFFFF"/>
                </a:solidFill>
                <a:effectLst/>
                <a:uLnTx/>
                <a:uFillTx/>
                <a:latin typeface="Calibri"/>
                <a:cs typeface="Arial" charset="0"/>
              </a:rPr>
              <a:t>Name of Presenter</a:t>
            </a:r>
          </a:p>
          <a:p>
            <a:pPr marL="0" marR="0" lvl="0" indent="0" algn="ctr" defTabSz="685800" rtl="0" eaLnBrk="1" fontAlgn="auto" latinLnBrk="0" hangingPunct="1">
              <a:lnSpc>
                <a:spcPct val="100000"/>
              </a:lnSpc>
              <a:spcBef>
                <a:spcPts val="750"/>
              </a:spcBef>
              <a:spcAft>
                <a:spcPts val="0"/>
              </a:spcAft>
              <a:buClr>
                <a:srgbClr val="CB1F54"/>
              </a:buClr>
              <a:buSzTx/>
              <a:buFont typeface="Arial"/>
              <a:buNone/>
              <a:tabLst/>
              <a:defRPr/>
            </a:pPr>
            <a:r>
              <a:rPr kumimoji="0" lang="en-US" altLang="en-US" sz="1800" b="0" i="0" u="none" strike="noStrike" kern="1200" cap="none" spc="0" normalizeH="0" baseline="0" noProof="0" dirty="0">
                <a:ln>
                  <a:noFill/>
                </a:ln>
                <a:solidFill>
                  <a:sysClr val="window" lastClr="FFFFFF"/>
                </a:solidFill>
                <a:effectLst/>
                <a:uLnTx/>
                <a:uFillTx/>
                <a:latin typeface="Calibri"/>
                <a:cs typeface="Arial" charset="0"/>
              </a:rPr>
              <a:t>first.last@state.ma.us</a:t>
            </a:r>
          </a:p>
        </p:txBody>
      </p:sp>
    </p:spTree>
    <p:extLst>
      <p:ext uri="{BB962C8B-B14F-4D97-AF65-F5344CB8AC3E}">
        <p14:creationId xmlns:p14="http://schemas.microsoft.com/office/powerpoint/2010/main" val="4099407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9"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2945705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435531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AF37ED-E52C-D04B-BD70-B183C03E603D}"/>
              </a:ext>
            </a:extLst>
          </p:cNvPr>
          <p:cNvSpPr>
            <a:spLocks noGrp="1"/>
          </p:cNvSpPr>
          <p:nvPr>
            <p:ph sz="half" idx="1" hasCustomPrompt="1"/>
          </p:nvPr>
        </p:nvSpPr>
        <p:spPr>
          <a:xfrm>
            <a:off x="838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Content Placeholder 3">
            <a:extLst>
              <a:ext uri="{FF2B5EF4-FFF2-40B4-BE49-F238E27FC236}">
                <a16:creationId xmlns:a16="http://schemas.microsoft.com/office/drawing/2014/main" id="{06BF9CA7-3F15-9446-8EB4-C69A47791146}"/>
              </a:ext>
            </a:extLst>
          </p:cNvPr>
          <p:cNvSpPr>
            <a:spLocks noGrp="1"/>
          </p:cNvSpPr>
          <p:nvPr>
            <p:ph sz="half" idx="2" hasCustomPrompt="1"/>
          </p:nvPr>
        </p:nvSpPr>
        <p:spPr>
          <a:xfrm>
            <a:off x="6172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8" name="Rectangle 7">
            <a:extLst>
              <a:ext uri="{FF2B5EF4-FFF2-40B4-BE49-F238E27FC236}">
                <a16:creationId xmlns:a16="http://schemas.microsoft.com/office/drawing/2014/main" id="{5E6C81A7-EF54-644A-A3A3-A900741EE329}"/>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Slide Number Placeholder 5">
            <a:extLst>
              <a:ext uri="{FF2B5EF4-FFF2-40B4-BE49-F238E27FC236}">
                <a16:creationId xmlns:a16="http://schemas.microsoft.com/office/drawing/2014/main" id="{093944A5-DA90-DB40-BCC8-0A6C4A82F040}"/>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0DFBDE89-FFE1-E340-9D69-8210BFC18AEB}"/>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
        <p:nvSpPr>
          <p:cNvPr id="11" name="Rectangle 10">
            <a:extLst>
              <a:ext uri="{FF2B5EF4-FFF2-40B4-BE49-F238E27FC236}">
                <a16:creationId xmlns:a16="http://schemas.microsoft.com/office/drawing/2014/main" id="{9C11C5B4-7BBB-FC41-86C0-AAB198118171}"/>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D6E2F905-B39E-504D-8E43-B107523010D3}"/>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Arial" charset="0"/>
                <a:cs typeface="Arial" charset="0"/>
              </a:rPr>
              <a:t>Title of Slide</a:t>
            </a:r>
            <a:endParaRPr lang="en-US" dirty="0"/>
          </a:p>
        </p:txBody>
      </p:sp>
    </p:spTree>
    <p:extLst>
      <p:ext uri="{BB962C8B-B14F-4D97-AF65-F5344CB8AC3E}">
        <p14:creationId xmlns:p14="http://schemas.microsoft.com/office/powerpoint/2010/main" val="3148322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p:nvPr>
        </p:nvSpPr>
        <p:spPr>
          <a:xfrm>
            <a:off x="839788" y="1097280"/>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8" y="1920238"/>
            <a:ext cx="5157787" cy="4297680"/>
          </a:xfrm>
          <a:prstGeom prst="rect">
            <a:avLst/>
          </a:prstGeom>
        </p:spPr>
        <p:txBody>
          <a:bodyPr/>
          <a:lstStyle>
            <a:lvl5pPr marL="1828800" indent="0">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endParaRPr lang="en-US" dirty="0"/>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p:nvPr>
        </p:nvSpPr>
        <p:spPr>
          <a:xfrm>
            <a:off x="6172200" y="1097280"/>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0" y="1920238"/>
            <a:ext cx="5183188" cy="42976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6DF137F5-2097-674B-B3F7-F6DD317C147C}"/>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Arial" charset="0"/>
                <a:cs typeface="Arial" charset="0"/>
              </a:rPr>
              <a:t>Title of Slide</a:t>
            </a:r>
            <a:endParaRPr lang="en-US" dirty="0"/>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3" name="Slide Number Placeholder 5">
            <a:extLst>
              <a:ext uri="{FF2B5EF4-FFF2-40B4-BE49-F238E27FC236}">
                <a16:creationId xmlns:a16="http://schemas.microsoft.com/office/drawing/2014/main" id="{EEF3B907-07EC-464A-9168-21644716BCF2}"/>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4" name="Footer Placeholder 3">
            <a:extLst>
              <a:ext uri="{FF2B5EF4-FFF2-40B4-BE49-F238E27FC236}">
                <a16:creationId xmlns:a16="http://schemas.microsoft.com/office/drawing/2014/main" id="{1561A3A6-AA0A-054F-AD42-397A9574A9D0}"/>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166365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F63E049E-FD56-F54C-8BAD-BC944A51238B}"/>
              </a:ext>
            </a:extLst>
          </p:cNvPr>
          <p:cNvSpPr txBox="1"/>
          <p:nvPr userDrawn="1"/>
        </p:nvSpPr>
        <p:spPr>
          <a:xfrm>
            <a:off x="721895" y="159655"/>
            <a:ext cx="7086600" cy="707886"/>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mn-lt"/>
                <a:cs typeface="Arial" charset="0"/>
              </a:rPr>
              <a:t>Connect with DPH</a:t>
            </a:r>
            <a:endParaRPr lang="en-US" sz="2000" dirty="0">
              <a:latin typeface="+mn-lt"/>
            </a:endParaRPr>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1" y="135376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02" y="2423785"/>
            <a:ext cx="838200"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22" y="1401896"/>
            <a:ext cx="9220201" cy="440120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3600" dirty="0"/>
              <a:t>@MassDPH</a:t>
            </a:r>
          </a:p>
          <a:p>
            <a:pPr fontAlgn="base"/>
            <a:endParaRPr lang="en-US" sz="3600" dirty="0"/>
          </a:p>
          <a:p>
            <a:pPr fontAlgn="base"/>
            <a:r>
              <a:rPr lang="en-US" sz="3600" dirty="0"/>
              <a:t>Massachusetts Department of Public Health</a:t>
            </a:r>
          </a:p>
          <a:p>
            <a:pPr fontAlgn="base"/>
            <a:endParaRPr lang="en-US" sz="3600" dirty="0"/>
          </a:p>
          <a:p>
            <a:pPr fontAlgn="base"/>
            <a:r>
              <a:rPr lang="en-US" sz="3600" dirty="0"/>
              <a:t>DPH blog</a:t>
            </a:r>
          </a:p>
          <a:p>
            <a:pPr fontAlgn="base"/>
            <a:r>
              <a:rPr lang="en-US" sz="2800" dirty="0"/>
              <a:t>https://blog.mass.gov/publichealth</a:t>
            </a:r>
          </a:p>
          <a:p>
            <a:pPr fontAlgn="base"/>
            <a:endParaRPr lang="en-US" sz="3600" dirty="0"/>
          </a:p>
          <a:p>
            <a:pPr fontAlgn="base"/>
            <a:r>
              <a:rPr lang="en-US" sz="3600" dirty="0"/>
              <a:t>www.mass.gov/dph</a:t>
            </a:r>
          </a:p>
        </p:txBody>
      </p:sp>
      <p:pic>
        <p:nvPicPr>
          <p:cNvPr id="16" name="Picture 4" descr="C:\Users\ABCohen\AppData\Local\Microsoft\Windows\Temporary Internet Files\Content.Outlook\L5IST9YM\DPHLogo_Blue.png">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89648" y="4887039"/>
            <a:ext cx="1200149" cy="120014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id="{AB39DE3C-CDCC-724A-BB9E-78CAF2E049E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89648" y="3597197"/>
            <a:ext cx="1129705" cy="1129705"/>
          </a:xfrm>
          <a:prstGeom prst="rect">
            <a:avLst/>
          </a:prstGeom>
        </p:spPr>
      </p:pic>
    </p:spTree>
    <p:extLst>
      <p:ext uri="{BB962C8B-B14F-4D97-AF65-F5344CB8AC3E}">
        <p14:creationId xmlns:p14="http://schemas.microsoft.com/office/powerpoint/2010/main" val="1355803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Title Slide">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itle 2">
            <a:extLst>
              <a:ext uri="{FF2B5EF4-FFF2-40B4-BE49-F238E27FC236}">
                <a16:creationId xmlns:a16="http://schemas.microsoft.com/office/drawing/2014/main" id="{C0A2F920-3F11-AE49-8B23-113E3DB9044E}"/>
              </a:ext>
            </a:extLst>
          </p:cNvPr>
          <p:cNvSpPr txBox="1">
            <a:spLocks/>
          </p:cNvSpPr>
          <p:nvPr userDrawn="1"/>
        </p:nvSpPr>
        <p:spPr>
          <a:xfrm>
            <a:off x="2142581" y="1725492"/>
            <a:ext cx="8153399" cy="762003"/>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dirty="0">
                <a:ln>
                  <a:noFill/>
                </a:ln>
                <a:solidFill>
                  <a:sysClr val="windowText" lastClr="000000"/>
                </a:solidFill>
                <a:effectLst/>
                <a:uLnTx/>
                <a:uFillTx/>
                <a:latin typeface="+mn-lt"/>
                <a:cs typeface="Arial" charset="0"/>
              </a:rPr>
              <a:t>Thank You!</a:t>
            </a:r>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26" name="Picture 25">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
        <p:nvSpPr>
          <p:cNvPr id="10" name="Subtitle 3">
            <a:extLst>
              <a:ext uri="{FF2B5EF4-FFF2-40B4-BE49-F238E27FC236}">
                <a16:creationId xmlns:a16="http://schemas.microsoft.com/office/drawing/2014/main" id="{73BCFC28-B021-C74C-B60E-3525D726A156}"/>
              </a:ext>
            </a:extLst>
          </p:cNvPr>
          <p:cNvSpPr txBox="1">
            <a:spLocks/>
          </p:cNvSpPr>
          <p:nvPr userDrawn="1"/>
        </p:nvSpPr>
        <p:spPr>
          <a:xfrm>
            <a:off x="4199980" y="3581406"/>
            <a:ext cx="4038601" cy="844550"/>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dirty="0">
                <a:ln>
                  <a:noFill/>
                </a:ln>
                <a:solidFill>
                  <a:sysClr val="window" lastClr="FFFFFF"/>
                </a:solidFill>
                <a:effectLst/>
                <a:uLnTx/>
                <a:uFillTx/>
                <a:latin typeface="Calibri"/>
                <a:cs typeface="Arial" charset="0"/>
              </a:rPr>
              <a:t>Name of Presenter</a:t>
            </a:r>
          </a:p>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dirty="0">
                <a:ln>
                  <a:noFill/>
                </a:ln>
                <a:solidFill>
                  <a:sysClr val="window" lastClr="FFFFFF"/>
                </a:solidFill>
                <a:effectLst/>
                <a:uLnTx/>
                <a:uFillTx/>
                <a:latin typeface="Calibri"/>
                <a:cs typeface="Arial" charset="0"/>
              </a:rPr>
              <a:t>first.last@state.ma.us</a:t>
            </a:r>
          </a:p>
        </p:txBody>
      </p:sp>
    </p:spTree>
    <p:extLst>
      <p:ext uri="{BB962C8B-B14F-4D97-AF65-F5344CB8AC3E}">
        <p14:creationId xmlns:p14="http://schemas.microsoft.com/office/powerpoint/2010/main" val="2228874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376B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85144" y="2130425"/>
            <a:ext cx="8492455" cy="1470025"/>
          </a:xfrm>
        </p:spPr>
        <p:txBody>
          <a:bodyPr/>
          <a:lstStyle>
            <a:lvl1pPr algn="ctr">
              <a:defRPr/>
            </a:lvl1pPr>
          </a:lstStyle>
          <a:p>
            <a:r>
              <a:rPr lang="en-US" dirty="0"/>
              <a:t>Click to edit Master title style</a:t>
            </a:r>
          </a:p>
        </p:txBody>
      </p:sp>
      <p:sp>
        <p:nvSpPr>
          <p:cNvPr id="7" name="Rectangle 6">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9" name="Picture 8">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1627944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5" Type="http://schemas.openxmlformats.org/officeDocument/2006/relationships/slideLayout" Target="../slideLayouts/slideLayout21.xml"/><Relationship Id="rId4" Type="http://schemas.openxmlformats.org/officeDocument/2006/relationships/slideLayout" Target="../slideLayouts/slideLayout20.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592822" y="56524"/>
            <a:ext cx="10972800" cy="874654"/>
          </a:xfrm>
          <a:prstGeom prst="rect">
            <a:avLst/>
          </a:prstGeom>
        </p:spPr>
        <p:txBody>
          <a:bodyPr vert="horz" lIns="91440" tIns="45720" rIns="91440" bIns="45720" rtlCol="0" anchor="ctr">
            <a:normAutofit/>
          </a:bodyPr>
          <a:lstStyle/>
          <a:p>
            <a:r>
              <a:rPr lang="en-US"/>
              <a:t>Click to edit Master title style</a:t>
            </a:r>
          </a:p>
        </p:txBody>
      </p:sp>
      <p:sp>
        <p:nvSpPr>
          <p:cNvPr id="8" name="Rectangle 7">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31927519"/>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1" r:id="rId3"/>
    <p:sldLayoutId id="2147483662" r:id="rId4"/>
    <p:sldLayoutId id="2147483652" r:id="rId5"/>
    <p:sldLayoutId id="2147483653" r:id="rId6"/>
    <p:sldLayoutId id="2147483654" r:id="rId7"/>
    <p:sldLayoutId id="2147483655" r:id="rId8"/>
  </p:sldLayoutIdLst>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592822" y="56524"/>
            <a:ext cx="10972800" cy="874654"/>
          </a:xfrm>
          <a:prstGeom prst="rect">
            <a:avLst/>
          </a:prstGeom>
        </p:spPr>
        <p:txBody>
          <a:bodyPr vert="horz" lIns="91440" tIns="45720" rIns="91440" bIns="45720" rtlCol="0" anchor="ctr">
            <a:normAutofit/>
          </a:bodyPr>
          <a:lstStyle/>
          <a:p>
            <a:r>
              <a:rPr lang="en-US"/>
              <a:t>Click to edit Master title style</a:t>
            </a:r>
          </a:p>
        </p:txBody>
      </p:sp>
      <p:sp>
        <p:nvSpPr>
          <p:cNvPr id="8" name="Rectangle 7">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dirty="0">
              <a:solidFill>
                <a:srgbClr val="464646">
                  <a:lumMod val="40000"/>
                  <a:lumOff val="60000"/>
                </a:srgbClr>
              </a:solidFill>
            </a:endParaRPr>
          </a:p>
        </p:txBody>
      </p:sp>
    </p:spTree>
    <p:extLst>
      <p:ext uri="{BB962C8B-B14F-4D97-AF65-F5344CB8AC3E}">
        <p14:creationId xmlns:p14="http://schemas.microsoft.com/office/powerpoint/2010/main" val="2550578571"/>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2"/>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101E840A-BCBE-4B40-B158-B16879D32C9F}"/>
              </a:ext>
            </a:extLst>
          </p:cNvPr>
          <p:cNvSpPr/>
          <p:nvPr userDrawn="1"/>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Title Placeholder 1"/>
          <p:cNvSpPr>
            <a:spLocks noGrp="1"/>
          </p:cNvSpPr>
          <p:nvPr>
            <p:ph type="title"/>
          </p:nvPr>
        </p:nvSpPr>
        <p:spPr>
          <a:xfrm>
            <a:off x="592823" y="56524"/>
            <a:ext cx="10972800" cy="874654"/>
          </a:xfrm>
          <a:prstGeom prst="rect">
            <a:avLst/>
          </a:prstGeom>
        </p:spPr>
        <p:txBody>
          <a:bodyPr vert="horz" lIns="91440" tIns="45720" rIns="91440" bIns="45720" rtlCol="0" anchor="ctr">
            <a:normAutofit/>
          </a:bodyPr>
          <a:lstStyle/>
          <a:p>
            <a:r>
              <a:rPr lang="en-US"/>
              <a:t>Click to edit Master title style</a:t>
            </a:r>
          </a:p>
        </p:txBody>
      </p:sp>
      <p:sp>
        <p:nvSpPr>
          <p:cNvPr id="8" name="Rectangle 7">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9"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9"/>
            <a:ext cx="2736415" cy="365125"/>
          </a:xfrm>
          <a:prstGeom prst="rect">
            <a:avLst/>
          </a:prstGeom>
        </p:spPr>
        <p:txBody>
          <a:bodyPr vert="horz" lIns="91440" tIns="45720" rIns="91440" bIns="45720" rtlCol="0" anchor="ctr"/>
          <a:lstStyle>
            <a:lvl1pPr algn="r">
              <a:defRPr sz="9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75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114342619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Lst>
  <p:hf hdr="0" dt="0"/>
  <p:txStyles>
    <p:titleStyle>
      <a:lvl1pPr algn="l" defTabSz="685800" rtl="0" eaLnBrk="1" latinLnBrk="0" hangingPunct="1">
        <a:spcBef>
          <a:spcPct val="0"/>
        </a:spcBef>
        <a:buNone/>
        <a:defRPr sz="3300" b="1"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malegislature.gov/Laws/GeneralLaws/PartI/TitleII/Chapter19a/Section4b"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85145" y="1897675"/>
            <a:ext cx="8370536" cy="2927543"/>
          </a:xfrm>
        </p:spPr>
        <p:txBody>
          <a:bodyPr>
            <a:noAutofit/>
          </a:bodyPr>
          <a:lstStyle/>
          <a:p>
            <a:r>
              <a:rPr lang="en-US" sz="3600" dirty="0">
                <a:solidFill>
                  <a:schemeClr val="bg1"/>
                </a:solidFill>
                <a:cs typeface="Arial" panose="020B0604020202020204" pitchFamily="34" charset="0"/>
              </a:rPr>
              <a:t>Home Care Licensing Commission</a:t>
            </a:r>
            <a:br>
              <a:rPr lang="en-US" sz="3600" dirty="0">
                <a:solidFill>
                  <a:schemeClr val="bg1"/>
                </a:solidFill>
                <a:cs typeface="Arial" panose="020B0604020202020204" pitchFamily="34" charset="0"/>
              </a:rPr>
            </a:br>
            <a:br>
              <a:rPr lang="en-US" sz="3600" dirty="0">
                <a:solidFill>
                  <a:schemeClr val="bg1"/>
                </a:solidFill>
                <a:cs typeface="Arial" panose="020B0604020202020204" pitchFamily="34" charset="0"/>
              </a:rPr>
            </a:br>
            <a:r>
              <a:rPr lang="en-US" sz="3600" dirty="0">
                <a:solidFill>
                  <a:schemeClr val="bg1"/>
                </a:solidFill>
                <a:cs typeface="Arial" panose="020B0604020202020204" pitchFamily="34" charset="0"/>
              </a:rPr>
              <a:t>September 9, 2021</a:t>
            </a:r>
          </a:p>
        </p:txBody>
      </p:sp>
      <p:sp>
        <p:nvSpPr>
          <p:cNvPr id="3" name="Title 1"/>
          <p:cNvSpPr txBox="1">
            <a:spLocks/>
          </p:cNvSpPr>
          <p:nvPr/>
        </p:nvSpPr>
        <p:spPr>
          <a:xfrm>
            <a:off x="601132" y="3979342"/>
            <a:ext cx="7842223" cy="253365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pPr algn="l"/>
            <a:endParaRPr lang="en-US" altLang="en-US" sz="2000" b="0" dirty="0">
              <a:solidFill>
                <a:schemeClr val="bg1"/>
              </a:solidFill>
              <a:latin typeface="+mn-lt"/>
              <a:cs typeface="Arial" panose="020B0604020202020204" pitchFamily="34" charset="0"/>
            </a:endParaRPr>
          </a:p>
        </p:txBody>
      </p:sp>
    </p:spTree>
    <p:extLst>
      <p:ext uri="{BB962C8B-B14F-4D97-AF65-F5344CB8AC3E}">
        <p14:creationId xmlns:p14="http://schemas.microsoft.com/office/powerpoint/2010/main" val="1642002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FDDCD-44E4-4E2F-B8FD-B765DF3FBDE6}"/>
              </a:ext>
            </a:extLst>
          </p:cNvPr>
          <p:cNvSpPr>
            <a:spLocks noGrp="1"/>
          </p:cNvSpPr>
          <p:nvPr>
            <p:ph type="title"/>
          </p:nvPr>
        </p:nvSpPr>
        <p:spPr/>
        <p:txBody>
          <a:bodyPr/>
          <a:lstStyle/>
          <a:p>
            <a:r>
              <a:rPr lang="en-US"/>
              <a:t>Thank You!</a:t>
            </a:r>
            <a:endParaRPr lang="en-US" dirty="0"/>
          </a:p>
        </p:txBody>
      </p:sp>
      <p:sp>
        <p:nvSpPr>
          <p:cNvPr id="3" name="Content Placeholder 2">
            <a:extLst>
              <a:ext uri="{FF2B5EF4-FFF2-40B4-BE49-F238E27FC236}">
                <a16:creationId xmlns:a16="http://schemas.microsoft.com/office/drawing/2014/main" id="{94C07417-A1F0-4987-81DB-8E2DA54B5F14}"/>
              </a:ext>
            </a:extLst>
          </p:cNvPr>
          <p:cNvSpPr>
            <a:spLocks noGrp="1"/>
          </p:cNvSpPr>
          <p:nvPr>
            <p:ph idx="1"/>
          </p:nvPr>
        </p:nvSpPr>
        <p:spPr>
          <a:xfrm>
            <a:off x="393895" y="1308296"/>
            <a:ext cx="11188505" cy="4817868"/>
          </a:xfrm>
        </p:spPr>
        <p:txBody>
          <a:bodyPr/>
          <a:lstStyle/>
          <a:p>
            <a:r>
              <a:rPr lang="en-US" dirty="0"/>
              <a:t>Thank you to the members of the Home Care Licensing Commission for your dedication and hard work on this important issue.</a:t>
            </a:r>
          </a:p>
        </p:txBody>
      </p:sp>
    </p:spTree>
    <p:extLst>
      <p:ext uri="{BB962C8B-B14F-4D97-AF65-F5344CB8AC3E}">
        <p14:creationId xmlns:p14="http://schemas.microsoft.com/office/powerpoint/2010/main" val="2492737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004BE-BFBA-4CBC-88E3-CFA9AFD41AC2}"/>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E9A8CACB-671D-4323-BCBA-9500895AF4C8}"/>
              </a:ext>
            </a:extLst>
          </p:cNvPr>
          <p:cNvSpPr>
            <a:spLocks noGrp="1"/>
          </p:cNvSpPr>
          <p:nvPr>
            <p:ph idx="1"/>
          </p:nvPr>
        </p:nvSpPr>
        <p:spPr>
          <a:xfrm>
            <a:off x="592822" y="1322364"/>
            <a:ext cx="10989578" cy="4803800"/>
          </a:xfrm>
        </p:spPr>
        <p:txBody>
          <a:bodyPr/>
          <a:lstStyle/>
          <a:p>
            <a:pPr>
              <a:spcBef>
                <a:spcPts val="0"/>
              </a:spcBef>
              <a:spcAft>
                <a:spcPts val="600"/>
              </a:spcAft>
              <a:tabLst>
                <a:tab pos="457200" algn="l"/>
              </a:tabLst>
            </a:pPr>
            <a:r>
              <a:rPr lang="en-US" sz="2800" dirty="0">
                <a:solidFill>
                  <a:srgbClr val="141414"/>
                </a:solidFill>
                <a:effectLst/>
                <a:latin typeface="Calibri" panose="020F0502020204030204" pitchFamily="34" charset="0"/>
                <a:ea typeface="Times New Roman" panose="02020603050405020304" pitchFamily="18" charset="0"/>
              </a:rPr>
              <a:t>Welcome</a:t>
            </a:r>
            <a:endParaRPr lang="en-US" sz="2800" dirty="0">
              <a:solidFill>
                <a:srgbClr val="141414"/>
              </a:solidFill>
              <a:latin typeface="Calibri" panose="020F0502020204030204" pitchFamily="34" charset="0"/>
              <a:ea typeface="Times New Roman" panose="02020603050405020304" pitchFamily="18" charset="0"/>
            </a:endParaRPr>
          </a:p>
          <a:p>
            <a:pPr>
              <a:spcBef>
                <a:spcPts val="0"/>
              </a:spcBef>
              <a:spcAft>
                <a:spcPts val="600"/>
              </a:spcAft>
              <a:tabLst>
                <a:tab pos="457200" algn="l"/>
              </a:tabLst>
            </a:pPr>
            <a:r>
              <a:rPr lang="en-US" sz="2800" dirty="0">
                <a:solidFill>
                  <a:srgbClr val="141414"/>
                </a:solidFill>
                <a:effectLst/>
                <a:latin typeface="Calibri" panose="020F0502020204030204" pitchFamily="34" charset="0"/>
                <a:ea typeface="Times New Roman" panose="02020603050405020304" pitchFamily="18" charset="0"/>
              </a:rPr>
              <a:t>Vote on minutes from </a:t>
            </a:r>
            <a:r>
              <a:rPr lang="en-US" sz="2800" dirty="0">
                <a:solidFill>
                  <a:srgbClr val="141414"/>
                </a:solidFill>
                <a:latin typeface="Calibri" panose="020F0502020204030204" pitchFamily="34" charset="0"/>
                <a:ea typeface="Times New Roman" panose="02020603050405020304" pitchFamily="18" charset="0"/>
              </a:rPr>
              <a:t>August 4</a:t>
            </a:r>
            <a:r>
              <a:rPr lang="en-US" sz="2800" dirty="0">
                <a:solidFill>
                  <a:srgbClr val="141414"/>
                </a:solidFill>
                <a:effectLst/>
                <a:latin typeface="Calibri" panose="020F0502020204030204" pitchFamily="34" charset="0"/>
                <a:ea typeface="Times New Roman" panose="02020603050405020304" pitchFamily="18" charset="0"/>
              </a:rPr>
              <a:t>, 2021 meeting</a:t>
            </a:r>
            <a:endParaRPr lang="en-US" sz="2800" dirty="0">
              <a:solidFill>
                <a:srgbClr val="141414"/>
              </a:solidFill>
              <a:latin typeface="Calibri" panose="020F0502020204030204" pitchFamily="34" charset="0"/>
              <a:ea typeface="Times New Roman" panose="02020603050405020304" pitchFamily="18" charset="0"/>
            </a:endParaRPr>
          </a:p>
          <a:p>
            <a:pPr>
              <a:spcBef>
                <a:spcPts val="0"/>
              </a:spcBef>
              <a:spcAft>
                <a:spcPts val="600"/>
              </a:spcAft>
              <a:tabLst>
                <a:tab pos="457200" algn="l"/>
              </a:tabLst>
            </a:pPr>
            <a:r>
              <a:rPr lang="en-US" sz="2800" dirty="0">
                <a:solidFill>
                  <a:srgbClr val="141414"/>
                </a:solidFill>
                <a:effectLst/>
                <a:latin typeface="Calibri" panose="020F0502020204030204" pitchFamily="34" charset="0"/>
                <a:ea typeface="Times New Roman" panose="02020603050405020304" pitchFamily="18" charset="0"/>
              </a:rPr>
              <a:t>Overview of Final Report of Commission</a:t>
            </a:r>
          </a:p>
          <a:p>
            <a:pPr>
              <a:spcBef>
                <a:spcPts val="0"/>
              </a:spcBef>
              <a:spcAft>
                <a:spcPts val="600"/>
              </a:spcAft>
              <a:tabLst>
                <a:tab pos="457200" algn="l"/>
              </a:tabLst>
            </a:pPr>
            <a:r>
              <a:rPr lang="en-US" sz="2800" dirty="0">
                <a:solidFill>
                  <a:srgbClr val="141414"/>
                </a:solidFill>
                <a:latin typeface="Calibri" panose="020F0502020204030204" pitchFamily="34" charset="0"/>
              </a:rPr>
              <a:t>Vote on Final Report</a:t>
            </a:r>
            <a:endParaRPr lang="en-US" dirty="0"/>
          </a:p>
        </p:txBody>
      </p:sp>
    </p:spTree>
    <p:extLst>
      <p:ext uri="{BB962C8B-B14F-4D97-AF65-F5344CB8AC3E}">
        <p14:creationId xmlns:p14="http://schemas.microsoft.com/office/powerpoint/2010/main" val="3234852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3A7FC-5E3D-4E2F-99DC-4E5379C8EB21}"/>
              </a:ext>
            </a:extLst>
          </p:cNvPr>
          <p:cNvSpPr>
            <a:spLocks noGrp="1"/>
          </p:cNvSpPr>
          <p:nvPr>
            <p:ph type="title"/>
          </p:nvPr>
        </p:nvSpPr>
        <p:spPr/>
        <p:txBody>
          <a:bodyPr/>
          <a:lstStyle/>
          <a:p>
            <a:r>
              <a:rPr lang="en-US" dirty="0"/>
              <a:t>Statutory Authority	</a:t>
            </a:r>
          </a:p>
        </p:txBody>
      </p:sp>
      <p:sp>
        <p:nvSpPr>
          <p:cNvPr id="3" name="Content Placeholder 2">
            <a:extLst>
              <a:ext uri="{FF2B5EF4-FFF2-40B4-BE49-F238E27FC236}">
                <a16:creationId xmlns:a16="http://schemas.microsoft.com/office/drawing/2014/main" id="{E50495AA-83B6-4A8A-9A84-512042444171}"/>
              </a:ext>
            </a:extLst>
          </p:cNvPr>
          <p:cNvSpPr>
            <a:spLocks noGrp="1"/>
          </p:cNvSpPr>
          <p:nvPr>
            <p:ph idx="1"/>
          </p:nvPr>
        </p:nvSpPr>
        <p:spPr/>
        <p:txBody>
          <a:bodyPr/>
          <a:lstStyle/>
          <a:p>
            <a:r>
              <a:rPr lang="en-US" dirty="0"/>
              <a:t>Outside Section 97 of the FY’21 budget authorizes the Department of Public Health to chair a commission to study and make recommendations to establish a statewide licensing process for home care agencies in the Commonwealth.  </a:t>
            </a:r>
          </a:p>
          <a:p>
            <a:endParaRPr lang="en-US" dirty="0"/>
          </a:p>
          <a:p>
            <a:endParaRPr lang="en-US" dirty="0"/>
          </a:p>
        </p:txBody>
      </p:sp>
    </p:spTree>
    <p:extLst>
      <p:ext uri="{BB962C8B-B14F-4D97-AF65-F5344CB8AC3E}">
        <p14:creationId xmlns:p14="http://schemas.microsoft.com/office/powerpoint/2010/main" val="3280468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638BC-3168-4E36-9F84-FCB3642F5396}"/>
              </a:ext>
            </a:extLst>
          </p:cNvPr>
          <p:cNvSpPr>
            <a:spLocks noGrp="1"/>
          </p:cNvSpPr>
          <p:nvPr>
            <p:ph type="title"/>
          </p:nvPr>
        </p:nvSpPr>
        <p:spPr/>
        <p:txBody>
          <a:bodyPr/>
          <a:lstStyle/>
          <a:p>
            <a:r>
              <a:rPr lang="en-US" dirty="0"/>
              <a:t>Statutory Requirements</a:t>
            </a:r>
          </a:p>
        </p:txBody>
      </p:sp>
      <p:sp>
        <p:nvSpPr>
          <p:cNvPr id="3" name="Content Placeholder 2">
            <a:extLst>
              <a:ext uri="{FF2B5EF4-FFF2-40B4-BE49-F238E27FC236}">
                <a16:creationId xmlns:a16="http://schemas.microsoft.com/office/drawing/2014/main" id="{011A9159-29BB-4D1A-BA9B-B00DE9F9A6BA}"/>
              </a:ext>
            </a:extLst>
          </p:cNvPr>
          <p:cNvSpPr>
            <a:spLocks noGrp="1"/>
          </p:cNvSpPr>
          <p:nvPr>
            <p:ph idx="1"/>
          </p:nvPr>
        </p:nvSpPr>
        <p:spPr>
          <a:xfrm>
            <a:off x="211015" y="1167618"/>
            <a:ext cx="11371385" cy="4958545"/>
          </a:xfrm>
        </p:spPr>
        <p:txBody>
          <a:bodyPr/>
          <a:lstStyle/>
          <a:p>
            <a:pPr marL="0" marR="0" indent="0">
              <a:lnSpc>
                <a:spcPct val="115000"/>
              </a:lnSpc>
              <a:spcBef>
                <a:spcPts val="0"/>
              </a:spcBef>
              <a:spcAft>
                <a:spcPts val="0"/>
              </a:spcAft>
              <a:buNone/>
            </a:pPr>
            <a:r>
              <a:rPr lang="en-US" sz="2400" b="1" dirty="0">
                <a:effectLst/>
                <a:ea typeface="Times New Roman" panose="02020603050405020304" pitchFamily="18" charset="0"/>
                <a:cs typeface="Times New Roman" panose="02020603050405020304" pitchFamily="18" charset="0"/>
              </a:rPr>
              <a:t>The Commission is required by statute to study: </a:t>
            </a:r>
          </a:p>
          <a:p>
            <a:pPr marL="0" marR="0" indent="0">
              <a:lnSpc>
                <a:spcPct val="115000"/>
              </a:lnSpc>
              <a:spcBef>
                <a:spcPts val="0"/>
              </a:spcBef>
              <a:spcAft>
                <a:spcPts val="0"/>
              </a:spcAft>
              <a:buNone/>
            </a:pP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ffectLst/>
                <a:ea typeface="Times New Roman" panose="02020603050405020304" pitchFamily="18" charset="0"/>
                <a:cs typeface="Times New Roman" panose="02020603050405020304" pitchFamily="18" charset="0"/>
              </a:rPr>
              <a:t>current licensure, reporting and oversight requirements across the long-term care services industry and support systems and other relevant state agencies, including the provider monitoring conducted by the aging services access points established in </a:t>
            </a:r>
            <a:r>
              <a:rPr lang="en-US" sz="2400" u="none" strike="noStrike" dirty="0">
                <a:solidFill>
                  <a:srgbClr val="14558F"/>
                </a:solidFill>
                <a:effectLst/>
                <a:ea typeface="Times New Roman" panose="02020603050405020304" pitchFamily="18" charset="0"/>
                <a:cs typeface="Times New Roman" panose="02020603050405020304" pitchFamily="18" charset="0"/>
                <a:hlinkClick r:id="rId2"/>
              </a:rPr>
              <a:t>section 4B of chapter 19A</a:t>
            </a:r>
            <a:r>
              <a:rPr lang="en-US" sz="2400" dirty="0">
                <a:effectLst/>
                <a:ea typeface="Times New Roman" panose="02020603050405020304" pitchFamily="18" charset="0"/>
                <a:cs typeface="Times New Roman" panose="02020603050405020304" pitchFamily="18" charset="0"/>
              </a:rPr>
              <a:t> of the General Laws, to avoid duplication or conflicting requirements; </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ffectLst/>
                <a:ea typeface="Times New Roman" panose="02020603050405020304" pitchFamily="18" charset="0"/>
                <a:cs typeface="Times New Roman" panose="02020603050405020304" pitchFamily="18" charset="0"/>
              </a:rPr>
              <a:t>home care agency licensure requirements in other states; </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ffectLst/>
                <a:ea typeface="Times New Roman" panose="02020603050405020304" pitchFamily="18" charset="0"/>
                <a:cs typeface="Times New Roman" panose="02020603050405020304" pitchFamily="18" charset="0"/>
              </a:rPr>
              <a:t>processes for implementing a statewide home care agency licensure process; and</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ffectLst/>
                <a:ea typeface="Times New Roman" panose="02020603050405020304" pitchFamily="18" charset="0"/>
                <a:cs typeface="Times New Roman" panose="02020603050405020304" pitchFamily="18" charset="0"/>
              </a:rPr>
              <a:t>current licensure processes in the health care industry in Massachusetts. </a:t>
            </a:r>
            <a:endParaRPr lang="en-US" sz="2400" dirty="0">
              <a:effectLst/>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374340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6A719-7B10-42CF-A5CE-A01AEEDDF252}"/>
              </a:ext>
            </a:extLst>
          </p:cNvPr>
          <p:cNvSpPr>
            <a:spLocks noGrp="1"/>
          </p:cNvSpPr>
          <p:nvPr>
            <p:ph type="title"/>
          </p:nvPr>
        </p:nvSpPr>
        <p:spPr/>
        <p:txBody>
          <a:bodyPr/>
          <a:lstStyle/>
          <a:p>
            <a:r>
              <a:rPr lang="en-US" dirty="0"/>
              <a:t>Statutory Requirements</a:t>
            </a:r>
          </a:p>
        </p:txBody>
      </p:sp>
      <p:sp>
        <p:nvSpPr>
          <p:cNvPr id="3" name="Content Placeholder 2">
            <a:extLst>
              <a:ext uri="{FF2B5EF4-FFF2-40B4-BE49-F238E27FC236}">
                <a16:creationId xmlns:a16="http://schemas.microsoft.com/office/drawing/2014/main" id="{9196E8F7-0F43-496D-8D41-FFD471FED605}"/>
              </a:ext>
            </a:extLst>
          </p:cNvPr>
          <p:cNvSpPr>
            <a:spLocks noGrp="1"/>
          </p:cNvSpPr>
          <p:nvPr>
            <p:ph idx="1"/>
          </p:nvPr>
        </p:nvSpPr>
        <p:spPr>
          <a:xfrm>
            <a:off x="393895" y="1294228"/>
            <a:ext cx="11188505" cy="4831935"/>
          </a:xfrm>
        </p:spPr>
        <p:txBody>
          <a:bodyPr/>
          <a:lstStyle/>
          <a:p>
            <a:pPr marL="0" marR="0" indent="0">
              <a:lnSpc>
                <a:spcPct val="115000"/>
              </a:lnSpc>
              <a:spcBef>
                <a:spcPts val="0"/>
              </a:spcBef>
              <a:spcAft>
                <a:spcPts val="0"/>
              </a:spcAft>
              <a:buNone/>
            </a:pPr>
            <a:r>
              <a:rPr lang="en-US" sz="2400" b="1" dirty="0">
                <a:effectLst/>
                <a:ea typeface="Times New Roman" panose="02020603050405020304" pitchFamily="18" charset="0"/>
                <a:cs typeface="Times New Roman" panose="02020603050405020304" pitchFamily="18" charset="0"/>
              </a:rPr>
              <a:t>The commission shall make recommendations on</a:t>
            </a:r>
            <a:r>
              <a:rPr lang="en-US" sz="2400" dirty="0">
                <a:effectLst/>
                <a:ea typeface="Times New Roman" panose="02020603050405020304" pitchFamily="18" charset="0"/>
                <a:cs typeface="Times New Roman" panose="02020603050405020304" pitchFamily="18" charset="0"/>
              </a:rPr>
              <a:t>: </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a typeface="Times New Roman" panose="02020603050405020304" pitchFamily="18" charset="0"/>
                <a:cs typeface="Times New Roman" panose="02020603050405020304" pitchFamily="18" charset="0"/>
              </a:rPr>
              <a:t>S</a:t>
            </a:r>
            <a:r>
              <a:rPr lang="en-US" sz="2400" dirty="0">
                <a:effectLst/>
                <a:ea typeface="Times New Roman" panose="02020603050405020304" pitchFamily="18" charset="0"/>
                <a:cs typeface="Times New Roman" panose="02020603050405020304" pitchFamily="18" charset="0"/>
              </a:rPr>
              <a:t>trategies to implement a statewide home care agency licensure process; </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a typeface="Times New Roman" panose="02020603050405020304" pitchFamily="18" charset="0"/>
                <a:cs typeface="Times New Roman" panose="02020603050405020304" pitchFamily="18" charset="0"/>
              </a:rPr>
              <a:t>L</a:t>
            </a:r>
            <a:r>
              <a:rPr lang="en-US" sz="2400" dirty="0">
                <a:effectLst/>
                <a:ea typeface="Times New Roman" panose="02020603050405020304" pitchFamily="18" charset="0"/>
                <a:cs typeface="Times New Roman" panose="02020603050405020304" pitchFamily="18" charset="0"/>
              </a:rPr>
              <a:t>icensure, reporting and oversight requirements for the home care agencies; </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a typeface="Times New Roman" panose="02020603050405020304" pitchFamily="18" charset="0"/>
                <a:cs typeface="Times New Roman" panose="02020603050405020304" pitchFamily="18" charset="0"/>
              </a:rPr>
              <a:t>T</a:t>
            </a:r>
            <a:r>
              <a:rPr lang="en-US" sz="2400" dirty="0">
                <a:effectLst/>
                <a:ea typeface="Times New Roman" panose="02020603050405020304" pitchFamily="18" charset="0"/>
                <a:cs typeface="Times New Roman" panose="02020603050405020304" pitchFamily="18" charset="0"/>
              </a:rPr>
              <a:t>he standards for the issuance of a provisional license; </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a typeface="Times New Roman" panose="02020603050405020304" pitchFamily="18" charset="0"/>
                <a:cs typeface="Times New Roman" panose="02020603050405020304" pitchFamily="18" charset="0"/>
              </a:rPr>
              <a:t>E</a:t>
            </a:r>
            <a:r>
              <a:rPr lang="en-US" sz="2400" dirty="0">
                <a:effectLst/>
                <a:ea typeface="Times New Roman" panose="02020603050405020304" pitchFamily="18" charset="0"/>
                <a:cs typeface="Times New Roman" panose="02020603050405020304" pitchFamily="18" charset="0"/>
              </a:rPr>
              <a:t>nsuring recommendations for home care agency licensure process will align with state oversight process already in place through the aging services access points, the home care worker registry and the nurse aide registry; and</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a typeface="Times New Roman" panose="02020603050405020304" pitchFamily="18" charset="0"/>
                <a:cs typeface="Times New Roman" panose="02020603050405020304" pitchFamily="18" charset="0"/>
              </a:rPr>
              <a:t>A</a:t>
            </a:r>
            <a:r>
              <a:rPr lang="en-US" sz="2400" dirty="0">
                <a:effectLst/>
                <a:ea typeface="Times New Roman" panose="02020603050405020304" pitchFamily="18" charset="0"/>
                <a:cs typeface="Times New Roman" panose="02020603050405020304" pitchFamily="18" charset="0"/>
              </a:rPr>
              <a:t>ny other matters pertaining to licensing home care agencies.</a:t>
            </a:r>
            <a:endParaRPr lang="en-US" sz="2400" dirty="0">
              <a:effectLst/>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83862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77165-8ED4-4E4E-B1A4-031E7484CABF}"/>
              </a:ext>
            </a:extLst>
          </p:cNvPr>
          <p:cNvSpPr>
            <a:spLocks noGrp="1"/>
          </p:cNvSpPr>
          <p:nvPr>
            <p:ph type="title"/>
          </p:nvPr>
        </p:nvSpPr>
        <p:spPr/>
        <p:txBody>
          <a:bodyPr/>
          <a:lstStyle/>
          <a:p>
            <a:r>
              <a:rPr lang="en-US" dirty="0"/>
              <a:t>Vote on Meeting Minutes</a:t>
            </a:r>
          </a:p>
        </p:txBody>
      </p:sp>
      <p:sp>
        <p:nvSpPr>
          <p:cNvPr id="3" name="Content Placeholder 2">
            <a:extLst>
              <a:ext uri="{FF2B5EF4-FFF2-40B4-BE49-F238E27FC236}">
                <a16:creationId xmlns:a16="http://schemas.microsoft.com/office/drawing/2014/main" id="{B2A06E5A-6C7E-41E2-8F36-894C0B255AD6}"/>
              </a:ext>
            </a:extLst>
          </p:cNvPr>
          <p:cNvSpPr>
            <a:spLocks noGrp="1"/>
          </p:cNvSpPr>
          <p:nvPr>
            <p:ph idx="1"/>
          </p:nvPr>
        </p:nvSpPr>
        <p:spPr>
          <a:xfrm>
            <a:off x="337625" y="1378634"/>
            <a:ext cx="11244775" cy="4747529"/>
          </a:xfrm>
        </p:spPr>
        <p:txBody>
          <a:bodyPr/>
          <a:lstStyle/>
          <a:p>
            <a:r>
              <a:rPr lang="en-US" dirty="0"/>
              <a:t>August 4, 2021 Meeting Minutes</a:t>
            </a:r>
          </a:p>
        </p:txBody>
      </p:sp>
    </p:spTree>
    <p:extLst>
      <p:ext uri="{BB962C8B-B14F-4D97-AF65-F5344CB8AC3E}">
        <p14:creationId xmlns:p14="http://schemas.microsoft.com/office/powerpoint/2010/main" val="3148340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E6D6C-E638-4728-A16C-9C319DC4D8D4}"/>
              </a:ext>
            </a:extLst>
          </p:cNvPr>
          <p:cNvSpPr>
            <a:spLocks noGrp="1"/>
          </p:cNvSpPr>
          <p:nvPr>
            <p:ph type="title"/>
          </p:nvPr>
        </p:nvSpPr>
        <p:spPr/>
        <p:txBody>
          <a:bodyPr>
            <a:normAutofit/>
          </a:bodyPr>
          <a:lstStyle/>
          <a:p>
            <a:r>
              <a:rPr lang="en-US" dirty="0"/>
              <a:t>Overview of Final Report</a:t>
            </a:r>
          </a:p>
        </p:txBody>
      </p:sp>
      <p:sp>
        <p:nvSpPr>
          <p:cNvPr id="6" name="Content Placeholder 5">
            <a:extLst>
              <a:ext uri="{FF2B5EF4-FFF2-40B4-BE49-F238E27FC236}">
                <a16:creationId xmlns:a16="http://schemas.microsoft.com/office/drawing/2014/main" id="{5BEA2C9A-3BCD-4D8C-9B96-6F80E1132BE6}"/>
              </a:ext>
            </a:extLst>
          </p:cNvPr>
          <p:cNvSpPr>
            <a:spLocks noGrp="1"/>
          </p:cNvSpPr>
          <p:nvPr>
            <p:ph idx="1"/>
          </p:nvPr>
        </p:nvSpPr>
        <p:spPr>
          <a:xfrm>
            <a:off x="225083" y="1069145"/>
            <a:ext cx="11788726" cy="5176910"/>
          </a:xfrm>
        </p:spPr>
        <p:txBody>
          <a:bodyPr>
            <a:normAutofit/>
          </a:bodyPr>
          <a:lstStyle/>
          <a:p>
            <a:r>
              <a:rPr lang="en-US" sz="2800" dirty="0"/>
              <a:t>The Home Care Licensing Commission report provides a summary of the previous Home Care Licensing Commission meetings and the recommended proposed licensure framework for licensing home care agencies in Massachusetts.</a:t>
            </a:r>
          </a:p>
          <a:p>
            <a:pPr marL="0" indent="0">
              <a:buNone/>
            </a:pPr>
            <a:endParaRPr lang="en-US" sz="2800" dirty="0"/>
          </a:p>
          <a:p>
            <a:r>
              <a:rPr lang="en-US" sz="2800" dirty="0"/>
              <a:t>Thank you to the Commission members that provided feedback and comments on the Home Care Licensing Commission report.</a:t>
            </a:r>
          </a:p>
          <a:p>
            <a:pPr marL="0" indent="0">
              <a:buNone/>
            </a:pPr>
            <a:endParaRPr lang="en-US" sz="2000" dirty="0"/>
          </a:p>
        </p:txBody>
      </p:sp>
    </p:spTree>
    <p:extLst>
      <p:ext uri="{BB962C8B-B14F-4D97-AF65-F5344CB8AC3E}">
        <p14:creationId xmlns:p14="http://schemas.microsoft.com/office/powerpoint/2010/main" val="1024888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CD36B-8AF1-403D-BC60-82FD45A7CF85}"/>
              </a:ext>
            </a:extLst>
          </p:cNvPr>
          <p:cNvSpPr>
            <a:spLocks noGrp="1"/>
          </p:cNvSpPr>
          <p:nvPr>
            <p:ph type="title"/>
          </p:nvPr>
        </p:nvSpPr>
        <p:spPr/>
        <p:txBody>
          <a:bodyPr/>
          <a:lstStyle/>
          <a:p>
            <a:r>
              <a:rPr lang="en-US" dirty="0"/>
              <a:t>Overview of Final Report: Comments Included</a:t>
            </a:r>
          </a:p>
        </p:txBody>
      </p:sp>
      <p:sp>
        <p:nvSpPr>
          <p:cNvPr id="3" name="Content Placeholder 2">
            <a:extLst>
              <a:ext uri="{FF2B5EF4-FFF2-40B4-BE49-F238E27FC236}">
                <a16:creationId xmlns:a16="http://schemas.microsoft.com/office/drawing/2014/main" id="{32265F3E-8313-4887-A11E-3287B157C004}"/>
              </a:ext>
            </a:extLst>
          </p:cNvPr>
          <p:cNvSpPr>
            <a:spLocks noGrp="1"/>
          </p:cNvSpPr>
          <p:nvPr>
            <p:ph idx="1"/>
          </p:nvPr>
        </p:nvSpPr>
        <p:spPr>
          <a:xfrm>
            <a:off x="342314" y="1166018"/>
            <a:ext cx="10972800" cy="4525963"/>
          </a:xfrm>
        </p:spPr>
        <p:txBody>
          <a:bodyPr>
            <a:normAutofit/>
          </a:bodyPr>
          <a:lstStyle/>
          <a:p>
            <a:r>
              <a:rPr lang="en-US" sz="2400" dirty="0"/>
              <a:t>DPH updated the Home Care Licensing Commission report to incorporate the feedback and comments received:</a:t>
            </a:r>
          </a:p>
          <a:p>
            <a:pPr lvl="1"/>
            <a:r>
              <a:rPr lang="en-US" sz="1800" dirty="0"/>
              <a:t>Included the licensure fees for home care agency licensure for California, Connecticut and Pennsylvania</a:t>
            </a:r>
          </a:p>
          <a:p>
            <a:pPr lvl="1"/>
            <a:r>
              <a:rPr lang="en-US" sz="1800" dirty="0"/>
              <a:t>Noted that the licensure requirements presented by the Bureau of Health Care Safety and Quality </a:t>
            </a:r>
            <a:r>
              <a:rPr lang="en-US" sz="1800" dirty="0">
                <a:solidFill>
                  <a:srgbClr val="000000"/>
                </a:solidFill>
                <a:effectLst/>
                <a:ea typeface="Calibri" panose="020F0502020204030204" pitchFamily="34" charset="0"/>
                <a:cs typeface="Times New Roman" panose="02020603050405020304" pitchFamily="18" charset="0"/>
              </a:rPr>
              <a:t>may not </a:t>
            </a:r>
            <a:r>
              <a:rPr lang="en-US" sz="1800" dirty="0">
                <a:effectLst/>
                <a:ea typeface="Calibri" panose="020F0502020204030204" pitchFamily="34" charset="0"/>
                <a:cs typeface="Times New Roman" panose="02020603050405020304" pitchFamily="18" charset="0"/>
              </a:rPr>
              <a:t>all </a:t>
            </a:r>
            <a:r>
              <a:rPr lang="en-US" sz="1800" dirty="0">
                <a:solidFill>
                  <a:srgbClr val="000000"/>
                </a:solidFill>
                <a:effectLst/>
                <a:ea typeface="Calibri" panose="020F0502020204030204" pitchFamily="34" charset="0"/>
                <a:cs typeface="Times New Roman" panose="02020603050405020304" pitchFamily="18" charset="0"/>
              </a:rPr>
              <a:t>be applicable to the licensure of home care agencies due to the nature of care being provided in an individual’s home, as opposed to a healthcare facility.</a:t>
            </a:r>
          </a:p>
          <a:p>
            <a:pPr lvl="1"/>
            <a:r>
              <a:rPr lang="en-US" sz="1800" dirty="0">
                <a:solidFill>
                  <a:srgbClr val="000000"/>
                </a:solidFill>
                <a:ea typeface="Calibri" panose="020F0502020204030204" pitchFamily="34" charset="0"/>
                <a:cs typeface="Times New Roman" panose="02020603050405020304" pitchFamily="18" charset="0"/>
              </a:rPr>
              <a:t>Added that a service plan must detail if there will be any services that the primary agency is subcontracting to another agency or provider and that i</a:t>
            </a:r>
            <a:r>
              <a:rPr lang="en-US" sz="1800" dirty="0">
                <a:effectLst/>
                <a:ea typeface="Calibri" panose="020F0502020204030204" pitchFamily="34" charset="0"/>
                <a:cs typeface="Times New Roman" panose="02020603050405020304" pitchFamily="18" charset="0"/>
              </a:rPr>
              <a:t>f a home care agency is contracted with an ASAP, the contract and service plan are provided by the ASAP, not the home care agency.</a:t>
            </a:r>
          </a:p>
          <a:p>
            <a:pPr lvl="1"/>
            <a:r>
              <a:rPr lang="en-US" sz="1800" dirty="0">
                <a:solidFill>
                  <a:srgbClr val="000000"/>
                </a:solidFill>
                <a:ea typeface="Calibri" panose="020F0502020204030204" pitchFamily="34" charset="0"/>
                <a:cs typeface="Times New Roman" panose="02020603050405020304" pitchFamily="18" charset="0"/>
              </a:rPr>
              <a:t>Identified the state regulating agency as the Executive Office of Health and Human Services or an agency within the Executive Office of Health and Human Services.</a:t>
            </a:r>
          </a:p>
          <a:p>
            <a:pPr lvl="1"/>
            <a:r>
              <a:rPr lang="en-US" sz="1800" dirty="0">
                <a:solidFill>
                  <a:srgbClr val="000000"/>
                </a:solidFill>
                <a:ea typeface="Calibri" panose="020F0502020204030204" pitchFamily="34" charset="0"/>
                <a:cs typeface="Times New Roman" panose="02020603050405020304" pitchFamily="18" charset="0"/>
              </a:rPr>
              <a:t>Expanded upon the annual reporting by home care agencies to include reporting </a:t>
            </a:r>
            <a:r>
              <a:rPr lang="en-US" sz="1800" dirty="0">
                <a:effectLst/>
                <a:ea typeface="Times New Roman" panose="02020603050405020304" pitchFamily="18" charset="0"/>
                <a:cs typeface="Times New Roman" panose="02020603050405020304" pitchFamily="18" charset="0"/>
              </a:rPr>
              <a:t>on quality metrics and significant changes related to home care agency finances.</a:t>
            </a:r>
            <a:endParaRPr lang="en-US" sz="1800" dirty="0">
              <a:effectLst/>
              <a:ea typeface="Calibri" panose="020F0502020204030204" pitchFamily="34" charset="0"/>
              <a:cs typeface="Times New Roman" panose="02020603050405020304" pitchFamily="18" charset="0"/>
            </a:endParaRPr>
          </a:p>
          <a:p>
            <a:pPr lvl="1"/>
            <a:endParaRPr lang="en-US" sz="1800" dirty="0">
              <a:solidFill>
                <a:srgbClr val="000000"/>
              </a:solidFill>
              <a:effectLst/>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11478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D8351-E9D7-4686-81AE-8BDC7B5DF436}"/>
              </a:ext>
            </a:extLst>
          </p:cNvPr>
          <p:cNvSpPr>
            <a:spLocks noGrp="1"/>
          </p:cNvSpPr>
          <p:nvPr>
            <p:ph type="title"/>
          </p:nvPr>
        </p:nvSpPr>
        <p:spPr/>
        <p:txBody>
          <a:bodyPr>
            <a:normAutofit fontScale="90000"/>
          </a:bodyPr>
          <a:lstStyle/>
          <a:p>
            <a:r>
              <a:rPr lang="en-US" dirty="0"/>
              <a:t>Overview of Final Report: Comments Not Included</a:t>
            </a:r>
          </a:p>
        </p:txBody>
      </p:sp>
      <p:sp>
        <p:nvSpPr>
          <p:cNvPr id="3" name="Content Placeholder 2">
            <a:extLst>
              <a:ext uri="{FF2B5EF4-FFF2-40B4-BE49-F238E27FC236}">
                <a16:creationId xmlns:a16="http://schemas.microsoft.com/office/drawing/2014/main" id="{38A8CD38-6BFC-436F-A8AB-9CA227EAF31E}"/>
              </a:ext>
            </a:extLst>
          </p:cNvPr>
          <p:cNvSpPr>
            <a:spLocks noGrp="1"/>
          </p:cNvSpPr>
          <p:nvPr>
            <p:ph idx="1"/>
          </p:nvPr>
        </p:nvSpPr>
        <p:spPr>
          <a:xfrm>
            <a:off x="323557" y="1139483"/>
            <a:ext cx="11258843" cy="4986681"/>
          </a:xfrm>
        </p:spPr>
        <p:txBody>
          <a:bodyPr>
            <a:normAutofit/>
          </a:bodyPr>
          <a:lstStyle/>
          <a:p>
            <a:r>
              <a:rPr lang="en-US" sz="2400" dirty="0"/>
              <a:t>DPH did not incorporate the following comments and feedback in the final report:</a:t>
            </a:r>
          </a:p>
          <a:p>
            <a:pPr lvl="1"/>
            <a:r>
              <a:rPr lang="en-US" sz="1800" dirty="0"/>
              <a:t>Request to require home care agencies train workers on </a:t>
            </a:r>
            <a:r>
              <a:rPr lang="en-US" sz="1800" dirty="0">
                <a:solidFill>
                  <a:srgbClr val="212121"/>
                </a:solidFill>
                <a:effectLst/>
                <a:ea typeface="Times New Roman" panose="02020603050405020304" pitchFamily="18" charset="0"/>
              </a:rPr>
              <a:t>all other State and Federal employment and labor rights. </a:t>
            </a:r>
          </a:p>
          <a:p>
            <a:pPr lvl="2"/>
            <a:r>
              <a:rPr lang="en-US" sz="1800" dirty="0">
                <a:solidFill>
                  <a:srgbClr val="212121"/>
                </a:solidFill>
                <a:effectLst/>
                <a:ea typeface="Times New Roman" panose="02020603050405020304" pitchFamily="18" charset="0"/>
              </a:rPr>
              <a:t>The fina</a:t>
            </a:r>
            <a:r>
              <a:rPr lang="en-US" sz="1800" dirty="0">
                <a:solidFill>
                  <a:srgbClr val="212121"/>
                </a:solidFill>
                <a:ea typeface="Times New Roman" panose="02020603050405020304" pitchFamily="18" charset="0"/>
              </a:rPr>
              <a:t>l report requires home care agencies </a:t>
            </a:r>
            <a:r>
              <a:rPr lang="en-US" sz="1800">
                <a:solidFill>
                  <a:srgbClr val="212121"/>
                </a:solidFill>
                <a:ea typeface="Times New Roman" panose="02020603050405020304" pitchFamily="18" charset="0"/>
              </a:rPr>
              <a:t>to provide </a:t>
            </a:r>
            <a:r>
              <a:rPr lang="en-US" sz="1800" dirty="0">
                <a:solidFill>
                  <a:srgbClr val="212121"/>
                </a:solidFill>
                <a:ea typeface="Times New Roman" panose="02020603050405020304" pitchFamily="18" charset="0"/>
              </a:rPr>
              <a:t>training on the issues that directly impact home care workers, such as safe working conditions and wage theft. </a:t>
            </a:r>
            <a:endParaRPr lang="en-US" sz="1800" dirty="0">
              <a:solidFill>
                <a:srgbClr val="212121"/>
              </a:solidFill>
              <a:effectLst/>
              <a:ea typeface="Times New Roman" panose="02020603050405020304" pitchFamily="18" charset="0"/>
            </a:endParaRPr>
          </a:p>
          <a:p>
            <a:pPr lvl="1"/>
            <a:r>
              <a:rPr lang="en-US" sz="1800" dirty="0">
                <a:solidFill>
                  <a:srgbClr val="212121"/>
                </a:solidFill>
              </a:rPr>
              <a:t>Request to include licensure of home health agencies in the report.</a:t>
            </a:r>
          </a:p>
          <a:p>
            <a:pPr lvl="2"/>
            <a:r>
              <a:rPr lang="en-US" sz="1800" dirty="0">
                <a:solidFill>
                  <a:srgbClr val="212121"/>
                </a:solidFill>
              </a:rPr>
              <a:t>The final report focuses on charge of the Commission - licensure of home care agencies. The process for licensure of home health agencies will be informed by the Commission’s work but is a separate process.</a:t>
            </a:r>
          </a:p>
          <a:p>
            <a:pPr lvl="1"/>
            <a:r>
              <a:rPr lang="en-US" sz="1800" dirty="0">
                <a:solidFill>
                  <a:srgbClr val="212121"/>
                </a:solidFill>
              </a:rPr>
              <a:t>Request to include oversight and auditing roles of the Attorney General, State Auditor, EOHHS and EOEA.</a:t>
            </a:r>
          </a:p>
          <a:p>
            <a:pPr lvl="2"/>
            <a:r>
              <a:rPr lang="en-US" sz="1800" dirty="0">
                <a:effectLst/>
                <a:latin typeface="Calibri" panose="020F0502020204030204" pitchFamily="34" charset="0"/>
                <a:ea typeface="Calibri" panose="020F0502020204030204" pitchFamily="34" charset="0"/>
                <a:cs typeface="Times New Roman" panose="02020603050405020304" pitchFamily="18" charset="0"/>
              </a:rPr>
              <a:t>A relationship exists between these state agencies and constitutional officers as issues and/or concerns are referred to the appropriate agency for further investigation.</a:t>
            </a:r>
            <a:endParaRPr lang="en-US" sz="1800" dirty="0">
              <a:solidFill>
                <a:srgbClr val="212121"/>
              </a:solidFill>
            </a:endParaRPr>
          </a:p>
        </p:txBody>
      </p:sp>
    </p:spTree>
    <p:extLst>
      <p:ext uri="{BB962C8B-B14F-4D97-AF65-F5344CB8AC3E}">
        <p14:creationId xmlns:p14="http://schemas.microsoft.com/office/powerpoint/2010/main" val="3356889698"/>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17493</TotalTime>
  <Words>698</Words>
  <Application>Microsoft Office PowerPoint</Application>
  <PresentationFormat>Widescreen</PresentationFormat>
  <Paragraphs>46</Paragraphs>
  <Slides>10</Slides>
  <Notes>1</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10</vt:i4>
      </vt:variant>
    </vt:vector>
  </HeadingPairs>
  <TitlesOfParts>
    <vt:vector size="15" baseType="lpstr">
      <vt:lpstr>Arial</vt:lpstr>
      <vt:lpstr>Calibri</vt:lpstr>
      <vt:lpstr>Custom Design</vt:lpstr>
      <vt:lpstr>1_Custom Design</vt:lpstr>
      <vt:lpstr>2_Custom Design</vt:lpstr>
      <vt:lpstr>Home Care Licensing Commission  September 9, 2021</vt:lpstr>
      <vt:lpstr>Agenda</vt:lpstr>
      <vt:lpstr>Statutory Authority </vt:lpstr>
      <vt:lpstr>Statutory Requirements</vt:lpstr>
      <vt:lpstr>Statutory Requirements</vt:lpstr>
      <vt:lpstr>Vote on Meeting Minutes</vt:lpstr>
      <vt:lpstr>Overview of Final Report</vt:lpstr>
      <vt:lpstr>Overview of Final Report: Comments Included</vt:lpstr>
      <vt:lpstr>Overview of Final Report: Comments Not Included</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Callahan, Marita (DPH)</cp:lastModifiedBy>
  <cp:revision>412</cp:revision>
  <cp:lastPrinted>2020-01-15T13:38:51Z</cp:lastPrinted>
  <dcterms:created xsi:type="dcterms:W3CDTF">2019-01-10T19:26:50Z</dcterms:created>
  <dcterms:modified xsi:type="dcterms:W3CDTF">2021-09-21T20:56:23Z</dcterms:modified>
</cp:coreProperties>
</file>