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1255" r:id="rId3"/>
    <p:sldId id="335" r:id="rId4"/>
    <p:sldId id="1257" r:id="rId5"/>
    <p:sldId id="327" r:id="rId6"/>
    <p:sldId id="300" r:id="rId7"/>
    <p:sldId id="299" r:id="rId8"/>
    <p:sldId id="262" r:id="rId9"/>
    <p:sldId id="326" r:id="rId10"/>
    <p:sldId id="318" r:id="rId11"/>
    <p:sldId id="310" r:id="rId12"/>
    <p:sldId id="330" r:id="rId13"/>
    <p:sldId id="319" r:id="rId14"/>
    <p:sldId id="325" r:id="rId15"/>
    <p:sldId id="1256" r:id="rId16"/>
    <p:sldId id="343" r:id="rId17"/>
    <p:sldId id="323" r:id="rId18"/>
    <p:sldId id="295"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bakhanlou-Chase, Hermik (DPH)" initials="BCH(" lastIdx="42" clrIdx="0"/>
  <p:cmAuthor id="2" name="Cohen, Gabriel R. (EHS)" initials="CGR(" lastIdx="7" clrIdx="1">
    <p:extLst>
      <p:ext uri="{19B8F6BF-5375-455C-9EA6-DF929625EA0E}">
        <p15:presenceInfo xmlns:p15="http://schemas.microsoft.com/office/powerpoint/2012/main" userId="S::Gabriel.R.Cohen@mass.gov::e20ddc8d-0929-4427-8e44-0c6a2a0adacf" providerId="AD"/>
      </p:ext>
    </p:extLst>
  </p:cmAuthor>
  <p:cmAuthor id="3" name="Ruiz, Sarah (DPH)" initials="RS(" lastIdx="13" clrIdx="2">
    <p:extLst>
      <p:ext uri="{19B8F6BF-5375-455C-9EA6-DF929625EA0E}">
        <p15:presenceInfo xmlns:p15="http://schemas.microsoft.com/office/powerpoint/2012/main" userId="S::sarah.ruiz@mass.gov::4d9f0bd3-0c01-4201-9ac6-0c8c6b52e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89529" autoAdjust="0"/>
  </p:normalViewPr>
  <p:slideViewPr>
    <p:cSldViewPr snapToGrid="0">
      <p:cViewPr varScale="1">
        <p:scale>
          <a:sx n="108" d="100"/>
          <a:sy n="108" d="100"/>
        </p:scale>
        <p:origin x="120" y="144"/>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146.243.80.9\DPH3\BSAS\Groups\Statistics%20and%20Evaluation\_ODADS\Projects\Stimulant%20Commission\Hermik's%20Folder\From%20Conor_BSAS%20Treatment%20Revised_11-3-2021\11-3-2021%20BSAS%20Treatment%20PST%20data%20updates.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Stimulant Searches</c:v>
          </c:tx>
          <c:spPr>
            <a:solidFill>
              <a:schemeClr val="accent4"/>
            </a:solidFill>
            <a:ln>
              <a:solidFill>
                <a:schemeClr val="accent4"/>
              </a:solidFill>
            </a:ln>
            <a:effectLst/>
          </c:spPr>
          <c:invertIfNegative val="0"/>
          <c:cat>
            <c:strRef>
              <c:f>'Indiv level Helpline Searches'!$E$2:$E$38</c:f>
              <c:strCache>
                <c:ptCount val="37"/>
                <c:pt idx="0">
                  <c:v>Jul,2018</c:v>
                </c:pt>
                <c:pt idx="1">
                  <c:v>Aug,2018</c:v>
                </c:pt>
                <c:pt idx="2">
                  <c:v>Sep,2018</c:v>
                </c:pt>
                <c:pt idx="3">
                  <c:v>Oct ,2018</c:v>
                </c:pt>
                <c:pt idx="4">
                  <c:v>Nov,2018</c:v>
                </c:pt>
                <c:pt idx="5">
                  <c:v>Dec,2018</c:v>
                </c:pt>
                <c:pt idx="6">
                  <c:v>Jan,2019</c:v>
                </c:pt>
                <c:pt idx="7">
                  <c:v>Feb,2019</c:v>
                </c:pt>
                <c:pt idx="8">
                  <c:v>Mar,2019</c:v>
                </c:pt>
                <c:pt idx="9">
                  <c:v>Apr,2019</c:v>
                </c:pt>
                <c:pt idx="10">
                  <c:v>May,2019</c:v>
                </c:pt>
                <c:pt idx="11">
                  <c:v>Jun,2019</c:v>
                </c:pt>
                <c:pt idx="12">
                  <c:v>Jul,2019</c:v>
                </c:pt>
                <c:pt idx="13">
                  <c:v>Aug,2019</c:v>
                </c:pt>
                <c:pt idx="14">
                  <c:v>Sep,2019</c:v>
                </c:pt>
                <c:pt idx="15">
                  <c:v>Oct ,2019</c:v>
                </c:pt>
                <c:pt idx="16">
                  <c:v>Nov,2019</c:v>
                </c:pt>
                <c:pt idx="17">
                  <c:v>Dec,2019</c:v>
                </c:pt>
                <c:pt idx="18">
                  <c:v>Jan,2020</c:v>
                </c:pt>
                <c:pt idx="19">
                  <c:v>Feb,2020</c:v>
                </c:pt>
                <c:pt idx="20">
                  <c:v>Mar,2020</c:v>
                </c:pt>
                <c:pt idx="21">
                  <c:v>Apr,2020</c:v>
                </c:pt>
                <c:pt idx="22">
                  <c:v>May,2020</c:v>
                </c:pt>
                <c:pt idx="23">
                  <c:v>Jun,2020</c:v>
                </c:pt>
                <c:pt idx="24">
                  <c:v>Jul,2020</c:v>
                </c:pt>
                <c:pt idx="25">
                  <c:v>Aug,2020</c:v>
                </c:pt>
                <c:pt idx="26">
                  <c:v>Sep,2020</c:v>
                </c:pt>
                <c:pt idx="27">
                  <c:v>Oct ,2020</c:v>
                </c:pt>
                <c:pt idx="28">
                  <c:v>Nov,2020</c:v>
                </c:pt>
                <c:pt idx="29">
                  <c:v>Dec,2020</c:v>
                </c:pt>
                <c:pt idx="30">
                  <c:v>Jan,2021</c:v>
                </c:pt>
                <c:pt idx="31">
                  <c:v>Feb,2021</c:v>
                </c:pt>
                <c:pt idx="32">
                  <c:v>Mar,2021</c:v>
                </c:pt>
                <c:pt idx="33">
                  <c:v>Apr,2021</c:v>
                </c:pt>
                <c:pt idx="34">
                  <c:v>May,2021</c:v>
                </c:pt>
                <c:pt idx="35">
                  <c:v>Jun,2021</c:v>
                </c:pt>
                <c:pt idx="36">
                  <c:v>Jul,2021</c:v>
                </c:pt>
              </c:strCache>
            </c:strRef>
          </c:cat>
          <c:val>
            <c:numRef>
              <c:f>'Indiv level Helpline Searches'!$I$2:$I$38</c:f>
              <c:numCache>
                <c:formatCode>General</c:formatCode>
                <c:ptCount val="37"/>
                <c:pt idx="0">
                  <c:v>160</c:v>
                </c:pt>
                <c:pt idx="1">
                  <c:v>156</c:v>
                </c:pt>
                <c:pt idx="2">
                  <c:v>156</c:v>
                </c:pt>
                <c:pt idx="3">
                  <c:v>182</c:v>
                </c:pt>
                <c:pt idx="4">
                  <c:v>158</c:v>
                </c:pt>
                <c:pt idx="5">
                  <c:v>146</c:v>
                </c:pt>
                <c:pt idx="6">
                  <c:v>148</c:v>
                </c:pt>
                <c:pt idx="7">
                  <c:v>148</c:v>
                </c:pt>
                <c:pt idx="8">
                  <c:v>330</c:v>
                </c:pt>
                <c:pt idx="9">
                  <c:v>294</c:v>
                </c:pt>
                <c:pt idx="10">
                  <c:v>248</c:v>
                </c:pt>
                <c:pt idx="11">
                  <c:v>118</c:v>
                </c:pt>
                <c:pt idx="12">
                  <c:v>176</c:v>
                </c:pt>
                <c:pt idx="13">
                  <c:v>151</c:v>
                </c:pt>
                <c:pt idx="14">
                  <c:v>168</c:v>
                </c:pt>
                <c:pt idx="15">
                  <c:v>210</c:v>
                </c:pt>
                <c:pt idx="16">
                  <c:v>153</c:v>
                </c:pt>
                <c:pt idx="17">
                  <c:v>128</c:v>
                </c:pt>
                <c:pt idx="18">
                  <c:v>144</c:v>
                </c:pt>
                <c:pt idx="19">
                  <c:v>143</c:v>
                </c:pt>
                <c:pt idx="20">
                  <c:v>160</c:v>
                </c:pt>
                <c:pt idx="21">
                  <c:v>190</c:v>
                </c:pt>
                <c:pt idx="22">
                  <c:v>220</c:v>
                </c:pt>
                <c:pt idx="23">
                  <c:v>207</c:v>
                </c:pt>
                <c:pt idx="24">
                  <c:v>167</c:v>
                </c:pt>
                <c:pt idx="25">
                  <c:v>188</c:v>
                </c:pt>
                <c:pt idx="26">
                  <c:v>204</c:v>
                </c:pt>
                <c:pt idx="27">
                  <c:v>221</c:v>
                </c:pt>
                <c:pt idx="28">
                  <c:v>173</c:v>
                </c:pt>
                <c:pt idx="29">
                  <c:v>186</c:v>
                </c:pt>
                <c:pt idx="30">
                  <c:v>200</c:v>
                </c:pt>
                <c:pt idx="31">
                  <c:v>176</c:v>
                </c:pt>
                <c:pt idx="32">
                  <c:v>214</c:v>
                </c:pt>
                <c:pt idx="33">
                  <c:v>247</c:v>
                </c:pt>
                <c:pt idx="34">
                  <c:v>221</c:v>
                </c:pt>
                <c:pt idx="35">
                  <c:v>235</c:v>
                </c:pt>
                <c:pt idx="36">
                  <c:v>239</c:v>
                </c:pt>
              </c:numCache>
            </c:numRef>
          </c:val>
          <c:extLst>
            <c:ext xmlns:c16="http://schemas.microsoft.com/office/drawing/2014/chart" uri="{C3380CC4-5D6E-409C-BE32-E72D297353CC}">
              <c16:uniqueId val="{00000000-BC6B-4912-9917-BE2B9734A0CA}"/>
            </c:ext>
          </c:extLst>
        </c:ser>
        <c:ser>
          <c:idx val="3"/>
          <c:order val="1"/>
          <c:tx>
            <c:v>All Helpline Searches</c:v>
          </c:tx>
          <c:spPr>
            <a:solidFill>
              <a:schemeClr val="bg2"/>
            </a:solidFill>
            <a:ln>
              <a:solidFill>
                <a:schemeClr val="bg2"/>
              </a:solidFill>
            </a:ln>
            <a:effectLst/>
          </c:spPr>
          <c:invertIfNegative val="0"/>
          <c:val>
            <c:numRef>
              <c:f>'Indiv level Helpline Searches'!$J$2:$J$38</c:f>
              <c:numCache>
                <c:formatCode>#,##0</c:formatCode>
                <c:ptCount val="37"/>
                <c:pt idx="0">
                  <c:v>4768</c:v>
                </c:pt>
                <c:pt idx="1">
                  <c:v>4857</c:v>
                </c:pt>
                <c:pt idx="2">
                  <c:v>4839</c:v>
                </c:pt>
                <c:pt idx="3">
                  <c:v>4729</c:v>
                </c:pt>
                <c:pt idx="4">
                  <c:v>4515</c:v>
                </c:pt>
                <c:pt idx="5">
                  <c:v>3988</c:v>
                </c:pt>
                <c:pt idx="6">
                  <c:v>3991</c:v>
                </c:pt>
                <c:pt idx="7">
                  <c:v>4109</c:v>
                </c:pt>
                <c:pt idx="8">
                  <c:v>6554</c:v>
                </c:pt>
                <c:pt idx="9">
                  <c:v>6721</c:v>
                </c:pt>
                <c:pt idx="10">
                  <c:v>5663</c:v>
                </c:pt>
                <c:pt idx="11">
                  <c:v>3868</c:v>
                </c:pt>
                <c:pt idx="12">
                  <c:v>3951</c:v>
                </c:pt>
                <c:pt idx="13">
                  <c:v>4232</c:v>
                </c:pt>
                <c:pt idx="14">
                  <c:v>4352</c:v>
                </c:pt>
                <c:pt idx="15">
                  <c:v>4394</c:v>
                </c:pt>
                <c:pt idx="16">
                  <c:v>4421</c:v>
                </c:pt>
                <c:pt idx="17">
                  <c:v>5016</c:v>
                </c:pt>
                <c:pt idx="18">
                  <c:v>4473</c:v>
                </c:pt>
                <c:pt idx="19">
                  <c:v>4172</c:v>
                </c:pt>
                <c:pt idx="20">
                  <c:v>5657</c:v>
                </c:pt>
                <c:pt idx="21">
                  <c:v>4020</c:v>
                </c:pt>
                <c:pt idx="22">
                  <c:v>3729</c:v>
                </c:pt>
                <c:pt idx="23">
                  <c:v>4262</c:v>
                </c:pt>
                <c:pt idx="24">
                  <c:v>4232</c:v>
                </c:pt>
                <c:pt idx="25">
                  <c:v>4253</c:v>
                </c:pt>
                <c:pt idx="26">
                  <c:v>4566</c:v>
                </c:pt>
                <c:pt idx="27">
                  <c:v>4825</c:v>
                </c:pt>
                <c:pt idx="28">
                  <c:v>3916</c:v>
                </c:pt>
                <c:pt idx="29">
                  <c:v>4405</c:v>
                </c:pt>
                <c:pt idx="30">
                  <c:v>4841</c:v>
                </c:pt>
                <c:pt idx="31">
                  <c:v>4277</c:v>
                </c:pt>
                <c:pt idx="32">
                  <c:v>5341</c:v>
                </c:pt>
                <c:pt idx="33">
                  <c:v>5887</c:v>
                </c:pt>
                <c:pt idx="34">
                  <c:v>4973</c:v>
                </c:pt>
                <c:pt idx="35">
                  <c:v>5349</c:v>
                </c:pt>
                <c:pt idx="36">
                  <c:v>5356</c:v>
                </c:pt>
              </c:numCache>
            </c:numRef>
          </c:val>
          <c:extLst>
            <c:ext xmlns:c16="http://schemas.microsoft.com/office/drawing/2014/chart" uri="{C3380CC4-5D6E-409C-BE32-E72D297353CC}">
              <c16:uniqueId val="{00000001-BC6B-4912-9917-BE2B9734A0CA}"/>
            </c:ext>
          </c:extLst>
        </c:ser>
        <c:dLbls>
          <c:showLegendKey val="0"/>
          <c:showVal val="0"/>
          <c:showCatName val="0"/>
          <c:showSerName val="0"/>
          <c:showPercent val="0"/>
          <c:showBubbleSize val="0"/>
        </c:dLbls>
        <c:gapWidth val="150"/>
        <c:overlap val="100"/>
        <c:axId val="94707712"/>
        <c:axId val="94709248"/>
      </c:barChart>
      <c:catAx>
        <c:axId val="9470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709248"/>
        <c:crosses val="autoZero"/>
        <c:auto val="1"/>
        <c:lblAlgn val="ctr"/>
        <c:lblOffset val="100"/>
        <c:noMultiLvlLbl val="0"/>
      </c:catAx>
      <c:valAx>
        <c:axId val="94709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70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053562139951"/>
          <c:y val="3.0749766020033792E-2"/>
          <c:w val="0.73009054452753275"/>
          <c:h val="0.77173474334256342"/>
        </c:manualLayout>
      </c:layout>
      <c:lineChart>
        <c:grouping val="standard"/>
        <c:varyColors val="0"/>
        <c:ser>
          <c:idx val="0"/>
          <c:order val="0"/>
          <c:tx>
            <c:v>Methamphetamine</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'[Chart in Microsoft PowerPoint]Statewide'!$A$3:$A$6</c:f>
              <c:numCache>
                <c:formatCode>General</c:formatCode>
                <c:ptCount val="4"/>
                <c:pt idx="0">
                  <c:v>2017</c:v>
                </c:pt>
                <c:pt idx="1">
                  <c:v>2018</c:v>
                </c:pt>
                <c:pt idx="2">
                  <c:v>2019</c:v>
                </c:pt>
                <c:pt idx="3">
                  <c:v>2020</c:v>
                </c:pt>
              </c:numCache>
            </c:numRef>
          </c:cat>
          <c:val>
            <c:numRef>
              <c:f>'[Chart in Microsoft PowerPoint]Statewide'!$D$3:$D$6</c:f>
              <c:numCache>
                <c:formatCode>#,##0</c:formatCode>
                <c:ptCount val="4"/>
                <c:pt idx="0">
                  <c:v>1389</c:v>
                </c:pt>
                <c:pt idx="1">
                  <c:v>2088</c:v>
                </c:pt>
                <c:pt idx="2">
                  <c:v>2448</c:v>
                </c:pt>
                <c:pt idx="3">
                  <c:v>4731</c:v>
                </c:pt>
              </c:numCache>
            </c:numRef>
          </c:val>
          <c:smooth val="0"/>
          <c:extLst>
            <c:ext xmlns:c16="http://schemas.microsoft.com/office/drawing/2014/chart" uri="{C3380CC4-5D6E-409C-BE32-E72D297353CC}">
              <c16:uniqueId val="{00000000-F3C5-4246-9FB9-E8940DBF0F4D}"/>
            </c:ext>
          </c:extLst>
        </c:ser>
        <c:ser>
          <c:idx val="1"/>
          <c:order val="1"/>
          <c:tx>
            <c:v>Stimulants</c:v>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'[Chart in Microsoft PowerPoint]Statewide'!$D$12:$D$15</c:f>
              <c:numCache>
                <c:formatCode>#,##0</c:formatCode>
                <c:ptCount val="4"/>
                <c:pt idx="0">
                  <c:v>13614</c:v>
                </c:pt>
                <c:pt idx="1">
                  <c:v>15340</c:v>
                </c:pt>
                <c:pt idx="2">
                  <c:v>14676</c:v>
                </c:pt>
                <c:pt idx="3">
                  <c:v>19801</c:v>
                </c:pt>
              </c:numCache>
            </c:numRef>
          </c:val>
          <c:smooth val="0"/>
          <c:extLst>
            <c:ext xmlns:c16="http://schemas.microsoft.com/office/drawing/2014/chart" uri="{C3380CC4-5D6E-409C-BE32-E72D297353CC}">
              <c16:uniqueId val="{00000001-F3C5-4246-9FB9-E8940DBF0F4D}"/>
            </c:ext>
          </c:extLst>
        </c:ser>
        <c:dLbls>
          <c:showLegendKey val="0"/>
          <c:showVal val="0"/>
          <c:showCatName val="0"/>
          <c:showSerName val="0"/>
          <c:showPercent val="0"/>
          <c:showBubbleSize val="0"/>
        </c:dLbls>
        <c:marker val="1"/>
        <c:smooth val="0"/>
        <c:axId val="551000064"/>
        <c:axId val="550990224"/>
      </c:lineChart>
      <c:catAx>
        <c:axId val="55100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990224"/>
        <c:crosses val="autoZero"/>
        <c:auto val="1"/>
        <c:lblAlgn val="ctr"/>
        <c:lblOffset val="100"/>
        <c:noMultiLvlLbl val="0"/>
      </c:catAx>
      <c:valAx>
        <c:axId val="550990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Number of Admissions</a:t>
                </a:r>
              </a:p>
            </c:rich>
          </c:tx>
          <c:layout>
            <c:manualLayout>
              <c:xMode val="edge"/>
              <c:yMode val="edge"/>
              <c:x val="2.4241394509671759E-2"/>
              <c:y val="0.2489613603781058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000064"/>
        <c:crosses val="autoZero"/>
        <c:crossBetween val="between"/>
      </c:valAx>
      <c:spPr>
        <a:noFill/>
        <a:ln>
          <a:noFill/>
        </a:ln>
        <a:effectLst/>
      </c:spPr>
    </c:plotArea>
    <c:legend>
      <c:legendPos val="r"/>
      <c:layout>
        <c:manualLayout>
          <c:xMode val="edge"/>
          <c:yMode val="edge"/>
          <c:x val="0.14335420715568464"/>
          <c:y val="0.87110573169596284"/>
          <c:w val="0.76928905883379584"/>
          <c:h val="0.111753638150193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Barnstable</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'County (All Stim)'!$B$3:$B$6</c:f>
              <c:numCache>
                <c:formatCode>General</c:formatCode>
                <c:ptCount val="4"/>
                <c:pt idx="0">
                  <c:v>2017</c:v>
                </c:pt>
                <c:pt idx="1">
                  <c:v>2018</c:v>
                </c:pt>
                <c:pt idx="2">
                  <c:v>2019</c:v>
                </c:pt>
                <c:pt idx="3">
                  <c:v>2020</c:v>
                </c:pt>
              </c:numCache>
            </c:numRef>
          </c:cat>
          <c:val>
            <c:numRef>
              <c:f>'County (All Stim)'!$F$3:$F$6</c:f>
              <c:numCache>
                <c:formatCode>0.00</c:formatCode>
                <c:ptCount val="4"/>
                <c:pt idx="0">
                  <c:v>145.07137842737853</c:v>
                </c:pt>
                <c:pt idx="1">
                  <c:v>139.34639606376166</c:v>
                </c:pt>
                <c:pt idx="2">
                  <c:v>110.32672845661935</c:v>
                </c:pt>
                <c:pt idx="3">
                  <c:v>153.71883086215163</c:v>
                </c:pt>
              </c:numCache>
            </c:numRef>
          </c:val>
          <c:smooth val="0"/>
          <c:extLst>
            <c:ext xmlns:c16="http://schemas.microsoft.com/office/drawing/2014/chart" uri="{C3380CC4-5D6E-409C-BE32-E72D297353CC}">
              <c16:uniqueId val="{00000000-1F02-4975-BEE3-3A306EFEB29D}"/>
            </c:ext>
          </c:extLst>
        </c:ser>
        <c:ser>
          <c:idx val="1"/>
          <c:order val="1"/>
          <c:tx>
            <c:v>Berkshire</c:v>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'County (All Stim)'!$F$7:$F$10</c:f>
              <c:numCache>
                <c:formatCode>0.00</c:formatCode>
                <c:ptCount val="4"/>
                <c:pt idx="0">
                  <c:v>117.64595687532733</c:v>
                </c:pt>
                <c:pt idx="1">
                  <c:v>210.68368118675411</c:v>
                </c:pt>
                <c:pt idx="2">
                  <c:v>186.71136656532792</c:v>
                </c:pt>
                <c:pt idx="3">
                  <c:v>210.44586231515777</c:v>
                </c:pt>
              </c:numCache>
            </c:numRef>
          </c:val>
          <c:smooth val="0"/>
          <c:extLst>
            <c:ext xmlns:c16="http://schemas.microsoft.com/office/drawing/2014/chart" uri="{C3380CC4-5D6E-409C-BE32-E72D297353CC}">
              <c16:uniqueId val="{00000001-1F02-4975-BEE3-3A306EFEB29D}"/>
            </c:ext>
          </c:extLst>
        </c:ser>
        <c:ser>
          <c:idx val="2"/>
          <c:order val="2"/>
          <c:tx>
            <c:v>Bristol</c:v>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'County (All Stim)'!$F$11:$F$14</c:f>
              <c:numCache>
                <c:formatCode>0.00</c:formatCode>
                <c:ptCount val="4"/>
                <c:pt idx="0">
                  <c:v>164.02175192179098</c:v>
                </c:pt>
                <c:pt idx="1">
                  <c:v>218.53877244674877</c:v>
                </c:pt>
                <c:pt idx="2">
                  <c:v>214.02670257542837</c:v>
                </c:pt>
                <c:pt idx="3">
                  <c:v>233.80185988615887</c:v>
                </c:pt>
              </c:numCache>
            </c:numRef>
          </c:val>
          <c:smooth val="0"/>
          <c:extLst>
            <c:ext xmlns:c16="http://schemas.microsoft.com/office/drawing/2014/chart" uri="{C3380CC4-5D6E-409C-BE32-E72D297353CC}">
              <c16:uniqueId val="{00000002-1F02-4975-BEE3-3A306EFEB29D}"/>
            </c:ext>
          </c:extLst>
        </c:ser>
        <c:ser>
          <c:idx val="3"/>
          <c:order val="3"/>
          <c:tx>
            <c:v>Dukes</c:v>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'County (All Stim)'!$F$15:$F$18</c:f>
              <c:numCache>
                <c:formatCode>0.00</c:formatCode>
                <c:ptCount val="4"/>
                <c:pt idx="0">
                  <c:v>144.06076917426793</c:v>
                </c:pt>
                <c:pt idx="1">
                  <c:v>57.529742530307423</c:v>
                </c:pt>
                <c:pt idx="2">
                  <c:v>34.474504379763658</c:v>
                </c:pt>
                <c:pt idx="3">
                  <c:v>45.966005839684875</c:v>
                </c:pt>
              </c:numCache>
            </c:numRef>
          </c:val>
          <c:smooth val="0"/>
          <c:extLst>
            <c:ext xmlns:c16="http://schemas.microsoft.com/office/drawing/2014/chart" uri="{C3380CC4-5D6E-409C-BE32-E72D297353CC}">
              <c16:uniqueId val="{00000003-1F02-4975-BEE3-3A306EFEB29D}"/>
            </c:ext>
          </c:extLst>
        </c:ser>
        <c:ser>
          <c:idx val="4"/>
          <c:order val="4"/>
          <c:tx>
            <c:v>Essex</c:v>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f>'County (All Stim)'!$F$19:$F$22</c:f>
              <c:numCache>
                <c:formatCode>0.00</c:formatCode>
                <c:ptCount val="4"/>
                <c:pt idx="0">
                  <c:v>172.86151013237674</c:v>
                </c:pt>
                <c:pt idx="1">
                  <c:v>198.9252082981736</c:v>
                </c:pt>
                <c:pt idx="2">
                  <c:v>170.90874839587158</c:v>
                </c:pt>
                <c:pt idx="3">
                  <c:v>139.7888000829669</c:v>
                </c:pt>
              </c:numCache>
            </c:numRef>
          </c:val>
          <c:smooth val="0"/>
          <c:extLst>
            <c:ext xmlns:c16="http://schemas.microsoft.com/office/drawing/2014/chart" uri="{C3380CC4-5D6E-409C-BE32-E72D297353CC}">
              <c16:uniqueId val="{00000004-1F02-4975-BEE3-3A306EFEB29D}"/>
            </c:ext>
          </c:extLst>
        </c:ser>
        <c:ser>
          <c:idx val="5"/>
          <c:order val="5"/>
          <c:tx>
            <c:v>Franklin</c:v>
          </c:tx>
          <c:spPr>
            <a:ln w="28575" cap="rnd">
              <a:solidFill>
                <a:schemeClr val="accent6"/>
              </a:solidFill>
              <a:round/>
            </a:ln>
            <a:effectLst/>
          </c:spPr>
          <c:marker>
            <c:symbol val="circle"/>
            <c:size val="5"/>
            <c:spPr>
              <a:solidFill>
                <a:schemeClr val="accent6"/>
              </a:solidFill>
              <a:ln w="9525">
                <a:solidFill>
                  <a:schemeClr val="accent6"/>
                </a:solidFill>
              </a:ln>
              <a:effectLst/>
            </c:spPr>
          </c:marker>
          <c:val>
            <c:numRef>
              <c:f>'County (All Stim)'!$F$23:$F$26</c:f>
              <c:numCache>
                <c:formatCode>0.00</c:formatCode>
                <c:ptCount val="4"/>
                <c:pt idx="0">
                  <c:v>159.65026421266114</c:v>
                </c:pt>
                <c:pt idx="1">
                  <c:v>183.177809554481</c:v>
                </c:pt>
                <c:pt idx="2">
                  <c:v>224.81680299158174</c:v>
                </c:pt>
                <c:pt idx="3">
                  <c:v>193.90449258023924</c:v>
                </c:pt>
              </c:numCache>
            </c:numRef>
          </c:val>
          <c:smooth val="0"/>
          <c:extLst>
            <c:ext xmlns:c16="http://schemas.microsoft.com/office/drawing/2014/chart" uri="{C3380CC4-5D6E-409C-BE32-E72D297353CC}">
              <c16:uniqueId val="{00000005-1F02-4975-BEE3-3A306EFEB29D}"/>
            </c:ext>
          </c:extLst>
        </c:ser>
        <c:ser>
          <c:idx val="6"/>
          <c:order val="6"/>
          <c:tx>
            <c:v>Hampden</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val>
            <c:numRef>
              <c:f>'County (All Stim)'!$F$27:$F$30</c:f>
              <c:numCache>
                <c:formatCode>0.00</c:formatCode>
                <c:ptCount val="4"/>
                <c:pt idx="0">
                  <c:v>394.73160756041193</c:v>
                </c:pt>
                <c:pt idx="1">
                  <c:v>362.93626451265737</c:v>
                </c:pt>
                <c:pt idx="2">
                  <c:v>337.46110429930434</c:v>
                </c:pt>
                <c:pt idx="3">
                  <c:v>379.29863579519042</c:v>
                </c:pt>
              </c:numCache>
            </c:numRef>
          </c:val>
          <c:smooth val="0"/>
          <c:extLst>
            <c:ext xmlns:c16="http://schemas.microsoft.com/office/drawing/2014/chart" uri="{C3380CC4-5D6E-409C-BE32-E72D297353CC}">
              <c16:uniqueId val="{00000006-1F02-4975-BEE3-3A306EFEB29D}"/>
            </c:ext>
          </c:extLst>
        </c:ser>
        <c:ser>
          <c:idx val="7"/>
          <c:order val="7"/>
          <c:tx>
            <c:v>Hampshire</c:v>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val>
            <c:numRef>
              <c:f>'County (All Stim)'!$F$31:$F$34</c:f>
              <c:numCache>
                <c:formatCode>0.00</c:formatCode>
                <c:ptCount val="4"/>
                <c:pt idx="0">
                  <c:v>78.259229310175186</c:v>
                </c:pt>
                <c:pt idx="1">
                  <c:v>110.38903908249516</c:v>
                </c:pt>
                <c:pt idx="2">
                  <c:v>86.587167094674825</c:v>
                </c:pt>
                <c:pt idx="3">
                  <c:v>88.416473441745424</c:v>
                </c:pt>
              </c:numCache>
            </c:numRef>
          </c:val>
          <c:smooth val="0"/>
          <c:extLst>
            <c:ext xmlns:c16="http://schemas.microsoft.com/office/drawing/2014/chart" uri="{C3380CC4-5D6E-409C-BE32-E72D297353CC}">
              <c16:uniqueId val="{00000007-1F02-4975-BEE3-3A306EFEB29D}"/>
            </c:ext>
          </c:extLst>
        </c:ser>
        <c:ser>
          <c:idx val="8"/>
          <c:order val="8"/>
          <c:tx>
            <c:v>Middlesex</c:v>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val>
            <c:numRef>
              <c:f>'County (All Stim)'!$F$35:$F$38</c:f>
              <c:numCache>
                <c:formatCode>0.00</c:formatCode>
                <c:ptCount val="4"/>
                <c:pt idx="0">
                  <c:v>122.68678382893729</c:v>
                </c:pt>
                <c:pt idx="1">
                  <c:v>133.19468599970315</c:v>
                </c:pt>
                <c:pt idx="2">
                  <c:v>123.26684483089882</c:v>
                </c:pt>
                <c:pt idx="3">
                  <c:v>127.32450655600573</c:v>
                </c:pt>
              </c:numCache>
            </c:numRef>
          </c:val>
          <c:smooth val="0"/>
          <c:extLst>
            <c:ext xmlns:c16="http://schemas.microsoft.com/office/drawing/2014/chart" uri="{C3380CC4-5D6E-409C-BE32-E72D297353CC}">
              <c16:uniqueId val="{00000008-1F02-4975-BEE3-3A306EFEB29D}"/>
            </c:ext>
          </c:extLst>
        </c:ser>
        <c:ser>
          <c:idx val="9"/>
          <c:order val="9"/>
          <c:tx>
            <c:v>Nantucket</c:v>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val>
            <c:numRef>
              <c:f>'County (All Stim)'!$F$39:$F$42</c:f>
              <c:numCache>
                <c:formatCode>0.00</c:formatCode>
                <c:ptCount val="4"/>
                <c:pt idx="0">
                  <c:v>89.18826841547687</c:v>
                </c:pt>
                <c:pt idx="1">
                  <c:v>116.02323069351463</c:v>
                </c:pt>
                <c:pt idx="2">
                  <c:v>35.039267150544582</c:v>
                </c:pt>
                <c:pt idx="3">
                  <c:v>87.598167876361444</c:v>
                </c:pt>
              </c:numCache>
            </c:numRef>
          </c:val>
          <c:smooth val="0"/>
          <c:extLst>
            <c:ext xmlns:c16="http://schemas.microsoft.com/office/drawing/2014/chart" uri="{C3380CC4-5D6E-409C-BE32-E72D297353CC}">
              <c16:uniqueId val="{00000009-1F02-4975-BEE3-3A306EFEB29D}"/>
            </c:ext>
          </c:extLst>
        </c:ser>
        <c:ser>
          <c:idx val="10"/>
          <c:order val="10"/>
          <c:tx>
            <c:v>Norfolk</c:v>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val>
            <c:numRef>
              <c:f>'County (All Stim)'!$F$43:$F$46</c:f>
              <c:numCache>
                <c:formatCode>0.00</c:formatCode>
                <c:ptCount val="4"/>
                <c:pt idx="0">
                  <c:v>101.80336782156495</c:v>
                </c:pt>
                <c:pt idx="1">
                  <c:v>124.22884971080836</c:v>
                </c:pt>
                <c:pt idx="2">
                  <c:v>121.91182349489092</c:v>
                </c:pt>
                <c:pt idx="3">
                  <c:v>144.84019396870067</c:v>
                </c:pt>
              </c:numCache>
            </c:numRef>
          </c:val>
          <c:smooth val="0"/>
          <c:extLst>
            <c:ext xmlns:c16="http://schemas.microsoft.com/office/drawing/2014/chart" uri="{C3380CC4-5D6E-409C-BE32-E72D297353CC}">
              <c16:uniqueId val="{0000000A-1F02-4975-BEE3-3A306EFEB29D}"/>
            </c:ext>
          </c:extLst>
        </c:ser>
        <c:ser>
          <c:idx val="11"/>
          <c:order val="11"/>
          <c:tx>
            <c:v>Plymouth</c:v>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val>
            <c:numRef>
              <c:f>'County (All Stim)'!$F$47:$F$50</c:f>
              <c:numCache>
                <c:formatCode>0.00</c:formatCode>
                <c:ptCount val="4"/>
                <c:pt idx="0">
                  <c:v>193.6458563013795</c:v>
                </c:pt>
                <c:pt idx="1">
                  <c:v>272.40389166641756</c:v>
                </c:pt>
                <c:pt idx="2">
                  <c:v>256.96939752309783</c:v>
                </c:pt>
                <c:pt idx="3">
                  <c:v>222.66891009560464</c:v>
                </c:pt>
              </c:numCache>
            </c:numRef>
          </c:val>
          <c:smooth val="0"/>
          <c:extLst>
            <c:ext xmlns:c16="http://schemas.microsoft.com/office/drawing/2014/chart" uri="{C3380CC4-5D6E-409C-BE32-E72D297353CC}">
              <c16:uniqueId val="{0000000B-1F02-4975-BEE3-3A306EFEB29D}"/>
            </c:ext>
          </c:extLst>
        </c:ser>
        <c:ser>
          <c:idx val="12"/>
          <c:order val="12"/>
          <c:tx>
            <c:v>Suffolk</c:v>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val>
            <c:numRef>
              <c:f>'County (All Stim)'!$F$51:$F$54</c:f>
              <c:numCache>
                <c:formatCode>0.00</c:formatCode>
                <c:ptCount val="4"/>
                <c:pt idx="0">
                  <c:v>358.09234204025773</c:v>
                </c:pt>
                <c:pt idx="1">
                  <c:v>462.19435428788847</c:v>
                </c:pt>
                <c:pt idx="2">
                  <c:v>482.95827500554708</c:v>
                </c:pt>
                <c:pt idx="3">
                  <c:v>1097.2169710675896</c:v>
                </c:pt>
              </c:numCache>
            </c:numRef>
          </c:val>
          <c:smooth val="0"/>
          <c:extLst>
            <c:ext xmlns:c16="http://schemas.microsoft.com/office/drawing/2014/chart" uri="{C3380CC4-5D6E-409C-BE32-E72D297353CC}">
              <c16:uniqueId val="{0000000C-1F02-4975-BEE3-3A306EFEB29D}"/>
            </c:ext>
          </c:extLst>
        </c:ser>
        <c:ser>
          <c:idx val="13"/>
          <c:order val="13"/>
          <c:tx>
            <c:v>Worcester</c:v>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val>
            <c:numRef>
              <c:f>'County (All Stim)'!$F$55:$F$58</c:f>
              <c:numCache>
                <c:formatCode>0.00</c:formatCode>
                <c:ptCount val="4"/>
                <c:pt idx="0">
                  <c:v>253.33745562374116</c:v>
                </c:pt>
                <c:pt idx="1">
                  <c:v>199.59985969740393</c:v>
                </c:pt>
                <c:pt idx="2">
                  <c:v>186.28141363476257</c:v>
                </c:pt>
                <c:pt idx="3">
                  <c:v>176.38931041551413</c:v>
                </c:pt>
              </c:numCache>
            </c:numRef>
          </c:val>
          <c:smooth val="0"/>
          <c:extLst>
            <c:ext xmlns:c16="http://schemas.microsoft.com/office/drawing/2014/chart" uri="{C3380CC4-5D6E-409C-BE32-E72D297353CC}">
              <c16:uniqueId val="{0000000D-1F02-4975-BEE3-3A306EFEB29D}"/>
            </c:ext>
          </c:extLst>
        </c:ser>
        <c:dLbls>
          <c:showLegendKey val="0"/>
          <c:showVal val="0"/>
          <c:showCatName val="0"/>
          <c:showSerName val="0"/>
          <c:showPercent val="0"/>
          <c:showBubbleSize val="0"/>
        </c:dLbls>
        <c:marker val="1"/>
        <c:smooth val="0"/>
        <c:axId val="70158976"/>
        <c:axId val="70169344"/>
      </c:lineChart>
      <c:catAx>
        <c:axId val="7015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69344"/>
        <c:crosses val="autoZero"/>
        <c:auto val="1"/>
        <c:lblAlgn val="ctr"/>
        <c:lblOffset val="100"/>
        <c:noMultiLvlLbl val="0"/>
      </c:catAx>
      <c:valAx>
        <c:axId val="70169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Adm Rate (per 100k)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589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8356780138564"/>
          <c:y val="3.7086645389894077E-2"/>
          <c:w val="0.65297584827056065"/>
          <c:h val="0.85099068304296432"/>
        </c:manualLayout>
      </c:layout>
      <c:lineChart>
        <c:grouping val="standard"/>
        <c:varyColors val="0"/>
        <c:ser>
          <c:idx val="0"/>
          <c:order val="0"/>
          <c:tx>
            <c:v>Methamphetamine</c:v>
          </c:tx>
          <c:spPr>
            <a:ln w="28575" cap="rnd">
              <a:solidFill>
                <a:schemeClr val="accent1">
                  <a:alpha val="93000"/>
                </a:schemeClr>
              </a:solidFill>
              <a:round/>
            </a:ln>
            <a:effectLst/>
          </c:spPr>
          <c:marker>
            <c:symbol val="circle"/>
            <c:size val="5"/>
            <c:spPr>
              <a:solidFill>
                <a:schemeClr val="accent1"/>
              </a:solidFill>
              <a:ln w="9525">
                <a:solidFill>
                  <a:schemeClr val="accent1"/>
                </a:solidFill>
              </a:ln>
              <a:effectLst/>
            </c:spPr>
          </c:marker>
          <c:cat>
            <c:numRef>
              <c:f>'[Chart in Microsoft PowerPoint]Statewide'!$A$3:$A$6</c:f>
              <c:numCache>
                <c:formatCode>General</c:formatCode>
                <c:ptCount val="4"/>
                <c:pt idx="0">
                  <c:v>2017</c:v>
                </c:pt>
                <c:pt idx="1">
                  <c:v>2018</c:v>
                </c:pt>
                <c:pt idx="2">
                  <c:v>2019</c:v>
                </c:pt>
                <c:pt idx="3">
                  <c:v>2020</c:v>
                </c:pt>
              </c:numCache>
            </c:numRef>
          </c:cat>
          <c:val>
            <c:numRef>
              <c:f>'[Chart in Microsoft PowerPoint]Statewide'!$F$3:$F$6</c:f>
              <c:numCache>
                <c:formatCode>General</c:formatCode>
                <c:ptCount val="4"/>
                <c:pt idx="0">
                  <c:v>32</c:v>
                </c:pt>
                <c:pt idx="1">
                  <c:v>37</c:v>
                </c:pt>
                <c:pt idx="2">
                  <c:v>57</c:v>
                </c:pt>
                <c:pt idx="3">
                  <c:v>103</c:v>
                </c:pt>
              </c:numCache>
            </c:numRef>
          </c:val>
          <c:smooth val="0"/>
          <c:extLst>
            <c:ext xmlns:c16="http://schemas.microsoft.com/office/drawing/2014/chart" uri="{C3380CC4-5D6E-409C-BE32-E72D297353CC}">
              <c16:uniqueId val="{00000000-EDC7-4BD1-B894-71C61DFD5990}"/>
            </c:ext>
          </c:extLst>
        </c:ser>
        <c:ser>
          <c:idx val="1"/>
          <c:order val="1"/>
          <c:tx>
            <c:v>Stimulant</c:v>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'[Chart in Microsoft PowerPoint]Statewide'!$F$12:$F$15</c:f>
              <c:numCache>
                <c:formatCode>General</c:formatCode>
                <c:ptCount val="4"/>
                <c:pt idx="0">
                  <c:v>871</c:v>
                </c:pt>
                <c:pt idx="1">
                  <c:v>866</c:v>
                </c:pt>
                <c:pt idx="2">
                  <c:v>955</c:v>
                </c:pt>
                <c:pt idx="3" formatCode="#,##0">
                  <c:v>1124</c:v>
                </c:pt>
              </c:numCache>
            </c:numRef>
          </c:val>
          <c:smooth val="0"/>
          <c:extLst>
            <c:ext xmlns:c16="http://schemas.microsoft.com/office/drawing/2014/chart" uri="{C3380CC4-5D6E-409C-BE32-E72D297353CC}">
              <c16:uniqueId val="{00000001-EDC7-4BD1-B894-71C61DFD5990}"/>
            </c:ext>
          </c:extLst>
        </c:ser>
        <c:dLbls>
          <c:showLegendKey val="0"/>
          <c:showVal val="0"/>
          <c:showCatName val="0"/>
          <c:showSerName val="0"/>
          <c:showPercent val="0"/>
          <c:showBubbleSize val="0"/>
        </c:dLbls>
        <c:marker val="1"/>
        <c:smooth val="0"/>
        <c:axId val="67758336"/>
        <c:axId val="67760512"/>
      </c:lineChart>
      <c:catAx>
        <c:axId val="6775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760512"/>
        <c:crosses val="autoZero"/>
        <c:auto val="1"/>
        <c:lblAlgn val="ctr"/>
        <c:lblOffset val="100"/>
        <c:noMultiLvlLbl val="0"/>
      </c:catAx>
      <c:valAx>
        <c:axId val="67760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 Deaths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7583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2020997375324E-2"/>
          <c:y val="2.5541967532655481E-2"/>
          <c:w val="0.66769575678040249"/>
          <c:h val="0.89855020909362271"/>
        </c:manualLayout>
      </c:layout>
      <c:lineChart>
        <c:grouping val="standard"/>
        <c:varyColors val="0"/>
        <c:ser>
          <c:idx val="0"/>
          <c:order val="0"/>
          <c:tx>
            <c:strRef>
              <c:f>'by years'!$B$4</c:f>
              <c:strCache>
                <c:ptCount val="1"/>
                <c:pt idx="0">
                  <c:v>Alcohol (% of all admissions)</c:v>
                </c:pt>
              </c:strCache>
            </c:strRef>
          </c:tx>
          <c:cat>
            <c:numRef>
              <c:f>'by years'!$A$5:$A$21</c:f>
              <c:numCache>
                <c:formatCode>#0</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'by years'!$B$5:$B$21</c:f>
              <c:numCache>
                <c:formatCode>0%</c:formatCode>
                <c:ptCount val="17"/>
                <c:pt idx="0">
                  <c:v>0.60822463178646968</c:v>
                </c:pt>
                <c:pt idx="1">
                  <c:v>0.60868904610417363</c:v>
                </c:pt>
                <c:pt idx="2">
                  <c:v>0.5980982206903791</c:v>
                </c:pt>
                <c:pt idx="3">
                  <c:v>0.57280570142535636</c:v>
                </c:pt>
                <c:pt idx="4">
                  <c:v>0.54145806379029082</c:v>
                </c:pt>
                <c:pt idx="5">
                  <c:v>0.52903434928927573</c:v>
                </c:pt>
                <c:pt idx="6">
                  <c:v>0.49963967122433872</c:v>
                </c:pt>
                <c:pt idx="7">
                  <c:v>0.47265767758564314</c:v>
                </c:pt>
                <c:pt idx="8">
                  <c:v>0.44582182542231358</c:v>
                </c:pt>
                <c:pt idx="9">
                  <c:v>0.4361932628382007</c:v>
                </c:pt>
                <c:pt idx="10">
                  <c:v>0.42559059265146654</c:v>
                </c:pt>
                <c:pt idx="11">
                  <c:v>0.4228671711358104</c:v>
                </c:pt>
                <c:pt idx="12">
                  <c:v>0.42730244636239106</c:v>
                </c:pt>
                <c:pt idx="13">
                  <c:v>0.43634063730099948</c:v>
                </c:pt>
                <c:pt idx="14">
                  <c:v>0.46082081640615102</c:v>
                </c:pt>
                <c:pt idx="15">
                  <c:v>0.46023170145747688</c:v>
                </c:pt>
                <c:pt idx="16">
                  <c:v>0.4807978153410073</c:v>
                </c:pt>
              </c:numCache>
            </c:numRef>
          </c:val>
          <c:smooth val="0"/>
          <c:extLst>
            <c:ext xmlns:c16="http://schemas.microsoft.com/office/drawing/2014/chart" uri="{C3380CC4-5D6E-409C-BE32-E72D297353CC}">
              <c16:uniqueId val="{00000000-072C-486F-9EC3-420A97D80C07}"/>
            </c:ext>
          </c:extLst>
        </c:ser>
        <c:ser>
          <c:idx val="1"/>
          <c:order val="1"/>
          <c:tx>
            <c:strRef>
              <c:f>'by years'!$C$4</c:f>
              <c:strCache>
                <c:ptCount val="1"/>
                <c:pt idx="0">
                  <c:v>Stimulants (% of all admissions)</c:v>
                </c:pt>
              </c:strCache>
            </c:strRef>
          </c:tx>
          <c:cat>
            <c:numRef>
              <c:f>'by years'!$A$5:$A$21</c:f>
              <c:numCache>
                <c:formatCode>#0</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'by years'!$C$5:$C$21</c:f>
              <c:numCache>
                <c:formatCode>0%</c:formatCode>
                <c:ptCount val="17"/>
                <c:pt idx="0">
                  <c:v>0.34496750916346863</c:v>
                </c:pt>
                <c:pt idx="1">
                  <c:v>0.36175870091638573</c:v>
                </c:pt>
                <c:pt idx="2">
                  <c:v>0.34236401490631069</c:v>
                </c:pt>
                <c:pt idx="3">
                  <c:v>0.31295948987246813</c:v>
                </c:pt>
                <c:pt idx="4">
                  <c:v>0.26633665222853498</c:v>
                </c:pt>
                <c:pt idx="5">
                  <c:v>0.24286654018857312</c:v>
                </c:pt>
                <c:pt idx="6">
                  <c:v>0.22943204394063341</c:v>
                </c:pt>
                <c:pt idx="7">
                  <c:v>0.22082555925291888</c:v>
                </c:pt>
                <c:pt idx="8">
                  <c:v>0.20862886872264483</c:v>
                </c:pt>
                <c:pt idx="9">
                  <c:v>0.19492027630141298</c:v>
                </c:pt>
                <c:pt idx="10">
                  <c:v>0.18343563569506555</c:v>
                </c:pt>
                <c:pt idx="11">
                  <c:v>0.21321683995999471</c:v>
                </c:pt>
                <c:pt idx="12">
                  <c:v>0.23444236215575706</c:v>
                </c:pt>
                <c:pt idx="13">
                  <c:v>0.25142514750796835</c:v>
                </c:pt>
                <c:pt idx="14">
                  <c:v>0.26274097381834838</c:v>
                </c:pt>
                <c:pt idx="15">
                  <c:v>0.26560247717687258</c:v>
                </c:pt>
                <c:pt idx="16">
                  <c:v>0.29691658889004113</c:v>
                </c:pt>
              </c:numCache>
            </c:numRef>
          </c:val>
          <c:smooth val="0"/>
          <c:extLst>
            <c:ext xmlns:c16="http://schemas.microsoft.com/office/drawing/2014/chart" uri="{C3380CC4-5D6E-409C-BE32-E72D297353CC}">
              <c16:uniqueId val="{00000001-072C-486F-9EC3-420A97D80C07}"/>
            </c:ext>
          </c:extLst>
        </c:ser>
        <c:ser>
          <c:idx val="2"/>
          <c:order val="2"/>
          <c:tx>
            <c:strRef>
              <c:f>'by years'!$D$4</c:f>
              <c:strCache>
                <c:ptCount val="1"/>
                <c:pt idx="0">
                  <c:v>Opioids (% of all admissions)</c:v>
                </c:pt>
              </c:strCache>
            </c:strRef>
          </c:tx>
          <c:cat>
            <c:numRef>
              <c:f>'by years'!$A$5:$A$21</c:f>
              <c:numCache>
                <c:formatCode>#0</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'by years'!$D$5:$D$21</c:f>
              <c:numCache>
                <c:formatCode>0%</c:formatCode>
                <c:ptCount val="17"/>
                <c:pt idx="0">
                  <c:v>0.49111406724024076</c:v>
                </c:pt>
                <c:pt idx="1">
                  <c:v>0.48229428802051183</c:v>
                </c:pt>
                <c:pt idx="2">
                  <c:v>0.48073726752628726</c:v>
                </c:pt>
                <c:pt idx="3">
                  <c:v>0.50412603150787694</c:v>
                </c:pt>
                <c:pt idx="4">
                  <c:v>0.53457651272243156</c:v>
                </c:pt>
                <c:pt idx="5">
                  <c:v>0.55279189269064666</c:v>
                </c:pt>
                <c:pt idx="6">
                  <c:v>0.57314674145923417</c:v>
                </c:pt>
                <c:pt idx="7">
                  <c:v>0.59304852949662423</c:v>
                </c:pt>
                <c:pt idx="8">
                  <c:v>0.60656249139774088</c:v>
                </c:pt>
                <c:pt idx="9">
                  <c:v>0.60762236337709963</c:v>
                </c:pt>
                <c:pt idx="10">
                  <c:v>0.59652969960451596</c:v>
                </c:pt>
                <c:pt idx="11">
                  <c:v>0.6048629064216029</c:v>
                </c:pt>
                <c:pt idx="12">
                  <c:v>0.54946929651324028</c:v>
                </c:pt>
                <c:pt idx="13">
                  <c:v>0.53993325732546626</c:v>
                </c:pt>
                <c:pt idx="14">
                  <c:v>0.53915373981188564</c:v>
                </c:pt>
                <c:pt idx="15">
                  <c:v>0.56102717420319259</c:v>
                </c:pt>
                <c:pt idx="16">
                  <c:v>0.55610287255003632</c:v>
                </c:pt>
              </c:numCache>
            </c:numRef>
          </c:val>
          <c:smooth val="0"/>
          <c:extLst>
            <c:ext xmlns:c16="http://schemas.microsoft.com/office/drawing/2014/chart" uri="{C3380CC4-5D6E-409C-BE32-E72D297353CC}">
              <c16:uniqueId val="{00000002-072C-486F-9EC3-420A97D80C07}"/>
            </c:ext>
          </c:extLst>
        </c:ser>
        <c:dLbls>
          <c:showLegendKey val="0"/>
          <c:showVal val="0"/>
          <c:showCatName val="0"/>
          <c:showSerName val="0"/>
          <c:showPercent val="0"/>
          <c:showBubbleSize val="0"/>
        </c:dLbls>
        <c:marker val="1"/>
        <c:smooth val="0"/>
        <c:axId val="75274496"/>
        <c:axId val="75472896"/>
      </c:lineChart>
      <c:catAx>
        <c:axId val="75274496"/>
        <c:scaling>
          <c:orientation val="minMax"/>
        </c:scaling>
        <c:delete val="0"/>
        <c:axPos val="b"/>
        <c:numFmt formatCode="#0" sourceLinked="1"/>
        <c:majorTickMark val="none"/>
        <c:minorTickMark val="none"/>
        <c:tickLblPos val="nextTo"/>
        <c:crossAx val="75472896"/>
        <c:crosses val="autoZero"/>
        <c:auto val="1"/>
        <c:lblAlgn val="ctr"/>
        <c:lblOffset val="100"/>
        <c:noMultiLvlLbl val="0"/>
      </c:catAx>
      <c:valAx>
        <c:axId val="75472896"/>
        <c:scaling>
          <c:orientation val="minMax"/>
        </c:scaling>
        <c:delete val="0"/>
        <c:axPos val="l"/>
        <c:majorGridlines/>
        <c:title>
          <c:tx>
            <c:rich>
              <a:bodyPr/>
              <a:lstStyle/>
              <a:p>
                <a:pPr>
                  <a:defRPr sz="1600"/>
                </a:pPr>
                <a:r>
                  <a:rPr lang="en-US" sz="1600"/>
                  <a:t>Percentage of All Admissions</a:t>
                </a:r>
              </a:p>
            </c:rich>
          </c:tx>
          <c:overlay val="0"/>
        </c:title>
        <c:numFmt formatCode="0%" sourceLinked="1"/>
        <c:majorTickMark val="none"/>
        <c:minorTickMark val="none"/>
        <c:tickLblPos val="nextTo"/>
        <c:crossAx val="75274496"/>
        <c:crosses val="autoZero"/>
        <c:crossBetween val="between"/>
      </c:valAx>
    </c:plotArea>
    <c:legend>
      <c:legendPos val="r"/>
      <c:layout>
        <c:manualLayout>
          <c:xMode val="edge"/>
          <c:yMode val="edge"/>
          <c:x val="0.74884259259259256"/>
          <c:y val="0.39336512472594232"/>
          <c:w val="0.24421296296296297"/>
          <c:h val="0.42652801182864286"/>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'pst use data'!$V$15</c:f>
              <c:strCache>
                <c:ptCount val="1"/>
                <c:pt idx="0">
                  <c:v>Methamphetamine enrollments (% of all enrollments)</c:v>
                </c:pt>
              </c:strCache>
            </c:strRef>
          </c:tx>
          <c:spPr>
            <a:solidFill>
              <a:schemeClr val="accent2"/>
            </a:solidFill>
            <a:ln>
              <a:noFill/>
            </a:ln>
            <a:effectLst/>
          </c:spPr>
          <c:invertIfNegative val="0"/>
          <c:val>
            <c:numRef>
              <c:f>'pst use data'!$W$15:$AM$15</c:f>
              <c:numCache>
                <c:formatCode>0.0%</c:formatCode>
                <c:ptCount val="17"/>
                <c:pt idx="0">
                  <c:v>4.3102618868941104E-3</c:v>
                </c:pt>
                <c:pt idx="1">
                  <c:v>5.0810479781065203E-3</c:v>
                </c:pt>
                <c:pt idx="2">
                  <c:v>4.4624316275946171E-3</c:v>
                </c:pt>
                <c:pt idx="3">
                  <c:v>4.3416714960240925E-3</c:v>
                </c:pt>
                <c:pt idx="4">
                  <c:v>2.9797604767616763E-3</c:v>
                </c:pt>
                <c:pt idx="5">
                  <c:v>2.7074160074767074E-3</c:v>
                </c:pt>
                <c:pt idx="6">
                  <c:v>2.7412986036200976E-3</c:v>
                </c:pt>
                <c:pt idx="7">
                  <c:v>3.3731442803632012E-3</c:v>
                </c:pt>
                <c:pt idx="8">
                  <c:v>3.845752105667974E-3</c:v>
                </c:pt>
                <c:pt idx="9">
                  <c:v>4.2852412396034208E-3</c:v>
                </c:pt>
                <c:pt idx="10">
                  <c:v>5.1894563426688632E-3</c:v>
                </c:pt>
                <c:pt idx="11">
                  <c:v>7.5789686143909575E-3</c:v>
                </c:pt>
                <c:pt idx="12">
                  <c:v>9.3796874703324668E-3</c:v>
                </c:pt>
                <c:pt idx="13">
                  <c:v>1.3982050070854983E-2</c:v>
                </c:pt>
                <c:pt idx="14">
                  <c:v>1.9966879583629051E-2</c:v>
                </c:pt>
                <c:pt idx="15">
                  <c:v>2.5661074779641739E-2</c:v>
                </c:pt>
                <c:pt idx="16">
                  <c:v>3.0482596626094385E-2</c:v>
                </c:pt>
              </c:numCache>
            </c:numRef>
          </c:val>
          <c:extLst>
            <c:ext xmlns:c16="http://schemas.microsoft.com/office/drawing/2014/chart" uri="{C3380CC4-5D6E-409C-BE32-E72D297353CC}">
              <c16:uniqueId val="{00000000-1DB0-4287-A307-C172CE3A58AC}"/>
            </c:ext>
          </c:extLst>
        </c:ser>
        <c:ser>
          <c:idx val="0"/>
          <c:order val="1"/>
          <c:tx>
            <c:strRef>
              <c:f>'pst use data'!$V$14</c:f>
              <c:strCache>
                <c:ptCount val="1"/>
                <c:pt idx="0">
                  <c:v>Cocaine/Crack enrollmetns (% of all enrollments)</c:v>
                </c:pt>
              </c:strCache>
            </c:strRef>
          </c:tx>
          <c:spPr>
            <a:solidFill>
              <a:schemeClr val="accent1"/>
            </a:solidFill>
            <a:ln>
              <a:noFill/>
            </a:ln>
            <a:effectLst/>
          </c:spPr>
          <c:invertIfNegative val="0"/>
          <c:cat>
            <c:numRef>
              <c:f>'pst use data'!$W$12:$AL$12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'pst use data'!$W$14:$AM$14</c:f>
              <c:numCache>
                <c:formatCode>0.0%</c:formatCode>
                <c:ptCount val="17"/>
                <c:pt idx="0">
                  <c:v>0.34083780715426504</c:v>
                </c:pt>
                <c:pt idx="1">
                  <c:v>0.35895546667177003</c:v>
                </c:pt>
                <c:pt idx="2">
                  <c:v>0.33986056005726051</c:v>
                </c:pt>
                <c:pt idx="3">
                  <c:v>0.30953172650319688</c:v>
                </c:pt>
                <c:pt idx="4">
                  <c:v>0.26379924220787876</c:v>
                </c:pt>
                <c:pt idx="5">
                  <c:v>0.23873435527849773</c:v>
                </c:pt>
                <c:pt idx="6">
                  <c:v>0.22640949261234872</c:v>
                </c:pt>
                <c:pt idx="7">
                  <c:v>0.21781294738287149</c:v>
                </c:pt>
                <c:pt idx="8">
                  <c:v>0.20749969139026311</c:v>
                </c:pt>
                <c:pt idx="9">
                  <c:v>0.19641987572800404</c:v>
                </c:pt>
                <c:pt idx="10">
                  <c:v>0.18843698517298188</c:v>
                </c:pt>
                <c:pt idx="11">
                  <c:v>0.21705520234130588</c:v>
                </c:pt>
                <c:pt idx="12">
                  <c:v>0.25396358250897144</c:v>
                </c:pt>
                <c:pt idx="13">
                  <c:v>0.27191308455361363</c:v>
                </c:pt>
                <c:pt idx="14">
                  <c:v>0.27552401230186896</c:v>
                </c:pt>
                <c:pt idx="15">
                  <c:v>0.27200028433323853</c:v>
                </c:pt>
                <c:pt idx="16">
                  <c:v>0.28875720691864187</c:v>
                </c:pt>
              </c:numCache>
            </c:numRef>
          </c:val>
          <c:extLst>
            <c:ext xmlns:c16="http://schemas.microsoft.com/office/drawing/2014/chart" uri="{C3380CC4-5D6E-409C-BE32-E72D297353CC}">
              <c16:uniqueId val="{00000001-1DB0-4287-A307-C172CE3A58AC}"/>
            </c:ext>
          </c:extLst>
        </c:ser>
        <c:dLbls>
          <c:showLegendKey val="0"/>
          <c:showVal val="0"/>
          <c:showCatName val="0"/>
          <c:showSerName val="0"/>
          <c:showPercent val="0"/>
          <c:showBubbleSize val="0"/>
        </c:dLbls>
        <c:gapWidth val="150"/>
        <c:axId val="736121504"/>
        <c:axId val="736122160"/>
      </c:barChart>
      <c:lineChart>
        <c:grouping val="standard"/>
        <c:varyColors val="0"/>
        <c:ser>
          <c:idx val="2"/>
          <c:order val="2"/>
          <c:tx>
            <c:strRef>
              <c:f>'pst use data'!$V$16</c:f>
              <c:strCache>
                <c:ptCount val="1"/>
                <c:pt idx="0">
                  <c:v>Methamphetamine enrollments (% of all stimulants)</c:v>
                </c:pt>
              </c:strCache>
            </c:strRef>
          </c:tx>
          <c:spPr>
            <a:ln w="28575" cap="rnd">
              <a:solidFill>
                <a:schemeClr val="accent3"/>
              </a:solidFill>
              <a:round/>
            </a:ln>
            <a:effectLst/>
          </c:spPr>
          <c:marker>
            <c:symbol val="none"/>
          </c:marker>
          <c:cat>
            <c:numRef>
              <c:f>'pst use data'!$W$12:$AM$12</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'pst use data'!$W$16:$AM$16</c:f>
              <c:numCache>
                <c:formatCode>0.0%</c:formatCode>
                <c:ptCount val="17"/>
                <c:pt idx="0">
                  <c:v>1.2428563502191644E-2</c:v>
                </c:pt>
                <c:pt idx="1">
                  <c:v>1.3938837117731986E-2</c:v>
                </c:pt>
                <c:pt idx="2">
                  <c:v>1.2903390653345939E-2</c:v>
                </c:pt>
                <c:pt idx="3">
                  <c:v>1.3693294181099059E-2</c:v>
                </c:pt>
                <c:pt idx="4">
                  <c:v>1.1018023092086736E-2</c:v>
                </c:pt>
                <c:pt idx="5">
                  <c:v>1.1030421982335623E-2</c:v>
                </c:pt>
                <c:pt idx="6">
                  <c:v>1.1757714673797699E-2</c:v>
                </c:pt>
                <c:pt idx="7">
                  <c:v>1.498192587430861E-2</c:v>
                </c:pt>
                <c:pt idx="8">
                  <c:v>1.7812376302942339E-2</c:v>
                </c:pt>
                <c:pt idx="9">
                  <c:v>2.0901619875540355E-2</c:v>
                </c:pt>
                <c:pt idx="10">
                  <c:v>2.6310294424723324E-2</c:v>
                </c:pt>
                <c:pt idx="11">
                  <c:v>3.3233029471634659E-2</c:v>
                </c:pt>
                <c:pt idx="12">
                  <c:v>3.541599455138545E-2</c:v>
                </c:pt>
                <c:pt idx="13">
                  <c:v>4.8987157420892359E-2</c:v>
                </c:pt>
                <c:pt idx="14">
                  <c:v>6.8110655605410117E-2</c:v>
                </c:pt>
                <c:pt idx="15">
                  <c:v>8.7075376884422115E-2</c:v>
                </c:pt>
                <c:pt idx="16">
                  <c:v>9.6632255880859705E-2</c:v>
                </c:pt>
              </c:numCache>
            </c:numRef>
          </c:val>
          <c:smooth val="0"/>
          <c:extLst>
            <c:ext xmlns:c16="http://schemas.microsoft.com/office/drawing/2014/chart" uri="{C3380CC4-5D6E-409C-BE32-E72D297353CC}">
              <c16:uniqueId val="{00000002-1DB0-4287-A307-C172CE3A58AC}"/>
            </c:ext>
          </c:extLst>
        </c:ser>
        <c:dLbls>
          <c:showLegendKey val="0"/>
          <c:showVal val="0"/>
          <c:showCatName val="0"/>
          <c:showSerName val="0"/>
          <c:showPercent val="0"/>
          <c:showBubbleSize val="0"/>
        </c:dLbls>
        <c:marker val="1"/>
        <c:smooth val="0"/>
        <c:axId val="743950800"/>
        <c:axId val="743947848"/>
      </c:lineChart>
      <c:catAx>
        <c:axId val="73612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6122160"/>
        <c:crosses val="autoZero"/>
        <c:auto val="1"/>
        <c:lblAlgn val="ctr"/>
        <c:lblOffset val="100"/>
        <c:noMultiLvlLbl val="0"/>
      </c:catAx>
      <c:valAx>
        <c:axId val="73612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of </a:t>
                </a:r>
                <a:r>
                  <a:rPr lang="en-US"/>
                  <a:t>All Enrollments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6121504"/>
        <c:crosses val="autoZero"/>
        <c:crossBetween val="between"/>
      </c:valAx>
      <c:valAx>
        <c:axId val="74394784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 of all Stimulants</a:t>
                </a:r>
              </a:p>
            </c:rich>
          </c:tx>
          <c:layout>
            <c:manualLayout>
              <c:xMode val="edge"/>
              <c:yMode val="edge"/>
              <c:x val="0.96108691231247623"/>
              <c:y val="0.3778351685061880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3950800"/>
        <c:crosses val="max"/>
        <c:crossBetween val="between"/>
      </c:valAx>
      <c:catAx>
        <c:axId val="743950800"/>
        <c:scaling>
          <c:orientation val="minMax"/>
        </c:scaling>
        <c:delete val="1"/>
        <c:axPos val="b"/>
        <c:numFmt formatCode="General" sourceLinked="1"/>
        <c:majorTickMark val="out"/>
        <c:minorTickMark val="none"/>
        <c:tickLblPos val="nextTo"/>
        <c:crossAx val="7439478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35863639976642E-2"/>
          <c:y val="4.1524498803143337E-2"/>
          <c:w val="0.93713971517449213"/>
          <c:h val="0.81066084720533504"/>
        </c:manualLayout>
      </c:layout>
      <c:lineChart>
        <c:grouping val="standard"/>
        <c:varyColors val="0"/>
        <c:ser>
          <c:idx val="0"/>
          <c:order val="0"/>
          <c:tx>
            <c:strRef>
              <c:f>Sheet1!$B$1</c:f>
              <c:strCache>
                <c:ptCount val="1"/>
                <c:pt idx="0">
                  <c:v>Other</c:v>
                </c:pt>
              </c:strCache>
            </c:strRef>
          </c:tx>
          <c:spPr>
            <a:ln w="28575" cap="rnd">
              <a:solidFill>
                <a:schemeClr val="accent1"/>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General</c:formatCode>
                <c:ptCount val="11"/>
                <c:pt idx="0">
                  <c:v>19</c:v>
                </c:pt>
                <c:pt idx="1">
                  <c:v>17</c:v>
                </c:pt>
                <c:pt idx="2">
                  <c:v>18</c:v>
                </c:pt>
                <c:pt idx="3">
                  <c:v>16</c:v>
                </c:pt>
                <c:pt idx="4">
                  <c:v>15</c:v>
                </c:pt>
                <c:pt idx="5">
                  <c:v>12</c:v>
                </c:pt>
                <c:pt idx="6">
                  <c:v>13</c:v>
                </c:pt>
                <c:pt idx="7">
                  <c:v>18</c:v>
                </c:pt>
                <c:pt idx="8">
                  <c:v>21</c:v>
                </c:pt>
                <c:pt idx="9">
                  <c:v>21</c:v>
                </c:pt>
                <c:pt idx="10">
                  <c:v>23</c:v>
                </c:pt>
              </c:numCache>
            </c:numRef>
          </c:val>
          <c:smooth val="0"/>
          <c:extLst>
            <c:ext xmlns:c16="http://schemas.microsoft.com/office/drawing/2014/chart" uri="{C3380CC4-5D6E-409C-BE32-E72D297353CC}">
              <c16:uniqueId val="{00000000-F62B-44F5-83F2-56203B51878C}"/>
            </c:ext>
          </c:extLst>
        </c:ser>
        <c:ser>
          <c:idx val="1"/>
          <c:order val="1"/>
          <c:tx>
            <c:strRef>
              <c:f>Sheet1!$C$1</c:f>
              <c:strCache>
                <c:ptCount val="1"/>
                <c:pt idx="0">
                  <c:v>Black, Non Hispanic</c:v>
                </c:pt>
              </c:strCache>
            </c:strRef>
          </c:tx>
          <c:spPr>
            <a:ln w="28575" cap="rnd">
              <a:solidFill>
                <a:schemeClr val="accent2"/>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General</c:formatCode>
                <c:ptCount val="11"/>
                <c:pt idx="0">
                  <c:v>38</c:v>
                </c:pt>
                <c:pt idx="1">
                  <c:v>27</c:v>
                </c:pt>
                <c:pt idx="2">
                  <c:v>33</c:v>
                </c:pt>
                <c:pt idx="3">
                  <c:v>32</c:v>
                </c:pt>
                <c:pt idx="4">
                  <c:v>29</c:v>
                </c:pt>
                <c:pt idx="5">
                  <c:v>26</c:v>
                </c:pt>
                <c:pt idx="6">
                  <c:v>29</c:v>
                </c:pt>
                <c:pt idx="7">
                  <c:v>28</c:v>
                </c:pt>
                <c:pt idx="8">
                  <c:v>31</c:v>
                </c:pt>
                <c:pt idx="9">
                  <c:v>31</c:v>
                </c:pt>
                <c:pt idx="10">
                  <c:v>33</c:v>
                </c:pt>
              </c:numCache>
            </c:numRef>
          </c:val>
          <c:smooth val="0"/>
          <c:extLst>
            <c:ext xmlns:c16="http://schemas.microsoft.com/office/drawing/2014/chart" uri="{C3380CC4-5D6E-409C-BE32-E72D297353CC}">
              <c16:uniqueId val="{00000001-F62B-44F5-83F2-56203B51878C}"/>
            </c:ext>
          </c:extLst>
        </c:ser>
        <c:ser>
          <c:idx val="2"/>
          <c:order val="2"/>
          <c:tx>
            <c:strRef>
              <c:f>Sheet1!$D$1</c:f>
              <c:strCache>
                <c:ptCount val="1"/>
                <c:pt idx="0">
                  <c:v>Multi Race</c:v>
                </c:pt>
              </c:strCache>
            </c:strRef>
          </c:tx>
          <c:spPr>
            <a:ln w="28575" cap="rnd">
              <a:solidFill>
                <a:schemeClr val="accent3"/>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Sheet1!$D$2:$D$12</c:f>
              <c:numCache>
                <c:formatCode>General</c:formatCode>
                <c:ptCount val="11"/>
                <c:pt idx="0">
                  <c:v>29</c:v>
                </c:pt>
                <c:pt idx="1">
                  <c:v>25</c:v>
                </c:pt>
                <c:pt idx="2">
                  <c:v>25</c:v>
                </c:pt>
                <c:pt idx="3">
                  <c:v>22</c:v>
                </c:pt>
                <c:pt idx="4">
                  <c:v>24</c:v>
                </c:pt>
                <c:pt idx="5">
                  <c:v>22</c:v>
                </c:pt>
                <c:pt idx="6">
                  <c:v>25</c:v>
                </c:pt>
                <c:pt idx="7">
                  <c:v>28</c:v>
                </c:pt>
                <c:pt idx="8">
                  <c:v>29</c:v>
                </c:pt>
                <c:pt idx="9">
                  <c:v>32</c:v>
                </c:pt>
                <c:pt idx="10">
                  <c:v>31</c:v>
                </c:pt>
              </c:numCache>
            </c:numRef>
          </c:val>
          <c:smooth val="0"/>
          <c:extLst>
            <c:ext xmlns:c16="http://schemas.microsoft.com/office/drawing/2014/chart" uri="{C3380CC4-5D6E-409C-BE32-E72D297353CC}">
              <c16:uniqueId val="{00000002-F62B-44F5-83F2-56203B51878C}"/>
            </c:ext>
          </c:extLst>
        </c:ser>
        <c:ser>
          <c:idx val="3"/>
          <c:order val="3"/>
          <c:tx>
            <c:strRef>
              <c:f>Sheet1!$E$1</c:f>
              <c:strCache>
                <c:ptCount val="1"/>
                <c:pt idx="0">
                  <c:v>Hispanic</c:v>
                </c:pt>
              </c:strCache>
            </c:strRef>
          </c:tx>
          <c:spPr>
            <a:ln w="28575" cap="rnd">
              <a:solidFill>
                <a:schemeClr val="accent4"/>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Sheet1!$E$2:$E$12</c:f>
              <c:numCache>
                <c:formatCode>General</c:formatCode>
                <c:ptCount val="11"/>
                <c:pt idx="0">
                  <c:v>32</c:v>
                </c:pt>
                <c:pt idx="1">
                  <c:v>31</c:v>
                </c:pt>
                <c:pt idx="2">
                  <c:v>30</c:v>
                </c:pt>
                <c:pt idx="3">
                  <c:v>29</c:v>
                </c:pt>
                <c:pt idx="4">
                  <c:v>25</c:v>
                </c:pt>
                <c:pt idx="5">
                  <c:v>23</c:v>
                </c:pt>
                <c:pt idx="6">
                  <c:v>26</c:v>
                </c:pt>
                <c:pt idx="7">
                  <c:v>27</c:v>
                </c:pt>
                <c:pt idx="8">
                  <c:v>29</c:v>
                </c:pt>
                <c:pt idx="9">
                  <c:v>29</c:v>
                </c:pt>
                <c:pt idx="10">
                  <c:v>31</c:v>
                </c:pt>
              </c:numCache>
            </c:numRef>
          </c:val>
          <c:smooth val="0"/>
          <c:extLst>
            <c:ext xmlns:c16="http://schemas.microsoft.com/office/drawing/2014/chart" uri="{C3380CC4-5D6E-409C-BE32-E72D297353CC}">
              <c16:uniqueId val="{00000004-F62B-44F5-83F2-56203B51878C}"/>
            </c:ext>
          </c:extLst>
        </c:ser>
        <c:ser>
          <c:idx val="4"/>
          <c:order val="4"/>
          <c:tx>
            <c:strRef>
              <c:f>Sheet1!$F$1</c:f>
              <c:strCache>
                <c:ptCount val="1"/>
                <c:pt idx="0">
                  <c:v>White</c:v>
                </c:pt>
              </c:strCache>
            </c:strRef>
          </c:tx>
          <c:spPr>
            <a:ln w="28575" cap="rnd">
              <a:solidFill>
                <a:schemeClr val="accent5"/>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Sheet1!$F$2:$F$12</c:f>
              <c:numCache>
                <c:formatCode>General</c:formatCode>
                <c:ptCount val="11"/>
                <c:pt idx="0">
                  <c:v>22</c:v>
                </c:pt>
                <c:pt idx="1">
                  <c:v>20</c:v>
                </c:pt>
                <c:pt idx="2">
                  <c:v>20</c:v>
                </c:pt>
                <c:pt idx="3">
                  <c:v>19</c:v>
                </c:pt>
                <c:pt idx="4">
                  <c:v>18</c:v>
                </c:pt>
                <c:pt idx="5">
                  <c:v>17</c:v>
                </c:pt>
                <c:pt idx="6">
                  <c:v>20</c:v>
                </c:pt>
                <c:pt idx="7">
                  <c:v>22</c:v>
                </c:pt>
                <c:pt idx="8">
                  <c:v>24</c:v>
                </c:pt>
                <c:pt idx="9">
                  <c:v>25</c:v>
                </c:pt>
                <c:pt idx="10">
                  <c:v>25</c:v>
                </c:pt>
              </c:numCache>
            </c:numRef>
          </c:val>
          <c:smooth val="0"/>
          <c:extLst>
            <c:ext xmlns:c16="http://schemas.microsoft.com/office/drawing/2014/chart" uri="{C3380CC4-5D6E-409C-BE32-E72D297353CC}">
              <c16:uniqueId val="{00000005-F62B-44F5-83F2-56203B51878C}"/>
            </c:ext>
          </c:extLst>
        </c:ser>
        <c:ser>
          <c:idx val="5"/>
          <c:order val="5"/>
          <c:tx>
            <c:strRef>
              <c:f>Sheet1!$G$1</c:f>
              <c:strCache>
                <c:ptCount val="1"/>
                <c:pt idx="0">
                  <c:v>Total</c:v>
                </c:pt>
              </c:strCache>
            </c:strRef>
          </c:tx>
          <c:spPr>
            <a:ln w="28575" cap="rnd">
              <a:solidFill>
                <a:schemeClr val="accent6"/>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Sheet1!$G$2:$G$12</c:f>
              <c:numCache>
                <c:formatCode>General</c:formatCode>
                <c:ptCount val="11"/>
                <c:pt idx="0">
                  <c:v>24</c:v>
                </c:pt>
                <c:pt idx="1">
                  <c:v>23</c:v>
                </c:pt>
                <c:pt idx="2">
                  <c:v>22</c:v>
                </c:pt>
                <c:pt idx="3">
                  <c:v>21</c:v>
                </c:pt>
                <c:pt idx="4">
                  <c:v>19</c:v>
                </c:pt>
                <c:pt idx="5">
                  <c:v>18</c:v>
                </c:pt>
                <c:pt idx="6">
                  <c:v>21</c:v>
                </c:pt>
                <c:pt idx="7">
                  <c:v>23</c:v>
                </c:pt>
                <c:pt idx="8">
                  <c:v>25</c:v>
                </c:pt>
                <c:pt idx="9">
                  <c:v>26</c:v>
                </c:pt>
                <c:pt idx="10">
                  <c:v>27</c:v>
                </c:pt>
              </c:numCache>
            </c:numRef>
          </c:val>
          <c:smooth val="0"/>
          <c:extLst>
            <c:ext xmlns:c16="http://schemas.microsoft.com/office/drawing/2014/chart" uri="{C3380CC4-5D6E-409C-BE32-E72D297353CC}">
              <c16:uniqueId val="{00000006-F62B-44F5-83F2-56203B51878C}"/>
            </c:ext>
          </c:extLst>
        </c:ser>
        <c:dLbls>
          <c:showLegendKey val="0"/>
          <c:showVal val="0"/>
          <c:showCatName val="0"/>
          <c:showSerName val="0"/>
          <c:showPercent val="0"/>
          <c:showBubbleSize val="0"/>
        </c:dLbls>
        <c:smooth val="0"/>
        <c:axId val="71437696"/>
        <c:axId val="71443584"/>
      </c:lineChart>
      <c:catAx>
        <c:axId val="7143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443584"/>
        <c:crosses val="autoZero"/>
        <c:auto val="1"/>
        <c:lblAlgn val="ctr"/>
        <c:lblOffset val="100"/>
        <c:noMultiLvlLbl val="0"/>
      </c:catAx>
      <c:valAx>
        <c:axId val="71443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43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Other</c:v>
                </c:pt>
              </c:strCache>
            </c:strRef>
          </c:tx>
          <c:spPr>
            <a:ln w="28575" cap="rnd">
              <a:solidFill>
                <a:schemeClr val="accent1"/>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General</c:formatCode>
                <c:ptCount val="11"/>
                <c:pt idx="0">
                  <c:v>1.48</c:v>
                </c:pt>
                <c:pt idx="1">
                  <c:v>1.56</c:v>
                </c:pt>
                <c:pt idx="2">
                  <c:v>1.08</c:v>
                </c:pt>
                <c:pt idx="3">
                  <c:v>2.83</c:v>
                </c:pt>
                <c:pt idx="4">
                  <c:v>3.02</c:v>
                </c:pt>
                <c:pt idx="5">
                  <c:v>3.69</c:v>
                </c:pt>
                <c:pt idx="6">
                  <c:v>2.87</c:v>
                </c:pt>
                <c:pt idx="7">
                  <c:v>3.31</c:v>
                </c:pt>
                <c:pt idx="8">
                  <c:v>4.95</c:v>
                </c:pt>
                <c:pt idx="9">
                  <c:v>5.6</c:v>
                </c:pt>
                <c:pt idx="10">
                  <c:v>8.6999999999999993</c:v>
                </c:pt>
              </c:numCache>
            </c:numRef>
          </c:val>
          <c:smooth val="0"/>
          <c:extLst>
            <c:ext xmlns:c16="http://schemas.microsoft.com/office/drawing/2014/chart" uri="{C3380CC4-5D6E-409C-BE32-E72D297353CC}">
              <c16:uniqueId val="{00000000-5DCD-42E7-9137-46B121CCEF46}"/>
            </c:ext>
          </c:extLst>
        </c:ser>
        <c:ser>
          <c:idx val="1"/>
          <c:order val="1"/>
          <c:tx>
            <c:strRef>
              <c:f>Sheet1!$C$1</c:f>
              <c:strCache>
                <c:ptCount val="1"/>
                <c:pt idx="0">
                  <c:v>Hispanic</c:v>
                </c:pt>
              </c:strCache>
            </c:strRef>
          </c:tx>
          <c:spPr>
            <a:ln w="28575" cap="rnd">
              <a:solidFill>
                <a:schemeClr val="accent2"/>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General</c:formatCode>
                <c:ptCount val="11"/>
                <c:pt idx="0">
                  <c:v>0.36</c:v>
                </c:pt>
                <c:pt idx="1">
                  <c:v>0.48</c:v>
                </c:pt>
                <c:pt idx="2">
                  <c:v>0.47</c:v>
                </c:pt>
                <c:pt idx="3">
                  <c:v>0.84</c:v>
                </c:pt>
                <c:pt idx="4">
                  <c:v>0.78</c:v>
                </c:pt>
                <c:pt idx="5">
                  <c:v>1.28</c:v>
                </c:pt>
                <c:pt idx="6">
                  <c:v>1.83</c:v>
                </c:pt>
                <c:pt idx="7">
                  <c:v>1.81</c:v>
                </c:pt>
                <c:pt idx="8">
                  <c:v>2.62</c:v>
                </c:pt>
                <c:pt idx="9">
                  <c:v>2.62</c:v>
                </c:pt>
                <c:pt idx="10">
                  <c:v>3.29</c:v>
                </c:pt>
              </c:numCache>
            </c:numRef>
          </c:val>
          <c:smooth val="0"/>
          <c:extLst>
            <c:ext xmlns:c16="http://schemas.microsoft.com/office/drawing/2014/chart" uri="{C3380CC4-5D6E-409C-BE32-E72D297353CC}">
              <c16:uniqueId val="{00000001-5DCD-42E7-9137-46B121CCEF46}"/>
            </c:ext>
          </c:extLst>
        </c:ser>
        <c:ser>
          <c:idx val="2"/>
          <c:order val="2"/>
          <c:tx>
            <c:strRef>
              <c:f>Sheet1!$D$1</c:f>
              <c:strCache>
                <c:ptCount val="1"/>
                <c:pt idx="0">
                  <c:v>Black, Non Hispanic</c:v>
                </c:pt>
              </c:strCache>
            </c:strRef>
          </c:tx>
          <c:spPr>
            <a:ln w="28575" cap="rnd">
              <a:solidFill>
                <a:schemeClr val="accent3"/>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Sheet1!$D$2:$D$12</c:f>
              <c:numCache>
                <c:formatCode>General</c:formatCode>
                <c:ptCount val="11"/>
                <c:pt idx="0">
                  <c:v>0.26</c:v>
                </c:pt>
                <c:pt idx="1">
                  <c:v>0.3</c:v>
                </c:pt>
                <c:pt idx="2">
                  <c:v>0.32</c:v>
                </c:pt>
                <c:pt idx="3">
                  <c:v>0.35</c:v>
                </c:pt>
                <c:pt idx="4">
                  <c:v>0.82</c:v>
                </c:pt>
                <c:pt idx="5">
                  <c:v>0.94</c:v>
                </c:pt>
                <c:pt idx="6">
                  <c:v>1.51</c:v>
                </c:pt>
                <c:pt idx="7">
                  <c:v>1.91</c:v>
                </c:pt>
                <c:pt idx="8">
                  <c:v>2.79</c:v>
                </c:pt>
                <c:pt idx="9">
                  <c:v>3.01</c:v>
                </c:pt>
                <c:pt idx="10">
                  <c:v>4.2699999999999996</c:v>
                </c:pt>
              </c:numCache>
            </c:numRef>
          </c:val>
          <c:smooth val="0"/>
          <c:extLst>
            <c:ext xmlns:c16="http://schemas.microsoft.com/office/drawing/2014/chart" uri="{C3380CC4-5D6E-409C-BE32-E72D297353CC}">
              <c16:uniqueId val="{00000002-5DCD-42E7-9137-46B121CCEF46}"/>
            </c:ext>
          </c:extLst>
        </c:ser>
        <c:ser>
          <c:idx val="3"/>
          <c:order val="3"/>
          <c:tx>
            <c:strRef>
              <c:f>Sheet1!$E$1</c:f>
              <c:strCache>
                <c:ptCount val="1"/>
                <c:pt idx="0">
                  <c:v>Multi Race</c:v>
                </c:pt>
              </c:strCache>
            </c:strRef>
          </c:tx>
          <c:spPr>
            <a:ln w="28575" cap="rnd">
              <a:solidFill>
                <a:schemeClr val="accent4"/>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Sheet1!$E$2:$E$12</c:f>
              <c:numCache>
                <c:formatCode>General</c:formatCode>
                <c:ptCount val="11"/>
                <c:pt idx="0">
                  <c:v>1.03</c:v>
                </c:pt>
                <c:pt idx="1">
                  <c:v>1.54</c:v>
                </c:pt>
                <c:pt idx="2">
                  <c:v>2.0499999999999998</c:v>
                </c:pt>
                <c:pt idx="3">
                  <c:v>1.98</c:v>
                </c:pt>
                <c:pt idx="4">
                  <c:v>1.53</c:v>
                </c:pt>
                <c:pt idx="5">
                  <c:v>0.98</c:v>
                </c:pt>
                <c:pt idx="6">
                  <c:v>2.82</c:v>
                </c:pt>
                <c:pt idx="7">
                  <c:v>2.38</c:v>
                </c:pt>
                <c:pt idx="8">
                  <c:v>3.36</c:v>
                </c:pt>
                <c:pt idx="9">
                  <c:v>3.71</c:v>
                </c:pt>
                <c:pt idx="10">
                  <c:v>8.2100000000000009</c:v>
                </c:pt>
              </c:numCache>
            </c:numRef>
          </c:val>
          <c:smooth val="0"/>
          <c:extLst>
            <c:ext xmlns:c16="http://schemas.microsoft.com/office/drawing/2014/chart" uri="{C3380CC4-5D6E-409C-BE32-E72D297353CC}">
              <c16:uniqueId val="{00000004-5DCD-42E7-9137-46B121CCEF46}"/>
            </c:ext>
          </c:extLst>
        </c:ser>
        <c:ser>
          <c:idx val="4"/>
          <c:order val="4"/>
          <c:tx>
            <c:strRef>
              <c:f>Sheet1!$F$1</c:f>
              <c:strCache>
                <c:ptCount val="1"/>
                <c:pt idx="0">
                  <c:v>White, Non Hispanic</c:v>
                </c:pt>
              </c:strCache>
            </c:strRef>
          </c:tx>
          <c:spPr>
            <a:ln w="28575" cap="rnd">
              <a:solidFill>
                <a:schemeClr val="accent5"/>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Sheet1!$F$2:$F$12</c:f>
              <c:numCache>
                <c:formatCode>General</c:formatCode>
                <c:ptCount val="11"/>
                <c:pt idx="0">
                  <c:v>1.42</c:v>
                </c:pt>
                <c:pt idx="1">
                  <c:v>1.47</c:v>
                </c:pt>
                <c:pt idx="2">
                  <c:v>1.91</c:v>
                </c:pt>
                <c:pt idx="3">
                  <c:v>2.19</c:v>
                </c:pt>
                <c:pt idx="4">
                  <c:v>2.57</c:v>
                </c:pt>
                <c:pt idx="5">
                  <c:v>3.23</c:v>
                </c:pt>
                <c:pt idx="6">
                  <c:v>4.01</c:v>
                </c:pt>
                <c:pt idx="7">
                  <c:v>4.2699999999999996</c:v>
                </c:pt>
                <c:pt idx="8">
                  <c:v>5.91</c:v>
                </c:pt>
                <c:pt idx="9">
                  <c:v>8.8800000000000008</c:v>
                </c:pt>
                <c:pt idx="10">
                  <c:v>11.41</c:v>
                </c:pt>
              </c:numCache>
            </c:numRef>
          </c:val>
          <c:smooth val="0"/>
          <c:extLst>
            <c:ext xmlns:c16="http://schemas.microsoft.com/office/drawing/2014/chart" uri="{C3380CC4-5D6E-409C-BE32-E72D297353CC}">
              <c16:uniqueId val="{00000005-5DCD-42E7-9137-46B121CCEF46}"/>
            </c:ext>
          </c:extLst>
        </c:ser>
        <c:ser>
          <c:idx val="5"/>
          <c:order val="5"/>
          <c:tx>
            <c:strRef>
              <c:f>Sheet1!$G$1</c:f>
              <c:strCache>
                <c:ptCount val="1"/>
                <c:pt idx="0">
                  <c:v>Total</c:v>
                </c:pt>
              </c:strCache>
            </c:strRef>
          </c:tx>
          <c:spPr>
            <a:ln w="28575" cap="rnd">
              <a:solidFill>
                <a:schemeClr val="accent6"/>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Sheet1!$G$2:$G$12</c:f>
              <c:numCache>
                <c:formatCode>General</c:formatCode>
                <c:ptCount val="11"/>
                <c:pt idx="0">
                  <c:v>1.1100000000000001</c:v>
                </c:pt>
                <c:pt idx="1">
                  <c:v>1.19</c:v>
                </c:pt>
                <c:pt idx="2">
                  <c:v>1.51</c:v>
                </c:pt>
                <c:pt idx="3">
                  <c:v>1.8</c:v>
                </c:pt>
                <c:pt idx="4">
                  <c:v>2.11</c:v>
                </c:pt>
                <c:pt idx="5">
                  <c:v>2.66</c:v>
                </c:pt>
                <c:pt idx="6">
                  <c:v>3.35</c:v>
                </c:pt>
                <c:pt idx="7">
                  <c:v>3.57</c:v>
                </c:pt>
                <c:pt idx="8">
                  <c:v>4.9400000000000004</c:v>
                </c:pt>
                <c:pt idx="9">
                  <c:v>6.86</c:v>
                </c:pt>
                <c:pt idx="10">
                  <c:v>8.7899999999999991</c:v>
                </c:pt>
              </c:numCache>
            </c:numRef>
          </c:val>
          <c:smooth val="0"/>
          <c:extLst>
            <c:ext xmlns:c16="http://schemas.microsoft.com/office/drawing/2014/chart" uri="{C3380CC4-5D6E-409C-BE32-E72D297353CC}">
              <c16:uniqueId val="{00000006-5DCD-42E7-9137-46B121CCEF46}"/>
            </c:ext>
          </c:extLst>
        </c:ser>
        <c:dLbls>
          <c:showLegendKey val="0"/>
          <c:showVal val="0"/>
          <c:showCatName val="0"/>
          <c:showSerName val="0"/>
          <c:showPercent val="0"/>
          <c:showBubbleSize val="0"/>
        </c:dLbls>
        <c:smooth val="0"/>
        <c:axId val="77867264"/>
        <c:axId val="77877248"/>
      </c:lineChart>
      <c:catAx>
        <c:axId val="7786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877248"/>
        <c:crosses val="autoZero"/>
        <c:auto val="1"/>
        <c:lblAlgn val="ctr"/>
        <c:lblOffset val="100"/>
        <c:noMultiLvlLbl val="0"/>
      </c:catAx>
      <c:valAx>
        <c:axId val="77877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86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Other</c:v>
                </c:pt>
              </c:strCache>
            </c:strRef>
          </c:tx>
          <c:spPr>
            <a:ln w="28575" cap="rnd">
              <a:solidFill>
                <a:schemeClr val="accent1"/>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General</c:formatCode>
                <c:ptCount val="11"/>
                <c:pt idx="0">
                  <c:v>7</c:v>
                </c:pt>
                <c:pt idx="1">
                  <c:v>7</c:v>
                </c:pt>
                <c:pt idx="2">
                  <c:v>5</c:v>
                </c:pt>
                <c:pt idx="3">
                  <c:v>13</c:v>
                </c:pt>
                <c:pt idx="4">
                  <c:v>13</c:v>
                </c:pt>
                <c:pt idx="5">
                  <c:v>14</c:v>
                </c:pt>
                <c:pt idx="6">
                  <c:v>12</c:v>
                </c:pt>
                <c:pt idx="7">
                  <c:v>18</c:v>
                </c:pt>
                <c:pt idx="8">
                  <c:v>31</c:v>
                </c:pt>
                <c:pt idx="9">
                  <c:v>35</c:v>
                </c:pt>
                <c:pt idx="10">
                  <c:v>49</c:v>
                </c:pt>
              </c:numCache>
            </c:numRef>
          </c:val>
          <c:smooth val="0"/>
          <c:extLst>
            <c:ext xmlns:c16="http://schemas.microsoft.com/office/drawing/2014/chart" uri="{C3380CC4-5D6E-409C-BE32-E72D297353CC}">
              <c16:uniqueId val="{00000000-F62B-44F5-83F2-56203B51878C}"/>
            </c:ext>
          </c:extLst>
        </c:ser>
        <c:ser>
          <c:idx val="1"/>
          <c:order val="1"/>
          <c:tx>
            <c:strRef>
              <c:f>Sheet1!$C$1</c:f>
              <c:strCache>
                <c:ptCount val="1"/>
                <c:pt idx="0">
                  <c:v>Hispanic</c:v>
                </c:pt>
              </c:strCache>
            </c:strRef>
          </c:tx>
          <c:spPr>
            <a:ln w="28575" cap="rnd">
              <a:solidFill>
                <a:schemeClr val="accent2"/>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General</c:formatCode>
                <c:ptCount val="11"/>
                <c:pt idx="0">
                  <c:v>14</c:v>
                </c:pt>
                <c:pt idx="1">
                  <c:v>17</c:v>
                </c:pt>
                <c:pt idx="2">
                  <c:v>17</c:v>
                </c:pt>
                <c:pt idx="3">
                  <c:v>29</c:v>
                </c:pt>
                <c:pt idx="4">
                  <c:v>25</c:v>
                </c:pt>
                <c:pt idx="5">
                  <c:v>39</c:v>
                </c:pt>
                <c:pt idx="6">
                  <c:v>70</c:v>
                </c:pt>
                <c:pt idx="7">
                  <c:v>84</c:v>
                </c:pt>
                <c:pt idx="8">
                  <c:v>136</c:v>
                </c:pt>
                <c:pt idx="9">
                  <c:v>149</c:v>
                </c:pt>
                <c:pt idx="10">
                  <c:v>165</c:v>
                </c:pt>
              </c:numCache>
            </c:numRef>
          </c:val>
          <c:smooth val="0"/>
          <c:extLst>
            <c:ext xmlns:c16="http://schemas.microsoft.com/office/drawing/2014/chart" uri="{C3380CC4-5D6E-409C-BE32-E72D297353CC}">
              <c16:uniqueId val="{00000001-F62B-44F5-83F2-56203B51878C}"/>
            </c:ext>
          </c:extLst>
        </c:ser>
        <c:ser>
          <c:idx val="2"/>
          <c:order val="2"/>
          <c:tx>
            <c:strRef>
              <c:f>Sheet1!$D$1</c:f>
              <c:strCache>
                <c:ptCount val="1"/>
                <c:pt idx="0">
                  <c:v>Black, Non Hispanic</c:v>
                </c:pt>
              </c:strCache>
            </c:strRef>
          </c:tx>
          <c:spPr>
            <a:ln w="28575" cap="rnd">
              <a:solidFill>
                <a:schemeClr val="accent3"/>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Sheet1!$D$2:$D$12</c:f>
              <c:numCache>
                <c:formatCode>General</c:formatCode>
                <c:ptCount val="11"/>
                <c:pt idx="0">
                  <c:v>8</c:v>
                </c:pt>
                <c:pt idx="1">
                  <c:v>8</c:v>
                </c:pt>
                <c:pt idx="2">
                  <c:v>7</c:v>
                </c:pt>
                <c:pt idx="3">
                  <c:v>8</c:v>
                </c:pt>
                <c:pt idx="4">
                  <c:v>16</c:v>
                </c:pt>
                <c:pt idx="5">
                  <c:v>16</c:v>
                </c:pt>
                <c:pt idx="6">
                  <c:v>31</c:v>
                </c:pt>
                <c:pt idx="7">
                  <c:v>48</c:v>
                </c:pt>
                <c:pt idx="8">
                  <c:v>84</c:v>
                </c:pt>
                <c:pt idx="9">
                  <c:v>100</c:v>
                </c:pt>
                <c:pt idx="10">
                  <c:v>120</c:v>
                </c:pt>
              </c:numCache>
            </c:numRef>
          </c:val>
          <c:smooth val="0"/>
          <c:extLst>
            <c:ext xmlns:c16="http://schemas.microsoft.com/office/drawing/2014/chart" uri="{C3380CC4-5D6E-409C-BE32-E72D297353CC}">
              <c16:uniqueId val="{00000002-F62B-44F5-83F2-56203B51878C}"/>
            </c:ext>
          </c:extLst>
        </c:ser>
        <c:ser>
          <c:idx val="3"/>
          <c:order val="3"/>
          <c:tx>
            <c:strRef>
              <c:f>Sheet1!$E$1</c:f>
              <c:strCache>
                <c:ptCount val="1"/>
                <c:pt idx="0">
                  <c:v>Multi Racial</c:v>
                </c:pt>
              </c:strCache>
            </c:strRef>
          </c:tx>
          <c:spPr>
            <a:ln w="28575" cap="rnd">
              <a:solidFill>
                <a:schemeClr val="accent4"/>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Sheet1!$E$2:$E$12</c:f>
              <c:numCache>
                <c:formatCode>General</c:formatCode>
                <c:ptCount val="11"/>
                <c:pt idx="0">
                  <c:v>6</c:v>
                </c:pt>
                <c:pt idx="1">
                  <c:v>8</c:v>
                </c:pt>
                <c:pt idx="2">
                  <c:v>11</c:v>
                </c:pt>
                <c:pt idx="3">
                  <c:v>10</c:v>
                </c:pt>
                <c:pt idx="4">
                  <c:v>8</c:v>
                </c:pt>
                <c:pt idx="5">
                  <c:v>5</c:v>
                </c:pt>
                <c:pt idx="6">
                  <c:v>17</c:v>
                </c:pt>
                <c:pt idx="7">
                  <c:v>18</c:v>
                </c:pt>
                <c:pt idx="8">
                  <c:v>28</c:v>
                </c:pt>
                <c:pt idx="9">
                  <c:v>33</c:v>
                </c:pt>
                <c:pt idx="10">
                  <c:v>55</c:v>
                </c:pt>
              </c:numCache>
            </c:numRef>
          </c:val>
          <c:smooth val="0"/>
          <c:extLst>
            <c:ext xmlns:c16="http://schemas.microsoft.com/office/drawing/2014/chart" uri="{C3380CC4-5D6E-409C-BE32-E72D297353CC}">
              <c16:uniqueId val="{00000004-F62B-44F5-83F2-56203B51878C}"/>
            </c:ext>
          </c:extLst>
        </c:ser>
        <c:ser>
          <c:idx val="4"/>
          <c:order val="4"/>
          <c:tx>
            <c:strRef>
              <c:f>Sheet1!$F$1</c:f>
              <c:strCache>
                <c:ptCount val="1"/>
                <c:pt idx="0">
                  <c:v>White, Non Hispanic</c:v>
                </c:pt>
              </c:strCache>
            </c:strRef>
          </c:tx>
          <c:spPr>
            <a:ln w="28575" cap="rnd">
              <a:solidFill>
                <a:schemeClr val="accent5"/>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Sheet1!$F$2:$F$12</c:f>
              <c:numCache>
                <c:formatCode>General</c:formatCode>
                <c:ptCount val="11"/>
                <c:pt idx="0">
                  <c:v>246</c:v>
                </c:pt>
                <c:pt idx="1">
                  <c:v>237</c:v>
                </c:pt>
                <c:pt idx="2">
                  <c:v>304</c:v>
                </c:pt>
                <c:pt idx="3">
                  <c:v>345</c:v>
                </c:pt>
                <c:pt idx="4">
                  <c:v>378</c:v>
                </c:pt>
                <c:pt idx="5">
                  <c:v>429</c:v>
                </c:pt>
                <c:pt idx="6">
                  <c:v>618</c:v>
                </c:pt>
                <c:pt idx="7">
                  <c:v>819</c:v>
                </c:pt>
                <c:pt idx="8">
                  <c:v>1200</c:v>
                </c:pt>
                <c:pt idx="9">
                  <c:v>1791</c:v>
                </c:pt>
                <c:pt idx="10">
                  <c:v>1773</c:v>
                </c:pt>
              </c:numCache>
            </c:numRef>
          </c:val>
          <c:smooth val="0"/>
          <c:extLst>
            <c:ext xmlns:c16="http://schemas.microsoft.com/office/drawing/2014/chart" uri="{C3380CC4-5D6E-409C-BE32-E72D297353CC}">
              <c16:uniqueId val="{00000005-F62B-44F5-83F2-56203B51878C}"/>
            </c:ext>
          </c:extLst>
        </c:ser>
        <c:ser>
          <c:idx val="5"/>
          <c:order val="5"/>
          <c:tx>
            <c:strRef>
              <c:f>Sheet1!$G$1</c:f>
              <c:strCache>
                <c:ptCount val="1"/>
                <c:pt idx="0">
                  <c:v>Total</c:v>
                </c:pt>
              </c:strCache>
            </c:strRef>
          </c:tx>
          <c:spPr>
            <a:ln w="28575" cap="rnd">
              <a:solidFill>
                <a:schemeClr val="accent6"/>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Sheet1!$G$2:$G$12</c:f>
              <c:numCache>
                <c:formatCode>General</c:formatCode>
                <c:ptCount val="11"/>
                <c:pt idx="0">
                  <c:v>281</c:v>
                </c:pt>
                <c:pt idx="1">
                  <c:v>277</c:v>
                </c:pt>
                <c:pt idx="2">
                  <c:v>344</c:v>
                </c:pt>
                <c:pt idx="3">
                  <c:v>405</c:v>
                </c:pt>
                <c:pt idx="4">
                  <c:v>440</c:v>
                </c:pt>
                <c:pt idx="5">
                  <c:v>503</c:v>
                </c:pt>
                <c:pt idx="6">
                  <c:v>748</c:v>
                </c:pt>
                <c:pt idx="7">
                  <c:v>987</c:v>
                </c:pt>
                <c:pt idx="8">
                  <c:v>1479</c:v>
                </c:pt>
                <c:pt idx="9">
                  <c:v>2108</c:v>
                </c:pt>
                <c:pt idx="10">
                  <c:v>2162</c:v>
                </c:pt>
              </c:numCache>
            </c:numRef>
          </c:val>
          <c:smooth val="0"/>
          <c:extLst>
            <c:ext xmlns:c16="http://schemas.microsoft.com/office/drawing/2014/chart" uri="{C3380CC4-5D6E-409C-BE32-E72D297353CC}">
              <c16:uniqueId val="{00000006-F62B-44F5-83F2-56203B51878C}"/>
            </c:ext>
          </c:extLst>
        </c:ser>
        <c:dLbls>
          <c:showLegendKey val="0"/>
          <c:showVal val="0"/>
          <c:showCatName val="0"/>
          <c:showSerName val="0"/>
          <c:showPercent val="0"/>
          <c:showBubbleSize val="0"/>
        </c:dLbls>
        <c:smooth val="0"/>
        <c:axId val="825829480"/>
        <c:axId val="825829808"/>
      </c:lineChart>
      <c:catAx>
        <c:axId val="825829480"/>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5829808"/>
        <c:crosses val="autoZero"/>
        <c:auto val="1"/>
        <c:lblAlgn val="ctr"/>
        <c:lblOffset val="100"/>
        <c:noMultiLvlLbl val="0"/>
      </c:catAx>
      <c:valAx>
        <c:axId val="82582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Enrollments</a:t>
                </a:r>
              </a:p>
            </c:rich>
          </c:tx>
          <c:layout>
            <c:manualLayout>
              <c:xMode val="edge"/>
              <c:yMode val="edge"/>
              <c:x val="1.9614835948644792E-2"/>
              <c:y val="0.3627484975858549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5829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97DED-FA76-45E0-A530-64C117495CBF}"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04800-967F-419B-9946-EDBA54353225}" type="slidenum">
              <a:rPr lang="en-US" smtClean="0"/>
              <a:t>‹#›</a:t>
            </a:fld>
            <a:endParaRPr lang="en-US"/>
          </a:p>
        </p:txBody>
      </p:sp>
    </p:spTree>
    <p:extLst>
      <p:ext uri="{BB962C8B-B14F-4D97-AF65-F5344CB8AC3E}">
        <p14:creationId xmlns:p14="http://schemas.microsoft.com/office/powerpoint/2010/main" val="28549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5230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Methamphetamine related deaths (counts and rates) are seen more in the eastern/northeastern portion of the state</a:t>
            </a:r>
          </a:p>
        </p:txBody>
      </p:sp>
      <p:sp>
        <p:nvSpPr>
          <p:cNvPr id="4" name="Slide Number Placeholder 3"/>
          <p:cNvSpPr>
            <a:spLocks noGrp="1"/>
          </p:cNvSpPr>
          <p:nvPr>
            <p:ph type="sldNum" sz="quarter" idx="5"/>
          </p:nvPr>
        </p:nvSpPr>
        <p:spPr/>
        <p:txBody>
          <a:bodyPr/>
          <a:lstStyle/>
          <a:p>
            <a:fld id="{7C204800-967F-419B-9946-EDBA54353225}" type="slidenum">
              <a:rPr lang="en-US" smtClean="0"/>
              <a:t>14</a:t>
            </a:fld>
            <a:endParaRPr lang="en-US"/>
          </a:p>
        </p:txBody>
      </p:sp>
    </p:spTree>
    <p:extLst>
      <p:ext uri="{BB962C8B-B14F-4D97-AF65-F5344CB8AC3E}">
        <p14:creationId xmlns:p14="http://schemas.microsoft.com/office/powerpoint/2010/main" val="418035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represents all mentions of primary, secondary or tertiary drugs of choice at all BSAS admissions in this time period. </a:t>
            </a:r>
          </a:p>
          <a:p>
            <a:r>
              <a:rPr lang="en-US" dirty="0"/>
              <a:t>This provides the larger context for understanding stimulant admission trends by including admissions trends for alcohol and opioids during the same time period. </a:t>
            </a:r>
          </a:p>
        </p:txBody>
      </p:sp>
      <p:sp>
        <p:nvSpPr>
          <p:cNvPr id="4" name="Slide Number Placeholder 3"/>
          <p:cNvSpPr>
            <a:spLocks noGrp="1"/>
          </p:cNvSpPr>
          <p:nvPr>
            <p:ph type="sldNum" sz="quarter" idx="5"/>
          </p:nvPr>
        </p:nvSpPr>
        <p:spPr/>
        <p:txBody>
          <a:bodyPr/>
          <a:lstStyle/>
          <a:p>
            <a:fld id="{7C204800-967F-419B-9946-EDBA54353225}" type="slidenum">
              <a:rPr lang="en-US" smtClean="0"/>
              <a:t>15</a:t>
            </a:fld>
            <a:endParaRPr lang="en-US"/>
          </a:p>
        </p:txBody>
      </p:sp>
    </p:spTree>
    <p:extLst>
      <p:ext uri="{BB962C8B-B14F-4D97-AF65-F5344CB8AC3E}">
        <p14:creationId xmlns:p14="http://schemas.microsoft.com/office/powerpoint/2010/main" val="237731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04800-967F-419B-9946-EDBA54353225}" type="slidenum">
              <a:rPr lang="en-US" smtClean="0"/>
              <a:t>17</a:t>
            </a:fld>
            <a:endParaRPr lang="en-US"/>
          </a:p>
        </p:txBody>
      </p:sp>
    </p:spTree>
    <p:extLst>
      <p:ext uri="{BB962C8B-B14F-4D97-AF65-F5344CB8AC3E}">
        <p14:creationId xmlns:p14="http://schemas.microsoft.com/office/powerpoint/2010/main" val="1637029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04800-967F-419B-9946-EDBA54353225}" type="slidenum">
              <a:rPr lang="en-US" smtClean="0"/>
              <a:t>18</a:t>
            </a:fld>
            <a:endParaRPr lang="en-US"/>
          </a:p>
        </p:txBody>
      </p:sp>
    </p:spTree>
    <p:extLst>
      <p:ext uri="{BB962C8B-B14F-4D97-AF65-F5344CB8AC3E}">
        <p14:creationId xmlns:p14="http://schemas.microsoft.com/office/powerpoint/2010/main" val="237455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 Fact Sheet sourced.</a:t>
            </a:r>
          </a:p>
          <a:p>
            <a:endParaRPr lang="en-US" dirty="0"/>
          </a:p>
          <a:p>
            <a:r>
              <a:rPr lang="en-US" dirty="0"/>
              <a:t>These are the definitions that will be used throughout this presentation in which data related to All Stimulants will be presented as well as related to Methamphetamine.  </a:t>
            </a:r>
          </a:p>
        </p:txBody>
      </p:sp>
      <p:sp>
        <p:nvSpPr>
          <p:cNvPr id="4" name="Slide Number Placeholder 3"/>
          <p:cNvSpPr>
            <a:spLocks noGrp="1"/>
          </p:cNvSpPr>
          <p:nvPr>
            <p:ph type="sldNum" sz="quarter" idx="5"/>
          </p:nvPr>
        </p:nvSpPr>
        <p:spPr/>
        <p:txBody>
          <a:bodyPr/>
          <a:lstStyle/>
          <a:p>
            <a:fld id="{7C204800-967F-419B-9946-EDBA54353225}" type="slidenum">
              <a:rPr lang="en-US" smtClean="0"/>
              <a:t>2</a:t>
            </a:fld>
            <a:endParaRPr lang="en-US"/>
          </a:p>
        </p:txBody>
      </p:sp>
    </p:spTree>
    <p:extLst>
      <p:ext uri="{BB962C8B-B14F-4D97-AF65-F5344CB8AC3E}">
        <p14:creationId xmlns:p14="http://schemas.microsoft.com/office/powerpoint/2010/main" val="301153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04800-967F-419B-9946-EDBA54353225}" type="slidenum">
              <a:rPr lang="en-US" smtClean="0"/>
              <a:t>3</a:t>
            </a:fld>
            <a:endParaRPr lang="en-US"/>
          </a:p>
        </p:txBody>
      </p:sp>
    </p:spTree>
    <p:extLst>
      <p:ext uri="{BB962C8B-B14F-4D97-AF65-F5344CB8AC3E}">
        <p14:creationId xmlns:p14="http://schemas.microsoft.com/office/powerpoint/2010/main" val="128383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data sets we have pulled information related to all Stimulants and to Methamphetamine as a sub-set. Slides will sometimes include all Stimulants and sometimes focus on Methamphetamine. We also will distinguish Crack/Cocaine and Methamphetamine within the stimulant data in some cases. </a:t>
            </a:r>
          </a:p>
        </p:txBody>
      </p:sp>
      <p:sp>
        <p:nvSpPr>
          <p:cNvPr id="4" name="Slide Number Placeholder 3"/>
          <p:cNvSpPr>
            <a:spLocks noGrp="1"/>
          </p:cNvSpPr>
          <p:nvPr>
            <p:ph type="sldNum" sz="quarter" idx="5"/>
          </p:nvPr>
        </p:nvSpPr>
        <p:spPr/>
        <p:txBody>
          <a:bodyPr/>
          <a:lstStyle/>
          <a:p>
            <a:fld id="{7C204800-967F-419B-9946-EDBA54353225}" type="slidenum">
              <a:rPr lang="en-US" smtClean="0"/>
              <a:t>4</a:t>
            </a:fld>
            <a:endParaRPr lang="en-US"/>
          </a:p>
        </p:txBody>
      </p:sp>
    </p:spTree>
    <p:extLst>
      <p:ext uri="{BB962C8B-B14F-4D97-AF65-F5344CB8AC3E}">
        <p14:creationId xmlns:p14="http://schemas.microsoft.com/office/powerpoint/2010/main" val="172036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from 70 MA acute hospitals were analyzed to assess the trend of emergency department and inpatient admissions for methamphetamine-related and any stimulant-related incidents.</a:t>
            </a:r>
          </a:p>
          <a:p>
            <a:endParaRPr lang="en-US" dirty="0"/>
          </a:p>
        </p:txBody>
      </p:sp>
      <p:sp>
        <p:nvSpPr>
          <p:cNvPr id="4" name="Slide Number Placeholder 3"/>
          <p:cNvSpPr>
            <a:spLocks noGrp="1"/>
          </p:cNvSpPr>
          <p:nvPr>
            <p:ph type="sldNum" sz="quarter" idx="5"/>
          </p:nvPr>
        </p:nvSpPr>
        <p:spPr/>
        <p:txBody>
          <a:bodyPr/>
          <a:lstStyle/>
          <a:p>
            <a:fld id="{7C204800-967F-419B-9946-EDBA54353225}" type="slidenum">
              <a:rPr lang="en-US" smtClean="0"/>
              <a:t>8</a:t>
            </a:fld>
            <a:endParaRPr lang="en-US"/>
          </a:p>
        </p:txBody>
      </p:sp>
    </p:spTree>
    <p:extLst>
      <p:ext uri="{BB962C8B-B14F-4D97-AF65-F5344CB8AC3E}">
        <p14:creationId xmlns:p14="http://schemas.microsoft.com/office/powerpoint/2010/main" val="36073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04800-967F-419B-9946-EDBA54353225}" type="slidenum">
              <a:rPr lang="en-US" smtClean="0"/>
              <a:t>9</a:t>
            </a:fld>
            <a:endParaRPr lang="en-US"/>
          </a:p>
        </p:txBody>
      </p:sp>
    </p:spTree>
    <p:extLst>
      <p:ext uri="{BB962C8B-B14F-4D97-AF65-F5344CB8AC3E}">
        <p14:creationId xmlns:p14="http://schemas.microsoft.com/office/powerpoint/2010/main" val="282675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slide was for 2020 only, this shows the increase in the rate of stimulant related ED admissions in 2020 in Suffolk County as compared to the other counties 2017-2020</a:t>
            </a:r>
          </a:p>
        </p:txBody>
      </p:sp>
      <p:sp>
        <p:nvSpPr>
          <p:cNvPr id="4" name="Slide Number Placeholder 3"/>
          <p:cNvSpPr>
            <a:spLocks noGrp="1"/>
          </p:cNvSpPr>
          <p:nvPr>
            <p:ph type="sldNum" sz="quarter" idx="5"/>
          </p:nvPr>
        </p:nvSpPr>
        <p:spPr/>
        <p:txBody>
          <a:bodyPr/>
          <a:lstStyle/>
          <a:p>
            <a:fld id="{7C204800-967F-419B-9946-EDBA54353225}" type="slidenum">
              <a:rPr lang="en-US" smtClean="0"/>
              <a:t>11</a:t>
            </a:fld>
            <a:endParaRPr lang="en-US"/>
          </a:p>
        </p:txBody>
      </p:sp>
    </p:spTree>
    <p:extLst>
      <p:ext uri="{BB962C8B-B14F-4D97-AF65-F5344CB8AC3E}">
        <p14:creationId xmlns:p14="http://schemas.microsoft.com/office/powerpoint/2010/main" val="380799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 death data files from 2017-2020 were analyzed to identify methamphetamine and any stimulant related deaths during this time frame. (not related to opioids)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rate of stimulant (any) related deaths increased by 10% from 2018 to 2019 and 18% from 2019 to 2020, while the rate  of methamphetamine related deaths increased by 54% from 2018-2019 and 81% from 2019 to 2020.</a:t>
            </a:r>
          </a:p>
          <a:p>
            <a:endParaRPr lang="en-US" dirty="0"/>
          </a:p>
        </p:txBody>
      </p:sp>
      <p:sp>
        <p:nvSpPr>
          <p:cNvPr id="4" name="Slide Number Placeholder 3"/>
          <p:cNvSpPr>
            <a:spLocks noGrp="1"/>
          </p:cNvSpPr>
          <p:nvPr>
            <p:ph type="sldNum" sz="quarter" idx="5"/>
          </p:nvPr>
        </p:nvSpPr>
        <p:spPr/>
        <p:txBody>
          <a:bodyPr/>
          <a:lstStyle/>
          <a:p>
            <a:fld id="{7C204800-967F-419B-9946-EDBA54353225}" type="slidenum">
              <a:rPr lang="en-US" smtClean="0"/>
              <a:t>12</a:t>
            </a:fld>
            <a:endParaRPr lang="en-US"/>
          </a:p>
        </p:txBody>
      </p:sp>
    </p:spTree>
    <p:extLst>
      <p:ext uri="{BB962C8B-B14F-4D97-AF65-F5344CB8AC3E}">
        <p14:creationId xmlns:p14="http://schemas.microsoft.com/office/powerpoint/2010/main" val="230585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Stimulant includes crack/cocaine &amp; methamphetamine as well as other amphetamines.</a:t>
            </a:r>
          </a:p>
        </p:txBody>
      </p:sp>
      <p:sp>
        <p:nvSpPr>
          <p:cNvPr id="4" name="Slide Number Placeholder 3"/>
          <p:cNvSpPr>
            <a:spLocks noGrp="1"/>
          </p:cNvSpPr>
          <p:nvPr>
            <p:ph type="sldNum" sz="quarter" idx="5"/>
          </p:nvPr>
        </p:nvSpPr>
        <p:spPr/>
        <p:txBody>
          <a:bodyPr/>
          <a:lstStyle/>
          <a:p>
            <a:fld id="{7C204800-967F-419B-9946-EDBA54353225}" type="slidenum">
              <a:rPr lang="en-US" smtClean="0"/>
              <a:t>13</a:t>
            </a:fld>
            <a:endParaRPr lang="en-US"/>
          </a:p>
        </p:txBody>
      </p:sp>
    </p:spTree>
    <p:extLst>
      <p:ext uri="{BB962C8B-B14F-4D97-AF65-F5344CB8AC3E}">
        <p14:creationId xmlns:p14="http://schemas.microsoft.com/office/powerpoint/2010/main" val="3312270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6" y="2130427"/>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2"/>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6" y="173755"/>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3" y="2"/>
            <a:ext cx="1185447" cy="2487495"/>
          </a:xfrm>
          <a:prstGeom prst="rect">
            <a:avLst/>
          </a:prstGeom>
          <a:solidFill>
            <a:schemeClr val="bg1"/>
          </a:solidFill>
        </p:spPr>
      </p:pic>
    </p:spTree>
    <p:extLst>
      <p:ext uri="{BB962C8B-B14F-4D97-AF65-F5344CB8AC3E}">
        <p14:creationId xmlns:p14="http://schemas.microsoft.com/office/powerpoint/2010/main" val="40927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6378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98912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420368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91595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2"/>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Title of Slide</a:t>
            </a:r>
            <a:endParaRPr lang="en-US" sz="1800" dirty="0">
              <a:solidFill>
                <a:prstClr val="black"/>
              </a:solidFill>
            </a:endParaRPr>
          </a:p>
        </p:txBody>
      </p:sp>
    </p:spTree>
    <p:extLst>
      <p:ext uri="{BB962C8B-B14F-4D97-AF65-F5344CB8AC3E}">
        <p14:creationId xmlns:p14="http://schemas.microsoft.com/office/powerpoint/2010/main" val="353057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1"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1"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2"/>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Title of Slide</a:t>
            </a:r>
            <a:endParaRPr lang="en-US" sz="1800" dirty="0">
              <a:solidFill>
                <a:prstClr val="black"/>
              </a:solidFill>
            </a:endParaRPr>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409660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2"/>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a:defRPr/>
            </a:pPr>
            <a:r>
              <a:rPr lang="en-US" sz="4000" b="1" dirty="0">
                <a:solidFill>
                  <a:prstClr val="black"/>
                </a:solidFill>
                <a:cs typeface="Arial" charset="0"/>
              </a:rPr>
              <a:t>Connect with DPH</a:t>
            </a:r>
            <a:endParaRPr lang="en-US" sz="2000" dirty="0">
              <a:solidFill>
                <a:prstClr val="black"/>
              </a:solidFill>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70"/>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4" y="1401898"/>
            <a:ext cx="9220201" cy="4401205"/>
          </a:xfrm>
          <a:prstGeom prst="rect">
            <a:avLst/>
          </a:prstGeom>
        </p:spPr>
        <p:txBody>
          <a:bodyPr wrap="square">
            <a:spAutoFit/>
          </a:bodyPr>
          <a:lstStyle/>
          <a:p>
            <a:pPr fontAlgn="base">
              <a:defRPr/>
            </a:pPr>
            <a:r>
              <a:rPr lang="en-US" sz="3600" dirty="0">
                <a:solidFill>
                  <a:prstClr val="black"/>
                </a:solidFill>
              </a:rPr>
              <a:t>@MassDPH</a:t>
            </a: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41"/>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9" y="3597197"/>
            <a:ext cx="1129705" cy="1129705"/>
          </a:xfrm>
          <a:prstGeom prst="rect">
            <a:avLst/>
          </a:prstGeom>
        </p:spPr>
      </p:pic>
    </p:spTree>
    <p:extLst>
      <p:ext uri="{BB962C8B-B14F-4D97-AF65-F5344CB8AC3E}">
        <p14:creationId xmlns:p14="http://schemas.microsoft.com/office/powerpoint/2010/main" val="115935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2"/>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2" y="1725494"/>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5000" cap="none" dirty="0">
                <a:solidFill>
                  <a:sysClr val="windowText" lastClr="000000"/>
                </a:solidFill>
                <a:latin typeface="Calibri"/>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0"/>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sz="1800" kern="0" dirty="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6" y="173755"/>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3" y="2"/>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1"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sz="2400" dirty="0">
                <a:solidFill>
                  <a:sysClr val="window" lastClr="FFFFFF"/>
                </a:solidFill>
              </a:rPr>
              <a:t>Name of Presenter</a:t>
            </a:r>
          </a:p>
          <a:p>
            <a:pPr algn="ctr">
              <a:defRPr/>
            </a:pPr>
            <a:r>
              <a:rPr lang="en-US" altLang="en-US" sz="2400" dirty="0">
                <a:solidFill>
                  <a:sysClr val="window" lastClr="FFFFFF"/>
                </a:solidFill>
              </a:rPr>
              <a:t>first.last@state.ma.us</a:t>
            </a:r>
          </a:p>
        </p:txBody>
      </p:sp>
    </p:spTree>
    <p:extLst>
      <p:ext uri="{BB962C8B-B14F-4D97-AF65-F5344CB8AC3E}">
        <p14:creationId xmlns:p14="http://schemas.microsoft.com/office/powerpoint/2010/main" val="220057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2"/>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0"/>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6" y="173755"/>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3" y="2"/>
            <a:ext cx="1185447" cy="2487495"/>
          </a:xfrm>
          <a:prstGeom prst="rect">
            <a:avLst/>
          </a:prstGeom>
          <a:solidFill>
            <a:schemeClr val="bg1"/>
          </a:solidFill>
        </p:spPr>
      </p:pic>
    </p:spTree>
    <p:extLst>
      <p:ext uri="{BB962C8B-B14F-4D97-AF65-F5344CB8AC3E}">
        <p14:creationId xmlns:p14="http://schemas.microsoft.com/office/powerpoint/2010/main" val="364740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2"/>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592823"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280073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elplinema.org/"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elplinema.org/"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elplinema.org/"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br>
              <a:rPr lang="en-US" kern="0" dirty="0">
                <a:solidFill>
                  <a:srgbClr val="FFFFFF"/>
                </a:solidFill>
                <a:cs typeface="Helvetica" panose="020B0604020202020204" pitchFamily="34" charset="0"/>
                <a:sym typeface="Arial"/>
                <a:rtl val="0"/>
              </a:rPr>
            </a:br>
            <a:br>
              <a:rPr lang="en-US" dirty="0"/>
            </a:br>
            <a:br>
              <a:rPr lang="en-US" dirty="0"/>
            </a:br>
            <a:endParaRPr lang="en-US" dirty="0"/>
          </a:p>
        </p:txBody>
      </p:sp>
      <p:sp>
        <p:nvSpPr>
          <p:cNvPr id="5" name="TextBox 4">
            <a:extLst>
              <a:ext uri="{FF2B5EF4-FFF2-40B4-BE49-F238E27FC236}">
                <a16:creationId xmlns:a16="http://schemas.microsoft.com/office/drawing/2014/main" id="{C386E844-E694-49F5-A4D1-B3C6E8142065}"/>
              </a:ext>
            </a:extLst>
          </p:cNvPr>
          <p:cNvSpPr txBox="1"/>
          <p:nvPr/>
        </p:nvSpPr>
        <p:spPr>
          <a:xfrm>
            <a:off x="1605777" y="2362200"/>
            <a:ext cx="9378174" cy="3416320"/>
          </a:xfrm>
          <a:prstGeom prst="rect">
            <a:avLst/>
          </a:prstGeom>
          <a:noFill/>
        </p:spPr>
        <p:txBody>
          <a:bodyPr wrap="square">
            <a:spAutoFit/>
          </a:bodyPr>
          <a:lstStyle/>
          <a:p>
            <a:pPr algn="ctr"/>
            <a:r>
              <a:rPr lang="en-US" sz="3600" b="1" dirty="0"/>
              <a:t>Methamphetamine Use Commission </a:t>
            </a:r>
          </a:p>
          <a:p>
            <a:pPr algn="ctr"/>
            <a:r>
              <a:rPr lang="en-US" sz="3600" b="1" dirty="0"/>
              <a:t>Overview of Methamphetamine and Stimulant Use in Massachusetts</a:t>
            </a:r>
          </a:p>
          <a:p>
            <a:pPr algn="ctr"/>
            <a:r>
              <a:rPr lang="en-US" sz="3600" b="1" dirty="0"/>
              <a:t>DPH/BSAS</a:t>
            </a:r>
          </a:p>
          <a:p>
            <a:pPr algn="ctr"/>
            <a:endParaRPr lang="en-US" sz="2400" b="1" dirty="0"/>
          </a:p>
          <a:p>
            <a:pPr algn="ctr"/>
            <a:endParaRPr lang="en-US" sz="2400" b="1" dirty="0"/>
          </a:p>
          <a:p>
            <a:pPr algn="ctr"/>
            <a:r>
              <a:rPr lang="en-US" sz="2400" b="1"/>
              <a:t>December 8, </a:t>
            </a:r>
            <a:r>
              <a:rPr lang="en-US" sz="2400" b="1" dirty="0"/>
              <a:t>2021 </a:t>
            </a:r>
          </a:p>
        </p:txBody>
      </p:sp>
    </p:spTree>
    <p:extLst>
      <p:ext uri="{BB962C8B-B14F-4D97-AF65-F5344CB8AC3E}">
        <p14:creationId xmlns:p14="http://schemas.microsoft.com/office/powerpoint/2010/main" val="255082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C499-4D64-43EA-AFF6-768B7A13245A}"/>
              </a:ext>
            </a:extLst>
          </p:cNvPr>
          <p:cNvSpPr>
            <a:spLocks noGrp="1"/>
          </p:cNvSpPr>
          <p:nvPr>
            <p:ph type="title"/>
          </p:nvPr>
        </p:nvSpPr>
        <p:spPr>
          <a:xfrm>
            <a:off x="221348" y="56524"/>
            <a:ext cx="11970652" cy="874654"/>
          </a:xfrm>
        </p:spPr>
        <p:txBody>
          <a:bodyPr>
            <a:noAutofit/>
          </a:bodyPr>
          <a:lstStyle/>
          <a:p>
            <a:r>
              <a:rPr lang="en-US" sz="3200" i="1" dirty="0">
                <a:solidFill>
                  <a:srgbClr val="FBC605"/>
                </a:solidFill>
              </a:rPr>
              <a:t>Methamphetamine-</a:t>
            </a:r>
            <a:r>
              <a:rPr lang="en-US" sz="3200" dirty="0">
                <a:solidFill>
                  <a:srgbClr val="FBC605"/>
                </a:solidFill>
              </a:rPr>
              <a:t>Related </a:t>
            </a:r>
            <a:r>
              <a:rPr lang="en-US" sz="3200" u="sng" dirty="0">
                <a:solidFill>
                  <a:srgbClr val="FBC605"/>
                </a:solidFill>
              </a:rPr>
              <a:t>ED</a:t>
            </a:r>
            <a:r>
              <a:rPr lang="en-US" sz="3200" dirty="0">
                <a:solidFill>
                  <a:srgbClr val="FBC605"/>
                </a:solidFill>
              </a:rPr>
              <a:t> Admissions and Rates per 100,000 Population by County of Residence (FY2020)</a:t>
            </a:r>
            <a:endParaRPr lang="en-US" sz="3200" dirty="0"/>
          </a:p>
        </p:txBody>
      </p:sp>
      <p:sp>
        <p:nvSpPr>
          <p:cNvPr id="3" name="TextBox 2">
            <a:extLst>
              <a:ext uri="{FF2B5EF4-FFF2-40B4-BE49-F238E27FC236}">
                <a16:creationId xmlns:a16="http://schemas.microsoft.com/office/drawing/2014/main" id="{D351B769-E85A-48B5-9D05-6297805979D6}"/>
              </a:ext>
            </a:extLst>
          </p:cNvPr>
          <p:cNvSpPr txBox="1"/>
          <p:nvPr/>
        </p:nvSpPr>
        <p:spPr>
          <a:xfrm>
            <a:off x="8906005" y="2245750"/>
            <a:ext cx="2457032" cy="1754326"/>
          </a:xfrm>
          <a:prstGeom prst="rect">
            <a:avLst/>
          </a:prstGeom>
          <a:noFill/>
        </p:spPr>
        <p:txBody>
          <a:bodyPr wrap="square" rtlCol="0">
            <a:spAutoFit/>
          </a:bodyPr>
          <a:lstStyle/>
          <a:p>
            <a:pPr marL="285750" indent="-285750">
              <a:buFont typeface="Wingdings" panose="05000000000000000000" pitchFamily="2" charset="2"/>
              <a:buChar char="Ø"/>
            </a:pPr>
            <a:r>
              <a:rPr lang="en-US" b="1" i="1" dirty="0"/>
              <a:t>Methamphetamine</a:t>
            </a:r>
            <a:r>
              <a:rPr lang="en-US" b="1" dirty="0"/>
              <a:t> related ED admissions and rates are the highest in the eastern part of the state.</a:t>
            </a:r>
          </a:p>
        </p:txBody>
      </p:sp>
      <p:sp>
        <p:nvSpPr>
          <p:cNvPr id="5" name="TextBox 4">
            <a:extLst>
              <a:ext uri="{FF2B5EF4-FFF2-40B4-BE49-F238E27FC236}">
                <a16:creationId xmlns:a16="http://schemas.microsoft.com/office/drawing/2014/main" id="{463C7B70-C5E1-4A0A-BA84-FF66059ED595}"/>
              </a:ext>
            </a:extLst>
          </p:cNvPr>
          <p:cNvSpPr txBox="1"/>
          <p:nvPr/>
        </p:nvSpPr>
        <p:spPr>
          <a:xfrm>
            <a:off x="221348" y="6100284"/>
            <a:ext cx="11715750" cy="581441"/>
          </a:xfrm>
          <a:prstGeom prst="rect">
            <a:avLst/>
          </a:prstGeom>
          <a:noFill/>
        </p:spPr>
        <p:txBody>
          <a:bodyPr wrap="square">
            <a:spAutoFit/>
          </a:bodyPr>
          <a:lstStyle/>
          <a:p>
            <a:pPr>
              <a:lnSpc>
                <a:spcPct val="107000"/>
              </a:lnSpc>
              <a:spcAft>
                <a:spcPts val="800"/>
              </a:spcAft>
            </a:pPr>
            <a:r>
              <a:rPr lang="en-US" sz="1200" i="1" dirty="0">
                <a:solidFill>
                  <a:srgbClr val="000000"/>
                </a:solidFill>
                <a:latin typeface="Calibri" panose="020F0502020204030204" pitchFamily="34" charset="0"/>
              </a:rPr>
              <a:t>Source: Case Mix data is administered by CHIA and includes discharge records from approximately 70 acute hospitals in Massachusetts.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Content Placeholder 10" descr="Map&#10;&#10;Description automatically generated">
            <a:extLst>
              <a:ext uri="{FF2B5EF4-FFF2-40B4-BE49-F238E27FC236}">
                <a16:creationId xmlns:a16="http://schemas.microsoft.com/office/drawing/2014/main" id="{3C90A437-8698-4FF5-8D99-9C7897D73E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0510" y="1252750"/>
            <a:ext cx="5857417" cy="4525962"/>
          </a:xfrm>
        </p:spPr>
      </p:pic>
    </p:spTree>
    <p:extLst>
      <p:ext uri="{BB962C8B-B14F-4D97-AF65-F5344CB8AC3E}">
        <p14:creationId xmlns:p14="http://schemas.microsoft.com/office/powerpoint/2010/main" val="348908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17485-482A-4DB1-97E0-5AC18E7682E9}"/>
              </a:ext>
            </a:extLst>
          </p:cNvPr>
          <p:cNvSpPr>
            <a:spLocks noGrp="1"/>
          </p:cNvSpPr>
          <p:nvPr>
            <p:ph idx="1"/>
          </p:nvPr>
        </p:nvSpPr>
        <p:spPr>
          <a:xfrm>
            <a:off x="8662888" y="1807602"/>
            <a:ext cx="2615609" cy="2296633"/>
          </a:xfrm>
        </p:spPr>
        <p:txBody>
          <a:bodyPr>
            <a:noAutofit/>
          </a:bodyPr>
          <a:lstStyle/>
          <a:p>
            <a:pPr>
              <a:buFont typeface="Wingdings" panose="05000000000000000000" pitchFamily="2" charset="2"/>
              <a:buChar char="Ø"/>
            </a:pPr>
            <a:r>
              <a:rPr lang="en-US" sz="1800" b="1" dirty="0"/>
              <a:t>When examining the data on ED admissions by county, the spike in ED </a:t>
            </a:r>
            <a:r>
              <a:rPr lang="en-US" sz="2000" b="1" dirty="0"/>
              <a:t>admissions</a:t>
            </a:r>
            <a:r>
              <a:rPr lang="en-US" sz="1800" b="1" dirty="0"/>
              <a:t> related to any </a:t>
            </a:r>
            <a:r>
              <a:rPr lang="en-US" sz="1800" b="1" i="1" dirty="0"/>
              <a:t>stimulant</a:t>
            </a:r>
            <a:r>
              <a:rPr lang="en-US" sz="1800" b="1" dirty="0"/>
              <a:t> were driven by a large spike in Suffolk county, while trends for other counties remained flat.</a:t>
            </a:r>
          </a:p>
        </p:txBody>
      </p:sp>
      <p:graphicFrame>
        <p:nvGraphicFramePr>
          <p:cNvPr id="4" name="Chart 3">
            <a:extLst>
              <a:ext uri="{FF2B5EF4-FFF2-40B4-BE49-F238E27FC236}">
                <a16:creationId xmlns:a16="http://schemas.microsoft.com/office/drawing/2014/main" id="{0D3366EC-448F-4515-85D8-53A35A17248A}"/>
              </a:ext>
            </a:extLst>
          </p:cNvPr>
          <p:cNvGraphicFramePr>
            <a:graphicFrameLocks/>
          </p:cNvGraphicFramePr>
          <p:nvPr>
            <p:extLst>
              <p:ext uri="{D42A27DB-BD31-4B8C-83A1-F6EECF244321}">
                <p14:modId xmlns:p14="http://schemas.microsoft.com/office/powerpoint/2010/main" val="1132429412"/>
              </p:ext>
            </p:extLst>
          </p:nvPr>
        </p:nvGraphicFramePr>
        <p:xfrm>
          <a:off x="460591" y="1194848"/>
          <a:ext cx="7675308" cy="462443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F184AD5D-DB21-45F0-9FCB-102A7E748BAF}"/>
              </a:ext>
            </a:extLst>
          </p:cNvPr>
          <p:cNvSpPr txBox="1">
            <a:spLocks/>
          </p:cNvSpPr>
          <p:nvPr/>
        </p:nvSpPr>
        <p:spPr>
          <a:xfrm>
            <a:off x="460591" y="-874654"/>
            <a:ext cx="10970715"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4489F1F4-1A51-4876-9BD4-5895A43D78BE}"/>
              </a:ext>
            </a:extLst>
          </p:cNvPr>
          <p:cNvSpPr>
            <a:spLocks noGrp="1"/>
          </p:cNvSpPr>
          <p:nvPr>
            <p:ph type="title"/>
          </p:nvPr>
        </p:nvSpPr>
        <p:spPr>
          <a:xfrm>
            <a:off x="320040" y="556"/>
            <a:ext cx="11281222" cy="913288"/>
          </a:xfrm>
        </p:spPr>
        <p:txBody>
          <a:bodyPr>
            <a:normAutofit/>
          </a:bodyPr>
          <a:lstStyle/>
          <a:p>
            <a:r>
              <a:rPr lang="en-US" sz="3200" i="1" dirty="0">
                <a:solidFill>
                  <a:srgbClr val="FBC605"/>
                </a:solidFill>
              </a:rPr>
              <a:t>Stimulant</a:t>
            </a:r>
            <a:r>
              <a:rPr lang="en-US" sz="3200" dirty="0">
                <a:solidFill>
                  <a:srgbClr val="FBC605"/>
                </a:solidFill>
              </a:rPr>
              <a:t>-Related </a:t>
            </a:r>
            <a:r>
              <a:rPr lang="en-US" sz="3200" u="sng" dirty="0">
                <a:solidFill>
                  <a:srgbClr val="FBC605"/>
                </a:solidFill>
              </a:rPr>
              <a:t>ED</a:t>
            </a:r>
            <a:r>
              <a:rPr lang="en-US" sz="3200" dirty="0">
                <a:solidFill>
                  <a:srgbClr val="FBC605"/>
                </a:solidFill>
              </a:rPr>
              <a:t> Admission Rates by County (FY2017-2020)</a:t>
            </a:r>
            <a:endParaRPr lang="en-US" sz="3200" dirty="0"/>
          </a:p>
        </p:txBody>
      </p:sp>
      <p:sp>
        <p:nvSpPr>
          <p:cNvPr id="6" name="TextBox 5">
            <a:extLst>
              <a:ext uri="{FF2B5EF4-FFF2-40B4-BE49-F238E27FC236}">
                <a16:creationId xmlns:a16="http://schemas.microsoft.com/office/drawing/2014/main" id="{DDB0FD23-4866-4B5A-856A-8BDB06504FB3}"/>
              </a:ext>
            </a:extLst>
          </p:cNvPr>
          <p:cNvSpPr txBox="1"/>
          <p:nvPr/>
        </p:nvSpPr>
        <p:spPr>
          <a:xfrm>
            <a:off x="221348" y="6100284"/>
            <a:ext cx="11715750" cy="581441"/>
          </a:xfrm>
          <a:prstGeom prst="rect">
            <a:avLst/>
          </a:prstGeom>
          <a:noFill/>
        </p:spPr>
        <p:txBody>
          <a:bodyPr wrap="square">
            <a:spAutoFit/>
          </a:bodyPr>
          <a:lstStyle/>
          <a:p>
            <a:pPr>
              <a:lnSpc>
                <a:spcPct val="107000"/>
              </a:lnSpc>
              <a:spcAft>
                <a:spcPts val="800"/>
              </a:spcAft>
            </a:pPr>
            <a:r>
              <a:rPr lang="en-US" sz="1200" i="1" dirty="0">
                <a:solidFill>
                  <a:srgbClr val="000000"/>
                </a:solidFill>
                <a:latin typeface="Calibri" panose="020F0502020204030204" pitchFamily="34" charset="0"/>
              </a:rPr>
              <a:t>Source: Case Mix data is administered by CHIA and includes discharge records from approximately 70 acute hospitals in Massachusetts.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017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A43A-A22B-42C6-B5D3-CC95C141A350}"/>
              </a:ext>
            </a:extLst>
          </p:cNvPr>
          <p:cNvSpPr>
            <a:spLocks noGrp="1"/>
          </p:cNvSpPr>
          <p:nvPr>
            <p:ph type="title"/>
          </p:nvPr>
        </p:nvSpPr>
        <p:spPr>
          <a:xfrm>
            <a:off x="312420" y="56524"/>
            <a:ext cx="11253203" cy="874654"/>
          </a:xfrm>
        </p:spPr>
        <p:txBody>
          <a:bodyPr>
            <a:noAutofit/>
          </a:bodyPr>
          <a:lstStyle/>
          <a:p>
            <a:r>
              <a:rPr lang="en-US" sz="3200" dirty="0">
                <a:solidFill>
                  <a:srgbClr val="FBC605"/>
                </a:solidFill>
              </a:rPr>
              <a:t>All </a:t>
            </a:r>
            <a:r>
              <a:rPr lang="en-US" sz="3200" i="1" dirty="0">
                <a:solidFill>
                  <a:srgbClr val="FBC605"/>
                </a:solidFill>
              </a:rPr>
              <a:t>Stimulants and Methamphetamine-</a:t>
            </a:r>
            <a:r>
              <a:rPr lang="en-US" sz="3200" dirty="0">
                <a:solidFill>
                  <a:srgbClr val="FBC605"/>
                </a:solidFill>
              </a:rPr>
              <a:t>Related </a:t>
            </a:r>
            <a:r>
              <a:rPr lang="en-US" sz="3200" u="sng" dirty="0">
                <a:solidFill>
                  <a:srgbClr val="FBC605"/>
                </a:solidFill>
              </a:rPr>
              <a:t>Deaths</a:t>
            </a:r>
            <a:r>
              <a:rPr lang="en-US" sz="3200" dirty="0">
                <a:solidFill>
                  <a:srgbClr val="FBC605"/>
                </a:solidFill>
              </a:rPr>
              <a:t> in Massachusetts (CY2017-2020)</a:t>
            </a:r>
            <a:endParaRPr lang="en-US" sz="3200" dirty="0">
              <a:solidFill>
                <a:schemeClr val="tx2">
                  <a:lumMod val="75000"/>
                </a:schemeClr>
              </a:solidFill>
            </a:endParaRPr>
          </a:p>
        </p:txBody>
      </p:sp>
      <p:graphicFrame>
        <p:nvGraphicFramePr>
          <p:cNvPr id="5" name="Chart 4">
            <a:extLst>
              <a:ext uri="{FF2B5EF4-FFF2-40B4-BE49-F238E27FC236}">
                <a16:creationId xmlns:a16="http://schemas.microsoft.com/office/drawing/2014/main" id="{F79C88D4-0855-4CBA-AD26-47247C5CAFB1}"/>
              </a:ext>
            </a:extLst>
          </p:cNvPr>
          <p:cNvGraphicFramePr>
            <a:graphicFrameLocks/>
          </p:cNvGraphicFramePr>
          <p:nvPr>
            <p:extLst>
              <p:ext uri="{D42A27DB-BD31-4B8C-83A1-F6EECF244321}">
                <p14:modId xmlns:p14="http://schemas.microsoft.com/office/powerpoint/2010/main" val="3932656245"/>
              </p:ext>
            </p:extLst>
          </p:nvPr>
        </p:nvGraphicFramePr>
        <p:xfrm>
          <a:off x="1215483" y="1405054"/>
          <a:ext cx="9824224" cy="437127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BC981B4-2109-48A2-A20B-AF58179CDCEA}"/>
              </a:ext>
            </a:extLst>
          </p:cNvPr>
          <p:cNvSpPr txBox="1"/>
          <p:nvPr/>
        </p:nvSpPr>
        <p:spPr>
          <a:xfrm>
            <a:off x="221348" y="6100284"/>
            <a:ext cx="11715750" cy="581441"/>
          </a:xfrm>
          <a:prstGeom prst="rect">
            <a:avLst/>
          </a:prstGeom>
          <a:noFill/>
        </p:spPr>
        <p:txBody>
          <a:bodyPr wrap="square">
            <a:spAutoFit/>
          </a:bodyPr>
          <a:lstStyle>
            <a:defPPr>
              <a:defRPr lang="en-US"/>
            </a:defPPr>
            <a:lvl1pPr>
              <a:lnSpc>
                <a:spcPct val="107000"/>
              </a:lnSpc>
              <a:spcAft>
                <a:spcPts val="800"/>
              </a:spcAft>
              <a:defRPr sz="1200" i="1">
                <a:solidFill>
                  <a:srgbClr val="000000"/>
                </a:solidFill>
                <a:effectLst/>
                <a:latin typeface="Calibri" panose="020F0502020204030204" pitchFamily="34" charset="0"/>
              </a:defRPr>
            </a:lvl1pPr>
          </a:lstStyle>
          <a:p>
            <a:r>
              <a:rPr lang="en-US" dirty="0"/>
              <a:t>Source: Mortality data is maintained by the Registry of Vital Records and Statistics, and includes annual death record files for deaths occurring in Massachusetts.</a:t>
            </a:r>
          </a:p>
          <a:p>
            <a:endParaRPr lang="en-US" dirty="0"/>
          </a:p>
        </p:txBody>
      </p:sp>
    </p:spTree>
    <p:extLst>
      <p:ext uri="{BB962C8B-B14F-4D97-AF65-F5344CB8AC3E}">
        <p14:creationId xmlns:p14="http://schemas.microsoft.com/office/powerpoint/2010/main" val="420965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7745-21C6-498E-8BD2-79ADD9A6B9F9}"/>
              </a:ext>
            </a:extLst>
          </p:cNvPr>
          <p:cNvSpPr>
            <a:spLocks noGrp="1"/>
          </p:cNvSpPr>
          <p:nvPr>
            <p:ph type="title"/>
          </p:nvPr>
        </p:nvSpPr>
        <p:spPr>
          <a:xfrm>
            <a:off x="358140" y="56524"/>
            <a:ext cx="11207483" cy="874654"/>
          </a:xfrm>
        </p:spPr>
        <p:txBody>
          <a:bodyPr>
            <a:noAutofit/>
          </a:bodyPr>
          <a:lstStyle/>
          <a:p>
            <a:r>
              <a:rPr lang="en-US" sz="3200" dirty="0">
                <a:solidFill>
                  <a:srgbClr val="FBC605"/>
                </a:solidFill>
              </a:rPr>
              <a:t>All </a:t>
            </a:r>
            <a:r>
              <a:rPr lang="en-US" sz="3200" i="1" dirty="0">
                <a:solidFill>
                  <a:srgbClr val="FBC605"/>
                </a:solidFill>
              </a:rPr>
              <a:t>Stimulant</a:t>
            </a:r>
            <a:r>
              <a:rPr lang="en-US" sz="3200" dirty="0">
                <a:solidFill>
                  <a:srgbClr val="FBC605"/>
                </a:solidFill>
              </a:rPr>
              <a:t>-Related </a:t>
            </a:r>
            <a:r>
              <a:rPr lang="en-US" sz="3200" u="sng" dirty="0">
                <a:solidFill>
                  <a:srgbClr val="FBC605"/>
                </a:solidFill>
              </a:rPr>
              <a:t>Death Counts </a:t>
            </a:r>
            <a:r>
              <a:rPr lang="en-US" sz="3200" dirty="0">
                <a:solidFill>
                  <a:srgbClr val="FBC605"/>
                </a:solidFill>
              </a:rPr>
              <a:t>and Rates by County of Residence (CY2020) </a:t>
            </a:r>
            <a:endParaRPr lang="en-US" sz="3200" dirty="0"/>
          </a:p>
        </p:txBody>
      </p:sp>
      <p:pic>
        <p:nvPicPr>
          <p:cNvPr id="5" name="Content Placeholder 4" descr="Map&#10;&#10;Description automatically generated">
            <a:extLst>
              <a:ext uri="{FF2B5EF4-FFF2-40B4-BE49-F238E27FC236}">
                <a16:creationId xmlns:a16="http://schemas.microsoft.com/office/drawing/2014/main" id="{5545B8B1-51DE-4C1F-86D2-B5F2ED2C67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9928" y="1031846"/>
            <a:ext cx="7023570" cy="5427305"/>
          </a:xfrm>
        </p:spPr>
      </p:pic>
      <p:sp>
        <p:nvSpPr>
          <p:cNvPr id="3" name="TextBox 2">
            <a:extLst>
              <a:ext uri="{FF2B5EF4-FFF2-40B4-BE49-F238E27FC236}">
                <a16:creationId xmlns:a16="http://schemas.microsoft.com/office/drawing/2014/main" id="{FBBF86AC-892E-4BBC-9715-EA41BC3384F8}"/>
              </a:ext>
            </a:extLst>
          </p:cNvPr>
          <p:cNvSpPr txBox="1"/>
          <p:nvPr/>
        </p:nvSpPr>
        <p:spPr>
          <a:xfrm>
            <a:off x="8424587" y="1909751"/>
            <a:ext cx="2834982" cy="2585323"/>
          </a:xfrm>
          <a:prstGeom prst="rect">
            <a:avLst/>
          </a:prstGeom>
          <a:noFill/>
        </p:spPr>
        <p:txBody>
          <a:bodyPr wrap="square" rtlCol="0">
            <a:spAutoFit/>
          </a:bodyPr>
          <a:lstStyle/>
          <a:p>
            <a:pPr marL="285750" indent="-285750">
              <a:buFont typeface="Wingdings" panose="05000000000000000000" pitchFamily="2" charset="2"/>
              <a:buChar char="Ø"/>
            </a:pPr>
            <a:r>
              <a:rPr lang="en-US" sz="1800" b="1" dirty="0">
                <a:effectLst/>
              </a:rPr>
              <a:t>The largest number of stimulant-related deaths were concentrated in Eastern part of the state</a:t>
            </a:r>
          </a:p>
          <a:p>
            <a:pPr marL="285750" indent="-285750">
              <a:buFont typeface="Wingdings" panose="05000000000000000000" pitchFamily="2" charset="2"/>
              <a:buChar char="Ø"/>
            </a:pPr>
            <a:endParaRPr lang="en-US" sz="1800" b="1" dirty="0">
              <a:effectLst/>
            </a:endParaRPr>
          </a:p>
          <a:p>
            <a:pPr marL="285750" indent="-285750">
              <a:buFont typeface="Wingdings" panose="05000000000000000000" pitchFamily="2" charset="2"/>
              <a:buChar char="Ø"/>
            </a:pPr>
            <a:r>
              <a:rPr lang="en-US" sz="1800" b="1" dirty="0">
                <a:effectLst/>
              </a:rPr>
              <a:t>The highest rates were seen in Berkshire followed by Suffolk and Essex.</a:t>
            </a:r>
          </a:p>
        </p:txBody>
      </p:sp>
      <p:sp>
        <p:nvSpPr>
          <p:cNvPr id="6" name="TextBox 5">
            <a:extLst>
              <a:ext uri="{FF2B5EF4-FFF2-40B4-BE49-F238E27FC236}">
                <a16:creationId xmlns:a16="http://schemas.microsoft.com/office/drawing/2014/main" id="{22219A69-80F2-4162-B430-182EF32FDAC3}"/>
              </a:ext>
            </a:extLst>
          </p:cNvPr>
          <p:cNvSpPr txBox="1"/>
          <p:nvPr/>
        </p:nvSpPr>
        <p:spPr>
          <a:xfrm>
            <a:off x="221348" y="6100284"/>
            <a:ext cx="11715750" cy="581441"/>
          </a:xfrm>
          <a:prstGeom prst="rect">
            <a:avLst/>
          </a:prstGeom>
          <a:noFill/>
        </p:spPr>
        <p:txBody>
          <a:bodyPr wrap="square">
            <a:spAutoFit/>
          </a:bodyPr>
          <a:lstStyle>
            <a:defPPr>
              <a:defRPr lang="en-US"/>
            </a:defPPr>
            <a:lvl1pPr>
              <a:lnSpc>
                <a:spcPct val="107000"/>
              </a:lnSpc>
              <a:spcAft>
                <a:spcPts val="800"/>
              </a:spcAft>
              <a:defRPr sz="1200" i="1">
                <a:solidFill>
                  <a:srgbClr val="000000"/>
                </a:solidFill>
                <a:effectLst/>
                <a:latin typeface="Calibri" panose="020F0502020204030204" pitchFamily="34" charset="0"/>
              </a:defRPr>
            </a:lvl1pPr>
          </a:lstStyle>
          <a:p>
            <a:r>
              <a:rPr lang="en-US" dirty="0"/>
              <a:t>Source: Mortality data is maintained by the Registry of Vital Records and Statistics, and includes annual death record files for deaths occurring in Massachusetts.</a:t>
            </a:r>
          </a:p>
          <a:p>
            <a:endParaRPr lang="en-US" dirty="0"/>
          </a:p>
        </p:txBody>
      </p:sp>
    </p:spTree>
    <p:extLst>
      <p:ext uri="{BB962C8B-B14F-4D97-AF65-F5344CB8AC3E}">
        <p14:creationId xmlns:p14="http://schemas.microsoft.com/office/powerpoint/2010/main" val="245187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DC43-7D35-4B7D-A89C-EB9FD0D3527B}"/>
              </a:ext>
            </a:extLst>
          </p:cNvPr>
          <p:cNvSpPr>
            <a:spLocks noGrp="1"/>
          </p:cNvSpPr>
          <p:nvPr>
            <p:ph type="title"/>
          </p:nvPr>
        </p:nvSpPr>
        <p:spPr>
          <a:xfrm>
            <a:off x="365760" y="56524"/>
            <a:ext cx="11199863" cy="874654"/>
          </a:xfrm>
        </p:spPr>
        <p:txBody>
          <a:bodyPr>
            <a:normAutofit fontScale="90000"/>
          </a:bodyPr>
          <a:lstStyle/>
          <a:p>
            <a:r>
              <a:rPr lang="en-US" sz="3600" i="1" dirty="0">
                <a:solidFill>
                  <a:srgbClr val="FBC605"/>
                </a:solidFill>
              </a:rPr>
              <a:t>Methamphetamine</a:t>
            </a:r>
            <a:r>
              <a:rPr lang="en-US" sz="3600" dirty="0">
                <a:solidFill>
                  <a:srgbClr val="FBC605"/>
                </a:solidFill>
              </a:rPr>
              <a:t>-Related </a:t>
            </a:r>
            <a:r>
              <a:rPr lang="en-US" sz="3600" u="sng" dirty="0">
                <a:solidFill>
                  <a:srgbClr val="FBC605"/>
                </a:solidFill>
              </a:rPr>
              <a:t>Death Counts and Rates </a:t>
            </a:r>
            <a:r>
              <a:rPr lang="en-US" sz="3600" dirty="0">
                <a:solidFill>
                  <a:srgbClr val="FBC605"/>
                </a:solidFill>
              </a:rPr>
              <a:t>by County of Residence (CY2020)</a:t>
            </a:r>
            <a:endParaRPr lang="en-US" dirty="0"/>
          </a:p>
        </p:txBody>
      </p:sp>
      <p:pic>
        <p:nvPicPr>
          <p:cNvPr id="5" name="Content Placeholder 4" descr="Map&#10;&#10;Description automatically generated">
            <a:extLst>
              <a:ext uri="{FF2B5EF4-FFF2-40B4-BE49-F238E27FC236}">
                <a16:creationId xmlns:a16="http://schemas.microsoft.com/office/drawing/2014/main" id="{4700D63C-CAA8-438D-B198-7FD3112D91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312" y="1094121"/>
            <a:ext cx="6818665" cy="5268969"/>
          </a:xfrm>
        </p:spPr>
      </p:pic>
      <p:sp>
        <p:nvSpPr>
          <p:cNvPr id="4" name="TextBox 3">
            <a:extLst>
              <a:ext uri="{FF2B5EF4-FFF2-40B4-BE49-F238E27FC236}">
                <a16:creationId xmlns:a16="http://schemas.microsoft.com/office/drawing/2014/main" id="{5E8D7BA7-A15F-4435-B50E-5A8083D7117C}"/>
              </a:ext>
            </a:extLst>
          </p:cNvPr>
          <p:cNvSpPr txBox="1"/>
          <p:nvPr/>
        </p:nvSpPr>
        <p:spPr>
          <a:xfrm>
            <a:off x="8279705" y="1750543"/>
            <a:ext cx="2648212" cy="3416320"/>
          </a:xfrm>
          <a:prstGeom prst="rect">
            <a:avLst/>
          </a:prstGeom>
          <a:noFill/>
        </p:spPr>
        <p:txBody>
          <a:bodyPr wrap="square" rtlCol="0">
            <a:spAutoFit/>
          </a:bodyPr>
          <a:lstStyle/>
          <a:p>
            <a:pPr marL="285750" indent="-285750">
              <a:buFont typeface="Wingdings" panose="05000000000000000000" pitchFamily="2" charset="2"/>
              <a:buChar char="Ø"/>
            </a:pPr>
            <a:r>
              <a:rPr lang="en-US" sz="1800" b="1" dirty="0">
                <a:effectLst/>
                <a:latin typeface="+mj-lt"/>
              </a:rPr>
              <a:t>Most of the Methamphetamine deaths are seen in the Eastern part of the state with the highest rates observed in Suffolk and Essex</a:t>
            </a:r>
          </a:p>
          <a:p>
            <a:pPr marL="285750" indent="-285750">
              <a:buFont typeface="Wingdings" panose="05000000000000000000" pitchFamily="2" charset="2"/>
              <a:buChar char="Ø"/>
            </a:pPr>
            <a:endParaRPr lang="en-US" sz="1800" b="1" dirty="0">
              <a:effectLst/>
              <a:latin typeface="+mj-lt"/>
            </a:endParaRPr>
          </a:p>
          <a:p>
            <a:pPr lvl="1"/>
            <a:r>
              <a:rPr lang="en-US" b="1" dirty="0">
                <a:effectLst/>
                <a:latin typeface="+mj-lt"/>
              </a:rPr>
              <a:t>* Dukes county has a very high rate but relatively small numbers.</a:t>
            </a:r>
          </a:p>
        </p:txBody>
      </p:sp>
      <p:sp>
        <p:nvSpPr>
          <p:cNvPr id="6" name="TextBox 5">
            <a:extLst>
              <a:ext uri="{FF2B5EF4-FFF2-40B4-BE49-F238E27FC236}">
                <a16:creationId xmlns:a16="http://schemas.microsoft.com/office/drawing/2014/main" id="{5F923285-270C-4B28-8364-470F688322F2}"/>
              </a:ext>
            </a:extLst>
          </p:cNvPr>
          <p:cNvSpPr txBox="1"/>
          <p:nvPr/>
        </p:nvSpPr>
        <p:spPr>
          <a:xfrm>
            <a:off x="221348" y="6100284"/>
            <a:ext cx="11715750" cy="581441"/>
          </a:xfrm>
          <a:prstGeom prst="rect">
            <a:avLst/>
          </a:prstGeom>
          <a:noFill/>
        </p:spPr>
        <p:txBody>
          <a:bodyPr wrap="square">
            <a:spAutoFit/>
          </a:bodyPr>
          <a:lstStyle>
            <a:defPPr>
              <a:defRPr lang="en-US"/>
            </a:defPPr>
            <a:lvl1pPr>
              <a:lnSpc>
                <a:spcPct val="107000"/>
              </a:lnSpc>
              <a:spcAft>
                <a:spcPts val="800"/>
              </a:spcAft>
              <a:defRPr sz="1200" i="1">
                <a:solidFill>
                  <a:srgbClr val="000000"/>
                </a:solidFill>
                <a:effectLst/>
                <a:latin typeface="Calibri" panose="020F0502020204030204" pitchFamily="34" charset="0"/>
              </a:defRPr>
            </a:lvl1pPr>
          </a:lstStyle>
          <a:p>
            <a:r>
              <a:rPr lang="en-US" dirty="0"/>
              <a:t>Source: Mortality data is maintained by the Registry of Vital Records and Statistics, and includes annual death record files for deaths occurring in Massachusetts.</a:t>
            </a:r>
          </a:p>
          <a:p>
            <a:endParaRPr lang="en-US" dirty="0"/>
          </a:p>
        </p:txBody>
      </p:sp>
    </p:spTree>
    <p:extLst>
      <p:ext uri="{BB962C8B-B14F-4D97-AF65-F5344CB8AC3E}">
        <p14:creationId xmlns:p14="http://schemas.microsoft.com/office/powerpoint/2010/main" val="220231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9ED2-E01B-4CEF-96D2-97A8BA69FDEC}"/>
              </a:ext>
            </a:extLst>
          </p:cNvPr>
          <p:cNvSpPr>
            <a:spLocks noGrp="1"/>
          </p:cNvSpPr>
          <p:nvPr>
            <p:ph type="title"/>
          </p:nvPr>
        </p:nvSpPr>
        <p:spPr>
          <a:xfrm>
            <a:off x="320040" y="56524"/>
            <a:ext cx="11245583" cy="874654"/>
          </a:xfrm>
        </p:spPr>
        <p:txBody>
          <a:bodyPr>
            <a:noAutofit/>
          </a:bodyPr>
          <a:lstStyle/>
          <a:p>
            <a:r>
              <a:rPr lang="en-US" sz="3200" b="1" i="0" u="none" strike="noStrike" baseline="0" dirty="0">
                <a:solidFill>
                  <a:srgbClr val="FBC605"/>
                </a:solidFill>
                <a:effectLst/>
              </a:rPr>
              <a:t>Substances Reported at </a:t>
            </a:r>
            <a:r>
              <a:rPr lang="en-US" sz="3200" dirty="0">
                <a:solidFill>
                  <a:srgbClr val="FBC605"/>
                </a:solidFill>
              </a:rPr>
              <a:t>Admission </a:t>
            </a:r>
            <a:r>
              <a:rPr lang="en-US" sz="3200" b="1" i="0" u="none" strike="noStrike" baseline="0" dirty="0">
                <a:solidFill>
                  <a:srgbClr val="FBC605"/>
                </a:solidFill>
                <a:effectLst/>
              </a:rPr>
              <a:t>as a Percentage of </a:t>
            </a:r>
            <a:r>
              <a:rPr lang="en-US" sz="3200" u="sng" dirty="0">
                <a:solidFill>
                  <a:srgbClr val="FBC605"/>
                </a:solidFill>
              </a:rPr>
              <a:t>A</a:t>
            </a:r>
            <a:r>
              <a:rPr lang="en-US" sz="3200" b="1" i="0" u="sng" strike="noStrike" baseline="0" dirty="0">
                <a:solidFill>
                  <a:srgbClr val="FBC605"/>
                </a:solidFill>
                <a:effectLst/>
              </a:rPr>
              <a:t>ll BSAS Admissions </a:t>
            </a:r>
            <a:r>
              <a:rPr lang="en-US" sz="3200" b="1" i="0" u="none" strike="noStrike" baseline="0" dirty="0">
                <a:solidFill>
                  <a:srgbClr val="FBC605"/>
                </a:solidFill>
                <a:effectLst/>
              </a:rPr>
              <a:t>(CY2005-2021)</a:t>
            </a:r>
            <a:endParaRPr lang="en-US" sz="3200" dirty="0"/>
          </a:p>
        </p:txBody>
      </p:sp>
      <p:graphicFrame>
        <p:nvGraphicFramePr>
          <p:cNvPr id="4" name="Content Placeholder 3">
            <a:extLst>
              <a:ext uri="{FF2B5EF4-FFF2-40B4-BE49-F238E27FC236}">
                <a16:creationId xmlns:a16="http://schemas.microsoft.com/office/drawing/2014/main" id="{00000000-0008-0000-0000-00000A000000}"/>
              </a:ext>
            </a:extLst>
          </p:cNvPr>
          <p:cNvGraphicFramePr>
            <a:graphicFrameLocks noGrp="1"/>
          </p:cNvGraphicFramePr>
          <p:nvPr>
            <p:ph idx="1"/>
            <p:extLst>
              <p:ext uri="{D42A27DB-BD31-4B8C-83A1-F6EECF244321}">
                <p14:modId xmlns:p14="http://schemas.microsoft.com/office/powerpoint/2010/main" val="3976482079"/>
              </p:ext>
            </p:extLst>
          </p:nvPr>
        </p:nvGraphicFramePr>
        <p:xfrm>
          <a:off x="609600" y="1600201"/>
          <a:ext cx="10395098" cy="40563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B09E457-4FB1-4AF9-9B92-91E98516652A}"/>
              </a:ext>
            </a:extLst>
          </p:cNvPr>
          <p:cNvSpPr txBox="1"/>
          <p:nvPr/>
        </p:nvSpPr>
        <p:spPr>
          <a:xfrm>
            <a:off x="221348" y="6126163"/>
            <a:ext cx="11715750" cy="281231"/>
          </a:xfrm>
          <a:prstGeom prst="rect">
            <a:avLst/>
          </a:prstGeom>
          <a:noFill/>
        </p:spPr>
        <p:txBody>
          <a:bodyPr wrap="square">
            <a:spAutoFit/>
          </a:bodyPr>
          <a:lstStyle/>
          <a:p>
            <a:pPr marL="0" marR="0">
              <a:lnSpc>
                <a:spcPct val="107000"/>
              </a:lnSpc>
              <a:spcBef>
                <a:spcPts val="0"/>
              </a:spcBef>
              <a:spcAft>
                <a:spcPts val="800"/>
              </a:spcAft>
            </a:pPr>
            <a:r>
              <a:rPr lang="en-US" sz="1200" i="1" kern="1200" dirty="0">
                <a:solidFill>
                  <a:srgbClr val="000000"/>
                </a:solidFill>
                <a:effectLst/>
                <a:latin typeface="Calibri" panose="020F0502020204030204" pitchFamily="34" charset="0"/>
                <a:ea typeface="+mn-ea"/>
                <a:cs typeface="+mn-cs"/>
              </a:rPr>
              <a:t>Source:  Treatment statistics prepared by the Office of Statistics and Evaluation, Bureau of Substance Addiction Services, Massachusetts Department of Public Health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607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9FFD-35CC-4164-97E1-B1A46BA30224}"/>
              </a:ext>
            </a:extLst>
          </p:cNvPr>
          <p:cNvSpPr>
            <a:spLocks noGrp="1"/>
          </p:cNvSpPr>
          <p:nvPr>
            <p:ph type="title"/>
          </p:nvPr>
        </p:nvSpPr>
        <p:spPr>
          <a:xfrm>
            <a:off x="342900" y="56524"/>
            <a:ext cx="11222723" cy="874654"/>
          </a:xfrm>
        </p:spPr>
        <p:txBody>
          <a:bodyPr>
            <a:noAutofit/>
          </a:bodyPr>
          <a:lstStyle/>
          <a:p>
            <a:r>
              <a:rPr lang="en-US" sz="3200" u="sng" dirty="0">
                <a:solidFill>
                  <a:srgbClr val="FBC605"/>
                </a:solidFill>
              </a:rPr>
              <a:t>BSAS Admission </a:t>
            </a:r>
            <a:r>
              <a:rPr lang="en-US" sz="3200" dirty="0">
                <a:solidFill>
                  <a:srgbClr val="FBC605"/>
                </a:solidFill>
              </a:rPr>
              <a:t>Trends for </a:t>
            </a:r>
            <a:r>
              <a:rPr lang="en-US" sz="3200" i="1" dirty="0">
                <a:solidFill>
                  <a:srgbClr val="FBC605"/>
                </a:solidFill>
              </a:rPr>
              <a:t>Crack/Cocaine and Methamphetamine (</a:t>
            </a:r>
            <a:r>
              <a:rPr lang="en-US" sz="3200" dirty="0">
                <a:solidFill>
                  <a:srgbClr val="FBC605"/>
                </a:solidFill>
              </a:rPr>
              <a:t>CY2005-2021)</a:t>
            </a:r>
            <a:endParaRPr lang="en-US" sz="3200" dirty="0"/>
          </a:p>
        </p:txBody>
      </p:sp>
      <p:graphicFrame>
        <p:nvGraphicFramePr>
          <p:cNvPr id="4" name="Content Placeholder 3">
            <a:extLst>
              <a:ext uri="{FF2B5EF4-FFF2-40B4-BE49-F238E27FC236}">
                <a16:creationId xmlns:a16="http://schemas.microsoft.com/office/drawing/2014/main" id="{E00BED24-5E08-458B-A2CA-C38BAF8FDD3D}"/>
              </a:ext>
            </a:extLst>
          </p:cNvPr>
          <p:cNvGraphicFramePr>
            <a:graphicFrameLocks noGrp="1"/>
          </p:cNvGraphicFramePr>
          <p:nvPr>
            <p:ph idx="1"/>
            <p:extLst>
              <p:ext uri="{D42A27DB-BD31-4B8C-83A1-F6EECF244321}">
                <p14:modId xmlns:p14="http://schemas.microsoft.com/office/powerpoint/2010/main" val="2770697834"/>
              </p:ext>
            </p:extLst>
          </p:nvPr>
        </p:nvGraphicFramePr>
        <p:xfrm>
          <a:off x="609599" y="1351129"/>
          <a:ext cx="7758223" cy="441171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FC4D0A9-7112-4C19-B564-C0EA1F73FBF6}"/>
              </a:ext>
            </a:extLst>
          </p:cNvPr>
          <p:cNvSpPr txBox="1"/>
          <p:nvPr/>
        </p:nvSpPr>
        <p:spPr>
          <a:xfrm>
            <a:off x="8854554" y="2000345"/>
            <a:ext cx="2524836" cy="2585323"/>
          </a:xfrm>
          <a:prstGeom prst="rect">
            <a:avLst/>
          </a:prstGeom>
          <a:noFill/>
        </p:spPr>
        <p:txBody>
          <a:bodyPr wrap="square" rtlCol="0">
            <a:spAutoFit/>
          </a:bodyPr>
          <a:lstStyle/>
          <a:p>
            <a:pPr marL="285750" indent="-285750">
              <a:buFont typeface="Wingdings" panose="05000000000000000000" pitchFamily="2" charset="2"/>
              <a:buChar char="Ø"/>
            </a:pPr>
            <a:r>
              <a:rPr lang="en-US" b="1" dirty="0"/>
              <a:t>Stimulant admissions have been rising since 2015.</a:t>
            </a:r>
          </a:p>
          <a:p>
            <a:endParaRPr lang="en-US" b="1" dirty="0"/>
          </a:p>
          <a:p>
            <a:pPr marL="285750" indent="-285750">
              <a:buFont typeface="Wingdings" panose="05000000000000000000" pitchFamily="2" charset="2"/>
              <a:buChar char="Ø"/>
            </a:pPr>
            <a:r>
              <a:rPr lang="en-US" b="1" dirty="0"/>
              <a:t>Methamphetamine represented 9.7% of all stimulant related admissions in 2021, up from 1.4% in 2005</a:t>
            </a:r>
          </a:p>
        </p:txBody>
      </p:sp>
      <p:sp>
        <p:nvSpPr>
          <p:cNvPr id="5" name="TextBox 4">
            <a:extLst>
              <a:ext uri="{FF2B5EF4-FFF2-40B4-BE49-F238E27FC236}">
                <a16:creationId xmlns:a16="http://schemas.microsoft.com/office/drawing/2014/main" id="{A046C4DF-37D5-449C-92B8-0ABC175D35E1}"/>
              </a:ext>
            </a:extLst>
          </p:cNvPr>
          <p:cNvSpPr txBox="1"/>
          <p:nvPr/>
        </p:nvSpPr>
        <p:spPr>
          <a:xfrm>
            <a:off x="221348" y="6126163"/>
            <a:ext cx="11715750" cy="281231"/>
          </a:xfrm>
          <a:prstGeom prst="rect">
            <a:avLst/>
          </a:prstGeom>
          <a:noFill/>
        </p:spPr>
        <p:txBody>
          <a:bodyPr wrap="square">
            <a:spAutoFit/>
          </a:bodyPr>
          <a:lstStyle/>
          <a:p>
            <a:pPr marL="0" marR="0">
              <a:lnSpc>
                <a:spcPct val="107000"/>
              </a:lnSpc>
              <a:spcBef>
                <a:spcPts val="0"/>
              </a:spcBef>
              <a:spcAft>
                <a:spcPts val="800"/>
              </a:spcAft>
            </a:pPr>
            <a:r>
              <a:rPr lang="en-US" sz="1200" i="1" kern="1200" dirty="0">
                <a:solidFill>
                  <a:srgbClr val="000000"/>
                </a:solidFill>
                <a:effectLst/>
                <a:latin typeface="Calibri" panose="020F0502020204030204" pitchFamily="34" charset="0"/>
                <a:ea typeface="+mn-ea"/>
                <a:cs typeface="+mn-cs"/>
              </a:rPr>
              <a:t>Source:  Treatment statistics prepared by the Office of Statistics and Evaluation, Bureau of Substance Addiction Services, Massachusetts Department of Public Health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5648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3E88-58EF-45DF-8905-48C0F32CC1F3}"/>
              </a:ext>
            </a:extLst>
          </p:cNvPr>
          <p:cNvSpPr>
            <a:spLocks noGrp="1"/>
          </p:cNvSpPr>
          <p:nvPr>
            <p:ph type="title"/>
          </p:nvPr>
        </p:nvSpPr>
        <p:spPr>
          <a:xfrm>
            <a:off x="335280" y="56524"/>
            <a:ext cx="11188665" cy="874654"/>
          </a:xfrm>
        </p:spPr>
        <p:txBody>
          <a:bodyPr>
            <a:noAutofit/>
          </a:bodyPr>
          <a:lstStyle/>
          <a:p>
            <a:r>
              <a:rPr lang="en-US" sz="3200" i="1" dirty="0">
                <a:solidFill>
                  <a:srgbClr val="FBC605"/>
                </a:solidFill>
              </a:rPr>
              <a:t>Stimulants</a:t>
            </a:r>
            <a:r>
              <a:rPr lang="en-US" sz="3200" dirty="0">
                <a:solidFill>
                  <a:srgbClr val="FBC605"/>
                </a:solidFill>
              </a:rPr>
              <a:t> Use Reported at </a:t>
            </a:r>
            <a:r>
              <a:rPr lang="en-US" sz="3200" u="sng" dirty="0">
                <a:solidFill>
                  <a:srgbClr val="FBC605"/>
                </a:solidFill>
              </a:rPr>
              <a:t>BSAS Admission </a:t>
            </a:r>
            <a:r>
              <a:rPr lang="en-US" sz="3200" dirty="0">
                <a:solidFill>
                  <a:srgbClr val="FBC605"/>
                </a:solidFill>
              </a:rPr>
              <a:t>by Race (CY2010-2020)</a:t>
            </a:r>
            <a:endParaRPr lang="en-US" sz="3200" dirty="0">
              <a:solidFill>
                <a:schemeClr val="tx2">
                  <a:lumMod val="75000"/>
                </a:schemeClr>
              </a:solidFill>
            </a:endParaRPr>
          </a:p>
        </p:txBody>
      </p:sp>
      <p:graphicFrame>
        <p:nvGraphicFramePr>
          <p:cNvPr id="6" name="Content Placeholder 5">
            <a:extLst>
              <a:ext uri="{FF2B5EF4-FFF2-40B4-BE49-F238E27FC236}">
                <a16:creationId xmlns:a16="http://schemas.microsoft.com/office/drawing/2014/main" id="{56C8D27A-0AC6-46CB-9796-176E8F9EDBC1}"/>
              </a:ext>
            </a:extLst>
          </p:cNvPr>
          <p:cNvGraphicFramePr>
            <a:graphicFrameLocks noGrp="1"/>
          </p:cNvGraphicFramePr>
          <p:nvPr>
            <p:ph idx="1"/>
            <p:extLst>
              <p:ext uri="{D42A27DB-BD31-4B8C-83A1-F6EECF244321}">
                <p14:modId xmlns:p14="http://schemas.microsoft.com/office/powerpoint/2010/main" val="1101812128"/>
              </p:ext>
            </p:extLst>
          </p:nvPr>
        </p:nvGraphicFramePr>
        <p:xfrm>
          <a:off x="616424" y="1192787"/>
          <a:ext cx="6698776" cy="422981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CB5BCBA-6E70-4253-8338-8F1541901D98}"/>
              </a:ext>
            </a:extLst>
          </p:cNvPr>
          <p:cNvSpPr txBox="1"/>
          <p:nvPr/>
        </p:nvSpPr>
        <p:spPr>
          <a:xfrm>
            <a:off x="8352430" y="1705970"/>
            <a:ext cx="3171515" cy="3693319"/>
          </a:xfrm>
          <a:prstGeom prst="rect">
            <a:avLst/>
          </a:prstGeom>
          <a:noFill/>
        </p:spPr>
        <p:txBody>
          <a:bodyPr wrap="square" rtlCol="0">
            <a:spAutoFit/>
          </a:bodyPr>
          <a:lstStyle/>
          <a:p>
            <a:pPr marL="285750" indent="-285750">
              <a:buFont typeface="Wingdings" panose="05000000000000000000" pitchFamily="2" charset="2"/>
              <a:buChar char="Ø"/>
            </a:pPr>
            <a:r>
              <a:rPr lang="en-US" sz="1800" b="1" dirty="0">
                <a:effectLst/>
                <a:latin typeface="+mj-lt"/>
              </a:rPr>
              <a:t>The percentage of enrollments reporting stimulants use at the time of enrollment increased from 18% in 2015 to 27% in 2020. </a:t>
            </a:r>
            <a:br>
              <a:rPr lang="en-US" sz="1800" b="1" dirty="0">
                <a:effectLst/>
                <a:latin typeface="+mj-lt"/>
              </a:rPr>
            </a:br>
            <a:endParaRPr lang="en-US" sz="1800" b="1" dirty="0">
              <a:effectLst/>
              <a:latin typeface="+mj-lt"/>
            </a:endParaRPr>
          </a:p>
          <a:p>
            <a:pPr marL="285750" indent="-285750">
              <a:buFont typeface="Wingdings" panose="05000000000000000000" pitchFamily="2" charset="2"/>
              <a:buChar char="Ø"/>
            </a:pPr>
            <a:r>
              <a:rPr lang="en-US" sz="1800" b="1" dirty="0">
                <a:effectLst/>
                <a:latin typeface="+mj-lt"/>
              </a:rPr>
              <a:t>Black non-Hispanic and Hispanic enrollments consistently report higher rates of stimulant use than White non-Hispanics.</a:t>
            </a:r>
          </a:p>
          <a:p>
            <a:endParaRPr lang="en-US" sz="1800" dirty="0">
              <a:effectLst/>
              <a:latin typeface="Arial" panose="020B0604020202020204" pitchFamily="34" charset="0"/>
            </a:endParaRPr>
          </a:p>
        </p:txBody>
      </p:sp>
      <p:sp>
        <p:nvSpPr>
          <p:cNvPr id="5" name="TextBox 4">
            <a:extLst>
              <a:ext uri="{FF2B5EF4-FFF2-40B4-BE49-F238E27FC236}">
                <a16:creationId xmlns:a16="http://schemas.microsoft.com/office/drawing/2014/main" id="{E929C247-4496-425B-89E9-24BE19735827}"/>
              </a:ext>
            </a:extLst>
          </p:cNvPr>
          <p:cNvSpPr txBox="1"/>
          <p:nvPr/>
        </p:nvSpPr>
        <p:spPr>
          <a:xfrm>
            <a:off x="221348" y="6126163"/>
            <a:ext cx="11715750" cy="281231"/>
          </a:xfrm>
          <a:prstGeom prst="rect">
            <a:avLst/>
          </a:prstGeom>
          <a:noFill/>
        </p:spPr>
        <p:txBody>
          <a:bodyPr wrap="square">
            <a:spAutoFit/>
          </a:bodyPr>
          <a:lstStyle/>
          <a:p>
            <a:pPr marL="0" marR="0">
              <a:lnSpc>
                <a:spcPct val="107000"/>
              </a:lnSpc>
              <a:spcBef>
                <a:spcPts val="0"/>
              </a:spcBef>
              <a:spcAft>
                <a:spcPts val="800"/>
              </a:spcAft>
            </a:pPr>
            <a:r>
              <a:rPr lang="en-US" sz="1200" i="1" kern="1200" dirty="0">
                <a:solidFill>
                  <a:srgbClr val="000000"/>
                </a:solidFill>
                <a:effectLst/>
                <a:latin typeface="Calibri" panose="020F0502020204030204" pitchFamily="34" charset="0"/>
                <a:ea typeface="+mn-ea"/>
                <a:cs typeface="+mn-cs"/>
              </a:rPr>
              <a:t>Source:  Treatment statistics prepared by the Office of Statistics and Evaluation, Bureau of Substance Addiction Services, Massachusetts Department of Public Health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145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82F7-1C96-4EA6-AA05-48C9ABE3C658}"/>
              </a:ext>
            </a:extLst>
          </p:cNvPr>
          <p:cNvSpPr>
            <a:spLocks noGrp="1"/>
          </p:cNvSpPr>
          <p:nvPr>
            <p:ph type="title"/>
          </p:nvPr>
        </p:nvSpPr>
        <p:spPr>
          <a:xfrm>
            <a:off x="388620" y="23149"/>
            <a:ext cx="12109233" cy="874654"/>
          </a:xfrm>
        </p:spPr>
        <p:txBody>
          <a:bodyPr>
            <a:noAutofit/>
          </a:bodyPr>
          <a:lstStyle/>
          <a:p>
            <a:r>
              <a:rPr lang="en-US" sz="3200" dirty="0">
                <a:solidFill>
                  <a:srgbClr val="FBC605"/>
                </a:solidFill>
              </a:rPr>
              <a:t>Methamphetamine Use as a Percentage of All Stimulants Reported at BSAS Admission by Race (CY2010-2020)</a:t>
            </a:r>
          </a:p>
        </p:txBody>
      </p:sp>
      <p:graphicFrame>
        <p:nvGraphicFramePr>
          <p:cNvPr id="6" name="Content Placeholder 5">
            <a:extLst>
              <a:ext uri="{FF2B5EF4-FFF2-40B4-BE49-F238E27FC236}">
                <a16:creationId xmlns:a16="http://schemas.microsoft.com/office/drawing/2014/main" id="{AC8C1BDE-9469-45E1-AD4E-8DC76C97C636}"/>
              </a:ext>
            </a:extLst>
          </p:cNvPr>
          <p:cNvGraphicFramePr>
            <a:graphicFrameLocks noGrp="1"/>
          </p:cNvGraphicFramePr>
          <p:nvPr>
            <p:ph idx="1"/>
            <p:extLst>
              <p:ext uri="{D42A27DB-BD31-4B8C-83A1-F6EECF244321}">
                <p14:modId xmlns:p14="http://schemas.microsoft.com/office/powerpoint/2010/main" val="1148560250"/>
              </p:ext>
            </p:extLst>
          </p:nvPr>
        </p:nvGraphicFramePr>
        <p:xfrm>
          <a:off x="766548" y="1134120"/>
          <a:ext cx="7580009" cy="456493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4B1C6CE-18BE-4B85-A08D-F3C099D4A8FB}"/>
              </a:ext>
            </a:extLst>
          </p:cNvPr>
          <p:cNvSpPr txBox="1"/>
          <p:nvPr/>
        </p:nvSpPr>
        <p:spPr>
          <a:xfrm>
            <a:off x="8925636" y="1501254"/>
            <a:ext cx="2811439" cy="3416320"/>
          </a:xfrm>
          <a:prstGeom prst="rect">
            <a:avLst/>
          </a:prstGeom>
          <a:noFill/>
        </p:spPr>
        <p:txBody>
          <a:bodyPr wrap="square" rtlCol="0">
            <a:spAutoFit/>
          </a:bodyPr>
          <a:lstStyle/>
          <a:p>
            <a:pPr marL="285750" indent="-285750">
              <a:buFont typeface="Wingdings" panose="05000000000000000000" pitchFamily="2" charset="2"/>
              <a:buChar char="Ø"/>
            </a:pPr>
            <a:r>
              <a:rPr lang="en-US" sz="1800" b="1" dirty="0">
                <a:effectLst/>
              </a:rPr>
              <a:t>Methamphetamine use reported by BSAS enrollments has been on the rise since 2010.</a:t>
            </a:r>
          </a:p>
          <a:p>
            <a:pPr marL="285750" indent="-285750">
              <a:buFont typeface="Wingdings" panose="05000000000000000000" pitchFamily="2" charset="2"/>
              <a:buChar char="Ø"/>
            </a:pPr>
            <a:endParaRPr lang="en-US" sz="1800" b="1" dirty="0">
              <a:effectLst/>
            </a:endParaRPr>
          </a:p>
          <a:p>
            <a:pPr marL="285750" indent="-285750">
              <a:buFont typeface="Wingdings" panose="05000000000000000000" pitchFamily="2" charset="2"/>
              <a:buChar char="Ø"/>
            </a:pPr>
            <a:r>
              <a:rPr lang="en-US" sz="1800" b="1" dirty="0">
                <a:effectLst/>
              </a:rPr>
              <a:t> While this increase was noticed across all races, white non-Hispanic, other and multi-racial enrollments experienced the highest increase.</a:t>
            </a:r>
          </a:p>
        </p:txBody>
      </p:sp>
      <p:sp>
        <p:nvSpPr>
          <p:cNvPr id="5" name="TextBox 4">
            <a:extLst>
              <a:ext uri="{FF2B5EF4-FFF2-40B4-BE49-F238E27FC236}">
                <a16:creationId xmlns:a16="http://schemas.microsoft.com/office/drawing/2014/main" id="{76B91B50-6072-40A6-9B78-0D9616558D9A}"/>
              </a:ext>
            </a:extLst>
          </p:cNvPr>
          <p:cNvSpPr txBox="1"/>
          <p:nvPr/>
        </p:nvSpPr>
        <p:spPr>
          <a:xfrm>
            <a:off x="221348" y="6126163"/>
            <a:ext cx="11715750" cy="281231"/>
          </a:xfrm>
          <a:prstGeom prst="rect">
            <a:avLst/>
          </a:prstGeom>
          <a:noFill/>
        </p:spPr>
        <p:txBody>
          <a:bodyPr wrap="square">
            <a:spAutoFit/>
          </a:bodyPr>
          <a:lstStyle/>
          <a:p>
            <a:pPr marL="0" marR="0">
              <a:lnSpc>
                <a:spcPct val="107000"/>
              </a:lnSpc>
              <a:spcBef>
                <a:spcPts val="0"/>
              </a:spcBef>
              <a:spcAft>
                <a:spcPts val="800"/>
              </a:spcAft>
            </a:pPr>
            <a:r>
              <a:rPr lang="en-US" sz="1200" i="1" kern="1200" dirty="0">
                <a:solidFill>
                  <a:srgbClr val="000000"/>
                </a:solidFill>
                <a:effectLst/>
                <a:latin typeface="Calibri" panose="020F0502020204030204" pitchFamily="34" charset="0"/>
                <a:ea typeface="+mn-ea"/>
                <a:cs typeface="+mn-cs"/>
              </a:rPr>
              <a:t>Source:  Treatment statistics prepared by the Office of Statistics and Evaluation, Bureau of Substance Addiction Services, Massachusetts Department of Public Health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504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3E88-58EF-45DF-8905-48C0F32CC1F3}"/>
              </a:ext>
            </a:extLst>
          </p:cNvPr>
          <p:cNvSpPr>
            <a:spLocks noGrp="1"/>
          </p:cNvSpPr>
          <p:nvPr>
            <p:ph type="title"/>
          </p:nvPr>
        </p:nvSpPr>
        <p:spPr>
          <a:xfrm>
            <a:off x="335280" y="13279"/>
            <a:ext cx="11601818" cy="874654"/>
          </a:xfrm>
        </p:spPr>
        <p:txBody>
          <a:bodyPr>
            <a:noAutofit/>
          </a:bodyPr>
          <a:lstStyle/>
          <a:p>
            <a:r>
              <a:rPr lang="en-US" sz="3200" dirty="0">
                <a:solidFill>
                  <a:srgbClr val="FBC605"/>
                </a:solidFill>
              </a:rPr>
              <a:t>BSAS Enrollments Who Reported Methamphetamine Use by Race (CY2010- CY 2020)</a:t>
            </a:r>
          </a:p>
        </p:txBody>
      </p:sp>
      <p:graphicFrame>
        <p:nvGraphicFramePr>
          <p:cNvPr id="6" name="Content Placeholder 5">
            <a:extLst>
              <a:ext uri="{FF2B5EF4-FFF2-40B4-BE49-F238E27FC236}">
                <a16:creationId xmlns:a16="http://schemas.microsoft.com/office/drawing/2014/main" id="{56C8D27A-0AC6-46CB-9796-176E8F9EDBC1}"/>
              </a:ext>
            </a:extLst>
          </p:cNvPr>
          <p:cNvGraphicFramePr>
            <a:graphicFrameLocks noGrp="1"/>
          </p:cNvGraphicFramePr>
          <p:nvPr>
            <p:ph idx="1"/>
          </p:nvPr>
        </p:nvGraphicFramePr>
        <p:xfrm>
          <a:off x="1087120" y="1351280"/>
          <a:ext cx="7122160" cy="449310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055EC16-CCD2-4B07-BCD1-7D75C000A1F0}"/>
              </a:ext>
            </a:extLst>
          </p:cNvPr>
          <p:cNvSpPr txBox="1"/>
          <p:nvPr/>
        </p:nvSpPr>
        <p:spPr>
          <a:xfrm>
            <a:off x="8404268" y="2134436"/>
            <a:ext cx="2926080" cy="2585323"/>
          </a:xfrm>
          <a:prstGeom prst="rect">
            <a:avLst/>
          </a:prstGeom>
          <a:noFill/>
        </p:spPr>
        <p:txBody>
          <a:bodyPr wrap="square" rtlCol="0">
            <a:spAutoFit/>
          </a:bodyPr>
          <a:lstStyle/>
          <a:p>
            <a:pPr marL="285750" indent="-285750">
              <a:buFont typeface="Wingdings" panose="05000000000000000000" pitchFamily="2" charset="2"/>
              <a:buChar char="Ø"/>
            </a:pPr>
            <a:r>
              <a:rPr lang="en-US" b="1" dirty="0"/>
              <a:t>Enrollments reporting Methamphetamine as a problem substance increased sharply from 2015 - 2020. </a:t>
            </a: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r>
              <a:rPr lang="en-US" b="1" dirty="0"/>
              <a:t>White non-Hispanics represented majority of these admissions.</a:t>
            </a:r>
          </a:p>
        </p:txBody>
      </p:sp>
      <p:sp>
        <p:nvSpPr>
          <p:cNvPr id="5" name="TextBox 4">
            <a:extLst>
              <a:ext uri="{FF2B5EF4-FFF2-40B4-BE49-F238E27FC236}">
                <a16:creationId xmlns:a16="http://schemas.microsoft.com/office/drawing/2014/main" id="{C106718A-55AE-4D67-97FE-D7FB31746C10}"/>
              </a:ext>
            </a:extLst>
          </p:cNvPr>
          <p:cNvSpPr txBox="1"/>
          <p:nvPr/>
        </p:nvSpPr>
        <p:spPr>
          <a:xfrm>
            <a:off x="221348" y="6126163"/>
            <a:ext cx="11715750" cy="281231"/>
          </a:xfrm>
          <a:prstGeom prst="rect">
            <a:avLst/>
          </a:prstGeom>
          <a:noFill/>
        </p:spPr>
        <p:txBody>
          <a:bodyPr wrap="square">
            <a:spAutoFit/>
          </a:bodyPr>
          <a:lstStyle/>
          <a:p>
            <a:pPr marL="0" marR="0">
              <a:lnSpc>
                <a:spcPct val="107000"/>
              </a:lnSpc>
              <a:spcBef>
                <a:spcPts val="0"/>
              </a:spcBef>
              <a:spcAft>
                <a:spcPts val="800"/>
              </a:spcAft>
            </a:pPr>
            <a:r>
              <a:rPr lang="en-US" sz="1200" i="1" kern="1200" dirty="0">
                <a:solidFill>
                  <a:srgbClr val="000000"/>
                </a:solidFill>
                <a:effectLst/>
                <a:latin typeface="Calibri" panose="020F0502020204030204" pitchFamily="34" charset="0"/>
                <a:ea typeface="+mn-ea"/>
                <a:cs typeface="+mn-cs"/>
              </a:rPr>
              <a:t>Source:  Treatment statistics prepared by the Office of Statistics and Evaluation, Bureau of Substance Addiction Services, Massachusetts Department of Public Health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66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3607-61EA-47ED-8B51-1FDCC8D642C2}"/>
              </a:ext>
            </a:extLst>
          </p:cNvPr>
          <p:cNvSpPr>
            <a:spLocks noGrp="1"/>
          </p:cNvSpPr>
          <p:nvPr>
            <p:ph type="title"/>
          </p:nvPr>
        </p:nvSpPr>
        <p:spPr/>
        <p:txBody>
          <a:bodyPr>
            <a:normAutofit/>
          </a:bodyPr>
          <a:lstStyle/>
          <a:p>
            <a:r>
              <a:rPr lang="en-US" sz="3200" dirty="0">
                <a:solidFill>
                  <a:srgbClr val="FBC605"/>
                </a:solidFill>
              </a:rPr>
              <a:t>Key Definitions</a:t>
            </a:r>
            <a:endParaRPr lang="en-US" sz="3200" dirty="0">
              <a:solidFill>
                <a:schemeClr val="tx2">
                  <a:lumMod val="75000"/>
                </a:schemeClr>
              </a:solidFill>
            </a:endParaRPr>
          </a:p>
        </p:txBody>
      </p:sp>
      <p:sp>
        <p:nvSpPr>
          <p:cNvPr id="3" name="Content Placeholder 2">
            <a:extLst>
              <a:ext uri="{FF2B5EF4-FFF2-40B4-BE49-F238E27FC236}">
                <a16:creationId xmlns:a16="http://schemas.microsoft.com/office/drawing/2014/main" id="{A3C5DFDC-912D-4E22-9D0F-0226FCCDF94B}"/>
              </a:ext>
            </a:extLst>
          </p:cNvPr>
          <p:cNvSpPr>
            <a:spLocks noGrp="1"/>
          </p:cNvSpPr>
          <p:nvPr>
            <p:ph idx="1"/>
          </p:nvPr>
        </p:nvSpPr>
        <p:spPr/>
        <p:txBody>
          <a:bodyPr>
            <a:normAutofit fontScale="92500" lnSpcReduction="20000"/>
          </a:bodyPr>
          <a:lstStyle/>
          <a:p>
            <a:r>
              <a:rPr lang="en-US" b="1" i="1" u="sng" dirty="0">
                <a:solidFill>
                  <a:schemeClr val="tx2">
                    <a:lumMod val="75000"/>
                  </a:schemeClr>
                </a:solidFill>
              </a:rPr>
              <a:t>Amphetamines:</a:t>
            </a:r>
            <a:r>
              <a:rPr lang="en-US" i="1" dirty="0">
                <a:solidFill>
                  <a:schemeClr val="tx2">
                    <a:lumMod val="75000"/>
                  </a:schemeClr>
                </a:solidFill>
              </a:rPr>
              <a:t> </a:t>
            </a:r>
            <a:r>
              <a:rPr lang="en-US" dirty="0">
                <a:solidFill>
                  <a:schemeClr val="tx2">
                    <a:lumMod val="75000"/>
                  </a:schemeClr>
                </a:solidFill>
              </a:rPr>
              <a:t>a class of central nervous system stimulants. Can be legally prescribed and used to treat attention-deficit hyperactivity disorder (ADHD) under the name Adderall and Ritalin. They can be highly addictive if used incorrectly/recreationally.</a:t>
            </a:r>
          </a:p>
          <a:p>
            <a:r>
              <a:rPr lang="en-US" b="1" i="1" u="sng" dirty="0">
                <a:solidFill>
                  <a:schemeClr val="tx2">
                    <a:lumMod val="75000"/>
                  </a:schemeClr>
                </a:solidFill>
              </a:rPr>
              <a:t>Methamphetamines:</a:t>
            </a:r>
            <a:r>
              <a:rPr lang="en-US" i="1" dirty="0">
                <a:solidFill>
                  <a:schemeClr val="tx2">
                    <a:lumMod val="75000"/>
                  </a:schemeClr>
                </a:solidFill>
              </a:rPr>
              <a:t> </a:t>
            </a:r>
            <a:r>
              <a:rPr lang="en-US" dirty="0">
                <a:solidFill>
                  <a:schemeClr val="tx2">
                    <a:lumMod val="75000"/>
                  </a:schemeClr>
                </a:solidFill>
              </a:rPr>
              <a:t>a potent amphetamine, which can be legally-prescribed for certain medical conditions. Regular methamphetamine is a pill or powder. Crystal methamphetamine resembles glass fragments or shiny blue-white “rocks” of various sizes.</a:t>
            </a:r>
          </a:p>
          <a:p>
            <a:r>
              <a:rPr lang="en-US" b="1" i="1" u="sng" dirty="0">
                <a:solidFill>
                  <a:schemeClr val="tx2">
                    <a:lumMod val="75000"/>
                  </a:schemeClr>
                </a:solidFill>
              </a:rPr>
              <a:t>All Stimulants:</a:t>
            </a:r>
            <a:r>
              <a:rPr lang="en-US" i="1" dirty="0">
                <a:solidFill>
                  <a:schemeClr val="tx2">
                    <a:lumMod val="75000"/>
                  </a:schemeClr>
                </a:solidFill>
              </a:rPr>
              <a:t> </a:t>
            </a:r>
            <a:r>
              <a:rPr lang="en-US" dirty="0">
                <a:solidFill>
                  <a:schemeClr val="tx2">
                    <a:lumMod val="75000"/>
                  </a:schemeClr>
                </a:solidFill>
              </a:rPr>
              <a:t>we will use this term to include all amphetamines, methamphetamine, and crack/cocaine. </a:t>
            </a:r>
          </a:p>
        </p:txBody>
      </p:sp>
    </p:spTree>
    <p:extLst>
      <p:ext uri="{BB962C8B-B14F-4D97-AF65-F5344CB8AC3E}">
        <p14:creationId xmlns:p14="http://schemas.microsoft.com/office/powerpoint/2010/main" val="77437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1659-A5C2-4CFD-A7C4-CDE825DEEB02}"/>
              </a:ext>
            </a:extLst>
          </p:cNvPr>
          <p:cNvSpPr>
            <a:spLocks noGrp="1"/>
          </p:cNvSpPr>
          <p:nvPr>
            <p:ph type="title"/>
          </p:nvPr>
        </p:nvSpPr>
        <p:spPr/>
        <p:txBody>
          <a:bodyPr>
            <a:noAutofit/>
          </a:bodyPr>
          <a:lstStyle/>
          <a:p>
            <a:r>
              <a:rPr lang="en-US" sz="3200" dirty="0">
                <a:solidFill>
                  <a:srgbClr val="FBC605"/>
                </a:solidFill>
              </a:rPr>
              <a:t>Methamphetamine &amp; Other Stimulant Data - Key Points </a:t>
            </a:r>
            <a:endParaRPr lang="en-US" sz="3200" dirty="0"/>
          </a:p>
        </p:txBody>
      </p:sp>
      <p:sp>
        <p:nvSpPr>
          <p:cNvPr id="3" name="Content Placeholder 2">
            <a:extLst>
              <a:ext uri="{FF2B5EF4-FFF2-40B4-BE49-F238E27FC236}">
                <a16:creationId xmlns:a16="http://schemas.microsoft.com/office/drawing/2014/main" id="{D2E29ABE-5E6C-474F-BD3A-849A16928513}"/>
              </a:ext>
            </a:extLst>
          </p:cNvPr>
          <p:cNvSpPr>
            <a:spLocks noGrp="1"/>
          </p:cNvSpPr>
          <p:nvPr>
            <p:ph idx="1"/>
          </p:nvPr>
        </p:nvSpPr>
        <p:spPr/>
        <p:txBody>
          <a:bodyPr>
            <a:normAutofit fontScale="92500" lnSpcReduction="10000"/>
          </a:bodyPr>
          <a:lstStyle/>
          <a:p>
            <a:r>
              <a:rPr lang="en-US" dirty="0"/>
              <a:t>An increase in </a:t>
            </a:r>
            <a:r>
              <a:rPr lang="en-US" i="1" dirty="0"/>
              <a:t>Methamphetamine</a:t>
            </a:r>
            <a:r>
              <a:rPr lang="en-US" dirty="0"/>
              <a:t> use in MA is visible in DPH data sources, although rates are low compared to other stimulants.</a:t>
            </a:r>
          </a:p>
          <a:p>
            <a:r>
              <a:rPr lang="en-US" i="1" dirty="0"/>
              <a:t>Crack/Cocaine </a:t>
            </a:r>
            <a:r>
              <a:rPr lang="en-US" dirty="0"/>
              <a:t>use continues to be used at much higher rates and cross-contamination with fentanyl is of great concern.</a:t>
            </a:r>
          </a:p>
          <a:p>
            <a:r>
              <a:rPr lang="en-US" i="1" dirty="0"/>
              <a:t>Methamphetamine</a:t>
            </a:r>
            <a:r>
              <a:rPr lang="en-US" dirty="0"/>
              <a:t> use is higher in Suffolk County and the eastern portions of the state and in BSAS treatment data is seen largely among the white non-Hispanic population.</a:t>
            </a:r>
          </a:p>
          <a:p>
            <a:r>
              <a:rPr lang="en-US" i="1" dirty="0"/>
              <a:t>Crack/Cocaine </a:t>
            </a:r>
            <a:r>
              <a:rPr lang="en-US" dirty="0"/>
              <a:t>use is seen statewide and has higher prevalence among black African/American and Latinx populations in BSAS treatment data. </a:t>
            </a:r>
          </a:p>
          <a:p>
            <a:pPr marL="0" indent="0">
              <a:buNone/>
            </a:pPr>
            <a:endParaRPr lang="en-US" dirty="0"/>
          </a:p>
        </p:txBody>
      </p:sp>
    </p:spTree>
    <p:extLst>
      <p:ext uri="{BB962C8B-B14F-4D97-AF65-F5344CB8AC3E}">
        <p14:creationId xmlns:p14="http://schemas.microsoft.com/office/powerpoint/2010/main" val="261534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B264-0986-4BF7-80C8-0DA7167BC659}"/>
              </a:ext>
            </a:extLst>
          </p:cNvPr>
          <p:cNvSpPr>
            <a:spLocks noGrp="1"/>
          </p:cNvSpPr>
          <p:nvPr>
            <p:ph type="title"/>
          </p:nvPr>
        </p:nvSpPr>
        <p:spPr/>
        <p:txBody>
          <a:bodyPr>
            <a:normAutofit/>
          </a:bodyPr>
          <a:lstStyle/>
          <a:p>
            <a:r>
              <a:rPr lang="en-US" sz="3200" dirty="0">
                <a:solidFill>
                  <a:srgbClr val="FBC605"/>
                </a:solidFill>
              </a:rPr>
              <a:t>Data Sources in this Overview</a:t>
            </a:r>
            <a:endParaRPr lang="en-US" sz="3200" dirty="0"/>
          </a:p>
        </p:txBody>
      </p:sp>
      <p:sp>
        <p:nvSpPr>
          <p:cNvPr id="3" name="Content Placeholder 2">
            <a:extLst>
              <a:ext uri="{FF2B5EF4-FFF2-40B4-BE49-F238E27FC236}">
                <a16:creationId xmlns:a16="http://schemas.microsoft.com/office/drawing/2014/main" id="{0400033F-986F-41EF-8CFB-9DBCC39F112A}"/>
              </a:ext>
            </a:extLst>
          </p:cNvPr>
          <p:cNvSpPr>
            <a:spLocks noGrp="1"/>
          </p:cNvSpPr>
          <p:nvPr>
            <p:ph idx="1"/>
          </p:nvPr>
        </p:nvSpPr>
        <p:spPr/>
        <p:txBody>
          <a:bodyPr/>
          <a:lstStyle/>
          <a:p>
            <a:r>
              <a:rPr lang="en-US" dirty="0"/>
              <a:t>BSAS Substance Use </a:t>
            </a:r>
            <a:r>
              <a:rPr lang="en-US" u="sng" dirty="0"/>
              <a:t>Helpline</a:t>
            </a:r>
            <a:r>
              <a:rPr lang="en-US" dirty="0"/>
              <a:t> Calls/Searches </a:t>
            </a:r>
          </a:p>
          <a:p>
            <a:r>
              <a:rPr lang="en-US" dirty="0"/>
              <a:t>Hospital </a:t>
            </a:r>
            <a:r>
              <a:rPr lang="en-US" u="sng" dirty="0"/>
              <a:t>Emergency Department </a:t>
            </a:r>
            <a:r>
              <a:rPr lang="en-US" dirty="0"/>
              <a:t>Admissions</a:t>
            </a:r>
          </a:p>
          <a:p>
            <a:r>
              <a:rPr lang="en-US" dirty="0"/>
              <a:t>DPH Vital Records </a:t>
            </a:r>
            <a:r>
              <a:rPr lang="en-US" u="sng" dirty="0"/>
              <a:t>Mortality</a:t>
            </a:r>
            <a:r>
              <a:rPr lang="en-US" dirty="0"/>
              <a:t> Data</a:t>
            </a:r>
          </a:p>
          <a:p>
            <a:r>
              <a:rPr lang="en-US" dirty="0"/>
              <a:t>BSAS </a:t>
            </a:r>
            <a:r>
              <a:rPr lang="en-US" u="sng" dirty="0"/>
              <a:t>Treatment </a:t>
            </a:r>
            <a:r>
              <a:rPr lang="en-US" dirty="0"/>
              <a:t>Admission Data </a:t>
            </a:r>
          </a:p>
          <a:p>
            <a:endParaRPr lang="en-US" dirty="0"/>
          </a:p>
        </p:txBody>
      </p:sp>
    </p:spTree>
    <p:extLst>
      <p:ext uri="{BB962C8B-B14F-4D97-AF65-F5344CB8AC3E}">
        <p14:creationId xmlns:p14="http://schemas.microsoft.com/office/powerpoint/2010/main" val="281325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EE3F-7B01-4B5D-AAA9-21683D6A972A}"/>
              </a:ext>
            </a:extLst>
          </p:cNvPr>
          <p:cNvSpPr>
            <a:spLocks noGrp="1"/>
          </p:cNvSpPr>
          <p:nvPr>
            <p:ph type="title"/>
          </p:nvPr>
        </p:nvSpPr>
        <p:spPr/>
        <p:txBody>
          <a:bodyPr>
            <a:noAutofit/>
          </a:bodyPr>
          <a:lstStyle/>
          <a:p>
            <a:r>
              <a:rPr lang="en-US" sz="3200" dirty="0">
                <a:solidFill>
                  <a:srgbClr val="FBC605"/>
                </a:solidFill>
              </a:rPr>
              <a:t>Proportion of all Calls/Searches to </a:t>
            </a:r>
            <a:r>
              <a:rPr lang="en-US" sz="3200" u="sng" dirty="0">
                <a:solidFill>
                  <a:srgbClr val="FBC605"/>
                </a:solidFill>
              </a:rPr>
              <a:t>BSAS Substance Use Helpline </a:t>
            </a:r>
            <a:r>
              <a:rPr lang="en-US" sz="3200" dirty="0">
                <a:solidFill>
                  <a:srgbClr val="FBC605"/>
                </a:solidFill>
              </a:rPr>
              <a:t>for </a:t>
            </a:r>
            <a:r>
              <a:rPr lang="en-US" sz="3200" i="1" dirty="0">
                <a:solidFill>
                  <a:srgbClr val="FBC605"/>
                </a:solidFill>
              </a:rPr>
              <a:t>Stimulants </a:t>
            </a:r>
            <a:r>
              <a:rPr lang="en-US" sz="3200" dirty="0">
                <a:solidFill>
                  <a:srgbClr val="FBC605"/>
                </a:solidFill>
              </a:rPr>
              <a:t>(July 2018 - July 2021)</a:t>
            </a:r>
            <a:endParaRPr lang="en-US" sz="3200" dirty="0"/>
          </a:p>
        </p:txBody>
      </p:sp>
      <p:graphicFrame>
        <p:nvGraphicFramePr>
          <p:cNvPr id="5" name="Content Placeholder 4">
            <a:extLst>
              <a:ext uri="{FF2B5EF4-FFF2-40B4-BE49-F238E27FC236}">
                <a16:creationId xmlns:a16="http://schemas.microsoft.com/office/drawing/2014/main" id="{FEADEA46-3D1B-4DB3-8EBA-4E5927FBCC6D}"/>
              </a:ext>
            </a:extLst>
          </p:cNvPr>
          <p:cNvGraphicFramePr>
            <a:graphicFrameLocks noGrp="1"/>
          </p:cNvGraphicFramePr>
          <p:nvPr>
            <p:ph idx="1"/>
            <p:extLst>
              <p:ext uri="{D42A27DB-BD31-4B8C-83A1-F6EECF244321}">
                <p14:modId xmlns:p14="http://schemas.microsoft.com/office/powerpoint/2010/main" val="2982399141"/>
              </p:ext>
            </p:extLst>
          </p:nvPr>
        </p:nvGraphicFramePr>
        <p:xfrm>
          <a:off x="609600" y="1600200"/>
          <a:ext cx="8360780" cy="38399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E366EA9-7574-4342-9E24-95A6F15958A7}"/>
              </a:ext>
            </a:extLst>
          </p:cNvPr>
          <p:cNvSpPr txBox="1"/>
          <p:nvPr/>
        </p:nvSpPr>
        <p:spPr>
          <a:xfrm>
            <a:off x="9154332" y="1541362"/>
            <a:ext cx="2307118" cy="341632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1" dirty="0">
                <a:solidFill>
                  <a:prstClr val="black"/>
                </a:solidFill>
                <a:latin typeface="Calibri"/>
              </a:rPr>
              <a:t>In CY2021, 4</a:t>
            </a:r>
            <a:r>
              <a:rPr kumimoji="0" lang="en-US" b="1" i="0" u="none" strike="noStrike" kern="1200" cap="none" spc="0" normalizeH="0" baseline="0" noProof="0" dirty="0">
                <a:ln>
                  <a:noFill/>
                </a:ln>
                <a:solidFill>
                  <a:prstClr val="black"/>
                </a:solidFill>
                <a:effectLst/>
                <a:uLnTx/>
                <a:uFillTx/>
                <a:latin typeface="Calibri"/>
                <a:ea typeface="+mn-ea"/>
                <a:cs typeface="+mn-cs"/>
              </a:rPr>
              <a:t>% of all </a:t>
            </a:r>
            <a:r>
              <a:rPr lang="en-US" b="1" dirty="0">
                <a:solidFill>
                  <a:prstClr val="black"/>
                </a:solidFill>
                <a:latin typeface="Calibri"/>
              </a:rPr>
              <a:t>Helpline </a:t>
            </a:r>
            <a:r>
              <a:rPr kumimoji="0" lang="en-US" b="1" i="0" u="none" strike="noStrike" kern="1200" cap="none" spc="0" normalizeH="0" baseline="0" noProof="0" dirty="0">
                <a:ln>
                  <a:noFill/>
                </a:ln>
                <a:solidFill>
                  <a:prstClr val="black"/>
                </a:solidFill>
                <a:effectLst/>
                <a:uLnTx/>
                <a:uFillTx/>
                <a:latin typeface="Calibri"/>
                <a:ea typeface="+mn-ea"/>
                <a:cs typeface="+mn-cs"/>
              </a:rPr>
              <a:t>calls/searches were for </a:t>
            </a:r>
            <a:r>
              <a:rPr kumimoji="0" lang="en-US" b="1" i="1" u="none" strike="noStrike" kern="1200" cap="none" spc="0" normalizeH="0" baseline="0" noProof="0" dirty="0">
                <a:ln>
                  <a:noFill/>
                </a:ln>
                <a:solidFill>
                  <a:prstClr val="black"/>
                </a:solidFill>
                <a:effectLst/>
                <a:uLnTx/>
                <a:uFillTx/>
                <a:latin typeface="Calibri"/>
                <a:ea typeface="+mn-ea"/>
                <a:cs typeface="+mn-cs"/>
              </a:rPr>
              <a:t>Stimulants</a:t>
            </a:r>
            <a:r>
              <a:rPr kumimoji="0" lang="en-US" b="1" i="0" u="none" strike="noStrike" kern="1200" cap="none" spc="0" normalizeH="0" baseline="0" noProof="0" dirty="0">
                <a:ln>
                  <a:noFill/>
                </a:ln>
                <a:solidFill>
                  <a:prstClr val="black"/>
                </a:solidFill>
                <a:effectLst/>
                <a:uLnTx/>
                <a:uFillTx/>
                <a:latin typeface="Calibri"/>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lang="en-US" b="1" dirty="0">
              <a:solidFill>
                <a:prstClr val="black"/>
              </a:solidFill>
              <a:latin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 </a:t>
            </a:r>
            <a:r>
              <a:rPr lang="en-US" b="1" dirty="0">
                <a:solidFill>
                  <a:prstClr val="black"/>
                </a:solidFill>
                <a:latin typeface="Calibri"/>
              </a:rPr>
              <a:t>O</a:t>
            </a:r>
            <a:r>
              <a:rPr kumimoji="0" lang="en-US" b="1" i="0" u="none" strike="noStrike" kern="1200" cap="none" spc="0" normalizeH="0" baseline="0" noProof="0" dirty="0">
                <a:ln>
                  <a:noFill/>
                </a:ln>
                <a:solidFill>
                  <a:prstClr val="black"/>
                </a:solidFill>
                <a:effectLst/>
                <a:uLnTx/>
                <a:uFillTx/>
                <a:latin typeface="Calibri"/>
                <a:ea typeface="+mn-ea"/>
                <a:cs typeface="+mn-cs"/>
              </a:rPr>
              <a:t>f these calls/searches, 14% were for </a:t>
            </a:r>
            <a:r>
              <a:rPr kumimoji="0" lang="en-US" b="1" i="1" u="none" strike="noStrike" kern="1200" cap="none" spc="0" normalizeH="0" baseline="0" noProof="0" dirty="0">
                <a:ln>
                  <a:noFill/>
                </a:ln>
                <a:solidFill>
                  <a:prstClr val="black"/>
                </a:solidFill>
                <a:effectLst/>
                <a:uLnTx/>
                <a:uFillTx/>
                <a:latin typeface="Calibri"/>
                <a:ea typeface="+mn-ea"/>
                <a:cs typeface="+mn-cs"/>
              </a:rPr>
              <a:t>Methamphetamine</a:t>
            </a:r>
            <a:r>
              <a:rPr kumimoji="0" lang="en-US" b="1" i="0" u="none" strike="noStrike" kern="1200" cap="none" spc="0" normalizeH="0" baseline="0" noProof="0" dirty="0">
                <a:ln>
                  <a:noFill/>
                </a:ln>
                <a:solidFill>
                  <a:prstClr val="black"/>
                </a:solidFill>
                <a:effectLst/>
                <a:uLnTx/>
                <a:uFillTx/>
                <a:latin typeface="Calibri"/>
                <a:ea typeface="+mn-ea"/>
                <a:cs typeface="+mn-cs"/>
              </a:rPr>
              <a:t> and 76% for </a:t>
            </a:r>
            <a:r>
              <a:rPr kumimoji="0" lang="en-US" b="1" i="1" u="none" strike="noStrike" kern="1200" cap="none" spc="0" normalizeH="0" baseline="0" noProof="0" dirty="0">
                <a:ln>
                  <a:noFill/>
                </a:ln>
                <a:solidFill>
                  <a:prstClr val="black"/>
                </a:solidFill>
                <a:effectLst/>
                <a:uLnTx/>
                <a:uFillTx/>
                <a:latin typeface="Calibri"/>
                <a:ea typeface="+mn-ea"/>
                <a:cs typeface="+mn-cs"/>
              </a:rPr>
              <a:t>Crack/Cocaine</a:t>
            </a:r>
          </a:p>
          <a:p>
            <a:pPr marR="0" lvl="0" algn="l" defTabSz="914400" rtl="0" eaLnBrk="1" fontAlgn="auto" latinLnBrk="0" hangingPunct="1">
              <a:lnSpc>
                <a:spcPct val="100000"/>
              </a:lnSpc>
              <a:spcBef>
                <a:spcPts val="0"/>
              </a:spcBef>
              <a:spcAft>
                <a:spcPts val="0"/>
              </a:spcAft>
              <a:buClrTx/>
              <a:buSzTx/>
              <a:tabLst/>
              <a:defRPr/>
            </a:pPr>
            <a:endParaRPr kumimoji="0" lang="en-US"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7331AFBF-C3A0-49F0-A7A3-8C8845246F05}"/>
              </a:ext>
            </a:extLst>
          </p:cNvPr>
          <p:cNvSpPr txBox="1"/>
          <p:nvPr/>
        </p:nvSpPr>
        <p:spPr>
          <a:xfrm>
            <a:off x="165440" y="5567867"/>
            <a:ext cx="11131826" cy="579005"/>
          </a:xfrm>
          <a:prstGeom prst="rect">
            <a:avLst/>
          </a:prstGeom>
          <a:noFill/>
        </p:spPr>
        <p:txBody>
          <a:bodyPr wrap="square" rtlCol="0">
            <a:spAutoFit/>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Data source: Massachusetts Substance Use Helpline,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https://helplinema.org/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dirty="0">
                <a:effectLst/>
                <a:latin typeface="Calibri" panose="020F0502020204030204" pitchFamily="34" charset="0"/>
                <a:ea typeface="Calibri" panose="020F0502020204030204" pitchFamily="34" charset="0"/>
                <a:cs typeface="Times New Roman" panose="02020603050405020304" pitchFamily="18" charset="0"/>
              </a:rPr>
              <a:t>*Please exercise caution when interpreting these data. One user may conduct several searches/calls or seeking referral/information for other persons.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dirty="0">
                <a:effectLst/>
                <a:latin typeface="Calibri" panose="020F0502020204030204" pitchFamily="34" charset="0"/>
                <a:ea typeface="Calibri" panose="020F0502020204030204" pitchFamily="34" charset="0"/>
                <a:cs typeface="Times New Roman" panose="02020603050405020304" pitchFamily="18" charset="0"/>
              </a:rPr>
              <a:t>**These data refer to all helpline calls, web searches, and live chats conducted between July 2018 and July 2021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23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2B9C-287C-4F04-BDEF-2D24D9BC535E}"/>
              </a:ext>
            </a:extLst>
          </p:cNvPr>
          <p:cNvSpPr>
            <a:spLocks noGrp="1"/>
          </p:cNvSpPr>
          <p:nvPr>
            <p:ph type="title"/>
          </p:nvPr>
        </p:nvSpPr>
        <p:spPr/>
        <p:txBody>
          <a:bodyPr>
            <a:normAutofit/>
          </a:bodyPr>
          <a:lstStyle/>
          <a:p>
            <a:r>
              <a:rPr lang="en-US" sz="3200" u="sng" dirty="0">
                <a:solidFill>
                  <a:srgbClr val="FBC605"/>
                </a:solidFill>
              </a:rPr>
              <a:t>BSAS Helpline </a:t>
            </a:r>
            <a:r>
              <a:rPr lang="en-US" sz="3200" i="1" dirty="0">
                <a:solidFill>
                  <a:srgbClr val="FBC605"/>
                </a:solidFill>
              </a:rPr>
              <a:t>Stimulant</a:t>
            </a:r>
            <a:r>
              <a:rPr lang="en-US" sz="3200" dirty="0">
                <a:solidFill>
                  <a:srgbClr val="FBC605"/>
                </a:solidFill>
              </a:rPr>
              <a:t> Calls &amp; Rates (CY2020)</a:t>
            </a:r>
            <a:endParaRPr lang="en-US" sz="3200" dirty="0"/>
          </a:p>
        </p:txBody>
      </p:sp>
      <p:pic>
        <p:nvPicPr>
          <p:cNvPr id="5" name="Content Placeholder 4" descr="Map&#10;&#10;Description automatically generated">
            <a:extLst>
              <a:ext uri="{FF2B5EF4-FFF2-40B4-BE49-F238E27FC236}">
                <a16:creationId xmlns:a16="http://schemas.microsoft.com/office/drawing/2014/main" id="{EB5E17C3-EE90-491B-B150-6082AEDC76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1982" y="1027134"/>
            <a:ext cx="6010478" cy="4644461"/>
          </a:xfrm>
        </p:spPr>
      </p:pic>
      <p:sp>
        <p:nvSpPr>
          <p:cNvPr id="3" name="TextBox 2">
            <a:extLst>
              <a:ext uri="{FF2B5EF4-FFF2-40B4-BE49-F238E27FC236}">
                <a16:creationId xmlns:a16="http://schemas.microsoft.com/office/drawing/2014/main" id="{0A0924DC-904A-4F85-B0A8-C8D709974811}"/>
              </a:ext>
            </a:extLst>
          </p:cNvPr>
          <p:cNvSpPr txBox="1"/>
          <p:nvPr/>
        </p:nvSpPr>
        <p:spPr>
          <a:xfrm>
            <a:off x="8353869" y="2095360"/>
            <a:ext cx="2226261"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Over 50% of the calls for </a:t>
            </a:r>
            <a:r>
              <a:rPr kumimoji="0" lang="en-US" b="1" i="1" u="none" strike="noStrike" kern="1200" cap="none" spc="0" normalizeH="0" baseline="0" noProof="0" dirty="0">
                <a:ln>
                  <a:noFill/>
                </a:ln>
                <a:solidFill>
                  <a:prstClr val="black"/>
                </a:solidFill>
                <a:effectLst/>
                <a:uLnTx/>
                <a:uFillTx/>
                <a:latin typeface="Calibri"/>
                <a:ea typeface="+mn-ea"/>
                <a:cs typeface="+mn-cs"/>
              </a:rPr>
              <a:t>stimulants</a:t>
            </a:r>
            <a:r>
              <a:rPr kumimoji="0" lang="en-US" b="1" i="0" u="none" strike="noStrike" kern="1200" cap="none" spc="0" normalizeH="0" baseline="0" noProof="0" dirty="0">
                <a:ln>
                  <a:noFill/>
                </a:ln>
                <a:solidFill>
                  <a:prstClr val="black"/>
                </a:solidFill>
                <a:effectLst/>
                <a:uLnTx/>
                <a:uFillTx/>
                <a:latin typeface="Calibri"/>
                <a:ea typeface="+mn-ea"/>
                <a:cs typeface="+mn-cs"/>
              </a:rPr>
              <a:t> during the July 2018-July2021 period originated from Middlesex, Suffolk and Worcester</a:t>
            </a:r>
          </a:p>
        </p:txBody>
      </p:sp>
      <p:sp>
        <p:nvSpPr>
          <p:cNvPr id="6" name="TextBox 5">
            <a:extLst>
              <a:ext uri="{FF2B5EF4-FFF2-40B4-BE49-F238E27FC236}">
                <a16:creationId xmlns:a16="http://schemas.microsoft.com/office/drawing/2014/main" id="{7B656B25-C5C8-4925-8559-558EF34E2DB2}"/>
              </a:ext>
            </a:extLst>
          </p:cNvPr>
          <p:cNvSpPr txBox="1"/>
          <p:nvPr/>
        </p:nvSpPr>
        <p:spPr>
          <a:xfrm>
            <a:off x="165440" y="5567867"/>
            <a:ext cx="11131826" cy="579005"/>
          </a:xfrm>
          <a:prstGeom prst="rect">
            <a:avLst/>
          </a:prstGeom>
          <a:noFill/>
        </p:spPr>
        <p:txBody>
          <a:bodyPr wrap="square" rtlCol="0">
            <a:spAutoFit/>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Data source: Massachusetts Substance Use Helpline,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https://helplinema.org/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dirty="0">
                <a:effectLst/>
                <a:latin typeface="Calibri" panose="020F0502020204030204" pitchFamily="34" charset="0"/>
                <a:ea typeface="Calibri" panose="020F0502020204030204" pitchFamily="34" charset="0"/>
                <a:cs typeface="Times New Roman" panose="02020603050405020304" pitchFamily="18" charset="0"/>
              </a:rPr>
              <a:t>*Please exercise caution when interpreting these data. One user may conduct several searches/calls or seeking referral/information for other persons.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dirty="0">
                <a:effectLst/>
                <a:latin typeface="Calibri" panose="020F0502020204030204" pitchFamily="34" charset="0"/>
                <a:ea typeface="Calibri" panose="020F0502020204030204" pitchFamily="34" charset="0"/>
                <a:cs typeface="Times New Roman" panose="02020603050405020304" pitchFamily="18" charset="0"/>
              </a:rPr>
              <a:t>**These data refer to all helpline calls, web searches, and live chats conducted between July 2018 and July 2021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44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909FBCAB-0EA8-4645-9010-29A1AF1918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926" y="986596"/>
            <a:ext cx="6526133" cy="5042922"/>
          </a:xfrm>
        </p:spPr>
      </p:pic>
      <p:sp>
        <p:nvSpPr>
          <p:cNvPr id="2" name="Title 1">
            <a:extLst>
              <a:ext uri="{FF2B5EF4-FFF2-40B4-BE49-F238E27FC236}">
                <a16:creationId xmlns:a16="http://schemas.microsoft.com/office/drawing/2014/main" id="{54936AC2-82CE-44E0-BDB7-DAA9271C4EE3}"/>
              </a:ext>
            </a:extLst>
          </p:cNvPr>
          <p:cNvSpPr>
            <a:spLocks noGrp="1"/>
          </p:cNvSpPr>
          <p:nvPr>
            <p:ph type="title"/>
          </p:nvPr>
        </p:nvSpPr>
        <p:spPr>
          <a:xfrm>
            <a:off x="207818" y="0"/>
            <a:ext cx="11623963" cy="986596"/>
          </a:xfrm>
        </p:spPr>
        <p:txBody>
          <a:bodyPr>
            <a:normAutofit/>
          </a:bodyPr>
          <a:lstStyle/>
          <a:p>
            <a:r>
              <a:rPr lang="en-US" sz="3200" u="sng" dirty="0">
                <a:solidFill>
                  <a:srgbClr val="FBC605"/>
                </a:solidFill>
              </a:rPr>
              <a:t>BSAS Helpline</a:t>
            </a:r>
            <a:r>
              <a:rPr lang="en-US" sz="3200" dirty="0">
                <a:solidFill>
                  <a:srgbClr val="FBC605"/>
                </a:solidFill>
              </a:rPr>
              <a:t> </a:t>
            </a:r>
            <a:r>
              <a:rPr lang="en-US" sz="3200" i="1" dirty="0">
                <a:solidFill>
                  <a:srgbClr val="FBC605"/>
                </a:solidFill>
              </a:rPr>
              <a:t>Methamphetamine</a:t>
            </a:r>
            <a:r>
              <a:rPr lang="en-US" sz="3200" dirty="0">
                <a:solidFill>
                  <a:srgbClr val="FBC605"/>
                </a:solidFill>
              </a:rPr>
              <a:t> Calls &amp; Rates (CY2020)</a:t>
            </a:r>
            <a:endParaRPr lang="en-US" sz="3200" dirty="0"/>
          </a:p>
        </p:txBody>
      </p:sp>
      <p:sp>
        <p:nvSpPr>
          <p:cNvPr id="3" name="TextBox 2">
            <a:extLst>
              <a:ext uri="{FF2B5EF4-FFF2-40B4-BE49-F238E27FC236}">
                <a16:creationId xmlns:a16="http://schemas.microsoft.com/office/drawing/2014/main" id="{74DD0B56-F848-4FA3-AB26-3F15ECC8B68B}"/>
              </a:ext>
            </a:extLst>
          </p:cNvPr>
          <p:cNvSpPr txBox="1"/>
          <p:nvPr/>
        </p:nvSpPr>
        <p:spPr>
          <a:xfrm>
            <a:off x="8265912" y="2353895"/>
            <a:ext cx="2506472" cy="2031325"/>
          </a:xfrm>
          <a:prstGeom prst="rect">
            <a:avLst/>
          </a:prstGeom>
          <a:noFill/>
        </p:spPr>
        <p:txBody>
          <a:bodyPr wrap="square" rtlCol="0">
            <a:spAutoFit/>
          </a:bodyPr>
          <a:lstStyle/>
          <a:p>
            <a:pPr marL="285750" indent="-285750">
              <a:spcBef>
                <a:spcPct val="20000"/>
              </a:spcBef>
              <a:buFont typeface="Wingdings" panose="05000000000000000000" pitchFamily="2" charset="2"/>
              <a:buChar char="Ø"/>
              <a:defRPr/>
            </a:pPr>
            <a:r>
              <a:rPr lang="en-US" b="1" dirty="0">
                <a:solidFill>
                  <a:prstClr val="black"/>
                </a:solidFill>
                <a:latin typeface="Calibri"/>
              </a:rPr>
              <a:t>6</a:t>
            </a:r>
            <a:r>
              <a:rPr kumimoji="0" lang="en-US" b="1" i="0" u="none" strike="noStrike" kern="1200" cap="none" spc="0" normalizeH="0" baseline="0" noProof="0" dirty="0">
                <a:ln>
                  <a:noFill/>
                </a:ln>
                <a:solidFill>
                  <a:prstClr val="black"/>
                </a:solidFill>
                <a:effectLst/>
                <a:uLnTx/>
                <a:uFillTx/>
                <a:latin typeface="Calibri"/>
                <a:ea typeface="+mn-ea"/>
                <a:cs typeface="+mn-cs"/>
              </a:rPr>
              <a:t>0% of the </a:t>
            </a:r>
            <a:r>
              <a:rPr kumimoji="0" lang="en-US" b="1" i="1" u="none" strike="noStrike" kern="1200" cap="none" spc="0" normalizeH="0" baseline="0" noProof="0" dirty="0">
                <a:ln>
                  <a:noFill/>
                </a:ln>
                <a:solidFill>
                  <a:prstClr val="black"/>
                </a:solidFill>
                <a:effectLst/>
                <a:uLnTx/>
                <a:uFillTx/>
                <a:latin typeface="Calibri"/>
                <a:ea typeface="+mn-ea"/>
                <a:cs typeface="+mn-cs"/>
              </a:rPr>
              <a:t>Methamphetamine</a:t>
            </a:r>
            <a:r>
              <a:rPr kumimoji="0" lang="en-US" b="1" i="0" u="none" strike="noStrike" kern="1200" cap="none" spc="0" normalizeH="0" baseline="0" noProof="0" dirty="0">
                <a:ln>
                  <a:noFill/>
                </a:ln>
                <a:solidFill>
                  <a:prstClr val="black"/>
                </a:solidFill>
                <a:effectLst/>
                <a:uLnTx/>
                <a:uFillTx/>
                <a:latin typeface="Calibri"/>
                <a:ea typeface="+mn-ea"/>
                <a:cs typeface="+mn-cs"/>
              </a:rPr>
              <a:t> related calls during the July 2018-July2021 originated in Essex, Middlesex, and Suffolk counties. </a:t>
            </a:r>
          </a:p>
        </p:txBody>
      </p:sp>
      <p:sp>
        <p:nvSpPr>
          <p:cNvPr id="6" name="TextBox 5">
            <a:extLst>
              <a:ext uri="{FF2B5EF4-FFF2-40B4-BE49-F238E27FC236}">
                <a16:creationId xmlns:a16="http://schemas.microsoft.com/office/drawing/2014/main" id="{5B515772-934C-49C4-8696-39D008945DEA}"/>
              </a:ext>
            </a:extLst>
          </p:cNvPr>
          <p:cNvSpPr txBox="1"/>
          <p:nvPr/>
        </p:nvSpPr>
        <p:spPr>
          <a:xfrm>
            <a:off x="119142" y="5864454"/>
            <a:ext cx="11131826" cy="579005"/>
          </a:xfrm>
          <a:prstGeom prst="rect">
            <a:avLst/>
          </a:prstGeom>
          <a:noFill/>
        </p:spPr>
        <p:txBody>
          <a:bodyPr wrap="square" rtlCol="0">
            <a:spAutoFit/>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Data source: Massachusetts Substance Use Helpline,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https://helplinema.org/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dirty="0">
                <a:effectLst/>
                <a:latin typeface="Calibri" panose="020F0502020204030204" pitchFamily="34" charset="0"/>
                <a:ea typeface="Calibri" panose="020F0502020204030204" pitchFamily="34" charset="0"/>
                <a:cs typeface="Times New Roman" panose="02020603050405020304" pitchFamily="18" charset="0"/>
              </a:rPr>
              <a:t>*Please exercise caution when interpreting these data. One user may conduct several searches/calls or seeking referral/information for other persons.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dirty="0">
                <a:effectLst/>
                <a:latin typeface="Calibri" panose="020F0502020204030204" pitchFamily="34" charset="0"/>
                <a:ea typeface="Calibri" panose="020F0502020204030204" pitchFamily="34" charset="0"/>
                <a:cs typeface="Times New Roman" panose="02020603050405020304" pitchFamily="18" charset="0"/>
              </a:rPr>
              <a:t>**These data refer to all helpline calls, web searches, and live chats conducted between July 2018 and July 2021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63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78EE-B810-41C6-9E35-0BA389312598}"/>
              </a:ext>
            </a:extLst>
          </p:cNvPr>
          <p:cNvSpPr>
            <a:spLocks noGrp="1"/>
          </p:cNvSpPr>
          <p:nvPr>
            <p:ph type="title"/>
          </p:nvPr>
        </p:nvSpPr>
        <p:spPr/>
        <p:txBody>
          <a:bodyPr>
            <a:noAutofit/>
          </a:bodyPr>
          <a:lstStyle/>
          <a:p>
            <a:r>
              <a:rPr lang="en-US" sz="3200" dirty="0">
                <a:solidFill>
                  <a:srgbClr val="FBC605"/>
                </a:solidFill>
              </a:rPr>
              <a:t>All </a:t>
            </a:r>
            <a:r>
              <a:rPr lang="en-US" sz="3200" i="1" dirty="0">
                <a:solidFill>
                  <a:srgbClr val="FBC605"/>
                </a:solidFill>
              </a:rPr>
              <a:t>Stimulants and Methamphetamine</a:t>
            </a:r>
            <a:r>
              <a:rPr lang="en-US" sz="3200" dirty="0">
                <a:solidFill>
                  <a:srgbClr val="FBC605"/>
                </a:solidFill>
              </a:rPr>
              <a:t>-Related </a:t>
            </a:r>
            <a:r>
              <a:rPr lang="en-US" sz="3200" u="sng" dirty="0">
                <a:solidFill>
                  <a:srgbClr val="FBC605"/>
                </a:solidFill>
              </a:rPr>
              <a:t>Emergency Department (ED)</a:t>
            </a:r>
            <a:r>
              <a:rPr lang="en-US" sz="3200" dirty="0">
                <a:solidFill>
                  <a:srgbClr val="FBC605"/>
                </a:solidFill>
              </a:rPr>
              <a:t> Admissions (FY2017-2020)</a:t>
            </a:r>
            <a:endParaRPr lang="en-US" sz="3200" dirty="0"/>
          </a:p>
        </p:txBody>
      </p:sp>
      <p:sp>
        <p:nvSpPr>
          <p:cNvPr id="3" name="Content Placeholder 2">
            <a:extLst>
              <a:ext uri="{FF2B5EF4-FFF2-40B4-BE49-F238E27FC236}">
                <a16:creationId xmlns:a16="http://schemas.microsoft.com/office/drawing/2014/main" id="{BEA73556-9C2D-4B47-ADE9-C84FB1357EFF}"/>
              </a:ext>
            </a:extLst>
          </p:cNvPr>
          <p:cNvSpPr>
            <a:spLocks noGrp="1"/>
          </p:cNvSpPr>
          <p:nvPr>
            <p:ph idx="1"/>
          </p:nvPr>
        </p:nvSpPr>
        <p:spPr>
          <a:xfrm>
            <a:off x="8342939" y="1702430"/>
            <a:ext cx="2745715" cy="3078866"/>
          </a:xfrm>
        </p:spPr>
        <p:txBody>
          <a:bodyPr>
            <a:noAutofit/>
          </a:bodyPr>
          <a:lstStyle/>
          <a:p>
            <a:pPr>
              <a:buFont typeface="Wingdings" panose="05000000000000000000" pitchFamily="2" charset="2"/>
              <a:buChar char="Ø"/>
            </a:pPr>
            <a:r>
              <a:rPr lang="en-US" sz="1800" b="1" dirty="0"/>
              <a:t>ED Admissions increased by approx. 5,000 for </a:t>
            </a:r>
            <a:r>
              <a:rPr lang="en-US" sz="1800" b="1" i="1" dirty="0"/>
              <a:t>stimulants</a:t>
            </a:r>
            <a:r>
              <a:rPr lang="en-US" sz="1800" b="1" dirty="0"/>
              <a:t> between FY19-FY20</a:t>
            </a:r>
          </a:p>
          <a:p>
            <a:pPr marL="0" indent="0">
              <a:buNone/>
            </a:pPr>
            <a:endParaRPr lang="en-US" sz="1800" b="1" dirty="0"/>
          </a:p>
          <a:p>
            <a:pPr>
              <a:buFont typeface="Wingdings" panose="05000000000000000000" pitchFamily="2" charset="2"/>
              <a:buChar char="Ø"/>
            </a:pPr>
            <a:r>
              <a:rPr lang="en-US" sz="1800" b="1" dirty="0"/>
              <a:t>Of this increase in admissions, approx. one-half of these were due to an increase in </a:t>
            </a:r>
            <a:r>
              <a:rPr lang="en-US" sz="1800" b="1" i="1" dirty="0"/>
              <a:t>methamphetamine</a:t>
            </a:r>
            <a:r>
              <a:rPr lang="en-US" sz="1800" b="1" dirty="0"/>
              <a:t>-related incidents.</a:t>
            </a:r>
          </a:p>
        </p:txBody>
      </p:sp>
      <p:graphicFrame>
        <p:nvGraphicFramePr>
          <p:cNvPr id="5" name="Chart 4">
            <a:extLst>
              <a:ext uri="{FF2B5EF4-FFF2-40B4-BE49-F238E27FC236}">
                <a16:creationId xmlns:a16="http://schemas.microsoft.com/office/drawing/2014/main" id="{2A13F863-B014-4FBE-BDFB-FB70B7FE4222}"/>
              </a:ext>
            </a:extLst>
          </p:cNvPr>
          <p:cNvGraphicFramePr>
            <a:graphicFrameLocks/>
          </p:cNvGraphicFramePr>
          <p:nvPr>
            <p:extLst>
              <p:ext uri="{D42A27DB-BD31-4B8C-83A1-F6EECF244321}">
                <p14:modId xmlns:p14="http://schemas.microsoft.com/office/powerpoint/2010/main" val="2442405207"/>
              </p:ext>
            </p:extLst>
          </p:nvPr>
        </p:nvGraphicFramePr>
        <p:xfrm>
          <a:off x="827773" y="1275907"/>
          <a:ext cx="7029687" cy="43644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4E65578-318A-4B84-9EF3-5750253AD91D}"/>
              </a:ext>
            </a:extLst>
          </p:cNvPr>
          <p:cNvSpPr txBox="1"/>
          <p:nvPr/>
        </p:nvSpPr>
        <p:spPr>
          <a:xfrm>
            <a:off x="221348" y="6100284"/>
            <a:ext cx="11715750" cy="581441"/>
          </a:xfrm>
          <a:prstGeom prst="rect">
            <a:avLst/>
          </a:prstGeom>
          <a:noFill/>
        </p:spPr>
        <p:txBody>
          <a:bodyPr wrap="square">
            <a:spAutoFit/>
          </a:bodyPr>
          <a:lstStyle/>
          <a:p>
            <a:pPr>
              <a:lnSpc>
                <a:spcPct val="107000"/>
              </a:lnSpc>
              <a:spcAft>
                <a:spcPts val="800"/>
              </a:spcAft>
            </a:pPr>
            <a:r>
              <a:rPr lang="en-US" sz="1200" i="1" dirty="0">
                <a:solidFill>
                  <a:srgbClr val="000000"/>
                </a:solidFill>
                <a:latin typeface="Calibri" panose="020F0502020204030204" pitchFamily="34" charset="0"/>
              </a:rPr>
              <a:t>Source: Case Mix data is administered by CHIA and includes discharge records from approximately 70 acute hospitals in Massachusetts.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984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463F-3D32-43DC-9968-2D5DC23A48BB}"/>
              </a:ext>
            </a:extLst>
          </p:cNvPr>
          <p:cNvSpPr>
            <a:spLocks noGrp="1"/>
          </p:cNvSpPr>
          <p:nvPr>
            <p:ph type="title"/>
          </p:nvPr>
        </p:nvSpPr>
        <p:spPr>
          <a:xfrm>
            <a:off x="596313" y="0"/>
            <a:ext cx="10972800" cy="874654"/>
          </a:xfrm>
        </p:spPr>
        <p:txBody>
          <a:bodyPr>
            <a:noAutofit/>
          </a:bodyPr>
          <a:lstStyle/>
          <a:p>
            <a:r>
              <a:rPr lang="en-US" sz="3200" i="1" dirty="0">
                <a:solidFill>
                  <a:srgbClr val="FBC605"/>
                </a:solidFill>
              </a:rPr>
              <a:t>Stimulant</a:t>
            </a:r>
            <a:r>
              <a:rPr lang="en-US" sz="3200" dirty="0">
                <a:solidFill>
                  <a:srgbClr val="FBC605"/>
                </a:solidFill>
              </a:rPr>
              <a:t>-Related </a:t>
            </a:r>
            <a:r>
              <a:rPr lang="en-US" sz="3200" u="sng" dirty="0">
                <a:solidFill>
                  <a:srgbClr val="FBC605"/>
                </a:solidFill>
              </a:rPr>
              <a:t>ED </a:t>
            </a:r>
            <a:r>
              <a:rPr lang="en-US" sz="3200" dirty="0">
                <a:solidFill>
                  <a:srgbClr val="FBC605"/>
                </a:solidFill>
              </a:rPr>
              <a:t>Admissions and Rates by County of Residence (FY2020)</a:t>
            </a:r>
            <a:endParaRPr lang="en-US" sz="3200" dirty="0"/>
          </a:p>
        </p:txBody>
      </p:sp>
      <p:sp>
        <p:nvSpPr>
          <p:cNvPr id="4" name="TextBox 3">
            <a:extLst>
              <a:ext uri="{FF2B5EF4-FFF2-40B4-BE49-F238E27FC236}">
                <a16:creationId xmlns:a16="http://schemas.microsoft.com/office/drawing/2014/main" id="{D47C4B21-BFCF-4B2F-8F22-B3B94023F603}"/>
              </a:ext>
            </a:extLst>
          </p:cNvPr>
          <p:cNvSpPr txBox="1"/>
          <p:nvPr/>
        </p:nvSpPr>
        <p:spPr>
          <a:xfrm>
            <a:off x="7916040" y="2690336"/>
            <a:ext cx="2737629" cy="1477328"/>
          </a:xfrm>
          <a:prstGeom prst="rect">
            <a:avLst/>
          </a:prstGeom>
          <a:noFill/>
        </p:spPr>
        <p:txBody>
          <a:bodyPr wrap="square" rtlCol="0">
            <a:spAutoFit/>
          </a:bodyPr>
          <a:lstStyle/>
          <a:p>
            <a:pPr marL="285750" indent="-285750">
              <a:buFont typeface="Wingdings" panose="05000000000000000000" pitchFamily="2" charset="2"/>
              <a:buChar char="Ø"/>
            </a:pPr>
            <a:r>
              <a:rPr lang="en-US" b="1" dirty="0">
                <a:effectLst/>
                <a:latin typeface="+mj-lt"/>
              </a:rPr>
              <a:t>Highest number of ED admissions in FY2020 were from Suffolk, Hampden and Middlesex counties.</a:t>
            </a:r>
          </a:p>
        </p:txBody>
      </p:sp>
      <p:sp>
        <p:nvSpPr>
          <p:cNvPr id="6" name="TextBox 5">
            <a:extLst>
              <a:ext uri="{FF2B5EF4-FFF2-40B4-BE49-F238E27FC236}">
                <a16:creationId xmlns:a16="http://schemas.microsoft.com/office/drawing/2014/main" id="{8AADD5A7-4EC5-4921-91AF-710262A27CC1}"/>
              </a:ext>
            </a:extLst>
          </p:cNvPr>
          <p:cNvSpPr txBox="1"/>
          <p:nvPr/>
        </p:nvSpPr>
        <p:spPr>
          <a:xfrm>
            <a:off x="224838" y="6100284"/>
            <a:ext cx="11715750" cy="484748"/>
          </a:xfrm>
          <a:prstGeom prst="rect">
            <a:avLst/>
          </a:prstGeom>
          <a:noFill/>
        </p:spPr>
        <p:txBody>
          <a:bodyPr wrap="square">
            <a:spAutoFit/>
          </a:bodyPr>
          <a:lstStyle/>
          <a:p>
            <a:pPr>
              <a:lnSpc>
                <a:spcPct val="107000"/>
              </a:lnSpc>
              <a:spcAft>
                <a:spcPts val="800"/>
              </a:spcAft>
            </a:pPr>
            <a:r>
              <a:rPr lang="en-US" sz="900" b="1" i="1" dirty="0">
                <a:solidFill>
                  <a:srgbClr val="000000"/>
                </a:solidFill>
                <a:latin typeface="+mj-lt"/>
              </a:rPr>
              <a:t>Source: Case Mix data is administered by CHIA and includes discharge records from approximately 70 acute hospitals in Massachusetts.</a:t>
            </a:r>
          </a:p>
          <a:p>
            <a:pPr marL="0" marR="0">
              <a:lnSpc>
                <a:spcPct val="107000"/>
              </a:lnSpc>
              <a:spcBef>
                <a:spcPts val="0"/>
              </a:spcBef>
              <a:spcAft>
                <a:spcPts val="800"/>
              </a:spcAft>
            </a:pPr>
            <a:endParaRPr lang="en-US" sz="900" b="1" dirty="0">
              <a:effectLst/>
              <a:latin typeface="+mj-lt"/>
              <a:ea typeface="Calibri" panose="020F0502020204030204" pitchFamily="34" charset="0"/>
              <a:cs typeface="Times New Roman" panose="02020603050405020304" pitchFamily="18" charset="0"/>
            </a:endParaRPr>
          </a:p>
        </p:txBody>
      </p:sp>
      <p:pic>
        <p:nvPicPr>
          <p:cNvPr id="12" name="Picture 11" descr="Map&#10;&#10;Description automatically generated">
            <a:extLst>
              <a:ext uri="{FF2B5EF4-FFF2-40B4-BE49-F238E27FC236}">
                <a16:creationId xmlns:a16="http://schemas.microsoft.com/office/drawing/2014/main" id="{FD979EC3-F219-4AEC-B01D-1A3E2A352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08" y="1177219"/>
            <a:ext cx="6028642" cy="4522764"/>
          </a:xfrm>
          <a:prstGeom prst="rect">
            <a:avLst/>
          </a:prstGeom>
        </p:spPr>
      </p:pic>
    </p:spTree>
    <p:extLst>
      <p:ext uri="{BB962C8B-B14F-4D97-AF65-F5344CB8AC3E}">
        <p14:creationId xmlns:p14="http://schemas.microsoft.com/office/powerpoint/2010/main" val="63724790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3833</TotalTime>
  <Words>1607</Words>
  <Application>Microsoft Office PowerPoint</Application>
  <PresentationFormat>Widescreen</PresentationFormat>
  <Paragraphs>119</Paragraphs>
  <Slides>19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Custom Design</vt:lpstr>
      <vt:lpstr>   </vt:lpstr>
      <vt:lpstr>Key Definitions</vt:lpstr>
      <vt:lpstr>Methamphetamine &amp; Other Stimulant Data - Key Points </vt:lpstr>
      <vt:lpstr>Data Sources in this Overview</vt:lpstr>
      <vt:lpstr>Proportion of all Calls/Searches to BSAS Substance Use Helpline for Stimulants (July 2018 - July 2021)</vt:lpstr>
      <vt:lpstr>BSAS Helpline Stimulant Calls &amp; Rates (CY2020)</vt:lpstr>
      <vt:lpstr>BSAS Helpline Methamphetamine Calls &amp; Rates (CY2020)</vt:lpstr>
      <vt:lpstr>All Stimulants and Methamphetamine-Related Emergency Department (ED) Admissions (FY2017-2020)</vt:lpstr>
      <vt:lpstr>Stimulant-Related ED Admissions and Rates by County of Residence (FY2020)</vt:lpstr>
      <vt:lpstr>Methamphetamine-Related ED Admissions and Rates per 100,000 Population by County of Residence (FY2020)</vt:lpstr>
      <vt:lpstr>Stimulant-Related ED Admission Rates by County (FY2017-2020)</vt:lpstr>
      <vt:lpstr>All Stimulants and Methamphetamine-Related Deaths in Massachusetts (CY2017-2020)</vt:lpstr>
      <vt:lpstr>All Stimulant-Related Death Counts and Rates by County of Residence (CY2020) </vt:lpstr>
      <vt:lpstr>Methamphetamine-Related Death Counts and Rates by County of Residence (CY2020)</vt:lpstr>
      <vt:lpstr>Substances Reported at Admission as a Percentage of All BSAS Admissions (CY2005-2021)</vt:lpstr>
      <vt:lpstr>BSAS Admission Trends for Crack/Cocaine and Methamphetamine (CY2005-2021)</vt:lpstr>
      <vt:lpstr>Stimulants Use Reported at BSAS Admission by Race (CY2010-2020)</vt:lpstr>
      <vt:lpstr>Methamphetamine Use as a Percentage of All Stimulants Reported at BSAS Admission by Race (CY2010-2020)</vt:lpstr>
      <vt:lpstr>BSAS Enrollments Who Reported Methamphetamine Use by Race (CY2010- CY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Hermik Babakhanlou-Chase</dc:creator>
  <cp:lastModifiedBy>Cohen, Gabriel R. (EHS)</cp:lastModifiedBy>
  <cp:revision>45</cp:revision>
  <dcterms:created xsi:type="dcterms:W3CDTF">2021-09-17T20:02:00Z</dcterms:created>
  <dcterms:modified xsi:type="dcterms:W3CDTF">2021-11-12T20:14:06Z</dcterms:modified>
</cp:coreProperties>
</file>