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3"/>
  </p:notes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izon NHG DS" panose="020B0604020202020204" pitchFamily="34" charset="0"/>
      <p:regular r:id="rId18"/>
      <p:bold r:id="rId19"/>
      <p:italic r:id="rId20"/>
      <p:boldItalic r:id="rId21"/>
    </p:embeddedFont>
    <p:embeddedFont>
      <p:font typeface="Verizon NHG TX" panose="020B0604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6c600bcc3_0_6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8" name="Google Shape;109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d187b08a3_0_372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d19e204b5_0_0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d19e204b5_0_9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d19e204b5_0_18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d19e204b5_0_28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d19e204b5_0_42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d19e204b5_0_49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d19e204b5_0_60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Info Slide">
  <p:cSld name="Info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2749794" y="4741252"/>
            <a:ext cx="3653100" cy="2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126956" y="469106"/>
            <a:ext cx="2543100" cy="207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Read this info slide. This is not a template.</a:t>
            </a:r>
            <a:endParaRPr sz="110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Large statement - White">
  <p:cSld name="Large statement or Divider - White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35400" y="143375"/>
            <a:ext cx="8873100" cy="44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4" name="Google Shape;64;p11"/>
            <p:cNvSpPr/>
            <p:nvPr/>
          </p:nvSpPr>
          <p:spPr>
            <a:xfrm>
              <a:off x="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900690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 rot="5400000">
              <a:off x="4514550" y="-4492350"/>
              <a:ext cx="137100" cy="91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 rot="5400000">
              <a:off x="4525500" y="525000"/>
              <a:ext cx="137100" cy="909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Large statement - Black">
  <p:cSld name="Large statement or Divider - Black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625367" y="4761251"/>
            <a:ext cx="36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100">
              <a:solidFill>
                <a:schemeClr val="lt1"/>
              </a:solidFill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2"/>
          </p:nvPr>
        </p:nvSpPr>
        <p:spPr>
          <a:xfrm>
            <a:off x="8317509" y="4733270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35400" y="143375"/>
            <a:ext cx="8873100" cy="44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Large statement - Red">
  <p:cSld name="Large statement or Divider - Black_1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2625367" y="4761251"/>
            <a:ext cx="36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100">
              <a:solidFill>
                <a:schemeClr val="lt1"/>
              </a:solidFill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2"/>
          </p:nvPr>
        </p:nvSpPr>
        <p:spPr>
          <a:xfrm>
            <a:off x="8317509" y="4733270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35400" y="143375"/>
            <a:ext cx="8873100" cy="44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904" y="4629398"/>
            <a:ext cx="847493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vider w/ Copy - Yellow">
  <p:cSld name="Divider w/ Copy - Yellow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0" y="0"/>
            <a:ext cx="4581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581298" y="4728064"/>
            <a:ext cx="2017800" cy="1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5120640" y="2743200"/>
            <a:ext cx="35529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izon NHG DS"/>
              <a:buNone/>
              <a:defRPr sz="2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9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9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9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9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73869" y="410155"/>
            <a:ext cx="3571800" cy="3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14"/>
          <p:cNvGrpSpPr/>
          <p:nvPr/>
        </p:nvGrpSpPr>
        <p:grpSpPr>
          <a:xfrm>
            <a:off x="4503450" y="0"/>
            <a:ext cx="4640550" cy="5143500"/>
            <a:chOff x="4503450" y="0"/>
            <a:chExt cx="4640550" cy="5143500"/>
          </a:xfrm>
        </p:grpSpPr>
        <p:sp>
          <p:nvSpPr>
            <p:cNvPr id="86" name="Google Shape;86;p14"/>
            <p:cNvSpPr/>
            <p:nvPr/>
          </p:nvSpPr>
          <p:spPr>
            <a:xfrm>
              <a:off x="450345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900690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rot="5400000">
              <a:off x="6755250" y="-22516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5400000">
              <a:off x="6755250" y="27547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4"/>
          <p:cNvSpPr/>
          <p:nvPr/>
        </p:nvSpPr>
        <p:spPr>
          <a:xfrm>
            <a:off x="2485648" y="4728064"/>
            <a:ext cx="2017800" cy="19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904" y="4629398"/>
            <a:ext cx="847493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vider w/ Copy - Red">
  <p:cSld name="Divider w/ Copy - Red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2716823" y="4728064"/>
            <a:ext cx="2017800" cy="19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567428" y="0"/>
            <a:ext cx="4576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5120640" y="2743200"/>
            <a:ext cx="35529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izon NHG DS"/>
              <a:buNone/>
              <a:defRPr sz="2000" i="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 b="1">
                <a:solidFill>
                  <a:schemeClr val="lt2"/>
                </a:solidFill>
              </a:defRPr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 b="1">
                <a:solidFill>
                  <a:schemeClr val="lt2"/>
                </a:solidFill>
              </a:defRPr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 b="1">
                <a:solidFill>
                  <a:schemeClr val="lt2"/>
                </a:solidFill>
              </a:defRPr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73869" y="410155"/>
            <a:ext cx="3571800" cy="3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317509" y="4733270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ivider w/ Image - Stone">
  <p:cSld name="Divider w/ Image - Stone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2716823" y="4728064"/>
            <a:ext cx="20178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4510683" y="0"/>
            <a:ext cx="4632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73869" y="1908572"/>
            <a:ext cx="33432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73869" y="2628900"/>
            <a:ext cx="33432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4503450" y="0"/>
            <a:ext cx="4640550" cy="5143500"/>
            <a:chOff x="4503450" y="0"/>
            <a:chExt cx="4640550" cy="5143500"/>
          </a:xfrm>
        </p:grpSpPr>
        <p:sp>
          <p:nvSpPr>
            <p:cNvPr id="105" name="Google Shape;105;p16"/>
            <p:cNvSpPr/>
            <p:nvPr/>
          </p:nvSpPr>
          <p:spPr>
            <a:xfrm>
              <a:off x="450345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900690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 rot="5400000">
              <a:off x="6755250" y="-22516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 rot="5400000">
              <a:off x="6755250" y="27547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6"/>
          <p:cNvSpPr/>
          <p:nvPr/>
        </p:nvSpPr>
        <p:spPr>
          <a:xfrm>
            <a:off x="2485648" y="4728064"/>
            <a:ext cx="2017800" cy="19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Divider w/ Image - Red">
  <p:cSld name="Divider w/ Image - Red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2716823" y="4728064"/>
            <a:ext cx="2017800" cy="19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>
            <a:spLocks noGrp="1"/>
          </p:cNvSpPr>
          <p:nvPr>
            <p:ph type="pic" idx="2"/>
          </p:nvPr>
        </p:nvSpPr>
        <p:spPr>
          <a:xfrm>
            <a:off x="4510683" y="0"/>
            <a:ext cx="4632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73869" y="1908572"/>
            <a:ext cx="33432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73869" y="2634095"/>
            <a:ext cx="33432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904" y="4629398"/>
            <a:ext cx="847493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Agenda/TOC - White">
  <p:cSld name="Agenda/TOC - Whit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73869" y="411669"/>
            <a:ext cx="75045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Agenda/TOC Alt - White">
  <p:cSld name="Agenda/TOC Alt - Whi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73875" y="804668"/>
            <a:ext cx="33432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izon NHG DS"/>
              <a:buNone/>
              <a:defRPr sz="36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626775" y="804668"/>
            <a:ext cx="33516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izon NHG DS"/>
              <a:buNone/>
              <a:defRPr sz="36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75488" y="411480"/>
            <a:ext cx="75045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deals/Principles - White">
  <p:cSld name="Ideals/Principles - White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73869" y="411480"/>
            <a:ext cx="75045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73875" y="804668"/>
            <a:ext cx="61173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izon NHG DS"/>
              <a:buNone/>
              <a:defRPr sz="36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Primary Cover - White">
  <p:cSld name="Primary Cover - Whit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78044" y="4668716"/>
            <a:ext cx="6554700" cy="3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615184"/>
            <a:ext cx="6801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izon NHG DS"/>
              <a:buNone/>
              <a:defRPr sz="1800" i="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5425" y="374904"/>
            <a:ext cx="61152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12070" t="23206" r="12108" b="43503"/>
          <a:stretch/>
        </p:blipFill>
        <p:spPr>
          <a:xfrm>
            <a:off x="7589475" y="4280635"/>
            <a:ext cx="1080648" cy="24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84" y="4005072"/>
            <a:ext cx="841246" cy="7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asic text content - White">
  <p:cSld name="Bullet point and optional partner 2 - White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>
            <a:spLocks noGrp="1"/>
          </p:cNvSpPr>
          <p:nvPr>
            <p:ph type="pic" idx="2"/>
          </p:nvPr>
        </p:nvSpPr>
        <p:spPr>
          <a:xfrm>
            <a:off x="7394975" y="469103"/>
            <a:ext cx="1275000" cy="6756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73869" y="1371600"/>
            <a:ext cx="5486400" cy="2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⁃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Char char="⁃"/>
              <a:defRPr sz="11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73870" y="437625"/>
            <a:ext cx="6115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asic text content with eyebrow - White">
  <p:cSld name="Bullet point and optional partner 2 - White_2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73869" y="1371600"/>
            <a:ext cx="5486400" cy="2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76251" y="274320"/>
            <a:ext cx="61125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6115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wo column text content - White">
  <p:cSld name="Bullet point and optional partner 2 - White_2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473869" y="1371600"/>
            <a:ext cx="37581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6115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2"/>
          </p:nvPr>
        </p:nvSpPr>
        <p:spPr>
          <a:xfrm>
            <a:off x="4562856" y="1371600"/>
            <a:ext cx="37581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5pPr>
            <a:lvl6pPr marL="2743200" lvl="5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asic text content - Black">
  <p:cSld name="Bullet point and optional partner 2 - White_1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73869" y="1371600"/>
            <a:ext cx="5486400" cy="2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Char char="⁃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100"/>
              <a:buChar char="⁃"/>
              <a:defRPr sz="1100">
                <a:solidFill>
                  <a:schemeClr val="lt1"/>
                </a:solidFill>
              </a:defRPr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900"/>
              <a:buChar char="⁃"/>
              <a:defRPr sz="900">
                <a:solidFill>
                  <a:schemeClr val="lt1"/>
                </a:solidFill>
              </a:defRPr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6115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2625367" y="4761251"/>
            <a:ext cx="36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10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hree column picture - White">
  <p:cSld name="Three column picture - White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473869" y="1371600"/>
            <a:ext cx="1819800" cy="2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2555081" y="3529584"/>
            <a:ext cx="1965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8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3"/>
          </p:nvPr>
        </p:nvSpPr>
        <p:spPr>
          <a:xfrm>
            <a:off x="4629150" y="3529584"/>
            <a:ext cx="1965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8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4"/>
          </p:nvPr>
        </p:nvSpPr>
        <p:spPr>
          <a:xfrm>
            <a:off x="6704409" y="3529584"/>
            <a:ext cx="1965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8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>
            <a:spLocks noGrp="1"/>
          </p:cNvSpPr>
          <p:nvPr>
            <p:ph type="pic" idx="5"/>
          </p:nvPr>
        </p:nvSpPr>
        <p:spPr>
          <a:xfrm>
            <a:off x="2555075" y="1367250"/>
            <a:ext cx="1965900" cy="206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5"/>
          <p:cNvSpPr>
            <a:spLocks noGrp="1"/>
          </p:cNvSpPr>
          <p:nvPr>
            <p:ph type="pic" idx="6"/>
          </p:nvPr>
        </p:nvSpPr>
        <p:spPr>
          <a:xfrm>
            <a:off x="4629738" y="1367250"/>
            <a:ext cx="1965900" cy="206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5"/>
          <p:cNvSpPr>
            <a:spLocks noGrp="1"/>
          </p:cNvSpPr>
          <p:nvPr>
            <p:ph type="pic" idx="7"/>
          </p:nvPr>
        </p:nvSpPr>
        <p:spPr>
          <a:xfrm>
            <a:off x="6704413" y="1367250"/>
            <a:ext cx="1965900" cy="206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ext with picture - White">
  <p:cSld name="Text and right picture - White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4630339" y="4242816"/>
            <a:ext cx="40398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5pPr>
            <a:lvl6pPr marL="2743200" lvl="5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6pPr>
            <a:lvl7pPr marL="3200400" lvl="6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7pPr>
            <a:lvl8pPr marL="3657600" lvl="7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8pPr>
            <a:lvl9pPr marL="4114800" lvl="8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2"/>
          </p:nvPr>
        </p:nvSpPr>
        <p:spPr>
          <a:xfrm>
            <a:off x="473870" y="1371600"/>
            <a:ext cx="39318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1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>
            <a:spLocks noGrp="1"/>
          </p:cNvSpPr>
          <p:nvPr>
            <p:ph type="pic" idx="3"/>
          </p:nvPr>
        </p:nvSpPr>
        <p:spPr>
          <a:xfrm>
            <a:off x="4687458" y="1371600"/>
            <a:ext cx="3931800" cy="26793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ext with big picture - White">
  <p:cSld name="Text and right picture BIG - White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473870" y="4354043"/>
            <a:ext cx="251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5pPr>
            <a:lvl6pPr marL="2743200" lvl="5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6pPr>
            <a:lvl7pPr marL="3200400" lvl="6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7pPr>
            <a:lvl8pPr marL="3657600" lvl="7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8pPr>
            <a:lvl9pPr marL="4114800" lvl="8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473870" y="1371600"/>
            <a:ext cx="25146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⁃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Char char="⁃"/>
              <a:defRPr sz="11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26466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pic" idx="3"/>
          </p:nvPr>
        </p:nvSpPr>
        <p:spPr>
          <a:xfrm>
            <a:off x="3378558" y="512064"/>
            <a:ext cx="5239500" cy="4041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ext with picture 1/2 - Stone">
  <p:cSld name="Text and right picture 1/2 - Stone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/>
        </p:nvSpPr>
        <p:spPr>
          <a:xfrm>
            <a:off x="-1" y="2578298"/>
            <a:ext cx="9144000" cy="25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626770" y="4197096"/>
            <a:ext cx="4043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5pPr>
            <a:lvl6pPr marL="2743200" lvl="5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6pPr>
            <a:lvl7pPr marL="3200400" lvl="6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7pPr>
            <a:lvl8pPr marL="3657600" lvl="7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8pPr>
            <a:lvl9pPr marL="4114800" lvl="8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473869" y="1371600"/>
            <a:ext cx="34746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473869" y="2815016"/>
            <a:ext cx="3474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2625367" y="4761251"/>
            <a:ext cx="36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10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>
            <a:spLocks noGrp="1"/>
          </p:cNvSpPr>
          <p:nvPr>
            <p:ph type="pic" idx="4"/>
          </p:nvPr>
        </p:nvSpPr>
        <p:spPr>
          <a:xfrm>
            <a:off x="4626775" y="1371600"/>
            <a:ext cx="4043400" cy="275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904" y="4629398"/>
            <a:ext cx="847493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with content - White">
  <p:cSld name="Title and Content"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Six-piece information - White">
  <p:cSld name="Six-piece informa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470297" y="1333780"/>
            <a:ext cx="2545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2"/>
          </p:nvPr>
        </p:nvSpPr>
        <p:spPr>
          <a:xfrm>
            <a:off x="3248025" y="1333780"/>
            <a:ext cx="2545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3"/>
          </p:nvPr>
        </p:nvSpPr>
        <p:spPr>
          <a:xfrm>
            <a:off x="6012656" y="1333780"/>
            <a:ext cx="2545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4"/>
          </p:nvPr>
        </p:nvSpPr>
        <p:spPr>
          <a:xfrm>
            <a:off x="470297" y="2862072"/>
            <a:ext cx="2545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5"/>
          </p:nvPr>
        </p:nvSpPr>
        <p:spPr>
          <a:xfrm>
            <a:off x="3248025" y="2862072"/>
            <a:ext cx="2545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6"/>
          </p:nvPr>
        </p:nvSpPr>
        <p:spPr>
          <a:xfrm>
            <a:off x="6012656" y="2862072"/>
            <a:ext cx="2545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Primary Cover - Black">
  <p:cSld name="Primary Cover - Black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178044" y="4668716"/>
            <a:ext cx="6778800" cy="30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2615184"/>
            <a:ext cx="6801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izon NHG DS"/>
              <a:buNone/>
              <a:defRPr sz="18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374904"/>
            <a:ext cx="61152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12070" t="23206" r="12108" b="43503"/>
          <a:stretch/>
        </p:blipFill>
        <p:spPr>
          <a:xfrm>
            <a:off x="7589475" y="4280635"/>
            <a:ext cx="1080648" cy="24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84" y="4005072"/>
            <a:ext cx="841246" cy="7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hree-image - Red">
  <p:cSld name="Six-image - Stone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2555075" y="0"/>
            <a:ext cx="6588900" cy="51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>
            <a:spLocks noGrp="1"/>
          </p:cNvSpPr>
          <p:nvPr>
            <p:ph type="pic" idx="2"/>
          </p:nvPr>
        </p:nvSpPr>
        <p:spPr>
          <a:xfrm>
            <a:off x="2555075" y="0"/>
            <a:ext cx="2186700" cy="25770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1"/>
          <p:cNvSpPr>
            <a:spLocks noGrp="1"/>
          </p:cNvSpPr>
          <p:nvPr>
            <p:ph type="pic" idx="3"/>
          </p:nvPr>
        </p:nvSpPr>
        <p:spPr>
          <a:xfrm>
            <a:off x="6974125" y="0"/>
            <a:ext cx="2186700" cy="25770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31"/>
          <p:cNvSpPr>
            <a:spLocks noGrp="1"/>
          </p:cNvSpPr>
          <p:nvPr>
            <p:ph type="pic" idx="4"/>
          </p:nvPr>
        </p:nvSpPr>
        <p:spPr>
          <a:xfrm>
            <a:off x="4741775" y="2577000"/>
            <a:ext cx="2232300" cy="25770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2679192" y="2697480"/>
            <a:ext cx="1689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5"/>
          </p:nvPr>
        </p:nvSpPr>
        <p:spPr>
          <a:xfrm>
            <a:off x="473869" y="1371600"/>
            <a:ext cx="1783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19551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6"/>
          </p:nvPr>
        </p:nvSpPr>
        <p:spPr>
          <a:xfrm>
            <a:off x="7088021" y="2697480"/>
            <a:ext cx="1689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7"/>
          </p:nvPr>
        </p:nvSpPr>
        <p:spPr>
          <a:xfrm>
            <a:off x="4882896" y="2139696"/>
            <a:ext cx="1691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317509" y="4733270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hree-image - Yellow">
  <p:cSld name="Six-image - Yellow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2555081" y="0"/>
            <a:ext cx="6588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4855464" y="2706624"/>
            <a:ext cx="19569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8317509" y="4725915"/>
            <a:ext cx="352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2"/>
          </p:nvPr>
        </p:nvSpPr>
        <p:spPr>
          <a:xfrm>
            <a:off x="473869" y="1371600"/>
            <a:ext cx="1783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19551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3"/>
          </p:nvPr>
        </p:nvSpPr>
        <p:spPr>
          <a:xfrm>
            <a:off x="7050024" y="2157984"/>
            <a:ext cx="1983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4"/>
          </p:nvPr>
        </p:nvSpPr>
        <p:spPr>
          <a:xfrm>
            <a:off x="2660904" y="2157984"/>
            <a:ext cx="1983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5"/>
          </p:nvPr>
        </p:nvSpPr>
        <p:spPr>
          <a:xfrm>
            <a:off x="8317509" y="4733270"/>
            <a:ext cx="352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2"/>
          <p:cNvSpPr>
            <a:spLocks noGrp="1"/>
          </p:cNvSpPr>
          <p:nvPr>
            <p:ph type="pic" idx="6"/>
          </p:nvPr>
        </p:nvSpPr>
        <p:spPr>
          <a:xfrm>
            <a:off x="2555075" y="2569200"/>
            <a:ext cx="2186700" cy="257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2"/>
          <p:cNvSpPr>
            <a:spLocks noGrp="1"/>
          </p:cNvSpPr>
          <p:nvPr>
            <p:ph type="pic" idx="7"/>
          </p:nvPr>
        </p:nvSpPr>
        <p:spPr>
          <a:xfrm>
            <a:off x="6974125" y="2569200"/>
            <a:ext cx="2186700" cy="257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2"/>
          <p:cNvSpPr>
            <a:spLocks noGrp="1"/>
          </p:cNvSpPr>
          <p:nvPr>
            <p:ph type="pic" idx="8"/>
          </p:nvPr>
        </p:nvSpPr>
        <p:spPr>
          <a:xfrm>
            <a:off x="4741775" y="0"/>
            <a:ext cx="2232300" cy="2569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4-image with description - White">
  <p:cSld name="4-image w/ description - White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464425" y="3291840"/>
            <a:ext cx="19551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2547996" y="3291840"/>
            <a:ext cx="19551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3"/>
          </p:nvPr>
        </p:nvSpPr>
        <p:spPr>
          <a:xfrm>
            <a:off x="4631567" y="3291840"/>
            <a:ext cx="19551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4"/>
          </p:nvPr>
        </p:nvSpPr>
        <p:spPr>
          <a:xfrm>
            <a:off x="6715125" y="3291840"/>
            <a:ext cx="19551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>
            <a:spLocks noGrp="1"/>
          </p:cNvSpPr>
          <p:nvPr>
            <p:ph type="pic" idx="5"/>
          </p:nvPr>
        </p:nvSpPr>
        <p:spPr>
          <a:xfrm>
            <a:off x="464425" y="1137000"/>
            <a:ext cx="1964700" cy="20979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3"/>
          <p:cNvSpPr>
            <a:spLocks noGrp="1"/>
          </p:cNvSpPr>
          <p:nvPr>
            <p:ph type="pic" idx="6"/>
          </p:nvPr>
        </p:nvSpPr>
        <p:spPr>
          <a:xfrm>
            <a:off x="2547996" y="1137000"/>
            <a:ext cx="1964700" cy="20979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3"/>
          <p:cNvSpPr>
            <a:spLocks noGrp="1"/>
          </p:cNvSpPr>
          <p:nvPr>
            <p:ph type="pic" idx="7"/>
          </p:nvPr>
        </p:nvSpPr>
        <p:spPr>
          <a:xfrm>
            <a:off x="4631567" y="1137000"/>
            <a:ext cx="1964700" cy="20979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3"/>
          <p:cNvSpPr>
            <a:spLocks noGrp="1"/>
          </p:cNvSpPr>
          <p:nvPr>
            <p:ph type="pic" idx="8"/>
          </p:nvPr>
        </p:nvSpPr>
        <p:spPr>
          <a:xfrm>
            <a:off x="6715125" y="1137000"/>
            <a:ext cx="1964700" cy="209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Basic table slide">
  <p:cSld name="Basic table slide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4626770" y="469107"/>
            <a:ext cx="4043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473869" y="1563960"/>
            <a:ext cx="19551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40467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3"/>
          </p:nvPr>
        </p:nvSpPr>
        <p:spPr>
          <a:xfrm>
            <a:off x="2571750" y="1563960"/>
            <a:ext cx="19551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4"/>
          </p:nvPr>
        </p:nvSpPr>
        <p:spPr>
          <a:xfrm>
            <a:off x="4629150" y="1563960"/>
            <a:ext cx="19551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5"/>
          </p:nvPr>
        </p:nvSpPr>
        <p:spPr>
          <a:xfrm>
            <a:off x="6715125" y="1563960"/>
            <a:ext cx="19551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Left content slide">
  <p:cSld name="Left content slide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473870" y="1371600"/>
            <a:ext cx="13551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+ Content with Description">
  <p:cSld name="Title + Content with Description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473868" y="1371600"/>
            <a:ext cx="54864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2"/>
          </p:nvPr>
        </p:nvSpPr>
        <p:spPr>
          <a:xfrm>
            <a:off x="4626770" y="469107"/>
            <a:ext cx="4043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40467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, Content, Chart">
  <p:cSld name="Title, Content, Chart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473869" y="4161138"/>
            <a:ext cx="2817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 b="0" i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600"/>
            </a:lvl5pPr>
            <a:lvl6pPr marL="2743200" lvl="5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6pPr>
            <a:lvl7pPr marL="3200400" lvl="6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7pPr>
            <a:lvl8pPr marL="3657600" lvl="7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8pPr>
            <a:lvl9pPr marL="4114800" lvl="8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>
            <a:endParaRPr/>
          </a:p>
        </p:txBody>
      </p:sp>
      <p:cxnSp>
        <p:nvCxnSpPr>
          <p:cNvPr id="246" name="Google Shape;246;p37"/>
          <p:cNvCxnSpPr/>
          <p:nvPr/>
        </p:nvCxnSpPr>
        <p:spPr>
          <a:xfrm>
            <a:off x="471488" y="4074512"/>
            <a:ext cx="1705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37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8164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40467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Numbers graphic slide">
  <p:cSld name="Numbers graphic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473870" y="1112744"/>
            <a:ext cx="26466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75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2"/>
          </p:nvPr>
        </p:nvSpPr>
        <p:spPr>
          <a:xfrm>
            <a:off x="473869" y="2213966"/>
            <a:ext cx="244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473870" y="438912"/>
            <a:ext cx="7504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3"/>
          </p:nvPr>
        </p:nvSpPr>
        <p:spPr>
          <a:xfrm>
            <a:off x="3257550" y="1112744"/>
            <a:ext cx="26466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75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4"/>
          </p:nvPr>
        </p:nvSpPr>
        <p:spPr>
          <a:xfrm>
            <a:off x="3257549" y="2213966"/>
            <a:ext cx="244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5"/>
          </p:nvPr>
        </p:nvSpPr>
        <p:spPr>
          <a:xfrm>
            <a:off x="6013107" y="1112744"/>
            <a:ext cx="26466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75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6"/>
          </p:nvPr>
        </p:nvSpPr>
        <p:spPr>
          <a:xfrm>
            <a:off x="6013106" y="2213966"/>
            <a:ext cx="244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7"/>
          </p:nvPr>
        </p:nvSpPr>
        <p:spPr>
          <a:xfrm>
            <a:off x="473870" y="2857500"/>
            <a:ext cx="26466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75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8"/>
          </p:nvPr>
        </p:nvSpPr>
        <p:spPr>
          <a:xfrm>
            <a:off x="473869" y="3958722"/>
            <a:ext cx="244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9"/>
          </p:nvPr>
        </p:nvSpPr>
        <p:spPr>
          <a:xfrm>
            <a:off x="3257550" y="2857500"/>
            <a:ext cx="26466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75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3"/>
          </p:nvPr>
        </p:nvSpPr>
        <p:spPr>
          <a:xfrm>
            <a:off x="3257549" y="3958722"/>
            <a:ext cx="244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14"/>
          </p:nvPr>
        </p:nvSpPr>
        <p:spPr>
          <a:xfrm>
            <a:off x="6013107" y="2857500"/>
            <a:ext cx="26466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75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15"/>
          </p:nvPr>
        </p:nvSpPr>
        <p:spPr>
          <a:xfrm>
            <a:off x="6013106" y="3958722"/>
            <a:ext cx="244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Char char="⁃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Char char="⁃"/>
              <a:defRPr sz="900"/>
            </a:lvl6pPr>
            <a:lvl7pPr marL="3200400" lvl="6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Ender 1 - Stone">
  <p:cSld name="Ender 1 - White"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/>
          <p:nvPr/>
        </p:nvSpPr>
        <p:spPr>
          <a:xfrm>
            <a:off x="217609" y="4711944"/>
            <a:ext cx="6185400" cy="2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488" y="2852928"/>
            <a:ext cx="8193024" cy="183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Ender 1 - Black">
  <p:cSld name="Ender 1 - Black">
    <p:bg>
      <p:bgPr>
        <a:solidFill>
          <a:srgbClr val="000000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/>
          <p:nvPr/>
        </p:nvSpPr>
        <p:spPr>
          <a:xfrm>
            <a:off x="217609" y="4741252"/>
            <a:ext cx="6185400" cy="22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0"/>
          <p:cNvSpPr/>
          <p:nvPr/>
        </p:nvSpPr>
        <p:spPr>
          <a:xfrm>
            <a:off x="178044" y="4668716"/>
            <a:ext cx="824100" cy="30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488" y="2852928"/>
            <a:ext cx="8193024" cy="183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Secondary Cover - White">
  <p:cSld name="Secondary Cover - Whit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78044" y="4668716"/>
            <a:ext cx="6554700" cy="3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03219" y="3406501"/>
            <a:ext cx="1967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izon NHG DS"/>
              <a:buNone/>
              <a:defRPr sz="18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3349229"/>
            <a:ext cx="542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880" y="182880"/>
            <a:ext cx="2029970" cy="189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Ender 2 - Stone">
  <p:cSld name="Ender 2 - White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/>
          <p:nvPr/>
        </p:nvSpPr>
        <p:spPr>
          <a:xfrm>
            <a:off x="217600" y="4591324"/>
            <a:ext cx="6185400" cy="37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4952" y="1143000"/>
            <a:ext cx="3063239" cy="285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Ender 2 - Black">
  <p:cSld name="Ender 2 - Black">
    <p:bg>
      <p:bgPr>
        <a:solidFill>
          <a:srgbClr val="00000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/>
          <p:nvPr/>
        </p:nvSpPr>
        <p:spPr>
          <a:xfrm>
            <a:off x="178044" y="4668716"/>
            <a:ext cx="987600" cy="30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4952" y="1143000"/>
            <a:ext cx="3063239" cy="285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Safe Harbor statement">
  <p:cSld name="Safe Harbor statement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>
            <a:spLocks noGrp="1"/>
          </p:cNvSpPr>
          <p:nvPr>
            <p:ph type="title"/>
          </p:nvPr>
        </p:nvSpPr>
        <p:spPr>
          <a:xfrm>
            <a:off x="473864" y="438912"/>
            <a:ext cx="4656300" cy="39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3"/>
          <p:cNvSpPr/>
          <p:nvPr/>
        </p:nvSpPr>
        <p:spPr>
          <a:xfrm>
            <a:off x="473869" y="4267200"/>
            <a:ext cx="8196300" cy="3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473869" y="1188244"/>
            <a:ext cx="81963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2"/>
          </p:nvPr>
        </p:nvSpPr>
        <p:spPr>
          <a:xfrm>
            <a:off x="473869" y="4343401"/>
            <a:ext cx="8196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Slide 1_1_1_D">
  <p:cSld name="TITLE_AND_BODY_2_1_1_1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37302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1"/>
          </p:nvPr>
        </p:nvSpPr>
        <p:spPr>
          <a:xfrm>
            <a:off x="228600" y="1901954"/>
            <a:ext cx="37302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800"/>
              </a:spcBef>
              <a:spcAft>
                <a:spcPts val="0"/>
              </a:spcAft>
              <a:buSzPts val="900"/>
              <a:buNone/>
              <a:defRPr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85750">
              <a:spcBef>
                <a:spcPts val="4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>
              <a:spcBef>
                <a:spcPts val="4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6pPr>
            <a:lvl7pPr marL="3200400" lvl="6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7pPr>
            <a:lvl8pPr marL="3657600" lvl="7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4"/>
          <p:cNvSpPr>
            <a:spLocks noGrp="1"/>
          </p:cNvSpPr>
          <p:nvPr>
            <p:ph type="pic" idx="2"/>
          </p:nvPr>
        </p:nvSpPr>
        <p:spPr>
          <a:xfrm>
            <a:off x="4233672" y="228600"/>
            <a:ext cx="4690800" cy="4690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Slide 1_1_1_A">
  <p:cSld name="TITLE_AND_BODY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>
            <a:spLocks noGrp="1"/>
          </p:cNvSpPr>
          <p:nvPr>
            <p:ph type="pic" idx="2"/>
          </p:nvPr>
        </p:nvSpPr>
        <p:spPr>
          <a:xfrm>
            <a:off x="3996000" y="0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384048" y="329184"/>
            <a:ext cx="3154800" cy="86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329184" y="1545336"/>
            <a:ext cx="3218700" cy="309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800"/>
              </a:spcBef>
              <a:spcAft>
                <a:spcPts val="0"/>
              </a:spcAft>
              <a:buSzPts val="900"/>
              <a:buNone/>
              <a:defRPr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85750">
              <a:spcBef>
                <a:spcPts val="4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>
              <a:spcBef>
                <a:spcPts val="4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6pPr>
            <a:lvl7pPr marL="3200400" lvl="6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7pPr>
            <a:lvl8pPr marL="3657600" lvl="7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 Cov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CADB9-4C53-D172-DD51-7EDB4883BC9E}"/>
              </a:ext>
            </a:extLst>
          </p:cNvPr>
          <p:cNvSpPr txBox="1"/>
          <p:nvPr userDrawn="1"/>
        </p:nvSpPr>
        <p:spPr>
          <a:xfrm>
            <a:off x="8656820" y="4759510"/>
            <a:ext cx="25804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A734705-ACEB-994A-AC3A-BFABB06B9933}" type="slidenum">
              <a:rPr lang="en-US" sz="1050" b="1" i="0" smtClean="0">
                <a:solidFill>
                  <a:schemeClr val="accent1"/>
                </a:solidFill>
                <a:latin typeface="Verizon NHG TX" panose="020B0604020202020204" pitchFamily="34" charset="0"/>
                <a:cs typeface="Verizon NHG eTX" panose="020B0504020202020204" pitchFamily="34" charset="77"/>
              </a:rPr>
              <a:t>‹#›</a:t>
            </a:fld>
            <a:endParaRPr lang="en-US" sz="1050" b="1" i="0" dirty="0">
              <a:solidFill>
                <a:schemeClr val="accent1"/>
              </a:solidFill>
              <a:latin typeface="Verizon NHG TX" panose="020B0604020202020204" pitchFamily="34" charset="0"/>
              <a:cs typeface="Verizon NHG eTX" panose="020B0504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88DE8-469A-CFF2-EC85-C9EB934A8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28600"/>
            <a:ext cx="628650" cy="142875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384D80-6428-083A-9F04-FD145D68B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219" y="3429000"/>
            <a:ext cx="5751910" cy="157100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3645"/>
              </a:lnSpc>
              <a:spcBef>
                <a:spcPts val="0"/>
              </a:spcBef>
              <a:buNone/>
              <a:defRPr sz="3600" b="1" i="0" spc="-15" baseline="0">
                <a:solidFill>
                  <a:schemeClr val="accent5"/>
                </a:solidFill>
                <a:latin typeface="Verizon NHG TX" panose="020B0604020202020204" pitchFamily="34" charset="0"/>
                <a:cs typeface="Verizon NHG TX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00199D-F33B-7735-1DD0-E9C6C13941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6219" y="2633614"/>
            <a:ext cx="5751910" cy="685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445"/>
              </a:lnSpc>
              <a:spcBef>
                <a:spcPts val="0"/>
              </a:spcBef>
              <a:buNone/>
              <a:defRPr sz="2325" b="1" i="0" spc="-90" baseline="0">
                <a:solidFill>
                  <a:schemeClr val="accent5"/>
                </a:solidFill>
                <a:latin typeface="Verizon NHG TX" panose="020B0604020202020204" pitchFamily="34" charset="0"/>
                <a:cs typeface="Verizon NHG TX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6F846-455E-C754-C8BD-A781C691A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3158" y="2629905"/>
            <a:ext cx="2502242" cy="2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3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Secondary Cover - Black">
  <p:cSld name="Secondary Cover - Black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703219" y="3406501"/>
            <a:ext cx="1967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izon NHG DS"/>
              <a:buNone/>
              <a:defRPr sz="18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178044" y="4668716"/>
            <a:ext cx="6284400" cy="30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3349229"/>
            <a:ext cx="542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880" y="182880"/>
            <a:ext cx="2029970" cy="189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Secondary Cover with logo - White">
  <p:cSld name="Divider - Whi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2615184"/>
            <a:ext cx="4046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izon NHG DS"/>
              <a:buNone/>
              <a:defRPr sz="18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374904"/>
            <a:ext cx="68010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317509" y="4733270"/>
            <a:ext cx="352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70550" y="4663700"/>
            <a:ext cx="9073500" cy="4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7286600" y="4417475"/>
            <a:ext cx="1383600" cy="3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488" y="4416552"/>
            <a:ext cx="1380746" cy="31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Secondary Cover with logo - Black">
  <p:cSld name="Divider - White_2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57200" y="2615184"/>
            <a:ext cx="4046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izon NHG DS"/>
              <a:buNone/>
              <a:defRPr sz="18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374904"/>
            <a:ext cx="68010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317509" y="4733270"/>
            <a:ext cx="352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70550" y="4663700"/>
            <a:ext cx="9073500" cy="46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49" name="Google Shape;49;p8"/>
          <p:cNvSpPr>
            <a:spLocks noGrp="1"/>
          </p:cNvSpPr>
          <p:nvPr>
            <p:ph type="pic" idx="2"/>
          </p:nvPr>
        </p:nvSpPr>
        <p:spPr>
          <a:xfrm>
            <a:off x="7286600" y="4417475"/>
            <a:ext cx="1383600" cy="3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0" name="Google Shape;5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488" y="4416552"/>
            <a:ext cx="1380746" cy="31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Divider - White">
  <p:cSld name="Divider - White_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57200" y="938803"/>
            <a:ext cx="40467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izon NHG DS"/>
              <a:buNone/>
              <a:defRPr sz="24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374904"/>
            <a:ext cx="68010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317509" y="4733270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Divider - Black">
  <p:cSld name="Divider - Black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374904"/>
            <a:ext cx="68010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/>
          <p:nvPr/>
        </p:nvSpPr>
        <p:spPr>
          <a:xfrm>
            <a:off x="2625367" y="4761251"/>
            <a:ext cx="36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Verizon confidential and proprietary. Unauthorized disclosure, reproduction or other use prohibited.</a:t>
            </a:r>
            <a:endParaRPr sz="1100"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317509" y="4733270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57200" y="938803"/>
            <a:ext cx="40467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izon NHG DS"/>
              <a:buNone/>
              <a:defRPr sz="24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2625367" y="4761251"/>
            <a:ext cx="36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10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73869" y="438912"/>
            <a:ext cx="7951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izon NHG DS"/>
              <a:buNone/>
              <a:defRPr sz="2100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17509" y="4736592"/>
            <a:ext cx="352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 rtl="0">
              <a:spcBef>
                <a:spcPts val="0"/>
              </a:spcBef>
              <a:buNone/>
              <a:defRPr sz="6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73869" y="1371600"/>
            <a:ext cx="7951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b="1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-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-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374904" y="4629398"/>
            <a:ext cx="847493" cy="3474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3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84">
          <p15:clr>
            <a:srgbClr val="C35EA4"/>
          </p15:clr>
        </p15:guide>
        <p15:guide id="2" pos="659">
          <p15:clr>
            <a:srgbClr val="C35EA4"/>
          </p15:clr>
        </p15:guide>
        <p15:guide id="3" pos="734">
          <p15:clr>
            <a:srgbClr val="C35EA4"/>
          </p15:clr>
        </p15:guide>
        <p15:guide id="4" pos="1098">
          <p15:clr>
            <a:srgbClr val="C35EA4"/>
          </p15:clr>
        </p15:guide>
        <p15:guide id="5" pos="1170">
          <p15:clr>
            <a:srgbClr val="C35EA4"/>
          </p15:clr>
        </p15:guide>
        <p15:guide id="6" pos="1530">
          <p15:clr>
            <a:srgbClr val="C35EA4"/>
          </p15:clr>
        </p15:guide>
        <p15:guide id="7" pos="1609">
          <p15:clr>
            <a:srgbClr val="C35EA4"/>
          </p15:clr>
        </p15:guide>
        <p15:guide id="8" pos="1966">
          <p15:clr>
            <a:srgbClr val="C35EA4"/>
          </p15:clr>
        </p15:guide>
        <p15:guide id="9" pos="2041">
          <p15:clr>
            <a:srgbClr val="C35EA4"/>
          </p15:clr>
        </p15:guide>
        <p15:guide id="10" pos="2405">
          <p15:clr>
            <a:srgbClr val="C35EA4"/>
          </p15:clr>
        </p15:guide>
        <p15:guide id="11" pos="2480">
          <p15:clr>
            <a:srgbClr val="C35EA4"/>
          </p15:clr>
        </p15:guide>
        <p15:guide id="12" orient="horz" pos="1656">
          <p15:clr>
            <a:srgbClr val="C35EA4"/>
          </p15:clr>
        </p15:guide>
        <p15:guide id="13" pos="2848">
          <p15:clr>
            <a:srgbClr val="C35EA4"/>
          </p15:clr>
        </p15:guide>
        <p15:guide id="14" pos="2915">
          <p15:clr>
            <a:srgbClr val="C35EA4"/>
          </p15:clr>
        </p15:guide>
        <p15:guide id="15" pos="3280">
          <p15:clr>
            <a:srgbClr val="C35EA4"/>
          </p15:clr>
        </p15:guide>
        <p15:guide id="16" pos="3352">
          <p15:clr>
            <a:srgbClr val="C35EA4"/>
          </p15:clr>
        </p15:guide>
        <p15:guide id="17" pos="3715">
          <p15:clr>
            <a:srgbClr val="C35EA4"/>
          </p15:clr>
        </p15:guide>
        <p15:guide id="18" pos="3787">
          <p15:clr>
            <a:srgbClr val="C35EA4"/>
          </p15:clr>
        </p15:guide>
        <p15:guide id="19" pos="4151">
          <p15:clr>
            <a:srgbClr val="C35EA4"/>
          </p15:clr>
        </p15:guide>
        <p15:guide id="20" pos="4223">
          <p15:clr>
            <a:srgbClr val="C35EA4"/>
          </p15:clr>
        </p15:guide>
        <p15:guide id="21" pos="4583">
          <p15:clr>
            <a:srgbClr val="C35EA4"/>
          </p15:clr>
        </p15:guide>
        <p15:guide id="22" pos="4658">
          <p15:clr>
            <a:srgbClr val="C35EA4"/>
          </p15:clr>
        </p15:guide>
        <p15:guide id="23" pos="5026">
          <p15:clr>
            <a:srgbClr val="C35EA4"/>
          </p15:clr>
        </p15:guide>
        <p15:guide id="24" pos="5094">
          <p15:clr>
            <a:srgbClr val="C35EA4"/>
          </p15:clr>
        </p15:guide>
        <p15:guide id="25" orient="horz" pos="1202">
          <p15:clr>
            <a:srgbClr val="C35EA4"/>
          </p15:clr>
        </p15:guide>
        <p15:guide id="26" orient="horz" pos="1130">
          <p15:clr>
            <a:srgbClr val="C35EA4"/>
          </p15:clr>
        </p15:guide>
        <p15:guide id="27" orient="horz" pos="749">
          <p15:clr>
            <a:srgbClr val="C35EA4"/>
          </p15:clr>
        </p15:guide>
        <p15:guide id="28" orient="horz" pos="677">
          <p15:clr>
            <a:srgbClr val="C35EA4"/>
          </p15:clr>
        </p15:guide>
        <p15:guide id="29" orient="horz" pos="2038">
          <p15:clr>
            <a:srgbClr val="C35EA4"/>
          </p15:clr>
        </p15:guide>
        <p15:guide id="30" orient="horz" pos="2110">
          <p15:clr>
            <a:srgbClr val="C35EA4"/>
          </p15:clr>
        </p15:guide>
        <p15:guide id="31" orient="horz" pos="2484">
          <p15:clr>
            <a:srgbClr val="C35EA4"/>
          </p15:clr>
        </p15:guide>
        <p15:guide id="32" orient="horz" pos="2560">
          <p15:clr>
            <a:srgbClr val="C35EA4"/>
          </p15:clr>
        </p15:guide>
        <p15:guide id="33" orient="horz" pos="295">
          <p15:clr>
            <a:srgbClr val="5ACBF0"/>
          </p15:clr>
        </p15:guide>
        <p15:guide id="34" orient="horz" pos="2938">
          <p15:clr>
            <a:srgbClr val="5ACBF0"/>
          </p15:clr>
        </p15:guide>
        <p15:guide id="35" pos="299">
          <p15:clr>
            <a:srgbClr val="5ACBF0"/>
          </p15:clr>
        </p15:guide>
        <p15:guide id="36" pos="54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A90C6B-995F-013C-6D0A-A85CC14D0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218" y="476250"/>
            <a:ext cx="5916923" cy="15710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25" dirty="0">
                <a:solidFill>
                  <a:schemeClr val="tx1"/>
                </a:solidFill>
                <a:latin typeface="+mn-lt"/>
              </a:rPr>
              <a:t>Inquiry On Pole Attachment and Conduit Access on Public Rights of Way</a:t>
            </a:r>
          </a:p>
          <a:p>
            <a:pPr>
              <a:lnSpc>
                <a:spcPct val="120000"/>
              </a:lnSpc>
            </a:pPr>
            <a:r>
              <a:rPr lang="en-US" sz="3825" dirty="0">
                <a:solidFill>
                  <a:schemeClr val="tx1"/>
                </a:solidFill>
                <a:latin typeface="+mn-lt"/>
              </a:rPr>
              <a:t>D.P.U. 25-10/D.T.C. 25-1</a:t>
            </a:r>
          </a:p>
          <a:p>
            <a:pPr>
              <a:lnSpc>
                <a:spcPct val="120000"/>
              </a:lnSpc>
            </a:pPr>
            <a:endParaRPr lang="en-US" sz="33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Technical Session Presentations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AC8411-FB64-5B07-2C21-B1F24DA9D2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6219" y="2633614"/>
            <a:ext cx="5751910" cy="1406758"/>
          </a:xfrm>
        </p:spPr>
        <p:txBody>
          <a:bodyPr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 2: 	ROW Planning and Coordination with Municipalities, 	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MassDOT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Public Safety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 Denapoli and Al Bessette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Verizon NHG D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4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Grants-of-Location: Restrictions on Attachments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8228100" cy="31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3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Question:</a:t>
            </a:r>
            <a:r>
              <a:rPr lang="en" sz="2034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Do grants-of-location provided by municipalities for placing utility poles on public right-of-way include restrictions or requirements applicable to municipal or other attachments?</a:t>
            </a:r>
            <a:endParaRPr sz="2034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3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Answer: No</a:t>
            </a:r>
            <a:endParaRPr sz="203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55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37302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Roadway Moratoriums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5160000" cy="29410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Permit Delays: Key Factors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Seasonal Moratoriums: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When: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Typically November - April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Impact: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Delays obtaining street opening permits for trench work.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Paving Moratoriums (Some Communities):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When: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Typically 5 years from road resurfacing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Impact: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Prevents trench activities.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Note:</a:t>
            </a:r>
            <a:r>
              <a:rPr lang="en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Surveys and Pole work are </a:t>
            </a:r>
            <a:r>
              <a:rPr lang="en" sz="14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r>
              <a:rPr lang="en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affected by these moratoriums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for Survey and Make Ready Work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6955500" cy="31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Survey Work: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 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permit required.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 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police detail or flaggers needed.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Working on MassDOT Roads: </a:t>
            </a:r>
            <a:endParaRPr sz="14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Permit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required for </a:t>
            </a:r>
            <a:r>
              <a:rPr lang="en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any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work performed by Verizon’s Operations Department.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Police details/flaggers likely required based on permit conditions (e.g., traffic impact).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New Pole Installation on Municipal Roads: </a:t>
            </a:r>
            <a:endParaRPr sz="1400" dirty="0">
              <a:highlight>
                <a:schemeClr val="accen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Permit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required. </a:t>
            </a:r>
            <a:endParaRPr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Police details/flaggers likely required based on permit &amp; field conditions (e.g., traffic impact).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169400" y="790450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Jointly Owned Poles: Permitting Requirements </a:t>
            </a:r>
            <a:endParaRPr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7591500" cy="31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General Principle:</a:t>
            </a:r>
            <a:r>
              <a:rPr lang="en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When a pole is jointly owned, the permitting requirements vary based on the road authority. </a:t>
            </a:r>
            <a:endParaRPr sz="1400" dirty="0">
              <a:highlight>
                <a:schemeClr val="accen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MassDOT Roads: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Each company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must obtain its </a:t>
            </a:r>
            <a:r>
              <a:rPr lang="en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own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separate permit for the specific work it performs.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Municipal Roads: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Only the company that originally placed the pole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is required to obtain the permit for the work being conducted.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 Licenses/Permits: Detail Requirements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7591500" cy="31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Simple Make-Ready (e.g., cable rearrangement):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Municipal &amp; MassDOT Permits: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Standard permit application process; no additional detailed sketches typically required.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Complex Make Ready (e.g., New Pole Installation, Pole Replacement):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Municipal &amp; MassDOT Permits: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detailed </a:t>
            </a: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sketch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showing the full scope of work is required as part of the permit application.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 Permits for Attachments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Google Shape;322;p51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7591500" cy="31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Must each attacher obtain separate licenses/permits to shift its attachments and/or add new attachments?</a:t>
            </a:r>
            <a:endParaRPr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Municipal Roads: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No,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typically separate permits are not required for each attacher.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MassDOT Roads: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Yes,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each attacher must obtain its own separate permit for shifting existing attachments or adding new ones.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Make-Ready Timelines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Google Shape;327;p52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7591500" cy="3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 dirty="0">
                <a:latin typeface="Arial"/>
                <a:ea typeface="Arial"/>
                <a:cs typeface="Arial"/>
                <a:sym typeface="Arial"/>
              </a:rPr>
              <a:t>Municipal and MassDOT requirements significantly impact the duration of make-ready work, while survey work remains largely unaffected.</a:t>
            </a:r>
            <a:endParaRPr sz="14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Survey Work: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No impact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from permitting requirements or moratoriums. Can proceed independently.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Simple Make Ready (e.g., cable rearrangement):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Municipal: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Generally less stringent permitting, potentially quicker turnaround.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MassDOT: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Requires permits, which can add some processing time.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Complex Make-Ready (e.g., new pole installation, pole replacement):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Municipal: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New pole requires a permit, varies from </a:t>
            </a: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2-3 month interval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MassDOT: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Obtaining a permit typically has a </a:t>
            </a: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3-4 month interval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Timelines with Mandatory Timelines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Google Shape;332;p53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7591500" cy="3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If agencies adopted mandatory timelines for survey and make-ready work, the time required for obtaining necessary approvals from MassDOT and/or municipalities for 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complete make-ready</a:t>
            </a:r>
            <a:r>
              <a:rPr lang="en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would typically be:</a:t>
            </a:r>
            <a:endParaRPr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MassDOT: 3-4 month interval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Municipalities: 2-3 month interval (new pole)</a:t>
            </a:r>
            <a:endParaRPr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>
            <a:spLocks noGrp="1"/>
          </p:cNvSpPr>
          <p:nvPr>
            <p:ph type="title"/>
          </p:nvPr>
        </p:nvSpPr>
        <p:spPr>
          <a:xfrm>
            <a:off x="228600" y="804675"/>
            <a:ext cx="78090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Requirements: Pole &amp; Attachment Work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" name="Google Shape;337;p54"/>
          <p:cNvSpPr txBox="1">
            <a:spLocks noGrp="1"/>
          </p:cNvSpPr>
          <p:nvPr>
            <p:ph type="body" idx="1"/>
          </p:nvPr>
        </p:nvSpPr>
        <p:spPr>
          <a:xfrm>
            <a:off x="319175" y="1490225"/>
            <a:ext cx="8228100" cy="31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00039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Public Hearings for Existing Pole Replacements:</a:t>
            </a:r>
            <a:endParaRPr sz="16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300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Municipalities </a:t>
            </a:r>
            <a:r>
              <a:rPr lang="en" sz="160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do not require public hearings</a:t>
            </a: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for the replacement of existing utility poles.</a:t>
            </a:r>
            <a:endParaRPr sz="16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300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Public Hearings for Wireless Attachments:</a:t>
            </a:r>
            <a:endParaRPr sz="16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300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There have been </a:t>
            </a:r>
            <a:r>
              <a:rPr lang="en" sz="160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cases where municipalities </a:t>
            </a:r>
            <a:r>
              <a:rPr lang="en" sz="1607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have</a:t>
            </a:r>
            <a:r>
              <a:rPr lang="en" sz="160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required public hearings</a:t>
            </a: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for new wireless attachments.</a:t>
            </a:r>
            <a:endParaRPr sz="16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300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Limitations on Pole Heights:</a:t>
            </a:r>
            <a:endParaRPr sz="16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300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6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Verizon is </a:t>
            </a:r>
            <a:r>
              <a:rPr lang="en" sz="160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not aware of any municipal limitations on increases to pole heights.</a:t>
            </a:r>
            <a:endParaRPr sz="16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rizon Standard Template">
  <a:themeElements>
    <a:clrScheme name="Custom 7">
      <a:dk1>
        <a:srgbClr val="000000"/>
      </a:dk1>
      <a:lt1>
        <a:srgbClr val="FFFFFF"/>
      </a:lt1>
      <a:dk2>
        <a:srgbClr val="EE001E"/>
      </a:dk2>
      <a:lt2>
        <a:srgbClr val="F6F0E2"/>
      </a:lt2>
      <a:accent1>
        <a:srgbClr val="F8FF3C"/>
      </a:accent1>
      <a:accent2>
        <a:srgbClr val="FF281E"/>
      </a:accent2>
      <a:accent3>
        <a:srgbClr val="0089EC"/>
      </a:accent3>
      <a:accent4>
        <a:srgbClr val="00B845"/>
      </a:accent4>
      <a:accent5>
        <a:srgbClr val="FF8027"/>
      </a:accent5>
      <a:accent6>
        <a:srgbClr val="FED60E"/>
      </a:accent6>
      <a:hlink>
        <a:srgbClr val="F50A2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65BC66AD5D04E9A23FB5221A975F9" ma:contentTypeVersion="17" ma:contentTypeDescription="Create a new document." ma:contentTypeScope="" ma:versionID="af3d8b20920c1437d727cace1d79eba6">
  <xsd:schema xmlns:xsd="http://www.w3.org/2001/XMLSchema" xmlns:xs="http://www.w3.org/2001/XMLSchema" xmlns:p="http://schemas.microsoft.com/office/2006/metadata/properties" xmlns:ns2="5144e9f8-d028-4b34-9a0b-fdee0e5e500e" xmlns:ns3="fdcd57df-05e8-4749-9cc8-5afe3dcd00a5" targetNamespace="http://schemas.microsoft.com/office/2006/metadata/properties" ma:root="true" ma:fieldsID="68fbba06969c665ef9651bcaf0906c41" ns2:_="" ns3:_="">
    <xsd:import namespace="5144e9f8-d028-4b34-9a0b-fdee0e5e500e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4e9f8-d028-4b34-9a0b-fdee0e5e5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b7a541-7184-4c12-9f5b-fab6ad12ba43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44e9f8-d028-4b34-9a0b-fdee0e5e500e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Props1.xml><?xml version="1.0" encoding="utf-8"?>
<ds:datastoreItem xmlns:ds="http://schemas.openxmlformats.org/officeDocument/2006/customXml" ds:itemID="{08619997-625F-4661-BBF5-D8FDD489F44B}"/>
</file>

<file path=customXml/itemProps2.xml><?xml version="1.0" encoding="utf-8"?>
<ds:datastoreItem xmlns:ds="http://schemas.openxmlformats.org/officeDocument/2006/customXml" ds:itemID="{C1D25DAE-426A-4DBD-9076-87581D722D31}"/>
</file>

<file path=customXml/itemProps3.xml><?xml version="1.0" encoding="utf-8"?>
<ds:datastoreItem xmlns:ds="http://schemas.openxmlformats.org/officeDocument/2006/customXml" ds:itemID="{4672EBC9-B90A-42D4-ACB3-EAE5CA0757BE}"/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656</Words>
  <Application>Microsoft Office PowerPoint</Application>
  <PresentationFormat>On-screen Show (16:9)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Verizon NHG TX</vt:lpstr>
      <vt:lpstr>Verizon NHG DS</vt:lpstr>
      <vt:lpstr>Calibri</vt:lpstr>
      <vt:lpstr>Arial</vt:lpstr>
      <vt:lpstr>Verizon Standard Template</vt:lpstr>
      <vt:lpstr>PowerPoint Presentation</vt:lpstr>
      <vt:lpstr>Roadway Moratoriums</vt:lpstr>
      <vt:lpstr>Permitting for Survey and Make Ready Work</vt:lpstr>
      <vt:lpstr>Jointly Owned Poles: Permitting Requirements </vt:lpstr>
      <vt:lpstr>ROW Licenses/Permits: Detail Requirements</vt:lpstr>
      <vt:lpstr>Separate Permits for Attachments</vt:lpstr>
      <vt:lpstr>Make-Ready Timelines</vt:lpstr>
      <vt:lpstr>Approval Timelines with Mandatory Timelines</vt:lpstr>
      <vt:lpstr>Municipal Requirements: Pole &amp; Attachment Work</vt:lpstr>
      <vt:lpstr>Grants-of-Location: Restrictions on Attachments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Inquiry On Pole Attachment and Conduit Access on Public Rights of Way, D.P.U. 25-10/D.T.C. 25-1  Technical Session Presentations</dc:title>
  <dc:creator>O'Roark, Dulaney L</dc:creator>
  <cp:lastModifiedBy>O'Roark, Dulaney L</cp:lastModifiedBy>
  <cp:revision>8</cp:revision>
  <dcterms:modified xsi:type="dcterms:W3CDTF">2025-06-16T13:35:25Z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0x010100C0965BC66AD5D04E9A23FB5221A975F9</vt:lpwstr>
  </property>
</Properties>
</file>