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Verizon NHG DS" panose="020B0604020202020204" pitchFamily="34" charset="0"/>
      <p:regular r:id="rId21"/>
      <p:bold r:id="rId22"/>
      <p:italic r:id="rId23"/>
      <p:boldItalic r:id="rId24"/>
    </p:embeddedFont>
    <p:embeddedFont>
      <p:font typeface="Verizon NHG TX" panose="020B0604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1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7e95e5731_1_8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367e95e5731_1_8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67e95e5731_1_98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367e95e5731_1_9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67e95e5731_1_100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367e95e5731_1_10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67e95e5731_1_100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367e95e5731_1_10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7ea68f8c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7ea68f8c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67e95e5731_1_8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367e95e5731_1_8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7e95e5731_1_84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367e95e5731_1_8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7e95e5731_1_8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367e95e5731_1_8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7e95e5731_1_86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367e95e5731_1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7e95e5731_1_87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367e95e5731_1_8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7e95e5731_1_8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367e95e5731_1_8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7e95e5731_1_8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367e95e5731_1_8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7e95e5731_1_8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367e95e5731_1_8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ondary Cover - White">
  <p:cSld name="Secondary Cover - White">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p:nvPr/>
        </p:nvSpPr>
        <p:spPr>
          <a:xfrm>
            <a:off x="8656820" y="4759509"/>
            <a:ext cx="258000" cy="1692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accent1"/>
                </a:solidFill>
                <a:latin typeface="Verizon NHG TX"/>
                <a:ea typeface="Verizon NHG TX"/>
                <a:cs typeface="Verizon NHG TX"/>
                <a:sym typeface="Verizon NHG TX"/>
              </a:rPr>
              <a:t>‹#›</a:t>
            </a:fld>
            <a:endParaRPr sz="1100" b="1" i="0" u="none" strike="noStrike" cap="none">
              <a:solidFill>
                <a:schemeClr val="accent1"/>
              </a:solidFill>
              <a:latin typeface="Verizon NHG TX"/>
              <a:ea typeface="Verizon NHG TX"/>
              <a:cs typeface="Verizon NHG TX"/>
              <a:sym typeface="Verizon NHG TX"/>
            </a:endParaRPr>
          </a:p>
        </p:txBody>
      </p:sp>
      <p:pic>
        <p:nvPicPr>
          <p:cNvPr id="58" name="Google Shape;58;p14"/>
          <p:cNvPicPr preferRelativeResize="0"/>
          <p:nvPr/>
        </p:nvPicPr>
        <p:blipFill rotWithShape="1">
          <a:blip r:embed="rId2">
            <a:alphaModFix/>
          </a:blip>
          <a:srcRect/>
          <a:stretch/>
        </p:blipFill>
        <p:spPr>
          <a:xfrm>
            <a:off x="228600" y="228600"/>
            <a:ext cx="628650" cy="142875"/>
          </a:xfrm>
          <a:prstGeom prst="rect">
            <a:avLst/>
          </a:prstGeom>
          <a:noFill/>
          <a:ln>
            <a:noFill/>
          </a:ln>
        </p:spPr>
      </p:pic>
      <p:sp>
        <p:nvSpPr>
          <p:cNvPr id="59" name="Google Shape;59;p14"/>
          <p:cNvSpPr txBox="1">
            <a:spLocks noGrp="1"/>
          </p:cNvSpPr>
          <p:nvPr>
            <p:ph type="body" idx="1"/>
          </p:nvPr>
        </p:nvSpPr>
        <p:spPr>
          <a:xfrm>
            <a:off x="226219" y="3429000"/>
            <a:ext cx="5751900" cy="1571100"/>
          </a:xfrm>
          <a:prstGeom prst="rect">
            <a:avLst/>
          </a:prstGeom>
          <a:noFill/>
          <a:ln>
            <a:noFill/>
          </a:ln>
        </p:spPr>
        <p:txBody>
          <a:bodyPr spcFirstLastPara="1" wrap="square" lIns="0" tIns="0" rIns="0" bIns="0" anchor="b" anchorCtr="0">
            <a:normAutofit/>
          </a:bodyPr>
          <a:lstStyle>
            <a:lvl1pPr marL="457200" lvl="0" indent="-228600" algn="l">
              <a:lnSpc>
                <a:spcPct val="101250"/>
              </a:lnSpc>
              <a:spcBef>
                <a:spcPts val="0"/>
              </a:spcBef>
              <a:spcAft>
                <a:spcPts val="0"/>
              </a:spcAft>
              <a:buClr>
                <a:schemeClr val="accent5"/>
              </a:buClr>
              <a:buSzPts val="3600"/>
              <a:buNone/>
              <a:defRPr sz="3600" b="1" i="0">
                <a:solidFill>
                  <a:schemeClr val="accent5"/>
                </a:solidFill>
                <a:latin typeface="Verizon NHG TX"/>
                <a:ea typeface="Verizon NHG TX"/>
                <a:cs typeface="Verizon NHG TX"/>
                <a:sym typeface="Verizon NHG TX"/>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body" idx="2"/>
          </p:nvPr>
        </p:nvSpPr>
        <p:spPr>
          <a:xfrm>
            <a:off x="226219" y="2633614"/>
            <a:ext cx="5751900" cy="685800"/>
          </a:xfrm>
          <a:prstGeom prst="rect">
            <a:avLst/>
          </a:prstGeom>
          <a:noFill/>
          <a:ln>
            <a:noFill/>
          </a:ln>
        </p:spPr>
        <p:txBody>
          <a:bodyPr spcFirstLastPara="1" wrap="square" lIns="0" tIns="0" rIns="0" bIns="0" anchor="t" anchorCtr="0">
            <a:normAutofit/>
          </a:bodyPr>
          <a:lstStyle>
            <a:lvl1pPr marL="457200" lvl="0" indent="-228600" algn="l">
              <a:lnSpc>
                <a:spcPct val="105161"/>
              </a:lnSpc>
              <a:spcBef>
                <a:spcPts val="0"/>
              </a:spcBef>
              <a:spcAft>
                <a:spcPts val="0"/>
              </a:spcAft>
              <a:buClr>
                <a:schemeClr val="accent5"/>
              </a:buClr>
              <a:buSzPts val="2300"/>
              <a:buNone/>
              <a:defRPr sz="2300" b="1" i="0">
                <a:solidFill>
                  <a:schemeClr val="accent5"/>
                </a:solidFill>
                <a:latin typeface="Verizon NHG TX"/>
                <a:ea typeface="Verizon NHG TX"/>
                <a:cs typeface="Verizon NHG TX"/>
                <a:sym typeface="Verizon NHG TX"/>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1" name="Google Shape;61;p14"/>
          <p:cNvPicPr preferRelativeResize="0"/>
          <p:nvPr/>
        </p:nvPicPr>
        <p:blipFill rotWithShape="1">
          <a:blip r:embed="rId3">
            <a:alphaModFix/>
          </a:blip>
          <a:srcRect/>
          <a:stretch/>
        </p:blipFill>
        <p:spPr>
          <a:xfrm>
            <a:off x="6413157" y="2629904"/>
            <a:ext cx="2502241" cy="2288250"/>
          </a:xfrm>
          <a:prstGeom prst="rect">
            <a:avLst/>
          </a:prstGeom>
          <a:noFill/>
          <a:ln>
            <a:noFill/>
          </a:ln>
        </p:spPr>
      </p:pic>
      <p:sp>
        <p:nvSpPr>
          <p:cNvPr id="62" name="Google Shape;62;p1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5"/>
                </a:solidFill>
                <a:latin typeface="Verizon NHG TX"/>
                <a:ea typeface="Verizon NHG TX"/>
                <a:cs typeface="Verizon NHG TX"/>
                <a:sym typeface="Verizon NHG TX"/>
              </a:defRPr>
            </a:lvl1pPr>
            <a:lvl2pPr lvl="1">
              <a:buNone/>
              <a:defRPr sz="1300">
                <a:solidFill>
                  <a:schemeClr val="accent5"/>
                </a:solidFill>
                <a:latin typeface="Verizon NHG TX"/>
                <a:ea typeface="Verizon NHG TX"/>
                <a:cs typeface="Verizon NHG TX"/>
                <a:sym typeface="Verizon NHG TX"/>
              </a:defRPr>
            </a:lvl2pPr>
            <a:lvl3pPr lvl="2">
              <a:buNone/>
              <a:defRPr sz="1300">
                <a:solidFill>
                  <a:schemeClr val="accent5"/>
                </a:solidFill>
                <a:latin typeface="Verizon NHG TX"/>
                <a:ea typeface="Verizon NHG TX"/>
                <a:cs typeface="Verizon NHG TX"/>
                <a:sym typeface="Verizon NHG TX"/>
              </a:defRPr>
            </a:lvl3pPr>
            <a:lvl4pPr lvl="3">
              <a:buNone/>
              <a:defRPr sz="1300">
                <a:solidFill>
                  <a:schemeClr val="accent5"/>
                </a:solidFill>
                <a:latin typeface="Verizon NHG TX"/>
                <a:ea typeface="Verizon NHG TX"/>
                <a:cs typeface="Verizon NHG TX"/>
                <a:sym typeface="Verizon NHG TX"/>
              </a:defRPr>
            </a:lvl4pPr>
            <a:lvl5pPr lvl="4">
              <a:buNone/>
              <a:defRPr sz="1300">
                <a:solidFill>
                  <a:schemeClr val="accent5"/>
                </a:solidFill>
                <a:latin typeface="Verizon NHG TX"/>
                <a:ea typeface="Verizon NHG TX"/>
                <a:cs typeface="Verizon NHG TX"/>
                <a:sym typeface="Verizon NHG TX"/>
              </a:defRPr>
            </a:lvl5pPr>
            <a:lvl6pPr lvl="5">
              <a:buNone/>
              <a:defRPr sz="1300">
                <a:solidFill>
                  <a:schemeClr val="accent5"/>
                </a:solidFill>
                <a:latin typeface="Verizon NHG TX"/>
                <a:ea typeface="Verizon NHG TX"/>
                <a:cs typeface="Verizon NHG TX"/>
                <a:sym typeface="Verizon NHG TX"/>
              </a:defRPr>
            </a:lvl6pPr>
            <a:lvl7pPr lvl="6">
              <a:buNone/>
              <a:defRPr sz="1300">
                <a:solidFill>
                  <a:schemeClr val="accent5"/>
                </a:solidFill>
                <a:latin typeface="Verizon NHG TX"/>
                <a:ea typeface="Verizon NHG TX"/>
                <a:cs typeface="Verizon NHG TX"/>
                <a:sym typeface="Verizon NHG TX"/>
              </a:defRPr>
            </a:lvl7pPr>
            <a:lvl8pPr lvl="7">
              <a:buNone/>
              <a:defRPr sz="1300">
                <a:solidFill>
                  <a:schemeClr val="accent5"/>
                </a:solidFill>
                <a:latin typeface="Verizon NHG TX"/>
                <a:ea typeface="Verizon NHG TX"/>
                <a:cs typeface="Verizon NHG TX"/>
                <a:sym typeface="Verizon NHG TX"/>
              </a:defRPr>
            </a:lvl8pPr>
            <a:lvl9pPr lvl="8">
              <a:buNone/>
              <a:defRPr sz="1300">
                <a:solidFill>
                  <a:schemeClr val="accent5"/>
                </a:solidFill>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TOC Alt - White">
  <p:cSld name="Agenda/TOC Alt - White">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224370" y="230377"/>
            <a:ext cx="7953600" cy="676500"/>
          </a:xfrm>
          <a:prstGeom prst="rect">
            <a:avLst/>
          </a:prstGeom>
          <a:noFill/>
          <a:ln>
            <a:noFill/>
          </a:ln>
        </p:spPr>
        <p:txBody>
          <a:bodyPr spcFirstLastPara="1" wrap="square" lIns="0" tIns="0" rIns="0" bIns="0" anchor="t" anchorCtr="0">
            <a:normAutofit/>
          </a:bodyPr>
          <a:lstStyle>
            <a:lvl1pPr marL="457200" lvl="0" indent="-228600" algn="l">
              <a:lnSpc>
                <a:spcPct val="136250"/>
              </a:lnSpc>
              <a:spcBef>
                <a:spcPts val="0"/>
              </a:spcBef>
              <a:spcAft>
                <a:spcPts val="0"/>
              </a:spcAft>
              <a:buClr>
                <a:srgbClr val="F50A23"/>
              </a:buClr>
              <a:buSzPts val="3600"/>
              <a:buNone/>
              <a:defRPr sz="3600" b="1" i="0">
                <a:solidFill>
                  <a:srgbClr val="F50A23"/>
                </a:solidFill>
                <a:latin typeface="Verizon NHG TX"/>
                <a:ea typeface="Verizon NHG TX"/>
                <a:cs typeface="Verizon NHG TX"/>
                <a:sym typeface="Verizon NHG TX"/>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body" idx="2"/>
          </p:nvPr>
        </p:nvSpPr>
        <p:spPr>
          <a:xfrm>
            <a:off x="224370" y="230377"/>
            <a:ext cx="7953600" cy="676500"/>
          </a:xfrm>
          <a:prstGeom prst="rect">
            <a:avLst/>
          </a:prstGeom>
          <a:noFill/>
          <a:ln>
            <a:noFill/>
          </a:ln>
        </p:spPr>
        <p:txBody>
          <a:bodyPr spcFirstLastPara="1" wrap="square" lIns="0" tIns="0" rIns="0" bIns="0" anchor="t" anchorCtr="0">
            <a:normAutofit/>
          </a:bodyPr>
          <a:lstStyle>
            <a:lvl1pPr marL="457200" lvl="0" indent="-228600" algn="l">
              <a:lnSpc>
                <a:spcPct val="136250"/>
              </a:lnSpc>
              <a:spcBef>
                <a:spcPts val="0"/>
              </a:spcBef>
              <a:spcAft>
                <a:spcPts val="0"/>
              </a:spcAft>
              <a:buClr>
                <a:srgbClr val="F50A23"/>
              </a:buClr>
              <a:buSzPts val="3600"/>
              <a:buNone/>
              <a:defRPr sz="3600" b="1" i="0">
                <a:solidFill>
                  <a:srgbClr val="F50A23"/>
                </a:solidFill>
                <a:latin typeface="Verizon NHG TX"/>
                <a:ea typeface="Verizon NHG TX"/>
                <a:cs typeface="Verizon NHG TX"/>
                <a:sym typeface="Verizon NHG TX"/>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body" idx="3"/>
          </p:nvPr>
        </p:nvSpPr>
        <p:spPr>
          <a:xfrm>
            <a:off x="226219" y="1828800"/>
            <a:ext cx="3556800" cy="2286000"/>
          </a:xfrm>
          <a:prstGeom prst="rect">
            <a:avLst/>
          </a:prstGeom>
          <a:noFill/>
          <a:ln>
            <a:noFill/>
          </a:ln>
        </p:spPr>
        <p:txBody>
          <a:bodyPr spcFirstLastPara="1" wrap="square" lIns="0" tIns="0" rIns="0" bIns="0" anchor="t" anchorCtr="0">
            <a:normAutofit/>
          </a:bodyPr>
          <a:lstStyle>
            <a:lvl1pPr marL="457200" lvl="0" indent="-228600" algn="l">
              <a:lnSpc>
                <a:spcPct val="101250"/>
              </a:lnSpc>
              <a:spcBef>
                <a:spcPts val="0"/>
              </a:spcBef>
              <a:spcAft>
                <a:spcPts val="0"/>
              </a:spcAft>
              <a:buClr>
                <a:schemeClr val="dk1"/>
              </a:buClr>
              <a:buSzPts val="3600"/>
              <a:buNone/>
              <a:defRPr sz="3600" b="1" i="0">
                <a:solidFill>
                  <a:schemeClr val="dk1"/>
                </a:solidFill>
                <a:latin typeface="Verizon NHG TX"/>
                <a:ea typeface="Verizon NHG TX"/>
                <a:cs typeface="Verizon NHG TX"/>
                <a:sym typeface="Verizon NHG TX"/>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body" idx="4"/>
          </p:nvPr>
        </p:nvSpPr>
        <p:spPr>
          <a:xfrm>
            <a:off x="4626769" y="1828800"/>
            <a:ext cx="3551100" cy="2286000"/>
          </a:xfrm>
          <a:prstGeom prst="rect">
            <a:avLst/>
          </a:prstGeom>
          <a:noFill/>
          <a:ln>
            <a:noFill/>
          </a:ln>
        </p:spPr>
        <p:txBody>
          <a:bodyPr spcFirstLastPara="1" wrap="square" lIns="0" tIns="0" rIns="0" bIns="0" anchor="t" anchorCtr="0">
            <a:normAutofit/>
          </a:bodyPr>
          <a:lstStyle>
            <a:lvl1pPr marL="457200" lvl="0" indent="-228600" algn="l">
              <a:lnSpc>
                <a:spcPct val="101250"/>
              </a:lnSpc>
              <a:spcBef>
                <a:spcPts val="0"/>
              </a:spcBef>
              <a:spcAft>
                <a:spcPts val="0"/>
              </a:spcAft>
              <a:buClr>
                <a:schemeClr val="dk1"/>
              </a:buClr>
              <a:buSzPts val="3600"/>
              <a:buNone/>
              <a:defRPr sz="3600" b="1" i="0">
                <a:solidFill>
                  <a:schemeClr val="dk1"/>
                </a:solidFill>
                <a:latin typeface="Verizon NHG TX"/>
                <a:ea typeface="Verizon NHG TX"/>
                <a:cs typeface="Verizon NHG TX"/>
                <a:sym typeface="Verizon NHG TX"/>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8" name="Google Shape;68;p15"/>
          <p:cNvPicPr preferRelativeResize="0"/>
          <p:nvPr/>
        </p:nvPicPr>
        <p:blipFill rotWithShape="1">
          <a:blip r:embed="rId2">
            <a:alphaModFix/>
          </a:blip>
          <a:srcRect/>
          <a:stretch/>
        </p:blipFill>
        <p:spPr>
          <a:xfrm>
            <a:off x="229132" y="4768923"/>
            <a:ext cx="637642" cy="142756"/>
          </a:xfrm>
          <a:prstGeom prst="rect">
            <a:avLst/>
          </a:prstGeom>
          <a:noFill/>
          <a:ln>
            <a:noFill/>
          </a:ln>
        </p:spPr>
      </p:pic>
      <p:sp>
        <p:nvSpPr>
          <p:cNvPr id="69" name="Google Shape;69;p15"/>
          <p:cNvSpPr txBox="1"/>
          <p:nvPr/>
        </p:nvSpPr>
        <p:spPr>
          <a:xfrm>
            <a:off x="2625367" y="4800600"/>
            <a:ext cx="36939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Verizon NHG TX"/>
                <a:ea typeface="Verizon NHG TX"/>
                <a:cs typeface="Verizon NHG TX"/>
                <a:sym typeface="Verizon NHG TX"/>
              </a:rPr>
              <a:t>Verizon confidential and proprietary. Unauthorized disclosure, reproduction or other use prohibited.</a:t>
            </a:r>
            <a:endParaRPr sz="1100" b="0" i="0" u="none" strike="noStrike" cap="none">
              <a:solidFill>
                <a:srgbClr val="000000"/>
              </a:solidFill>
              <a:latin typeface="Arial"/>
              <a:ea typeface="Arial"/>
              <a:cs typeface="Arial"/>
              <a:sym typeface="Arial"/>
            </a:endParaRPr>
          </a:p>
        </p:txBody>
      </p:sp>
      <p:sp>
        <p:nvSpPr>
          <p:cNvPr id="70" name="Google Shape;70;p15"/>
          <p:cNvSpPr txBox="1"/>
          <p:nvPr/>
        </p:nvSpPr>
        <p:spPr>
          <a:xfrm>
            <a:off x="8642255" y="4759509"/>
            <a:ext cx="272700" cy="1692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accent1"/>
                </a:solidFill>
                <a:latin typeface="Verizon NHG TX"/>
                <a:ea typeface="Verizon NHG TX"/>
                <a:cs typeface="Verizon NHG TX"/>
                <a:sym typeface="Verizon NHG TX"/>
              </a:rPr>
              <a:t>‹#›</a:t>
            </a:fld>
            <a:endParaRPr sz="1100" b="1" i="0" u="none" strike="noStrike" cap="none">
              <a:solidFill>
                <a:schemeClr val="accent1"/>
              </a:solidFill>
              <a:latin typeface="Verizon NHG TX"/>
              <a:ea typeface="Verizon NHG TX"/>
              <a:cs typeface="Verizon NHG TX"/>
              <a:sym typeface="Verizon NHG TX"/>
            </a:endParaRPr>
          </a:p>
        </p:txBody>
      </p:sp>
      <p:sp>
        <p:nvSpPr>
          <p:cNvPr id="71" name="Google Shape;71;p1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rgbClr val="F50A23"/>
                </a:solidFill>
                <a:latin typeface="Verizon NHG TX"/>
                <a:ea typeface="Verizon NHG TX"/>
                <a:cs typeface="Verizon NHG TX"/>
                <a:sym typeface="Verizon NHG TX"/>
              </a:defRPr>
            </a:lvl1pPr>
            <a:lvl2pPr lvl="1">
              <a:buNone/>
              <a:defRPr sz="1300">
                <a:solidFill>
                  <a:srgbClr val="F50A23"/>
                </a:solidFill>
                <a:latin typeface="Verizon NHG TX"/>
                <a:ea typeface="Verizon NHG TX"/>
                <a:cs typeface="Verizon NHG TX"/>
                <a:sym typeface="Verizon NHG TX"/>
              </a:defRPr>
            </a:lvl2pPr>
            <a:lvl3pPr lvl="2">
              <a:buNone/>
              <a:defRPr sz="1300">
                <a:solidFill>
                  <a:srgbClr val="F50A23"/>
                </a:solidFill>
                <a:latin typeface="Verizon NHG TX"/>
                <a:ea typeface="Verizon NHG TX"/>
                <a:cs typeface="Verizon NHG TX"/>
                <a:sym typeface="Verizon NHG TX"/>
              </a:defRPr>
            </a:lvl3pPr>
            <a:lvl4pPr lvl="3">
              <a:buNone/>
              <a:defRPr sz="1300">
                <a:solidFill>
                  <a:srgbClr val="F50A23"/>
                </a:solidFill>
                <a:latin typeface="Verizon NHG TX"/>
                <a:ea typeface="Verizon NHG TX"/>
                <a:cs typeface="Verizon NHG TX"/>
                <a:sym typeface="Verizon NHG TX"/>
              </a:defRPr>
            </a:lvl4pPr>
            <a:lvl5pPr lvl="4">
              <a:buNone/>
              <a:defRPr sz="1300">
                <a:solidFill>
                  <a:srgbClr val="F50A23"/>
                </a:solidFill>
                <a:latin typeface="Verizon NHG TX"/>
                <a:ea typeface="Verizon NHG TX"/>
                <a:cs typeface="Verizon NHG TX"/>
                <a:sym typeface="Verizon NHG TX"/>
              </a:defRPr>
            </a:lvl5pPr>
            <a:lvl6pPr lvl="5">
              <a:buNone/>
              <a:defRPr sz="1300">
                <a:solidFill>
                  <a:srgbClr val="F50A23"/>
                </a:solidFill>
                <a:latin typeface="Verizon NHG TX"/>
                <a:ea typeface="Verizon NHG TX"/>
                <a:cs typeface="Verizon NHG TX"/>
                <a:sym typeface="Verizon NHG TX"/>
              </a:defRPr>
            </a:lvl6pPr>
            <a:lvl7pPr lvl="6">
              <a:buNone/>
              <a:defRPr sz="1300">
                <a:solidFill>
                  <a:srgbClr val="F50A23"/>
                </a:solidFill>
                <a:latin typeface="Verizon NHG TX"/>
                <a:ea typeface="Verizon NHG TX"/>
                <a:cs typeface="Verizon NHG TX"/>
                <a:sym typeface="Verizon NHG TX"/>
              </a:defRPr>
            </a:lvl7pPr>
            <a:lvl8pPr lvl="7">
              <a:buNone/>
              <a:defRPr sz="1300">
                <a:solidFill>
                  <a:srgbClr val="F50A23"/>
                </a:solidFill>
                <a:latin typeface="Verizon NHG TX"/>
                <a:ea typeface="Verizon NHG TX"/>
                <a:cs typeface="Verizon NHG TX"/>
                <a:sym typeface="Verizon NHG TX"/>
              </a:defRPr>
            </a:lvl8pPr>
            <a:lvl9pPr lvl="8">
              <a:buNone/>
              <a:defRPr sz="1300">
                <a:solidFill>
                  <a:srgbClr val="F50A23"/>
                </a:solidFill>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5" name="Google Shape;75;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1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p2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a:spLocks noGrp="1"/>
          </p:cNvSpPr>
          <p:nvPr>
            <p:ph type="pic" idx="2"/>
          </p:nvPr>
        </p:nvSpPr>
        <p:spPr>
          <a:xfrm>
            <a:off x="3887391" y="740569"/>
            <a:ext cx="4629300" cy="3655200"/>
          </a:xfrm>
          <a:prstGeom prst="rect">
            <a:avLst/>
          </a:prstGeom>
          <a:noFill/>
          <a:ln>
            <a:noFill/>
          </a:ln>
        </p:spPr>
      </p:sp>
      <p:sp>
        <p:nvSpPr>
          <p:cNvPr id="119" name="Google Shape;119;p2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0" name="Google Shape;120;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rot="5400000">
            <a:off x="5350050" y="1467543"/>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5"/>
          <p:cNvSpPr txBox="1">
            <a:spLocks noGrp="1"/>
          </p:cNvSpPr>
          <p:nvPr>
            <p:ph type="body" idx="1"/>
          </p:nvPr>
        </p:nvSpPr>
        <p:spPr>
          <a:xfrm rot="5400000">
            <a:off x="1349475" y="-447057"/>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body" idx="1"/>
          </p:nvPr>
        </p:nvSpPr>
        <p:spPr>
          <a:xfrm>
            <a:off x="226219" y="525572"/>
            <a:ext cx="5916900" cy="1237200"/>
          </a:xfrm>
          <a:prstGeom prst="rect">
            <a:avLst/>
          </a:prstGeom>
          <a:noFill/>
          <a:ln>
            <a:noFill/>
          </a:ln>
        </p:spPr>
        <p:txBody>
          <a:bodyPr spcFirstLastPara="1" wrap="square" lIns="0" tIns="0" rIns="0" bIns="0" anchor="b" anchorCtr="0">
            <a:normAutofit fontScale="55000" lnSpcReduction="20000"/>
          </a:bodyPr>
          <a:lstStyle/>
          <a:p>
            <a:pPr marL="0" lvl="0" indent="0" algn="l" rtl="0">
              <a:lnSpc>
                <a:spcPct val="120000"/>
              </a:lnSpc>
              <a:spcBef>
                <a:spcPts val="0"/>
              </a:spcBef>
              <a:spcAft>
                <a:spcPts val="0"/>
              </a:spcAft>
              <a:buClr>
                <a:schemeClr val="dk1"/>
              </a:buClr>
              <a:buSzPct val="100000"/>
              <a:buNone/>
            </a:pPr>
            <a:r>
              <a:rPr lang="en" sz="3800">
                <a:solidFill>
                  <a:schemeClr val="dk1"/>
                </a:solidFill>
                <a:latin typeface="Calibri"/>
                <a:ea typeface="Calibri"/>
                <a:cs typeface="Calibri"/>
                <a:sym typeface="Calibri"/>
              </a:rPr>
              <a:t>Inquiry On Pole Attachment and Conduit Access on Public Rights of Way, D.P.U. 25-10/D.T.C. 25-1</a:t>
            </a:r>
            <a:endParaRPr>
              <a:latin typeface="Calibri"/>
              <a:ea typeface="Calibri"/>
              <a:cs typeface="Calibri"/>
              <a:sym typeface="Calibri"/>
            </a:endParaRPr>
          </a:p>
          <a:p>
            <a:pPr marL="0" lvl="0" indent="0" algn="l" rtl="0">
              <a:lnSpc>
                <a:spcPct val="120000"/>
              </a:lnSpc>
              <a:spcBef>
                <a:spcPts val="0"/>
              </a:spcBef>
              <a:spcAft>
                <a:spcPts val="0"/>
              </a:spcAft>
              <a:buClr>
                <a:schemeClr val="accent5"/>
              </a:buClr>
              <a:buSzPct val="100000"/>
              <a:buNone/>
            </a:pPr>
            <a:endParaRPr sz="3300">
              <a:solidFill>
                <a:schemeClr val="dk1"/>
              </a:solidFill>
              <a:latin typeface="Calibri"/>
              <a:ea typeface="Calibri"/>
              <a:cs typeface="Calibri"/>
              <a:sym typeface="Calibri"/>
            </a:endParaRPr>
          </a:p>
          <a:p>
            <a:pPr marL="0" lvl="0" indent="0" algn="l" rtl="0">
              <a:lnSpc>
                <a:spcPct val="120000"/>
              </a:lnSpc>
              <a:spcBef>
                <a:spcPts val="0"/>
              </a:spcBef>
              <a:spcAft>
                <a:spcPts val="0"/>
              </a:spcAft>
              <a:buClr>
                <a:schemeClr val="dk1"/>
              </a:buClr>
              <a:buSzPct val="100000"/>
              <a:buNone/>
            </a:pPr>
            <a:r>
              <a:rPr lang="en" sz="3300">
                <a:solidFill>
                  <a:schemeClr val="dk1"/>
                </a:solidFill>
                <a:latin typeface="Calibri"/>
                <a:ea typeface="Calibri"/>
                <a:cs typeface="Calibri"/>
                <a:sym typeface="Calibri"/>
              </a:rPr>
              <a:t>Technical Session Presentations</a:t>
            </a:r>
            <a:endParaRPr>
              <a:latin typeface="Calibri"/>
              <a:ea typeface="Calibri"/>
              <a:cs typeface="Calibri"/>
              <a:sym typeface="Calibri"/>
            </a:endParaRPr>
          </a:p>
        </p:txBody>
      </p:sp>
      <p:sp>
        <p:nvSpPr>
          <p:cNvPr id="140" name="Google Shape;140;p26"/>
          <p:cNvSpPr txBox="1"/>
          <p:nvPr/>
        </p:nvSpPr>
        <p:spPr>
          <a:xfrm>
            <a:off x="226219" y="3669934"/>
            <a:ext cx="5751900" cy="1237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Topic 4:   National Joint Utilities Notification System (NJUNS)</a:t>
            </a:r>
            <a:endParaRPr sz="2300" b="1" i="0" u="none" strike="noStrike" cap="none">
              <a:solidFill>
                <a:schemeClr val="accent5"/>
              </a:solidFill>
              <a:latin typeface="Calibri"/>
              <a:ea typeface="Calibri"/>
              <a:cs typeface="Calibri"/>
              <a:sym typeface="Calibri"/>
            </a:endParaRPr>
          </a:p>
          <a:p>
            <a:pPr marL="0" marR="0" lvl="0" indent="0" algn="l" rtl="0">
              <a:lnSpc>
                <a:spcPct val="90000"/>
              </a:lnSpc>
              <a:spcBef>
                <a:spcPts val="600"/>
              </a:spcBef>
              <a:spcAft>
                <a:spcPts val="0"/>
              </a:spcAft>
              <a:buClr>
                <a:schemeClr val="accent5"/>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Stephanie Magnan and Daryl Cullivan</a:t>
            </a:r>
            <a:endParaRPr sz="1800" b="1" i="0" u="none" strike="noStrike" cap="none">
              <a:solidFill>
                <a:schemeClr val="dk1"/>
              </a:solidFill>
              <a:latin typeface="Calibri"/>
              <a:ea typeface="Calibri"/>
              <a:cs typeface="Calibri"/>
              <a:sym typeface="Calibri"/>
            </a:endParaRPr>
          </a:p>
        </p:txBody>
      </p:sp>
      <p:sp>
        <p:nvSpPr>
          <p:cNvPr id="141" name="Google Shape;141;p26"/>
          <p:cNvSpPr/>
          <p:nvPr/>
        </p:nvSpPr>
        <p:spPr>
          <a:xfrm>
            <a:off x="8710507" y="4666827"/>
            <a:ext cx="331800" cy="338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2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143" name="Google Shape;143;p26"/>
          <p:cNvSpPr/>
          <p:nvPr/>
        </p:nvSpPr>
        <p:spPr>
          <a:xfrm>
            <a:off x="8902600" y="4749850"/>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p:nvPr/>
        </p:nvSpPr>
        <p:spPr>
          <a:xfrm>
            <a:off x="521409" y="2431627"/>
            <a:ext cx="8101200" cy="17340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800"/>
              <a:buFont typeface="Calibri"/>
              <a:buChar char="•"/>
            </a:pPr>
            <a:r>
              <a:rPr lang="en" sz="1800" i="0" u="none" strike="noStrike" cap="none">
                <a:solidFill>
                  <a:schemeClr val="dk1"/>
                </a:solidFill>
                <a:latin typeface="Calibri"/>
                <a:ea typeface="Calibri"/>
                <a:cs typeface="Calibri"/>
                <a:sym typeface="Calibri"/>
              </a:rPr>
              <a:t>Verizon does not currently mandate that attachers be NJUNS members and it is not certain that Verizon could require them to do so.</a:t>
            </a:r>
            <a:endParaRPr>
              <a:latin typeface="Calibri"/>
              <a:ea typeface="Calibri"/>
              <a:cs typeface="Calibri"/>
              <a:sym typeface="Calibri"/>
            </a:endParaRPr>
          </a:p>
          <a:p>
            <a:pPr marL="177800" marR="0" lvl="0" indent="-58737" algn="l" rtl="0">
              <a:lnSpc>
                <a:spcPct val="100000"/>
              </a:lnSpc>
              <a:spcBef>
                <a:spcPts val="0"/>
              </a:spcBef>
              <a:spcAft>
                <a:spcPts val="0"/>
              </a:spcAft>
              <a:buClr>
                <a:srgbClr val="222222"/>
              </a:buClr>
              <a:buSzPts val="1800"/>
              <a:buFont typeface="Arial"/>
              <a:buNone/>
            </a:pPr>
            <a:endParaRPr sz="1800" i="0" u="none" strike="noStrike" cap="none">
              <a:solidFill>
                <a:schemeClr val="dk1"/>
              </a:solidFill>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800"/>
              <a:buFont typeface="Calibri"/>
              <a:buChar char="•"/>
            </a:pPr>
            <a:r>
              <a:rPr lang="en" sz="1800" i="0" u="none" strike="noStrike" cap="none">
                <a:solidFill>
                  <a:schemeClr val="dk1"/>
                </a:solidFill>
                <a:latin typeface="Calibri"/>
                <a:ea typeface="Calibri"/>
                <a:cs typeface="Calibri"/>
                <a:sym typeface="Calibri"/>
              </a:rPr>
              <a:t>A rule by the Departments requiring NJUNS membership and participation would be the most effective way to drive universal engagement.</a:t>
            </a:r>
            <a:endParaRPr>
              <a:latin typeface="Calibri"/>
              <a:ea typeface="Calibri"/>
              <a:cs typeface="Calibri"/>
              <a:sym typeface="Calibri"/>
            </a:endParaRPr>
          </a:p>
        </p:txBody>
      </p:sp>
      <p:sp>
        <p:nvSpPr>
          <p:cNvPr id="221" name="Google Shape;221;p35"/>
          <p:cNvSpPr txBox="1"/>
          <p:nvPr/>
        </p:nvSpPr>
        <p:spPr>
          <a:xfrm>
            <a:off x="473875" y="437625"/>
            <a:ext cx="8101200" cy="8832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2000" b="1" i="0" u="none" strike="noStrike" cap="none">
                <a:solidFill>
                  <a:srgbClr val="FF0000"/>
                </a:solidFill>
                <a:latin typeface="Calibri"/>
                <a:ea typeface="Calibri"/>
                <a:cs typeface="Calibri"/>
                <a:sym typeface="Calibri"/>
              </a:rPr>
              <a:t>x. Explain whether your company currently mandates attacher participation in NJUNS and if this is accomplished through your company’s aerial license agreements. Discuss why or why not.</a:t>
            </a:r>
            <a:br>
              <a:rPr lang="en" sz="2000" b="1" i="0" u="none" strike="noStrike" cap="none">
                <a:solidFill>
                  <a:srgbClr val="FF0000"/>
                </a:solidFill>
                <a:latin typeface="Verizon NHG DS"/>
                <a:ea typeface="Verizon NHG DS"/>
                <a:cs typeface="Verizon NHG DS"/>
                <a:sym typeface="Verizon NHG DS"/>
              </a:rPr>
            </a:br>
            <a:endParaRPr sz="2000" b="1" i="0" u="none" strike="noStrike" cap="none">
              <a:solidFill>
                <a:srgbClr val="FF0000"/>
              </a:solidFill>
              <a:latin typeface="Verizon NHG DS"/>
              <a:ea typeface="Verizon NHG DS"/>
              <a:cs typeface="Verizon NHG DS"/>
              <a:sym typeface="Verizon NHG DS"/>
            </a:endParaRPr>
          </a:p>
        </p:txBody>
      </p:sp>
      <p:sp>
        <p:nvSpPr>
          <p:cNvPr id="222" name="Google Shape;222;p35"/>
          <p:cNvSpPr txBox="1"/>
          <p:nvPr/>
        </p:nvSpPr>
        <p:spPr>
          <a:xfrm>
            <a:off x="473875" y="1581575"/>
            <a:ext cx="7817400" cy="5892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2000" b="1" i="0" u="none" strike="noStrike" cap="none">
                <a:solidFill>
                  <a:srgbClr val="FF0000"/>
                </a:solidFill>
                <a:latin typeface="Calibri"/>
                <a:ea typeface="Calibri"/>
                <a:cs typeface="Calibri"/>
                <a:sym typeface="Calibri"/>
              </a:rPr>
              <a:t>xi. Explain whether your company currently mandates municipal attacher participation in NJUNS. Discuss why or why not.</a:t>
            </a:r>
            <a:endParaRPr>
              <a:latin typeface="Calibri"/>
              <a:ea typeface="Calibri"/>
              <a:cs typeface="Calibri"/>
              <a:sym typeface="Calibri"/>
            </a:endParaRPr>
          </a:p>
        </p:txBody>
      </p:sp>
      <p:sp>
        <p:nvSpPr>
          <p:cNvPr id="223" name="Google Shape;223;p35"/>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
        <p:nvSpPr>
          <p:cNvPr id="224" name="Google Shape;224;p35"/>
          <p:cNvSpPr/>
          <p:nvPr/>
        </p:nvSpPr>
        <p:spPr>
          <a:xfrm>
            <a:off x="8735175"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p:nvPr/>
        </p:nvSpPr>
        <p:spPr>
          <a:xfrm>
            <a:off x="521409" y="1584960"/>
            <a:ext cx="8101200" cy="3081900"/>
          </a:xfrm>
          <a:prstGeom prst="rect">
            <a:avLst/>
          </a:prstGeom>
          <a:noFill/>
          <a:ln>
            <a:noFill/>
          </a:ln>
        </p:spPr>
        <p:txBody>
          <a:bodyPr spcFirstLastPara="1" wrap="square" lIns="68575" tIns="34275" rIns="68575" bIns="34275" anchor="t" anchorCtr="0">
            <a:noAutofit/>
          </a:bodyPr>
          <a:lstStyle/>
          <a:p>
            <a:pPr marL="177800" marR="0" lvl="0" indent="-179387" algn="l" rtl="0">
              <a:lnSpc>
                <a:spcPct val="100000"/>
              </a:lnSpc>
              <a:spcBef>
                <a:spcPts val="0"/>
              </a:spcBef>
              <a:spcAft>
                <a:spcPts val="0"/>
              </a:spcAft>
              <a:buClr>
                <a:srgbClr val="222222"/>
              </a:buClr>
              <a:buSzPts val="1700"/>
              <a:buFont typeface="Calibri"/>
              <a:buChar char="•"/>
            </a:pPr>
            <a:r>
              <a:rPr lang="en" sz="1700" i="0" u="none" strike="noStrike" cap="none" dirty="0">
                <a:solidFill>
                  <a:schemeClr val="dk1"/>
                </a:solidFill>
                <a:latin typeface="Calibri"/>
                <a:ea typeface="Calibri"/>
                <a:cs typeface="Calibri"/>
                <a:sym typeface="Calibri"/>
              </a:rPr>
              <a:t>NJUNS membership should be mandated.</a:t>
            </a:r>
            <a:endParaRPr sz="1500" dirty="0">
              <a:latin typeface="Calibri"/>
              <a:ea typeface="Calibri"/>
              <a:cs typeface="Calibri"/>
              <a:sym typeface="Calibri"/>
            </a:endParaRPr>
          </a:p>
          <a:p>
            <a:pPr marL="635000" marR="0" lvl="1" indent="-179387" algn="l" rtl="0">
              <a:lnSpc>
                <a:spcPct val="100000"/>
              </a:lnSpc>
              <a:spcBef>
                <a:spcPts val="0"/>
              </a:spcBef>
              <a:spcAft>
                <a:spcPts val="0"/>
              </a:spcAft>
              <a:buClr>
                <a:srgbClr val="222222"/>
              </a:buClr>
              <a:buSzPts val="1300"/>
              <a:buFont typeface="Calibri"/>
              <a:buChar char="•"/>
            </a:pPr>
            <a:r>
              <a:rPr lang="en" sz="1300" i="0" u="none" strike="noStrike" cap="none" dirty="0">
                <a:solidFill>
                  <a:schemeClr val="dk1"/>
                </a:solidFill>
                <a:latin typeface="Calibri"/>
                <a:ea typeface="Calibri"/>
                <a:cs typeface="Calibri"/>
                <a:sym typeface="Calibri"/>
              </a:rPr>
              <a:t>NJUNS enhances efficiency and transparency for all pole work. Widespread membership is necessary to realize these advantages fully. </a:t>
            </a:r>
            <a:endParaRPr sz="1500" dirty="0">
              <a:latin typeface="Calibri"/>
              <a:ea typeface="Calibri"/>
              <a:cs typeface="Calibri"/>
              <a:sym typeface="Calibri"/>
            </a:endParaRPr>
          </a:p>
          <a:p>
            <a:pPr marL="635000" marR="0" lvl="1" indent="-179387" algn="l" rtl="0">
              <a:lnSpc>
                <a:spcPct val="100000"/>
              </a:lnSpc>
              <a:spcBef>
                <a:spcPts val="0"/>
              </a:spcBef>
              <a:spcAft>
                <a:spcPts val="0"/>
              </a:spcAft>
              <a:buClr>
                <a:srgbClr val="222222"/>
              </a:buClr>
              <a:buSzPts val="1300"/>
              <a:buFont typeface="Calibri"/>
              <a:buChar char="•"/>
            </a:pPr>
            <a:r>
              <a:rPr lang="en" sz="1300" i="0" u="none" strike="noStrike" cap="none" dirty="0">
                <a:solidFill>
                  <a:schemeClr val="dk1"/>
                </a:solidFill>
                <a:latin typeface="Calibri"/>
                <a:ea typeface="Calibri"/>
                <a:cs typeface="Calibri"/>
                <a:sym typeface="Calibri"/>
              </a:rPr>
              <a:t>Requiring NJUNS membership would help ensure that pole owners know all the parties with attachments on a pole that needs to be replaced or upgraded. And it would ensure that each party would receive timely notifications for any required work on their facilities.</a:t>
            </a:r>
            <a:endParaRPr sz="1500" dirty="0">
              <a:latin typeface="Calibri"/>
              <a:ea typeface="Calibri"/>
              <a:cs typeface="Calibri"/>
              <a:sym typeface="Calibri"/>
            </a:endParaRPr>
          </a:p>
          <a:p>
            <a:pPr marL="635000" marR="0" lvl="1" indent="-179387" algn="l" rtl="0">
              <a:lnSpc>
                <a:spcPct val="100000"/>
              </a:lnSpc>
              <a:spcBef>
                <a:spcPts val="0"/>
              </a:spcBef>
              <a:spcAft>
                <a:spcPts val="0"/>
              </a:spcAft>
              <a:buClr>
                <a:srgbClr val="222222"/>
              </a:buClr>
              <a:buSzPts val="1300"/>
              <a:buFont typeface="Calibri"/>
              <a:buChar char="•"/>
            </a:pPr>
            <a:r>
              <a:rPr lang="en" sz="1300" i="0" u="none" strike="noStrike" cap="none" dirty="0">
                <a:solidFill>
                  <a:schemeClr val="dk1"/>
                </a:solidFill>
                <a:latin typeface="Calibri"/>
                <a:ea typeface="Calibri"/>
                <a:cs typeface="Calibri"/>
                <a:sym typeface="Calibri"/>
              </a:rPr>
              <a:t>A state mandate would significantly accelerate the removal of double poles.</a:t>
            </a:r>
            <a:endParaRPr sz="1500" dirty="0">
              <a:latin typeface="Calibri"/>
              <a:ea typeface="Calibri"/>
              <a:cs typeface="Calibri"/>
              <a:sym typeface="Calibri"/>
            </a:endParaRPr>
          </a:p>
          <a:p>
            <a:pPr marL="635000" marR="0" lvl="1" indent="-96837" algn="l" rtl="0">
              <a:lnSpc>
                <a:spcPct val="100000"/>
              </a:lnSpc>
              <a:spcBef>
                <a:spcPts val="0"/>
              </a:spcBef>
              <a:spcAft>
                <a:spcPts val="0"/>
              </a:spcAft>
              <a:buClr>
                <a:srgbClr val="222222"/>
              </a:buClr>
              <a:buSzPts val="1200"/>
              <a:buFont typeface="Arial"/>
              <a:buNone/>
            </a:pPr>
            <a:endParaRPr sz="1300" i="0" u="none" strike="noStrike" cap="none" dirty="0">
              <a:solidFill>
                <a:schemeClr val="dk1"/>
              </a:solidFill>
              <a:latin typeface="Calibri"/>
              <a:ea typeface="Calibri"/>
              <a:cs typeface="Calibri"/>
              <a:sym typeface="Calibri"/>
            </a:endParaRPr>
          </a:p>
          <a:p>
            <a:pPr marL="177800" marR="0" lvl="0" indent="-179387" algn="l" rtl="0">
              <a:lnSpc>
                <a:spcPct val="100000"/>
              </a:lnSpc>
              <a:spcBef>
                <a:spcPts val="0"/>
              </a:spcBef>
              <a:spcAft>
                <a:spcPts val="0"/>
              </a:spcAft>
              <a:buClr>
                <a:srgbClr val="222222"/>
              </a:buClr>
              <a:buSzPts val="1700"/>
              <a:buFont typeface="Calibri"/>
              <a:buChar char="•"/>
            </a:pPr>
            <a:r>
              <a:rPr lang="en" sz="1700" i="0" u="none" strike="noStrike" cap="none" dirty="0">
                <a:solidFill>
                  <a:schemeClr val="dk1"/>
                </a:solidFill>
                <a:latin typeface="Calibri"/>
                <a:ea typeface="Calibri"/>
                <a:cs typeface="Calibri"/>
                <a:sym typeface="Calibri"/>
              </a:rPr>
              <a:t>NJUNS is a robust and well-designed communication, notification, and reporting tool known for its reliability and the excellent management of its internal team. NJUNS user support is responsive and helpful, providing reports upon request.</a:t>
            </a:r>
            <a:endParaRPr sz="1500" dirty="0">
              <a:latin typeface="Calibri"/>
              <a:ea typeface="Calibri"/>
              <a:cs typeface="Calibri"/>
              <a:sym typeface="Calibri"/>
            </a:endParaRPr>
          </a:p>
        </p:txBody>
      </p:sp>
      <p:sp>
        <p:nvSpPr>
          <p:cNvPr id="230" name="Google Shape;230;p36"/>
          <p:cNvSpPr txBox="1"/>
          <p:nvPr/>
        </p:nvSpPr>
        <p:spPr>
          <a:xfrm>
            <a:off x="473875" y="437625"/>
            <a:ext cx="7548900" cy="8628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2000" b="1" i="0" u="none" strike="noStrike" cap="none">
                <a:solidFill>
                  <a:srgbClr val="FF0000"/>
                </a:solidFill>
                <a:latin typeface="Calibri"/>
                <a:ea typeface="Calibri"/>
                <a:cs typeface="Calibri"/>
                <a:sym typeface="Calibri"/>
              </a:rPr>
              <a:t>xii. Explain whether the Departments should mandate registration with NJUNS by attachers and discuss why. What additional considerations apply?</a:t>
            </a:r>
            <a:endParaRPr>
              <a:latin typeface="Calibri"/>
              <a:ea typeface="Calibri"/>
              <a:cs typeface="Calibri"/>
              <a:sym typeface="Calibri"/>
            </a:endParaRPr>
          </a:p>
        </p:txBody>
      </p:sp>
      <p:sp>
        <p:nvSpPr>
          <p:cNvPr id="231" name="Google Shape;231;p36"/>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
        <p:nvSpPr>
          <p:cNvPr id="232" name="Google Shape;232;p36"/>
          <p:cNvSpPr/>
          <p:nvPr/>
        </p:nvSpPr>
        <p:spPr>
          <a:xfrm>
            <a:off x="87643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p:nvPr/>
        </p:nvSpPr>
        <p:spPr>
          <a:xfrm>
            <a:off x="521409" y="1300480"/>
            <a:ext cx="8101200" cy="1120785"/>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Practices regarding updates differ among companies and individual system users. </a:t>
            </a:r>
            <a:endParaRPr dirty="0">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Some members postpone updates until completion of a project involving a large number of poles.</a:t>
            </a:r>
            <a:endParaRPr dirty="0">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The best practice that should be followed is to update NJUNS as changes are made.</a:t>
            </a:r>
            <a:endParaRPr dirty="0">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US" sz="1200" b="0" i="0" dirty="0">
                <a:solidFill>
                  <a:srgbClr val="000000"/>
                </a:solidFill>
                <a:effectLst/>
                <a:latin typeface="Calibri" panose="020F0502020204030204" pitchFamily="34" charset="0"/>
              </a:rPr>
              <a:t>Verizon’s current pole attachment agreement in MA does not address NJUNS or NJUNS updates.  As new make-ready rules have been adopted in other states, such as NY and PA, Verizon has updated pole attachment agreements to include the use of NJUNS</a:t>
            </a:r>
            <a:r>
              <a:rPr lang="en-US" b="0" i="0" dirty="0">
                <a:solidFill>
                  <a:srgbClr val="000000"/>
                </a:solidFill>
                <a:effectLst/>
                <a:latin typeface="Calibri" panose="020F0502020204030204" pitchFamily="34" charset="0"/>
              </a:rPr>
              <a:t>.</a:t>
            </a:r>
            <a:endParaRPr dirty="0">
              <a:latin typeface="Calibri"/>
              <a:ea typeface="Calibri"/>
              <a:cs typeface="Calibri"/>
              <a:sym typeface="Calibri"/>
            </a:endParaRPr>
          </a:p>
        </p:txBody>
      </p:sp>
      <p:sp>
        <p:nvSpPr>
          <p:cNvPr id="238" name="Google Shape;238;p37"/>
          <p:cNvSpPr txBox="1"/>
          <p:nvPr/>
        </p:nvSpPr>
        <p:spPr>
          <a:xfrm>
            <a:off x="473875" y="437625"/>
            <a:ext cx="8027400" cy="7206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xiii. In your company’s experience, discuss how often registered attachers fail to update NJUNS in a timely manner when they shift their attachments. Discuss whether and how the company’s aerial license agreements(s) accounts for an attacher’s failure to update NJUNS.</a:t>
            </a:r>
            <a:endParaRPr>
              <a:latin typeface="Calibri"/>
              <a:ea typeface="Calibri"/>
              <a:cs typeface="Calibri"/>
              <a:sym typeface="Calibri"/>
            </a:endParaRPr>
          </a:p>
        </p:txBody>
      </p:sp>
      <p:sp>
        <p:nvSpPr>
          <p:cNvPr id="239" name="Google Shape;239;p37"/>
          <p:cNvSpPr txBox="1"/>
          <p:nvPr/>
        </p:nvSpPr>
        <p:spPr>
          <a:xfrm>
            <a:off x="473875" y="2686929"/>
            <a:ext cx="7782300" cy="527539"/>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dirty="0">
                <a:solidFill>
                  <a:srgbClr val="FF0000"/>
                </a:solidFill>
                <a:latin typeface="Calibri"/>
                <a:ea typeface="Calibri"/>
                <a:cs typeface="Calibri"/>
                <a:sym typeface="Calibri"/>
              </a:rPr>
              <a:t>xiv. Describe your company’s processes and protocols for identifying and addressing errors in NJUNS, e.g., wrong attacher listed, missing attacher, etc.</a:t>
            </a:r>
            <a:endParaRPr dirty="0">
              <a:latin typeface="Calibri"/>
              <a:ea typeface="Calibri"/>
              <a:cs typeface="Calibri"/>
              <a:sym typeface="Calibri"/>
            </a:endParaRPr>
          </a:p>
        </p:txBody>
      </p:sp>
      <p:sp>
        <p:nvSpPr>
          <p:cNvPr id="240" name="Google Shape;240;p37"/>
          <p:cNvSpPr txBox="1"/>
          <p:nvPr/>
        </p:nvSpPr>
        <p:spPr>
          <a:xfrm>
            <a:off x="521408" y="3383280"/>
            <a:ext cx="8101200" cy="1120786"/>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​Verizon uses NJUNs to pull reports for accuracy checks, update member codes, and resolve disputes.</a:t>
            </a:r>
            <a:endParaRPr dirty="0">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A requirement to submit an NJUNS ticket upon completion of work would ensure timely notification for the next party in the process, improving efficiency and transparency. This simple practice has the potential to significantly reduce errors.</a:t>
            </a:r>
            <a:endParaRPr dirty="0">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When a company makes any edits or changes to NJUNS data, the company name and contact information are automatically recorded within the ticket. This feature allows users to easily reach out when there are questions about accuracy.</a:t>
            </a:r>
            <a:endParaRPr dirty="0">
              <a:latin typeface="Calibri"/>
              <a:ea typeface="Calibri"/>
              <a:cs typeface="Calibri"/>
              <a:sym typeface="Calibri"/>
            </a:endParaRPr>
          </a:p>
        </p:txBody>
      </p:sp>
      <p:sp>
        <p:nvSpPr>
          <p:cNvPr id="241" name="Google Shape;241;p37"/>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
        <p:nvSpPr>
          <p:cNvPr id="242" name="Google Shape;242;p37"/>
          <p:cNvSpPr/>
          <p:nvPr/>
        </p:nvSpPr>
        <p:spPr>
          <a:xfrm>
            <a:off x="87468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8"/>
          <p:cNvPicPr preferRelativeResize="0"/>
          <p:nvPr/>
        </p:nvPicPr>
        <p:blipFill>
          <a:blip r:embed="rId3">
            <a:alphaModFix/>
          </a:blip>
          <a:stretch>
            <a:fillRect/>
          </a:stretch>
        </p:blipFill>
        <p:spPr>
          <a:xfrm>
            <a:off x="219775" y="120000"/>
            <a:ext cx="8704451" cy="490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p:nvPr/>
        </p:nvSpPr>
        <p:spPr>
          <a:xfrm>
            <a:off x="473870" y="437625"/>
            <a:ext cx="6115200" cy="454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800" b="1" i="0" u="none" strike="noStrike" cap="none">
                <a:solidFill>
                  <a:srgbClr val="FF0000"/>
                </a:solidFill>
                <a:latin typeface="Calibri"/>
                <a:ea typeface="Calibri"/>
                <a:cs typeface="Calibri"/>
                <a:sym typeface="Calibri"/>
              </a:rPr>
              <a:t>NJUNS Home Page </a:t>
            </a:r>
            <a:endParaRPr sz="1800" i="0" u="none" strike="noStrike" cap="none">
              <a:solidFill>
                <a:srgbClr val="000000"/>
              </a:solidFill>
              <a:latin typeface="Calibri"/>
              <a:ea typeface="Calibri"/>
              <a:cs typeface="Calibri"/>
              <a:sym typeface="Calibri"/>
            </a:endParaRPr>
          </a:p>
        </p:txBody>
      </p:sp>
      <p:pic>
        <p:nvPicPr>
          <p:cNvPr id="149" name="Google Shape;149;p27"/>
          <p:cNvPicPr preferRelativeResize="0"/>
          <p:nvPr/>
        </p:nvPicPr>
        <p:blipFill rotWithShape="1">
          <a:blip r:embed="rId3">
            <a:alphaModFix/>
          </a:blip>
          <a:srcRect r="4988" b="47036"/>
          <a:stretch/>
        </p:blipFill>
        <p:spPr>
          <a:xfrm>
            <a:off x="382729" y="865510"/>
            <a:ext cx="8378543" cy="1479973"/>
          </a:xfrm>
          <a:prstGeom prst="rect">
            <a:avLst/>
          </a:prstGeom>
          <a:noFill/>
          <a:ln w="19050" cap="flat" cmpd="sng">
            <a:solidFill>
              <a:schemeClr val="dk1"/>
            </a:solidFill>
            <a:prstDash val="solid"/>
            <a:round/>
            <a:headEnd type="none" w="sm" len="sm"/>
            <a:tailEnd type="none" w="sm" len="sm"/>
          </a:ln>
        </p:spPr>
      </p:pic>
      <p:pic>
        <p:nvPicPr>
          <p:cNvPr id="150" name="Google Shape;150;p27"/>
          <p:cNvPicPr preferRelativeResize="0"/>
          <p:nvPr/>
        </p:nvPicPr>
        <p:blipFill rotWithShape="1">
          <a:blip r:embed="rId4">
            <a:alphaModFix/>
          </a:blip>
          <a:srcRect l="8527" t="5087" r="5250"/>
          <a:stretch/>
        </p:blipFill>
        <p:spPr>
          <a:xfrm>
            <a:off x="3054773" y="3259538"/>
            <a:ext cx="3034455" cy="1505894"/>
          </a:xfrm>
          <a:prstGeom prst="rect">
            <a:avLst/>
          </a:prstGeom>
          <a:noFill/>
          <a:ln>
            <a:noFill/>
          </a:ln>
        </p:spPr>
      </p:pic>
      <p:pic>
        <p:nvPicPr>
          <p:cNvPr id="151" name="Google Shape;151;p27"/>
          <p:cNvPicPr preferRelativeResize="0"/>
          <p:nvPr/>
        </p:nvPicPr>
        <p:blipFill rotWithShape="1">
          <a:blip r:embed="rId3">
            <a:alphaModFix/>
          </a:blip>
          <a:srcRect t="71222" r="4988"/>
          <a:stretch/>
        </p:blipFill>
        <p:spPr>
          <a:xfrm>
            <a:off x="382729" y="2371285"/>
            <a:ext cx="8378543" cy="804165"/>
          </a:xfrm>
          <a:prstGeom prst="rect">
            <a:avLst/>
          </a:prstGeom>
          <a:noFill/>
          <a:ln w="19050" cap="flat" cmpd="sng">
            <a:solidFill>
              <a:schemeClr val="dk1"/>
            </a:solidFill>
            <a:prstDash val="solid"/>
            <a:round/>
            <a:headEnd type="none" w="sm" len="sm"/>
            <a:tailEnd type="none" w="sm" len="sm"/>
          </a:ln>
        </p:spPr>
      </p:pic>
      <p:sp>
        <p:nvSpPr>
          <p:cNvPr id="152" name="Google Shape;152;p27"/>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p:nvPr/>
        </p:nvSpPr>
        <p:spPr>
          <a:xfrm>
            <a:off x="521409" y="1801707"/>
            <a:ext cx="8101200" cy="2485800"/>
          </a:xfrm>
          <a:prstGeom prst="rect">
            <a:avLst/>
          </a:prstGeom>
          <a:noFill/>
          <a:ln>
            <a:noFill/>
          </a:ln>
        </p:spPr>
        <p:txBody>
          <a:bodyPr spcFirstLastPara="1" wrap="square" lIns="68575" tIns="34275" rIns="68575" bIns="34275" anchor="t" anchorCtr="0">
            <a:normAutofit/>
          </a:bodyPr>
          <a:lstStyle/>
          <a:p>
            <a:pPr marL="177800" marR="0" lvl="0" indent="-173037" algn="l" rtl="0">
              <a:lnSpc>
                <a:spcPct val="100000"/>
              </a:lnSpc>
              <a:spcBef>
                <a:spcPts val="0"/>
              </a:spcBef>
              <a:spcAft>
                <a:spcPts val="0"/>
              </a:spcAft>
              <a:buClr>
                <a:srgbClr val="222222"/>
              </a:buClr>
              <a:buSzPts val="1400"/>
              <a:buFont typeface="Calibri"/>
              <a:buChar char="•"/>
            </a:pPr>
            <a:r>
              <a:rPr lang="en" sz="1400" i="0" u="none" strike="noStrike" cap="none" dirty="0">
                <a:solidFill>
                  <a:srgbClr val="222222"/>
                </a:solidFill>
                <a:latin typeface="Calibri"/>
                <a:ea typeface="Calibri"/>
                <a:cs typeface="Calibri"/>
                <a:sym typeface="Calibri"/>
              </a:rPr>
              <a:t>NJUNS efficiently manages pole attachment communications and tracks pole work via electronic tickets. </a:t>
            </a:r>
            <a:endParaRPr dirty="0">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400"/>
              <a:buFont typeface="Calibri"/>
              <a:buChar char="•"/>
            </a:pPr>
            <a:r>
              <a:rPr lang="en" sz="1400" i="0" u="none" strike="noStrike" cap="none" dirty="0">
                <a:solidFill>
                  <a:srgbClr val="222222"/>
                </a:solidFill>
                <a:latin typeface="Calibri"/>
                <a:ea typeface="Calibri"/>
                <a:cs typeface="Calibri"/>
                <a:sym typeface="Calibri"/>
              </a:rPr>
              <a:t>The system enhances transparency by notifying attachers of their next-to-go status for transfers related to pole replacements, and can be used for other make-ready work. Verizon, cable providers, and major electric companies use NJUNS in MA for work relating to pole replacements.</a:t>
            </a:r>
            <a:endParaRPr sz="1400" i="0" u="none" strike="noStrike" cap="none" dirty="0">
              <a:solidFill>
                <a:schemeClr val="dk1"/>
              </a:solidFill>
              <a:latin typeface="Calibri"/>
              <a:ea typeface="Calibri"/>
              <a:cs typeface="Calibri"/>
              <a:sym typeface="Calibri"/>
            </a:endParaRPr>
          </a:p>
          <a:p>
            <a:pPr marL="177800" marR="0" lvl="0" indent="-173037" algn="l" rtl="0">
              <a:lnSpc>
                <a:spcPct val="100000"/>
              </a:lnSpc>
              <a:spcBef>
                <a:spcPts val="800"/>
              </a:spcBef>
              <a:spcAft>
                <a:spcPts val="0"/>
              </a:spcAft>
              <a:buClr>
                <a:srgbClr val="222222"/>
              </a:buClr>
              <a:buSzPts val="1400"/>
              <a:buFont typeface="Calibri"/>
              <a:buChar char="•"/>
            </a:pPr>
            <a:r>
              <a:rPr lang="en" sz="1400" i="0" u="none" strike="noStrike" cap="none" dirty="0">
                <a:solidFill>
                  <a:srgbClr val="222222"/>
                </a:solidFill>
                <a:latin typeface="Calibri"/>
                <a:ea typeface="Calibri"/>
                <a:cs typeface="Calibri"/>
                <a:sym typeface="Calibri"/>
              </a:rPr>
              <a:t>Mandating NJUNS for pole work by all pole owners and attachers would make attachment transfers faster and more efficient and thus reduce double poles. Requiring that NJUNS be used for other make-ready work such as facility rearrangements also would increase efficiency.</a:t>
            </a:r>
            <a:endParaRPr dirty="0">
              <a:latin typeface="Calibri"/>
              <a:ea typeface="Calibri"/>
              <a:cs typeface="Calibri"/>
              <a:sym typeface="Calibri"/>
            </a:endParaRPr>
          </a:p>
          <a:p>
            <a:pPr marL="177800" marR="0" lvl="0" indent="-173037" algn="l" rtl="0">
              <a:lnSpc>
                <a:spcPct val="100000"/>
              </a:lnSpc>
              <a:spcBef>
                <a:spcPts val="800"/>
              </a:spcBef>
              <a:spcAft>
                <a:spcPts val="0"/>
              </a:spcAft>
              <a:buClr>
                <a:srgbClr val="222222"/>
              </a:buClr>
              <a:buSzPts val="1400"/>
              <a:buFont typeface="Calibri"/>
              <a:buChar char="•"/>
            </a:pPr>
            <a:r>
              <a:rPr lang="en" sz="1400" i="0" u="none" strike="noStrike" cap="none" dirty="0">
                <a:solidFill>
                  <a:srgbClr val="222222"/>
                </a:solidFill>
                <a:latin typeface="Calibri"/>
                <a:ea typeface="Calibri"/>
                <a:cs typeface="Calibri"/>
                <a:sym typeface="Calibri"/>
              </a:rPr>
              <a:t>New York is considering adoption of a requirement that NJUNS be used for all pole work.</a:t>
            </a:r>
            <a:endParaRPr sz="1400" i="0" u="none" strike="noStrike" cap="none" dirty="0">
              <a:solidFill>
                <a:schemeClr val="dk1"/>
              </a:solidFill>
              <a:latin typeface="Calibri"/>
              <a:ea typeface="Calibri"/>
              <a:cs typeface="Calibri"/>
              <a:sym typeface="Calibri"/>
            </a:endParaRPr>
          </a:p>
        </p:txBody>
      </p:sp>
      <p:sp>
        <p:nvSpPr>
          <p:cNvPr id="158" name="Google Shape;158;p28"/>
          <p:cNvSpPr txBox="1"/>
          <p:nvPr/>
        </p:nvSpPr>
        <p:spPr>
          <a:xfrm>
            <a:off x="473875" y="437625"/>
            <a:ext cx="8021400" cy="9915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800" b="1" i="0" u="none" strike="noStrike" cap="none" dirty="0">
                <a:solidFill>
                  <a:srgbClr val="FF0000"/>
                </a:solidFill>
                <a:latin typeface="Calibri"/>
                <a:ea typeface="Calibri"/>
                <a:cs typeface="Calibri"/>
                <a:sym typeface="Calibri"/>
              </a:rPr>
              <a:t>A. Describe and discuss the NJUNS database, including a description of the different functionalities of the database currently utilized and available to pole owners and enrolled attachers. Provide screenshots, if available. </a:t>
            </a:r>
            <a:endParaRPr sz="1800" b="1" i="0" u="none" strike="noStrike" cap="none" dirty="0">
              <a:solidFill>
                <a:schemeClr val="dk1"/>
              </a:solidFill>
              <a:latin typeface="Calibri"/>
              <a:ea typeface="Calibri"/>
              <a:cs typeface="Calibri"/>
              <a:sym typeface="Calibri"/>
            </a:endParaRPr>
          </a:p>
        </p:txBody>
      </p:sp>
      <p:sp>
        <p:nvSpPr>
          <p:cNvPr id="159" name="Google Shape;159;p28"/>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pic>
        <p:nvPicPr>
          <p:cNvPr id="165" name="Google Shape;165;p29"/>
          <p:cNvPicPr preferRelativeResize="0"/>
          <p:nvPr/>
        </p:nvPicPr>
        <p:blipFill>
          <a:blip r:embed="rId3">
            <a:alphaModFix/>
          </a:blip>
          <a:stretch>
            <a:fillRect/>
          </a:stretch>
        </p:blipFill>
        <p:spPr>
          <a:xfrm>
            <a:off x="157150" y="675990"/>
            <a:ext cx="8829700" cy="3791522"/>
          </a:xfrm>
          <a:prstGeom prst="rect">
            <a:avLst/>
          </a:prstGeom>
          <a:noFill/>
          <a:ln w="28575" cap="flat" cmpd="sng">
            <a:solidFill>
              <a:schemeClr val="dk1"/>
            </a:solidFill>
            <a:prstDash val="solid"/>
            <a:round/>
            <a:headEnd type="none" w="sm" len="sm"/>
            <a:tailEnd type="none" w="sm" len="sm"/>
          </a:ln>
        </p:spPr>
      </p:pic>
      <p:sp>
        <p:nvSpPr>
          <p:cNvPr id="166" name="Google Shape;166;p29"/>
          <p:cNvSpPr txBox="1"/>
          <p:nvPr/>
        </p:nvSpPr>
        <p:spPr>
          <a:xfrm>
            <a:off x="3472352" y="354650"/>
            <a:ext cx="2199300" cy="287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0000"/>
              </a:buClr>
              <a:buSzPts val="1800"/>
              <a:buFont typeface="Verizon NHG DS"/>
              <a:buNone/>
            </a:pPr>
            <a:r>
              <a:rPr lang="en" sz="1800" b="1" i="0" u="none" strike="noStrike" cap="none">
                <a:solidFill>
                  <a:srgbClr val="FF0000"/>
                </a:solidFill>
                <a:latin typeface="Calibri"/>
                <a:ea typeface="Calibri"/>
                <a:cs typeface="Calibri"/>
                <a:sym typeface="Calibri"/>
              </a:rPr>
              <a:t>NJUNS TICKET SAMPLE</a:t>
            </a:r>
            <a:r>
              <a:rPr lang="en" sz="1800" b="1" i="0" u="none" strike="noStrike" cap="none">
                <a:solidFill>
                  <a:srgbClr val="FF0000"/>
                </a:solidFill>
                <a:latin typeface="Verizon NHG DS"/>
                <a:ea typeface="Verizon NHG DS"/>
                <a:cs typeface="Verizon NHG DS"/>
                <a:sym typeface="Verizon NHG DS"/>
              </a:rPr>
              <a:t> </a:t>
            </a:r>
            <a:endParaRPr sz="1400" b="0" i="0" u="none" strike="noStrike" cap="none">
              <a:solidFill>
                <a:srgbClr val="000000"/>
              </a:solidFill>
              <a:latin typeface="Verizon NHG DS"/>
              <a:ea typeface="Verizon NHG DS"/>
              <a:cs typeface="Verizon NHG DS"/>
              <a:sym typeface="Verizon NHG D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p:nvPr/>
        </p:nvSpPr>
        <p:spPr>
          <a:xfrm>
            <a:off x="473875" y="815448"/>
            <a:ext cx="8019900" cy="10395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Temporary attachments have been the exception, not the norm for Verizon, and are rarely granted due to safety concerns. When permitted, such attachments can be accounted for in NJUNS.</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Temporary attachments should be prohibited under all circumstances unless the attacher is an NJUNS member.</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Requiring NJUNS membership facilitates a smoother transfer of attachments and removal of double poles, because all attached parties will be listed on the NJUNS ticket.</a:t>
            </a:r>
            <a:endParaRPr>
              <a:latin typeface="Calibri"/>
              <a:ea typeface="Calibri"/>
              <a:cs typeface="Calibri"/>
              <a:sym typeface="Calibri"/>
            </a:endParaRPr>
          </a:p>
        </p:txBody>
      </p:sp>
      <p:sp>
        <p:nvSpPr>
          <p:cNvPr id="172" name="Google Shape;172;p30"/>
          <p:cNvSpPr txBox="1"/>
          <p:nvPr/>
        </p:nvSpPr>
        <p:spPr>
          <a:xfrm>
            <a:off x="473875" y="437625"/>
            <a:ext cx="7391700" cy="2802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dirty="0">
                <a:solidFill>
                  <a:srgbClr val="FF0000"/>
                </a:solidFill>
                <a:latin typeface="Calibri"/>
                <a:ea typeface="Calibri"/>
                <a:cs typeface="Calibri"/>
                <a:sym typeface="Calibri"/>
              </a:rPr>
              <a:t>i. Discuss whether/how temporary attachments are or could be accounted for in NJUNS</a:t>
            </a:r>
            <a:endParaRPr sz="1600" b="1" i="0" u="none" strike="noStrike" cap="none" dirty="0">
              <a:solidFill>
                <a:schemeClr val="dk1"/>
              </a:solidFill>
              <a:latin typeface="Calibri"/>
              <a:ea typeface="Calibri"/>
              <a:cs typeface="Calibri"/>
              <a:sym typeface="Calibri"/>
            </a:endParaRPr>
          </a:p>
        </p:txBody>
      </p:sp>
      <p:sp>
        <p:nvSpPr>
          <p:cNvPr id="173" name="Google Shape;173;p30"/>
          <p:cNvSpPr txBox="1"/>
          <p:nvPr/>
        </p:nvSpPr>
        <p:spPr>
          <a:xfrm>
            <a:off x="473875" y="1952575"/>
            <a:ext cx="7269300" cy="2799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ii. Discuss whether/how wireless attachments are or could be accounted for in NJUNS</a:t>
            </a:r>
            <a:endParaRPr sz="1600" b="1" i="0" u="none" strike="noStrike" cap="none">
              <a:solidFill>
                <a:schemeClr val="dk1"/>
              </a:solidFill>
              <a:latin typeface="Calibri"/>
              <a:ea typeface="Calibri"/>
              <a:cs typeface="Calibri"/>
              <a:sym typeface="Calibri"/>
            </a:endParaRPr>
          </a:p>
        </p:txBody>
      </p:sp>
      <p:sp>
        <p:nvSpPr>
          <p:cNvPr id="174" name="Google Shape;174;p30"/>
          <p:cNvSpPr txBox="1"/>
          <p:nvPr/>
        </p:nvSpPr>
        <p:spPr>
          <a:xfrm>
            <a:off x="473869" y="2330106"/>
            <a:ext cx="8019900" cy="1015800"/>
          </a:xfrm>
          <a:prstGeom prst="rect">
            <a:avLst/>
          </a:prstGeom>
          <a:noFill/>
          <a:ln>
            <a:noFill/>
          </a:ln>
        </p:spPr>
        <p:txBody>
          <a:bodyPr spcFirstLastPara="1" wrap="square" lIns="91425" tIns="45700" rIns="91425" bIns="45700" anchor="t" anchorCtr="0">
            <a:spAutoFit/>
          </a:bodyPr>
          <a:lstStyle/>
          <a:p>
            <a:pPr marL="290512" marR="0" lvl="0" indent="-285750"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The process for wireless attachments is the same as the one used for wireline attachments.</a:t>
            </a:r>
            <a:endParaRPr>
              <a:latin typeface="Calibri"/>
              <a:ea typeface="Calibri"/>
              <a:cs typeface="Calibri"/>
              <a:sym typeface="Calibri"/>
            </a:endParaRPr>
          </a:p>
          <a:p>
            <a:pPr marL="290512" marR="0" lvl="0" indent="-285750"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If the wireless entity uses the NJUNS database, it will receive a notification when it is the wireless entity’s turn to transfer its equipment to a new pole.</a:t>
            </a:r>
            <a:endParaRPr>
              <a:latin typeface="Calibri"/>
              <a:ea typeface="Calibri"/>
              <a:cs typeface="Calibri"/>
              <a:sym typeface="Calibri"/>
            </a:endParaRPr>
          </a:p>
          <a:p>
            <a:pPr marL="290512" marR="0" lvl="0" indent="-285750"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Wireless attachments can be managed by NJUNS. The system offers various functionalities, including a remarks section for each step of the process.</a:t>
            </a:r>
            <a:endParaRPr>
              <a:latin typeface="Calibri"/>
              <a:ea typeface="Calibri"/>
              <a:cs typeface="Calibri"/>
              <a:sym typeface="Calibri"/>
            </a:endParaRPr>
          </a:p>
        </p:txBody>
      </p:sp>
      <p:sp>
        <p:nvSpPr>
          <p:cNvPr id="175" name="Google Shape;175;p30"/>
          <p:cNvSpPr txBox="1"/>
          <p:nvPr/>
        </p:nvSpPr>
        <p:spPr>
          <a:xfrm>
            <a:off x="473869" y="3821052"/>
            <a:ext cx="8101200" cy="6354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Verizon does not support a requirement that pole owners must allow EVSE to be attached to their poles, but our concern does not relate to NJUNS.</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EVSE can be accounted for in NJUNS in the same manner as wireline attachments.</a:t>
            </a:r>
            <a:endParaRPr>
              <a:latin typeface="Calibri"/>
              <a:ea typeface="Calibri"/>
              <a:cs typeface="Calibri"/>
              <a:sym typeface="Calibri"/>
            </a:endParaRPr>
          </a:p>
        </p:txBody>
      </p:sp>
      <p:sp>
        <p:nvSpPr>
          <p:cNvPr id="176" name="Google Shape;176;p30"/>
          <p:cNvSpPr txBox="1"/>
          <p:nvPr/>
        </p:nvSpPr>
        <p:spPr>
          <a:xfrm>
            <a:off x="473875" y="3443525"/>
            <a:ext cx="7006800" cy="2328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iii. Discuss whether/how EVSE attachments are or could be accounted for in NJUNS</a:t>
            </a:r>
            <a:endParaRPr>
              <a:latin typeface="Calibri"/>
              <a:ea typeface="Calibri"/>
              <a:cs typeface="Calibri"/>
              <a:sym typeface="Calibri"/>
            </a:endParaRPr>
          </a:p>
        </p:txBody>
      </p:sp>
      <p:sp>
        <p:nvSpPr>
          <p:cNvPr id="177" name="Google Shape;177;p30"/>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p:nvPr/>
        </p:nvSpPr>
        <p:spPr>
          <a:xfrm>
            <a:off x="453548" y="1110506"/>
            <a:ext cx="8101200" cy="9690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When Verizon discovers an abandoned facility, it seeks to determine the facility type and owner, and then informs the responsible party</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To determine the owner, Verizon reviews its records and attempts to find contact information. </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Verizon’s state government affairs team works with municipal officials to address abandoned municipal attachments. </a:t>
            </a:r>
            <a:endParaRPr>
              <a:latin typeface="Calibri"/>
              <a:ea typeface="Calibri"/>
              <a:cs typeface="Calibri"/>
              <a:sym typeface="Calibri"/>
            </a:endParaRPr>
          </a:p>
        </p:txBody>
      </p:sp>
      <p:sp>
        <p:nvSpPr>
          <p:cNvPr id="183" name="Google Shape;183;p31"/>
          <p:cNvSpPr txBox="1"/>
          <p:nvPr/>
        </p:nvSpPr>
        <p:spPr>
          <a:xfrm>
            <a:off x="453550" y="396600"/>
            <a:ext cx="6986100" cy="4758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iv. Describe your company’s processes and protocols for identifying and addressing abandoned attachments in NJUNS</a:t>
            </a:r>
            <a:endParaRPr>
              <a:latin typeface="Calibri"/>
              <a:ea typeface="Calibri"/>
              <a:cs typeface="Calibri"/>
              <a:sym typeface="Calibri"/>
            </a:endParaRPr>
          </a:p>
        </p:txBody>
      </p:sp>
      <p:sp>
        <p:nvSpPr>
          <p:cNvPr id="184" name="Google Shape;184;p31"/>
          <p:cNvSpPr txBox="1"/>
          <p:nvPr/>
        </p:nvSpPr>
        <p:spPr>
          <a:xfrm>
            <a:off x="453548" y="3064005"/>
            <a:ext cx="8101200" cy="10419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A non-participating third party in the communication space refers to an individual or entity that is not a registered user of NJUNS. When Verizon knows who the individual or entity is, we will identify the non-user in the remarks section of NJUNS.</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 Verizon regularly reviews NJUNS for newly registered members and, when such members are found, replaces their entries in NJUNS with active member codes.</a:t>
            </a:r>
            <a:endParaRPr>
              <a:latin typeface="Calibri"/>
              <a:ea typeface="Calibri"/>
              <a:cs typeface="Calibri"/>
              <a:sym typeface="Calibri"/>
            </a:endParaRPr>
          </a:p>
        </p:txBody>
      </p:sp>
      <p:sp>
        <p:nvSpPr>
          <p:cNvPr id="185" name="Google Shape;185;p31"/>
          <p:cNvSpPr txBox="1"/>
          <p:nvPr/>
        </p:nvSpPr>
        <p:spPr>
          <a:xfrm>
            <a:off x="453550" y="2224950"/>
            <a:ext cx="7143600" cy="6936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v. Define and explain the term “non-participating 3rd party” as reflected in Verizon’s bi-annual double pole reported submitted in D.T.E. 03-87. Similarly, discuss how unregistered attachers are accounted for in NJUNS</a:t>
            </a:r>
            <a:endParaRPr>
              <a:latin typeface="Calibri"/>
              <a:ea typeface="Calibri"/>
              <a:cs typeface="Calibri"/>
              <a:sym typeface="Calibri"/>
            </a:endParaRPr>
          </a:p>
        </p:txBody>
      </p:sp>
      <p:sp>
        <p:nvSpPr>
          <p:cNvPr id="186" name="Google Shape;186;p31"/>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p:nvPr/>
        </p:nvSpPr>
        <p:spPr>
          <a:xfrm>
            <a:off x="409650" y="999804"/>
            <a:ext cx="8101200" cy="8259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The inclusion of such codes for non-participating municipal attachers assists pole owners in identifying the next-to-go entity for each pole. When that entity is the municipality, NJUNS generates reports that enable us to notify the municipality that it is next to go. </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The inclusion of these codes helps reduce the turnaround time for the removal of poles with municipal attachments.</a:t>
            </a:r>
            <a:endParaRPr>
              <a:latin typeface="Calibri"/>
              <a:ea typeface="Calibri"/>
              <a:cs typeface="Calibri"/>
              <a:sym typeface="Calibri"/>
            </a:endParaRPr>
          </a:p>
        </p:txBody>
      </p:sp>
      <p:sp>
        <p:nvSpPr>
          <p:cNvPr id="192" name="Google Shape;192;p32"/>
          <p:cNvSpPr txBox="1"/>
          <p:nvPr/>
        </p:nvSpPr>
        <p:spPr>
          <a:xfrm>
            <a:off x="409650" y="506300"/>
            <a:ext cx="7659900" cy="2601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vi. Discuss why specific non-participating municipal attachers are assigned codes in NJUNS</a:t>
            </a:r>
            <a:endParaRPr>
              <a:latin typeface="Calibri"/>
              <a:ea typeface="Calibri"/>
              <a:cs typeface="Calibri"/>
              <a:sym typeface="Calibri"/>
            </a:endParaRPr>
          </a:p>
        </p:txBody>
      </p:sp>
      <p:sp>
        <p:nvSpPr>
          <p:cNvPr id="193" name="Google Shape;193;p32"/>
          <p:cNvSpPr txBox="1"/>
          <p:nvPr/>
        </p:nvSpPr>
        <p:spPr>
          <a:xfrm>
            <a:off x="409653" y="3227484"/>
            <a:ext cx="8101200" cy="9717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NJUNS can be used to track third-party attachments, manage requests, and monitor project capabilities. Verizon proposes that NJUNS be used for all make ready work. </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See next slide for sample NJUNS make ready ticket. </a:t>
            </a:r>
            <a:endParaRPr>
              <a:latin typeface="Calibri"/>
              <a:ea typeface="Calibri"/>
              <a:cs typeface="Calibri"/>
              <a:sym typeface="Calibri"/>
            </a:endParaRPr>
          </a:p>
        </p:txBody>
      </p:sp>
      <p:sp>
        <p:nvSpPr>
          <p:cNvPr id="194" name="Google Shape;194;p32"/>
          <p:cNvSpPr txBox="1"/>
          <p:nvPr/>
        </p:nvSpPr>
        <p:spPr>
          <a:xfrm>
            <a:off x="409650" y="2435925"/>
            <a:ext cx="7951500" cy="4920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vii. Describe and discuss additional functional capabilities not being utilized by your company. Provide screenshots, if available</a:t>
            </a:r>
            <a:endParaRPr>
              <a:latin typeface="Calibri"/>
              <a:ea typeface="Calibri"/>
              <a:cs typeface="Calibri"/>
              <a:sym typeface="Calibri"/>
            </a:endParaRPr>
          </a:p>
        </p:txBody>
      </p:sp>
      <p:sp>
        <p:nvSpPr>
          <p:cNvPr id="195" name="Google Shape;195;p32"/>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3"/>
          <p:cNvPicPr preferRelativeResize="0"/>
          <p:nvPr/>
        </p:nvPicPr>
        <p:blipFill rotWithShape="1">
          <a:blip r:embed="rId3">
            <a:alphaModFix/>
          </a:blip>
          <a:srcRect/>
          <a:stretch/>
        </p:blipFill>
        <p:spPr>
          <a:xfrm>
            <a:off x="969220" y="792480"/>
            <a:ext cx="7205559" cy="3682798"/>
          </a:xfrm>
          <a:prstGeom prst="rect">
            <a:avLst/>
          </a:prstGeom>
          <a:noFill/>
          <a:ln w="28575" cap="flat" cmpd="sng">
            <a:solidFill>
              <a:schemeClr val="dk1"/>
            </a:solidFill>
            <a:prstDash val="solid"/>
            <a:round/>
            <a:headEnd type="none" w="sm" len="sm"/>
            <a:tailEnd type="none" w="sm" len="sm"/>
          </a:ln>
        </p:spPr>
      </p:pic>
      <p:sp>
        <p:nvSpPr>
          <p:cNvPr id="201" name="Google Shape;201;p33"/>
          <p:cNvSpPr txBox="1"/>
          <p:nvPr/>
        </p:nvSpPr>
        <p:spPr>
          <a:xfrm>
            <a:off x="2940148" y="424625"/>
            <a:ext cx="3460651" cy="287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0000"/>
              </a:buClr>
              <a:buSzPts val="1800"/>
              <a:buFont typeface="Verizon NHG DS"/>
              <a:buNone/>
            </a:pPr>
            <a:r>
              <a:rPr lang="en" sz="1800" b="1" dirty="0">
                <a:solidFill>
                  <a:srgbClr val="FF0000"/>
                </a:solidFill>
                <a:latin typeface="Calibri"/>
                <a:ea typeface="Calibri"/>
                <a:cs typeface="Calibri"/>
                <a:sym typeface="Calibri"/>
              </a:rPr>
              <a:t>Make-Ready </a:t>
            </a:r>
            <a:r>
              <a:rPr lang="en" sz="1800" b="1" i="0" u="none" strike="noStrike" cap="none" dirty="0">
                <a:solidFill>
                  <a:srgbClr val="FF0000"/>
                </a:solidFill>
                <a:latin typeface="Calibri"/>
                <a:ea typeface="Calibri"/>
                <a:cs typeface="Calibri"/>
                <a:sym typeface="Calibri"/>
              </a:rPr>
              <a:t>NJUNS TICKET SAMPLE </a:t>
            </a:r>
            <a:endParaRPr sz="1400" i="0" u="none" strike="noStrike" cap="none" dirty="0">
              <a:solidFill>
                <a:srgbClr val="000000"/>
              </a:solidFill>
              <a:latin typeface="Calibri"/>
              <a:ea typeface="Calibri"/>
              <a:cs typeface="Calibri"/>
              <a:sym typeface="Calibri"/>
            </a:endParaRPr>
          </a:p>
        </p:txBody>
      </p:sp>
      <p:sp>
        <p:nvSpPr>
          <p:cNvPr id="202" name="Google Shape;202;p33"/>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
        <p:nvSpPr>
          <p:cNvPr id="203" name="Google Shape;203;p33"/>
          <p:cNvSpPr txBox="1"/>
          <p:nvPr/>
        </p:nvSpPr>
        <p:spPr>
          <a:xfrm>
            <a:off x="1611825" y="2256550"/>
            <a:ext cx="1683600" cy="3153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04" name="Google Shape;204;p33"/>
          <p:cNvSpPr txBox="1"/>
          <p:nvPr/>
        </p:nvSpPr>
        <p:spPr>
          <a:xfrm>
            <a:off x="3918525" y="2084625"/>
            <a:ext cx="766500" cy="2448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05" name="Google Shape;205;p33"/>
          <p:cNvSpPr txBox="1"/>
          <p:nvPr/>
        </p:nvSpPr>
        <p:spPr>
          <a:xfrm>
            <a:off x="6719500" y="2220725"/>
            <a:ext cx="548700" cy="717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06" name="Google Shape;206;p33"/>
          <p:cNvSpPr txBox="1"/>
          <p:nvPr/>
        </p:nvSpPr>
        <p:spPr>
          <a:xfrm>
            <a:off x="2378325" y="4068950"/>
            <a:ext cx="265200" cy="2448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p:nvPr/>
        </p:nvSpPr>
        <p:spPr>
          <a:xfrm>
            <a:off x="521409" y="1247564"/>
            <a:ext cx="8101200" cy="9111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NJUNS automatically sends an email to the entity that is next to go for upcoming transfer work. NJUNS also generates a weekly next-to-go report on activity volumes.</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Verizon may supplement NJUNs notices with emails and phone notifications when deemed necessary.</a:t>
            </a:r>
            <a:endParaRPr>
              <a:latin typeface="Calibri"/>
              <a:ea typeface="Calibri"/>
              <a:cs typeface="Calibri"/>
              <a:sym typeface="Calibri"/>
            </a:endParaRPr>
          </a:p>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a:solidFill>
                  <a:schemeClr val="dk1"/>
                </a:solidFill>
                <a:latin typeface="Calibri"/>
                <a:ea typeface="Calibri"/>
                <a:cs typeface="Calibri"/>
                <a:sym typeface="Calibri"/>
              </a:rPr>
              <a:t>NJUNS members may monitor their next to go volumes to help them manage their workload.</a:t>
            </a:r>
            <a:endParaRPr>
              <a:latin typeface="Calibri"/>
              <a:ea typeface="Calibri"/>
              <a:cs typeface="Calibri"/>
              <a:sym typeface="Calibri"/>
            </a:endParaRPr>
          </a:p>
        </p:txBody>
      </p:sp>
      <p:sp>
        <p:nvSpPr>
          <p:cNvPr id="212" name="Google Shape;212;p34"/>
          <p:cNvSpPr txBox="1"/>
          <p:nvPr/>
        </p:nvSpPr>
        <p:spPr>
          <a:xfrm>
            <a:off x="473875" y="437625"/>
            <a:ext cx="7269300" cy="4566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viii. Describe how NJUNS and your entity notifies attachers when they need to shift or move their attachments. Provide screenshots, if available</a:t>
            </a:r>
            <a:endParaRPr>
              <a:latin typeface="Calibri"/>
              <a:ea typeface="Calibri"/>
              <a:cs typeface="Calibri"/>
              <a:sym typeface="Calibri"/>
            </a:endParaRPr>
          </a:p>
        </p:txBody>
      </p:sp>
      <p:sp>
        <p:nvSpPr>
          <p:cNvPr id="213" name="Google Shape;213;p34"/>
          <p:cNvSpPr txBox="1"/>
          <p:nvPr/>
        </p:nvSpPr>
        <p:spPr>
          <a:xfrm>
            <a:off x="473875" y="2512050"/>
            <a:ext cx="7578300" cy="463200"/>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2700000" algn="tl" rotWithShape="0">
              <a:srgbClr val="F50A23">
                <a:alpha val="70000"/>
              </a:srgb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600" b="1" i="0" u="none" strike="noStrike" cap="none">
                <a:solidFill>
                  <a:srgbClr val="FF0000"/>
                </a:solidFill>
                <a:latin typeface="Calibri"/>
                <a:ea typeface="Calibri"/>
                <a:cs typeface="Calibri"/>
                <a:sym typeface="Calibri"/>
              </a:rPr>
              <a:t>ix. Discuss how NJUNS is funded and whether MLPs or attachers must pay to register and input data into NJUNS</a:t>
            </a:r>
            <a:endParaRPr>
              <a:latin typeface="Calibri"/>
              <a:ea typeface="Calibri"/>
              <a:cs typeface="Calibri"/>
              <a:sym typeface="Calibri"/>
            </a:endParaRPr>
          </a:p>
        </p:txBody>
      </p:sp>
      <p:sp>
        <p:nvSpPr>
          <p:cNvPr id="214" name="Google Shape;214;p34"/>
          <p:cNvSpPr txBox="1"/>
          <p:nvPr/>
        </p:nvSpPr>
        <p:spPr>
          <a:xfrm>
            <a:off x="521409" y="3328245"/>
            <a:ext cx="8101200" cy="567600"/>
          </a:xfrm>
          <a:prstGeom prst="rect">
            <a:avLst/>
          </a:prstGeom>
          <a:noFill/>
          <a:ln>
            <a:noFill/>
          </a:ln>
        </p:spPr>
        <p:txBody>
          <a:bodyPr spcFirstLastPara="1" wrap="square" lIns="68575" tIns="34275" rIns="68575" bIns="34275" anchor="t" anchorCtr="0">
            <a:noAutofit/>
          </a:bodyPr>
          <a:lstStyle/>
          <a:p>
            <a:pPr marL="177800" marR="0" lvl="0" indent="-173037" algn="l" rtl="0">
              <a:lnSpc>
                <a:spcPct val="100000"/>
              </a:lnSpc>
              <a:spcBef>
                <a:spcPts val="0"/>
              </a:spcBef>
              <a:spcAft>
                <a:spcPts val="0"/>
              </a:spcAft>
              <a:buClr>
                <a:srgbClr val="222222"/>
              </a:buClr>
              <a:buSzPts val="1200"/>
              <a:buFont typeface="Calibri"/>
              <a:buChar char="•"/>
            </a:pPr>
            <a:r>
              <a:rPr lang="en" sz="1200" i="0" u="none" strike="noStrike" cap="none" dirty="0">
                <a:solidFill>
                  <a:schemeClr val="dk1"/>
                </a:solidFill>
                <a:latin typeface="Calibri"/>
                <a:ea typeface="Calibri"/>
                <a:cs typeface="Calibri"/>
                <a:sym typeface="Calibri"/>
              </a:rPr>
              <a:t>NJUNS is a non-profit utility supported by an annual fee paid by pole owners. Third parties may use this system for free.</a:t>
            </a:r>
            <a:endParaRPr dirty="0">
              <a:latin typeface="Calibri"/>
              <a:ea typeface="Calibri"/>
              <a:cs typeface="Calibri"/>
              <a:sym typeface="Calibri"/>
            </a:endParaRPr>
          </a:p>
        </p:txBody>
      </p:sp>
      <p:sp>
        <p:nvSpPr>
          <p:cNvPr id="215" name="Google Shape;215;p34"/>
          <p:cNvSpPr/>
          <p:nvPr/>
        </p:nvSpPr>
        <p:spPr>
          <a:xfrm>
            <a:off x="8816050" y="4723975"/>
            <a:ext cx="139800" cy="244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65BC66AD5D04E9A23FB5221A975F9" ma:contentTypeVersion="17" ma:contentTypeDescription="Create a new document." ma:contentTypeScope="" ma:versionID="af3d8b20920c1437d727cace1d79eba6">
  <xsd:schema xmlns:xsd="http://www.w3.org/2001/XMLSchema" xmlns:xs="http://www.w3.org/2001/XMLSchema" xmlns:p="http://schemas.microsoft.com/office/2006/metadata/properties" xmlns:ns2="5144e9f8-d028-4b34-9a0b-fdee0e5e500e" xmlns:ns3="fdcd57df-05e8-4749-9cc8-5afe3dcd00a5" targetNamespace="http://schemas.microsoft.com/office/2006/metadata/properties" ma:root="true" ma:fieldsID="68fbba06969c665ef9651bcaf0906c41" ns2:_="" ns3:_="">
    <xsd:import namespace="5144e9f8-d028-4b34-9a0b-fdee0e5e500e"/>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4e9f8-d028-4b34-9a0b-fdee0e5e5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b7a541-7184-4c12-9f5b-fab6ad12ba43}"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44e9f8-d028-4b34-9a0b-fdee0e5e500e">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E677A759-8C2F-4DE3-86D6-E334AE8F8F5F}"/>
</file>

<file path=customXml/itemProps2.xml><?xml version="1.0" encoding="utf-8"?>
<ds:datastoreItem xmlns:ds="http://schemas.openxmlformats.org/officeDocument/2006/customXml" ds:itemID="{EE5BBA90-D8E1-4E56-8DA0-1C79AFC9AD03}"/>
</file>

<file path=customXml/itemProps3.xml><?xml version="1.0" encoding="utf-8"?>
<ds:datastoreItem xmlns:ds="http://schemas.openxmlformats.org/officeDocument/2006/customXml" ds:itemID="{DABF79D4-B447-4D14-8CCE-F87E817FE553}"/>
</file>

<file path=docProps/app.xml><?xml version="1.0" encoding="utf-8"?>
<Properties xmlns="http://schemas.openxmlformats.org/officeDocument/2006/extended-properties" xmlns:vt="http://schemas.openxmlformats.org/officeDocument/2006/docPropsVTypes">
  <TotalTime>12</TotalTime>
  <Words>1404</Words>
  <Application>Microsoft Office PowerPoint</Application>
  <PresentationFormat>On-screen Show (16:9)</PresentationFormat>
  <Paragraphs>66</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Verizon NHG TX</vt:lpstr>
      <vt:lpstr>Calibri</vt:lpstr>
      <vt:lpstr>Arial</vt:lpstr>
      <vt:lpstr>Verizon NHG DS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O'Roark, Dulaney L</dc:creator>
  <cp:lastModifiedBy>O'Roark, Dulaney L</cp:lastModifiedBy>
  <cp:revision>4</cp:revision>
  <dcterms:modified xsi:type="dcterms:W3CDTF">2025-06-16T13:47:26Z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0x010100C0965BC66AD5D04E9A23FB5221A975F9</vt:lpwstr>
  </property>
</Properties>
</file>