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handoutMasterIdLst>
    <p:handoutMasterId r:id="rId24"/>
  </p:handoutMasterIdLst>
  <p:sldIdLst>
    <p:sldId id="275" r:id="rId5"/>
    <p:sldId id="258" r:id="rId6"/>
    <p:sldId id="260" r:id="rId7"/>
    <p:sldId id="261" r:id="rId8"/>
    <p:sldId id="259" r:id="rId9"/>
    <p:sldId id="262" r:id="rId10"/>
    <p:sldId id="263" r:id="rId11"/>
    <p:sldId id="264" r:id="rId12"/>
    <p:sldId id="265" r:id="rId13"/>
    <p:sldId id="274" r:id="rId14"/>
    <p:sldId id="267" r:id="rId15"/>
    <p:sldId id="268" r:id="rId16"/>
    <p:sldId id="269" r:id="rId17"/>
    <p:sldId id="270" r:id="rId18"/>
    <p:sldId id="273" r:id="rId19"/>
    <p:sldId id="276"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75E00-779D-D37A-43F2-1EB060363812}" name="Greene, Andrew (DPU)" initials="GA(" userId="S::andrew.greene@mass.gov::916a76a1-4776-4b8c-8dce-b23d2745d3ca" providerId="AD"/>
  <p188:author id="{E712A600-D884-BED1-52D8-FDF9179E0635}" name="Wang, Wayne (DPU)" initials="WW(" userId="S::Wayne.Wang@mass.gov::8085226e-6965-45cb-b232-48d5c581de57" providerId="AD"/>
  <p188:author id="{B7FAFD18-33E6-4A99-373A-E41CC88728C1}" name="Sharkey, Donna (DPU)" initials="S(" userId="S::donna.sharkey@mass.gov::fedc055d-c53d-40e5-b93e-14a7382e0f2e" providerId="AD"/>
  <p188:author id="{CBFB64BF-2DE9-423B-7AE6-6BFD7BBDF40D}" name="Evans, Joan (DPU)" initials="E(" userId="S::joan.evans@mass.gov::c6632897-7f49-4418-b669-dad468cc8c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ene, Andrew (DPU)" initials="GA(" lastIdx="5" clrIdx="0">
    <p:extLst>
      <p:ext uri="{19B8F6BF-5375-455C-9EA6-DF929625EA0E}">
        <p15:presenceInfo xmlns:p15="http://schemas.microsoft.com/office/powerpoint/2012/main" userId="S::andrew.greene@mass.gov::916a76a1-4776-4b8c-8dce-b23d2745d3ca" providerId="AD"/>
      </p:ext>
    </p:extLst>
  </p:cmAuthor>
  <p:cmAuthor id="2" name="Hazle, Dean (DPU)" initials="HD(" lastIdx="7" clrIdx="1">
    <p:extLst>
      <p:ext uri="{19B8F6BF-5375-455C-9EA6-DF929625EA0E}">
        <p15:presenceInfo xmlns:p15="http://schemas.microsoft.com/office/powerpoint/2012/main" userId="S::Dean.Hazle@mass.gov::dcb5eb74-d517-453a-a5c5-0d486c7e3cc8" providerId="AD"/>
      </p:ext>
    </p:extLst>
  </p:cmAuthor>
  <p:cmAuthor id="3" name="Young, John (DPU)" initials="YJ(" lastIdx="3" clrIdx="2">
    <p:extLst>
      <p:ext uri="{19B8F6BF-5375-455C-9EA6-DF929625EA0E}">
        <p15:presenceInfo xmlns:p15="http://schemas.microsoft.com/office/powerpoint/2012/main" userId="Young, John (DP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9D6"/>
    <a:srgbClr val="1B3155"/>
    <a:srgbClr val="7D97E5"/>
    <a:srgbClr val="B5C4F0"/>
    <a:srgbClr val="FFFFFF"/>
    <a:srgbClr val="002060"/>
    <a:srgbClr val="1F497D"/>
    <a:srgbClr val="8198B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7DBD7-D8B7-4D40-9E90-1BD05AF73854}" v="2" dt="2025-11-05T22:46:03.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2C897-B2C0-44E6-AAF4-B8126629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B96C9A-5406-4C25-A6C2-0E5559816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7D260-BC8B-4866-994E-BB3B1D466CA6}" type="datetimeFigureOut">
              <a:rPr lang="en-US" smtClean="0"/>
              <a:t>11/5/2025</a:t>
            </a:fld>
            <a:endParaRPr lang="en-US"/>
          </a:p>
        </p:txBody>
      </p:sp>
      <p:sp>
        <p:nvSpPr>
          <p:cNvPr id="4" name="Footer Placeholder 3">
            <a:extLst>
              <a:ext uri="{FF2B5EF4-FFF2-40B4-BE49-F238E27FC236}">
                <a16:creationId xmlns:a16="http://schemas.microsoft.com/office/drawing/2014/main" id="{9FA1855B-FC35-40FC-A6B2-26CA2617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1D4023-9713-4E52-AB14-4C5C821E3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1160F-D148-4553-9235-BB0D305B45C6}" type="slidenum">
              <a:rPr lang="en-US" smtClean="0"/>
              <a:t>‹#›</a:t>
            </a:fld>
            <a:endParaRPr lang="en-US"/>
          </a:p>
        </p:txBody>
      </p:sp>
    </p:spTree>
    <p:extLst>
      <p:ext uri="{BB962C8B-B14F-4D97-AF65-F5344CB8AC3E}">
        <p14:creationId xmlns:p14="http://schemas.microsoft.com/office/powerpoint/2010/main" val="329506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0A15A-97CF-4A50-ACB2-0502BB4CCAA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 para editar estilos de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ECD8-6C95-4295-A8D1-C0C1CE85933F}" type="slidenum">
              <a:rPr lang="en-US" smtClean="0"/>
              <a:t>‹#›</a:t>
            </a:fld>
            <a:endParaRPr lang="en-US"/>
          </a:p>
        </p:txBody>
      </p:sp>
    </p:spTree>
    <p:extLst>
      <p:ext uri="{BB962C8B-B14F-4D97-AF65-F5344CB8AC3E}">
        <p14:creationId xmlns:p14="http://schemas.microsoft.com/office/powerpoint/2010/main" val="39665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48AE-CDB8-43CA-8180-1209AF7B157F}"/>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813FB27-5254-4F46-939F-126B692AC7C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2D026-FDAA-4DB4-A000-DC71FB94AD9C}"/>
              </a:ext>
            </a:extLst>
          </p:cNvPr>
          <p:cNvSpPr>
            <a:spLocks noGrp="1"/>
          </p:cNvSpPr>
          <p:nvPr>
            <p:ph type="dt" sz="half" idx="10"/>
          </p:nvPr>
        </p:nvSpPr>
        <p:spPr>
          <a:xfrm>
            <a:off x="7924800" y="5241059"/>
            <a:ext cx="2743200" cy="365125"/>
          </a:xfrm>
          <a:prstGeom prst="rect">
            <a:avLst/>
          </a:prstGeom>
        </p:spPr>
        <p:txBody>
          <a:bodyPr/>
          <a:lstStyle/>
          <a:p>
            <a:fld id="{B204F589-1B05-441C-92A2-CB7204633987}" type="datetime1">
              <a:rPr lang="en-US" smtClean="0"/>
              <a:t>11/5/2025</a:t>
            </a:fld>
            <a:endParaRPr lang="en-US"/>
          </a:p>
        </p:txBody>
      </p:sp>
      <p:sp>
        <p:nvSpPr>
          <p:cNvPr id="5" name="Footer Placeholder 4">
            <a:extLst>
              <a:ext uri="{FF2B5EF4-FFF2-40B4-BE49-F238E27FC236}">
                <a16:creationId xmlns:a16="http://schemas.microsoft.com/office/drawing/2014/main" id="{0968C1B5-4771-4433-9780-31F03501E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3850C-B345-4270-93F3-6CEA22AB989B}"/>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8429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840-0EC9-4981-B720-A75CF6117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6BAB1-6E9E-4D0F-86EE-F72A31B09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F096F-B643-4524-8314-44C766FD604B}"/>
              </a:ext>
            </a:extLst>
          </p:cNvPr>
          <p:cNvSpPr>
            <a:spLocks noGrp="1"/>
          </p:cNvSpPr>
          <p:nvPr>
            <p:ph type="dt" sz="half" idx="10"/>
          </p:nvPr>
        </p:nvSpPr>
        <p:spPr>
          <a:xfrm>
            <a:off x="8610599" y="0"/>
            <a:ext cx="2743200" cy="365125"/>
          </a:xfrm>
          <a:prstGeom prst="rect">
            <a:avLst/>
          </a:prstGeom>
        </p:spPr>
        <p:txBody>
          <a:bodyPr/>
          <a:lstStyle/>
          <a:p>
            <a:fld id="{C7C59A7C-179A-46BF-9E27-8FEED852D7A4}" type="datetime1">
              <a:rPr lang="en-US" smtClean="0"/>
              <a:t>11/5/2025</a:t>
            </a:fld>
            <a:endParaRPr lang="en-US"/>
          </a:p>
        </p:txBody>
      </p:sp>
      <p:sp>
        <p:nvSpPr>
          <p:cNvPr id="5" name="Footer Placeholder 4">
            <a:extLst>
              <a:ext uri="{FF2B5EF4-FFF2-40B4-BE49-F238E27FC236}">
                <a16:creationId xmlns:a16="http://schemas.microsoft.com/office/drawing/2014/main" id="{E52BE340-2309-421B-A5AC-AA0901996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504F-14DC-439E-9C89-4823A3D1D23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92104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5B283-6876-46E1-89F3-C272994D4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FF8AB-BC47-451E-936C-ED79FEBB1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61D6-6BEB-4349-B6DE-B95F14B9A3B9}"/>
              </a:ext>
            </a:extLst>
          </p:cNvPr>
          <p:cNvSpPr>
            <a:spLocks noGrp="1"/>
          </p:cNvSpPr>
          <p:nvPr>
            <p:ph type="dt" sz="half" idx="10"/>
          </p:nvPr>
        </p:nvSpPr>
        <p:spPr>
          <a:xfrm>
            <a:off x="8610600" y="0"/>
            <a:ext cx="2743200" cy="365125"/>
          </a:xfrm>
          <a:prstGeom prst="rect">
            <a:avLst/>
          </a:prstGeom>
        </p:spPr>
        <p:txBody>
          <a:bodyPr/>
          <a:lstStyle/>
          <a:p>
            <a:fld id="{B89CE64C-B018-4BD8-8AE9-66375D371B77}" type="datetime1">
              <a:rPr lang="en-US" smtClean="0"/>
              <a:t>11/5/2025</a:t>
            </a:fld>
            <a:endParaRPr lang="en-US"/>
          </a:p>
        </p:txBody>
      </p:sp>
      <p:sp>
        <p:nvSpPr>
          <p:cNvPr id="5" name="Footer Placeholder 4">
            <a:extLst>
              <a:ext uri="{FF2B5EF4-FFF2-40B4-BE49-F238E27FC236}">
                <a16:creationId xmlns:a16="http://schemas.microsoft.com/office/drawing/2014/main" id="{97C6AFF7-5B6F-4DDE-A477-4D6C7567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A02D-F436-4908-A31E-1A6DAB8884B4}"/>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2585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fld id="{16F5FF6D-2DCB-4A67-9356-4FF7D9B8F28E}" type="datetime1">
              <a:rPr lang="en-US" smtClean="0"/>
              <a:t>11/5/2025</a:t>
            </a:fld>
            <a:endParaRPr lang="en-US"/>
          </a:p>
        </p:txBody>
      </p:sp>
      <p:sp>
        <p:nvSpPr>
          <p:cNvPr id="6" name="Footer Placeholder 4"/>
          <p:cNvSpPr>
            <a:spLocks noGrp="1"/>
          </p:cNvSpPr>
          <p:nvPr>
            <p:ph type="ftr" sz="quarter" idx="11"/>
          </p:nvPr>
        </p:nvSpPr>
        <p:spPr>
          <a:xfrm>
            <a:off x="4165205" y="6356481"/>
            <a:ext cx="3861593" cy="364477"/>
          </a:xfrm>
          <a:prstGeom prst="rect">
            <a:avLst/>
          </a:prstGeom>
        </p:spPr>
        <p:txBody>
          <a:bodyPr/>
          <a:lstStyle>
            <a:lvl1pPr>
              <a:defRPr/>
            </a:lvl1pPr>
          </a:lstStyle>
          <a:p>
            <a:pPr>
              <a:defRPr/>
            </a:pPr>
            <a:endParaRPr lang="en-US"/>
          </a:p>
        </p:txBody>
      </p:sp>
      <p:grpSp>
        <p:nvGrpSpPr>
          <p:cNvPr id="8" name="Group 7">
            <a:extLst>
              <a:ext uri="{FF2B5EF4-FFF2-40B4-BE49-F238E27FC236}">
                <a16:creationId xmlns:a16="http://schemas.microsoft.com/office/drawing/2014/main" id="{AF6D0E07-6128-4CE3-AD34-18BD3555BD93}"/>
              </a:ext>
            </a:extLst>
          </p:cNvPr>
          <p:cNvGrpSpPr/>
          <p:nvPr userDrawn="1"/>
        </p:nvGrpSpPr>
        <p:grpSpPr>
          <a:xfrm>
            <a:off x="101601" y="30050"/>
            <a:ext cx="2059620" cy="1358283"/>
            <a:chOff x="76200" y="30049"/>
            <a:chExt cx="1544715" cy="1358283"/>
          </a:xfrm>
        </p:grpSpPr>
        <p:sp>
          <p:nvSpPr>
            <p:cNvPr id="9" name="Oval 8">
              <a:extLst>
                <a:ext uri="{FF2B5EF4-FFF2-40B4-BE49-F238E27FC236}">
                  <a16:creationId xmlns:a16="http://schemas.microsoft.com/office/drawing/2014/main" id="{A289BDC4-8BF3-491E-9331-CF43FF8B5E0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E8D0BE9-36F8-4698-8DB3-2621C07847AC}"/>
                </a:ext>
              </a:extLst>
            </p:cNvPr>
            <p:cNvPicPr>
              <a:picLocks noChangeAspect="1"/>
            </p:cNvPicPr>
            <p:nvPr/>
          </p:nvPicPr>
          <p:blipFill>
            <a:blip r:embed="rId2"/>
            <a:stretch>
              <a:fillRect/>
            </a:stretch>
          </p:blipFill>
          <p:spPr>
            <a:xfrm>
              <a:off x="129002" y="97451"/>
              <a:ext cx="1380681" cy="1290881"/>
            </a:xfrm>
            <a:prstGeom prst="rect">
              <a:avLst/>
            </a:prstGeom>
          </p:spPr>
        </p:pic>
      </p:grpSp>
      <p:sp>
        <p:nvSpPr>
          <p:cNvPr id="11" name="Rectangle 10">
            <a:extLst>
              <a:ext uri="{FF2B5EF4-FFF2-40B4-BE49-F238E27FC236}">
                <a16:creationId xmlns:a16="http://schemas.microsoft.com/office/drawing/2014/main" id="{F660198C-E940-41F4-9A7A-059243654377}"/>
              </a:ext>
            </a:extLst>
          </p:cNvPr>
          <p:cNvSpPr/>
          <p:nvPr userDrawn="1"/>
        </p:nvSpPr>
        <p:spPr>
          <a:xfrm>
            <a:off x="-130206" y="6474018"/>
            <a:ext cx="3278820" cy="307777"/>
          </a:xfrm>
          <a:prstGeom prst="rect">
            <a:avLst/>
          </a:prstGeom>
          <a:noFill/>
        </p:spPr>
        <p:txBody>
          <a:bodyPr wrap="square" lIns="91440" tIns="45720" rIns="91440" bIns="45720">
            <a:spAutoFit/>
          </a:bodyPr>
          <a:lstStyle/>
          <a:p>
            <a:pPr algn="ctr"/>
            <a:r>
              <a:rPr lang="en-US" sz="1400" cap="none" spc="0">
                <a:ln w="0"/>
                <a:solidFill>
                  <a:schemeClr val="bg1"/>
                </a:solidFill>
                <a:latin typeface="Baskerville Old Face" panose="02020602080505020303" pitchFamily="18" charset="0"/>
              </a:rPr>
              <a:t>Energy Facilities Siting Board</a:t>
            </a:r>
          </a:p>
        </p:txBody>
      </p:sp>
      <p:sp>
        <p:nvSpPr>
          <p:cNvPr id="13" name="Slide Number Placeholder 3">
            <a:extLst>
              <a:ext uri="{FF2B5EF4-FFF2-40B4-BE49-F238E27FC236}">
                <a16:creationId xmlns:a16="http://schemas.microsoft.com/office/drawing/2014/main" id="{A9718607-4A60-4504-B076-17A19E31A344}"/>
              </a:ext>
            </a:extLst>
          </p:cNvPr>
          <p:cNvSpPr>
            <a:spLocks noGrp="1"/>
          </p:cNvSpPr>
          <p:nvPr>
            <p:ph type="sldNum" sz="quarter" idx="4294967295"/>
          </p:nvPr>
        </p:nvSpPr>
        <p:spPr>
          <a:xfrm>
            <a:off x="9224245" y="6183527"/>
            <a:ext cx="2845593" cy="364477"/>
          </a:xfrm>
        </p:spPr>
        <p:txBody>
          <a:bodyPr/>
          <a:lstStyle/>
          <a:p>
            <a:pPr>
              <a:defRPr/>
            </a:pPr>
            <a:fld id="{4D363A67-5542-4187-87DF-F6FA1FA4ECA6}" type="slidenum">
              <a:rPr lang="en-US">
                <a:ln w="0"/>
                <a:solidFill>
                  <a:schemeClr val="bg1"/>
                </a:solidFill>
                <a:latin typeface="Baskerville Old Face" panose="02020602080505020303" pitchFamily="18" charset="0"/>
                <a:cs typeface="Arial" charset="0"/>
              </a:rPr>
              <a:pPr>
                <a:defRPr/>
              </a:pPr>
              <a:t>‹#›</a:t>
            </a:fld>
            <a:endParaRPr lang="en-US">
              <a:ln w="0"/>
              <a:solidFill>
                <a:schemeClr val="bg1"/>
              </a:solidFill>
              <a:latin typeface="Baskerville Old Face" panose="02020602080505020303" pitchFamily="18" charset="0"/>
              <a:cs typeface="Arial" charset="0"/>
            </a:endParaRPr>
          </a:p>
        </p:txBody>
      </p:sp>
    </p:spTree>
    <p:extLst>
      <p:ext uri="{BB962C8B-B14F-4D97-AF65-F5344CB8AC3E}">
        <p14:creationId xmlns:p14="http://schemas.microsoft.com/office/powerpoint/2010/main" val="21137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8A7B-7D3B-4042-BADF-D0D8358DD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A4422-1051-4966-A619-433654E4E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7F86C-3F81-444E-A375-A4522EF01259}"/>
              </a:ext>
            </a:extLst>
          </p:cNvPr>
          <p:cNvSpPr>
            <a:spLocks noGrp="1"/>
          </p:cNvSpPr>
          <p:nvPr>
            <p:ph type="dt" sz="half" idx="10"/>
          </p:nvPr>
        </p:nvSpPr>
        <p:spPr>
          <a:xfrm>
            <a:off x="8610599" y="0"/>
            <a:ext cx="2743200" cy="365125"/>
          </a:xfrm>
          <a:prstGeom prst="rect">
            <a:avLst/>
          </a:prstGeom>
        </p:spPr>
        <p:txBody>
          <a:bodyPr/>
          <a:lstStyle/>
          <a:p>
            <a:fld id="{D465A430-17B4-46A9-8D24-5DBEB6C5477D}" type="datetime1">
              <a:rPr lang="en-US" smtClean="0"/>
              <a:t>11/5/2025</a:t>
            </a:fld>
            <a:endParaRPr lang="en-US"/>
          </a:p>
        </p:txBody>
      </p:sp>
      <p:sp>
        <p:nvSpPr>
          <p:cNvPr id="5" name="Footer Placeholder 4">
            <a:extLst>
              <a:ext uri="{FF2B5EF4-FFF2-40B4-BE49-F238E27FC236}">
                <a16:creationId xmlns:a16="http://schemas.microsoft.com/office/drawing/2014/main" id="{97A3F0D5-7313-4559-A1E7-BEB2FA394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20FB2-5DDF-4C02-9200-B8467273835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40447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38E0-88D8-4D36-B00E-CBDAC913B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EC86F-44B2-4174-82A1-3589074F2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BADD6-C753-4864-A605-E644193D1A7A}"/>
              </a:ext>
            </a:extLst>
          </p:cNvPr>
          <p:cNvSpPr>
            <a:spLocks noGrp="1"/>
          </p:cNvSpPr>
          <p:nvPr>
            <p:ph type="dt" sz="half" idx="10"/>
          </p:nvPr>
        </p:nvSpPr>
        <p:spPr>
          <a:xfrm>
            <a:off x="8604250" y="5700730"/>
            <a:ext cx="2743200" cy="365125"/>
          </a:xfrm>
          <a:prstGeom prst="rect">
            <a:avLst/>
          </a:prstGeom>
        </p:spPr>
        <p:txBody>
          <a:bodyPr/>
          <a:lstStyle/>
          <a:p>
            <a:fld id="{6342D425-D937-407C-BB2A-A895D37E76FD}" type="datetime1">
              <a:rPr lang="en-US" smtClean="0"/>
              <a:t>11/5/2025</a:t>
            </a:fld>
            <a:endParaRPr lang="en-US"/>
          </a:p>
        </p:txBody>
      </p:sp>
      <p:sp>
        <p:nvSpPr>
          <p:cNvPr id="5" name="Footer Placeholder 4">
            <a:extLst>
              <a:ext uri="{FF2B5EF4-FFF2-40B4-BE49-F238E27FC236}">
                <a16:creationId xmlns:a16="http://schemas.microsoft.com/office/drawing/2014/main" id="{AFF41DC3-C0F1-42AB-8A28-984AF7AD9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24F37-8D7F-4501-9EF0-B3472E82D2A1}"/>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58366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AD0B-ED21-49C2-B5C0-674EF6EA6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87ED8-068C-474D-A778-51087F986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B3237-CE6F-49AC-99FA-0C49F174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A77A7-BFA5-439C-A40D-F6F49A498976}"/>
              </a:ext>
            </a:extLst>
          </p:cNvPr>
          <p:cNvSpPr>
            <a:spLocks noGrp="1"/>
          </p:cNvSpPr>
          <p:nvPr>
            <p:ph type="dt" sz="half" idx="10"/>
          </p:nvPr>
        </p:nvSpPr>
        <p:spPr>
          <a:xfrm>
            <a:off x="8610599" y="0"/>
            <a:ext cx="2743200" cy="365125"/>
          </a:xfrm>
          <a:prstGeom prst="rect">
            <a:avLst/>
          </a:prstGeom>
        </p:spPr>
        <p:txBody>
          <a:bodyPr/>
          <a:lstStyle/>
          <a:p>
            <a:fld id="{34ED8CEF-BED6-4EA2-8D39-A0A54117FBD3}" type="datetime1">
              <a:rPr lang="en-US" smtClean="0"/>
              <a:t>11/5/2025</a:t>
            </a:fld>
            <a:endParaRPr lang="en-US"/>
          </a:p>
        </p:txBody>
      </p:sp>
      <p:sp>
        <p:nvSpPr>
          <p:cNvPr id="6" name="Footer Placeholder 5">
            <a:extLst>
              <a:ext uri="{FF2B5EF4-FFF2-40B4-BE49-F238E27FC236}">
                <a16:creationId xmlns:a16="http://schemas.microsoft.com/office/drawing/2014/main" id="{79F99968-D698-44A7-8431-FC82B08E8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F31AE-EDBB-4233-8102-2A6B8E73034C}"/>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62281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A1E9-813A-4E15-A28B-455E7C47EC48}"/>
              </a:ext>
            </a:extLst>
          </p:cNvPr>
          <p:cNvSpPr>
            <a:spLocks noGrp="1"/>
          </p:cNvSpPr>
          <p:nvPr>
            <p:ph type="title"/>
          </p:nvPr>
        </p:nvSpPr>
        <p:spPr>
          <a:xfrm>
            <a:off x="1505526" y="365125"/>
            <a:ext cx="984986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34051-B45F-42B2-B91B-43BF4C715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61590-6D50-46D7-A1AE-AD5CB6164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F8680-9E44-43B6-B024-9E68D12D6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B7D6-D6C8-4694-A308-9046AD6C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851FA-6779-49CF-BF02-3B6B11AC1E09}"/>
              </a:ext>
            </a:extLst>
          </p:cNvPr>
          <p:cNvSpPr>
            <a:spLocks noGrp="1"/>
          </p:cNvSpPr>
          <p:nvPr>
            <p:ph type="dt" sz="half" idx="10"/>
          </p:nvPr>
        </p:nvSpPr>
        <p:spPr>
          <a:xfrm>
            <a:off x="8612188" y="-35736"/>
            <a:ext cx="2743200" cy="365125"/>
          </a:xfrm>
          <a:prstGeom prst="rect">
            <a:avLst/>
          </a:prstGeom>
        </p:spPr>
        <p:txBody>
          <a:bodyPr/>
          <a:lstStyle/>
          <a:p>
            <a:fld id="{F9EB1DC6-C0CB-4311-AC9A-9CC6D3E5AD2D}" type="datetime1">
              <a:rPr lang="en-US" smtClean="0"/>
              <a:t>11/5/2025</a:t>
            </a:fld>
            <a:endParaRPr lang="en-US"/>
          </a:p>
        </p:txBody>
      </p:sp>
      <p:sp>
        <p:nvSpPr>
          <p:cNvPr id="8" name="Footer Placeholder 7">
            <a:extLst>
              <a:ext uri="{FF2B5EF4-FFF2-40B4-BE49-F238E27FC236}">
                <a16:creationId xmlns:a16="http://schemas.microsoft.com/office/drawing/2014/main" id="{9221FBD9-D3DC-4425-A104-28E363DF0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CE017-9C64-45C4-BCEE-9F886D3364BF}"/>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40921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635D-2895-40C3-9829-B8FC2B88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F4B7E-02E1-4C4E-92E2-9D3610FF7454}"/>
              </a:ext>
            </a:extLst>
          </p:cNvPr>
          <p:cNvSpPr>
            <a:spLocks noGrp="1"/>
          </p:cNvSpPr>
          <p:nvPr>
            <p:ph type="dt" sz="half" idx="10"/>
          </p:nvPr>
        </p:nvSpPr>
        <p:spPr>
          <a:xfrm>
            <a:off x="8610599" y="0"/>
            <a:ext cx="2743200" cy="365125"/>
          </a:xfrm>
          <a:prstGeom prst="rect">
            <a:avLst/>
          </a:prstGeom>
        </p:spPr>
        <p:txBody>
          <a:bodyPr/>
          <a:lstStyle/>
          <a:p>
            <a:fld id="{5DBE0910-9B1A-47EE-9506-199E6604B44F}" type="datetime1">
              <a:rPr lang="en-US" smtClean="0"/>
              <a:t>11/5/2025</a:t>
            </a:fld>
            <a:endParaRPr lang="en-US"/>
          </a:p>
        </p:txBody>
      </p:sp>
      <p:sp>
        <p:nvSpPr>
          <p:cNvPr id="4" name="Footer Placeholder 3">
            <a:extLst>
              <a:ext uri="{FF2B5EF4-FFF2-40B4-BE49-F238E27FC236}">
                <a16:creationId xmlns:a16="http://schemas.microsoft.com/office/drawing/2014/main" id="{71758763-7664-4511-8302-10EACBCFA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9299A-B7F2-4249-8CFC-6C2454C5A145}"/>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416563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0B098-D7AD-47FC-8F5F-6F99C172038E}"/>
              </a:ext>
            </a:extLst>
          </p:cNvPr>
          <p:cNvSpPr>
            <a:spLocks noGrp="1"/>
          </p:cNvSpPr>
          <p:nvPr>
            <p:ph type="dt" sz="half" idx="10"/>
          </p:nvPr>
        </p:nvSpPr>
        <p:spPr>
          <a:xfrm>
            <a:off x="9388297" y="-7505"/>
            <a:ext cx="2743200" cy="365125"/>
          </a:xfrm>
          <a:prstGeom prst="rect">
            <a:avLst/>
          </a:prstGeom>
        </p:spPr>
        <p:txBody>
          <a:bodyPr/>
          <a:lstStyle/>
          <a:p>
            <a:fld id="{F2EE0499-3020-47E2-942A-E3F4A521481A}" type="datetime1">
              <a:rPr lang="en-US" smtClean="0"/>
              <a:t>11/5/2025</a:t>
            </a:fld>
            <a:endParaRPr lang="en-US"/>
          </a:p>
        </p:txBody>
      </p:sp>
      <p:sp>
        <p:nvSpPr>
          <p:cNvPr id="3" name="Footer Placeholder 2">
            <a:extLst>
              <a:ext uri="{FF2B5EF4-FFF2-40B4-BE49-F238E27FC236}">
                <a16:creationId xmlns:a16="http://schemas.microsoft.com/office/drawing/2014/main" id="{FEF46F0F-5B99-4E0F-9194-F25B3CE72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3331A-5532-4C29-9409-9421DB94F9B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247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872A-7A8B-416C-8E3A-9770F8E659DF}"/>
              </a:ext>
            </a:extLst>
          </p:cNvPr>
          <p:cNvSpPr>
            <a:spLocks noGrp="1"/>
          </p:cNvSpPr>
          <p:nvPr>
            <p:ph type="title"/>
          </p:nvPr>
        </p:nvSpPr>
        <p:spPr>
          <a:xfrm>
            <a:off x="1477818" y="457200"/>
            <a:ext cx="32942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6C24B-FABF-498C-A83D-8ADF3E28E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593C5-D019-4E19-87D1-C24018B6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4F253-D811-4E6A-8F03-74DF898083AA}"/>
              </a:ext>
            </a:extLst>
          </p:cNvPr>
          <p:cNvSpPr>
            <a:spLocks noGrp="1"/>
          </p:cNvSpPr>
          <p:nvPr>
            <p:ph type="dt" sz="half" idx="10"/>
          </p:nvPr>
        </p:nvSpPr>
        <p:spPr>
          <a:xfrm>
            <a:off x="8612188" y="1732"/>
            <a:ext cx="2743200" cy="365125"/>
          </a:xfrm>
          <a:prstGeom prst="rect">
            <a:avLst/>
          </a:prstGeom>
        </p:spPr>
        <p:txBody>
          <a:bodyPr/>
          <a:lstStyle/>
          <a:p>
            <a:fld id="{596C36AC-182C-4B51-9ABA-FF6EB8B68AF1}" type="datetime1">
              <a:rPr lang="en-US" smtClean="0"/>
              <a:t>11/5/2025</a:t>
            </a:fld>
            <a:endParaRPr lang="en-US"/>
          </a:p>
        </p:txBody>
      </p:sp>
      <p:sp>
        <p:nvSpPr>
          <p:cNvPr id="6" name="Footer Placeholder 5">
            <a:extLst>
              <a:ext uri="{FF2B5EF4-FFF2-40B4-BE49-F238E27FC236}">
                <a16:creationId xmlns:a16="http://schemas.microsoft.com/office/drawing/2014/main" id="{3C21205E-D291-420B-90B1-C18D4EE48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A3A40-D9A5-4C60-9E99-17CE8DB4721E}"/>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37288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8916-4FE6-4544-B74F-A916C3805428}"/>
              </a:ext>
            </a:extLst>
          </p:cNvPr>
          <p:cNvSpPr>
            <a:spLocks noGrp="1"/>
          </p:cNvSpPr>
          <p:nvPr>
            <p:ph type="title"/>
          </p:nvPr>
        </p:nvSpPr>
        <p:spPr>
          <a:xfrm>
            <a:off x="1514764" y="457200"/>
            <a:ext cx="3257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9A5D8-0936-4FD7-A0DC-22AD0705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3BA15-63E2-418E-BD5E-0F9F9F350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32250-AB9C-4D78-A086-C4BC937787BA}"/>
              </a:ext>
            </a:extLst>
          </p:cNvPr>
          <p:cNvSpPr>
            <a:spLocks noGrp="1"/>
          </p:cNvSpPr>
          <p:nvPr>
            <p:ph type="dt" sz="half" idx="10"/>
          </p:nvPr>
        </p:nvSpPr>
        <p:spPr>
          <a:xfrm>
            <a:off x="8612188" y="0"/>
            <a:ext cx="2743200" cy="365125"/>
          </a:xfrm>
          <a:prstGeom prst="rect">
            <a:avLst/>
          </a:prstGeom>
        </p:spPr>
        <p:txBody>
          <a:bodyPr/>
          <a:lstStyle/>
          <a:p>
            <a:fld id="{8344D348-A498-4AEF-9A57-33FBF9F44368}" type="datetime1">
              <a:rPr lang="en-US" smtClean="0"/>
              <a:t>11/5/2025</a:t>
            </a:fld>
            <a:endParaRPr lang="en-US"/>
          </a:p>
        </p:txBody>
      </p:sp>
      <p:sp>
        <p:nvSpPr>
          <p:cNvPr id="6" name="Footer Placeholder 5">
            <a:extLst>
              <a:ext uri="{FF2B5EF4-FFF2-40B4-BE49-F238E27FC236}">
                <a16:creationId xmlns:a16="http://schemas.microsoft.com/office/drawing/2014/main" id="{F38C15B7-5E68-4EF1-BE9C-8145CCE07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4F29A-786E-40BA-84B3-11BD1DD0851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4244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FB0F97-F681-4BC3-8F42-33EC141740C7}"/>
              </a:ext>
            </a:extLst>
          </p:cNvPr>
          <p:cNvGrpSpPr/>
          <p:nvPr userDrawn="1"/>
        </p:nvGrpSpPr>
        <p:grpSpPr>
          <a:xfrm>
            <a:off x="76200" y="30049"/>
            <a:ext cx="1544715" cy="1358283"/>
            <a:chOff x="76200" y="30049"/>
            <a:chExt cx="1544715" cy="1358283"/>
          </a:xfrm>
        </p:grpSpPr>
        <p:sp>
          <p:nvSpPr>
            <p:cNvPr id="8" name="Oval 7">
              <a:extLst>
                <a:ext uri="{FF2B5EF4-FFF2-40B4-BE49-F238E27FC236}">
                  <a16:creationId xmlns:a16="http://schemas.microsoft.com/office/drawing/2014/main" id="{E9AF10E7-0CC9-439D-84CF-1D783890029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F48ACC-037A-4D70-90D1-E2E216EC817C}"/>
                </a:ext>
              </a:extLst>
            </p:cNvPr>
            <p:cNvPicPr>
              <a:picLocks noChangeAspect="1"/>
            </p:cNvPicPr>
            <p:nvPr userDrawn="1"/>
          </p:nvPicPr>
          <p:blipFill>
            <a:blip r:embed="rId14"/>
            <a:stretch>
              <a:fillRect/>
            </a:stretch>
          </p:blipFill>
          <p:spPr>
            <a:xfrm>
              <a:off x="129002" y="97451"/>
              <a:ext cx="1380681" cy="1290881"/>
            </a:xfrm>
            <a:prstGeom prst="rect">
              <a:avLst/>
            </a:prstGeom>
          </p:spPr>
        </p:pic>
      </p:grpSp>
      <p:sp>
        <p:nvSpPr>
          <p:cNvPr id="11" name="Right Triangle 10">
            <a:extLst>
              <a:ext uri="{FF2B5EF4-FFF2-40B4-BE49-F238E27FC236}">
                <a16:creationId xmlns:a16="http://schemas.microsoft.com/office/drawing/2014/main" id="{4BF77A76-9793-4C97-819F-BFAFD670D012}"/>
              </a:ext>
            </a:extLst>
          </p:cNvPr>
          <p:cNvSpPr/>
          <p:nvPr/>
        </p:nvSpPr>
        <p:spPr bwMode="auto">
          <a:xfrm>
            <a:off x="-3355" y="9236"/>
            <a:ext cx="857251" cy="6858000"/>
          </a:xfrm>
          <a:prstGeom prst="rtTriangle">
            <a:avLst/>
          </a:prstGeom>
          <a:solidFill>
            <a:srgbClr val="0033CC">
              <a:alpha val="29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2" name="Right Triangle 11">
            <a:extLst>
              <a:ext uri="{FF2B5EF4-FFF2-40B4-BE49-F238E27FC236}">
                <a16:creationId xmlns:a16="http://schemas.microsoft.com/office/drawing/2014/main" id="{4B5CBA7A-4702-4582-AF68-D418726DAD2C}"/>
              </a:ext>
            </a:extLst>
          </p:cNvPr>
          <p:cNvSpPr/>
          <p:nvPr userDrawn="1"/>
        </p:nvSpPr>
        <p:spPr bwMode="auto">
          <a:xfrm rot="5400000" flipH="1">
            <a:off x="4238917" y="1775005"/>
            <a:ext cx="849960" cy="9334501"/>
          </a:xfrm>
          <a:prstGeom prst="rtTriangle">
            <a:avLst/>
          </a:prstGeom>
          <a:solidFill>
            <a:srgbClr val="0033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3" name="Right Triangle 12">
            <a:extLst>
              <a:ext uri="{FF2B5EF4-FFF2-40B4-BE49-F238E27FC236}">
                <a16:creationId xmlns:a16="http://schemas.microsoft.com/office/drawing/2014/main" id="{B49458E2-07D2-4E5C-B5EF-30AA340E8FA9}"/>
              </a:ext>
            </a:extLst>
          </p:cNvPr>
          <p:cNvSpPr/>
          <p:nvPr/>
        </p:nvSpPr>
        <p:spPr bwMode="auto">
          <a:xfrm rot="10800000" flipV="1">
            <a:off x="3235147" y="6042060"/>
            <a:ext cx="8953499" cy="825176"/>
          </a:xfrm>
          <a:prstGeom prst="rtTriangle">
            <a:avLst/>
          </a:prstGeom>
          <a:solidFill>
            <a:srgbClr val="0033C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2" name="Title Placeholder 1">
            <a:extLst>
              <a:ext uri="{FF2B5EF4-FFF2-40B4-BE49-F238E27FC236}">
                <a16:creationId xmlns:a16="http://schemas.microsoft.com/office/drawing/2014/main" id="{71AFCB4D-AD61-436B-9701-D12F4E38AD76}"/>
              </a:ext>
            </a:extLst>
          </p:cNvPr>
          <p:cNvSpPr>
            <a:spLocks noGrp="1"/>
          </p:cNvSpPr>
          <p:nvPr userDrawn="1">
            <p:ph type="title"/>
          </p:nvPr>
        </p:nvSpPr>
        <p:spPr>
          <a:xfrm>
            <a:off x="1562485" y="365125"/>
            <a:ext cx="9791314" cy="1325563"/>
          </a:xfrm>
          <a:prstGeom prst="rect">
            <a:avLst/>
          </a:prstGeom>
        </p:spPr>
        <p:txBody>
          <a:bodyPr vert="horz" lIns="91440" tIns="45720" rIns="91440" bIns="45720" rtlCol="0" anchor="ctr">
            <a:normAutofit/>
          </a:bodyPr>
          <a:lstStyle/>
          <a:p>
            <a:r>
              <a:rPr lang="en-US"/>
              <a:t>Clique para editar o estilo do título principal</a:t>
            </a:r>
          </a:p>
        </p:txBody>
      </p:sp>
      <p:sp>
        <p:nvSpPr>
          <p:cNvPr id="3" name="Text Placeholder 2">
            <a:extLst>
              <a:ext uri="{FF2B5EF4-FFF2-40B4-BE49-F238E27FC236}">
                <a16:creationId xmlns:a16="http://schemas.microsoft.com/office/drawing/2014/main" id="{84AA9702-3AE9-42C1-8450-E266E9307EDA}"/>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 para editar os estilos do texto principal</a:t>
            </a:r>
          </a:p>
          <a:p>
            <a:pPr lvl="1"/>
            <a:r>
              <a:rPr lang="en-US"/>
              <a:t>Segundo nível</a:t>
            </a:r>
          </a:p>
          <a:p>
            <a:pPr lvl="2"/>
            <a:r>
              <a:rPr lang="en-US"/>
              <a:t>Terceiro nível</a:t>
            </a:r>
          </a:p>
          <a:p>
            <a:pPr lvl="3"/>
            <a:r>
              <a:rPr lang="en-US"/>
              <a:t>Quarto nível</a:t>
            </a:r>
          </a:p>
          <a:p>
            <a:pPr lvl="4"/>
            <a:r>
              <a:rPr lang="en-US"/>
              <a:t>Quinto nível</a:t>
            </a:r>
          </a:p>
        </p:txBody>
      </p:sp>
      <p:sp>
        <p:nvSpPr>
          <p:cNvPr id="4" name="Date Placeholder 3">
            <a:extLst>
              <a:ext uri="{FF2B5EF4-FFF2-40B4-BE49-F238E27FC236}">
                <a16:creationId xmlns:a16="http://schemas.microsoft.com/office/drawing/2014/main" id="{84438E51-4DAD-4F46-817B-AE0415DA7004}"/>
              </a:ext>
            </a:extLst>
          </p:cNvPr>
          <p:cNvSpPr>
            <a:spLocks noGrp="1"/>
          </p:cNvSpPr>
          <p:nvPr userDrawn="1">
            <p:ph type="dt" sz="half" idx="2"/>
          </p:nvPr>
        </p:nvSpPr>
        <p:spPr>
          <a:xfrm>
            <a:off x="8610600" y="3175"/>
            <a:ext cx="2743200" cy="365125"/>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68F225D8-931A-4F45-BC87-BC31C99FF9FB}" type="datetime1">
              <a:rPr lang="en-US" smtClean="0"/>
              <a:t>11/5/2025</a:t>
            </a:fld>
            <a:endParaRPr lang="en-US"/>
          </a:p>
        </p:txBody>
      </p:sp>
      <p:sp>
        <p:nvSpPr>
          <p:cNvPr id="5" name="Footer Placeholder 4">
            <a:extLst>
              <a:ext uri="{FF2B5EF4-FFF2-40B4-BE49-F238E27FC236}">
                <a16:creationId xmlns:a16="http://schemas.microsoft.com/office/drawing/2014/main" id="{F4AEC10C-29AE-4F45-B531-D992ACCCF482}"/>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ED762C8-CDA4-4C22-8BCA-4A739B6774B4}"/>
              </a:ext>
            </a:extLst>
          </p:cNvPr>
          <p:cNvSpPr>
            <a:spLocks noGrp="1"/>
          </p:cNvSpPr>
          <p:nvPr userDrawn="1">
            <p:ph type="sldNum" sz="quarter" idx="4"/>
          </p:nvPr>
        </p:nvSpPr>
        <p:spPr>
          <a:xfrm>
            <a:off x="9369825" y="6189836"/>
            <a:ext cx="27432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cs typeface="Calibri" panose="020F0502020204030204" pitchFamily="34" charset="0"/>
              </a:defRPr>
            </a:lvl1pPr>
          </a:lstStyle>
          <a:p>
            <a:fld id="{916DD4DD-C7C6-4D6D-8F5D-DD8D6ECDBD3A}" type="slidenum">
              <a:rPr lang="en-US" smtClean="0"/>
              <a:t>‹#›</a:t>
            </a:fld>
            <a:endParaRPr lang="en-US"/>
          </a:p>
        </p:txBody>
      </p:sp>
      <p:sp>
        <p:nvSpPr>
          <p:cNvPr id="14" name="Rectangle 13">
            <a:extLst>
              <a:ext uri="{FF2B5EF4-FFF2-40B4-BE49-F238E27FC236}">
                <a16:creationId xmlns:a16="http://schemas.microsoft.com/office/drawing/2014/main" id="{7D4271B5-0BDE-41ED-9D8D-A4AEBE2425AB}"/>
              </a:ext>
            </a:extLst>
          </p:cNvPr>
          <p:cNvSpPr/>
          <p:nvPr userDrawn="1"/>
        </p:nvSpPr>
        <p:spPr>
          <a:xfrm>
            <a:off x="244284" y="6477081"/>
            <a:ext cx="3278820" cy="276999"/>
          </a:xfrm>
          <a:prstGeom prst="rect">
            <a:avLst/>
          </a:prstGeom>
          <a:noFill/>
        </p:spPr>
        <p:txBody>
          <a:bodyPr wrap="square" lIns="91440" tIns="45720" rIns="91440" bIns="45720">
            <a:spAutoFit/>
          </a:bodyPr>
          <a:lstStyle/>
          <a:p>
            <a:pPr algn="ctr"/>
            <a:r>
              <a:rPr lang="en-US" sz="1200" cap="none" spc="0">
                <a:ln w="0"/>
                <a:solidFill>
                  <a:schemeClr val="bg1"/>
                </a:solidFill>
                <a:latin typeface="Calibri" panose="020F0502020204030204" pitchFamily="34" charset="0"/>
                <a:cs typeface="Calibri" panose="020F0502020204030204" pitchFamily="34" charset="0"/>
              </a:rPr>
              <a:t>Departamento de Serviços Públicos</a:t>
            </a:r>
          </a:p>
        </p:txBody>
      </p:sp>
      <p:sp>
        <p:nvSpPr>
          <p:cNvPr id="15" name="Title 8">
            <a:extLst>
              <a:ext uri="{FF2B5EF4-FFF2-40B4-BE49-F238E27FC236}">
                <a16:creationId xmlns:a16="http://schemas.microsoft.com/office/drawing/2014/main" id="{9BD9A975-4A53-43FB-A346-3D6B69FC67A2}"/>
              </a:ext>
            </a:extLst>
          </p:cNvPr>
          <p:cNvSpPr txBox="1">
            <a:spLocks/>
          </p:cNvSpPr>
          <p:nvPr userDrawn="1"/>
        </p:nvSpPr>
        <p:spPr bwMode="auto">
          <a:xfrm>
            <a:off x="7810500" y="6507859"/>
            <a:ext cx="4388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defTabSz="913090" rtl="0" eaLnBrk="1" fontAlgn="base" hangingPunct="1">
              <a:spcBef>
                <a:spcPct val="0"/>
              </a:spcBef>
              <a:spcAft>
                <a:spcPct val="0"/>
              </a:spcAft>
              <a:defRPr sz="4400" kern="1200">
                <a:solidFill>
                  <a:schemeClr val="tx1"/>
                </a:solidFill>
                <a:latin typeface="+mj-lt"/>
                <a:ea typeface="+mj-ea"/>
                <a:cs typeface="+mj-cs"/>
              </a:defRPr>
            </a:lvl1pPr>
            <a:lvl2pPr algn="ctr" defTabSz="913090" rtl="0" eaLnBrk="1" fontAlgn="base" hangingPunct="1">
              <a:spcBef>
                <a:spcPct val="0"/>
              </a:spcBef>
              <a:spcAft>
                <a:spcPct val="0"/>
              </a:spcAft>
              <a:defRPr sz="4400">
                <a:solidFill>
                  <a:schemeClr val="tx1"/>
                </a:solidFill>
                <a:latin typeface="Calibri" pitchFamily="34" charset="0"/>
              </a:defRPr>
            </a:lvl2pPr>
            <a:lvl3pPr algn="ctr" defTabSz="913090" rtl="0" eaLnBrk="1" fontAlgn="base" hangingPunct="1">
              <a:spcBef>
                <a:spcPct val="0"/>
              </a:spcBef>
              <a:spcAft>
                <a:spcPct val="0"/>
              </a:spcAft>
              <a:defRPr sz="4400">
                <a:solidFill>
                  <a:schemeClr val="tx1"/>
                </a:solidFill>
                <a:latin typeface="Calibri" pitchFamily="34" charset="0"/>
              </a:defRPr>
            </a:lvl3pPr>
            <a:lvl4pPr algn="ctr" defTabSz="913090" rtl="0" eaLnBrk="1" fontAlgn="base" hangingPunct="1">
              <a:spcBef>
                <a:spcPct val="0"/>
              </a:spcBef>
              <a:spcAft>
                <a:spcPct val="0"/>
              </a:spcAft>
              <a:defRPr sz="4400">
                <a:solidFill>
                  <a:schemeClr val="tx1"/>
                </a:solidFill>
                <a:latin typeface="Calibri" pitchFamily="34" charset="0"/>
              </a:defRPr>
            </a:lvl4pPr>
            <a:lvl5pPr algn="ctr" defTabSz="913090" rtl="0" eaLnBrk="1" fontAlgn="base" hangingPunct="1">
              <a:spcBef>
                <a:spcPct val="0"/>
              </a:spcBef>
              <a:spcAft>
                <a:spcPct val="0"/>
              </a:spcAft>
              <a:defRPr sz="4400">
                <a:solidFill>
                  <a:schemeClr val="tx1"/>
                </a:solidFill>
                <a:latin typeface="Calibri" pitchFamily="34" charset="0"/>
              </a:defRPr>
            </a:lvl5pPr>
            <a:lvl6pPr marL="424830" algn="ctr" defTabSz="913090" rtl="0" eaLnBrk="1" fontAlgn="base" hangingPunct="1">
              <a:spcBef>
                <a:spcPct val="0"/>
              </a:spcBef>
              <a:spcAft>
                <a:spcPct val="0"/>
              </a:spcAft>
              <a:defRPr sz="4400">
                <a:solidFill>
                  <a:schemeClr val="tx1"/>
                </a:solidFill>
                <a:latin typeface="Calibri" pitchFamily="34" charset="0"/>
              </a:defRPr>
            </a:lvl6pPr>
            <a:lvl7pPr marL="849660" algn="ctr" defTabSz="913090" rtl="0" eaLnBrk="1" fontAlgn="base" hangingPunct="1">
              <a:spcBef>
                <a:spcPct val="0"/>
              </a:spcBef>
              <a:spcAft>
                <a:spcPct val="0"/>
              </a:spcAft>
              <a:defRPr sz="4400">
                <a:solidFill>
                  <a:schemeClr val="tx1"/>
                </a:solidFill>
                <a:latin typeface="Calibri" pitchFamily="34" charset="0"/>
              </a:defRPr>
            </a:lvl7pPr>
            <a:lvl8pPr marL="1274491" algn="ctr" defTabSz="913090" rtl="0" eaLnBrk="1" fontAlgn="base" hangingPunct="1">
              <a:spcBef>
                <a:spcPct val="0"/>
              </a:spcBef>
              <a:spcAft>
                <a:spcPct val="0"/>
              </a:spcAft>
              <a:defRPr sz="4400">
                <a:solidFill>
                  <a:schemeClr val="tx1"/>
                </a:solidFill>
                <a:latin typeface="Calibri" pitchFamily="34" charset="0"/>
              </a:defRPr>
            </a:lvl8pPr>
            <a:lvl9pPr marL="1699321" algn="ctr" defTabSz="913090" rtl="0" eaLnBrk="1" fontAlgn="base" hangingPunct="1">
              <a:spcBef>
                <a:spcPct val="0"/>
              </a:spcBef>
              <a:spcAft>
                <a:spcPct val="0"/>
              </a:spcAft>
              <a:defRPr sz="4400">
                <a:solidFill>
                  <a:schemeClr val="tx1"/>
                </a:solidFill>
                <a:latin typeface="Calibri" pitchFamily="34" charset="0"/>
              </a:defRPr>
            </a:lvl9pPr>
          </a:lstStyle>
          <a:p>
            <a:r>
              <a:rPr lang="en-US" sz="1000" dirty="0">
                <a:ln w="0"/>
                <a:solidFill>
                  <a:schemeClr val="bg1"/>
                </a:solidFill>
                <a:latin typeface="Calibri" panose="020F0502020204030204" pitchFamily="34" charset="0"/>
                <a:ea typeface="+mn-ea"/>
                <a:cs typeface="Calibri" panose="020F0502020204030204" pitchFamily="34" charset="0"/>
              </a:rPr>
              <a:t>Comunicação </a:t>
            </a:r>
            <a:r>
              <a:rPr lang="en-US" sz="1000" dirty="0" err="1">
                <a:ln w="0"/>
                <a:solidFill>
                  <a:schemeClr val="bg1"/>
                </a:solidFill>
                <a:latin typeface="Calibri" panose="020F0502020204030204" pitchFamily="34" charset="0"/>
                <a:ea typeface="+mn-ea"/>
                <a:cs typeface="Calibri" panose="020F0502020204030204" pitchFamily="34" charset="0"/>
              </a:rPr>
              <a:t>privilegiada</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confidencial</a:t>
            </a:r>
            <a:r>
              <a:rPr lang="en-US" sz="1000" dirty="0">
                <a:ln w="0"/>
                <a:solidFill>
                  <a:schemeClr val="bg1"/>
                </a:solidFill>
                <a:latin typeface="Calibri" panose="020F0502020204030204" pitchFamily="34" charset="0"/>
                <a:ea typeface="+mn-ea"/>
                <a:cs typeface="Calibri" panose="020F0502020204030204" pitchFamily="34" charset="0"/>
              </a:rPr>
              <a:t> e </a:t>
            </a:r>
            <a:r>
              <a:rPr lang="en-US" sz="1000" dirty="0" err="1">
                <a:ln w="0"/>
                <a:solidFill>
                  <a:schemeClr val="bg1"/>
                </a:solidFill>
                <a:latin typeface="Calibri" panose="020F0502020204030204" pitchFamily="34" charset="0"/>
                <a:ea typeface="+mn-ea"/>
                <a:cs typeface="Calibri" panose="020F0502020204030204" pitchFamily="34" charset="0"/>
              </a:rPr>
              <a:t>protegida</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destinada</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apenas</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ao</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destinatário</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pretendido</a:t>
            </a:r>
            <a:endParaRPr lang="en-US" sz="1000" dirty="0">
              <a:ln w="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2567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249B3D-A1AF-AD9C-BDD6-54B4E879C61D}"/>
              </a:ext>
            </a:extLst>
          </p:cNvPr>
          <p:cNvSpPr>
            <a:spLocks noGrp="1"/>
          </p:cNvSpPr>
          <p:nvPr>
            <p:ph type="ctrTitle"/>
          </p:nvPr>
        </p:nvSpPr>
        <p:spPr/>
        <p:txBody>
          <a:bodyPr>
            <a:normAutofit/>
          </a:bodyPr>
          <a:lstStyle/>
          <a:p>
            <a:r>
              <a:rPr lang="en-US" sz="5400" b="1" dirty="0">
                <a:solidFill>
                  <a:schemeClr val="accent1">
                    <a:lumMod val="50000"/>
                  </a:schemeClr>
                </a:solidFill>
              </a:rPr>
              <a:t>Departamento de </a:t>
            </a:r>
            <a:r>
              <a:rPr lang="en-US" sz="5400" b="1" dirty="0" err="1">
                <a:solidFill>
                  <a:schemeClr val="accent1">
                    <a:lumMod val="50000"/>
                  </a:schemeClr>
                </a:solidFill>
              </a:rPr>
              <a:t>Utilidades</a:t>
            </a:r>
            <a:r>
              <a:rPr lang="en-US" sz="5400" b="1" dirty="0">
                <a:solidFill>
                  <a:schemeClr val="accent1">
                    <a:lumMod val="50000"/>
                  </a:schemeClr>
                </a:solidFill>
              </a:rPr>
              <a:t> </a:t>
            </a:r>
            <a:r>
              <a:rPr lang="en-US" sz="5400" b="1" dirty="0" err="1">
                <a:solidFill>
                  <a:schemeClr val="accent1">
                    <a:lumMod val="50000"/>
                  </a:schemeClr>
                </a:solidFill>
              </a:rPr>
              <a:t>Públicas</a:t>
            </a:r>
            <a:r>
              <a:rPr lang="en-US" sz="5400" b="1" dirty="0">
                <a:solidFill>
                  <a:schemeClr val="accent1">
                    <a:lumMod val="50000"/>
                  </a:schemeClr>
                </a:solidFill>
              </a:rPr>
              <a:t> (DPU)</a:t>
            </a:r>
          </a:p>
        </p:txBody>
      </p:sp>
      <p:sp>
        <p:nvSpPr>
          <p:cNvPr id="6" name="Subtitle 5">
            <a:extLst>
              <a:ext uri="{FF2B5EF4-FFF2-40B4-BE49-F238E27FC236}">
                <a16:creationId xmlns:a16="http://schemas.microsoft.com/office/drawing/2014/main" id="{A7515FED-0894-8801-BB13-C77E03E2B6E2}"/>
              </a:ext>
            </a:extLst>
          </p:cNvPr>
          <p:cNvSpPr>
            <a:spLocks noGrp="1"/>
          </p:cNvSpPr>
          <p:nvPr>
            <p:ph type="subTitle" idx="1"/>
          </p:nvPr>
        </p:nvSpPr>
        <p:spPr/>
        <p:txBody>
          <a:bodyPr>
            <a:normAutofit/>
          </a:bodyPr>
          <a:lstStyle/>
          <a:p>
            <a:r>
              <a:rPr lang="en-US" sz="1800" i="1" dirty="0"/>
              <a:t>Para visualizar esta apresentação em outro idioma ou em um formato acessível, </a:t>
            </a:r>
            <a:br>
              <a:rPr lang="en-US" sz="1800" i="1" dirty="0"/>
            </a:br>
            <a:r>
              <a:rPr lang="en-US" sz="1800" i="1" dirty="0" err="1"/>
              <a:t>visite</a:t>
            </a:r>
            <a:r>
              <a:rPr lang="en-US" sz="1800" i="1" dirty="0"/>
              <a:t> </a:t>
            </a:r>
            <a:endParaRPr lang="en-US" sz="1800" b="1" i="1" u="sng" dirty="0"/>
          </a:p>
        </p:txBody>
      </p:sp>
      <p:sp>
        <p:nvSpPr>
          <p:cNvPr id="7" name="TextBox 6">
            <a:extLst>
              <a:ext uri="{FF2B5EF4-FFF2-40B4-BE49-F238E27FC236}">
                <a16:creationId xmlns:a16="http://schemas.microsoft.com/office/drawing/2014/main" id="{B4298B25-C153-14F2-51F8-D826B4E5096E}"/>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3">
            <a:extLst>
              <a:ext uri="{FF2B5EF4-FFF2-40B4-BE49-F238E27FC236}">
                <a16:creationId xmlns:a16="http://schemas.microsoft.com/office/drawing/2014/main" id="{870E96C3-ADD5-DBF9-DDB5-85BE31856F2F}"/>
              </a:ext>
            </a:extLst>
          </p:cNvPr>
          <p:cNvSpPr>
            <a:spLocks noGrp="1"/>
          </p:cNvSpPr>
          <p:nvPr>
            <p:ph type="sldNum" sz="quarter" idx="12"/>
          </p:nvPr>
        </p:nvSpPr>
        <p:spPr/>
        <p:txBody>
          <a:bodyPr/>
          <a:lstStyle/>
          <a:p>
            <a:fld id="{916DD4DD-C7C6-4D6D-8F5D-DD8D6ECDBD3A}" type="slidenum">
              <a:rPr lang="en-US" smtClean="0"/>
              <a:t>1</a:t>
            </a:fld>
            <a:endParaRPr lang="en-US" dirty="0"/>
          </a:p>
        </p:txBody>
      </p:sp>
      <p:sp>
        <p:nvSpPr>
          <p:cNvPr id="8" name="TextBox 7">
            <a:extLst>
              <a:ext uri="{FF2B5EF4-FFF2-40B4-BE49-F238E27FC236}">
                <a16:creationId xmlns:a16="http://schemas.microsoft.com/office/drawing/2014/main" id="{F66A5D85-82ED-2FE8-F572-B15E05C12B69}"/>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pic>
        <p:nvPicPr>
          <p:cNvPr id="3" name="Picture 2" descr="Qr code&#10;&#10;AI-generated content may be incorrect.">
            <a:extLst>
              <a:ext uri="{FF2B5EF4-FFF2-40B4-BE49-F238E27FC236}">
                <a16:creationId xmlns:a16="http://schemas.microsoft.com/office/drawing/2014/main" id="{1D1088F4-714B-D580-65B8-7FB5DED89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484" y="4177284"/>
            <a:ext cx="2161032" cy="2161032"/>
          </a:xfrm>
          <a:prstGeom prst="rect">
            <a:avLst/>
          </a:prstGeom>
        </p:spPr>
      </p:pic>
    </p:spTree>
    <p:extLst>
      <p:ext uri="{BB962C8B-B14F-4D97-AF65-F5344CB8AC3E}">
        <p14:creationId xmlns:p14="http://schemas.microsoft.com/office/powerpoint/2010/main" val="271585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F5A-09F1-E9B4-56EF-36B995A7C7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C3557F-3A0F-045B-8147-1C99D37E74D7}"/>
              </a:ext>
            </a:extLst>
          </p:cNvPr>
          <p:cNvSpPr txBox="1">
            <a:spLocks noGrp="1"/>
          </p:cNvSpPr>
          <p:nvPr>
            <p:ph type="title" idx="4294967295"/>
          </p:nvPr>
        </p:nvSpPr>
        <p:spPr>
          <a:xfrm>
            <a:off x="1694045" y="1426002"/>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defRPr/>
            </a:pPr>
            <a:r>
              <a:rPr lang="en-US" b="1" dirty="0">
                <a:solidFill>
                  <a:schemeClr val="accent1">
                    <a:lumMod val="50000"/>
                  </a:schemeClr>
                </a:solidFill>
              </a:rPr>
              <a:t>Divisões do DPU</a:t>
            </a:r>
            <a:endParaRPr kumimoji="0" lang="en-US" sz="6000" b="1" i="0" u="none" strike="noStrike" kern="1200" cap="none" spc="0" normalizeH="0" baseline="0" noProof="0" dirty="0">
              <a:ln>
                <a:noFill/>
              </a:ln>
              <a:solidFill>
                <a:schemeClr val="accent1">
                  <a:lumMod val="50000"/>
                </a:schemeClr>
              </a:solidFill>
              <a:effectLst/>
              <a:uLnTx/>
              <a:uFillTx/>
            </a:endParaRPr>
          </a:p>
        </p:txBody>
      </p:sp>
      <p:sp>
        <p:nvSpPr>
          <p:cNvPr id="3" name="Subtitle 2">
            <a:extLst>
              <a:ext uri="{FF2B5EF4-FFF2-40B4-BE49-F238E27FC236}">
                <a16:creationId xmlns:a16="http://schemas.microsoft.com/office/drawing/2014/main" id="{453909D9-70E5-9F3D-0E11-2D5850176BAD}"/>
              </a:ext>
            </a:extLst>
          </p:cNvPr>
          <p:cNvSpPr>
            <a:spLocks noGrp="1"/>
          </p:cNvSpPr>
          <p:nvPr>
            <p:ph type="subTitle" idx="1"/>
          </p:nvPr>
        </p:nvSpPr>
        <p:spPr>
          <a:xfrm>
            <a:off x="1101213" y="2705138"/>
            <a:ext cx="10373032" cy="2751765"/>
          </a:xfrm>
        </p:spPr>
        <p:txBody>
          <a:bodyPr>
            <a:noAutofit/>
          </a:bodyPr>
          <a:lstStyle/>
          <a:p>
            <a:pPr algn="l">
              <a:lnSpc>
                <a:spcPct val="150000"/>
              </a:lnSpc>
            </a:pPr>
            <a:r>
              <a:rPr lang="pt-BR" sz="1800" dirty="0">
                <a:solidFill>
                  <a:schemeClr val="tx1"/>
                </a:solidFill>
                <a:latin typeface="+mn-lt"/>
              </a:rPr>
              <a:t>O Departamento de Utilidades Públicas (DPU) supervisiona as empresas privadas de energia elétrica, gás natural e água em Massachusetts. Além disso, o DPU regula a segurança das empresas de ônibus, empresas de mudanças e empresas de rede de transporte. Também supervisionamos a segurança dos gasodutos de gás natural.</a:t>
            </a:r>
          </a:p>
          <a:p>
            <a:pPr algn="l">
              <a:lnSpc>
                <a:spcPct val="150000"/>
              </a:lnSpc>
            </a:pPr>
            <a:r>
              <a:rPr lang="pt-BR" sz="1800" dirty="0">
                <a:solidFill>
                  <a:schemeClr val="tx1"/>
                </a:solidFill>
                <a:latin typeface="+mn-lt"/>
              </a:rPr>
              <a:t>Para facilitar seu trabalho nessas áreas, o Departamento de Utilidades Públicas criou as seguintes divisões: Divisão de Defesa do Consumidor, Divisão de Energia Elétrica, Divisão de Gás, Divisão de Segurança de Gasodutos, Divisão de Redes de Transporte (TNC) e Divisão de Supervisão de Transporte</a:t>
            </a:r>
            <a:r>
              <a:rPr lang="en-US" sz="1800" dirty="0">
                <a:solidFill>
                  <a:schemeClr val="tx1"/>
                </a:solidFill>
                <a:effectLst/>
                <a:latin typeface="+mn-lt"/>
              </a:rPr>
              <a:t>.</a:t>
            </a:r>
          </a:p>
        </p:txBody>
      </p:sp>
      <p:cxnSp>
        <p:nvCxnSpPr>
          <p:cNvPr id="8" name="Straight Connector 7">
            <a:extLst>
              <a:ext uri="{FF2B5EF4-FFF2-40B4-BE49-F238E27FC236}">
                <a16:creationId xmlns:a16="http://schemas.microsoft.com/office/drawing/2014/main" id="{4FF3387C-5263-5817-D164-4B6E20FED4C0}"/>
              </a:ext>
              <a:ext uri="{C183D7F6-B498-43B3-948B-1728B52AA6E4}">
                <adec:decorative xmlns:adec="http://schemas.microsoft.com/office/drawing/2017/decorative" val="1"/>
              </a:ext>
            </a:extLst>
          </p:cNvPr>
          <p:cNvCxnSpPr>
            <a:cxnSpLocks/>
          </p:cNvCxnSpPr>
          <p:nvPr/>
        </p:nvCxnSpPr>
        <p:spPr>
          <a:xfrm>
            <a:off x="1219200" y="2510228"/>
            <a:ext cx="100780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E46001-881F-424F-BA33-C1387FF875C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34F51730-5616-45E8-7E4D-46054C1A95DC}"/>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10</a:t>
            </a:fld>
            <a:endParaRPr lang="en-US"/>
          </a:p>
        </p:txBody>
      </p:sp>
      <p:sp>
        <p:nvSpPr>
          <p:cNvPr id="6" name="TextBox 5">
            <a:extLst>
              <a:ext uri="{FF2B5EF4-FFF2-40B4-BE49-F238E27FC236}">
                <a16:creationId xmlns:a16="http://schemas.microsoft.com/office/drawing/2014/main" id="{A3CB2FBB-A09D-8425-9DF6-A4A232A72F4C}"/>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8920588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32422A-D8A1-07DD-6DF4-82514A33F2EE}"/>
              </a:ext>
            </a:extLst>
          </p:cNvPr>
          <p:cNvSpPr txBox="1">
            <a:spLocks noGrp="1"/>
          </p:cNvSpPr>
          <p:nvPr>
            <p:ph type="title"/>
          </p:nvPr>
        </p:nvSpPr>
        <p:spPr>
          <a:xfrm>
            <a:off x="1762510"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Defesa do Consumidor</a:t>
            </a:r>
            <a:endParaRPr kumimoji="0" lang="en-US" sz="1800" b="0" i="1" u="none" strike="noStrike" kern="1200" cap="none" spc="0" normalizeH="0" baseline="0" noProof="0" dirty="0">
              <a:ln>
                <a:noFill/>
              </a:ln>
              <a:solidFill>
                <a:schemeClr val="accent1">
                  <a:lumMod val="50000"/>
                </a:schemeClr>
              </a:solidFill>
              <a:effectLst/>
              <a:uLnTx/>
              <a:uFillTx/>
            </a:endParaRPr>
          </a:p>
        </p:txBody>
      </p:sp>
      <p:sp>
        <p:nvSpPr>
          <p:cNvPr id="14" name="Subtitle">
            <a:extLst>
              <a:ext uri="{FF2B5EF4-FFF2-40B4-BE49-F238E27FC236}">
                <a16:creationId xmlns:a16="http://schemas.microsoft.com/office/drawing/2014/main" id="{37A307AE-29E9-8C3E-F668-23CFF506EC33}"/>
              </a:ext>
            </a:extLst>
          </p:cNvPr>
          <p:cNvSpPr txBox="1"/>
          <p:nvPr/>
        </p:nvSpPr>
        <p:spPr>
          <a:xfrm>
            <a:off x="1897626" y="257259"/>
            <a:ext cx="1576072" cy="338554"/>
          </a:xfrm>
          <a:prstGeom prst="rect">
            <a:avLst/>
          </a:prstGeom>
          <a:solidFill>
            <a:srgbClr val="B5C4F0"/>
          </a:solidFill>
        </p:spPr>
        <p:txBody>
          <a:bodyPr wrap="none" rtlCol="0">
            <a:spAutoFit/>
          </a:bodyPr>
          <a:lstStyle/>
          <a:p>
            <a:r>
              <a:rPr lang="en-US" sz="1600" b="1" dirty="0">
                <a:solidFill>
                  <a:schemeClr val="accent1">
                    <a:lumMod val="50000"/>
                  </a:schemeClr>
                </a:solidFill>
              </a:rPr>
              <a:t>Divisões do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762510" y="2134344"/>
            <a:ext cx="8753090" cy="2889250"/>
          </a:xfrm>
        </p:spPr>
        <p:txBody>
          <a:bodyPr>
            <a:normAutofit/>
          </a:bodyPr>
          <a:lstStyle/>
          <a:p>
            <a:pPr marL="0" indent="0">
              <a:lnSpc>
                <a:spcPct val="150000"/>
              </a:lnSpc>
              <a:buNone/>
            </a:pPr>
            <a:r>
              <a:rPr lang="pt-BR" sz="1800" dirty="0">
                <a:latin typeface="+mn-lt"/>
              </a:rPr>
              <a:t>A Divisão de Defesa do Consumidor do Departamento de Utilidades Públicas (DPU) auxilia os consumidores em suas relações com as empresas de utilidades públicas por meio da resolução de disputas, avaliação da conformidade regulatória e atendimento ao cliente, além de educação. Entre em contato conosco se precisar de ajuda para resolver um problema com sua concessionária de energia elétrica, gás ou água de propriedade de investidores</a:t>
            </a:r>
            <a:r>
              <a:rPr lang="en-US" sz="1800" i="0" dirty="0">
                <a:effectLst/>
                <a:latin typeface="+mn-lt"/>
              </a:rPr>
              <a:t>.</a:t>
            </a:r>
            <a:endParaRPr lang="en-US" sz="1800" dirty="0">
              <a:latin typeface="+mn-lt"/>
            </a:endParaRPr>
          </a:p>
        </p:txBody>
      </p:sp>
      <p:sp>
        <p:nvSpPr>
          <p:cNvPr id="5" name="TextBox 4">
            <a:extLst>
              <a:ext uri="{FF2B5EF4-FFF2-40B4-BE49-F238E27FC236}">
                <a16:creationId xmlns:a16="http://schemas.microsoft.com/office/drawing/2014/main" id="{B755289E-F35C-8372-554C-7940B0B23D1F}"/>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44D5572C-EB1C-E277-04A0-FDF0CA9ED344}"/>
              </a:ext>
            </a:extLst>
          </p:cNvPr>
          <p:cNvSpPr>
            <a:spLocks noGrp="1"/>
          </p:cNvSpPr>
          <p:nvPr>
            <p:ph type="sldNum" sz="quarter" idx="12"/>
          </p:nvPr>
        </p:nvSpPr>
        <p:spPr/>
        <p:txBody>
          <a:bodyPr/>
          <a:lstStyle/>
          <a:p>
            <a:fld id="{916DD4DD-C7C6-4D6D-8F5D-DD8D6ECDBD3A}" type="slidenum">
              <a:rPr lang="en-US" smtClean="0"/>
              <a:t>11</a:t>
            </a:fld>
            <a:endParaRPr lang="en-US"/>
          </a:p>
        </p:txBody>
      </p:sp>
      <p:sp>
        <p:nvSpPr>
          <p:cNvPr id="4" name="TextBox 3">
            <a:extLst>
              <a:ext uri="{FF2B5EF4-FFF2-40B4-BE49-F238E27FC236}">
                <a16:creationId xmlns:a16="http://schemas.microsoft.com/office/drawing/2014/main" id="{22668552-884B-B131-346B-6028AEE8A305}"/>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2996852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85BE02-D14C-AEE1-5F6B-D607414F3BC9}"/>
              </a:ext>
            </a:extLst>
          </p:cNvPr>
          <p:cNvSpPr txBox="1">
            <a:spLocks noGrp="1"/>
          </p:cNvSpPr>
          <p:nvPr>
            <p:ph type="title"/>
          </p:nvPr>
        </p:nvSpPr>
        <p:spPr>
          <a:xfrm>
            <a:off x="1772036"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Energia Elétrica</a:t>
            </a:r>
            <a:endParaRPr kumimoji="0" lang="en-US" sz="1800" b="0" i="1" u="none" strike="noStrike" kern="1200" cap="none" spc="0" normalizeH="0" baseline="0" noProof="0" dirty="0">
              <a:ln>
                <a:noFill/>
              </a:ln>
              <a:solidFill>
                <a:schemeClr val="accent1">
                  <a:lumMod val="50000"/>
                </a:schemeClr>
              </a:solidFill>
              <a:effectLst/>
              <a:uLnTx/>
              <a:uFillTx/>
            </a:endParaRPr>
          </a:p>
        </p:txBody>
      </p:sp>
      <p:sp>
        <p:nvSpPr>
          <p:cNvPr id="10" name="TextBox 9">
            <a:extLst>
              <a:ext uri="{FF2B5EF4-FFF2-40B4-BE49-F238E27FC236}">
                <a16:creationId xmlns:a16="http://schemas.microsoft.com/office/drawing/2014/main" id="{79711F8A-1B95-B378-8748-FE489CE21493}"/>
              </a:ext>
            </a:extLst>
          </p:cNvPr>
          <p:cNvSpPr txBox="1"/>
          <p:nvPr/>
        </p:nvSpPr>
        <p:spPr>
          <a:xfrm>
            <a:off x="1897626" y="257259"/>
            <a:ext cx="1576072" cy="338554"/>
          </a:xfrm>
          <a:prstGeom prst="rect">
            <a:avLst/>
          </a:prstGeom>
          <a:solidFill>
            <a:srgbClr val="B5C4F0"/>
          </a:solidFill>
        </p:spPr>
        <p:txBody>
          <a:bodyPr wrap="none" rtlCol="0">
            <a:spAutoFit/>
          </a:bodyPr>
          <a:lstStyle/>
          <a:p>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6" y="2162690"/>
            <a:ext cx="8276839" cy="2917825"/>
          </a:xfrm>
        </p:spPr>
        <p:txBody>
          <a:bodyPr>
            <a:normAutofit/>
          </a:bodyPr>
          <a:lstStyle/>
          <a:p>
            <a:pPr marL="0" indent="0">
              <a:lnSpc>
                <a:spcPct val="150000"/>
              </a:lnSpc>
              <a:buNone/>
            </a:pPr>
            <a:r>
              <a:rPr lang="pt-BR" sz="1800" dirty="0">
                <a:solidFill>
                  <a:srgbClr val="141414"/>
                </a:solidFill>
                <a:latin typeface="+mn-lt"/>
              </a:rPr>
              <a:t>A </a:t>
            </a:r>
            <a:r>
              <a:rPr lang="pt-BR" sz="1800" dirty="0">
                <a:latin typeface="+mn-lt"/>
              </a:rPr>
              <a:t>missão da Divisão de Energia Elétrica (EPD) é garantir que as empresas de distribuição de energia elétrica em Massachusetts forneçam aos seus clientes o recurso mais confiável ao menor custo possível. A EPD também supervisiona e implementa iniciativas que incentivam a energia limpa e renovável</a:t>
            </a:r>
            <a:r>
              <a:rPr lang="en-US" sz="1800" i="0" dirty="0">
                <a:effectLst/>
                <a:latin typeface="+mn-lt"/>
              </a:rPr>
              <a:t>.</a:t>
            </a:r>
            <a:endParaRPr lang="en-US" sz="1800" dirty="0">
              <a:latin typeface="+mn-lt"/>
            </a:endParaRPr>
          </a:p>
        </p:txBody>
      </p:sp>
      <p:sp>
        <p:nvSpPr>
          <p:cNvPr id="4" name="TextBox 3">
            <a:extLst>
              <a:ext uri="{FF2B5EF4-FFF2-40B4-BE49-F238E27FC236}">
                <a16:creationId xmlns:a16="http://schemas.microsoft.com/office/drawing/2014/main" id="{4B43A323-7DB2-158D-05A3-46713E5F5286}"/>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98006AA1-AFF6-8D34-17EA-3FC9996EC5BA}"/>
              </a:ext>
            </a:extLst>
          </p:cNvPr>
          <p:cNvSpPr>
            <a:spLocks noGrp="1"/>
          </p:cNvSpPr>
          <p:nvPr>
            <p:ph type="sldNum" sz="quarter" idx="12"/>
          </p:nvPr>
        </p:nvSpPr>
        <p:spPr/>
        <p:txBody>
          <a:bodyPr/>
          <a:lstStyle/>
          <a:p>
            <a:fld id="{916DD4DD-C7C6-4D6D-8F5D-DD8D6ECDBD3A}" type="slidenum">
              <a:rPr lang="en-US" smtClean="0"/>
              <a:t>12</a:t>
            </a:fld>
            <a:endParaRPr lang="en-US"/>
          </a:p>
        </p:txBody>
      </p:sp>
      <p:sp>
        <p:nvSpPr>
          <p:cNvPr id="5" name="TextBox 4">
            <a:extLst>
              <a:ext uri="{FF2B5EF4-FFF2-40B4-BE49-F238E27FC236}">
                <a16:creationId xmlns:a16="http://schemas.microsoft.com/office/drawing/2014/main" id="{FA5CA00D-7173-915A-5406-057C6945AAD8}"/>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0384145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D8445B-596B-9D9C-14D3-0CE913D2E0AB}"/>
              </a:ext>
            </a:extLst>
          </p:cNvPr>
          <p:cNvSpPr txBox="1">
            <a:spLocks noGrp="1"/>
          </p:cNvSpPr>
          <p:nvPr>
            <p:ph type="title"/>
          </p:nvPr>
        </p:nvSpPr>
        <p:spPr>
          <a:xfrm>
            <a:off x="1772035"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Divisão de Gás</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2739D8A5-8AB9-B4BF-CEB1-EE00BD654649}"/>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5" y="2372513"/>
            <a:ext cx="7933941" cy="2399512"/>
          </a:xfrm>
        </p:spPr>
        <p:txBody>
          <a:bodyPr>
            <a:normAutofit/>
          </a:bodyPr>
          <a:lstStyle/>
          <a:p>
            <a:pPr marL="0" indent="0" algn="l">
              <a:lnSpc>
                <a:spcPct val="150000"/>
              </a:lnSpc>
              <a:buNone/>
            </a:pPr>
            <a:r>
              <a:rPr lang="en-US" sz="1800" i="0" dirty="0">
                <a:solidFill>
                  <a:srgbClr val="141414"/>
                </a:solidFill>
                <a:effectLst/>
                <a:latin typeface="+mn-lt"/>
              </a:rPr>
              <a:t>A missão da Divisão de Gás é garantir que as empresas de gás em Massachusetts forneçam aos seus clientes o recurso mais confiável ao menor custo possível.</a:t>
            </a:r>
            <a:endParaRPr lang="en-US" sz="1800" dirty="0">
              <a:latin typeface="+mn-lt"/>
            </a:endParaRPr>
          </a:p>
        </p:txBody>
      </p:sp>
      <p:sp>
        <p:nvSpPr>
          <p:cNvPr id="4" name="TextBox 3">
            <a:extLst>
              <a:ext uri="{FF2B5EF4-FFF2-40B4-BE49-F238E27FC236}">
                <a16:creationId xmlns:a16="http://schemas.microsoft.com/office/drawing/2014/main" id="{ED7F0243-B265-5D17-D1A3-1AB4F3EA029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E9AEA083-1C91-4B55-F9FD-8E32CA94DA9C}"/>
              </a:ext>
            </a:extLst>
          </p:cNvPr>
          <p:cNvSpPr>
            <a:spLocks noGrp="1"/>
          </p:cNvSpPr>
          <p:nvPr>
            <p:ph type="sldNum" sz="quarter" idx="12"/>
          </p:nvPr>
        </p:nvSpPr>
        <p:spPr/>
        <p:txBody>
          <a:bodyPr/>
          <a:lstStyle/>
          <a:p>
            <a:fld id="{916DD4DD-C7C6-4D6D-8F5D-DD8D6ECDBD3A}" type="slidenum">
              <a:rPr lang="en-US" smtClean="0"/>
              <a:t>13</a:t>
            </a:fld>
            <a:endParaRPr lang="en-US"/>
          </a:p>
        </p:txBody>
      </p:sp>
      <p:sp>
        <p:nvSpPr>
          <p:cNvPr id="5" name="TextBox 4">
            <a:extLst>
              <a:ext uri="{FF2B5EF4-FFF2-40B4-BE49-F238E27FC236}">
                <a16:creationId xmlns:a16="http://schemas.microsoft.com/office/drawing/2014/main" id="{28F523EC-340D-B39C-9B10-FC8750B2B755}"/>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3490840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23F10-A49D-0C91-95DB-9B5AD35279E3}"/>
              </a:ext>
            </a:extLst>
          </p:cNvPr>
          <p:cNvSpPr txBox="1">
            <a:spLocks noGrp="1"/>
          </p:cNvSpPr>
          <p:nvPr>
            <p:ph type="title"/>
          </p:nvPr>
        </p:nvSpPr>
        <p:spPr>
          <a:xfrm>
            <a:off x="1762510"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Segurança de Gasodutos</a:t>
            </a:r>
            <a:endParaRPr kumimoji="0" lang="en-US" sz="1800" b="0" i="1" u="none" strike="noStrike" kern="1200" cap="none" spc="0" normalizeH="0" baseline="0" noProof="0" dirty="0">
              <a:ln>
                <a:noFill/>
              </a:ln>
              <a:solidFill>
                <a:schemeClr val="accent1">
                  <a:lumMod val="50000"/>
                </a:schemeClr>
              </a:solidFill>
              <a:effectLst/>
              <a:uLnTx/>
              <a:uFillTx/>
            </a:endParaRPr>
          </a:p>
        </p:txBody>
      </p:sp>
      <p:sp>
        <p:nvSpPr>
          <p:cNvPr id="10" name="TextBox 9">
            <a:extLst>
              <a:ext uri="{FF2B5EF4-FFF2-40B4-BE49-F238E27FC236}">
                <a16:creationId xmlns:a16="http://schemas.microsoft.com/office/drawing/2014/main" id="{16D746D5-063F-5D54-45A1-F694FF4FD67E}"/>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62510" y="1825625"/>
            <a:ext cx="8666980" cy="4351338"/>
          </a:xfrm>
        </p:spPr>
        <p:txBody>
          <a:bodyPr>
            <a:noAutofit/>
          </a:bodyPr>
          <a:lstStyle/>
          <a:p>
            <a:pPr marL="0" indent="0">
              <a:lnSpc>
                <a:spcPct val="150000"/>
              </a:lnSpc>
              <a:buNone/>
            </a:pPr>
            <a:r>
              <a:rPr lang="pt-BR" sz="1800" dirty="0">
                <a:latin typeface="+mn-lt"/>
              </a:rPr>
              <a:t>A Divisão de Segurança de Gasodutos atua como braço executivo do Departamento de Utilidades Públicas, garantindo que as operadoras de empresas de distribuição de gás natural, departamentos municipais de gás, empresas de distribuição de vapor e outras operadoras intraestaduais estejam em conformidade com os regulamentos estaduais e federais que regem a segurança. A Divisão também supervisiona as operadoras de utilidades públicas e escavadeiras para preservar os serviços através da aplicação da Lei Dig Safe</a:t>
            </a:r>
            <a:r>
              <a:rPr lang="en-US" sz="1800" i="0" dirty="0">
                <a:effectLst/>
                <a:latin typeface="+mn-lt"/>
              </a:rPr>
              <a:t>.</a:t>
            </a:r>
            <a:endParaRPr lang="en-US" sz="1800" dirty="0">
              <a:latin typeface="+mn-lt"/>
            </a:endParaRPr>
          </a:p>
        </p:txBody>
      </p:sp>
      <p:sp>
        <p:nvSpPr>
          <p:cNvPr id="4" name="TextBox 3">
            <a:extLst>
              <a:ext uri="{FF2B5EF4-FFF2-40B4-BE49-F238E27FC236}">
                <a16:creationId xmlns:a16="http://schemas.microsoft.com/office/drawing/2014/main" id="{C8796BA3-2F4D-5AD2-A025-F39F59D5059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6BC184A8-7EAE-9E73-7158-009DE29ABD7A}"/>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14</a:t>
            </a:fld>
            <a:endParaRPr lang="en-US"/>
          </a:p>
        </p:txBody>
      </p:sp>
      <p:sp>
        <p:nvSpPr>
          <p:cNvPr id="5" name="TextBox 4">
            <a:extLst>
              <a:ext uri="{FF2B5EF4-FFF2-40B4-BE49-F238E27FC236}">
                <a16:creationId xmlns:a16="http://schemas.microsoft.com/office/drawing/2014/main" id="{4A53C990-6C0F-7A8C-2020-46420264E189}"/>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4647511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4CF216-18C3-971A-29BB-5D625E818688}"/>
              </a:ext>
            </a:extLst>
          </p:cNvPr>
          <p:cNvSpPr txBox="1">
            <a:spLocks noGrp="1"/>
          </p:cNvSpPr>
          <p:nvPr>
            <p:ph type="title"/>
          </p:nvPr>
        </p:nvSpPr>
        <p:spPr>
          <a:xfrm>
            <a:off x="1821425" y="595813"/>
            <a:ext cx="10170706" cy="11394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Licenciamento de Instalações de Energia</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D30CBB2E-4E32-3A3D-F0B2-C8B254297881}"/>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821426" y="2065552"/>
            <a:ext cx="9330198" cy="2712271"/>
          </a:xfrm>
        </p:spPr>
        <p:txBody>
          <a:bodyPr>
            <a:noAutofit/>
          </a:bodyPr>
          <a:lstStyle/>
          <a:p>
            <a:pPr marL="0" indent="0">
              <a:lnSpc>
                <a:spcPct val="150000"/>
              </a:lnSpc>
              <a:buNone/>
            </a:pPr>
            <a:r>
              <a:rPr lang="pt-BR" sz="1800" dirty="0">
                <a:latin typeface="+mn-lt"/>
              </a:rPr>
              <a:t>A Divisão de Licenciamento de Instalações de Energia do DPU analisa os pedidos de construção e operação de linhas de transmissão e emite as isenções necessárias do zoneamento municipal para instalações de energia. A Divisão de Licenciamento de Instalações de Energia do DPU administra as funções de licenciamento do DPU e também atua como equipe do Conselho de Localização de Instalações de Energia. Quando as instalações de energia propostas envolvem tanto o DPU quanto o EFSB, o DPU atribui suas responsabilidades ao EFSB em um processo consolidado</a:t>
            </a:r>
            <a:r>
              <a:rPr lang="en-US" sz="1800" i="0" dirty="0">
                <a:effectLst/>
                <a:latin typeface="+mn-lt"/>
              </a:rPr>
              <a:t>. </a:t>
            </a:r>
          </a:p>
        </p:txBody>
      </p:sp>
      <p:sp>
        <p:nvSpPr>
          <p:cNvPr id="2" name="TextBox 1">
            <a:extLst>
              <a:ext uri="{FF2B5EF4-FFF2-40B4-BE49-F238E27FC236}">
                <a16:creationId xmlns:a16="http://schemas.microsoft.com/office/drawing/2014/main" id="{FB1DEC3E-A21E-8D5F-16A1-1961DA1A77E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1">
            <a:extLst>
              <a:ext uri="{FF2B5EF4-FFF2-40B4-BE49-F238E27FC236}">
                <a16:creationId xmlns:a16="http://schemas.microsoft.com/office/drawing/2014/main" id="{D41BC88E-EDC7-BE5F-5BA5-F30F63B5233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15</a:t>
            </a:fld>
            <a:endParaRPr lang="en-US"/>
          </a:p>
        </p:txBody>
      </p:sp>
      <p:sp>
        <p:nvSpPr>
          <p:cNvPr id="5" name="TextBox 4">
            <a:extLst>
              <a:ext uri="{FF2B5EF4-FFF2-40B4-BE49-F238E27FC236}">
                <a16:creationId xmlns:a16="http://schemas.microsoft.com/office/drawing/2014/main" id="{5F2CE5A4-5F67-5C04-8382-50301E9007A4}"/>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4155310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F678-B2B5-DAE5-7D96-FD48A96DC7F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7220CFC-103A-CC29-F5BB-E51910AD3927}"/>
              </a:ext>
            </a:extLst>
          </p:cNvPr>
          <p:cNvSpPr txBox="1">
            <a:spLocks noGrp="1"/>
          </p:cNvSpPr>
          <p:nvPr>
            <p:ph type="title"/>
          </p:nvPr>
        </p:nvSpPr>
        <p:spPr>
          <a:xfrm>
            <a:off x="1811901" y="595813"/>
            <a:ext cx="9791314" cy="1185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Licenciamento de Instalações de Energia</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lang="en-US" sz="1800" i="1" dirty="0">
                <a:solidFill>
                  <a:schemeClr val="accent1">
                    <a:lumMod val="50000"/>
                  </a:schemeClr>
                </a:solidFill>
              </a:rPr>
              <a:t> Continuação</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F4A74818-6C14-280A-0994-369DF554BB01}"/>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TextBox">
            <a:extLst>
              <a:ext uri="{FF2B5EF4-FFF2-40B4-BE49-F238E27FC236}">
                <a16:creationId xmlns:a16="http://schemas.microsoft.com/office/drawing/2014/main" id="{EBEC7598-730D-8F0A-19BB-0A9E0E5110E0}"/>
              </a:ext>
            </a:extLst>
          </p:cNvPr>
          <p:cNvSpPr>
            <a:spLocks noGrp="1"/>
          </p:cNvSpPr>
          <p:nvPr>
            <p:ph idx="1"/>
          </p:nvPr>
        </p:nvSpPr>
        <p:spPr>
          <a:xfrm>
            <a:off x="1795002" y="2065553"/>
            <a:ext cx="9330198" cy="3674296"/>
          </a:xfrm>
        </p:spPr>
        <p:txBody>
          <a:bodyPr>
            <a:noAutofit/>
          </a:bodyPr>
          <a:lstStyle/>
          <a:p>
            <a:pPr marL="0" indent="0">
              <a:lnSpc>
                <a:spcPct val="150000"/>
              </a:lnSpc>
              <a:buNone/>
            </a:pPr>
            <a:r>
              <a:rPr lang="pt-BR" sz="1800" dirty="0">
                <a:solidFill>
                  <a:srgbClr val="141414"/>
                </a:solidFill>
                <a:latin typeface="+mn-lt"/>
              </a:rPr>
              <a:t>Enquanto o Conselho de Localização de Instalações Energéticas supervisiona o licenciamento de muitas grandes instalações energéticas, o DPU também desempenha um papel complementar que antecede em muito a criação do EFSB.</a:t>
            </a:r>
          </a:p>
          <a:p>
            <a:pPr marL="0" indent="0">
              <a:lnSpc>
                <a:spcPct val="150000"/>
              </a:lnSpc>
              <a:buNone/>
            </a:pPr>
            <a:r>
              <a:rPr lang="pt-BR" sz="1800" dirty="0">
                <a:solidFill>
                  <a:srgbClr val="141414"/>
                </a:solidFill>
                <a:latin typeface="+mn-lt"/>
              </a:rPr>
              <a:t>O DPU analisa propostas para</a:t>
            </a:r>
            <a:r>
              <a:rPr lang="en-US" sz="1800" i="0" dirty="0">
                <a:solidFill>
                  <a:srgbClr val="141414"/>
                </a:solidFill>
                <a:effectLst/>
                <a:latin typeface="+mn-lt"/>
              </a:rPr>
              <a:t>. </a:t>
            </a:r>
          </a:p>
          <a:p>
            <a:pPr marL="800100" lvl="1" indent="-342900">
              <a:lnSpc>
                <a:spcPct val="100000"/>
              </a:lnSpc>
              <a:buFont typeface="+mj-lt"/>
              <a:buAutoNum type="arabicPeriod"/>
            </a:pPr>
            <a:r>
              <a:rPr lang="en-US" sz="1800" i="0" dirty="0" err="1">
                <a:solidFill>
                  <a:schemeClr val="tx1"/>
                </a:solidFill>
                <a:effectLst/>
                <a:latin typeface="+mn-lt"/>
              </a:rPr>
              <a:t>Construir</a:t>
            </a:r>
            <a:r>
              <a:rPr lang="en-US" sz="1800" i="0" dirty="0">
                <a:solidFill>
                  <a:schemeClr val="tx1"/>
                </a:solidFill>
                <a:effectLst/>
                <a:latin typeface="+mn-lt"/>
              </a:rPr>
              <a:t> e operar linhas de transmissão elétrica </a:t>
            </a:r>
          </a:p>
          <a:p>
            <a:pPr marL="800100" lvl="1" indent="-342900">
              <a:lnSpc>
                <a:spcPct val="100000"/>
              </a:lnSpc>
              <a:buFont typeface="+mj-lt"/>
              <a:buAutoNum type="arabicPeriod"/>
            </a:pPr>
            <a:r>
              <a:rPr lang="pt-BR" sz="1800" dirty="0">
                <a:solidFill>
                  <a:schemeClr val="tx1"/>
                </a:solidFill>
                <a:latin typeface="+mn-lt"/>
              </a:rPr>
              <a:t>Conceder isenção a instalações energéticas necessárias das leis municipais de zoneament</a:t>
            </a:r>
            <a:r>
              <a:rPr lang="en-US" sz="1800" i="0" dirty="0">
                <a:solidFill>
                  <a:schemeClr val="tx1"/>
                </a:solidFill>
                <a:effectLst/>
                <a:latin typeface="+mn-lt"/>
              </a:rPr>
              <a:t>o</a:t>
            </a:r>
          </a:p>
          <a:p>
            <a:pPr marL="800100" lvl="1" indent="-342900">
              <a:lnSpc>
                <a:spcPct val="100000"/>
              </a:lnSpc>
              <a:buFont typeface="+mj-lt"/>
              <a:buAutoNum type="arabicPeriod"/>
            </a:pPr>
            <a:r>
              <a:rPr lang="en-US" sz="1800" i="0" dirty="0">
                <a:solidFill>
                  <a:schemeClr val="tx1"/>
                </a:solidFill>
                <a:effectLst/>
                <a:latin typeface="+mn-lt"/>
              </a:rPr>
              <a:t>Autorizar o levantamento topográfico de terrenos para instalações energéticas propostas </a:t>
            </a:r>
          </a:p>
          <a:p>
            <a:pPr marL="800100" lvl="1" indent="-342900">
              <a:lnSpc>
                <a:spcPct val="100000"/>
              </a:lnSpc>
              <a:buFont typeface="+mj-lt"/>
              <a:buAutoNum type="arabicPeriod"/>
            </a:pPr>
            <a:r>
              <a:rPr lang="en-US" sz="1800" i="0" dirty="0">
                <a:solidFill>
                  <a:schemeClr val="tx1"/>
                </a:solidFill>
                <a:effectLst/>
                <a:latin typeface="+mn-lt"/>
              </a:rPr>
              <a:t>Autorizar a expropriação de terrenos (ou servidões) para instalações energéticas necessárias </a:t>
            </a:r>
          </a:p>
          <a:p>
            <a:pPr marL="0" indent="0" algn="l">
              <a:lnSpc>
                <a:spcPct val="150000"/>
              </a:lnSpc>
              <a:buNone/>
            </a:pPr>
            <a:endParaRPr lang="en-US" sz="1800" i="0" dirty="0">
              <a:solidFill>
                <a:srgbClr val="141414"/>
              </a:solidFill>
              <a:effectLst/>
              <a:latin typeface="+mn-lt"/>
            </a:endParaRPr>
          </a:p>
          <a:p>
            <a:pPr marL="0" indent="0" algn="l">
              <a:lnSpc>
                <a:spcPct val="150000"/>
              </a:lnSpc>
              <a:buNone/>
            </a:pPr>
            <a:endParaRPr lang="en-US" sz="1800" dirty="0">
              <a:latin typeface="+mn-lt"/>
            </a:endParaRPr>
          </a:p>
        </p:txBody>
      </p:sp>
      <p:sp>
        <p:nvSpPr>
          <p:cNvPr id="2" name="TextBox 1">
            <a:extLst>
              <a:ext uri="{FF2B5EF4-FFF2-40B4-BE49-F238E27FC236}">
                <a16:creationId xmlns:a16="http://schemas.microsoft.com/office/drawing/2014/main" id="{619977B3-8F03-6856-276D-9AEFD1FDD22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1">
            <a:extLst>
              <a:ext uri="{FF2B5EF4-FFF2-40B4-BE49-F238E27FC236}">
                <a16:creationId xmlns:a16="http://schemas.microsoft.com/office/drawing/2014/main" id="{D7999B43-2D20-2A6B-48FF-E1C6363B255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16</a:t>
            </a:fld>
            <a:endParaRPr lang="en-US"/>
          </a:p>
        </p:txBody>
      </p:sp>
      <p:sp>
        <p:nvSpPr>
          <p:cNvPr id="5" name="TextBox 4">
            <a:extLst>
              <a:ext uri="{FF2B5EF4-FFF2-40B4-BE49-F238E27FC236}">
                <a16:creationId xmlns:a16="http://schemas.microsoft.com/office/drawing/2014/main" id="{DE44FDC9-28F6-2A76-F7DA-B6C1C72E4629}"/>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28845251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46DC-4D88-6896-13CE-0EE9DDCC6121}"/>
              </a:ext>
            </a:extLst>
          </p:cNvPr>
          <p:cNvSpPr txBox="1">
            <a:spLocks noGrp="1"/>
          </p:cNvSpPr>
          <p:nvPr>
            <p:ph type="title" idx="4294967295"/>
          </p:nvPr>
        </p:nvSpPr>
        <p:spPr>
          <a:xfrm>
            <a:off x="1818967" y="626591"/>
            <a:ext cx="9744892" cy="730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Divisão de Supervisão de Transportes</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F1AFD01D-5355-00C9-E582-19BEE49D6428}"/>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818967" y="2310581"/>
            <a:ext cx="9043301" cy="3866382"/>
          </a:xfrm>
        </p:spPr>
        <p:txBody>
          <a:bodyPr>
            <a:noAutofit/>
          </a:bodyPr>
          <a:lstStyle/>
          <a:p>
            <a:pPr marL="0" indent="0">
              <a:lnSpc>
                <a:spcPct val="150000"/>
              </a:lnSpc>
              <a:buNone/>
            </a:pPr>
            <a:r>
              <a:rPr lang="pt-BR" sz="1800" dirty="0">
                <a:latin typeface="+mn-lt"/>
              </a:rPr>
              <a:t>A Divisão de Supervisão de Transporte regula as tarifas e práticas das transportadoras comuns utilizadas para transportar passageiros e cargas, incluindo caminhões, ferrovias, ônibus, empresas de mudanças domésticas, empresas de reboque e empresas de resíduos perigosos. Além disso, licencia todas as empresas de ônibus rodoviários com sede em Massachusetts. A função mais importante da Divisão é a segurança pública</a:t>
            </a:r>
            <a:r>
              <a:rPr lang="en-US" sz="1800" i="0" dirty="0">
                <a:effectLst/>
                <a:latin typeface="+mn-lt"/>
              </a:rPr>
              <a:t>.</a:t>
            </a:r>
            <a:endParaRPr lang="en-US" sz="1800" dirty="0">
              <a:latin typeface="+mn-lt"/>
            </a:endParaRPr>
          </a:p>
        </p:txBody>
      </p:sp>
      <p:sp>
        <p:nvSpPr>
          <p:cNvPr id="5" name="TextBox 4">
            <a:extLst>
              <a:ext uri="{FF2B5EF4-FFF2-40B4-BE49-F238E27FC236}">
                <a16:creationId xmlns:a16="http://schemas.microsoft.com/office/drawing/2014/main" id="{D7545B67-AF16-757F-FCB0-57E4BA1E6ED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1">
            <a:extLst>
              <a:ext uri="{FF2B5EF4-FFF2-40B4-BE49-F238E27FC236}">
                <a16:creationId xmlns:a16="http://schemas.microsoft.com/office/drawing/2014/main" id="{EC1AEF5F-279A-4ED3-F0A1-6569E8CD5774}"/>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17</a:t>
            </a:fld>
            <a:endParaRPr lang="en-US"/>
          </a:p>
        </p:txBody>
      </p:sp>
      <p:sp>
        <p:nvSpPr>
          <p:cNvPr id="6" name="TextBox 5">
            <a:extLst>
              <a:ext uri="{FF2B5EF4-FFF2-40B4-BE49-F238E27FC236}">
                <a16:creationId xmlns:a16="http://schemas.microsoft.com/office/drawing/2014/main" id="{0CDDFBB3-1460-B1D1-C57C-464455C990ED}"/>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4301084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CBE9-2F60-796E-9F44-CB8BEB89B060}"/>
              </a:ext>
            </a:extLst>
          </p:cNvPr>
          <p:cNvSpPr txBox="1">
            <a:spLocks noGrp="1"/>
          </p:cNvSpPr>
          <p:nvPr>
            <p:ph type="title" idx="4294967295"/>
          </p:nvPr>
        </p:nvSpPr>
        <p:spPr>
          <a:xfrm>
            <a:off x="1818967" y="626591"/>
            <a:ext cx="9744892" cy="1125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Redes de Transporte (TNC)</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9" name="Subtitle">
            <a:extLst>
              <a:ext uri="{FF2B5EF4-FFF2-40B4-BE49-F238E27FC236}">
                <a16:creationId xmlns:a16="http://schemas.microsoft.com/office/drawing/2014/main" id="{8A11A93A-0AAC-952C-B118-73E856C7FCBC}"/>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5" name="TextBox">
            <a:extLst>
              <a:ext uri="{FF2B5EF4-FFF2-40B4-BE49-F238E27FC236}">
                <a16:creationId xmlns:a16="http://schemas.microsoft.com/office/drawing/2014/main" id="{059D7A18-5380-DD84-B2EE-F2253E9BBD42}"/>
              </a:ext>
            </a:extLst>
          </p:cNvPr>
          <p:cNvSpPr>
            <a:spLocks noGrp="1"/>
          </p:cNvSpPr>
          <p:nvPr>
            <p:ph idx="1"/>
          </p:nvPr>
        </p:nvSpPr>
        <p:spPr>
          <a:xfrm>
            <a:off x="1818968" y="2368633"/>
            <a:ext cx="8701446" cy="2120733"/>
          </a:xfrm>
        </p:spPr>
        <p:txBody>
          <a:bodyPr>
            <a:noAutofit/>
          </a:bodyPr>
          <a:lstStyle/>
          <a:p>
            <a:pPr marL="0" indent="0">
              <a:lnSpc>
                <a:spcPct val="150000"/>
              </a:lnSpc>
              <a:buNone/>
            </a:pPr>
            <a:r>
              <a:rPr lang="pt-BR" sz="1800" dirty="0">
                <a:latin typeface="+mn-lt"/>
              </a:rPr>
              <a:t>A Divisão de Redes de Transporte do Departamento de Utilidades Públicas (TNC) supervisiona as empresas de transporte por aplicativo, os serviços de transporte por aplicativo e os motoristas em Massachusetts. Isso inclui empresas como Uber e Lyft, bem como seus motoristas</a:t>
            </a:r>
            <a:r>
              <a:rPr lang="en-US" sz="1800" i="0" dirty="0">
                <a:effectLst/>
                <a:latin typeface="+mn-lt"/>
              </a:rPr>
              <a:t>.</a:t>
            </a:r>
            <a:endParaRPr lang="en-US" sz="1800" dirty="0">
              <a:latin typeface="+mn-lt"/>
            </a:endParaRPr>
          </a:p>
        </p:txBody>
      </p:sp>
      <p:sp>
        <p:nvSpPr>
          <p:cNvPr id="7" name="TextBox 6">
            <a:extLst>
              <a:ext uri="{FF2B5EF4-FFF2-40B4-BE49-F238E27FC236}">
                <a16:creationId xmlns:a16="http://schemas.microsoft.com/office/drawing/2014/main" id="{E0B711AC-16C2-DD93-04A1-1531F8A50E6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6" name="Slide Number Placeholder 1">
            <a:extLst>
              <a:ext uri="{FF2B5EF4-FFF2-40B4-BE49-F238E27FC236}">
                <a16:creationId xmlns:a16="http://schemas.microsoft.com/office/drawing/2014/main" id="{0F0A6771-E579-DBF1-96DD-59C4AF0DE0DE}"/>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18</a:t>
            </a:fld>
            <a:endParaRPr lang="en-US"/>
          </a:p>
        </p:txBody>
      </p:sp>
      <p:sp>
        <p:nvSpPr>
          <p:cNvPr id="10" name="TextBox 9">
            <a:extLst>
              <a:ext uri="{FF2B5EF4-FFF2-40B4-BE49-F238E27FC236}">
                <a16:creationId xmlns:a16="http://schemas.microsoft.com/office/drawing/2014/main" id="{53707AD6-580C-1BC0-4F7F-393092C8B9F8}"/>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377065559"/>
      </p:ext>
    </p:extLst>
  </p:cSld>
  <p:clrMapOvr>
    <a:masterClrMapping/>
  </p:clrMapOvr>
  <mc:AlternateContent xmlns:mc="http://schemas.openxmlformats.org/markup-compatibility/2006" xmlns:p14="http://schemas.microsoft.com/office/powerpoint/2010/main">
    <mc:Choice Requires="p14">
      <p:transition spd="slow" p14:dur="4000" advTm="15000"/>
    </mc:Choice>
    <mc:Fallback xmlns="" xmlns:a16="http://schemas.microsoft.com/office/drawing/2014/main" xmlns:adec="http://schemas.microsoft.com/office/drawing/2017/decorative">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5567-6A4F-480B-AE8F-FC5BBA0FFE18}"/>
              </a:ext>
            </a:extLst>
          </p:cNvPr>
          <p:cNvSpPr>
            <a:spLocks noGrp="1"/>
          </p:cNvSpPr>
          <p:nvPr>
            <p:ph type="ctrTitle"/>
          </p:nvPr>
        </p:nvSpPr>
        <p:spPr>
          <a:xfrm>
            <a:off x="1665172" y="805040"/>
            <a:ext cx="9134374" cy="889316"/>
          </a:xfrm>
        </p:spPr>
        <p:txBody>
          <a:bodyPr>
            <a:normAutofit fontScale="90000"/>
          </a:bodyPr>
          <a:lstStyle/>
          <a:p>
            <a:r>
              <a:rPr lang="en-US" b="1" dirty="0">
                <a:solidFill>
                  <a:schemeClr val="accent1">
                    <a:lumMod val="50000"/>
                  </a:schemeClr>
                </a:solidFill>
              </a:rPr>
              <a:t>Declaração de Missão</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217442" y="1813759"/>
            <a:ext cx="9952830" cy="4268127"/>
          </a:xfrm>
        </p:spPr>
        <p:txBody>
          <a:bodyPr>
            <a:normAutofit fontScale="25000" lnSpcReduction="20000"/>
          </a:bodyPr>
          <a:lstStyle/>
          <a:p>
            <a:pPr algn="l">
              <a:lnSpc>
                <a:spcPct val="170000"/>
              </a:lnSpc>
            </a:pPr>
            <a:r>
              <a:rPr lang="pt-BR" sz="6800" dirty="0">
                <a:solidFill>
                  <a:schemeClr val="tx1"/>
                </a:solidFill>
                <a:latin typeface="+mn-lt"/>
              </a:rPr>
              <a:t>O Departamento de Utilidades Públicas (DPU) é uma agência adjudicatória supervisionada por uma comissão composta por três membros. É responsável pela supervisão dos serviços públicos de energia elétrica, gás natural e água pertencentes a investidores na Comunidade de Massachusetts. Além disso, o DPU é responsável pelo desenvolvimento de alternativas à regulamentação tradicional, pelo monitoramento da qualidade dos serviços, pela regulamentação da segurança nas áreas de transporte e gasodutos e pelo licenciamento de instalações energéticas. A missão do DPU é garantir que os direitos dos consumidores sejam protegidos e que as empresas de serviços públicos prestem o serviço mais confiável ao menor custo possível. O DPU supervisiona a segurança pública contra acidentes relacionados ao transporte e gasodutos, bem como o processo de licenciamento de instalações de energia. O DPU tem como objetivo promover a segurança, a segurança energética, a confiabilidade do serviço, a acessibilidade, a equidade e a redução das emissões de gases de efeito estufa</a:t>
            </a:r>
            <a:r>
              <a:rPr lang="en-US" sz="6800" b="0" i="0" dirty="0">
                <a:solidFill>
                  <a:schemeClr val="tx1"/>
                </a:solidFill>
                <a:effectLst/>
                <a:latin typeface="+mn-lt"/>
              </a:rPr>
              <a:t>.</a:t>
            </a:r>
          </a:p>
          <a:p>
            <a:endParaRPr lang="en-US" sz="4400" dirty="0"/>
          </a:p>
        </p:txBody>
      </p:sp>
      <p:cxnSp>
        <p:nvCxnSpPr>
          <p:cNvPr id="4" name="Straight Connector 3">
            <a:extLst>
              <a:ext uri="{FF2B5EF4-FFF2-40B4-BE49-F238E27FC236}">
                <a16:creationId xmlns:a16="http://schemas.microsoft.com/office/drawing/2014/main" id="{34F9CE17-4BB3-30DE-9561-E3BE29929A84}"/>
              </a:ext>
              <a:ext uri="{C183D7F6-B498-43B3-948B-1728B52AA6E4}">
                <adec:decorative xmlns:adec="http://schemas.microsoft.com/office/drawing/2017/decorative" val="1"/>
              </a:ext>
            </a:extLst>
          </p:cNvPr>
          <p:cNvCxnSpPr/>
          <p:nvPr/>
        </p:nvCxnSpPr>
        <p:spPr>
          <a:xfrm>
            <a:off x="1665172" y="1802305"/>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1969C-C0CF-44B2-40D2-37643930CFB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5" name="Slide Number Placeholder 1">
            <a:extLst>
              <a:ext uri="{FF2B5EF4-FFF2-40B4-BE49-F238E27FC236}">
                <a16:creationId xmlns:a16="http://schemas.microsoft.com/office/drawing/2014/main" id="{CF1A1A14-9FC1-B9FC-83FD-D02E43ACF652}"/>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2</a:t>
            </a:fld>
            <a:endParaRPr lang="en-US"/>
          </a:p>
        </p:txBody>
      </p:sp>
      <p:sp>
        <p:nvSpPr>
          <p:cNvPr id="7" name="TextBox 6">
            <a:extLst>
              <a:ext uri="{FF2B5EF4-FFF2-40B4-BE49-F238E27FC236}">
                <a16:creationId xmlns:a16="http://schemas.microsoft.com/office/drawing/2014/main" id="{4D279E73-49FD-3AB9-C0FB-2544A69F1780}"/>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r>
              <a:rPr lang="pt-BR" sz="1000" dirty="0">
                <a:solidFill>
                  <a:schemeClr val="bg1"/>
                </a:solidFill>
              </a:rPr>
              <a:t>Mensagem confidencial, privilegiada e protegida, destinada apenas ao destinatário pretendido</a:t>
            </a:r>
            <a:r>
              <a:rPr lang="en-US" sz="1000" dirty="0">
                <a:solidFill>
                  <a:schemeClr val="bg1"/>
                </a:solidFill>
              </a:rPr>
              <a:t>. </a:t>
            </a:r>
          </a:p>
        </p:txBody>
      </p:sp>
    </p:spTree>
    <p:extLst>
      <p:ext uri="{BB962C8B-B14F-4D97-AF65-F5344CB8AC3E}">
        <p14:creationId xmlns:p14="http://schemas.microsoft.com/office/powerpoint/2010/main" val="39344329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8076ED-94FA-20C4-F8EE-E3F15CE8997D}"/>
              </a:ext>
            </a:extLst>
          </p:cNvPr>
          <p:cNvSpPr txBox="1">
            <a:spLocks noGrp="1"/>
          </p:cNvSpPr>
          <p:nvPr>
            <p:ph type="title" idx="4294967295"/>
          </p:nvPr>
        </p:nvSpPr>
        <p:spPr>
          <a:xfrm>
            <a:off x="1694045" y="1976608"/>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defRPr/>
            </a:pPr>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endParaRPr kumimoji="0" lang="en-US" sz="6000" b="1" i="0" u="none" strike="noStrike" kern="1200" cap="none" spc="0" normalizeH="0" baseline="0" noProof="0" dirty="0">
              <a:ln>
                <a:noFill/>
              </a:ln>
              <a:solidFill>
                <a:schemeClr val="accent1">
                  <a:lumMod val="50000"/>
                </a:schemeClr>
              </a:solidFill>
              <a:effectLst/>
              <a:uLnTx/>
              <a:uFillTx/>
            </a:endParaRPr>
          </a:p>
        </p:txBody>
      </p:sp>
      <p:cxnSp>
        <p:nvCxnSpPr>
          <p:cNvPr id="8" name="Straight Connector 7">
            <a:extLst>
              <a:ext uri="{FF2B5EF4-FFF2-40B4-BE49-F238E27FC236}">
                <a16:creationId xmlns:a16="http://schemas.microsoft.com/office/drawing/2014/main" id="{07192EBD-1004-6C38-83A2-001D4083D80E}"/>
              </a:ext>
              <a:ext uri="{C183D7F6-B498-43B3-948B-1728B52AA6E4}">
                <adec:decorative xmlns:adec="http://schemas.microsoft.com/office/drawing/2017/decorative" val="1"/>
              </a:ext>
            </a:extLst>
          </p:cNvPr>
          <p:cNvCxnSpPr/>
          <p:nvPr/>
        </p:nvCxnSpPr>
        <p:spPr>
          <a:xfrm>
            <a:off x="1732547" y="3060834"/>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40041" y="3255745"/>
            <a:ext cx="9365379" cy="1640974"/>
          </a:xfrm>
        </p:spPr>
        <p:txBody>
          <a:bodyPr>
            <a:normAutofit lnSpcReduction="10000"/>
          </a:bodyPr>
          <a:lstStyle/>
          <a:p>
            <a:pPr>
              <a:lnSpc>
                <a:spcPct val="150000"/>
              </a:lnSpc>
            </a:pPr>
            <a:r>
              <a:rPr lang="pt-BR" sz="1800" dirty="0">
                <a:solidFill>
                  <a:srgbClr val="141414"/>
                </a:solidFill>
                <a:latin typeface="+mn-lt"/>
              </a:rPr>
              <a:t>O Departamento é </a:t>
            </a:r>
            <a:r>
              <a:rPr lang="pt-BR" sz="1800" dirty="0">
                <a:solidFill>
                  <a:schemeClr val="tx1"/>
                </a:solidFill>
                <a:latin typeface="+mn-lt"/>
              </a:rPr>
              <a:t>supervisionado pela Comissão de Utilidades Públicas da Comunidade, composta por três membros nomeados pelo Secretário do Gabinete Executivo de Energia e Assuntos Ambientais, com aprovação do Governador. O Secretário designa um dos comissários como presidente</a:t>
            </a:r>
            <a:r>
              <a:rPr lang="en-US" sz="1800" dirty="0">
                <a:solidFill>
                  <a:schemeClr val="tx1"/>
                </a:solidFill>
                <a:effectLst/>
                <a:latin typeface="+mn-lt"/>
              </a:rPr>
              <a:t>. </a:t>
            </a:r>
            <a:endParaRPr lang="en-US" sz="4400" dirty="0">
              <a:solidFill>
                <a:schemeClr val="tx1"/>
              </a:solidFill>
            </a:endParaRPr>
          </a:p>
        </p:txBody>
      </p:sp>
      <p:sp>
        <p:nvSpPr>
          <p:cNvPr id="5" name="TextBox 4">
            <a:extLst>
              <a:ext uri="{FF2B5EF4-FFF2-40B4-BE49-F238E27FC236}">
                <a16:creationId xmlns:a16="http://schemas.microsoft.com/office/drawing/2014/main" id="{A13BC2D3-27DC-6102-A98C-55792199F3A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79C1876F-0C7B-AC73-7BEE-D8CE07DD58F5}"/>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3</a:t>
            </a:fld>
            <a:endParaRPr lang="en-US"/>
          </a:p>
        </p:txBody>
      </p:sp>
      <p:sp>
        <p:nvSpPr>
          <p:cNvPr id="6" name="TextBox 5">
            <a:extLst>
              <a:ext uri="{FF2B5EF4-FFF2-40B4-BE49-F238E27FC236}">
                <a16:creationId xmlns:a16="http://schemas.microsoft.com/office/drawing/2014/main" id="{F78184BB-1C7D-9795-6954-8989C92EBF1F}"/>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25026553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167584-22F1-9315-3C31-710EE45395F9}"/>
              </a:ext>
            </a:extLst>
          </p:cNvPr>
          <p:cNvSpPr txBox="1"/>
          <p:nvPr/>
        </p:nvSpPr>
        <p:spPr>
          <a:xfrm>
            <a:off x="1897626" y="292006"/>
            <a:ext cx="2058577" cy="369332"/>
          </a:xfrm>
          <a:prstGeom prst="rect">
            <a:avLst/>
          </a:prstGeom>
          <a:solidFill>
            <a:srgbClr val="B5C4F0"/>
          </a:solidFill>
        </p:spPr>
        <p:txBody>
          <a:bodyPr wrap="none" rtlCol="0">
            <a:spAutoFit/>
          </a:bodyPr>
          <a:lstStyle/>
          <a:p>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10" name="Title 1">
            <a:extLst>
              <a:ext uri="{FF2B5EF4-FFF2-40B4-BE49-F238E27FC236}">
                <a16:creationId xmlns:a16="http://schemas.microsoft.com/office/drawing/2014/main" id="{8B5F6362-4046-E049-FBD3-84C7057D19E6}"/>
              </a:ext>
            </a:extLst>
          </p:cNvPr>
          <p:cNvSpPr txBox="1">
            <a:spLocks noGrp="1"/>
          </p:cNvSpPr>
          <p:nvPr>
            <p:ph type="title" idx="4294967295"/>
          </p:nvPr>
        </p:nvSpPr>
        <p:spPr>
          <a:xfrm>
            <a:off x="1818967" y="626591"/>
            <a:ext cx="9744892" cy="686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Presidente Jeremy McDiarmid</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824468"/>
            <a:ext cx="8173040" cy="3209064"/>
          </a:xfrm>
        </p:spPr>
        <p:txBody>
          <a:bodyPr>
            <a:normAutofit fontScale="92500" lnSpcReduction="10000"/>
          </a:bodyPr>
          <a:lstStyle/>
          <a:p>
            <a:pPr algn="l">
              <a:lnSpc>
                <a:spcPct val="150000"/>
              </a:lnSpc>
            </a:pPr>
            <a:r>
              <a:rPr lang="pt-BR" sz="1600" dirty="0">
                <a:solidFill>
                  <a:schemeClr val="tx1"/>
                </a:solidFill>
                <a:latin typeface="+mn-lt"/>
              </a:rPr>
              <a:t>Jeremy McDiarmid foi nomeado Presidente em 20 de outubro de 2025 e, antes disso, ‎começou a desempenhar as funções de Comissário pela primeira vez em 29 de ‎setembro de 2025. ‎</a:t>
            </a:r>
          </a:p>
          <a:p>
            <a:pPr algn="l">
              <a:lnSpc>
                <a:spcPct val="150000"/>
              </a:lnSpc>
            </a:pPr>
            <a:r>
              <a:rPr lang="pt-BR" sz="1600" dirty="0">
                <a:solidFill>
                  <a:schemeClr val="tx1"/>
                </a:solidFill>
                <a:latin typeface="+mn-lt"/>
              </a:rPr>
              <a:t>Previamente à sua nomeação no Departamento de Serviços Públicos (DPU, sigla em ‎inglês), o senhor McDiarmid atuou como Diretor Executivo e Conselheiro Geral da ‎associação nacional de negócios Advanced Energy United. Durante sua gestão, foi ‎membro da Comissão sobre Localização e Licenciamento de Infraestrutura de Energia ‎da Governadora Healey. Além disso, liderou múltiplas iniciativas cruciais focadas na ‎interseção da energia limpa e a acessibilidade, e, paralelamente, desenvolveu políticas ‎inovadoras para impulsionar o uso de tecnologias avançadas de transmissão em ‎diversos estados. ‎</a:t>
            </a:r>
          </a:p>
        </p:txBody>
      </p:sp>
      <p:sp>
        <p:nvSpPr>
          <p:cNvPr id="4" name="TextBox 3">
            <a:extLst>
              <a:ext uri="{FF2B5EF4-FFF2-40B4-BE49-F238E27FC236}">
                <a16:creationId xmlns:a16="http://schemas.microsoft.com/office/drawing/2014/main" id="{859357B9-01B4-488D-B7A1-277AEF60EF2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E9A3A384-5630-E547-8771-304400865E98}"/>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4</a:t>
            </a:fld>
            <a:endParaRPr lang="en-US"/>
          </a:p>
        </p:txBody>
      </p:sp>
      <p:sp>
        <p:nvSpPr>
          <p:cNvPr id="5" name="TextBox 4">
            <a:extLst>
              <a:ext uri="{FF2B5EF4-FFF2-40B4-BE49-F238E27FC236}">
                <a16:creationId xmlns:a16="http://schemas.microsoft.com/office/drawing/2014/main" id="{3C7C028E-934A-B6CC-8FFA-D10C52328471}"/>
              </a:ext>
              <a:ext uri="{C183D7F6-B498-43B3-948B-1728B52AA6E4}">
                <adec:decorative xmlns:adec="http://schemas.microsoft.com/office/drawing/2017/decorative" val="1"/>
              </a:ext>
            </a:extLst>
          </p:cNvPr>
          <p:cNvSpPr txBox="1"/>
          <p:nvPr/>
        </p:nvSpPr>
        <p:spPr>
          <a:xfrm>
            <a:off x="7749915" y="6485181"/>
            <a:ext cx="4363110" cy="400110"/>
          </a:xfrm>
          <a:prstGeom prst="rect">
            <a:avLst/>
          </a:prstGeom>
          <a:solidFill>
            <a:srgbClr val="3059D6"/>
          </a:solidFill>
        </p:spPr>
        <p:txBody>
          <a:bodyPr wrap="square" rtlCol="0">
            <a:spAutoFit/>
          </a:bodyPr>
          <a:lstStyle/>
          <a:p>
            <a:r>
              <a:rPr lang="pt-BR" sz="1000" dirty="0">
                <a:solidFill>
                  <a:schemeClr val="bg1"/>
                </a:solidFill>
              </a:rPr>
              <a:t>Mensagem confidencial, privilegiada e protegida, destinada apenas ao destinatário pretendido</a:t>
            </a:r>
            <a:endParaRPr lang="en-US" sz="1000" dirty="0">
              <a:solidFill>
                <a:schemeClr val="bg1"/>
              </a:solidFill>
            </a:endParaRPr>
          </a:p>
        </p:txBody>
      </p:sp>
      <p:pic>
        <p:nvPicPr>
          <p:cNvPr id="8" name="Picture 7" descr="A person in a suit smiling&#10;&#10;AI-generated content may be incorrect.">
            <a:extLst>
              <a:ext uri="{FF2B5EF4-FFF2-40B4-BE49-F238E27FC236}">
                <a16:creationId xmlns:a16="http://schemas.microsoft.com/office/drawing/2014/main" id="{CA032AE8-753A-913E-7638-9789B52E6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09" y="1647995"/>
            <a:ext cx="2725834" cy="3293515"/>
          </a:xfrm>
          <a:prstGeom prst="rect">
            <a:avLst/>
          </a:prstGeom>
        </p:spPr>
      </p:pic>
    </p:spTree>
    <p:extLst>
      <p:ext uri="{BB962C8B-B14F-4D97-AF65-F5344CB8AC3E}">
        <p14:creationId xmlns:p14="http://schemas.microsoft.com/office/powerpoint/2010/main" val="39016374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14="http://schemas.microsoft.com/office/drawing/2010/main" xmlns:adec="http://schemas.microsoft.com/office/drawing/2017/decorative">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383E72-53C2-FD9A-3814-8F88CECFFBD8}"/>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7" name="Title 1">
            <a:extLst>
              <a:ext uri="{FF2B5EF4-FFF2-40B4-BE49-F238E27FC236}">
                <a16:creationId xmlns:a16="http://schemas.microsoft.com/office/drawing/2014/main" id="{9EB57006-1F5B-4F94-2457-2786AF1B484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Presidente Jeremy McDiarmid</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Continuação</a:t>
            </a:r>
          </a:p>
        </p:txBody>
      </p:sp>
      <p:sp>
        <p:nvSpPr>
          <p:cNvPr id="5" name="TextBox 4">
            <a:extLst>
              <a:ext uri="{FF2B5EF4-FFF2-40B4-BE49-F238E27FC236}">
                <a16:creationId xmlns:a16="http://schemas.microsoft.com/office/drawing/2014/main" id="{5B139418-0A17-BBD9-EC96-4BF240713018}"/>
              </a:ext>
            </a:extLst>
          </p:cNvPr>
          <p:cNvSpPr txBox="1"/>
          <p:nvPr/>
        </p:nvSpPr>
        <p:spPr>
          <a:xfrm>
            <a:off x="1204209" y="1527021"/>
            <a:ext cx="10186219" cy="3787062"/>
          </a:xfrm>
          <a:prstGeom prst="rect">
            <a:avLst/>
          </a:prstGeom>
          <a:noFill/>
        </p:spPr>
        <p:txBody>
          <a:bodyPr wrap="square">
            <a:spAutoFit/>
          </a:bodyPr>
          <a:lstStyle/>
          <a:p>
            <a:pPr>
              <a:lnSpc>
                <a:spcPct val="150000"/>
              </a:lnSpc>
            </a:pPr>
            <a:r>
              <a:rPr lang="pt-BR" dirty="0"/>
              <a:t>Anteriormente, McDiarmid ocupou o cargo de Vice-Presidente de Política e Assuntos ‎Governamentais no Northeast Clean Energy Council. Dessa posição, encabeçou ‎esforços essenciais para estabelecer novas políticas de interconexão e, com isso, abrir ‎importantes oportunidades de mercado para as empresas de energia. ‎</a:t>
            </a:r>
          </a:p>
          <a:p>
            <a:pPr>
              <a:lnSpc>
                <a:spcPct val="150000"/>
              </a:lnSpc>
            </a:pPr>
            <a:r>
              <a:rPr lang="pt-BR" dirty="0"/>
              <a:t>Sua experiência inclui também ter trabalhado como Assessor Principal no Acadia ‎Center como Diretor Sênior de Inovação e Suporte à Indústria no Massachusetts Clean ‎Energy Center. Há algum tempo, ele se desempenhou como Diretor de Massachusetts ‎no Acadia Center e colaborou com o Escritório de Assuntos do Consumidor e ‎Regulação Empresarial. McDiarmid é um profissional formado pela Universidade de ‎Syracuse e pela Faculdade de Direito do Boston College. ‎</a:t>
            </a:r>
          </a:p>
        </p:txBody>
      </p:sp>
      <p:sp>
        <p:nvSpPr>
          <p:cNvPr id="3" name="TextBox 2">
            <a:extLst>
              <a:ext uri="{FF2B5EF4-FFF2-40B4-BE49-F238E27FC236}">
                <a16:creationId xmlns:a16="http://schemas.microsoft.com/office/drawing/2014/main" id="{882F807F-6AE0-B5E9-E44A-43207685554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5</a:t>
            </a:fld>
            <a:endParaRPr lang="en-US" dirty="0"/>
          </a:p>
        </p:txBody>
      </p:sp>
      <p:sp>
        <p:nvSpPr>
          <p:cNvPr id="4" name="TextBox 3">
            <a:extLst>
              <a:ext uri="{FF2B5EF4-FFF2-40B4-BE49-F238E27FC236}">
                <a16:creationId xmlns:a16="http://schemas.microsoft.com/office/drawing/2014/main" id="{86B82D6C-798D-CDEA-024D-6A62633BADEE}"/>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4206578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E49DBA-5C92-D0D2-5F0B-912464CD063A}"/>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10" name="Title 1">
            <a:extLst>
              <a:ext uri="{FF2B5EF4-FFF2-40B4-BE49-F238E27FC236}">
                <a16:creationId xmlns:a16="http://schemas.microsoft.com/office/drawing/2014/main" id="{6ABC79B5-0435-A16D-7934-783EF5B1108C}"/>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Elizabeth (Liz) Anderson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448292" y="1264090"/>
            <a:ext cx="8115567" cy="3830857"/>
          </a:xfrm>
        </p:spPr>
        <p:txBody>
          <a:bodyPr>
            <a:noAutofit/>
          </a:bodyPr>
          <a:lstStyle/>
          <a:p>
            <a:pPr algn="l">
              <a:lnSpc>
                <a:spcPct val="150000"/>
              </a:lnSpc>
            </a:pPr>
            <a:r>
              <a:rPr lang="pt-BR" sz="1500" dirty="0">
                <a:solidFill>
                  <a:schemeClr val="tx1"/>
                </a:solidFill>
                <a:latin typeface="+mn-lt"/>
              </a:rPr>
              <a:t>Liz Anderson ingressou no Departamento de Serviços Públicos como Comissária em ‎outubro de 2025. Antes de integrar a Comissão, a advogada Anderson foi Chefe da ‎Divisão de Energia e Defesa do Contribuinte (Energy and Ratepayer Advocacy ‎Division ou ERA, sigla em inglês) no Gabinete da Procuradora-Geral de ‎Massachusetts, Andrea Campbell. Em sua função como Chefe de Divisão, Anderson ‎teve a responsabilidade de supervisionar o trabalho de defesa do contribuinte da ERA ‎perante órgãos-chave, incluindo o Departamento de Serviços Públicos, a Operadora ‎Independente do Sistema da Nova Inglaterra (Independent System Operator ou ISO-‎New England, sigla em inglês), o Fundo Comum de Energia da Nova Inglaterra (New ‎England Power Pool ou NEPOOL, sigla em inglês) e a Comissão Federal Reguladora ‎de Energia (Federal Energy Regulatory Commission ou FERC, sigla em inglês). Sua ‎liderança se estendeu à participação no Comitê Executivo da Associação Nacional de ‎Defensores do Consumidor de Serviços Públicos (National Association of State Utility ‎Consumer Advocates ou NASUCA, sigla em inglês). Nesta associação, ela foi Vice-‎Presidente do Comitê de Proteção ao Consumidor e Presidente do Comitê ‎Coordenador do Grupo de Ligação com o Consumidor (Consumer Liaison Group) da ‎ISO-New England.</a:t>
            </a:r>
            <a:endParaRPr lang="en-US" sz="1500" dirty="0">
              <a:solidFill>
                <a:schemeClr val="tx1"/>
              </a:solidFill>
              <a:latin typeface="+mn-lt"/>
            </a:endParaRPr>
          </a:p>
        </p:txBody>
      </p:sp>
      <p:sp>
        <p:nvSpPr>
          <p:cNvPr id="4" name="TextBox 3">
            <a:extLst>
              <a:ext uri="{FF2B5EF4-FFF2-40B4-BE49-F238E27FC236}">
                <a16:creationId xmlns:a16="http://schemas.microsoft.com/office/drawing/2014/main" id="{15C527EF-A0C4-D58E-9062-0E4910A49AF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B1BB5A7A-3411-6727-0EAB-2C48EDDEC4E0}"/>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6</a:t>
            </a:fld>
            <a:endParaRPr lang="en-US" dirty="0"/>
          </a:p>
        </p:txBody>
      </p:sp>
      <p:sp>
        <p:nvSpPr>
          <p:cNvPr id="5" name="TextBox 4">
            <a:extLst>
              <a:ext uri="{FF2B5EF4-FFF2-40B4-BE49-F238E27FC236}">
                <a16:creationId xmlns:a16="http://schemas.microsoft.com/office/drawing/2014/main" id="{191B37BC-2109-CC4F-0BA6-E30F9A4C1ECB}"/>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pic>
        <p:nvPicPr>
          <p:cNvPr id="8" name="Picture 7" descr="A picture containing person, person&#10;&#10;AI-generated content may be incorrect.">
            <a:extLst>
              <a:ext uri="{FF2B5EF4-FFF2-40B4-BE49-F238E27FC236}">
                <a16:creationId xmlns:a16="http://schemas.microsoft.com/office/drawing/2014/main" id="{45A9B4D7-7DC7-7C29-F9CC-D0D82B10C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41" y="1861457"/>
            <a:ext cx="2571750" cy="3135086"/>
          </a:xfrm>
          <a:prstGeom prst="rect">
            <a:avLst/>
          </a:prstGeom>
        </p:spPr>
      </p:pic>
    </p:spTree>
    <p:extLst>
      <p:ext uri="{BB962C8B-B14F-4D97-AF65-F5344CB8AC3E}">
        <p14:creationId xmlns:p14="http://schemas.microsoft.com/office/powerpoint/2010/main" val="2836134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14="http://schemas.microsoft.com/office/drawing/2010/main" xmlns:adec="http://schemas.microsoft.com/office/drawing/2017/decorative">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B28D7F-FF45-2B43-7BDF-C747FCD0EB82}"/>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4" name="Title 1">
            <a:extLst>
              <a:ext uri="{FF2B5EF4-FFF2-40B4-BE49-F238E27FC236}">
                <a16:creationId xmlns:a16="http://schemas.microsoft.com/office/drawing/2014/main" id="{A28C0590-5FDF-0A29-9C77-8CD6BC981CFF}"/>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Elizabeth (Liz) Anderson</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Continuação</a:t>
            </a:r>
          </a:p>
        </p:txBody>
      </p:sp>
      <p:sp>
        <p:nvSpPr>
          <p:cNvPr id="5" name="TextBox 4">
            <a:extLst>
              <a:ext uri="{FF2B5EF4-FFF2-40B4-BE49-F238E27FC236}">
                <a16:creationId xmlns:a16="http://schemas.microsoft.com/office/drawing/2014/main" id="{5B139418-0A17-BBD9-EC96-4BF240713018}"/>
              </a:ext>
            </a:extLst>
          </p:cNvPr>
          <p:cNvSpPr txBox="1"/>
          <p:nvPr/>
        </p:nvSpPr>
        <p:spPr>
          <a:xfrm>
            <a:off x="1219200" y="2416338"/>
            <a:ext cx="9826752" cy="2956066"/>
          </a:xfrm>
          <a:prstGeom prst="rect">
            <a:avLst/>
          </a:prstGeom>
          <a:noFill/>
        </p:spPr>
        <p:txBody>
          <a:bodyPr wrap="square">
            <a:spAutoFit/>
          </a:bodyPr>
          <a:lstStyle/>
          <a:p>
            <a:pPr>
              <a:lnSpc>
                <a:spcPct val="150000"/>
              </a:lnSpc>
            </a:pPr>
            <a:r>
              <a:rPr lang="pt-BR" dirty="0"/>
              <a:t>Antes de assumir o cargo de Chefe no Gabinete da Procuradora-Geral, Anderson ‎colaborou na gestão da ERA como Chefe Adjunta. Adicionalmente, ela foi associada ‎na Rich May, P.C., integrando o Grupo de Energia, Energias Renováveis e Indústrias ‎Regulamentadas. É importante ressaltar que ela também dedicou vários anos como ‎Procuradora-Geral Assistente e Advogada Gestora na ERA, onde defendeu ‎ativamente os interesses dos consumidores em uma ampla variedade de temas ligados ‎à regulação da eletricidade, do gás e da água. Anderson é graduada pela New ‎England School of Law e possui um bacharelado em Artes pela Universidade da ‎Virgínia.‎</a:t>
            </a:r>
            <a:endParaRPr lang="en-US" sz="1800" b="0" i="0" dirty="0">
              <a:effectLst/>
              <a:latin typeface="+mn-lt"/>
            </a:endParaRPr>
          </a:p>
        </p:txBody>
      </p:sp>
      <p:sp>
        <p:nvSpPr>
          <p:cNvPr id="3" name="TextBox 2">
            <a:extLst>
              <a:ext uri="{FF2B5EF4-FFF2-40B4-BE49-F238E27FC236}">
                <a16:creationId xmlns:a16="http://schemas.microsoft.com/office/drawing/2014/main" id="{99E66CAD-7DF4-FA5C-B01D-9462B9A6C3E0}"/>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7</a:t>
            </a:fld>
            <a:endParaRPr lang="en-US" dirty="0"/>
          </a:p>
        </p:txBody>
      </p:sp>
      <p:sp>
        <p:nvSpPr>
          <p:cNvPr id="6" name="TextBox 5">
            <a:extLst>
              <a:ext uri="{FF2B5EF4-FFF2-40B4-BE49-F238E27FC236}">
                <a16:creationId xmlns:a16="http://schemas.microsoft.com/office/drawing/2014/main" id="{3E13C08C-F80E-5F6C-5314-7226CF9A3E33}"/>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4207307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B6AC61F-6C2B-B046-215B-C506CED3545F}"/>
              </a:ext>
            </a:extLst>
          </p:cNvPr>
          <p:cNvSpPr txBox="1"/>
          <p:nvPr/>
        </p:nvSpPr>
        <p:spPr>
          <a:xfrm>
            <a:off x="1897626" y="292006"/>
            <a:ext cx="2058577" cy="369332"/>
          </a:xfrm>
          <a:prstGeom prst="rect">
            <a:avLst/>
          </a:prstGeom>
          <a:solidFill>
            <a:srgbClr val="B5C4F0"/>
          </a:solidFill>
        </p:spPr>
        <p:txBody>
          <a:bodyPr wrap="none" rtlCol="0">
            <a:spAutoFit/>
          </a:bodyPr>
          <a:lstStyle/>
          <a:p>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13" name="Title 1">
            <a:extLst>
              <a:ext uri="{FF2B5EF4-FFF2-40B4-BE49-F238E27FC236}">
                <a16:creationId xmlns:a16="http://schemas.microsoft.com/office/drawing/2014/main" id="{032B15DF-A8D8-2DBE-5BE7-86C2BC2EDD84}"/>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 Staci Rubin, Esq., MPH, MELP</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748417"/>
            <a:ext cx="8173040" cy="4087367"/>
          </a:xfrm>
        </p:spPr>
        <p:txBody>
          <a:bodyPr>
            <a:noAutofit/>
          </a:bodyPr>
          <a:lstStyle/>
          <a:p>
            <a:pPr algn="l">
              <a:lnSpc>
                <a:spcPct val="150000"/>
              </a:lnSpc>
            </a:pPr>
            <a:r>
              <a:rPr lang="pt-BR" sz="1800" dirty="0">
                <a:solidFill>
                  <a:schemeClr val="tx1"/>
                </a:solidFill>
                <a:latin typeface="+mn-lt"/>
              </a:rPr>
              <a:t>Staci Rubin foi nomeada Comissária do Departamento de Utilidades Públicas em abril de 2023, marcando seu retorno à agência. Antes de sua nomeação, Rubin foi vice-presidente de Justiça Ambiental da Conservation Law Foundation (CLF), onde trabalhou em parceria com residentes de comunidades historicamente marginalizadas para enfrentar desafios relacionados a transporte, justiça climática, desperdício zero e prevenção do envenenamento por chumbo nos seis estados da Nova Inglaterra. Ela incorporou a justiça ambiental em toda a cultura da CLF e obteve vitórias usando uma abordagem de advocacia comunitária para melhorar as operações de transporte público e prevenir instalações de energia e resíduos em comunidades de baixa renda e comunidades de cor. Rubin defendeu com sucesso leis de justiça ambiental em Massachusetts e Vermont</a:t>
            </a:r>
            <a:r>
              <a:rPr lang="en-US" sz="1800" b="0" i="0" dirty="0">
                <a:solidFill>
                  <a:schemeClr val="tx1"/>
                </a:solidFill>
                <a:effectLst/>
                <a:latin typeface="+mn-lt"/>
              </a:rPr>
              <a:t>.  </a:t>
            </a:r>
          </a:p>
        </p:txBody>
      </p:sp>
      <p:pic>
        <p:nvPicPr>
          <p:cNvPr id="6" name="Picture 5" descr="Official portrait of Commissioner Staci Rubin, Esq., MPH MELP">
            <a:extLst>
              <a:ext uri="{FF2B5EF4-FFF2-40B4-BE49-F238E27FC236}">
                <a16:creationId xmlns:a16="http://schemas.microsoft.com/office/drawing/2014/main" id="{00B336C6-CCAE-4003-5A26-4E8F6A204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137" y="1942857"/>
            <a:ext cx="2441344" cy="2441344"/>
          </a:xfrm>
          <a:prstGeom prst="rect">
            <a:avLst/>
          </a:prstGeom>
        </p:spPr>
      </p:pic>
      <p:sp>
        <p:nvSpPr>
          <p:cNvPr id="4" name="TextBox 3">
            <a:extLst>
              <a:ext uri="{FF2B5EF4-FFF2-40B4-BE49-F238E27FC236}">
                <a16:creationId xmlns:a16="http://schemas.microsoft.com/office/drawing/2014/main" id="{6C806A04-7828-03D5-3F50-EDE7FE3462E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1A93C8D7-FC88-38CD-9EFC-FE3E35239F41}"/>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8</a:t>
            </a:fld>
            <a:endParaRPr lang="en-US" dirty="0"/>
          </a:p>
        </p:txBody>
      </p:sp>
      <p:sp>
        <p:nvSpPr>
          <p:cNvPr id="5" name="TextBox 4">
            <a:extLst>
              <a:ext uri="{FF2B5EF4-FFF2-40B4-BE49-F238E27FC236}">
                <a16:creationId xmlns:a16="http://schemas.microsoft.com/office/drawing/2014/main" id="{8CD223E5-F954-84C9-5530-A60825A71655}"/>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170444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14="http://schemas.microsoft.com/office/drawing/2010/main" xmlns:adec="http://schemas.microsoft.com/office/drawing/2017/decorative">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2EA4E-98B8-5B2D-94D2-6F612ED49190}"/>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3" name="Title 1">
            <a:extLst>
              <a:ext uri="{FF2B5EF4-FFF2-40B4-BE49-F238E27FC236}">
                <a16:creationId xmlns:a16="http://schemas.microsoft.com/office/drawing/2014/main" id="{3446E829-FD02-A02E-1D88-5526C20C05F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 Staci Rubin, Esq., MPH, MELP</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Continuação</a:t>
            </a:r>
          </a:p>
        </p:txBody>
      </p:sp>
      <p:sp>
        <p:nvSpPr>
          <p:cNvPr id="5" name="TextBox 4">
            <a:extLst>
              <a:ext uri="{FF2B5EF4-FFF2-40B4-BE49-F238E27FC236}">
                <a16:creationId xmlns:a16="http://schemas.microsoft.com/office/drawing/2014/main" id="{5B139418-0A17-BBD9-EC96-4BF240713018}"/>
              </a:ext>
            </a:extLst>
          </p:cNvPr>
          <p:cNvSpPr txBox="1"/>
          <p:nvPr/>
        </p:nvSpPr>
        <p:spPr>
          <a:xfrm>
            <a:off x="1032386" y="1697985"/>
            <a:ext cx="10392697" cy="4016484"/>
          </a:xfrm>
          <a:prstGeom prst="rect">
            <a:avLst/>
          </a:prstGeom>
          <a:noFill/>
        </p:spPr>
        <p:txBody>
          <a:bodyPr wrap="square">
            <a:spAutoFit/>
          </a:bodyPr>
          <a:lstStyle/>
          <a:p>
            <a:pPr>
              <a:lnSpc>
                <a:spcPct val="150000"/>
              </a:lnSpc>
            </a:pPr>
            <a:r>
              <a:rPr lang="pt-BR" sz="1700" dirty="0"/>
              <a:t>Antes da CLF, Rubin atuou como consultora sênior e oficial de audiências no Departamento de Utilidades Públicas, onde se especializou em geração distribuída e questões relacionadas a registros públicos. Antes de sua função no governo estadual, ela foi advogada sênior e diretora do programa de Serviços Jurídicos de Justiça Ambiental na Alternatives for Community &amp; Environment, Inc., onde prestou representação jurídica a grupos de residentes e organizações sem fins lucrativos em comunidades de baixa renda e comunidades de cor, em questões relacionadas à eficiência energética, programas de tarifas de transporte público, licenciamento de instalações de energia, hortas comunitárias e outras iniciativas lideradas pela comunidade. Ela também lecionou Direito e Política Energética na Faculdade de Direito da Northeastern University.Rubin é formada em Direito pela Faculdade de Direito da Northeastern University, mestre em Saúde Pública pela Faculdade de Medicina da Tufts University, mestre em Direito e Política Ambiental pela Vermont Law School e graduada pela New York University</a:t>
            </a:r>
            <a:r>
              <a:rPr lang="en-US" sz="1700" b="0" i="0" dirty="0">
                <a:effectLst/>
              </a:rPr>
              <a:t>.</a:t>
            </a:r>
          </a:p>
        </p:txBody>
      </p:sp>
      <p:sp>
        <p:nvSpPr>
          <p:cNvPr id="7" name="TextBox 6">
            <a:extLst>
              <a:ext uri="{FF2B5EF4-FFF2-40B4-BE49-F238E27FC236}">
                <a16:creationId xmlns:a16="http://schemas.microsoft.com/office/drawing/2014/main" id="{2C47C3AA-C7A3-D269-4629-59C4CF6FFF37}"/>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9</a:t>
            </a:fld>
            <a:endParaRPr lang="en-US" dirty="0"/>
          </a:p>
        </p:txBody>
      </p:sp>
      <p:sp>
        <p:nvSpPr>
          <p:cNvPr id="8" name="TextBox 7">
            <a:extLst>
              <a:ext uri="{FF2B5EF4-FFF2-40B4-BE49-F238E27FC236}">
                <a16:creationId xmlns:a16="http://schemas.microsoft.com/office/drawing/2014/main" id="{B9A75755-2713-0B1D-1BF9-0E2F1910DC70}"/>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42725789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xmlns:a16="http://schemas.microsoft.com/office/drawing/2014/main" xmlns:adec="http://schemas.microsoft.com/office/drawing/2017/decorative">
      <p:transition spd="slow" advTm="1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7D4D32D805F14A8D0D8D8EB369A377" ma:contentTypeVersion="15" ma:contentTypeDescription="Create a new document." ma:contentTypeScope="" ma:versionID="869a9d83cf260e78911d0b3b22bb26af">
  <xsd:schema xmlns:xsd="http://www.w3.org/2001/XMLSchema" xmlns:xs="http://www.w3.org/2001/XMLSchema" xmlns:p="http://schemas.microsoft.com/office/2006/metadata/properties" xmlns:ns2="7d760940-fc31-4611-9c6d-34001d01958e" xmlns:ns3="7b83dbe2-6fd2-449a-a932-0d75829bf641" targetNamespace="http://schemas.microsoft.com/office/2006/metadata/properties" ma:root="true" ma:fieldsID="6a7ee75f62466ba2cab0f3a65622ebb3" ns2:_="" ns3:_="">
    <xsd:import namespace="7d760940-fc31-4611-9c6d-34001d01958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60940-fc31-4611-9c6d-34001d019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2bd6da-2edc-42be-afbe-7966d944dce0}"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760940-fc31-4611-9c6d-34001d01958e">
      <Terms xmlns="http://schemas.microsoft.com/office/infopath/2007/PartnerControls"/>
    </lcf76f155ced4ddcb4097134ff3c332f>
    <TaxCatchAll xmlns="7b83dbe2-6fd2-449a-a932-0d75829bf641" xsi:nil="true"/>
  </documentManagement>
</p:properties>
</file>

<file path=customXml/itemProps1.xml><?xml version="1.0" encoding="utf-8"?>
<ds:datastoreItem xmlns:ds="http://schemas.openxmlformats.org/officeDocument/2006/customXml" ds:itemID="{41B1D1F0-65AA-4361-9F91-B7028ED70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60940-fc31-4611-9c6d-34001d01958e"/>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8388F7-9673-4834-AD98-0AA20C1F0049}">
  <ds:schemaRefs>
    <ds:schemaRef ds:uri="http://schemas.microsoft.com/sharepoint/v3/contenttype/forms"/>
  </ds:schemaRefs>
</ds:datastoreItem>
</file>

<file path=customXml/itemProps3.xml><?xml version="1.0" encoding="utf-8"?>
<ds:datastoreItem xmlns:ds="http://schemas.openxmlformats.org/officeDocument/2006/customXml" ds:itemID="{2E3E05A4-841E-4856-A673-AA7BD6716E60}">
  <ds:schemaRefs>
    <ds:schemaRef ds:uri="http://www.w3.org/XML/1998/namespace"/>
    <ds:schemaRef ds:uri="http://schemas.microsoft.com/office/infopath/2007/PartnerControls"/>
    <ds:schemaRef ds:uri="7b83dbe2-6fd2-449a-a932-0d75829bf641"/>
    <ds:schemaRef ds:uri="http://purl.org/dc/terms/"/>
    <ds:schemaRef ds:uri="http://schemas.microsoft.com/office/2006/documentManagement/types"/>
    <ds:schemaRef ds:uri="http://schemas.openxmlformats.org/package/2006/metadata/core-properties"/>
    <ds:schemaRef ds:uri="http://purl.org/dc/elements/1.1/"/>
    <ds:schemaRef ds:uri="7d760940-fc31-4611-9c6d-34001d01958e"/>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1564</TotalTime>
  <Words>2250</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 Old Face</vt:lpstr>
      <vt:lpstr>Calibri</vt:lpstr>
      <vt:lpstr>Wingdings</vt:lpstr>
      <vt:lpstr>Office Theme</vt:lpstr>
      <vt:lpstr>Departamento de Utilidades Públicas (DPU)</vt:lpstr>
      <vt:lpstr>Declaração de Missão</vt:lpstr>
      <vt:lpstr>A Comissão do DPU</vt:lpstr>
      <vt:lpstr>Presidente Jeremy McDiarmid</vt:lpstr>
      <vt:lpstr>Presidente Jeremy McDiarmid  Continuação</vt:lpstr>
      <vt:lpstr>Comissária Elizabeth (Liz) Anderson</vt:lpstr>
      <vt:lpstr>Comissária Elizabeth (Liz) Anderson  Continuação</vt:lpstr>
      <vt:lpstr>Comissária Staci Rubin, Esq., MPH, MELP</vt:lpstr>
      <vt:lpstr>Comissária Staci Rubin, Esq., MPH, MELP  Continuação</vt:lpstr>
      <vt:lpstr>Divisões do DPU</vt:lpstr>
      <vt:lpstr>Divisão de Defesa do Consumidor</vt:lpstr>
      <vt:lpstr>Divisão de Energia Elétrica</vt:lpstr>
      <vt:lpstr>Divisão de Gás</vt:lpstr>
      <vt:lpstr>Divisão de Segurança de Gasodutos</vt:lpstr>
      <vt:lpstr>Divisão de Licenciamento de Instalações de Energia</vt:lpstr>
      <vt:lpstr>Divisão de Licenciamento de Instalações de Energia  Continuação</vt:lpstr>
      <vt:lpstr>Divisão de Supervisão de Transportes</vt:lpstr>
      <vt:lpstr>Divisão de Redes de Transporte (TNC)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Wayne (DPU);Razak</dc:creator>
  <cp:keywords>, docId:0F400EAADCC19BF92B298EDB39101B89</cp:keywords>
  <cp:lastModifiedBy>Kelly, Alanna (DPU)</cp:lastModifiedBy>
  <cp:revision>23</cp:revision>
  <dcterms:created xsi:type="dcterms:W3CDTF">2020-07-08T16:00:40Z</dcterms:created>
  <dcterms:modified xsi:type="dcterms:W3CDTF">2025-11-05T22:47:52Z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10549000.0000000</vt:lpwstr>
  </property>
  <property fmtid="{D5CDD505-2E9C-101B-9397-08002B2CF9AE}" pid="3" name="ContentTypeId">
    <vt:lpwstr>0x010100F77D4D32D805F14A8D0D8D8EB369A377</vt:lpwstr>
  </property>
  <property fmtid="{D5CDD505-2E9C-101B-9397-08002B2CF9AE}" pid="4" name="MediaServiceImageTags">
    <vt:lpwstr/>
  </property>
</Properties>
</file>