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5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74" r:id="rId14"/>
    <p:sldId id="267" r:id="rId15"/>
    <p:sldId id="268" r:id="rId16"/>
    <p:sldId id="269" r:id="rId17"/>
    <p:sldId id="270" r:id="rId18"/>
    <p:sldId id="273" r:id="rId19"/>
    <p:sldId id="276" r:id="rId20"/>
    <p:sldId id="27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475E00-779D-D37A-43F2-1EB060363812}" name="Greene, Andrew (DPU)" initials="GA(" userId="S::andrew.greene@mass.gov::916a76a1-4776-4b8c-8dce-b23d2745d3ca" providerId="AD"/>
  <p188:author id="{E712A600-D884-BED1-52D8-FDF9179E0635}" name="Wang, Wayne (DPU)" initials="WW(" userId="S::Wayne.Wang@mass.gov::8085226e-6965-45cb-b232-48d5c581de57" providerId="AD"/>
  <p188:author id="{B7FAFD18-33E6-4A99-373A-E41CC88728C1}" name="Sharkey, Donna (DPU)" initials="S(" userId="S::donna.sharkey@mass.gov::fedc055d-c53d-40e5-b93e-14a7382e0f2e" providerId="AD"/>
  <p188:author id="{CBFB64BF-2DE9-423B-7AE6-6BFD7BBDF40D}" name="Evans, Joan (DPU)" initials="E(" userId="S::joan.evans@mass.gov::c6632897-7f49-4418-b669-dad468cc8c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e, Andrew (DPU)" initials="GA(" lastIdx="5" clrIdx="0">
    <p:extLst>
      <p:ext uri="{19B8F6BF-5375-455C-9EA6-DF929625EA0E}">
        <p15:presenceInfo xmlns:p15="http://schemas.microsoft.com/office/powerpoint/2012/main" userId="S::andrew.greene@mass.gov::916a76a1-4776-4b8c-8dce-b23d2745d3ca" providerId="AD"/>
      </p:ext>
    </p:extLst>
  </p:cmAuthor>
  <p:cmAuthor id="2" name="Hazle, Dean (DPU)" initials="HD(" lastIdx="7" clrIdx="1">
    <p:extLst>
      <p:ext uri="{19B8F6BF-5375-455C-9EA6-DF929625EA0E}">
        <p15:presenceInfo xmlns:p15="http://schemas.microsoft.com/office/powerpoint/2012/main" userId="S::Dean.Hazle@mass.gov::dcb5eb74-d517-453a-a5c5-0d486c7e3cc8" providerId="AD"/>
      </p:ext>
    </p:extLst>
  </p:cmAuthor>
  <p:cmAuthor id="3" name="Young, John (DPU)" initials="YJ(" lastIdx="3" clrIdx="2">
    <p:extLst>
      <p:ext uri="{19B8F6BF-5375-455C-9EA6-DF929625EA0E}">
        <p15:presenceInfo xmlns:p15="http://schemas.microsoft.com/office/powerpoint/2012/main" userId="Young, John (DPU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9D6"/>
    <a:srgbClr val="1B3155"/>
    <a:srgbClr val="7D97E5"/>
    <a:srgbClr val="B5C4F0"/>
    <a:srgbClr val="FFFFFF"/>
    <a:srgbClr val="002060"/>
    <a:srgbClr val="1F497D"/>
    <a:srgbClr val="8198B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A01631-D928-4F23-A64A-B20156A9D7A5}" v="3" dt="2025-11-05T22:41:38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E2C897-B2C0-44E6-AAF4-B81266290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96C9A-5406-4C25-A6C2-0E55598165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7D260-BC8B-4866-994E-BB3B1D466CA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855B-FC35-40FC-A6B2-26CA26174B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D4023-9713-4E52-AB14-4C5C821E3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160F-D148-4553-9235-BB0D305B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6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0A15A-97CF-4A50-ACB2-0502BB4CCAA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Haga clic para editar los estilos de texto maestros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ECD8-6C95-4295-A8D1-C0C1CE859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48AE-CDB8-43CA-8180-1209AF7B1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3FB27-5254-4F46-939F-126B692AC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2D026-FDAA-4DB4-A000-DC71FB94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241059"/>
            <a:ext cx="2743200" cy="365125"/>
          </a:xfrm>
          <a:prstGeom prst="rect">
            <a:avLst/>
          </a:prstGeom>
        </p:spPr>
        <p:txBody>
          <a:bodyPr/>
          <a:lstStyle/>
          <a:p>
            <a:fld id="{B204F589-1B05-441C-92A2-CB7204633987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C1B5-4771-4433-9780-31F03501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850C-B345-4270-93F3-6CEA22AB9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B5840-0EC9-4981-B720-A75CF611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BAB1-6E9E-4D0F-86EE-F72A31B0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F096F-B643-4524-8314-44C766FD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C7C59A7C-179A-46BF-9E27-8FEED852D7A4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E340-2309-421B-A5AC-AA090199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0504F-14DC-439E-9C89-4823A3D1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5B283-6876-46E1-89F3-C272994D4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FF8AB-BC47-451E-936C-ED79FEBB1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61D6-6BEB-4349-B6DE-B95F14B9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B89CE64C-B018-4BD8-8AE9-66375D371B77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6AFF7-5B6F-4DDE-A477-4D6C75672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DA02D-F436-4908-A31E-1A6DAB8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7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476502" y="4278962"/>
            <a:ext cx="2845593" cy="36447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FF6D-2DCB-4A67-9356-4FF7D9B8F28E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05" y="6356481"/>
            <a:ext cx="3861593" cy="3644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6D0E07-6128-4CE3-AD34-18BD3555BD93}"/>
              </a:ext>
            </a:extLst>
          </p:cNvPr>
          <p:cNvGrpSpPr/>
          <p:nvPr userDrawn="1"/>
        </p:nvGrpSpPr>
        <p:grpSpPr>
          <a:xfrm>
            <a:off x="101601" y="30050"/>
            <a:ext cx="2059620" cy="1358283"/>
            <a:chOff x="76200" y="30049"/>
            <a:chExt cx="1544715" cy="135828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89BDC4-8BF3-491E-9331-CF43FF8B5E02}"/>
                </a:ext>
              </a:extLst>
            </p:cNvPr>
            <p:cNvSpPr/>
            <p:nvPr/>
          </p:nvSpPr>
          <p:spPr>
            <a:xfrm>
              <a:off x="76200" y="30049"/>
              <a:ext cx="1544715" cy="1358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8D0BE9-36F8-4698-8DB3-2621C078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002" y="97451"/>
              <a:ext cx="1380681" cy="129088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0198C-E940-41F4-9A7A-059243654377}"/>
              </a:ext>
            </a:extLst>
          </p:cNvPr>
          <p:cNvSpPr/>
          <p:nvPr userDrawn="1"/>
        </p:nvSpPr>
        <p:spPr>
          <a:xfrm>
            <a:off x="-130206" y="6474018"/>
            <a:ext cx="3278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cap="none" spc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Energy Facilities Siting Board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9718607-4A60-4504-B076-17A19E31A3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24245" y="6183527"/>
            <a:ext cx="2845593" cy="364477"/>
          </a:xfrm>
        </p:spPr>
        <p:txBody>
          <a:bodyPr/>
          <a:lstStyle/>
          <a:p>
            <a:pPr>
              <a:defRPr/>
            </a:pPr>
            <a:fld id="{4D363A67-5542-4187-87DF-F6FA1FA4ECA6}" type="slidenum">
              <a:rPr lang="en-US">
                <a:ln w="0"/>
                <a:solidFill>
                  <a:schemeClr val="bg1"/>
                </a:solidFill>
                <a:latin typeface="Baskerville Old Face" panose="02020602080505020303" pitchFamily="18" charset="0"/>
                <a:cs typeface="Arial" charset="0"/>
              </a:rPr>
              <a:pPr>
                <a:defRPr/>
              </a:pPr>
              <a:t>‹#›</a:t>
            </a:fld>
            <a:endParaRPr lang="en-US">
              <a:ln w="0"/>
              <a:solidFill>
                <a:schemeClr val="bg1"/>
              </a:solidFill>
              <a:latin typeface="Baskerville Old Face" panose="020206020805050203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D8A7B-7D3B-4042-BADF-D0D8358D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A4422-1051-4966-A619-433654E4E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7F86C-3F81-444E-A375-A4522EF0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D465A430-17B4-46A9-8D24-5DBEB6C5477D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3F0D5-7313-4559-A1E7-BEB2FA39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20FB2-5DDF-4C02-9200-B8467273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7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38E0-88D8-4D36-B00E-CBDAC913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EC86F-44B2-4174-82A1-3589074F2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ADD6-C753-4864-A605-E644193D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4250" y="5700730"/>
            <a:ext cx="2743200" cy="365125"/>
          </a:xfrm>
          <a:prstGeom prst="rect">
            <a:avLst/>
          </a:prstGeom>
        </p:spPr>
        <p:txBody>
          <a:bodyPr/>
          <a:lstStyle/>
          <a:p>
            <a:fld id="{6342D425-D937-407C-BB2A-A895D37E76FD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41DC3-C0F1-42AB-8A28-984AF7AD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24F37-8D7F-4501-9EF0-B3472E82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AD0B-ED21-49C2-B5C0-674EF6EA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7ED8-068C-474D-A778-51087F986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B3237-CE6F-49AC-99FA-0C49F174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A77A7-BFA5-439C-A40D-F6F49A49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34ED8CEF-BED6-4EA2-8D39-A0A54117FBD3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99968-D698-44A7-8431-FC82B08E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F31AE-EDBB-4233-8102-2A6B8E73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A1E9-813A-4E15-A28B-455E7C47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526" y="365125"/>
            <a:ext cx="98498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34051-B45F-42B2-B91B-43BF4C715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61590-6D50-46D7-A1AE-AD5CB6164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F8680-9E44-43B6-B024-9E68D12D6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2B7D6-D6C8-4694-A308-9046AD6C2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851FA-6779-49CF-BF02-3B6B11AC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-35736"/>
            <a:ext cx="2743200" cy="365125"/>
          </a:xfrm>
          <a:prstGeom prst="rect">
            <a:avLst/>
          </a:prstGeom>
        </p:spPr>
        <p:txBody>
          <a:bodyPr/>
          <a:lstStyle/>
          <a:p>
            <a:fld id="{F9EB1DC6-C0CB-4311-AC9A-9CC6D3E5AD2D}" type="datetime1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1FBD9-D3DC-4425-A104-28E363DF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CE017-9C64-45C4-BCEE-9F886D336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635D-2895-40C3-9829-B8FC2B88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F4B7E-02E1-4C4E-92E2-9D3610FF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599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5DBE0910-9B1A-47EE-9506-199E6604B44F}" type="datetime1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58763-7664-4511-8302-10EACBCF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9299A-B7F2-4249-8CFC-6C2454C5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3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0B098-D7AD-47FC-8F5F-6F99C172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8297" y="-7505"/>
            <a:ext cx="2743200" cy="365125"/>
          </a:xfrm>
          <a:prstGeom prst="rect">
            <a:avLst/>
          </a:prstGeom>
        </p:spPr>
        <p:txBody>
          <a:bodyPr/>
          <a:lstStyle/>
          <a:p>
            <a:fld id="{F2EE0499-3020-47E2-942A-E3F4A521481A}" type="datetime1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46F0F-5B99-4E0F-9194-F25B3CE72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3331A-5532-4C29-9409-9421DB94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872A-7A8B-416C-8E3A-9770F8E6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18" y="457200"/>
            <a:ext cx="32942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6C24B-FABF-498C-A83D-8ADF3E28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593C5-D019-4E19-87D1-C24018B6F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4F253-D811-4E6A-8F03-74DF8980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1732"/>
            <a:ext cx="2743200" cy="365125"/>
          </a:xfrm>
          <a:prstGeom prst="rect">
            <a:avLst/>
          </a:prstGeom>
        </p:spPr>
        <p:txBody>
          <a:bodyPr/>
          <a:lstStyle/>
          <a:p>
            <a:fld id="{596C36AC-182C-4B51-9ABA-FF6EB8B68AF1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1205E-D291-420B-90B1-C18D4EE4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A3A40-D9A5-4C60-9E99-17CE8DB4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8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8916-4FE6-4544-B74F-A916C380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64" y="457200"/>
            <a:ext cx="3257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9A5D8-0936-4FD7-A0DC-22AD07053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3BA15-63E2-418E-BD5E-0F9F9F350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32250-AB9C-4D78-A086-C4BC937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2188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8344D348-A498-4AEF-9A57-33FBF9F44368}" type="datetime1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C15B7-5E68-4EF1-BE9C-8145CCE0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4F29A-786E-40BA-84B3-11BD1DD0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9FB0F97-F681-4BC3-8F42-33EC141740C7}"/>
              </a:ext>
            </a:extLst>
          </p:cNvPr>
          <p:cNvGrpSpPr/>
          <p:nvPr userDrawn="1"/>
        </p:nvGrpSpPr>
        <p:grpSpPr>
          <a:xfrm>
            <a:off x="76200" y="30049"/>
            <a:ext cx="1544715" cy="1358283"/>
            <a:chOff x="76200" y="30049"/>
            <a:chExt cx="1544715" cy="13582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AF10E7-0CC9-439D-84CF-1D7838900292}"/>
                </a:ext>
              </a:extLst>
            </p:cNvPr>
            <p:cNvSpPr/>
            <p:nvPr/>
          </p:nvSpPr>
          <p:spPr>
            <a:xfrm>
              <a:off x="76200" y="30049"/>
              <a:ext cx="1544715" cy="1358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F48ACC-037A-4D70-90D1-E2E216EC81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29002" y="97451"/>
              <a:ext cx="1380681" cy="1290881"/>
            </a:xfrm>
            <a:prstGeom prst="rect">
              <a:avLst/>
            </a:prstGeom>
          </p:spPr>
        </p:pic>
      </p:grp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BF77A76-9793-4C97-819F-BFAFD670D012}"/>
              </a:ext>
            </a:extLst>
          </p:cNvPr>
          <p:cNvSpPr/>
          <p:nvPr/>
        </p:nvSpPr>
        <p:spPr bwMode="auto">
          <a:xfrm>
            <a:off x="-3355" y="9236"/>
            <a:ext cx="857251" cy="6858000"/>
          </a:xfrm>
          <a:prstGeom prst="rtTriangle">
            <a:avLst/>
          </a:prstGeom>
          <a:solidFill>
            <a:srgbClr val="0033CC">
              <a:alpha val="2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B5CBA7A-4702-4582-AF68-D418726DAD2C}"/>
              </a:ext>
            </a:extLst>
          </p:cNvPr>
          <p:cNvSpPr/>
          <p:nvPr userDrawn="1"/>
        </p:nvSpPr>
        <p:spPr bwMode="auto">
          <a:xfrm rot="5400000" flipH="1">
            <a:off x="4238917" y="1775005"/>
            <a:ext cx="849960" cy="9334501"/>
          </a:xfrm>
          <a:prstGeom prst="rtTriangle">
            <a:avLst/>
          </a:prstGeom>
          <a:solidFill>
            <a:srgbClr val="0033C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49458E2-07D2-4E5C-B5EF-30AA340E8FA9}"/>
              </a:ext>
            </a:extLst>
          </p:cNvPr>
          <p:cNvSpPr/>
          <p:nvPr/>
        </p:nvSpPr>
        <p:spPr bwMode="auto">
          <a:xfrm rot="10800000" flipV="1">
            <a:off x="3235147" y="6042060"/>
            <a:ext cx="8953499" cy="825176"/>
          </a:xfrm>
          <a:prstGeom prst="rtTriangle">
            <a:avLst/>
          </a:prstGeom>
          <a:solidFill>
            <a:srgbClr val="0033C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FCB4D-AD61-436B-9701-D12F4E38AD7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562485" y="365125"/>
            <a:ext cx="9791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maestro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A9702-3AE9-42C1-8450-E266E9307ED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38E51-4DAD-4F46-817B-AE0415DA700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610600" y="31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8F225D8-931A-4F45-BC87-BC31C99FF9FB}" type="datetime1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EC10C-29AE-4F45-B531-D992ACCCF48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62C8-CDA4-4C22-8BCA-4A739B6774B4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69825" y="61898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16DD4DD-C7C6-4D6D-8F5D-DD8D6ECDBD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271B5-0BDE-41ED-9D8D-A4AEBE2425AB}"/>
              </a:ext>
            </a:extLst>
          </p:cNvPr>
          <p:cNvSpPr/>
          <p:nvPr userDrawn="1"/>
        </p:nvSpPr>
        <p:spPr>
          <a:xfrm>
            <a:off x="244284" y="6477081"/>
            <a:ext cx="327882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cap="none" spc="0" dirty="0">
                <a:ln w="0"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Departamento de Servicios </a:t>
            </a:r>
            <a:r>
              <a:rPr lang="en-US" sz="1200" cap="none" spc="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Públicos</a:t>
            </a:r>
            <a:endParaRPr lang="en-US" sz="1200" cap="none" spc="0" dirty="0">
              <a:ln w="0"/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9BD9A975-4A53-43FB-A346-3D6B69FC67A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810500" y="6507859"/>
            <a:ext cx="43886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24830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849660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274491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699321" algn="ctr" defTabSz="91309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Comunicación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privilegiada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confidencial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y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protegida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destinada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exclusivamente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destinatario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000" dirty="0" err="1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previsto</a:t>
            </a:r>
            <a:r>
              <a:rPr lang="en-US" sz="1000" dirty="0">
                <a:ln w="0"/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56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249B3D-A1AF-AD9C-BDD6-54B4E879C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n-US" sz="5400" b="1" dirty="0"/>
              <a:t>Departamento de </a:t>
            </a:r>
            <a:r>
              <a:rPr lang="en-US" sz="5400" b="1" dirty="0" err="1"/>
              <a:t>Utilidades</a:t>
            </a:r>
            <a:r>
              <a:rPr lang="en-US" sz="5400" b="1" dirty="0"/>
              <a:t> </a:t>
            </a:r>
            <a:r>
              <a:rPr lang="en-US" sz="5400" b="1" dirty="0" err="1"/>
              <a:t>Públicas</a:t>
            </a:r>
            <a:r>
              <a:rPr lang="en-US" sz="5400" b="1" dirty="0"/>
              <a:t> (DPU)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7515FED-0894-8801-BB13-C77E03E2B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i="1" dirty="0">
                <a:latin typeface="Calibri"/>
                <a:ea typeface="Calibri"/>
                <a:cs typeface="Calibri"/>
              </a:rPr>
              <a:t>Para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ver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esta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presentación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en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otro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idioma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o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en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un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formato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accesible</a:t>
            </a:r>
            <a:r>
              <a:rPr lang="en-US" sz="1800" i="1" dirty="0">
                <a:latin typeface="Calibri"/>
                <a:ea typeface="Calibri"/>
                <a:cs typeface="Calibri"/>
              </a:rPr>
              <a:t>, </a:t>
            </a:r>
            <a:r>
              <a:rPr lang="en-US" sz="1800" i="1" dirty="0" err="1">
                <a:latin typeface="Calibri"/>
                <a:ea typeface="Calibri"/>
                <a:cs typeface="Calibri"/>
              </a:rPr>
              <a:t>por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favor</a:t>
            </a:r>
            <a:br>
              <a:rPr lang="en-US" sz="1800" i="1" dirty="0"/>
            </a:br>
            <a:r>
              <a:rPr lang="en-US" sz="1800" i="1" dirty="0" err="1">
                <a:latin typeface="Calibri"/>
                <a:ea typeface="Calibri"/>
                <a:cs typeface="Calibri"/>
              </a:rPr>
              <a:t>visite</a:t>
            </a:r>
            <a:r>
              <a:rPr lang="en-US" sz="1800" i="1" dirty="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98B25-C153-14F2-51F8-D826B4E5096E}"/>
              </a:ext>
            </a:extLst>
          </p:cNvPr>
          <p:cNvSpPr txBox="1"/>
          <p:nvPr/>
        </p:nvSpPr>
        <p:spPr>
          <a:xfrm>
            <a:off x="732525" y="6504361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Departamento de Servicios </a:t>
            </a:r>
            <a:r>
              <a:rPr lang="en-US" sz="1200" b="1" dirty="0" err="1"/>
              <a:t>Públicos</a:t>
            </a:r>
            <a:endParaRPr lang="en-US" sz="1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E96C3-ADD5-DBF9-DDB5-85BE3185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4B13430-F84F-8D01-8A60-A2DE7ADCC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Picture 7" descr="Qr code&#10;&#10;AI-generated content may be incorrect.">
            <a:extLst>
              <a:ext uri="{FF2B5EF4-FFF2-40B4-BE49-F238E27FC236}">
                <a16:creationId xmlns:a16="http://schemas.microsoft.com/office/drawing/2014/main" id="{3148C230-C870-FF04-C3D5-E426059A4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12" y="4210812"/>
            <a:ext cx="2093976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5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C4F5A-09F1-E9B4-56EF-36B995A7C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C3557F-3A0F-045B-8147-1C99D37E74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94045" y="1426002"/>
            <a:ext cx="9134374" cy="8893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Divisiones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la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909D9-70E5-9F3D-0E11-2D5850176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6668" y="2451138"/>
            <a:ext cx="10373032" cy="27517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El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Departamento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(DPU)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las empresas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electricidad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gas natural y agua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propiedad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inversionistas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Massachusetts. Además, el DPU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regula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seguridad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las empresas de autobuses,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mudanzas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empresas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redes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transporte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(TNC). El Departamento también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supervisa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seguridad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gasoductos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</a:t>
            </a:r>
            <a:endParaRPr lang="es-ES" dirty="0">
              <a:solidFill>
                <a:schemeClr val="tx1"/>
              </a:solidFill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PPara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s-419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facilitar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labor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estas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áreas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el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Departamento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ha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creado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las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siguientes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divisiones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s-ES" sz="1800" dirty="0">
                <a:solidFill>
                  <a:schemeClr val="tx1"/>
                </a:solidFill>
                <a:latin typeface="+mn-lt"/>
                <a:cs typeface="Calibri"/>
              </a:rPr>
              <a:t>División de Defensa del Consumidor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División de Energía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Eléctrica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División de Gas,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División de Seguridad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Gasoductos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División de Empresas de Redes de Transporte (TNC) y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la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División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Supervisión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Transporte.</a:t>
            </a:r>
            <a:endParaRPr lang="en-US" sz="18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F3387C-5263-5817-D164-4B6E20FE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219200" y="2510228"/>
            <a:ext cx="10078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E46001-881F-424F-BA33-C1387FF8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845" y="6504579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51730-5616-45E8-7E4D-46054C1A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B2FBB-A09D-8425-9DF6-A4A232A72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A3024C-589B-2940-F3D6-86401F4478B9}"/>
              </a:ext>
            </a:extLst>
          </p:cNvPr>
          <p:cNvSpPr txBox="1">
            <a:spLocks/>
          </p:cNvSpPr>
          <p:nvPr/>
        </p:nvSpPr>
        <p:spPr>
          <a:xfrm>
            <a:off x="3205692" y="1428413"/>
            <a:ext cx="6177586" cy="875290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es-419" sz="5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Divisiones</a:t>
            </a: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del DPU</a:t>
            </a:r>
            <a:endParaRPr lang="en-US" sz="5400" b="1" i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294326E-7F9C-FFD8-9CF7-8D2B758F4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20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732422A-D8A1-07DD-6DF4-82514A33F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510" y="608686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es-ES" sz="4000" dirty="0">
                <a:latin typeface="Calibri"/>
                <a:ea typeface="Calibri"/>
                <a:cs typeface="Calibri"/>
              </a:rPr>
              <a:t>División de Defensa del Consumidor</a:t>
            </a:r>
            <a:endParaRPr kumimoji="0" lang="en-US" sz="1800" b="0" i="1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37A307AE-29E9-8C3E-F668-23CFF506EC33}"/>
              </a:ext>
            </a:extLst>
          </p:cNvPr>
          <p:cNvSpPr txBox="1"/>
          <p:nvPr/>
        </p:nvSpPr>
        <p:spPr>
          <a:xfrm>
            <a:off x="1897626" y="257259"/>
            <a:ext cx="1814920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10" y="2134344"/>
            <a:ext cx="8753090" cy="2889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+mn-lt"/>
                <a:cs typeface="Calibri"/>
              </a:rPr>
              <a:t>La </a:t>
            </a:r>
            <a:r>
              <a:rPr lang="es-ES" sz="1800" dirty="0">
                <a:latin typeface="+mn-lt"/>
                <a:cs typeface="Calibri"/>
              </a:rPr>
              <a:t>División de Defensa del Consumidor</a:t>
            </a:r>
            <a:r>
              <a:rPr lang="en-US" sz="1800" i="0" dirty="0">
                <a:effectLst/>
                <a:latin typeface="+mn-lt"/>
                <a:cs typeface="Calibri"/>
              </a:rPr>
              <a:t> de Servicios </a:t>
            </a:r>
            <a:r>
              <a:rPr lang="en-US" sz="1800" i="0" dirty="0" err="1">
                <a:effectLst/>
                <a:latin typeface="+mn-lt"/>
                <a:cs typeface="Calibri"/>
              </a:rPr>
              <a:t>Públicos</a:t>
            </a:r>
            <a:r>
              <a:rPr lang="en-US" sz="1800" i="0" dirty="0">
                <a:effectLst/>
                <a:latin typeface="+mn-lt"/>
                <a:cs typeface="Calibri"/>
              </a:rPr>
              <a:t> (DPU) </a:t>
            </a:r>
            <a:r>
              <a:rPr lang="en-US" sz="1800" dirty="0" err="1">
                <a:latin typeface="+mn-lt"/>
                <a:cs typeface="Calibri"/>
              </a:rPr>
              <a:t>asiste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a </a:t>
            </a:r>
            <a:r>
              <a:rPr lang="en-US" sz="1800" i="0" dirty="0" err="1"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consumidores</a:t>
            </a:r>
            <a:r>
              <a:rPr lang="en-US" sz="1800" i="0" dirty="0">
                <a:effectLst/>
                <a:latin typeface="+mn-lt"/>
                <a:cs typeface="Calibri"/>
              </a:rPr>
              <a:t> con </a:t>
            </a:r>
            <a:r>
              <a:rPr lang="en-US" sz="1800" i="0" dirty="0" err="1">
                <a:effectLst/>
                <a:latin typeface="+mn-lt"/>
                <a:cs typeface="Calibri"/>
              </a:rPr>
              <a:t>sus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latin typeface="+mn-lt"/>
                <a:cs typeface="Calibri"/>
              </a:rPr>
              <a:t>empresas de </a:t>
            </a:r>
            <a:r>
              <a:rPr lang="en-US" sz="1800" dirty="0" err="1">
                <a:latin typeface="+mn-lt"/>
                <a:cs typeface="Calibri"/>
              </a:rPr>
              <a:t>utilidades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públicas</a:t>
            </a:r>
            <a:r>
              <a:rPr lang="en-US" sz="1800" dirty="0">
                <a:latin typeface="+mn-lt"/>
                <a:cs typeface="Calibri"/>
              </a:rPr>
              <a:t>, a </a:t>
            </a:r>
            <a:r>
              <a:rPr lang="en-US" sz="1800" dirty="0" err="1">
                <a:latin typeface="+mn-lt"/>
                <a:cs typeface="Calibri"/>
              </a:rPr>
              <a:t>través</a:t>
            </a:r>
            <a:r>
              <a:rPr lang="en-US" sz="1800" dirty="0">
                <a:latin typeface="+mn-lt"/>
                <a:cs typeface="Calibri"/>
              </a:rPr>
              <a:t> de</a:t>
            </a:r>
            <a:r>
              <a:rPr lang="en-US" sz="1800" i="0" dirty="0">
                <a:effectLst/>
                <a:latin typeface="+mn-lt"/>
                <a:cs typeface="Calibri"/>
              </a:rPr>
              <a:t> la </a:t>
            </a:r>
            <a:r>
              <a:rPr lang="en-US" sz="1800" i="0" dirty="0" err="1">
                <a:effectLst/>
                <a:latin typeface="+mn-lt"/>
                <a:cs typeface="Calibri"/>
              </a:rPr>
              <a:t>resolución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effectLst/>
                <a:latin typeface="+mn-lt"/>
                <a:cs typeface="Calibri"/>
              </a:rPr>
              <a:t>disputas</a:t>
            </a:r>
            <a:r>
              <a:rPr lang="en-US" sz="1800" i="0" dirty="0">
                <a:effectLst/>
                <a:latin typeface="+mn-lt"/>
                <a:cs typeface="Calibri"/>
              </a:rPr>
              <a:t>, la </a:t>
            </a:r>
            <a:r>
              <a:rPr lang="en-US" sz="1800" i="0" dirty="0" err="1">
                <a:effectLst/>
                <a:latin typeface="+mn-lt"/>
                <a:cs typeface="Calibri"/>
              </a:rPr>
              <a:t>evaluación</a:t>
            </a:r>
            <a:r>
              <a:rPr lang="en-US" sz="1800" i="0" dirty="0">
                <a:effectLst/>
                <a:latin typeface="+mn-lt"/>
                <a:cs typeface="Calibri"/>
              </a:rPr>
              <a:t> del </a:t>
            </a:r>
            <a:r>
              <a:rPr lang="en-US" sz="1800" i="0" dirty="0" err="1">
                <a:effectLst/>
                <a:latin typeface="+mn-lt"/>
                <a:cs typeface="Calibri"/>
              </a:rPr>
              <a:t>cumplimiento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normativo</a:t>
            </a:r>
            <a:r>
              <a:rPr lang="en-US" sz="1800" i="0" dirty="0">
                <a:effectLst/>
                <a:latin typeface="+mn-lt"/>
                <a:cs typeface="Calibri"/>
              </a:rPr>
              <a:t> y el </a:t>
            </a:r>
            <a:r>
              <a:rPr lang="en-US" sz="1800" i="0" dirty="0" err="1">
                <a:effectLst/>
                <a:latin typeface="+mn-lt"/>
                <a:cs typeface="Calibri"/>
              </a:rPr>
              <a:t>servicio</a:t>
            </a:r>
            <a:r>
              <a:rPr lang="en-US" sz="1800" i="0" dirty="0">
                <a:effectLst/>
                <a:latin typeface="+mn-lt"/>
                <a:cs typeface="Calibri"/>
              </a:rPr>
              <a:t> al </a:t>
            </a:r>
            <a:r>
              <a:rPr lang="en-US" sz="1800" i="0" dirty="0" err="1">
                <a:effectLst/>
                <a:latin typeface="+mn-lt"/>
                <a:cs typeface="Calibri"/>
              </a:rPr>
              <a:t>cliente</a:t>
            </a:r>
            <a:r>
              <a:rPr lang="en-US" sz="1800" i="0" dirty="0">
                <a:effectLst/>
                <a:latin typeface="+mn-lt"/>
                <a:cs typeface="Calibri"/>
              </a:rPr>
              <a:t>, </a:t>
            </a:r>
            <a:r>
              <a:rPr lang="en-US" sz="1800" dirty="0" err="1">
                <a:latin typeface="+mn-lt"/>
                <a:cs typeface="Calibri"/>
              </a:rPr>
              <a:t>así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como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la </a:t>
            </a:r>
            <a:r>
              <a:rPr lang="en-US" sz="1800" i="0" dirty="0" err="1">
                <a:effectLst/>
                <a:latin typeface="+mn-lt"/>
                <a:cs typeface="Calibri"/>
              </a:rPr>
              <a:t>educación</a:t>
            </a:r>
            <a:r>
              <a:rPr lang="en-US" sz="1800" i="0" dirty="0">
                <a:effectLst/>
                <a:latin typeface="+mn-lt"/>
                <a:cs typeface="Calibri"/>
              </a:rPr>
              <a:t>. </a:t>
            </a:r>
            <a:r>
              <a:rPr lang="en-US" sz="1800" i="0" dirty="0" err="1">
                <a:effectLst/>
                <a:latin typeface="+mn-lt"/>
                <a:cs typeface="Calibri"/>
              </a:rPr>
              <a:t>Póngase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en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contacto</a:t>
            </a:r>
            <a:r>
              <a:rPr lang="en-US" sz="1800" i="0" dirty="0">
                <a:effectLst/>
                <a:latin typeface="+mn-lt"/>
                <a:cs typeface="Calibri"/>
              </a:rPr>
              <a:t> con </a:t>
            </a:r>
            <a:r>
              <a:rPr lang="en-US" sz="1800" i="0" dirty="0" err="1">
                <a:effectLst/>
                <a:latin typeface="+mn-lt"/>
                <a:cs typeface="Calibri"/>
              </a:rPr>
              <a:t>nosotros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si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necesita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ayuda</a:t>
            </a:r>
            <a:r>
              <a:rPr lang="en-US" sz="1800" i="0" dirty="0">
                <a:effectLst/>
                <a:latin typeface="+mn-lt"/>
                <a:cs typeface="Calibri"/>
              </a:rPr>
              <a:t> para resolver un </a:t>
            </a:r>
            <a:r>
              <a:rPr lang="en-US" sz="1800" i="0" dirty="0" err="1">
                <a:effectLst/>
                <a:latin typeface="+mn-lt"/>
                <a:cs typeface="Calibri"/>
              </a:rPr>
              <a:t>problema</a:t>
            </a:r>
            <a:r>
              <a:rPr lang="en-US" sz="1800" i="0" dirty="0">
                <a:effectLst/>
                <a:latin typeface="+mn-lt"/>
                <a:cs typeface="Calibri"/>
              </a:rPr>
              <a:t> con </a:t>
            </a:r>
            <a:r>
              <a:rPr lang="en-US" sz="1800" i="0" dirty="0" err="1">
                <a:effectLst/>
                <a:latin typeface="+mn-lt"/>
                <a:cs typeface="Calibri"/>
              </a:rPr>
              <a:t>su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servicio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de </a:t>
            </a:r>
            <a:r>
              <a:rPr lang="en-US" sz="1800" i="0" dirty="0" err="1">
                <a:effectLst/>
                <a:latin typeface="+mn-lt"/>
                <a:cs typeface="Calibri"/>
              </a:rPr>
              <a:t>electricidad</a:t>
            </a:r>
            <a:r>
              <a:rPr lang="en-US" sz="1800" i="0" dirty="0">
                <a:effectLst/>
                <a:latin typeface="+mn-lt"/>
                <a:cs typeface="Calibri"/>
              </a:rPr>
              <a:t>, gas o </a:t>
            </a:r>
            <a:r>
              <a:rPr lang="es-ES" sz="1800" dirty="0">
                <a:latin typeface="+mn-lt"/>
                <a:cs typeface="Calibri"/>
              </a:rPr>
              <a:t>agua de propiedad de inversionistas</a:t>
            </a:r>
            <a:r>
              <a:rPr lang="en-US" sz="1800" i="0" dirty="0">
                <a:effectLst/>
                <a:latin typeface="+mn-lt"/>
                <a:cs typeface="Calibri"/>
              </a:rPr>
              <a:t>.</a:t>
            </a:r>
            <a:endParaRPr lang="en-US" sz="1800" dirty="0">
              <a:latin typeface="+mn-lt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5289E-F35C-8372-554C-7940B0B23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481488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5572C-EB1C-E277-04A0-FDF0CA9E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68552-884B-B131-346B-6028AEE8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64E5833-F746-C022-A37B-A777F0E6A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96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085BE02-D14C-AEE1-5F6B-D607414F3B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036" y="608686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Energía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Eléctrica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11F8A-1B95-B378-8748-FE489CE21493}"/>
              </a:ext>
            </a:extLst>
          </p:cNvPr>
          <p:cNvSpPr txBox="1"/>
          <p:nvPr/>
        </p:nvSpPr>
        <p:spPr>
          <a:xfrm>
            <a:off x="1897626" y="257259"/>
            <a:ext cx="1774845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036" y="2162690"/>
            <a:ext cx="8276839" cy="2917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effectLst/>
                <a:latin typeface="+mn-lt"/>
                <a:cs typeface="Calibri"/>
              </a:rPr>
              <a:t>La </a:t>
            </a:r>
            <a:r>
              <a:rPr lang="en-US" sz="1800" i="0" dirty="0" err="1">
                <a:effectLst/>
                <a:latin typeface="+mn-lt"/>
                <a:cs typeface="Calibri"/>
              </a:rPr>
              <a:t>misión</a:t>
            </a:r>
            <a:r>
              <a:rPr lang="en-US" sz="1800" i="0" dirty="0">
                <a:effectLst/>
                <a:latin typeface="+mn-lt"/>
                <a:cs typeface="Calibri"/>
              </a:rPr>
              <a:t> de la División de Energía </a:t>
            </a:r>
            <a:r>
              <a:rPr lang="en-US" sz="1800" i="0" dirty="0" err="1">
                <a:effectLst/>
                <a:latin typeface="+mn-lt"/>
                <a:cs typeface="Calibri"/>
              </a:rPr>
              <a:t>Eléctrica</a:t>
            </a:r>
            <a:r>
              <a:rPr lang="en-US" sz="1800" i="0" dirty="0">
                <a:effectLst/>
                <a:latin typeface="+mn-lt"/>
                <a:cs typeface="Calibri"/>
              </a:rPr>
              <a:t> es </a:t>
            </a:r>
            <a:r>
              <a:rPr lang="en-US" sz="1800" i="0" dirty="0" err="1">
                <a:effectLst/>
                <a:latin typeface="+mn-lt"/>
                <a:cs typeface="Calibri"/>
              </a:rPr>
              <a:t>garantizar</a:t>
            </a:r>
            <a:r>
              <a:rPr lang="en-US" sz="1800" i="0" dirty="0">
                <a:effectLst/>
                <a:latin typeface="+mn-lt"/>
                <a:cs typeface="Calibri"/>
              </a:rPr>
              <a:t> (EPD) que las empresas de </a:t>
            </a:r>
            <a:r>
              <a:rPr lang="en-US" sz="1800" i="0" dirty="0" err="1">
                <a:effectLst/>
                <a:latin typeface="+mn-lt"/>
                <a:cs typeface="Calibri"/>
              </a:rPr>
              <a:t>distribución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eléctrica</a:t>
            </a:r>
            <a:r>
              <a:rPr lang="en-US" sz="1800" i="0" dirty="0">
                <a:effectLst/>
                <a:latin typeface="+mn-lt"/>
                <a:cs typeface="Calibri"/>
              </a:rPr>
              <a:t> de Massachusetts </a:t>
            </a:r>
            <a:r>
              <a:rPr lang="en-US" sz="1800" i="0" dirty="0" err="1">
                <a:effectLst/>
                <a:latin typeface="+mn-lt"/>
                <a:cs typeface="Calibri"/>
              </a:rPr>
              <a:t>proporcionen</a:t>
            </a:r>
            <a:r>
              <a:rPr lang="en-US" sz="1800" i="0" dirty="0">
                <a:effectLst/>
                <a:latin typeface="+mn-lt"/>
                <a:cs typeface="Calibri"/>
              </a:rPr>
              <a:t> a sus </a:t>
            </a:r>
            <a:r>
              <a:rPr lang="en-US" sz="1800" i="0" dirty="0" err="1">
                <a:effectLst/>
                <a:latin typeface="+mn-lt"/>
                <a:cs typeface="Calibri"/>
              </a:rPr>
              <a:t>clientes</a:t>
            </a:r>
            <a:r>
              <a:rPr lang="en-US" sz="1800" i="0" dirty="0">
                <a:effectLst/>
                <a:latin typeface="+mn-lt"/>
                <a:cs typeface="Calibri"/>
              </a:rPr>
              <a:t> el </a:t>
            </a:r>
            <a:r>
              <a:rPr lang="en-US" sz="1800" i="0" dirty="0" err="1">
                <a:effectLst/>
                <a:latin typeface="+mn-lt"/>
                <a:cs typeface="Calibri"/>
              </a:rPr>
              <a:t>recurso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más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fiable</a:t>
            </a:r>
            <a:r>
              <a:rPr lang="en-US" sz="1800" i="0" dirty="0">
                <a:effectLst/>
                <a:latin typeface="+mn-lt"/>
                <a:cs typeface="Calibri"/>
              </a:rPr>
              <a:t> al </a:t>
            </a:r>
            <a:r>
              <a:rPr lang="en-US" sz="1800" i="0" dirty="0" err="1">
                <a:effectLst/>
                <a:latin typeface="+mn-lt"/>
                <a:cs typeface="Calibri"/>
              </a:rPr>
              <a:t>menor</a:t>
            </a:r>
            <a:r>
              <a:rPr lang="en-US" sz="1800" i="0" dirty="0">
                <a:effectLst/>
                <a:latin typeface="+mn-lt"/>
                <a:cs typeface="Calibri"/>
              </a:rPr>
              <a:t> coste </a:t>
            </a:r>
            <a:r>
              <a:rPr lang="en-US" sz="1800" i="0" dirty="0" err="1">
                <a:effectLst/>
                <a:latin typeface="+mn-lt"/>
                <a:cs typeface="Calibri"/>
              </a:rPr>
              <a:t>posible</a:t>
            </a:r>
            <a:r>
              <a:rPr lang="en-US" sz="1800" i="0" dirty="0">
                <a:effectLst/>
                <a:latin typeface="+mn-lt"/>
                <a:cs typeface="Calibri"/>
              </a:rPr>
              <a:t>. La </a:t>
            </a:r>
            <a:r>
              <a:rPr lang="en-US" sz="1800" dirty="0">
                <a:latin typeface="+mn-lt"/>
                <a:cs typeface="Calibri"/>
              </a:rPr>
              <a:t>División de Energía </a:t>
            </a:r>
            <a:r>
              <a:rPr lang="en-US" sz="1800" dirty="0" err="1">
                <a:latin typeface="+mn-lt"/>
                <a:cs typeface="Calibri"/>
              </a:rPr>
              <a:t>Eléctrica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también </a:t>
            </a:r>
            <a:r>
              <a:rPr lang="en-US" sz="1800" i="0" dirty="0" err="1">
                <a:effectLst/>
                <a:latin typeface="+mn-lt"/>
                <a:cs typeface="Calibri"/>
              </a:rPr>
              <a:t>supervisa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latin typeface="+mn-lt"/>
                <a:cs typeface="Calibri"/>
              </a:rPr>
              <a:t>e </a:t>
            </a:r>
            <a:r>
              <a:rPr lang="en-US" sz="1800" dirty="0" err="1">
                <a:latin typeface="+mn-lt"/>
                <a:cs typeface="Calibri"/>
              </a:rPr>
              <a:t>implementa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iniciativas</a:t>
            </a:r>
            <a:r>
              <a:rPr lang="en-US" sz="1800" i="0" dirty="0">
                <a:effectLst/>
                <a:latin typeface="+mn-lt"/>
                <a:cs typeface="Calibri"/>
              </a:rPr>
              <a:t> que </a:t>
            </a:r>
            <a:r>
              <a:rPr lang="en-US" sz="1800" i="0" dirty="0" err="1">
                <a:effectLst/>
                <a:latin typeface="+mn-lt"/>
                <a:cs typeface="Calibri"/>
              </a:rPr>
              <a:t>fomentan</a:t>
            </a:r>
            <a:r>
              <a:rPr lang="en-US" sz="1800" i="0" dirty="0">
                <a:effectLst/>
                <a:latin typeface="+mn-lt"/>
                <a:cs typeface="Calibri"/>
              </a:rPr>
              <a:t> la </a:t>
            </a:r>
            <a:r>
              <a:rPr lang="en-US" sz="1800" i="0" dirty="0" err="1">
                <a:effectLst/>
                <a:latin typeface="+mn-lt"/>
                <a:cs typeface="Calibri"/>
              </a:rPr>
              <a:t>energía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limpia</a:t>
            </a:r>
            <a:r>
              <a:rPr lang="en-US" sz="1800" i="0" dirty="0"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effectLst/>
                <a:latin typeface="+mn-lt"/>
                <a:cs typeface="Calibri"/>
              </a:rPr>
              <a:t>renovable</a:t>
            </a:r>
            <a:r>
              <a:rPr lang="en-US" sz="1800" i="0" dirty="0">
                <a:effectLst/>
                <a:latin typeface="+mn-lt"/>
                <a:cs typeface="Calibri"/>
              </a:rPr>
              <a:t>.</a:t>
            </a:r>
            <a:endParaRPr lang="en-US" sz="1800" dirty="0">
              <a:latin typeface="+mn-lt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3A323-7DB2-158D-05A3-46713E5F5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2390" y="6481488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06AA1-AFF6-8D34-17EA-3FC9996E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CA00D-7173-915A-5406-057C6945A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7A992BB-FD94-B871-B4A7-EDBDF68BC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8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D8445B-596B-9D9C-14D3-0CE913D2E0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2035" y="595813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Gas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9D8A5-8AB9-B4BF-CEB1-EE00BD654649}"/>
              </a:ext>
            </a:extLst>
          </p:cNvPr>
          <p:cNvSpPr txBox="1"/>
          <p:nvPr/>
        </p:nvSpPr>
        <p:spPr>
          <a:xfrm>
            <a:off x="1897626" y="257259"/>
            <a:ext cx="1824538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 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035" y="2372513"/>
            <a:ext cx="7933941" cy="2399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effectLst/>
                <a:latin typeface="+mn-lt"/>
                <a:cs typeface="Calibri"/>
              </a:rPr>
              <a:t>La </a:t>
            </a:r>
            <a:r>
              <a:rPr lang="en-US" sz="1800" i="0" dirty="0" err="1">
                <a:effectLst/>
                <a:latin typeface="+mn-lt"/>
                <a:cs typeface="Calibri"/>
              </a:rPr>
              <a:t>misión</a:t>
            </a:r>
            <a:r>
              <a:rPr lang="en-US" sz="1800" i="0" dirty="0">
                <a:effectLst/>
                <a:latin typeface="+mn-lt"/>
                <a:cs typeface="Calibri"/>
              </a:rPr>
              <a:t> de la División de Gas es garantizar que las empresas de gas de Massachusetts proporcionen a sus clientes el recurso más fiable al </a:t>
            </a:r>
            <a:r>
              <a:rPr lang="en-US" sz="1800" i="0" dirty="0" err="1">
                <a:effectLst/>
                <a:latin typeface="+mn-lt"/>
                <a:cs typeface="Calibri"/>
              </a:rPr>
              <a:t>menor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costo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posible</a:t>
            </a:r>
            <a:r>
              <a:rPr lang="en-US" sz="1800" dirty="0">
                <a:latin typeface="+mn-lt"/>
                <a:cs typeface="Calibri"/>
              </a:rPr>
              <a:t>.</a:t>
            </a:r>
            <a:endParaRPr lang="en-US" sz="1800" dirty="0">
              <a:latin typeface="+mn-lt"/>
              <a:ea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F0243-B265-5D17-D1A3-1AB4F3EA0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481488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EA083-1C91-4B55-F9FD-8E32CA94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523EC-340D-B39C-9B10-FC8750B2B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0C39C40-BD48-323A-374C-E3936F7DC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90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23F10-A49D-0C91-95DB-9B5AD35279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2510" y="595813"/>
            <a:ext cx="979131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Seguridad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Tuberías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746D5-063F-5D54-45A1-F694FF4FD67E}"/>
              </a:ext>
            </a:extLst>
          </p:cNvPr>
          <p:cNvSpPr txBox="1"/>
          <p:nvPr/>
        </p:nvSpPr>
        <p:spPr>
          <a:xfrm>
            <a:off x="1897626" y="257259"/>
            <a:ext cx="1774845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10" y="1825625"/>
            <a:ext cx="866698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La División de Seguridad de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Gasoductos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actúa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como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el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brazo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ejecutor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del Departamento de Servicios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Públicos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garantizando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que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operadores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empresas 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distribución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gas natural,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departamentos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gas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municipales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, empresas 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distribución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vapor y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otros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operadores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intraestatales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cumplan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con las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regulaciones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de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seguridad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estatales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y federales. La División también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supervisa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operadores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y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excavadores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de servicios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públicos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para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preservar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el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servicio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público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mediante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aplicación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la </a:t>
            </a:r>
            <a:r>
              <a:rPr lang="en-US" sz="1800" i="0" dirty="0">
                <a:effectLst/>
                <a:latin typeface="+mn-lt"/>
                <a:cs typeface="Calibri"/>
              </a:rPr>
              <a:t>Ley </a:t>
            </a:r>
            <a:r>
              <a:rPr lang="en-US" sz="1800" dirty="0">
                <a:latin typeface="+mn-lt"/>
                <a:cs typeface="Calibri"/>
              </a:rPr>
              <a:t>“Dig Safe”</a:t>
            </a:r>
            <a:r>
              <a:rPr lang="en-US" sz="1800" i="0" dirty="0">
                <a:effectLst/>
                <a:latin typeface="+mn-lt"/>
                <a:cs typeface="Calibri"/>
              </a:rPr>
              <a:t>.</a:t>
            </a:r>
            <a:endParaRPr lang="en-US" sz="1800" dirty="0">
              <a:latin typeface="+mn-lt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96BA3-2F4D-5AD2-A025-F39F59D5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184A8-7EAE-9E73-7158-009DE29A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3C990-6C0F-7A8C-2020-46420264E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E62830-80AB-766B-79D9-E829ABCDF344}"/>
              </a:ext>
            </a:extLst>
          </p:cNvPr>
          <p:cNvSpPr txBox="1">
            <a:spLocks/>
          </p:cNvSpPr>
          <p:nvPr/>
        </p:nvSpPr>
        <p:spPr>
          <a:xfrm>
            <a:off x="1864399" y="607358"/>
            <a:ext cx="8117224" cy="667473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División de Seguridad de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Gasoductos</a:t>
            </a:r>
            <a:endParaRPr lang="es-ES" dirty="0" err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E8C5823-F924-30E3-2F3E-6214BE7F9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47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24CF216-18C3-971A-29BB-5D625E818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1901" y="595814"/>
            <a:ext cx="9791314" cy="6725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Ubicación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D30CBB2E-4E32-3A3D-F0B2-C8B254297881}"/>
              </a:ext>
            </a:extLst>
          </p:cNvPr>
          <p:cNvSpPr txBox="1"/>
          <p:nvPr/>
        </p:nvSpPr>
        <p:spPr>
          <a:xfrm>
            <a:off x="1897626" y="257259"/>
            <a:ext cx="1778051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426" y="2065552"/>
            <a:ext cx="9330198" cy="27122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effectLst/>
                <a:latin typeface="+mn-lt"/>
                <a:cs typeface="Calibri"/>
              </a:rPr>
              <a:t>La División de </a:t>
            </a:r>
            <a:r>
              <a:rPr lang="en-US" sz="1800" dirty="0">
                <a:latin typeface="+mn-lt"/>
                <a:cs typeface="Calibri"/>
              </a:rPr>
              <a:t>Emplazamiento del </a:t>
            </a:r>
            <a:r>
              <a:rPr lang="en-US" sz="1800" i="0" dirty="0">
                <a:effectLst/>
                <a:latin typeface="+mn-lt"/>
                <a:cs typeface="Calibri"/>
              </a:rPr>
              <a:t>DPU </a:t>
            </a:r>
            <a:r>
              <a:rPr lang="en-US" sz="1800" i="0" dirty="0" err="1">
                <a:effectLst/>
                <a:latin typeface="+mn-lt"/>
                <a:cs typeface="Calibri"/>
              </a:rPr>
              <a:t>revisa</a:t>
            </a:r>
            <a:r>
              <a:rPr lang="en-US" sz="1800" i="0" dirty="0">
                <a:effectLst/>
                <a:latin typeface="+mn-lt"/>
                <a:cs typeface="Calibri"/>
              </a:rPr>
              <a:t> las solicitudes para </a:t>
            </a:r>
            <a:r>
              <a:rPr lang="en-US" sz="1800" i="0" dirty="0" err="1">
                <a:effectLst/>
                <a:latin typeface="+mn-lt"/>
                <a:cs typeface="Calibri"/>
              </a:rPr>
              <a:t>construir</a:t>
            </a:r>
            <a:r>
              <a:rPr lang="en-US" sz="1800" i="0" dirty="0"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effectLst/>
                <a:latin typeface="+mn-lt"/>
                <a:cs typeface="Calibri"/>
              </a:rPr>
              <a:t>operar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líneas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effectLst/>
                <a:latin typeface="+mn-lt"/>
                <a:cs typeface="Calibri"/>
              </a:rPr>
              <a:t>transmisión</a:t>
            </a:r>
            <a:r>
              <a:rPr lang="en-US" sz="1800" dirty="0">
                <a:latin typeface="+mn-lt"/>
                <a:cs typeface="Calibri"/>
              </a:rPr>
              <a:t>,</a:t>
            </a:r>
            <a:r>
              <a:rPr lang="en-US" sz="1800" i="0" dirty="0"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effectLst/>
                <a:latin typeface="+mn-lt"/>
                <a:cs typeface="Calibri"/>
              </a:rPr>
              <a:t>emite</a:t>
            </a:r>
            <a:r>
              <a:rPr lang="en-US" sz="1800" i="0" dirty="0">
                <a:effectLst/>
                <a:latin typeface="+mn-lt"/>
                <a:cs typeface="Calibri"/>
              </a:rPr>
              <a:t> las </a:t>
            </a:r>
            <a:r>
              <a:rPr lang="en-US" sz="1800" i="0" dirty="0" err="1">
                <a:effectLst/>
                <a:latin typeface="+mn-lt"/>
                <a:cs typeface="Calibri"/>
              </a:rPr>
              <a:t>exenciones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necesarias</a:t>
            </a:r>
            <a:r>
              <a:rPr lang="en-US" sz="1800" i="0" dirty="0">
                <a:effectLst/>
                <a:latin typeface="+mn-lt"/>
                <a:cs typeface="Calibri"/>
              </a:rPr>
              <a:t> de la </a:t>
            </a:r>
            <a:r>
              <a:rPr lang="en-US" sz="1800" dirty="0" err="1">
                <a:latin typeface="+mn-lt"/>
                <a:cs typeface="Calibri"/>
              </a:rPr>
              <a:t>normativa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urbanística</a:t>
            </a:r>
            <a:r>
              <a:rPr lang="en-US" sz="1800" i="0" dirty="0">
                <a:effectLst/>
                <a:latin typeface="+mn-lt"/>
                <a:cs typeface="Calibri"/>
              </a:rPr>
              <a:t> para las </a:t>
            </a:r>
            <a:r>
              <a:rPr lang="en-US" sz="1800" i="0" dirty="0" err="1"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effectLst/>
                <a:latin typeface="+mn-lt"/>
                <a:cs typeface="Calibri"/>
              </a:rPr>
              <a:t>. La División de </a:t>
            </a:r>
            <a:r>
              <a:rPr lang="en-US" sz="1800" dirty="0">
                <a:latin typeface="+mn-lt"/>
                <a:cs typeface="Calibri"/>
              </a:rPr>
              <a:t>Emplazamiento del </a:t>
            </a:r>
            <a:r>
              <a:rPr lang="en-US" sz="1800" i="0" dirty="0">
                <a:effectLst/>
                <a:latin typeface="+mn-lt"/>
                <a:cs typeface="Calibri"/>
              </a:rPr>
              <a:t>DPU </a:t>
            </a:r>
            <a:r>
              <a:rPr lang="en-US" sz="1800" dirty="0" err="1">
                <a:latin typeface="+mn-lt"/>
                <a:cs typeface="Calibri"/>
              </a:rPr>
              <a:t>gestiona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las </a:t>
            </a:r>
            <a:r>
              <a:rPr lang="en-US" sz="1800" i="0" dirty="0" err="1">
                <a:effectLst/>
                <a:latin typeface="+mn-lt"/>
                <a:cs typeface="Calibri"/>
              </a:rPr>
              <a:t>funciones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dirty="0">
                <a:latin typeface="+mn-lt"/>
                <a:cs typeface="Calibri"/>
              </a:rPr>
              <a:t>emplazamiento del </a:t>
            </a:r>
            <a:r>
              <a:rPr lang="en-US" sz="1800" i="0" dirty="0">
                <a:effectLst/>
                <a:latin typeface="+mn-lt"/>
                <a:cs typeface="Calibri"/>
              </a:rPr>
              <a:t>DPU y también </a:t>
            </a:r>
            <a:r>
              <a:rPr lang="en-US" sz="1800" i="0" dirty="0" err="1">
                <a:effectLst/>
                <a:latin typeface="+mn-lt"/>
                <a:cs typeface="Calibri"/>
              </a:rPr>
              <a:t>actúa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como</a:t>
            </a:r>
            <a:r>
              <a:rPr lang="en-US" sz="1800" i="0" dirty="0">
                <a:effectLst/>
                <a:latin typeface="+mn-lt"/>
                <a:cs typeface="Calibri"/>
              </a:rPr>
              <a:t> personal de la Junta de </a:t>
            </a:r>
            <a:r>
              <a:rPr lang="en-US" sz="1800" dirty="0" err="1">
                <a:latin typeface="+mn-lt"/>
                <a:cs typeface="Calibri"/>
              </a:rPr>
              <a:t>Emplazamiento</a:t>
            </a:r>
            <a:r>
              <a:rPr lang="en-US" sz="1800" dirty="0">
                <a:latin typeface="+mn-lt"/>
                <a:cs typeface="Calibri"/>
              </a:rPr>
              <a:t> de </a:t>
            </a:r>
            <a:r>
              <a:rPr lang="en-US" sz="1800" dirty="0" err="1">
                <a:latin typeface="+mn-lt"/>
                <a:cs typeface="Calibri"/>
              </a:rPr>
              <a:t>Instalaciones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Energéticas</a:t>
            </a:r>
            <a:r>
              <a:rPr lang="en-US" sz="1800" i="0" dirty="0">
                <a:effectLst/>
                <a:latin typeface="+mn-lt"/>
                <a:cs typeface="Calibri"/>
              </a:rPr>
              <a:t>. </a:t>
            </a:r>
            <a:r>
              <a:rPr lang="en-US" sz="1800" i="0" dirty="0" err="1">
                <a:effectLst/>
                <a:latin typeface="+mn-lt"/>
                <a:cs typeface="Calibri"/>
              </a:rPr>
              <a:t>Cuando</a:t>
            </a:r>
            <a:r>
              <a:rPr lang="en-US" sz="1800" i="0" dirty="0">
                <a:effectLst/>
                <a:latin typeface="+mn-lt"/>
                <a:cs typeface="Calibri"/>
              </a:rPr>
              <a:t> las </a:t>
            </a:r>
            <a:r>
              <a:rPr lang="en-US" sz="1800" i="0" dirty="0" err="1"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propuestas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involucran</a:t>
            </a:r>
            <a:r>
              <a:rPr lang="en-US" sz="1800" i="0" dirty="0">
                <a:effectLst/>
                <a:latin typeface="+mn-lt"/>
                <a:cs typeface="Calibri"/>
              </a:rPr>
              <a:t> tanto </a:t>
            </a:r>
            <a:r>
              <a:rPr lang="en-US" sz="1800" dirty="0">
                <a:latin typeface="+mn-lt"/>
                <a:cs typeface="Calibri"/>
              </a:rPr>
              <a:t>al </a:t>
            </a:r>
            <a:r>
              <a:rPr lang="en-US" sz="1800" i="0" dirty="0">
                <a:effectLst/>
                <a:latin typeface="+mn-lt"/>
                <a:cs typeface="Calibri"/>
              </a:rPr>
              <a:t>DPU </a:t>
            </a:r>
            <a:r>
              <a:rPr lang="en-US" sz="1800" i="0" dirty="0" err="1">
                <a:effectLst/>
                <a:latin typeface="+mn-lt"/>
                <a:cs typeface="Calibri"/>
              </a:rPr>
              <a:t>como</a:t>
            </a:r>
            <a:r>
              <a:rPr lang="en-US" sz="1800" i="0" dirty="0">
                <a:effectLst/>
                <a:latin typeface="+mn-lt"/>
                <a:cs typeface="Calibri"/>
              </a:rPr>
              <a:t> a la EFSB, </a:t>
            </a:r>
            <a:r>
              <a:rPr lang="en-US" sz="1800" dirty="0" err="1">
                <a:latin typeface="+mn-lt"/>
                <a:cs typeface="Calibri"/>
              </a:rPr>
              <a:t>el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>
                <a:effectLst/>
                <a:latin typeface="+mn-lt"/>
                <a:cs typeface="Calibri"/>
              </a:rPr>
              <a:t>DPU </a:t>
            </a:r>
            <a:r>
              <a:rPr lang="en-US" sz="1800" dirty="0" err="1">
                <a:latin typeface="+mn-lt"/>
                <a:cs typeface="Calibri"/>
              </a:rPr>
              <a:t>transfiere</a:t>
            </a:r>
            <a:r>
              <a:rPr lang="en-US" sz="1800" i="0" dirty="0">
                <a:effectLst/>
                <a:latin typeface="+mn-lt"/>
                <a:cs typeface="Calibri"/>
              </a:rPr>
              <a:t> sus </a:t>
            </a:r>
            <a:r>
              <a:rPr lang="en-US" sz="1800" i="0" dirty="0" err="1">
                <a:effectLst/>
                <a:latin typeface="+mn-lt"/>
                <a:cs typeface="Calibri"/>
              </a:rPr>
              <a:t>responsabilidades</a:t>
            </a:r>
            <a:r>
              <a:rPr lang="en-US" sz="1800" i="0" dirty="0">
                <a:effectLst/>
                <a:latin typeface="+mn-lt"/>
                <a:cs typeface="Calibri"/>
              </a:rPr>
              <a:t> a la EFSB </a:t>
            </a:r>
            <a:r>
              <a:rPr lang="en-US" sz="1800" i="0" dirty="0" err="1">
                <a:effectLst/>
                <a:latin typeface="+mn-lt"/>
                <a:cs typeface="Calibri"/>
              </a:rPr>
              <a:t>en</a:t>
            </a:r>
            <a:r>
              <a:rPr lang="en-US" sz="1800" i="0" dirty="0">
                <a:effectLst/>
                <a:latin typeface="+mn-lt"/>
                <a:cs typeface="Calibri"/>
              </a:rPr>
              <a:t> un </a:t>
            </a:r>
            <a:r>
              <a:rPr lang="en-US" sz="1800" i="0" dirty="0" err="1">
                <a:effectLst/>
                <a:latin typeface="+mn-lt"/>
                <a:cs typeface="Calibri"/>
              </a:rPr>
              <a:t>procedimiento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consolidado</a:t>
            </a:r>
            <a:r>
              <a:rPr lang="en-US" sz="1800" i="0" dirty="0">
                <a:effectLst/>
                <a:latin typeface="+mn-lt"/>
                <a:cs typeface="Calibri"/>
              </a:rPr>
              <a:t>. </a:t>
            </a:r>
            <a:endParaRPr lang="es-ES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DEC3E-A21E-8D5F-16A1-1961DA1A7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504579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41BC88E-EDC7-BE5F-5BA5-F30F63B5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46F447-DE8E-E3CB-3B69-4A3EB648DCFD}"/>
              </a:ext>
            </a:extLst>
          </p:cNvPr>
          <p:cNvSpPr txBox="1">
            <a:spLocks/>
          </p:cNvSpPr>
          <p:nvPr/>
        </p:nvSpPr>
        <p:spPr>
          <a:xfrm>
            <a:off x="1864399" y="607358"/>
            <a:ext cx="8117224" cy="667473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División de Emplazamiento</a:t>
            </a:r>
            <a:endParaRPr lang="es-ES" dirty="0" err="1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C3DFACC-893E-E0F6-281A-3F2BA8AD4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6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55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2F678-B2B5-DAE5-7D96-FD48A96DC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7220CFC-103A-CC29-F5BB-E51910AD39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1901" y="595813"/>
            <a:ext cx="9791314" cy="11853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 algn="l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División de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Emplazamiento</a:t>
            </a:r>
            <a:br>
              <a:rPr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i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Continuación</a:t>
            </a:r>
            <a:endParaRPr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4A74818-6C14-280A-0994-369DF554BB01}"/>
              </a:ext>
            </a:extLst>
          </p:cNvPr>
          <p:cNvSpPr txBox="1"/>
          <p:nvPr/>
        </p:nvSpPr>
        <p:spPr>
          <a:xfrm>
            <a:off x="1897626" y="257259"/>
            <a:ext cx="1778051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TextBox">
            <a:extLst>
              <a:ext uri="{FF2B5EF4-FFF2-40B4-BE49-F238E27FC236}">
                <a16:creationId xmlns:a16="http://schemas.microsoft.com/office/drawing/2014/main" id="{EBEC7598-730D-8F0A-19BB-0A9E0E51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002" y="2065553"/>
            <a:ext cx="9330198" cy="36742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Mientras que la Junta de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Emplazamiento 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de Instalaciones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supervisa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el emplazamiento 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muchas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grandes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el 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DPU también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desempeña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un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papel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rgbClr val="141414"/>
                </a:solidFill>
                <a:latin typeface="+mn-lt"/>
                <a:cs typeface="Calibri"/>
              </a:rPr>
              <a:t>complementario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que se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remonta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a mucho antes de la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creación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la EFSB. </a:t>
            </a:r>
            <a:endParaRPr lang="es-ES" dirty="0">
              <a:ea typeface="Calibri"/>
              <a:cs typeface="Calibri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El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DPU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revisa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las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propuestas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para: </a:t>
            </a:r>
            <a:endParaRPr lang="en-US" dirty="0">
              <a:cs typeface="Calibri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Construir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operar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líneas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transmisión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eléctrica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. </a:t>
            </a:r>
            <a:endParaRPr lang="en-US" sz="1800" i="0" dirty="0">
              <a:solidFill>
                <a:srgbClr val="141414"/>
              </a:solidFill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Eximir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a las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necesarias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las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ordenanzas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municipales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normativa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urbanística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.</a:t>
            </a:r>
            <a:endParaRPr lang="en-US" sz="1800" i="0" dirty="0">
              <a:solidFill>
                <a:schemeClr val="tx1"/>
              </a:solidFill>
              <a:effectLst/>
              <a:latin typeface="+mn-lt"/>
              <a:ea typeface="Calibri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Autorizar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el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estudio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terrenos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para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propuestas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.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endParaRPr lang="en-US" sz="1800" i="0" dirty="0">
              <a:solidFill>
                <a:srgbClr val="141414"/>
              </a:solidFill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Autorizar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expropiación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terrenos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(o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servidumbres</a:t>
            </a:r>
            <a:r>
              <a:rPr lang="en-US" sz="1800" dirty="0">
                <a:solidFill>
                  <a:srgbClr val="141414"/>
                </a:solidFill>
                <a:latin typeface="+mn-lt"/>
                <a:cs typeface="Calibri"/>
              </a:rPr>
              <a:t> de paso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) para las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solidFill>
                  <a:srgbClr val="141414"/>
                </a:solidFill>
                <a:effectLst/>
                <a:latin typeface="+mn-lt"/>
                <a:cs typeface="Calibri"/>
              </a:rPr>
              <a:t>necesarias</a:t>
            </a:r>
            <a:r>
              <a:rPr lang="en-US" sz="1800" i="0" dirty="0">
                <a:solidFill>
                  <a:srgbClr val="141414"/>
                </a:solidFill>
                <a:effectLst/>
                <a:latin typeface="+mn-lt"/>
                <a:cs typeface="Calibri"/>
              </a:rPr>
              <a:t>. </a:t>
            </a:r>
            <a:endParaRPr lang="en-US" sz="1800" i="0" dirty="0">
              <a:solidFill>
                <a:srgbClr val="141414"/>
              </a:solidFill>
              <a:effectLst/>
              <a:latin typeface="+mn-lt"/>
              <a:ea typeface="Calibri"/>
              <a:cs typeface="Calibri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1800" i="0" dirty="0">
              <a:solidFill>
                <a:srgbClr val="141414"/>
              </a:solidFill>
              <a:effectLst/>
              <a:latin typeface="+mn-lt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977B3-8F03-6856-276D-9AEFD1FD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9299" y="6504579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7999B43-2D20-2A6B-48FF-E1C6363B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070C9BB9-3EDF-8B7B-B7D7-355119F17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452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46DC-4D88-6896-13CE-0EE9DDCC61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302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Supervisión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del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Transporte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FD01D-5355-00C9-E582-19BEE49D6428}"/>
              </a:ext>
            </a:extLst>
          </p:cNvPr>
          <p:cNvSpPr txBox="1"/>
          <p:nvPr/>
        </p:nvSpPr>
        <p:spPr>
          <a:xfrm>
            <a:off x="1897626" y="257259"/>
            <a:ext cx="1778051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67" y="2310581"/>
            <a:ext cx="9043301" cy="38663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effectLst/>
                <a:latin typeface="+mn-lt"/>
                <a:cs typeface="Calibri"/>
              </a:rPr>
              <a:t>La División de </a:t>
            </a:r>
            <a:r>
              <a:rPr lang="en-US" sz="1800" i="0" dirty="0" err="1">
                <a:effectLst/>
                <a:latin typeface="+mn-lt"/>
                <a:cs typeface="Calibri"/>
              </a:rPr>
              <a:t>Supervisión</a:t>
            </a:r>
            <a:r>
              <a:rPr lang="en-US" sz="1800" i="0" dirty="0">
                <a:effectLst/>
                <a:latin typeface="+mn-lt"/>
                <a:cs typeface="Calibri"/>
              </a:rPr>
              <a:t> del Transporte </a:t>
            </a:r>
            <a:r>
              <a:rPr lang="en-US" sz="1800" i="0" dirty="0" err="1">
                <a:effectLst/>
                <a:latin typeface="+mn-lt"/>
                <a:cs typeface="Calibri"/>
              </a:rPr>
              <a:t>regula</a:t>
            </a:r>
            <a:r>
              <a:rPr lang="en-US" sz="1800" i="0" dirty="0">
                <a:effectLst/>
                <a:latin typeface="+mn-lt"/>
                <a:cs typeface="Calibri"/>
              </a:rPr>
              <a:t> las </a:t>
            </a:r>
            <a:r>
              <a:rPr lang="en-US" sz="1800" i="0" dirty="0" err="1">
                <a:effectLst/>
                <a:latin typeface="+mn-lt"/>
                <a:cs typeface="Calibri"/>
              </a:rPr>
              <a:t>tarifas</a:t>
            </a:r>
            <a:r>
              <a:rPr lang="en-US" sz="1800" i="0" dirty="0"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effectLst/>
                <a:latin typeface="+mn-lt"/>
                <a:cs typeface="Calibri"/>
              </a:rPr>
              <a:t>prácticas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transportistas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públicos</a:t>
            </a:r>
            <a:r>
              <a:rPr lang="en-US" sz="1800" i="0" dirty="0">
                <a:effectLst/>
                <a:latin typeface="+mn-lt"/>
                <a:cs typeface="Calibri"/>
              </a:rPr>
              <a:t> que </a:t>
            </a:r>
            <a:r>
              <a:rPr lang="en-US" sz="1800" i="0" dirty="0" err="1">
                <a:effectLst/>
                <a:latin typeface="+mn-lt"/>
                <a:cs typeface="Calibri"/>
              </a:rPr>
              <a:t>transportan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pasajeros</a:t>
            </a:r>
            <a:r>
              <a:rPr lang="en-US" sz="1800" i="0" dirty="0">
                <a:effectLst/>
                <a:latin typeface="+mn-lt"/>
                <a:cs typeface="Calibri"/>
              </a:rPr>
              <a:t> y </a:t>
            </a:r>
            <a:r>
              <a:rPr lang="en-US" sz="1800" i="0" dirty="0" err="1">
                <a:effectLst/>
                <a:latin typeface="+mn-lt"/>
                <a:cs typeface="Calibri"/>
              </a:rPr>
              <a:t>mercancías</a:t>
            </a:r>
            <a:r>
              <a:rPr lang="en-US" sz="1800" i="0" dirty="0">
                <a:effectLst/>
                <a:latin typeface="+mn-lt"/>
                <a:cs typeface="Calibri"/>
              </a:rPr>
              <a:t>, </a:t>
            </a:r>
            <a:r>
              <a:rPr lang="en-US" sz="1800" dirty="0" err="1">
                <a:latin typeface="+mn-lt"/>
                <a:cs typeface="Calibri"/>
              </a:rPr>
              <a:t>incluyendo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camiones</a:t>
            </a:r>
            <a:r>
              <a:rPr lang="en-US" sz="1800" i="0" dirty="0">
                <a:effectLst/>
                <a:latin typeface="+mn-lt"/>
                <a:cs typeface="Calibri"/>
              </a:rPr>
              <a:t>, autobuses, empresas de </a:t>
            </a:r>
            <a:r>
              <a:rPr lang="en-US" sz="1800" i="0" dirty="0" err="1">
                <a:effectLst/>
                <a:latin typeface="+mn-lt"/>
                <a:cs typeface="Calibri"/>
              </a:rPr>
              <a:t>mudanzas</a:t>
            </a:r>
            <a:r>
              <a:rPr lang="en-US" sz="1800" i="0" dirty="0">
                <a:effectLst/>
                <a:latin typeface="+mn-lt"/>
                <a:cs typeface="Calibri"/>
              </a:rPr>
              <a:t>, empresas de </a:t>
            </a:r>
            <a:r>
              <a:rPr lang="en-US" sz="1800" i="0" dirty="0" err="1">
                <a:effectLst/>
                <a:latin typeface="+mn-lt"/>
                <a:cs typeface="Calibri"/>
              </a:rPr>
              <a:t>grúas</a:t>
            </a:r>
            <a:r>
              <a:rPr lang="en-US" sz="1800" i="0" dirty="0">
                <a:effectLst/>
                <a:latin typeface="+mn-lt"/>
                <a:cs typeface="Calibri"/>
              </a:rPr>
              <a:t> y empresas de </a:t>
            </a:r>
            <a:r>
              <a:rPr lang="en-US" sz="1800" i="0" dirty="0" err="1">
                <a:effectLst/>
                <a:latin typeface="+mn-lt"/>
                <a:cs typeface="Calibri"/>
              </a:rPr>
              <a:t>residuos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peligrosos</a:t>
            </a:r>
            <a:r>
              <a:rPr lang="en-US" sz="1800" i="0" dirty="0">
                <a:effectLst/>
                <a:latin typeface="+mn-lt"/>
                <a:cs typeface="Calibri"/>
              </a:rPr>
              <a:t>. Además, </a:t>
            </a:r>
            <a:r>
              <a:rPr lang="en-US" sz="1800" i="0" dirty="0" err="1">
                <a:effectLst/>
                <a:latin typeface="+mn-lt"/>
                <a:cs typeface="Calibri"/>
              </a:rPr>
              <a:t>concedemos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licencias</a:t>
            </a:r>
            <a:r>
              <a:rPr lang="en-US" sz="1800" i="0" dirty="0">
                <a:effectLst/>
                <a:latin typeface="+mn-lt"/>
                <a:cs typeface="Calibri"/>
              </a:rPr>
              <a:t> a </a:t>
            </a:r>
            <a:r>
              <a:rPr lang="en-US" sz="1800" i="0" dirty="0" err="1">
                <a:effectLst/>
                <a:latin typeface="+mn-lt"/>
                <a:cs typeface="Calibri"/>
              </a:rPr>
              <a:t>todas</a:t>
            </a:r>
            <a:r>
              <a:rPr lang="en-US" sz="1800" i="0" dirty="0">
                <a:effectLst/>
                <a:latin typeface="+mn-lt"/>
                <a:cs typeface="Calibri"/>
              </a:rPr>
              <a:t> las empresas de autobuses </a:t>
            </a:r>
            <a:r>
              <a:rPr lang="en-US" sz="1800" i="0" dirty="0" err="1">
                <a:effectLst/>
                <a:latin typeface="+mn-lt"/>
                <a:cs typeface="Calibri"/>
              </a:rPr>
              <a:t>intraestatales</a:t>
            </a:r>
            <a:r>
              <a:rPr lang="en-US" sz="1800" i="0" dirty="0">
                <a:effectLst/>
                <a:latin typeface="+mn-lt"/>
                <a:cs typeface="Calibri"/>
              </a:rPr>
              <a:t> con </a:t>
            </a:r>
            <a:r>
              <a:rPr lang="en-US" sz="1800" i="0" dirty="0" err="1">
                <a:effectLst/>
                <a:latin typeface="+mn-lt"/>
                <a:cs typeface="Calibri"/>
              </a:rPr>
              <a:t>sede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en</a:t>
            </a:r>
            <a:r>
              <a:rPr lang="en-US" sz="1800" i="0" dirty="0">
                <a:effectLst/>
                <a:latin typeface="+mn-lt"/>
                <a:cs typeface="Calibri"/>
              </a:rPr>
              <a:t> Massachusetts. La </a:t>
            </a:r>
            <a:r>
              <a:rPr lang="en-US" sz="1800" i="0" dirty="0" err="1">
                <a:effectLst/>
                <a:latin typeface="+mn-lt"/>
                <a:cs typeface="Calibri"/>
              </a:rPr>
              <a:t>función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más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importante</a:t>
            </a:r>
            <a:r>
              <a:rPr lang="en-US" sz="1800" i="0" dirty="0">
                <a:effectLst/>
                <a:latin typeface="+mn-lt"/>
                <a:cs typeface="Calibri"/>
              </a:rPr>
              <a:t> de la División es la </a:t>
            </a:r>
            <a:r>
              <a:rPr lang="en-US" sz="1800" i="0" dirty="0" err="1">
                <a:effectLst/>
                <a:latin typeface="+mn-lt"/>
                <a:cs typeface="Calibri"/>
              </a:rPr>
              <a:t>seguridad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pública</a:t>
            </a:r>
            <a:r>
              <a:rPr lang="en-US" sz="1800" i="0" dirty="0">
                <a:effectLst/>
                <a:latin typeface="+mn-lt"/>
                <a:cs typeface="Calibri"/>
              </a:rPr>
              <a:t>.</a:t>
            </a:r>
            <a:endParaRPr lang="en-US" sz="1800" dirty="0">
              <a:latin typeface="+mn-lt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45B67-AF16-757F-FCB0-57E4BA1E6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C1AEF5F-279A-4ED3-F0A1-6569E8CD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7A187D6-2C02-D672-FBF2-C483A9347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01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CBE9-2F60-796E-9F44-CB8BEB89B0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11252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División de Empresas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Redes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de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Transporte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(TNC)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8A11A93A-0AAC-952C-B118-73E856C7FCBC}"/>
              </a:ext>
            </a:extLst>
          </p:cNvPr>
          <p:cNvSpPr txBox="1"/>
          <p:nvPr/>
        </p:nvSpPr>
        <p:spPr>
          <a:xfrm>
            <a:off x="1897626" y="257259"/>
            <a:ext cx="1778051" cy="338554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Divisiones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DPU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059D7A18-5380-DD84-B2EE-F2253E9BB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68" y="2368633"/>
            <a:ext cx="8701446" cy="21207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i="0" dirty="0">
                <a:effectLst/>
                <a:latin typeface="+mn-lt"/>
                <a:cs typeface="Calibri"/>
              </a:rPr>
              <a:t>La División de Empresas de </a:t>
            </a:r>
            <a:r>
              <a:rPr lang="en-US" sz="1800" i="0" dirty="0" err="1">
                <a:effectLst/>
                <a:latin typeface="+mn-lt"/>
                <a:cs typeface="Calibri"/>
              </a:rPr>
              <a:t>Redes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i="0" dirty="0" err="1">
                <a:effectLst/>
                <a:latin typeface="+mn-lt"/>
                <a:cs typeface="Calibri"/>
              </a:rPr>
              <a:t>Transporte</a:t>
            </a:r>
            <a:r>
              <a:rPr lang="en-US" sz="1800" i="0" dirty="0">
                <a:effectLst/>
                <a:latin typeface="+mn-lt"/>
                <a:cs typeface="Calibri"/>
              </a:rPr>
              <a:t> (TNC) del Departamento de Servicios </a:t>
            </a:r>
            <a:r>
              <a:rPr lang="en-US" sz="1800" i="0" dirty="0" err="1">
                <a:effectLst/>
                <a:latin typeface="+mn-lt"/>
                <a:cs typeface="Calibri"/>
              </a:rPr>
              <a:t>Públicos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supervisa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latin typeface="+mn-lt"/>
                <a:cs typeface="Calibri"/>
              </a:rPr>
              <a:t>a </a:t>
            </a:r>
            <a:r>
              <a:rPr lang="en-US" sz="1800" i="0" dirty="0">
                <a:effectLst/>
                <a:latin typeface="+mn-lt"/>
                <a:cs typeface="Calibri"/>
              </a:rPr>
              <a:t>las empresas, </a:t>
            </a:r>
            <a:r>
              <a:rPr lang="en-US" sz="1800" i="0" dirty="0" err="1"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effectLst/>
                <a:latin typeface="+mn-lt"/>
                <a:cs typeface="Calibri"/>
              </a:rPr>
              <a:t> servicios y </a:t>
            </a:r>
            <a:r>
              <a:rPr lang="en-US" sz="1800" i="0" dirty="0" err="1">
                <a:effectLst/>
                <a:latin typeface="+mn-lt"/>
                <a:cs typeface="Calibri"/>
              </a:rPr>
              <a:t>los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conductores</a:t>
            </a:r>
            <a:r>
              <a:rPr lang="en-US" sz="1800" i="0" dirty="0">
                <a:effectLst/>
                <a:latin typeface="+mn-lt"/>
                <a:cs typeface="Calibri"/>
              </a:rPr>
              <a:t> de </a:t>
            </a:r>
            <a:r>
              <a:rPr lang="en-US" sz="1800" dirty="0" err="1">
                <a:latin typeface="+mn-lt"/>
                <a:cs typeface="Calibri"/>
              </a:rPr>
              <a:t>transporte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bajo</a:t>
            </a:r>
            <a:r>
              <a:rPr lang="en-US" sz="1800" dirty="0">
                <a:latin typeface="+mn-lt"/>
                <a:cs typeface="Calibri"/>
              </a:rPr>
              <a:t> </a:t>
            </a:r>
            <a:r>
              <a:rPr lang="en-US" sz="1800" dirty="0" err="1">
                <a:latin typeface="+mn-lt"/>
                <a:cs typeface="Calibri"/>
              </a:rPr>
              <a:t>demanda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en</a:t>
            </a:r>
            <a:r>
              <a:rPr lang="en-US" sz="1800" i="0" dirty="0">
                <a:effectLst/>
                <a:latin typeface="+mn-lt"/>
                <a:cs typeface="Calibri"/>
              </a:rPr>
              <a:t> Massachusetts. </a:t>
            </a:r>
            <a:r>
              <a:rPr lang="en-US" sz="1800" i="0" dirty="0" err="1">
                <a:effectLst/>
                <a:latin typeface="+mn-lt"/>
                <a:cs typeface="Calibri"/>
              </a:rPr>
              <a:t>Esto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incluye</a:t>
            </a:r>
            <a:r>
              <a:rPr lang="en-US" sz="1800" i="0" dirty="0">
                <a:effectLst/>
                <a:latin typeface="+mn-lt"/>
                <a:cs typeface="Calibri"/>
              </a:rPr>
              <a:t> empresas </a:t>
            </a:r>
            <a:r>
              <a:rPr lang="en-US" sz="1800" i="0" dirty="0" err="1">
                <a:effectLst/>
                <a:latin typeface="+mn-lt"/>
                <a:cs typeface="Calibri"/>
              </a:rPr>
              <a:t>como</a:t>
            </a:r>
            <a:r>
              <a:rPr lang="en-US" sz="1800" i="0" dirty="0">
                <a:effectLst/>
                <a:latin typeface="+mn-lt"/>
                <a:cs typeface="Calibri"/>
              </a:rPr>
              <a:t> Uber y Lyft, </a:t>
            </a:r>
            <a:r>
              <a:rPr lang="en-US" sz="1800" i="0" dirty="0" err="1">
                <a:effectLst/>
                <a:latin typeface="+mn-lt"/>
                <a:cs typeface="Calibri"/>
              </a:rPr>
              <a:t>así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como</a:t>
            </a:r>
            <a:r>
              <a:rPr lang="en-US" sz="1800" i="0" dirty="0">
                <a:effectLst/>
                <a:latin typeface="+mn-lt"/>
                <a:cs typeface="Calibri"/>
              </a:rPr>
              <a:t> a </a:t>
            </a:r>
            <a:r>
              <a:rPr lang="en-US" sz="1800" i="0" dirty="0" err="1">
                <a:effectLst/>
                <a:latin typeface="+mn-lt"/>
                <a:cs typeface="Calibri"/>
              </a:rPr>
              <a:t>sus</a:t>
            </a:r>
            <a:r>
              <a:rPr lang="en-US" sz="1800" i="0" dirty="0">
                <a:effectLst/>
                <a:latin typeface="+mn-lt"/>
                <a:cs typeface="Calibri"/>
              </a:rPr>
              <a:t> </a:t>
            </a:r>
            <a:r>
              <a:rPr lang="en-US" sz="1800" i="0" dirty="0" err="1">
                <a:effectLst/>
                <a:latin typeface="+mn-lt"/>
                <a:cs typeface="Calibri"/>
              </a:rPr>
              <a:t>conductores</a:t>
            </a:r>
            <a:r>
              <a:rPr lang="en-US" sz="1800" i="0" dirty="0">
                <a:effectLst/>
                <a:latin typeface="+mn-lt"/>
                <a:cs typeface="Calibri"/>
              </a:rPr>
              <a:t>.</a:t>
            </a:r>
            <a:endParaRPr lang="en-US" sz="1800" dirty="0">
              <a:latin typeface="+mn-lt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711AC-16C2-DD93-04A1-1531F8A50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504579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F0A6771-E579-DBF1-96DD-59C4AF0D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7AD6-580C-1BC0-4F7F-393092C8B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70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5567-6A4F-480B-AE8F-FC5BBA0FF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172" y="805040"/>
            <a:ext cx="9134374" cy="8893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Declaración de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Misión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417" y="1880943"/>
            <a:ext cx="9400676" cy="410760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El 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Departamento de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(DPU)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es un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organismo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adjudicador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,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supervisado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una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Comisión de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miembros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Es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responsable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s-ES" sz="6800" dirty="0">
                <a:solidFill>
                  <a:schemeClr val="tx1"/>
                </a:solidFill>
                <a:latin typeface="+mn-lt"/>
                <a:cs typeface="Calibri"/>
              </a:rPr>
              <a:t>servicios de electricidad, gas natural y agua de propiedad de inversores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la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Mancomunidad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 Además, el DPU se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encarga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desarrollar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alternativas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a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regulación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tradicional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calidad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servicio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6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regular la </a:t>
            </a:r>
            <a:r>
              <a:rPr lang="en-US" sz="6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seguridad</a:t>
            </a:r>
            <a:r>
              <a:rPr lang="en-US" sz="6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6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las </a:t>
            </a:r>
            <a:r>
              <a:rPr lang="en-US" sz="6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áreas</a:t>
            </a:r>
            <a:r>
              <a:rPr lang="en-US" sz="6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6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transporte</a:t>
            </a:r>
            <a:r>
              <a:rPr lang="en-US" sz="68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68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gasoductos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así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como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 el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licenciamiento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 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de las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misión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DPU es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asegurar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la protección de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derechos de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consumidores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garantizar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que las empresas de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brinden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el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servicio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más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confiable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al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menor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costo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posible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El DPU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seguridad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pública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frente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accidentes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relacionados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con el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transporte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gasoductos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así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el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proceso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licenciamiento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las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energéticas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El DPU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busca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promover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seguridad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la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seguridad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6800" dirty="0" err="1">
                <a:solidFill>
                  <a:schemeClr val="tx1"/>
                </a:solidFill>
                <a:latin typeface="+mn-lt"/>
                <a:cs typeface="Calibri"/>
              </a:rPr>
              <a:t>energética</a:t>
            </a:r>
            <a:r>
              <a:rPr lang="en-US" sz="6800" dirty="0">
                <a:solidFill>
                  <a:schemeClr val="tx1"/>
                </a:solidFill>
                <a:latin typeface="+mn-lt"/>
                <a:cs typeface="Calibri"/>
              </a:rPr>
              <a:t>,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fiabilidad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servicio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asequibilidad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equidad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la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reducción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las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emisiones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gases de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efecto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68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invernadero</a:t>
            </a:r>
            <a:r>
              <a:rPr lang="en-US" sz="68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</a:t>
            </a:r>
          </a:p>
          <a:p>
            <a:endParaRPr lang="en-US" sz="4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F9CE17-4BB3-30DE-9561-E3BE29929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665172" y="1802305"/>
            <a:ext cx="9057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321969C-C0CF-44B2-40D2-37643930C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1280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F1A1A14-9FC1-B9FC-83FD-D02E43AC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0C9E4BB-C002-B119-69FE-9CEE86F7C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44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8076ED-94FA-20C4-F8EE-E3F15CE899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94045" y="1976608"/>
            <a:ext cx="9134374" cy="8893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La Comisión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del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DPU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192EBD-1004-6C38-83A2-001D4083D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32547" y="3060834"/>
            <a:ext cx="9057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0041" y="3255745"/>
            <a:ext cx="9365379" cy="16409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El Departamento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está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supervisado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Comisión de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Mancomunidad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integrada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tres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miembros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Calibri"/>
              </a:rPr>
              <a:t>designados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el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Secretario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Oficina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Ejecutiva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Energía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Asuntos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Ambientales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con la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aprobación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Gobernador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El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Secretario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designa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a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uno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comisionados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como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Calibri"/>
              </a:rPr>
              <a:t>Presidente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</a:t>
            </a:r>
            <a:endParaRPr lang="en-US" sz="44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BC2D3-27DC-6102-A98C-55792199F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935" y="6469943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1876F-0C7B-AC73-7BEE-D8CE07DD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184BB-1C7D-9795-6954-8989C92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908AA2C-69AA-4326-9070-CFAE640B5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26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E167584-22F1-9315-3C31-710EE45395F9}"/>
              </a:ext>
            </a:extLst>
          </p:cNvPr>
          <p:cNvSpPr txBox="1"/>
          <p:nvPr/>
        </p:nvSpPr>
        <p:spPr>
          <a:xfrm>
            <a:off x="1897626" y="292006"/>
            <a:ext cx="2153154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 DPU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5F6362-4046-E049-FBD3-84C7057D19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686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Presidente Jeremy McDiarmid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819" y="1824468"/>
            <a:ext cx="8173040" cy="32090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s-ES" sz="1600" dirty="0">
                <a:solidFill>
                  <a:schemeClr val="tx1"/>
                </a:solidFill>
                <a:latin typeface="+mn-lt"/>
                <a:cs typeface="Calibri"/>
              </a:rPr>
              <a:t>Jeremy McDiarmid fue nombrado Presidente el 20 de octubre de 2025 y comenzó a ‎desempeñarse como Comisionado por primera vez el 29 de septiembre de 2025. ‎</a:t>
            </a:r>
          </a:p>
          <a:p>
            <a:pPr algn="l">
              <a:lnSpc>
                <a:spcPct val="150000"/>
              </a:lnSpc>
            </a:pPr>
            <a:r>
              <a:rPr lang="es-ES" sz="1600" dirty="0">
                <a:solidFill>
                  <a:schemeClr val="tx1"/>
                </a:solidFill>
                <a:latin typeface="+mn-lt"/>
                <a:cs typeface="Calibri"/>
              </a:rPr>
              <a:t>Previo a su nombramiento en el Departamento de Servicios Públicos (DPU, sigla en ‎inglés), el señor McDiarmid ejerció como Director Gerente y Consejero General de la ‎asociación nacional de negocios </a:t>
            </a:r>
            <a:r>
              <a:rPr lang="es-ES" sz="1600" dirty="0" err="1">
                <a:solidFill>
                  <a:schemeClr val="tx1"/>
                </a:solidFill>
                <a:latin typeface="+mn-lt"/>
                <a:cs typeface="Calibri"/>
              </a:rPr>
              <a:t>Advanced</a:t>
            </a:r>
            <a:r>
              <a:rPr lang="es-ES" sz="1600" dirty="0">
                <a:solidFill>
                  <a:schemeClr val="tx1"/>
                </a:solidFill>
                <a:latin typeface="+mn-lt"/>
                <a:cs typeface="Calibri"/>
              </a:rPr>
              <a:t> Energy </a:t>
            </a:r>
            <a:r>
              <a:rPr lang="es-ES" sz="1600" dirty="0" err="1">
                <a:solidFill>
                  <a:schemeClr val="tx1"/>
                </a:solidFill>
                <a:latin typeface="+mn-lt"/>
                <a:cs typeface="Calibri"/>
              </a:rPr>
              <a:t>United</a:t>
            </a:r>
            <a:r>
              <a:rPr lang="es-ES" sz="1600" dirty="0">
                <a:solidFill>
                  <a:schemeClr val="tx1"/>
                </a:solidFill>
                <a:latin typeface="+mn-lt"/>
                <a:cs typeface="Calibri"/>
              </a:rPr>
              <a:t>. Durante su gestión, fue ‎miembro de la Comisión sobre la Ubicación y Permisos de Infraestructura Energética ‎de la Gobernadora Healey. Además, lideró múltiples iniciativas cruciales centradas en ‎la intersección de la energía limpia y la asequibilidad, y, paralelamente, desarrolló ‎políticas innovadoras para impulsar el uso de tecnologías avanzadas de transmisión ‎en diversos estados. 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357B9-01B4-488D-B7A1-277AEF60E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7754" y="6485181"/>
            <a:ext cx="2934836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A3A384-5630-E547-8771-30440086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C028E-934A-B6CC-8FFA-D10C5232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4C17A49-2B62-383A-9D22-2005CED85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Picture 8" descr="A person in a suit smiling&#10;&#10;AI-generated content may be incorrect.">
            <a:extLst>
              <a:ext uri="{FF2B5EF4-FFF2-40B4-BE49-F238E27FC236}">
                <a16:creationId xmlns:a16="http://schemas.microsoft.com/office/drawing/2014/main" id="{5421309B-3D8A-5280-CFE7-DC402A485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8" y="1824468"/>
            <a:ext cx="23965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D383E72-53C2-FD9A-3814-8F88CECFFBD8}"/>
              </a:ext>
            </a:extLst>
          </p:cNvPr>
          <p:cNvSpPr txBox="1"/>
          <p:nvPr/>
        </p:nvSpPr>
        <p:spPr>
          <a:xfrm>
            <a:off x="1897626" y="292006"/>
            <a:ext cx="2149948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 DPU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B57006-1F5B-4F94-2457-2786AF1B48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Presidente Jeremy McDiarmid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Continuación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219199" y="1905734"/>
            <a:ext cx="10186219" cy="3191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700" i="0" dirty="0">
                <a:effectLst/>
                <a:ea typeface="+mn-lt"/>
                <a:cs typeface="+mn-lt"/>
              </a:rPr>
              <a:t>Anteriormente, McDiarmid ocupó el cargo de Vicepresidente de Política y Asuntos ‎Gubernamentales en el </a:t>
            </a:r>
            <a:r>
              <a:rPr lang="es-ES" sz="1700" i="0" dirty="0" err="1">
                <a:effectLst/>
                <a:ea typeface="+mn-lt"/>
                <a:cs typeface="+mn-lt"/>
              </a:rPr>
              <a:t>Northeast</a:t>
            </a:r>
            <a:r>
              <a:rPr lang="es-ES" sz="1700" i="0" dirty="0">
                <a:effectLst/>
                <a:ea typeface="+mn-lt"/>
                <a:cs typeface="+mn-lt"/>
              </a:rPr>
              <a:t> </a:t>
            </a:r>
            <a:r>
              <a:rPr lang="es-ES" sz="1700" i="0" dirty="0" err="1">
                <a:effectLst/>
                <a:ea typeface="+mn-lt"/>
                <a:cs typeface="+mn-lt"/>
              </a:rPr>
              <a:t>Clean</a:t>
            </a:r>
            <a:r>
              <a:rPr lang="es-ES" sz="1700" i="0" dirty="0">
                <a:effectLst/>
                <a:ea typeface="+mn-lt"/>
                <a:cs typeface="+mn-lt"/>
              </a:rPr>
              <a:t> Energy Council. Desde allí, encabezó ‎esfuerzos clave para establecer nuevas políticas de interconexión y, con ello, abrir ‎importantes oportunidades de mercado para las empresas de energía. ‎</a:t>
            </a:r>
          </a:p>
          <a:p>
            <a:pPr>
              <a:lnSpc>
                <a:spcPct val="150000"/>
              </a:lnSpc>
            </a:pPr>
            <a:r>
              <a:rPr lang="es-ES" sz="1700" i="0" dirty="0">
                <a:effectLst/>
                <a:ea typeface="+mn-lt"/>
                <a:cs typeface="+mn-lt"/>
              </a:rPr>
              <a:t>Su experiencia también incluye haber trabajado como Asesor Principal en Acadia ‎Center y como Director Sénior de Innovación y Apoyo a la Industria en el ‎Massachusetts </a:t>
            </a:r>
            <a:r>
              <a:rPr lang="es-ES" sz="1700" i="0" dirty="0" err="1">
                <a:effectLst/>
                <a:ea typeface="+mn-lt"/>
                <a:cs typeface="+mn-lt"/>
              </a:rPr>
              <a:t>Clean</a:t>
            </a:r>
            <a:r>
              <a:rPr lang="es-ES" sz="1700" i="0" dirty="0">
                <a:effectLst/>
                <a:ea typeface="+mn-lt"/>
                <a:cs typeface="+mn-lt"/>
              </a:rPr>
              <a:t> Energy Center. Tiempo atrás, se desempeñó como Director de ‎Massachusetts en Acadia Center y colaboró con la Oficina de Asuntos del Consumidor ‎y Regulación Empresarial. McDiarmid es un profesional egresado de la Universidad de ‎Syracuse y de la Facultad de Derecho de Boston </a:t>
            </a:r>
            <a:r>
              <a:rPr lang="es-ES" sz="1700" i="0" dirty="0" err="1">
                <a:effectLst/>
                <a:ea typeface="+mn-lt"/>
                <a:cs typeface="+mn-lt"/>
              </a:rPr>
              <a:t>College</a:t>
            </a:r>
            <a:r>
              <a:rPr lang="es-ES" sz="1700" i="0" dirty="0">
                <a:effectLst/>
                <a:ea typeface="+mn-lt"/>
                <a:cs typeface="+mn-lt"/>
              </a:rPr>
              <a:t>. 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F807F-6AE0-B5E9-E44A-432076855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0844" y="6481488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82D6C-798D-CDEA-024D-6A62633BA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2D103F8-1EB5-9DFA-7F02-94203EF03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06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3E49DBA-5C92-D0D2-5F0B-912464CD063A}"/>
              </a:ext>
            </a:extLst>
          </p:cNvPr>
          <p:cNvSpPr txBox="1"/>
          <p:nvPr/>
        </p:nvSpPr>
        <p:spPr>
          <a:xfrm>
            <a:off x="1897626" y="292006"/>
            <a:ext cx="2153154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 DPU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BC79B5-0435-A16D-7934-783EF5B110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Comisionada Cecile M. Fraser, Esq.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464" y="1748417"/>
            <a:ext cx="8115567" cy="426497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s-ES" sz="14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Liz Anderson se unió al Departamento de Servicios Públicos como Comisionada en ‎octubre de 2025. Antes de integrar la Comisión, la abogada Anderson fue Jefa de la ‎División de Energía y Abogacía del Contribuyente (ERA, sigla en inglés) en la Oficina ‎de la Fiscal General de Massachusetts, Andrea Campbell. En su rol como Jefa de ‎División, Anderson tuvo la responsabilidad de supervisar la labor de defensa del ‎contribuyente de la ERA ante organismos clave, incluyendo el Departamento de ‎Servicios Públicos, la Operadora Independiente del Sistema de Nueva Inglaterra (ISO-‎New England), el Fondo Común de Energía de Nueva Inglaterra (NEPOOL, sigla en ‎inglés) y la Comisión Federal Reguladora de la Energía (Federal Energy </a:t>
            </a:r>
            <a:r>
              <a:rPr lang="es-ES" sz="14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Regulatory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‎</a:t>
            </a:r>
            <a:r>
              <a:rPr lang="es-ES" sz="14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Commission</a:t>
            </a:r>
            <a:r>
              <a:rPr lang="es-ES" sz="14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o FERC, sigla en inglés). Asimismo, dirigió la implementación de la ‎protección del consumidor de la ERA en casos relacionados con los proveedores ‎minoristas de electricidad y las compañías solares. Su liderazgo se extendió a la ‎participación en el Comité Ejecutivo de la Asociación Nacional de Defensores del ‎Consumidor de Servicios Públicos (NASUCA, sigla en inglés). Dentro de esta ‎asociación, fue Vicepresidenta del Comité de Protección al Consumidor y Presidenta ‎del Comité Coordinador del Grupo de Enlace con el Consumidor de ISO-New England. ‎</a:t>
            </a:r>
            <a:endParaRPr lang="en-US" sz="1400" dirty="0">
              <a:solidFill>
                <a:schemeClr val="tx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527EF-A0C4-D58E-9062-0E4910A49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8148" y="6489984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B5A7A-3411-6727-0EAB-2C48EDDE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B37BC-2109-CC4F-0BA6-E30F9A4C1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8DE7C0-99CA-5C86-A86A-0174543FF190}"/>
              </a:ext>
            </a:extLst>
          </p:cNvPr>
          <p:cNvSpPr txBox="1">
            <a:spLocks/>
          </p:cNvSpPr>
          <p:nvPr/>
        </p:nvSpPr>
        <p:spPr>
          <a:xfrm>
            <a:off x="1899480" y="663972"/>
            <a:ext cx="9744892" cy="783899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Comisionada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Elizabeth (Liz) Anderson</a:t>
            </a:r>
            <a:endParaRPr lang="en-US" sz="1800" i="1" dirty="0">
              <a:solidFill>
                <a:schemeClr val="accent1">
                  <a:lumMod val="50000"/>
                </a:schemeClr>
              </a:solidFill>
              <a:ea typeface="Calibri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6471B4F-302E-140B-8E0B-D9F65A514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Picture 8" descr="A picture containing person, person&#10;&#10;AI-generated content may be incorrect.">
            <a:extLst>
              <a:ext uri="{FF2B5EF4-FFF2-40B4-BE49-F238E27FC236}">
                <a16:creationId xmlns:a16="http://schemas.microsoft.com/office/drawing/2014/main" id="{B5215382-55E4-16B1-09CB-49A1EFFF3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" y="1887079"/>
            <a:ext cx="2669977" cy="32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B28D7F-FF45-2B43-7BDF-C747FCD0EB82}"/>
              </a:ext>
            </a:extLst>
          </p:cNvPr>
          <p:cNvSpPr txBox="1"/>
          <p:nvPr/>
        </p:nvSpPr>
        <p:spPr>
          <a:xfrm>
            <a:off x="1897626" y="292006"/>
            <a:ext cx="2153154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 DPU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8C0590-5FDF-0A29-9C77-8CD6BC981C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7838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Comisionada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Elizabeth (Liz) Anderson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Continuación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219200" y="2416338"/>
            <a:ext cx="9826752" cy="29578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800" i="0" dirty="0">
                <a:effectLst/>
                <a:ea typeface="+mn-lt"/>
                <a:cs typeface="+mn-lt"/>
              </a:rPr>
              <a:t>Antes de asumir el cargo de Jefa en la Oficina de la Fiscal General, Anderson colaboró ‎en la gestión de la ERA como Jefa Adjunta. Adicionalmente, fue asociada en Rich May, ‎P.C., formando parte del Grupo de Energía, Energías Renovables e Industrias ‎Reguladas. Cabe destacar que también dedicó varios años como Fiscal General ‎Auxiliar y Abogada Administradora en la ERA, donde defendió activamente los ‎intereses de los consumidores en una amplia variedad de temas vinculados a la ‎regulación de la electricidad, el gas y el agua. Anderson es graduada de la New ‎England </a:t>
            </a:r>
            <a:r>
              <a:rPr lang="es-ES" sz="1800" i="0" dirty="0" err="1">
                <a:effectLst/>
                <a:ea typeface="+mn-lt"/>
                <a:cs typeface="+mn-lt"/>
              </a:rPr>
              <a:t>School</a:t>
            </a:r>
            <a:r>
              <a:rPr lang="es-ES" sz="1800" i="0">
                <a:effectLst/>
                <a:ea typeface="+mn-lt"/>
                <a:cs typeface="+mn-lt"/>
              </a:rPr>
              <a:t> of Law y cuenta con una licenciatura en Artes de la Universidad de ‎Virginia.‎</a:t>
            </a:r>
            <a:endParaRPr lang="es-ES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66CAD-7DF4-FA5C-B01D-9462B9A6C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5657" y="6461229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3C08C-F80E-5F6C-5314-7226CF9A3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E57EF10-6DFB-6DE3-2C6D-2C7382CBD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07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B6AC61F-6C2B-B046-215B-C506CED3545F}"/>
              </a:ext>
            </a:extLst>
          </p:cNvPr>
          <p:cNvSpPr txBox="1"/>
          <p:nvPr/>
        </p:nvSpPr>
        <p:spPr>
          <a:xfrm>
            <a:off x="1897626" y="292006"/>
            <a:ext cx="2153154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 DPU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2B15DF-A8D8-2DBE-5BE7-86C2BC2EDD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11218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Comisionada Staci Rubin,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Esq.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abogada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), MPH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máster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salud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pública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),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MELP (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máster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Derecho y Política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Medioambiental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)</a:t>
            </a:r>
            <a:endParaRPr lang="es-ES" dirty="0">
              <a:solidFill>
                <a:schemeClr val="accent1">
                  <a:lumMod val="50000"/>
                </a:schemeClr>
              </a:solidFill>
              <a:ea typeface="+mj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13ABA-00CD-4515-A174-7D4AFBAF0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819" y="2106326"/>
            <a:ext cx="8173040" cy="408736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Staci Rubin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fue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nombrada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Comisionada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del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Departamento de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Utilidades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Públicas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abril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2023, lo que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marcó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su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regreso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al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organismo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Antes de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este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nombramiento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la Sra.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Rubin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fue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Vicepresidenta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de </a:t>
            </a:r>
            <a:r>
              <a:rPr lang="en-US" sz="17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Justicia</a:t>
            </a:r>
            <a:r>
              <a:rPr lang="en-US" sz="170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Ambiental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Conservation Law Foundation (CLF),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donde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colaboró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con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residentes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comunidades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históricamente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marginadas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para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abordar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desafíos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relacionados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con el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transporte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la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justicia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climática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,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cero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residuos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la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prevención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del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envenenamiento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por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plomo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seis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estados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Nueva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Inglaterra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Integró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justicia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ambiental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toda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cultura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la CLF y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logró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victorias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,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utilizando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un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enfoque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asistencia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jurídica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a la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comunidad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para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mejorar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las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operaciones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transporte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público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y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evitar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la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construcción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instalaciones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energía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residuos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comunidades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bajos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ingresos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y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comunidades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de color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.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La Sra.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Rubin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abogó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con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éxito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  <a:cs typeface="Calibri"/>
              </a:rPr>
              <a:t>por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leyes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de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justicia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ambiental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</a:t>
            </a:r>
            <a:r>
              <a:rPr lang="en-US" sz="1700" b="0" i="0" dirty="0" err="1">
                <a:solidFill>
                  <a:schemeClr val="tx1"/>
                </a:solidFill>
                <a:effectLst/>
                <a:latin typeface="+mn-lt"/>
                <a:cs typeface="Calibri"/>
              </a:rPr>
              <a:t>en</a:t>
            </a: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Calibri"/>
              </a:rPr>
              <a:t> Massachusetts y Vermont. 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Picture 5" descr="Official portrait of Commissioner Staci Rubin, Esq., MPH MELP">
            <a:extLst>
              <a:ext uri="{FF2B5EF4-FFF2-40B4-BE49-F238E27FC236}">
                <a16:creationId xmlns:a16="http://schemas.microsoft.com/office/drawing/2014/main" id="{00B336C6-CCAE-4003-5A26-4E8F6A204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3" y="2346947"/>
            <a:ext cx="2441344" cy="2441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06A04-7828-03D5-3F50-EDE7FE346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7754" y="6446852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3C8D7-FC88-38CD-9EFC-FE3E3523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9825" y="6189836"/>
            <a:ext cx="2743200" cy="365125"/>
          </a:xfrm>
        </p:spPr>
        <p:txBody>
          <a:bodyPr/>
          <a:lstStyle/>
          <a:p>
            <a:fld id="{916DD4DD-C7C6-4D6D-8F5D-DD8D6ECDBD3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D223E5-F954-84C9-5530-A60825A71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solo para el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74C7BBA4-870F-B737-6D6A-36C81F2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92EA4E-98B8-5B2D-94D2-6F612ED49190}"/>
              </a:ext>
            </a:extLst>
          </p:cNvPr>
          <p:cNvSpPr txBox="1"/>
          <p:nvPr/>
        </p:nvSpPr>
        <p:spPr>
          <a:xfrm>
            <a:off x="1897626" y="292006"/>
            <a:ext cx="2194832" cy="369332"/>
          </a:xfrm>
          <a:prstGeom prst="rect">
            <a:avLst/>
          </a:prstGeom>
          <a:solidFill>
            <a:srgbClr val="B5C4F0"/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La Comisión del DPU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46E829-FD02-A02E-1D88-5526C20C05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8967" y="626591"/>
            <a:ext cx="9744892" cy="8949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Comisionada Staci Rubin,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Esq., MPH, MELP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Continuación</a:t>
            </a:r>
            <a:endParaRPr lang="en-US" sz="1800" b="0" i="1" u="none" strike="noStrike" kern="1200" cap="none" spc="0" normalizeH="0" baseline="0" noProof="0" dirty="0" err="1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39418-0A17-BBD9-EC96-4BF240713018}"/>
              </a:ext>
            </a:extLst>
          </p:cNvPr>
          <p:cNvSpPr txBox="1"/>
          <p:nvPr/>
        </p:nvSpPr>
        <p:spPr>
          <a:xfrm>
            <a:off x="1032386" y="1697985"/>
            <a:ext cx="10392697" cy="43683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0" i="0" dirty="0">
                <a:effectLst/>
              </a:rPr>
              <a:t>Antes de </a:t>
            </a:r>
            <a:r>
              <a:rPr lang="en-US" sz="1700" b="0" i="0" dirty="0" err="1">
                <a:effectLst/>
              </a:rPr>
              <a:t>trabajar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en</a:t>
            </a:r>
            <a:r>
              <a:rPr lang="en-US" sz="1700" dirty="0"/>
              <a:t> la</a:t>
            </a:r>
            <a:r>
              <a:rPr lang="en-US" sz="1700" b="0" i="0" dirty="0">
                <a:effectLst/>
              </a:rPr>
              <a:t> CLF, </a:t>
            </a:r>
            <a:r>
              <a:rPr lang="en-US" sz="1700" b="0" i="0" dirty="0">
                <a:effectLst/>
                <a:ea typeface="+mn-lt"/>
                <a:cs typeface="+mn-lt"/>
              </a:rPr>
              <a:t>Rubin </a:t>
            </a:r>
            <a:r>
              <a:rPr lang="en-US" sz="1700" b="0" i="0" dirty="0" err="1">
                <a:effectLst/>
                <a:ea typeface="+mn-lt"/>
                <a:cs typeface="+mn-lt"/>
              </a:rPr>
              <a:t>fue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asesora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jurídica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sénior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funcionaria</a:t>
            </a:r>
            <a:r>
              <a:rPr lang="en-US" sz="1700" b="0" i="0" dirty="0">
                <a:effectLst/>
                <a:ea typeface="+mn-lt"/>
                <a:cs typeface="+mn-lt"/>
              </a:rPr>
              <a:t> de audiencias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el </a:t>
            </a:r>
            <a:r>
              <a:rPr lang="en-US" sz="1700" dirty="0">
                <a:ea typeface="+mn-lt"/>
                <a:cs typeface="+mn-lt"/>
              </a:rPr>
              <a:t>Departamento de </a:t>
            </a:r>
            <a:r>
              <a:rPr lang="en-US" sz="1700" dirty="0" err="1">
                <a:ea typeface="+mn-lt"/>
                <a:cs typeface="+mn-lt"/>
              </a:rPr>
              <a:t>Utilidades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Públicas</a:t>
            </a:r>
            <a:r>
              <a:rPr lang="en-US" sz="1700" dirty="0">
                <a:ea typeface="+mn-lt"/>
                <a:cs typeface="+mn-lt"/>
              </a:rPr>
              <a:t>, </a:t>
            </a:r>
            <a:r>
              <a:rPr lang="en-US" sz="1700" b="0" i="0" dirty="0" err="1">
                <a:effectLst/>
                <a:ea typeface="+mn-lt"/>
                <a:cs typeface="+mn-lt"/>
              </a:rPr>
              <a:t>donde</a:t>
            </a:r>
            <a:r>
              <a:rPr lang="en-US" sz="1700" b="0" i="0" dirty="0">
                <a:effectLst/>
                <a:ea typeface="+mn-lt"/>
                <a:cs typeface="+mn-lt"/>
              </a:rPr>
              <a:t> se </a:t>
            </a:r>
            <a:r>
              <a:rPr lang="en-US" sz="1700" b="0" i="0" dirty="0" err="1">
                <a:effectLst/>
                <a:ea typeface="+mn-lt"/>
                <a:cs typeface="+mn-lt"/>
              </a:rPr>
              <a:t>especializó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cuestiones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relacionadas</a:t>
            </a:r>
            <a:r>
              <a:rPr lang="en-US" sz="1700" b="0" i="0" dirty="0">
                <a:effectLst/>
                <a:ea typeface="+mn-lt"/>
                <a:cs typeface="+mn-lt"/>
              </a:rPr>
              <a:t> con la </a:t>
            </a:r>
            <a:r>
              <a:rPr lang="en-US" sz="1700" b="0" i="0" dirty="0" err="1">
                <a:effectLst/>
                <a:ea typeface="+mn-lt"/>
                <a:cs typeface="+mn-lt"/>
              </a:rPr>
              <a:t>generación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distribuida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los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registros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públicos</a:t>
            </a:r>
            <a:r>
              <a:rPr lang="en-US" sz="1700" b="0" i="0" dirty="0">
                <a:effectLst/>
                <a:ea typeface="+mn-lt"/>
                <a:cs typeface="+mn-lt"/>
              </a:rPr>
              <a:t>. Antes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ocupar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su</a:t>
            </a:r>
            <a:r>
              <a:rPr lang="en-US" sz="1700" b="0" i="0" dirty="0">
                <a:effectLst/>
                <a:ea typeface="+mn-lt"/>
                <a:cs typeface="+mn-lt"/>
              </a:rPr>
              <a:t> cargo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el </a:t>
            </a:r>
            <a:r>
              <a:rPr lang="en-US" sz="1700" b="0" i="0" dirty="0" err="1">
                <a:effectLst/>
                <a:ea typeface="+mn-lt"/>
                <a:cs typeface="+mn-lt"/>
              </a:rPr>
              <a:t>gobierno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estatal</a:t>
            </a:r>
            <a:r>
              <a:rPr lang="en-US" sz="1700" b="0" i="0" dirty="0">
                <a:effectLst/>
                <a:ea typeface="+mn-lt"/>
                <a:cs typeface="+mn-lt"/>
              </a:rPr>
              <a:t>, </a:t>
            </a:r>
            <a:r>
              <a:rPr lang="en-US" sz="1700" b="0" i="0" dirty="0" err="1">
                <a:effectLst/>
                <a:ea typeface="+mn-lt"/>
                <a:cs typeface="+mn-lt"/>
              </a:rPr>
              <a:t>fue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abogada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sénior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directora</a:t>
            </a:r>
            <a:r>
              <a:rPr lang="en-US" sz="1700" b="0" i="0" dirty="0">
                <a:effectLst/>
                <a:ea typeface="+mn-lt"/>
                <a:cs typeface="+mn-lt"/>
              </a:rPr>
              <a:t> del </a:t>
            </a:r>
            <a:r>
              <a:rPr lang="en-US" sz="1700" b="0" i="0" dirty="0" err="1">
                <a:effectLst/>
                <a:ea typeface="+mn-lt"/>
                <a:cs typeface="+mn-lt"/>
              </a:rPr>
              <a:t>programa</a:t>
            </a:r>
            <a:r>
              <a:rPr lang="en-US" sz="1700" b="0" i="0" dirty="0">
                <a:effectLst/>
                <a:ea typeface="+mn-lt"/>
                <a:cs typeface="+mn-lt"/>
              </a:rPr>
              <a:t> de Servicios </a:t>
            </a:r>
            <a:r>
              <a:rPr lang="en-US" sz="1700" b="0" i="0" dirty="0" err="1">
                <a:effectLst/>
                <a:ea typeface="+mn-lt"/>
                <a:cs typeface="+mn-lt"/>
              </a:rPr>
              <a:t>Jurídicos</a:t>
            </a:r>
            <a:r>
              <a:rPr lang="en-US" sz="1700" b="0" i="0" dirty="0">
                <a:effectLst/>
                <a:ea typeface="+mn-lt"/>
                <a:cs typeface="+mn-lt"/>
              </a:rPr>
              <a:t> de Justicia Ambiental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Alternatives for Community &amp; Environment, Inc., </a:t>
            </a:r>
            <a:r>
              <a:rPr lang="en-US" sz="1700" b="0" i="0" dirty="0" err="1">
                <a:effectLst/>
                <a:ea typeface="+mn-lt"/>
                <a:cs typeface="+mn-lt"/>
              </a:rPr>
              <a:t>donde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prestó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representación</a:t>
            </a:r>
            <a:r>
              <a:rPr lang="en-US" sz="1700" b="0" i="0" dirty="0">
                <a:effectLst/>
                <a:ea typeface="+mn-lt"/>
                <a:cs typeface="+mn-lt"/>
              </a:rPr>
              <a:t> legal a </a:t>
            </a:r>
            <a:r>
              <a:rPr lang="en-US" sz="1700" b="0" i="0" dirty="0" err="1">
                <a:effectLst/>
                <a:ea typeface="+mn-lt"/>
                <a:cs typeface="+mn-lt"/>
              </a:rPr>
              <a:t>grupos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residentes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organizaciones</a:t>
            </a:r>
            <a:r>
              <a:rPr lang="en-US" sz="1700" b="0" i="0" dirty="0">
                <a:effectLst/>
                <a:ea typeface="+mn-lt"/>
                <a:cs typeface="+mn-lt"/>
              </a:rPr>
              <a:t> sin </a:t>
            </a:r>
            <a:r>
              <a:rPr lang="en-US" sz="1700" b="0" i="0" dirty="0" err="1">
                <a:effectLst/>
                <a:ea typeface="+mn-lt"/>
                <a:cs typeface="+mn-lt"/>
              </a:rPr>
              <a:t>ánimo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lucro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comunidades</a:t>
            </a:r>
            <a:r>
              <a:rPr lang="en-US" sz="1700" b="0" i="0" dirty="0">
                <a:effectLst/>
                <a:ea typeface="+mn-lt"/>
                <a:cs typeface="+mn-lt"/>
              </a:rPr>
              <a:t> con </a:t>
            </a:r>
            <a:r>
              <a:rPr lang="en-US" sz="1700" b="0" i="0" dirty="0" err="1">
                <a:effectLst/>
                <a:ea typeface="+mn-lt"/>
                <a:cs typeface="+mn-lt"/>
              </a:rPr>
              <a:t>bajos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ingresos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comunidades</a:t>
            </a:r>
            <a:r>
              <a:rPr lang="en-US" sz="1700" b="0" i="0" dirty="0">
                <a:effectLst/>
                <a:ea typeface="+mn-lt"/>
                <a:cs typeface="+mn-lt"/>
              </a:rPr>
              <a:t> de color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materia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eficiencia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energética</a:t>
            </a:r>
            <a:r>
              <a:rPr lang="en-US" sz="1700" b="0" i="0" dirty="0">
                <a:effectLst/>
                <a:ea typeface="+mn-lt"/>
                <a:cs typeface="+mn-lt"/>
              </a:rPr>
              <a:t>, </a:t>
            </a:r>
            <a:r>
              <a:rPr lang="en-US" sz="1700" b="0" i="0" dirty="0" err="1">
                <a:effectLst/>
                <a:ea typeface="+mn-lt"/>
                <a:cs typeface="+mn-lt"/>
              </a:rPr>
              <a:t>programas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tarifas</a:t>
            </a:r>
            <a:r>
              <a:rPr lang="en-US" sz="1700" b="0" i="0" dirty="0">
                <a:effectLst/>
                <a:ea typeface="+mn-lt"/>
                <a:cs typeface="+mn-lt"/>
              </a:rPr>
              <a:t> de </a:t>
            </a:r>
            <a:r>
              <a:rPr lang="en-US" sz="1700" b="0" i="0" dirty="0" err="1">
                <a:effectLst/>
                <a:ea typeface="+mn-lt"/>
                <a:cs typeface="+mn-lt"/>
              </a:rPr>
              <a:t>transporte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público</a:t>
            </a:r>
            <a:r>
              <a:rPr lang="en-US" sz="1700" b="0" i="0" dirty="0">
                <a:effectLst/>
                <a:ea typeface="+mn-lt"/>
                <a:cs typeface="+mn-lt"/>
              </a:rPr>
              <a:t>, </a:t>
            </a:r>
            <a:r>
              <a:rPr lang="en-US" sz="1700" dirty="0" err="1">
                <a:ea typeface="+mn-lt"/>
                <a:cs typeface="+mn-lt"/>
              </a:rPr>
              <a:t>licenciamiento</a:t>
            </a:r>
            <a:r>
              <a:rPr lang="en-US" sz="1700" dirty="0">
                <a:ea typeface="+mn-lt"/>
                <a:cs typeface="+mn-lt"/>
              </a:rPr>
              <a:t> de </a:t>
            </a:r>
            <a:r>
              <a:rPr lang="en-US" sz="1700" dirty="0" err="1">
                <a:ea typeface="+mn-lt"/>
                <a:cs typeface="+mn-lt"/>
              </a:rPr>
              <a:t>instalaciones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1700" dirty="0" err="1">
                <a:ea typeface="+mn-lt"/>
                <a:cs typeface="+mn-lt"/>
              </a:rPr>
              <a:t>energéticas</a:t>
            </a:r>
            <a:r>
              <a:rPr lang="en-US" sz="1700" b="0" i="0" dirty="0">
                <a:effectLst/>
                <a:ea typeface="+mn-lt"/>
                <a:cs typeface="+mn-lt"/>
              </a:rPr>
              <a:t>, </a:t>
            </a:r>
            <a:r>
              <a:rPr lang="en-US" sz="1700" b="0" i="0" dirty="0" err="1">
                <a:effectLst/>
                <a:ea typeface="+mn-lt"/>
                <a:cs typeface="+mn-lt"/>
              </a:rPr>
              <a:t>huertos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comunitarios</a:t>
            </a:r>
            <a:r>
              <a:rPr lang="en-US" sz="1700" b="0" i="0" dirty="0">
                <a:effectLst/>
                <a:ea typeface="+mn-lt"/>
                <a:cs typeface="+mn-lt"/>
              </a:rPr>
              <a:t> y </a:t>
            </a:r>
            <a:r>
              <a:rPr lang="en-US" sz="1700" b="0" i="0" dirty="0" err="1">
                <a:effectLst/>
                <a:ea typeface="+mn-lt"/>
                <a:cs typeface="+mn-lt"/>
              </a:rPr>
              <a:t>otras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iniciativas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lideradas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por</a:t>
            </a:r>
            <a:r>
              <a:rPr lang="en-US" sz="1700" b="0" i="0" dirty="0">
                <a:effectLst/>
                <a:ea typeface="+mn-lt"/>
                <a:cs typeface="+mn-lt"/>
              </a:rPr>
              <a:t> la </a:t>
            </a:r>
            <a:r>
              <a:rPr lang="en-US" sz="1700" b="0" i="0" dirty="0" err="1">
                <a:effectLst/>
                <a:ea typeface="+mn-lt"/>
                <a:cs typeface="+mn-lt"/>
              </a:rPr>
              <a:t>comunidad</a:t>
            </a:r>
            <a:r>
              <a:rPr lang="en-US" sz="1700" b="0" i="0" dirty="0">
                <a:effectLst/>
                <a:ea typeface="+mn-lt"/>
                <a:cs typeface="+mn-lt"/>
              </a:rPr>
              <a:t>. También ha </a:t>
            </a:r>
            <a:r>
              <a:rPr lang="en-US" sz="1700" b="0" i="0" dirty="0" err="1">
                <a:effectLst/>
                <a:ea typeface="+mn-lt"/>
                <a:cs typeface="+mn-lt"/>
              </a:rPr>
              <a:t>impartido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clases</a:t>
            </a:r>
            <a:r>
              <a:rPr lang="en-US" sz="1700" b="0" i="0" dirty="0">
                <a:effectLst/>
                <a:ea typeface="+mn-lt"/>
                <a:cs typeface="+mn-lt"/>
              </a:rPr>
              <a:t> de Derecho y Política Energética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la </a:t>
            </a:r>
            <a:r>
              <a:rPr lang="en-US" sz="1700" b="0" i="0" dirty="0" err="1">
                <a:effectLst/>
                <a:ea typeface="+mn-lt"/>
                <a:cs typeface="+mn-lt"/>
              </a:rPr>
              <a:t>Facultad</a:t>
            </a:r>
            <a:r>
              <a:rPr lang="en-US" sz="1700" b="0" i="0" dirty="0">
                <a:effectLst/>
                <a:ea typeface="+mn-lt"/>
                <a:cs typeface="+mn-lt"/>
              </a:rPr>
              <a:t> de Derecho de la Northeastern University.</a:t>
            </a:r>
            <a:endParaRPr lang="es-ES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1700" b="0" i="0" dirty="0">
                <a:effectLst/>
                <a:ea typeface="+mn-lt"/>
                <a:cs typeface="+mn-lt"/>
              </a:rPr>
              <a:t>Rubin es </a:t>
            </a:r>
            <a:r>
              <a:rPr lang="en-US" sz="1700" b="0" i="0" dirty="0" err="1">
                <a:effectLst/>
                <a:ea typeface="+mn-lt"/>
                <a:cs typeface="+mn-lt"/>
              </a:rPr>
              <a:t>licenciada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Derecho </a:t>
            </a:r>
            <a:r>
              <a:rPr lang="en-US" sz="1700" b="0" i="0" dirty="0" err="1">
                <a:effectLst/>
                <a:ea typeface="+mn-lt"/>
                <a:cs typeface="+mn-lt"/>
              </a:rPr>
              <a:t>por</a:t>
            </a:r>
            <a:r>
              <a:rPr lang="en-US" sz="1700" b="0" i="0" dirty="0">
                <a:effectLst/>
                <a:ea typeface="+mn-lt"/>
                <a:cs typeface="+mn-lt"/>
              </a:rPr>
              <a:t> la </a:t>
            </a:r>
            <a:r>
              <a:rPr lang="en-US" sz="1700" b="0" i="0" dirty="0" err="1">
                <a:effectLst/>
                <a:ea typeface="+mn-lt"/>
                <a:cs typeface="+mn-lt"/>
              </a:rPr>
              <a:t>Facultad</a:t>
            </a:r>
            <a:r>
              <a:rPr lang="en-US" sz="1700" b="0" i="0" dirty="0">
                <a:effectLst/>
                <a:ea typeface="+mn-lt"/>
                <a:cs typeface="+mn-lt"/>
              </a:rPr>
              <a:t> de Derecho de la Northeastern University, </a:t>
            </a:r>
            <a:r>
              <a:rPr lang="en-US" sz="1700" b="0" i="0" dirty="0" err="1">
                <a:effectLst/>
                <a:ea typeface="+mn-lt"/>
                <a:cs typeface="+mn-lt"/>
              </a:rPr>
              <a:t>tiene</a:t>
            </a:r>
            <a:r>
              <a:rPr lang="en-US" sz="1700" b="0" i="0" dirty="0">
                <a:effectLst/>
                <a:ea typeface="+mn-lt"/>
                <a:cs typeface="+mn-lt"/>
              </a:rPr>
              <a:t> un </a:t>
            </a:r>
            <a:r>
              <a:rPr lang="en-US" sz="1700" b="0" i="0" dirty="0" err="1">
                <a:effectLst/>
                <a:ea typeface="+mn-lt"/>
                <a:cs typeface="+mn-lt"/>
              </a:rPr>
              <a:t>máster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Salud Pública </a:t>
            </a:r>
            <a:r>
              <a:rPr lang="en-US" sz="1700" b="0" i="0" dirty="0" err="1">
                <a:effectLst/>
                <a:ea typeface="+mn-lt"/>
                <a:cs typeface="+mn-lt"/>
              </a:rPr>
              <a:t>por</a:t>
            </a:r>
            <a:r>
              <a:rPr lang="en-US" sz="1700" b="0" i="0" dirty="0">
                <a:effectLst/>
                <a:ea typeface="+mn-lt"/>
                <a:cs typeface="+mn-lt"/>
              </a:rPr>
              <a:t> la </a:t>
            </a:r>
            <a:r>
              <a:rPr lang="en-US" sz="1700" b="0" i="0" dirty="0" err="1">
                <a:effectLst/>
                <a:ea typeface="+mn-lt"/>
                <a:cs typeface="+mn-lt"/>
              </a:rPr>
              <a:t>Facultad</a:t>
            </a:r>
            <a:r>
              <a:rPr lang="en-US" sz="1700" b="0" i="0" dirty="0">
                <a:effectLst/>
                <a:ea typeface="+mn-lt"/>
                <a:cs typeface="+mn-lt"/>
              </a:rPr>
              <a:t> de Medicina de la Tufts University, un </a:t>
            </a:r>
            <a:r>
              <a:rPr lang="en-US" sz="1700" b="0" i="0" dirty="0" err="1">
                <a:effectLst/>
                <a:ea typeface="+mn-lt"/>
                <a:cs typeface="+mn-lt"/>
              </a:rPr>
              <a:t>máster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en</a:t>
            </a:r>
            <a:r>
              <a:rPr lang="en-US" sz="1700" b="0" i="0" dirty="0">
                <a:effectLst/>
                <a:ea typeface="+mn-lt"/>
                <a:cs typeface="+mn-lt"/>
              </a:rPr>
              <a:t> Derecho y Política Ambiental </a:t>
            </a:r>
            <a:r>
              <a:rPr lang="en-US" sz="1700" b="0" i="0" dirty="0" err="1">
                <a:effectLst/>
                <a:ea typeface="+mn-lt"/>
                <a:cs typeface="+mn-lt"/>
              </a:rPr>
              <a:t>por</a:t>
            </a:r>
            <a:r>
              <a:rPr lang="en-US" sz="1700" b="0" i="0" dirty="0">
                <a:effectLst/>
                <a:ea typeface="+mn-lt"/>
                <a:cs typeface="+mn-lt"/>
              </a:rPr>
              <a:t> la Vermont Law School y </a:t>
            </a:r>
            <a:r>
              <a:rPr lang="en-US" sz="1700" b="0" i="0" dirty="0" err="1">
                <a:effectLst/>
                <a:ea typeface="+mn-lt"/>
                <a:cs typeface="+mn-lt"/>
              </a:rPr>
              <a:t>una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licenciatura</a:t>
            </a:r>
            <a:r>
              <a:rPr lang="en-US" sz="1700" b="0" i="0" dirty="0">
                <a:effectLst/>
                <a:ea typeface="+mn-lt"/>
                <a:cs typeface="+mn-lt"/>
              </a:rPr>
              <a:t> </a:t>
            </a:r>
            <a:r>
              <a:rPr lang="en-US" sz="1700" b="0" i="0" dirty="0" err="1">
                <a:effectLst/>
                <a:ea typeface="+mn-lt"/>
                <a:cs typeface="+mn-lt"/>
              </a:rPr>
              <a:t>por</a:t>
            </a:r>
            <a:r>
              <a:rPr lang="en-US" sz="1700" b="0" i="0" dirty="0">
                <a:effectLst/>
                <a:ea typeface="+mn-lt"/>
                <a:cs typeface="+mn-lt"/>
              </a:rPr>
              <a:t> la </a:t>
            </a:r>
            <a:r>
              <a:rPr lang="en-US" sz="1700" dirty="0">
                <a:ea typeface="+mn-lt"/>
                <a:cs typeface="+mn-lt"/>
              </a:rPr>
              <a:t>Universidad de Nueva </a:t>
            </a:r>
            <a:r>
              <a:rPr lang="en-US" sz="1700" b="0" i="0" dirty="0">
                <a:effectLst/>
                <a:ea typeface="+mn-lt"/>
                <a:cs typeface="+mn-lt"/>
              </a:rPr>
              <a:t>York</a:t>
            </a:r>
            <a:r>
              <a:rPr lang="en-US" sz="1700" dirty="0">
                <a:ea typeface="+mn-lt"/>
                <a:cs typeface="+mn-lt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7C3AA-C7A3-D269-4629-59C4CF6FF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2390" y="6469943"/>
            <a:ext cx="2657475" cy="276999"/>
          </a:xfrm>
          <a:prstGeom prst="rect">
            <a:avLst/>
          </a:prstGeom>
          <a:solidFill>
            <a:srgbClr val="7D97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Departamento de </a:t>
            </a:r>
            <a:r>
              <a:rPr lang="en-US" sz="1200" b="1" dirty="0" err="1"/>
              <a:t>Utilidades</a:t>
            </a:r>
            <a:r>
              <a:rPr lang="en-US" sz="1200" b="1" dirty="0"/>
              <a:t> </a:t>
            </a:r>
            <a:r>
              <a:rPr lang="en-US" sz="1200" b="1" dirty="0" err="1"/>
              <a:t>Públicas</a:t>
            </a:r>
            <a:endParaRPr lang="en-US" sz="1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F4AC25-0776-0A71-0C07-300B857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4DD-C7C6-4D6D-8F5D-DD8D6ECDBD3A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75755-2713-0B1D-1BF9-0E2F1910D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6605" y="6485181"/>
            <a:ext cx="4236420" cy="246221"/>
          </a:xfrm>
          <a:prstGeom prst="rect">
            <a:avLst/>
          </a:prstGeom>
          <a:solidFill>
            <a:srgbClr val="3059D6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Comunicación </a:t>
            </a:r>
            <a:r>
              <a:rPr lang="en-US" sz="1000" dirty="0" err="1">
                <a:solidFill>
                  <a:schemeClr val="bg1"/>
                </a:solidFill>
              </a:rPr>
              <a:t>privilegiada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confidencial</a:t>
            </a:r>
            <a:r>
              <a:rPr lang="en-US" sz="1000" dirty="0">
                <a:solidFill>
                  <a:schemeClr val="bg1"/>
                </a:solidFill>
              </a:rPr>
              <a:t> y </a:t>
            </a:r>
            <a:r>
              <a:rPr lang="en-US" sz="1000" dirty="0" err="1">
                <a:solidFill>
                  <a:schemeClr val="bg1"/>
                </a:solidFill>
              </a:rPr>
              <a:t>protegida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destinada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únicamente</a:t>
            </a:r>
            <a:r>
              <a:rPr lang="en-US" sz="1000" dirty="0">
                <a:solidFill>
                  <a:schemeClr val="bg1"/>
                </a:solidFill>
              </a:rPr>
              <a:t> al </a:t>
            </a:r>
            <a:r>
              <a:rPr lang="en-US" sz="1000" dirty="0" err="1">
                <a:solidFill>
                  <a:schemeClr val="bg1"/>
                </a:solidFill>
              </a:rPr>
              <a:t>destinatario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previsto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1F08F31-F926-40F2-8F54-DA6A31B96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5060" y="6450545"/>
            <a:ext cx="4236420" cy="400110"/>
          </a:xfrm>
          <a:prstGeom prst="rect">
            <a:avLst/>
          </a:prstGeom>
          <a:solidFill>
            <a:srgbClr val="3059D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algn="ctr"/>
            <a:r>
              <a:rPr lang="es-ES" sz="1000" dirty="0"/>
              <a:t>Comunicación privilegiada, confidencial y protegida, solo para el destinatario previsto.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72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D4D32D805F14A8D0D8D8EB369A377" ma:contentTypeVersion="15" ma:contentTypeDescription="Create a new document." ma:contentTypeScope="" ma:versionID="869a9d83cf260e78911d0b3b22bb26af">
  <xsd:schema xmlns:xsd="http://www.w3.org/2001/XMLSchema" xmlns:xs="http://www.w3.org/2001/XMLSchema" xmlns:p="http://schemas.microsoft.com/office/2006/metadata/properties" xmlns:ns2="7d760940-fc31-4611-9c6d-34001d01958e" xmlns:ns3="7b83dbe2-6fd2-449a-a932-0d75829bf641" targetNamespace="http://schemas.microsoft.com/office/2006/metadata/properties" ma:root="true" ma:fieldsID="6a7ee75f62466ba2cab0f3a65622ebb3" ns2:_="" ns3:_="">
    <xsd:import namespace="7d760940-fc31-4611-9c6d-34001d01958e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60940-fc31-4611-9c6d-34001d019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2bd6da-2edc-42be-afbe-7966d944dce0}" ma:internalName="TaxCatchAll" ma:showField="CatchAllData" ma:web="7b83dbe2-6fd2-449a-a932-0d75829bf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760940-fc31-4611-9c6d-34001d01958e">
      <Terms xmlns="http://schemas.microsoft.com/office/infopath/2007/PartnerControls"/>
    </lcf76f155ced4ddcb4097134ff3c332f>
    <TaxCatchAll xmlns="7b83dbe2-6fd2-449a-a932-0d75829bf641" xsi:nil="true"/>
  </documentManagement>
</p:properties>
</file>

<file path=customXml/itemProps1.xml><?xml version="1.0" encoding="utf-8"?>
<ds:datastoreItem xmlns:ds="http://schemas.openxmlformats.org/officeDocument/2006/customXml" ds:itemID="{1E8388F7-9673-4834-AD98-0AA20C1F00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B1D1F0-65AA-4361-9F91-B7028ED700BF}">
  <ds:schemaRefs>
    <ds:schemaRef ds:uri="7b83dbe2-6fd2-449a-a932-0d75829bf641"/>
    <ds:schemaRef ds:uri="7d760940-fc31-4611-9c6d-34001d0195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3E05A4-841E-4856-A673-AA7BD6716E60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b83dbe2-6fd2-449a-a932-0d75829bf641"/>
    <ds:schemaRef ds:uri="http://schemas.microsoft.com/office/2006/metadata/properties"/>
    <ds:schemaRef ds:uri="7d760940-fc31-4611-9c6d-34001d01958e"/>
    <ds:schemaRef ds:uri="http://www.w3.org/XML/1998/namespace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2537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Baskerville Old Face</vt:lpstr>
      <vt:lpstr>Calibri</vt:lpstr>
      <vt:lpstr>Wingdings</vt:lpstr>
      <vt:lpstr>Office Theme</vt:lpstr>
      <vt:lpstr>El Departamento de Utilidades Públicas (DPU)</vt:lpstr>
      <vt:lpstr>Declaración de Misión</vt:lpstr>
      <vt:lpstr>La Comisión del DPU</vt:lpstr>
      <vt:lpstr>Presidente Jeremy McDiarmid</vt:lpstr>
      <vt:lpstr>Presidente Jeremy McDiarmid  Continuación</vt:lpstr>
      <vt:lpstr>Comisionada Cecile M. Fraser, Esq.</vt:lpstr>
      <vt:lpstr>Comisionada Elizabeth (Liz) Anderson  Continuación</vt:lpstr>
      <vt:lpstr>Comisionada Staci Rubin, Esq. (abogada), MPH (máster en salud pública), MELP (máster en Derecho y Política Medioambiental)</vt:lpstr>
      <vt:lpstr>Comisionada Staci Rubin, Esq., MPH, MELP  Continuación</vt:lpstr>
      <vt:lpstr>Divisiones de la DPU</vt:lpstr>
      <vt:lpstr>División de Defensa del Consumidor</vt:lpstr>
      <vt:lpstr>División de Energía Eléctrica</vt:lpstr>
      <vt:lpstr>División de Gas</vt:lpstr>
      <vt:lpstr>División de Seguridad de Tuberías</vt:lpstr>
      <vt:lpstr>División de Ubicación</vt:lpstr>
      <vt:lpstr>División de Emplazamiento  Continuación</vt:lpstr>
      <vt:lpstr>División de Supervisión del Transporte</vt:lpstr>
      <vt:lpstr>División de Empresas de Redes de Transporte (TNC)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Razak</dc:creator>
  <cp:keywords>, docId:75880049E88E074BA560E8BC3727A34B</cp:keywords>
  <cp:lastModifiedBy>Kelly, Alanna (DPU)</cp:lastModifiedBy>
  <cp:revision>200</cp:revision>
  <dcterms:created xsi:type="dcterms:W3CDTF">2020-07-08T16:00:40Z</dcterms:created>
  <dcterms:modified xsi:type="dcterms:W3CDTF">2025-11-05T22:42:11Z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10549000.0000000</vt:lpwstr>
  </property>
  <property fmtid="{D5CDD505-2E9C-101B-9397-08002B2CF9AE}" pid="3" name="ContentTypeId">
    <vt:lpwstr>0x010100F77D4D32D805F14A8D0D8D8EB369A377</vt:lpwstr>
  </property>
  <property fmtid="{D5CDD505-2E9C-101B-9397-08002B2CF9AE}" pid="4" name="MediaServiceImageTags">
    <vt:lpwstr/>
  </property>
</Properties>
</file>