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3"/>
  </p:notesMasterIdLst>
  <p:handoutMasterIdLst>
    <p:handoutMasterId r:id="rId24"/>
  </p:handoutMasterIdLst>
  <p:sldIdLst>
    <p:sldId id="275" r:id="rId5"/>
    <p:sldId id="258" r:id="rId6"/>
    <p:sldId id="260" r:id="rId7"/>
    <p:sldId id="261" r:id="rId8"/>
    <p:sldId id="259" r:id="rId9"/>
    <p:sldId id="262" r:id="rId10"/>
    <p:sldId id="263" r:id="rId11"/>
    <p:sldId id="264" r:id="rId12"/>
    <p:sldId id="265" r:id="rId13"/>
    <p:sldId id="274" r:id="rId14"/>
    <p:sldId id="267" r:id="rId15"/>
    <p:sldId id="268" r:id="rId16"/>
    <p:sldId id="269" r:id="rId17"/>
    <p:sldId id="270" r:id="rId18"/>
    <p:sldId id="273" r:id="rId19"/>
    <p:sldId id="276" r:id="rId20"/>
    <p:sldId id="272"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475E00-779D-D37A-43F2-1EB060363812}" name="Greene, Andrew (DPU)" initials="GA(" userId="S::andrew.greene@mass.gov::916a76a1-4776-4b8c-8dce-b23d2745d3ca" providerId="AD"/>
  <p188:author id="{E712A600-D884-BED1-52D8-FDF9179E0635}" name="Wang, Wayne (DPU)" initials="WW(" userId="S::Wayne.Wang@mass.gov::8085226e-6965-45cb-b232-48d5c581de57" providerId="AD"/>
  <p188:author id="{B7FAFD18-33E6-4A99-373A-E41CC88728C1}" name="Sharkey, Donna (DPU)" initials="S(" userId="S::donna.sharkey@mass.gov::fedc055d-c53d-40e5-b93e-14a7382e0f2e" providerId="AD"/>
  <p188:author id="{CBFB64BF-2DE9-423B-7AE6-6BFD7BBDF40D}" name="Evans, Joan (DPU)" initials="E(" userId="S::joan.evans@mass.gov::c6632897-7f49-4418-b669-dad468cc8c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eene, Andrew (DPU)" initials="GA(" lastIdx="5" clrIdx="0">
    <p:extLst>
      <p:ext uri="{19B8F6BF-5375-455C-9EA6-DF929625EA0E}">
        <p15:presenceInfo xmlns:p15="http://schemas.microsoft.com/office/powerpoint/2012/main" userId="S::andrew.greene@mass.gov::916a76a1-4776-4b8c-8dce-b23d2745d3ca" providerId="AD"/>
      </p:ext>
    </p:extLst>
  </p:cmAuthor>
  <p:cmAuthor id="2" name="Hazle, Dean (DPU)" initials="HD(" lastIdx="7" clrIdx="1">
    <p:extLst>
      <p:ext uri="{19B8F6BF-5375-455C-9EA6-DF929625EA0E}">
        <p15:presenceInfo xmlns:p15="http://schemas.microsoft.com/office/powerpoint/2012/main" userId="S::Dean.Hazle@mass.gov::dcb5eb74-d517-453a-a5c5-0d486c7e3cc8" providerId="AD"/>
      </p:ext>
    </p:extLst>
  </p:cmAuthor>
  <p:cmAuthor id="3" name="Young, John (DPU)" initials="YJ(" lastIdx="3" clrIdx="2">
    <p:extLst>
      <p:ext uri="{19B8F6BF-5375-455C-9EA6-DF929625EA0E}">
        <p15:presenceInfo xmlns:p15="http://schemas.microsoft.com/office/powerpoint/2012/main" userId="Young, John (DP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155"/>
    <a:srgbClr val="FFFFFF"/>
    <a:srgbClr val="3059D6"/>
    <a:srgbClr val="7D97E5"/>
    <a:srgbClr val="B5C4F0"/>
    <a:srgbClr val="002060"/>
    <a:srgbClr val="1F497D"/>
    <a:srgbClr val="8198B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64D02-6614-487D-81B4-8DB77683386E}" v="3" dt="2025-11-05T22:36:56.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6" autoAdjust="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2C897-B2C0-44E6-AAF4-B812662909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B96C9A-5406-4C25-A6C2-0E55598165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C7D260-BC8B-4866-994E-BB3B1D466CA6}" type="datetimeFigureOut">
              <a:rPr lang="en-US" smtClean="0"/>
              <a:t>11/5/2025</a:t>
            </a:fld>
            <a:endParaRPr lang="en-US"/>
          </a:p>
        </p:txBody>
      </p:sp>
      <p:sp>
        <p:nvSpPr>
          <p:cNvPr id="4" name="Footer Placeholder 3">
            <a:extLst>
              <a:ext uri="{FF2B5EF4-FFF2-40B4-BE49-F238E27FC236}">
                <a16:creationId xmlns:a16="http://schemas.microsoft.com/office/drawing/2014/main" id="{9FA1855B-FC35-40FC-A6B2-26CA26174B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1D4023-9713-4E52-AB14-4C5C821E32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81160F-D148-4553-9235-BB0D305B45C6}" type="slidenum">
              <a:rPr lang="en-US" smtClean="0"/>
              <a:t>‹#›</a:t>
            </a:fld>
            <a:endParaRPr lang="en-US"/>
          </a:p>
        </p:txBody>
      </p:sp>
    </p:spTree>
    <p:extLst>
      <p:ext uri="{BB962C8B-B14F-4D97-AF65-F5344CB8AC3E}">
        <p14:creationId xmlns:p14="http://schemas.microsoft.com/office/powerpoint/2010/main" val="3295060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0A15A-97CF-4A50-ACB2-0502BB4CCAA0}"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Nhấp để chỉnh sửa kiểu văn bản chính</a:t>
            </a:r>
          </a:p>
          <a:p>
            <a:pPr lvl="1"/>
            <a:r>
              <a:rPr lang="en-US"/>
              <a:t>Cấp độ 2</a:t>
            </a:r>
          </a:p>
          <a:p>
            <a:pPr lvl="2"/>
            <a:r>
              <a:rPr lang="en-US"/>
              <a:t>Cấp độ 3</a:t>
            </a:r>
          </a:p>
          <a:p>
            <a:pPr lvl="3"/>
            <a:r>
              <a:rPr lang="en-US"/>
              <a:t>Cấp độ 4</a:t>
            </a:r>
          </a:p>
          <a:p>
            <a:pPr lvl="4"/>
            <a:r>
              <a:rPr lang="en-US"/>
              <a:t>Cấp độ 5</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ECD8-6C95-4295-A8D1-C0C1CE85933F}" type="slidenum">
              <a:rPr lang="en-US" smtClean="0"/>
              <a:t>‹#›</a:t>
            </a:fld>
            <a:endParaRPr lang="en-US"/>
          </a:p>
        </p:txBody>
      </p:sp>
    </p:spTree>
    <p:extLst>
      <p:ext uri="{BB962C8B-B14F-4D97-AF65-F5344CB8AC3E}">
        <p14:creationId xmlns:p14="http://schemas.microsoft.com/office/powerpoint/2010/main" val="396656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09FECD8-6C95-4295-A8D1-C0C1CE85933F}" type="slidenum">
              <a:rPr lang="en-US" smtClean="0"/>
              <a:t>3</a:t>
            </a:fld>
            <a:endParaRPr lang="en-US"/>
          </a:p>
        </p:txBody>
      </p:sp>
    </p:spTree>
    <p:extLst>
      <p:ext uri="{BB962C8B-B14F-4D97-AF65-F5344CB8AC3E}">
        <p14:creationId xmlns:p14="http://schemas.microsoft.com/office/powerpoint/2010/main" val="325726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48AE-CDB8-43CA-8180-1209AF7B157F}"/>
              </a:ext>
            </a:extLst>
          </p:cNvPr>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813FB27-5254-4F46-939F-126B692AC7C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2D026-FDAA-4DB4-A000-DC71FB94AD9C}"/>
              </a:ext>
            </a:extLst>
          </p:cNvPr>
          <p:cNvSpPr>
            <a:spLocks noGrp="1"/>
          </p:cNvSpPr>
          <p:nvPr>
            <p:ph type="dt" sz="half" idx="10"/>
          </p:nvPr>
        </p:nvSpPr>
        <p:spPr>
          <a:xfrm>
            <a:off x="7924800" y="5241059"/>
            <a:ext cx="2743200" cy="365125"/>
          </a:xfrm>
          <a:prstGeom prst="rect">
            <a:avLst/>
          </a:prstGeom>
        </p:spPr>
        <p:txBody>
          <a:bodyPr/>
          <a:lstStyle/>
          <a:p>
            <a:fld id="{B204F589-1B05-441C-92A2-CB7204633987}" type="datetime1">
              <a:rPr lang="en-US" smtClean="0"/>
              <a:t>11/5/2025</a:t>
            </a:fld>
            <a:endParaRPr lang="en-US"/>
          </a:p>
        </p:txBody>
      </p:sp>
      <p:sp>
        <p:nvSpPr>
          <p:cNvPr id="5" name="Footer Placeholder 4">
            <a:extLst>
              <a:ext uri="{FF2B5EF4-FFF2-40B4-BE49-F238E27FC236}">
                <a16:creationId xmlns:a16="http://schemas.microsoft.com/office/drawing/2014/main" id="{0968C1B5-4771-4433-9780-31F03501E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3850C-B345-4270-93F3-6CEA22AB989B}"/>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284294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5840-0EC9-4981-B720-A75CF61174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6BAB1-6E9E-4D0F-86EE-F72A31B098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F096F-B643-4524-8314-44C766FD604B}"/>
              </a:ext>
            </a:extLst>
          </p:cNvPr>
          <p:cNvSpPr>
            <a:spLocks noGrp="1"/>
          </p:cNvSpPr>
          <p:nvPr>
            <p:ph type="dt" sz="half" idx="10"/>
          </p:nvPr>
        </p:nvSpPr>
        <p:spPr>
          <a:xfrm>
            <a:off x="8610599" y="0"/>
            <a:ext cx="2743200" cy="365125"/>
          </a:xfrm>
          <a:prstGeom prst="rect">
            <a:avLst/>
          </a:prstGeom>
        </p:spPr>
        <p:txBody>
          <a:bodyPr/>
          <a:lstStyle/>
          <a:p>
            <a:fld id="{C7C59A7C-179A-46BF-9E27-8FEED852D7A4}" type="datetime1">
              <a:rPr lang="en-US" smtClean="0"/>
              <a:t>11/5/2025</a:t>
            </a:fld>
            <a:endParaRPr lang="en-US"/>
          </a:p>
        </p:txBody>
      </p:sp>
      <p:sp>
        <p:nvSpPr>
          <p:cNvPr id="5" name="Footer Placeholder 4">
            <a:extLst>
              <a:ext uri="{FF2B5EF4-FFF2-40B4-BE49-F238E27FC236}">
                <a16:creationId xmlns:a16="http://schemas.microsoft.com/office/drawing/2014/main" id="{E52BE340-2309-421B-A5AC-AA0901996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0504F-14DC-439E-9C89-4823A3D1D233}"/>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92104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D5B283-6876-46E1-89F3-C272994D47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6FF8AB-BC47-451E-936C-ED79FEBB17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661D6-6BEB-4349-B6DE-B95F14B9A3B9}"/>
              </a:ext>
            </a:extLst>
          </p:cNvPr>
          <p:cNvSpPr>
            <a:spLocks noGrp="1"/>
          </p:cNvSpPr>
          <p:nvPr>
            <p:ph type="dt" sz="half" idx="10"/>
          </p:nvPr>
        </p:nvSpPr>
        <p:spPr>
          <a:xfrm>
            <a:off x="8610600" y="0"/>
            <a:ext cx="2743200" cy="365125"/>
          </a:xfrm>
          <a:prstGeom prst="rect">
            <a:avLst/>
          </a:prstGeom>
        </p:spPr>
        <p:txBody>
          <a:bodyPr/>
          <a:lstStyle/>
          <a:p>
            <a:fld id="{B89CE64C-B018-4BD8-8AE9-66375D371B77}" type="datetime1">
              <a:rPr lang="en-US" smtClean="0"/>
              <a:t>11/5/2025</a:t>
            </a:fld>
            <a:endParaRPr lang="en-US"/>
          </a:p>
        </p:txBody>
      </p:sp>
      <p:sp>
        <p:nvSpPr>
          <p:cNvPr id="5" name="Footer Placeholder 4">
            <a:extLst>
              <a:ext uri="{FF2B5EF4-FFF2-40B4-BE49-F238E27FC236}">
                <a16:creationId xmlns:a16="http://schemas.microsoft.com/office/drawing/2014/main" id="{97C6AFF7-5B6F-4DDE-A477-4D6C75672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DA02D-F436-4908-A31E-1A6DAB8884B4}"/>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25857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0" indent="0" algn="ctr">
              <a:buNone/>
              <a:defRPr>
                <a:solidFill>
                  <a:schemeClr val="tx1">
                    <a:tint val="75000"/>
                  </a:schemeClr>
                </a:solidFill>
              </a:defRPr>
            </a:lvl3pPr>
            <a:lvl4pPr marL="1371480" indent="0" algn="ctr">
              <a:buNone/>
              <a:defRPr>
                <a:solidFill>
                  <a:schemeClr val="tx1">
                    <a:tint val="75000"/>
                  </a:schemeClr>
                </a:solidFill>
              </a:defRPr>
            </a:lvl4pPr>
            <a:lvl5pPr marL="1828640" indent="0" algn="ctr">
              <a:buNone/>
              <a:defRPr>
                <a:solidFill>
                  <a:schemeClr val="tx1">
                    <a:tint val="75000"/>
                  </a:schemeClr>
                </a:solidFill>
              </a:defRPr>
            </a:lvl5pPr>
            <a:lvl6pPr marL="2285799" indent="0" algn="ctr">
              <a:buNone/>
              <a:defRPr>
                <a:solidFill>
                  <a:schemeClr val="tx1">
                    <a:tint val="75000"/>
                  </a:schemeClr>
                </a:solidFill>
              </a:defRPr>
            </a:lvl6pPr>
            <a:lvl7pPr marL="2742959" indent="0" algn="ctr">
              <a:buNone/>
              <a:defRPr>
                <a:solidFill>
                  <a:schemeClr val="tx1">
                    <a:tint val="75000"/>
                  </a:schemeClr>
                </a:solidFill>
              </a:defRPr>
            </a:lvl7pPr>
            <a:lvl8pPr marL="3200118" indent="0" algn="ctr">
              <a:buNone/>
              <a:defRPr>
                <a:solidFill>
                  <a:schemeClr val="tx1">
                    <a:tint val="75000"/>
                  </a:schemeClr>
                </a:solidFill>
              </a:defRPr>
            </a:lvl8pPr>
            <a:lvl9pPr marL="3657278"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2476502" y="4278962"/>
            <a:ext cx="2845593" cy="364477"/>
          </a:xfrm>
        </p:spPr>
        <p:txBody>
          <a:bodyPr/>
          <a:lstStyle>
            <a:lvl1pPr>
              <a:defRPr/>
            </a:lvl1pPr>
          </a:lstStyle>
          <a:p>
            <a:pPr>
              <a:defRPr/>
            </a:pPr>
            <a:fld id="{16F5FF6D-2DCB-4A67-9356-4FF7D9B8F28E}" type="datetime1">
              <a:rPr lang="en-US" smtClean="0"/>
              <a:t>11/5/2025</a:t>
            </a:fld>
            <a:endParaRPr lang="en-US"/>
          </a:p>
        </p:txBody>
      </p:sp>
      <p:sp>
        <p:nvSpPr>
          <p:cNvPr id="6" name="Footer Placeholder 4"/>
          <p:cNvSpPr>
            <a:spLocks noGrp="1"/>
          </p:cNvSpPr>
          <p:nvPr>
            <p:ph type="ftr" sz="quarter" idx="11"/>
          </p:nvPr>
        </p:nvSpPr>
        <p:spPr>
          <a:xfrm>
            <a:off x="4165205" y="6356481"/>
            <a:ext cx="3861593" cy="364477"/>
          </a:xfrm>
          <a:prstGeom prst="rect">
            <a:avLst/>
          </a:prstGeom>
        </p:spPr>
        <p:txBody>
          <a:bodyPr/>
          <a:lstStyle>
            <a:lvl1pPr>
              <a:defRPr/>
            </a:lvl1pPr>
          </a:lstStyle>
          <a:p>
            <a:pPr>
              <a:defRPr/>
            </a:pPr>
            <a:endParaRPr lang="en-US"/>
          </a:p>
        </p:txBody>
      </p:sp>
      <p:grpSp>
        <p:nvGrpSpPr>
          <p:cNvPr id="8" name="Group 7">
            <a:extLst>
              <a:ext uri="{FF2B5EF4-FFF2-40B4-BE49-F238E27FC236}">
                <a16:creationId xmlns:a16="http://schemas.microsoft.com/office/drawing/2014/main" id="{AF6D0E07-6128-4CE3-AD34-18BD3555BD93}"/>
              </a:ext>
            </a:extLst>
          </p:cNvPr>
          <p:cNvGrpSpPr/>
          <p:nvPr userDrawn="1"/>
        </p:nvGrpSpPr>
        <p:grpSpPr>
          <a:xfrm>
            <a:off x="101601" y="30050"/>
            <a:ext cx="2059620" cy="1358283"/>
            <a:chOff x="76200" y="30049"/>
            <a:chExt cx="1544715" cy="1358283"/>
          </a:xfrm>
        </p:grpSpPr>
        <p:sp>
          <p:nvSpPr>
            <p:cNvPr id="9" name="Oval 8">
              <a:extLst>
                <a:ext uri="{FF2B5EF4-FFF2-40B4-BE49-F238E27FC236}">
                  <a16:creationId xmlns:a16="http://schemas.microsoft.com/office/drawing/2014/main" id="{A289BDC4-8BF3-491E-9331-CF43FF8B5E02}"/>
                </a:ext>
              </a:extLst>
            </p:cNvPr>
            <p:cNvSpPr/>
            <p:nvPr/>
          </p:nvSpPr>
          <p:spPr>
            <a:xfrm>
              <a:off x="76200" y="30049"/>
              <a:ext cx="1544715" cy="13582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E8D0BE9-36F8-4698-8DB3-2621C07847AC}"/>
                </a:ext>
              </a:extLst>
            </p:cNvPr>
            <p:cNvPicPr>
              <a:picLocks noChangeAspect="1"/>
            </p:cNvPicPr>
            <p:nvPr/>
          </p:nvPicPr>
          <p:blipFill>
            <a:blip r:embed="rId2"/>
            <a:stretch>
              <a:fillRect/>
            </a:stretch>
          </p:blipFill>
          <p:spPr>
            <a:xfrm>
              <a:off x="129002" y="97451"/>
              <a:ext cx="1380681" cy="1290881"/>
            </a:xfrm>
            <a:prstGeom prst="rect">
              <a:avLst/>
            </a:prstGeom>
          </p:spPr>
        </p:pic>
      </p:grpSp>
      <p:sp>
        <p:nvSpPr>
          <p:cNvPr id="11" name="Rectangle 10">
            <a:extLst>
              <a:ext uri="{FF2B5EF4-FFF2-40B4-BE49-F238E27FC236}">
                <a16:creationId xmlns:a16="http://schemas.microsoft.com/office/drawing/2014/main" id="{F660198C-E940-41F4-9A7A-059243654377}"/>
              </a:ext>
            </a:extLst>
          </p:cNvPr>
          <p:cNvSpPr/>
          <p:nvPr userDrawn="1"/>
        </p:nvSpPr>
        <p:spPr>
          <a:xfrm>
            <a:off x="-130206" y="6474018"/>
            <a:ext cx="3278820" cy="307777"/>
          </a:xfrm>
          <a:prstGeom prst="rect">
            <a:avLst/>
          </a:prstGeom>
          <a:noFill/>
        </p:spPr>
        <p:txBody>
          <a:bodyPr wrap="square" lIns="91440" tIns="45720" rIns="91440" bIns="45720">
            <a:spAutoFit/>
          </a:bodyPr>
          <a:lstStyle/>
          <a:p>
            <a:pPr algn="ctr"/>
            <a:r>
              <a:rPr lang="en-US" sz="1400" cap="none" spc="0">
                <a:ln w="0"/>
                <a:solidFill>
                  <a:schemeClr val="bg1"/>
                </a:solidFill>
                <a:latin typeface="Baskerville Old Face" panose="02020602080505020303" pitchFamily="18" charset="0"/>
              </a:rPr>
              <a:t>Energy Facilities Siting Board</a:t>
            </a:r>
          </a:p>
        </p:txBody>
      </p:sp>
      <p:sp>
        <p:nvSpPr>
          <p:cNvPr id="13" name="Slide Number Placeholder 3">
            <a:extLst>
              <a:ext uri="{FF2B5EF4-FFF2-40B4-BE49-F238E27FC236}">
                <a16:creationId xmlns:a16="http://schemas.microsoft.com/office/drawing/2014/main" id="{A9718607-4A60-4504-B076-17A19E31A344}"/>
              </a:ext>
            </a:extLst>
          </p:cNvPr>
          <p:cNvSpPr>
            <a:spLocks noGrp="1"/>
          </p:cNvSpPr>
          <p:nvPr>
            <p:ph type="sldNum" sz="quarter" idx="4294967295"/>
          </p:nvPr>
        </p:nvSpPr>
        <p:spPr>
          <a:xfrm>
            <a:off x="9224245" y="6183527"/>
            <a:ext cx="2845593" cy="364477"/>
          </a:xfrm>
        </p:spPr>
        <p:txBody>
          <a:bodyPr/>
          <a:lstStyle/>
          <a:p>
            <a:pPr>
              <a:defRPr/>
            </a:pPr>
            <a:fld id="{4D363A67-5542-4187-87DF-F6FA1FA4ECA6}" type="slidenum">
              <a:rPr lang="en-US">
                <a:ln w="0"/>
                <a:solidFill>
                  <a:schemeClr val="bg1"/>
                </a:solidFill>
                <a:latin typeface="Baskerville Old Face" panose="02020602080505020303" pitchFamily="18" charset="0"/>
                <a:cs typeface="Arial" charset="0"/>
              </a:rPr>
              <a:pPr>
                <a:defRPr/>
              </a:pPr>
              <a:t>‹#›</a:t>
            </a:fld>
            <a:endParaRPr lang="en-US">
              <a:ln w="0"/>
              <a:solidFill>
                <a:schemeClr val="bg1"/>
              </a:solidFill>
              <a:latin typeface="Baskerville Old Face" panose="02020602080505020303" pitchFamily="18" charset="0"/>
              <a:cs typeface="Arial" charset="0"/>
            </a:endParaRPr>
          </a:p>
        </p:txBody>
      </p:sp>
    </p:spTree>
    <p:extLst>
      <p:ext uri="{BB962C8B-B14F-4D97-AF65-F5344CB8AC3E}">
        <p14:creationId xmlns:p14="http://schemas.microsoft.com/office/powerpoint/2010/main" val="211374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8A7B-7D3B-4042-BADF-D0D8358DD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7A4422-1051-4966-A619-433654E4E6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7F86C-3F81-444E-A375-A4522EF01259}"/>
              </a:ext>
            </a:extLst>
          </p:cNvPr>
          <p:cNvSpPr>
            <a:spLocks noGrp="1"/>
          </p:cNvSpPr>
          <p:nvPr>
            <p:ph type="dt" sz="half" idx="10"/>
          </p:nvPr>
        </p:nvSpPr>
        <p:spPr>
          <a:xfrm>
            <a:off x="8610599" y="0"/>
            <a:ext cx="2743200" cy="365125"/>
          </a:xfrm>
          <a:prstGeom prst="rect">
            <a:avLst/>
          </a:prstGeom>
        </p:spPr>
        <p:txBody>
          <a:bodyPr/>
          <a:lstStyle/>
          <a:p>
            <a:fld id="{D465A430-17B4-46A9-8D24-5DBEB6C5477D}" type="datetime1">
              <a:rPr lang="en-US" smtClean="0"/>
              <a:t>11/5/2025</a:t>
            </a:fld>
            <a:endParaRPr lang="en-US"/>
          </a:p>
        </p:txBody>
      </p:sp>
      <p:sp>
        <p:nvSpPr>
          <p:cNvPr id="5" name="Footer Placeholder 4">
            <a:extLst>
              <a:ext uri="{FF2B5EF4-FFF2-40B4-BE49-F238E27FC236}">
                <a16:creationId xmlns:a16="http://schemas.microsoft.com/office/drawing/2014/main" id="{97A3F0D5-7313-4559-A1E7-BEB2FA394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20FB2-5DDF-4C02-9200-B84672738353}"/>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240447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38E0-88D8-4D36-B00E-CBDAC913B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8EC86F-44B2-4174-82A1-3589074F2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BADD6-C753-4864-A605-E644193D1A7A}"/>
              </a:ext>
            </a:extLst>
          </p:cNvPr>
          <p:cNvSpPr>
            <a:spLocks noGrp="1"/>
          </p:cNvSpPr>
          <p:nvPr>
            <p:ph type="dt" sz="half" idx="10"/>
          </p:nvPr>
        </p:nvSpPr>
        <p:spPr>
          <a:xfrm>
            <a:off x="8604250" y="5700730"/>
            <a:ext cx="2743200" cy="365125"/>
          </a:xfrm>
          <a:prstGeom prst="rect">
            <a:avLst/>
          </a:prstGeom>
        </p:spPr>
        <p:txBody>
          <a:bodyPr/>
          <a:lstStyle/>
          <a:p>
            <a:fld id="{6342D425-D937-407C-BB2A-A895D37E76FD}" type="datetime1">
              <a:rPr lang="en-US" smtClean="0"/>
              <a:t>11/5/2025</a:t>
            </a:fld>
            <a:endParaRPr lang="en-US"/>
          </a:p>
        </p:txBody>
      </p:sp>
      <p:sp>
        <p:nvSpPr>
          <p:cNvPr id="5" name="Footer Placeholder 4">
            <a:extLst>
              <a:ext uri="{FF2B5EF4-FFF2-40B4-BE49-F238E27FC236}">
                <a16:creationId xmlns:a16="http://schemas.microsoft.com/office/drawing/2014/main" id="{AFF41DC3-C0F1-42AB-8A28-984AF7AD9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24F37-8D7F-4501-9EF0-B3472E82D2A1}"/>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58366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AD0B-ED21-49C2-B5C0-674EF6EA6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87ED8-068C-474D-A778-51087F9865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3B3237-CE6F-49AC-99FA-0C49F1747C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AA77A7-BFA5-439C-A40D-F6F49A498976}"/>
              </a:ext>
            </a:extLst>
          </p:cNvPr>
          <p:cNvSpPr>
            <a:spLocks noGrp="1"/>
          </p:cNvSpPr>
          <p:nvPr>
            <p:ph type="dt" sz="half" idx="10"/>
          </p:nvPr>
        </p:nvSpPr>
        <p:spPr>
          <a:xfrm>
            <a:off x="8610599" y="0"/>
            <a:ext cx="2743200" cy="365125"/>
          </a:xfrm>
          <a:prstGeom prst="rect">
            <a:avLst/>
          </a:prstGeom>
        </p:spPr>
        <p:txBody>
          <a:bodyPr/>
          <a:lstStyle/>
          <a:p>
            <a:fld id="{34ED8CEF-BED6-4EA2-8D39-A0A54117FBD3}" type="datetime1">
              <a:rPr lang="en-US" smtClean="0"/>
              <a:t>11/5/2025</a:t>
            </a:fld>
            <a:endParaRPr lang="en-US"/>
          </a:p>
        </p:txBody>
      </p:sp>
      <p:sp>
        <p:nvSpPr>
          <p:cNvPr id="6" name="Footer Placeholder 5">
            <a:extLst>
              <a:ext uri="{FF2B5EF4-FFF2-40B4-BE49-F238E27FC236}">
                <a16:creationId xmlns:a16="http://schemas.microsoft.com/office/drawing/2014/main" id="{79F99968-D698-44A7-8431-FC82B08E81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F31AE-EDBB-4233-8102-2A6B8E73034C}"/>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62281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A1E9-813A-4E15-A28B-455E7C47EC48}"/>
              </a:ext>
            </a:extLst>
          </p:cNvPr>
          <p:cNvSpPr>
            <a:spLocks noGrp="1"/>
          </p:cNvSpPr>
          <p:nvPr>
            <p:ph type="title"/>
          </p:nvPr>
        </p:nvSpPr>
        <p:spPr>
          <a:xfrm>
            <a:off x="1505526" y="365125"/>
            <a:ext cx="984986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734051-B45F-42B2-B91B-43BF4C715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361590-6D50-46D7-A1AE-AD5CB6164A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8F8680-9E44-43B6-B024-9E68D12D6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2B7D6-D6C8-4694-A308-9046AD6C2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9851FA-6779-49CF-BF02-3B6B11AC1E09}"/>
              </a:ext>
            </a:extLst>
          </p:cNvPr>
          <p:cNvSpPr>
            <a:spLocks noGrp="1"/>
          </p:cNvSpPr>
          <p:nvPr>
            <p:ph type="dt" sz="half" idx="10"/>
          </p:nvPr>
        </p:nvSpPr>
        <p:spPr>
          <a:xfrm>
            <a:off x="8612188" y="-35736"/>
            <a:ext cx="2743200" cy="365125"/>
          </a:xfrm>
          <a:prstGeom prst="rect">
            <a:avLst/>
          </a:prstGeom>
        </p:spPr>
        <p:txBody>
          <a:bodyPr/>
          <a:lstStyle/>
          <a:p>
            <a:fld id="{F9EB1DC6-C0CB-4311-AC9A-9CC6D3E5AD2D}" type="datetime1">
              <a:rPr lang="en-US" smtClean="0"/>
              <a:t>11/5/2025</a:t>
            </a:fld>
            <a:endParaRPr lang="en-US"/>
          </a:p>
        </p:txBody>
      </p:sp>
      <p:sp>
        <p:nvSpPr>
          <p:cNvPr id="8" name="Footer Placeholder 7">
            <a:extLst>
              <a:ext uri="{FF2B5EF4-FFF2-40B4-BE49-F238E27FC236}">
                <a16:creationId xmlns:a16="http://schemas.microsoft.com/office/drawing/2014/main" id="{9221FBD9-D3DC-4425-A104-28E363DF03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8CE017-9C64-45C4-BCEE-9F886D3364BF}"/>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340921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635D-2895-40C3-9829-B8FC2B882D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6F4B7E-02E1-4C4E-92E2-9D3610FF7454}"/>
              </a:ext>
            </a:extLst>
          </p:cNvPr>
          <p:cNvSpPr>
            <a:spLocks noGrp="1"/>
          </p:cNvSpPr>
          <p:nvPr>
            <p:ph type="dt" sz="half" idx="10"/>
          </p:nvPr>
        </p:nvSpPr>
        <p:spPr>
          <a:xfrm>
            <a:off x="8610599" y="0"/>
            <a:ext cx="2743200" cy="365125"/>
          </a:xfrm>
          <a:prstGeom prst="rect">
            <a:avLst/>
          </a:prstGeom>
        </p:spPr>
        <p:txBody>
          <a:bodyPr/>
          <a:lstStyle/>
          <a:p>
            <a:fld id="{5DBE0910-9B1A-47EE-9506-199E6604B44F}" type="datetime1">
              <a:rPr lang="en-US" smtClean="0"/>
              <a:t>11/5/2025</a:t>
            </a:fld>
            <a:endParaRPr lang="en-US"/>
          </a:p>
        </p:txBody>
      </p:sp>
      <p:sp>
        <p:nvSpPr>
          <p:cNvPr id="4" name="Footer Placeholder 3">
            <a:extLst>
              <a:ext uri="{FF2B5EF4-FFF2-40B4-BE49-F238E27FC236}">
                <a16:creationId xmlns:a16="http://schemas.microsoft.com/office/drawing/2014/main" id="{71758763-7664-4511-8302-10EACBCFAB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9299A-B7F2-4249-8CFC-6C2454C5A145}"/>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416563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10B098-D7AD-47FC-8F5F-6F99C172038E}"/>
              </a:ext>
            </a:extLst>
          </p:cNvPr>
          <p:cNvSpPr>
            <a:spLocks noGrp="1"/>
          </p:cNvSpPr>
          <p:nvPr>
            <p:ph type="dt" sz="half" idx="10"/>
          </p:nvPr>
        </p:nvSpPr>
        <p:spPr>
          <a:xfrm>
            <a:off x="9388297" y="-7505"/>
            <a:ext cx="2743200" cy="365125"/>
          </a:xfrm>
          <a:prstGeom prst="rect">
            <a:avLst/>
          </a:prstGeom>
        </p:spPr>
        <p:txBody>
          <a:bodyPr/>
          <a:lstStyle/>
          <a:p>
            <a:fld id="{F2EE0499-3020-47E2-942A-E3F4A521481A}" type="datetime1">
              <a:rPr lang="en-US" smtClean="0"/>
              <a:t>11/5/2025</a:t>
            </a:fld>
            <a:endParaRPr lang="en-US"/>
          </a:p>
        </p:txBody>
      </p:sp>
      <p:sp>
        <p:nvSpPr>
          <p:cNvPr id="3" name="Footer Placeholder 2">
            <a:extLst>
              <a:ext uri="{FF2B5EF4-FFF2-40B4-BE49-F238E27FC236}">
                <a16:creationId xmlns:a16="http://schemas.microsoft.com/office/drawing/2014/main" id="{FEF46F0F-5B99-4E0F-9194-F25B3CE721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03331A-5532-4C29-9409-9421DB94F9B2}"/>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12476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872A-7A8B-416C-8E3A-9770F8E659DF}"/>
              </a:ext>
            </a:extLst>
          </p:cNvPr>
          <p:cNvSpPr>
            <a:spLocks noGrp="1"/>
          </p:cNvSpPr>
          <p:nvPr>
            <p:ph type="title"/>
          </p:nvPr>
        </p:nvSpPr>
        <p:spPr>
          <a:xfrm>
            <a:off x="1477818" y="457200"/>
            <a:ext cx="329420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6C24B-FABF-498C-A83D-8ADF3E28E4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B593C5-D019-4E19-87D1-C24018B6F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4F253-D811-4E6A-8F03-74DF898083AA}"/>
              </a:ext>
            </a:extLst>
          </p:cNvPr>
          <p:cNvSpPr>
            <a:spLocks noGrp="1"/>
          </p:cNvSpPr>
          <p:nvPr>
            <p:ph type="dt" sz="half" idx="10"/>
          </p:nvPr>
        </p:nvSpPr>
        <p:spPr>
          <a:xfrm>
            <a:off x="8612188" y="1732"/>
            <a:ext cx="2743200" cy="365125"/>
          </a:xfrm>
          <a:prstGeom prst="rect">
            <a:avLst/>
          </a:prstGeom>
        </p:spPr>
        <p:txBody>
          <a:bodyPr/>
          <a:lstStyle/>
          <a:p>
            <a:fld id="{596C36AC-182C-4B51-9ABA-FF6EB8B68AF1}" type="datetime1">
              <a:rPr lang="en-US" smtClean="0"/>
              <a:t>11/5/2025</a:t>
            </a:fld>
            <a:endParaRPr lang="en-US"/>
          </a:p>
        </p:txBody>
      </p:sp>
      <p:sp>
        <p:nvSpPr>
          <p:cNvPr id="6" name="Footer Placeholder 5">
            <a:extLst>
              <a:ext uri="{FF2B5EF4-FFF2-40B4-BE49-F238E27FC236}">
                <a16:creationId xmlns:a16="http://schemas.microsoft.com/office/drawing/2014/main" id="{3C21205E-D291-420B-90B1-C18D4EE48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5A3A40-D9A5-4C60-9E99-17CE8DB4721E}"/>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337288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8916-4FE6-4544-B74F-A916C3805428}"/>
              </a:ext>
            </a:extLst>
          </p:cNvPr>
          <p:cNvSpPr>
            <a:spLocks noGrp="1"/>
          </p:cNvSpPr>
          <p:nvPr>
            <p:ph type="title"/>
          </p:nvPr>
        </p:nvSpPr>
        <p:spPr>
          <a:xfrm>
            <a:off x="1514764" y="457200"/>
            <a:ext cx="3257261"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D9A5D8-0936-4FD7-A0DC-22AD07053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43BA15-63E2-418E-BD5E-0F9F9F350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32250-AB9C-4D78-A086-C4BC937787BA}"/>
              </a:ext>
            </a:extLst>
          </p:cNvPr>
          <p:cNvSpPr>
            <a:spLocks noGrp="1"/>
          </p:cNvSpPr>
          <p:nvPr>
            <p:ph type="dt" sz="half" idx="10"/>
          </p:nvPr>
        </p:nvSpPr>
        <p:spPr>
          <a:xfrm>
            <a:off x="8612188" y="0"/>
            <a:ext cx="2743200" cy="365125"/>
          </a:xfrm>
          <a:prstGeom prst="rect">
            <a:avLst/>
          </a:prstGeom>
        </p:spPr>
        <p:txBody>
          <a:bodyPr/>
          <a:lstStyle/>
          <a:p>
            <a:fld id="{8344D348-A498-4AEF-9A57-33FBF9F44368}" type="datetime1">
              <a:rPr lang="en-US" smtClean="0"/>
              <a:t>11/5/2025</a:t>
            </a:fld>
            <a:endParaRPr lang="en-US"/>
          </a:p>
        </p:txBody>
      </p:sp>
      <p:sp>
        <p:nvSpPr>
          <p:cNvPr id="6" name="Footer Placeholder 5">
            <a:extLst>
              <a:ext uri="{FF2B5EF4-FFF2-40B4-BE49-F238E27FC236}">
                <a16:creationId xmlns:a16="http://schemas.microsoft.com/office/drawing/2014/main" id="{F38C15B7-5E68-4EF1-BE9C-8145CCE07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4F29A-786E-40BA-84B3-11BD1DD08512}"/>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14244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FB0F97-F681-4BC3-8F42-33EC141740C7}"/>
              </a:ext>
            </a:extLst>
          </p:cNvPr>
          <p:cNvGrpSpPr/>
          <p:nvPr userDrawn="1"/>
        </p:nvGrpSpPr>
        <p:grpSpPr>
          <a:xfrm>
            <a:off x="76200" y="30049"/>
            <a:ext cx="1544715" cy="1358283"/>
            <a:chOff x="76200" y="30049"/>
            <a:chExt cx="1544715" cy="1358283"/>
          </a:xfrm>
        </p:grpSpPr>
        <p:sp>
          <p:nvSpPr>
            <p:cNvPr id="8" name="Oval 7">
              <a:extLst>
                <a:ext uri="{FF2B5EF4-FFF2-40B4-BE49-F238E27FC236}">
                  <a16:creationId xmlns:a16="http://schemas.microsoft.com/office/drawing/2014/main" id="{E9AF10E7-0CC9-439D-84CF-1D7838900292}"/>
                </a:ext>
              </a:extLst>
            </p:cNvPr>
            <p:cNvSpPr/>
            <p:nvPr/>
          </p:nvSpPr>
          <p:spPr>
            <a:xfrm>
              <a:off x="76200" y="30049"/>
              <a:ext cx="1544715" cy="13582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AF48ACC-037A-4D70-90D1-E2E216EC817C}"/>
                </a:ext>
              </a:extLst>
            </p:cNvPr>
            <p:cNvPicPr>
              <a:picLocks noChangeAspect="1"/>
            </p:cNvPicPr>
            <p:nvPr userDrawn="1"/>
          </p:nvPicPr>
          <p:blipFill>
            <a:blip r:embed="rId14"/>
            <a:stretch>
              <a:fillRect/>
            </a:stretch>
          </p:blipFill>
          <p:spPr>
            <a:xfrm>
              <a:off x="129002" y="97451"/>
              <a:ext cx="1380681" cy="1290881"/>
            </a:xfrm>
            <a:prstGeom prst="rect">
              <a:avLst/>
            </a:prstGeom>
          </p:spPr>
        </p:pic>
      </p:grpSp>
      <p:sp>
        <p:nvSpPr>
          <p:cNvPr id="11" name="Right Triangle 10">
            <a:extLst>
              <a:ext uri="{FF2B5EF4-FFF2-40B4-BE49-F238E27FC236}">
                <a16:creationId xmlns:a16="http://schemas.microsoft.com/office/drawing/2014/main" id="{4BF77A76-9793-4C97-819F-BFAFD670D012}"/>
              </a:ext>
            </a:extLst>
          </p:cNvPr>
          <p:cNvSpPr/>
          <p:nvPr/>
        </p:nvSpPr>
        <p:spPr bwMode="auto">
          <a:xfrm>
            <a:off x="-3355" y="9236"/>
            <a:ext cx="857251" cy="6858000"/>
          </a:xfrm>
          <a:prstGeom prst="rtTriangle">
            <a:avLst/>
          </a:prstGeom>
          <a:solidFill>
            <a:srgbClr val="0033CC">
              <a:alpha val="29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12" name="Right Triangle 11">
            <a:extLst>
              <a:ext uri="{FF2B5EF4-FFF2-40B4-BE49-F238E27FC236}">
                <a16:creationId xmlns:a16="http://schemas.microsoft.com/office/drawing/2014/main" id="{4B5CBA7A-4702-4582-AF68-D418726DAD2C}"/>
              </a:ext>
            </a:extLst>
          </p:cNvPr>
          <p:cNvSpPr/>
          <p:nvPr userDrawn="1"/>
        </p:nvSpPr>
        <p:spPr bwMode="auto">
          <a:xfrm rot="5400000" flipH="1">
            <a:off x="4238917" y="1775005"/>
            <a:ext cx="849960" cy="9334501"/>
          </a:xfrm>
          <a:prstGeom prst="rtTriangle">
            <a:avLst/>
          </a:prstGeom>
          <a:solidFill>
            <a:srgbClr val="0033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13" name="Right Triangle 12">
            <a:extLst>
              <a:ext uri="{FF2B5EF4-FFF2-40B4-BE49-F238E27FC236}">
                <a16:creationId xmlns:a16="http://schemas.microsoft.com/office/drawing/2014/main" id="{B49458E2-07D2-4E5C-B5EF-30AA340E8FA9}"/>
              </a:ext>
            </a:extLst>
          </p:cNvPr>
          <p:cNvSpPr/>
          <p:nvPr/>
        </p:nvSpPr>
        <p:spPr bwMode="auto">
          <a:xfrm rot="10800000" flipV="1">
            <a:off x="3235147" y="6042060"/>
            <a:ext cx="8953499" cy="825176"/>
          </a:xfrm>
          <a:prstGeom prst="rtTriangle">
            <a:avLst/>
          </a:prstGeom>
          <a:solidFill>
            <a:srgbClr val="0033CC">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2" name="Title Placeholder 1">
            <a:extLst>
              <a:ext uri="{FF2B5EF4-FFF2-40B4-BE49-F238E27FC236}">
                <a16:creationId xmlns:a16="http://schemas.microsoft.com/office/drawing/2014/main" id="{71AFCB4D-AD61-436B-9701-D12F4E38AD76}"/>
              </a:ext>
            </a:extLst>
          </p:cNvPr>
          <p:cNvSpPr>
            <a:spLocks noGrp="1"/>
          </p:cNvSpPr>
          <p:nvPr userDrawn="1">
            <p:ph type="title"/>
          </p:nvPr>
        </p:nvSpPr>
        <p:spPr>
          <a:xfrm>
            <a:off x="1562485" y="365125"/>
            <a:ext cx="9791314" cy="1325563"/>
          </a:xfrm>
          <a:prstGeom prst="rect">
            <a:avLst/>
          </a:prstGeom>
        </p:spPr>
        <p:txBody>
          <a:bodyPr vert="horz" lIns="91440" tIns="45720" rIns="91440" bIns="45720" rtlCol="0" anchor="ctr">
            <a:normAutofit/>
          </a:bodyPr>
          <a:lstStyle/>
          <a:p>
            <a:r>
              <a:rPr lang="en-US"/>
              <a:t>Nhấp để chỉnh sửa kiểu tiêu đề chính</a:t>
            </a:r>
          </a:p>
        </p:txBody>
      </p:sp>
      <p:sp>
        <p:nvSpPr>
          <p:cNvPr id="3" name="Text Placeholder 2">
            <a:extLst>
              <a:ext uri="{FF2B5EF4-FFF2-40B4-BE49-F238E27FC236}">
                <a16:creationId xmlns:a16="http://schemas.microsoft.com/office/drawing/2014/main" id="{84AA9702-3AE9-42C1-8450-E266E9307EDA}"/>
              </a:ext>
            </a:extLst>
          </p:cNvPr>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a:t>Nhấp để chỉnh sửa kiểu văn bản chính</a:t>
            </a:r>
          </a:p>
          <a:p>
            <a:pPr lvl="1"/>
            <a:r>
              <a:rPr lang="en-US"/>
              <a:t>Cấp độ 2</a:t>
            </a:r>
          </a:p>
          <a:p>
            <a:pPr lvl="2"/>
            <a:r>
              <a:rPr lang="en-US"/>
              <a:t>Cấp độ 3</a:t>
            </a:r>
          </a:p>
          <a:p>
            <a:pPr lvl="3"/>
            <a:r>
              <a:rPr lang="en-US"/>
              <a:t>Cấp độ 4</a:t>
            </a:r>
          </a:p>
          <a:p>
            <a:pPr lvl="4"/>
            <a:r>
              <a:rPr lang="en-US"/>
              <a:t>Cấp độ 5</a:t>
            </a:r>
          </a:p>
        </p:txBody>
      </p:sp>
      <p:sp>
        <p:nvSpPr>
          <p:cNvPr id="4" name="Date Placeholder 3">
            <a:extLst>
              <a:ext uri="{FF2B5EF4-FFF2-40B4-BE49-F238E27FC236}">
                <a16:creationId xmlns:a16="http://schemas.microsoft.com/office/drawing/2014/main" id="{84438E51-4DAD-4F46-817B-AE0415DA7004}"/>
              </a:ext>
            </a:extLst>
          </p:cNvPr>
          <p:cNvSpPr>
            <a:spLocks noGrp="1"/>
          </p:cNvSpPr>
          <p:nvPr userDrawn="1">
            <p:ph type="dt" sz="half" idx="2"/>
          </p:nvPr>
        </p:nvSpPr>
        <p:spPr>
          <a:xfrm>
            <a:off x="8610600" y="3175"/>
            <a:ext cx="2743200" cy="365125"/>
          </a:xfrm>
          <a:prstGeom prst="rect">
            <a:avLst/>
          </a:prstGeom>
        </p:spPr>
        <p:txBody>
          <a:bodyPr vert="horz" lIns="91440" tIns="45720" rIns="91440" bIns="45720" rtlCol="0" anchor="ctr"/>
          <a:lstStyle>
            <a:lvl1pPr algn="r">
              <a:defRPr sz="1200">
                <a:solidFill>
                  <a:schemeClr val="tx1"/>
                </a:solidFill>
                <a:latin typeface="Calibri" panose="020F0502020204030204" pitchFamily="34" charset="0"/>
                <a:cs typeface="Calibri" panose="020F0502020204030204" pitchFamily="34" charset="0"/>
              </a:defRPr>
            </a:lvl1pPr>
          </a:lstStyle>
          <a:p>
            <a:fld id="{68F225D8-931A-4F45-BC87-BC31C99FF9FB}" type="datetime1">
              <a:rPr lang="en-US" smtClean="0"/>
              <a:t>11/5/2025</a:t>
            </a:fld>
            <a:endParaRPr lang="en-US"/>
          </a:p>
        </p:txBody>
      </p:sp>
      <p:sp>
        <p:nvSpPr>
          <p:cNvPr id="5" name="Footer Placeholder 4">
            <a:extLst>
              <a:ext uri="{FF2B5EF4-FFF2-40B4-BE49-F238E27FC236}">
                <a16:creationId xmlns:a16="http://schemas.microsoft.com/office/drawing/2014/main" id="{F4AEC10C-29AE-4F45-B531-D992ACCCF482}"/>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4ED762C8-CDA4-4C22-8BCA-4A739B6774B4}"/>
              </a:ext>
            </a:extLst>
          </p:cNvPr>
          <p:cNvSpPr>
            <a:spLocks noGrp="1"/>
          </p:cNvSpPr>
          <p:nvPr userDrawn="1">
            <p:ph type="sldNum" sz="quarter" idx="4"/>
          </p:nvPr>
        </p:nvSpPr>
        <p:spPr>
          <a:xfrm>
            <a:off x="9369825" y="6189836"/>
            <a:ext cx="2743200" cy="365125"/>
          </a:xfrm>
          <a:prstGeom prst="rect">
            <a:avLst/>
          </a:prstGeom>
        </p:spPr>
        <p:txBody>
          <a:bodyPr vert="horz" lIns="91440" tIns="45720" rIns="91440" bIns="45720" rtlCol="0" anchor="ctr"/>
          <a:lstStyle>
            <a:lvl1pPr algn="r">
              <a:defRPr sz="1200">
                <a:solidFill>
                  <a:schemeClr val="bg1"/>
                </a:solidFill>
                <a:latin typeface="Calibri" panose="020F0502020204030204" pitchFamily="34" charset="0"/>
                <a:cs typeface="Calibri" panose="020F0502020204030204" pitchFamily="34" charset="0"/>
              </a:defRPr>
            </a:lvl1pPr>
          </a:lstStyle>
          <a:p>
            <a:fld id="{916DD4DD-C7C6-4D6D-8F5D-DD8D6ECDBD3A}" type="slidenum">
              <a:rPr lang="en-US" smtClean="0"/>
              <a:t>‹#›</a:t>
            </a:fld>
            <a:endParaRPr lang="en-US"/>
          </a:p>
        </p:txBody>
      </p:sp>
      <p:sp>
        <p:nvSpPr>
          <p:cNvPr id="14" name="Rectangle 13">
            <a:extLst>
              <a:ext uri="{FF2B5EF4-FFF2-40B4-BE49-F238E27FC236}">
                <a16:creationId xmlns:a16="http://schemas.microsoft.com/office/drawing/2014/main" id="{7D4271B5-0BDE-41ED-9D8D-A4AEBE2425AB}"/>
              </a:ext>
            </a:extLst>
          </p:cNvPr>
          <p:cNvSpPr/>
          <p:nvPr userDrawn="1"/>
        </p:nvSpPr>
        <p:spPr>
          <a:xfrm>
            <a:off x="244284" y="6477081"/>
            <a:ext cx="3278820" cy="276999"/>
          </a:xfrm>
          <a:prstGeom prst="rect">
            <a:avLst/>
          </a:prstGeom>
          <a:noFill/>
        </p:spPr>
        <p:txBody>
          <a:bodyPr wrap="square" lIns="91440" tIns="45720" rIns="91440" bIns="45720">
            <a:spAutoFit/>
          </a:bodyPr>
          <a:lstStyle/>
          <a:p>
            <a:pPr algn="ctr"/>
            <a:r>
              <a:rPr lang="en-US" sz="1200" cap="none" spc="0">
                <a:ln w="0"/>
                <a:solidFill>
                  <a:schemeClr val="bg1"/>
                </a:solidFill>
                <a:latin typeface="Calibri" panose="020F0502020204030204" pitchFamily="34" charset="0"/>
                <a:cs typeface="Calibri" panose="020F0502020204030204" pitchFamily="34" charset="0"/>
              </a:rPr>
              <a:t>Phòng Dịch vụ Công cộng</a:t>
            </a:r>
          </a:p>
        </p:txBody>
      </p:sp>
      <p:sp>
        <p:nvSpPr>
          <p:cNvPr id="15" name="Title 8">
            <a:extLst>
              <a:ext uri="{FF2B5EF4-FFF2-40B4-BE49-F238E27FC236}">
                <a16:creationId xmlns:a16="http://schemas.microsoft.com/office/drawing/2014/main" id="{9BD9A975-4A53-43FB-A346-3D6B69FC67A2}"/>
              </a:ext>
            </a:extLst>
          </p:cNvPr>
          <p:cNvSpPr txBox="1">
            <a:spLocks/>
          </p:cNvSpPr>
          <p:nvPr userDrawn="1"/>
        </p:nvSpPr>
        <p:spPr bwMode="auto">
          <a:xfrm>
            <a:off x="7810500" y="6507859"/>
            <a:ext cx="43886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defTabSz="913090" rtl="0" eaLnBrk="1" fontAlgn="base" hangingPunct="1">
              <a:spcBef>
                <a:spcPct val="0"/>
              </a:spcBef>
              <a:spcAft>
                <a:spcPct val="0"/>
              </a:spcAft>
              <a:defRPr sz="4400" kern="1200">
                <a:solidFill>
                  <a:schemeClr val="tx1"/>
                </a:solidFill>
                <a:latin typeface="+mj-lt"/>
                <a:ea typeface="+mj-ea"/>
                <a:cs typeface="+mj-cs"/>
              </a:defRPr>
            </a:lvl1pPr>
            <a:lvl2pPr algn="ctr" defTabSz="913090" rtl="0" eaLnBrk="1" fontAlgn="base" hangingPunct="1">
              <a:spcBef>
                <a:spcPct val="0"/>
              </a:spcBef>
              <a:spcAft>
                <a:spcPct val="0"/>
              </a:spcAft>
              <a:defRPr sz="4400">
                <a:solidFill>
                  <a:schemeClr val="tx1"/>
                </a:solidFill>
                <a:latin typeface="Calibri" pitchFamily="34" charset="0"/>
              </a:defRPr>
            </a:lvl2pPr>
            <a:lvl3pPr algn="ctr" defTabSz="913090" rtl="0" eaLnBrk="1" fontAlgn="base" hangingPunct="1">
              <a:spcBef>
                <a:spcPct val="0"/>
              </a:spcBef>
              <a:spcAft>
                <a:spcPct val="0"/>
              </a:spcAft>
              <a:defRPr sz="4400">
                <a:solidFill>
                  <a:schemeClr val="tx1"/>
                </a:solidFill>
                <a:latin typeface="Calibri" pitchFamily="34" charset="0"/>
              </a:defRPr>
            </a:lvl3pPr>
            <a:lvl4pPr algn="ctr" defTabSz="913090" rtl="0" eaLnBrk="1" fontAlgn="base" hangingPunct="1">
              <a:spcBef>
                <a:spcPct val="0"/>
              </a:spcBef>
              <a:spcAft>
                <a:spcPct val="0"/>
              </a:spcAft>
              <a:defRPr sz="4400">
                <a:solidFill>
                  <a:schemeClr val="tx1"/>
                </a:solidFill>
                <a:latin typeface="Calibri" pitchFamily="34" charset="0"/>
              </a:defRPr>
            </a:lvl4pPr>
            <a:lvl5pPr algn="ctr" defTabSz="913090" rtl="0" eaLnBrk="1" fontAlgn="base" hangingPunct="1">
              <a:spcBef>
                <a:spcPct val="0"/>
              </a:spcBef>
              <a:spcAft>
                <a:spcPct val="0"/>
              </a:spcAft>
              <a:defRPr sz="4400">
                <a:solidFill>
                  <a:schemeClr val="tx1"/>
                </a:solidFill>
                <a:latin typeface="Calibri" pitchFamily="34" charset="0"/>
              </a:defRPr>
            </a:lvl5pPr>
            <a:lvl6pPr marL="424830" algn="ctr" defTabSz="913090" rtl="0" eaLnBrk="1" fontAlgn="base" hangingPunct="1">
              <a:spcBef>
                <a:spcPct val="0"/>
              </a:spcBef>
              <a:spcAft>
                <a:spcPct val="0"/>
              </a:spcAft>
              <a:defRPr sz="4400">
                <a:solidFill>
                  <a:schemeClr val="tx1"/>
                </a:solidFill>
                <a:latin typeface="Calibri" pitchFamily="34" charset="0"/>
              </a:defRPr>
            </a:lvl6pPr>
            <a:lvl7pPr marL="849660" algn="ctr" defTabSz="913090" rtl="0" eaLnBrk="1" fontAlgn="base" hangingPunct="1">
              <a:spcBef>
                <a:spcPct val="0"/>
              </a:spcBef>
              <a:spcAft>
                <a:spcPct val="0"/>
              </a:spcAft>
              <a:defRPr sz="4400">
                <a:solidFill>
                  <a:schemeClr val="tx1"/>
                </a:solidFill>
                <a:latin typeface="Calibri" pitchFamily="34" charset="0"/>
              </a:defRPr>
            </a:lvl7pPr>
            <a:lvl8pPr marL="1274491" algn="ctr" defTabSz="913090" rtl="0" eaLnBrk="1" fontAlgn="base" hangingPunct="1">
              <a:spcBef>
                <a:spcPct val="0"/>
              </a:spcBef>
              <a:spcAft>
                <a:spcPct val="0"/>
              </a:spcAft>
              <a:defRPr sz="4400">
                <a:solidFill>
                  <a:schemeClr val="tx1"/>
                </a:solidFill>
                <a:latin typeface="Calibri" pitchFamily="34" charset="0"/>
              </a:defRPr>
            </a:lvl8pPr>
            <a:lvl9pPr marL="1699321" algn="ctr" defTabSz="913090" rtl="0" eaLnBrk="1" fontAlgn="base" hangingPunct="1">
              <a:spcBef>
                <a:spcPct val="0"/>
              </a:spcBef>
              <a:spcAft>
                <a:spcPct val="0"/>
              </a:spcAft>
              <a:defRPr sz="4400">
                <a:solidFill>
                  <a:schemeClr val="tx1"/>
                </a:solidFill>
                <a:latin typeface="Calibri" pitchFamily="34" charset="0"/>
              </a:defRPr>
            </a:lvl9pPr>
          </a:lstStyle>
          <a:p>
            <a:r>
              <a:rPr lang="en-US" sz="1000">
                <a:ln w="0"/>
                <a:solidFill>
                  <a:schemeClr val="bg1"/>
                </a:solidFill>
                <a:latin typeface="Calibri" panose="020F0502020204030204" pitchFamily="34" charset="0"/>
                <a:ea typeface="+mn-ea"/>
                <a:cs typeface="Calibri" panose="020F0502020204030204" pitchFamily="34" charset="0"/>
              </a:rPr>
              <a:t>Thông tin đặc quyền, bí mật, được bảo vệ, chỉ dành cho người nhận dự định.</a:t>
            </a:r>
          </a:p>
        </p:txBody>
      </p:sp>
    </p:spTree>
    <p:extLst>
      <p:ext uri="{BB962C8B-B14F-4D97-AF65-F5344CB8AC3E}">
        <p14:creationId xmlns:p14="http://schemas.microsoft.com/office/powerpoint/2010/main" val="1425679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accent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accent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249B3D-A1AF-AD9C-BDD6-54B4E879C61D}"/>
              </a:ext>
            </a:extLst>
          </p:cNvPr>
          <p:cNvSpPr>
            <a:spLocks noGrp="1"/>
          </p:cNvSpPr>
          <p:nvPr>
            <p:ph type="ctrTitle"/>
          </p:nvPr>
        </p:nvSpPr>
        <p:spPr/>
        <p:txBody>
          <a:bodyPr>
            <a:normAutofit/>
          </a:bodyPr>
          <a:lstStyle/>
          <a:p>
            <a:r>
              <a:rPr lang="en-US" sz="5400" b="1" dirty="0" err="1">
                <a:solidFill>
                  <a:schemeClr val="accent1">
                    <a:lumMod val="50000"/>
                  </a:schemeClr>
                </a:solidFill>
              </a:rPr>
              <a:t>Bộ</a:t>
            </a:r>
            <a:r>
              <a:rPr lang="en-US" sz="5400" b="1" dirty="0">
                <a:solidFill>
                  <a:schemeClr val="accent1">
                    <a:lumMod val="50000"/>
                  </a:schemeClr>
                </a:solidFill>
              </a:rPr>
              <a:t> </a:t>
            </a:r>
            <a:r>
              <a:rPr lang="en-US" sz="5400" b="1" dirty="0" err="1">
                <a:solidFill>
                  <a:schemeClr val="accent1">
                    <a:lumMod val="50000"/>
                  </a:schemeClr>
                </a:solidFill>
              </a:rPr>
              <a:t>Tiện</a:t>
            </a:r>
            <a:r>
              <a:rPr lang="en-US" sz="5400" b="1" dirty="0">
                <a:solidFill>
                  <a:schemeClr val="accent1">
                    <a:lumMod val="50000"/>
                  </a:schemeClr>
                </a:solidFill>
              </a:rPr>
              <a:t> </a:t>
            </a:r>
            <a:r>
              <a:rPr lang="en-US" sz="5400" b="1" dirty="0" err="1">
                <a:solidFill>
                  <a:schemeClr val="accent1">
                    <a:lumMod val="50000"/>
                  </a:schemeClr>
                </a:solidFill>
              </a:rPr>
              <a:t>ích</a:t>
            </a:r>
            <a:r>
              <a:rPr lang="en-US" sz="5400" b="1" dirty="0">
                <a:solidFill>
                  <a:schemeClr val="accent1">
                    <a:lumMod val="50000"/>
                  </a:schemeClr>
                </a:solidFill>
              </a:rPr>
              <a:t> Công cộng (DPU)</a:t>
            </a:r>
          </a:p>
        </p:txBody>
      </p:sp>
      <p:sp>
        <p:nvSpPr>
          <p:cNvPr id="6" name="Subtitle 5">
            <a:extLst>
              <a:ext uri="{FF2B5EF4-FFF2-40B4-BE49-F238E27FC236}">
                <a16:creationId xmlns:a16="http://schemas.microsoft.com/office/drawing/2014/main" id="{A7515FED-0894-8801-BB13-C77E03E2B6E2}"/>
              </a:ext>
            </a:extLst>
          </p:cNvPr>
          <p:cNvSpPr>
            <a:spLocks noGrp="1"/>
          </p:cNvSpPr>
          <p:nvPr>
            <p:ph type="subTitle" idx="1"/>
          </p:nvPr>
        </p:nvSpPr>
        <p:spPr/>
        <p:txBody>
          <a:bodyPr>
            <a:normAutofit/>
          </a:bodyPr>
          <a:lstStyle/>
          <a:p>
            <a:r>
              <a:rPr lang="en-US" sz="1800" i="1" dirty="0"/>
              <a:t>Để xem trình chiếu này bằng ngôn ngữ khác hoặc định dạng dễ truy cập, </a:t>
            </a:r>
            <a:br>
              <a:rPr lang="en-US" sz="1800" i="1" dirty="0"/>
            </a:br>
            <a:r>
              <a:rPr lang="en-US" sz="1800" i="1" dirty="0"/>
              <a:t>vui lòng </a:t>
            </a:r>
            <a:r>
              <a:rPr lang="en-US" sz="1800" i="1" dirty="0" err="1"/>
              <a:t>truy</a:t>
            </a:r>
            <a:r>
              <a:rPr lang="en-US" sz="1800" i="1" dirty="0"/>
              <a:t> </a:t>
            </a:r>
            <a:r>
              <a:rPr lang="en-US" sz="1800" i="1" dirty="0" err="1"/>
              <a:t>cập</a:t>
            </a:r>
            <a:endParaRPr lang="en-US" sz="1800" b="1" i="1" u="sng" dirty="0"/>
          </a:p>
        </p:txBody>
      </p:sp>
      <p:sp>
        <p:nvSpPr>
          <p:cNvPr id="7" name="TextBox 6">
            <a:extLst>
              <a:ext uri="{FF2B5EF4-FFF2-40B4-BE49-F238E27FC236}">
                <a16:creationId xmlns:a16="http://schemas.microsoft.com/office/drawing/2014/main" id="{B4298B25-C153-14F2-51F8-D826B4E5096E}"/>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4" name="Slide Number Placeholder 3">
            <a:extLst>
              <a:ext uri="{FF2B5EF4-FFF2-40B4-BE49-F238E27FC236}">
                <a16:creationId xmlns:a16="http://schemas.microsoft.com/office/drawing/2014/main" id="{870E96C3-ADD5-DBF9-DDB5-85BE31856F2F}"/>
              </a:ext>
            </a:extLst>
          </p:cNvPr>
          <p:cNvSpPr>
            <a:spLocks noGrp="1"/>
          </p:cNvSpPr>
          <p:nvPr>
            <p:ph type="sldNum" sz="quarter" idx="12"/>
          </p:nvPr>
        </p:nvSpPr>
        <p:spPr/>
        <p:txBody>
          <a:bodyPr/>
          <a:lstStyle/>
          <a:p>
            <a:fld id="{916DD4DD-C7C6-4D6D-8F5D-DD8D6ECDBD3A}" type="slidenum">
              <a:rPr lang="en-US" smtClean="0"/>
              <a:t>1</a:t>
            </a:fld>
            <a:endParaRPr lang="en-US" dirty="0"/>
          </a:p>
        </p:txBody>
      </p:sp>
      <p:sp>
        <p:nvSpPr>
          <p:cNvPr id="8" name="TextBox 7">
            <a:extLst>
              <a:ext uri="{FF2B5EF4-FFF2-40B4-BE49-F238E27FC236}">
                <a16:creationId xmlns:a16="http://schemas.microsoft.com/office/drawing/2014/main" id="{F66A5D85-82ED-2FE8-F572-B15E05C12B69}"/>
              </a:ext>
            </a:extLst>
          </p:cNvPr>
          <p:cNvSpPr txBox="1"/>
          <p:nvPr/>
        </p:nvSpPr>
        <p:spPr>
          <a:xfrm>
            <a:off x="7308273" y="6485181"/>
            <a:ext cx="4804752" cy="246221"/>
          </a:xfrm>
          <a:prstGeom prst="rect">
            <a:avLst/>
          </a:prstGeom>
          <a:solidFill>
            <a:srgbClr val="3059D6"/>
          </a:solidFill>
        </p:spPr>
        <p:txBody>
          <a:bodyPr wrap="square" rtlCol="0">
            <a:spAutoFit/>
          </a:bodyPr>
          <a:lstStyle/>
          <a:p>
            <a:r>
              <a:rPr lang="en-US" sz="1000" dirty="0">
                <a:solidFill>
                  <a:srgbClr val="FFFFFF"/>
                </a:solidFill>
              </a:rPr>
              <a:t>Thông tin </a:t>
            </a:r>
            <a:r>
              <a:rPr lang="en-US" sz="1000" dirty="0" err="1">
                <a:solidFill>
                  <a:srgbClr val="FFFFFF"/>
                </a:solidFill>
              </a:rPr>
              <a:t>đặc</a:t>
            </a:r>
            <a:r>
              <a:rPr lang="en-US" sz="1000" dirty="0">
                <a:solidFill>
                  <a:srgbClr val="FFFFFF"/>
                </a:solidFill>
              </a:rPr>
              <a:t> </a:t>
            </a:r>
            <a:r>
              <a:rPr lang="en-US" sz="1000" dirty="0" err="1">
                <a:solidFill>
                  <a:srgbClr val="FFFFFF"/>
                </a:solidFill>
              </a:rPr>
              <a:t>quyền</a:t>
            </a:r>
            <a:r>
              <a:rPr lang="en-US" sz="1000" dirty="0">
                <a:solidFill>
                  <a:srgbClr val="FFFFFF"/>
                </a:solidFill>
              </a:rPr>
              <a:t>, </a:t>
            </a:r>
            <a:r>
              <a:rPr lang="en-US" sz="1000" dirty="0" err="1">
                <a:solidFill>
                  <a:srgbClr val="FFFFFF"/>
                </a:solidFill>
              </a:rPr>
              <a:t>bảo</a:t>
            </a:r>
            <a:r>
              <a:rPr lang="en-US" sz="1000" dirty="0">
                <a:solidFill>
                  <a:srgbClr val="FFFFFF"/>
                </a:solidFill>
              </a:rPr>
              <a:t> </a:t>
            </a:r>
            <a:r>
              <a:rPr lang="en-US" sz="1000" dirty="0" err="1">
                <a:solidFill>
                  <a:srgbClr val="FFFFFF"/>
                </a:solidFill>
              </a:rPr>
              <a:t>mật</a:t>
            </a:r>
            <a:r>
              <a:rPr lang="en-US" sz="1000" dirty="0">
                <a:solidFill>
                  <a:srgbClr val="FFFFFF"/>
                </a:solidFill>
              </a:rPr>
              <a:t> </a:t>
            </a:r>
            <a:r>
              <a:rPr lang="en-US" sz="1000" dirty="0" err="1">
                <a:solidFill>
                  <a:srgbClr val="FFFFFF"/>
                </a:solidFill>
              </a:rPr>
              <a:t>và</a:t>
            </a:r>
            <a:r>
              <a:rPr lang="en-US" sz="1000" dirty="0">
                <a:solidFill>
                  <a:srgbClr val="FFFFFF"/>
                </a:solidFill>
              </a:rPr>
              <a:t> </a:t>
            </a:r>
            <a:r>
              <a:rPr lang="en-US" sz="1000" dirty="0" err="1">
                <a:solidFill>
                  <a:srgbClr val="FFFFFF"/>
                </a:solidFill>
              </a:rPr>
              <a:t>được</a:t>
            </a:r>
            <a:r>
              <a:rPr lang="en-US" sz="1000" dirty="0">
                <a:solidFill>
                  <a:srgbClr val="FFFFFF"/>
                </a:solidFill>
              </a:rPr>
              <a:t> bảo vệ, chỉ dành cho </a:t>
            </a:r>
            <a:r>
              <a:rPr lang="en-US" sz="1000" dirty="0" err="1">
                <a:solidFill>
                  <a:srgbClr val="FFFFFF"/>
                </a:solidFill>
              </a:rPr>
              <a:t>người</a:t>
            </a:r>
            <a:r>
              <a:rPr lang="en-US" sz="1000" dirty="0">
                <a:solidFill>
                  <a:srgbClr val="FFFFFF"/>
                </a:solidFill>
              </a:rPr>
              <a:t> </a:t>
            </a:r>
            <a:r>
              <a:rPr lang="en-US" sz="1000" dirty="0" err="1">
                <a:solidFill>
                  <a:srgbClr val="FFFFFF"/>
                </a:solidFill>
              </a:rPr>
              <a:t>nhận</a:t>
            </a:r>
            <a:r>
              <a:rPr lang="en-US" sz="1000" dirty="0">
                <a:solidFill>
                  <a:srgbClr val="FFFFFF"/>
                </a:solidFill>
              </a:rPr>
              <a:t> </a:t>
            </a:r>
            <a:r>
              <a:rPr lang="vi-VN" sz="1000" dirty="0">
                <a:solidFill>
                  <a:srgbClr val="FFFFFF"/>
                </a:solidFill>
                <a:latin typeface="Calibri" panose="020F0502020204030204" pitchFamily="34" charset="0"/>
                <a:ea typeface="Calibri" panose="020F0502020204030204" pitchFamily="34" charset="0"/>
                <a:cs typeface="Calibri" panose="020F0502020204030204" pitchFamily="34" charset="0"/>
              </a:rPr>
              <a:t>chỉ định</a:t>
            </a:r>
            <a:r>
              <a:rPr lang="en-US" sz="1000" dirty="0">
                <a:solidFill>
                  <a:srgbClr val="FFFFFF"/>
                </a:solidFill>
              </a:rPr>
              <a:t>. </a:t>
            </a:r>
          </a:p>
        </p:txBody>
      </p:sp>
      <p:pic>
        <p:nvPicPr>
          <p:cNvPr id="3" name="Picture 2" descr="Qr code&#10;&#10;AI-generated content may be incorrect.">
            <a:extLst>
              <a:ext uri="{FF2B5EF4-FFF2-40B4-BE49-F238E27FC236}">
                <a16:creationId xmlns:a16="http://schemas.microsoft.com/office/drawing/2014/main" id="{65D0A605-DF4D-80A9-1CAF-D2D972882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672" y="4248727"/>
            <a:ext cx="1941109" cy="1941109"/>
          </a:xfrm>
          <a:prstGeom prst="rect">
            <a:avLst/>
          </a:prstGeom>
        </p:spPr>
      </p:pic>
    </p:spTree>
    <p:extLst>
      <p:ext uri="{BB962C8B-B14F-4D97-AF65-F5344CB8AC3E}">
        <p14:creationId xmlns:p14="http://schemas.microsoft.com/office/powerpoint/2010/main" val="271585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4F5A-09F1-E9B4-56EF-36B995A7C7A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EC3557F-3A0F-045B-8147-1C99D37E74D7}"/>
              </a:ext>
            </a:extLst>
          </p:cNvPr>
          <p:cNvSpPr txBox="1">
            <a:spLocks noGrp="1"/>
          </p:cNvSpPr>
          <p:nvPr>
            <p:ph type="title" idx="4294967295"/>
          </p:nvPr>
        </p:nvSpPr>
        <p:spPr>
          <a:xfrm>
            <a:off x="1694045" y="1426002"/>
            <a:ext cx="9134374" cy="889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Các đơn vị trực thuộc DPU</a:t>
            </a:r>
          </a:p>
        </p:txBody>
      </p:sp>
      <p:sp>
        <p:nvSpPr>
          <p:cNvPr id="3" name="Subtitle 2">
            <a:extLst>
              <a:ext uri="{FF2B5EF4-FFF2-40B4-BE49-F238E27FC236}">
                <a16:creationId xmlns:a16="http://schemas.microsoft.com/office/drawing/2014/main" id="{453909D9-70E5-9F3D-0E11-2D5850176BAD}"/>
              </a:ext>
            </a:extLst>
          </p:cNvPr>
          <p:cNvSpPr>
            <a:spLocks noGrp="1"/>
          </p:cNvSpPr>
          <p:nvPr>
            <p:ph type="subTitle" idx="1"/>
          </p:nvPr>
        </p:nvSpPr>
        <p:spPr>
          <a:xfrm>
            <a:off x="1101213" y="2705138"/>
            <a:ext cx="10373032" cy="3187661"/>
          </a:xfrm>
        </p:spPr>
        <p:txBody>
          <a:bodyPr>
            <a:noAutofit/>
          </a:bodyPr>
          <a:lstStyle/>
          <a:p>
            <a:pPr algn="l">
              <a:lnSpc>
                <a:spcPct val="150000"/>
              </a:lnSpc>
            </a:pPr>
            <a:r>
              <a:rPr lang="en-US" sz="1800" dirty="0" err="1">
                <a:solidFill>
                  <a:schemeClr val="tx1">
                    <a:lumMod val="95000"/>
                    <a:lumOff val="5000"/>
                  </a:schemeClr>
                </a:solidFill>
                <a:effectLst/>
                <a:latin typeface="+mn-lt"/>
              </a:rPr>
              <a:t>Bộ</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Tiện</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ích</a:t>
            </a:r>
            <a:r>
              <a:rPr lang="en-US" sz="1800" dirty="0">
                <a:solidFill>
                  <a:schemeClr val="tx1">
                    <a:lumMod val="95000"/>
                    <a:lumOff val="5000"/>
                  </a:schemeClr>
                </a:solidFill>
                <a:effectLst/>
                <a:latin typeface="+mn-lt"/>
              </a:rPr>
              <a:t> Công cộng (DPU) giám sát các công ty điện lực, khí đốt tự nhiên và nước do nhà đầu tư sở hữu tại Massachusetts. Ngoài ra, DPU còn quy định về an toàn của các công ty vận tải hành khách bằng xe buýt, công ty vận chuyển và các công ty mạng lưới vận tải. Chúng tôi cũng giám sát an toàn của các đường ống dẫn khí đốt tự nhiên.</a:t>
            </a:r>
          </a:p>
          <a:p>
            <a:pPr algn="l">
              <a:lnSpc>
                <a:spcPct val="150000"/>
              </a:lnSpc>
            </a:pPr>
            <a:r>
              <a:rPr lang="en-US" sz="1800" dirty="0">
                <a:solidFill>
                  <a:schemeClr val="tx1">
                    <a:lumMod val="95000"/>
                    <a:lumOff val="5000"/>
                  </a:schemeClr>
                </a:solidFill>
                <a:effectLst/>
                <a:latin typeface="+mn-lt"/>
              </a:rPr>
              <a:t>Để hỗ trợ công tác trong các lĩnh vực này, </a:t>
            </a:r>
            <a:r>
              <a:rPr lang="en-US" sz="1800" dirty="0" err="1">
                <a:solidFill>
                  <a:schemeClr val="tx1">
                    <a:lumMod val="95000"/>
                    <a:lumOff val="5000"/>
                  </a:schemeClr>
                </a:solidFill>
              </a:rPr>
              <a:t>Bộ</a:t>
            </a:r>
            <a:r>
              <a:rPr lang="en-US" sz="1800" dirty="0">
                <a:solidFill>
                  <a:schemeClr val="tx1">
                    <a:lumMod val="95000"/>
                    <a:lumOff val="5000"/>
                  </a:schemeClr>
                </a:solidFill>
              </a:rPr>
              <a:t> </a:t>
            </a:r>
            <a:r>
              <a:rPr lang="en-US" sz="1800" dirty="0" err="1">
                <a:solidFill>
                  <a:schemeClr val="tx1">
                    <a:lumMod val="95000"/>
                    <a:lumOff val="5000"/>
                  </a:schemeClr>
                </a:solidFill>
              </a:rPr>
              <a:t>Tiện</a:t>
            </a:r>
            <a:r>
              <a:rPr lang="en-US" sz="1800" dirty="0">
                <a:solidFill>
                  <a:schemeClr val="tx1">
                    <a:lumMod val="95000"/>
                    <a:lumOff val="5000"/>
                  </a:schemeClr>
                </a:solidFill>
              </a:rPr>
              <a:t> </a:t>
            </a:r>
            <a:r>
              <a:rPr lang="en-US" sz="1800" dirty="0" err="1">
                <a:solidFill>
                  <a:schemeClr val="tx1">
                    <a:lumMod val="95000"/>
                    <a:lumOff val="5000"/>
                  </a:schemeClr>
                </a:solidFill>
              </a:rPr>
              <a:t>ích</a:t>
            </a:r>
            <a:r>
              <a:rPr lang="en-US" sz="1800" dirty="0">
                <a:solidFill>
                  <a:schemeClr val="tx1">
                    <a:lumMod val="95000"/>
                    <a:lumOff val="5000"/>
                  </a:schemeClr>
                </a:solidFill>
              </a:rPr>
              <a:t> </a:t>
            </a:r>
            <a:r>
              <a:rPr lang="en-US" sz="1800" dirty="0">
                <a:solidFill>
                  <a:schemeClr val="tx1">
                    <a:lumMod val="95000"/>
                    <a:lumOff val="5000"/>
                  </a:schemeClr>
                </a:solidFill>
                <a:effectLst/>
                <a:latin typeface="+mn-lt"/>
              </a:rPr>
              <a:t>Công cộng đã thành lập các phòng ban sau: </a:t>
            </a:r>
            <a:r>
              <a:rPr lang="en-US" sz="1800" dirty="0" err="1">
                <a:solidFill>
                  <a:schemeClr val="tx1">
                    <a:lumMod val="95000"/>
                    <a:lumOff val="5000"/>
                  </a:schemeClr>
                </a:solidFill>
                <a:effectLst/>
                <a:latin typeface="+mn-lt"/>
              </a:rPr>
              <a:t>Phòng</a:t>
            </a:r>
            <a:r>
              <a:rPr lang="en-US" sz="1800" dirty="0">
                <a:solidFill>
                  <a:schemeClr val="tx1">
                    <a:lumMod val="95000"/>
                    <a:lumOff val="5000"/>
                  </a:schemeClr>
                </a:solidFill>
                <a:effectLst/>
                <a:latin typeface="+mn-lt"/>
              </a:rPr>
              <a:t> Bảo </a:t>
            </a:r>
            <a:r>
              <a:rPr lang="en-US" sz="1800" dirty="0" err="1">
                <a:solidFill>
                  <a:schemeClr val="tx1">
                    <a:lumMod val="95000"/>
                    <a:lumOff val="5000"/>
                  </a:schemeClr>
                </a:solidFill>
                <a:effectLst/>
                <a:latin typeface="+mn-lt"/>
              </a:rPr>
              <a:t>vệ</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Người</a:t>
            </a:r>
            <a:r>
              <a:rPr lang="en-US" sz="1800" dirty="0">
                <a:solidFill>
                  <a:schemeClr val="tx1">
                    <a:lumMod val="95000"/>
                    <a:lumOff val="5000"/>
                  </a:schemeClr>
                </a:solidFill>
                <a:effectLst/>
                <a:latin typeface="+mn-lt"/>
              </a:rPr>
              <a:t> tiêu dùng, Phòng Điện lực, Phòng Khí đốt, Phòng An toàn Đường ống, Phòng Công ty Mạng lưới Vận tải (TNC) và Phòng Giám sát Vận tải.</a:t>
            </a:r>
          </a:p>
        </p:txBody>
      </p:sp>
      <p:cxnSp>
        <p:nvCxnSpPr>
          <p:cNvPr id="8" name="Straight Connector 7">
            <a:extLst>
              <a:ext uri="{FF2B5EF4-FFF2-40B4-BE49-F238E27FC236}">
                <a16:creationId xmlns:a16="http://schemas.microsoft.com/office/drawing/2014/main" id="{4FF3387C-5263-5817-D164-4B6E20FED4C0}"/>
              </a:ext>
              <a:ext uri="{C183D7F6-B498-43B3-948B-1728B52AA6E4}">
                <adec:decorative xmlns:adec="http://schemas.microsoft.com/office/drawing/2017/decorative" val="1"/>
              </a:ext>
            </a:extLst>
          </p:cNvPr>
          <p:cNvCxnSpPr>
            <a:cxnSpLocks/>
          </p:cNvCxnSpPr>
          <p:nvPr/>
        </p:nvCxnSpPr>
        <p:spPr>
          <a:xfrm>
            <a:off x="1219200" y="2510228"/>
            <a:ext cx="1007806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6E46001-881F-424F-BA33-C1387FF875C1}"/>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34F51730-5616-45E8-7E4D-46054C1A95DC}"/>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10</a:t>
            </a:fld>
            <a:endParaRPr lang="en-US"/>
          </a:p>
        </p:txBody>
      </p:sp>
      <p:sp>
        <p:nvSpPr>
          <p:cNvPr id="6" name="TextBox 5">
            <a:extLst>
              <a:ext uri="{FF2B5EF4-FFF2-40B4-BE49-F238E27FC236}">
                <a16:creationId xmlns:a16="http://schemas.microsoft.com/office/drawing/2014/main" id="{A3CB2FBB-A09D-8425-9DF6-A4A232A72F4C}"/>
              </a:ext>
              <a:ext uri="{C183D7F6-B498-43B3-948B-1728B52AA6E4}">
                <adec:decorative xmlns:adec="http://schemas.microsoft.com/office/drawing/2017/decorative" val="1"/>
              </a:ext>
            </a:extLst>
          </p:cNvPr>
          <p:cNvSpPr txBox="1"/>
          <p:nvPr/>
        </p:nvSpPr>
        <p:spPr>
          <a:xfrm>
            <a:off x="7696200" y="6485181"/>
            <a:ext cx="441682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389205886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32422A-D8A1-07DD-6DF4-82514A33F2EE}"/>
              </a:ext>
            </a:extLst>
          </p:cNvPr>
          <p:cNvSpPr txBox="1">
            <a:spLocks noGrp="1"/>
          </p:cNvSpPr>
          <p:nvPr>
            <p:ph type="title"/>
          </p:nvPr>
        </p:nvSpPr>
        <p:spPr>
          <a:xfrm>
            <a:off x="1762510" y="608686"/>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Phòng Tiêu dùng</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4" name="Subtitle">
            <a:extLst>
              <a:ext uri="{FF2B5EF4-FFF2-40B4-BE49-F238E27FC236}">
                <a16:creationId xmlns:a16="http://schemas.microsoft.com/office/drawing/2014/main" id="{37A307AE-29E9-8C3E-F668-23CFF506EC33}"/>
              </a:ext>
            </a:extLst>
          </p:cNvPr>
          <p:cNvSpPr txBox="1"/>
          <p:nvPr/>
        </p:nvSpPr>
        <p:spPr>
          <a:xfrm>
            <a:off x="1897626" y="257259"/>
            <a:ext cx="2213198"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phòng ban của DPU</a:t>
            </a:r>
          </a:p>
        </p:txBody>
      </p:sp>
      <p:sp>
        <p:nvSpPr>
          <p:cNvPr id="3" name="TextBox">
            <a:extLst>
              <a:ext uri="{FF2B5EF4-FFF2-40B4-BE49-F238E27FC236}">
                <a16:creationId xmlns:a16="http://schemas.microsoft.com/office/drawing/2014/main" id="{50213ABA-00CD-4515-A174-7D4AFBAF048E}"/>
              </a:ext>
            </a:extLst>
          </p:cNvPr>
          <p:cNvSpPr>
            <a:spLocks noGrp="1"/>
          </p:cNvSpPr>
          <p:nvPr>
            <p:ph idx="1"/>
          </p:nvPr>
        </p:nvSpPr>
        <p:spPr>
          <a:xfrm>
            <a:off x="1762510" y="2134344"/>
            <a:ext cx="8753090" cy="2889250"/>
          </a:xfrm>
        </p:spPr>
        <p:txBody>
          <a:bodyPr>
            <a:normAutofit/>
          </a:bodyPr>
          <a:lstStyle/>
          <a:p>
            <a:pPr marL="0" indent="0" algn="l">
              <a:lnSpc>
                <a:spcPct val="150000"/>
              </a:lnSpc>
              <a:buNone/>
            </a:pPr>
            <a:r>
              <a:rPr lang="en-US" sz="1800" i="0" dirty="0">
                <a:solidFill>
                  <a:schemeClr val="tx1">
                    <a:lumMod val="95000"/>
                    <a:lumOff val="5000"/>
                  </a:schemeClr>
                </a:solidFill>
                <a:effectLst/>
                <a:latin typeface="+mn-lt"/>
              </a:rPr>
              <a:t>Phòng Dịch vụ Người tiêu dùng của </a:t>
            </a:r>
            <a:r>
              <a:rPr lang="en-US" sz="1800" i="0" dirty="0" err="1">
                <a:solidFill>
                  <a:schemeClr val="tx1">
                    <a:lumMod val="95000"/>
                    <a:lumOff val="5000"/>
                  </a:schemeClr>
                </a:solidFill>
                <a:effectLst/>
                <a:latin typeface="+mn-lt"/>
              </a:rPr>
              <a:t>Bộ</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Tiện</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ích</a:t>
            </a:r>
            <a:r>
              <a:rPr lang="en-US" sz="1800" i="0" dirty="0">
                <a:solidFill>
                  <a:schemeClr val="tx1">
                    <a:lumMod val="95000"/>
                    <a:lumOff val="5000"/>
                  </a:schemeClr>
                </a:solidFill>
                <a:effectLst/>
                <a:latin typeface="+mn-lt"/>
              </a:rPr>
              <a:t> Công cộng (DPU) hỗ trợ người tiêu dùng trong việc giải quyết tranh chấp với các công ty </a:t>
            </a:r>
            <a:r>
              <a:rPr lang="en-US" sz="1800" i="0" dirty="0" err="1">
                <a:solidFill>
                  <a:schemeClr val="tx1">
                    <a:lumMod val="95000"/>
                    <a:lumOff val="5000"/>
                  </a:schemeClr>
                </a:solidFill>
                <a:effectLst/>
                <a:latin typeface="+mn-lt"/>
              </a:rPr>
              <a:t>tiện</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ích</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thông</a:t>
            </a:r>
            <a:r>
              <a:rPr lang="en-US" sz="1800" i="0" dirty="0">
                <a:solidFill>
                  <a:schemeClr val="tx1">
                    <a:lumMod val="95000"/>
                    <a:lumOff val="5000"/>
                  </a:schemeClr>
                </a:solidFill>
                <a:effectLst/>
                <a:latin typeface="+mn-lt"/>
              </a:rPr>
              <a:t> qua </a:t>
            </a:r>
            <a:r>
              <a:rPr lang="en-US" sz="1800" i="0" dirty="0" err="1">
                <a:solidFill>
                  <a:schemeClr val="tx1">
                    <a:lumMod val="95000"/>
                    <a:lumOff val="5000"/>
                  </a:schemeClr>
                </a:solidFill>
                <a:effectLst/>
                <a:latin typeface="+mn-lt"/>
              </a:rPr>
              <a:t>hòa</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giải</a:t>
            </a:r>
            <a:r>
              <a:rPr lang="en-US" sz="1800" i="0" dirty="0">
                <a:solidFill>
                  <a:schemeClr val="tx1">
                    <a:lumMod val="95000"/>
                    <a:lumOff val="5000"/>
                  </a:schemeClr>
                </a:solidFill>
                <a:effectLst/>
                <a:latin typeface="+mn-lt"/>
              </a:rPr>
              <a:t>, đánh giá tuân thủ quy định và dịch vụ khách hàng, cũng như cung cấp thông tin giáo dục. Vui lòng liên hệ với chúng tôi nếu bạn cần hỗ trợ giải quyết vấn đề liên quan đến dịch vụ điện, gas hoặc nước do nhà đầu tư sở hữu.</a:t>
            </a:r>
            <a:endParaRPr lang="en-US" sz="1800" dirty="0">
              <a:solidFill>
                <a:schemeClr val="tx1">
                  <a:lumMod val="95000"/>
                  <a:lumOff val="5000"/>
                </a:schemeClr>
              </a:solidFill>
              <a:latin typeface="+mn-lt"/>
            </a:endParaRPr>
          </a:p>
        </p:txBody>
      </p:sp>
      <p:sp>
        <p:nvSpPr>
          <p:cNvPr id="5" name="TextBox 4">
            <a:extLst>
              <a:ext uri="{FF2B5EF4-FFF2-40B4-BE49-F238E27FC236}">
                <a16:creationId xmlns:a16="http://schemas.microsoft.com/office/drawing/2014/main" id="{B755289E-F35C-8372-554C-7940B0B23D1F}"/>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44D5572C-EB1C-E277-04A0-FDF0CA9ED344}"/>
              </a:ext>
            </a:extLst>
          </p:cNvPr>
          <p:cNvSpPr>
            <a:spLocks noGrp="1"/>
          </p:cNvSpPr>
          <p:nvPr>
            <p:ph type="sldNum" sz="quarter" idx="12"/>
          </p:nvPr>
        </p:nvSpPr>
        <p:spPr/>
        <p:txBody>
          <a:bodyPr/>
          <a:lstStyle/>
          <a:p>
            <a:fld id="{916DD4DD-C7C6-4D6D-8F5D-DD8D6ECDBD3A}" type="slidenum">
              <a:rPr lang="en-US" smtClean="0"/>
              <a:t>11</a:t>
            </a:fld>
            <a:endParaRPr lang="en-US"/>
          </a:p>
        </p:txBody>
      </p:sp>
      <p:sp>
        <p:nvSpPr>
          <p:cNvPr id="4" name="TextBox 3">
            <a:extLst>
              <a:ext uri="{FF2B5EF4-FFF2-40B4-BE49-F238E27FC236}">
                <a16:creationId xmlns:a16="http://schemas.microsoft.com/office/drawing/2014/main" id="{22668552-884B-B131-346B-6028AEE8A305}"/>
              </a:ext>
              <a:ext uri="{C183D7F6-B498-43B3-948B-1728B52AA6E4}">
                <adec:decorative xmlns:adec="http://schemas.microsoft.com/office/drawing/2017/decorative" val="1"/>
              </a:ext>
            </a:extLst>
          </p:cNvPr>
          <p:cNvSpPr txBox="1"/>
          <p:nvPr/>
        </p:nvSpPr>
        <p:spPr>
          <a:xfrm>
            <a:off x="7743825" y="6485181"/>
            <a:ext cx="4369200"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129968523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85BE02-D14C-AEE1-5F6B-D607414F3BC9}"/>
              </a:ext>
            </a:extLst>
          </p:cNvPr>
          <p:cNvSpPr txBox="1">
            <a:spLocks noGrp="1"/>
          </p:cNvSpPr>
          <p:nvPr>
            <p:ph type="title"/>
          </p:nvPr>
        </p:nvSpPr>
        <p:spPr>
          <a:xfrm>
            <a:off x="1772036" y="608686"/>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1B3155"/>
                </a:solidFill>
                <a:effectLst/>
                <a:uLnTx/>
                <a:uFillTx/>
                <a:latin typeface="Calibri" panose="020F0502020204030204" pitchFamily="34" charset="0"/>
                <a:ea typeface="+mj-ea"/>
                <a:cs typeface="Calibri" panose="020F0502020204030204" pitchFamily="34" charset="0"/>
              </a:rPr>
              <a:t>Phòng</a:t>
            </a:r>
            <a:r>
              <a:rPr kumimoji="0" lang="en-US" sz="4000" b="0" i="0" u="none" strike="noStrike" kern="1200" cap="none" spc="0" normalizeH="0" baseline="0" noProof="0" dirty="0">
                <a:ln>
                  <a:noFill/>
                </a:ln>
                <a:solidFill>
                  <a:srgbClr val="1B3155"/>
                </a:solidFill>
                <a:effectLst/>
                <a:uLnTx/>
                <a:uFillTx/>
                <a:latin typeface="Calibri" panose="020F0502020204030204" pitchFamily="34" charset="0"/>
                <a:ea typeface="+mj-ea"/>
                <a:cs typeface="Calibri" panose="020F0502020204030204" pitchFamily="34" charset="0"/>
              </a:rPr>
              <a:t> </a:t>
            </a:r>
            <a:r>
              <a:rPr kumimoji="0" lang="en-US" sz="4000" b="0" i="0" u="none" strike="noStrike" kern="1200" cap="none" spc="0" normalizeH="0" baseline="0" noProof="0" dirty="0" err="1">
                <a:ln>
                  <a:noFill/>
                </a:ln>
                <a:solidFill>
                  <a:srgbClr val="1B3155"/>
                </a:solidFill>
                <a:effectLst/>
                <a:uLnTx/>
                <a:uFillTx/>
                <a:latin typeface="Calibri" panose="020F0502020204030204" pitchFamily="34" charset="0"/>
                <a:ea typeface="+mj-ea"/>
                <a:cs typeface="Calibri" panose="020F0502020204030204" pitchFamily="34" charset="0"/>
              </a:rPr>
              <a:t>Điện</a:t>
            </a:r>
            <a:r>
              <a:rPr kumimoji="0" lang="en-US" sz="4000" b="0" i="0" u="none" strike="noStrike" kern="1200" cap="none" spc="0" normalizeH="0" baseline="0" noProof="0" dirty="0">
                <a:ln>
                  <a:noFill/>
                </a:ln>
                <a:solidFill>
                  <a:srgbClr val="1B3155"/>
                </a:solidFill>
                <a:effectLst/>
                <a:uLnTx/>
                <a:uFillTx/>
                <a:latin typeface="Calibri" panose="020F0502020204030204" pitchFamily="34" charset="0"/>
                <a:ea typeface="+mj-ea"/>
                <a:cs typeface="Calibri" panose="020F0502020204030204" pitchFamily="34" charset="0"/>
              </a:rPr>
              <a:t> </a:t>
            </a:r>
            <a:r>
              <a:rPr kumimoji="0" lang="en-US" sz="4000" b="0" i="0" u="none" strike="noStrike" kern="1200" cap="none" spc="0" normalizeH="0" baseline="0" noProof="0" dirty="0" err="1">
                <a:ln>
                  <a:noFill/>
                </a:ln>
                <a:solidFill>
                  <a:srgbClr val="1B3155"/>
                </a:solidFill>
                <a:effectLst/>
                <a:uLnTx/>
                <a:uFillTx/>
                <a:latin typeface="Calibri" panose="020F0502020204030204" pitchFamily="34" charset="0"/>
                <a:ea typeface="+mj-ea"/>
                <a:cs typeface="Calibri" panose="020F0502020204030204" pitchFamily="34" charset="0"/>
              </a:rPr>
              <a:t>lực</a:t>
            </a:r>
            <a:r>
              <a:rPr kumimoji="0" lang="en-US" sz="4000" b="0" i="0" u="none" strike="noStrike" kern="1200" cap="none" spc="0" normalizeH="0" baseline="0" noProof="0" dirty="0">
                <a:ln>
                  <a:noFill/>
                </a:ln>
                <a:solidFill>
                  <a:srgbClr val="1B3155"/>
                </a:solidFill>
                <a:effectLst/>
                <a:uLnTx/>
                <a:uFillTx/>
                <a:latin typeface="Calibri" panose="020F0502020204030204" pitchFamily="34" charset="0"/>
                <a:ea typeface="+mj-ea"/>
                <a:cs typeface="Calibri" panose="020F0502020204030204" pitchFamily="34" charset="0"/>
              </a:rPr>
              <a:t> (EPD)</a:t>
            </a:r>
            <a:endParaRPr kumimoji="0" lang="en-US" sz="1800" b="0" i="1" u="none" strike="noStrike" kern="1200" cap="none" spc="0" normalizeH="0" baseline="0" noProof="0" dirty="0">
              <a:ln>
                <a:noFill/>
              </a:ln>
              <a:solidFill>
                <a:srgbClr val="1B3155"/>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79711F8A-1B95-B378-8748-FE489CE21493}"/>
              </a:ext>
            </a:extLst>
          </p:cNvPr>
          <p:cNvSpPr txBox="1"/>
          <p:nvPr/>
        </p:nvSpPr>
        <p:spPr>
          <a:xfrm>
            <a:off x="1897625" y="257259"/>
            <a:ext cx="2117783"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bộ phận của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72036" y="2162690"/>
            <a:ext cx="8276839" cy="2917825"/>
          </a:xfrm>
        </p:spPr>
        <p:txBody>
          <a:bodyPr>
            <a:normAutofit/>
          </a:bodyPr>
          <a:lstStyle/>
          <a:p>
            <a:pPr marL="0" indent="0">
              <a:lnSpc>
                <a:spcPct val="150000"/>
              </a:lnSpc>
              <a:buNone/>
            </a:pPr>
            <a:r>
              <a:rPr lang="en-US" sz="1800" i="0" dirty="0">
                <a:solidFill>
                  <a:schemeClr val="tx1">
                    <a:lumMod val="95000"/>
                    <a:lumOff val="5000"/>
                  </a:schemeClr>
                </a:solidFill>
                <a:effectLst/>
                <a:latin typeface="+mn-lt"/>
              </a:rPr>
              <a:t>Sứ </a:t>
            </a:r>
            <a:r>
              <a:rPr lang="en-US" sz="1800" i="0" dirty="0" err="1">
                <a:solidFill>
                  <a:schemeClr val="tx1">
                    <a:lumMod val="95000"/>
                    <a:lumOff val="5000"/>
                  </a:schemeClr>
                </a:solidFill>
                <a:effectLst/>
                <a:latin typeface="+mn-lt"/>
              </a:rPr>
              <a:t>mệnh</a:t>
            </a:r>
            <a:r>
              <a:rPr lang="en-US" sz="1800" i="0" dirty="0">
                <a:solidFill>
                  <a:schemeClr val="tx1">
                    <a:lumMod val="95000"/>
                    <a:lumOff val="5000"/>
                  </a:schemeClr>
                </a:solidFill>
                <a:effectLst/>
                <a:latin typeface="+mn-lt"/>
              </a:rPr>
              <a:t> của</a:t>
            </a:r>
            <a:r>
              <a:rPr lang="en-US" sz="1800" dirty="0">
                <a:solidFill>
                  <a:schemeClr val="tx1">
                    <a:lumMod val="95000"/>
                    <a:lumOff val="5000"/>
                  </a:schemeClr>
                </a:solidFill>
                <a:latin typeface="+mn-lt"/>
              </a:rPr>
              <a:t> </a:t>
            </a:r>
            <a:r>
              <a:rPr lang="en-US" sz="1800" dirty="0" err="1">
                <a:solidFill>
                  <a:schemeClr val="tx1">
                    <a:lumMod val="95000"/>
                    <a:lumOff val="5000"/>
                  </a:schemeClr>
                </a:solidFill>
                <a:latin typeface="+mn-lt"/>
              </a:rPr>
              <a:t>Phòng</a:t>
            </a:r>
            <a:r>
              <a:rPr lang="en-US" sz="1800" i="0" dirty="0">
                <a:solidFill>
                  <a:schemeClr val="tx1">
                    <a:lumMod val="95000"/>
                    <a:lumOff val="5000"/>
                  </a:schemeClr>
                </a:solidFill>
                <a:effectLst/>
                <a:latin typeface="+mn-lt"/>
              </a:rPr>
              <a:t> Điện lực là đảm bảo các công ty phân phối điện tại Massachusetts cung cấp cho khách hàng nguồn điện đáng tin cậy nhất với chi phí thấp nhất có thể. EPD cũng giám sát và triển khai các sáng kiến khuyến khích sử dụng năng lượng sạch và tái tạo.</a:t>
            </a:r>
            <a:endParaRPr lang="en-US" sz="1800" dirty="0">
              <a:solidFill>
                <a:schemeClr val="tx1">
                  <a:lumMod val="95000"/>
                  <a:lumOff val="5000"/>
                </a:schemeClr>
              </a:solidFill>
              <a:latin typeface="+mn-lt"/>
            </a:endParaRPr>
          </a:p>
        </p:txBody>
      </p:sp>
      <p:sp>
        <p:nvSpPr>
          <p:cNvPr id="4" name="TextBox 3">
            <a:extLst>
              <a:ext uri="{FF2B5EF4-FFF2-40B4-BE49-F238E27FC236}">
                <a16:creationId xmlns:a16="http://schemas.microsoft.com/office/drawing/2014/main" id="{4B43A323-7DB2-158D-05A3-46713E5F5286}"/>
              </a:ext>
              <a:ext uri="{C183D7F6-B498-43B3-948B-1728B52AA6E4}">
                <adec:decorative xmlns:adec="http://schemas.microsoft.com/office/drawing/2017/decorative" val="1"/>
              </a:ext>
            </a:extLst>
          </p:cNvPr>
          <p:cNvSpPr txBox="1"/>
          <p:nvPr/>
        </p:nvSpPr>
        <p:spPr>
          <a:xfrm>
            <a:off x="866774"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98006AA1-AFF6-8D34-17EA-3FC9996EC5BA}"/>
              </a:ext>
            </a:extLst>
          </p:cNvPr>
          <p:cNvSpPr>
            <a:spLocks noGrp="1"/>
          </p:cNvSpPr>
          <p:nvPr>
            <p:ph type="sldNum" sz="quarter" idx="12"/>
          </p:nvPr>
        </p:nvSpPr>
        <p:spPr/>
        <p:txBody>
          <a:bodyPr/>
          <a:lstStyle/>
          <a:p>
            <a:fld id="{916DD4DD-C7C6-4D6D-8F5D-DD8D6ECDBD3A}" type="slidenum">
              <a:rPr lang="en-US" smtClean="0"/>
              <a:t>12</a:t>
            </a:fld>
            <a:endParaRPr lang="en-US"/>
          </a:p>
        </p:txBody>
      </p:sp>
      <p:sp>
        <p:nvSpPr>
          <p:cNvPr id="5" name="TextBox 4">
            <a:extLst>
              <a:ext uri="{FF2B5EF4-FFF2-40B4-BE49-F238E27FC236}">
                <a16:creationId xmlns:a16="http://schemas.microsoft.com/office/drawing/2014/main" id="{FA5CA00D-7173-915A-5406-057C6945AAD8}"/>
              </a:ext>
              <a:ext uri="{C183D7F6-B498-43B3-948B-1728B52AA6E4}">
                <adec:decorative xmlns:adec="http://schemas.microsoft.com/office/drawing/2017/decorative" val="1"/>
              </a:ext>
            </a:extLst>
          </p:cNvPr>
          <p:cNvSpPr txBox="1"/>
          <p:nvPr/>
        </p:nvSpPr>
        <p:spPr>
          <a:xfrm>
            <a:off x="7667625" y="6485181"/>
            <a:ext cx="4445400"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303841451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0D8445B-596B-9D9C-14D3-0CE913D2E0AB}"/>
              </a:ext>
            </a:extLst>
          </p:cNvPr>
          <p:cNvSpPr txBox="1">
            <a:spLocks noGrp="1"/>
          </p:cNvSpPr>
          <p:nvPr>
            <p:ph type="title"/>
          </p:nvPr>
        </p:nvSpPr>
        <p:spPr>
          <a:xfrm>
            <a:off x="1772035" y="595813"/>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lang="en-US" sz="4000" dirty="0" err="1">
                <a:solidFill>
                  <a:srgbClr val="1B3155"/>
                </a:solidFill>
              </a:rPr>
              <a:t>Phòng</a:t>
            </a:r>
            <a:r>
              <a:rPr lang="en-US" sz="4000" dirty="0">
                <a:solidFill>
                  <a:srgbClr val="1B3155"/>
                </a:solidFill>
              </a:rPr>
              <a:t> </a:t>
            </a:r>
            <a:r>
              <a:rPr kumimoji="0" lang="en-US" sz="4000" b="0" i="0" u="none" strike="noStrike" kern="1200" cap="none" spc="0" normalizeH="0" baseline="0" noProof="0" dirty="0" err="1">
                <a:ln>
                  <a:noFill/>
                </a:ln>
                <a:solidFill>
                  <a:srgbClr val="1B3155"/>
                </a:solidFill>
                <a:effectLst/>
                <a:uLnTx/>
                <a:uFillTx/>
                <a:latin typeface="Calibri" panose="020F0502020204030204" pitchFamily="34" charset="0"/>
                <a:ea typeface="+mj-ea"/>
                <a:cs typeface="Calibri" panose="020F0502020204030204" pitchFamily="34" charset="0"/>
              </a:rPr>
              <a:t>Khí</a:t>
            </a:r>
            <a:r>
              <a:rPr kumimoji="0" lang="en-US" sz="4000" b="0" i="0" u="none" strike="noStrike" kern="1200" cap="none" spc="0" normalizeH="0" baseline="0" noProof="0" dirty="0">
                <a:ln>
                  <a:noFill/>
                </a:ln>
                <a:solidFill>
                  <a:srgbClr val="1B3155"/>
                </a:solidFill>
                <a:effectLst/>
                <a:uLnTx/>
                <a:uFillTx/>
                <a:latin typeface="Calibri" panose="020F0502020204030204" pitchFamily="34" charset="0"/>
                <a:ea typeface="+mj-ea"/>
                <a:cs typeface="Calibri" panose="020F0502020204030204" pitchFamily="34" charset="0"/>
              </a:rPr>
              <a:t> gas</a:t>
            </a:r>
            <a:endParaRPr kumimoji="0" lang="en-US" sz="1800" b="0" i="1" u="none" strike="noStrike" kern="1200" cap="none" spc="0" normalizeH="0" baseline="0" noProof="0" dirty="0">
              <a:ln>
                <a:noFill/>
              </a:ln>
              <a:solidFill>
                <a:srgbClr val="1B3155"/>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2739D8A5-8AB9-B4BF-CEB1-EE00BD654649}"/>
              </a:ext>
            </a:extLst>
          </p:cNvPr>
          <p:cNvSpPr txBox="1"/>
          <p:nvPr/>
        </p:nvSpPr>
        <p:spPr>
          <a:xfrm>
            <a:off x="1897625" y="257259"/>
            <a:ext cx="2109831"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bộ phận của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72035" y="2372513"/>
            <a:ext cx="7933941" cy="2399512"/>
          </a:xfrm>
        </p:spPr>
        <p:txBody>
          <a:bodyPr>
            <a:normAutofit/>
          </a:bodyPr>
          <a:lstStyle/>
          <a:p>
            <a:pPr marL="0" indent="0" algn="l">
              <a:lnSpc>
                <a:spcPct val="150000"/>
              </a:lnSpc>
              <a:buNone/>
            </a:pPr>
            <a:r>
              <a:rPr lang="en-US" sz="1800" i="0" dirty="0">
                <a:solidFill>
                  <a:schemeClr val="tx1">
                    <a:lumMod val="95000"/>
                    <a:lumOff val="5000"/>
                  </a:schemeClr>
                </a:solidFill>
                <a:effectLst/>
                <a:latin typeface="+mn-lt"/>
              </a:rPr>
              <a:t>Sứ mệnh của </a:t>
            </a:r>
            <a:r>
              <a:rPr lang="en-US" sz="1800" i="0" dirty="0" err="1">
                <a:solidFill>
                  <a:schemeClr val="tx1">
                    <a:lumMod val="95000"/>
                    <a:lumOff val="5000"/>
                  </a:schemeClr>
                </a:solidFill>
                <a:effectLst/>
                <a:latin typeface="+mn-lt"/>
              </a:rPr>
              <a:t>Phòng</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Khí</a:t>
            </a:r>
            <a:r>
              <a:rPr lang="en-US" sz="1800" i="0" dirty="0">
                <a:solidFill>
                  <a:schemeClr val="tx1">
                    <a:lumMod val="95000"/>
                    <a:lumOff val="5000"/>
                  </a:schemeClr>
                </a:solidFill>
                <a:effectLst/>
                <a:latin typeface="+mn-lt"/>
              </a:rPr>
              <a:t> đốt là đảm bảo các công ty khí đốt tại Massachusetts cung cấp cho khách hàng nguồn tài nguyên đáng tin cậy nhất với chi phí thấp nhất có thể.</a:t>
            </a:r>
            <a:endParaRPr lang="en-US" sz="1800" dirty="0">
              <a:solidFill>
                <a:schemeClr val="tx1">
                  <a:lumMod val="95000"/>
                  <a:lumOff val="5000"/>
                </a:schemeClr>
              </a:solidFill>
              <a:latin typeface="+mn-lt"/>
            </a:endParaRPr>
          </a:p>
        </p:txBody>
      </p:sp>
      <p:sp>
        <p:nvSpPr>
          <p:cNvPr id="4" name="TextBox 3">
            <a:extLst>
              <a:ext uri="{FF2B5EF4-FFF2-40B4-BE49-F238E27FC236}">
                <a16:creationId xmlns:a16="http://schemas.microsoft.com/office/drawing/2014/main" id="{ED7F0243-B265-5D17-D1A3-1AB4F3EA029A}"/>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E9AEA083-1C91-4B55-F9FD-8E32CA94DA9C}"/>
              </a:ext>
            </a:extLst>
          </p:cNvPr>
          <p:cNvSpPr>
            <a:spLocks noGrp="1"/>
          </p:cNvSpPr>
          <p:nvPr>
            <p:ph type="sldNum" sz="quarter" idx="12"/>
          </p:nvPr>
        </p:nvSpPr>
        <p:spPr/>
        <p:txBody>
          <a:bodyPr/>
          <a:lstStyle/>
          <a:p>
            <a:fld id="{916DD4DD-C7C6-4D6D-8F5D-DD8D6ECDBD3A}" type="slidenum">
              <a:rPr lang="en-US" smtClean="0"/>
              <a:t>13</a:t>
            </a:fld>
            <a:endParaRPr lang="en-US"/>
          </a:p>
        </p:txBody>
      </p:sp>
      <p:sp>
        <p:nvSpPr>
          <p:cNvPr id="5" name="TextBox 4">
            <a:extLst>
              <a:ext uri="{FF2B5EF4-FFF2-40B4-BE49-F238E27FC236}">
                <a16:creationId xmlns:a16="http://schemas.microsoft.com/office/drawing/2014/main" id="{28F523EC-340D-B39C-9B10-FC8750B2B755}"/>
              </a:ext>
              <a:ext uri="{C183D7F6-B498-43B3-948B-1728B52AA6E4}">
                <adec:decorative xmlns:adec="http://schemas.microsoft.com/office/drawing/2017/decorative" val="1"/>
              </a:ext>
            </a:extLst>
          </p:cNvPr>
          <p:cNvSpPr txBox="1"/>
          <p:nvPr/>
        </p:nvSpPr>
        <p:spPr>
          <a:xfrm>
            <a:off x="7667625" y="6485181"/>
            <a:ext cx="4445400"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được bảo vệ, chỉ dành cho người nhận dự định. </a:t>
            </a:r>
          </a:p>
        </p:txBody>
      </p:sp>
    </p:spTree>
    <p:extLst>
      <p:ext uri="{BB962C8B-B14F-4D97-AF65-F5344CB8AC3E}">
        <p14:creationId xmlns:p14="http://schemas.microsoft.com/office/powerpoint/2010/main" val="334908402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4323F10-A49D-0C91-95DB-9B5AD35279E3}"/>
              </a:ext>
            </a:extLst>
          </p:cNvPr>
          <p:cNvSpPr txBox="1">
            <a:spLocks noGrp="1"/>
          </p:cNvSpPr>
          <p:nvPr>
            <p:ph type="title"/>
          </p:nvPr>
        </p:nvSpPr>
        <p:spPr>
          <a:xfrm>
            <a:off x="1762510" y="595813"/>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Phòng An toàn Hệ thống Ống dẫn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16D746D5-063F-5D54-45A1-F694FF4FD67E}"/>
              </a:ext>
            </a:extLst>
          </p:cNvPr>
          <p:cNvSpPr txBox="1"/>
          <p:nvPr/>
        </p:nvSpPr>
        <p:spPr>
          <a:xfrm>
            <a:off x="1897625" y="257259"/>
            <a:ext cx="2229101"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phòng ban của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62510" y="1825625"/>
            <a:ext cx="8666980" cy="4351338"/>
          </a:xfrm>
        </p:spPr>
        <p:txBody>
          <a:bodyPr>
            <a:noAutofit/>
          </a:bodyPr>
          <a:lstStyle/>
          <a:p>
            <a:pPr marL="0" indent="0">
              <a:lnSpc>
                <a:spcPct val="150000"/>
              </a:lnSpc>
              <a:buNone/>
            </a:pPr>
            <a:r>
              <a:rPr lang="en-US" sz="1800" i="0" dirty="0">
                <a:solidFill>
                  <a:schemeClr val="tx1">
                    <a:lumMod val="95000"/>
                    <a:lumOff val="5000"/>
                  </a:schemeClr>
                </a:solidFill>
                <a:effectLst/>
                <a:latin typeface="+mn-lt"/>
              </a:rPr>
              <a:t>Phòng An toàn Hệ thống Ống dẫn đóng vai trò là cơ quan thực thi của </a:t>
            </a:r>
            <a:r>
              <a:rPr lang="en-US" sz="1800" i="0" dirty="0" err="1">
                <a:solidFill>
                  <a:schemeClr val="tx1">
                    <a:lumMod val="95000"/>
                    <a:lumOff val="5000"/>
                  </a:schemeClr>
                </a:solidFill>
                <a:effectLst/>
                <a:latin typeface="+mn-lt"/>
              </a:rPr>
              <a:t>Bộ</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Tiện</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ích</a:t>
            </a:r>
            <a:r>
              <a:rPr lang="en-US" sz="1800" i="0" dirty="0">
                <a:solidFill>
                  <a:schemeClr val="tx1">
                    <a:lumMod val="95000"/>
                    <a:lumOff val="5000"/>
                  </a:schemeClr>
                </a:solidFill>
                <a:effectLst/>
                <a:latin typeface="+mn-lt"/>
              </a:rPr>
              <a:t> Công cộng, đảm bảo rằng các nhà điều hành của các công ty phân phối khí đốt tự nhiên, các phòng khí đốt của thành phố, các công ty phân phối hơi nước và các nhà điều hành nội bang khác tuân thủ các quy định của tiểu bang và liên bang về an toàn. Phòng này cũng giám sát các nhà </a:t>
            </a:r>
            <a:r>
              <a:rPr lang="en-US" sz="1800" i="0" dirty="0" err="1">
                <a:solidFill>
                  <a:schemeClr val="tx1">
                    <a:lumMod val="95000"/>
                    <a:lumOff val="5000"/>
                  </a:schemeClr>
                </a:solidFill>
                <a:effectLst/>
                <a:latin typeface="+mn-lt"/>
              </a:rPr>
              <a:t>điều</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hành</a:t>
            </a:r>
            <a:r>
              <a:rPr lang="en-US" sz="1800" i="0" dirty="0">
                <a:solidFill>
                  <a:schemeClr val="tx1">
                    <a:lumMod val="95000"/>
                    <a:lumOff val="5000"/>
                  </a:schemeClr>
                </a:solidFill>
                <a:effectLst/>
                <a:latin typeface="+mn-lt"/>
              </a:rPr>
              <a:t> </a:t>
            </a:r>
            <a:r>
              <a:rPr lang="en-US" sz="1800" dirty="0" err="1">
                <a:solidFill>
                  <a:schemeClr val="tx1">
                    <a:lumMod val="95000"/>
                    <a:lumOff val="5000"/>
                  </a:schemeClr>
                </a:solidFill>
              </a:rPr>
              <a:t>Tiện</a:t>
            </a:r>
            <a:r>
              <a:rPr lang="en-US" sz="1800" dirty="0">
                <a:solidFill>
                  <a:schemeClr val="tx1">
                    <a:lumMod val="95000"/>
                    <a:lumOff val="5000"/>
                  </a:schemeClr>
                </a:solidFill>
              </a:rPr>
              <a:t> </a:t>
            </a:r>
            <a:r>
              <a:rPr lang="en-US" sz="1800" dirty="0" err="1">
                <a:solidFill>
                  <a:schemeClr val="tx1">
                    <a:lumMod val="95000"/>
                    <a:lumOff val="5000"/>
                  </a:schemeClr>
                </a:solidFill>
              </a:rPr>
              <a:t>ích</a:t>
            </a:r>
            <a:r>
              <a:rPr lang="en-US" sz="1800" dirty="0">
                <a:solidFill>
                  <a:schemeClr val="tx1">
                    <a:lumMod val="95000"/>
                    <a:lumOff val="5000"/>
                  </a:schemeClr>
                </a:solidFill>
              </a:rPr>
              <a:t> </a:t>
            </a:r>
            <a:r>
              <a:rPr lang="en-US" sz="1800" i="0" dirty="0" err="1">
                <a:solidFill>
                  <a:schemeClr val="tx1">
                    <a:lumMod val="95000"/>
                    <a:lumOff val="5000"/>
                  </a:schemeClr>
                </a:solidFill>
                <a:effectLst/>
                <a:latin typeface="+mn-lt"/>
              </a:rPr>
              <a:t>và</a:t>
            </a:r>
            <a:r>
              <a:rPr lang="en-US" sz="1800" i="0" dirty="0">
                <a:solidFill>
                  <a:schemeClr val="tx1">
                    <a:lumMod val="95000"/>
                    <a:lumOff val="5000"/>
                  </a:schemeClr>
                </a:solidFill>
                <a:effectLst/>
                <a:latin typeface="+mn-lt"/>
              </a:rPr>
              <a:t> các nhà thầu đào đất để bảo vệ dịch vụ công cộng thông qua việc thực thi Luật Đào An toàn.</a:t>
            </a:r>
            <a:endParaRPr lang="en-US" sz="1800" dirty="0">
              <a:solidFill>
                <a:schemeClr val="tx1">
                  <a:lumMod val="95000"/>
                  <a:lumOff val="5000"/>
                </a:schemeClr>
              </a:solidFill>
              <a:latin typeface="+mn-lt"/>
            </a:endParaRPr>
          </a:p>
        </p:txBody>
      </p:sp>
      <p:sp>
        <p:nvSpPr>
          <p:cNvPr id="4" name="TextBox 3">
            <a:extLst>
              <a:ext uri="{FF2B5EF4-FFF2-40B4-BE49-F238E27FC236}">
                <a16:creationId xmlns:a16="http://schemas.microsoft.com/office/drawing/2014/main" id="{C8796BA3-2F4D-5AD2-A025-F39F59D5059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6BC184A8-7EAE-9E73-7158-009DE29ABD7A}"/>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14</a:t>
            </a:fld>
            <a:endParaRPr lang="en-US"/>
          </a:p>
        </p:txBody>
      </p:sp>
      <p:sp>
        <p:nvSpPr>
          <p:cNvPr id="5" name="TextBox 4">
            <a:extLst>
              <a:ext uri="{FF2B5EF4-FFF2-40B4-BE49-F238E27FC236}">
                <a16:creationId xmlns:a16="http://schemas.microsoft.com/office/drawing/2014/main" id="{4A53C990-6C0F-7A8C-2020-46420264E189}"/>
              </a:ext>
              <a:ext uri="{C183D7F6-B498-43B3-948B-1728B52AA6E4}">
                <adec:decorative xmlns:adec="http://schemas.microsoft.com/office/drawing/2017/decorative" val="1"/>
              </a:ext>
            </a:extLst>
          </p:cNvPr>
          <p:cNvSpPr txBox="1"/>
          <p:nvPr/>
        </p:nvSpPr>
        <p:spPr>
          <a:xfrm>
            <a:off x="7753350" y="6485181"/>
            <a:ext cx="435967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46475114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24CF216-18C3-971A-29BB-5D625E818688}"/>
              </a:ext>
            </a:extLst>
          </p:cNvPr>
          <p:cNvSpPr txBox="1">
            <a:spLocks noGrp="1"/>
          </p:cNvSpPr>
          <p:nvPr>
            <p:ph type="title"/>
          </p:nvPr>
        </p:nvSpPr>
        <p:spPr>
          <a:xfrm>
            <a:off x="1811901" y="595814"/>
            <a:ext cx="9791314" cy="6725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Phòng Định vị</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Subtitle">
            <a:extLst>
              <a:ext uri="{FF2B5EF4-FFF2-40B4-BE49-F238E27FC236}">
                <a16:creationId xmlns:a16="http://schemas.microsoft.com/office/drawing/2014/main" id="{D30CBB2E-4E32-3A3D-F0B2-C8B254297881}"/>
              </a:ext>
            </a:extLst>
          </p:cNvPr>
          <p:cNvSpPr txBox="1"/>
          <p:nvPr/>
        </p:nvSpPr>
        <p:spPr>
          <a:xfrm>
            <a:off x="1897625" y="257259"/>
            <a:ext cx="2348371"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phòng ban của DPU</a:t>
            </a:r>
          </a:p>
        </p:txBody>
      </p:sp>
      <p:sp>
        <p:nvSpPr>
          <p:cNvPr id="3" name="TextBox">
            <a:extLst>
              <a:ext uri="{FF2B5EF4-FFF2-40B4-BE49-F238E27FC236}">
                <a16:creationId xmlns:a16="http://schemas.microsoft.com/office/drawing/2014/main" id="{50213ABA-00CD-4515-A174-7D4AFBAF048E}"/>
              </a:ext>
            </a:extLst>
          </p:cNvPr>
          <p:cNvSpPr>
            <a:spLocks noGrp="1"/>
          </p:cNvSpPr>
          <p:nvPr>
            <p:ph idx="1"/>
          </p:nvPr>
        </p:nvSpPr>
        <p:spPr>
          <a:xfrm>
            <a:off x="1821426" y="2065552"/>
            <a:ext cx="9330198" cy="2712271"/>
          </a:xfrm>
        </p:spPr>
        <p:txBody>
          <a:bodyPr>
            <a:noAutofit/>
          </a:bodyPr>
          <a:lstStyle/>
          <a:p>
            <a:pPr marL="0" indent="0" algn="l">
              <a:lnSpc>
                <a:spcPct val="150000"/>
              </a:lnSpc>
              <a:buNone/>
            </a:pPr>
            <a:r>
              <a:rPr lang="en-US" sz="1800" i="0" dirty="0">
                <a:solidFill>
                  <a:schemeClr val="tx1">
                    <a:lumMod val="95000"/>
                    <a:lumOff val="5000"/>
                  </a:schemeClr>
                </a:solidFill>
                <a:effectLst/>
                <a:latin typeface="+mn-lt"/>
              </a:rPr>
              <a:t>Phòng Định vị của DPU xem xét các đề nghị xây dựng và vận hành đường dây </a:t>
            </a:r>
            <a:r>
              <a:rPr lang="en-US" sz="1800" i="0" dirty="0" err="1">
                <a:solidFill>
                  <a:schemeClr val="tx1">
                    <a:lumMod val="95000"/>
                    <a:lumOff val="5000"/>
                  </a:schemeClr>
                </a:solidFill>
                <a:effectLst/>
                <a:latin typeface="+mn-lt"/>
              </a:rPr>
              <a:t>truyền</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tải</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điện</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và</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cấp</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các</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giấy</a:t>
            </a:r>
            <a:r>
              <a:rPr lang="en-US" sz="1800" i="0" dirty="0">
                <a:solidFill>
                  <a:schemeClr val="tx1">
                    <a:lumMod val="95000"/>
                    <a:lumOff val="5000"/>
                  </a:schemeClr>
                </a:solidFill>
                <a:effectLst/>
                <a:latin typeface="+mn-lt"/>
              </a:rPr>
              <a:t> miễn trừ cần thiết từ quy hoạch đô thị cho các cơ sở năng lượng. Phòng Định vị DPU quản lý các chức năng định vị của DPU và cũng là cơ quan hỗ trợ cho Hội đồng Định vị Cơ sở Năng lượng (EFSB). Khi các cơ sở năng lượng đề xuất liên quan đến cả DPU và EFSB, DPU </a:t>
            </a:r>
            <a:r>
              <a:rPr lang="en-US" sz="1800" i="0" dirty="0" err="1">
                <a:solidFill>
                  <a:schemeClr val="tx1">
                    <a:lumMod val="95000"/>
                    <a:lumOff val="5000"/>
                  </a:schemeClr>
                </a:solidFill>
                <a:effectLst/>
                <a:latin typeface="+mn-lt"/>
              </a:rPr>
              <a:t>chuyển</a:t>
            </a:r>
            <a:r>
              <a:rPr lang="en-US" sz="1800" i="0" dirty="0">
                <a:solidFill>
                  <a:schemeClr val="tx1">
                    <a:lumMod val="95000"/>
                    <a:lumOff val="5000"/>
                  </a:schemeClr>
                </a:solidFill>
                <a:effectLst/>
                <a:latin typeface="+mn-lt"/>
              </a:rPr>
              <a:t> giao trách nhiệm của mình cho EFSB trong một thủ tục hợp nhất. </a:t>
            </a:r>
          </a:p>
        </p:txBody>
      </p:sp>
      <p:sp>
        <p:nvSpPr>
          <p:cNvPr id="2" name="TextBox 1">
            <a:extLst>
              <a:ext uri="{FF2B5EF4-FFF2-40B4-BE49-F238E27FC236}">
                <a16:creationId xmlns:a16="http://schemas.microsoft.com/office/drawing/2014/main" id="{FB1DEC3E-A21E-8D5F-16A1-1961DA1A77E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4" name="Slide Number Placeholder 1">
            <a:extLst>
              <a:ext uri="{FF2B5EF4-FFF2-40B4-BE49-F238E27FC236}">
                <a16:creationId xmlns:a16="http://schemas.microsoft.com/office/drawing/2014/main" id="{D41BC88E-EDC7-BE5F-5BA5-F30F63B5233B}"/>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15</a:t>
            </a:fld>
            <a:endParaRPr lang="en-US"/>
          </a:p>
        </p:txBody>
      </p:sp>
      <p:sp>
        <p:nvSpPr>
          <p:cNvPr id="5" name="TextBox 4">
            <a:extLst>
              <a:ext uri="{FF2B5EF4-FFF2-40B4-BE49-F238E27FC236}">
                <a16:creationId xmlns:a16="http://schemas.microsoft.com/office/drawing/2014/main" id="{5F2CE5A4-5F67-5C04-8382-50301E9007A4}"/>
              </a:ext>
              <a:ext uri="{C183D7F6-B498-43B3-948B-1728B52AA6E4}">
                <adec:decorative xmlns:adec="http://schemas.microsoft.com/office/drawing/2017/decorative" val="1"/>
              </a:ext>
            </a:extLst>
          </p:cNvPr>
          <p:cNvSpPr txBox="1"/>
          <p:nvPr/>
        </p:nvSpPr>
        <p:spPr>
          <a:xfrm>
            <a:off x="7639050" y="6485181"/>
            <a:ext cx="447397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41553104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F678-B2B5-DAE5-7D96-FD48A96DC7F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7220CFC-103A-CC29-F5BB-E51910AD3927}"/>
              </a:ext>
            </a:extLst>
          </p:cNvPr>
          <p:cNvSpPr txBox="1">
            <a:spLocks noGrp="1"/>
          </p:cNvSpPr>
          <p:nvPr>
            <p:ph type="title"/>
          </p:nvPr>
        </p:nvSpPr>
        <p:spPr>
          <a:xfrm>
            <a:off x="1811901" y="595813"/>
            <a:ext cx="9791314" cy="1185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Phòng Định vị</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lang="en-US" sz="1800" i="1" dirty="0">
                <a:solidFill>
                  <a:schemeClr val="accent1">
                    <a:lumMod val="50000"/>
                  </a:schemeClr>
                </a:solidFill>
              </a:rPr>
              <a:t> Tiếp tục</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Subtitle">
            <a:extLst>
              <a:ext uri="{FF2B5EF4-FFF2-40B4-BE49-F238E27FC236}">
                <a16:creationId xmlns:a16="http://schemas.microsoft.com/office/drawing/2014/main" id="{F4A74818-6C14-280A-0994-369DF554BB01}"/>
              </a:ext>
            </a:extLst>
          </p:cNvPr>
          <p:cNvSpPr txBox="1"/>
          <p:nvPr/>
        </p:nvSpPr>
        <p:spPr>
          <a:xfrm>
            <a:off x="1897625" y="257259"/>
            <a:ext cx="2205248"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phòng ban của DPU</a:t>
            </a:r>
          </a:p>
        </p:txBody>
      </p:sp>
      <p:sp>
        <p:nvSpPr>
          <p:cNvPr id="3" name="TextBox">
            <a:extLst>
              <a:ext uri="{FF2B5EF4-FFF2-40B4-BE49-F238E27FC236}">
                <a16:creationId xmlns:a16="http://schemas.microsoft.com/office/drawing/2014/main" id="{EBEC7598-730D-8F0A-19BB-0A9E0E5110E0}"/>
              </a:ext>
            </a:extLst>
          </p:cNvPr>
          <p:cNvSpPr>
            <a:spLocks noGrp="1"/>
          </p:cNvSpPr>
          <p:nvPr>
            <p:ph idx="1"/>
          </p:nvPr>
        </p:nvSpPr>
        <p:spPr>
          <a:xfrm>
            <a:off x="1795002" y="2065553"/>
            <a:ext cx="9330198" cy="3674296"/>
          </a:xfrm>
        </p:spPr>
        <p:txBody>
          <a:bodyPr>
            <a:noAutofit/>
          </a:bodyPr>
          <a:lstStyle/>
          <a:p>
            <a:pPr marL="0" indent="0" algn="l">
              <a:lnSpc>
                <a:spcPct val="150000"/>
              </a:lnSpc>
              <a:buNone/>
            </a:pPr>
            <a:r>
              <a:rPr lang="en-US" sz="1800" i="0" dirty="0">
                <a:solidFill>
                  <a:srgbClr val="141414"/>
                </a:solidFill>
                <a:effectLst/>
                <a:latin typeface="+mn-lt"/>
              </a:rPr>
              <a:t>Trong khi Hội đồng Định vị Cơ sở Năng lượng (EFSB) chịu trách nhiệm giám sát việc </a:t>
            </a:r>
            <a:r>
              <a:rPr lang="en-US" sz="1800" i="0" dirty="0">
                <a:solidFill>
                  <a:schemeClr val="tx1">
                    <a:lumMod val="95000"/>
                    <a:lumOff val="5000"/>
                  </a:schemeClr>
                </a:solidFill>
                <a:effectLst/>
                <a:latin typeface="+mn-lt"/>
              </a:rPr>
              <a:t>định vị </a:t>
            </a:r>
            <a:r>
              <a:rPr lang="en-US" sz="1800" i="0" dirty="0" err="1">
                <a:solidFill>
                  <a:schemeClr val="tx1">
                    <a:lumMod val="95000"/>
                    <a:lumOff val="5000"/>
                  </a:schemeClr>
                </a:solidFill>
                <a:effectLst/>
                <a:latin typeface="+mn-lt"/>
              </a:rPr>
              <a:t>cho</a:t>
            </a:r>
            <a:r>
              <a:rPr lang="en-US" sz="1800" i="0" dirty="0">
                <a:solidFill>
                  <a:schemeClr val="tx1">
                    <a:lumMod val="95000"/>
                    <a:lumOff val="5000"/>
                  </a:schemeClr>
                </a:solidFill>
                <a:effectLst/>
                <a:latin typeface="+mn-lt"/>
              </a:rPr>
              <a:t> </a:t>
            </a:r>
            <a:r>
              <a:rPr lang="en-US" sz="1800" i="0" dirty="0" err="1">
                <a:solidFill>
                  <a:srgbClr val="141414"/>
                </a:solidFill>
                <a:effectLst/>
                <a:latin typeface="+mn-lt"/>
              </a:rPr>
              <a:t>nhiều</a:t>
            </a:r>
            <a:r>
              <a:rPr lang="en-US" sz="1800" i="0" dirty="0">
                <a:solidFill>
                  <a:srgbClr val="141414"/>
                </a:solidFill>
                <a:effectLst/>
                <a:latin typeface="+mn-lt"/>
              </a:rPr>
              <a:t> cơ sở năng lượng quy mô lớn, DPU cũng đóng vai trò bổ sung, đã tồn tại </a:t>
            </a:r>
            <a:r>
              <a:rPr lang="en-US" sz="1800" i="0" dirty="0" err="1">
                <a:solidFill>
                  <a:srgbClr val="141414"/>
                </a:solidFill>
                <a:effectLst/>
                <a:latin typeface="+mn-lt"/>
              </a:rPr>
              <a:t>từ</a:t>
            </a:r>
            <a:r>
              <a:rPr lang="en-US" sz="1800" i="0" dirty="0">
                <a:solidFill>
                  <a:srgbClr val="141414"/>
                </a:solidFill>
                <a:effectLst/>
                <a:latin typeface="+mn-lt"/>
              </a:rPr>
              <a:t> </a:t>
            </a:r>
            <a:r>
              <a:rPr lang="en-US" sz="1800" i="0" dirty="0" err="1">
                <a:solidFill>
                  <a:srgbClr val="141414"/>
                </a:solidFill>
                <a:effectLst/>
                <a:latin typeface="+mn-lt"/>
              </a:rPr>
              <a:t>trước</a:t>
            </a:r>
            <a:r>
              <a:rPr lang="en-US" sz="1800" i="0" dirty="0">
                <a:solidFill>
                  <a:srgbClr val="141414"/>
                </a:solidFill>
                <a:effectLst/>
                <a:latin typeface="+mn-lt"/>
              </a:rPr>
              <a:t> khi EFSB được thành lập. </a:t>
            </a:r>
          </a:p>
          <a:p>
            <a:pPr marL="0" indent="0" algn="l">
              <a:lnSpc>
                <a:spcPct val="150000"/>
              </a:lnSpc>
              <a:buNone/>
            </a:pPr>
            <a:r>
              <a:rPr lang="en-US" sz="1800" i="0" dirty="0">
                <a:solidFill>
                  <a:srgbClr val="141414"/>
                </a:solidFill>
                <a:effectLst/>
                <a:latin typeface="+mn-lt"/>
              </a:rPr>
              <a:t>DPU xem xét các đề xuất để: </a:t>
            </a:r>
          </a:p>
          <a:p>
            <a:pPr marL="800100" lvl="1" indent="-342900">
              <a:lnSpc>
                <a:spcPct val="100000"/>
              </a:lnSpc>
              <a:buFont typeface="+mj-lt"/>
              <a:buAutoNum type="arabicPeriod"/>
            </a:pPr>
            <a:r>
              <a:rPr lang="en-US" sz="1800" i="0" dirty="0">
                <a:solidFill>
                  <a:srgbClr val="141414"/>
                </a:solidFill>
                <a:effectLst/>
                <a:latin typeface="+mn-lt"/>
              </a:rPr>
              <a:t>Xây dựng và vận hành đường truyền tải điện </a:t>
            </a:r>
          </a:p>
          <a:p>
            <a:pPr marL="800100" lvl="1" indent="-342900">
              <a:lnSpc>
                <a:spcPct val="100000"/>
              </a:lnSpc>
              <a:buFont typeface="+mj-lt"/>
              <a:buAutoNum type="arabicPeriod"/>
            </a:pPr>
            <a:r>
              <a:rPr lang="en-US" sz="1800" i="0" dirty="0">
                <a:solidFill>
                  <a:srgbClr val="141414"/>
                </a:solidFill>
                <a:effectLst/>
                <a:latin typeface="+mn-lt"/>
              </a:rPr>
              <a:t>Miễn trừ các cơ sở năng lượng cần thiết khỏi các quy định phân khu đô thị của thành phố </a:t>
            </a:r>
          </a:p>
          <a:p>
            <a:pPr marL="800100" lvl="1" indent="-342900">
              <a:lnSpc>
                <a:spcPct val="100000"/>
              </a:lnSpc>
              <a:buFont typeface="+mj-lt"/>
              <a:buAutoNum type="arabicPeriod"/>
            </a:pPr>
            <a:r>
              <a:rPr lang="en-US" sz="1800" i="0" dirty="0">
                <a:solidFill>
                  <a:srgbClr val="141414"/>
                </a:solidFill>
                <a:effectLst/>
                <a:latin typeface="+mn-lt"/>
              </a:rPr>
              <a:t>Cho phép khảo sát đất đai cho các cơ sở năng lượng đề xuất </a:t>
            </a:r>
          </a:p>
          <a:p>
            <a:pPr marL="800100" lvl="1" indent="-342900">
              <a:lnSpc>
                <a:spcPct val="100000"/>
              </a:lnSpc>
              <a:buFont typeface="+mj-lt"/>
              <a:buAutoNum type="arabicPeriod"/>
            </a:pPr>
            <a:r>
              <a:rPr lang="en-US" sz="1800" i="0" dirty="0">
                <a:solidFill>
                  <a:srgbClr val="141414"/>
                </a:solidFill>
                <a:effectLst/>
                <a:latin typeface="+mn-lt"/>
              </a:rPr>
              <a:t>Cho phép thu hồi đất (hoặc quyền sử dụng đất) cho các cơ sở năng lượng cần thiết </a:t>
            </a:r>
          </a:p>
          <a:p>
            <a:pPr marL="0" indent="0" algn="l">
              <a:lnSpc>
                <a:spcPct val="150000"/>
              </a:lnSpc>
              <a:buNone/>
            </a:pPr>
            <a:endParaRPr lang="en-US" sz="1800" i="0" dirty="0">
              <a:solidFill>
                <a:srgbClr val="141414"/>
              </a:solidFill>
              <a:effectLst/>
              <a:latin typeface="+mn-lt"/>
            </a:endParaRPr>
          </a:p>
          <a:p>
            <a:pPr marL="0" indent="0" algn="l">
              <a:lnSpc>
                <a:spcPct val="150000"/>
              </a:lnSpc>
              <a:buNone/>
            </a:pPr>
            <a:endParaRPr lang="en-US" sz="1800" dirty="0">
              <a:latin typeface="+mn-lt"/>
            </a:endParaRPr>
          </a:p>
        </p:txBody>
      </p:sp>
      <p:sp>
        <p:nvSpPr>
          <p:cNvPr id="2" name="TextBox 1">
            <a:extLst>
              <a:ext uri="{FF2B5EF4-FFF2-40B4-BE49-F238E27FC236}">
                <a16:creationId xmlns:a16="http://schemas.microsoft.com/office/drawing/2014/main" id="{619977B3-8F03-6856-276D-9AEFD1FDD222}"/>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4" name="Slide Number Placeholder 1">
            <a:extLst>
              <a:ext uri="{FF2B5EF4-FFF2-40B4-BE49-F238E27FC236}">
                <a16:creationId xmlns:a16="http://schemas.microsoft.com/office/drawing/2014/main" id="{D7999B43-2D20-2A6B-48FF-E1C6363B255B}"/>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16</a:t>
            </a:fld>
            <a:endParaRPr lang="en-US"/>
          </a:p>
        </p:txBody>
      </p:sp>
      <p:sp>
        <p:nvSpPr>
          <p:cNvPr id="5" name="TextBox 4">
            <a:extLst>
              <a:ext uri="{FF2B5EF4-FFF2-40B4-BE49-F238E27FC236}">
                <a16:creationId xmlns:a16="http://schemas.microsoft.com/office/drawing/2014/main" id="{DE44FDC9-28F6-2A76-F7DA-B6C1C72E4629}"/>
              </a:ext>
              <a:ext uri="{C183D7F6-B498-43B3-948B-1728B52AA6E4}">
                <adec:decorative xmlns:adec="http://schemas.microsoft.com/office/drawing/2017/decorative" val="1"/>
              </a:ext>
            </a:extLst>
          </p:cNvPr>
          <p:cNvSpPr txBox="1"/>
          <p:nvPr/>
        </p:nvSpPr>
        <p:spPr>
          <a:xfrm>
            <a:off x="7572375" y="6485181"/>
            <a:ext cx="4540650"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vệ</a:t>
            </a:r>
            <a:r>
              <a:rPr lang="en-US" sz="1000" dirty="0">
                <a:solidFill>
                  <a:schemeClr val="bg1"/>
                </a:solidFill>
              </a:rPr>
              <a:t>, chỉ dành cho người nhận dự định </a:t>
            </a:r>
          </a:p>
        </p:txBody>
      </p:sp>
    </p:spTree>
    <p:extLst>
      <p:ext uri="{BB962C8B-B14F-4D97-AF65-F5344CB8AC3E}">
        <p14:creationId xmlns:p14="http://schemas.microsoft.com/office/powerpoint/2010/main" val="288452511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46DC-4D88-6896-13CE-0EE9DDCC6121}"/>
              </a:ext>
            </a:extLst>
          </p:cNvPr>
          <p:cNvSpPr txBox="1">
            <a:spLocks noGrp="1"/>
          </p:cNvSpPr>
          <p:nvPr>
            <p:ph type="title" idx="4294967295"/>
          </p:nvPr>
        </p:nvSpPr>
        <p:spPr>
          <a:xfrm>
            <a:off x="1818967" y="626591"/>
            <a:ext cx="9744892" cy="7302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Phòng Giám sát Giao thông</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F1AFD01D-5355-00C9-E582-19BEE49D6428}"/>
              </a:ext>
            </a:extLst>
          </p:cNvPr>
          <p:cNvSpPr txBox="1"/>
          <p:nvPr/>
        </p:nvSpPr>
        <p:spPr>
          <a:xfrm>
            <a:off x="1897625" y="257259"/>
            <a:ext cx="2324517"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phòng ban của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818967" y="2310581"/>
            <a:ext cx="9043301" cy="3866382"/>
          </a:xfrm>
        </p:spPr>
        <p:txBody>
          <a:bodyPr>
            <a:noAutofit/>
          </a:bodyPr>
          <a:lstStyle/>
          <a:p>
            <a:pPr marL="0" indent="0" algn="l">
              <a:lnSpc>
                <a:spcPct val="150000"/>
              </a:lnSpc>
              <a:buNone/>
            </a:pPr>
            <a:r>
              <a:rPr lang="en-US" sz="1800" i="0" dirty="0" err="1">
                <a:solidFill>
                  <a:schemeClr val="tx1">
                    <a:lumMod val="95000"/>
                    <a:lumOff val="5000"/>
                  </a:schemeClr>
                </a:solidFill>
                <a:effectLst/>
                <a:latin typeface="+mn-lt"/>
              </a:rPr>
              <a:t>Phòng</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Giám</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sát</a:t>
            </a:r>
            <a:r>
              <a:rPr lang="en-US" sz="1800" i="0" dirty="0">
                <a:solidFill>
                  <a:schemeClr val="tx1">
                    <a:lumMod val="95000"/>
                    <a:lumOff val="5000"/>
                  </a:schemeClr>
                </a:solidFill>
                <a:effectLst/>
                <a:latin typeface="+mn-lt"/>
              </a:rPr>
              <a:t> Giao </a:t>
            </a:r>
            <a:r>
              <a:rPr lang="en-US" sz="1800" i="0" dirty="0" err="1">
                <a:solidFill>
                  <a:schemeClr val="tx1">
                    <a:lumMod val="95000"/>
                    <a:lumOff val="5000"/>
                  </a:schemeClr>
                </a:solidFill>
                <a:effectLst/>
                <a:latin typeface="+mn-lt"/>
              </a:rPr>
              <a:t>thông</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quy</a:t>
            </a:r>
            <a:r>
              <a:rPr lang="en-US" sz="1800" i="0" dirty="0">
                <a:solidFill>
                  <a:schemeClr val="tx1">
                    <a:lumMod val="95000"/>
                    <a:lumOff val="5000"/>
                  </a:schemeClr>
                </a:solidFill>
                <a:effectLst/>
                <a:latin typeface="+mn-lt"/>
              </a:rPr>
              <a:t> định mức phí và quy định hoạt động của các đơn vị vận tải công cộng dùng để vận chuyển hành khách và hàng hóa, bao gồm xe tải, đường sắt, xe buýt, công ty chuyển nhà, công ty kéo xe và công ty xử lý chất thải nguy hại. Ngoài ra, chúng tôi cấp phép cho tất cả các công ty xe buýt nội bang có trụ sở tại Massachusetts. Chức năng quan trọng nhất của Phòng là đảm bảo an toàn công cộng.</a:t>
            </a:r>
            <a:endParaRPr lang="en-US" sz="1800" dirty="0">
              <a:solidFill>
                <a:schemeClr val="tx1">
                  <a:lumMod val="95000"/>
                  <a:lumOff val="5000"/>
                </a:schemeClr>
              </a:solidFill>
              <a:latin typeface="+mn-lt"/>
            </a:endParaRPr>
          </a:p>
        </p:txBody>
      </p:sp>
      <p:sp>
        <p:nvSpPr>
          <p:cNvPr id="5" name="TextBox 4">
            <a:extLst>
              <a:ext uri="{FF2B5EF4-FFF2-40B4-BE49-F238E27FC236}">
                <a16:creationId xmlns:a16="http://schemas.microsoft.com/office/drawing/2014/main" id="{D7545B67-AF16-757F-FCB0-57E4BA1E6ED1}"/>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4" name="Slide Number Placeholder 1">
            <a:extLst>
              <a:ext uri="{FF2B5EF4-FFF2-40B4-BE49-F238E27FC236}">
                <a16:creationId xmlns:a16="http://schemas.microsoft.com/office/drawing/2014/main" id="{EC1AEF5F-279A-4ED3-F0A1-6569E8CD5774}"/>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17</a:t>
            </a:fld>
            <a:endParaRPr lang="en-US"/>
          </a:p>
        </p:txBody>
      </p:sp>
      <p:sp>
        <p:nvSpPr>
          <p:cNvPr id="6" name="TextBox 5">
            <a:extLst>
              <a:ext uri="{FF2B5EF4-FFF2-40B4-BE49-F238E27FC236}">
                <a16:creationId xmlns:a16="http://schemas.microsoft.com/office/drawing/2014/main" id="{0CDDFBB3-1460-B1D1-C57C-464455C990ED}"/>
              </a:ext>
              <a:ext uri="{C183D7F6-B498-43B3-948B-1728B52AA6E4}">
                <adec:decorative xmlns:adec="http://schemas.microsoft.com/office/drawing/2017/decorative" val="1"/>
              </a:ext>
            </a:extLst>
          </p:cNvPr>
          <p:cNvSpPr txBox="1"/>
          <p:nvPr/>
        </p:nvSpPr>
        <p:spPr>
          <a:xfrm>
            <a:off x="7772400" y="6485181"/>
            <a:ext cx="434062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343010847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CBE9-2F60-796E-9F44-CB8BEB89B060}"/>
              </a:ext>
            </a:extLst>
          </p:cNvPr>
          <p:cNvSpPr txBox="1">
            <a:spLocks noGrp="1"/>
          </p:cNvSpPr>
          <p:nvPr>
            <p:ph type="title" idx="4294967295"/>
          </p:nvPr>
        </p:nvSpPr>
        <p:spPr>
          <a:xfrm>
            <a:off x="1818967" y="626591"/>
            <a:ext cx="9744892" cy="11252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Phòng Công ty Mạng Lưới Vận Tải (TNC)</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9" name="Subtitle">
            <a:extLst>
              <a:ext uri="{FF2B5EF4-FFF2-40B4-BE49-F238E27FC236}">
                <a16:creationId xmlns:a16="http://schemas.microsoft.com/office/drawing/2014/main" id="{8A11A93A-0AAC-952C-B118-73E856C7FCBC}"/>
              </a:ext>
            </a:extLst>
          </p:cNvPr>
          <p:cNvSpPr txBox="1"/>
          <p:nvPr/>
        </p:nvSpPr>
        <p:spPr>
          <a:xfrm>
            <a:off x="1897625" y="257259"/>
            <a:ext cx="3755751"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phòng ban của Sở Giao thông Vận tải</a:t>
            </a:r>
          </a:p>
        </p:txBody>
      </p:sp>
      <p:sp>
        <p:nvSpPr>
          <p:cNvPr id="5" name="TextBox">
            <a:extLst>
              <a:ext uri="{FF2B5EF4-FFF2-40B4-BE49-F238E27FC236}">
                <a16:creationId xmlns:a16="http://schemas.microsoft.com/office/drawing/2014/main" id="{059D7A18-5380-DD84-B2EE-F2253E9BBD42}"/>
              </a:ext>
            </a:extLst>
          </p:cNvPr>
          <p:cNvSpPr>
            <a:spLocks noGrp="1"/>
          </p:cNvSpPr>
          <p:nvPr>
            <p:ph idx="1"/>
          </p:nvPr>
        </p:nvSpPr>
        <p:spPr>
          <a:xfrm>
            <a:off x="1818968" y="2368633"/>
            <a:ext cx="8701446" cy="2120733"/>
          </a:xfrm>
        </p:spPr>
        <p:txBody>
          <a:bodyPr>
            <a:noAutofit/>
          </a:bodyPr>
          <a:lstStyle/>
          <a:p>
            <a:pPr marL="0" indent="0">
              <a:lnSpc>
                <a:spcPct val="150000"/>
              </a:lnSpc>
              <a:buNone/>
            </a:pPr>
            <a:r>
              <a:rPr lang="en-US" sz="1800" i="0" dirty="0">
                <a:solidFill>
                  <a:schemeClr val="tx1">
                    <a:lumMod val="95000"/>
                    <a:lumOff val="5000"/>
                  </a:schemeClr>
                </a:solidFill>
                <a:effectLst/>
                <a:latin typeface="+mn-lt"/>
              </a:rPr>
              <a:t>Phòng Công ty Mạng lưới Vận tải (TNC) </a:t>
            </a:r>
            <a:r>
              <a:rPr lang="en-US" sz="1800" i="0" dirty="0" err="1">
                <a:solidFill>
                  <a:schemeClr val="tx1">
                    <a:lumMod val="95000"/>
                    <a:lumOff val="5000"/>
                  </a:schemeClr>
                </a:solidFill>
                <a:effectLst/>
                <a:latin typeface="+mn-lt"/>
              </a:rPr>
              <a:t>thuộc</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Bộ</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Tiện</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ích</a:t>
            </a:r>
            <a:r>
              <a:rPr lang="en-US" sz="1800" i="0" dirty="0">
                <a:solidFill>
                  <a:schemeClr val="tx1">
                    <a:lumMod val="95000"/>
                    <a:lumOff val="5000"/>
                  </a:schemeClr>
                </a:solidFill>
                <a:effectLst/>
                <a:latin typeface="+mn-lt"/>
              </a:rPr>
              <a:t> Công cộng chịu trách nhiệm giám sát các công ty </a:t>
            </a:r>
            <a:r>
              <a:rPr lang="en-US" sz="1800" i="0" dirty="0" err="1">
                <a:solidFill>
                  <a:schemeClr val="tx1">
                    <a:lumMod val="95000"/>
                    <a:lumOff val="5000"/>
                  </a:schemeClr>
                </a:solidFill>
                <a:effectLst/>
                <a:latin typeface="+mn-lt"/>
              </a:rPr>
              <a:t>cung</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cấp</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dịch</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vụ</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đi</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chung</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xe</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c</a:t>
            </a:r>
            <a:r>
              <a:rPr lang="en-US" sz="1800" dirty="0" err="1">
                <a:solidFill>
                  <a:schemeClr val="tx1">
                    <a:lumMod val="95000"/>
                    <a:lumOff val="5000"/>
                  </a:schemeClr>
                </a:solidFill>
              </a:rPr>
              <a:t>ác</a:t>
            </a:r>
            <a:r>
              <a:rPr lang="en-US" sz="1800" dirty="0">
                <a:solidFill>
                  <a:schemeClr val="tx1">
                    <a:lumMod val="95000"/>
                    <a:lumOff val="5000"/>
                  </a:schemeClr>
                </a:solidFill>
              </a:rPr>
              <a:t> </a:t>
            </a:r>
            <a:r>
              <a:rPr lang="en-US" sz="1800" i="0" dirty="0" err="1">
                <a:solidFill>
                  <a:schemeClr val="tx1">
                    <a:lumMod val="95000"/>
                    <a:lumOff val="5000"/>
                  </a:schemeClr>
                </a:solidFill>
                <a:effectLst/>
                <a:latin typeface="+mn-lt"/>
              </a:rPr>
              <a:t>dịch</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vụ</a:t>
            </a:r>
            <a:r>
              <a:rPr lang="en-US" sz="1800" i="0" dirty="0">
                <a:solidFill>
                  <a:schemeClr val="tx1">
                    <a:lumMod val="95000"/>
                    <a:lumOff val="5000"/>
                  </a:schemeClr>
                </a:solidFill>
                <a:effectLst/>
                <a:latin typeface="+mn-lt"/>
              </a:rPr>
              <a:t> </a:t>
            </a:r>
            <a:r>
              <a:rPr lang="en-US" sz="1800" dirty="0" err="1">
                <a:solidFill>
                  <a:schemeClr val="tx1">
                    <a:lumMod val="95000"/>
                    <a:lumOff val="5000"/>
                  </a:schemeClr>
                </a:solidFill>
              </a:rPr>
              <a:t>đi</a:t>
            </a:r>
            <a:r>
              <a:rPr lang="en-US" sz="1800" dirty="0">
                <a:solidFill>
                  <a:schemeClr val="tx1">
                    <a:lumMod val="95000"/>
                    <a:lumOff val="5000"/>
                  </a:schemeClr>
                </a:solidFill>
              </a:rPr>
              <a:t> </a:t>
            </a:r>
            <a:r>
              <a:rPr lang="en-US" sz="1800" dirty="0" err="1">
                <a:solidFill>
                  <a:schemeClr val="tx1">
                    <a:lumMod val="95000"/>
                    <a:lumOff val="5000"/>
                  </a:schemeClr>
                </a:solidFill>
              </a:rPr>
              <a:t>chung</a:t>
            </a:r>
            <a:r>
              <a:rPr lang="en-US" sz="1800" dirty="0">
                <a:solidFill>
                  <a:schemeClr val="tx1">
                    <a:lumMod val="95000"/>
                    <a:lumOff val="5000"/>
                  </a:schemeClr>
                </a:solidFill>
              </a:rPr>
              <a:t> </a:t>
            </a:r>
            <a:r>
              <a:rPr lang="en-US" sz="1800" dirty="0" err="1">
                <a:solidFill>
                  <a:schemeClr val="tx1">
                    <a:lumMod val="95000"/>
                    <a:lumOff val="5000"/>
                  </a:schemeClr>
                </a:solidFill>
              </a:rPr>
              <a:t>xe</a:t>
            </a:r>
            <a:r>
              <a:rPr lang="en-US" sz="1800" dirty="0">
                <a:solidFill>
                  <a:schemeClr val="tx1">
                    <a:lumMod val="95000"/>
                    <a:lumOff val="5000"/>
                  </a:schemeClr>
                </a:solidFill>
              </a:rPr>
              <a:t>, </a:t>
            </a:r>
            <a:r>
              <a:rPr lang="en-US" sz="1800" i="0" dirty="0" err="1">
                <a:solidFill>
                  <a:schemeClr val="tx1">
                    <a:lumMod val="95000"/>
                    <a:lumOff val="5000"/>
                  </a:schemeClr>
                </a:solidFill>
                <a:effectLst/>
                <a:latin typeface="+mn-lt"/>
              </a:rPr>
              <a:t>và</a:t>
            </a:r>
            <a:r>
              <a:rPr lang="en-US" sz="1800" i="0" dirty="0">
                <a:solidFill>
                  <a:schemeClr val="tx1">
                    <a:lumMod val="95000"/>
                    <a:lumOff val="5000"/>
                  </a:schemeClr>
                </a:solidFill>
                <a:effectLst/>
                <a:latin typeface="+mn-lt"/>
              </a:rPr>
              <a:t> tài </a:t>
            </a:r>
            <a:r>
              <a:rPr lang="en-US" sz="1800" i="0" dirty="0" err="1">
                <a:solidFill>
                  <a:schemeClr val="tx1">
                    <a:lumMod val="95000"/>
                    <a:lumOff val="5000"/>
                  </a:schemeClr>
                </a:solidFill>
                <a:effectLst/>
                <a:latin typeface="+mn-lt"/>
              </a:rPr>
              <a:t>xế</a:t>
            </a:r>
            <a:r>
              <a:rPr lang="en-US" sz="1800" i="0" dirty="0">
                <a:solidFill>
                  <a:schemeClr val="tx1">
                    <a:lumMod val="95000"/>
                    <a:lumOff val="5000"/>
                  </a:schemeClr>
                </a:solidFill>
                <a:effectLst/>
                <a:latin typeface="+mn-lt"/>
              </a:rPr>
              <a:t> </a:t>
            </a:r>
            <a:r>
              <a:rPr lang="en-US" sz="1800" dirty="0" err="1">
                <a:solidFill>
                  <a:schemeClr val="tx1">
                    <a:lumMod val="95000"/>
                    <a:lumOff val="5000"/>
                  </a:schemeClr>
                </a:solidFill>
              </a:rPr>
              <a:t>đi</a:t>
            </a:r>
            <a:r>
              <a:rPr lang="en-US" sz="1800" dirty="0">
                <a:solidFill>
                  <a:schemeClr val="tx1">
                    <a:lumMod val="95000"/>
                    <a:lumOff val="5000"/>
                  </a:schemeClr>
                </a:solidFill>
              </a:rPr>
              <a:t> </a:t>
            </a:r>
            <a:r>
              <a:rPr lang="en-US" sz="1800" dirty="0" err="1">
                <a:solidFill>
                  <a:schemeClr val="tx1">
                    <a:lumMod val="95000"/>
                    <a:lumOff val="5000"/>
                  </a:schemeClr>
                </a:solidFill>
              </a:rPr>
              <a:t>chung</a:t>
            </a:r>
            <a:r>
              <a:rPr lang="en-US" sz="1800" dirty="0">
                <a:solidFill>
                  <a:schemeClr val="tx1">
                    <a:lumMod val="95000"/>
                    <a:lumOff val="5000"/>
                  </a:schemeClr>
                </a:solidFill>
              </a:rPr>
              <a:t> </a:t>
            </a:r>
            <a:r>
              <a:rPr lang="en-US" sz="1800" dirty="0" err="1">
                <a:solidFill>
                  <a:schemeClr val="tx1">
                    <a:lumMod val="95000"/>
                    <a:lumOff val="5000"/>
                  </a:schemeClr>
                </a:solidFill>
              </a:rPr>
              <a:t>xe</a:t>
            </a:r>
            <a:r>
              <a:rPr lang="en-US" sz="1800" dirty="0">
                <a:solidFill>
                  <a:schemeClr val="tx1">
                    <a:lumMod val="95000"/>
                    <a:lumOff val="5000"/>
                  </a:schemeClr>
                </a:solidFill>
              </a:rPr>
              <a:t> </a:t>
            </a:r>
            <a:r>
              <a:rPr lang="en-US" sz="1800" i="0" dirty="0" err="1">
                <a:solidFill>
                  <a:schemeClr val="tx1">
                    <a:lumMod val="95000"/>
                    <a:lumOff val="5000"/>
                  </a:schemeClr>
                </a:solidFill>
                <a:effectLst/>
                <a:latin typeface="+mn-lt"/>
              </a:rPr>
              <a:t>tại</a:t>
            </a:r>
            <a:r>
              <a:rPr lang="en-US" sz="1800" i="0" dirty="0">
                <a:solidFill>
                  <a:schemeClr val="tx1">
                    <a:lumMod val="95000"/>
                    <a:lumOff val="5000"/>
                  </a:schemeClr>
                </a:solidFill>
                <a:effectLst/>
                <a:latin typeface="+mn-lt"/>
              </a:rPr>
              <a:t> Massachusetts. Điều này bao gồm các công ty như Uber và Lyft cùng với các tài xế của họ.</a:t>
            </a:r>
            <a:endParaRPr lang="en-US" sz="1800" dirty="0">
              <a:solidFill>
                <a:schemeClr val="tx1">
                  <a:lumMod val="95000"/>
                  <a:lumOff val="5000"/>
                </a:schemeClr>
              </a:solidFill>
              <a:latin typeface="+mn-lt"/>
            </a:endParaRPr>
          </a:p>
        </p:txBody>
      </p:sp>
      <p:sp>
        <p:nvSpPr>
          <p:cNvPr id="7" name="TextBox 6">
            <a:extLst>
              <a:ext uri="{FF2B5EF4-FFF2-40B4-BE49-F238E27FC236}">
                <a16:creationId xmlns:a16="http://schemas.microsoft.com/office/drawing/2014/main" id="{E0B711AC-16C2-DD93-04A1-1531F8A50E6D}"/>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6" name="Slide Number Placeholder 1">
            <a:extLst>
              <a:ext uri="{FF2B5EF4-FFF2-40B4-BE49-F238E27FC236}">
                <a16:creationId xmlns:a16="http://schemas.microsoft.com/office/drawing/2014/main" id="{0F0A6771-E579-DBF1-96DD-59C4AF0DE0DE}"/>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18</a:t>
            </a:fld>
            <a:endParaRPr lang="en-US"/>
          </a:p>
        </p:txBody>
      </p:sp>
      <p:sp>
        <p:nvSpPr>
          <p:cNvPr id="10" name="TextBox 9">
            <a:extLst>
              <a:ext uri="{FF2B5EF4-FFF2-40B4-BE49-F238E27FC236}">
                <a16:creationId xmlns:a16="http://schemas.microsoft.com/office/drawing/2014/main" id="{53707AD6-580C-1BC0-4F7F-393092C8B9F8}"/>
              </a:ext>
              <a:ext uri="{C183D7F6-B498-43B3-948B-1728B52AA6E4}">
                <adec:decorative xmlns:adec="http://schemas.microsoft.com/office/drawing/2017/decorative" val="1"/>
              </a:ext>
            </a:extLst>
          </p:cNvPr>
          <p:cNvSpPr txBox="1"/>
          <p:nvPr/>
        </p:nvSpPr>
        <p:spPr>
          <a:xfrm>
            <a:off x="7734300" y="6485181"/>
            <a:ext cx="437872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1377065559"/>
      </p:ext>
    </p:extLst>
  </p:cSld>
  <p:clrMapOvr>
    <a:masterClrMapping/>
  </p:clrMapOvr>
  <mc:AlternateContent xmlns:mc="http://schemas.openxmlformats.org/markup-compatibility/2006" xmlns:p14="http://schemas.microsoft.com/office/powerpoint/2010/main">
    <mc:Choice Requires="p14">
      <p:transition spd="slow" p14:dur="4000" advTm="15000"/>
    </mc:Choice>
    <mc:Fallback xmlns:adec="http://schemas.microsoft.com/office/drawing/2017/decorative" xmlns:a16="http://schemas.microsoft.com/office/drawing/2014/main" xmlns="">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95567-6A4F-480B-AE8F-FC5BBA0FFE18}"/>
              </a:ext>
            </a:extLst>
          </p:cNvPr>
          <p:cNvSpPr>
            <a:spLocks noGrp="1"/>
          </p:cNvSpPr>
          <p:nvPr>
            <p:ph type="ctrTitle"/>
          </p:nvPr>
        </p:nvSpPr>
        <p:spPr>
          <a:xfrm>
            <a:off x="1665172" y="635002"/>
            <a:ext cx="9134374" cy="854452"/>
          </a:xfrm>
        </p:spPr>
        <p:txBody>
          <a:bodyPr>
            <a:normAutofit fontScale="90000"/>
          </a:bodyPr>
          <a:lstStyle/>
          <a:p>
            <a:r>
              <a:rPr lang="en-US" b="1" dirty="0">
                <a:solidFill>
                  <a:schemeClr val="accent1">
                    <a:lumMod val="50000"/>
                  </a:schemeClr>
                </a:solidFill>
              </a:rPr>
              <a:t>Tuyên bố sứ mệnh</a:t>
            </a: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1532021" y="1809106"/>
            <a:ext cx="9400676" cy="4067880"/>
          </a:xfrm>
        </p:spPr>
        <p:txBody>
          <a:bodyPr>
            <a:normAutofit fontScale="25000" lnSpcReduction="20000"/>
          </a:bodyPr>
          <a:lstStyle/>
          <a:p>
            <a:pPr algn="l">
              <a:lnSpc>
                <a:spcPct val="170000"/>
              </a:lnSpc>
            </a:pPr>
            <a:r>
              <a:rPr lang="en-US" sz="7200" b="0" i="0" dirty="0" err="1">
                <a:solidFill>
                  <a:schemeClr val="tx1">
                    <a:lumMod val="95000"/>
                    <a:lumOff val="5000"/>
                  </a:schemeClr>
                </a:solidFill>
                <a:effectLst/>
                <a:latin typeface="+mn-lt"/>
              </a:rPr>
              <a:t>Bộ</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Tiện</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ích</a:t>
            </a:r>
            <a:r>
              <a:rPr lang="en-US" sz="7200" b="0" i="0" dirty="0">
                <a:solidFill>
                  <a:schemeClr val="tx1">
                    <a:lumMod val="95000"/>
                    <a:lumOff val="5000"/>
                  </a:schemeClr>
                </a:solidFill>
                <a:effectLst/>
                <a:latin typeface="+mn-lt"/>
              </a:rPr>
              <a:t> Công cộng (DPU) là một </a:t>
            </a:r>
            <a:r>
              <a:rPr lang="en-US" sz="7200" b="0" i="0" dirty="0" err="1">
                <a:solidFill>
                  <a:schemeClr val="tx1">
                    <a:lumMod val="95000"/>
                    <a:lumOff val="5000"/>
                  </a:schemeClr>
                </a:solidFill>
                <a:effectLst/>
                <a:latin typeface="+mn-lt"/>
              </a:rPr>
              <a:t>cơ</a:t>
            </a:r>
            <a:r>
              <a:rPr lang="en-US" sz="7200" b="0" i="0" dirty="0">
                <a:solidFill>
                  <a:schemeClr val="tx1">
                    <a:lumMod val="95000"/>
                    <a:lumOff val="5000"/>
                  </a:schemeClr>
                </a:solidFill>
                <a:effectLst/>
                <a:latin typeface="+mn-lt"/>
              </a:rPr>
              <a:t> quan xét xử được giám sát bởi một Ủy ban gồm ba thành viên. </a:t>
            </a:r>
            <a:r>
              <a:rPr lang="vi-VN" sz="7200" b="0" i="0" dirty="0">
                <a:solidFill>
                  <a:schemeClr val="tx1">
                    <a:lumMod val="95000"/>
                    <a:lumOff val="5000"/>
                  </a:schemeClr>
                </a:solidFill>
                <a:effectLst/>
                <a:ea typeface="Calibri" panose="020F0502020204030204" pitchFamily="34" charset="0"/>
              </a:rPr>
              <a:t>Cơ quan này</a:t>
            </a:r>
            <a:r>
              <a:rPr lang="en-US" sz="7200" b="0" i="0" dirty="0">
                <a:solidFill>
                  <a:schemeClr val="tx1">
                    <a:lumMod val="95000"/>
                    <a:lumOff val="5000"/>
                  </a:schemeClr>
                </a:solidFill>
                <a:effectLst/>
                <a:ea typeface="Calibri" panose="020F0502020204030204" pitchFamily="34" charset="0"/>
              </a:rPr>
              <a:t> </a:t>
            </a:r>
            <a:r>
              <a:rPr lang="en-US" sz="7200" b="0" i="0" dirty="0">
                <a:solidFill>
                  <a:schemeClr val="tx1">
                    <a:lumMod val="95000"/>
                    <a:lumOff val="5000"/>
                  </a:schemeClr>
                </a:solidFill>
                <a:effectLst/>
                <a:latin typeface="+mn-lt"/>
              </a:rPr>
              <a:t>có trách nhiệm giám sát </a:t>
            </a:r>
            <a:r>
              <a:rPr lang="en-US" sz="7200" b="0" i="0" dirty="0" err="1">
                <a:solidFill>
                  <a:schemeClr val="tx1">
                    <a:lumMod val="95000"/>
                    <a:lumOff val="5000"/>
                  </a:schemeClr>
                </a:solidFill>
                <a:effectLst/>
                <a:latin typeface="+mn-lt"/>
              </a:rPr>
              <a:t>các</a:t>
            </a:r>
            <a:r>
              <a:rPr lang="en-US" sz="7200" b="0" i="0" dirty="0">
                <a:solidFill>
                  <a:schemeClr val="tx1">
                    <a:lumMod val="95000"/>
                    <a:lumOff val="5000"/>
                  </a:schemeClr>
                </a:solidFill>
                <a:effectLst/>
                <a:latin typeface="+mn-lt"/>
              </a:rPr>
              <a:t> </a:t>
            </a:r>
            <a:r>
              <a:rPr lang="vi-VN" sz="7200" b="0" i="0" dirty="0">
                <a:solidFill>
                  <a:schemeClr val="tx1">
                    <a:lumMod val="95000"/>
                    <a:lumOff val="5000"/>
                  </a:schemeClr>
                </a:solidFill>
                <a:effectLst/>
                <a:ea typeface="Calibri" panose="020F0502020204030204" pitchFamily="34" charset="0"/>
              </a:rPr>
              <a:t>công ty tiện ích thuộc sở hữu tư nhân trong các lĩnh vực điện, khí tự nhiên và nước</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trong</a:t>
            </a:r>
            <a:r>
              <a:rPr lang="en-US" sz="7200" b="0" i="0" dirty="0">
                <a:solidFill>
                  <a:schemeClr val="tx1">
                    <a:lumMod val="95000"/>
                    <a:lumOff val="5000"/>
                  </a:schemeClr>
                </a:solidFill>
                <a:effectLst/>
                <a:latin typeface="+mn-lt"/>
              </a:rPr>
              <a:t> </a:t>
            </a:r>
            <a:r>
              <a:rPr lang="vi-VN" sz="7200" b="0" i="0" dirty="0">
                <a:solidFill>
                  <a:schemeClr val="tx1">
                    <a:lumMod val="95000"/>
                    <a:lumOff val="5000"/>
                  </a:schemeClr>
                </a:solidFill>
                <a:effectLst/>
                <a:ea typeface="Calibri" panose="020F0502020204030204" pitchFamily="34" charset="0"/>
              </a:rPr>
              <a:t>Khối thịnh vượng</a:t>
            </a:r>
            <a:r>
              <a:rPr lang="en-US" sz="7200" b="0" i="0" dirty="0">
                <a:solidFill>
                  <a:schemeClr val="tx1">
                    <a:lumMod val="95000"/>
                    <a:lumOff val="5000"/>
                  </a:schemeClr>
                </a:solidFill>
                <a:effectLst/>
                <a:latin typeface="+mn-lt"/>
              </a:rPr>
              <a:t>. Ngoài ra, DPU còn có nhiệm vụ phát triển các giải pháp thay thế </a:t>
            </a:r>
            <a:r>
              <a:rPr lang="en-US" sz="7200" b="0" i="0" dirty="0" err="1">
                <a:solidFill>
                  <a:schemeClr val="tx1">
                    <a:lumMod val="95000"/>
                    <a:lumOff val="5000"/>
                  </a:schemeClr>
                </a:solidFill>
                <a:effectLst/>
                <a:latin typeface="+mn-lt"/>
              </a:rPr>
              <a:t>cho</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điều</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tiết</a:t>
            </a:r>
            <a:r>
              <a:rPr lang="en-US" sz="7200" b="0" i="0" dirty="0">
                <a:solidFill>
                  <a:schemeClr val="tx1">
                    <a:lumMod val="95000"/>
                    <a:lumOff val="5000"/>
                  </a:schemeClr>
                </a:solidFill>
                <a:effectLst/>
                <a:latin typeface="+mn-lt"/>
              </a:rPr>
              <a:t> truyền thống, giám sát chất lượng dịch vụ, quy định an toàn trong lĩnh vực giao thông và </a:t>
            </a:r>
            <a:r>
              <a:rPr lang="en-US" sz="7200" b="0" i="0" dirty="0" err="1">
                <a:solidFill>
                  <a:schemeClr val="tx1">
                    <a:lumMod val="95000"/>
                    <a:lumOff val="5000"/>
                  </a:schemeClr>
                </a:solidFill>
                <a:effectLst/>
                <a:latin typeface="+mn-lt"/>
              </a:rPr>
              <a:t>đường</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ống</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dẫn</a:t>
            </a:r>
            <a:r>
              <a:rPr lang="en-US" sz="7200" b="0" i="0" dirty="0">
                <a:solidFill>
                  <a:schemeClr val="tx1">
                    <a:lumMod val="95000"/>
                    <a:lumOff val="5000"/>
                  </a:schemeClr>
                </a:solidFill>
                <a:effectLst/>
                <a:latin typeface="+mn-lt"/>
              </a:rPr>
              <a:t> khí đốt, cũng như việc lựa chọn địa điểm cho các cơ sở năng lượng.  Sứ mệnh của DPU là đảm bảo quyền lợi của người tiêu dùng được bảo vệ và các công ty </a:t>
            </a:r>
            <a:r>
              <a:rPr lang="en-US" sz="7200" b="0" i="0" dirty="0" err="1">
                <a:solidFill>
                  <a:schemeClr val="tx1">
                    <a:lumMod val="95000"/>
                    <a:lumOff val="5000"/>
                  </a:schemeClr>
                </a:solidFill>
                <a:effectLst/>
                <a:latin typeface="+mn-lt"/>
              </a:rPr>
              <a:t>tiện</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ích</a:t>
            </a:r>
            <a:r>
              <a:rPr lang="en-US" sz="7200" b="0" i="0" dirty="0">
                <a:solidFill>
                  <a:schemeClr val="tx1">
                    <a:lumMod val="95000"/>
                    <a:lumOff val="5000"/>
                  </a:schemeClr>
                </a:solidFill>
                <a:effectLst/>
                <a:latin typeface="+mn-lt"/>
              </a:rPr>
              <a:t> cung cấp dịch vụ đáng tin cậy nhất với chi phí thấp nhất có thể. DPU giám sát an </a:t>
            </a:r>
            <a:r>
              <a:rPr lang="en-US" sz="7200" b="0" i="0" dirty="0" err="1">
                <a:solidFill>
                  <a:schemeClr val="tx1">
                    <a:lumMod val="95000"/>
                    <a:lumOff val="5000"/>
                  </a:schemeClr>
                </a:solidFill>
                <a:effectLst/>
                <a:latin typeface="+mn-lt"/>
              </a:rPr>
              <a:t>toàn</a:t>
            </a:r>
            <a:r>
              <a:rPr lang="en-US" sz="7200" dirty="0">
                <a:solidFill>
                  <a:schemeClr val="tx1">
                    <a:lumMod val="95000"/>
                    <a:lumOff val="5000"/>
                  </a:schemeClr>
                </a:solidFill>
                <a:latin typeface="+mn-lt"/>
              </a:rPr>
              <a:t> </a:t>
            </a:r>
            <a:r>
              <a:rPr lang="en-US" sz="7200" b="0" i="0" dirty="0" err="1">
                <a:solidFill>
                  <a:schemeClr val="tx1">
                    <a:lumMod val="95000"/>
                    <a:lumOff val="5000"/>
                  </a:schemeClr>
                </a:solidFill>
                <a:effectLst/>
                <a:latin typeface="+mn-lt"/>
              </a:rPr>
              <a:t>cộng</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đồng</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từ</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các</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sự</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cố</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liên</a:t>
            </a:r>
            <a:r>
              <a:rPr lang="en-US" sz="7200" b="0" i="0" dirty="0">
                <a:solidFill>
                  <a:schemeClr val="tx1">
                    <a:lumMod val="95000"/>
                    <a:lumOff val="5000"/>
                  </a:schemeClr>
                </a:solidFill>
                <a:effectLst/>
                <a:latin typeface="+mn-lt"/>
              </a:rPr>
              <a:t> quan đến giao thông và </a:t>
            </a:r>
            <a:r>
              <a:rPr lang="en-US" sz="7200" b="0" i="0" dirty="0" err="1">
                <a:solidFill>
                  <a:schemeClr val="tx1">
                    <a:lumMod val="95000"/>
                    <a:lumOff val="5000"/>
                  </a:schemeClr>
                </a:solidFill>
                <a:effectLst/>
                <a:latin typeface="+mn-lt"/>
              </a:rPr>
              <a:t>đường</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ống</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dẫn</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khí</a:t>
            </a:r>
            <a:r>
              <a:rPr lang="en-US" sz="7200" b="0" i="0" dirty="0">
                <a:solidFill>
                  <a:schemeClr val="tx1">
                    <a:lumMod val="95000"/>
                    <a:lumOff val="5000"/>
                  </a:schemeClr>
                </a:solidFill>
                <a:effectLst/>
                <a:latin typeface="+mn-lt"/>
              </a:rPr>
              <a:t> đốt, cũng như quá trình lựa chọn địa điểm cho các cơ sở năng lượng. DPU nỗ lực thúc đẩy an toàn, an ninh, độ tin cậy của dịch vụ, </a:t>
            </a:r>
            <a:r>
              <a:rPr lang="en-US" sz="7200" b="0" i="0" dirty="0" err="1">
                <a:solidFill>
                  <a:schemeClr val="tx1">
                    <a:lumMod val="95000"/>
                    <a:lumOff val="5000"/>
                  </a:schemeClr>
                </a:solidFill>
                <a:effectLst/>
                <a:latin typeface="+mn-lt"/>
              </a:rPr>
              <a:t>khả</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năng</a:t>
            </a:r>
            <a:r>
              <a:rPr lang="en-US" sz="7200" b="0" i="0" dirty="0">
                <a:solidFill>
                  <a:schemeClr val="tx1">
                    <a:lumMod val="95000"/>
                    <a:lumOff val="5000"/>
                  </a:schemeClr>
                </a:solidFill>
                <a:effectLst/>
                <a:latin typeface="+mn-lt"/>
              </a:rPr>
              <a:t> chi </a:t>
            </a:r>
            <a:r>
              <a:rPr lang="en-US" sz="7200" b="0" i="0" dirty="0" err="1">
                <a:solidFill>
                  <a:schemeClr val="tx1">
                    <a:lumMod val="95000"/>
                    <a:lumOff val="5000"/>
                  </a:schemeClr>
                </a:solidFill>
                <a:effectLst/>
                <a:latin typeface="+mn-lt"/>
              </a:rPr>
              <a:t>trả</a:t>
            </a:r>
            <a:r>
              <a:rPr lang="en-US" sz="7200" b="0" i="0" dirty="0">
                <a:solidFill>
                  <a:schemeClr val="tx1">
                    <a:lumMod val="95000"/>
                    <a:lumOff val="5000"/>
                  </a:schemeClr>
                </a:solidFill>
                <a:effectLst/>
                <a:latin typeface="+mn-lt"/>
              </a:rPr>
              <a:t>, công bằng và giảm phát thải khí nhà kính.</a:t>
            </a:r>
          </a:p>
          <a:p>
            <a:endParaRPr lang="en-US" sz="4400" dirty="0"/>
          </a:p>
        </p:txBody>
      </p:sp>
      <p:cxnSp>
        <p:nvCxnSpPr>
          <p:cNvPr id="4" name="Straight Connector 3">
            <a:extLst>
              <a:ext uri="{FF2B5EF4-FFF2-40B4-BE49-F238E27FC236}">
                <a16:creationId xmlns:a16="http://schemas.microsoft.com/office/drawing/2014/main" id="{34F9CE17-4BB3-30DE-9561-E3BE29929A84}"/>
              </a:ext>
              <a:ext uri="{C183D7F6-B498-43B3-948B-1728B52AA6E4}">
                <adec:decorative xmlns:adec="http://schemas.microsoft.com/office/drawing/2017/decorative" val="1"/>
              </a:ext>
            </a:extLst>
          </p:cNvPr>
          <p:cNvCxnSpPr/>
          <p:nvPr/>
        </p:nvCxnSpPr>
        <p:spPr>
          <a:xfrm>
            <a:off x="1742175" y="1513759"/>
            <a:ext cx="905737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321969C-C0CF-44B2-40D2-37643930CFB3}"/>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5" name="Slide Number Placeholder 1">
            <a:extLst>
              <a:ext uri="{FF2B5EF4-FFF2-40B4-BE49-F238E27FC236}">
                <a16:creationId xmlns:a16="http://schemas.microsoft.com/office/drawing/2014/main" id="{CF1A1A14-9FC1-B9FC-83FD-D02E43ACF652}"/>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2</a:t>
            </a:fld>
            <a:endParaRPr lang="en-US"/>
          </a:p>
        </p:txBody>
      </p:sp>
      <p:sp>
        <p:nvSpPr>
          <p:cNvPr id="7" name="TextBox 6">
            <a:extLst>
              <a:ext uri="{FF2B5EF4-FFF2-40B4-BE49-F238E27FC236}">
                <a16:creationId xmlns:a16="http://schemas.microsoft.com/office/drawing/2014/main" id="{4D279E73-49FD-3AB9-C0FB-2544A69F1780}"/>
              </a:ext>
              <a:ext uri="{C183D7F6-B498-43B3-948B-1728B52AA6E4}">
                <adec:decorative xmlns:adec="http://schemas.microsoft.com/office/drawing/2017/decorative" val="1"/>
              </a:ext>
            </a:extLst>
          </p:cNvPr>
          <p:cNvSpPr txBox="1"/>
          <p:nvPr/>
        </p:nvSpPr>
        <p:spPr>
          <a:xfrm>
            <a:off x="7724775" y="6485181"/>
            <a:ext cx="4388250" cy="246221"/>
          </a:xfrm>
          <a:prstGeom prst="rect">
            <a:avLst/>
          </a:prstGeom>
          <a:solidFill>
            <a:srgbClr val="3059D6"/>
          </a:solidFill>
        </p:spPr>
        <p:txBody>
          <a:bodyPr wrap="square" rtlCol="0">
            <a:spAutoFit/>
          </a:bodyPr>
          <a:lstStyle/>
          <a:p>
            <a:endParaRPr lang="en-US" sz="1000" dirty="0">
              <a:solidFill>
                <a:schemeClr val="bg1"/>
              </a:solidFill>
            </a:endParaRPr>
          </a:p>
        </p:txBody>
      </p:sp>
      <p:sp>
        <p:nvSpPr>
          <p:cNvPr id="8" name="TextBox 7">
            <a:extLst>
              <a:ext uri="{FF2B5EF4-FFF2-40B4-BE49-F238E27FC236}">
                <a16:creationId xmlns:a16="http://schemas.microsoft.com/office/drawing/2014/main" id="{0B925AFE-9BAB-EE59-E315-1317381B8228}"/>
              </a:ext>
            </a:extLst>
          </p:cNvPr>
          <p:cNvSpPr txBox="1"/>
          <p:nvPr/>
        </p:nvSpPr>
        <p:spPr>
          <a:xfrm>
            <a:off x="7308273" y="6485181"/>
            <a:ext cx="4804752" cy="246221"/>
          </a:xfrm>
          <a:prstGeom prst="rect">
            <a:avLst/>
          </a:prstGeom>
          <a:solidFill>
            <a:srgbClr val="3059D6"/>
          </a:solidFill>
        </p:spPr>
        <p:txBody>
          <a:bodyPr wrap="square" rtlCol="0">
            <a:spAutoFit/>
          </a:bodyPr>
          <a:lstStyle/>
          <a:p>
            <a:r>
              <a:rPr lang="en-US" sz="1000" dirty="0">
                <a:solidFill>
                  <a:srgbClr val="FFFFFF"/>
                </a:solidFill>
              </a:rPr>
              <a:t>Thông tin </a:t>
            </a:r>
            <a:r>
              <a:rPr lang="en-US" sz="1000" dirty="0" err="1">
                <a:solidFill>
                  <a:srgbClr val="FFFFFF"/>
                </a:solidFill>
              </a:rPr>
              <a:t>đặc</a:t>
            </a:r>
            <a:r>
              <a:rPr lang="en-US" sz="1000" dirty="0">
                <a:solidFill>
                  <a:srgbClr val="FFFFFF"/>
                </a:solidFill>
              </a:rPr>
              <a:t> </a:t>
            </a:r>
            <a:r>
              <a:rPr lang="en-US" sz="1000" dirty="0" err="1">
                <a:solidFill>
                  <a:srgbClr val="FFFFFF"/>
                </a:solidFill>
              </a:rPr>
              <a:t>quyền</a:t>
            </a:r>
            <a:r>
              <a:rPr lang="en-US" sz="1000" dirty="0">
                <a:solidFill>
                  <a:srgbClr val="FFFFFF"/>
                </a:solidFill>
              </a:rPr>
              <a:t>, </a:t>
            </a:r>
            <a:r>
              <a:rPr lang="en-US" sz="1000" dirty="0" err="1">
                <a:solidFill>
                  <a:srgbClr val="FFFFFF"/>
                </a:solidFill>
              </a:rPr>
              <a:t>bảo</a:t>
            </a:r>
            <a:r>
              <a:rPr lang="en-US" sz="1000" dirty="0">
                <a:solidFill>
                  <a:srgbClr val="FFFFFF"/>
                </a:solidFill>
              </a:rPr>
              <a:t> </a:t>
            </a:r>
            <a:r>
              <a:rPr lang="en-US" sz="1000" dirty="0" err="1">
                <a:solidFill>
                  <a:srgbClr val="FFFFFF"/>
                </a:solidFill>
              </a:rPr>
              <a:t>mật</a:t>
            </a:r>
            <a:r>
              <a:rPr lang="en-US" sz="1000" dirty="0">
                <a:solidFill>
                  <a:srgbClr val="FFFFFF"/>
                </a:solidFill>
              </a:rPr>
              <a:t> </a:t>
            </a:r>
            <a:r>
              <a:rPr lang="en-US" sz="1000" dirty="0" err="1">
                <a:solidFill>
                  <a:srgbClr val="FFFFFF"/>
                </a:solidFill>
              </a:rPr>
              <a:t>và</a:t>
            </a:r>
            <a:r>
              <a:rPr lang="en-US" sz="1000" dirty="0">
                <a:solidFill>
                  <a:srgbClr val="FFFFFF"/>
                </a:solidFill>
              </a:rPr>
              <a:t> </a:t>
            </a:r>
            <a:r>
              <a:rPr lang="en-US" sz="1000" dirty="0" err="1">
                <a:solidFill>
                  <a:srgbClr val="FFFFFF"/>
                </a:solidFill>
              </a:rPr>
              <a:t>được</a:t>
            </a:r>
            <a:r>
              <a:rPr lang="en-US" sz="1000" dirty="0">
                <a:solidFill>
                  <a:srgbClr val="FFFFFF"/>
                </a:solidFill>
              </a:rPr>
              <a:t> bảo vệ, chỉ dành cho </a:t>
            </a:r>
            <a:r>
              <a:rPr lang="en-US" sz="1000" dirty="0" err="1">
                <a:solidFill>
                  <a:srgbClr val="FFFFFF"/>
                </a:solidFill>
              </a:rPr>
              <a:t>người</a:t>
            </a:r>
            <a:r>
              <a:rPr lang="en-US" sz="1000" dirty="0">
                <a:solidFill>
                  <a:srgbClr val="FFFFFF"/>
                </a:solidFill>
              </a:rPr>
              <a:t> </a:t>
            </a:r>
            <a:r>
              <a:rPr lang="en-US" sz="1000" dirty="0" err="1">
                <a:solidFill>
                  <a:srgbClr val="FFFFFF"/>
                </a:solidFill>
              </a:rPr>
              <a:t>nhận</a:t>
            </a:r>
            <a:r>
              <a:rPr lang="en-US" sz="1000" dirty="0">
                <a:solidFill>
                  <a:srgbClr val="FFFFFF"/>
                </a:solidFill>
              </a:rPr>
              <a:t> </a:t>
            </a:r>
            <a:r>
              <a:rPr lang="vi-VN" sz="1000" dirty="0">
                <a:solidFill>
                  <a:srgbClr val="FFFFFF"/>
                </a:solidFill>
                <a:latin typeface="Calibri" panose="020F0502020204030204" pitchFamily="34" charset="0"/>
                <a:ea typeface="Calibri" panose="020F0502020204030204" pitchFamily="34" charset="0"/>
                <a:cs typeface="Calibri" panose="020F0502020204030204" pitchFamily="34" charset="0"/>
              </a:rPr>
              <a:t>chỉ định</a:t>
            </a:r>
            <a:r>
              <a:rPr lang="en-US" sz="1000" dirty="0">
                <a:solidFill>
                  <a:srgbClr val="FFFFFF"/>
                </a:solidFill>
              </a:rPr>
              <a:t>. </a:t>
            </a:r>
          </a:p>
        </p:txBody>
      </p:sp>
    </p:spTree>
    <p:extLst>
      <p:ext uri="{BB962C8B-B14F-4D97-AF65-F5344CB8AC3E}">
        <p14:creationId xmlns:p14="http://schemas.microsoft.com/office/powerpoint/2010/main" val="393443297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8076ED-94FA-20C4-F8EE-E3F15CE8997D}"/>
              </a:ext>
            </a:extLst>
          </p:cNvPr>
          <p:cNvSpPr txBox="1">
            <a:spLocks noGrp="1"/>
          </p:cNvSpPr>
          <p:nvPr>
            <p:ph type="title" idx="4294967295"/>
          </p:nvPr>
        </p:nvSpPr>
        <p:spPr>
          <a:xfrm>
            <a:off x="1694045" y="1976608"/>
            <a:ext cx="9134374" cy="889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Ủy ban DPU</a:t>
            </a:r>
          </a:p>
        </p:txBody>
      </p:sp>
      <p:cxnSp>
        <p:nvCxnSpPr>
          <p:cNvPr id="8" name="Straight Connector 7">
            <a:extLst>
              <a:ext uri="{FF2B5EF4-FFF2-40B4-BE49-F238E27FC236}">
                <a16:creationId xmlns:a16="http://schemas.microsoft.com/office/drawing/2014/main" id="{07192EBD-1004-6C38-83A2-001D4083D80E}"/>
              </a:ext>
              <a:ext uri="{C183D7F6-B498-43B3-948B-1728B52AA6E4}">
                <adec:decorative xmlns:adec="http://schemas.microsoft.com/office/drawing/2017/decorative" val="1"/>
              </a:ext>
            </a:extLst>
          </p:cNvPr>
          <p:cNvCxnSpPr/>
          <p:nvPr/>
        </p:nvCxnSpPr>
        <p:spPr>
          <a:xfrm>
            <a:off x="1732547" y="3060834"/>
            <a:ext cx="905737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1540041" y="3255745"/>
            <a:ext cx="9365379" cy="1640974"/>
          </a:xfrm>
        </p:spPr>
        <p:txBody>
          <a:bodyPr>
            <a:normAutofit/>
          </a:bodyPr>
          <a:lstStyle/>
          <a:p>
            <a:pPr>
              <a:lnSpc>
                <a:spcPct val="150000"/>
              </a:lnSpc>
            </a:pPr>
            <a:r>
              <a:rPr lang="vi-VN" sz="1800" dirty="0">
                <a:solidFill>
                  <a:schemeClr val="tx1">
                    <a:lumMod val="95000"/>
                    <a:lumOff val="5000"/>
                  </a:schemeClr>
                </a:solidFill>
                <a:ea typeface="Calibri" panose="020F0502020204030204" pitchFamily="34" charset="0"/>
              </a:rPr>
              <a:t>Bộ được giám sát bởi Ủy ban Tiện ích Thịnh vượng chung gồm ba thành viên</a:t>
            </a:r>
            <a:r>
              <a:rPr lang="en-US" sz="1800" dirty="0">
                <a:solidFill>
                  <a:schemeClr val="tx1">
                    <a:lumMod val="95000"/>
                    <a:lumOff val="5000"/>
                  </a:schemeClr>
                </a:solidFill>
                <a:ea typeface="Calibri" panose="020F0502020204030204" pitchFamily="34" charset="0"/>
              </a:rPr>
              <a:t>, </a:t>
            </a:r>
            <a:r>
              <a:rPr lang="en-US" sz="1800" dirty="0" err="1">
                <a:solidFill>
                  <a:schemeClr val="tx1">
                    <a:lumMod val="95000"/>
                    <a:lumOff val="5000"/>
                  </a:schemeClr>
                </a:solidFill>
                <a:effectLst/>
                <a:latin typeface="+mn-lt"/>
              </a:rPr>
              <a:t>được</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bổ</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nhiệm</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bởi</a:t>
            </a:r>
            <a:r>
              <a:rPr lang="en-US" sz="1800" dirty="0">
                <a:solidFill>
                  <a:schemeClr val="tx1">
                    <a:lumMod val="95000"/>
                    <a:lumOff val="5000"/>
                  </a:schemeClr>
                </a:solidFill>
                <a:effectLst/>
                <a:latin typeface="+mn-lt"/>
              </a:rPr>
              <a:t> Thư </a:t>
            </a:r>
            <a:r>
              <a:rPr lang="en-US" sz="1800" dirty="0" err="1">
                <a:solidFill>
                  <a:schemeClr val="tx1">
                    <a:lumMod val="95000"/>
                    <a:lumOff val="5000"/>
                  </a:schemeClr>
                </a:solidFill>
                <a:effectLst/>
                <a:latin typeface="+mn-lt"/>
              </a:rPr>
              <a:t>ký</a:t>
            </a:r>
            <a:r>
              <a:rPr lang="en-US" sz="1800" dirty="0">
                <a:solidFill>
                  <a:schemeClr val="tx1">
                    <a:lumMod val="95000"/>
                    <a:lumOff val="5000"/>
                  </a:schemeClr>
                </a:solidFill>
                <a:effectLst/>
                <a:latin typeface="+mn-lt"/>
              </a:rPr>
              <a:t> Văn </a:t>
            </a:r>
            <a:r>
              <a:rPr lang="en-US" sz="1800" dirty="0" err="1">
                <a:solidFill>
                  <a:schemeClr val="tx1">
                    <a:lumMod val="95000"/>
                    <a:lumOff val="5000"/>
                  </a:schemeClr>
                </a:solidFill>
                <a:effectLst/>
                <a:latin typeface="+mn-lt"/>
              </a:rPr>
              <a:t>phòng</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Điều</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hành</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về</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Năng</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lượng</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và</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Môi</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trường</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với</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sự</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phê</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duyệt</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của</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Thống</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đốc</a:t>
            </a:r>
            <a:r>
              <a:rPr lang="en-US" sz="1800" dirty="0">
                <a:solidFill>
                  <a:schemeClr val="tx1">
                    <a:lumMod val="95000"/>
                    <a:lumOff val="5000"/>
                  </a:schemeClr>
                </a:solidFill>
                <a:effectLst/>
                <a:latin typeface="+mn-lt"/>
              </a:rPr>
              <a:t>. Thư </a:t>
            </a:r>
            <a:r>
              <a:rPr lang="en-US" sz="1800" dirty="0" err="1">
                <a:solidFill>
                  <a:schemeClr val="tx1">
                    <a:lumMod val="95000"/>
                    <a:lumOff val="5000"/>
                  </a:schemeClr>
                </a:solidFill>
                <a:effectLst/>
                <a:latin typeface="+mn-lt"/>
              </a:rPr>
              <a:t>ký</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chỉ</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định</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một</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trong</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các</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thành</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viên</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Ủy</a:t>
            </a:r>
            <a:r>
              <a:rPr lang="en-US" sz="1800" dirty="0">
                <a:solidFill>
                  <a:schemeClr val="tx1">
                    <a:lumMod val="95000"/>
                    <a:lumOff val="5000"/>
                  </a:schemeClr>
                </a:solidFill>
                <a:effectLst/>
                <a:latin typeface="+mn-lt"/>
              </a:rPr>
              <a:t> ban </a:t>
            </a:r>
            <a:r>
              <a:rPr lang="en-US" sz="1800" dirty="0" err="1">
                <a:solidFill>
                  <a:schemeClr val="tx1">
                    <a:lumMod val="95000"/>
                    <a:lumOff val="5000"/>
                  </a:schemeClr>
                </a:solidFill>
                <a:effectLst/>
                <a:latin typeface="+mn-lt"/>
              </a:rPr>
              <a:t>làm</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Chủ</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tịch</a:t>
            </a:r>
            <a:r>
              <a:rPr lang="en-US" sz="1800" dirty="0">
                <a:solidFill>
                  <a:schemeClr val="tx1">
                    <a:lumMod val="95000"/>
                    <a:lumOff val="5000"/>
                  </a:schemeClr>
                </a:solidFill>
                <a:effectLst/>
                <a:latin typeface="+mn-lt"/>
              </a:rPr>
              <a:t>. </a:t>
            </a:r>
            <a:endParaRPr lang="en-US" sz="4400" dirty="0">
              <a:solidFill>
                <a:schemeClr val="tx1">
                  <a:lumMod val="95000"/>
                  <a:lumOff val="5000"/>
                </a:schemeClr>
              </a:solidFill>
            </a:endParaRPr>
          </a:p>
        </p:txBody>
      </p:sp>
      <p:sp>
        <p:nvSpPr>
          <p:cNvPr id="5" name="TextBox 4">
            <a:extLst>
              <a:ext uri="{FF2B5EF4-FFF2-40B4-BE49-F238E27FC236}">
                <a16:creationId xmlns:a16="http://schemas.microsoft.com/office/drawing/2014/main" id="{A13BC2D3-27DC-6102-A98C-55792199F3A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79C1876F-0C7B-AC73-7BEE-D8CE07DD58F5}"/>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3</a:t>
            </a:fld>
            <a:endParaRPr lang="en-US"/>
          </a:p>
        </p:txBody>
      </p:sp>
      <p:sp>
        <p:nvSpPr>
          <p:cNvPr id="6" name="TextBox 5">
            <a:extLst>
              <a:ext uri="{FF2B5EF4-FFF2-40B4-BE49-F238E27FC236}">
                <a16:creationId xmlns:a16="http://schemas.microsoft.com/office/drawing/2014/main" id="{F78184BB-1C7D-9795-6954-8989C92EBF1F}"/>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endParaRPr lang="en-US" sz="1000" dirty="0">
              <a:solidFill>
                <a:schemeClr val="bg1"/>
              </a:solidFill>
            </a:endParaRPr>
          </a:p>
        </p:txBody>
      </p:sp>
      <p:sp>
        <p:nvSpPr>
          <p:cNvPr id="10" name="TextBox 9">
            <a:extLst>
              <a:ext uri="{FF2B5EF4-FFF2-40B4-BE49-F238E27FC236}">
                <a16:creationId xmlns:a16="http://schemas.microsoft.com/office/drawing/2014/main" id="{61CBCEE4-C5C3-64A7-A5C1-674C50239FA8}"/>
              </a:ext>
            </a:extLst>
          </p:cNvPr>
          <p:cNvSpPr txBox="1"/>
          <p:nvPr/>
        </p:nvSpPr>
        <p:spPr>
          <a:xfrm>
            <a:off x="7308273" y="6485181"/>
            <a:ext cx="4804752" cy="246221"/>
          </a:xfrm>
          <a:prstGeom prst="rect">
            <a:avLst/>
          </a:prstGeom>
          <a:solidFill>
            <a:srgbClr val="3059D6"/>
          </a:solidFill>
        </p:spPr>
        <p:txBody>
          <a:bodyPr wrap="square" rtlCol="0">
            <a:spAutoFit/>
          </a:bodyPr>
          <a:lstStyle/>
          <a:p>
            <a:r>
              <a:rPr lang="en-US" sz="1000" dirty="0">
                <a:solidFill>
                  <a:srgbClr val="FFFFFF"/>
                </a:solidFill>
              </a:rPr>
              <a:t>Thông tin </a:t>
            </a:r>
            <a:r>
              <a:rPr lang="en-US" sz="1000" dirty="0" err="1">
                <a:solidFill>
                  <a:srgbClr val="FFFFFF"/>
                </a:solidFill>
              </a:rPr>
              <a:t>đặc</a:t>
            </a:r>
            <a:r>
              <a:rPr lang="en-US" sz="1000" dirty="0">
                <a:solidFill>
                  <a:srgbClr val="FFFFFF"/>
                </a:solidFill>
              </a:rPr>
              <a:t> </a:t>
            </a:r>
            <a:r>
              <a:rPr lang="en-US" sz="1000" dirty="0" err="1">
                <a:solidFill>
                  <a:srgbClr val="FFFFFF"/>
                </a:solidFill>
              </a:rPr>
              <a:t>quyền</a:t>
            </a:r>
            <a:r>
              <a:rPr lang="en-US" sz="1000" dirty="0">
                <a:solidFill>
                  <a:srgbClr val="FFFFFF"/>
                </a:solidFill>
              </a:rPr>
              <a:t>, </a:t>
            </a:r>
            <a:r>
              <a:rPr lang="en-US" sz="1000" dirty="0" err="1">
                <a:solidFill>
                  <a:srgbClr val="FFFFFF"/>
                </a:solidFill>
              </a:rPr>
              <a:t>bảo</a:t>
            </a:r>
            <a:r>
              <a:rPr lang="en-US" sz="1000" dirty="0">
                <a:solidFill>
                  <a:srgbClr val="FFFFFF"/>
                </a:solidFill>
              </a:rPr>
              <a:t> </a:t>
            </a:r>
            <a:r>
              <a:rPr lang="en-US" sz="1000" dirty="0" err="1">
                <a:solidFill>
                  <a:srgbClr val="FFFFFF"/>
                </a:solidFill>
              </a:rPr>
              <a:t>mật</a:t>
            </a:r>
            <a:r>
              <a:rPr lang="en-US" sz="1000" dirty="0">
                <a:solidFill>
                  <a:srgbClr val="FFFFFF"/>
                </a:solidFill>
              </a:rPr>
              <a:t> </a:t>
            </a:r>
            <a:r>
              <a:rPr lang="en-US" sz="1000" dirty="0" err="1">
                <a:solidFill>
                  <a:srgbClr val="FFFFFF"/>
                </a:solidFill>
              </a:rPr>
              <a:t>và</a:t>
            </a:r>
            <a:r>
              <a:rPr lang="en-US" sz="1000" dirty="0">
                <a:solidFill>
                  <a:srgbClr val="FFFFFF"/>
                </a:solidFill>
              </a:rPr>
              <a:t> </a:t>
            </a:r>
            <a:r>
              <a:rPr lang="en-US" sz="1000" dirty="0" err="1">
                <a:solidFill>
                  <a:srgbClr val="FFFFFF"/>
                </a:solidFill>
              </a:rPr>
              <a:t>được</a:t>
            </a:r>
            <a:r>
              <a:rPr lang="en-US" sz="1000" dirty="0">
                <a:solidFill>
                  <a:srgbClr val="FFFFFF"/>
                </a:solidFill>
              </a:rPr>
              <a:t> bảo vệ, chỉ dành cho </a:t>
            </a:r>
            <a:r>
              <a:rPr lang="en-US" sz="1000" dirty="0" err="1">
                <a:solidFill>
                  <a:srgbClr val="FFFFFF"/>
                </a:solidFill>
              </a:rPr>
              <a:t>người</a:t>
            </a:r>
            <a:r>
              <a:rPr lang="en-US" sz="1000" dirty="0">
                <a:solidFill>
                  <a:srgbClr val="FFFFFF"/>
                </a:solidFill>
              </a:rPr>
              <a:t> </a:t>
            </a:r>
            <a:r>
              <a:rPr lang="en-US" sz="1000" dirty="0" err="1">
                <a:solidFill>
                  <a:srgbClr val="FFFFFF"/>
                </a:solidFill>
              </a:rPr>
              <a:t>nhận</a:t>
            </a:r>
            <a:r>
              <a:rPr lang="en-US" sz="1000" dirty="0">
                <a:solidFill>
                  <a:srgbClr val="FFFFFF"/>
                </a:solidFill>
              </a:rPr>
              <a:t> </a:t>
            </a:r>
            <a:r>
              <a:rPr lang="vi-VN" sz="1000" dirty="0">
                <a:solidFill>
                  <a:srgbClr val="FFFFFF"/>
                </a:solidFill>
                <a:latin typeface="Calibri" panose="020F0502020204030204" pitchFamily="34" charset="0"/>
                <a:ea typeface="Calibri" panose="020F0502020204030204" pitchFamily="34" charset="0"/>
                <a:cs typeface="Calibri" panose="020F0502020204030204" pitchFamily="34" charset="0"/>
              </a:rPr>
              <a:t>chỉ định</a:t>
            </a:r>
            <a:r>
              <a:rPr lang="en-US" sz="1000" dirty="0">
                <a:solidFill>
                  <a:srgbClr val="FFFFFF"/>
                </a:solidFill>
              </a:rPr>
              <a:t>. </a:t>
            </a:r>
          </a:p>
        </p:txBody>
      </p:sp>
    </p:spTree>
    <p:extLst>
      <p:ext uri="{BB962C8B-B14F-4D97-AF65-F5344CB8AC3E}">
        <p14:creationId xmlns:p14="http://schemas.microsoft.com/office/powerpoint/2010/main" val="250265536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167584-22F1-9315-3C31-710EE45395F9}"/>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Ủy ban DPU</a:t>
            </a:r>
          </a:p>
        </p:txBody>
      </p:sp>
      <p:sp>
        <p:nvSpPr>
          <p:cNvPr id="10" name="Title 1">
            <a:extLst>
              <a:ext uri="{FF2B5EF4-FFF2-40B4-BE49-F238E27FC236}">
                <a16:creationId xmlns:a16="http://schemas.microsoft.com/office/drawing/2014/main" id="{8B5F6362-4046-E049-FBD3-84C7057D19E6}"/>
              </a:ext>
            </a:extLst>
          </p:cNvPr>
          <p:cNvSpPr txBox="1">
            <a:spLocks noGrp="1"/>
          </p:cNvSpPr>
          <p:nvPr>
            <p:ph type="title" idx="4294967295"/>
          </p:nvPr>
        </p:nvSpPr>
        <p:spPr>
          <a:xfrm>
            <a:off x="1818967" y="626591"/>
            <a:ext cx="9744892" cy="6868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Chủ</a:t>
            </a: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a:t>
            </a:r>
            <a:r>
              <a:rPr kumimoji="0" lang="en-US" sz="4000" b="0"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tịch</a:t>
            </a: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Jeremy McDiarmid</a:t>
            </a: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90819" y="1824468"/>
            <a:ext cx="8173040" cy="3209064"/>
          </a:xfrm>
        </p:spPr>
        <p:txBody>
          <a:bodyPr>
            <a:normAutofit fontScale="85000" lnSpcReduction="10000"/>
          </a:bodyPr>
          <a:lstStyle/>
          <a:p>
            <a:pPr algn="l">
              <a:lnSpc>
                <a:spcPct val="150000"/>
              </a:lnSpc>
            </a:pPr>
            <a:r>
              <a:rPr lang="vi-VN" sz="1800" b="0" i="0" dirty="0">
                <a:solidFill>
                  <a:schemeClr val="tx1">
                    <a:lumMod val="95000"/>
                    <a:lumOff val="5000"/>
                  </a:schemeClr>
                </a:solidFill>
                <a:effectLst/>
                <a:latin typeface="+mn-lt"/>
              </a:rPr>
              <a:t>Ông Jeremy McDiarmid được bổ nhiệm làm Chủ tịch vào ngày 20 tháng 10 năm 2025 ‎và bắt đầu giữ chức Ủy viên vào ngày 29 tháng 9 năm 2025. ‎</a:t>
            </a:r>
          </a:p>
          <a:p>
            <a:pPr algn="l">
              <a:lnSpc>
                <a:spcPct val="150000"/>
              </a:lnSpc>
            </a:pPr>
            <a:r>
              <a:rPr lang="vi-VN" sz="1800" b="0" i="0" dirty="0">
                <a:solidFill>
                  <a:schemeClr val="tx1">
                    <a:lumMod val="95000"/>
                    <a:lumOff val="5000"/>
                  </a:schemeClr>
                </a:solidFill>
                <a:effectLst/>
                <a:latin typeface="+mn-lt"/>
              </a:rPr>
              <a:t>Trước khi được bổ nhiệm vào Sở Dịch vụ Công cộng (DPU), ông McDiarmid từng là Giám đốc Điều hành và Cố vấn Pháp lý cho Hội Doanh nghiệp Quốc gia Advanced Energy United. Trong thời gian đó, ông McDiarmid là thành viên của Ủy ban Định vị và Cấp phép Cơ sở Hạ tầng Năng lượng do Thống đốc Healey chỉ định, dẫn dắt nhiều nỗ lực tại giao điểm của năng lượng sạch và khả năng chi trả, cũng như phát triển các chính sách hỗ trợ công nghệ truyền tải tiên tiến ở nhiều bang. ‎</a:t>
            </a:r>
          </a:p>
        </p:txBody>
      </p:sp>
      <p:sp>
        <p:nvSpPr>
          <p:cNvPr id="4" name="TextBox 3">
            <a:extLst>
              <a:ext uri="{FF2B5EF4-FFF2-40B4-BE49-F238E27FC236}">
                <a16:creationId xmlns:a16="http://schemas.microsoft.com/office/drawing/2014/main" id="{859357B9-01B4-488D-B7A1-277AEF60EF2D}"/>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E9A3A384-5630-E547-8771-304400865E98}"/>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4</a:t>
            </a:fld>
            <a:endParaRPr lang="en-US"/>
          </a:p>
        </p:txBody>
      </p:sp>
      <p:sp>
        <p:nvSpPr>
          <p:cNvPr id="5" name="TextBox 4">
            <a:extLst>
              <a:ext uri="{FF2B5EF4-FFF2-40B4-BE49-F238E27FC236}">
                <a16:creationId xmlns:a16="http://schemas.microsoft.com/office/drawing/2014/main" id="{3C7C028E-934A-B6CC-8FFA-D10C52328471}"/>
              </a:ext>
              <a:ext uri="{C183D7F6-B498-43B3-948B-1728B52AA6E4}">
                <adec:decorative xmlns:adec="http://schemas.microsoft.com/office/drawing/2017/decorative" val="1"/>
              </a:ext>
            </a:extLst>
          </p:cNvPr>
          <p:cNvSpPr txBox="1"/>
          <p:nvPr/>
        </p:nvSpPr>
        <p:spPr>
          <a:xfrm>
            <a:off x="7772400" y="6485181"/>
            <a:ext cx="434062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được bảo vệ, chỉ dành cho người nhận dự định. </a:t>
            </a:r>
          </a:p>
        </p:txBody>
      </p:sp>
      <p:pic>
        <p:nvPicPr>
          <p:cNvPr id="8" name="Picture 7" descr="A person in a suit smiling&#10;&#10;AI-generated content may be incorrect.">
            <a:extLst>
              <a:ext uri="{FF2B5EF4-FFF2-40B4-BE49-F238E27FC236}">
                <a16:creationId xmlns:a16="http://schemas.microsoft.com/office/drawing/2014/main" id="{150C4C73-40DC-5554-4C31-AAF33129B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880" y="1623527"/>
            <a:ext cx="2655939" cy="3209064"/>
          </a:xfrm>
          <a:prstGeom prst="rect">
            <a:avLst/>
          </a:prstGeom>
        </p:spPr>
      </p:pic>
    </p:spTree>
    <p:extLst>
      <p:ext uri="{BB962C8B-B14F-4D97-AF65-F5344CB8AC3E}">
        <p14:creationId xmlns:p14="http://schemas.microsoft.com/office/powerpoint/2010/main" val="390163745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4="http://schemas.microsoft.com/office/drawing/2010/main" xmlns:a16="http://schemas.microsoft.com/office/drawing/2014/main" xmlns="">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383E72-53C2-FD9A-3814-8F88CECFFBD8}"/>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Ủy ban DPU</a:t>
            </a:r>
          </a:p>
        </p:txBody>
      </p:sp>
      <p:sp>
        <p:nvSpPr>
          <p:cNvPr id="7" name="Title 1">
            <a:extLst>
              <a:ext uri="{FF2B5EF4-FFF2-40B4-BE49-F238E27FC236}">
                <a16:creationId xmlns:a16="http://schemas.microsoft.com/office/drawing/2014/main" id="{9EB57006-1F5B-4F94-2457-2786AF1B4841}"/>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Chủ</a:t>
            </a: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a:t>
            </a:r>
            <a:r>
              <a:rPr kumimoji="0" lang="en-US" sz="4000" b="0"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tịch</a:t>
            </a: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Jeremy McDiarmid</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Tiếp tục</a:t>
            </a:r>
          </a:p>
        </p:txBody>
      </p:sp>
      <p:sp>
        <p:nvSpPr>
          <p:cNvPr id="5" name="TextBox 4">
            <a:extLst>
              <a:ext uri="{FF2B5EF4-FFF2-40B4-BE49-F238E27FC236}">
                <a16:creationId xmlns:a16="http://schemas.microsoft.com/office/drawing/2014/main" id="{5B139418-0A17-BBD9-EC96-4BF240713018}"/>
              </a:ext>
            </a:extLst>
          </p:cNvPr>
          <p:cNvSpPr txBox="1"/>
          <p:nvPr/>
        </p:nvSpPr>
        <p:spPr>
          <a:xfrm>
            <a:off x="1358899" y="1854199"/>
            <a:ext cx="10204960" cy="3373359"/>
          </a:xfrm>
          <a:prstGeom prst="rect">
            <a:avLst/>
          </a:prstGeom>
          <a:noFill/>
        </p:spPr>
        <p:txBody>
          <a:bodyPr wrap="square">
            <a:spAutoFit/>
          </a:bodyPr>
          <a:lstStyle/>
          <a:p>
            <a:pPr>
              <a:lnSpc>
                <a:spcPct val="150000"/>
              </a:lnSpc>
            </a:pPr>
            <a:r>
              <a:rPr lang="vi-VN" sz="1800" b="0" i="0" dirty="0">
                <a:solidFill>
                  <a:schemeClr val="tx1">
                    <a:lumMod val="95000"/>
                    <a:lumOff val="5000"/>
                  </a:schemeClr>
                </a:solidFill>
                <a:effectLst/>
                <a:latin typeface="+mn-lt"/>
              </a:rPr>
              <a:t>Trước đó, ông từng giữ chức Phó Chủ tịch Chính sách và Quan hệ Chính phủ tại Hội đồng Năng lượng Sạch Đông Bắc, dẫn dắt các nỗ lực phát triển chính sách kết nối mới và mở ra cơ hội thị trường cho các công ty năng lượng. ‎</a:t>
            </a:r>
          </a:p>
          <a:p>
            <a:pPr>
              <a:lnSpc>
                <a:spcPct val="150000"/>
              </a:lnSpc>
            </a:pPr>
            <a:r>
              <a:rPr lang="vi-VN" sz="1800" b="0" i="0" dirty="0">
                <a:solidFill>
                  <a:schemeClr val="tx1">
                    <a:lumMod val="95000"/>
                    <a:lumOff val="5000"/>
                  </a:schemeClr>
                </a:solidFill>
                <a:effectLst/>
                <a:latin typeface="+mn-lt"/>
              </a:rPr>
              <a:t>Ông cũng làm Cố vấn Cao cấp tại Trung tâm Acadia và là Giám đốc Cao cấp về Đổi mới và Hỗ trợ Công nghiệp tại Trung tâm Năng lượng Sạch Massachusetts. Trước đó, ông là Giám đốc bang Massachusetts tại Trung tâm Acadia và làm việc tại Văn phòng Bảo vệ Người tiêu dùng và Quản lý Doanh nghiệp. Ông tốt nghiệp Đại học Syracuse và Trường Luật Boston College.‎</a:t>
            </a:r>
          </a:p>
          <a:p>
            <a:pPr algn="l">
              <a:lnSpc>
                <a:spcPct val="150000"/>
              </a:lnSpc>
            </a:pPr>
            <a:endParaRPr lang="en-US" sz="1800" b="0" i="0" dirty="0">
              <a:solidFill>
                <a:srgbClr val="141414"/>
              </a:solidFill>
              <a:effectLst/>
              <a:latin typeface="+mn-lt"/>
            </a:endParaRPr>
          </a:p>
        </p:txBody>
      </p:sp>
      <p:sp>
        <p:nvSpPr>
          <p:cNvPr id="3" name="TextBox 2">
            <a:extLst>
              <a:ext uri="{FF2B5EF4-FFF2-40B4-BE49-F238E27FC236}">
                <a16:creationId xmlns:a16="http://schemas.microsoft.com/office/drawing/2014/main" id="{882F807F-6AE0-B5E9-E44A-432076855542}"/>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5</a:t>
            </a:fld>
            <a:endParaRPr lang="en-US"/>
          </a:p>
        </p:txBody>
      </p:sp>
      <p:sp>
        <p:nvSpPr>
          <p:cNvPr id="4" name="TextBox 3">
            <a:extLst>
              <a:ext uri="{FF2B5EF4-FFF2-40B4-BE49-F238E27FC236}">
                <a16:creationId xmlns:a16="http://schemas.microsoft.com/office/drawing/2014/main" id="{86B82D6C-798D-CDEA-024D-6A62633BADEE}"/>
              </a:ext>
              <a:ext uri="{C183D7F6-B498-43B3-948B-1728B52AA6E4}">
                <adec:decorative xmlns:adec="http://schemas.microsoft.com/office/drawing/2017/decorative" val="1"/>
              </a:ext>
            </a:extLst>
          </p:cNvPr>
          <p:cNvSpPr txBox="1"/>
          <p:nvPr/>
        </p:nvSpPr>
        <p:spPr>
          <a:xfrm>
            <a:off x="7543800" y="6485181"/>
            <a:ext cx="456922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vệ</a:t>
            </a:r>
            <a:r>
              <a:rPr lang="en-US" sz="1000" dirty="0">
                <a:solidFill>
                  <a:schemeClr val="bg1"/>
                </a:solidFill>
              </a:rPr>
              <a:t>, chỉ dành cho người nhận dự định. </a:t>
            </a:r>
          </a:p>
        </p:txBody>
      </p:sp>
    </p:spTree>
    <p:extLst>
      <p:ext uri="{BB962C8B-B14F-4D97-AF65-F5344CB8AC3E}">
        <p14:creationId xmlns:p14="http://schemas.microsoft.com/office/powerpoint/2010/main" val="342065788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3E49DBA-5C92-D0D2-5F0B-912464CD063A}"/>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Ủy ban DPU</a:t>
            </a:r>
          </a:p>
        </p:txBody>
      </p:sp>
      <p:sp>
        <p:nvSpPr>
          <p:cNvPr id="10" name="Title 1">
            <a:extLst>
              <a:ext uri="{FF2B5EF4-FFF2-40B4-BE49-F238E27FC236}">
                <a16:creationId xmlns:a16="http://schemas.microsoft.com/office/drawing/2014/main" id="{6ABC79B5-0435-A16D-7934-783EF5B1108C}"/>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Ủy viên Elizabeth (Liz) Anderson, Luật sư</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72464" y="1748417"/>
            <a:ext cx="8115567" cy="3830857"/>
          </a:xfrm>
        </p:spPr>
        <p:txBody>
          <a:bodyPr>
            <a:noAutofit/>
          </a:bodyPr>
          <a:lstStyle/>
          <a:p>
            <a:pPr algn="l">
              <a:lnSpc>
                <a:spcPct val="150000"/>
              </a:lnSpc>
            </a:pPr>
            <a:r>
              <a:rPr lang="vi-VN" sz="1600" dirty="0">
                <a:solidFill>
                  <a:schemeClr val="tx1">
                    <a:lumMod val="95000"/>
                    <a:lumOff val="5000"/>
                  </a:schemeClr>
                </a:solidFill>
                <a:latin typeface="+mn-lt"/>
              </a:rPr>
              <a:t>Liz Anderson được bổ nhiệm làm Ủy viên của Sở Dịch vụ Công cộng vào tháng 10 năm 2025. Trước khi được bổ nhiệm vào Ủy ban, bà là Trưởng phòng Vận động Năng lượng và Người Nộp Phí (ERA) tại Văn phòng Tổng chưởng lý Massachusetts do bà Andrea Campbell chỉ định. Với vai trò Trưởng phòng, bà Anderson đã giám sát việc bảo vệ quyền lợi người tiêu dùng tại DPU, ISO New England và New England Power Pool (NEPOOL), cũng như Ủy ban Điều tiết Năng lượng Liên bang (FERC). Bà cũng chịu trách nhiệm thực thi các quy định bảo vệ người tiêu dùng liên quan đến các nhà cung cấp điện bán lẻ và các công ty điện mặt trời. Bà Anderson từng là thành viên Ủy ban Điều hành của Hiệp hội Quốc gia Các Nhà Bảo vệ Người tiêu dùng Tiện ích Công cộng (NASUCA), đồng thời từng giữ chức Phó Chủ tịch Ủy ban Bảo vệ Người tiêu dùng và Chủ tịch Ủy ban Điều phối của Nhóm Liên lạc Người tiêu dùng ISO New England. ‎</a:t>
            </a:r>
            <a:endParaRPr lang="en-US" sz="1600" dirty="0">
              <a:solidFill>
                <a:schemeClr val="tx1">
                  <a:lumMod val="95000"/>
                  <a:lumOff val="5000"/>
                </a:schemeClr>
              </a:solidFill>
              <a:latin typeface="+mn-lt"/>
            </a:endParaRPr>
          </a:p>
        </p:txBody>
      </p:sp>
      <p:sp>
        <p:nvSpPr>
          <p:cNvPr id="4" name="TextBox 3">
            <a:extLst>
              <a:ext uri="{FF2B5EF4-FFF2-40B4-BE49-F238E27FC236}">
                <a16:creationId xmlns:a16="http://schemas.microsoft.com/office/drawing/2014/main" id="{15C527EF-A0C4-D58E-9062-0E4910A49AFA}"/>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B1BB5A7A-3411-6727-0EAB-2C48EDDEC4E0}"/>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6</a:t>
            </a:fld>
            <a:endParaRPr lang="en-US"/>
          </a:p>
        </p:txBody>
      </p:sp>
      <p:sp>
        <p:nvSpPr>
          <p:cNvPr id="5" name="TextBox 4">
            <a:extLst>
              <a:ext uri="{FF2B5EF4-FFF2-40B4-BE49-F238E27FC236}">
                <a16:creationId xmlns:a16="http://schemas.microsoft.com/office/drawing/2014/main" id="{191B37BC-2109-CC4F-0BA6-E30F9A4C1ECB}"/>
              </a:ext>
              <a:ext uri="{C183D7F6-B498-43B3-948B-1728B52AA6E4}">
                <adec:decorative xmlns:adec="http://schemas.microsoft.com/office/drawing/2017/decorative" val="1"/>
              </a:ext>
            </a:extLst>
          </p:cNvPr>
          <p:cNvSpPr txBox="1"/>
          <p:nvPr/>
        </p:nvSpPr>
        <p:spPr>
          <a:xfrm>
            <a:off x="7610475" y="6485181"/>
            <a:ext cx="4502550"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vệ</a:t>
            </a:r>
            <a:r>
              <a:rPr lang="en-US" sz="1000" dirty="0">
                <a:solidFill>
                  <a:schemeClr val="bg1"/>
                </a:solidFill>
              </a:rPr>
              <a:t>, chỉ dành cho người nhận dự định. </a:t>
            </a:r>
          </a:p>
        </p:txBody>
      </p:sp>
      <p:pic>
        <p:nvPicPr>
          <p:cNvPr id="8" name="Picture 7" descr="A picture containing person, person&#10;&#10;AI-generated content may be incorrect.">
            <a:extLst>
              <a:ext uri="{FF2B5EF4-FFF2-40B4-BE49-F238E27FC236}">
                <a16:creationId xmlns:a16="http://schemas.microsoft.com/office/drawing/2014/main" id="{17143077-AC69-2B1D-8B26-32E699F38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99" y="1872342"/>
            <a:ext cx="2348508" cy="2862943"/>
          </a:xfrm>
          <a:prstGeom prst="rect">
            <a:avLst/>
          </a:prstGeom>
        </p:spPr>
      </p:pic>
    </p:spTree>
    <p:extLst>
      <p:ext uri="{BB962C8B-B14F-4D97-AF65-F5344CB8AC3E}">
        <p14:creationId xmlns:p14="http://schemas.microsoft.com/office/powerpoint/2010/main" val="28361341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4="http://schemas.microsoft.com/office/drawing/2010/main" xmlns:a16="http://schemas.microsoft.com/office/drawing/2014/main"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B28D7F-FF45-2B43-7BDF-C747FCD0EB82}"/>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Ủy ban DPU</a:t>
            </a:r>
          </a:p>
        </p:txBody>
      </p:sp>
      <p:sp>
        <p:nvSpPr>
          <p:cNvPr id="4" name="Title 1">
            <a:extLst>
              <a:ext uri="{FF2B5EF4-FFF2-40B4-BE49-F238E27FC236}">
                <a16:creationId xmlns:a16="http://schemas.microsoft.com/office/drawing/2014/main" id="{A28C0590-5FDF-0A29-9C77-8CD6BC981CFF}"/>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Ủy viên Elizabeth (Liz) Anderson, Luật sư</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Tiếp tục</a:t>
            </a:r>
          </a:p>
        </p:txBody>
      </p:sp>
      <p:sp>
        <p:nvSpPr>
          <p:cNvPr id="5" name="TextBox 4">
            <a:extLst>
              <a:ext uri="{FF2B5EF4-FFF2-40B4-BE49-F238E27FC236}">
                <a16:creationId xmlns:a16="http://schemas.microsoft.com/office/drawing/2014/main" id="{5B139418-0A17-BBD9-EC96-4BF240713018}"/>
              </a:ext>
            </a:extLst>
          </p:cNvPr>
          <p:cNvSpPr txBox="1"/>
          <p:nvPr/>
        </p:nvSpPr>
        <p:spPr>
          <a:xfrm>
            <a:off x="1219200" y="2416338"/>
            <a:ext cx="9826752" cy="2957861"/>
          </a:xfrm>
          <a:prstGeom prst="rect">
            <a:avLst/>
          </a:prstGeom>
          <a:noFill/>
        </p:spPr>
        <p:txBody>
          <a:bodyPr wrap="square">
            <a:spAutoFit/>
          </a:bodyPr>
          <a:lstStyle/>
          <a:p>
            <a:pPr>
              <a:lnSpc>
                <a:spcPct val="150000"/>
              </a:lnSpc>
            </a:pPr>
            <a:r>
              <a:rPr lang="en-US" dirty="0" err="1"/>
              <a:t>Trước</a:t>
            </a:r>
            <a:r>
              <a:rPr lang="en-US" dirty="0"/>
              <a:t> </a:t>
            </a:r>
            <a:r>
              <a:rPr lang="en-US" dirty="0" err="1"/>
              <a:t>khi</a:t>
            </a:r>
            <a:r>
              <a:rPr lang="en-US" dirty="0"/>
              <a:t> </a:t>
            </a:r>
            <a:r>
              <a:rPr lang="en-US" dirty="0" err="1"/>
              <a:t>làm</a:t>
            </a:r>
            <a:r>
              <a:rPr lang="en-US" dirty="0"/>
              <a:t> </a:t>
            </a:r>
            <a:r>
              <a:rPr lang="en-US" dirty="0" err="1"/>
              <a:t>Trưởng</a:t>
            </a:r>
            <a:r>
              <a:rPr lang="en-US" dirty="0"/>
              <a:t> </a:t>
            </a:r>
            <a:r>
              <a:rPr lang="en-US" dirty="0" err="1"/>
              <a:t>phòng</a:t>
            </a:r>
            <a:r>
              <a:rPr lang="en-US" dirty="0"/>
              <a:t> </a:t>
            </a:r>
            <a:r>
              <a:rPr lang="en-US" dirty="0" err="1"/>
              <a:t>tại</a:t>
            </a:r>
            <a:r>
              <a:rPr lang="en-US" dirty="0"/>
              <a:t> Văn </a:t>
            </a:r>
            <a:r>
              <a:rPr lang="en-US" dirty="0" err="1"/>
              <a:t>phòng</a:t>
            </a:r>
            <a:r>
              <a:rPr lang="en-US" dirty="0"/>
              <a:t> </a:t>
            </a:r>
            <a:r>
              <a:rPr lang="en-US" dirty="0" err="1"/>
              <a:t>Tổng</a:t>
            </a:r>
            <a:r>
              <a:rPr lang="en-US" dirty="0"/>
              <a:t> </a:t>
            </a:r>
            <a:r>
              <a:rPr lang="en-US" dirty="0" err="1"/>
              <a:t>chưởng</a:t>
            </a:r>
            <a:r>
              <a:rPr lang="en-US" dirty="0"/>
              <a:t> </a:t>
            </a:r>
            <a:r>
              <a:rPr lang="en-US" dirty="0" err="1"/>
              <a:t>lý</a:t>
            </a:r>
            <a:r>
              <a:rPr lang="en-US" dirty="0"/>
              <a:t>, </a:t>
            </a:r>
            <a:r>
              <a:rPr lang="en-US" dirty="0" err="1"/>
              <a:t>bà</a:t>
            </a:r>
            <a:r>
              <a:rPr lang="en-US" dirty="0"/>
              <a:t> Anderson </a:t>
            </a:r>
            <a:r>
              <a:rPr lang="en-US" dirty="0" err="1"/>
              <a:t>từng</a:t>
            </a:r>
            <a:r>
              <a:rPr lang="en-US" dirty="0"/>
              <a:t> </a:t>
            </a:r>
            <a:r>
              <a:rPr lang="en-US" dirty="0" err="1"/>
              <a:t>là</a:t>
            </a:r>
            <a:r>
              <a:rPr lang="en-US" dirty="0"/>
              <a:t> </a:t>
            </a:r>
            <a:r>
              <a:rPr lang="en-US" dirty="0" err="1"/>
              <a:t>Phó</a:t>
            </a:r>
            <a:r>
              <a:rPr lang="en-US" dirty="0"/>
              <a:t> </a:t>
            </a:r>
            <a:r>
              <a:rPr lang="en-US" dirty="0" err="1"/>
              <a:t>Trưởng</a:t>
            </a:r>
            <a:r>
              <a:rPr lang="en-US" dirty="0"/>
              <a:t> </a:t>
            </a:r>
            <a:r>
              <a:rPr lang="en-US" dirty="0" err="1"/>
              <a:t>phòng</a:t>
            </a:r>
            <a:r>
              <a:rPr lang="en-US" dirty="0"/>
              <a:t> ERA </a:t>
            </a:r>
            <a:r>
              <a:rPr lang="en-US" dirty="0" err="1"/>
              <a:t>và</a:t>
            </a:r>
            <a:r>
              <a:rPr lang="en-US" dirty="0"/>
              <a:t> </a:t>
            </a:r>
            <a:r>
              <a:rPr lang="en-US" dirty="0" err="1"/>
              <a:t>làm</a:t>
            </a:r>
            <a:r>
              <a:rPr lang="en-US" dirty="0"/>
              <a:t> </a:t>
            </a:r>
            <a:r>
              <a:rPr lang="en-US" dirty="0" err="1"/>
              <a:t>luật</a:t>
            </a:r>
            <a:r>
              <a:rPr lang="en-US" dirty="0"/>
              <a:t> </a:t>
            </a:r>
            <a:r>
              <a:rPr lang="en-US" dirty="0" err="1"/>
              <a:t>sư</a:t>
            </a:r>
            <a:r>
              <a:rPr lang="en-US" dirty="0"/>
              <a:t> </a:t>
            </a:r>
            <a:r>
              <a:rPr lang="en-US" dirty="0" err="1"/>
              <a:t>cộng</a:t>
            </a:r>
            <a:r>
              <a:rPr lang="en-US" dirty="0"/>
              <a:t> </a:t>
            </a:r>
            <a:r>
              <a:rPr lang="en-US" dirty="0" err="1"/>
              <a:t>sự</a:t>
            </a:r>
            <a:r>
              <a:rPr lang="en-US" dirty="0"/>
              <a:t> </a:t>
            </a:r>
            <a:r>
              <a:rPr lang="en-US" dirty="0" err="1"/>
              <a:t>tại</a:t>
            </a:r>
            <a:r>
              <a:rPr lang="en-US" dirty="0"/>
              <a:t> </a:t>
            </a:r>
            <a:r>
              <a:rPr lang="en-US" dirty="0" err="1"/>
              <a:t>công</a:t>
            </a:r>
            <a:r>
              <a:rPr lang="en-US" dirty="0"/>
              <a:t> ty Rich May, P.C. </a:t>
            </a:r>
            <a:r>
              <a:rPr lang="en-US" dirty="0" err="1"/>
              <a:t>trong</a:t>
            </a:r>
            <a:r>
              <a:rPr lang="en-US" dirty="0"/>
              <a:t> </a:t>
            </a:r>
            <a:r>
              <a:rPr lang="en-US" dirty="0" err="1"/>
              <a:t>Nhóm</a:t>
            </a:r>
            <a:r>
              <a:rPr lang="en-US" dirty="0"/>
              <a:t> </a:t>
            </a:r>
            <a:r>
              <a:rPr lang="en-US" dirty="0" err="1"/>
              <a:t>Năng</a:t>
            </a:r>
            <a:r>
              <a:rPr lang="en-US" dirty="0"/>
              <a:t> </a:t>
            </a:r>
            <a:r>
              <a:rPr lang="en-US" dirty="0" err="1"/>
              <a:t>lượng</a:t>
            </a:r>
            <a:r>
              <a:rPr lang="en-US" dirty="0"/>
              <a:t>, </a:t>
            </a:r>
            <a:r>
              <a:rPr lang="en-US" dirty="0" err="1"/>
              <a:t>Năng</a:t>
            </a:r>
            <a:r>
              <a:rPr lang="en-US" dirty="0"/>
              <a:t> </a:t>
            </a:r>
            <a:r>
              <a:rPr lang="en-US" dirty="0" err="1"/>
              <a:t>lượng</a:t>
            </a:r>
            <a:r>
              <a:rPr lang="en-US" dirty="0"/>
              <a:t> Tái </a:t>
            </a:r>
            <a:r>
              <a:rPr lang="en-US" dirty="0" err="1"/>
              <a:t>tạo</a:t>
            </a:r>
            <a:r>
              <a:rPr lang="en-US" dirty="0"/>
              <a:t> </a:t>
            </a:r>
            <a:r>
              <a:rPr lang="en-US" dirty="0" err="1"/>
              <a:t>và</a:t>
            </a:r>
            <a:r>
              <a:rPr lang="en-US" dirty="0"/>
              <a:t> Các </a:t>
            </a:r>
            <a:r>
              <a:rPr lang="en-US" dirty="0" err="1"/>
              <a:t>Ngành</a:t>
            </a:r>
            <a:r>
              <a:rPr lang="en-US" dirty="0"/>
              <a:t> Công </a:t>
            </a:r>
            <a:r>
              <a:rPr lang="en-US" dirty="0" err="1"/>
              <a:t>nghiệp</a:t>
            </a:r>
            <a:r>
              <a:rPr lang="en-US" dirty="0"/>
              <a:t> </a:t>
            </a:r>
            <a:r>
              <a:rPr lang="en-US" dirty="0" err="1"/>
              <a:t>Được</a:t>
            </a:r>
            <a:r>
              <a:rPr lang="en-US" dirty="0"/>
              <a:t> Quản </a:t>
            </a:r>
            <a:r>
              <a:rPr lang="en-US" dirty="0" err="1"/>
              <a:t>lý</a:t>
            </a:r>
            <a:r>
              <a:rPr lang="en-US" dirty="0"/>
              <a:t>. </a:t>
            </a:r>
            <a:r>
              <a:rPr lang="en-US" dirty="0" err="1"/>
              <a:t>Bà</a:t>
            </a:r>
            <a:r>
              <a:rPr lang="en-US" dirty="0"/>
              <a:t> </a:t>
            </a:r>
            <a:r>
              <a:rPr lang="en-US" dirty="0" err="1"/>
              <a:t>cũng</a:t>
            </a:r>
            <a:r>
              <a:rPr lang="en-US" dirty="0"/>
              <a:t> </a:t>
            </a:r>
            <a:r>
              <a:rPr lang="en-US" dirty="0" err="1"/>
              <a:t>có</a:t>
            </a:r>
            <a:r>
              <a:rPr lang="en-US" dirty="0"/>
              <a:t> </a:t>
            </a:r>
            <a:r>
              <a:rPr lang="en-US" dirty="0" err="1"/>
              <a:t>nhiều</a:t>
            </a:r>
            <a:r>
              <a:rPr lang="en-US" dirty="0"/>
              <a:t> </a:t>
            </a:r>
            <a:r>
              <a:rPr lang="en-US" dirty="0" err="1"/>
              <a:t>năm</a:t>
            </a:r>
            <a:r>
              <a:rPr lang="en-US" dirty="0"/>
              <a:t> </a:t>
            </a:r>
            <a:r>
              <a:rPr lang="en-US" dirty="0" err="1"/>
              <a:t>kinh</a:t>
            </a:r>
            <a:r>
              <a:rPr lang="en-US" dirty="0"/>
              <a:t> </a:t>
            </a:r>
            <a:r>
              <a:rPr lang="en-US" dirty="0" err="1"/>
              <a:t>nghiệm</a:t>
            </a:r>
            <a:r>
              <a:rPr lang="en-US" dirty="0"/>
              <a:t> </a:t>
            </a:r>
            <a:r>
              <a:rPr lang="en-US" dirty="0" err="1"/>
              <a:t>làm</a:t>
            </a:r>
            <a:r>
              <a:rPr lang="en-US" dirty="0"/>
              <a:t> </a:t>
            </a:r>
            <a:r>
              <a:rPr lang="en-US" dirty="0" err="1"/>
              <a:t>Trợ</a:t>
            </a:r>
            <a:r>
              <a:rPr lang="en-US" dirty="0"/>
              <a:t> </a:t>
            </a:r>
            <a:r>
              <a:rPr lang="en-US" dirty="0" err="1"/>
              <a:t>lý</a:t>
            </a:r>
            <a:r>
              <a:rPr lang="en-US" dirty="0"/>
              <a:t> </a:t>
            </a:r>
            <a:r>
              <a:rPr lang="en-US" dirty="0" err="1"/>
              <a:t>Tổng</a:t>
            </a:r>
            <a:r>
              <a:rPr lang="en-US" dirty="0"/>
              <a:t> </a:t>
            </a:r>
            <a:r>
              <a:rPr lang="en-US" dirty="0" err="1"/>
              <a:t>chưởng</a:t>
            </a:r>
            <a:r>
              <a:rPr lang="en-US" dirty="0"/>
              <a:t> </a:t>
            </a:r>
            <a:r>
              <a:rPr lang="en-US" dirty="0" err="1"/>
              <a:t>lý</a:t>
            </a:r>
            <a:r>
              <a:rPr lang="en-US" dirty="0"/>
              <a:t> </a:t>
            </a:r>
            <a:r>
              <a:rPr lang="en-US" dirty="0" err="1"/>
              <a:t>và</a:t>
            </a:r>
            <a:r>
              <a:rPr lang="en-US" dirty="0"/>
              <a:t> </a:t>
            </a:r>
            <a:r>
              <a:rPr lang="en-US" dirty="0" err="1"/>
              <a:t>Luật</a:t>
            </a:r>
            <a:r>
              <a:rPr lang="en-US" dirty="0"/>
              <a:t> </a:t>
            </a:r>
            <a:r>
              <a:rPr lang="en-US" dirty="0" err="1"/>
              <a:t>sư</a:t>
            </a:r>
            <a:r>
              <a:rPr lang="en-US" dirty="0"/>
              <a:t> Quản </a:t>
            </a:r>
            <a:r>
              <a:rPr lang="en-US" dirty="0" err="1"/>
              <a:t>lý</a:t>
            </a:r>
            <a:r>
              <a:rPr lang="en-US" dirty="0"/>
              <a:t> </a:t>
            </a:r>
            <a:r>
              <a:rPr lang="en-US" dirty="0" err="1"/>
              <a:t>tại</a:t>
            </a:r>
            <a:r>
              <a:rPr lang="en-US" dirty="0"/>
              <a:t> ERA, </a:t>
            </a:r>
            <a:r>
              <a:rPr lang="en-US" dirty="0" err="1"/>
              <a:t>bảo</a:t>
            </a:r>
            <a:r>
              <a:rPr lang="en-US" dirty="0"/>
              <a:t> </a:t>
            </a:r>
            <a:r>
              <a:rPr lang="en-US" dirty="0" err="1"/>
              <a:t>vệ</a:t>
            </a:r>
            <a:r>
              <a:rPr lang="en-US" dirty="0"/>
              <a:t> </a:t>
            </a:r>
            <a:r>
              <a:rPr lang="en-US" dirty="0" err="1"/>
              <a:t>người</a:t>
            </a:r>
            <a:r>
              <a:rPr lang="en-US" dirty="0"/>
              <a:t> </a:t>
            </a:r>
            <a:r>
              <a:rPr lang="en-US" dirty="0" err="1"/>
              <a:t>tiêu</a:t>
            </a:r>
            <a:r>
              <a:rPr lang="en-US" dirty="0"/>
              <a:t> </a:t>
            </a:r>
            <a:r>
              <a:rPr lang="en-US" dirty="0" err="1"/>
              <a:t>dùng</a:t>
            </a:r>
            <a:r>
              <a:rPr lang="en-US" dirty="0"/>
              <a:t> </a:t>
            </a:r>
            <a:r>
              <a:rPr lang="en-US" dirty="0" err="1"/>
              <a:t>trong</a:t>
            </a:r>
            <a:r>
              <a:rPr lang="en-US" dirty="0"/>
              <a:t> </a:t>
            </a:r>
            <a:r>
              <a:rPr lang="en-US" dirty="0" err="1"/>
              <a:t>nhiều</a:t>
            </a:r>
            <a:r>
              <a:rPr lang="en-US" dirty="0"/>
              <a:t> </a:t>
            </a:r>
            <a:r>
              <a:rPr lang="en-US" dirty="0" err="1"/>
              <a:t>vấn</a:t>
            </a:r>
            <a:r>
              <a:rPr lang="en-US" dirty="0"/>
              <a:t> </a:t>
            </a:r>
            <a:r>
              <a:rPr lang="en-US" dirty="0" err="1"/>
              <a:t>đề</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quy</a:t>
            </a:r>
            <a:r>
              <a:rPr lang="en-US" dirty="0"/>
              <a:t> </a:t>
            </a:r>
            <a:r>
              <a:rPr lang="en-US" dirty="0" err="1"/>
              <a:t>định</a:t>
            </a:r>
            <a:r>
              <a:rPr lang="en-US" dirty="0"/>
              <a:t> </a:t>
            </a:r>
            <a:r>
              <a:rPr lang="en-US" dirty="0" err="1"/>
              <a:t>về</a:t>
            </a:r>
            <a:r>
              <a:rPr lang="en-US" dirty="0"/>
              <a:t> </a:t>
            </a:r>
            <a:r>
              <a:rPr lang="en-US" dirty="0" err="1"/>
              <a:t>điện</a:t>
            </a:r>
            <a:r>
              <a:rPr lang="en-US" dirty="0"/>
              <a:t>, </a:t>
            </a:r>
            <a:r>
              <a:rPr lang="en-US" dirty="0" err="1"/>
              <a:t>khí</a:t>
            </a:r>
            <a:r>
              <a:rPr lang="en-US" dirty="0"/>
              <a:t> </a:t>
            </a:r>
            <a:r>
              <a:rPr lang="en-US" dirty="0" err="1"/>
              <a:t>đốt</a:t>
            </a:r>
            <a:r>
              <a:rPr lang="en-US" dirty="0"/>
              <a:t> </a:t>
            </a:r>
            <a:r>
              <a:rPr lang="en-US" dirty="0" err="1"/>
              <a:t>và</a:t>
            </a:r>
            <a:r>
              <a:rPr lang="en-US" dirty="0"/>
              <a:t> </a:t>
            </a:r>
            <a:r>
              <a:rPr lang="en-US" dirty="0" err="1"/>
              <a:t>nước</a:t>
            </a:r>
            <a:r>
              <a:rPr lang="en-US" dirty="0"/>
              <a:t>. </a:t>
            </a:r>
            <a:r>
              <a:rPr lang="en-US" dirty="0" err="1"/>
              <a:t>Bà</a:t>
            </a:r>
            <a:r>
              <a:rPr lang="en-US" dirty="0"/>
              <a:t> Anderson </a:t>
            </a:r>
            <a:r>
              <a:rPr lang="en-US" dirty="0" err="1"/>
              <a:t>tốt</a:t>
            </a:r>
            <a:r>
              <a:rPr lang="en-US" dirty="0"/>
              <a:t> </a:t>
            </a:r>
            <a:r>
              <a:rPr lang="en-US" dirty="0" err="1"/>
              <a:t>nghiệp</a:t>
            </a:r>
            <a:r>
              <a:rPr lang="en-US" dirty="0"/>
              <a:t> Trường </a:t>
            </a:r>
            <a:r>
              <a:rPr lang="en-US" dirty="0" err="1"/>
              <a:t>Luật</a:t>
            </a:r>
            <a:r>
              <a:rPr lang="en-US" dirty="0"/>
              <a:t> New England </a:t>
            </a:r>
            <a:r>
              <a:rPr lang="en-US" dirty="0" err="1"/>
              <a:t>và</a:t>
            </a:r>
            <a:r>
              <a:rPr lang="en-US" dirty="0"/>
              <a:t> </a:t>
            </a:r>
            <a:r>
              <a:rPr lang="en-US" dirty="0" err="1"/>
              <a:t>nhận</a:t>
            </a:r>
            <a:r>
              <a:rPr lang="en-US" dirty="0"/>
              <a:t> </a:t>
            </a:r>
            <a:r>
              <a:rPr lang="en-US" dirty="0" err="1"/>
              <a:t>bằng</a:t>
            </a:r>
            <a:r>
              <a:rPr lang="en-US" dirty="0"/>
              <a:t> </a:t>
            </a:r>
            <a:r>
              <a:rPr lang="en-US" dirty="0" err="1"/>
              <a:t>Cử</a:t>
            </a:r>
            <a:r>
              <a:rPr lang="en-US" dirty="0"/>
              <a:t> </a:t>
            </a:r>
            <a:r>
              <a:rPr lang="en-US" dirty="0" err="1"/>
              <a:t>nhân</a:t>
            </a:r>
            <a:r>
              <a:rPr lang="en-US" dirty="0"/>
              <a:t> </a:t>
            </a:r>
            <a:r>
              <a:rPr lang="en-US" dirty="0" err="1"/>
              <a:t>Nghệ</a:t>
            </a:r>
            <a:r>
              <a:rPr lang="en-US" dirty="0"/>
              <a:t> </a:t>
            </a:r>
            <a:r>
              <a:rPr lang="en-US" dirty="0" err="1"/>
              <a:t>thuật</a:t>
            </a:r>
            <a:r>
              <a:rPr lang="en-US" dirty="0"/>
              <a:t> </a:t>
            </a:r>
            <a:r>
              <a:rPr lang="en-US" dirty="0" err="1"/>
              <a:t>từ</a:t>
            </a:r>
            <a:r>
              <a:rPr lang="en-US" dirty="0"/>
              <a:t> </a:t>
            </a:r>
            <a:r>
              <a:rPr lang="en-US" dirty="0" err="1"/>
              <a:t>Đại</a:t>
            </a:r>
            <a:r>
              <a:rPr lang="en-US" dirty="0"/>
              <a:t> </a:t>
            </a:r>
            <a:r>
              <a:rPr lang="en-US" dirty="0" err="1"/>
              <a:t>học</a:t>
            </a:r>
            <a:r>
              <a:rPr lang="en-US" dirty="0"/>
              <a:t> Virginia.</a:t>
            </a:r>
            <a:r>
              <a:rPr lang="ar-SA" dirty="0"/>
              <a:t>‎</a:t>
            </a:r>
            <a:endParaRPr lang="en-US" dirty="0"/>
          </a:p>
          <a:p>
            <a:pPr>
              <a:lnSpc>
                <a:spcPct val="150000"/>
              </a:lnSpc>
            </a:pPr>
            <a:endParaRPr lang="en-US" sz="1800" b="0" i="0" dirty="0">
              <a:solidFill>
                <a:schemeClr val="tx1">
                  <a:lumMod val="95000"/>
                  <a:lumOff val="5000"/>
                </a:schemeClr>
              </a:solidFill>
              <a:effectLst/>
              <a:latin typeface="+mn-lt"/>
            </a:endParaRPr>
          </a:p>
        </p:txBody>
      </p:sp>
      <p:sp>
        <p:nvSpPr>
          <p:cNvPr id="3" name="TextBox 2">
            <a:extLst>
              <a:ext uri="{FF2B5EF4-FFF2-40B4-BE49-F238E27FC236}">
                <a16:creationId xmlns:a16="http://schemas.microsoft.com/office/drawing/2014/main" id="{99E66CAD-7DF4-FA5C-B01D-9462B9A6C3E0}"/>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7</a:t>
            </a:fld>
            <a:endParaRPr lang="en-US"/>
          </a:p>
        </p:txBody>
      </p:sp>
      <p:sp>
        <p:nvSpPr>
          <p:cNvPr id="6" name="TextBox 5">
            <a:extLst>
              <a:ext uri="{FF2B5EF4-FFF2-40B4-BE49-F238E27FC236}">
                <a16:creationId xmlns:a16="http://schemas.microsoft.com/office/drawing/2014/main" id="{3E13C08C-F80E-5F6C-5314-7226CF9A3E33}"/>
              </a:ext>
              <a:ext uri="{C183D7F6-B498-43B3-948B-1728B52AA6E4}">
                <adec:decorative xmlns:adec="http://schemas.microsoft.com/office/drawing/2017/decorative" val="1"/>
              </a:ext>
            </a:extLst>
          </p:cNvPr>
          <p:cNvSpPr txBox="1"/>
          <p:nvPr/>
        </p:nvSpPr>
        <p:spPr>
          <a:xfrm>
            <a:off x="7639050" y="6485181"/>
            <a:ext cx="447397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142073070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B6AC61F-6C2B-B046-215B-C506CED3545F}"/>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Ủy ban DPU</a:t>
            </a:r>
          </a:p>
        </p:txBody>
      </p:sp>
      <p:sp>
        <p:nvSpPr>
          <p:cNvPr id="13" name="Title 1">
            <a:extLst>
              <a:ext uri="{FF2B5EF4-FFF2-40B4-BE49-F238E27FC236}">
                <a16:creationId xmlns:a16="http://schemas.microsoft.com/office/drawing/2014/main" id="{032B15DF-A8D8-2DBE-5BE7-86C2BC2EDD84}"/>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Ủy</a:t>
            </a: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a:t>
            </a:r>
            <a:r>
              <a:rPr kumimoji="0" lang="en-US" sz="4000" b="0"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viên</a:t>
            </a: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Staci Rubin, Esq., MPH, MELP</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90818" y="1705835"/>
            <a:ext cx="8331282" cy="4484001"/>
          </a:xfrm>
        </p:spPr>
        <p:txBody>
          <a:bodyPr>
            <a:noAutofit/>
          </a:bodyPr>
          <a:lstStyle/>
          <a:p>
            <a:pPr algn="l">
              <a:lnSpc>
                <a:spcPct val="150000"/>
              </a:lnSpc>
            </a:pPr>
            <a:r>
              <a:rPr lang="en-US" sz="1800" b="0" i="0" dirty="0">
                <a:solidFill>
                  <a:srgbClr val="1B3155"/>
                </a:solidFill>
                <a:effectLst/>
                <a:latin typeface="+mn-lt"/>
              </a:rPr>
              <a:t>Staci Rubin được bổ nhiệm làm Ủy viên của </a:t>
            </a:r>
            <a:r>
              <a:rPr lang="en-US" sz="1800" b="0" i="0" dirty="0" err="1">
                <a:solidFill>
                  <a:srgbClr val="1B3155"/>
                </a:solidFill>
                <a:effectLst/>
                <a:latin typeface="+mn-lt"/>
              </a:rPr>
              <a:t>Bộ</a:t>
            </a:r>
            <a:r>
              <a:rPr lang="en-US" sz="1800" b="0" i="0" dirty="0">
                <a:solidFill>
                  <a:srgbClr val="1B3155"/>
                </a:solidFill>
                <a:effectLst/>
                <a:latin typeface="+mn-lt"/>
              </a:rPr>
              <a:t> </a:t>
            </a:r>
            <a:r>
              <a:rPr lang="en-US" sz="1800" b="0" i="0" dirty="0" err="1">
                <a:solidFill>
                  <a:srgbClr val="1B3155"/>
                </a:solidFill>
                <a:effectLst/>
                <a:latin typeface="+mn-lt"/>
              </a:rPr>
              <a:t>Tiện</a:t>
            </a:r>
            <a:r>
              <a:rPr lang="en-US" sz="1800" b="0" i="0" dirty="0">
                <a:solidFill>
                  <a:srgbClr val="1B3155"/>
                </a:solidFill>
                <a:effectLst/>
                <a:latin typeface="+mn-lt"/>
              </a:rPr>
              <a:t> </a:t>
            </a:r>
            <a:r>
              <a:rPr lang="en-US" sz="1800" b="0" i="0" dirty="0" err="1">
                <a:solidFill>
                  <a:srgbClr val="1B3155"/>
                </a:solidFill>
                <a:effectLst/>
                <a:latin typeface="+mn-lt"/>
              </a:rPr>
              <a:t>ích</a:t>
            </a:r>
            <a:r>
              <a:rPr lang="en-US" sz="1800" b="0" i="0" dirty="0">
                <a:solidFill>
                  <a:srgbClr val="1B3155"/>
                </a:solidFill>
                <a:effectLst/>
                <a:latin typeface="+mn-lt"/>
              </a:rPr>
              <a:t> Công cộng vào tháng 4 năm 2023, đánh dấu sự trở lại của bà với cơ quan này. Trước khi được bổ nhiệm, Rubin là Phó Chủ tịch phụ trách Công lý Môi trường tại Quỹ Luật Bảo tồn (CLF), nơi bà hợp tác với cư dân của các cộng </a:t>
            </a:r>
            <a:r>
              <a:rPr lang="en-US" sz="1800" b="0" i="0" dirty="0" err="1">
                <a:solidFill>
                  <a:srgbClr val="1B3155"/>
                </a:solidFill>
                <a:effectLst/>
                <a:latin typeface="+mn-lt"/>
              </a:rPr>
              <a:t>đồng</a:t>
            </a:r>
            <a:r>
              <a:rPr lang="en-US" sz="1800" b="0" i="0" dirty="0">
                <a:solidFill>
                  <a:srgbClr val="1B3155"/>
                </a:solidFill>
                <a:effectLst/>
                <a:latin typeface="+mn-lt"/>
              </a:rPr>
              <a:t> </a:t>
            </a:r>
            <a:r>
              <a:rPr lang="en-US" sz="1800" b="0" i="0" dirty="0" err="1">
                <a:solidFill>
                  <a:srgbClr val="1B3155"/>
                </a:solidFill>
                <a:effectLst/>
                <a:latin typeface="+mn-lt"/>
              </a:rPr>
              <a:t>thiểu</a:t>
            </a:r>
            <a:r>
              <a:rPr lang="en-US" sz="1800" b="0" i="0" dirty="0">
                <a:solidFill>
                  <a:srgbClr val="1B3155"/>
                </a:solidFill>
                <a:effectLst/>
                <a:latin typeface="+mn-lt"/>
              </a:rPr>
              <a:t> </a:t>
            </a:r>
            <a:r>
              <a:rPr lang="en-US" sz="1800" b="0" i="0" dirty="0" err="1">
                <a:solidFill>
                  <a:srgbClr val="1B3155"/>
                </a:solidFill>
                <a:effectLst/>
                <a:latin typeface="+mn-lt"/>
              </a:rPr>
              <a:t>số</a:t>
            </a:r>
            <a:r>
              <a:rPr lang="en-US" sz="1800" b="0" i="0" dirty="0">
                <a:solidFill>
                  <a:srgbClr val="1B3155"/>
                </a:solidFill>
                <a:effectLst/>
                <a:latin typeface="+mn-lt"/>
              </a:rPr>
              <a:t> </a:t>
            </a:r>
            <a:r>
              <a:rPr lang="en-US" sz="1800" b="0" i="0" dirty="0" err="1">
                <a:solidFill>
                  <a:srgbClr val="1B3155"/>
                </a:solidFill>
                <a:effectLst/>
                <a:latin typeface="+mn-lt"/>
              </a:rPr>
              <a:t>trong</a:t>
            </a:r>
            <a:r>
              <a:rPr lang="en-US" sz="1800" b="0" i="0" dirty="0">
                <a:solidFill>
                  <a:srgbClr val="1B3155"/>
                </a:solidFill>
                <a:effectLst/>
                <a:latin typeface="+mn-lt"/>
              </a:rPr>
              <a:t> lịch sử để giải quyết các thách thức liên quan đến giao thông, công lý khí hậu, rác thải zero và phòng ngừa ngộ độc chì tại sáu bang New England.  Bà đã tích hợp công lý môi trường vào văn hóa của CLF và đạt được những thành công bằng cách áp dụng phương pháp luật sư cộng đồng để cải thiện hoạt động giao thông và ngăn chặn việc xây dựng các cơ sở năng lượng và chất thải trong các cộng đồng có thu nhập thấp và cộng đồng người da màu. Rubin đã thành công trong việc vận động cho các luật công lý môi trường tại Massachusetts và </a:t>
            </a:r>
            <a:r>
              <a:rPr lang="en-US" sz="1800" b="0" i="0" dirty="0">
                <a:solidFill>
                  <a:srgbClr val="141414"/>
                </a:solidFill>
                <a:effectLst/>
                <a:latin typeface="+mn-lt"/>
              </a:rPr>
              <a:t>Vermont.  </a:t>
            </a:r>
          </a:p>
        </p:txBody>
      </p:sp>
      <p:pic>
        <p:nvPicPr>
          <p:cNvPr id="6" name="Picture 5" descr="Official portrait of Commissioner Staci Rubin, Esq., MPH MELP">
            <a:extLst>
              <a:ext uri="{FF2B5EF4-FFF2-40B4-BE49-F238E27FC236}">
                <a16:creationId xmlns:a16="http://schemas.microsoft.com/office/drawing/2014/main" id="{00B336C6-CCAE-4003-5A26-4E8F6A204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37" y="1942857"/>
            <a:ext cx="2441344" cy="2441344"/>
          </a:xfrm>
          <a:prstGeom prst="rect">
            <a:avLst/>
          </a:prstGeom>
        </p:spPr>
      </p:pic>
      <p:sp>
        <p:nvSpPr>
          <p:cNvPr id="4" name="TextBox 3">
            <a:extLst>
              <a:ext uri="{FF2B5EF4-FFF2-40B4-BE49-F238E27FC236}">
                <a16:creationId xmlns:a16="http://schemas.microsoft.com/office/drawing/2014/main" id="{6C806A04-7828-03D5-3F50-EDE7FE3462E3}"/>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1A93C8D7-FC88-38CD-9EFC-FE3E35239F41}"/>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8</a:t>
            </a:fld>
            <a:endParaRPr lang="en-US"/>
          </a:p>
        </p:txBody>
      </p:sp>
      <p:sp>
        <p:nvSpPr>
          <p:cNvPr id="5" name="TextBox 4">
            <a:extLst>
              <a:ext uri="{FF2B5EF4-FFF2-40B4-BE49-F238E27FC236}">
                <a16:creationId xmlns:a16="http://schemas.microsoft.com/office/drawing/2014/main" id="{8CD223E5-F954-84C9-5530-A60825A71655}"/>
              </a:ext>
              <a:ext uri="{C183D7F6-B498-43B3-948B-1728B52AA6E4}">
                <adec:decorative xmlns:adec="http://schemas.microsoft.com/office/drawing/2017/decorative" val="1"/>
              </a:ext>
            </a:extLst>
          </p:cNvPr>
          <p:cNvSpPr txBox="1"/>
          <p:nvPr/>
        </p:nvSpPr>
        <p:spPr>
          <a:xfrm>
            <a:off x="7620000" y="6485181"/>
            <a:ext cx="4493025" cy="246221"/>
          </a:xfrm>
          <a:prstGeom prst="rect">
            <a:avLst/>
          </a:prstGeom>
          <a:solidFill>
            <a:srgbClr val="3059D6"/>
          </a:solidFill>
        </p:spPr>
        <p:txBody>
          <a:bodyPr wrap="square" rtlCol="0">
            <a:spAutoFit/>
          </a:bodyPr>
          <a:lstStyle/>
          <a:p>
            <a:r>
              <a:rPr lang="en-US" sz="1000" dirty="0">
                <a:solidFill>
                  <a:srgbClr val="FFFFFF"/>
                </a:solidFill>
              </a:rPr>
              <a:t>Thông tin </a:t>
            </a:r>
            <a:r>
              <a:rPr lang="en-US" sz="1000" dirty="0" err="1">
                <a:solidFill>
                  <a:srgbClr val="FFFFFF"/>
                </a:solidFill>
              </a:rPr>
              <a:t>đặc</a:t>
            </a:r>
            <a:r>
              <a:rPr lang="en-US" sz="1000" dirty="0">
                <a:solidFill>
                  <a:srgbClr val="FFFFFF"/>
                </a:solidFill>
              </a:rPr>
              <a:t> </a:t>
            </a:r>
            <a:r>
              <a:rPr lang="en-US" sz="1000" dirty="0" err="1">
                <a:solidFill>
                  <a:srgbClr val="FFFFFF"/>
                </a:solidFill>
              </a:rPr>
              <a:t>quyền</a:t>
            </a:r>
            <a:r>
              <a:rPr lang="en-US" sz="1000" dirty="0">
                <a:solidFill>
                  <a:srgbClr val="FFFFFF"/>
                </a:solidFill>
              </a:rPr>
              <a:t>, </a:t>
            </a:r>
            <a:r>
              <a:rPr lang="en-US" sz="1000" dirty="0" err="1">
                <a:solidFill>
                  <a:srgbClr val="FFFFFF"/>
                </a:solidFill>
              </a:rPr>
              <a:t>bảo</a:t>
            </a:r>
            <a:r>
              <a:rPr lang="en-US" sz="1000" dirty="0">
                <a:solidFill>
                  <a:srgbClr val="FFFFFF"/>
                </a:solidFill>
              </a:rPr>
              <a:t> </a:t>
            </a:r>
            <a:r>
              <a:rPr lang="en-US" sz="1000" dirty="0" err="1">
                <a:solidFill>
                  <a:srgbClr val="FFFFFF"/>
                </a:solidFill>
              </a:rPr>
              <a:t>mật</a:t>
            </a:r>
            <a:r>
              <a:rPr lang="en-US" sz="1000" dirty="0">
                <a:solidFill>
                  <a:srgbClr val="FFFFFF"/>
                </a:solidFill>
              </a:rPr>
              <a:t> </a:t>
            </a:r>
            <a:r>
              <a:rPr lang="en-US" sz="1000" dirty="0" err="1">
                <a:solidFill>
                  <a:srgbClr val="FFFFFF"/>
                </a:solidFill>
              </a:rPr>
              <a:t>và</a:t>
            </a:r>
            <a:r>
              <a:rPr lang="en-US" sz="1000" dirty="0">
                <a:solidFill>
                  <a:srgbClr val="FFFFFF"/>
                </a:solidFill>
              </a:rPr>
              <a:t> </a:t>
            </a:r>
            <a:r>
              <a:rPr lang="en-US" sz="1000" dirty="0" err="1">
                <a:solidFill>
                  <a:srgbClr val="FFFFFF"/>
                </a:solidFill>
              </a:rPr>
              <a:t>được</a:t>
            </a:r>
            <a:r>
              <a:rPr lang="en-US" sz="1000" dirty="0">
                <a:solidFill>
                  <a:srgbClr val="FFFFFF"/>
                </a:solidFill>
              </a:rPr>
              <a:t> bảo vệ, chỉ dành cho người nhận dự định. </a:t>
            </a:r>
          </a:p>
        </p:txBody>
      </p:sp>
    </p:spTree>
    <p:extLst>
      <p:ext uri="{BB962C8B-B14F-4D97-AF65-F5344CB8AC3E}">
        <p14:creationId xmlns:p14="http://schemas.microsoft.com/office/powerpoint/2010/main" val="11704445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4="http://schemas.microsoft.com/office/drawing/2010/main" xmlns:a16="http://schemas.microsoft.com/office/drawing/2014/main" xmlns="">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92EA4E-98B8-5B2D-94D2-6F612ED49190}"/>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Ủy ban DPU</a:t>
            </a:r>
          </a:p>
        </p:txBody>
      </p:sp>
      <p:sp>
        <p:nvSpPr>
          <p:cNvPr id="3" name="Title 1">
            <a:extLst>
              <a:ext uri="{FF2B5EF4-FFF2-40B4-BE49-F238E27FC236}">
                <a16:creationId xmlns:a16="http://schemas.microsoft.com/office/drawing/2014/main" id="{3446E829-FD02-A02E-1D88-5526C20C05F1}"/>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Chủ tịch Ủy ban Staci Rubin, Esq., MPH, MELP</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Tiếp tục</a:t>
            </a:r>
          </a:p>
        </p:txBody>
      </p:sp>
      <p:sp>
        <p:nvSpPr>
          <p:cNvPr id="5" name="TextBox 4">
            <a:extLst>
              <a:ext uri="{FF2B5EF4-FFF2-40B4-BE49-F238E27FC236}">
                <a16:creationId xmlns:a16="http://schemas.microsoft.com/office/drawing/2014/main" id="{5B139418-0A17-BBD9-EC96-4BF240713018}"/>
              </a:ext>
            </a:extLst>
          </p:cNvPr>
          <p:cNvSpPr txBox="1"/>
          <p:nvPr/>
        </p:nvSpPr>
        <p:spPr>
          <a:xfrm>
            <a:off x="1032386" y="1697985"/>
            <a:ext cx="10392697" cy="4204356"/>
          </a:xfrm>
          <a:prstGeom prst="rect">
            <a:avLst/>
          </a:prstGeom>
          <a:noFill/>
        </p:spPr>
        <p:txBody>
          <a:bodyPr wrap="square">
            <a:spAutoFit/>
          </a:bodyPr>
          <a:lstStyle/>
          <a:p>
            <a:pPr>
              <a:lnSpc>
                <a:spcPct val="150000"/>
              </a:lnSpc>
            </a:pPr>
            <a:r>
              <a:rPr lang="en-US" b="0" i="0" dirty="0">
                <a:solidFill>
                  <a:schemeClr val="tx1">
                    <a:lumMod val="95000"/>
                    <a:lumOff val="5000"/>
                  </a:schemeClr>
                </a:solidFill>
                <a:effectLst/>
              </a:rPr>
              <a:t>Trước khi gia nhập CLF, Rubin từng là Luật </a:t>
            </a:r>
            <a:r>
              <a:rPr lang="en-US" b="0" i="0" dirty="0" err="1">
                <a:solidFill>
                  <a:schemeClr val="tx1">
                    <a:lumMod val="95000"/>
                    <a:lumOff val="5000"/>
                  </a:schemeClr>
                </a:solidFill>
                <a:effectLst/>
              </a:rPr>
              <a:t>sư</a:t>
            </a:r>
            <a:r>
              <a:rPr lang="en-US" b="0" i="0" dirty="0">
                <a:solidFill>
                  <a:schemeClr val="tx1">
                    <a:lumMod val="95000"/>
                    <a:lumOff val="5000"/>
                  </a:schemeClr>
                </a:solidFill>
                <a:effectLst/>
              </a:rPr>
              <a:t> </a:t>
            </a:r>
            <a:r>
              <a:rPr lang="en-US" b="0" i="0" dirty="0" err="1">
                <a:solidFill>
                  <a:schemeClr val="tx1">
                    <a:lumMod val="95000"/>
                    <a:lumOff val="5000"/>
                  </a:schemeClr>
                </a:solidFill>
                <a:effectLst/>
              </a:rPr>
              <a:t>C</a:t>
            </a:r>
            <a:r>
              <a:rPr lang="en-US" dirty="0" err="1">
                <a:solidFill>
                  <a:schemeClr val="tx1">
                    <a:lumMod val="95000"/>
                    <a:lumOff val="5000"/>
                  </a:schemeClr>
                </a:solidFill>
              </a:rPr>
              <a:t>ấp</a:t>
            </a:r>
            <a:r>
              <a:rPr lang="en-US" dirty="0">
                <a:solidFill>
                  <a:schemeClr val="tx1">
                    <a:lumMod val="95000"/>
                    <a:lumOff val="5000"/>
                  </a:schemeClr>
                </a:solidFill>
              </a:rPr>
              <a:t> </a:t>
            </a:r>
            <a:r>
              <a:rPr lang="en-US" dirty="0" err="1">
                <a:solidFill>
                  <a:schemeClr val="tx1">
                    <a:lumMod val="95000"/>
                    <a:lumOff val="5000"/>
                  </a:schemeClr>
                </a:solidFill>
              </a:rPr>
              <a:t>c</a:t>
            </a:r>
            <a:r>
              <a:rPr lang="en-US" b="0" i="0" dirty="0" err="1">
                <a:solidFill>
                  <a:schemeClr val="tx1">
                    <a:lumMod val="95000"/>
                    <a:lumOff val="5000"/>
                  </a:schemeClr>
                </a:solidFill>
                <a:effectLst/>
              </a:rPr>
              <a:t>ao</a:t>
            </a:r>
            <a:r>
              <a:rPr lang="en-US" b="0" i="0" dirty="0">
                <a:solidFill>
                  <a:schemeClr val="tx1">
                    <a:lumMod val="95000"/>
                    <a:lumOff val="5000"/>
                  </a:schemeClr>
                </a:solidFill>
                <a:effectLst/>
              </a:rPr>
              <a:t> </a:t>
            </a:r>
            <a:r>
              <a:rPr lang="en-US" b="0" i="0" dirty="0" err="1">
                <a:solidFill>
                  <a:schemeClr val="tx1">
                    <a:lumMod val="95000"/>
                    <a:lumOff val="5000"/>
                  </a:schemeClr>
                </a:solidFill>
                <a:effectLst/>
              </a:rPr>
              <a:t>và</a:t>
            </a:r>
            <a:r>
              <a:rPr lang="en-US" b="0" i="0" dirty="0">
                <a:solidFill>
                  <a:schemeClr val="tx1">
                    <a:lumMod val="95000"/>
                    <a:lumOff val="5000"/>
                  </a:schemeClr>
                </a:solidFill>
                <a:effectLst/>
              </a:rPr>
              <a:t> Thẩm phán </a:t>
            </a:r>
            <a:r>
              <a:rPr lang="en-US" b="0" i="0" dirty="0" err="1">
                <a:solidFill>
                  <a:schemeClr val="tx1">
                    <a:lumMod val="95000"/>
                    <a:lumOff val="5000"/>
                  </a:schemeClr>
                </a:solidFill>
                <a:effectLst/>
              </a:rPr>
              <a:t>tại</a:t>
            </a:r>
            <a:r>
              <a:rPr lang="en-US" b="0" i="0" dirty="0">
                <a:solidFill>
                  <a:schemeClr val="tx1">
                    <a:lumMod val="95000"/>
                    <a:lumOff val="5000"/>
                  </a:schemeClr>
                </a:solidFill>
                <a:effectLst/>
              </a:rPr>
              <a:t> </a:t>
            </a:r>
            <a:r>
              <a:rPr lang="en-US" b="0" i="0" dirty="0" err="1">
                <a:solidFill>
                  <a:schemeClr val="tx1">
                    <a:lumMod val="95000"/>
                    <a:lumOff val="5000"/>
                  </a:schemeClr>
                </a:solidFill>
                <a:effectLst/>
              </a:rPr>
              <a:t>Bộ</a:t>
            </a:r>
            <a:r>
              <a:rPr lang="en-US" b="0" i="0" dirty="0">
                <a:solidFill>
                  <a:schemeClr val="tx1">
                    <a:lumMod val="95000"/>
                    <a:lumOff val="5000"/>
                  </a:schemeClr>
                </a:solidFill>
                <a:effectLst/>
              </a:rPr>
              <a:t> </a:t>
            </a:r>
            <a:r>
              <a:rPr lang="en-US" b="0" i="0" dirty="0" err="1">
                <a:solidFill>
                  <a:schemeClr val="tx1">
                    <a:lumMod val="95000"/>
                    <a:lumOff val="5000"/>
                  </a:schemeClr>
                </a:solidFill>
                <a:effectLst/>
              </a:rPr>
              <a:t>Tiện</a:t>
            </a:r>
            <a:r>
              <a:rPr lang="en-US" b="0" i="0" dirty="0">
                <a:solidFill>
                  <a:schemeClr val="tx1">
                    <a:lumMod val="95000"/>
                    <a:lumOff val="5000"/>
                  </a:schemeClr>
                </a:solidFill>
                <a:effectLst/>
              </a:rPr>
              <a:t> </a:t>
            </a:r>
            <a:r>
              <a:rPr lang="en-US" b="0" i="0" dirty="0" err="1">
                <a:solidFill>
                  <a:schemeClr val="tx1">
                    <a:lumMod val="95000"/>
                    <a:lumOff val="5000"/>
                  </a:schemeClr>
                </a:solidFill>
                <a:effectLst/>
              </a:rPr>
              <a:t>ích</a:t>
            </a:r>
            <a:r>
              <a:rPr lang="en-US" b="0" i="0" dirty="0">
                <a:solidFill>
                  <a:schemeClr val="tx1">
                    <a:lumMod val="95000"/>
                    <a:lumOff val="5000"/>
                  </a:schemeClr>
                </a:solidFill>
                <a:effectLst/>
              </a:rPr>
              <a:t> Công cộng, nơi bà chuyên về các vấn đề liên quan đến phát điện phân tán và hồ sơ công khai.  Trước khi làm việc trong chính quyền bang, bà là Luật sư Cao cấp và Giám đốc Chương trình Dịch vụ Pháp lý Công lý Môi trường tại Alternatives for Community &amp;amp; Environment, Inc., nơi bà cung cấp đại diện pháp lý cho các nhóm cư dân và tổ chức phi lợi nhuận ở các cộng đồng thu nhập thấp và cộng đồng người da màu về các vấn đề hiệu quả năng lượng, chương trình vé giao thông, vị trí đặt cơ sở năng lượng, vườn cộng đồng và các sáng kiến do cộng </a:t>
            </a:r>
            <a:r>
              <a:rPr lang="en-US" b="0" i="0" dirty="0">
                <a:solidFill>
                  <a:srgbClr val="141414"/>
                </a:solidFill>
                <a:effectLst/>
              </a:rPr>
              <a:t>đồng khởi xướng. Bà cũng giảng dạy Luật và Chính sách Năng lượng tại Trường Luật Đại học Northeastern.</a:t>
            </a:r>
          </a:p>
          <a:p>
            <a:pPr algn="l">
              <a:lnSpc>
                <a:spcPct val="150000"/>
              </a:lnSpc>
            </a:pPr>
            <a:r>
              <a:rPr lang="en-US" b="0" i="0" dirty="0">
                <a:solidFill>
                  <a:srgbClr val="141414"/>
                </a:solidFill>
                <a:effectLst/>
              </a:rPr>
              <a:t>Rubin tốt nghiệp Cử nhân Luật tại Trường Luật Đại học Northeastern, Thạc sĩ Y tế Công cộng tại Trường Y Đại học Tufts, Thạc sĩ Luật và Chính sách Môi trường tại Trường Luật Vermont, và bằng Cử nhân tại Đại học New York.</a:t>
            </a:r>
          </a:p>
        </p:txBody>
      </p:sp>
      <p:sp>
        <p:nvSpPr>
          <p:cNvPr id="7" name="TextBox 6">
            <a:extLst>
              <a:ext uri="{FF2B5EF4-FFF2-40B4-BE49-F238E27FC236}">
                <a16:creationId xmlns:a16="http://schemas.microsoft.com/office/drawing/2014/main" id="{2C47C3AA-C7A3-D269-4629-59C4CF6FFF37}"/>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a:t>
            </a:r>
            <a:r>
              <a:rPr lang="en-US" sz="1200" b="1" dirty="0" err="1">
                <a:solidFill>
                  <a:srgbClr val="1B3155"/>
                </a:solidFill>
              </a:rPr>
              <a:t>cộng</a:t>
            </a:r>
            <a:r>
              <a:rPr lang="en-US" sz="1200" b="1" dirty="0">
                <a:solidFill>
                  <a:srgbClr val="1B3155"/>
                </a:solidFill>
              </a:rPr>
              <a:t> </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9</a:t>
            </a:fld>
            <a:endParaRPr lang="en-US"/>
          </a:p>
        </p:txBody>
      </p:sp>
      <p:sp>
        <p:nvSpPr>
          <p:cNvPr id="8" name="TextBox 7">
            <a:extLst>
              <a:ext uri="{FF2B5EF4-FFF2-40B4-BE49-F238E27FC236}">
                <a16:creationId xmlns:a16="http://schemas.microsoft.com/office/drawing/2014/main" id="{B9A75755-2713-0B1D-1BF9-0E2F1910DC70}"/>
              </a:ext>
              <a:ext uri="{C183D7F6-B498-43B3-948B-1728B52AA6E4}">
                <adec:decorative xmlns:adec="http://schemas.microsoft.com/office/drawing/2017/decorative" val="1"/>
              </a:ext>
            </a:extLst>
          </p:cNvPr>
          <p:cNvSpPr txBox="1"/>
          <p:nvPr/>
        </p:nvSpPr>
        <p:spPr>
          <a:xfrm>
            <a:off x="7639050" y="6485181"/>
            <a:ext cx="447397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được bảo vệ, chỉ dành cho người nhận dự định. </a:t>
            </a:r>
          </a:p>
        </p:txBody>
      </p:sp>
    </p:spTree>
    <p:extLst>
      <p:ext uri="{BB962C8B-B14F-4D97-AF65-F5344CB8AC3E}">
        <p14:creationId xmlns:p14="http://schemas.microsoft.com/office/powerpoint/2010/main" val="1427257899"/>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adec="http://schemas.microsoft.com/office/drawing/2017/decorative" xmlns:a16="http://schemas.microsoft.com/office/drawing/2014/main" xmlns="">
      <p:transition spd="slow" advTm="14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7D4D32D805F14A8D0D8D8EB369A377" ma:contentTypeVersion="15" ma:contentTypeDescription="Create a new document." ma:contentTypeScope="" ma:versionID="869a9d83cf260e78911d0b3b22bb26af">
  <xsd:schema xmlns:xsd="http://www.w3.org/2001/XMLSchema" xmlns:xs="http://www.w3.org/2001/XMLSchema" xmlns:p="http://schemas.microsoft.com/office/2006/metadata/properties" xmlns:ns2="7d760940-fc31-4611-9c6d-34001d01958e" xmlns:ns3="7b83dbe2-6fd2-449a-a932-0d75829bf641" targetNamespace="http://schemas.microsoft.com/office/2006/metadata/properties" ma:root="true" ma:fieldsID="6a7ee75f62466ba2cab0f3a65622ebb3" ns2:_="" ns3:_="">
    <xsd:import namespace="7d760940-fc31-4611-9c6d-34001d01958e"/>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760940-fc31-4611-9c6d-34001d019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32bd6da-2edc-42be-afbe-7966d944dce0}"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d760940-fc31-4611-9c6d-34001d01958e">
      <Terms xmlns="http://schemas.microsoft.com/office/infopath/2007/PartnerControls"/>
    </lcf76f155ced4ddcb4097134ff3c332f>
    <TaxCatchAll xmlns="7b83dbe2-6fd2-449a-a932-0d75829bf6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B1D1F0-65AA-4361-9F91-B7028ED70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760940-fc31-4611-9c6d-34001d01958e"/>
    <ds:schemaRef ds:uri="7b83dbe2-6fd2-449a-a932-0d75829bf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3E05A4-841E-4856-A673-AA7BD6716E60}">
  <ds:schemaRefs>
    <ds:schemaRef ds:uri="7b83dbe2-6fd2-449a-a932-0d75829bf641"/>
    <ds:schemaRef ds:uri="7d760940-fc31-4611-9c6d-34001d01958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E8388F7-9673-4834-AD98-0AA20C1F0049}">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2499</TotalTime>
  <Words>2786</Words>
  <Application>Microsoft Office PowerPoint</Application>
  <PresentationFormat>Widescreen</PresentationFormat>
  <Paragraphs>114</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Baskerville Old Face</vt:lpstr>
      <vt:lpstr>Calibri</vt:lpstr>
      <vt:lpstr>Wingdings</vt:lpstr>
      <vt:lpstr>Office Theme</vt:lpstr>
      <vt:lpstr>Bộ Tiện ích Công cộng (DPU)</vt:lpstr>
      <vt:lpstr>Tuyên bố sứ mệnh</vt:lpstr>
      <vt:lpstr>Ủy ban DPU</vt:lpstr>
      <vt:lpstr>Chủ tịch Jeremy McDiarmid</vt:lpstr>
      <vt:lpstr>Chủ tịch Jeremy McDiarmid  Tiếp tục</vt:lpstr>
      <vt:lpstr>Ủy viên Elizabeth (Liz) Anderson, Luật sư</vt:lpstr>
      <vt:lpstr>Ủy viên Elizabeth (Liz) Anderson, Luật sư  Tiếp tục</vt:lpstr>
      <vt:lpstr>Ủy viên Staci Rubin, Esq., MPH, MELP</vt:lpstr>
      <vt:lpstr>Chủ tịch Ủy ban Staci Rubin, Esq., MPH, MELP  Tiếp tục</vt:lpstr>
      <vt:lpstr>Các đơn vị trực thuộc DPU</vt:lpstr>
      <vt:lpstr>Phòng Tiêu dùng</vt:lpstr>
      <vt:lpstr>Phòng Điện lực (EPD)</vt:lpstr>
      <vt:lpstr>Phòng Khí gas</vt:lpstr>
      <vt:lpstr>Phòng An toàn Hệ thống Ống dẫn</vt:lpstr>
      <vt:lpstr>Phòng Định vị</vt:lpstr>
      <vt:lpstr>Phòng Định vị  Tiếp tục</vt:lpstr>
      <vt:lpstr>Phòng Giám sát Giao thông</vt:lpstr>
      <vt:lpstr>Phòng Công ty Mạng Lưới Vận Tải (TNC)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Wayne (DPU)</dc:creator>
  <cp:keywords>, docId:7883A22E9045F4EFFA12AB265B24A031</cp:keywords>
  <cp:lastModifiedBy>Kelly, Alanna (DPU)</cp:lastModifiedBy>
  <cp:revision>27</cp:revision>
  <dcterms:created xsi:type="dcterms:W3CDTF">2020-07-08T16:00:40Z</dcterms:created>
  <dcterms:modified xsi:type="dcterms:W3CDTF">2025-11-05T22:37:22Z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10549000.0000000</vt:lpwstr>
  </property>
  <property fmtid="{D5CDD505-2E9C-101B-9397-08002B2CF9AE}" pid="3" name="ContentTypeId">
    <vt:lpwstr>0x010100F77D4D32D805F14A8D0D8D8EB369A377</vt:lpwstr>
  </property>
  <property fmtid="{D5CDD505-2E9C-101B-9397-08002B2CF9AE}" pid="4" name="MediaServiceImageTags">
    <vt:lpwstr/>
  </property>
</Properties>
</file>