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3"/>
  </p:notesMasterIdLst>
  <p:handoutMasterIdLst>
    <p:handoutMasterId r:id="rId24"/>
  </p:handoutMasterIdLst>
  <p:sldIdLst>
    <p:sldId id="275" r:id="rId5"/>
    <p:sldId id="258" r:id="rId6"/>
    <p:sldId id="260" r:id="rId7"/>
    <p:sldId id="261" r:id="rId8"/>
    <p:sldId id="259" r:id="rId9"/>
    <p:sldId id="262" r:id="rId10"/>
    <p:sldId id="263" r:id="rId11"/>
    <p:sldId id="264" r:id="rId12"/>
    <p:sldId id="265" r:id="rId13"/>
    <p:sldId id="274" r:id="rId14"/>
    <p:sldId id="267" r:id="rId15"/>
    <p:sldId id="268" r:id="rId16"/>
    <p:sldId id="269" r:id="rId17"/>
    <p:sldId id="270" r:id="rId18"/>
    <p:sldId id="273" r:id="rId19"/>
    <p:sldId id="276" r:id="rId20"/>
    <p:sldId id="272"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475E00-779D-D37A-43F2-1EB060363812}" name="Greene, Andrew (DPU)" initials="GA(" userId="S::andrew.greene@mass.gov::916a76a1-4776-4b8c-8dce-b23d2745d3ca" providerId="AD"/>
  <p188:author id="{E712A600-D884-BED1-52D8-FDF9179E0635}" name="Wang, Wayne (DPU)" initials="WW(" userId="S::Wayne.Wang@mass.gov::8085226e-6965-45cb-b232-48d5c581de57" providerId="AD"/>
  <p188:author id="{B7FAFD18-33E6-4A99-373A-E41CC88728C1}" name="Sharkey, Donna (DPU)" initials="S(" userId="S::donna.sharkey@mass.gov::fedc055d-c53d-40e5-b93e-14a7382e0f2e" providerId="AD"/>
  <p188:author id="{CBFB64BF-2DE9-423B-7AE6-6BFD7BBDF40D}" name="Evans, Joan (DPU)" initials="E(" userId="S::joan.evans@mass.gov::c6632897-7f49-4418-b669-dad468cc8c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eene, Andrew (DPU)" initials="GA(" lastIdx="5" clrIdx="0">
    <p:extLst>
      <p:ext uri="{19B8F6BF-5375-455C-9EA6-DF929625EA0E}">
        <p15:presenceInfo xmlns:p15="http://schemas.microsoft.com/office/powerpoint/2012/main" userId="S::andrew.greene@mass.gov::916a76a1-4776-4b8c-8dce-b23d2745d3ca" providerId="AD"/>
      </p:ext>
    </p:extLst>
  </p:cmAuthor>
  <p:cmAuthor id="2" name="Hazle, Dean (DPU)" initials="HD(" lastIdx="7" clrIdx="1">
    <p:extLst>
      <p:ext uri="{19B8F6BF-5375-455C-9EA6-DF929625EA0E}">
        <p15:presenceInfo xmlns:p15="http://schemas.microsoft.com/office/powerpoint/2012/main" userId="S::Dean.Hazle@mass.gov::dcb5eb74-d517-453a-a5c5-0d486c7e3cc8" providerId="AD"/>
      </p:ext>
    </p:extLst>
  </p:cmAuthor>
  <p:cmAuthor id="3" name="Young, John (DPU)" initials="YJ(" lastIdx="3" clrIdx="2">
    <p:extLst>
      <p:ext uri="{19B8F6BF-5375-455C-9EA6-DF929625EA0E}">
        <p15:presenceInfo xmlns:p15="http://schemas.microsoft.com/office/powerpoint/2012/main" userId="Young, John (DP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9D6"/>
    <a:srgbClr val="1B3155"/>
    <a:srgbClr val="7D97E5"/>
    <a:srgbClr val="B5C4F0"/>
    <a:srgbClr val="FFFFFF"/>
    <a:srgbClr val="002060"/>
    <a:srgbClr val="1F497D"/>
    <a:srgbClr val="8198B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105F3-89A8-4CB7-90F5-F18E66714564}" v="3" dt="2025-11-04T13:51:41.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Alanna (DPU)" userId="43d92799-b2bb-4459-8bbc-136a6cbd2d8f" providerId="ADAL" clId="{7DC2E3B3-06B1-407D-9B33-4A832E161E99}"/>
    <pc:docChg chg="undo redo custSel modSld">
      <pc:chgData name="Kelly, Alanna (DPU)" userId="43d92799-b2bb-4459-8bbc-136a6cbd2d8f" providerId="ADAL" clId="{7DC2E3B3-06B1-407D-9B33-4A832E161E99}" dt="2025-11-04T13:54:15.642" v="80" actId="14100"/>
      <pc:docMkLst>
        <pc:docMk/>
      </pc:docMkLst>
      <pc:sldChg chg="modSp mod">
        <pc:chgData name="Kelly, Alanna (DPU)" userId="43d92799-b2bb-4459-8bbc-136a6cbd2d8f" providerId="ADAL" clId="{7DC2E3B3-06B1-407D-9B33-4A832E161E99}" dt="2025-11-04T13:49:07.547" v="16" actId="20577"/>
        <pc:sldMkLst>
          <pc:docMk/>
          <pc:sldMk cId="3420657882" sldId="259"/>
        </pc:sldMkLst>
        <pc:spChg chg="mod">
          <ac:chgData name="Kelly, Alanna (DPU)" userId="43d92799-b2bb-4459-8bbc-136a6cbd2d8f" providerId="ADAL" clId="{7DC2E3B3-06B1-407D-9B33-4A832E161E99}" dt="2025-11-04T13:49:07.547" v="16" actId="20577"/>
          <ac:spMkLst>
            <pc:docMk/>
            <pc:sldMk cId="3420657882" sldId="259"/>
            <ac:spMk id="5" creationId="{5B139418-0A17-BBD9-EC96-4BF240713018}"/>
          </ac:spMkLst>
        </pc:spChg>
      </pc:sldChg>
      <pc:sldChg chg="modSp mod">
        <pc:chgData name="Kelly, Alanna (DPU)" userId="43d92799-b2bb-4459-8bbc-136a6cbd2d8f" providerId="ADAL" clId="{7DC2E3B3-06B1-407D-9B33-4A832E161E99}" dt="2025-11-04T13:54:06.612" v="79" actId="1076"/>
        <pc:sldMkLst>
          <pc:docMk/>
          <pc:sldMk cId="3901637452" sldId="261"/>
        </pc:sldMkLst>
        <pc:spChg chg="mod">
          <ac:chgData name="Kelly, Alanna (DPU)" userId="43d92799-b2bb-4459-8bbc-136a6cbd2d8f" providerId="ADAL" clId="{7DC2E3B3-06B1-407D-9B33-4A832E161E99}" dt="2025-11-04T13:53:48.318" v="73" actId="1076"/>
          <ac:spMkLst>
            <pc:docMk/>
            <pc:sldMk cId="3901637452" sldId="261"/>
            <ac:spMk id="3" creationId="{50213ABA-00CD-4515-A174-7D4AFBAF048E}"/>
          </ac:spMkLst>
        </pc:spChg>
        <pc:spChg chg="mod">
          <ac:chgData name="Kelly, Alanna (DPU)" userId="43d92799-b2bb-4459-8bbc-136a6cbd2d8f" providerId="ADAL" clId="{7DC2E3B3-06B1-407D-9B33-4A832E161E99}" dt="2025-11-04T13:48:32.985" v="9" actId="1076"/>
          <ac:spMkLst>
            <pc:docMk/>
            <pc:sldMk cId="3901637452" sldId="261"/>
            <ac:spMk id="10" creationId="{8B5F6362-4046-E049-FBD3-84C7057D19E6}"/>
          </ac:spMkLst>
        </pc:spChg>
        <pc:picChg chg="mod">
          <ac:chgData name="Kelly, Alanna (DPU)" userId="43d92799-b2bb-4459-8bbc-136a6cbd2d8f" providerId="ADAL" clId="{7DC2E3B3-06B1-407D-9B33-4A832E161E99}" dt="2025-11-04T13:54:06.612" v="79" actId="1076"/>
          <ac:picMkLst>
            <pc:docMk/>
            <pc:sldMk cId="3901637452" sldId="261"/>
            <ac:picMk id="8" creationId="{9C0EF9D6-47CD-2360-E670-AEDD424E0607}"/>
          </ac:picMkLst>
        </pc:picChg>
      </pc:sldChg>
      <pc:sldChg chg="addSp delSp modSp mod">
        <pc:chgData name="Kelly, Alanna (DPU)" userId="43d92799-b2bb-4459-8bbc-136a6cbd2d8f" providerId="ADAL" clId="{7DC2E3B3-06B1-407D-9B33-4A832E161E99}" dt="2025-11-04T13:52:49.176" v="69" actId="1076"/>
        <pc:sldMkLst>
          <pc:docMk/>
          <pc:sldMk cId="283613410" sldId="262"/>
        </pc:sldMkLst>
        <pc:spChg chg="mod">
          <ac:chgData name="Kelly, Alanna (DPU)" userId="43d92799-b2bb-4459-8bbc-136a6cbd2d8f" providerId="ADAL" clId="{7DC2E3B3-06B1-407D-9B33-4A832E161E99}" dt="2025-11-04T13:52:49.176" v="69" actId="1076"/>
          <ac:spMkLst>
            <pc:docMk/>
            <pc:sldMk cId="283613410" sldId="262"/>
            <ac:spMk id="3" creationId="{50213ABA-00CD-4515-A174-7D4AFBAF048E}"/>
          </ac:spMkLst>
        </pc:spChg>
        <pc:picChg chg="del">
          <ac:chgData name="Kelly, Alanna (DPU)" userId="43d92799-b2bb-4459-8bbc-136a6cbd2d8f" providerId="ADAL" clId="{7DC2E3B3-06B1-407D-9B33-4A832E161E99}" dt="2025-11-04T13:49:55.831" v="22" actId="478"/>
          <ac:picMkLst>
            <pc:docMk/>
            <pc:sldMk cId="283613410" sldId="262"/>
            <ac:picMk id="6" creationId="{2D2D4A01-D027-17D6-3499-3A49CD598C4F}"/>
          </ac:picMkLst>
        </pc:picChg>
        <pc:picChg chg="add mod">
          <ac:chgData name="Kelly, Alanna (DPU)" userId="43d92799-b2bb-4459-8bbc-136a6cbd2d8f" providerId="ADAL" clId="{7DC2E3B3-06B1-407D-9B33-4A832E161E99}" dt="2025-11-04T13:51:19.863" v="49" actId="1076"/>
          <ac:picMkLst>
            <pc:docMk/>
            <pc:sldMk cId="283613410" sldId="262"/>
            <ac:picMk id="8" creationId="{819FD264-EB32-3F86-5A8D-5D94CD68CD19}"/>
          </ac:picMkLst>
        </pc:picChg>
      </pc:sldChg>
      <pc:sldChg chg="modSp mod">
        <pc:chgData name="Kelly, Alanna (DPU)" userId="43d92799-b2bb-4459-8bbc-136a6cbd2d8f" providerId="ADAL" clId="{7DC2E3B3-06B1-407D-9B33-4A832E161E99}" dt="2025-11-04T13:51:02.670" v="46" actId="20577"/>
        <pc:sldMkLst>
          <pc:docMk/>
          <pc:sldMk cId="1420730708" sldId="263"/>
        </pc:sldMkLst>
        <pc:spChg chg="mod">
          <ac:chgData name="Kelly, Alanna (DPU)" userId="43d92799-b2bb-4459-8bbc-136a6cbd2d8f" providerId="ADAL" clId="{7DC2E3B3-06B1-407D-9B33-4A832E161E99}" dt="2025-11-04T13:51:02.670" v="46" actId="20577"/>
          <ac:spMkLst>
            <pc:docMk/>
            <pc:sldMk cId="1420730708" sldId="263"/>
            <ac:spMk id="4" creationId="{A28C0590-5FDF-0A29-9C77-8CD6BC981CFF}"/>
          </ac:spMkLst>
        </pc:spChg>
        <pc:spChg chg="mod">
          <ac:chgData name="Kelly, Alanna (DPU)" userId="43d92799-b2bb-4459-8bbc-136a6cbd2d8f" providerId="ADAL" clId="{7DC2E3B3-06B1-407D-9B33-4A832E161E99}" dt="2025-11-04T13:50:54.225" v="32" actId="1076"/>
          <ac:spMkLst>
            <pc:docMk/>
            <pc:sldMk cId="1420730708" sldId="263"/>
            <ac:spMk id="5" creationId="{5B139418-0A17-BBD9-EC96-4BF240713018}"/>
          </ac:spMkLst>
        </pc:spChg>
      </pc:sldChg>
      <pc:sldChg chg="addSp delSp modSp mod">
        <pc:chgData name="Kelly, Alanna (DPU)" userId="43d92799-b2bb-4459-8bbc-136a6cbd2d8f" providerId="ADAL" clId="{7DC2E3B3-06B1-407D-9B33-4A832E161E99}" dt="2025-11-04T13:54:15.642" v="80" actId="14100"/>
        <pc:sldMkLst>
          <pc:docMk/>
          <pc:sldMk cId="117044459" sldId="264"/>
        </pc:sldMkLst>
        <pc:spChg chg="mod">
          <ac:chgData name="Kelly, Alanna (DPU)" userId="43d92799-b2bb-4459-8bbc-136a6cbd2d8f" providerId="ADAL" clId="{7DC2E3B3-06B1-407D-9B33-4A832E161E99}" dt="2025-11-04T13:52:58.427" v="71" actId="14100"/>
          <ac:spMkLst>
            <pc:docMk/>
            <pc:sldMk cId="117044459" sldId="264"/>
            <ac:spMk id="3" creationId="{50213ABA-00CD-4515-A174-7D4AFBAF048E}"/>
          </ac:spMkLst>
        </pc:spChg>
        <pc:picChg chg="del">
          <ac:chgData name="Kelly, Alanna (DPU)" userId="43d92799-b2bb-4459-8bbc-136a6cbd2d8f" providerId="ADAL" clId="{7DC2E3B3-06B1-407D-9B33-4A832E161E99}" dt="2025-11-04T13:51:46.067" v="55" actId="478"/>
          <ac:picMkLst>
            <pc:docMk/>
            <pc:sldMk cId="117044459" sldId="264"/>
            <ac:picMk id="6" creationId="{00B336C6-CCAE-4003-5A26-4E8F6A204A84}"/>
          </ac:picMkLst>
        </pc:picChg>
        <pc:picChg chg="add mod modCrop">
          <ac:chgData name="Kelly, Alanna (DPU)" userId="43d92799-b2bb-4459-8bbc-136a6cbd2d8f" providerId="ADAL" clId="{7DC2E3B3-06B1-407D-9B33-4A832E161E99}" dt="2025-11-04T13:54:15.642" v="80" actId="14100"/>
          <ac:picMkLst>
            <pc:docMk/>
            <pc:sldMk cId="117044459" sldId="264"/>
            <ac:picMk id="8" creationId="{059DC67D-1485-2BFA-DD20-67BB2738B69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2C897-B2C0-44E6-AAF4-B812662909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B96C9A-5406-4C25-A6C2-0E55598165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C7D260-BC8B-4866-994E-BB3B1D466CA6}" type="datetimeFigureOut">
              <a:rPr lang="en-US" smtClean="0"/>
              <a:t>11/4/2025</a:t>
            </a:fld>
            <a:endParaRPr lang="en-US"/>
          </a:p>
        </p:txBody>
      </p:sp>
      <p:sp>
        <p:nvSpPr>
          <p:cNvPr id="4" name="Footer Placeholder 3">
            <a:extLst>
              <a:ext uri="{FF2B5EF4-FFF2-40B4-BE49-F238E27FC236}">
                <a16:creationId xmlns:a16="http://schemas.microsoft.com/office/drawing/2014/main" id="{9FA1855B-FC35-40FC-A6B2-26CA26174B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1D4023-9713-4E52-AB14-4C5C821E32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81160F-D148-4553-9235-BB0D305B45C6}" type="slidenum">
              <a:rPr lang="en-US" smtClean="0"/>
              <a:t>‹#›</a:t>
            </a:fld>
            <a:endParaRPr lang="en-US"/>
          </a:p>
        </p:txBody>
      </p:sp>
    </p:spTree>
    <p:extLst>
      <p:ext uri="{BB962C8B-B14F-4D97-AF65-F5344CB8AC3E}">
        <p14:creationId xmlns:p14="http://schemas.microsoft.com/office/powerpoint/2010/main" val="3295060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0A15A-97CF-4A50-ACB2-0502BB4CCAA0}"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FECD8-6C95-4295-A8D1-C0C1CE85933F}" type="slidenum">
              <a:rPr lang="en-US" smtClean="0"/>
              <a:t>‹#›</a:t>
            </a:fld>
            <a:endParaRPr lang="en-US"/>
          </a:p>
        </p:txBody>
      </p:sp>
    </p:spTree>
    <p:extLst>
      <p:ext uri="{BB962C8B-B14F-4D97-AF65-F5344CB8AC3E}">
        <p14:creationId xmlns:p14="http://schemas.microsoft.com/office/powerpoint/2010/main" val="396656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48AE-CDB8-43CA-8180-1209AF7B157F}"/>
              </a:ext>
            </a:extLst>
          </p:cNvPr>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813FB27-5254-4F46-939F-126B692AC7C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2D026-FDAA-4DB4-A000-DC71FB94AD9C}"/>
              </a:ext>
            </a:extLst>
          </p:cNvPr>
          <p:cNvSpPr>
            <a:spLocks noGrp="1"/>
          </p:cNvSpPr>
          <p:nvPr>
            <p:ph type="dt" sz="half" idx="10"/>
          </p:nvPr>
        </p:nvSpPr>
        <p:spPr>
          <a:xfrm>
            <a:off x="7924800" y="5241059"/>
            <a:ext cx="2743200" cy="365125"/>
          </a:xfrm>
          <a:prstGeom prst="rect">
            <a:avLst/>
          </a:prstGeom>
        </p:spPr>
        <p:txBody>
          <a:bodyPr/>
          <a:lstStyle/>
          <a:p>
            <a:fld id="{B204F589-1B05-441C-92A2-CB7204633987}" type="datetime1">
              <a:rPr lang="en-US" smtClean="0"/>
              <a:t>11/4/2025</a:t>
            </a:fld>
            <a:endParaRPr lang="en-US"/>
          </a:p>
        </p:txBody>
      </p:sp>
      <p:sp>
        <p:nvSpPr>
          <p:cNvPr id="5" name="Footer Placeholder 4">
            <a:extLst>
              <a:ext uri="{FF2B5EF4-FFF2-40B4-BE49-F238E27FC236}">
                <a16:creationId xmlns:a16="http://schemas.microsoft.com/office/drawing/2014/main" id="{0968C1B5-4771-4433-9780-31F03501E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3850C-B345-4270-93F3-6CEA22AB989B}"/>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284294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5840-0EC9-4981-B720-A75CF61174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6BAB1-6E9E-4D0F-86EE-F72A31B098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F096F-B643-4524-8314-44C766FD604B}"/>
              </a:ext>
            </a:extLst>
          </p:cNvPr>
          <p:cNvSpPr>
            <a:spLocks noGrp="1"/>
          </p:cNvSpPr>
          <p:nvPr>
            <p:ph type="dt" sz="half" idx="10"/>
          </p:nvPr>
        </p:nvSpPr>
        <p:spPr>
          <a:xfrm>
            <a:off x="8610599" y="0"/>
            <a:ext cx="2743200" cy="365125"/>
          </a:xfrm>
          <a:prstGeom prst="rect">
            <a:avLst/>
          </a:prstGeom>
        </p:spPr>
        <p:txBody>
          <a:bodyPr/>
          <a:lstStyle/>
          <a:p>
            <a:fld id="{C7C59A7C-179A-46BF-9E27-8FEED852D7A4}" type="datetime1">
              <a:rPr lang="en-US" smtClean="0"/>
              <a:t>11/4/2025</a:t>
            </a:fld>
            <a:endParaRPr lang="en-US"/>
          </a:p>
        </p:txBody>
      </p:sp>
      <p:sp>
        <p:nvSpPr>
          <p:cNvPr id="5" name="Footer Placeholder 4">
            <a:extLst>
              <a:ext uri="{FF2B5EF4-FFF2-40B4-BE49-F238E27FC236}">
                <a16:creationId xmlns:a16="http://schemas.microsoft.com/office/drawing/2014/main" id="{E52BE340-2309-421B-A5AC-AA0901996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0504F-14DC-439E-9C89-4823A3D1D233}"/>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92104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D5B283-6876-46E1-89F3-C272994D47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6FF8AB-BC47-451E-936C-ED79FEBB17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661D6-6BEB-4349-B6DE-B95F14B9A3B9}"/>
              </a:ext>
            </a:extLst>
          </p:cNvPr>
          <p:cNvSpPr>
            <a:spLocks noGrp="1"/>
          </p:cNvSpPr>
          <p:nvPr>
            <p:ph type="dt" sz="half" idx="10"/>
          </p:nvPr>
        </p:nvSpPr>
        <p:spPr>
          <a:xfrm>
            <a:off x="8610600" y="0"/>
            <a:ext cx="2743200" cy="365125"/>
          </a:xfrm>
          <a:prstGeom prst="rect">
            <a:avLst/>
          </a:prstGeom>
        </p:spPr>
        <p:txBody>
          <a:bodyPr/>
          <a:lstStyle/>
          <a:p>
            <a:fld id="{B89CE64C-B018-4BD8-8AE9-66375D371B77}" type="datetime1">
              <a:rPr lang="en-US" smtClean="0"/>
              <a:t>11/4/2025</a:t>
            </a:fld>
            <a:endParaRPr lang="en-US"/>
          </a:p>
        </p:txBody>
      </p:sp>
      <p:sp>
        <p:nvSpPr>
          <p:cNvPr id="5" name="Footer Placeholder 4">
            <a:extLst>
              <a:ext uri="{FF2B5EF4-FFF2-40B4-BE49-F238E27FC236}">
                <a16:creationId xmlns:a16="http://schemas.microsoft.com/office/drawing/2014/main" id="{97C6AFF7-5B6F-4DDE-A477-4D6C75672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DA02D-F436-4908-A31E-1A6DAB8884B4}"/>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25857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0" indent="0" algn="ctr">
              <a:buNone/>
              <a:defRPr>
                <a:solidFill>
                  <a:schemeClr val="tx1">
                    <a:tint val="75000"/>
                  </a:schemeClr>
                </a:solidFill>
              </a:defRPr>
            </a:lvl3pPr>
            <a:lvl4pPr marL="1371480" indent="0" algn="ctr">
              <a:buNone/>
              <a:defRPr>
                <a:solidFill>
                  <a:schemeClr val="tx1">
                    <a:tint val="75000"/>
                  </a:schemeClr>
                </a:solidFill>
              </a:defRPr>
            </a:lvl4pPr>
            <a:lvl5pPr marL="1828640" indent="0" algn="ctr">
              <a:buNone/>
              <a:defRPr>
                <a:solidFill>
                  <a:schemeClr val="tx1">
                    <a:tint val="75000"/>
                  </a:schemeClr>
                </a:solidFill>
              </a:defRPr>
            </a:lvl5pPr>
            <a:lvl6pPr marL="2285799" indent="0" algn="ctr">
              <a:buNone/>
              <a:defRPr>
                <a:solidFill>
                  <a:schemeClr val="tx1">
                    <a:tint val="75000"/>
                  </a:schemeClr>
                </a:solidFill>
              </a:defRPr>
            </a:lvl6pPr>
            <a:lvl7pPr marL="2742959" indent="0" algn="ctr">
              <a:buNone/>
              <a:defRPr>
                <a:solidFill>
                  <a:schemeClr val="tx1">
                    <a:tint val="75000"/>
                  </a:schemeClr>
                </a:solidFill>
              </a:defRPr>
            </a:lvl7pPr>
            <a:lvl8pPr marL="3200118" indent="0" algn="ctr">
              <a:buNone/>
              <a:defRPr>
                <a:solidFill>
                  <a:schemeClr val="tx1">
                    <a:tint val="75000"/>
                  </a:schemeClr>
                </a:solidFill>
              </a:defRPr>
            </a:lvl8pPr>
            <a:lvl9pPr marL="3657278"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2476502" y="4278962"/>
            <a:ext cx="2845593" cy="364477"/>
          </a:xfrm>
        </p:spPr>
        <p:txBody>
          <a:bodyPr/>
          <a:lstStyle>
            <a:lvl1pPr>
              <a:defRPr/>
            </a:lvl1pPr>
          </a:lstStyle>
          <a:p>
            <a:pPr>
              <a:defRPr/>
            </a:pPr>
            <a:fld id="{16F5FF6D-2DCB-4A67-9356-4FF7D9B8F28E}" type="datetime1">
              <a:rPr lang="en-US" smtClean="0"/>
              <a:t>11/4/2025</a:t>
            </a:fld>
            <a:endParaRPr lang="en-US"/>
          </a:p>
        </p:txBody>
      </p:sp>
      <p:sp>
        <p:nvSpPr>
          <p:cNvPr id="6" name="Footer Placeholder 4"/>
          <p:cNvSpPr>
            <a:spLocks noGrp="1"/>
          </p:cNvSpPr>
          <p:nvPr>
            <p:ph type="ftr" sz="quarter" idx="11"/>
          </p:nvPr>
        </p:nvSpPr>
        <p:spPr>
          <a:xfrm>
            <a:off x="4165205" y="6356481"/>
            <a:ext cx="3861593" cy="364477"/>
          </a:xfrm>
          <a:prstGeom prst="rect">
            <a:avLst/>
          </a:prstGeom>
        </p:spPr>
        <p:txBody>
          <a:bodyPr/>
          <a:lstStyle>
            <a:lvl1pPr>
              <a:defRPr/>
            </a:lvl1pPr>
          </a:lstStyle>
          <a:p>
            <a:pPr>
              <a:defRPr/>
            </a:pPr>
            <a:endParaRPr lang="en-US"/>
          </a:p>
        </p:txBody>
      </p:sp>
      <p:grpSp>
        <p:nvGrpSpPr>
          <p:cNvPr id="8" name="Group 7">
            <a:extLst>
              <a:ext uri="{FF2B5EF4-FFF2-40B4-BE49-F238E27FC236}">
                <a16:creationId xmlns:a16="http://schemas.microsoft.com/office/drawing/2014/main" id="{AF6D0E07-6128-4CE3-AD34-18BD3555BD93}"/>
              </a:ext>
            </a:extLst>
          </p:cNvPr>
          <p:cNvGrpSpPr/>
          <p:nvPr userDrawn="1"/>
        </p:nvGrpSpPr>
        <p:grpSpPr>
          <a:xfrm>
            <a:off x="101601" y="30050"/>
            <a:ext cx="2059620" cy="1358283"/>
            <a:chOff x="76200" y="30049"/>
            <a:chExt cx="1544715" cy="1358283"/>
          </a:xfrm>
        </p:grpSpPr>
        <p:sp>
          <p:nvSpPr>
            <p:cNvPr id="9" name="Oval 8">
              <a:extLst>
                <a:ext uri="{FF2B5EF4-FFF2-40B4-BE49-F238E27FC236}">
                  <a16:creationId xmlns:a16="http://schemas.microsoft.com/office/drawing/2014/main" id="{A289BDC4-8BF3-491E-9331-CF43FF8B5E02}"/>
                </a:ext>
              </a:extLst>
            </p:cNvPr>
            <p:cNvSpPr/>
            <p:nvPr/>
          </p:nvSpPr>
          <p:spPr>
            <a:xfrm>
              <a:off x="76200" y="30049"/>
              <a:ext cx="1544715" cy="13582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E8D0BE9-36F8-4698-8DB3-2621C07847AC}"/>
                </a:ext>
              </a:extLst>
            </p:cNvPr>
            <p:cNvPicPr>
              <a:picLocks noChangeAspect="1"/>
            </p:cNvPicPr>
            <p:nvPr/>
          </p:nvPicPr>
          <p:blipFill>
            <a:blip r:embed="rId2"/>
            <a:stretch>
              <a:fillRect/>
            </a:stretch>
          </p:blipFill>
          <p:spPr>
            <a:xfrm>
              <a:off x="129002" y="97451"/>
              <a:ext cx="1380681" cy="1290881"/>
            </a:xfrm>
            <a:prstGeom prst="rect">
              <a:avLst/>
            </a:prstGeom>
          </p:spPr>
        </p:pic>
      </p:grpSp>
      <p:sp>
        <p:nvSpPr>
          <p:cNvPr id="11" name="Rectangle 10">
            <a:extLst>
              <a:ext uri="{FF2B5EF4-FFF2-40B4-BE49-F238E27FC236}">
                <a16:creationId xmlns:a16="http://schemas.microsoft.com/office/drawing/2014/main" id="{F660198C-E940-41F4-9A7A-059243654377}"/>
              </a:ext>
            </a:extLst>
          </p:cNvPr>
          <p:cNvSpPr/>
          <p:nvPr userDrawn="1"/>
        </p:nvSpPr>
        <p:spPr>
          <a:xfrm>
            <a:off x="-130206" y="6474018"/>
            <a:ext cx="3278820" cy="307777"/>
          </a:xfrm>
          <a:prstGeom prst="rect">
            <a:avLst/>
          </a:prstGeom>
          <a:noFill/>
        </p:spPr>
        <p:txBody>
          <a:bodyPr wrap="square" lIns="91440" tIns="45720" rIns="91440" bIns="45720">
            <a:spAutoFit/>
          </a:bodyPr>
          <a:lstStyle/>
          <a:p>
            <a:pPr algn="ctr"/>
            <a:r>
              <a:rPr lang="en-US" sz="1400" cap="none" spc="0">
                <a:ln w="0"/>
                <a:solidFill>
                  <a:schemeClr val="bg1"/>
                </a:solidFill>
                <a:latin typeface="Baskerville Old Face" panose="02020602080505020303" pitchFamily="18" charset="0"/>
              </a:rPr>
              <a:t>Energy Facilities Siting Board</a:t>
            </a:r>
          </a:p>
        </p:txBody>
      </p:sp>
      <p:sp>
        <p:nvSpPr>
          <p:cNvPr id="13" name="Slide Number Placeholder 3">
            <a:extLst>
              <a:ext uri="{FF2B5EF4-FFF2-40B4-BE49-F238E27FC236}">
                <a16:creationId xmlns:a16="http://schemas.microsoft.com/office/drawing/2014/main" id="{A9718607-4A60-4504-B076-17A19E31A344}"/>
              </a:ext>
            </a:extLst>
          </p:cNvPr>
          <p:cNvSpPr>
            <a:spLocks noGrp="1"/>
          </p:cNvSpPr>
          <p:nvPr>
            <p:ph type="sldNum" sz="quarter" idx="4294967295"/>
          </p:nvPr>
        </p:nvSpPr>
        <p:spPr>
          <a:xfrm>
            <a:off x="9224245" y="6183527"/>
            <a:ext cx="2845593" cy="364477"/>
          </a:xfrm>
        </p:spPr>
        <p:txBody>
          <a:bodyPr/>
          <a:lstStyle/>
          <a:p>
            <a:pPr>
              <a:defRPr/>
            </a:pPr>
            <a:fld id="{4D363A67-5542-4187-87DF-F6FA1FA4ECA6}" type="slidenum">
              <a:rPr lang="en-US">
                <a:ln w="0"/>
                <a:solidFill>
                  <a:schemeClr val="bg1"/>
                </a:solidFill>
                <a:latin typeface="Baskerville Old Face" panose="02020602080505020303" pitchFamily="18" charset="0"/>
                <a:cs typeface="Arial" charset="0"/>
              </a:rPr>
              <a:pPr>
                <a:defRPr/>
              </a:pPr>
              <a:t>‹#›</a:t>
            </a:fld>
            <a:endParaRPr lang="en-US">
              <a:ln w="0"/>
              <a:solidFill>
                <a:schemeClr val="bg1"/>
              </a:solidFill>
              <a:latin typeface="Baskerville Old Face" panose="02020602080505020303" pitchFamily="18" charset="0"/>
              <a:cs typeface="Arial" charset="0"/>
            </a:endParaRPr>
          </a:p>
        </p:txBody>
      </p:sp>
    </p:spTree>
    <p:extLst>
      <p:ext uri="{BB962C8B-B14F-4D97-AF65-F5344CB8AC3E}">
        <p14:creationId xmlns:p14="http://schemas.microsoft.com/office/powerpoint/2010/main" val="211374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8A7B-7D3B-4042-BADF-D0D8358DD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7A4422-1051-4966-A619-433654E4E6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7F86C-3F81-444E-A375-A4522EF01259}"/>
              </a:ext>
            </a:extLst>
          </p:cNvPr>
          <p:cNvSpPr>
            <a:spLocks noGrp="1"/>
          </p:cNvSpPr>
          <p:nvPr>
            <p:ph type="dt" sz="half" idx="10"/>
          </p:nvPr>
        </p:nvSpPr>
        <p:spPr>
          <a:xfrm>
            <a:off x="8610599" y="0"/>
            <a:ext cx="2743200" cy="365125"/>
          </a:xfrm>
          <a:prstGeom prst="rect">
            <a:avLst/>
          </a:prstGeom>
        </p:spPr>
        <p:txBody>
          <a:bodyPr/>
          <a:lstStyle/>
          <a:p>
            <a:fld id="{D465A430-17B4-46A9-8D24-5DBEB6C5477D}" type="datetime1">
              <a:rPr lang="en-US" smtClean="0"/>
              <a:t>11/4/2025</a:t>
            </a:fld>
            <a:endParaRPr lang="en-US"/>
          </a:p>
        </p:txBody>
      </p:sp>
      <p:sp>
        <p:nvSpPr>
          <p:cNvPr id="5" name="Footer Placeholder 4">
            <a:extLst>
              <a:ext uri="{FF2B5EF4-FFF2-40B4-BE49-F238E27FC236}">
                <a16:creationId xmlns:a16="http://schemas.microsoft.com/office/drawing/2014/main" id="{97A3F0D5-7313-4559-A1E7-BEB2FA394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20FB2-5DDF-4C02-9200-B84672738353}"/>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240447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38E0-88D8-4D36-B00E-CBDAC913B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8EC86F-44B2-4174-82A1-3589074F2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BADD6-C753-4864-A605-E644193D1A7A}"/>
              </a:ext>
            </a:extLst>
          </p:cNvPr>
          <p:cNvSpPr>
            <a:spLocks noGrp="1"/>
          </p:cNvSpPr>
          <p:nvPr>
            <p:ph type="dt" sz="half" idx="10"/>
          </p:nvPr>
        </p:nvSpPr>
        <p:spPr>
          <a:xfrm>
            <a:off x="8604250" y="5700730"/>
            <a:ext cx="2743200" cy="365125"/>
          </a:xfrm>
          <a:prstGeom prst="rect">
            <a:avLst/>
          </a:prstGeom>
        </p:spPr>
        <p:txBody>
          <a:bodyPr/>
          <a:lstStyle/>
          <a:p>
            <a:fld id="{6342D425-D937-407C-BB2A-A895D37E76FD}" type="datetime1">
              <a:rPr lang="en-US" smtClean="0"/>
              <a:t>11/4/2025</a:t>
            </a:fld>
            <a:endParaRPr lang="en-US"/>
          </a:p>
        </p:txBody>
      </p:sp>
      <p:sp>
        <p:nvSpPr>
          <p:cNvPr id="5" name="Footer Placeholder 4">
            <a:extLst>
              <a:ext uri="{FF2B5EF4-FFF2-40B4-BE49-F238E27FC236}">
                <a16:creationId xmlns:a16="http://schemas.microsoft.com/office/drawing/2014/main" id="{AFF41DC3-C0F1-42AB-8A28-984AF7AD9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24F37-8D7F-4501-9EF0-B3472E82D2A1}"/>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58366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AD0B-ED21-49C2-B5C0-674EF6EA6B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87ED8-068C-474D-A778-51087F9865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3B3237-CE6F-49AC-99FA-0C49F1747C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AA77A7-BFA5-439C-A40D-F6F49A498976}"/>
              </a:ext>
            </a:extLst>
          </p:cNvPr>
          <p:cNvSpPr>
            <a:spLocks noGrp="1"/>
          </p:cNvSpPr>
          <p:nvPr>
            <p:ph type="dt" sz="half" idx="10"/>
          </p:nvPr>
        </p:nvSpPr>
        <p:spPr>
          <a:xfrm>
            <a:off x="8610599" y="0"/>
            <a:ext cx="2743200" cy="365125"/>
          </a:xfrm>
          <a:prstGeom prst="rect">
            <a:avLst/>
          </a:prstGeom>
        </p:spPr>
        <p:txBody>
          <a:bodyPr/>
          <a:lstStyle/>
          <a:p>
            <a:fld id="{34ED8CEF-BED6-4EA2-8D39-A0A54117FBD3}" type="datetime1">
              <a:rPr lang="en-US" smtClean="0"/>
              <a:t>11/4/2025</a:t>
            </a:fld>
            <a:endParaRPr lang="en-US"/>
          </a:p>
        </p:txBody>
      </p:sp>
      <p:sp>
        <p:nvSpPr>
          <p:cNvPr id="6" name="Footer Placeholder 5">
            <a:extLst>
              <a:ext uri="{FF2B5EF4-FFF2-40B4-BE49-F238E27FC236}">
                <a16:creationId xmlns:a16="http://schemas.microsoft.com/office/drawing/2014/main" id="{79F99968-D698-44A7-8431-FC82B08E81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F31AE-EDBB-4233-8102-2A6B8E73034C}"/>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62281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A1E9-813A-4E15-A28B-455E7C47EC48}"/>
              </a:ext>
            </a:extLst>
          </p:cNvPr>
          <p:cNvSpPr>
            <a:spLocks noGrp="1"/>
          </p:cNvSpPr>
          <p:nvPr>
            <p:ph type="title"/>
          </p:nvPr>
        </p:nvSpPr>
        <p:spPr>
          <a:xfrm>
            <a:off x="1505526" y="365125"/>
            <a:ext cx="984986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734051-B45F-42B2-B91B-43BF4C715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361590-6D50-46D7-A1AE-AD5CB6164A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8F8680-9E44-43B6-B024-9E68D12D6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2B7D6-D6C8-4694-A308-9046AD6C2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9851FA-6779-49CF-BF02-3B6B11AC1E09}"/>
              </a:ext>
            </a:extLst>
          </p:cNvPr>
          <p:cNvSpPr>
            <a:spLocks noGrp="1"/>
          </p:cNvSpPr>
          <p:nvPr>
            <p:ph type="dt" sz="half" idx="10"/>
          </p:nvPr>
        </p:nvSpPr>
        <p:spPr>
          <a:xfrm>
            <a:off x="8612188" y="-35736"/>
            <a:ext cx="2743200" cy="365125"/>
          </a:xfrm>
          <a:prstGeom prst="rect">
            <a:avLst/>
          </a:prstGeom>
        </p:spPr>
        <p:txBody>
          <a:bodyPr/>
          <a:lstStyle/>
          <a:p>
            <a:fld id="{F9EB1DC6-C0CB-4311-AC9A-9CC6D3E5AD2D}" type="datetime1">
              <a:rPr lang="en-US" smtClean="0"/>
              <a:t>11/4/2025</a:t>
            </a:fld>
            <a:endParaRPr lang="en-US"/>
          </a:p>
        </p:txBody>
      </p:sp>
      <p:sp>
        <p:nvSpPr>
          <p:cNvPr id="8" name="Footer Placeholder 7">
            <a:extLst>
              <a:ext uri="{FF2B5EF4-FFF2-40B4-BE49-F238E27FC236}">
                <a16:creationId xmlns:a16="http://schemas.microsoft.com/office/drawing/2014/main" id="{9221FBD9-D3DC-4425-A104-28E363DF03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8CE017-9C64-45C4-BCEE-9F886D3364BF}"/>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340921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635D-2895-40C3-9829-B8FC2B882D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6F4B7E-02E1-4C4E-92E2-9D3610FF7454}"/>
              </a:ext>
            </a:extLst>
          </p:cNvPr>
          <p:cNvSpPr>
            <a:spLocks noGrp="1"/>
          </p:cNvSpPr>
          <p:nvPr>
            <p:ph type="dt" sz="half" idx="10"/>
          </p:nvPr>
        </p:nvSpPr>
        <p:spPr>
          <a:xfrm>
            <a:off x="8610599" y="0"/>
            <a:ext cx="2743200" cy="365125"/>
          </a:xfrm>
          <a:prstGeom prst="rect">
            <a:avLst/>
          </a:prstGeom>
        </p:spPr>
        <p:txBody>
          <a:bodyPr/>
          <a:lstStyle/>
          <a:p>
            <a:fld id="{5DBE0910-9B1A-47EE-9506-199E6604B44F}" type="datetime1">
              <a:rPr lang="en-US" smtClean="0"/>
              <a:t>11/4/2025</a:t>
            </a:fld>
            <a:endParaRPr lang="en-US"/>
          </a:p>
        </p:txBody>
      </p:sp>
      <p:sp>
        <p:nvSpPr>
          <p:cNvPr id="4" name="Footer Placeholder 3">
            <a:extLst>
              <a:ext uri="{FF2B5EF4-FFF2-40B4-BE49-F238E27FC236}">
                <a16:creationId xmlns:a16="http://schemas.microsoft.com/office/drawing/2014/main" id="{71758763-7664-4511-8302-10EACBCFAB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E9299A-B7F2-4249-8CFC-6C2454C5A145}"/>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416563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10B098-D7AD-47FC-8F5F-6F99C172038E}"/>
              </a:ext>
            </a:extLst>
          </p:cNvPr>
          <p:cNvSpPr>
            <a:spLocks noGrp="1"/>
          </p:cNvSpPr>
          <p:nvPr>
            <p:ph type="dt" sz="half" idx="10"/>
          </p:nvPr>
        </p:nvSpPr>
        <p:spPr>
          <a:xfrm>
            <a:off x="9388297" y="-7505"/>
            <a:ext cx="2743200" cy="365125"/>
          </a:xfrm>
          <a:prstGeom prst="rect">
            <a:avLst/>
          </a:prstGeom>
        </p:spPr>
        <p:txBody>
          <a:bodyPr/>
          <a:lstStyle/>
          <a:p>
            <a:fld id="{F2EE0499-3020-47E2-942A-E3F4A521481A}" type="datetime1">
              <a:rPr lang="en-US" smtClean="0"/>
              <a:t>11/4/2025</a:t>
            </a:fld>
            <a:endParaRPr lang="en-US"/>
          </a:p>
        </p:txBody>
      </p:sp>
      <p:sp>
        <p:nvSpPr>
          <p:cNvPr id="3" name="Footer Placeholder 2">
            <a:extLst>
              <a:ext uri="{FF2B5EF4-FFF2-40B4-BE49-F238E27FC236}">
                <a16:creationId xmlns:a16="http://schemas.microsoft.com/office/drawing/2014/main" id="{FEF46F0F-5B99-4E0F-9194-F25B3CE721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03331A-5532-4C29-9409-9421DB94F9B2}"/>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12476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872A-7A8B-416C-8E3A-9770F8E659DF}"/>
              </a:ext>
            </a:extLst>
          </p:cNvPr>
          <p:cNvSpPr>
            <a:spLocks noGrp="1"/>
          </p:cNvSpPr>
          <p:nvPr>
            <p:ph type="title"/>
          </p:nvPr>
        </p:nvSpPr>
        <p:spPr>
          <a:xfrm>
            <a:off x="1477818" y="457200"/>
            <a:ext cx="329420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6C24B-FABF-498C-A83D-8ADF3E28E4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B593C5-D019-4E19-87D1-C24018B6F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4F253-D811-4E6A-8F03-74DF898083AA}"/>
              </a:ext>
            </a:extLst>
          </p:cNvPr>
          <p:cNvSpPr>
            <a:spLocks noGrp="1"/>
          </p:cNvSpPr>
          <p:nvPr>
            <p:ph type="dt" sz="half" idx="10"/>
          </p:nvPr>
        </p:nvSpPr>
        <p:spPr>
          <a:xfrm>
            <a:off x="8612188" y="1732"/>
            <a:ext cx="2743200" cy="365125"/>
          </a:xfrm>
          <a:prstGeom prst="rect">
            <a:avLst/>
          </a:prstGeom>
        </p:spPr>
        <p:txBody>
          <a:bodyPr/>
          <a:lstStyle/>
          <a:p>
            <a:fld id="{596C36AC-182C-4B51-9ABA-FF6EB8B68AF1}" type="datetime1">
              <a:rPr lang="en-US" smtClean="0"/>
              <a:t>11/4/2025</a:t>
            </a:fld>
            <a:endParaRPr lang="en-US"/>
          </a:p>
        </p:txBody>
      </p:sp>
      <p:sp>
        <p:nvSpPr>
          <p:cNvPr id="6" name="Footer Placeholder 5">
            <a:extLst>
              <a:ext uri="{FF2B5EF4-FFF2-40B4-BE49-F238E27FC236}">
                <a16:creationId xmlns:a16="http://schemas.microsoft.com/office/drawing/2014/main" id="{3C21205E-D291-420B-90B1-C18D4EE48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5A3A40-D9A5-4C60-9E99-17CE8DB4721E}"/>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337288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8916-4FE6-4544-B74F-A916C3805428}"/>
              </a:ext>
            </a:extLst>
          </p:cNvPr>
          <p:cNvSpPr>
            <a:spLocks noGrp="1"/>
          </p:cNvSpPr>
          <p:nvPr>
            <p:ph type="title"/>
          </p:nvPr>
        </p:nvSpPr>
        <p:spPr>
          <a:xfrm>
            <a:off x="1514764" y="457200"/>
            <a:ext cx="3257261"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D9A5D8-0936-4FD7-A0DC-22AD07053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43BA15-63E2-418E-BD5E-0F9F9F350E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32250-AB9C-4D78-A086-C4BC937787BA}"/>
              </a:ext>
            </a:extLst>
          </p:cNvPr>
          <p:cNvSpPr>
            <a:spLocks noGrp="1"/>
          </p:cNvSpPr>
          <p:nvPr>
            <p:ph type="dt" sz="half" idx="10"/>
          </p:nvPr>
        </p:nvSpPr>
        <p:spPr>
          <a:xfrm>
            <a:off x="8612188" y="0"/>
            <a:ext cx="2743200" cy="365125"/>
          </a:xfrm>
          <a:prstGeom prst="rect">
            <a:avLst/>
          </a:prstGeom>
        </p:spPr>
        <p:txBody>
          <a:bodyPr/>
          <a:lstStyle/>
          <a:p>
            <a:fld id="{8344D348-A498-4AEF-9A57-33FBF9F44368}" type="datetime1">
              <a:rPr lang="en-US" smtClean="0"/>
              <a:t>11/4/2025</a:t>
            </a:fld>
            <a:endParaRPr lang="en-US"/>
          </a:p>
        </p:txBody>
      </p:sp>
      <p:sp>
        <p:nvSpPr>
          <p:cNvPr id="6" name="Footer Placeholder 5">
            <a:extLst>
              <a:ext uri="{FF2B5EF4-FFF2-40B4-BE49-F238E27FC236}">
                <a16:creationId xmlns:a16="http://schemas.microsoft.com/office/drawing/2014/main" id="{F38C15B7-5E68-4EF1-BE9C-8145CCE07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4F29A-786E-40BA-84B3-11BD1DD08512}"/>
              </a:ext>
            </a:extLst>
          </p:cNvPr>
          <p:cNvSpPr>
            <a:spLocks noGrp="1"/>
          </p:cNvSpPr>
          <p:nvPr>
            <p:ph type="sldNum" sz="quarter" idx="12"/>
          </p:nvPr>
        </p:nvSpPr>
        <p:spPr/>
        <p:txBody>
          <a:bodyPr/>
          <a:lstStyle/>
          <a:p>
            <a:fld id="{916DD4DD-C7C6-4D6D-8F5D-DD8D6ECDBD3A}" type="slidenum">
              <a:rPr lang="en-US" smtClean="0"/>
              <a:t>‹#›</a:t>
            </a:fld>
            <a:endParaRPr lang="en-US"/>
          </a:p>
        </p:txBody>
      </p:sp>
    </p:spTree>
    <p:extLst>
      <p:ext uri="{BB962C8B-B14F-4D97-AF65-F5344CB8AC3E}">
        <p14:creationId xmlns:p14="http://schemas.microsoft.com/office/powerpoint/2010/main" val="114244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FB0F97-F681-4BC3-8F42-33EC141740C7}"/>
              </a:ext>
            </a:extLst>
          </p:cNvPr>
          <p:cNvGrpSpPr/>
          <p:nvPr userDrawn="1"/>
        </p:nvGrpSpPr>
        <p:grpSpPr>
          <a:xfrm>
            <a:off x="76200" y="30049"/>
            <a:ext cx="1544715" cy="1358283"/>
            <a:chOff x="76200" y="30049"/>
            <a:chExt cx="1544715" cy="1358283"/>
          </a:xfrm>
        </p:grpSpPr>
        <p:sp>
          <p:nvSpPr>
            <p:cNvPr id="8" name="Oval 7">
              <a:extLst>
                <a:ext uri="{FF2B5EF4-FFF2-40B4-BE49-F238E27FC236}">
                  <a16:creationId xmlns:a16="http://schemas.microsoft.com/office/drawing/2014/main" id="{E9AF10E7-0CC9-439D-84CF-1D7838900292}"/>
                </a:ext>
              </a:extLst>
            </p:cNvPr>
            <p:cNvSpPr/>
            <p:nvPr/>
          </p:nvSpPr>
          <p:spPr>
            <a:xfrm>
              <a:off x="76200" y="30049"/>
              <a:ext cx="1544715" cy="13582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AF48ACC-037A-4D70-90D1-E2E216EC817C}"/>
                </a:ext>
              </a:extLst>
            </p:cNvPr>
            <p:cNvPicPr>
              <a:picLocks noChangeAspect="1"/>
            </p:cNvPicPr>
            <p:nvPr userDrawn="1"/>
          </p:nvPicPr>
          <p:blipFill>
            <a:blip r:embed="rId14"/>
            <a:stretch>
              <a:fillRect/>
            </a:stretch>
          </p:blipFill>
          <p:spPr>
            <a:xfrm>
              <a:off x="129002" y="97451"/>
              <a:ext cx="1380681" cy="1290881"/>
            </a:xfrm>
            <a:prstGeom prst="rect">
              <a:avLst/>
            </a:prstGeom>
          </p:spPr>
        </p:pic>
      </p:grpSp>
      <p:sp>
        <p:nvSpPr>
          <p:cNvPr id="11" name="Right Triangle 10">
            <a:extLst>
              <a:ext uri="{FF2B5EF4-FFF2-40B4-BE49-F238E27FC236}">
                <a16:creationId xmlns:a16="http://schemas.microsoft.com/office/drawing/2014/main" id="{4BF77A76-9793-4C97-819F-BFAFD670D012}"/>
              </a:ext>
            </a:extLst>
          </p:cNvPr>
          <p:cNvSpPr/>
          <p:nvPr/>
        </p:nvSpPr>
        <p:spPr bwMode="auto">
          <a:xfrm>
            <a:off x="-3355" y="9236"/>
            <a:ext cx="857251" cy="6858000"/>
          </a:xfrm>
          <a:prstGeom prst="rtTriangle">
            <a:avLst/>
          </a:prstGeom>
          <a:solidFill>
            <a:srgbClr val="0033CC">
              <a:alpha val="29000"/>
            </a:srgb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12" name="Right Triangle 11">
            <a:extLst>
              <a:ext uri="{FF2B5EF4-FFF2-40B4-BE49-F238E27FC236}">
                <a16:creationId xmlns:a16="http://schemas.microsoft.com/office/drawing/2014/main" id="{4B5CBA7A-4702-4582-AF68-D418726DAD2C}"/>
              </a:ext>
            </a:extLst>
          </p:cNvPr>
          <p:cNvSpPr/>
          <p:nvPr userDrawn="1"/>
        </p:nvSpPr>
        <p:spPr bwMode="auto">
          <a:xfrm rot="5400000" flipH="1">
            <a:off x="4238917" y="1775005"/>
            <a:ext cx="849960" cy="9334501"/>
          </a:xfrm>
          <a:prstGeom prst="rtTriangle">
            <a:avLst/>
          </a:prstGeom>
          <a:solidFill>
            <a:srgbClr val="0033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13" name="Right Triangle 12">
            <a:extLst>
              <a:ext uri="{FF2B5EF4-FFF2-40B4-BE49-F238E27FC236}">
                <a16:creationId xmlns:a16="http://schemas.microsoft.com/office/drawing/2014/main" id="{B49458E2-07D2-4E5C-B5EF-30AA340E8FA9}"/>
              </a:ext>
            </a:extLst>
          </p:cNvPr>
          <p:cNvSpPr/>
          <p:nvPr/>
        </p:nvSpPr>
        <p:spPr bwMode="auto">
          <a:xfrm rot="10800000" flipV="1">
            <a:off x="3235147" y="6042060"/>
            <a:ext cx="8953499" cy="825176"/>
          </a:xfrm>
          <a:prstGeom prst="rtTriangle">
            <a:avLst/>
          </a:prstGeom>
          <a:solidFill>
            <a:srgbClr val="0033CC">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0" fontAlgn="auto">
              <a:spcBef>
                <a:spcPts val="0"/>
              </a:spcBef>
              <a:spcAft>
                <a:spcPts val="0"/>
              </a:spcAft>
              <a:defRPr/>
            </a:pPr>
            <a:endParaRPr lang="en-US" sz="1800"/>
          </a:p>
        </p:txBody>
      </p:sp>
      <p:sp>
        <p:nvSpPr>
          <p:cNvPr id="2" name="Title Placeholder 1">
            <a:extLst>
              <a:ext uri="{FF2B5EF4-FFF2-40B4-BE49-F238E27FC236}">
                <a16:creationId xmlns:a16="http://schemas.microsoft.com/office/drawing/2014/main" id="{71AFCB4D-AD61-436B-9701-D12F4E38AD76}"/>
              </a:ext>
            </a:extLst>
          </p:cNvPr>
          <p:cNvSpPr>
            <a:spLocks noGrp="1"/>
          </p:cNvSpPr>
          <p:nvPr userDrawn="1">
            <p:ph type="title"/>
          </p:nvPr>
        </p:nvSpPr>
        <p:spPr>
          <a:xfrm>
            <a:off x="1562485" y="365125"/>
            <a:ext cx="979131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AA9702-3AE9-42C1-8450-E266E9307EDA}"/>
              </a:ext>
            </a:extLst>
          </p:cNvPr>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38E51-4DAD-4F46-817B-AE0415DA7004}"/>
              </a:ext>
            </a:extLst>
          </p:cNvPr>
          <p:cNvSpPr>
            <a:spLocks noGrp="1"/>
          </p:cNvSpPr>
          <p:nvPr userDrawn="1">
            <p:ph type="dt" sz="half" idx="2"/>
          </p:nvPr>
        </p:nvSpPr>
        <p:spPr>
          <a:xfrm>
            <a:off x="8610600" y="3175"/>
            <a:ext cx="2743200" cy="365125"/>
          </a:xfrm>
          <a:prstGeom prst="rect">
            <a:avLst/>
          </a:prstGeom>
        </p:spPr>
        <p:txBody>
          <a:bodyPr vert="horz" lIns="91440" tIns="45720" rIns="91440" bIns="45720" rtlCol="0" anchor="ctr"/>
          <a:lstStyle>
            <a:lvl1pPr algn="r">
              <a:defRPr sz="1200">
                <a:solidFill>
                  <a:schemeClr val="tx1"/>
                </a:solidFill>
                <a:latin typeface="Calibri" panose="020F0502020204030204" pitchFamily="34" charset="0"/>
                <a:cs typeface="Calibri" panose="020F0502020204030204" pitchFamily="34" charset="0"/>
              </a:defRPr>
            </a:lvl1pPr>
          </a:lstStyle>
          <a:p>
            <a:fld id="{68F225D8-931A-4F45-BC87-BC31C99FF9FB}" type="datetime1">
              <a:rPr lang="en-US" smtClean="0"/>
              <a:pPr/>
              <a:t>11/4/2025</a:t>
            </a:fld>
            <a:endParaRPr lang="en-US"/>
          </a:p>
        </p:txBody>
      </p:sp>
      <p:sp>
        <p:nvSpPr>
          <p:cNvPr id="5" name="Footer Placeholder 4">
            <a:extLst>
              <a:ext uri="{FF2B5EF4-FFF2-40B4-BE49-F238E27FC236}">
                <a16:creationId xmlns:a16="http://schemas.microsoft.com/office/drawing/2014/main" id="{F4AEC10C-29AE-4F45-B531-D992ACCCF482}"/>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4ED762C8-CDA4-4C22-8BCA-4A739B6774B4}"/>
              </a:ext>
            </a:extLst>
          </p:cNvPr>
          <p:cNvSpPr>
            <a:spLocks noGrp="1"/>
          </p:cNvSpPr>
          <p:nvPr userDrawn="1">
            <p:ph type="sldNum" sz="quarter" idx="4"/>
          </p:nvPr>
        </p:nvSpPr>
        <p:spPr>
          <a:xfrm>
            <a:off x="9369825" y="6189836"/>
            <a:ext cx="2743200" cy="365125"/>
          </a:xfrm>
          <a:prstGeom prst="rect">
            <a:avLst/>
          </a:prstGeom>
        </p:spPr>
        <p:txBody>
          <a:bodyPr vert="horz" lIns="91440" tIns="45720" rIns="91440" bIns="45720" rtlCol="0" anchor="ctr"/>
          <a:lstStyle>
            <a:lvl1pPr algn="r">
              <a:defRPr sz="1200">
                <a:solidFill>
                  <a:schemeClr val="bg1"/>
                </a:solidFill>
                <a:latin typeface="Calibri" panose="020F0502020204030204" pitchFamily="34" charset="0"/>
                <a:cs typeface="Calibri" panose="020F0502020204030204" pitchFamily="34" charset="0"/>
              </a:defRPr>
            </a:lvl1pPr>
          </a:lstStyle>
          <a:p>
            <a:fld id="{916DD4DD-C7C6-4D6D-8F5D-DD8D6ECDBD3A}" type="slidenum">
              <a:rPr lang="en-US" smtClean="0"/>
              <a:pPr/>
              <a:t>‹#›</a:t>
            </a:fld>
            <a:endParaRPr lang="en-US"/>
          </a:p>
        </p:txBody>
      </p:sp>
      <p:sp>
        <p:nvSpPr>
          <p:cNvPr id="14" name="Rectangle 13">
            <a:extLst>
              <a:ext uri="{FF2B5EF4-FFF2-40B4-BE49-F238E27FC236}">
                <a16:creationId xmlns:a16="http://schemas.microsoft.com/office/drawing/2014/main" id="{7D4271B5-0BDE-41ED-9D8D-A4AEBE2425AB}"/>
              </a:ext>
            </a:extLst>
          </p:cNvPr>
          <p:cNvSpPr/>
          <p:nvPr userDrawn="1"/>
        </p:nvSpPr>
        <p:spPr>
          <a:xfrm>
            <a:off x="244284" y="6477081"/>
            <a:ext cx="3278820" cy="276999"/>
          </a:xfrm>
          <a:prstGeom prst="rect">
            <a:avLst/>
          </a:prstGeom>
          <a:noFill/>
        </p:spPr>
        <p:txBody>
          <a:bodyPr wrap="square" lIns="91440" tIns="45720" rIns="91440" bIns="45720">
            <a:spAutoFit/>
          </a:bodyPr>
          <a:lstStyle/>
          <a:p>
            <a:pPr algn="ctr"/>
            <a:r>
              <a:rPr lang="en-US" sz="1200" cap="none" spc="0">
                <a:ln w="0"/>
                <a:solidFill>
                  <a:schemeClr val="bg1"/>
                </a:solidFill>
                <a:latin typeface="Calibri" panose="020F0502020204030204" pitchFamily="34" charset="0"/>
                <a:cs typeface="Calibri" panose="020F0502020204030204" pitchFamily="34" charset="0"/>
              </a:rPr>
              <a:t>Department of Public Utilities</a:t>
            </a:r>
          </a:p>
        </p:txBody>
      </p:sp>
      <p:sp>
        <p:nvSpPr>
          <p:cNvPr id="15" name="Title 8">
            <a:extLst>
              <a:ext uri="{FF2B5EF4-FFF2-40B4-BE49-F238E27FC236}">
                <a16:creationId xmlns:a16="http://schemas.microsoft.com/office/drawing/2014/main" id="{9BD9A975-4A53-43FB-A346-3D6B69FC67A2}"/>
              </a:ext>
            </a:extLst>
          </p:cNvPr>
          <p:cNvSpPr txBox="1">
            <a:spLocks/>
          </p:cNvSpPr>
          <p:nvPr userDrawn="1"/>
        </p:nvSpPr>
        <p:spPr bwMode="auto">
          <a:xfrm>
            <a:off x="7810500" y="6507859"/>
            <a:ext cx="43886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defTabSz="913090" rtl="0" eaLnBrk="1" fontAlgn="base" hangingPunct="1">
              <a:spcBef>
                <a:spcPct val="0"/>
              </a:spcBef>
              <a:spcAft>
                <a:spcPct val="0"/>
              </a:spcAft>
              <a:defRPr sz="4400" kern="1200">
                <a:solidFill>
                  <a:schemeClr val="tx1"/>
                </a:solidFill>
                <a:latin typeface="+mj-lt"/>
                <a:ea typeface="+mj-ea"/>
                <a:cs typeface="+mj-cs"/>
              </a:defRPr>
            </a:lvl1pPr>
            <a:lvl2pPr algn="ctr" defTabSz="913090" rtl="0" eaLnBrk="1" fontAlgn="base" hangingPunct="1">
              <a:spcBef>
                <a:spcPct val="0"/>
              </a:spcBef>
              <a:spcAft>
                <a:spcPct val="0"/>
              </a:spcAft>
              <a:defRPr sz="4400">
                <a:solidFill>
                  <a:schemeClr val="tx1"/>
                </a:solidFill>
                <a:latin typeface="Calibri" pitchFamily="34" charset="0"/>
              </a:defRPr>
            </a:lvl2pPr>
            <a:lvl3pPr algn="ctr" defTabSz="913090" rtl="0" eaLnBrk="1" fontAlgn="base" hangingPunct="1">
              <a:spcBef>
                <a:spcPct val="0"/>
              </a:spcBef>
              <a:spcAft>
                <a:spcPct val="0"/>
              </a:spcAft>
              <a:defRPr sz="4400">
                <a:solidFill>
                  <a:schemeClr val="tx1"/>
                </a:solidFill>
                <a:latin typeface="Calibri" pitchFamily="34" charset="0"/>
              </a:defRPr>
            </a:lvl3pPr>
            <a:lvl4pPr algn="ctr" defTabSz="913090" rtl="0" eaLnBrk="1" fontAlgn="base" hangingPunct="1">
              <a:spcBef>
                <a:spcPct val="0"/>
              </a:spcBef>
              <a:spcAft>
                <a:spcPct val="0"/>
              </a:spcAft>
              <a:defRPr sz="4400">
                <a:solidFill>
                  <a:schemeClr val="tx1"/>
                </a:solidFill>
                <a:latin typeface="Calibri" pitchFamily="34" charset="0"/>
              </a:defRPr>
            </a:lvl4pPr>
            <a:lvl5pPr algn="ctr" defTabSz="913090" rtl="0" eaLnBrk="1" fontAlgn="base" hangingPunct="1">
              <a:spcBef>
                <a:spcPct val="0"/>
              </a:spcBef>
              <a:spcAft>
                <a:spcPct val="0"/>
              </a:spcAft>
              <a:defRPr sz="4400">
                <a:solidFill>
                  <a:schemeClr val="tx1"/>
                </a:solidFill>
                <a:latin typeface="Calibri" pitchFamily="34" charset="0"/>
              </a:defRPr>
            </a:lvl5pPr>
            <a:lvl6pPr marL="424830" algn="ctr" defTabSz="913090" rtl="0" eaLnBrk="1" fontAlgn="base" hangingPunct="1">
              <a:spcBef>
                <a:spcPct val="0"/>
              </a:spcBef>
              <a:spcAft>
                <a:spcPct val="0"/>
              </a:spcAft>
              <a:defRPr sz="4400">
                <a:solidFill>
                  <a:schemeClr val="tx1"/>
                </a:solidFill>
                <a:latin typeface="Calibri" pitchFamily="34" charset="0"/>
              </a:defRPr>
            </a:lvl6pPr>
            <a:lvl7pPr marL="849660" algn="ctr" defTabSz="913090" rtl="0" eaLnBrk="1" fontAlgn="base" hangingPunct="1">
              <a:spcBef>
                <a:spcPct val="0"/>
              </a:spcBef>
              <a:spcAft>
                <a:spcPct val="0"/>
              </a:spcAft>
              <a:defRPr sz="4400">
                <a:solidFill>
                  <a:schemeClr val="tx1"/>
                </a:solidFill>
                <a:latin typeface="Calibri" pitchFamily="34" charset="0"/>
              </a:defRPr>
            </a:lvl7pPr>
            <a:lvl8pPr marL="1274491" algn="ctr" defTabSz="913090" rtl="0" eaLnBrk="1" fontAlgn="base" hangingPunct="1">
              <a:spcBef>
                <a:spcPct val="0"/>
              </a:spcBef>
              <a:spcAft>
                <a:spcPct val="0"/>
              </a:spcAft>
              <a:defRPr sz="4400">
                <a:solidFill>
                  <a:schemeClr val="tx1"/>
                </a:solidFill>
                <a:latin typeface="Calibri" pitchFamily="34" charset="0"/>
              </a:defRPr>
            </a:lvl8pPr>
            <a:lvl9pPr marL="1699321" algn="ctr" defTabSz="913090" rtl="0" eaLnBrk="1" fontAlgn="base" hangingPunct="1">
              <a:spcBef>
                <a:spcPct val="0"/>
              </a:spcBef>
              <a:spcAft>
                <a:spcPct val="0"/>
              </a:spcAft>
              <a:defRPr sz="4400">
                <a:solidFill>
                  <a:schemeClr val="tx1"/>
                </a:solidFill>
                <a:latin typeface="Calibri" pitchFamily="34" charset="0"/>
              </a:defRPr>
            </a:lvl9pPr>
          </a:lstStyle>
          <a:p>
            <a:r>
              <a:rPr lang="en-US" sz="1000">
                <a:ln w="0"/>
                <a:solidFill>
                  <a:schemeClr val="bg1"/>
                </a:solidFill>
                <a:latin typeface="Calibri" panose="020F0502020204030204" pitchFamily="34" charset="0"/>
                <a:ea typeface="+mn-ea"/>
                <a:cs typeface="Calibri" panose="020F0502020204030204" pitchFamily="34" charset="0"/>
              </a:rPr>
              <a:t>Privileged, confidential, protected communication, for intended recipient only</a:t>
            </a:r>
          </a:p>
        </p:txBody>
      </p:sp>
    </p:spTree>
    <p:extLst>
      <p:ext uri="{BB962C8B-B14F-4D97-AF65-F5344CB8AC3E}">
        <p14:creationId xmlns:p14="http://schemas.microsoft.com/office/powerpoint/2010/main" val="1425679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accent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accent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ass.gov/lists/dpu-reception-area-presenta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249B3D-A1AF-AD9C-BDD6-54B4E879C61D}"/>
              </a:ext>
            </a:extLst>
          </p:cNvPr>
          <p:cNvSpPr>
            <a:spLocks noGrp="1"/>
          </p:cNvSpPr>
          <p:nvPr>
            <p:ph type="ctrTitle"/>
          </p:nvPr>
        </p:nvSpPr>
        <p:spPr/>
        <p:txBody>
          <a:bodyPr>
            <a:normAutofit/>
          </a:bodyPr>
          <a:lstStyle/>
          <a:p>
            <a:r>
              <a:rPr lang="en-US" sz="5400" b="1" dirty="0">
                <a:solidFill>
                  <a:schemeClr val="accent1">
                    <a:lumMod val="50000"/>
                  </a:schemeClr>
                </a:solidFill>
              </a:rPr>
              <a:t>The Department of Public Utilities (DPU)</a:t>
            </a:r>
          </a:p>
        </p:txBody>
      </p:sp>
      <p:sp>
        <p:nvSpPr>
          <p:cNvPr id="6" name="Subtitle 5">
            <a:extLst>
              <a:ext uri="{FF2B5EF4-FFF2-40B4-BE49-F238E27FC236}">
                <a16:creationId xmlns:a16="http://schemas.microsoft.com/office/drawing/2014/main" id="{A7515FED-0894-8801-BB13-C77E03E2B6E2}"/>
              </a:ext>
            </a:extLst>
          </p:cNvPr>
          <p:cNvSpPr>
            <a:spLocks noGrp="1"/>
          </p:cNvSpPr>
          <p:nvPr>
            <p:ph type="subTitle" idx="1"/>
          </p:nvPr>
        </p:nvSpPr>
        <p:spPr/>
        <p:txBody>
          <a:bodyPr>
            <a:normAutofit/>
          </a:bodyPr>
          <a:lstStyle/>
          <a:p>
            <a:r>
              <a:rPr lang="en-US" sz="1600" i="1" dirty="0"/>
              <a:t>To view this slideshow in another language or an accessible format, </a:t>
            </a:r>
            <a:br>
              <a:rPr lang="en-US" sz="1600" i="1" dirty="0"/>
            </a:br>
            <a:r>
              <a:rPr lang="en-US" sz="1600" i="1" dirty="0"/>
              <a:t>please visit </a:t>
            </a:r>
            <a:r>
              <a:rPr lang="en-US" sz="1600" b="1" i="1" u="sng" dirty="0">
                <a:hlinkClick r:id="rId2"/>
              </a:rPr>
              <a:t>https://www.mass.gov/lists/dpu-reception-area-presentation</a:t>
            </a:r>
            <a:endParaRPr lang="en-US" sz="1600" b="1" i="1" u="sng" dirty="0"/>
          </a:p>
          <a:p>
            <a:r>
              <a:rPr lang="en-US" sz="1600" i="1" dirty="0"/>
              <a:t>Or use the QR below</a:t>
            </a:r>
          </a:p>
        </p:txBody>
      </p:sp>
      <p:sp>
        <p:nvSpPr>
          <p:cNvPr id="7" name="TextBox 6">
            <a:extLst>
              <a:ext uri="{FF2B5EF4-FFF2-40B4-BE49-F238E27FC236}">
                <a16:creationId xmlns:a16="http://schemas.microsoft.com/office/drawing/2014/main" id="{B4298B25-C153-14F2-51F8-D826B4E5096E}"/>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4" name="Slide Number Placeholder 3">
            <a:extLst>
              <a:ext uri="{FF2B5EF4-FFF2-40B4-BE49-F238E27FC236}">
                <a16:creationId xmlns:a16="http://schemas.microsoft.com/office/drawing/2014/main" id="{870E96C3-ADD5-DBF9-DDB5-85BE31856F2F}"/>
              </a:ext>
            </a:extLst>
          </p:cNvPr>
          <p:cNvSpPr>
            <a:spLocks noGrp="1"/>
          </p:cNvSpPr>
          <p:nvPr>
            <p:ph type="sldNum" sz="quarter" idx="12"/>
          </p:nvPr>
        </p:nvSpPr>
        <p:spPr/>
        <p:txBody>
          <a:bodyPr/>
          <a:lstStyle/>
          <a:p>
            <a:fld id="{916DD4DD-C7C6-4D6D-8F5D-DD8D6ECDBD3A}" type="slidenum">
              <a:rPr lang="en-US" smtClean="0"/>
              <a:t>1</a:t>
            </a:fld>
            <a:endParaRPr lang="en-US" dirty="0"/>
          </a:p>
        </p:txBody>
      </p:sp>
      <p:sp>
        <p:nvSpPr>
          <p:cNvPr id="8" name="TextBox 7">
            <a:extLst>
              <a:ext uri="{FF2B5EF4-FFF2-40B4-BE49-F238E27FC236}">
                <a16:creationId xmlns:a16="http://schemas.microsoft.com/office/drawing/2014/main" id="{F66A5D85-82ED-2FE8-F572-B15E05C12B69}"/>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pic>
        <p:nvPicPr>
          <p:cNvPr id="3" name="Picture 2" descr="Qr code&#10;&#10;AI-generated content may be incorrect.">
            <a:extLst>
              <a:ext uri="{FF2B5EF4-FFF2-40B4-BE49-F238E27FC236}">
                <a16:creationId xmlns:a16="http://schemas.microsoft.com/office/drawing/2014/main" id="{9EE84B55-FC12-4EA1-DED8-EBEB3A16C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627" y="4453682"/>
            <a:ext cx="1918716" cy="1918716"/>
          </a:xfrm>
          <a:prstGeom prst="rect">
            <a:avLst/>
          </a:prstGeom>
        </p:spPr>
      </p:pic>
    </p:spTree>
    <p:extLst>
      <p:ext uri="{BB962C8B-B14F-4D97-AF65-F5344CB8AC3E}">
        <p14:creationId xmlns:p14="http://schemas.microsoft.com/office/powerpoint/2010/main" val="271585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4F5A-09F1-E9B4-56EF-36B995A7C7A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EC3557F-3A0F-045B-8147-1C99D37E74D7}"/>
              </a:ext>
            </a:extLst>
          </p:cNvPr>
          <p:cNvSpPr txBox="1">
            <a:spLocks noGrp="1"/>
          </p:cNvSpPr>
          <p:nvPr>
            <p:ph type="title" idx="4294967295"/>
          </p:nvPr>
        </p:nvSpPr>
        <p:spPr>
          <a:xfrm>
            <a:off x="1694045" y="1426002"/>
            <a:ext cx="9134374" cy="889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DPU Divisions</a:t>
            </a:r>
          </a:p>
        </p:txBody>
      </p:sp>
      <p:sp>
        <p:nvSpPr>
          <p:cNvPr id="3" name="Subtitle 2">
            <a:extLst>
              <a:ext uri="{FF2B5EF4-FFF2-40B4-BE49-F238E27FC236}">
                <a16:creationId xmlns:a16="http://schemas.microsoft.com/office/drawing/2014/main" id="{453909D9-70E5-9F3D-0E11-2D5850176BAD}"/>
              </a:ext>
            </a:extLst>
          </p:cNvPr>
          <p:cNvSpPr>
            <a:spLocks noGrp="1"/>
          </p:cNvSpPr>
          <p:nvPr>
            <p:ph type="subTitle" idx="1"/>
          </p:nvPr>
        </p:nvSpPr>
        <p:spPr>
          <a:xfrm>
            <a:off x="1101213" y="2705138"/>
            <a:ext cx="10373032" cy="2751765"/>
          </a:xfrm>
        </p:spPr>
        <p:txBody>
          <a:bodyPr>
            <a:noAutofit/>
          </a:bodyPr>
          <a:lstStyle/>
          <a:p>
            <a:pPr algn="l">
              <a:lnSpc>
                <a:spcPct val="150000"/>
              </a:lnSpc>
            </a:pPr>
            <a:r>
              <a:rPr lang="en-US" sz="1800" dirty="0">
                <a:solidFill>
                  <a:srgbClr val="141414"/>
                </a:solidFill>
                <a:effectLst/>
                <a:latin typeface="+mn-lt"/>
              </a:rPr>
              <a:t>The Department of Public Utilities (DPU) oversees investor-owned electric power, natural gas, and water companies in Massachusetts. In addition, the DPU regulates the safety of bus companies, moving companies, and transportation network companies. We also oversee the safety of natural gas pipelines.</a:t>
            </a:r>
          </a:p>
          <a:p>
            <a:pPr algn="l">
              <a:lnSpc>
                <a:spcPct val="150000"/>
              </a:lnSpc>
            </a:pPr>
            <a:r>
              <a:rPr lang="en-US" sz="1800" dirty="0">
                <a:solidFill>
                  <a:srgbClr val="141414"/>
                </a:solidFill>
                <a:effectLst/>
                <a:latin typeface="+mn-lt"/>
              </a:rPr>
              <a:t>To facilitate its work in these areas, the Department of Public Utilities has created the following divisions:   Consumer Division, Electric Power Division, Gas Division, Pipeline Safety Division, Transportation Network Companies (TNC) Division and Transportation Oversight Division.</a:t>
            </a:r>
          </a:p>
        </p:txBody>
      </p:sp>
      <p:cxnSp>
        <p:nvCxnSpPr>
          <p:cNvPr id="8" name="Straight Connector 7">
            <a:extLst>
              <a:ext uri="{FF2B5EF4-FFF2-40B4-BE49-F238E27FC236}">
                <a16:creationId xmlns:a16="http://schemas.microsoft.com/office/drawing/2014/main" id="{4FF3387C-5263-5817-D164-4B6E20FED4C0}"/>
              </a:ext>
              <a:ext uri="{C183D7F6-B498-43B3-948B-1728B52AA6E4}">
                <adec:decorative xmlns:adec="http://schemas.microsoft.com/office/drawing/2017/decorative" val="1"/>
              </a:ext>
            </a:extLst>
          </p:cNvPr>
          <p:cNvCxnSpPr>
            <a:cxnSpLocks/>
          </p:cNvCxnSpPr>
          <p:nvPr/>
        </p:nvCxnSpPr>
        <p:spPr>
          <a:xfrm>
            <a:off x="1219200" y="2510228"/>
            <a:ext cx="1007806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6E46001-881F-424F-BA33-C1387FF875C1}"/>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34F51730-5616-45E8-7E4D-46054C1A95DC}"/>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10</a:t>
            </a:fld>
            <a:endParaRPr lang="en-US"/>
          </a:p>
        </p:txBody>
      </p:sp>
      <p:sp>
        <p:nvSpPr>
          <p:cNvPr id="6" name="TextBox 5">
            <a:extLst>
              <a:ext uri="{FF2B5EF4-FFF2-40B4-BE49-F238E27FC236}">
                <a16:creationId xmlns:a16="http://schemas.microsoft.com/office/drawing/2014/main" id="{A3CB2FBB-A09D-8425-9DF6-A4A232A72F4C}"/>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389205886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32422A-D8A1-07DD-6DF4-82514A33F2EE}"/>
              </a:ext>
            </a:extLst>
          </p:cNvPr>
          <p:cNvSpPr txBox="1">
            <a:spLocks noGrp="1"/>
          </p:cNvSpPr>
          <p:nvPr>
            <p:ph type="title"/>
          </p:nvPr>
        </p:nvSpPr>
        <p:spPr>
          <a:xfrm>
            <a:off x="1762510" y="608686"/>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Consumer Division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4" name="Subtitle">
            <a:extLst>
              <a:ext uri="{FF2B5EF4-FFF2-40B4-BE49-F238E27FC236}">
                <a16:creationId xmlns:a16="http://schemas.microsoft.com/office/drawing/2014/main" id="{37A307AE-29E9-8C3E-F668-23CFF506EC33}"/>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3" name="TextBox">
            <a:extLst>
              <a:ext uri="{FF2B5EF4-FFF2-40B4-BE49-F238E27FC236}">
                <a16:creationId xmlns:a16="http://schemas.microsoft.com/office/drawing/2014/main" id="{50213ABA-00CD-4515-A174-7D4AFBAF048E}"/>
              </a:ext>
            </a:extLst>
          </p:cNvPr>
          <p:cNvSpPr>
            <a:spLocks noGrp="1"/>
          </p:cNvSpPr>
          <p:nvPr>
            <p:ph idx="1"/>
          </p:nvPr>
        </p:nvSpPr>
        <p:spPr>
          <a:xfrm>
            <a:off x="1762510" y="2134344"/>
            <a:ext cx="8753090" cy="2889250"/>
          </a:xfrm>
        </p:spPr>
        <p:txBody>
          <a:bodyPr>
            <a:normAutofit/>
          </a:bodyPr>
          <a:lstStyle/>
          <a:p>
            <a:pPr marL="0" indent="0" algn="l">
              <a:lnSpc>
                <a:spcPct val="150000"/>
              </a:lnSpc>
              <a:buNone/>
            </a:pPr>
            <a:r>
              <a:rPr lang="en-US" sz="1800" i="0" dirty="0">
                <a:solidFill>
                  <a:srgbClr val="141414"/>
                </a:solidFill>
                <a:effectLst/>
                <a:latin typeface="+mn-lt"/>
              </a:rPr>
              <a:t>The Consumer Division of the Department of Public Utilities (DPU) assists consumers with their utility companies through dispute resolution, evaluation of regulatory compliance and customer service, and education. Contact us if you need help resolving a problem with your electric, gas, or investor-owned water utility.</a:t>
            </a:r>
            <a:endParaRPr lang="en-US" sz="1800" dirty="0">
              <a:latin typeface="+mn-lt"/>
            </a:endParaRPr>
          </a:p>
        </p:txBody>
      </p:sp>
      <p:sp>
        <p:nvSpPr>
          <p:cNvPr id="5" name="TextBox 4">
            <a:extLst>
              <a:ext uri="{FF2B5EF4-FFF2-40B4-BE49-F238E27FC236}">
                <a16:creationId xmlns:a16="http://schemas.microsoft.com/office/drawing/2014/main" id="{B755289E-F35C-8372-554C-7940B0B23D1F}"/>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44D5572C-EB1C-E277-04A0-FDF0CA9ED344}"/>
              </a:ext>
            </a:extLst>
          </p:cNvPr>
          <p:cNvSpPr>
            <a:spLocks noGrp="1"/>
          </p:cNvSpPr>
          <p:nvPr>
            <p:ph type="sldNum" sz="quarter" idx="12"/>
          </p:nvPr>
        </p:nvSpPr>
        <p:spPr/>
        <p:txBody>
          <a:bodyPr/>
          <a:lstStyle/>
          <a:p>
            <a:fld id="{916DD4DD-C7C6-4D6D-8F5D-DD8D6ECDBD3A}" type="slidenum">
              <a:rPr lang="en-US" smtClean="0"/>
              <a:t>11</a:t>
            </a:fld>
            <a:endParaRPr lang="en-US"/>
          </a:p>
        </p:txBody>
      </p:sp>
      <p:sp>
        <p:nvSpPr>
          <p:cNvPr id="4" name="TextBox 3">
            <a:extLst>
              <a:ext uri="{FF2B5EF4-FFF2-40B4-BE49-F238E27FC236}">
                <a16:creationId xmlns:a16="http://schemas.microsoft.com/office/drawing/2014/main" id="{22668552-884B-B131-346B-6028AEE8A305}"/>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129968523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85BE02-D14C-AEE1-5F6B-D607414F3BC9}"/>
              </a:ext>
            </a:extLst>
          </p:cNvPr>
          <p:cNvSpPr txBox="1">
            <a:spLocks noGrp="1"/>
          </p:cNvSpPr>
          <p:nvPr>
            <p:ph type="title"/>
          </p:nvPr>
        </p:nvSpPr>
        <p:spPr>
          <a:xfrm>
            <a:off x="1772036" y="608686"/>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Electric Power Division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79711F8A-1B95-B378-8748-FE489CE21493}"/>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72036" y="2162690"/>
            <a:ext cx="8276839" cy="2917825"/>
          </a:xfrm>
        </p:spPr>
        <p:txBody>
          <a:bodyPr>
            <a:normAutofit/>
          </a:bodyPr>
          <a:lstStyle/>
          <a:p>
            <a:pPr marL="0" indent="0" algn="l">
              <a:lnSpc>
                <a:spcPct val="150000"/>
              </a:lnSpc>
              <a:buNone/>
            </a:pPr>
            <a:r>
              <a:rPr lang="en-US" sz="1800" i="0" dirty="0">
                <a:solidFill>
                  <a:srgbClr val="141414"/>
                </a:solidFill>
                <a:effectLst/>
                <a:latin typeface="+mn-lt"/>
              </a:rPr>
              <a:t>The mission of the Electric Power Division is to ensure that electric distribution companies in Massachusetts provide their customers with the most reliable resource at the lowest possible cost. EPD also oversees and implements initiatives that encourage clean and renewable energy.</a:t>
            </a:r>
            <a:endParaRPr lang="en-US" sz="1800" dirty="0">
              <a:latin typeface="+mn-lt"/>
            </a:endParaRPr>
          </a:p>
        </p:txBody>
      </p:sp>
      <p:sp>
        <p:nvSpPr>
          <p:cNvPr id="4" name="TextBox 3">
            <a:extLst>
              <a:ext uri="{FF2B5EF4-FFF2-40B4-BE49-F238E27FC236}">
                <a16:creationId xmlns:a16="http://schemas.microsoft.com/office/drawing/2014/main" id="{4B43A323-7DB2-158D-05A3-46713E5F5286}"/>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98006AA1-AFF6-8D34-17EA-3FC9996EC5BA}"/>
              </a:ext>
            </a:extLst>
          </p:cNvPr>
          <p:cNvSpPr>
            <a:spLocks noGrp="1"/>
          </p:cNvSpPr>
          <p:nvPr>
            <p:ph type="sldNum" sz="quarter" idx="12"/>
          </p:nvPr>
        </p:nvSpPr>
        <p:spPr/>
        <p:txBody>
          <a:bodyPr/>
          <a:lstStyle/>
          <a:p>
            <a:fld id="{916DD4DD-C7C6-4D6D-8F5D-DD8D6ECDBD3A}" type="slidenum">
              <a:rPr lang="en-US" smtClean="0"/>
              <a:t>12</a:t>
            </a:fld>
            <a:endParaRPr lang="en-US"/>
          </a:p>
        </p:txBody>
      </p:sp>
      <p:sp>
        <p:nvSpPr>
          <p:cNvPr id="5" name="TextBox 4">
            <a:extLst>
              <a:ext uri="{FF2B5EF4-FFF2-40B4-BE49-F238E27FC236}">
                <a16:creationId xmlns:a16="http://schemas.microsoft.com/office/drawing/2014/main" id="{FA5CA00D-7173-915A-5406-057C6945AAD8}"/>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303841451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0D8445B-596B-9D9C-14D3-0CE913D2E0AB}"/>
              </a:ext>
            </a:extLst>
          </p:cNvPr>
          <p:cNvSpPr txBox="1">
            <a:spLocks noGrp="1"/>
          </p:cNvSpPr>
          <p:nvPr>
            <p:ph type="title"/>
          </p:nvPr>
        </p:nvSpPr>
        <p:spPr>
          <a:xfrm>
            <a:off x="1772035" y="595813"/>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Gas Division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2739D8A5-8AB9-B4BF-CEB1-EE00BD654649}"/>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72035" y="2372513"/>
            <a:ext cx="7933941" cy="2399512"/>
          </a:xfrm>
        </p:spPr>
        <p:txBody>
          <a:bodyPr>
            <a:normAutofit/>
          </a:bodyPr>
          <a:lstStyle/>
          <a:p>
            <a:pPr marL="0" indent="0" algn="l">
              <a:lnSpc>
                <a:spcPct val="150000"/>
              </a:lnSpc>
              <a:buNone/>
            </a:pPr>
            <a:r>
              <a:rPr lang="en-US" sz="1800" i="0" dirty="0">
                <a:solidFill>
                  <a:srgbClr val="141414"/>
                </a:solidFill>
                <a:effectLst/>
                <a:latin typeface="+mn-lt"/>
              </a:rPr>
              <a:t>The mission of the Gas Division is to ensure that gas companies in Massachusetts provide their customers with the most reliable resource at the lowest possible cost.</a:t>
            </a:r>
            <a:endParaRPr lang="en-US" sz="1800" dirty="0">
              <a:latin typeface="+mn-lt"/>
            </a:endParaRPr>
          </a:p>
        </p:txBody>
      </p:sp>
      <p:sp>
        <p:nvSpPr>
          <p:cNvPr id="4" name="TextBox 3">
            <a:extLst>
              <a:ext uri="{FF2B5EF4-FFF2-40B4-BE49-F238E27FC236}">
                <a16:creationId xmlns:a16="http://schemas.microsoft.com/office/drawing/2014/main" id="{ED7F0243-B265-5D17-D1A3-1AB4F3EA029A}"/>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E9AEA083-1C91-4B55-F9FD-8E32CA94DA9C}"/>
              </a:ext>
            </a:extLst>
          </p:cNvPr>
          <p:cNvSpPr>
            <a:spLocks noGrp="1"/>
          </p:cNvSpPr>
          <p:nvPr>
            <p:ph type="sldNum" sz="quarter" idx="12"/>
          </p:nvPr>
        </p:nvSpPr>
        <p:spPr/>
        <p:txBody>
          <a:bodyPr/>
          <a:lstStyle/>
          <a:p>
            <a:fld id="{916DD4DD-C7C6-4D6D-8F5D-DD8D6ECDBD3A}" type="slidenum">
              <a:rPr lang="en-US" smtClean="0"/>
              <a:t>13</a:t>
            </a:fld>
            <a:endParaRPr lang="en-US"/>
          </a:p>
        </p:txBody>
      </p:sp>
      <p:sp>
        <p:nvSpPr>
          <p:cNvPr id="5" name="TextBox 4">
            <a:extLst>
              <a:ext uri="{FF2B5EF4-FFF2-40B4-BE49-F238E27FC236}">
                <a16:creationId xmlns:a16="http://schemas.microsoft.com/office/drawing/2014/main" id="{28F523EC-340D-B39C-9B10-FC8750B2B755}"/>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334908402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4323F10-A49D-0C91-95DB-9B5AD35279E3}"/>
              </a:ext>
            </a:extLst>
          </p:cNvPr>
          <p:cNvSpPr txBox="1">
            <a:spLocks noGrp="1"/>
          </p:cNvSpPr>
          <p:nvPr>
            <p:ph type="title"/>
          </p:nvPr>
        </p:nvSpPr>
        <p:spPr>
          <a:xfrm>
            <a:off x="1762510" y="595813"/>
            <a:ext cx="97913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Pipeline Safety Division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16D746D5-063F-5D54-45A1-F694FF4FD67E}"/>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762510" y="1825625"/>
            <a:ext cx="8666980" cy="4351338"/>
          </a:xfrm>
        </p:spPr>
        <p:txBody>
          <a:bodyPr>
            <a:noAutofit/>
          </a:bodyPr>
          <a:lstStyle/>
          <a:p>
            <a:pPr marL="0" indent="0" algn="l">
              <a:lnSpc>
                <a:spcPct val="150000"/>
              </a:lnSpc>
              <a:buNone/>
            </a:pPr>
            <a:r>
              <a:rPr lang="en-US" sz="1800" i="0" dirty="0">
                <a:solidFill>
                  <a:srgbClr val="141414"/>
                </a:solidFill>
                <a:effectLst/>
                <a:latin typeface="+mn-lt"/>
              </a:rPr>
              <a:t>The Pipeline Safety Division acts as the enforcement arm of the Department of Public Utilities, ensuring that operators of natural gas distribution companies, municipal gas departments, steam distribution companies, and other intrastate operators are in compliance with state and federal regulations governing safety. The Division also oversees utility operators and excavators to preserve public utility service through enforcement of the Dig Safe Law.</a:t>
            </a:r>
            <a:endParaRPr lang="en-US" sz="1800" dirty="0">
              <a:latin typeface="+mn-lt"/>
            </a:endParaRPr>
          </a:p>
        </p:txBody>
      </p:sp>
      <p:sp>
        <p:nvSpPr>
          <p:cNvPr id="4" name="TextBox 3">
            <a:extLst>
              <a:ext uri="{FF2B5EF4-FFF2-40B4-BE49-F238E27FC236}">
                <a16:creationId xmlns:a16="http://schemas.microsoft.com/office/drawing/2014/main" id="{C8796BA3-2F4D-5AD2-A025-F39F59D5059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6BC184A8-7EAE-9E73-7158-009DE29ABD7A}"/>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14</a:t>
            </a:fld>
            <a:endParaRPr lang="en-US"/>
          </a:p>
        </p:txBody>
      </p:sp>
      <p:sp>
        <p:nvSpPr>
          <p:cNvPr id="5" name="TextBox 4">
            <a:extLst>
              <a:ext uri="{FF2B5EF4-FFF2-40B4-BE49-F238E27FC236}">
                <a16:creationId xmlns:a16="http://schemas.microsoft.com/office/drawing/2014/main" id="{4A53C990-6C0F-7A8C-2020-46420264E189}"/>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46475114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24CF216-18C3-971A-29BB-5D625E818688}"/>
              </a:ext>
            </a:extLst>
          </p:cNvPr>
          <p:cNvSpPr txBox="1">
            <a:spLocks noGrp="1"/>
          </p:cNvSpPr>
          <p:nvPr>
            <p:ph type="title"/>
          </p:nvPr>
        </p:nvSpPr>
        <p:spPr>
          <a:xfrm>
            <a:off x="1811901" y="595814"/>
            <a:ext cx="9791314" cy="6725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Siting Division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Subtitle">
            <a:extLst>
              <a:ext uri="{FF2B5EF4-FFF2-40B4-BE49-F238E27FC236}">
                <a16:creationId xmlns:a16="http://schemas.microsoft.com/office/drawing/2014/main" id="{D30CBB2E-4E32-3A3D-F0B2-C8B254297881}"/>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3" name="TextBox">
            <a:extLst>
              <a:ext uri="{FF2B5EF4-FFF2-40B4-BE49-F238E27FC236}">
                <a16:creationId xmlns:a16="http://schemas.microsoft.com/office/drawing/2014/main" id="{50213ABA-00CD-4515-A174-7D4AFBAF048E}"/>
              </a:ext>
            </a:extLst>
          </p:cNvPr>
          <p:cNvSpPr>
            <a:spLocks noGrp="1"/>
          </p:cNvSpPr>
          <p:nvPr>
            <p:ph idx="1"/>
          </p:nvPr>
        </p:nvSpPr>
        <p:spPr>
          <a:xfrm>
            <a:off x="1821426" y="2065552"/>
            <a:ext cx="9330198" cy="2712271"/>
          </a:xfrm>
        </p:spPr>
        <p:txBody>
          <a:bodyPr>
            <a:noAutofit/>
          </a:bodyPr>
          <a:lstStyle/>
          <a:p>
            <a:pPr marL="0" indent="0" algn="l">
              <a:lnSpc>
                <a:spcPct val="150000"/>
              </a:lnSpc>
              <a:buNone/>
            </a:pPr>
            <a:r>
              <a:rPr lang="en-US" sz="1800" i="0" dirty="0">
                <a:solidFill>
                  <a:srgbClr val="141414"/>
                </a:solidFill>
                <a:effectLst/>
                <a:latin typeface="+mn-lt"/>
              </a:rPr>
              <a:t>The DPU Siting Division reviews requests to construct and operate transmission lines and issues necessary exemptions from municipal zoning for energy facilities. The DPU Siting Division administers DPU siting functions, and also serves as staff to the Energy Facilities Siting Board (EFSB). When proposed energy facilities involve both the DPU and EFSB, the DPU assigns its responsibilities to the EFSB in a consolidated proceeding. </a:t>
            </a:r>
          </a:p>
        </p:txBody>
      </p:sp>
      <p:sp>
        <p:nvSpPr>
          <p:cNvPr id="2" name="TextBox 1">
            <a:extLst>
              <a:ext uri="{FF2B5EF4-FFF2-40B4-BE49-F238E27FC236}">
                <a16:creationId xmlns:a16="http://schemas.microsoft.com/office/drawing/2014/main" id="{FB1DEC3E-A21E-8D5F-16A1-1961DA1A77E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4" name="Slide Number Placeholder 1">
            <a:extLst>
              <a:ext uri="{FF2B5EF4-FFF2-40B4-BE49-F238E27FC236}">
                <a16:creationId xmlns:a16="http://schemas.microsoft.com/office/drawing/2014/main" id="{D41BC88E-EDC7-BE5F-5BA5-F30F63B5233B}"/>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15</a:t>
            </a:fld>
            <a:endParaRPr lang="en-US"/>
          </a:p>
        </p:txBody>
      </p:sp>
      <p:sp>
        <p:nvSpPr>
          <p:cNvPr id="5" name="TextBox 4">
            <a:extLst>
              <a:ext uri="{FF2B5EF4-FFF2-40B4-BE49-F238E27FC236}">
                <a16:creationId xmlns:a16="http://schemas.microsoft.com/office/drawing/2014/main" id="{5F2CE5A4-5F67-5C04-8382-50301E9007A4}"/>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41553104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F678-B2B5-DAE5-7D96-FD48A96DC7F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7220CFC-103A-CC29-F5BB-E51910AD3927}"/>
              </a:ext>
            </a:extLst>
          </p:cNvPr>
          <p:cNvSpPr txBox="1">
            <a:spLocks noGrp="1"/>
          </p:cNvSpPr>
          <p:nvPr>
            <p:ph type="title"/>
          </p:nvPr>
        </p:nvSpPr>
        <p:spPr>
          <a:xfrm>
            <a:off x="1811901" y="595813"/>
            <a:ext cx="9791314" cy="1185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lvl="0" algn="l">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Siting Division</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lang="en-US" sz="1800" i="1" dirty="0">
                <a:solidFill>
                  <a:schemeClr val="accent1">
                    <a:lumMod val="50000"/>
                  </a:schemeClr>
                </a:solidFill>
              </a:rPr>
              <a:t> Continued</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Subtitle">
            <a:extLst>
              <a:ext uri="{FF2B5EF4-FFF2-40B4-BE49-F238E27FC236}">
                <a16:creationId xmlns:a16="http://schemas.microsoft.com/office/drawing/2014/main" id="{F4A74818-6C14-280A-0994-369DF554BB01}"/>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3" name="TextBox">
            <a:extLst>
              <a:ext uri="{FF2B5EF4-FFF2-40B4-BE49-F238E27FC236}">
                <a16:creationId xmlns:a16="http://schemas.microsoft.com/office/drawing/2014/main" id="{EBEC7598-730D-8F0A-19BB-0A9E0E5110E0}"/>
              </a:ext>
            </a:extLst>
          </p:cNvPr>
          <p:cNvSpPr>
            <a:spLocks noGrp="1"/>
          </p:cNvSpPr>
          <p:nvPr>
            <p:ph idx="1"/>
          </p:nvPr>
        </p:nvSpPr>
        <p:spPr>
          <a:xfrm>
            <a:off x="1795002" y="2065553"/>
            <a:ext cx="9330198" cy="3674296"/>
          </a:xfrm>
        </p:spPr>
        <p:txBody>
          <a:bodyPr>
            <a:noAutofit/>
          </a:bodyPr>
          <a:lstStyle/>
          <a:p>
            <a:pPr marL="0" indent="0" algn="l">
              <a:lnSpc>
                <a:spcPct val="150000"/>
              </a:lnSpc>
              <a:buNone/>
            </a:pPr>
            <a:r>
              <a:rPr lang="en-US" sz="1800" i="0" dirty="0">
                <a:solidFill>
                  <a:srgbClr val="141414"/>
                </a:solidFill>
                <a:effectLst/>
                <a:latin typeface="+mn-lt"/>
              </a:rPr>
              <a:t>While the Energy Facilities Siting Board oversees the siting of many large energy facilities, the DPU also plays a complementary role that long pre-dates the creation of the EFSB. </a:t>
            </a:r>
          </a:p>
          <a:p>
            <a:pPr marL="0" indent="0" algn="l">
              <a:lnSpc>
                <a:spcPct val="150000"/>
              </a:lnSpc>
              <a:buNone/>
            </a:pPr>
            <a:r>
              <a:rPr lang="en-US" sz="1800" i="0" dirty="0">
                <a:solidFill>
                  <a:srgbClr val="141414"/>
                </a:solidFill>
                <a:effectLst/>
                <a:latin typeface="+mn-lt"/>
              </a:rPr>
              <a:t>The DPU reviews proposals to: </a:t>
            </a:r>
          </a:p>
          <a:p>
            <a:pPr marL="800100" lvl="1" indent="-342900">
              <a:lnSpc>
                <a:spcPct val="100000"/>
              </a:lnSpc>
              <a:buFont typeface="+mj-lt"/>
              <a:buAutoNum type="arabicPeriod"/>
            </a:pPr>
            <a:r>
              <a:rPr lang="en-US" sz="1800" dirty="0">
                <a:solidFill>
                  <a:srgbClr val="141414"/>
                </a:solidFill>
                <a:latin typeface="+mn-lt"/>
              </a:rPr>
              <a:t>C</a:t>
            </a:r>
            <a:r>
              <a:rPr lang="en-US" sz="1800" i="0" dirty="0">
                <a:solidFill>
                  <a:srgbClr val="141414"/>
                </a:solidFill>
                <a:effectLst/>
                <a:latin typeface="+mn-lt"/>
              </a:rPr>
              <a:t>onstruct and operate electric transmission lines </a:t>
            </a:r>
          </a:p>
          <a:p>
            <a:pPr marL="800100" lvl="1" indent="-342900">
              <a:lnSpc>
                <a:spcPct val="100000"/>
              </a:lnSpc>
              <a:buFont typeface="+mj-lt"/>
              <a:buAutoNum type="arabicPeriod"/>
            </a:pPr>
            <a:r>
              <a:rPr lang="en-US" sz="1800" dirty="0">
                <a:solidFill>
                  <a:srgbClr val="141414"/>
                </a:solidFill>
                <a:latin typeface="+mn-lt"/>
              </a:rPr>
              <a:t>E</a:t>
            </a:r>
            <a:r>
              <a:rPr lang="en-US" sz="1800" i="0" dirty="0">
                <a:solidFill>
                  <a:srgbClr val="141414"/>
                </a:solidFill>
                <a:effectLst/>
                <a:latin typeface="+mn-lt"/>
              </a:rPr>
              <a:t>xempt necessary energy facilities from municipal zoning ordinances </a:t>
            </a:r>
          </a:p>
          <a:p>
            <a:pPr marL="800100" lvl="1" indent="-342900">
              <a:lnSpc>
                <a:spcPct val="100000"/>
              </a:lnSpc>
              <a:buFont typeface="+mj-lt"/>
              <a:buAutoNum type="arabicPeriod"/>
            </a:pPr>
            <a:r>
              <a:rPr lang="en-US" sz="1800" dirty="0">
                <a:solidFill>
                  <a:srgbClr val="141414"/>
                </a:solidFill>
                <a:latin typeface="+mn-lt"/>
              </a:rPr>
              <a:t>A</a:t>
            </a:r>
            <a:r>
              <a:rPr lang="en-US" sz="1800" i="0" dirty="0">
                <a:solidFill>
                  <a:srgbClr val="141414"/>
                </a:solidFill>
                <a:effectLst/>
                <a:latin typeface="+mn-lt"/>
              </a:rPr>
              <a:t>uthorize the survey of land for proposed energy facilities </a:t>
            </a:r>
          </a:p>
          <a:p>
            <a:pPr marL="800100" lvl="1" indent="-342900">
              <a:lnSpc>
                <a:spcPct val="100000"/>
              </a:lnSpc>
              <a:buFont typeface="+mj-lt"/>
              <a:buAutoNum type="arabicPeriod"/>
            </a:pPr>
            <a:r>
              <a:rPr lang="en-US" sz="1800" dirty="0">
                <a:solidFill>
                  <a:srgbClr val="141414"/>
                </a:solidFill>
                <a:latin typeface="+mn-lt"/>
              </a:rPr>
              <a:t>A</a:t>
            </a:r>
            <a:r>
              <a:rPr lang="en-US" sz="1800" i="0" dirty="0">
                <a:solidFill>
                  <a:srgbClr val="141414"/>
                </a:solidFill>
                <a:effectLst/>
                <a:latin typeface="+mn-lt"/>
              </a:rPr>
              <a:t>uthorize the taking of land (or easements) for necessary energy facilities </a:t>
            </a:r>
          </a:p>
          <a:p>
            <a:pPr marL="0" indent="0" algn="l">
              <a:lnSpc>
                <a:spcPct val="150000"/>
              </a:lnSpc>
              <a:buNone/>
            </a:pPr>
            <a:endParaRPr lang="en-US" sz="1800" i="0" dirty="0">
              <a:solidFill>
                <a:srgbClr val="141414"/>
              </a:solidFill>
              <a:effectLst/>
              <a:latin typeface="+mn-lt"/>
            </a:endParaRPr>
          </a:p>
          <a:p>
            <a:pPr marL="0" indent="0" algn="l">
              <a:lnSpc>
                <a:spcPct val="150000"/>
              </a:lnSpc>
              <a:buNone/>
            </a:pPr>
            <a:endParaRPr lang="en-US" sz="1800" dirty="0">
              <a:latin typeface="+mn-lt"/>
            </a:endParaRPr>
          </a:p>
        </p:txBody>
      </p:sp>
      <p:sp>
        <p:nvSpPr>
          <p:cNvPr id="2" name="TextBox 1">
            <a:extLst>
              <a:ext uri="{FF2B5EF4-FFF2-40B4-BE49-F238E27FC236}">
                <a16:creationId xmlns:a16="http://schemas.microsoft.com/office/drawing/2014/main" id="{619977B3-8F03-6856-276D-9AEFD1FDD222}"/>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4" name="Slide Number Placeholder 1">
            <a:extLst>
              <a:ext uri="{FF2B5EF4-FFF2-40B4-BE49-F238E27FC236}">
                <a16:creationId xmlns:a16="http://schemas.microsoft.com/office/drawing/2014/main" id="{D7999B43-2D20-2A6B-48FF-E1C6363B255B}"/>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16</a:t>
            </a:fld>
            <a:endParaRPr lang="en-US"/>
          </a:p>
        </p:txBody>
      </p:sp>
      <p:sp>
        <p:nvSpPr>
          <p:cNvPr id="5" name="TextBox 4">
            <a:extLst>
              <a:ext uri="{FF2B5EF4-FFF2-40B4-BE49-F238E27FC236}">
                <a16:creationId xmlns:a16="http://schemas.microsoft.com/office/drawing/2014/main" id="{DE44FDC9-28F6-2A76-F7DA-B6C1C72E4629}"/>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288452511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46DC-4D88-6896-13CE-0EE9DDCC6121}"/>
              </a:ext>
            </a:extLst>
          </p:cNvPr>
          <p:cNvSpPr txBox="1">
            <a:spLocks noGrp="1"/>
          </p:cNvSpPr>
          <p:nvPr>
            <p:ph type="title" idx="4294967295"/>
          </p:nvPr>
        </p:nvSpPr>
        <p:spPr>
          <a:xfrm>
            <a:off x="1818967" y="626591"/>
            <a:ext cx="9744892" cy="7302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Transportation Oversight Division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10" name="TextBox 9">
            <a:extLst>
              <a:ext uri="{FF2B5EF4-FFF2-40B4-BE49-F238E27FC236}">
                <a16:creationId xmlns:a16="http://schemas.microsoft.com/office/drawing/2014/main" id="{F1AFD01D-5355-00C9-E582-19BEE49D6428}"/>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3" name="Subtitle 2">
            <a:extLst>
              <a:ext uri="{FF2B5EF4-FFF2-40B4-BE49-F238E27FC236}">
                <a16:creationId xmlns:a16="http://schemas.microsoft.com/office/drawing/2014/main" id="{50213ABA-00CD-4515-A174-7D4AFBAF048E}"/>
              </a:ext>
            </a:extLst>
          </p:cNvPr>
          <p:cNvSpPr>
            <a:spLocks noGrp="1"/>
          </p:cNvSpPr>
          <p:nvPr>
            <p:ph idx="1"/>
          </p:nvPr>
        </p:nvSpPr>
        <p:spPr>
          <a:xfrm>
            <a:off x="1818967" y="2310581"/>
            <a:ext cx="9043301" cy="3866382"/>
          </a:xfrm>
        </p:spPr>
        <p:txBody>
          <a:bodyPr>
            <a:noAutofit/>
          </a:bodyPr>
          <a:lstStyle/>
          <a:p>
            <a:pPr marL="0" indent="0" algn="l">
              <a:lnSpc>
                <a:spcPct val="150000"/>
              </a:lnSpc>
              <a:buNone/>
            </a:pPr>
            <a:r>
              <a:rPr lang="en-US" sz="1800" i="0" dirty="0">
                <a:solidFill>
                  <a:srgbClr val="141414"/>
                </a:solidFill>
                <a:effectLst/>
                <a:latin typeface="+mn-lt"/>
              </a:rPr>
              <a:t>The Transportation Oversight Division regulates the rates and practices of common carriers used to transport passengers and property, including trucks, railways, buses, household moving companies, towing companies, and hazardous waste companies. In addition, we license all intrastate Massachusetts-based motor bus companies. The most critical function of the Division is public safety.</a:t>
            </a:r>
            <a:endParaRPr lang="en-US" sz="1800" dirty="0">
              <a:latin typeface="+mn-lt"/>
            </a:endParaRPr>
          </a:p>
        </p:txBody>
      </p:sp>
      <p:sp>
        <p:nvSpPr>
          <p:cNvPr id="5" name="TextBox 4">
            <a:extLst>
              <a:ext uri="{FF2B5EF4-FFF2-40B4-BE49-F238E27FC236}">
                <a16:creationId xmlns:a16="http://schemas.microsoft.com/office/drawing/2014/main" id="{D7545B67-AF16-757F-FCB0-57E4BA1E6ED1}"/>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4" name="Slide Number Placeholder 1">
            <a:extLst>
              <a:ext uri="{FF2B5EF4-FFF2-40B4-BE49-F238E27FC236}">
                <a16:creationId xmlns:a16="http://schemas.microsoft.com/office/drawing/2014/main" id="{EC1AEF5F-279A-4ED3-F0A1-6569E8CD5774}"/>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17</a:t>
            </a:fld>
            <a:endParaRPr lang="en-US"/>
          </a:p>
        </p:txBody>
      </p:sp>
      <p:sp>
        <p:nvSpPr>
          <p:cNvPr id="6" name="TextBox 5">
            <a:extLst>
              <a:ext uri="{FF2B5EF4-FFF2-40B4-BE49-F238E27FC236}">
                <a16:creationId xmlns:a16="http://schemas.microsoft.com/office/drawing/2014/main" id="{0CDDFBB3-1460-B1D1-C57C-464455C990ED}"/>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343010847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CBE9-2F60-796E-9F44-CB8BEB89B060}"/>
              </a:ext>
            </a:extLst>
          </p:cNvPr>
          <p:cNvSpPr txBox="1">
            <a:spLocks noGrp="1"/>
          </p:cNvSpPr>
          <p:nvPr>
            <p:ph type="title" idx="4294967295"/>
          </p:nvPr>
        </p:nvSpPr>
        <p:spPr>
          <a:xfrm>
            <a:off x="1818967" y="626591"/>
            <a:ext cx="9744892" cy="11252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Transportation Network Company (TNC) Division</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9" name="Subtitle">
            <a:extLst>
              <a:ext uri="{FF2B5EF4-FFF2-40B4-BE49-F238E27FC236}">
                <a16:creationId xmlns:a16="http://schemas.microsoft.com/office/drawing/2014/main" id="{8A11A93A-0AAC-952C-B118-73E856C7FCBC}"/>
              </a:ext>
            </a:extLst>
          </p:cNvPr>
          <p:cNvSpPr txBox="1"/>
          <p:nvPr/>
        </p:nvSpPr>
        <p:spPr>
          <a:xfrm>
            <a:off x="1897626" y="257259"/>
            <a:ext cx="1366080" cy="338554"/>
          </a:xfrm>
          <a:prstGeom prst="rect">
            <a:avLst/>
          </a:prstGeom>
          <a:solidFill>
            <a:srgbClr val="B5C4F0"/>
          </a:solidFill>
        </p:spPr>
        <p:txBody>
          <a:bodyPr wrap="none" rtlCol="0">
            <a:spAutoFit/>
          </a:bodyPr>
          <a:lstStyle/>
          <a:p>
            <a:r>
              <a:rPr lang="en-US" sz="1600" b="1" dirty="0">
                <a:solidFill>
                  <a:schemeClr val="accent1">
                    <a:lumMod val="50000"/>
                  </a:schemeClr>
                </a:solidFill>
              </a:rPr>
              <a:t>DPU Divisions</a:t>
            </a:r>
          </a:p>
        </p:txBody>
      </p:sp>
      <p:sp>
        <p:nvSpPr>
          <p:cNvPr id="5" name="TextBox">
            <a:extLst>
              <a:ext uri="{FF2B5EF4-FFF2-40B4-BE49-F238E27FC236}">
                <a16:creationId xmlns:a16="http://schemas.microsoft.com/office/drawing/2014/main" id="{059D7A18-5380-DD84-B2EE-F2253E9BBD42}"/>
              </a:ext>
            </a:extLst>
          </p:cNvPr>
          <p:cNvSpPr>
            <a:spLocks noGrp="1"/>
          </p:cNvSpPr>
          <p:nvPr>
            <p:ph idx="1"/>
          </p:nvPr>
        </p:nvSpPr>
        <p:spPr>
          <a:xfrm>
            <a:off x="1818968" y="2368633"/>
            <a:ext cx="8701446" cy="2120733"/>
          </a:xfrm>
        </p:spPr>
        <p:txBody>
          <a:bodyPr>
            <a:noAutofit/>
          </a:bodyPr>
          <a:lstStyle/>
          <a:p>
            <a:pPr marL="0" indent="0" algn="l">
              <a:lnSpc>
                <a:spcPct val="150000"/>
              </a:lnSpc>
              <a:buNone/>
            </a:pPr>
            <a:r>
              <a:rPr lang="en-US" sz="1800" i="0" dirty="0">
                <a:solidFill>
                  <a:srgbClr val="141414"/>
                </a:solidFill>
                <a:effectLst/>
                <a:latin typeface="+mn-lt"/>
              </a:rPr>
              <a:t>The Transportation Network Company (TNC) Division of the Department of Public Utilities oversees rideshare companies, rideshare services, and rideshare drivers in Massachusetts.  This would include companies like Uber and Lyft as well as their drivers.</a:t>
            </a:r>
            <a:endParaRPr lang="en-US" sz="1800" dirty="0">
              <a:latin typeface="+mn-lt"/>
            </a:endParaRPr>
          </a:p>
        </p:txBody>
      </p:sp>
      <p:sp>
        <p:nvSpPr>
          <p:cNvPr id="7" name="TextBox 6">
            <a:extLst>
              <a:ext uri="{FF2B5EF4-FFF2-40B4-BE49-F238E27FC236}">
                <a16:creationId xmlns:a16="http://schemas.microsoft.com/office/drawing/2014/main" id="{E0B711AC-16C2-DD93-04A1-1531F8A50E6D}"/>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6" name="Slide Number Placeholder 1">
            <a:extLst>
              <a:ext uri="{FF2B5EF4-FFF2-40B4-BE49-F238E27FC236}">
                <a16:creationId xmlns:a16="http://schemas.microsoft.com/office/drawing/2014/main" id="{0F0A6771-E579-DBF1-96DD-59C4AF0DE0DE}"/>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18</a:t>
            </a:fld>
            <a:endParaRPr lang="en-US"/>
          </a:p>
        </p:txBody>
      </p:sp>
      <p:sp>
        <p:nvSpPr>
          <p:cNvPr id="10" name="TextBox 9">
            <a:extLst>
              <a:ext uri="{FF2B5EF4-FFF2-40B4-BE49-F238E27FC236}">
                <a16:creationId xmlns:a16="http://schemas.microsoft.com/office/drawing/2014/main" id="{53707AD6-580C-1BC0-4F7F-393092C8B9F8}"/>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1377065559"/>
      </p:ext>
    </p:extLst>
  </p:cSld>
  <p:clrMapOvr>
    <a:masterClrMapping/>
  </p:clrMapOvr>
  <mc:AlternateContent xmlns:mc="http://schemas.openxmlformats.org/markup-compatibility/2006" xmlns:p14="http://schemas.microsoft.com/office/powerpoint/2010/main">
    <mc:Choice Requires="p14">
      <p:transition spd="slow" p14:dur="4000" advTm="15000"/>
    </mc:Choice>
    <mc:Fallback xmlns="">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95567-6A4F-480B-AE8F-FC5BBA0FFE18}"/>
              </a:ext>
            </a:extLst>
          </p:cNvPr>
          <p:cNvSpPr>
            <a:spLocks noGrp="1"/>
          </p:cNvSpPr>
          <p:nvPr>
            <p:ph type="ctrTitle"/>
          </p:nvPr>
        </p:nvSpPr>
        <p:spPr>
          <a:xfrm>
            <a:off x="1665172" y="805040"/>
            <a:ext cx="9134374" cy="889316"/>
          </a:xfrm>
        </p:spPr>
        <p:txBody>
          <a:bodyPr>
            <a:normAutofit fontScale="90000"/>
          </a:bodyPr>
          <a:lstStyle/>
          <a:p>
            <a:r>
              <a:rPr lang="en-US" b="1" dirty="0">
                <a:solidFill>
                  <a:schemeClr val="accent1">
                    <a:lumMod val="50000"/>
                  </a:schemeClr>
                </a:solidFill>
              </a:rPr>
              <a:t>Mission Statement</a:t>
            </a: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1532021" y="2082226"/>
            <a:ext cx="9400676" cy="3794759"/>
          </a:xfrm>
        </p:spPr>
        <p:txBody>
          <a:bodyPr>
            <a:normAutofit fontScale="25000" lnSpcReduction="20000"/>
          </a:bodyPr>
          <a:lstStyle/>
          <a:p>
            <a:pPr algn="l">
              <a:lnSpc>
                <a:spcPct val="170000"/>
              </a:lnSpc>
            </a:pPr>
            <a:r>
              <a:rPr lang="en-US" sz="7200" b="0" i="0" dirty="0">
                <a:solidFill>
                  <a:srgbClr val="141414"/>
                </a:solidFill>
                <a:effectLst/>
                <a:latin typeface="+mn-lt"/>
              </a:rPr>
              <a:t>The Department of Public Utilities (DPU) is an adjudicatory agency overseen by a three-member Commission. It is responsible for oversight of investor-owned electric power, natural gas, and water utilities in the Commonwealth.  In addition, the DPU is charged with developing alternatives to traditional regulation, monitoring service quality, regulating safety in the transportation and gas pipeline areas, and the siting of energy facilities.  The mission of the DPU is to ensure that consumers’ rights are protected, and that utility companies are providing the most reliable service at the lowest possible cost.  The DPU oversees the public safety from transportation and gas pipeline-related accidents, and the energy facilities siting process.  The DPU seeks to promote safety, security, reliability of service, affordability, equity, and greenhouse gas emission reductions.</a:t>
            </a:r>
          </a:p>
          <a:p>
            <a:endParaRPr lang="en-US" sz="4400" dirty="0"/>
          </a:p>
        </p:txBody>
      </p:sp>
      <p:cxnSp>
        <p:nvCxnSpPr>
          <p:cNvPr id="4" name="Straight Connector 3">
            <a:extLst>
              <a:ext uri="{FF2B5EF4-FFF2-40B4-BE49-F238E27FC236}">
                <a16:creationId xmlns:a16="http://schemas.microsoft.com/office/drawing/2014/main" id="{34F9CE17-4BB3-30DE-9561-E3BE29929A84}"/>
              </a:ext>
              <a:ext uri="{C183D7F6-B498-43B3-948B-1728B52AA6E4}">
                <adec:decorative xmlns:adec="http://schemas.microsoft.com/office/drawing/2017/decorative" val="1"/>
              </a:ext>
            </a:extLst>
          </p:cNvPr>
          <p:cNvCxnSpPr/>
          <p:nvPr/>
        </p:nvCxnSpPr>
        <p:spPr>
          <a:xfrm>
            <a:off x="1665172" y="1802305"/>
            <a:ext cx="905737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321969C-C0CF-44B2-40D2-37643930CFB3}"/>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5" name="Slide Number Placeholder 1">
            <a:extLst>
              <a:ext uri="{FF2B5EF4-FFF2-40B4-BE49-F238E27FC236}">
                <a16:creationId xmlns:a16="http://schemas.microsoft.com/office/drawing/2014/main" id="{CF1A1A14-9FC1-B9FC-83FD-D02E43ACF652}"/>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2</a:t>
            </a:fld>
            <a:endParaRPr lang="en-US"/>
          </a:p>
        </p:txBody>
      </p:sp>
      <p:sp>
        <p:nvSpPr>
          <p:cNvPr id="7" name="TextBox 6">
            <a:extLst>
              <a:ext uri="{FF2B5EF4-FFF2-40B4-BE49-F238E27FC236}">
                <a16:creationId xmlns:a16="http://schemas.microsoft.com/office/drawing/2014/main" id="{4D279E73-49FD-3AB9-C0FB-2544A69F1780}"/>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393443297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8076ED-94FA-20C4-F8EE-E3F15CE8997D}"/>
              </a:ext>
            </a:extLst>
          </p:cNvPr>
          <p:cNvSpPr txBox="1">
            <a:spLocks noGrp="1"/>
          </p:cNvSpPr>
          <p:nvPr>
            <p:ph type="title" idx="4294967295"/>
          </p:nvPr>
        </p:nvSpPr>
        <p:spPr>
          <a:xfrm>
            <a:off x="1694045" y="1976608"/>
            <a:ext cx="9134374" cy="889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The DPU Commission</a:t>
            </a:r>
          </a:p>
        </p:txBody>
      </p:sp>
      <p:cxnSp>
        <p:nvCxnSpPr>
          <p:cNvPr id="8" name="Straight Connector 7">
            <a:extLst>
              <a:ext uri="{FF2B5EF4-FFF2-40B4-BE49-F238E27FC236}">
                <a16:creationId xmlns:a16="http://schemas.microsoft.com/office/drawing/2014/main" id="{07192EBD-1004-6C38-83A2-001D4083D80E}"/>
              </a:ext>
              <a:ext uri="{C183D7F6-B498-43B3-948B-1728B52AA6E4}">
                <adec:decorative xmlns:adec="http://schemas.microsoft.com/office/drawing/2017/decorative" val="1"/>
              </a:ext>
            </a:extLst>
          </p:cNvPr>
          <p:cNvCxnSpPr/>
          <p:nvPr/>
        </p:nvCxnSpPr>
        <p:spPr>
          <a:xfrm>
            <a:off x="1732547" y="3060834"/>
            <a:ext cx="905737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1540041" y="3255745"/>
            <a:ext cx="9365379" cy="1640974"/>
          </a:xfrm>
        </p:spPr>
        <p:txBody>
          <a:bodyPr>
            <a:normAutofit/>
          </a:bodyPr>
          <a:lstStyle/>
          <a:p>
            <a:pPr>
              <a:lnSpc>
                <a:spcPct val="150000"/>
              </a:lnSpc>
            </a:pPr>
            <a:r>
              <a:rPr lang="en-US" sz="1800" dirty="0">
                <a:solidFill>
                  <a:srgbClr val="141414"/>
                </a:solidFill>
                <a:effectLst/>
                <a:latin typeface="+mn-lt"/>
              </a:rPr>
              <a:t>The Department is overseen by the three-member Commonwealth Utilities Commission appointed by the Secretary of the Executive Office of Energy and Environmental Affairs with approval by the Governor. The Secretary designates one of the Commissioners as Chair. </a:t>
            </a:r>
            <a:endParaRPr lang="en-US" sz="4400" dirty="0"/>
          </a:p>
        </p:txBody>
      </p:sp>
      <p:sp>
        <p:nvSpPr>
          <p:cNvPr id="5" name="TextBox 4">
            <a:extLst>
              <a:ext uri="{FF2B5EF4-FFF2-40B4-BE49-F238E27FC236}">
                <a16:creationId xmlns:a16="http://schemas.microsoft.com/office/drawing/2014/main" id="{A13BC2D3-27DC-6102-A98C-55792199F3AE}"/>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79C1876F-0C7B-AC73-7BEE-D8CE07DD58F5}"/>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3</a:t>
            </a:fld>
            <a:endParaRPr lang="en-US"/>
          </a:p>
        </p:txBody>
      </p:sp>
      <p:sp>
        <p:nvSpPr>
          <p:cNvPr id="6" name="TextBox 5">
            <a:extLst>
              <a:ext uri="{FF2B5EF4-FFF2-40B4-BE49-F238E27FC236}">
                <a16:creationId xmlns:a16="http://schemas.microsoft.com/office/drawing/2014/main" id="{F78184BB-1C7D-9795-6954-8989C92EBF1F}"/>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250265536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167584-22F1-9315-3C31-710EE45395F9}"/>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The DPU Commission</a:t>
            </a:r>
          </a:p>
        </p:txBody>
      </p:sp>
      <p:sp>
        <p:nvSpPr>
          <p:cNvPr id="10" name="Title 1">
            <a:extLst>
              <a:ext uri="{FF2B5EF4-FFF2-40B4-BE49-F238E27FC236}">
                <a16:creationId xmlns:a16="http://schemas.microsoft.com/office/drawing/2014/main" id="{8B5F6362-4046-E049-FBD3-84C7057D19E6}"/>
              </a:ext>
            </a:extLst>
          </p:cNvPr>
          <p:cNvSpPr txBox="1">
            <a:spLocks noGrp="1"/>
          </p:cNvSpPr>
          <p:nvPr>
            <p:ph type="title" idx="4294967295"/>
          </p:nvPr>
        </p:nvSpPr>
        <p:spPr>
          <a:xfrm>
            <a:off x="1818967" y="720277"/>
            <a:ext cx="9744892" cy="6868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Chair Jeremy McDiarmid</a:t>
            </a: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390819" y="1525271"/>
            <a:ext cx="8173040" cy="3848230"/>
          </a:xfrm>
        </p:spPr>
        <p:txBody>
          <a:bodyPr>
            <a:normAutofit fontScale="25000" lnSpcReduction="20000"/>
          </a:bodyPr>
          <a:lstStyle/>
          <a:p>
            <a:pPr fontAlgn="base">
              <a:lnSpc>
                <a:spcPct val="170000"/>
              </a:lnSpc>
            </a:pPr>
            <a:r>
              <a:rPr lang="en-US" sz="6800" dirty="0">
                <a:solidFill>
                  <a:schemeClr val="tx1"/>
                </a:solidFill>
              </a:rPr>
              <a:t>Jeremy McDiarmid was appointed Chair on October 20, 2025, and first started as a Commissioner on September 29, 2025.  </a:t>
            </a:r>
          </a:p>
          <a:p>
            <a:pPr fontAlgn="base">
              <a:lnSpc>
                <a:spcPct val="170000"/>
              </a:lnSpc>
            </a:pPr>
            <a:r>
              <a:rPr lang="en-US" sz="6800" dirty="0">
                <a:solidFill>
                  <a:schemeClr val="tx1"/>
                </a:solidFill>
              </a:rPr>
              <a:t>Prior to his appointment to the DPU, McDiarmid was the Managing Director and General Counsel for the national business association Advanced Energy United. During that time, McDiarmid served on Governor Healey’s Commission on Energy Infrastructure Siting and Permitting, led multiple efforts at the intersection of clean energy and affordability, and developed policies to support advanced transmission technologies in multiple states.  </a:t>
            </a:r>
          </a:p>
          <a:p>
            <a:pPr fontAlgn="base">
              <a:lnSpc>
                <a:spcPct val="170000"/>
              </a:lnSpc>
            </a:pPr>
            <a:r>
              <a:rPr lang="en-US" sz="7200" dirty="0">
                <a:solidFill>
                  <a:schemeClr val="tx1"/>
                </a:solidFill>
              </a:rPr>
              <a:t>Previously, McDiarmid served as Vice President for Policy &amp; Government Affairs at the Northeast Clean Energy Council, leading efforts to develop new interconnection policies and opening market opportunities for energy companies.  </a:t>
            </a:r>
          </a:p>
          <a:p>
            <a:pPr fontAlgn="base">
              <a:lnSpc>
                <a:spcPct val="170000"/>
              </a:lnSpc>
            </a:pPr>
            <a:endParaRPr lang="en-US" sz="6800" dirty="0">
              <a:solidFill>
                <a:schemeClr val="tx1"/>
              </a:solidFill>
            </a:endParaRPr>
          </a:p>
        </p:txBody>
      </p:sp>
      <p:sp>
        <p:nvSpPr>
          <p:cNvPr id="4" name="TextBox 3">
            <a:extLst>
              <a:ext uri="{FF2B5EF4-FFF2-40B4-BE49-F238E27FC236}">
                <a16:creationId xmlns:a16="http://schemas.microsoft.com/office/drawing/2014/main" id="{859357B9-01B4-488D-B7A1-277AEF60EF2D}"/>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E9A3A384-5630-E547-8771-304400865E98}"/>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4</a:t>
            </a:fld>
            <a:endParaRPr lang="en-US"/>
          </a:p>
        </p:txBody>
      </p:sp>
      <p:sp>
        <p:nvSpPr>
          <p:cNvPr id="5" name="TextBox 4">
            <a:extLst>
              <a:ext uri="{FF2B5EF4-FFF2-40B4-BE49-F238E27FC236}">
                <a16:creationId xmlns:a16="http://schemas.microsoft.com/office/drawing/2014/main" id="{3C7C028E-934A-B6CC-8FFA-D10C52328471}"/>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pic>
        <p:nvPicPr>
          <p:cNvPr id="8" name="Picture 7" descr="A person in a suit smiling&#10;&#10;AI-generated content may be incorrect.">
            <a:extLst>
              <a:ext uri="{FF2B5EF4-FFF2-40B4-BE49-F238E27FC236}">
                <a16:creationId xmlns:a16="http://schemas.microsoft.com/office/drawing/2014/main" id="{9C0EF9D6-47CD-2360-E670-AEDD424E0607}"/>
              </a:ext>
            </a:extLst>
          </p:cNvPr>
          <p:cNvPicPr>
            <a:picLocks noChangeAspect="1"/>
          </p:cNvPicPr>
          <p:nvPr/>
        </p:nvPicPr>
        <p:blipFill>
          <a:blip r:embed="rId2">
            <a:extLst>
              <a:ext uri="{28A0092B-C50C-407E-A947-70E740481C1C}">
                <a14:useLocalDpi xmlns:a14="http://schemas.microsoft.com/office/drawing/2010/main" val="0"/>
              </a:ext>
            </a:extLst>
          </a:blip>
          <a:srcRect r="11101"/>
          <a:stretch>
            <a:fillRect/>
          </a:stretch>
        </p:blipFill>
        <p:spPr>
          <a:xfrm>
            <a:off x="623815" y="1407096"/>
            <a:ext cx="2800430" cy="3907466"/>
          </a:xfrm>
          <a:prstGeom prst="rect">
            <a:avLst/>
          </a:prstGeom>
        </p:spPr>
      </p:pic>
    </p:spTree>
    <p:extLst>
      <p:ext uri="{BB962C8B-B14F-4D97-AF65-F5344CB8AC3E}">
        <p14:creationId xmlns:p14="http://schemas.microsoft.com/office/powerpoint/2010/main" val="390163745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383E72-53C2-FD9A-3814-8F88CECFFBD8}"/>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The DPU Commission</a:t>
            </a:r>
          </a:p>
        </p:txBody>
      </p:sp>
      <p:sp>
        <p:nvSpPr>
          <p:cNvPr id="7" name="Title 1">
            <a:extLst>
              <a:ext uri="{FF2B5EF4-FFF2-40B4-BE49-F238E27FC236}">
                <a16:creationId xmlns:a16="http://schemas.microsoft.com/office/drawing/2014/main" id="{9EB57006-1F5B-4F94-2457-2786AF1B4841}"/>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Chair Jeremy McDiarmid</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Continued</a:t>
            </a:r>
          </a:p>
        </p:txBody>
      </p:sp>
      <p:sp>
        <p:nvSpPr>
          <p:cNvPr id="5" name="TextBox 4">
            <a:extLst>
              <a:ext uri="{FF2B5EF4-FFF2-40B4-BE49-F238E27FC236}">
                <a16:creationId xmlns:a16="http://schemas.microsoft.com/office/drawing/2014/main" id="{5B139418-0A17-BBD9-EC96-4BF240713018}"/>
              </a:ext>
            </a:extLst>
          </p:cNvPr>
          <p:cNvSpPr txBox="1"/>
          <p:nvPr/>
        </p:nvSpPr>
        <p:spPr>
          <a:xfrm>
            <a:off x="1219199" y="1905734"/>
            <a:ext cx="10186219" cy="1919115"/>
          </a:xfrm>
          <a:prstGeom prst="rect">
            <a:avLst/>
          </a:prstGeom>
          <a:noFill/>
        </p:spPr>
        <p:txBody>
          <a:bodyPr wrap="square">
            <a:spAutoFit/>
          </a:bodyPr>
          <a:lstStyle/>
          <a:p>
            <a:pPr fontAlgn="base">
              <a:lnSpc>
                <a:spcPct val="170000"/>
              </a:lnSpc>
            </a:pPr>
            <a:r>
              <a:rPr lang="en-US" dirty="0"/>
              <a:t>McDiarmid also worked as a Senior Advisor at Acadia Center and as the Senior Director of Innovation and Industry Support at Massachusetts Clean Energy Center.  Before that, McDiarmid was the Massachusetts Director at Acadia Center and worked at the Office of Consumer Affairs and Business Regulation. He is a graduate of Syracuse University and Boston College Law School.  </a:t>
            </a:r>
          </a:p>
        </p:txBody>
      </p:sp>
      <p:sp>
        <p:nvSpPr>
          <p:cNvPr id="3" name="TextBox 2">
            <a:extLst>
              <a:ext uri="{FF2B5EF4-FFF2-40B4-BE49-F238E27FC236}">
                <a16:creationId xmlns:a16="http://schemas.microsoft.com/office/drawing/2014/main" id="{882F807F-6AE0-B5E9-E44A-432076855542}"/>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5</a:t>
            </a:fld>
            <a:endParaRPr lang="en-US"/>
          </a:p>
        </p:txBody>
      </p:sp>
      <p:sp>
        <p:nvSpPr>
          <p:cNvPr id="4" name="TextBox 3">
            <a:extLst>
              <a:ext uri="{FF2B5EF4-FFF2-40B4-BE49-F238E27FC236}">
                <a16:creationId xmlns:a16="http://schemas.microsoft.com/office/drawing/2014/main" id="{86B82D6C-798D-CDEA-024D-6A62633BADEE}"/>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342065788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3E49DBA-5C92-D0D2-5F0B-912464CD063A}"/>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The DPU Commission</a:t>
            </a:r>
          </a:p>
        </p:txBody>
      </p:sp>
      <p:sp>
        <p:nvSpPr>
          <p:cNvPr id="10" name="Title 1">
            <a:extLst>
              <a:ext uri="{FF2B5EF4-FFF2-40B4-BE49-F238E27FC236}">
                <a16:creationId xmlns:a16="http://schemas.microsoft.com/office/drawing/2014/main" id="{6ABC79B5-0435-A16D-7934-783EF5B1108C}"/>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Commissioner Liz Anderson, Esq.</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760860" y="1772209"/>
            <a:ext cx="7802999" cy="3513859"/>
          </a:xfrm>
        </p:spPr>
        <p:txBody>
          <a:bodyPr>
            <a:noAutofit/>
          </a:bodyPr>
          <a:lstStyle/>
          <a:p>
            <a:pPr algn="l">
              <a:lnSpc>
                <a:spcPct val="150000"/>
              </a:lnSpc>
            </a:pPr>
            <a:r>
              <a:rPr lang="en-US" sz="1800" b="0" i="0" dirty="0">
                <a:solidFill>
                  <a:srgbClr val="141414"/>
                </a:solidFill>
                <a:effectLst/>
                <a:latin typeface="+mn-lt"/>
              </a:rPr>
              <a:t>Liz Anderson was appointed as a Commissioner to the Department of Public Utilities in October of 2025. Anderson was the Chief of the Energy and Ratepayer Advocacy Division (ERA) in the Office of Massachusetts Attorney General Andrea Campbell before becoming appointed to the Commission. As Division Chief, Anderson oversaw ERA’s ratepayer advocacy at the DPU, ISO-New England and New England Power Pool (NEPOOL), and the Federal Energy Regulatory Commission, as well as ERA’s consumer protection enforcement practice related to retail electric suppliers and solar companies. </a:t>
            </a:r>
            <a:endParaRPr lang="en-US" sz="1800" dirty="0">
              <a:latin typeface="+mn-lt"/>
            </a:endParaRPr>
          </a:p>
        </p:txBody>
      </p:sp>
      <p:sp>
        <p:nvSpPr>
          <p:cNvPr id="4" name="TextBox 3">
            <a:extLst>
              <a:ext uri="{FF2B5EF4-FFF2-40B4-BE49-F238E27FC236}">
                <a16:creationId xmlns:a16="http://schemas.microsoft.com/office/drawing/2014/main" id="{15C527EF-A0C4-D58E-9062-0E4910A49AFA}"/>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B1BB5A7A-3411-6727-0EAB-2C48EDDEC4E0}"/>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6</a:t>
            </a:fld>
            <a:endParaRPr lang="en-US"/>
          </a:p>
        </p:txBody>
      </p:sp>
      <p:sp>
        <p:nvSpPr>
          <p:cNvPr id="5" name="TextBox 4">
            <a:extLst>
              <a:ext uri="{FF2B5EF4-FFF2-40B4-BE49-F238E27FC236}">
                <a16:creationId xmlns:a16="http://schemas.microsoft.com/office/drawing/2014/main" id="{191B37BC-2109-CC4F-0BA6-E30F9A4C1ECB}"/>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pic>
        <p:nvPicPr>
          <p:cNvPr id="8" name="Picture 7" descr="A picture containing person, person&#10;&#10;AI-generated content may be incorrect.">
            <a:extLst>
              <a:ext uri="{FF2B5EF4-FFF2-40B4-BE49-F238E27FC236}">
                <a16:creationId xmlns:a16="http://schemas.microsoft.com/office/drawing/2014/main" id="{819FD264-EB32-3F86-5A8D-5D94CD68C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92" y="1571931"/>
            <a:ext cx="2949368" cy="3714137"/>
          </a:xfrm>
          <a:prstGeom prst="rect">
            <a:avLst/>
          </a:prstGeom>
        </p:spPr>
      </p:pic>
    </p:spTree>
    <p:extLst>
      <p:ext uri="{BB962C8B-B14F-4D97-AF65-F5344CB8AC3E}">
        <p14:creationId xmlns:p14="http://schemas.microsoft.com/office/powerpoint/2010/main" val="28361341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B28D7F-FF45-2B43-7BDF-C747FCD0EB82}"/>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The DPU Commission</a:t>
            </a:r>
          </a:p>
        </p:txBody>
      </p:sp>
      <p:sp>
        <p:nvSpPr>
          <p:cNvPr id="4" name="Title 1">
            <a:extLst>
              <a:ext uri="{FF2B5EF4-FFF2-40B4-BE49-F238E27FC236}">
                <a16:creationId xmlns:a16="http://schemas.microsoft.com/office/drawing/2014/main" id="{A28C0590-5FDF-0A29-9C77-8CD6BC981CFF}"/>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Commissioner Liz Anderson, Esq.</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Continued</a:t>
            </a:r>
          </a:p>
        </p:txBody>
      </p:sp>
      <p:sp>
        <p:nvSpPr>
          <p:cNvPr id="5" name="TextBox 4">
            <a:extLst>
              <a:ext uri="{FF2B5EF4-FFF2-40B4-BE49-F238E27FC236}">
                <a16:creationId xmlns:a16="http://schemas.microsoft.com/office/drawing/2014/main" id="{5B139418-0A17-BBD9-EC96-4BF240713018}"/>
              </a:ext>
            </a:extLst>
          </p:cNvPr>
          <p:cNvSpPr txBox="1"/>
          <p:nvPr/>
        </p:nvSpPr>
        <p:spPr>
          <a:xfrm>
            <a:off x="1182624" y="1490236"/>
            <a:ext cx="9826752" cy="4619854"/>
          </a:xfrm>
          <a:prstGeom prst="rect">
            <a:avLst/>
          </a:prstGeom>
          <a:noFill/>
        </p:spPr>
        <p:txBody>
          <a:bodyPr wrap="square">
            <a:spAutoFit/>
          </a:bodyPr>
          <a:lstStyle/>
          <a:p>
            <a:pPr algn="l">
              <a:lnSpc>
                <a:spcPct val="150000"/>
              </a:lnSpc>
            </a:pPr>
            <a:r>
              <a:rPr lang="en-US" sz="1800" b="0" i="0" dirty="0">
                <a:solidFill>
                  <a:srgbClr val="141414"/>
                </a:solidFill>
                <a:effectLst/>
                <a:latin typeface="+mn-lt"/>
              </a:rPr>
              <a:t>Anderson also served on the Executive Committee for the National Association of State Utility Consumer Advocates (NASUCA) and spent time as Vice Chair of the NASUCA Consumer Protection Committee as well as Chair of the Coordinating Committee for ISO New England’s Consumer Liaison Group.  </a:t>
            </a:r>
          </a:p>
          <a:p>
            <a:pPr algn="l">
              <a:lnSpc>
                <a:spcPct val="150000"/>
              </a:lnSpc>
            </a:pPr>
            <a:endParaRPr lang="en-US" sz="1800" b="0" i="0" dirty="0">
              <a:solidFill>
                <a:srgbClr val="141414"/>
              </a:solidFill>
              <a:effectLst/>
              <a:latin typeface="+mn-lt"/>
            </a:endParaRPr>
          </a:p>
          <a:p>
            <a:pPr algn="l">
              <a:lnSpc>
                <a:spcPct val="150000"/>
              </a:lnSpc>
            </a:pPr>
            <a:r>
              <a:rPr lang="en-US" sz="1800" b="0" i="0" dirty="0">
                <a:solidFill>
                  <a:srgbClr val="141414"/>
                </a:solidFill>
                <a:effectLst/>
                <a:latin typeface="+mn-lt"/>
              </a:rPr>
              <a:t>Prior to her role as Chief in the Attorney General's Office, Anderson helped manage ERA as Deputy Chief. She also was an associate for Rich May, P.C. in the firm’s Energy, Renewables &amp; Regulated Industries Group, and spent several years as an Assistant Attorney General and Managing Attorney in ERA advocating for consumers in a wide range of matters concerning electricity, gas, and water regulation. Anderson is a graduate of New England School of Law and received her B.A. from the University of Virginia. </a:t>
            </a:r>
          </a:p>
        </p:txBody>
      </p:sp>
      <p:sp>
        <p:nvSpPr>
          <p:cNvPr id="3" name="TextBox 2">
            <a:extLst>
              <a:ext uri="{FF2B5EF4-FFF2-40B4-BE49-F238E27FC236}">
                <a16:creationId xmlns:a16="http://schemas.microsoft.com/office/drawing/2014/main" id="{99E66CAD-7DF4-FA5C-B01D-9462B9A6C3E0}"/>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7</a:t>
            </a:fld>
            <a:endParaRPr lang="en-US"/>
          </a:p>
        </p:txBody>
      </p:sp>
      <p:sp>
        <p:nvSpPr>
          <p:cNvPr id="6" name="TextBox 5">
            <a:extLst>
              <a:ext uri="{FF2B5EF4-FFF2-40B4-BE49-F238E27FC236}">
                <a16:creationId xmlns:a16="http://schemas.microsoft.com/office/drawing/2014/main" id="{3E13C08C-F80E-5F6C-5314-7226CF9A3E33}"/>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142073070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B6AC61F-6C2B-B046-215B-C506CED3545F}"/>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The DPU Commission</a:t>
            </a:r>
          </a:p>
        </p:txBody>
      </p:sp>
      <p:sp>
        <p:nvSpPr>
          <p:cNvPr id="13" name="Title 1">
            <a:extLst>
              <a:ext uri="{FF2B5EF4-FFF2-40B4-BE49-F238E27FC236}">
                <a16:creationId xmlns:a16="http://schemas.microsoft.com/office/drawing/2014/main" id="{032B15DF-A8D8-2DBE-5BE7-86C2BC2EDD84}"/>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Commissioner Staci Rubin, Esq., MPH, MELP</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endParaRPr>
          </a:p>
        </p:txBody>
      </p:sp>
      <p:sp>
        <p:nvSpPr>
          <p:cNvPr id="3" name="Subtitle 2">
            <a:extLst>
              <a:ext uri="{FF2B5EF4-FFF2-40B4-BE49-F238E27FC236}">
                <a16:creationId xmlns:a16="http://schemas.microsoft.com/office/drawing/2014/main" id="{50213ABA-00CD-4515-A174-7D4AFBAF048E}"/>
              </a:ext>
            </a:extLst>
          </p:cNvPr>
          <p:cNvSpPr>
            <a:spLocks noGrp="1"/>
          </p:cNvSpPr>
          <p:nvPr>
            <p:ph type="subTitle" idx="1"/>
          </p:nvPr>
        </p:nvSpPr>
        <p:spPr>
          <a:xfrm>
            <a:off x="3703319" y="1410490"/>
            <a:ext cx="8089139" cy="4087367"/>
          </a:xfrm>
        </p:spPr>
        <p:txBody>
          <a:bodyPr>
            <a:noAutofit/>
          </a:bodyPr>
          <a:lstStyle/>
          <a:p>
            <a:pPr algn="l">
              <a:lnSpc>
                <a:spcPct val="150000"/>
              </a:lnSpc>
            </a:pPr>
            <a:r>
              <a:rPr lang="en-US" sz="1800" b="0" i="0" dirty="0">
                <a:solidFill>
                  <a:srgbClr val="141414"/>
                </a:solidFill>
                <a:effectLst/>
                <a:latin typeface="+mn-lt"/>
              </a:rPr>
              <a:t>Staci Rubin was appointed as a Commissioner to the Department of Public Utilities in April 2023 marking her return to the agency. Prior to her appointment, Rubin was the Vice President, Environmental Justice at Conservation Law Foundation (CLF) where she partnered with residents of historically marginalized communities to address challenges regarding transportation, climate justice, zero waste, and lead poisoning prevention in the six New England states.  She embedded environmental justice throughout CLF’s culture and achieved victories using a community lawyering approach to improve transit operations and prevent energy and waste facilities in low-income communities and communities of color.  Rubin successfully advocated for environmental justice laws in Massachusetts and Vermont.  </a:t>
            </a:r>
          </a:p>
        </p:txBody>
      </p:sp>
      <p:sp>
        <p:nvSpPr>
          <p:cNvPr id="4" name="TextBox 3">
            <a:extLst>
              <a:ext uri="{FF2B5EF4-FFF2-40B4-BE49-F238E27FC236}">
                <a16:creationId xmlns:a16="http://schemas.microsoft.com/office/drawing/2014/main" id="{6C806A04-7828-03D5-3F50-EDE7FE3462E3}"/>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1A93C8D7-FC88-38CD-9EFC-FE3E35239F41}"/>
              </a:ext>
            </a:extLst>
          </p:cNvPr>
          <p:cNvSpPr>
            <a:spLocks noGrp="1"/>
          </p:cNvSpPr>
          <p:nvPr>
            <p:ph type="sldNum" sz="quarter" idx="12"/>
          </p:nvPr>
        </p:nvSpPr>
        <p:spPr>
          <a:xfrm>
            <a:off x="9369825" y="6189836"/>
            <a:ext cx="2743200" cy="365125"/>
          </a:xfrm>
        </p:spPr>
        <p:txBody>
          <a:bodyPr/>
          <a:lstStyle/>
          <a:p>
            <a:fld id="{916DD4DD-C7C6-4D6D-8F5D-DD8D6ECDBD3A}" type="slidenum">
              <a:rPr lang="en-US" smtClean="0"/>
              <a:t>8</a:t>
            </a:fld>
            <a:endParaRPr lang="en-US"/>
          </a:p>
        </p:txBody>
      </p:sp>
      <p:sp>
        <p:nvSpPr>
          <p:cNvPr id="5" name="TextBox 4">
            <a:extLst>
              <a:ext uri="{FF2B5EF4-FFF2-40B4-BE49-F238E27FC236}">
                <a16:creationId xmlns:a16="http://schemas.microsoft.com/office/drawing/2014/main" id="{8CD223E5-F954-84C9-5530-A60825A71655}"/>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pic>
        <p:nvPicPr>
          <p:cNvPr id="8" name="Picture 7" descr="A person in a black suit&#10;&#10;AI-generated content may be incorrect.">
            <a:extLst>
              <a:ext uri="{FF2B5EF4-FFF2-40B4-BE49-F238E27FC236}">
                <a16:creationId xmlns:a16="http://schemas.microsoft.com/office/drawing/2014/main" id="{059DC67D-1485-2BFA-DD20-67BB2738B69E}"/>
              </a:ext>
            </a:extLst>
          </p:cNvPr>
          <p:cNvPicPr>
            <a:picLocks noChangeAspect="1"/>
          </p:cNvPicPr>
          <p:nvPr/>
        </p:nvPicPr>
        <p:blipFill>
          <a:blip r:embed="rId2">
            <a:extLst>
              <a:ext uri="{28A0092B-C50C-407E-A947-70E740481C1C}">
                <a14:useLocalDpi xmlns:a14="http://schemas.microsoft.com/office/drawing/2010/main" val="0"/>
              </a:ext>
            </a:extLst>
          </a:blip>
          <a:srcRect r="5424"/>
          <a:stretch>
            <a:fillRect/>
          </a:stretch>
        </p:blipFill>
        <p:spPr>
          <a:xfrm>
            <a:off x="627696" y="1745074"/>
            <a:ext cx="3000867" cy="3293269"/>
          </a:xfrm>
          <a:prstGeom prst="rect">
            <a:avLst/>
          </a:prstGeom>
        </p:spPr>
      </p:pic>
    </p:spTree>
    <p:extLst>
      <p:ext uri="{BB962C8B-B14F-4D97-AF65-F5344CB8AC3E}">
        <p14:creationId xmlns:p14="http://schemas.microsoft.com/office/powerpoint/2010/main" val="11704445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92EA4E-98B8-5B2D-94D2-6F612ED49190}"/>
              </a:ext>
            </a:extLst>
          </p:cNvPr>
          <p:cNvSpPr txBox="1"/>
          <p:nvPr/>
        </p:nvSpPr>
        <p:spPr>
          <a:xfrm>
            <a:off x="1897626" y="292006"/>
            <a:ext cx="2225289" cy="369332"/>
          </a:xfrm>
          <a:prstGeom prst="rect">
            <a:avLst/>
          </a:prstGeom>
          <a:solidFill>
            <a:srgbClr val="B5C4F0"/>
          </a:solidFill>
        </p:spPr>
        <p:txBody>
          <a:bodyPr wrap="none" rtlCol="0">
            <a:spAutoFit/>
          </a:bodyPr>
          <a:lstStyle/>
          <a:p>
            <a:r>
              <a:rPr lang="en-US" b="1" dirty="0">
                <a:solidFill>
                  <a:schemeClr val="accent1">
                    <a:lumMod val="50000"/>
                  </a:schemeClr>
                </a:solidFill>
              </a:rPr>
              <a:t>The DPU Commission</a:t>
            </a:r>
          </a:p>
        </p:txBody>
      </p:sp>
      <p:sp>
        <p:nvSpPr>
          <p:cNvPr id="3" name="Title 1">
            <a:extLst>
              <a:ext uri="{FF2B5EF4-FFF2-40B4-BE49-F238E27FC236}">
                <a16:creationId xmlns:a16="http://schemas.microsoft.com/office/drawing/2014/main" id="{3446E829-FD02-A02E-1D88-5526C20C05F1}"/>
              </a:ext>
            </a:extLst>
          </p:cNvPr>
          <p:cNvSpPr txBox="1">
            <a:spLocks noGrp="1"/>
          </p:cNvSpPr>
          <p:nvPr>
            <p:ph type="title" idx="4294967295"/>
          </p:nvPr>
        </p:nvSpPr>
        <p:spPr>
          <a:xfrm>
            <a:off x="1818967" y="626591"/>
            <a:ext cx="9744892" cy="7838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Commissioner Staci Rubin, Esq., MPH, MELP</a:t>
            </a:r>
            <a:br>
              <a:rPr kumimoji="0" lang="en-US" sz="4000" b="0"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br>
            <a:r>
              <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mj-ea"/>
                <a:cs typeface="Calibri" panose="020F0502020204030204" pitchFamily="34" charset="0"/>
              </a:rPr>
              <a:t> Continued</a:t>
            </a:r>
          </a:p>
        </p:txBody>
      </p:sp>
      <p:sp>
        <p:nvSpPr>
          <p:cNvPr id="5" name="TextBox 4">
            <a:extLst>
              <a:ext uri="{FF2B5EF4-FFF2-40B4-BE49-F238E27FC236}">
                <a16:creationId xmlns:a16="http://schemas.microsoft.com/office/drawing/2014/main" id="{5B139418-0A17-BBD9-EC96-4BF240713018}"/>
              </a:ext>
            </a:extLst>
          </p:cNvPr>
          <p:cNvSpPr txBox="1"/>
          <p:nvPr/>
        </p:nvSpPr>
        <p:spPr>
          <a:xfrm>
            <a:off x="1032386" y="1697985"/>
            <a:ext cx="10392697" cy="4204356"/>
          </a:xfrm>
          <a:prstGeom prst="rect">
            <a:avLst/>
          </a:prstGeom>
          <a:noFill/>
        </p:spPr>
        <p:txBody>
          <a:bodyPr wrap="square">
            <a:spAutoFit/>
          </a:bodyPr>
          <a:lstStyle/>
          <a:p>
            <a:pPr algn="l">
              <a:lnSpc>
                <a:spcPct val="150000"/>
              </a:lnSpc>
            </a:pPr>
            <a:r>
              <a:rPr lang="en-US" b="0" i="0" dirty="0">
                <a:solidFill>
                  <a:srgbClr val="141414"/>
                </a:solidFill>
                <a:effectLst/>
              </a:rPr>
              <a:t>Prior to CLF, Rubin served as Senior Counsel and Hearing Officer at the Department of Public Utilities where she specialized in distributed generation and public records matters.  Preceding her role in state government, she was the Senior Attorney and Director of the Environmental Justice Legal Services program at Alternatives for Community &amp; Environment, Inc. where she provided legal representation to resident groups and nonprofit organizations in low-income communities and communities of color regarding energy efficiency, transit fare programs, energy facility siting, community gardening, and other community-led initiatives.  She has also taught Energy Law and Policy at Northeastern University School of Law.</a:t>
            </a:r>
          </a:p>
          <a:p>
            <a:pPr algn="l">
              <a:lnSpc>
                <a:spcPct val="150000"/>
              </a:lnSpc>
            </a:pPr>
            <a:r>
              <a:rPr lang="en-US" b="0" i="0" dirty="0">
                <a:solidFill>
                  <a:srgbClr val="141414"/>
                </a:solidFill>
                <a:effectLst/>
              </a:rPr>
              <a:t>Rubin earned a law degree from Northeastern University School of Law, a Master of Public Health degree from Tufts University School of Medicine, a Master of Environmental Law and Policy degree from Vermont Law School, and an undergraduate degree from New York University.</a:t>
            </a:r>
          </a:p>
        </p:txBody>
      </p:sp>
      <p:sp>
        <p:nvSpPr>
          <p:cNvPr id="7" name="TextBox 6">
            <a:extLst>
              <a:ext uri="{FF2B5EF4-FFF2-40B4-BE49-F238E27FC236}">
                <a16:creationId xmlns:a16="http://schemas.microsoft.com/office/drawing/2014/main" id="{2C47C3AA-C7A3-D269-4629-59C4CF6FFF37}"/>
              </a:ext>
              <a:ext uri="{C183D7F6-B498-43B3-948B-1728B52AA6E4}">
                <adec:decorative xmlns:adec="http://schemas.microsoft.com/office/drawing/2017/decorative" val="1"/>
              </a:ext>
            </a:extLst>
          </p:cNvPr>
          <p:cNvSpPr txBox="1"/>
          <p:nvPr/>
        </p:nvSpPr>
        <p:spPr>
          <a:xfrm>
            <a:off x="876299" y="6446852"/>
            <a:ext cx="2657475" cy="276999"/>
          </a:xfrm>
          <a:prstGeom prst="rect">
            <a:avLst/>
          </a:prstGeom>
          <a:solidFill>
            <a:srgbClr val="7D97E5"/>
          </a:solidFill>
        </p:spPr>
        <p:txBody>
          <a:bodyPr wrap="square" rtlCol="0">
            <a:spAutoFit/>
          </a:bodyPr>
          <a:lstStyle/>
          <a:p>
            <a:r>
              <a:rPr lang="en-US" sz="1200" b="1" dirty="0">
                <a:solidFill>
                  <a:srgbClr val="1B3155"/>
                </a:solidFill>
              </a:rPr>
              <a:t>Department of Public Utilities</a:t>
            </a:r>
          </a:p>
        </p:txBody>
      </p:sp>
      <p:sp>
        <p:nvSpPr>
          <p:cNvPr id="2" name="Slide Number Placeholder 1">
            <a:extLst>
              <a:ext uri="{FF2B5EF4-FFF2-40B4-BE49-F238E27FC236}">
                <a16:creationId xmlns:a16="http://schemas.microsoft.com/office/drawing/2014/main" id="{94F4AC25-0776-0A71-0C07-300B857B8F30}"/>
              </a:ext>
            </a:extLst>
          </p:cNvPr>
          <p:cNvSpPr>
            <a:spLocks noGrp="1"/>
          </p:cNvSpPr>
          <p:nvPr>
            <p:ph type="sldNum" sz="quarter" idx="12"/>
          </p:nvPr>
        </p:nvSpPr>
        <p:spPr/>
        <p:txBody>
          <a:bodyPr/>
          <a:lstStyle/>
          <a:p>
            <a:fld id="{916DD4DD-C7C6-4D6D-8F5D-DD8D6ECDBD3A}" type="slidenum">
              <a:rPr lang="en-US" smtClean="0"/>
              <a:t>9</a:t>
            </a:fld>
            <a:endParaRPr lang="en-US"/>
          </a:p>
        </p:txBody>
      </p:sp>
      <p:sp>
        <p:nvSpPr>
          <p:cNvPr id="8" name="TextBox 7">
            <a:extLst>
              <a:ext uri="{FF2B5EF4-FFF2-40B4-BE49-F238E27FC236}">
                <a16:creationId xmlns:a16="http://schemas.microsoft.com/office/drawing/2014/main" id="{B9A75755-2713-0B1D-1BF9-0E2F1910DC70}"/>
              </a:ext>
              <a:ext uri="{C183D7F6-B498-43B3-948B-1728B52AA6E4}">
                <adec:decorative xmlns:adec="http://schemas.microsoft.com/office/drawing/2017/decorative" val="1"/>
              </a:ext>
            </a:extLst>
          </p:cNvPr>
          <p:cNvSpPr txBox="1"/>
          <p:nvPr/>
        </p:nvSpPr>
        <p:spPr>
          <a:xfrm>
            <a:off x="7876605" y="6485181"/>
            <a:ext cx="4236420" cy="246221"/>
          </a:xfrm>
          <a:prstGeom prst="rect">
            <a:avLst/>
          </a:prstGeom>
          <a:solidFill>
            <a:srgbClr val="3059D6"/>
          </a:solidFill>
        </p:spPr>
        <p:txBody>
          <a:bodyPr wrap="square" rtlCol="0">
            <a:spAutoFit/>
          </a:bodyPr>
          <a:lstStyle/>
          <a:p>
            <a:r>
              <a:rPr lang="en-US" sz="1000" dirty="0">
                <a:solidFill>
                  <a:schemeClr val="bg1"/>
                </a:solidFill>
              </a:rPr>
              <a:t>Privileged, confidential, protected communication, for intended recipient only </a:t>
            </a:r>
          </a:p>
        </p:txBody>
      </p:sp>
    </p:spTree>
    <p:extLst>
      <p:ext uri="{BB962C8B-B14F-4D97-AF65-F5344CB8AC3E}">
        <p14:creationId xmlns:p14="http://schemas.microsoft.com/office/powerpoint/2010/main" val="1427257899"/>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7D4D32D805F14A8D0D8D8EB369A377" ma:contentTypeVersion="15" ma:contentTypeDescription="Create a new document." ma:contentTypeScope="" ma:versionID="869a9d83cf260e78911d0b3b22bb26af">
  <xsd:schema xmlns:xsd="http://www.w3.org/2001/XMLSchema" xmlns:xs="http://www.w3.org/2001/XMLSchema" xmlns:p="http://schemas.microsoft.com/office/2006/metadata/properties" xmlns:ns2="7d760940-fc31-4611-9c6d-34001d01958e" xmlns:ns3="7b83dbe2-6fd2-449a-a932-0d75829bf641" targetNamespace="http://schemas.microsoft.com/office/2006/metadata/properties" ma:root="true" ma:fieldsID="6a7ee75f62466ba2cab0f3a65622ebb3" ns2:_="" ns3:_="">
    <xsd:import namespace="7d760940-fc31-4611-9c6d-34001d01958e"/>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760940-fc31-4611-9c6d-34001d019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32bd6da-2edc-42be-afbe-7966d944dce0}"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d760940-fc31-4611-9c6d-34001d01958e">
      <Terms xmlns="http://schemas.microsoft.com/office/infopath/2007/PartnerControls"/>
    </lcf76f155ced4ddcb4097134ff3c332f>
    <TaxCatchAll xmlns="7b83dbe2-6fd2-449a-a932-0d75829bf641" xsi:nil="true"/>
  </documentManagement>
</p:properties>
</file>

<file path=customXml/itemProps1.xml><?xml version="1.0" encoding="utf-8"?>
<ds:datastoreItem xmlns:ds="http://schemas.openxmlformats.org/officeDocument/2006/customXml" ds:itemID="{1E8388F7-9673-4834-AD98-0AA20C1F0049}">
  <ds:schemaRefs>
    <ds:schemaRef ds:uri="http://schemas.microsoft.com/sharepoint/v3/contenttype/forms"/>
  </ds:schemaRefs>
</ds:datastoreItem>
</file>

<file path=customXml/itemProps2.xml><?xml version="1.0" encoding="utf-8"?>
<ds:datastoreItem xmlns:ds="http://schemas.openxmlformats.org/officeDocument/2006/customXml" ds:itemID="{41B1D1F0-65AA-4361-9F91-B7028ED70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760940-fc31-4611-9c6d-34001d01958e"/>
    <ds:schemaRef ds:uri="7b83dbe2-6fd2-449a-a932-0d75829bf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3E05A4-841E-4856-A673-AA7BD6716E60}">
  <ds:schemaRefs>
    <ds:schemaRef ds:uri="7b83dbe2-6fd2-449a-a932-0d75829bf641"/>
    <ds:schemaRef ds:uri="7d760940-fc31-4611-9c6d-34001d01958e"/>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1449</TotalTime>
  <Words>1866</Words>
  <Application>Microsoft Office PowerPoint</Application>
  <PresentationFormat>Widescreen</PresentationFormat>
  <Paragraphs>116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Baskerville Old Face</vt:lpstr>
      <vt:lpstr>Calibri</vt:lpstr>
      <vt:lpstr>Wingdings</vt:lpstr>
      <vt:lpstr>Office Theme</vt:lpstr>
      <vt:lpstr>The Department of Public Utilities (DPU)</vt:lpstr>
      <vt:lpstr>Mission Statement</vt:lpstr>
      <vt:lpstr>The DPU Commission</vt:lpstr>
      <vt:lpstr>Chair Jeremy McDiarmid</vt:lpstr>
      <vt:lpstr>Chair Jeremy McDiarmid  Continued</vt:lpstr>
      <vt:lpstr>Commissioner Liz Anderson, Esq.</vt:lpstr>
      <vt:lpstr>Commissioner Liz Anderson, Esq.  Continued</vt:lpstr>
      <vt:lpstr>Commissioner Staci Rubin, Esq., MPH, MELP</vt:lpstr>
      <vt:lpstr>Commissioner Staci Rubin, Esq., MPH, MELP  Continued</vt:lpstr>
      <vt:lpstr>DPU Divisions</vt:lpstr>
      <vt:lpstr>Consumer Division</vt:lpstr>
      <vt:lpstr>Electric Power Division</vt:lpstr>
      <vt:lpstr>Gas Division</vt:lpstr>
      <vt:lpstr>Pipeline Safety Division</vt:lpstr>
      <vt:lpstr>Siting Division</vt:lpstr>
      <vt:lpstr>Siting Division  Continued</vt:lpstr>
      <vt:lpstr>Transportation Oversight Division</vt:lpstr>
      <vt:lpstr>Transportation Network Company (TNC) Division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Wayne (DPU)</dc:creator>
  <cp:lastModifiedBy>Kelly, Alanna (DPU)</cp:lastModifiedBy>
  <cp:revision>8</cp:revision>
  <dcterms:created xsi:type="dcterms:W3CDTF">2020-07-08T16:00:40Z</dcterms:created>
  <dcterms:modified xsi:type="dcterms:W3CDTF">2025-11-04T13:54:15Z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10549000.0000000</vt:lpwstr>
  </property>
  <property fmtid="{D5CDD505-2E9C-101B-9397-08002B2CF9AE}" pid="3" name="ContentTypeId">
    <vt:lpwstr>0x010100F77D4D32D805F14A8D0D8D8EB369A377</vt:lpwstr>
  </property>
  <property fmtid="{D5CDD505-2E9C-101B-9397-08002B2CF9AE}" pid="4" name="MediaServiceImageTags">
    <vt:lpwstr/>
  </property>
</Properties>
</file>