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5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4" r:id="rId14"/>
    <p:sldId id="267" r:id="rId15"/>
    <p:sldId id="268" r:id="rId16"/>
    <p:sldId id="269" r:id="rId17"/>
    <p:sldId id="270" r:id="rId18"/>
    <p:sldId id="273" r:id="rId19"/>
    <p:sldId id="276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75E00-779D-D37A-43F2-1EB060363812}" name="Greene, Andrew (DPU)" initials="GA(" userId="S::andrew.greene@mass.gov::916a76a1-4776-4b8c-8dce-b23d2745d3ca" providerId="AD"/>
  <p188:author id="{E712A600-D884-BED1-52D8-FDF9179E0635}" name="Wang, Wayne (DPU)" initials="WW(" userId="S::Wayne.Wang@mass.gov::8085226e-6965-45cb-b232-48d5c581de57" providerId="AD"/>
  <p188:author id="{B7FAFD18-33E6-4A99-373A-E41CC88728C1}" name="Sharkey, Donna (DPU)" initials="S(" userId="S::donna.sharkey@mass.gov::fedc055d-c53d-40e5-b93e-14a7382e0f2e" providerId="AD"/>
  <p188:author id="{CBFB64BF-2DE9-423B-7AE6-6BFD7BBDF40D}" name="Evans, Joan (DPU)" initials="E(" userId="S::joan.evans@mass.gov::c6632897-7f49-4418-b669-dad468cc8c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Andrew (DPU)" initials="GA(" lastIdx="5" clrIdx="0">
    <p:extLst>
      <p:ext uri="{19B8F6BF-5375-455C-9EA6-DF929625EA0E}">
        <p15:presenceInfo xmlns:p15="http://schemas.microsoft.com/office/powerpoint/2012/main" userId="S::andrew.greene@mass.gov::916a76a1-4776-4b8c-8dce-b23d2745d3ca" providerId="AD"/>
      </p:ext>
    </p:extLst>
  </p:cmAuthor>
  <p:cmAuthor id="2" name="Hazle, Dean (DPU)" initials="HD(" lastIdx="7" clrIdx="1">
    <p:extLst>
      <p:ext uri="{19B8F6BF-5375-455C-9EA6-DF929625EA0E}">
        <p15:presenceInfo xmlns:p15="http://schemas.microsoft.com/office/powerpoint/2012/main" userId="S::Dean.Hazle@mass.gov::dcb5eb74-d517-453a-a5c5-0d486c7e3cc8" providerId="AD"/>
      </p:ext>
    </p:extLst>
  </p:cmAuthor>
  <p:cmAuthor id="3" name="Young, John (DPU)" initials="YJ(" lastIdx="3" clrIdx="2">
    <p:extLst>
      <p:ext uri="{19B8F6BF-5375-455C-9EA6-DF929625EA0E}">
        <p15:presenceInfo xmlns:p15="http://schemas.microsoft.com/office/powerpoint/2012/main" userId="Young, John (DPU)" providerId="None"/>
      </p:ext>
    </p:extLst>
  </p:cmAuthor>
  <p:cmAuthor id="4" name="Shamar Skyers" initials="SS" lastIdx="1" clrIdx="3">
    <p:extLst>
      <p:ext uri="{19B8F6BF-5375-455C-9EA6-DF929625EA0E}">
        <p15:presenceInfo xmlns:p15="http://schemas.microsoft.com/office/powerpoint/2012/main" userId="4ce5be41d27a55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D6"/>
    <a:srgbClr val="1B3155"/>
    <a:srgbClr val="7D97E5"/>
    <a:srgbClr val="B5C4F0"/>
    <a:srgbClr val="FFFFFF"/>
    <a:srgbClr val="002060"/>
    <a:srgbClr val="1F497D"/>
    <a:srgbClr val="8198B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5-08-19T23:34:02.325" idx="1">
    <p:pos x="2226" y="406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2C897-B2C0-44E6-AAF4-B81266290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96C9A-5406-4C25-A6C2-0E5559816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D260-BC8B-4866-994E-BB3B1D466C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855B-FC35-40FC-A6B2-26CA26174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4023-9713-4E52-AB14-4C5C821E3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160F-D148-4553-9235-BB0D305B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6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A15A-97CF-4A50-ACB2-0502BB4CCAA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ECD8-6C95-4295-A8D1-C0C1CE85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48AE-CDB8-43CA-8180-1209AF7B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FB27-5254-4F46-939F-126B692AC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D026-FDAA-4DB4-A000-DC71FB9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41059"/>
            <a:ext cx="2743200" cy="365125"/>
          </a:xfrm>
          <a:prstGeom prst="rect">
            <a:avLst/>
          </a:prstGeom>
        </p:spPr>
        <p:txBody>
          <a:bodyPr/>
          <a:lstStyle/>
          <a:p>
            <a:fld id="{B204F589-1B05-441C-92A2-CB720463398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C1B5-4771-4433-9780-31F0350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850C-B345-4270-93F3-6CEA22AB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5840-0EC9-4981-B720-A75CF611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BAB1-6E9E-4D0F-86EE-F72A31B0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F096F-B643-4524-8314-44C766FD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C7C59A7C-179A-46BF-9E27-8FEED852D7A4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340-2309-421B-A5AC-AA090199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504F-14DC-439E-9C89-4823A3D1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B283-6876-46E1-89F3-C272994D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F8AB-BC47-451E-936C-ED79FEBB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61D6-6BEB-4349-B6DE-B95F14B9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E64C-B018-4BD8-8AE9-66375D371B7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AFF7-5B6F-4DDE-A477-4D6C7567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A02D-F436-4908-A31E-1A6DAB8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2" y="4278962"/>
            <a:ext cx="2845593" cy="3644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FF6D-2DCB-4A67-9356-4FF7D9B8F28E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05" y="6356481"/>
            <a:ext cx="3861593" cy="36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D0E07-6128-4CE3-AD34-18BD3555BD93}"/>
              </a:ext>
            </a:extLst>
          </p:cNvPr>
          <p:cNvGrpSpPr/>
          <p:nvPr userDrawn="1"/>
        </p:nvGrpSpPr>
        <p:grpSpPr>
          <a:xfrm>
            <a:off x="101601" y="30050"/>
            <a:ext cx="2059620" cy="1358283"/>
            <a:chOff x="76200" y="30049"/>
            <a:chExt cx="1544715" cy="1358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89BDC4-8BF3-491E-9331-CF43FF8B5E0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8D0BE9-36F8-4698-8DB3-2621C078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0198C-E940-41F4-9A7A-059243654377}"/>
              </a:ext>
            </a:extLst>
          </p:cNvPr>
          <p:cNvSpPr/>
          <p:nvPr userDrawn="1"/>
        </p:nvSpPr>
        <p:spPr>
          <a:xfrm>
            <a:off x="-130206" y="6474018"/>
            <a:ext cx="3278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Energy Facilities Siting Board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9718607-4A60-4504-B076-17A19E31A3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4245" y="6183527"/>
            <a:ext cx="2845593" cy="364477"/>
          </a:xfrm>
        </p:spPr>
        <p:txBody>
          <a:bodyPr/>
          <a:lstStyle/>
          <a:p>
            <a:pPr>
              <a:defRPr/>
            </a:pPr>
            <a:fld id="{4D363A67-5542-4187-87DF-F6FA1FA4ECA6}" type="slidenum">
              <a:rPr lang="en-US">
                <a:ln w="0"/>
                <a:solidFill>
                  <a:schemeClr val="bg1"/>
                </a:solidFill>
                <a:latin typeface="Baskerville Old Face" panose="02020602080505020303" pitchFamily="18" charset="0"/>
                <a:cs typeface="Arial" charset="0"/>
              </a:rPr>
              <a:pPr>
                <a:defRPr/>
              </a:pPr>
              <a:t>‹#›</a:t>
            </a:fld>
            <a:endParaRPr lang="en-US">
              <a:ln w="0"/>
              <a:solidFill>
                <a:schemeClr val="bg1"/>
              </a:solidFill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8A7B-7D3B-4042-BADF-D0D8358D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4422-1051-4966-A619-433654E4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F86C-3F81-444E-A375-A4522EF0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D465A430-17B4-46A9-8D24-5DBEB6C5477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0D5-7313-4559-A1E7-BEB2FA39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0FB2-5DDF-4C02-9200-B8467273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38E0-88D8-4D36-B00E-CBDAC913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EC86F-44B2-4174-82A1-3589074F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ADD6-C753-4864-A605-E644193D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5700730"/>
            <a:ext cx="2743200" cy="365125"/>
          </a:xfrm>
          <a:prstGeom prst="rect">
            <a:avLst/>
          </a:prstGeom>
        </p:spPr>
        <p:txBody>
          <a:bodyPr/>
          <a:lstStyle/>
          <a:p>
            <a:fld id="{6342D425-D937-407C-BB2A-A895D37E76F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1DC3-C0F1-42AB-8A28-984AF7AD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24F37-8D7F-4501-9EF0-B3472E82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AD0B-ED21-49C2-B5C0-674EF6EA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7ED8-068C-474D-A778-51087F98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3237-CE6F-49AC-99FA-0C49F174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77A7-BFA5-439C-A40D-F6F49A49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34ED8CEF-BED6-4EA2-8D39-A0A54117FBD3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9968-D698-44A7-8431-FC82B08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31AE-EDBB-4233-8102-2A6B8E7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1E9-813A-4E15-A28B-455E7C47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365125"/>
            <a:ext cx="98498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4051-B45F-42B2-B91B-43BF4C71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1590-6D50-46D7-A1AE-AD5CB616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F8680-9E44-43B6-B024-9E68D12D6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B7D6-D6C8-4694-A308-9046AD6C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851FA-6779-49CF-BF02-3B6B11AC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-35736"/>
            <a:ext cx="2743200" cy="365125"/>
          </a:xfrm>
          <a:prstGeom prst="rect">
            <a:avLst/>
          </a:prstGeom>
        </p:spPr>
        <p:txBody>
          <a:bodyPr/>
          <a:lstStyle/>
          <a:p>
            <a:fld id="{F9EB1DC6-C0CB-4311-AC9A-9CC6D3E5AD2D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1FBD9-D3DC-4425-A104-28E363DF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CE017-9C64-45C4-BCEE-9F886D33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635D-2895-40C3-9829-B8FC2B88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F4B7E-02E1-4C4E-92E2-9D3610FF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5DBE0910-9B1A-47EE-9506-199E6604B44F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8763-7664-4511-8302-10EACBC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299A-B7F2-4249-8CFC-6C2454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0B098-D7AD-47FC-8F5F-6F99C17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8297" y="-7505"/>
            <a:ext cx="2743200" cy="365125"/>
          </a:xfrm>
          <a:prstGeom prst="rect">
            <a:avLst/>
          </a:prstGeom>
        </p:spPr>
        <p:txBody>
          <a:bodyPr/>
          <a:lstStyle/>
          <a:p>
            <a:fld id="{F2EE0499-3020-47E2-942A-E3F4A521481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46F0F-5B99-4E0F-9194-F25B3CE7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331A-5532-4C29-9409-9421DB94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872A-7A8B-416C-8E3A-9770F8E6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8" y="457200"/>
            <a:ext cx="32942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C24B-FABF-498C-A83D-8ADF3E28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593C5-D019-4E19-87D1-C24018B6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F253-D811-4E6A-8F03-74DF8980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1732"/>
            <a:ext cx="2743200" cy="365125"/>
          </a:xfrm>
          <a:prstGeom prst="rect">
            <a:avLst/>
          </a:prstGeom>
        </p:spPr>
        <p:txBody>
          <a:bodyPr/>
          <a:lstStyle/>
          <a:p>
            <a:fld id="{596C36AC-182C-4B51-9ABA-FF6EB8B68AF1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1205E-D291-420B-90B1-C18D4EE4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A3A40-D9A5-4C60-9E99-17CE8DB4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8916-4FE6-4544-B74F-A916C380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4" y="457200"/>
            <a:ext cx="3257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5D8-0936-4FD7-A0DC-22AD0705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BA15-63E2-418E-BD5E-0F9F9F35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2250-AB9C-4D78-A086-C4BC937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8344D348-A498-4AEF-9A57-33FBF9F44368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15B7-5E68-4EF1-BE9C-8145CCE0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F29A-786E-40BA-84B3-11BD1DD0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FB0F97-F681-4BC3-8F42-33EC141740C7}"/>
              </a:ext>
            </a:extLst>
          </p:cNvPr>
          <p:cNvGrpSpPr/>
          <p:nvPr userDrawn="1"/>
        </p:nvGrpSpPr>
        <p:grpSpPr>
          <a:xfrm>
            <a:off x="76200" y="30049"/>
            <a:ext cx="1544715" cy="1358283"/>
            <a:chOff x="76200" y="30049"/>
            <a:chExt cx="1544715" cy="1358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AF10E7-0CC9-439D-84CF-1D783890029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48ACC-037A-4D70-90D1-E2E216EC8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BF77A76-9793-4C97-819F-BFAFD670D012}"/>
              </a:ext>
            </a:extLst>
          </p:cNvPr>
          <p:cNvSpPr/>
          <p:nvPr/>
        </p:nvSpPr>
        <p:spPr bwMode="auto">
          <a:xfrm>
            <a:off x="-3355" y="9236"/>
            <a:ext cx="857251" cy="6858000"/>
          </a:xfrm>
          <a:prstGeom prst="rtTriangle">
            <a:avLst/>
          </a:prstGeom>
          <a:solidFill>
            <a:srgbClr val="0033CC">
              <a:alpha val="2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B5CBA7A-4702-4582-AF68-D418726DAD2C}"/>
              </a:ext>
            </a:extLst>
          </p:cNvPr>
          <p:cNvSpPr/>
          <p:nvPr userDrawn="1"/>
        </p:nvSpPr>
        <p:spPr bwMode="auto">
          <a:xfrm rot="5400000" flipH="1">
            <a:off x="4238917" y="1775005"/>
            <a:ext cx="849960" cy="9334501"/>
          </a:xfrm>
          <a:prstGeom prst="rtTriangle">
            <a:avLst/>
          </a:prstGeom>
          <a:solidFill>
            <a:srgbClr val="0033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49458E2-07D2-4E5C-B5EF-30AA340E8FA9}"/>
              </a:ext>
            </a:extLst>
          </p:cNvPr>
          <p:cNvSpPr/>
          <p:nvPr/>
        </p:nvSpPr>
        <p:spPr bwMode="auto">
          <a:xfrm rot="10800000" flipV="1">
            <a:off x="3235147" y="6042060"/>
            <a:ext cx="8953499" cy="825176"/>
          </a:xfrm>
          <a:prstGeom prst="rtTriangle">
            <a:avLst/>
          </a:prstGeom>
          <a:solidFill>
            <a:srgbClr val="0033C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FCB4D-AD61-436B-9701-D12F4E38A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62485" y="365125"/>
            <a:ext cx="9791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9702-3AE9-42C1-8450-E266E9307ED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8E51-4DAD-4F46-817B-AE0415DA700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6106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F225D8-931A-4F45-BC87-BC31C99FF9FB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EC10C-29AE-4F45-B531-D992ACCCF48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62C8-CDA4-4C22-8BCA-4A739B6774B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69825" y="6189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16DD4DD-C7C6-4D6D-8F5D-DD8D6ECDBD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271B5-0BDE-41ED-9D8D-A4AEBE2425AB}"/>
              </a:ext>
            </a:extLst>
          </p:cNvPr>
          <p:cNvSpPr/>
          <p:nvPr userDrawn="1"/>
        </p:nvSpPr>
        <p:spPr>
          <a:xfrm>
            <a:off x="244284" y="6477081"/>
            <a:ext cx="3278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Public Utilities</a:t>
            </a: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9BD9A975-4A53-43FB-A346-3D6B69FC67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10500" y="6507859"/>
            <a:ext cx="4388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2483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4966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7449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9932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0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Privileged, confidential, protected communication, for intended recipient only</a:t>
            </a:r>
          </a:p>
        </p:txBody>
      </p:sp>
    </p:spTree>
    <p:extLst>
      <p:ext uri="{BB962C8B-B14F-4D97-AF65-F5344CB8AC3E}">
        <p14:creationId xmlns:p14="http://schemas.microsoft.com/office/powerpoint/2010/main" val="14256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49B3D-A1AF-AD9C-BDD6-54B4E879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Depatman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Sèvis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Piblik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(DPU)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515FED-0894-8801-BB13-C77E03E2B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Pou </a:t>
            </a:r>
            <a:r>
              <a:rPr lang="en-US" sz="1800" i="1" dirty="0" err="1"/>
              <a:t>wè</a:t>
            </a:r>
            <a:r>
              <a:rPr lang="en-US" sz="1800" i="1" dirty="0"/>
              <a:t> </a:t>
            </a:r>
            <a:r>
              <a:rPr lang="en-US" sz="1800" i="1" dirty="0" err="1"/>
              <a:t>sa</a:t>
            </a:r>
            <a:r>
              <a:rPr lang="en-US" sz="1800" i="1" dirty="0"/>
              <a:t> a slideshow nan yon </a:t>
            </a:r>
            <a:r>
              <a:rPr lang="en-US" sz="1800" i="1" dirty="0" err="1"/>
              <a:t>lòt</a:t>
            </a:r>
            <a:r>
              <a:rPr lang="en-US" sz="1800" i="1" dirty="0"/>
              <a:t> lang </a:t>
            </a:r>
            <a:r>
              <a:rPr lang="en-US" sz="1800" i="1" dirty="0" err="1"/>
              <a:t>oswa</a:t>
            </a:r>
            <a:r>
              <a:rPr lang="en-US" sz="1800" i="1" dirty="0"/>
              <a:t> yon </a:t>
            </a:r>
            <a:r>
              <a:rPr lang="en-US" sz="1800" i="1" dirty="0" err="1"/>
              <a:t>fòma</a:t>
            </a:r>
            <a:r>
              <a:rPr lang="en-US" sz="1800" i="1" dirty="0"/>
              <a:t> </a:t>
            </a:r>
            <a:r>
              <a:rPr lang="en-US" sz="1800" i="1" dirty="0" err="1"/>
              <a:t>aksesib</a:t>
            </a:r>
            <a:r>
              <a:rPr lang="en-US" sz="1800" i="1" dirty="0"/>
              <a:t>, </a:t>
            </a:r>
            <a:r>
              <a:rPr lang="en-US" sz="1800" i="1" dirty="0" err="1"/>
              <a:t>tanpri</a:t>
            </a:r>
            <a:r>
              <a:rPr lang="en-US" sz="1800" i="1" dirty="0"/>
              <a:t> </a:t>
            </a:r>
            <a:r>
              <a:rPr lang="en-US" sz="1800" i="1" dirty="0" err="1"/>
              <a:t>vizite</a:t>
            </a:r>
            <a:endParaRPr lang="en-US" sz="1800" b="1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98B25-C153-14F2-51F8-D826B4E5096E}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E96C3-ADD5-DBF9-DDB5-85BE3185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A5D85-82ED-2FE8-F572-B15E05C12B69}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6CD87398-7EFE-7960-D954-06E8936C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873038"/>
            <a:ext cx="249936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4F5A-09F1-E9B4-56EF-36B995A7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3557F-3A0F-045B-8147-1C99D37E74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426002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09D9-70E5-9F3D-0E11-2D585017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13" y="2705138"/>
            <a:ext cx="10373032" cy="275176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(DPU)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kontwole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k ap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deplase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menm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
Pou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fasilite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travay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domèn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kreye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: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Pipeline,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Rezo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(TNC)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solidFill>
                <a:srgbClr val="141414"/>
              </a:solidFill>
              <a:effectLst/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3387C-5263-5817-D164-4B6E20FE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9200" y="2510228"/>
            <a:ext cx="10078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E46001-881F-424F-BA33-C1387FF8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1730-5616-45E8-7E4D-46054C1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B2FBB-A09D-8425-9DF6-A4A232A7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32422A-D8A1-07DD-6DF4-82514A33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konsomatè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7A307AE-29E9-8C3E-F668-23CFF506EC33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2134344"/>
            <a:ext cx="8753090" cy="28892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(DPU)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rezolisyon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dispit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evalyasyon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konfòmite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regilasyon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edikasyon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Kontakte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bezwen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èd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rezoud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pwoblèm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oswa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envestisè-posede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289E-F35C-8372-554C-7940B0B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5572C-EB1C-E277-04A0-FDF0CA9E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8552-884B-B131-346B-6028AEE8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85BE02-D14C-AEE1-5F6B-D607414F3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6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pouvwa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elektrik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11F8A-1B95-B378-8748-FE489CE21493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6" y="2162690"/>
            <a:ext cx="8276839" cy="29178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 bay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resous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EPD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aplike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inisyativ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ankouraje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pwòp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renouvlab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3A323-7DB2-158D-05A3-46713E5F5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06AA1-AFF6-8D34-17EA-3FC9996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A00D-7173-915A-5406-057C6945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Privilejye, konfidansyèl, kominikasyon ki pwoteje, pou moun k ap resevwa gen entansyon 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D8445B-596B-9D9C-14D3-0CE913D2E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5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gaz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9D8A5-8AB9-B4BF-CEB1-EE00BD654649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5" y="2372513"/>
            <a:ext cx="7933941" cy="23995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 bay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kliyan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resous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F0243-B265-5D17-D1A3-1AB4F3EA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A083-1C91-4B55-F9FD-8E32CA94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523EC-340D-B39C-9B10-FC8750B2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23F10-A49D-0C91-95DB-9B5AD3527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sekirite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pipeline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746D5-063F-5D54-45A1-F694FF4FD67E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1825625"/>
            <a:ext cx="866698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Pipeline a aji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bra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ranfòsman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distribisyon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vapè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lòt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intrastate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konfòmite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leta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federal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gouvène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evakyasyon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prezève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atravè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ranfòsman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Dig la.</a:t>
            </a:r>
            <a:endParaRPr lang="en-US" sz="1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96BA3-2F4D-5AD2-A025-F39F59D5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184A8-7EAE-9E73-7158-009DE29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3C990-6C0F-7A8C-2020-46420264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4CF216-18C3-971A-29BB-5D625E818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4"/>
            <a:ext cx="9791314" cy="672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sitasyon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30CBB2E-4E32-3A3D-F0B2-C8B254297881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426" y="2065552"/>
            <a:ext cx="9330198" cy="27122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DPU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demann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konstwi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opere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pwoblèm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zòn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DPU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administre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fonksyon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DPU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epi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anplwaye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Lasante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(EFSB).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pwopoze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enplike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EFSB,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asiyen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responsablite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EFSB a nan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pwosedi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konsolide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EC3E-A21E-8D5F-16A1-1961DA1A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1BC88E-EDC7-BE5F-5BA5-F30F63B5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CE5A4-5F67-5C04-8382-50301E90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F678-B2B5-DAE5-7D96-FD48A96D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220CFC-103A-CC29-F5BB-E51910AD3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3"/>
            <a:ext cx="9791314" cy="1185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pou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sitasyon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4A74818-6C14-280A-0994-369DF554BB01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EBEC7598-730D-8F0A-19BB-0A9E0E51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02" y="2065553"/>
            <a:ext cx="9330198" cy="36742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Pandan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Siting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DPU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jwe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wòl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konplemantè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long pre-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dat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kreyasyon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EFSB la.</a:t>
            </a: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141414"/>
                </a:solidFill>
                <a:latin typeface="+mn-lt"/>
              </a:rPr>
              <a:t>DPU a </a:t>
            </a:r>
            <a:r>
              <a:rPr lang="fr-FR" sz="1800" dirty="0" err="1">
                <a:solidFill>
                  <a:srgbClr val="141414"/>
                </a:solidFill>
                <a:latin typeface="+mn-lt"/>
              </a:rPr>
              <a:t>revize</a:t>
            </a:r>
            <a:r>
              <a:rPr lang="fr-FR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141414"/>
                </a:solidFill>
                <a:latin typeface="+mn-lt"/>
              </a:rPr>
              <a:t>pwopozisyon</a:t>
            </a:r>
            <a:r>
              <a:rPr lang="fr-FR" sz="1800" dirty="0">
                <a:solidFill>
                  <a:srgbClr val="141414"/>
                </a:solidFill>
                <a:latin typeface="+mn-lt"/>
              </a:rPr>
              <a:t> pou: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Konstwi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opere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transmisyon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egzante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òdonans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minisipal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Otorize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sondaj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peyi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pwopoze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Otorize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oswa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fasilite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nesesè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</a:rPr>
              <a:t>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977B3-8F03-6856-276D-9AEFD1FD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7999B43-2D20-2A6B-48FF-E1C6363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4FDC9-28F6-2A76-F7DA-B6C1C72E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6DC-4D88-6896-13CE-0EE9DDCC6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30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sipèvizyon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transpòtasyon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D01D-5355-00C9-E582-19BEE49D6428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7" y="2310581"/>
            <a:ext cx="9043301" cy="38663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kontwole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pousantaj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pratik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itilize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pasaje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pwopriyete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ki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kamyon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deplase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kay la, nan kay la,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dechè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danjere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lisans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tout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anto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Massachusetts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baze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sou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otobis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motè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Fonksyon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enpòtan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45B67-AF16-757F-FCB0-57E4BA1E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1AEF5F-279A-4ED3-F0A1-6569E8C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DFBB3-1460-B1D1-C57C-464455C99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BE9-2F60-796E-9F44-CB8BEB89B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5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Rezo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Transpò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(TNC)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11A93A-0AAC-952C-B118-73E856C7FCBC}"/>
              </a:ext>
            </a:extLst>
          </p:cNvPr>
          <p:cNvSpPr txBox="1"/>
          <p:nvPr/>
        </p:nvSpPr>
        <p:spPr>
          <a:xfrm>
            <a:off x="1897626" y="257259"/>
            <a:ext cx="1366080" cy="338554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Divizyon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059D7A18-5380-DD84-B2EE-F2253E9B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8" y="2368633"/>
            <a:ext cx="8701446" cy="21207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Rezo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(TNC)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chofè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woulib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Massachusetts.  Sa a ta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tankou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Uber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Lyft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chofè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11AC-16C2-DD93-04A1-1531F8A5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0A6771-E579-DBF1-96DD-59C4AF0D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7AD6-580C-1BC0-4F7F-393092C8B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5567-6A4F-480B-AE8F-FC5BBA0F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2" y="805040"/>
            <a:ext cx="9134374" cy="88931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Deklarasyon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Misyon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021" y="2082226"/>
            <a:ext cx="9400676" cy="3794759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72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Itilite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(DPU) se yon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ajans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jijman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pa yon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twa-manm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 Li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responsab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envestisè-posede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pouvwa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elektrik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natirèl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dlo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Richès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komen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la. 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Anplis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se DPU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chaje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devlope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altènativ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tradisyonèl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siveyans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bon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jan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kalite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reglemante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zòn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plasman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an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 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DPU a se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asire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dwa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pwoteje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e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konpayi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ap bay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serye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pri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pi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ba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posib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  DPU 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la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soti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tiyo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ki gen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rapò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aksidan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pwosesis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  DPU a ap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chèche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ankouraje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sekirite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fyab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aksesibilite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ekite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rediksyon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emisyon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gaz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efè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141414"/>
                </a:solidFill>
                <a:latin typeface="+mn-lt"/>
              </a:rPr>
              <a:t>tèmik</a:t>
            </a:r>
            <a:r>
              <a:rPr lang="en-US" sz="7200" dirty="0">
                <a:solidFill>
                  <a:srgbClr val="141414"/>
                </a:solidFill>
                <a:latin typeface="+mn-lt"/>
              </a:rPr>
              <a:t>.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9CE17-4BB3-30DE-9561-E3BE29929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65172" y="1802305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21969C-C0CF-44B2-40D2-37643930C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1A1A14-9FC1-B9FC-83FD-D02E43AC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79E73-49FD-3AB9-C0FB-2544A69F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076ED-94FA-20C4-F8EE-E3F15CE89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976608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92EBD-1004-6C38-83A2-001D4083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32547" y="3060834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1" y="3255745"/>
            <a:ext cx="9365379" cy="1640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sipèvize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twa-manm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Sekretè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Biwo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Egzekitif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la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Zafè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apwobasyon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Gouvènè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Sekretè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deziyen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youn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chèz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BC2D3-27DC-6102-A98C-55792199F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1876F-0C7B-AC73-7BEE-D8CE07DD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184BB-1C7D-9795-6954-8989C92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167584-22F1-9315-3C31-710EE45395F9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5F6362-4046-E049-FBD3-84C7057D19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686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James M. (Jamie) Van Nostrand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824468"/>
            <a:ext cx="8173040" cy="3209064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Jamie Van Nostrand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15 Mas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Kòmanse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Dat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1 Me 2023.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Randevou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Dpu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A, Van Nostrand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Charles M. Love, Jr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Dowed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Pofesè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Ak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Direkè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Sant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Veso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Li se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pyonj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chabon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yon: ki Jan West Virginia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retrè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dèyè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Revolisyon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pwòn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(Cambridge University Press, 2022).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deplasan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wvu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Jiyè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2011, van Nostrand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Zan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Manm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Fakilte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Adjwen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Elisabeth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Haub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Lekòl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Nanivès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Pas nan Plains, Ny Ak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Direkè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Eimzekitif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nanJeNj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naneNjenNeNeNeNeNtnnnnn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Emimitif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nanjenjitif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nanJeNjnnnnn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Asee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Egzèkitif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nanJeNj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naneNJeSnnnnn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Direkzit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KoseKitif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nane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Ny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Direkè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/>
          </a:p>
        </p:txBody>
      </p:sp>
      <p:pic>
        <p:nvPicPr>
          <p:cNvPr id="6" name="Picture 5" descr="Official portrait of Chair James M. (Jamie) Van Nostrand">
            <a:extLst>
              <a:ext uri="{FF2B5EF4-FFF2-40B4-BE49-F238E27FC236}">
                <a16:creationId xmlns:a16="http://schemas.microsoft.com/office/drawing/2014/main" id="{D00BD216-7354-3E57-8774-E553E4AF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2" y="1962525"/>
            <a:ext cx="2047338" cy="30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357B9-01B4-488D-B7A1-277AEF60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3A384-5630-E547-8771-30440086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C028E-934A-B6CC-8FFA-D10C5232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383E72-53C2-FD9A-3814-8F88CECFFBD8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B57006-1F5B-4F94-2457-2786AF1B4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Prezidan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James M. (Jamie) Van Nostrand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199" y="1905734"/>
            <a:ext cx="10186219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tranzisyon</a:t>
            </a:r>
            <a:r>
              <a:rPr lang="en-US" dirty="0">
                <a:solidFill>
                  <a:srgbClr val="141414"/>
                </a:solidFill>
              </a:rPr>
              <a:t> li nan </a:t>
            </a:r>
            <a:r>
              <a:rPr lang="en-US" dirty="0" err="1">
                <a:solidFill>
                  <a:srgbClr val="141414"/>
                </a:solidFill>
              </a:rPr>
              <a:t>ansèyman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lekòl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lalwa</a:t>
            </a:r>
            <a:r>
              <a:rPr lang="en-US" dirty="0">
                <a:solidFill>
                  <a:srgbClr val="141414"/>
                </a:solidFill>
              </a:rPr>
              <a:t>, Van Nostrand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gen yon </a:t>
            </a:r>
            <a:r>
              <a:rPr lang="en-US" dirty="0" err="1">
                <a:solidFill>
                  <a:srgbClr val="141414"/>
                </a:solidFill>
              </a:rPr>
              <a:t>karyè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siksè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pratik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prive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kòm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patnè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gwoup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pratik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an nan de </a:t>
            </a:r>
            <a:r>
              <a:rPr lang="en-US" dirty="0" err="1">
                <a:solidFill>
                  <a:srgbClr val="141414"/>
                </a:solidFill>
              </a:rPr>
              <a:t>gwo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konpayi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ki </a:t>
            </a:r>
            <a:r>
              <a:rPr lang="en-US" dirty="0" err="1">
                <a:solidFill>
                  <a:srgbClr val="141414"/>
                </a:solidFill>
              </a:rPr>
              <a:t>baze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Nòdwès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Pasifik</a:t>
            </a:r>
            <a:r>
              <a:rPr lang="en-US" dirty="0">
                <a:solidFill>
                  <a:srgbClr val="141414"/>
                </a:solidFill>
              </a:rPr>
              <a:t> la (Perkins Coie LLP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Stoel Rives LLP). Nan </a:t>
            </a:r>
            <a:r>
              <a:rPr lang="en-US" dirty="0" err="1">
                <a:solidFill>
                  <a:srgbClr val="141414"/>
                </a:solidFill>
              </a:rPr>
              <a:t>karyè</a:t>
            </a:r>
            <a:r>
              <a:rPr lang="en-US" dirty="0">
                <a:solidFill>
                  <a:srgbClr val="141414"/>
                </a:solidFill>
              </a:rPr>
              <a:t> 22 </a:t>
            </a:r>
            <a:r>
              <a:rPr lang="en-US" dirty="0" err="1">
                <a:solidFill>
                  <a:srgbClr val="141414"/>
                </a:solidFill>
              </a:rPr>
              <a:t>ane</a:t>
            </a:r>
            <a:r>
              <a:rPr lang="en-US" dirty="0">
                <a:solidFill>
                  <a:srgbClr val="141414"/>
                </a:solidFill>
              </a:rPr>
              <a:t> li nan </a:t>
            </a:r>
            <a:r>
              <a:rPr lang="en-US" dirty="0" err="1">
                <a:solidFill>
                  <a:srgbClr val="141414"/>
                </a:solidFill>
              </a:rPr>
              <a:t>pratik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prive</a:t>
            </a:r>
            <a:r>
              <a:rPr lang="en-US" dirty="0">
                <a:solidFill>
                  <a:srgbClr val="141414"/>
                </a:solidFill>
              </a:rPr>
              <a:t>, Van Nostrand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reprezante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kliyan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pwosedi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regilasyon</a:t>
            </a:r>
            <a:r>
              <a:rPr lang="en-US" dirty="0">
                <a:solidFill>
                  <a:srgbClr val="141414"/>
                </a:solidFill>
              </a:rPr>
              <a:t> eta nan </a:t>
            </a:r>
            <a:r>
              <a:rPr lang="en-US" dirty="0" err="1">
                <a:solidFill>
                  <a:srgbClr val="141414"/>
                </a:solidFill>
              </a:rPr>
              <a:t>uit</a:t>
            </a:r>
            <a:r>
              <a:rPr lang="en-US" dirty="0">
                <a:solidFill>
                  <a:srgbClr val="141414"/>
                </a:solidFill>
              </a:rPr>
              <a:t> eta </a:t>
            </a:r>
            <a:r>
              <a:rPr lang="en-US" dirty="0" err="1">
                <a:solidFill>
                  <a:srgbClr val="141414"/>
                </a:solidFill>
              </a:rPr>
              <a:t>lwès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osi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byen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pwosedi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Regilasyon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Federal la. </a:t>
            </a:r>
            <a:r>
              <a:rPr lang="en-US" dirty="0" err="1">
                <a:solidFill>
                  <a:srgbClr val="141414"/>
                </a:solidFill>
              </a:rPr>
              <a:t>Mesye</a:t>
            </a:r>
            <a:r>
              <a:rPr lang="en-US" dirty="0">
                <a:solidFill>
                  <a:srgbClr val="141414"/>
                </a:solidFill>
              </a:rPr>
              <a:t> Van Nostrand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rekonèt</a:t>
            </a:r>
            <a:r>
              <a:rPr lang="en-US" dirty="0">
                <a:solidFill>
                  <a:srgbClr val="141414"/>
                </a:solidFill>
              </a:rPr>
              <a:t> pa </a:t>
            </a:r>
            <a:r>
              <a:rPr lang="en-US" dirty="0" err="1">
                <a:solidFill>
                  <a:srgbClr val="141414"/>
                </a:solidFill>
              </a:rPr>
              <a:t>Asosyasyon</a:t>
            </a:r>
            <a:r>
              <a:rPr lang="en-US" dirty="0">
                <a:solidFill>
                  <a:srgbClr val="141414"/>
                </a:solidFill>
              </a:rPr>
              <a:t> Bar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kòm</a:t>
            </a:r>
            <a:r>
              <a:rPr lang="en-US" dirty="0">
                <a:solidFill>
                  <a:srgbClr val="141414"/>
                </a:solidFill>
              </a:rPr>
              <a:t> Pratik </a:t>
            </a:r>
            <a:r>
              <a:rPr lang="en-US" dirty="0" err="1">
                <a:solidFill>
                  <a:srgbClr val="141414"/>
                </a:solidFill>
              </a:rPr>
              <a:t>Regilasyon</a:t>
            </a:r>
            <a:r>
              <a:rPr lang="en-US" dirty="0">
                <a:solidFill>
                  <a:srgbClr val="141414"/>
                </a:solidFill>
              </a:rPr>
              <a:t> Eta 2007 li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 nan Ane a.
</a:t>
            </a:r>
            <a:r>
              <a:rPr lang="en-US" dirty="0" err="1">
                <a:solidFill>
                  <a:srgbClr val="141414"/>
                </a:solidFill>
              </a:rPr>
              <a:t>Mesye</a:t>
            </a:r>
            <a:r>
              <a:rPr lang="en-US" dirty="0">
                <a:solidFill>
                  <a:srgbClr val="141414"/>
                </a:solidFill>
              </a:rPr>
              <a:t> Van Nostrand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resevwa</a:t>
            </a:r>
            <a:r>
              <a:rPr lang="en-US" dirty="0">
                <a:solidFill>
                  <a:srgbClr val="141414"/>
                </a:solidFill>
              </a:rPr>
              <a:t> LL.M. nan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an nan Elisabeth Haub School of Law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Pace, J.D.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Iowa nan Iowa, </a:t>
            </a:r>
            <a:r>
              <a:rPr lang="en-US" dirty="0" err="1">
                <a:solidFill>
                  <a:srgbClr val="141414"/>
                </a:solidFill>
              </a:rPr>
              <a:t>degre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mèt</a:t>
            </a:r>
            <a:r>
              <a:rPr lang="en-US" dirty="0">
                <a:solidFill>
                  <a:srgbClr val="141414"/>
                </a:solidFill>
              </a:rPr>
              <a:t> li nan </a:t>
            </a:r>
            <a:r>
              <a:rPr lang="en-US" dirty="0" err="1">
                <a:solidFill>
                  <a:srgbClr val="141414"/>
                </a:solidFill>
              </a:rPr>
              <a:t>ekonomi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soti</a:t>
            </a:r>
            <a:r>
              <a:rPr lang="en-US" dirty="0">
                <a:solidFill>
                  <a:srgbClr val="141414"/>
                </a:solidFill>
              </a:rPr>
              <a:t> nan SUNY nan Albany,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bakaloreya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ekonomi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Iowa.</a:t>
            </a:r>
            <a:endParaRPr lang="en-US" sz="1800" b="0" i="0" dirty="0">
              <a:solidFill>
                <a:srgbClr val="141414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F807F-6AE0-B5E9-E44A-432076855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2D6C-798D-CDEA-024D-6A62633BA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3E49DBA-5C92-D0D2-5F0B-912464CD063A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BC79B5-0435-A16D-7934-783EF5B11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Cecile M. Fraser, Esq.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464" y="1748417"/>
            <a:ext cx="8115567" cy="383085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Cecile Fraser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premye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2017.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janvye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2023,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Aji, epi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Chèz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Aji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jouk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1 me 2023.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randevou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li, Ferras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Zafè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Rejyonal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Federal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Divizyon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Fraser se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avoka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plis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pase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dekad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eksperyans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endistri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enèji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rantre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an, Ferras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travay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pratik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prive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konsèy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nan-kay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angaje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seri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zafè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enplike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pousantaj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règleman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enfrastrikti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chita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pwoblèm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konsomatè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aktivite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Official portrait of Commissioner Cecile M Fraser, Esq.">
            <a:extLst>
              <a:ext uri="{FF2B5EF4-FFF2-40B4-BE49-F238E27FC236}">
                <a16:creationId xmlns:a16="http://schemas.microsoft.com/office/drawing/2014/main" id="{2D2D4A01-D027-17D6-3499-3A49CD59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0" y="1849487"/>
            <a:ext cx="2253744" cy="3381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27EF-A0C4-D58E-9062-0E4910A49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B5A7A-3411-6727-0EAB-2C48EDD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B37BC-2109-CC4F-0BA6-E30F9A4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B28D7F-FF45-2B43-7BDF-C747FCD0EB82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C0590-5FDF-0A29-9C77-8CD6BC981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Cecile M. Fraser, Esq.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200" y="2416338"/>
            <a:ext cx="982675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41414"/>
                </a:solidFill>
              </a:rPr>
              <a:t>Kòm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konsèy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Depatman</a:t>
            </a:r>
            <a:r>
              <a:rPr lang="en-US" dirty="0">
                <a:solidFill>
                  <a:srgbClr val="141414"/>
                </a:solidFill>
              </a:rPr>
              <a:t> an, Ferras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travay</a:t>
            </a:r>
            <a:r>
              <a:rPr lang="en-US" dirty="0">
                <a:solidFill>
                  <a:srgbClr val="141414"/>
                </a:solidFill>
              </a:rPr>
              <a:t> sou </a:t>
            </a:r>
            <a:r>
              <a:rPr lang="en-US" dirty="0" err="1">
                <a:solidFill>
                  <a:srgbClr val="141414"/>
                </a:solidFill>
              </a:rPr>
              <a:t>pwoblèm</a:t>
            </a:r>
            <a:r>
              <a:rPr lang="en-US" dirty="0">
                <a:solidFill>
                  <a:srgbClr val="141414"/>
                </a:solidFill>
              </a:rPr>
              <a:t> ki </a:t>
            </a:r>
            <a:r>
              <a:rPr lang="en-US" dirty="0" err="1">
                <a:solidFill>
                  <a:srgbClr val="141414"/>
                </a:solidFill>
              </a:rPr>
              <a:t>enplike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mache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elektrik</a:t>
            </a:r>
            <a:r>
              <a:rPr lang="en-US" dirty="0">
                <a:solidFill>
                  <a:srgbClr val="141414"/>
                </a:solidFill>
              </a:rPr>
              <a:t> New England la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sistèm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transmisyon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osi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byen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pwoblèm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konsomatè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. Fraser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resevwa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Bakaloreya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degre</a:t>
            </a:r>
            <a:r>
              <a:rPr lang="en-US" dirty="0">
                <a:solidFill>
                  <a:srgbClr val="141414"/>
                </a:solidFill>
              </a:rPr>
              <a:t> Arts nan </a:t>
            </a:r>
            <a:r>
              <a:rPr lang="en-US" dirty="0" err="1">
                <a:solidFill>
                  <a:srgbClr val="141414"/>
                </a:solidFill>
              </a:rPr>
              <a:t>Syans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Politik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Fordham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J.D. </a:t>
            </a:r>
            <a:r>
              <a:rPr lang="en-US" dirty="0" err="1">
                <a:solidFill>
                  <a:srgbClr val="141414"/>
                </a:solidFill>
              </a:rPr>
              <a:t>soti</a:t>
            </a:r>
            <a:r>
              <a:rPr lang="en-US" dirty="0">
                <a:solidFill>
                  <a:srgbClr val="141414"/>
                </a:solidFill>
              </a:rPr>
              <a:t> nan Rutgers University School of Law-Camden.</a:t>
            </a:r>
            <a:endParaRPr lang="en-US" sz="1800" b="0" i="0" dirty="0">
              <a:solidFill>
                <a:srgbClr val="141414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66CAD-7DF4-FA5C-B01D-9462B9A6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3C08C-F80E-5F6C-5314-7226CF9A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6AC61F-6C2B-B046-215B-C506CED3545F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B15DF-A8D8-2DBE-5BE7-86C2BC2ED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Staci Rubin, Esq., MPH, MELP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748417"/>
            <a:ext cx="8173040" cy="408736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141414"/>
                </a:solidFill>
                <a:latin typeface="+mn-lt"/>
              </a:rPr>
              <a:t>Staci 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nonmen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kòm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Komisyonè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Depatman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avril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2023 ki make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retounen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ajans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 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randevou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a, 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Vis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Fondasyon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Konsèvasyon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(CLF)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asosye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rezidan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istorikman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majinalize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adrese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defi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konsènan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klima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zewo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plon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anpwazonnen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prevansyon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sis eta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Nouvo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Angletè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 Li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entegre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tout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kilti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CLF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reyalize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viktwa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l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sèvi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yon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apwòch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avoka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amelyore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operasyon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transpò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piblik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anpeche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enstalasyon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fatra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ki pa gen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anpil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revni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kominote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yo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nan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koulè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.  Rubin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te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defann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avèk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siksè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pou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lwa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jistis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anviwònman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an nan Massachusetts </a:t>
            </a:r>
            <a:r>
              <a:rPr lang="en-US" sz="1800" dirty="0" err="1">
                <a:solidFill>
                  <a:srgbClr val="141414"/>
                </a:solidFill>
                <a:latin typeface="+mn-lt"/>
              </a:rPr>
              <a:t>ak</a:t>
            </a:r>
            <a:r>
              <a:rPr lang="en-US" sz="1800" dirty="0">
                <a:solidFill>
                  <a:srgbClr val="141414"/>
                </a:solidFill>
                <a:latin typeface="+mn-lt"/>
              </a:rPr>
              <a:t> Vermont.</a:t>
            </a:r>
            <a:endParaRPr lang="en-US" sz="1800" b="0" i="0" dirty="0">
              <a:solidFill>
                <a:srgbClr val="141414"/>
              </a:solidFill>
              <a:effectLst/>
              <a:latin typeface="+mn-lt"/>
            </a:endParaRPr>
          </a:p>
        </p:txBody>
      </p:sp>
      <p:pic>
        <p:nvPicPr>
          <p:cNvPr id="6" name="Picture 5" descr="Official portrait of Commissioner Staci Rubin, Esq., MPH MELP">
            <a:extLst>
              <a:ext uri="{FF2B5EF4-FFF2-40B4-BE49-F238E27FC236}">
                <a16:creationId xmlns:a16="http://schemas.microsoft.com/office/drawing/2014/main" id="{00B336C6-CCAE-4003-5A26-4E8F6A20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7" y="1942857"/>
            <a:ext cx="2441344" cy="2441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6A04-7828-03D5-3F50-EDE7FE34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B3155"/>
                </a:solidFill>
              </a:rPr>
              <a:t>Depatman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Sèvis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  <a:r>
              <a:rPr lang="en-US" sz="1200" b="1" dirty="0" err="1">
                <a:solidFill>
                  <a:srgbClr val="1B3155"/>
                </a:solidFill>
              </a:rPr>
              <a:t>Piblik</a:t>
            </a:r>
            <a:r>
              <a:rPr lang="en-US" sz="1200" b="1" dirty="0">
                <a:solidFill>
                  <a:srgbClr val="1B3155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C8D7-FC88-38CD-9EFC-FE3E3523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223E5-F954-84C9-5530-A60825A71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2EA4E-98B8-5B2D-94D2-6F612ED49190}"/>
              </a:ext>
            </a:extLst>
          </p:cNvPr>
          <p:cNvSpPr txBox="1"/>
          <p:nvPr/>
        </p:nvSpPr>
        <p:spPr>
          <a:xfrm>
            <a:off x="1897626" y="292006"/>
            <a:ext cx="1588833" cy="369332"/>
          </a:xfrm>
          <a:prstGeom prst="rect">
            <a:avLst/>
          </a:prstGeom>
          <a:solidFill>
            <a:srgbClr val="B5C4F0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Komisyon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DPU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6E829-FD02-A02E-1D88-5526C20C0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Komisyonè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Staci Rubin, Esq., MPH, MELP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Kontinye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032386" y="1697985"/>
            <a:ext cx="10392697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CLF, Rubin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Konsèy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Administrasyon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Ofisye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Odyans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Depatman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kote</a:t>
            </a:r>
            <a:r>
              <a:rPr lang="en-US" dirty="0">
                <a:solidFill>
                  <a:srgbClr val="141414"/>
                </a:solidFill>
              </a:rPr>
              <a:t>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espesyalize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jenerasyon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distribiye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zafè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dosye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.  </a:t>
            </a:r>
            <a:r>
              <a:rPr lang="en-US" dirty="0" err="1">
                <a:solidFill>
                  <a:srgbClr val="141414"/>
                </a:solidFill>
              </a:rPr>
              <a:t>Anvan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wòl</a:t>
            </a:r>
            <a:r>
              <a:rPr lang="en-US" dirty="0">
                <a:solidFill>
                  <a:srgbClr val="141414"/>
                </a:solidFill>
              </a:rPr>
              <a:t> li nan </a:t>
            </a:r>
            <a:r>
              <a:rPr lang="en-US" dirty="0" err="1">
                <a:solidFill>
                  <a:srgbClr val="141414"/>
                </a:solidFill>
              </a:rPr>
              <a:t>gouvènman</a:t>
            </a:r>
            <a:r>
              <a:rPr lang="en-US" dirty="0">
                <a:solidFill>
                  <a:srgbClr val="141414"/>
                </a:solidFill>
              </a:rPr>
              <a:t> eta a,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Avoka</a:t>
            </a:r>
            <a:r>
              <a:rPr lang="en-US" dirty="0">
                <a:solidFill>
                  <a:srgbClr val="141414"/>
                </a:solidFill>
              </a:rPr>
              <a:t> Senior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Direktè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Pwogram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Sèvis</a:t>
            </a:r>
            <a:r>
              <a:rPr lang="en-US" dirty="0">
                <a:solidFill>
                  <a:srgbClr val="141414"/>
                </a:solidFill>
              </a:rPr>
              <a:t> Legal </a:t>
            </a:r>
            <a:r>
              <a:rPr lang="en-US" dirty="0" err="1">
                <a:solidFill>
                  <a:srgbClr val="141414"/>
                </a:solidFill>
              </a:rPr>
              <a:t>Jistis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an nan </a:t>
            </a:r>
            <a:r>
              <a:rPr lang="en-US" dirty="0" err="1">
                <a:solidFill>
                  <a:srgbClr val="141414"/>
                </a:solidFill>
              </a:rPr>
              <a:t>Altènativ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, Inc. </a:t>
            </a:r>
            <a:r>
              <a:rPr lang="en-US" dirty="0" err="1">
                <a:solidFill>
                  <a:srgbClr val="141414"/>
                </a:solidFill>
              </a:rPr>
              <a:t>kote</a:t>
            </a:r>
            <a:r>
              <a:rPr lang="en-US" dirty="0">
                <a:solidFill>
                  <a:srgbClr val="141414"/>
                </a:solidFill>
              </a:rPr>
              <a:t> 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bay </a:t>
            </a:r>
            <a:r>
              <a:rPr lang="en-US" dirty="0" err="1">
                <a:solidFill>
                  <a:srgbClr val="141414"/>
                </a:solidFill>
              </a:rPr>
              <a:t>reprezantasyon</a:t>
            </a:r>
            <a:r>
              <a:rPr lang="en-US" dirty="0">
                <a:solidFill>
                  <a:srgbClr val="141414"/>
                </a:solidFill>
              </a:rPr>
              <a:t> legal </a:t>
            </a:r>
            <a:r>
              <a:rPr lang="en-US" dirty="0" err="1">
                <a:solidFill>
                  <a:srgbClr val="141414"/>
                </a:solidFill>
              </a:rPr>
              <a:t>pou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gwoup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rezidan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yo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òganizasyon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san</a:t>
            </a:r>
            <a:r>
              <a:rPr lang="en-US" dirty="0">
                <a:solidFill>
                  <a:srgbClr val="141414"/>
                </a:solidFill>
              </a:rPr>
              <a:t> bi </a:t>
            </a:r>
            <a:r>
              <a:rPr lang="en-US" dirty="0" err="1">
                <a:solidFill>
                  <a:srgbClr val="141414"/>
                </a:solidFill>
              </a:rPr>
              <a:t>likratif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pa gen </a:t>
            </a:r>
            <a:r>
              <a:rPr lang="en-US" dirty="0" err="1">
                <a:solidFill>
                  <a:srgbClr val="141414"/>
                </a:solidFill>
              </a:rPr>
              <a:t>anpil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revni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gen </a:t>
            </a:r>
            <a:r>
              <a:rPr lang="en-US" dirty="0" err="1">
                <a:solidFill>
                  <a:srgbClr val="141414"/>
                </a:solidFill>
              </a:rPr>
              <a:t>koulè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konsènan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efikasite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pwogram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pri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tikè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transpò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etablisman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jadinaj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kominotè</a:t>
            </a:r>
            <a:r>
              <a:rPr lang="en-US" dirty="0">
                <a:solidFill>
                  <a:srgbClr val="141414"/>
                </a:solidFill>
              </a:rPr>
              <a:t>,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lòt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inisyativ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kominote</a:t>
            </a:r>
            <a:r>
              <a:rPr lang="en-US" dirty="0">
                <a:solidFill>
                  <a:srgbClr val="141414"/>
                </a:solidFill>
              </a:rPr>
              <a:t> ki ap </a:t>
            </a:r>
            <a:r>
              <a:rPr lang="en-US" dirty="0" err="1">
                <a:solidFill>
                  <a:srgbClr val="141414"/>
                </a:solidFill>
              </a:rPr>
              <a:t>dirije</a:t>
            </a:r>
            <a:r>
              <a:rPr lang="en-US" dirty="0">
                <a:solidFill>
                  <a:srgbClr val="141414"/>
                </a:solidFill>
              </a:rPr>
              <a:t>.  Li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anseye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tou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enèji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Règleman</a:t>
            </a:r>
            <a:r>
              <a:rPr lang="en-US" dirty="0">
                <a:solidFill>
                  <a:srgbClr val="141414"/>
                </a:solidFill>
              </a:rPr>
              <a:t> nan Northeastern University School of Law.
Rubin </a:t>
            </a:r>
            <a:r>
              <a:rPr lang="en-US" dirty="0" err="1">
                <a:solidFill>
                  <a:srgbClr val="141414"/>
                </a:solidFill>
              </a:rPr>
              <a:t>te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resevwa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lalwa</a:t>
            </a:r>
            <a:r>
              <a:rPr lang="en-US" dirty="0">
                <a:solidFill>
                  <a:srgbClr val="141414"/>
                </a:solidFill>
              </a:rPr>
              <a:t> nan Northeastern University School of Law, yon </a:t>
            </a:r>
            <a:r>
              <a:rPr lang="en-US" dirty="0" err="1">
                <a:solidFill>
                  <a:srgbClr val="141414"/>
                </a:solidFill>
              </a:rPr>
              <a:t>Mèt</a:t>
            </a:r>
            <a:r>
              <a:rPr lang="en-US" dirty="0">
                <a:solidFill>
                  <a:srgbClr val="141414"/>
                </a:solidFill>
              </a:rPr>
              <a:t> nan Degre Sante </a:t>
            </a:r>
            <a:r>
              <a:rPr lang="en-US" dirty="0" err="1">
                <a:solidFill>
                  <a:srgbClr val="141414"/>
                </a:solidFill>
              </a:rPr>
              <a:t>Piblik</a:t>
            </a:r>
            <a:r>
              <a:rPr lang="en-US" dirty="0">
                <a:solidFill>
                  <a:srgbClr val="141414"/>
                </a:solidFill>
              </a:rPr>
              <a:t> nan Tufts University School of Medicine, yon </a:t>
            </a:r>
            <a:r>
              <a:rPr lang="en-US" dirty="0" err="1">
                <a:solidFill>
                  <a:srgbClr val="141414"/>
                </a:solidFill>
              </a:rPr>
              <a:t>mèt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Lwa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anviwònman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politik</a:t>
            </a:r>
            <a:r>
              <a:rPr lang="en-US" dirty="0">
                <a:solidFill>
                  <a:srgbClr val="141414"/>
                </a:solidFill>
              </a:rPr>
              <a:t> nan Vermont Law School, </a:t>
            </a:r>
            <a:r>
              <a:rPr lang="en-US" dirty="0" err="1">
                <a:solidFill>
                  <a:srgbClr val="141414"/>
                </a:solidFill>
              </a:rPr>
              <a:t>ak</a:t>
            </a:r>
            <a:r>
              <a:rPr lang="en-US" dirty="0">
                <a:solidFill>
                  <a:srgbClr val="141414"/>
                </a:solidFill>
              </a:rPr>
              <a:t> yon </a:t>
            </a:r>
            <a:r>
              <a:rPr lang="en-US" dirty="0" err="1">
                <a:solidFill>
                  <a:srgbClr val="141414"/>
                </a:solidFill>
              </a:rPr>
              <a:t>diplòm</a:t>
            </a:r>
            <a:r>
              <a:rPr lang="en-US" dirty="0">
                <a:solidFill>
                  <a:srgbClr val="141414"/>
                </a:solidFill>
              </a:rPr>
              <a:t> </a:t>
            </a:r>
            <a:r>
              <a:rPr lang="en-US" dirty="0" err="1">
                <a:solidFill>
                  <a:srgbClr val="141414"/>
                </a:solidFill>
              </a:rPr>
              <a:t>bakaloreya</a:t>
            </a:r>
            <a:r>
              <a:rPr lang="en-US" dirty="0">
                <a:solidFill>
                  <a:srgbClr val="141414"/>
                </a:solidFill>
              </a:rPr>
              <a:t> nan </a:t>
            </a:r>
            <a:r>
              <a:rPr lang="en-US" dirty="0" err="1">
                <a:solidFill>
                  <a:srgbClr val="141414"/>
                </a:solidFill>
              </a:rPr>
              <a:t>Inivèsite</a:t>
            </a:r>
            <a:r>
              <a:rPr lang="en-US" dirty="0">
                <a:solidFill>
                  <a:srgbClr val="141414"/>
                </a:solidFill>
              </a:rPr>
              <a:t> New York.</a:t>
            </a:r>
            <a:endParaRPr lang="en-US" b="0" i="0" dirty="0">
              <a:solidFill>
                <a:srgbClr val="141414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7C3AA-C7A3-D269-4629-59C4CF6F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299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3155"/>
                </a:solidFill>
              </a:rPr>
              <a:t>Depatman Sèvis Piblik </a:t>
            </a:r>
            <a:endParaRPr lang="en-US" sz="1200" b="1" dirty="0">
              <a:solidFill>
                <a:srgbClr val="1B3155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75755-2713-0B1D-1BF9-0E2F1910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Privilejye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konfidansyèl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kominikasyon</a:t>
            </a:r>
            <a:r>
              <a:rPr lang="en-US" sz="1000" dirty="0">
                <a:solidFill>
                  <a:schemeClr val="bg1"/>
                </a:solidFill>
              </a:rPr>
              <a:t> ki </a:t>
            </a:r>
            <a:r>
              <a:rPr lang="en-US" sz="1000" dirty="0" err="1">
                <a:solidFill>
                  <a:schemeClr val="bg1"/>
                </a:solidFill>
              </a:rPr>
              <a:t>pwoteje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pou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moun</a:t>
            </a:r>
            <a:r>
              <a:rPr lang="en-US" sz="1000" dirty="0">
                <a:solidFill>
                  <a:schemeClr val="bg1"/>
                </a:solidFill>
              </a:rPr>
              <a:t> k ap </a:t>
            </a:r>
            <a:r>
              <a:rPr lang="en-US" sz="1000" dirty="0" err="1">
                <a:solidFill>
                  <a:schemeClr val="bg1"/>
                </a:solidFill>
              </a:rPr>
              <a:t>resevwa</a:t>
            </a:r>
            <a:r>
              <a:rPr lang="en-US" sz="1000" dirty="0">
                <a:solidFill>
                  <a:schemeClr val="bg1"/>
                </a:solidFill>
              </a:rPr>
              <a:t> gen </a:t>
            </a:r>
            <a:r>
              <a:rPr lang="en-US" sz="1000" dirty="0" err="1">
                <a:solidFill>
                  <a:schemeClr val="bg1"/>
                </a:solidFill>
              </a:rPr>
              <a:t>entansyon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sèlman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60940-fc31-4611-9c6d-34001d01958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D4D32D805F14A8D0D8D8EB369A377" ma:contentTypeVersion="15" ma:contentTypeDescription="Create a new document." ma:contentTypeScope="" ma:versionID="869a9d83cf260e78911d0b3b22bb26af">
  <xsd:schema xmlns:xsd="http://www.w3.org/2001/XMLSchema" xmlns:xs="http://www.w3.org/2001/XMLSchema" xmlns:p="http://schemas.microsoft.com/office/2006/metadata/properties" xmlns:ns2="7d760940-fc31-4611-9c6d-34001d01958e" xmlns:ns3="7b83dbe2-6fd2-449a-a932-0d75829bf641" targetNamespace="http://schemas.microsoft.com/office/2006/metadata/properties" ma:root="true" ma:fieldsID="6a7ee75f62466ba2cab0f3a65622ebb3" ns2:_="" ns3:_="">
    <xsd:import namespace="7d760940-fc31-4611-9c6d-34001d01958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60940-fc31-4611-9c6d-34001d01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2bd6da-2edc-42be-afbe-7966d944dce0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E05A4-841E-4856-A673-AA7BD6716E60}">
  <ds:schemaRefs>
    <ds:schemaRef ds:uri="7b83dbe2-6fd2-449a-a932-0d75829bf641"/>
    <ds:schemaRef ds:uri="7d760940-fc31-4611-9c6d-34001d01958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B1D1F0-65AA-4361-9F91-B7028ED70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60940-fc31-4611-9c6d-34001d01958e"/>
    <ds:schemaRef ds:uri="7b83dbe2-6fd2-449a-a932-0d75829bf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8388F7-9673-4834-AD98-0AA20C1F0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2037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Wingdings</vt:lpstr>
      <vt:lpstr>Office Theme</vt:lpstr>
      <vt:lpstr>Depatman Sèvis Piblik (DPU) </vt:lpstr>
      <vt:lpstr>Deklarasyon Misyon</vt:lpstr>
      <vt:lpstr>Komisyon DPU</vt:lpstr>
      <vt:lpstr>Prezidan James M. (Jamie) Van Nostrand</vt:lpstr>
      <vt:lpstr>Prezidan James M. (Jamie) Van Nostrand  Kontinye</vt:lpstr>
      <vt:lpstr>Komisyonè Cecile M. Fraser, Esq.</vt:lpstr>
      <vt:lpstr>Komisyonè Cecile M. Fraser, Esq.  Kontinye</vt:lpstr>
      <vt:lpstr>Komisyonè Staci Rubin, Esq., MPH, MELP</vt:lpstr>
      <vt:lpstr>Komisyonè Staci Rubin, Esq., MPH, MELP  Kontinye</vt:lpstr>
      <vt:lpstr>Divizyon DPU</vt:lpstr>
      <vt:lpstr>Divizyon konsomatè</vt:lpstr>
      <vt:lpstr>Divizyon pouvwa elektrik</vt:lpstr>
      <vt:lpstr>Divizyon gaz</vt:lpstr>
      <vt:lpstr>Divizyon sekirite pipeline</vt:lpstr>
      <vt:lpstr>Divizyon pou sitasyon</vt:lpstr>
      <vt:lpstr>Divizyon pou sitasyon  Kontinye</vt:lpstr>
      <vt:lpstr>Divizyon sipèvizyon transpòtasyon</vt:lpstr>
      <vt:lpstr>Divizyon Rezo Transpò (TNC)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Wayne (DPU)</dc:creator>
  <cp:lastModifiedBy>Kelly, Alanna (DPU)</cp:lastModifiedBy>
  <cp:revision>13</cp:revision>
  <dcterms:created xsi:type="dcterms:W3CDTF">2020-07-08T16:00:40Z</dcterms:created>
  <dcterms:modified xsi:type="dcterms:W3CDTF">2025-09-08T15:55:44Z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10549000.0000000</vt:lpwstr>
  </property>
  <property fmtid="{D5CDD505-2E9C-101B-9397-08002B2CF9AE}" pid="3" name="ContentTypeId">
    <vt:lpwstr>0x010100F77D4D32D805F14A8D0D8D8EB369A377</vt:lpwstr>
  </property>
  <property fmtid="{D5CDD505-2E9C-101B-9397-08002B2CF9AE}" pid="4" name="MediaServiceImageTags">
    <vt:lpwstr/>
  </property>
</Properties>
</file>