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handoutMasterIdLst>
    <p:handoutMasterId r:id="rId24"/>
  </p:handoutMasterIdLst>
  <p:sldIdLst>
    <p:sldId id="275" r:id="rId5"/>
    <p:sldId id="258" r:id="rId6"/>
    <p:sldId id="260" r:id="rId7"/>
    <p:sldId id="261" r:id="rId8"/>
    <p:sldId id="259" r:id="rId9"/>
    <p:sldId id="262" r:id="rId10"/>
    <p:sldId id="263" r:id="rId11"/>
    <p:sldId id="264" r:id="rId12"/>
    <p:sldId id="265" r:id="rId13"/>
    <p:sldId id="274" r:id="rId14"/>
    <p:sldId id="267" r:id="rId15"/>
    <p:sldId id="268" r:id="rId16"/>
    <p:sldId id="269" r:id="rId17"/>
    <p:sldId id="270" r:id="rId18"/>
    <p:sldId id="273" r:id="rId19"/>
    <p:sldId id="276"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75E00-779D-D37A-43F2-1EB060363812}" name="Greene, Andrew (DPU)" initials="GA(" userId="S::andrew.greene@mass.gov::916a76a1-4776-4b8c-8dce-b23d2745d3ca" providerId="AD"/>
  <p188:author id="{E712A600-D884-BED1-52D8-FDF9179E0635}" name="Wang, Wayne (DPU)" initials="WW(" userId="S::Wayne.Wang@mass.gov::8085226e-6965-45cb-b232-48d5c581de57" providerId="AD"/>
  <p188:author id="{B7FAFD18-33E6-4A99-373A-E41CC88728C1}" name="Sharkey, Donna (DPU)" initials="S(" userId="S::donna.sharkey@mass.gov::fedc055d-c53d-40e5-b93e-14a7382e0f2e" providerId="AD"/>
  <p188:author id="{CBFB64BF-2DE9-423B-7AE6-6BFD7BBDF40D}" name="Evans, Joan (DPU)" initials="E(" userId="S::joan.evans@mass.gov::c6632897-7f49-4418-b669-dad468cc8c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ene, Andrew (DPU)" initials="GA(" lastIdx="5" clrIdx="0">
    <p:extLst>
      <p:ext uri="{19B8F6BF-5375-455C-9EA6-DF929625EA0E}">
        <p15:presenceInfo xmlns:p15="http://schemas.microsoft.com/office/powerpoint/2012/main" userId="S::andrew.greene@mass.gov::916a76a1-4776-4b8c-8dce-b23d2745d3ca" providerId="AD"/>
      </p:ext>
    </p:extLst>
  </p:cmAuthor>
  <p:cmAuthor id="2" name="Hazle, Dean (DPU)" initials="HD(" lastIdx="7" clrIdx="1">
    <p:extLst>
      <p:ext uri="{19B8F6BF-5375-455C-9EA6-DF929625EA0E}">
        <p15:presenceInfo xmlns:p15="http://schemas.microsoft.com/office/powerpoint/2012/main" userId="S::Dean.Hazle@mass.gov::dcb5eb74-d517-453a-a5c5-0d486c7e3cc8" providerId="AD"/>
      </p:ext>
    </p:extLst>
  </p:cmAuthor>
  <p:cmAuthor id="3" name="Young, John (DPU)" initials="YJ(" lastIdx="3" clrIdx="2">
    <p:extLst>
      <p:ext uri="{19B8F6BF-5375-455C-9EA6-DF929625EA0E}">
        <p15:presenceInfo xmlns:p15="http://schemas.microsoft.com/office/powerpoint/2012/main" userId="Young, John (DP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55"/>
    <a:srgbClr val="FFFFFF"/>
    <a:srgbClr val="3059D6"/>
    <a:srgbClr val="7D97E5"/>
    <a:srgbClr val="B5C4F0"/>
    <a:srgbClr val="002060"/>
    <a:srgbClr val="1F497D"/>
    <a:srgbClr val="8198B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6" autoAdjust="0"/>
  </p:normalViewPr>
  <p:slideViewPr>
    <p:cSldViewPr snapToGrid="0">
      <p:cViewPr varScale="1">
        <p:scale>
          <a:sx n="104" d="100"/>
          <a:sy n="104" d="100"/>
        </p:scale>
        <p:origin x="83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2C897-B2C0-44E6-AAF4-B8126629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B96C9A-5406-4C25-A6C2-0E5559816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7D260-BC8B-4866-994E-BB3B1D466CA6}" type="datetimeFigureOut">
              <a:rPr lang="en-US" smtClean="0"/>
              <a:t>9/8/2025</a:t>
            </a:fld>
            <a:endParaRPr lang="en-US"/>
          </a:p>
        </p:txBody>
      </p:sp>
      <p:sp>
        <p:nvSpPr>
          <p:cNvPr id="4" name="Footer Placeholder 3">
            <a:extLst>
              <a:ext uri="{FF2B5EF4-FFF2-40B4-BE49-F238E27FC236}">
                <a16:creationId xmlns:a16="http://schemas.microsoft.com/office/drawing/2014/main" id="{9FA1855B-FC35-40FC-A6B2-26CA2617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1D4023-9713-4E52-AB14-4C5C821E3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1160F-D148-4553-9235-BB0D305B45C6}" type="slidenum">
              <a:rPr lang="en-US" smtClean="0"/>
              <a:t>‹#›</a:t>
            </a:fld>
            <a:endParaRPr lang="en-US"/>
          </a:p>
        </p:txBody>
      </p:sp>
    </p:spTree>
    <p:extLst>
      <p:ext uri="{BB962C8B-B14F-4D97-AF65-F5344CB8AC3E}">
        <p14:creationId xmlns:p14="http://schemas.microsoft.com/office/powerpoint/2010/main" val="329506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A15A-97CF-4A50-ACB2-0502BB4CCAA0}"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Nhấp để chỉnh sửa kiểu văn bản chính</a:t>
            </a:r>
          </a:p>
          <a:p>
            <a:pPr lvl="1"/>
            <a:r>
              <a:rPr lang="en-US"/>
              <a:t>Cấp độ 2</a:t>
            </a:r>
          </a:p>
          <a:p>
            <a:pPr lvl="2"/>
            <a:r>
              <a:rPr lang="en-US"/>
              <a:t>Cấp độ 3</a:t>
            </a:r>
          </a:p>
          <a:p>
            <a:pPr lvl="3"/>
            <a:r>
              <a:rPr lang="en-US"/>
              <a:t>Cấp độ 4</a:t>
            </a:r>
          </a:p>
          <a:p>
            <a:pPr lvl="4"/>
            <a:r>
              <a:rPr lang="en-US"/>
              <a:t>Cấp độ 5</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ECD8-6C95-4295-A8D1-C0C1CE85933F}" type="slidenum">
              <a:rPr lang="en-US" smtClean="0"/>
              <a:t>‹#›</a:t>
            </a:fld>
            <a:endParaRPr lang="en-US"/>
          </a:p>
        </p:txBody>
      </p:sp>
    </p:spTree>
    <p:extLst>
      <p:ext uri="{BB962C8B-B14F-4D97-AF65-F5344CB8AC3E}">
        <p14:creationId xmlns:p14="http://schemas.microsoft.com/office/powerpoint/2010/main" val="39665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09FECD8-6C95-4295-A8D1-C0C1CE85933F}" type="slidenum">
              <a:rPr lang="en-US" smtClean="0"/>
              <a:t>3</a:t>
            </a:fld>
            <a:endParaRPr lang="en-US"/>
          </a:p>
        </p:txBody>
      </p:sp>
    </p:spTree>
    <p:extLst>
      <p:ext uri="{BB962C8B-B14F-4D97-AF65-F5344CB8AC3E}">
        <p14:creationId xmlns:p14="http://schemas.microsoft.com/office/powerpoint/2010/main" val="325726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AE-CDB8-43CA-8180-1209AF7B157F}"/>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813FB27-5254-4F46-939F-126B692AC7C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D026-FDAA-4DB4-A000-DC71FB94AD9C}"/>
              </a:ext>
            </a:extLst>
          </p:cNvPr>
          <p:cNvSpPr>
            <a:spLocks noGrp="1"/>
          </p:cNvSpPr>
          <p:nvPr>
            <p:ph type="dt" sz="half" idx="10"/>
          </p:nvPr>
        </p:nvSpPr>
        <p:spPr>
          <a:xfrm>
            <a:off x="7924800" y="5241059"/>
            <a:ext cx="2743200" cy="365125"/>
          </a:xfrm>
          <a:prstGeom prst="rect">
            <a:avLst/>
          </a:prstGeom>
        </p:spPr>
        <p:txBody>
          <a:bodyPr/>
          <a:lstStyle/>
          <a:p>
            <a:fld id="{B204F589-1B05-441C-92A2-CB7204633987}" type="datetime1">
              <a:rPr lang="en-US" smtClean="0"/>
              <a:t>9/8/2025</a:t>
            </a:fld>
            <a:endParaRPr lang="en-US"/>
          </a:p>
        </p:txBody>
      </p:sp>
      <p:sp>
        <p:nvSpPr>
          <p:cNvPr id="5" name="Footer Placeholder 4">
            <a:extLst>
              <a:ext uri="{FF2B5EF4-FFF2-40B4-BE49-F238E27FC236}">
                <a16:creationId xmlns:a16="http://schemas.microsoft.com/office/drawing/2014/main" id="{0968C1B5-4771-4433-9780-31F03501E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3850C-B345-4270-93F3-6CEA22AB989B}"/>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8429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840-0EC9-4981-B720-A75CF6117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BAB1-6E9E-4D0F-86EE-F72A31B0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F096F-B643-4524-8314-44C766FD604B}"/>
              </a:ext>
            </a:extLst>
          </p:cNvPr>
          <p:cNvSpPr>
            <a:spLocks noGrp="1"/>
          </p:cNvSpPr>
          <p:nvPr>
            <p:ph type="dt" sz="half" idx="10"/>
          </p:nvPr>
        </p:nvSpPr>
        <p:spPr>
          <a:xfrm>
            <a:off x="8610599" y="0"/>
            <a:ext cx="2743200" cy="365125"/>
          </a:xfrm>
          <a:prstGeom prst="rect">
            <a:avLst/>
          </a:prstGeom>
        </p:spPr>
        <p:txBody>
          <a:bodyPr/>
          <a:lstStyle/>
          <a:p>
            <a:fld id="{C7C59A7C-179A-46BF-9E27-8FEED852D7A4}" type="datetime1">
              <a:rPr lang="en-US" smtClean="0"/>
              <a:t>9/8/2025</a:t>
            </a:fld>
            <a:endParaRPr lang="en-US"/>
          </a:p>
        </p:txBody>
      </p:sp>
      <p:sp>
        <p:nvSpPr>
          <p:cNvPr id="5" name="Footer Placeholder 4">
            <a:extLst>
              <a:ext uri="{FF2B5EF4-FFF2-40B4-BE49-F238E27FC236}">
                <a16:creationId xmlns:a16="http://schemas.microsoft.com/office/drawing/2014/main" id="{E52BE340-2309-421B-A5AC-AA090199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504F-14DC-439E-9C89-4823A3D1D23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9210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B283-6876-46E1-89F3-C272994D4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FF8AB-BC47-451E-936C-ED79FEBB1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61D6-6BEB-4349-B6DE-B95F14B9A3B9}"/>
              </a:ext>
            </a:extLst>
          </p:cNvPr>
          <p:cNvSpPr>
            <a:spLocks noGrp="1"/>
          </p:cNvSpPr>
          <p:nvPr>
            <p:ph type="dt" sz="half" idx="10"/>
          </p:nvPr>
        </p:nvSpPr>
        <p:spPr>
          <a:xfrm>
            <a:off x="8610600" y="0"/>
            <a:ext cx="2743200" cy="365125"/>
          </a:xfrm>
          <a:prstGeom prst="rect">
            <a:avLst/>
          </a:prstGeom>
        </p:spPr>
        <p:txBody>
          <a:bodyPr/>
          <a:lstStyle/>
          <a:p>
            <a:fld id="{B89CE64C-B018-4BD8-8AE9-66375D371B77}" type="datetime1">
              <a:rPr lang="en-US" smtClean="0"/>
              <a:t>9/8/2025</a:t>
            </a:fld>
            <a:endParaRPr lang="en-US"/>
          </a:p>
        </p:txBody>
      </p:sp>
      <p:sp>
        <p:nvSpPr>
          <p:cNvPr id="5" name="Footer Placeholder 4">
            <a:extLst>
              <a:ext uri="{FF2B5EF4-FFF2-40B4-BE49-F238E27FC236}">
                <a16:creationId xmlns:a16="http://schemas.microsoft.com/office/drawing/2014/main" id="{97C6AFF7-5B6F-4DDE-A477-4D6C7567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A02D-F436-4908-A31E-1A6DAB8884B4}"/>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2585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fld id="{16F5FF6D-2DCB-4A67-9356-4FF7D9B8F28E}" type="datetime1">
              <a:rPr lang="en-US" smtClean="0"/>
              <a:t>9/8/2025</a:t>
            </a:fld>
            <a:endParaRPr lang="en-US"/>
          </a:p>
        </p:txBody>
      </p:sp>
      <p:sp>
        <p:nvSpPr>
          <p:cNvPr id="6" name="Footer Placeholder 4"/>
          <p:cNvSpPr>
            <a:spLocks noGrp="1"/>
          </p:cNvSpPr>
          <p:nvPr>
            <p:ph type="ftr" sz="quarter" idx="11"/>
          </p:nvPr>
        </p:nvSpPr>
        <p:spPr>
          <a:xfrm>
            <a:off x="4165205" y="6356481"/>
            <a:ext cx="3861593" cy="364477"/>
          </a:xfrm>
          <a:prstGeom prst="rect">
            <a:avLst/>
          </a:prstGeom>
        </p:spPr>
        <p:txBody>
          <a:bodyPr/>
          <a:lstStyle>
            <a:lvl1pPr>
              <a:defRPr/>
            </a:lvl1pPr>
          </a:lstStyle>
          <a:p>
            <a:pPr>
              <a:defRPr/>
            </a:pPr>
            <a:endParaRPr lang="en-US"/>
          </a:p>
        </p:txBody>
      </p:sp>
      <p:grpSp>
        <p:nvGrpSpPr>
          <p:cNvPr id="8" name="Group 7">
            <a:extLst>
              <a:ext uri="{FF2B5EF4-FFF2-40B4-BE49-F238E27FC236}">
                <a16:creationId xmlns:a16="http://schemas.microsoft.com/office/drawing/2014/main" id="{AF6D0E07-6128-4CE3-AD34-18BD3555BD93}"/>
              </a:ext>
            </a:extLst>
          </p:cNvPr>
          <p:cNvGrpSpPr/>
          <p:nvPr userDrawn="1"/>
        </p:nvGrpSpPr>
        <p:grpSpPr>
          <a:xfrm>
            <a:off x="101601" y="30050"/>
            <a:ext cx="2059620" cy="1358283"/>
            <a:chOff x="76200" y="30049"/>
            <a:chExt cx="1544715" cy="1358283"/>
          </a:xfrm>
        </p:grpSpPr>
        <p:sp>
          <p:nvSpPr>
            <p:cNvPr id="9" name="Oval 8">
              <a:extLst>
                <a:ext uri="{FF2B5EF4-FFF2-40B4-BE49-F238E27FC236}">
                  <a16:creationId xmlns:a16="http://schemas.microsoft.com/office/drawing/2014/main" id="{A289BDC4-8BF3-491E-9331-CF43FF8B5E0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E8D0BE9-36F8-4698-8DB3-2621C07847AC}"/>
                </a:ext>
              </a:extLst>
            </p:cNvPr>
            <p:cNvPicPr>
              <a:picLocks noChangeAspect="1"/>
            </p:cNvPicPr>
            <p:nvPr/>
          </p:nvPicPr>
          <p:blipFill>
            <a:blip r:embed="rId2"/>
            <a:stretch>
              <a:fillRect/>
            </a:stretch>
          </p:blipFill>
          <p:spPr>
            <a:xfrm>
              <a:off x="129002" y="97451"/>
              <a:ext cx="1380681" cy="1290881"/>
            </a:xfrm>
            <a:prstGeom prst="rect">
              <a:avLst/>
            </a:prstGeom>
          </p:spPr>
        </p:pic>
      </p:grpSp>
      <p:sp>
        <p:nvSpPr>
          <p:cNvPr id="11" name="Rectangle 10">
            <a:extLst>
              <a:ext uri="{FF2B5EF4-FFF2-40B4-BE49-F238E27FC236}">
                <a16:creationId xmlns:a16="http://schemas.microsoft.com/office/drawing/2014/main" id="{F660198C-E940-41F4-9A7A-059243654377}"/>
              </a:ext>
            </a:extLst>
          </p:cNvPr>
          <p:cNvSpPr/>
          <p:nvPr userDrawn="1"/>
        </p:nvSpPr>
        <p:spPr>
          <a:xfrm>
            <a:off x="-130206" y="6474018"/>
            <a:ext cx="3278820" cy="307777"/>
          </a:xfrm>
          <a:prstGeom prst="rect">
            <a:avLst/>
          </a:prstGeom>
          <a:noFill/>
        </p:spPr>
        <p:txBody>
          <a:bodyPr wrap="square" lIns="91440" tIns="45720" rIns="91440" bIns="45720">
            <a:spAutoFit/>
          </a:bodyPr>
          <a:lstStyle/>
          <a:p>
            <a:pPr algn="ctr"/>
            <a:r>
              <a:rPr lang="en-US" sz="1400" cap="none" spc="0">
                <a:ln w="0"/>
                <a:solidFill>
                  <a:schemeClr val="bg1"/>
                </a:solidFill>
                <a:latin typeface="Baskerville Old Face" panose="02020602080505020303" pitchFamily="18" charset="0"/>
              </a:rPr>
              <a:t>Energy Facilities Siting Board</a:t>
            </a:r>
          </a:p>
        </p:txBody>
      </p:sp>
      <p:sp>
        <p:nvSpPr>
          <p:cNvPr id="13" name="Slide Number Placeholder 3">
            <a:extLst>
              <a:ext uri="{FF2B5EF4-FFF2-40B4-BE49-F238E27FC236}">
                <a16:creationId xmlns:a16="http://schemas.microsoft.com/office/drawing/2014/main" id="{A9718607-4A60-4504-B076-17A19E31A344}"/>
              </a:ext>
            </a:extLst>
          </p:cNvPr>
          <p:cNvSpPr>
            <a:spLocks noGrp="1"/>
          </p:cNvSpPr>
          <p:nvPr>
            <p:ph type="sldNum" sz="quarter" idx="4294967295"/>
          </p:nvPr>
        </p:nvSpPr>
        <p:spPr>
          <a:xfrm>
            <a:off x="9224245" y="6183527"/>
            <a:ext cx="2845593" cy="364477"/>
          </a:xfrm>
        </p:spPr>
        <p:txBody>
          <a:bodyPr/>
          <a:lstStyle/>
          <a:p>
            <a:pPr>
              <a:defRPr/>
            </a:pPr>
            <a:fld id="{4D363A67-5542-4187-87DF-F6FA1FA4ECA6}" type="slidenum">
              <a:rPr lang="en-US">
                <a:ln w="0"/>
                <a:solidFill>
                  <a:schemeClr val="bg1"/>
                </a:solidFill>
                <a:latin typeface="Baskerville Old Face" panose="02020602080505020303" pitchFamily="18" charset="0"/>
                <a:cs typeface="Arial" charset="0"/>
              </a:rPr>
              <a:pPr>
                <a:defRPr/>
              </a:pPr>
              <a:t>‹#›</a:t>
            </a:fld>
            <a:endParaRPr lang="en-US">
              <a:ln w="0"/>
              <a:solidFill>
                <a:schemeClr val="bg1"/>
              </a:solidFill>
              <a:latin typeface="Baskerville Old Face" panose="02020602080505020303" pitchFamily="18" charset="0"/>
              <a:cs typeface="Arial" charset="0"/>
            </a:endParaRPr>
          </a:p>
        </p:txBody>
      </p:sp>
    </p:spTree>
    <p:extLst>
      <p:ext uri="{BB962C8B-B14F-4D97-AF65-F5344CB8AC3E}">
        <p14:creationId xmlns:p14="http://schemas.microsoft.com/office/powerpoint/2010/main" val="21137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A7B-7D3B-4042-BADF-D0D8358D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A4422-1051-4966-A619-433654E4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7F86C-3F81-444E-A375-A4522EF01259}"/>
              </a:ext>
            </a:extLst>
          </p:cNvPr>
          <p:cNvSpPr>
            <a:spLocks noGrp="1"/>
          </p:cNvSpPr>
          <p:nvPr>
            <p:ph type="dt" sz="half" idx="10"/>
          </p:nvPr>
        </p:nvSpPr>
        <p:spPr>
          <a:xfrm>
            <a:off x="8610599" y="0"/>
            <a:ext cx="2743200" cy="365125"/>
          </a:xfrm>
          <a:prstGeom prst="rect">
            <a:avLst/>
          </a:prstGeom>
        </p:spPr>
        <p:txBody>
          <a:bodyPr/>
          <a:lstStyle/>
          <a:p>
            <a:fld id="{D465A430-17B4-46A9-8D24-5DBEB6C5477D}" type="datetime1">
              <a:rPr lang="en-US" smtClean="0"/>
              <a:t>9/8/2025</a:t>
            </a:fld>
            <a:endParaRPr lang="en-US"/>
          </a:p>
        </p:txBody>
      </p:sp>
      <p:sp>
        <p:nvSpPr>
          <p:cNvPr id="5" name="Footer Placeholder 4">
            <a:extLst>
              <a:ext uri="{FF2B5EF4-FFF2-40B4-BE49-F238E27FC236}">
                <a16:creationId xmlns:a16="http://schemas.microsoft.com/office/drawing/2014/main" id="{97A3F0D5-7313-4559-A1E7-BEB2FA394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20FB2-5DDF-4C02-9200-B8467273835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40447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38E0-88D8-4D36-B00E-CBDAC913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EC86F-44B2-4174-82A1-3589074F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BADD6-C753-4864-A605-E644193D1A7A}"/>
              </a:ext>
            </a:extLst>
          </p:cNvPr>
          <p:cNvSpPr>
            <a:spLocks noGrp="1"/>
          </p:cNvSpPr>
          <p:nvPr>
            <p:ph type="dt" sz="half" idx="10"/>
          </p:nvPr>
        </p:nvSpPr>
        <p:spPr>
          <a:xfrm>
            <a:off x="8604250" y="5700730"/>
            <a:ext cx="2743200" cy="365125"/>
          </a:xfrm>
          <a:prstGeom prst="rect">
            <a:avLst/>
          </a:prstGeom>
        </p:spPr>
        <p:txBody>
          <a:bodyPr/>
          <a:lstStyle/>
          <a:p>
            <a:fld id="{6342D425-D937-407C-BB2A-A895D37E76FD}" type="datetime1">
              <a:rPr lang="en-US" smtClean="0"/>
              <a:t>9/8/2025</a:t>
            </a:fld>
            <a:endParaRPr lang="en-US"/>
          </a:p>
        </p:txBody>
      </p:sp>
      <p:sp>
        <p:nvSpPr>
          <p:cNvPr id="5" name="Footer Placeholder 4">
            <a:extLst>
              <a:ext uri="{FF2B5EF4-FFF2-40B4-BE49-F238E27FC236}">
                <a16:creationId xmlns:a16="http://schemas.microsoft.com/office/drawing/2014/main" id="{AFF41DC3-C0F1-42AB-8A28-984AF7AD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24F37-8D7F-4501-9EF0-B3472E82D2A1}"/>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5836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D0B-ED21-49C2-B5C0-674EF6EA6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87ED8-068C-474D-A778-51087F986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B3237-CE6F-49AC-99FA-0C49F174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77A7-BFA5-439C-A40D-F6F49A498976}"/>
              </a:ext>
            </a:extLst>
          </p:cNvPr>
          <p:cNvSpPr>
            <a:spLocks noGrp="1"/>
          </p:cNvSpPr>
          <p:nvPr>
            <p:ph type="dt" sz="half" idx="10"/>
          </p:nvPr>
        </p:nvSpPr>
        <p:spPr>
          <a:xfrm>
            <a:off x="8610599" y="0"/>
            <a:ext cx="2743200" cy="365125"/>
          </a:xfrm>
          <a:prstGeom prst="rect">
            <a:avLst/>
          </a:prstGeom>
        </p:spPr>
        <p:txBody>
          <a:bodyPr/>
          <a:lstStyle/>
          <a:p>
            <a:fld id="{34ED8CEF-BED6-4EA2-8D39-A0A54117FBD3}" type="datetime1">
              <a:rPr lang="en-US" smtClean="0"/>
              <a:t>9/8/2025</a:t>
            </a:fld>
            <a:endParaRPr lang="en-US"/>
          </a:p>
        </p:txBody>
      </p:sp>
      <p:sp>
        <p:nvSpPr>
          <p:cNvPr id="6" name="Footer Placeholder 5">
            <a:extLst>
              <a:ext uri="{FF2B5EF4-FFF2-40B4-BE49-F238E27FC236}">
                <a16:creationId xmlns:a16="http://schemas.microsoft.com/office/drawing/2014/main" id="{79F99968-D698-44A7-8431-FC82B08E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F31AE-EDBB-4233-8102-2A6B8E73034C}"/>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62281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1E9-813A-4E15-A28B-455E7C47EC48}"/>
              </a:ext>
            </a:extLst>
          </p:cNvPr>
          <p:cNvSpPr>
            <a:spLocks noGrp="1"/>
          </p:cNvSpPr>
          <p:nvPr>
            <p:ph type="title"/>
          </p:nvPr>
        </p:nvSpPr>
        <p:spPr>
          <a:xfrm>
            <a:off x="1505526" y="365125"/>
            <a:ext cx="98498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34051-B45F-42B2-B91B-43BF4C715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1590-6D50-46D7-A1AE-AD5CB6164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F8680-9E44-43B6-B024-9E68D12D6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B7D6-D6C8-4694-A308-9046AD6C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851FA-6779-49CF-BF02-3B6B11AC1E09}"/>
              </a:ext>
            </a:extLst>
          </p:cNvPr>
          <p:cNvSpPr>
            <a:spLocks noGrp="1"/>
          </p:cNvSpPr>
          <p:nvPr>
            <p:ph type="dt" sz="half" idx="10"/>
          </p:nvPr>
        </p:nvSpPr>
        <p:spPr>
          <a:xfrm>
            <a:off x="8612188" y="-35736"/>
            <a:ext cx="2743200" cy="365125"/>
          </a:xfrm>
          <a:prstGeom prst="rect">
            <a:avLst/>
          </a:prstGeom>
        </p:spPr>
        <p:txBody>
          <a:bodyPr/>
          <a:lstStyle/>
          <a:p>
            <a:fld id="{F9EB1DC6-C0CB-4311-AC9A-9CC6D3E5AD2D}" type="datetime1">
              <a:rPr lang="en-US" smtClean="0"/>
              <a:t>9/8/2025</a:t>
            </a:fld>
            <a:endParaRPr lang="en-US"/>
          </a:p>
        </p:txBody>
      </p:sp>
      <p:sp>
        <p:nvSpPr>
          <p:cNvPr id="8" name="Footer Placeholder 7">
            <a:extLst>
              <a:ext uri="{FF2B5EF4-FFF2-40B4-BE49-F238E27FC236}">
                <a16:creationId xmlns:a16="http://schemas.microsoft.com/office/drawing/2014/main" id="{9221FBD9-D3DC-4425-A104-28E363DF0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CE017-9C64-45C4-BCEE-9F886D3364BF}"/>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40921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635D-2895-40C3-9829-B8FC2B88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F4B7E-02E1-4C4E-92E2-9D3610FF7454}"/>
              </a:ext>
            </a:extLst>
          </p:cNvPr>
          <p:cNvSpPr>
            <a:spLocks noGrp="1"/>
          </p:cNvSpPr>
          <p:nvPr>
            <p:ph type="dt" sz="half" idx="10"/>
          </p:nvPr>
        </p:nvSpPr>
        <p:spPr>
          <a:xfrm>
            <a:off x="8610599" y="0"/>
            <a:ext cx="2743200" cy="365125"/>
          </a:xfrm>
          <a:prstGeom prst="rect">
            <a:avLst/>
          </a:prstGeom>
        </p:spPr>
        <p:txBody>
          <a:bodyPr/>
          <a:lstStyle/>
          <a:p>
            <a:fld id="{5DBE0910-9B1A-47EE-9506-199E6604B44F}" type="datetime1">
              <a:rPr lang="en-US" smtClean="0"/>
              <a:t>9/8/2025</a:t>
            </a:fld>
            <a:endParaRPr lang="en-US"/>
          </a:p>
        </p:txBody>
      </p:sp>
      <p:sp>
        <p:nvSpPr>
          <p:cNvPr id="4" name="Footer Placeholder 3">
            <a:extLst>
              <a:ext uri="{FF2B5EF4-FFF2-40B4-BE49-F238E27FC236}">
                <a16:creationId xmlns:a16="http://schemas.microsoft.com/office/drawing/2014/main" id="{71758763-7664-4511-8302-10EACBCFA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9299A-B7F2-4249-8CFC-6C2454C5A145}"/>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416563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0B098-D7AD-47FC-8F5F-6F99C172038E}"/>
              </a:ext>
            </a:extLst>
          </p:cNvPr>
          <p:cNvSpPr>
            <a:spLocks noGrp="1"/>
          </p:cNvSpPr>
          <p:nvPr>
            <p:ph type="dt" sz="half" idx="10"/>
          </p:nvPr>
        </p:nvSpPr>
        <p:spPr>
          <a:xfrm>
            <a:off x="9388297" y="-7505"/>
            <a:ext cx="2743200" cy="365125"/>
          </a:xfrm>
          <a:prstGeom prst="rect">
            <a:avLst/>
          </a:prstGeom>
        </p:spPr>
        <p:txBody>
          <a:bodyPr/>
          <a:lstStyle/>
          <a:p>
            <a:fld id="{F2EE0499-3020-47E2-942A-E3F4A521481A}" type="datetime1">
              <a:rPr lang="en-US" smtClean="0"/>
              <a:t>9/8/2025</a:t>
            </a:fld>
            <a:endParaRPr lang="en-US"/>
          </a:p>
        </p:txBody>
      </p:sp>
      <p:sp>
        <p:nvSpPr>
          <p:cNvPr id="3" name="Footer Placeholder 2">
            <a:extLst>
              <a:ext uri="{FF2B5EF4-FFF2-40B4-BE49-F238E27FC236}">
                <a16:creationId xmlns:a16="http://schemas.microsoft.com/office/drawing/2014/main" id="{FEF46F0F-5B99-4E0F-9194-F25B3CE72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3331A-5532-4C29-9409-9421DB94F9B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24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72A-7A8B-416C-8E3A-9770F8E659DF}"/>
              </a:ext>
            </a:extLst>
          </p:cNvPr>
          <p:cNvSpPr>
            <a:spLocks noGrp="1"/>
          </p:cNvSpPr>
          <p:nvPr>
            <p:ph type="title"/>
          </p:nvPr>
        </p:nvSpPr>
        <p:spPr>
          <a:xfrm>
            <a:off x="1477818" y="457200"/>
            <a:ext cx="32942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6C24B-FABF-498C-A83D-8ADF3E28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593C5-D019-4E19-87D1-C24018B6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F253-D811-4E6A-8F03-74DF898083AA}"/>
              </a:ext>
            </a:extLst>
          </p:cNvPr>
          <p:cNvSpPr>
            <a:spLocks noGrp="1"/>
          </p:cNvSpPr>
          <p:nvPr>
            <p:ph type="dt" sz="half" idx="10"/>
          </p:nvPr>
        </p:nvSpPr>
        <p:spPr>
          <a:xfrm>
            <a:off x="8612188" y="1732"/>
            <a:ext cx="2743200" cy="365125"/>
          </a:xfrm>
          <a:prstGeom prst="rect">
            <a:avLst/>
          </a:prstGeom>
        </p:spPr>
        <p:txBody>
          <a:bodyPr/>
          <a:lstStyle/>
          <a:p>
            <a:fld id="{596C36AC-182C-4B51-9ABA-FF6EB8B68AF1}" type="datetime1">
              <a:rPr lang="en-US" smtClean="0"/>
              <a:t>9/8/2025</a:t>
            </a:fld>
            <a:endParaRPr lang="en-US"/>
          </a:p>
        </p:txBody>
      </p:sp>
      <p:sp>
        <p:nvSpPr>
          <p:cNvPr id="6" name="Footer Placeholder 5">
            <a:extLst>
              <a:ext uri="{FF2B5EF4-FFF2-40B4-BE49-F238E27FC236}">
                <a16:creationId xmlns:a16="http://schemas.microsoft.com/office/drawing/2014/main" id="{3C21205E-D291-420B-90B1-C18D4EE48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3A40-D9A5-4C60-9E99-17CE8DB4721E}"/>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3728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16-4FE6-4544-B74F-A916C3805428}"/>
              </a:ext>
            </a:extLst>
          </p:cNvPr>
          <p:cNvSpPr>
            <a:spLocks noGrp="1"/>
          </p:cNvSpPr>
          <p:nvPr>
            <p:ph type="title"/>
          </p:nvPr>
        </p:nvSpPr>
        <p:spPr>
          <a:xfrm>
            <a:off x="1514764" y="457200"/>
            <a:ext cx="3257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9A5D8-0936-4FD7-A0DC-22AD070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3BA15-63E2-418E-BD5E-0F9F9F350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32250-AB9C-4D78-A086-C4BC937787BA}"/>
              </a:ext>
            </a:extLst>
          </p:cNvPr>
          <p:cNvSpPr>
            <a:spLocks noGrp="1"/>
          </p:cNvSpPr>
          <p:nvPr>
            <p:ph type="dt" sz="half" idx="10"/>
          </p:nvPr>
        </p:nvSpPr>
        <p:spPr>
          <a:xfrm>
            <a:off x="8612188" y="0"/>
            <a:ext cx="2743200" cy="365125"/>
          </a:xfrm>
          <a:prstGeom prst="rect">
            <a:avLst/>
          </a:prstGeom>
        </p:spPr>
        <p:txBody>
          <a:bodyPr/>
          <a:lstStyle/>
          <a:p>
            <a:fld id="{8344D348-A498-4AEF-9A57-33FBF9F44368}" type="datetime1">
              <a:rPr lang="en-US" smtClean="0"/>
              <a:t>9/8/2025</a:t>
            </a:fld>
            <a:endParaRPr lang="en-US"/>
          </a:p>
        </p:txBody>
      </p:sp>
      <p:sp>
        <p:nvSpPr>
          <p:cNvPr id="6" name="Footer Placeholder 5">
            <a:extLst>
              <a:ext uri="{FF2B5EF4-FFF2-40B4-BE49-F238E27FC236}">
                <a16:creationId xmlns:a16="http://schemas.microsoft.com/office/drawing/2014/main" id="{F38C15B7-5E68-4EF1-BE9C-8145CCE07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4F29A-786E-40BA-84B3-11BD1DD0851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4244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FB0F97-F681-4BC3-8F42-33EC141740C7}"/>
              </a:ext>
            </a:extLst>
          </p:cNvPr>
          <p:cNvGrpSpPr/>
          <p:nvPr userDrawn="1"/>
        </p:nvGrpSpPr>
        <p:grpSpPr>
          <a:xfrm>
            <a:off x="76200" y="30049"/>
            <a:ext cx="1544715" cy="1358283"/>
            <a:chOff x="76200" y="30049"/>
            <a:chExt cx="1544715" cy="1358283"/>
          </a:xfrm>
        </p:grpSpPr>
        <p:sp>
          <p:nvSpPr>
            <p:cNvPr id="8" name="Oval 7">
              <a:extLst>
                <a:ext uri="{FF2B5EF4-FFF2-40B4-BE49-F238E27FC236}">
                  <a16:creationId xmlns:a16="http://schemas.microsoft.com/office/drawing/2014/main" id="{E9AF10E7-0CC9-439D-84CF-1D783890029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F48ACC-037A-4D70-90D1-E2E216EC817C}"/>
                </a:ext>
              </a:extLst>
            </p:cNvPr>
            <p:cNvPicPr>
              <a:picLocks noChangeAspect="1"/>
            </p:cNvPicPr>
            <p:nvPr userDrawn="1"/>
          </p:nvPicPr>
          <p:blipFill>
            <a:blip r:embed="rId14"/>
            <a:stretch>
              <a:fillRect/>
            </a:stretch>
          </p:blipFill>
          <p:spPr>
            <a:xfrm>
              <a:off x="129002" y="97451"/>
              <a:ext cx="1380681" cy="1290881"/>
            </a:xfrm>
            <a:prstGeom prst="rect">
              <a:avLst/>
            </a:prstGeom>
          </p:spPr>
        </p:pic>
      </p:grpSp>
      <p:sp>
        <p:nvSpPr>
          <p:cNvPr id="11" name="Right Triangle 10">
            <a:extLst>
              <a:ext uri="{FF2B5EF4-FFF2-40B4-BE49-F238E27FC236}">
                <a16:creationId xmlns:a16="http://schemas.microsoft.com/office/drawing/2014/main" id="{4BF77A76-9793-4C97-819F-BFAFD670D012}"/>
              </a:ext>
            </a:extLst>
          </p:cNvPr>
          <p:cNvSpPr/>
          <p:nvPr/>
        </p:nvSpPr>
        <p:spPr bwMode="auto">
          <a:xfrm>
            <a:off x="-3355" y="9236"/>
            <a:ext cx="857251" cy="6858000"/>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2" name="Right Triangle 11">
            <a:extLst>
              <a:ext uri="{FF2B5EF4-FFF2-40B4-BE49-F238E27FC236}">
                <a16:creationId xmlns:a16="http://schemas.microsoft.com/office/drawing/2014/main" id="{4B5CBA7A-4702-4582-AF68-D418726DAD2C}"/>
              </a:ext>
            </a:extLst>
          </p:cNvPr>
          <p:cNvSpPr/>
          <p:nvPr userDrawn="1"/>
        </p:nvSpPr>
        <p:spPr bwMode="auto">
          <a:xfrm rot="5400000" flipH="1">
            <a:off x="4238917" y="1775005"/>
            <a:ext cx="849960" cy="9334501"/>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3" name="Right Triangle 12">
            <a:extLst>
              <a:ext uri="{FF2B5EF4-FFF2-40B4-BE49-F238E27FC236}">
                <a16:creationId xmlns:a16="http://schemas.microsoft.com/office/drawing/2014/main" id="{B49458E2-07D2-4E5C-B5EF-30AA340E8FA9}"/>
              </a:ext>
            </a:extLst>
          </p:cNvPr>
          <p:cNvSpPr/>
          <p:nvPr/>
        </p:nvSpPr>
        <p:spPr bwMode="auto">
          <a:xfrm rot="10800000" flipV="1">
            <a:off x="3235147" y="6042060"/>
            <a:ext cx="8953499" cy="825176"/>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2" name="Title Placeholder 1">
            <a:extLst>
              <a:ext uri="{FF2B5EF4-FFF2-40B4-BE49-F238E27FC236}">
                <a16:creationId xmlns:a16="http://schemas.microsoft.com/office/drawing/2014/main" id="{71AFCB4D-AD61-436B-9701-D12F4E38AD76}"/>
              </a:ext>
            </a:extLst>
          </p:cNvPr>
          <p:cNvSpPr>
            <a:spLocks noGrp="1"/>
          </p:cNvSpPr>
          <p:nvPr userDrawn="1">
            <p:ph type="title"/>
          </p:nvPr>
        </p:nvSpPr>
        <p:spPr>
          <a:xfrm>
            <a:off x="1562485" y="365125"/>
            <a:ext cx="9791314" cy="1325563"/>
          </a:xfrm>
          <a:prstGeom prst="rect">
            <a:avLst/>
          </a:prstGeom>
        </p:spPr>
        <p:txBody>
          <a:bodyPr vert="horz" lIns="91440" tIns="45720" rIns="91440" bIns="45720" rtlCol="0" anchor="ctr">
            <a:normAutofit/>
          </a:bodyPr>
          <a:lstStyle/>
          <a:p>
            <a:r>
              <a:rPr lang="en-US"/>
              <a:t>Nhấp để chỉnh sửa kiểu tiêu đề chính</a:t>
            </a:r>
          </a:p>
        </p:txBody>
      </p:sp>
      <p:sp>
        <p:nvSpPr>
          <p:cNvPr id="3" name="Text Placeholder 2">
            <a:extLst>
              <a:ext uri="{FF2B5EF4-FFF2-40B4-BE49-F238E27FC236}">
                <a16:creationId xmlns:a16="http://schemas.microsoft.com/office/drawing/2014/main" id="{84AA9702-3AE9-42C1-8450-E266E9307ED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Nhấp để chỉnh sửa kiểu văn bản chính</a:t>
            </a:r>
          </a:p>
          <a:p>
            <a:pPr lvl="1"/>
            <a:r>
              <a:rPr lang="en-US"/>
              <a:t>Cấp độ 2</a:t>
            </a:r>
          </a:p>
          <a:p>
            <a:pPr lvl="2"/>
            <a:r>
              <a:rPr lang="en-US"/>
              <a:t>Cấp độ 3</a:t>
            </a:r>
          </a:p>
          <a:p>
            <a:pPr lvl="3"/>
            <a:r>
              <a:rPr lang="en-US"/>
              <a:t>Cấp độ 4</a:t>
            </a:r>
          </a:p>
          <a:p>
            <a:pPr lvl="4"/>
            <a:r>
              <a:rPr lang="en-US"/>
              <a:t>Cấp độ 5</a:t>
            </a:r>
          </a:p>
        </p:txBody>
      </p:sp>
      <p:sp>
        <p:nvSpPr>
          <p:cNvPr id="4" name="Date Placeholder 3">
            <a:extLst>
              <a:ext uri="{FF2B5EF4-FFF2-40B4-BE49-F238E27FC236}">
                <a16:creationId xmlns:a16="http://schemas.microsoft.com/office/drawing/2014/main" id="{84438E51-4DAD-4F46-817B-AE0415DA7004}"/>
              </a:ext>
            </a:extLst>
          </p:cNvPr>
          <p:cNvSpPr>
            <a:spLocks noGrp="1"/>
          </p:cNvSpPr>
          <p:nvPr userDrawn="1">
            <p:ph type="dt" sz="half" idx="2"/>
          </p:nvPr>
        </p:nvSpPr>
        <p:spPr>
          <a:xfrm>
            <a:off x="8610600" y="3175"/>
            <a:ext cx="27432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68F225D8-931A-4F45-BC87-BC31C99FF9FB}" type="datetime1">
              <a:rPr lang="en-US" smtClean="0"/>
              <a:t>9/8/2025</a:t>
            </a:fld>
            <a:endParaRPr lang="en-US"/>
          </a:p>
        </p:txBody>
      </p:sp>
      <p:sp>
        <p:nvSpPr>
          <p:cNvPr id="5" name="Footer Placeholder 4">
            <a:extLst>
              <a:ext uri="{FF2B5EF4-FFF2-40B4-BE49-F238E27FC236}">
                <a16:creationId xmlns:a16="http://schemas.microsoft.com/office/drawing/2014/main" id="{F4AEC10C-29AE-4F45-B531-D992ACCCF482}"/>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ED762C8-CDA4-4C22-8BCA-4A739B6774B4}"/>
              </a:ext>
            </a:extLst>
          </p:cNvPr>
          <p:cNvSpPr>
            <a:spLocks noGrp="1"/>
          </p:cNvSpPr>
          <p:nvPr userDrawn="1">
            <p:ph type="sldNum" sz="quarter" idx="4"/>
          </p:nvPr>
        </p:nvSpPr>
        <p:spPr>
          <a:xfrm>
            <a:off x="9369825" y="6189836"/>
            <a:ext cx="27432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cs typeface="Calibri" panose="020F0502020204030204" pitchFamily="34" charset="0"/>
              </a:defRPr>
            </a:lvl1pPr>
          </a:lstStyle>
          <a:p>
            <a:fld id="{916DD4DD-C7C6-4D6D-8F5D-DD8D6ECDBD3A}" type="slidenum">
              <a:rPr lang="en-US" smtClean="0"/>
              <a:t>‹#›</a:t>
            </a:fld>
            <a:endParaRPr lang="en-US"/>
          </a:p>
        </p:txBody>
      </p:sp>
      <p:sp>
        <p:nvSpPr>
          <p:cNvPr id="14" name="Rectangle 13">
            <a:extLst>
              <a:ext uri="{FF2B5EF4-FFF2-40B4-BE49-F238E27FC236}">
                <a16:creationId xmlns:a16="http://schemas.microsoft.com/office/drawing/2014/main" id="{7D4271B5-0BDE-41ED-9D8D-A4AEBE2425AB}"/>
              </a:ext>
            </a:extLst>
          </p:cNvPr>
          <p:cNvSpPr/>
          <p:nvPr userDrawn="1"/>
        </p:nvSpPr>
        <p:spPr>
          <a:xfrm>
            <a:off x="244284" y="6477081"/>
            <a:ext cx="3278820" cy="276999"/>
          </a:xfrm>
          <a:prstGeom prst="rect">
            <a:avLst/>
          </a:prstGeom>
          <a:noFill/>
        </p:spPr>
        <p:txBody>
          <a:bodyPr wrap="square" lIns="91440" tIns="45720" rIns="91440" bIns="45720">
            <a:spAutoFit/>
          </a:bodyPr>
          <a:lstStyle/>
          <a:p>
            <a:pPr algn="ctr"/>
            <a:r>
              <a:rPr lang="en-US" sz="1200" cap="none" spc="0">
                <a:ln w="0"/>
                <a:solidFill>
                  <a:schemeClr val="bg1"/>
                </a:solidFill>
                <a:latin typeface="Calibri" panose="020F0502020204030204" pitchFamily="34" charset="0"/>
                <a:cs typeface="Calibri" panose="020F0502020204030204" pitchFamily="34" charset="0"/>
              </a:rPr>
              <a:t>Phòng Dịch vụ Công cộng</a:t>
            </a:r>
          </a:p>
        </p:txBody>
      </p:sp>
      <p:sp>
        <p:nvSpPr>
          <p:cNvPr id="15" name="Title 8">
            <a:extLst>
              <a:ext uri="{FF2B5EF4-FFF2-40B4-BE49-F238E27FC236}">
                <a16:creationId xmlns:a16="http://schemas.microsoft.com/office/drawing/2014/main" id="{9BD9A975-4A53-43FB-A346-3D6B69FC67A2}"/>
              </a:ext>
            </a:extLst>
          </p:cNvPr>
          <p:cNvSpPr txBox="1">
            <a:spLocks/>
          </p:cNvSpPr>
          <p:nvPr userDrawn="1"/>
        </p:nvSpPr>
        <p:spPr bwMode="auto">
          <a:xfrm>
            <a:off x="7810500" y="6507859"/>
            <a:ext cx="438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a:lstStyle>
          <a:p>
            <a:r>
              <a:rPr lang="en-US" sz="1000">
                <a:ln w="0"/>
                <a:solidFill>
                  <a:schemeClr val="bg1"/>
                </a:solidFill>
                <a:latin typeface="Calibri" panose="020F0502020204030204" pitchFamily="34" charset="0"/>
                <a:ea typeface="+mn-ea"/>
                <a:cs typeface="Calibri" panose="020F0502020204030204" pitchFamily="34" charset="0"/>
              </a:rPr>
              <a:t>Thông tin đặc quyền, bí mật, được bảo vệ, chỉ dành cho người nhận dự định.</a:t>
            </a:r>
          </a:p>
        </p:txBody>
      </p:sp>
    </p:spTree>
    <p:extLst>
      <p:ext uri="{BB962C8B-B14F-4D97-AF65-F5344CB8AC3E}">
        <p14:creationId xmlns:p14="http://schemas.microsoft.com/office/powerpoint/2010/main" val="14256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249B3D-A1AF-AD9C-BDD6-54B4E879C61D}"/>
              </a:ext>
            </a:extLst>
          </p:cNvPr>
          <p:cNvSpPr>
            <a:spLocks noGrp="1"/>
          </p:cNvSpPr>
          <p:nvPr>
            <p:ph type="ctrTitle"/>
          </p:nvPr>
        </p:nvSpPr>
        <p:spPr/>
        <p:txBody>
          <a:bodyPr>
            <a:normAutofit/>
          </a:bodyPr>
          <a:lstStyle/>
          <a:p>
            <a:r>
              <a:rPr lang="en-US" sz="5400" b="1" dirty="0" err="1">
                <a:solidFill>
                  <a:schemeClr val="accent1">
                    <a:lumMod val="50000"/>
                  </a:schemeClr>
                </a:solidFill>
              </a:rPr>
              <a:t>Bộ</a:t>
            </a:r>
            <a:r>
              <a:rPr lang="en-US" sz="5400" b="1" dirty="0">
                <a:solidFill>
                  <a:schemeClr val="accent1">
                    <a:lumMod val="50000"/>
                  </a:schemeClr>
                </a:solidFill>
              </a:rPr>
              <a:t> </a:t>
            </a:r>
            <a:r>
              <a:rPr lang="en-US" sz="5400" b="1" dirty="0" err="1">
                <a:solidFill>
                  <a:schemeClr val="accent1">
                    <a:lumMod val="50000"/>
                  </a:schemeClr>
                </a:solidFill>
              </a:rPr>
              <a:t>Tiện</a:t>
            </a:r>
            <a:r>
              <a:rPr lang="en-US" sz="5400" b="1" dirty="0">
                <a:solidFill>
                  <a:schemeClr val="accent1">
                    <a:lumMod val="50000"/>
                  </a:schemeClr>
                </a:solidFill>
              </a:rPr>
              <a:t> </a:t>
            </a:r>
            <a:r>
              <a:rPr lang="en-US" sz="5400" b="1" dirty="0" err="1">
                <a:solidFill>
                  <a:schemeClr val="accent1">
                    <a:lumMod val="50000"/>
                  </a:schemeClr>
                </a:solidFill>
              </a:rPr>
              <a:t>ích</a:t>
            </a:r>
            <a:r>
              <a:rPr lang="en-US" sz="5400" b="1" dirty="0">
                <a:solidFill>
                  <a:schemeClr val="accent1">
                    <a:lumMod val="50000"/>
                  </a:schemeClr>
                </a:solidFill>
              </a:rPr>
              <a:t> Công cộng (DPU)</a:t>
            </a:r>
          </a:p>
        </p:txBody>
      </p:sp>
      <p:sp>
        <p:nvSpPr>
          <p:cNvPr id="6" name="Subtitle 5">
            <a:extLst>
              <a:ext uri="{FF2B5EF4-FFF2-40B4-BE49-F238E27FC236}">
                <a16:creationId xmlns:a16="http://schemas.microsoft.com/office/drawing/2014/main" id="{A7515FED-0894-8801-BB13-C77E03E2B6E2}"/>
              </a:ext>
            </a:extLst>
          </p:cNvPr>
          <p:cNvSpPr>
            <a:spLocks noGrp="1"/>
          </p:cNvSpPr>
          <p:nvPr>
            <p:ph type="subTitle" idx="1"/>
          </p:nvPr>
        </p:nvSpPr>
        <p:spPr/>
        <p:txBody>
          <a:bodyPr>
            <a:normAutofit/>
          </a:bodyPr>
          <a:lstStyle/>
          <a:p>
            <a:r>
              <a:rPr lang="en-US" sz="1800" i="1" dirty="0"/>
              <a:t>Để xem trình chiếu này bằng ngôn ngữ khác hoặc định dạng dễ truy cập, </a:t>
            </a:r>
            <a:br>
              <a:rPr lang="en-US" sz="1800" i="1" dirty="0"/>
            </a:br>
            <a:r>
              <a:rPr lang="en-US" sz="1800" i="1" dirty="0"/>
              <a:t>vui lòng </a:t>
            </a:r>
            <a:r>
              <a:rPr lang="en-US" sz="1800" i="1" dirty="0" err="1"/>
              <a:t>truy</a:t>
            </a:r>
            <a:r>
              <a:rPr lang="en-US" sz="1800" i="1" dirty="0"/>
              <a:t> </a:t>
            </a:r>
            <a:r>
              <a:rPr lang="en-US" sz="1800" i="1" dirty="0" err="1"/>
              <a:t>cập</a:t>
            </a:r>
            <a:endParaRPr lang="en-US" sz="1800" b="1" i="1" u="sng" dirty="0"/>
          </a:p>
        </p:txBody>
      </p:sp>
      <p:sp>
        <p:nvSpPr>
          <p:cNvPr id="7" name="TextBox 6">
            <a:extLst>
              <a:ext uri="{FF2B5EF4-FFF2-40B4-BE49-F238E27FC236}">
                <a16:creationId xmlns:a16="http://schemas.microsoft.com/office/drawing/2014/main" id="{B4298B25-C153-14F2-51F8-D826B4E5096E}"/>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3">
            <a:extLst>
              <a:ext uri="{FF2B5EF4-FFF2-40B4-BE49-F238E27FC236}">
                <a16:creationId xmlns:a16="http://schemas.microsoft.com/office/drawing/2014/main" id="{870E96C3-ADD5-DBF9-DDB5-85BE31856F2F}"/>
              </a:ext>
            </a:extLst>
          </p:cNvPr>
          <p:cNvSpPr>
            <a:spLocks noGrp="1"/>
          </p:cNvSpPr>
          <p:nvPr>
            <p:ph type="sldNum" sz="quarter" idx="12"/>
          </p:nvPr>
        </p:nvSpPr>
        <p:spPr/>
        <p:txBody>
          <a:bodyPr/>
          <a:lstStyle/>
          <a:p>
            <a:fld id="{916DD4DD-C7C6-4D6D-8F5D-DD8D6ECDBD3A}" type="slidenum">
              <a:rPr lang="en-US" smtClean="0"/>
              <a:t>1</a:t>
            </a:fld>
            <a:endParaRPr lang="en-US" dirty="0"/>
          </a:p>
        </p:txBody>
      </p:sp>
      <p:sp>
        <p:nvSpPr>
          <p:cNvPr id="8" name="TextBox 7">
            <a:extLst>
              <a:ext uri="{FF2B5EF4-FFF2-40B4-BE49-F238E27FC236}">
                <a16:creationId xmlns:a16="http://schemas.microsoft.com/office/drawing/2014/main" id="{F66A5D85-82ED-2FE8-F572-B15E05C12B69}"/>
              </a:ext>
            </a:extLst>
          </p:cNvPr>
          <p:cNvSpPr txBox="1"/>
          <p:nvPr/>
        </p:nvSpPr>
        <p:spPr>
          <a:xfrm>
            <a:off x="7308273" y="6485181"/>
            <a:ext cx="4804752"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a:t>
            </a:r>
            <a:r>
              <a:rPr lang="en-US" sz="1000" dirty="0" err="1">
                <a:solidFill>
                  <a:srgbClr val="FFFFFF"/>
                </a:solidFill>
              </a:rPr>
              <a:t>người</a:t>
            </a:r>
            <a:r>
              <a:rPr lang="en-US" sz="1000" dirty="0">
                <a:solidFill>
                  <a:srgbClr val="FFFFFF"/>
                </a:solidFill>
              </a:rPr>
              <a:t> </a:t>
            </a:r>
            <a:r>
              <a:rPr lang="en-US" sz="1000" dirty="0" err="1">
                <a:solidFill>
                  <a:srgbClr val="FFFFFF"/>
                </a:solidFill>
              </a:rPr>
              <a:t>nhận</a:t>
            </a:r>
            <a:r>
              <a:rPr lang="en-US" sz="1000" dirty="0">
                <a:solidFill>
                  <a:srgbClr val="FFFFFF"/>
                </a:solidFill>
              </a:rPr>
              <a:t> </a:t>
            </a:r>
            <a:r>
              <a:rPr lang="vi-VN" sz="1000" dirty="0">
                <a:solidFill>
                  <a:srgbClr val="FFFFFF"/>
                </a:solidFill>
                <a:latin typeface="Calibri" panose="020F0502020204030204" pitchFamily="34" charset="0"/>
                <a:ea typeface="Calibri" panose="020F0502020204030204" pitchFamily="34" charset="0"/>
                <a:cs typeface="Calibri" panose="020F0502020204030204" pitchFamily="34" charset="0"/>
              </a:rPr>
              <a:t>chỉ định</a:t>
            </a:r>
            <a:r>
              <a:rPr lang="en-US" sz="1000" dirty="0">
                <a:solidFill>
                  <a:srgbClr val="FFFFFF"/>
                </a:solidFill>
              </a:rPr>
              <a:t>. </a:t>
            </a:r>
          </a:p>
        </p:txBody>
      </p:sp>
      <p:pic>
        <p:nvPicPr>
          <p:cNvPr id="3" name="Picture 2" descr="Qr code&#10;&#10;AI-generated content may be incorrect.">
            <a:extLst>
              <a:ext uri="{FF2B5EF4-FFF2-40B4-BE49-F238E27FC236}">
                <a16:creationId xmlns:a16="http://schemas.microsoft.com/office/drawing/2014/main" id="{65D0A605-DF4D-80A9-1CAF-D2D972882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72" y="4248727"/>
            <a:ext cx="1941109" cy="1941109"/>
          </a:xfrm>
          <a:prstGeom prst="rect">
            <a:avLst/>
          </a:prstGeom>
        </p:spPr>
      </p:pic>
    </p:spTree>
    <p:extLst>
      <p:ext uri="{BB962C8B-B14F-4D97-AF65-F5344CB8AC3E}">
        <p14:creationId xmlns:p14="http://schemas.microsoft.com/office/powerpoint/2010/main" val="271585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F5A-09F1-E9B4-56EF-36B995A7C7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C3557F-3A0F-045B-8147-1C99D37E74D7}"/>
              </a:ext>
            </a:extLst>
          </p:cNvPr>
          <p:cNvSpPr txBox="1">
            <a:spLocks noGrp="1"/>
          </p:cNvSpPr>
          <p:nvPr>
            <p:ph type="title" idx="4294967295"/>
          </p:nvPr>
        </p:nvSpPr>
        <p:spPr>
          <a:xfrm>
            <a:off x="1694045" y="1426002"/>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Các đơn vị trực thuộc DPU</a:t>
            </a:r>
          </a:p>
        </p:txBody>
      </p:sp>
      <p:sp>
        <p:nvSpPr>
          <p:cNvPr id="3" name="Subtitle 2">
            <a:extLst>
              <a:ext uri="{FF2B5EF4-FFF2-40B4-BE49-F238E27FC236}">
                <a16:creationId xmlns:a16="http://schemas.microsoft.com/office/drawing/2014/main" id="{453909D9-70E5-9F3D-0E11-2D5850176BAD}"/>
              </a:ext>
            </a:extLst>
          </p:cNvPr>
          <p:cNvSpPr>
            <a:spLocks noGrp="1"/>
          </p:cNvSpPr>
          <p:nvPr>
            <p:ph type="subTitle" idx="1"/>
          </p:nvPr>
        </p:nvSpPr>
        <p:spPr>
          <a:xfrm>
            <a:off x="1101213" y="2705138"/>
            <a:ext cx="10373032" cy="3187661"/>
          </a:xfrm>
        </p:spPr>
        <p:txBody>
          <a:bodyPr>
            <a:noAutofit/>
          </a:bodyPr>
          <a:lstStyle/>
          <a:p>
            <a:pPr algn="l">
              <a:lnSpc>
                <a:spcPct val="150000"/>
              </a:lnSpc>
            </a:pPr>
            <a:r>
              <a:rPr lang="en-US" sz="1800" dirty="0" err="1">
                <a:solidFill>
                  <a:schemeClr val="tx1">
                    <a:lumMod val="95000"/>
                    <a:lumOff val="5000"/>
                  </a:schemeClr>
                </a:solidFill>
                <a:effectLst/>
                <a:latin typeface="+mn-lt"/>
              </a:rPr>
              <a:t>Bộ</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Tiện</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ích</a:t>
            </a:r>
            <a:r>
              <a:rPr lang="en-US" sz="1800" dirty="0">
                <a:solidFill>
                  <a:schemeClr val="tx1">
                    <a:lumMod val="95000"/>
                    <a:lumOff val="5000"/>
                  </a:schemeClr>
                </a:solidFill>
                <a:effectLst/>
                <a:latin typeface="+mn-lt"/>
              </a:rPr>
              <a:t> Công cộng (DPU) giám sát các công ty điện lực, khí đốt tự nhiên và nước do nhà đầu tư sở hữu tại Massachusetts. Ngoài ra, DPU còn quy định về an toàn của các công ty vận tải hành khách bằng xe buýt, công ty vận chuyển và các công ty mạng lưới vận tải. Chúng tôi cũng giám sát an toàn của các đường ống dẫn khí đốt tự nhiên.</a:t>
            </a:r>
          </a:p>
          <a:p>
            <a:pPr algn="l">
              <a:lnSpc>
                <a:spcPct val="150000"/>
              </a:lnSpc>
            </a:pPr>
            <a:r>
              <a:rPr lang="en-US" sz="1800" dirty="0">
                <a:solidFill>
                  <a:schemeClr val="tx1">
                    <a:lumMod val="95000"/>
                    <a:lumOff val="5000"/>
                  </a:schemeClr>
                </a:solidFill>
                <a:effectLst/>
                <a:latin typeface="+mn-lt"/>
              </a:rPr>
              <a:t>Để hỗ trợ công tác trong các lĩnh vực này, </a:t>
            </a:r>
            <a:r>
              <a:rPr lang="en-US" sz="1800" dirty="0" err="1">
                <a:solidFill>
                  <a:schemeClr val="tx1">
                    <a:lumMod val="95000"/>
                    <a:lumOff val="5000"/>
                  </a:schemeClr>
                </a:solidFill>
              </a:rPr>
              <a:t>Bộ</a:t>
            </a:r>
            <a:r>
              <a:rPr lang="en-US" sz="1800" dirty="0">
                <a:solidFill>
                  <a:schemeClr val="tx1">
                    <a:lumMod val="95000"/>
                    <a:lumOff val="5000"/>
                  </a:schemeClr>
                </a:solidFill>
              </a:rPr>
              <a:t> </a:t>
            </a:r>
            <a:r>
              <a:rPr lang="en-US" sz="1800" dirty="0" err="1">
                <a:solidFill>
                  <a:schemeClr val="tx1">
                    <a:lumMod val="95000"/>
                    <a:lumOff val="5000"/>
                  </a:schemeClr>
                </a:solidFill>
              </a:rPr>
              <a:t>Tiện</a:t>
            </a:r>
            <a:r>
              <a:rPr lang="en-US" sz="1800" dirty="0">
                <a:solidFill>
                  <a:schemeClr val="tx1">
                    <a:lumMod val="95000"/>
                    <a:lumOff val="5000"/>
                  </a:schemeClr>
                </a:solidFill>
              </a:rPr>
              <a:t> </a:t>
            </a:r>
            <a:r>
              <a:rPr lang="en-US" sz="1800" dirty="0" err="1">
                <a:solidFill>
                  <a:schemeClr val="tx1">
                    <a:lumMod val="95000"/>
                    <a:lumOff val="5000"/>
                  </a:schemeClr>
                </a:solidFill>
              </a:rPr>
              <a:t>ích</a:t>
            </a:r>
            <a:r>
              <a:rPr lang="en-US" sz="1800" dirty="0">
                <a:solidFill>
                  <a:schemeClr val="tx1">
                    <a:lumMod val="95000"/>
                    <a:lumOff val="5000"/>
                  </a:schemeClr>
                </a:solidFill>
              </a:rPr>
              <a:t> </a:t>
            </a:r>
            <a:r>
              <a:rPr lang="en-US" sz="1800" dirty="0">
                <a:solidFill>
                  <a:schemeClr val="tx1">
                    <a:lumMod val="95000"/>
                    <a:lumOff val="5000"/>
                  </a:schemeClr>
                </a:solidFill>
                <a:effectLst/>
                <a:latin typeface="+mn-lt"/>
              </a:rPr>
              <a:t>Công cộng đã thành lập các phòng ban sau: </a:t>
            </a:r>
            <a:r>
              <a:rPr lang="en-US" sz="1800" dirty="0" err="1">
                <a:solidFill>
                  <a:schemeClr val="tx1">
                    <a:lumMod val="95000"/>
                    <a:lumOff val="5000"/>
                  </a:schemeClr>
                </a:solidFill>
                <a:effectLst/>
                <a:latin typeface="+mn-lt"/>
              </a:rPr>
              <a:t>Phòng</a:t>
            </a:r>
            <a:r>
              <a:rPr lang="en-US" sz="1800" dirty="0">
                <a:solidFill>
                  <a:schemeClr val="tx1">
                    <a:lumMod val="95000"/>
                    <a:lumOff val="5000"/>
                  </a:schemeClr>
                </a:solidFill>
                <a:effectLst/>
                <a:latin typeface="+mn-lt"/>
              </a:rPr>
              <a:t> Bảo </a:t>
            </a:r>
            <a:r>
              <a:rPr lang="en-US" sz="1800" dirty="0" err="1">
                <a:solidFill>
                  <a:schemeClr val="tx1">
                    <a:lumMod val="95000"/>
                    <a:lumOff val="5000"/>
                  </a:schemeClr>
                </a:solidFill>
                <a:effectLst/>
                <a:latin typeface="+mn-lt"/>
              </a:rPr>
              <a:t>vệ</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Người</a:t>
            </a:r>
            <a:r>
              <a:rPr lang="en-US" sz="1800" dirty="0">
                <a:solidFill>
                  <a:schemeClr val="tx1">
                    <a:lumMod val="95000"/>
                    <a:lumOff val="5000"/>
                  </a:schemeClr>
                </a:solidFill>
                <a:effectLst/>
                <a:latin typeface="+mn-lt"/>
              </a:rPr>
              <a:t> tiêu dùng, Phòng Điện lực, Phòng Khí đốt, Phòng An toàn Đường ống, Phòng Công ty Mạng lưới Vận tải (TNC) và Phòng Giám sát Vận tải.</a:t>
            </a:r>
          </a:p>
        </p:txBody>
      </p:sp>
      <p:cxnSp>
        <p:nvCxnSpPr>
          <p:cNvPr id="8" name="Straight Connector 7">
            <a:extLst>
              <a:ext uri="{FF2B5EF4-FFF2-40B4-BE49-F238E27FC236}">
                <a16:creationId xmlns:a16="http://schemas.microsoft.com/office/drawing/2014/main" id="{4FF3387C-5263-5817-D164-4B6E20FED4C0}"/>
              </a:ext>
              <a:ext uri="{C183D7F6-B498-43B3-948B-1728B52AA6E4}">
                <adec:decorative xmlns:adec="http://schemas.microsoft.com/office/drawing/2017/decorative" val="1"/>
              </a:ext>
            </a:extLst>
          </p:cNvPr>
          <p:cNvCxnSpPr>
            <a:cxnSpLocks/>
          </p:cNvCxnSpPr>
          <p:nvPr/>
        </p:nvCxnSpPr>
        <p:spPr>
          <a:xfrm>
            <a:off x="1219200" y="2510228"/>
            <a:ext cx="100780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E46001-881F-424F-BA33-C1387FF875C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34F51730-5616-45E8-7E4D-46054C1A95DC}"/>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10</a:t>
            </a:fld>
            <a:endParaRPr lang="en-US"/>
          </a:p>
        </p:txBody>
      </p:sp>
      <p:sp>
        <p:nvSpPr>
          <p:cNvPr id="6" name="TextBox 5">
            <a:extLst>
              <a:ext uri="{FF2B5EF4-FFF2-40B4-BE49-F238E27FC236}">
                <a16:creationId xmlns:a16="http://schemas.microsoft.com/office/drawing/2014/main" id="{A3CB2FBB-A09D-8425-9DF6-A4A232A72F4C}"/>
              </a:ext>
              <a:ext uri="{C183D7F6-B498-43B3-948B-1728B52AA6E4}">
                <adec:decorative xmlns:adec="http://schemas.microsoft.com/office/drawing/2017/decorative" val="1"/>
              </a:ext>
            </a:extLst>
          </p:cNvPr>
          <p:cNvSpPr txBox="1"/>
          <p:nvPr/>
        </p:nvSpPr>
        <p:spPr>
          <a:xfrm>
            <a:off x="7696200" y="6485181"/>
            <a:ext cx="44168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38920588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32422A-D8A1-07DD-6DF4-82514A33F2EE}"/>
              </a:ext>
            </a:extLst>
          </p:cNvPr>
          <p:cNvSpPr txBox="1">
            <a:spLocks noGrp="1"/>
          </p:cNvSpPr>
          <p:nvPr>
            <p:ph type="title"/>
          </p:nvPr>
        </p:nvSpPr>
        <p:spPr>
          <a:xfrm>
            <a:off x="1762510"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Tiêu dùng</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4" name="Subtitle">
            <a:extLst>
              <a:ext uri="{FF2B5EF4-FFF2-40B4-BE49-F238E27FC236}">
                <a16:creationId xmlns:a16="http://schemas.microsoft.com/office/drawing/2014/main" id="{37A307AE-29E9-8C3E-F668-23CFF506EC33}"/>
              </a:ext>
            </a:extLst>
          </p:cNvPr>
          <p:cNvSpPr txBox="1"/>
          <p:nvPr/>
        </p:nvSpPr>
        <p:spPr>
          <a:xfrm>
            <a:off x="1897626" y="257259"/>
            <a:ext cx="2213198"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762510" y="2134344"/>
            <a:ext cx="8753090" cy="2889250"/>
          </a:xfrm>
        </p:spPr>
        <p:txBody>
          <a:bodyPr>
            <a:normAutofit/>
          </a:bodyPr>
          <a:lstStyle/>
          <a:p>
            <a:pPr marL="0" indent="0" algn="l">
              <a:lnSpc>
                <a:spcPct val="150000"/>
              </a:lnSpc>
              <a:buNone/>
            </a:pPr>
            <a:r>
              <a:rPr lang="en-US" sz="1800" i="0" dirty="0">
                <a:solidFill>
                  <a:schemeClr val="tx1">
                    <a:lumMod val="95000"/>
                    <a:lumOff val="5000"/>
                  </a:schemeClr>
                </a:solidFill>
                <a:effectLst/>
                <a:latin typeface="+mn-lt"/>
              </a:rPr>
              <a:t>Phòng Dịch vụ Người tiêu dùng của </a:t>
            </a:r>
            <a:r>
              <a:rPr lang="en-US" sz="1800" i="0" dirty="0" err="1">
                <a:solidFill>
                  <a:schemeClr val="tx1">
                    <a:lumMod val="95000"/>
                    <a:lumOff val="5000"/>
                  </a:schemeClr>
                </a:solidFill>
                <a:effectLst/>
                <a:latin typeface="+mn-lt"/>
              </a:rPr>
              <a:t>Bộ</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Công cộng (DPU) hỗ trợ người tiêu dùng trong việc giải quyết tranh chấp với các công ty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thông</a:t>
            </a:r>
            <a:r>
              <a:rPr lang="en-US" sz="1800" i="0" dirty="0">
                <a:solidFill>
                  <a:schemeClr val="tx1">
                    <a:lumMod val="95000"/>
                    <a:lumOff val="5000"/>
                  </a:schemeClr>
                </a:solidFill>
                <a:effectLst/>
                <a:latin typeface="+mn-lt"/>
              </a:rPr>
              <a:t> qua </a:t>
            </a:r>
            <a:r>
              <a:rPr lang="en-US" sz="1800" i="0" dirty="0" err="1">
                <a:solidFill>
                  <a:schemeClr val="tx1">
                    <a:lumMod val="95000"/>
                    <a:lumOff val="5000"/>
                  </a:schemeClr>
                </a:solidFill>
                <a:effectLst/>
                <a:latin typeface="+mn-lt"/>
              </a:rPr>
              <a:t>hòa</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giải</a:t>
            </a:r>
            <a:r>
              <a:rPr lang="en-US" sz="1800" i="0" dirty="0">
                <a:solidFill>
                  <a:schemeClr val="tx1">
                    <a:lumMod val="95000"/>
                    <a:lumOff val="5000"/>
                  </a:schemeClr>
                </a:solidFill>
                <a:effectLst/>
                <a:latin typeface="+mn-lt"/>
              </a:rPr>
              <a:t>, đánh giá tuân thủ quy định và dịch vụ khách hàng, cũng như cung cấp thông tin giáo dục. Vui lòng liên hệ với chúng tôi nếu bạn cần hỗ trợ giải quyết vấn đề liên quan đến dịch vụ điện, gas hoặc nước do nhà đầu tư sở hữu.</a:t>
            </a:r>
            <a:endParaRPr lang="en-US" sz="1800" dirty="0">
              <a:solidFill>
                <a:schemeClr val="tx1">
                  <a:lumMod val="95000"/>
                  <a:lumOff val="5000"/>
                </a:schemeClr>
              </a:solidFill>
              <a:latin typeface="+mn-lt"/>
            </a:endParaRPr>
          </a:p>
        </p:txBody>
      </p:sp>
      <p:sp>
        <p:nvSpPr>
          <p:cNvPr id="5" name="TextBox 4">
            <a:extLst>
              <a:ext uri="{FF2B5EF4-FFF2-40B4-BE49-F238E27FC236}">
                <a16:creationId xmlns:a16="http://schemas.microsoft.com/office/drawing/2014/main" id="{B755289E-F35C-8372-554C-7940B0B23D1F}"/>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44D5572C-EB1C-E277-04A0-FDF0CA9ED344}"/>
              </a:ext>
            </a:extLst>
          </p:cNvPr>
          <p:cNvSpPr>
            <a:spLocks noGrp="1"/>
          </p:cNvSpPr>
          <p:nvPr>
            <p:ph type="sldNum" sz="quarter" idx="12"/>
          </p:nvPr>
        </p:nvSpPr>
        <p:spPr/>
        <p:txBody>
          <a:bodyPr/>
          <a:lstStyle/>
          <a:p>
            <a:fld id="{916DD4DD-C7C6-4D6D-8F5D-DD8D6ECDBD3A}" type="slidenum">
              <a:rPr lang="en-US" smtClean="0"/>
              <a:t>11</a:t>
            </a:fld>
            <a:endParaRPr lang="en-US"/>
          </a:p>
        </p:txBody>
      </p:sp>
      <p:sp>
        <p:nvSpPr>
          <p:cNvPr id="4" name="TextBox 3">
            <a:extLst>
              <a:ext uri="{FF2B5EF4-FFF2-40B4-BE49-F238E27FC236}">
                <a16:creationId xmlns:a16="http://schemas.microsoft.com/office/drawing/2014/main" id="{22668552-884B-B131-346B-6028AEE8A305}"/>
              </a:ext>
              <a:ext uri="{C183D7F6-B498-43B3-948B-1728B52AA6E4}">
                <adec:decorative xmlns:adec="http://schemas.microsoft.com/office/drawing/2017/decorative" val="1"/>
              </a:ext>
            </a:extLst>
          </p:cNvPr>
          <p:cNvSpPr txBox="1"/>
          <p:nvPr/>
        </p:nvSpPr>
        <p:spPr>
          <a:xfrm>
            <a:off x="7743825" y="6485181"/>
            <a:ext cx="436920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12996852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85BE02-D14C-AEE1-5F6B-D607414F3BC9}"/>
              </a:ext>
            </a:extLst>
          </p:cNvPr>
          <p:cNvSpPr txBox="1">
            <a:spLocks noGrp="1"/>
          </p:cNvSpPr>
          <p:nvPr>
            <p:ph type="title"/>
          </p:nvPr>
        </p:nvSpPr>
        <p:spPr>
          <a:xfrm>
            <a:off x="1772036"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Phòng</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Điện</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lực</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(EPD)</a:t>
            </a:r>
            <a:endParaRPr kumimoji="0" lang="en-US" sz="1800" b="0" i="1"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79711F8A-1B95-B378-8748-FE489CE21493}"/>
              </a:ext>
            </a:extLst>
          </p:cNvPr>
          <p:cNvSpPr txBox="1"/>
          <p:nvPr/>
        </p:nvSpPr>
        <p:spPr>
          <a:xfrm>
            <a:off x="1897625" y="257259"/>
            <a:ext cx="2117783"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bộ phận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6" y="2162690"/>
            <a:ext cx="8276839" cy="2917825"/>
          </a:xfrm>
        </p:spPr>
        <p:txBody>
          <a:bodyPr>
            <a:normAutofit/>
          </a:bodyPr>
          <a:lstStyle/>
          <a:p>
            <a:pPr marL="0" indent="0">
              <a:lnSpc>
                <a:spcPct val="150000"/>
              </a:lnSpc>
              <a:buNone/>
            </a:pPr>
            <a:r>
              <a:rPr lang="en-US" sz="1800" i="0" dirty="0">
                <a:solidFill>
                  <a:schemeClr val="tx1">
                    <a:lumMod val="95000"/>
                    <a:lumOff val="5000"/>
                  </a:schemeClr>
                </a:solidFill>
                <a:effectLst/>
                <a:latin typeface="+mn-lt"/>
              </a:rPr>
              <a:t>Sứ </a:t>
            </a:r>
            <a:r>
              <a:rPr lang="en-US" sz="1800" i="0" dirty="0" err="1">
                <a:solidFill>
                  <a:schemeClr val="tx1">
                    <a:lumMod val="95000"/>
                    <a:lumOff val="5000"/>
                  </a:schemeClr>
                </a:solidFill>
                <a:effectLst/>
                <a:latin typeface="+mn-lt"/>
              </a:rPr>
              <a:t>mệnh</a:t>
            </a:r>
            <a:r>
              <a:rPr lang="en-US" sz="1800" i="0" dirty="0">
                <a:solidFill>
                  <a:schemeClr val="tx1">
                    <a:lumMod val="95000"/>
                    <a:lumOff val="5000"/>
                  </a:schemeClr>
                </a:solidFill>
                <a:effectLst/>
                <a:latin typeface="+mn-lt"/>
              </a:rPr>
              <a:t> của</a:t>
            </a:r>
            <a:r>
              <a:rPr lang="en-US" sz="1800" dirty="0">
                <a:solidFill>
                  <a:schemeClr val="tx1">
                    <a:lumMod val="95000"/>
                    <a:lumOff val="5000"/>
                  </a:schemeClr>
                </a:solidFill>
                <a:latin typeface="+mn-lt"/>
              </a:rPr>
              <a:t> </a:t>
            </a:r>
            <a:r>
              <a:rPr lang="en-US" sz="1800" dirty="0" err="1">
                <a:solidFill>
                  <a:schemeClr val="tx1">
                    <a:lumMod val="95000"/>
                    <a:lumOff val="5000"/>
                  </a:schemeClr>
                </a:solidFill>
                <a:latin typeface="+mn-lt"/>
              </a:rPr>
              <a:t>Phòng</a:t>
            </a:r>
            <a:r>
              <a:rPr lang="en-US" sz="1800" i="0" dirty="0">
                <a:solidFill>
                  <a:schemeClr val="tx1">
                    <a:lumMod val="95000"/>
                    <a:lumOff val="5000"/>
                  </a:schemeClr>
                </a:solidFill>
                <a:effectLst/>
                <a:latin typeface="+mn-lt"/>
              </a:rPr>
              <a:t> Điện lực là đảm bảo các công ty phân phối điện tại Massachusetts cung cấp cho khách hàng nguồn điện đáng tin cậy nhất với chi phí thấp nhất có thể. EPD cũng giám sát và triển khai các sáng kiến khuyến khích sử dụng năng lượng sạch và tái tạo.</a:t>
            </a:r>
            <a:endParaRPr lang="en-US" sz="18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4B43A323-7DB2-158D-05A3-46713E5F5286}"/>
              </a:ext>
              <a:ext uri="{C183D7F6-B498-43B3-948B-1728B52AA6E4}">
                <adec:decorative xmlns:adec="http://schemas.microsoft.com/office/drawing/2017/decorative" val="1"/>
              </a:ext>
            </a:extLst>
          </p:cNvPr>
          <p:cNvSpPr txBox="1"/>
          <p:nvPr/>
        </p:nvSpPr>
        <p:spPr>
          <a:xfrm>
            <a:off x="866774"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98006AA1-AFF6-8D34-17EA-3FC9996EC5BA}"/>
              </a:ext>
            </a:extLst>
          </p:cNvPr>
          <p:cNvSpPr>
            <a:spLocks noGrp="1"/>
          </p:cNvSpPr>
          <p:nvPr>
            <p:ph type="sldNum" sz="quarter" idx="12"/>
          </p:nvPr>
        </p:nvSpPr>
        <p:spPr/>
        <p:txBody>
          <a:bodyPr/>
          <a:lstStyle/>
          <a:p>
            <a:fld id="{916DD4DD-C7C6-4D6D-8F5D-DD8D6ECDBD3A}" type="slidenum">
              <a:rPr lang="en-US" smtClean="0"/>
              <a:t>12</a:t>
            </a:fld>
            <a:endParaRPr lang="en-US"/>
          </a:p>
        </p:txBody>
      </p:sp>
      <p:sp>
        <p:nvSpPr>
          <p:cNvPr id="5" name="TextBox 4">
            <a:extLst>
              <a:ext uri="{FF2B5EF4-FFF2-40B4-BE49-F238E27FC236}">
                <a16:creationId xmlns:a16="http://schemas.microsoft.com/office/drawing/2014/main" id="{FA5CA00D-7173-915A-5406-057C6945AAD8}"/>
              </a:ext>
              <a:ext uri="{C183D7F6-B498-43B3-948B-1728B52AA6E4}">
                <adec:decorative xmlns:adec="http://schemas.microsoft.com/office/drawing/2017/decorative" val="1"/>
              </a:ext>
            </a:extLst>
          </p:cNvPr>
          <p:cNvSpPr txBox="1"/>
          <p:nvPr/>
        </p:nvSpPr>
        <p:spPr>
          <a:xfrm>
            <a:off x="7667625" y="6485181"/>
            <a:ext cx="444540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3038414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D8445B-596B-9D9C-14D3-0CE913D2E0AB}"/>
              </a:ext>
            </a:extLst>
          </p:cNvPr>
          <p:cNvSpPr txBox="1">
            <a:spLocks noGrp="1"/>
          </p:cNvSpPr>
          <p:nvPr>
            <p:ph type="title"/>
          </p:nvPr>
        </p:nvSpPr>
        <p:spPr>
          <a:xfrm>
            <a:off x="1772035"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en-US" sz="4000" dirty="0" err="1">
                <a:solidFill>
                  <a:srgbClr val="1B3155"/>
                </a:solidFill>
              </a:rPr>
              <a:t>Phòng</a:t>
            </a:r>
            <a:r>
              <a:rPr lang="en-US" sz="4000" dirty="0">
                <a:solidFill>
                  <a:srgbClr val="1B3155"/>
                </a:solidFill>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Khí</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gas</a:t>
            </a:r>
            <a:endParaRPr kumimoji="0" lang="en-US" sz="1800" b="0" i="1"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2739D8A5-8AB9-B4BF-CEB1-EE00BD654649}"/>
              </a:ext>
            </a:extLst>
          </p:cNvPr>
          <p:cNvSpPr txBox="1"/>
          <p:nvPr/>
        </p:nvSpPr>
        <p:spPr>
          <a:xfrm>
            <a:off x="1897625" y="257259"/>
            <a:ext cx="210983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bộ phận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5" y="2372513"/>
            <a:ext cx="7933941" cy="2399512"/>
          </a:xfrm>
        </p:spPr>
        <p:txBody>
          <a:bodyPr>
            <a:normAutofit/>
          </a:bodyPr>
          <a:lstStyle/>
          <a:p>
            <a:pPr marL="0" indent="0" algn="l">
              <a:lnSpc>
                <a:spcPct val="150000"/>
              </a:lnSpc>
              <a:buNone/>
            </a:pPr>
            <a:r>
              <a:rPr lang="en-US" sz="1800" i="0" dirty="0">
                <a:solidFill>
                  <a:schemeClr val="tx1">
                    <a:lumMod val="95000"/>
                    <a:lumOff val="5000"/>
                  </a:schemeClr>
                </a:solidFill>
                <a:effectLst/>
                <a:latin typeface="+mn-lt"/>
              </a:rPr>
              <a:t>Sứ mệnh của </a:t>
            </a:r>
            <a:r>
              <a:rPr lang="en-US" sz="1800" i="0" dirty="0" err="1">
                <a:solidFill>
                  <a:schemeClr val="tx1">
                    <a:lumMod val="95000"/>
                    <a:lumOff val="5000"/>
                  </a:schemeClr>
                </a:solidFill>
                <a:effectLst/>
                <a:latin typeface="+mn-lt"/>
              </a:rPr>
              <a:t>Phòng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Khí</a:t>
            </a:r>
            <a:r>
              <a:rPr lang="en-US" sz="1800" i="0" dirty="0">
                <a:solidFill>
                  <a:schemeClr val="tx1">
                    <a:lumMod val="95000"/>
                    <a:lumOff val="5000"/>
                  </a:schemeClr>
                </a:solidFill>
                <a:effectLst/>
                <a:latin typeface="+mn-lt"/>
              </a:rPr>
              <a:t> đốt là đảm bảo các công ty khí đốt tại Massachusetts cung cấp cho khách hàng nguồn tài nguyên đáng tin cậy nhất với chi phí thấp nhất có thể.</a:t>
            </a:r>
            <a:endParaRPr lang="en-US" sz="18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ED7F0243-B265-5D17-D1A3-1AB4F3EA029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E9AEA083-1C91-4B55-F9FD-8E32CA94DA9C}"/>
              </a:ext>
            </a:extLst>
          </p:cNvPr>
          <p:cNvSpPr>
            <a:spLocks noGrp="1"/>
          </p:cNvSpPr>
          <p:nvPr>
            <p:ph type="sldNum" sz="quarter" idx="12"/>
          </p:nvPr>
        </p:nvSpPr>
        <p:spPr/>
        <p:txBody>
          <a:bodyPr/>
          <a:lstStyle/>
          <a:p>
            <a:fld id="{916DD4DD-C7C6-4D6D-8F5D-DD8D6ECDBD3A}" type="slidenum">
              <a:rPr lang="en-US" smtClean="0"/>
              <a:t>13</a:t>
            </a:fld>
            <a:endParaRPr lang="en-US"/>
          </a:p>
        </p:txBody>
      </p:sp>
      <p:sp>
        <p:nvSpPr>
          <p:cNvPr id="5" name="TextBox 4">
            <a:extLst>
              <a:ext uri="{FF2B5EF4-FFF2-40B4-BE49-F238E27FC236}">
                <a16:creationId xmlns:a16="http://schemas.microsoft.com/office/drawing/2014/main" id="{28F523EC-340D-B39C-9B10-FC8750B2B755}"/>
              </a:ext>
              <a:ext uri="{C183D7F6-B498-43B3-948B-1728B52AA6E4}">
                <adec:decorative xmlns:adec="http://schemas.microsoft.com/office/drawing/2017/decorative" val="1"/>
              </a:ext>
            </a:extLst>
          </p:cNvPr>
          <p:cNvSpPr txBox="1"/>
          <p:nvPr/>
        </p:nvSpPr>
        <p:spPr>
          <a:xfrm>
            <a:off x="7667625" y="6485181"/>
            <a:ext cx="444540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được bảo vệ, chỉ dành cho người nhận dự định. </a:t>
            </a:r>
          </a:p>
        </p:txBody>
      </p:sp>
    </p:spTree>
    <p:extLst>
      <p:ext uri="{BB962C8B-B14F-4D97-AF65-F5344CB8AC3E}">
        <p14:creationId xmlns:p14="http://schemas.microsoft.com/office/powerpoint/2010/main" val="33490840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23F10-A49D-0C91-95DB-9B5AD35279E3}"/>
              </a:ext>
            </a:extLst>
          </p:cNvPr>
          <p:cNvSpPr txBox="1">
            <a:spLocks noGrp="1"/>
          </p:cNvSpPr>
          <p:nvPr>
            <p:ph type="title"/>
          </p:nvPr>
        </p:nvSpPr>
        <p:spPr>
          <a:xfrm>
            <a:off x="1762510"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An toàn Hệ thống Ống dẫn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16D746D5-063F-5D54-45A1-F694FF4FD67E}"/>
              </a:ext>
            </a:extLst>
          </p:cNvPr>
          <p:cNvSpPr txBox="1"/>
          <p:nvPr/>
        </p:nvSpPr>
        <p:spPr>
          <a:xfrm>
            <a:off x="1897625" y="257259"/>
            <a:ext cx="222910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62510" y="1825625"/>
            <a:ext cx="8666980" cy="4351338"/>
          </a:xfrm>
        </p:spPr>
        <p:txBody>
          <a:bodyPr>
            <a:noAutofit/>
          </a:bodyPr>
          <a:lstStyle/>
          <a:p>
            <a:pPr marL="0" indent="0">
              <a:lnSpc>
                <a:spcPct val="150000"/>
              </a:lnSpc>
              <a:buNone/>
            </a:pPr>
            <a:r>
              <a:rPr lang="en-US" sz="1800" i="0" dirty="0">
                <a:solidFill>
                  <a:schemeClr val="tx1">
                    <a:lumMod val="95000"/>
                    <a:lumOff val="5000"/>
                  </a:schemeClr>
                </a:solidFill>
                <a:effectLst/>
                <a:latin typeface="+mn-lt"/>
              </a:rPr>
              <a:t>Phòng An toàn Hệ thống Ống dẫn đóng vai trò là cơ quan thực thi của </a:t>
            </a:r>
            <a:r>
              <a:rPr lang="en-US" sz="1800" i="0" dirty="0" err="1">
                <a:solidFill>
                  <a:schemeClr val="tx1">
                    <a:lumMod val="95000"/>
                    <a:lumOff val="5000"/>
                  </a:schemeClr>
                </a:solidFill>
                <a:effectLst/>
                <a:latin typeface="+mn-lt"/>
              </a:rPr>
              <a:t>Bộ</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Công cộng, đảm bảo rằng các nhà điều hành của các công ty phân phối khí đốt tự nhiên, các phòng khí đốt của thành phố, các công ty phân phối hơi nước và các nhà điều hành nội bang khác tuân thủ các quy định của tiểu bang và liên bang về an toàn. Phòng này cũng giám sát các nhà </a:t>
            </a:r>
            <a:r>
              <a:rPr lang="en-US" sz="1800" i="0" dirty="0" err="1">
                <a:solidFill>
                  <a:schemeClr val="tx1">
                    <a:lumMod val="95000"/>
                    <a:lumOff val="5000"/>
                  </a:schemeClr>
                </a:solidFill>
                <a:effectLst/>
                <a:latin typeface="+mn-lt"/>
              </a:rPr>
              <a:t>điều</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hành</a:t>
            </a:r>
            <a:r>
              <a:rPr lang="en-US" sz="1800" i="0" dirty="0">
                <a:solidFill>
                  <a:schemeClr val="tx1">
                    <a:lumMod val="95000"/>
                    <a:lumOff val="5000"/>
                  </a:schemeClr>
                </a:solidFill>
                <a:effectLst/>
                <a:latin typeface="+mn-lt"/>
              </a:rPr>
              <a:t> </a:t>
            </a:r>
            <a:r>
              <a:rPr lang="en-US" sz="1800" dirty="0" err="1">
                <a:solidFill>
                  <a:schemeClr val="tx1">
                    <a:lumMod val="95000"/>
                    <a:lumOff val="5000"/>
                  </a:schemeClr>
                </a:solidFill>
              </a:rPr>
              <a:t>Tiện</a:t>
            </a:r>
            <a:r>
              <a:rPr lang="en-US" sz="1800" dirty="0">
                <a:solidFill>
                  <a:schemeClr val="tx1">
                    <a:lumMod val="95000"/>
                    <a:lumOff val="5000"/>
                  </a:schemeClr>
                </a:solidFill>
              </a:rPr>
              <a:t> </a:t>
            </a:r>
            <a:r>
              <a:rPr lang="en-US" sz="1800" dirty="0" err="1">
                <a:solidFill>
                  <a:schemeClr val="tx1">
                    <a:lumMod val="95000"/>
                    <a:lumOff val="5000"/>
                  </a:schemeClr>
                </a:solidFill>
              </a:rPr>
              <a:t>ích</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và</a:t>
            </a:r>
            <a:r>
              <a:rPr lang="en-US" sz="1800" i="0" dirty="0">
                <a:solidFill>
                  <a:schemeClr val="tx1">
                    <a:lumMod val="95000"/>
                    <a:lumOff val="5000"/>
                  </a:schemeClr>
                </a:solidFill>
                <a:effectLst/>
                <a:latin typeface="+mn-lt"/>
              </a:rPr>
              <a:t> các nhà thầu đào đất để bảo vệ dịch vụ công cộng thông qua việc thực thi Luật Đào An toàn.</a:t>
            </a:r>
            <a:endParaRPr lang="en-US" sz="1800" dirty="0">
              <a:solidFill>
                <a:schemeClr val="tx1">
                  <a:lumMod val="95000"/>
                  <a:lumOff val="5000"/>
                </a:schemeClr>
              </a:solidFill>
              <a:latin typeface="+mn-lt"/>
            </a:endParaRPr>
          </a:p>
        </p:txBody>
      </p:sp>
      <p:sp>
        <p:nvSpPr>
          <p:cNvPr id="4" name="TextBox 3">
            <a:extLst>
              <a:ext uri="{FF2B5EF4-FFF2-40B4-BE49-F238E27FC236}">
                <a16:creationId xmlns:a16="http://schemas.microsoft.com/office/drawing/2014/main" id="{C8796BA3-2F4D-5AD2-A025-F39F59D5059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6BC184A8-7EAE-9E73-7158-009DE29ABD7A}"/>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14</a:t>
            </a:fld>
            <a:endParaRPr lang="en-US"/>
          </a:p>
        </p:txBody>
      </p:sp>
      <p:sp>
        <p:nvSpPr>
          <p:cNvPr id="5" name="TextBox 4">
            <a:extLst>
              <a:ext uri="{FF2B5EF4-FFF2-40B4-BE49-F238E27FC236}">
                <a16:creationId xmlns:a16="http://schemas.microsoft.com/office/drawing/2014/main" id="{4A53C990-6C0F-7A8C-2020-46420264E189}"/>
              </a:ext>
              <a:ext uri="{C183D7F6-B498-43B3-948B-1728B52AA6E4}">
                <adec:decorative xmlns:adec="http://schemas.microsoft.com/office/drawing/2017/decorative" val="1"/>
              </a:ext>
            </a:extLst>
          </p:cNvPr>
          <p:cNvSpPr txBox="1"/>
          <p:nvPr/>
        </p:nvSpPr>
        <p:spPr>
          <a:xfrm>
            <a:off x="7753350" y="6485181"/>
            <a:ext cx="43596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464751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4CF216-18C3-971A-29BB-5D625E818688}"/>
              </a:ext>
            </a:extLst>
          </p:cNvPr>
          <p:cNvSpPr txBox="1">
            <a:spLocks noGrp="1"/>
          </p:cNvSpPr>
          <p:nvPr>
            <p:ph type="title"/>
          </p:nvPr>
        </p:nvSpPr>
        <p:spPr>
          <a:xfrm>
            <a:off x="1811901" y="595814"/>
            <a:ext cx="9791314" cy="672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Định vị</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D30CBB2E-4E32-3A3D-F0B2-C8B254297881}"/>
              </a:ext>
            </a:extLst>
          </p:cNvPr>
          <p:cNvSpPr txBox="1"/>
          <p:nvPr/>
        </p:nvSpPr>
        <p:spPr>
          <a:xfrm>
            <a:off x="1897625" y="257259"/>
            <a:ext cx="234837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821426" y="2065552"/>
            <a:ext cx="9330198" cy="2712271"/>
          </a:xfrm>
        </p:spPr>
        <p:txBody>
          <a:bodyPr>
            <a:noAutofit/>
          </a:bodyPr>
          <a:lstStyle/>
          <a:p>
            <a:pPr marL="0" indent="0" algn="l">
              <a:lnSpc>
                <a:spcPct val="150000"/>
              </a:lnSpc>
              <a:buNone/>
            </a:pPr>
            <a:r>
              <a:rPr lang="en-US" sz="1800" i="0" dirty="0">
                <a:solidFill>
                  <a:schemeClr val="tx1">
                    <a:lumMod val="95000"/>
                    <a:lumOff val="5000"/>
                  </a:schemeClr>
                </a:solidFill>
                <a:effectLst/>
                <a:latin typeface="+mn-lt"/>
              </a:rPr>
              <a:t>Phòng Định vị của DPU xem xét các đề nghị xây dựng và vận hành đường dây </a:t>
            </a:r>
            <a:r>
              <a:rPr lang="en-US" sz="1800" i="0" dirty="0" err="1">
                <a:solidFill>
                  <a:schemeClr val="tx1">
                    <a:lumMod val="95000"/>
                    <a:lumOff val="5000"/>
                  </a:schemeClr>
                </a:solidFill>
                <a:effectLst/>
                <a:latin typeface="+mn-lt"/>
              </a:rPr>
              <a:t>truyền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tải</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điện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và</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cấp</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các</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giấy</a:t>
            </a:r>
            <a:r>
              <a:rPr lang="en-US" sz="1800" i="0" dirty="0">
                <a:solidFill>
                  <a:schemeClr val="tx1">
                    <a:lumMod val="95000"/>
                    <a:lumOff val="5000"/>
                  </a:schemeClr>
                </a:solidFill>
                <a:effectLst/>
                <a:latin typeface="+mn-lt"/>
              </a:rPr>
              <a:t> miễn trừ cần thiết từ quy hoạch đô thị cho các cơ sở năng lượng. Phòng Định vị DPU quản lý các chức năng định vị của DPU và cũng là cơ quan hỗ trợ cho Hội đồng Định vị Cơ sở Năng lượng (EFSB). Khi các cơ sở năng lượng đề xuất liên quan đến cả DPU và EFSB, DPU </a:t>
            </a:r>
            <a:r>
              <a:rPr lang="en-US" sz="1800" i="0" dirty="0" err="1">
                <a:solidFill>
                  <a:schemeClr val="tx1">
                    <a:lumMod val="95000"/>
                    <a:lumOff val="5000"/>
                  </a:schemeClr>
                </a:solidFill>
                <a:effectLst/>
                <a:latin typeface="+mn-lt"/>
              </a:rPr>
              <a:t>chuyển</a:t>
            </a:r>
            <a:r>
              <a:rPr lang="en-US" sz="1800" i="0" dirty="0">
                <a:solidFill>
                  <a:schemeClr val="tx1">
                    <a:lumMod val="95000"/>
                    <a:lumOff val="5000"/>
                  </a:schemeClr>
                </a:solidFill>
                <a:effectLst/>
                <a:latin typeface="+mn-lt"/>
              </a:rPr>
              <a:t> giao trách nhiệm của mình cho EFSB trong một thủ tục hợp nhất. </a:t>
            </a:r>
          </a:p>
        </p:txBody>
      </p:sp>
      <p:sp>
        <p:nvSpPr>
          <p:cNvPr id="2" name="TextBox 1">
            <a:extLst>
              <a:ext uri="{FF2B5EF4-FFF2-40B4-BE49-F238E27FC236}">
                <a16:creationId xmlns:a16="http://schemas.microsoft.com/office/drawing/2014/main" id="{FB1DEC3E-A21E-8D5F-16A1-1961DA1A77E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1">
            <a:extLst>
              <a:ext uri="{FF2B5EF4-FFF2-40B4-BE49-F238E27FC236}">
                <a16:creationId xmlns:a16="http://schemas.microsoft.com/office/drawing/2014/main" id="{D41BC88E-EDC7-BE5F-5BA5-F30F63B5233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15</a:t>
            </a:fld>
            <a:endParaRPr lang="en-US"/>
          </a:p>
        </p:txBody>
      </p:sp>
      <p:sp>
        <p:nvSpPr>
          <p:cNvPr id="5" name="TextBox 4">
            <a:extLst>
              <a:ext uri="{FF2B5EF4-FFF2-40B4-BE49-F238E27FC236}">
                <a16:creationId xmlns:a16="http://schemas.microsoft.com/office/drawing/2014/main" id="{5F2CE5A4-5F67-5C04-8382-50301E9007A4}"/>
              </a:ext>
              <a:ext uri="{C183D7F6-B498-43B3-948B-1728B52AA6E4}">
                <adec:decorative xmlns:adec="http://schemas.microsoft.com/office/drawing/2017/decorative" val="1"/>
              </a:ext>
            </a:extLst>
          </p:cNvPr>
          <p:cNvSpPr txBox="1"/>
          <p:nvPr/>
        </p:nvSpPr>
        <p:spPr>
          <a:xfrm>
            <a:off x="7639050" y="6485181"/>
            <a:ext cx="44739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4155310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F678-B2B5-DAE5-7D96-FD48A96DC7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220CFC-103A-CC29-F5BB-E51910AD3927}"/>
              </a:ext>
            </a:extLst>
          </p:cNvPr>
          <p:cNvSpPr txBox="1">
            <a:spLocks noGrp="1"/>
          </p:cNvSpPr>
          <p:nvPr>
            <p:ph type="title"/>
          </p:nvPr>
        </p:nvSpPr>
        <p:spPr>
          <a:xfrm>
            <a:off x="1811901" y="595813"/>
            <a:ext cx="9791314" cy="1185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Định vị</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lang="en-US" sz="1800" i="1" dirty="0">
                <a:solidFill>
                  <a:schemeClr val="accent1">
                    <a:lumMod val="50000"/>
                  </a:schemeClr>
                </a:solidFill>
              </a:rPr>
              <a:t> Tiếp tục</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F4A74818-6C14-280A-0994-369DF554BB01}"/>
              </a:ext>
            </a:extLst>
          </p:cNvPr>
          <p:cNvSpPr txBox="1"/>
          <p:nvPr/>
        </p:nvSpPr>
        <p:spPr>
          <a:xfrm>
            <a:off x="1897625" y="257259"/>
            <a:ext cx="2205248"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TextBox">
            <a:extLst>
              <a:ext uri="{FF2B5EF4-FFF2-40B4-BE49-F238E27FC236}">
                <a16:creationId xmlns:a16="http://schemas.microsoft.com/office/drawing/2014/main" id="{EBEC7598-730D-8F0A-19BB-0A9E0E5110E0}"/>
              </a:ext>
            </a:extLst>
          </p:cNvPr>
          <p:cNvSpPr>
            <a:spLocks noGrp="1"/>
          </p:cNvSpPr>
          <p:nvPr>
            <p:ph idx="1"/>
          </p:nvPr>
        </p:nvSpPr>
        <p:spPr>
          <a:xfrm>
            <a:off x="1795002" y="2065553"/>
            <a:ext cx="9330198" cy="3674296"/>
          </a:xfrm>
        </p:spPr>
        <p:txBody>
          <a:bodyPr>
            <a:noAutofit/>
          </a:bodyPr>
          <a:lstStyle/>
          <a:p>
            <a:pPr marL="0" indent="0" algn="l">
              <a:lnSpc>
                <a:spcPct val="150000"/>
              </a:lnSpc>
              <a:buNone/>
            </a:pPr>
            <a:r>
              <a:rPr lang="en-US" sz="1800" i="0" dirty="0">
                <a:solidFill>
                  <a:srgbClr val="141414"/>
                </a:solidFill>
                <a:effectLst/>
                <a:latin typeface="+mn-lt"/>
              </a:rPr>
              <a:t>Trong khi Hội đồng Định vị Cơ sở Năng lượng (EFSB) chịu trách nhiệm giám sát việc </a:t>
            </a:r>
            <a:r>
              <a:rPr lang="en-US" sz="1800" i="0" dirty="0">
                <a:solidFill>
                  <a:schemeClr val="tx1">
                    <a:lumMod val="95000"/>
                    <a:lumOff val="5000"/>
                  </a:schemeClr>
                </a:solidFill>
                <a:effectLst/>
                <a:latin typeface="+mn-lt"/>
              </a:rPr>
              <a:t>định vị </a:t>
            </a:r>
            <a:r>
              <a:rPr lang="en-US" sz="1800" i="0" dirty="0" err="1">
                <a:solidFill>
                  <a:schemeClr val="tx1">
                    <a:lumMod val="95000"/>
                    <a:lumOff val="5000"/>
                  </a:schemeClr>
                </a:solidFill>
                <a:effectLst/>
                <a:latin typeface="+mn-lt"/>
              </a:rPr>
              <a:t>cho</a:t>
            </a:r>
            <a:r>
              <a:rPr lang="en-US" sz="1800" i="0" dirty="0">
                <a:solidFill>
                  <a:schemeClr val="tx1">
                    <a:lumMod val="95000"/>
                    <a:lumOff val="5000"/>
                  </a:schemeClr>
                </a:solidFill>
                <a:effectLst/>
                <a:latin typeface="+mn-lt"/>
              </a:rPr>
              <a:t> </a:t>
            </a:r>
            <a:r>
              <a:rPr lang="en-US" sz="1800" i="0" dirty="0" err="1">
                <a:solidFill>
                  <a:srgbClr val="141414"/>
                </a:solidFill>
                <a:effectLst/>
                <a:latin typeface="+mn-lt"/>
              </a:rPr>
              <a:t>nhiều</a:t>
            </a:r>
            <a:r>
              <a:rPr lang="en-US" sz="1800" i="0" dirty="0">
                <a:solidFill>
                  <a:srgbClr val="141414"/>
                </a:solidFill>
                <a:effectLst/>
                <a:latin typeface="+mn-lt"/>
              </a:rPr>
              <a:t> cơ sở năng lượng quy mô lớn, DPU cũng đóng vai trò bổ sung, đã tồn tại </a:t>
            </a:r>
            <a:r>
              <a:rPr lang="en-US" sz="1800" i="0" dirty="0" err="1">
                <a:solidFill>
                  <a:srgbClr val="141414"/>
                </a:solidFill>
                <a:effectLst/>
                <a:latin typeface="+mn-lt"/>
              </a:rPr>
              <a:t>từ</a:t>
            </a:r>
            <a:r>
              <a:rPr lang="en-US" sz="1800" i="0" dirty="0">
                <a:solidFill>
                  <a:srgbClr val="141414"/>
                </a:solidFill>
                <a:effectLst/>
                <a:latin typeface="+mn-lt"/>
              </a:rPr>
              <a:t> </a:t>
            </a:r>
            <a:r>
              <a:rPr lang="en-US" sz="1800" i="0" dirty="0" err="1">
                <a:solidFill>
                  <a:srgbClr val="141414"/>
                </a:solidFill>
                <a:effectLst/>
                <a:latin typeface="+mn-lt"/>
              </a:rPr>
              <a:t>trước</a:t>
            </a:r>
            <a:r>
              <a:rPr lang="en-US" sz="1800" i="0" dirty="0">
                <a:solidFill>
                  <a:srgbClr val="141414"/>
                </a:solidFill>
                <a:effectLst/>
                <a:latin typeface="+mn-lt"/>
              </a:rPr>
              <a:t> khi EFSB được thành lập. </a:t>
            </a:r>
          </a:p>
          <a:p>
            <a:pPr marL="0" indent="0" algn="l">
              <a:lnSpc>
                <a:spcPct val="150000"/>
              </a:lnSpc>
              <a:buNone/>
            </a:pPr>
            <a:r>
              <a:rPr lang="en-US" sz="1800" i="0" dirty="0">
                <a:solidFill>
                  <a:srgbClr val="141414"/>
                </a:solidFill>
                <a:effectLst/>
                <a:latin typeface="+mn-lt"/>
              </a:rPr>
              <a:t>DPU xem xét các đề xuất để: </a:t>
            </a:r>
          </a:p>
          <a:p>
            <a:pPr marL="800100" lvl="1" indent="-342900">
              <a:lnSpc>
                <a:spcPct val="100000"/>
              </a:lnSpc>
              <a:buFont typeface="+mj-lt"/>
              <a:buAutoNum type="arabicPeriod"/>
            </a:pPr>
            <a:r>
              <a:rPr lang="en-US" sz="1800" i="0" dirty="0">
                <a:solidFill>
                  <a:srgbClr val="141414"/>
                </a:solidFill>
                <a:effectLst/>
                <a:latin typeface="+mn-lt"/>
              </a:rPr>
              <a:t>Xây dựng và vận hành đường truyền tải điện </a:t>
            </a:r>
          </a:p>
          <a:p>
            <a:pPr marL="800100" lvl="1" indent="-342900">
              <a:lnSpc>
                <a:spcPct val="100000"/>
              </a:lnSpc>
              <a:buFont typeface="+mj-lt"/>
              <a:buAutoNum type="arabicPeriod"/>
            </a:pPr>
            <a:r>
              <a:rPr lang="en-US" sz="1800" i="0" dirty="0">
                <a:solidFill>
                  <a:srgbClr val="141414"/>
                </a:solidFill>
                <a:effectLst/>
                <a:latin typeface="+mn-lt"/>
              </a:rPr>
              <a:t>Miễn trừ các cơ sở năng lượng cần thiết khỏi các quy định phân khu đô thị của thành phố </a:t>
            </a:r>
          </a:p>
          <a:p>
            <a:pPr marL="800100" lvl="1" indent="-342900">
              <a:lnSpc>
                <a:spcPct val="100000"/>
              </a:lnSpc>
              <a:buFont typeface="+mj-lt"/>
              <a:buAutoNum type="arabicPeriod"/>
            </a:pPr>
            <a:r>
              <a:rPr lang="en-US" sz="1800" i="0" dirty="0">
                <a:solidFill>
                  <a:srgbClr val="141414"/>
                </a:solidFill>
                <a:effectLst/>
                <a:latin typeface="+mn-lt"/>
              </a:rPr>
              <a:t>Cho phép khảo sát đất đai cho các cơ sở năng lượng đề xuất </a:t>
            </a:r>
          </a:p>
          <a:p>
            <a:pPr marL="800100" lvl="1" indent="-342900">
              <a:lnSpc>
                <a:spcPct val="100000"/>
              </a:lnSpc>
              <a:buFont typeface="+mj-lt"/>
              <a:buAutoNum type="arabicPeriod"/>
            </a:pPr>
            <a:r>
              <a:rPr lang="en-US" sz="1800" i="0" dirty="0">
                <a:solidFill>
                  <a:srgbClr val="141414"/>
                </a:solidFill>
                <a:effectLst/>
                <a:latin typeface="+mn-lt"/>
              </a:rPr>
              <a:t>Cho phép thu hồi đất (hoặc quyền sử dụng đất) cho các cơ sở năng lượng cần thiết </a:t>
            </a:r>
          </a:p>
          <a:p>
            <a:pPr marL="0" indent="0" algn="l">
              <a:lnSpc>
                <a:spcPct val="150000"/>
              </a:lnSpc>
              <a:buNone/>
            </a:pPr>
            <a:endParaRPr lang="en-US" sz="1800" i="0" dirty="0">
              <a:solidFill>
                <a:srgbClr val="141414"/>
              </a:solidFill>
              <a:effectLst/>
              <a:latin typeface="+mn-lt"/>
            </a:endParaRPr>
          </a:p>
          <a:p>
            <a:pPr marL="0" indent="0" algn="l">
              <a:lnSpc>
                <a:spcPct val="150000"/>
              </a:lnSpc>
              <a:buNone/>
            </a:pPr>
            <a:endParaRPr lang="en-US" sz="1800" dirty="0">
              <a:latin typeface="+mn-lt"/>
            </a:endParaRPr>
          </a:p>
        </p:txBody>
      </p:sp>
      <p:sp>
        <p:nvSpPr>
          <p:cNvPr id="2" name="TextBox 1">
            <a:extLst>
              <a:ext uri="{FF2B5EF4-FFF2-40B4-BE49-F238E27FC236}">
                <a16:creationId xmlns:a16="http://schemas.microsoft.com/office/drawing/2014/main" id="{619977B3-8F03-6856-276D-9AEFD1FDD22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1">
            <a:extLst>
              <a:ext uri="{FF2B5EF4-FFF2-40B4-BE49-F238E27FC236}">
                <a16:creationId xmlns:a16="http://schemas.microsoft.com/office/drawing/2014/main" id="{D7999B43-2D20-2A6B-48FF-E1C6363B255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16</a:t>
            </a:fld>
            <a:endParaRPr lang="en-US"/>
          </a:p>
        </p:txBody>
      </p:sp>
      <p:sp>
        <p:nvSpPr>
          <p:cNvPr id="5" name="TextBox 4">
            <a:extLst>
              <a:ext uri="{FF2B5EF4-FFF2-40B4-BE49-F238E27FC236}">
                <a16:creationId xmlns:a16="http://schemas.microsoft.com/office/drawing/2014/main" id="{DE44FDC9-28F6-2A76-F7DA-B6C1C72E4629}"/>
              </a:ext>
              <a:ext uri="{C183D7F6-B498-43B3-948B-1728B52AA6E4}">
                <adec:decorative xmlns:adec="http://schemas.microsoft.com/office/drawing/2017/decorative" val="1"/>
              </a:ext>
            </a:extLst>
          </p:cNvPr>
          <p:cNvSpPr txBox="1"/>
          <p:nvPr/>
        </p:nvSpPr>
        <p:spPr>
          <a:xfrm>
            <a:off x="7572375" y="6485181"/>
            <a:ext cx="454065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vệ</a:t>
            </a:r>
            <a:r>
              <a:rPr lang="en-US" sz="1000" dirty="0">
                <a:solidFill>
                  <a:schemeClr val="bg1"/>
                </a:solidFill>
              </a:rPr>
              <a:t>, chỉ dành cho người nhận dự định </a:t>
            </a:r>
          </a:p>
        </p:txBody>
      </p:sp>
    </p:spTree>
    <p:extLst>
      <p:ext uri="{BB962C8B-B14F-4D97-AF65-F5344CB8AC3E}">
        <p14:creationId xmlns:p14="http://schemas.microsoft.com/office/powerpoint/2010/main" val="28845251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46DC-4D88-6896-13CE-0EE9DDCC6121}"/>
              </a:ext>
            </a:extLst>
          </p:cNvPr>
          <p:cNvSpPr txBox="1">
            <a:spLocks noGrp="1"/>
          </p:cNvSpPr>
          <p:nvPr>
            <p:ph type="title" idx="4294967295"/>
          </p:nvPr>
        </p:nvSpPr>
        <p:spPr>
          <a:xfrm>
            <a:off x="1818967" y="626591"/>
            <a:ext cx="9744892" cy="730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Giám sát Giao thông</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F1AFD01D-5355-00C9-E582-19BEE49D6428}"/>
              </a:ext>
            </a:extLst>
          </p:cNvPr>
          <p:cNvSpPr txBox="1"/>
          <p:nvPr/>
        </p:nvSpPr>
        <p:spPr>
          <a:xfrm>
            <a:off x="1897625" y="257259"/>
            <a:ext cx="2324517"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818967" y="2310581"/>
            <a:ext cx="9043301" cy="3866382"/>
          </a:xfrm>
        </p:spPr>
        <p:txBody>
          <a:bodyPr>
            <a:noAutofit/>
          </a:bodyPr>
          <a:lstStyle/>
          <a:p>
            <a:pPr marL="0" indent="0" algn="l">
              <a:lnSpc>
                <a:spcPct val="150000"/>
              </a:lnSpc>
              <a:buNone/>
            </a:pPr>
            <a:r>
              <a:rPr lang="en-US" sz="1800" i="0" dirty="0" err="1">
                <a:solidFill>
                  <a:schemeClr val="tx1">
                    <a:lumMod val="95000"/>
                    <a:lumOff val="5000"/>
                  </a:schemeClr>
                </a:solidFill>
                <a:effectLst/>
                <a:latin typeface="+mn-lt"/>
              </a:rPr>
              <a:t>Phòng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Giám</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sát</a:t>
            </a:r>
            <a:r>
              <a:rPr lang="en-US" sz="1800" i="0" dirty="0">
                <a:solidFill>
                  <a:schemeClr val="tx1">
                    <a:lumMod val="95000"/>
                    <a:lumOff val="5000"/>
                  </a:schemeClr>
                </a:solidFill>
                <a:effectLst/>
                <a:latin typeface="+mn-lt"/>
              </a:rPr>
              <a:t> Giao </a:t>
            </a:r>
            <a:r>
              <a:rPr lang="en-US" sz="1800" i="0" dirty="0" err="1">
                <a:solidFill>
                  <a:schemeClr val="tx1">
                    <a:lumMod val="95000"/>
                    <a:lumOff val="5000"/>
                  </a:schemeClr>
                </a:solidFill>
                <a:effectLst/>
                <a:latin typeface="+mn-lt"/>
              </a:rPr>
              <a:t>thông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quy</a:t>
            </a:r>
            <a:r>
              <a:rPr lang="en-US" sz="1800" i="0" dirty="0">
                <a:solidFill>
                  <a:schemeClr val="tx1">
                    <a:lumMod val="95000"/>
                    <a:lumOff val="5000"/>
                  </a:schemeClr>
                </a:solidFill>
                <a:effectLst/>
                <a:latin typeface="+mn-lt"/>
              </a:rPr>
              <a:t> định mức phí và quy định hoạt động của các đơn vị vận tải công cộng dùng để vận chuyển hành khách và hàng hóa, bao gồm xe tải, đường sắt, xe buýt, công ty chuyển nhà, công ty kéo xe và công ty xử lý chất thải nguy hại. Ngoài ra, chúng tôi cấp phép cho tất cả các công ty xe buýt nội bang có trụ sở tại Massachusetts. Chức năng quan trọng nhất của Phòng là đảm bảo an toàn công cộng.</a:t>
            </a:r>
            <a:endParaRPr lang="en-US" sz="1800" dirty="0">
              <a:solidFill>
                <a:schemeClr val="tx1">
                  <a:lumMod val="95000"/>
                  <a:lumOff val="5000"/>
                </a:schemeClr>
              </a:solidFill>
              <a:latin typeface="+mn-lt"/>
            </a:endParaRPr>
          </a:p>
        </p:txBody>
      </p:sp>
      <p:sp>
        <p:nvSpPr>
          <p:cNvPr id="5" name="TextBox 4">
            <a:extLst>
              <a:ext uri="{FF2B5EF4-FFF2-40B4-BE49-F238E27FC236}">
                <a16:creationId xmlns:a16="http://schemas.microsoft.com/office/drawing/2014/main" id="{D7545B67-AF16-757F-FCB0-57E4BA1E6ED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4" name="Slide Number Placeholder 1">
            <a:extLst>
              <a:ext uri="{FF2B5EF4-FFF2-40B4-BE49-F238E27FC236}">
                <a16:creationId xmlns:a16="http://schemas.microsoft.com/office/drawing/2014/main" id="{EC1AEF5F-279A-4ED3-F0A1-6569E8CD5774}"/>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17</a:t>
            </a:fld>
            <a:endParaRPr lang="en-US"/>
          </a:p>
        </p:txBody>
      </p:sp>
      <p:sp>
        <p:nvSpPr>
          <p:cNvPr id="6" name="TextBox 5">
            <a:extLst>
              <a:ext uri="{FF2B5EF4-FFF2-40B4-BE49-F238E27FC236}">
                <a16:creationId xmlns:a16="http://schemas.microsoft.com/office/drawing/2014/main" id="{0CDDFBB3-1460-B1D1-C57C-464455C990ED}"/>
              </a:ext>
              <a:ext uri="{C183D7F6-B498-43B3-948B-1728B52AA6E4}">
                <adec:decorative xmlns:adec="http://schemas.microsoft.com/office/drawing/2017/decorative" val="1"/>
              </a:ext>
            </a:extLst>
          </p:cNvPr>
          <p:cNvSpPr txBox="1"/>
          <p:nvPr/>
        </p:nvSpPr>
        <p:spPr>
          <a:xfrm>
            <a:off x="7772400" y="6485181"/>
            <a:ext cx="43406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3430108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CBE9-2F60-796E-9F44-CB8BEB89B060}"/>
              </a:ext>
            </a:extLst>
          </p:cNvPr>
          <p:cNvSpPr txBox="1">
            <a:spLocks noGrp="1"/>
          </p:cNvSpPr>
          <p:nvPr>
            <p:ph type="title" idx="4294967295"/>
          </p:nvPr>
        </p:nvSpPr>
        <p:spPr>
          <a:xfrm>
            <a:off x="1818967" y="626591"/>
            <a:ext cx="9744892" cy="1125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Phòng Công ty Mạng Lưới Vận Tải (TNC)</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9" name="Subtitle">
            <a:extLst>
              <a:ext uri="{FF2B5EF4-FFF2-40B4-BE49-F238E27FC236}">
                <a16:creationId xmlns:a16="http://schemas.microsoft.com/office/drawing/2014/main" id="{8A11A93A-0AAC-952C-B118-73E856C7FCBC}"/>
              </a:ext>
            </a:extLst>
          </p:cNvPr>
          <p:cNvSpPr txBox="1"/>
          <p:nvPr/>
        </p:nvSpPr>
        <p:spPr>
          <a:xfrm>
            <a:off x="1897625" y="257259"/>
            <a:ext cx="3755751" cy="338554"/>
          </a:xfrm>
          <a:prstGeom prst="rect">
            <a:avLst/>
          </a:prstGeom>
          <a:solidFill>
            <a:srgbClr val="B5C4F0"/>
          </a:solidFill>
        </p:spPr>
        <p:txBody>
          <a:bodyPr wrap="square" rtlCol="0">
            <a:spAutoFit/>
          </a:bodyPr>
          <a:lstStyle/>
          <a:p>
            <a:r>
              <a:rPr lang="en-US" sz="1600" b="1" dirty="0">
                <a:solidFill>
                  <a:schemeClr val="accent1">
                    <a:lumMod val="50000"/>
                  </a:schemeClr>
                </a:solidFill>
              </a:rPr>
              <a:t>Các phòng ban của Sở Giao thông Vận tải</a:t>
            </a:r>
          </a:p>
        </p:txBody>
      </p:sp>
      <p:sp>
        <p:nvSpPr>
          <p:cNvPr id="5" name="TextBox">
            <a:extLst>
              <a:ext uri="{FF2B5EF4-FFF2-40B4-BE49-F238E27FC236}">
                <a16:creationId xmlns:a16="http://schemas.microsoft.com/office/drawing/2014/main" id="{059D7A18-5380-DD84-B2EE-F2253E9BBD42}"/>
              </a:ext>
            </a:extLst>
          </p:cNvPr>
          <p:cNvSpPr>
            <a:spLocks noGrp="1"/>
          </p:cNvSpPr>
          <p:nvPr>
            <p:ph idx="1"/>
          </p:nvPr>
        </p:nvSpPr>
        <p:spPr>
          <a:xfrm>
            <a:off x="1818968" y="2368633"/>
            <a:ext cx="8701446" cy="2120733"/>
          </a:xfrm>
        </p:spPr>
        <p:txBody>
          <a:bodyPr>
            <a:noAutofit/>
          </a:bodyPr>
          <a:lstStyle/>
          <a:p>
            <a:pPr marL="0" indent="0">
              <a:lnSpc>
                <a:spcPct val="150000"/>
              </a:lnSpc>
              <a:buNone/>
            </a:pPr>
            <a:r>
              <a:rPr lang="en-US" sz="1800" i="0" dirty="0">
                <a:solidFill>
                  <a:schemeClr val="tx1">
                    <a:lumMod val="95000"/>
                    <a:lumOff val="5000"/>
                  </a:schemeClr>
                </a:solidFill>
                <a:effectLst/>
                <a:latin typeface="+mn-lt"/>
              </a:rPr>
              <a:t>Phòng Công ty Mạng lưới Vận tải (TNC) </a:t>
            </a:r>
            <a:r>
              <a:rPr lang="en-US" sz="1800" i="0" dirty="0" err="1">
                <a:solidFill>
                  <a:schemeClr val="tx1">
                    <a:lumMod val="95000"/>
                    <a:lumOff val="5000"/>
                  </a:schemeClr>
                </a:solidFill>
                <a:effectLst/>
                <a:latin typeface="+mn-lt"/>
              </a:rPr>
              <a:t>thuộc</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Bộ</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Tiện</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ích</a:t>
            </a:r>
            <a:r>
              <a:rPr lang="en-US" sz="1800" i="0" dirty="0">
                <a:solidFill>
                  <a:schemeClr val="tx1">
                    <a:lumMod val="95000"/>
                    <a:lumOff val="5000"/>
                  </a:schemeClr>
                </a:solidFill>
                <a:effectLst/>
                <a:latin typeface="+mn-lt"/>
              </a:rPr>
              <a:t> Công cộng chịu trách nhiệm giám sát các công ty </a:t>
            </a:r>
            <a:r>
              <a:rPr lang="en-US" sz="1800" i="0" dirty="0" err="1">
                <a:solidFill>
                  <a:schemeClr val="tx1">
                    <a:lumMod val="95000"/>
                    <a:lumOff val="5000"/>
                  </a:schemeClr>
                </a:solidFill>
                <a:effectLst/>
                <a:latin typeface="+mn-lt"/>
              </a:rPr>
              <a:t>cung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cấp</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dịch</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vụ</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đi</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chung</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xe</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c</a:t>
            </a:r>
            <a:r>
              <a:rPr lang="en-US" sz="1800" dirty="0" err="1">
                <a:solidFill>
                  <a:schemeClr val="tx1">
                    <a:lumMod val="95000"/>
                    <a:lumOff val="5000"/>
                  </a:schemeClr>
                </a:solidFill>
              </a:rPr>
              <a:t>ác</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dịch</a:t>
            </a:r>
            <a:r>
              <a:rPr lang="en-US" sz="1800" i="0" dirty="0">
                <a:solidFill>
                  <a:schemeClr val="tx1">
                    <a:lumMod val="95000"/>
                    <a:lumOff val="5000"/>
                  </a:schemeClr>
                </a:solidFill>
                <a:effectLst/>
                <a:latin typeface="+mn-lt"/>
              </a:rPr>
              <a:t> </a:t>
            </a:r>
            <a:r>
              <a:rPr lang="en-US" sz="1800" i="0" dirty="0" err="1">
                <a:solidFill>
                  <a:schemeClr val="tx1">
                    <a:lumMod val="95000"/>
                    <a:lumOff val="5000"/>
                  </a:schemeClr>
                </a:solidFill>
                <a:effectLst/>
                <a:latin typeface="+mn-lt"/>
              </a:rPr>
              <a:t>vụ</a:t>
            </a:r>
            <a:r>
              <a:rPr lang="en-US" sz="1800" i="0" dirty="0">
                <a:solidFill>
                  <a:schemeClr val="tx1">
                    <a:lumMod val="95000"/>
                    <a:lumOff val="5000"/>
                  </a:schemeClr>
                </a:solidFill>
                <a:effectLst/>
                <a:latin typeface="+mn-lt"/>
              </a:rPr>
              <a:t> </a:t>
            </a:r>
            <a:r>
              <a:rPr lang="en-US" sz="1800" dirty="0" err="1">
                <a:solidFill>
                  <a:schemeClr val="tx1">
                    <a:lumMod val="95000"/>
                    <a:lumOff val="5000"/>
                  </a:schemeClr>
                </a:solidFill>
              </a:rPr>
              <a:t>đi</a:t>
            </a:r>
            <a:r>
              <a:rPr lang="en-US" sz="1800" dirty="0">
                <a:solidFill>
                  <a:schemeClr val="tx1">
                    <a:lumMod val="95000"/>
                    <a:lumOff val="5000"/>
                  </a:schemeClr>
                </a:solidFill>
              </a:rPr>
              <a:t> </a:t>
            </a:r>
            <a:r>
              <a:rPr lang="en-US" sz="1800" dirty="0" err="1">
                <a:solidFill>
                  <a:schemeClr val="tx1">
                    <a:lumMod val="95000"/>
                    <a:lumOff val="5000"/>
                  </a:schemeClr>
                </a:solidFill>
              </a:rPr>
              <a:t>chung</a:t>
            </a:r>
            <a:r>
              <a:rPr lang="en-US" sz="1800" dirty="0">
                <a:solidFill>
                  <a:schemeClr val="tx1">
                    <a:lumMod val="95000"/>
                    <a:lumOff val="5000"/>
                  </a:schemeClr>
                </a:solidFill>
              </a:rPr>
              <a:t> </a:t>
            </a:r>
            <a:r>
              <a:rPr lang="en-US" sz="1800" dirty="0" err="1">
                <a:solidFill>
                  <a:schemeClr val="tx1">
                    <a:lumMod val="95000"/>
                    <a:lumOff val="5000"/>
                  </a:schemeClr>
                </a:solidFill>
              </a:rPr>
              <a:t>xe</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và</a:t>
            </a:r>
            <a:r>
              <a:rPr lang="en-US" sz="1800" i="0" dirty="0">
                <a:solidFill>
                  <a:schemeClr val="tx1">
                    <a:lumMod val="95000"/>
                    <a:lumOff val="5000"/>
                  </a:schemeClr>
                </a:solidFill>
                <a:effectLst/>
                <a:latin typeface="+mn-lt"/>
              </a:rPr>
              <a:t> tài </a:t>
            </a:r>
            <a:r>
              <a:rPr lang="en-US" sz="1800" i="0" dirty="0" err="1">
                <a:solidFill>
                  <a:schemeClr val="tx1">
                    <a:lumMod val="95000"/>
                    <a:lumOff val="5000"/>
                  </a:schemeClr>
                </a:solidFill>
                <a:effectLst/>
                <a:latin typeface="+mn-lt"/>
              </a:rPr>
              <a:t>xế</a:t>
            </a:r>
            <a:r>
              <a:rPr lang="en-US" sz="1800" i="0" dirty="0">
                <a:solidFill>
                  <a:schemeClr val="tx1">
                    <a:lumMod val="95000"/>
                    <a:lumOff val="5000"/>
                  </a:schemeClr>
                </a:solidFill>
                <a:effectLst/>
                <a:latin typeface="+mn-lt"/>
              </a:rPr>
              <a:t> </a:t>
            </a:r>
            <a:r>
              <a:rPr lang="en-US" sz="1800" dirty="0" err="1">
                <a:solidFill>
                  <a:schemeClr val="tx1">
                    <a:lumMod val="95000"/>
                    <a:lumOff val="5000"/>
                  </a:schemeClr>
                </a:solidFill>
              </a:rPr>
              <a:t>đi</a:t>
            </a:r>
            <a:r>
              <a:rPr lang="en-US" sz="1800" dirty="0">
                <a:solidFill>
                  <a:schemeClr val="tx1">
                    <a:lumMod val="95000"/>
                    <a:lumOff val="5000"/>
                  </a:schemeClr>
                </a:solidFill>
              </a:rPr>
              <a:t> </a:t>
            </a:r>
            <a:r>
              <a:rPr lang="en-US" sz="1800" dirty="0" err="1">
                <a:solidFill>
                  <a:schemeClr val="tx1">
                    <a:lumMod val="95000"/>
                    <a:lumOff val="5000"/>
                  </a:schemeClr>
                </a:solidFill>
              </a:rPr>
              <a:t>chung</a:t>
            </a:r>
            <a:r>
              <a:rPr lang="en-US" sz="1800" dirty="0">
                <a:solidFill>
                  <a:schemeClr val="tx1">
                    <a:lumMod val="95000"/>
                    <a:lumOff val="5000"/>
                  </a:schemeClr>
                </a:solidFill>
              </a:rPr>
              <a:t> </a:t>
            </a:r>
            <a:r>
              <a:rPr lang="en-US" sz="1800" dirty="0" err="1">
                <a:solidFill>
                  <a:schemeClr val="tx1">
                    <a:lumMod val="95000"/>
                    <a:lumOff val="5000"/>
                  </a:schemeClr>
                </a:solidFill>
              </a:rPr>
              <a:t>xe</a:t>
            </a:r>
            <a:r>
              <a:rPr lang="en-US" sz="1800" dirty="0">
                <a:solidFill>
                  <a:schemeClr val="tx1">
                    <a:lumMod val="95000"/>
                    <a:lumOff val="5000"/>
                  </a:schemeClr>
                </a:solidFill>
              </a:rPr>
              <a:t> </a:t>
            </a:r>
            <a:r>
              <a:rPr lang="en-US" sz="1800" i="0" dirty="0" err="1">
                <a:solidFill>
                  <a:schemeClr val="tx1">
                    <a:lumMod val="95000"/>
                    <a:lumOff val="5000"/>
                  </a:schemeClr>
                </a:solidFill>
                <a:effectLst/>
                <a:latin typeface="+mn-lt"/>
              </a:rPr>
              <a:t>tại</a:t>
            </a:r>
            <a:r>
              <a:rPr lang="en-US" sz="1800" i="0" dirty="0">
                <a:solidFill>
                  <a:schemeClr val="tx1">
                    <a:lumMod val="95000"/>
                    <a:lumOff val="5000"/>
                  </a:schemeClr>
                </a:solidFill>
                <a:effectLst/>
                <a:latin typeface="+mn-lt"/>
              </a:rPr>
              <a:t> Massachusetts. Điều này bao gồm các công ty như Uber và Lyft cùng với các tài xế của họ.</a:t>
            </a:r>
            <a:endParaRPr lang="en-US" sz="1800" dirty="0">
              <a:solidFill>
                <a:schemeClr val="tx1">
                  <a:lumMod val="95000"/>
                  <a:lumOff val="5000"/>
                </a:schemeClr>
              </a:solidFill>
              <a:latin typeface="+mn-lt"/>
            </a:endParaRPr>
          </a:p>
        </p:txBody>
      </p:sp>
      <p:sp>
        <p:nvSpPr>
          <p:cNvPr id="7" name="TextBox 6">
            <a:extLst>
              <a:ext uri="{FF2B5EF4-FFF2-40B4-BE49-F238E27FC236}">
                <a16:creationId xmlns:a16="http://schemas.microsoft.com/office/drawing/2014/main" id="{E0B711AC-16C2-DD93-04A1-1531F8A50E6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6" name="Slide Number Placeholder 1">
            <a:extLst>
              <a:ext uri="{FF2B5EF4-FFF2-40B4-BE49-F238E27FC236}">
                <a16:creationId xmlns:a16="http://schemas.microsoft.com/office/drawing/2014/main" id="{0F0A6771-E579-DBF1-96DD-59C4AF0DE0DE}"/>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18</a:t>
            </a:fld>
            <a:endParaRPr lang="en-US"/>
          </a:p>
        </p:txBody>
      </p:sp>
      <p:sp>
        <p:nvSpPr>
          <p:cNvPr id="10" name="TextBox 9">
            <a:extLst>
              <a:ext uri="{FF2B5EF4-FFF2-40B4-BE49-F238E27FC236}">
                <a16:creationId xmlns:a16="http://schemas.microsoft.com/office/drawing/2014/main" id="{53707AD6-580C-1BC0-4F7F-393092C8B9F8}"/>
              </a:ext>
              <a:ext uri="{C183D7F6-B498-43B3-948B-1728B52AA6E4}">
                <adec:decorative xmlns:adec="http://schemas.microsoft.com/office/drawing/2017/decorative" val="1"/>
              </a:ext>
            </a:extLst>
          </p:cNvPr>
          <p:cNvSpPr txBox="1"/>
          <p:nvPr/>
        </p:nvSpPr>
        <p:spPr>
          <a:xfrm>
            <a:off x="7734300" y="6485181"/>
            <a:ext cx="43787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1377065559"/>
      </p:ext>
    </p:extLst>
  </p:cSld>
  <p:clrMapOvr>
    <a:masterClrMapping/>
  </p:clrMapOvr>
  <mc:AlternateContent xmlns:mc="http://schemas.openxmlformats.org/markup-compatibility/2006" xmlns:p14="http://schemas.microsoft.com/office/powerpoint/2010/main">
    <mc:Choice Requires="p14">
      <p:transition spd="slow" p14:dur="4000" advTm="15000"/>
    </mc:Choice>
    <mc:Fallback xmlns="" xmlns:a16="http://schemas.microsoft.com/office/drawing/2014/main" xmlns:adec="http://schemas.microsoft.com/office/drawing/2017/decorative">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567-6A4F-480B-AE8F-FC5BBA0FFE18}"/>
              </a:ext>
            </a:extLst>
          </p:cNvPr>
          <p:cNvSpPr>
            <a:spLocks noGrp="1"/>
          </p:cNvSpPr>
          <p:nvPr>
            <p:ph type="ctrTitle"/>
          </p:nvPr>
        </p:nvSpPr>
        <p:spPr>
          <a:xfrm>
            <a:off x="1665172" y="635002"/>
            <a:ext cx="9134374" cy="854452"/>
          </a:xfrm>
        </p:spPr>
        <p:txBody>
          <a:bodyPr>
            <a:normAutofit fontScale="90000"/>
          </a:bodyPr>
          <a:lstStyle/>
          <a:p>
            <a:r>
              <a:rPr lang="en-US" b="1" dirty="0">
                <a:solidFill>
                  <a:schemeClr val="accent1">
                    <a:lumMod val="50000"/>
                  </a:schemeClr>
                </a:solidFill>
              </a:rPr>
              <a:t>Tuyên bố sứ mệnh</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32021" y="1809106"/>
            <a:ext cx="9400676" cy="4067880"/>
          </a:xfrm>
        </p:spPr>
        <p:txBody>
          <a:bodyPr>
            <a:normAutofit fontScale="25000" lnSpcReduction="20000"/>
          </a:bodyPr>
          <a:lstStyle/>
          <a:p>
            <a:pPr algn="l">
              <a:lnSpc>
                <a:spcPct val="170000"/>
              </a:lnSpc>
            </a:pPr>
            <a:r>
              <a:rPr lang="en-US" sz="7200" b="0" i="0" dirty="0" err="1">
                <a:solidFill>
                  <a:schemeClr val="tx1">
                    <a:lumMod val="95000"/>
                    <a:lumOff val="5000"/>
                  </a:schemeClr>
                </a:solidFill>
                <a:effectLst/>
                <a:latin typeface="+mn-lt"/>
              </a:rPr>
              <a:t>Bộ</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Tiện</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ích</a:t>
            </a:r>
            <a:r>
              <a:rPr lang="en-US" sz="7200" b="0" i="0" dirty="0">
                <a:solidFill>
                  <a:schemeClr val="tx1">
                    <a:lumMod val="95000"/>
                    <a:lumOff val="5000"/>
                  </a:schemeClr>
                </a:solidFill>
                <a:effectLst/>
                <a:latin typeface="+mn-lt"/>
              </a:rPr>
              <a:t> Công cộng (DPU) là một </a:t>
            </a:r>
            <a:r>
              <a:rPr lang="en-US" sz="7200" b="0" i="0" dirty="0" err="1">
                <a:solidFill>
                  <a:schemeClr val="tx1">
                    <a:lumMod val="95000"/>
                    <a:lumOff val="5000"/>
                  </a:schemeClr>
                </a:solidFill>
                <a:effectLst/>
                <a:latin typeface="+mn-lt"/>
              </a:rPr>
              <a:t>cơ</a:t>
            </a:r>
            <a:r>
              <a:rPr lang="en-US" sz="7200" b="0" i="0" dirty="0">
                <a:solidFill>
                  <a:schemeClr val="tx1">
                    <a:lumMod val="95000"/>
                    <a:lumOff val="5000"/>
                  </a:schemeClr>
                </a:solidFill>
                <a:effectLst/>
                <a:latin typeface="+mn-lt"/>
              </a:rPr>
              <a:t> quan xét xử được giám sát bởi một Ủy ban gồm ba thành viên. </a:t>
            </a:r>
            <a:r>
              <a:rPr lang="vi-VN" sz="7200" b="0" i="0" dirty="0">
                <a:solidFill>
                  <a:schemeClr val="tx1">
                    <a:lumMod val="95000"/>
                    <a:lumOff val="5000"/>
                  </a:schemeClr>
                </a:solidFill>
                <a:effectLst/>
                <a:ea typeface="Calibri" panose="020F0502020204030204" pitchFamily="34" charset="0"/>
              </a:rPr>
              <a:t>Cơ quan này</a:t>
            </a:r>
            <a:r>
              <a:rPr lang="en-US" sz="7200" b="0" i="0" dirty="0">
                <a:solidFill>
                  <a:schemeClr val="tx1">
                    <a:lumMod val="95000"/>
                    <a:lumOff val="5000"/>
                  </a:schemeClr>
                </a:solidFill>
                <a:effectLst/>
                <a:ea typeface="Calibri" panose="020F0502020204030204" pitchFamily="34" charset="0"/>
              </a:rPr>
              <a:t> </a:t>
            </a:r>
            <a:r>
              <a:rPr lang="en-US" sz="7200" b="0" i="0" dirty="0">
                <a:solidFill>
                  <a:schemeClr val="tx1">
                    <a:lumMod val="95000"/>
                    <a:lumOff val="5000"/>
                  </a:schemeClr>
                </a:solidFill>
                <a:effectLst/>
                <a:latin typeface="+mn-lt"/>
              </a:rPr>
              <a:t>có trách nhiệm giám sát </a:t>
            </a:r>
            <a:r>
              <a:rPr lang="en-US" sz="7200" b="0" i="0" dirty="0" err="1">
                <a:solidFill>
                  <a:schemeClr val="tx1">
                    <a:lumMod val="95000"/>
                    <a:lumOff val="5000"/>
                  </a:schemeClr>
                </a:solidFill>
                <a:effectLst/>
                <a:latin typeface="+mn-lt"/>
              </a:rPr>
              <a:t>các</a:t>
            </a:r>
            <a:r>
              <a:rPr lang="en-US" sz="7200" b="0" i="0" dirty="0">
                <a:solidFill>
                  <a:schemeClr val="tx1">
                    <a:lumMod val="95000"/>
                    <a:lumOff val="5000"/>
                  </a:schemeClr>
                </a:solidFill>
                <a:effectLst/>
                <a:latin typeface="+mn-lt"/>
              </a:rPr>
              <a:t> </a:t>
            </a:r>
            <a:r>
              <a:rPr lang="vi-VN" sz="7200" b="0" i="0" dirty="0">
                <a:solidFill>
                  <a:schemeClr val="tx1">
                    <a:lumMod val="95000"/>
                    <a:lumOff val="5000"/>
                  </a:schemeClr>
                </a:solidFill>
                <a:effectLst/>
                <a:ea typeface="Calibri" panose="020F0502020204030204" pitchFamily="34" charset="0"/>
              </a:rPr>
              <a:t>công ty tiện ích thuộc sở hữu tư nhân trong các lĩnh vực điện, khí tự nhiên và nước</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trong</a:t>
            </a:r>
            <a:r>
              <a:rPr lang="en-US" sz="7200" b="0" i="0" dirty="0">
                <a:solidFill>
                  <a:schemeClr val="tx1">
                    <a:lumMod val="95000"/>
                    <a:lumOff val="5000"/>
                  </a:schemeClr>
                </a:solidFill>
                <a:effectLst/>
                <a:latin typeface="+mn-lt"/>
              </a:rPr>
              <a:t> </a:t>
            </a:r>
            <a:r>
              <a:rPr lang="vi-VN" sz="7200" b="0" i="0" dirty="0">
                <a:solidFill>
                  <a:schemeClr val="tx1">
                    <a:lumMod val="95000"/>
                    <a:lumOff val="5000"/>
                  </a:schemeClr>
                </a:solidFill>
                <a:effectLst/>
                <a:ea typeface="Calibri" panose="020F0502020204030204" pitchFamily="34" charset="0"/>
              </a:rPr>
              <a:t>Khối thịnh vượng</a:t>
            </a:r>
            <a:r>
              <a:rPr lang="en-US" sz="7200" b="0" i="0" dirty="0">
                <a:solidFill>
                  <a:schemeClr val="tx1">
                    <a:lumMod val="95000"/>
                    <a:lumOff val="5000"/>
                  </a:schemeClr>
                </a:solidFill>
                <a:effectLst/>
                <a:latin typeface="+mn-lt"/>
              </a:rPr>
              <a:t>. Ngoài ra, DPU còn có nhiệm vụ phát triển các giải pháp thay thế </a:t>
            </a:r>
            <a:r>
              <a:rPr lang="en-US" sz="7200" b="0" i="0" dirty="0" err="1">
                <a:solidFill>
                  <a:schemeClr val="tx1">
                    <a:lumMod val="95000"/>
                    <a:lumOff val="5000"/>
                  </a:schemeClr>
                </a:solidFill>
                <a:effectLst/>
                <a:latin typeface="+mn-lt"/>
              </a:rPr>
              <a:t>cho</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điều</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tiết</a:t>
            </a:r>
            <a:r>
              <a:rPr lang="en-US" sz="7200" b="0" i="0" dirty="0">
                <a:solidFill>
                  <a:schemeClr val="tx1">
                    <a:lumMod val="95000"/>
                    <a:lumOff val="5000"/>
                  </a:schemeClr>
                </a:solidFill>
                <a:effectLst/>
                <a:latin typeface="+mn-lt"/>
              </a:rPr>
              <a:t> truyền thống, giám sát chất lượng dịch vụ, quy định an toàn trong lĩnh vực giao thông và </a:t>
            </a:r>
            <a:r>
              <a:rPr lang="en-US" sz="7200" b="0" i="0" dirty="0" err="1">
                <a:solidFill>
                  <a:schemeClr val="tx1">
                    <a:lumMod val="95000"/>
                    <a:lumOff val="5000"/>
                  </a:schemeClr>
                </a:solidFill>
                <a:effectLst/>
                <a:latin typeface="+mn-lt"/>
              </a:rPr>
              <a:t>đường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ống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dẫn</a:t>
            </a:r>
            <a:r>
              <a:rPr lang="en-US" sz="7200" b="0" i="0" dirty="0">
                <a:solidFill>
                  <a:schemeClr val="tx1">
                    <a:lumMod val="95000"/>
                    <a:lumOff val="5000"/>
                  </a:schemeClr>
                </a:solidFill>
                <a:effectLst/>
                <a:latin typeface="+mn-lt"/>
              </a:rPr>
              <a:t> khí đốt, cũng như việc lựa chọn địa điểm cho các cơ sở năng lượng.  Sứ mệnh của DPU là đảm bảo quyền lợi của người tiêu dùng được bảo vệ và các công ty </a:t>
            </a:r>
            <a:r>
              <a:rPr lang="en-US" sz="7200" b="0" i="0" dirty="0" err="1">
                <a:solidFill>
                  <a:schemeClr val="tx1">
                    <a:lumMod val="95000"/>
                    <a:lumOff val="5000"/>
                  </a:schemeClr>
                </a:solidFill>
                <a:effectLst/>
                <a:latin typeface="+mn-lt"/>
              </a:rPr>
              <a:t>tiện</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ích</a:t>
            </a:r>
            <a:r>
              <a:rPr lang="en-US" sz="7200" b="0" i="0" dirty="0">
                <a:solidFill>
                  <a:schemeClr val="tx1">
                    <a:lumMod val="95000"/>
                    <a:lumOff val="5000"/>
                  </a:schemeClr>
                </a:solidFill>
                <a:effectLst/>
                <a:latin typeface="+mn-lt"/>
              </a:rPr>
              <a:t> cung cấp dịch vụ đáng tin cậy nhất với chi phí thấp nhất có thể. DPU giám sát an </a:t>
            </a:r>
            <a:r>
              <a:rPr lang="en-US" sz="7200" b="0" i="0" dirty="0" err="1">
                <a:solidFill>
                  <a:schemeClr val="tx1">
                    <a:lumMod val="95000"/>
                    <a:lumOff val="5000"/>
                  </a:schemeClr>
                </a:solidFill>
                <a:effectLst/>
                <a:latin typeface="+mn-lt"/>
              </a:rPr>
              <a:t>toàn</a:t>
            </a:r>
            <a:r>
              <a:rPr lang="en-US" sz="7200" dirty="0">
                <a:solidFill>
                  <a:schemeClr val="tx1">
                    <a:lumMod val="95000"/>
                    <a:lumOff val="5000"/>
                  </a:schemeClr>
                </a:solidFill>
                <a:latin typeface="+mn-lt"/>
              </a:rPr>
              <a:t> </a:t>
            </a:r>
            <a:r>
              <a:rPr lang="en-US" sz="7200" b="0" i="0" dirty="0" err="1">
                <a:solidFill>
                  <a:schemeClr val="tx1">
                    <a:lumMod val="95000"/>
                    <a:lumOff val="5000"/>
                  </a:schemeClr>
                </a:solidFill>
                <a:effectLst/>
                <a:latin typeface="+mn-lt"/>
              </a:rPr>
              <a:t>cộng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đồng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từ</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các</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sự</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cố</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liên</a:t>
            </a:r>
            <a:r>
              <a:rPr lang="en-US" sz="7200" b="0" i="0" dirty="0">
                <a:solidFill>
                  <a:schemeClr val="tx1">
                    <a:lumMod val="95000"/>
                    <a:lumOff val="5000"/>
                  </a:schemeClr>
                </a:solidFill>
                <a:effectLst/>
                <a:latin typeface="+mn-lt"/>
              </a:rPr>
              <a:t> quan đến giao thông và </a:t>
            </a:r>
            <a:r>
              <a:rPr lang="en-US" sz="7200" b="0" i="0" dirty="0" err="1">
                <a:solidFill>
                  <a:schemeClr val="tx1">
                    <a:lumMod val="95000"/>
                    <a:lumOff val="5000"/>
                  </a:schemeClr>
                </a:solidFill>
                <a:effectLst/>
                <a:latin typeface="+mn-lt"/>
              </a:rPr>
              <a:t>đường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ống</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dẫn</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khí</a:t>
            </a:r>
            <a:r>
              <a:rPr lang="en-US" sz="7200" b="0" i="0" dirty="0">
                <a:solidFill>
                  <a:schemeClr val="tx1">
                    <a:lumMod val="95000"/>
                    <a:lumOff val="5000"/>
                  </a:schemeClr>
                </a:solidFill>
                <a:effectLst/>
                <a:latin typeface="+mn-lt"/>
              </a:rPr>
              <a:t> đốt, cũng như quá trình lựa chọn địa điểm cho các cơ sở năng lượng. DPU nỗ lực thúc đẩy an toàn, an ninh, độ tin cậy của dịch vụ, </a:t>
            </a:r>
            <a:r>
              <a:rPr lang="en-US" sz="7200" b="0" i="0" dirty="0" err="1">
                <a:solidFill>
                  <a:schemeClr val="tx1">
                    <a:lumMod val="95000"/>
                    <a:lumOff val="5000"/>
                  </a:schemeClr>
                </a:solidFill>
                <a:effectLst/>
                <a:latin typeface="+mn-lt"/>
              </a:rPr>
              <a:t>khả</a:t>
            </a:r>
            <a:r>
              <a:rPr lang="en-US" sz="7200" b="0" i="0" dirty="0">
                <a:solidFill>
                  <a:schemeClr val="tx1">
                    <a:lumMod val="95000"/>
                    <a:lumOff val="5000"/>
                  </a:schemeClr>
                </a:solidFill>
                <a:effectLst/>
                <a:latin typeface="+mn-lt"/>
              </a:rPr>
              <a:t> </a:t>
            </a:r>
            <a:r>
              <a:rPr lang="en-US" sz="7200" b="0" i="0" dirty="0" err="1">
                <a:solidFill>
                  <a:schemeClr val="tx1">
                    <a:lumMod val="95000"/>
                    <a:lumOff val="5000"/>
                  </a:schemeClr>
                </a:solidFill>
                <a:effectLst/>
                <a:latin typeface="+mn-lt"/>
              </a:rPr>
              <a:t>năng</a:t>
            </a:r>
            <a:r>
              <a:rPr lang="en-US" sz="7200" b="0" i="0" dirty="0">
                <a:solidFill>
                  <a:schemeClr val="tx1">
                    <a:lumMod val="95000"/>
                    <a:lumOff val="5000"/>
                  </a:schemeClr>
                </a:solidFill>
                <a:effectLst/>
                <a:latin typeface="+mn-lt"/>
              </a:rPr>
              <a:t> chi </a:t>
            </a:r>
            <a:r>
              <a:rPr lang="en-US" sz="7200" b="0" i="0" dirty="0" err="1">
                <a:solidFill>
                  <a:schemeClr val="tx1">
                    <a:lumMod val="95000"/>
                    <a:lumOff val="5000"/>
                  </a:schemeClr>
                </a:solidFill>
                <a:effectLst/>
                <a:latin typeface="+mn-lt"/>
              </a:rPr>
              <a:t>trả</a:t>
            </a:r>
            <a:r>
              <a:rPr lang="en-US" sz="7200" b="0" i="0" dirty="0">
                <a:solidFill>
                  <a:schemeClr val="tx1">
                    <a:lumMod val="95000"/>
                    <a:lumOff val="5000"/>
                  </a:schemeClr>
                </a:solidFill>
                <a:effectLst/>
                <a:latin typeface="+mn-lt"/>
              </a:rPr>
              <a:t>, công bằng và giảm phát thải khí nhà kính.</a:t>
            </a:r>
          </a:p>
          <a:p>
            <a:endParaRPr lang="en-US" sz="4400" dirty="0"/>
          </a:p>
        </p:txBody>
      </p:sp>
      <p:cxnSp>
        <p:nvCxnSpPr>
          <p:cNvPr id="4" name="Straight Connector 3">
            <a:extLst>
              <a:ext uri="{FF2B5EF4-FFF2-40B4-BE49-F238E27FC236}">
                <a16:creationId xmlns:a16="http://schemas.microsoft.com/office/drawing/2014/main" id="{34F9CE17-4BB3-30DE-9561-E3BE29929A84}"/>
              </a:ext>
              <a:ext uri="{C183D7F6-B498-43B3-948B-1728B52AA6E4}">
                <adec:decorative xmlns:adec="http://schemas.microsoft.com/office/drawing/2017/decorative" val="1"/>
              </a:ext>
            </a:extLst>
          </p:cNvPr>
          <p:cNvCxnSpPr/>
          <p:nvPr/>
        </p:nvCxnSpPr>
        <p:spPr>
          <a:xfrm>
            <a:off x="1742175" y="1513759"/>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1969C-C0CF-44B2-40D2-37643930CFB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5" name="Slide Number Placeholder 1">
            <a:extLst>
              <a:ext uri="{FF2B5EF4-FFF2-40B4-BE49-F238E27FC236}">
                <a16:creationId xmlns:a16="http://schemas.microsoft.com/office/drawing/2014/main" id="{CF1A1A14-9FC1-B9FC-83FD-D02E43ACF652}"/>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2</a:t>
            </a:fld>
            <a:endParaRPr lang="en-US"/>
          </a:p>
        </p:txBody>
      </p:sp>
      <p:sp>
        <p:nvSpPr>
          <p:cNvPr id="7" name="TextBox 6">
            <a:extLst>
              <a:ext uri="{FF2B5EF4-FFF2-40B4-BE49-F238E27FC236}">
                <a16:creationId xmlns:a16="http://schemas.microsoft.com/office/drawing/2014/main" id="{4D279E73-49FD-3AB9-C0FB-2544A69F1780}"/>
              </a:ext>
              <a:ext uri="{C183D7F6-B498-43B3-948B-1728B52AA6E4}">
                <adec:decorative xmlns:adec="http://schemas.microsoft.com/office/drawing/2017/decorative" val="1"/>
              </a:ext>
            </a:extLst>
          </p:cNvPr>
          <p:cNvSpPr txBox="1"/>
          <p:nvPr/>
        </p:nvSpPr>
        <p:spPr>
          <a:xfrm>
            <a:off x="7724775" y="6485181"/>
            <a:ext cx="4388250" cy="246221"/>
          </a:xfrm>
          <a:prstGeom prst="rect">
            <a:avLst/>
          </a:prstGeom>
          <a:solidFill>
            <a:srgbClr val="3059D6"/>
          </a:solidFill>
        </p:spPr>
        <p:txBody>
          <a:bodyPr wrap="square" rtlCol="0">
            <a:spAutoFit/>
          </a:bodyPr>
          <a:lstStyle/>
          <a:p>
            <a:endParaRPr lang="en-US" sz="1000" dirty="0">
              <a:solidFill>
                <a:schemeClr val="bg1"/>
              </a:solidFill>
            </a:endParaRPr>
          </a:p>
        </p:txBody>
      </p:sp>
      <p:sp>
        <p:nvSpPr>
          <p:cNvPr id="8" name="TextBox 7">
            <a:extLst>
              <a:ext uri="{FF2B5EF4-FFF2-40B4-BE49-F238E27FC236}">
                <a16:creationId xmlns:a16="http://schemas.microsoft.com/office/drawing/2014/main" id="{0B925AFE-9BAB-EE59-E315-1317381B8228}"/>
              </a:ext>
            </a:extLst>
          </p:cNvPr>
          <p:cNvSpPr txBox="1"/>
          <p:nvPr/>
        </p:nvSpPr>
        <p:spPr>
          <a:xfrm>
            <a:off x="7308273" y="6485181"/>
            <a:ext cx="4804752"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a:t>
            </a:r>
            <a:r>
              <a:rPr lang="en-US" sz="1000" dirty="0" err="1">
                <a:solidFill>
                  <a:srgbClr val="FFFFFF"/>
                </a:solidFill>
              </a:rPr>
              <a:t>người</a:t>
            </a:r>
            <a:r>
              <a:rPr lang="en-US" sz="1000" dirty="0">
                <a:solidFill>
                  <a:srgbClr val="FFFFFF"/>
                </a:solidFill>
              </a:rPr>
              <a:t> </a:t>
            </a:r>
            <a:r>
              <a:rPr lang="en-US" sz="1000" dirty="0" err="1">
                <a:solidFill>
                  <a:srgbClr val="FFFFFF"/>
                </a:solidFill>
              </a:rPr>
              <a:t>nhận</a:t>
            </a:r>
            <a:r>
              <a:rPr lang="en-US" sz="1000" dirty="0">
                <a:solidFill>
                  <a:srgbClr val="FFFFFF"/>
                </a:solidFill>
              </a:rPr>
              <a:t> </a:t>
            </a:r>
            <a:r>
              <a:rPr lang="vi-VN" sz="1000" dirty="0">
                <a:solidFill>
                  <a:srgbClr val="FFFFFF"/>
                </a:solidFill>
                <a:latin typeface="Calibri" panose="020F0502020204030204" pitchFamily="34" charset="0"/>
                <a:ea typeface="Calibri" panose="020F0502020204030204" pitchFamily="34" charset="0"/>
                <a:cs typeface="Calibri" panose="020F0502020204030204" pitchFamily="34" charset="0"/>
              </a:rPr>
              <a:t>chỉ định</a:t>
            </a:r>
            <a:r>
              <a:rPr lang="en-US" sz="1000" dirty="0">
                <a:solidFill>
                  <a:srgbClr val="FFFFFF"/>
                </a:solidFill>
              </a:rPr>
              <a:t>. </a:t>
            </a:r>
          </a:p>
        </p:txBody>
      </p:sp>
    </p:spTree>
    <p:extLst>
      <p:ext uri="{BB962C8B-B14F-4D97-AF65-F5344CB8AC3E}">
        <p14:creationId xmlns:p14="http://schemas.microsoft.com/office/powerpoint/2010/main" val="39344329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8076ED-94FA-20C4-F8EE-E3F15CE8997D}"/>
              </a:ext>
            </a:extLst>
          </p:cNvPr>
          <p:cNvSpPr txBox="1">
            <a:spLocks noGrp="1"/>
          </p:cNvSpPr>
          <p:nvPr>
            <p:ph type="title" idx="4294967295"/>
          </p:nvPr>
        </p:nvSpPr>
        <p:spPr>
          <a:xfrm>
            <a:off x="1694045" y="1976608"/>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 ban DPU</a:t>
            </a:r>
          </a:p>
        </p:txBody>
      </p:sp>
      <p:cxnSp>
        <p:nvCxnSpPr>
          <p:cNvPr id="8" name="Straight Connector 7">
            <a:extLst>
              <a:ext uri="{FF2B5EF4-FFF2-40B4-BE49-F238E27FC236}">
                <a16:creationId xmlns:a16="http://schemas.microsoft.com/office/drawing/2014/main" id="{07192EBD-1004-6C38-83A2-001D4083D80E}"/>
              </a:ext>
              <a:ext uri="{C183D7F6-B498-43B3-948B-1728B52AA6E4}">
                <adec:decorative xmlns:adec="http://schemas.microsoft.com/office/drawing/2017/decorative" val="1"/>
              </a:ext>
            </a:extLst>
          </p:cNvPr>
          <p:cNvCxnSpPr/>
          <p:nvPr/>
        </p:nvCxnSpPr>
        <p:spPr>
          <a:xfrm>
            <a:off x="1732547" y="3060834"/>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40041" y="3255745"/>
            <a:ext cx="9365379" cy="1640974"/>
          </a:xfrm>
        </p:spPr>
        <p:txBody>
          <a:bodyPr>
            <a:normAutofit/>
          </a:bodyPr>
          <a:lstStyle/>
          <a:p>
            <a:pPr>
              <a:lnSpc>
                <a:spcPct val="150000"/>
              </a:lnSpc>
            </a:pPr>
            <a:r>
              <a:rPr lang="vi-VN" sz="1800" dirty="0">
                <a:solidFill>
                  <a:schemeClr val="tx1">
                    <a:lumMod val="95000"/>
                    <a:lumOff val="5000"/>
                  </a:schemeClr>
                </a:solidFill>
                <a:ea typeface="Calibri" panose="020F0502020204030204" pitchFamily="34" charset="0"/>
              </a:rPr>
              <a:t>Bộ được giám sát bởi Ủy ban Tiện ích Thịnh vượng chung gồm ba thành viên</a:t>
            </a:r>
            <a:r>
              <a:rPr lang="en-US" sz="1800" dirty="0">
                <a:solidFill>
                  <a:schemeClr val="tx1">
                    <a:lumMod val="95000"/>
                    <a:lumOff val="5000"/>
                  </a:schemeClr>
                </a:solidFill>
                <a:ea typeface="Calibri" panose="020F0502020204030204" pitchFamily="34" charset="0"/>
              </a:rPr>
              <a:t>, </a:t>
            </a:r>
            <a:r>
              <a:rPr lang="en-US" sz="1800" dirty="0" err="1">
                <a:solidFill>
                  <a:schemeClr val="tx1">
                    <a:lumMod val="95000"/>
                    <a:lumOff val="5000"/>
                  </a:schemeClr>
                </a:solidFill>
                <a:effectLst/>
                <a:latin typeface="+mn-lt"/>
              </a:rPr>
              <a:t>được</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bổ</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nhiệm</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bởi</a:t>
            </a:r>
            <a:r>
              <a:rPr lang="en-US" sz="1800" dirty="0">
                <a:solidFill>
                  <a:schemeClr val="tx1">
                    <a:lumMod val="95000"/>
                    <a:lumOff val="5000"/>
                  </a:schemeClr>
                </a:solidFill>
                <a:effectLst/>
                <a:latin typeface="+mn-lt"/>
              </a:rPr>
              <a:t> Thư </a:t>
            </a:r>
            <a:r>
              <a:rPr lang="en-US" sz="1800" dirty="0" err="1">
                <a:solidFill>
                  <a:schemeClr val="tx1">
                    <a:lumMod val="95000"/>
                    <a:lumOff val="5000"/>
                  </a:schemeClr>
                </a:solidFill>
                <a:effectLst/>
                <a:latin typeface="+mn-lt"/>
              </a:rPr>
              <a:t>ký</a:t>
            </a:r>
            <a:r>
              <a:rPr lang="en-US" sz="1800" dirty="0">
                <a:solidFill>
                  <a:schemeClr val="tx1">
                    <a:lumMod val="95000"/>
                    <a:lumOff val="5000"/>
                  </a:schemeClr>
                </a:solidFill>
                <a:effectLst/>
                <a:latin typeface="+mn-lt"/>
              </a:rPr>
              <a:t> Văn </a:t>
            </a:r>
            <a:r>
              <a:rPr lang="en-US" sz="1800" dirty="0" err="1">
                <a:solidFill>
                  <a:schemeClr val="tx1">
                    <a:lumMod val="95000"/>
                    <a:lumOff val="5000"/>
                  </a:schemeClr>
                </a:solidFill>
                <a:effectLst/>
                <a:latin typeface="+mn-lt"/>
              </a:rPr>
              <a:t>phòng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Điều</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hành</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về</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Năng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lượng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và</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Môi</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trường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với</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sự</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phê</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duyệt</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của</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Thống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đốc</a:t>
            </a:r>
            <a:r>
              <a:rPr lang="en-US" sz="1800" dirty="0">
                <a:solidFill>
                  <a:schemeClr val="tx1">
                    <a:lumMod val="95000"/>
                    <a:lumOff val="5000"/>
                  </a:schemeClr>
                </a:solidFill>
                <a:effectLst/>
                <a:latin typeface="+mn-lt"/>
              </a:rPr>
              <a:t>. Thư </a:t>
            </a:r>
            <a:r>
              <a:rPr lang="en-US" sz="1800" dirty="0" err="1">
                <a:solidFill>
                  <a:schemeClr val="tx1">
                    <a:lumMod val="95000"/>
                    <a:lumOff val="5000"/>
                  </a:schemeClr>
                </a:solidFill>
                <a:effectLst/>
                <a:latin typeface="+mn-lt"/>
              </a:rPr>
              <a:t>ký</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chỉ</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định</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một</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trong</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các</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thành</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viên</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Ủy</a:t>
            </a:r>
            <a:r>
              <a:rPr lang="en-US" sz="1800" dirty="0">
                <a:solidFill>
                  <a:schemeClr val="tx1">
                    <a:lumMod val="95000"/>
                    <a:lumOff val="5000"/>
                  </a:schemeClr>
                </a:solidFill>
                <a:effectLst/>
                <a:latin typeface="+mn-lt"/>
              </a:rPr>
              <a:t> ban </a:t>
            </a:r>
            <a:r>
              <a:rPr lang="en-US" sz="1800" dirty="0" err="1">
                <a:solidFill>
                  <a:schemeClr val="tx1">
                    <a:lumMod val="95000"/>
                    <a:lumOff val="5000"/>
                  </a:schemeClr>
                </a:solidFill>
                <a:effectLst/>
                <a:latin typeface="+mn-lt"/>
              </a:rPr>
              <a:t>làm</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Chủ</a:t>
            </a:r>
            <a:r>
              <a:rPr lang="en-US" sz="1800" dirty="0">
                <a:solidFill>
                  <a:schemeClr val="tx1">
                    <a:lumMod val="95000"/>
                    <a:lumOff val="5000"/>
                  </a:schemeClr>
                </a:solidFill>
                <a:effectLst/>
                <a:latin typeface="+mn-lt"/>
              </a:rPr>
              <a:t> </a:t>
            </a:r>
            <a:r>
              <a:rPr lang="en-US" sz="1800" dirty="0" err="1">
                <a:solidFill>
                  <a:schemeClr val="tx1">
                    <a:lumMod val="95000"/>
                    <a:lumOff val="5000"/>
                  </a:schemeClr>
                </a:solidFill>
                <a:effectLst/>
                <a:latin typeface="+mn-lt"/>
              </a:rPr>
              <a:t>tịch</a:t>
            </a:r>
            <a:r>
              <a:rPr lang="en-US" sz="1800" dirty="0">
                <a:solidFill>
                  <a:schemeClr val="tx1">
                    <a:lumMod val="95000"/>
                    <a:lumOff val="5000"/>
                  </a:schemeClr>
                </a:solidFill>
                <a:effectLst/>
                <a:latin typeface="+mn-lt"/>
              </a:rPr>
              <a:t>. </a:t>
            </a:r>
            <a:endParaRPr lang="en-US" sz="4400" dirty="0">
              <a:solidFill>
                <a:schemeClr val="tx1">
                  <a:lumMod val="95000"/>
                  <a:lumOff val="5000"/>
                </a:schemeClr>
              </a:solidFill>
            </a:endParaRPr>
          </a:p>
        </p:txBody>
      </p:sp>
      <p:sp>
        <p:nvSpPr>
          <p:cNvPr id="5" name="TextBox 4">
            <a:extLst>
              <a:ext uri="{FF2B5EF4-FFF2-40B4-BE49-F238E27FC236}">
                <a16:creationId xmlns:a16="http://schemas.microsoft.com/office/drawing/2014/main" id="{A13BC2D3-27DC-6102-A98C-55792199F3A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79C1876F-0C7B-AC73-7BEE-D8CE07DD58F5}"/>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3</a:t>
            </a:fld>
            <a:endParaRPr lang="en-US"/>
          </a:p>
        </p:txBody>
      </p:sp>
      <p:sp>
        <p:nvSpPr>
          <p:cNvPr id="6" name="TextBox 5">
            <a:extLst>
              <a:ext uri="{FF2B5EF4-FFF2-40B4-BE49-F238E27FC236}">
                <a16:creationId xmlns:a16="http://schemas.microsoft.com/office/drawing/2014/main" id="{F78184BB-1C7D-9795-6954-8989C92EBF1F}"/>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endParaRPr lang="en-US" sz="1000" dirty="0">
              <a:solidFill>
                <a:schemeClr val="bg1"/>
              </a:solidFill>
            </a:endParaRPr>
          </a:p>
        </p:txBody>
      </p:sp>
      <p:sp>
        <p:nvSpPr>
          <p:cNvPr id="10" name="TextBox 9">
            <a:extLst>
              <a:ext uri="{FF2B5EF4-FFF2-40B4-BE49-F238E27FC236}">
                <a16:creationId xmlns:a16="http://schemas.microsoft.com/office/drawing/2014/main" id="{61CBCEE4-C5C3-64A7-A5C1-674C50239FA8}"/>
              </a:ext>
            </a:extLst>
          </p:cNvPr>
          <p:cNvSpPr txBox="1"/>
          <p:nvPr/>
        </p:nvSpPr>
        <p:spPr>
          <a:xfrm>
            <a:off x="7308273" y="6485181"/>
            <a:ext cx="4804752"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a:t>
            </a:r>
            <a:r>
              <a:rPr lang="en-US" sz="1000" dirty="0" err="1">
                <a:solidFill>
                  <a:srgbClr val="FFFFFF"/>
                </a:solidFill>
              </a:rPr>
              <a:t>người</a:t>
            </a:r>
            <a:r>
              <a:rPr lang="en-US" sz="1000" dirty="0">
                <a:solidFill>
                  <a:srgbClr val="FFFFFF"/>
                </a:solidFill>
              </a:rPr>
              <a:t> </a:t>
            </a:r>
            <a:r>
              <a:rPr lang="en-US" sz="1000" dirty="0" err="1">
                <a:solidFill>
                  <a:srgbClr val="FFFFFF"/>
                </a:solidFill>
              </a:rPr>
              <a:t>nhận</a:t>
            </a:r>
            <a:r>
              <a:rPr lang="en-US" sz="1000" dirty="0">
                <a:solidFill>
                  <a:srgbClr val="FFFFFF"/>
                </a:solidFill>
              </a:rPr>
              <a:t> </a:t>
            </a:r>
            <a:r>
              <a:rPr lang="vi-VN" sz="1000" dirty="0">
                <a:solidFill>
                  <a:srgbClr val="FFFFFF"/>
                </a:solidFill>
                <a:latin typeface="Calibri" panose="020F0502020204030204" pitchFamily="34" charset="0"/>
                <a:ea typeface="Calibri" panose="020F0502020204030204" pitchFamily="34" charset="0"/>
                <a:cs typeface="Calibri" panose="020F0502020204030204" pitchFamily="34" charset="0"/>
              </a:rPr>
              <a:t>chỉ định</a:t>
            </a:r>
            <a:r>
              <a:rPr lang="en-US" sz="1000" dirty="0">
                <a:solidFill>
                  <a:srgbClr val="FFFFFF"/>
                </a:solidFill>
              </a:rPr>
              <a:t>. </a:t>
            </a:r>
          </a:p>
        </p:txBody>
      </p:sp>
    </p:spTree>
    <p:extLst>
      <p:ext uri="{BB962C8B-B14F-4D97-AF65-F5344CB8AC3E}">
        <p14:creationId xmlns:p14="http://schemas.microsoft.com/office/powerpoint/2010/main" val="25026553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167584-22F1-9315-3C31-710EE45395F9}"/>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10" name="Title 1">
            <a:extLst>
              <a:ext uri="{FF2B5EF4-FFF2-40B4-BE49-F238E27FC236}">
                <a16:creationId xmlns:a16="http://schemas.microsoft.com/office/drawing/2014/main" id="{8B5F6362-4046-E049-FBD3-84C7057D19E6}"/>
              </a:ext>
            </a:extLst>
          </p:cNvPr>
          <p:cNvSpPr txBox="1">
            <a:spLocks noGrp="1"/>
          </p:cNvSpPr>
          <p:nvPr>
            <p:ph type="title" idx="4294967295"/>
          </p:nvPr>
        </p:nvSpPr>
        <p:spPr>
          <a:xfrm>
            <a:off x="1818967" y="626591"/>
            <a:ext cx="9744892" cy="686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Chủ tịch James M. (Jamie) Van Nostrand</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824468"/>
            <a:ext cx="8173040" cy="3209064"/>
          </a:xfrm>
        </p:spPr>
        <p:txBody>
          <a:bodyPr>
            <a:normAutofit fontScale="92500" lnSpcReduction="20000"/>
          </a:bodyPr>
          <a:lstStyle/>
          <a:p>
            <a:pPr algn="l">
              <a:lnSpc>
                <a:spcPct val="150000"/>
              </a:lnSpc>
            </a:pPr>
            <a:r>
              <a:rPr lang="en-US" sz="1800" b="0" i="0" dirty="0">
                <a:solidFill>
                  <a:schemeClr val="tx1">
                    <a:lumMod val="95000"/>
                    <a:lumOff val="5000"/>
                  </a:schemeClr>
                </a:solidFill>
                <a:effectLst/>
                <a:latin typeface="+mn-lt"/>
              </a:rPr>
              <a:t>Jamie Van Nostrand được bổ nhiệm làm Chủ tịch vào ngày 15 </a:t>
            </a:r>
            <a:r>
              <a:rPr lang="en-US" sz="1800" b="0" i="0" dirty="0" err="1">
                <a:solidFill>
                  <a:schemeClr val="tx1">
                    <a:lumMod val="95000"/>
                    <a:lumOff val="5000"/>
                  </a:schemeClr>
                </a:solidFill>
                <a:effectLst/>
                <a:latin typeface="+mn-lt"/>
              </a:rPr>
              <a:t>tháng</a:t>
            </a:r>
            <a:r>
              <a:rPr lang="en-US" sz="1800" b="0" i="0" dirty="0">
                <a:solidFill>
                  <a:schemeClr val="tx1">
                    <a:lumMod val="95000"/>
                    <a:lumOff val="5000"/>
                  </a:schemeClr>
                </a:solidFill>
                <a:effectLst/>
                <a:latin typeface="+mn-lt"/>
              </a:rPr>
              <a:t> 3 </a:t>
            </a:r>
            <a:r>
              <a:rPr lang="en-US" sz="1800" b="0" i="0" dirty="0" err="1">
                <a:solidFill>
                  <a:schemeClr val="tx1">
                    <a:lumMod val="95000"/>
                    <a:lumOff val="5000"/>
                  </a:schemeClr>
                </a:solidFill>
                <a:effectLst/>
                <a:latin typeface="+mn-lt"/>
              </a:rPr>
              <a:t>cho</a:t>
            </a:r>
            <a:r>
              <a:rPr lang="en-US" sz="1800" b="0" i="0" dirty="0">
                <a:solidFill>
                  <a:schemeClr val="tx1">
                    <a:lumMod val="95000"/>
                    <a:lumOff val="5000"/>
                  </a:schemeClr>
                </a:solidFill>
                <a:effectLst/>
                <a:latin typeface="+mn-lt"/>
              </a:rPr>
              <a:t> nhiệm kỳ bắt đầu từ ngày 1 tháng 5 năm 2023. Trước khi được bổ nhiệm vào Ủy ban DPU, Van Nostrand là Giáo sư Danh dự Charles M. Love, Jr. và Giám đốc Trung tâm Năng lượng và Phát triển Bền vững tại Trường Luật Đại học West Virginia. Ông là tác giả của cuốn </a:t>
            </a:r>
            <a:r>
              <a:rPr lang="en-US" sz="1800" b="0" i="0" dirty="0" err="1">
                <a:solidFill>
                  <a:schemeClr val="tx1">
                    <a:lumMod val="95000"/>
                    <a:lumOff val="5000"/>
                  </a:schemeClr>
                </a:solidFill>
                <a:effectLst/>
                <a:latin typeface="+mn-lt"/>
              </a:rPr>
              <a:t>sách</a:t>
            </a:r>
            <a:r>
              <a:rPr lang="en-US" sz="1800" b="0" i="0" dirty="0">
                <a:solidFill>
                  <a:schemeClr val="tx1">
                    <a:lumMod val="95000"/>
                    <a:lumOff val="5000"/>
                  </a:schemeClr>
                </a:solidFill>
                <a:effectLst/>
                <a:latin typeface="+mn-lt"/>
              </a:rPr>
              <a:t> The Coal Trap: How West Virginia Was Left Behind in the Clean Energy Revolution (</a:t>
            </a:r>
            <a:r>
              <a:rPr lang="en-US" sz="1800" b="0" i="0" dirty="0" err="1">
                <a:solidFill>
                  <a:schemeClr val="tx1">
                    <a:lumMod val="95000"/>
                    <a:lumOff val="5000"/>
                  </a:schemeClr>
                </a:solidFill>
                <a:effectLst/>
                <a:latin typeface="+mn-lt"/>
              </a:rPr>
              <a:t>Nhà</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xuất</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bản</a:t>
            </a:r>
            <a:r>
              <a:rPr lang="en-US" sz="1800" b="0" i="0" dirty="0">
                <a:solidFill>
                  <a:schemeClr val="tx1">
                    <a:lumMod val="95000"/>
                    <a:lumOff val="5000"/>
                  </a:schemeClr>
                </a:solidFill>
                <a:effectLst/>
                <a:latin typeface="+mn-lt"/>
              </a:rPr>
              <a:t> Cambridge University Press, 2022). Trước khi chuyển đến WVU vào tháng 7 năm 2011, Van Nostrand </a:t>
            </a:r>
            <a:r>
              <a:rPr lang="en-US" sz="1800" b="0" i="0" dirty="0" err="1">
                <a:solidFill>
                  <a:schemeClr val="tx1">
                    <a:lumMod val="95000"/>
                    <a:lumOff val="5000"/>
                  </a:schemeClr>
                </a:solidFill>
                <a:effectLst/>
                <a:latin typeface="+mn-lt"/>
              </a:rPr>
              <a:t>đã</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từng</a:t>
            </a:r>
            <a:r>
              <a:rPr lang="en-US" sz="1800" b="0" i="0" dirty="0">
                <a:solidFill>
                  <a:schemeClr val="tx1">
                    <a:lumMod val="95000"/>
                    <a:lumOff val="5000"/>
                  </a:schemeClr>
                </a:solidFill>
                <a:effectLst/>
                <a:latin typeface="+mn-lt"/>
              </a:rPr>
              <a:t> là giảng viên </a:t>
            </a:r>
            <a:r>
              <a:rPr lang="en-US" sz="1800" b="0" i="0" dirty="0" err="1">
                <a:solidFill>
                  <a:schemeClr val="tx1">
                    <a:lumMod val="95000"/>
                    <a:lumOff val="5000"/>
                  </a:schemeClr>
                </a:solidFill>
                <a:effectLst/>
                <a:latin typeface="+mn-lt"/>
              </a:rPr>
              <a:t>thỉnh</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giảng</a:t>
            </a:r>
            <a:r>
              <a:rPr lang="en-US" sz="1800" dirty="0">
                <a:solidFill>
                  <a:schemeClr val="tx1">
                    <a:lumMod val="95000"/>
                    <a:lumOff val="5000"/>
                  </a:schemeClr>
                </a:solidFill>
              </a:rPr>
              <a:t> </a:t>
            </a:r>
            <a:r>
              <a:rPr lang="en-US" sz="1800" dirty="0" err="1">
                <a:solidFill>
                  <a:schemeClr val="tx1">
                    <a:lumMod val="95000"/>
                    <a:lumOff val="5000"/>
                  </a:schemeClr>
                </a:solidFill>
              </a:rPr>
              <a:t>trong</a:t>
            </a:r>
            <a:r>
              <a:rPr lang="en-US" sz="1800" dirty="0">
                <a:solidFill>
                  <a:schemeClr val="tx1">
                    <a:lumMod val="95000"/>
                    <a:lumOff val="5000"/>
                  </a:schemeClr>
                </a:solidFill>
              </a:rPr>
              <a:t> </a:t>
            </a:r>
            <a:r>
              <a:rPr lang="en-US" sz="1800" dirty="0" err="1">
                <a:solidFill>
                  <a:schemeClr val="tx1">
                    <a:lumMod val="95000"/>
                    <a:lumOff val="5000"/>
                  </a:schemeClr>
                </a:solidFill>
              </a:rPr>
              <a:t>ba</a:t>
            </a:r>
            <a:r>
              <a:rPr lang="en-US" sz="1800" dirty="0">
                <a:solidFill>
                  <a:schemeClr val="tx1">
                    <a:lumMod val="95000"/>
                    <a:lumOff val="5000"/>
                  </a:schemeClr>
                </a:solidFill>
              </a:rPr>
              <a:t> </a:t>
            </a:r>
            <a:r>
              <a:rPr lang="en-US" sz="1800" dirty="0" err="1">
                <a:solidFill>
                  <a:schemeClr val="tx1">
                    <a:lumMod val="95000"/>
                    <a:lumOff val="5000"/>
                  </a:schemeClr>
                </a:solidFill>
              </a:rPr>
              <a:t>năm</a:t>
            </a:r>
            <a:r>
              <a:rPr lang="en-US" sz="1800" b="0" i="0" dirty="0">
                <a:solidFill>
                  <a:schemeClr val="tx1">
                    <a:lumMod val="95000"/>
                    <a:lumOff val="5000"/>
                  </a:schemeClr>
                </a:solidFill>
                <a:effectLst/>
                <a:latin typeface="+mn-lt"/>
              </a:rPr>
              <a:t> tại Trường Luật Elisabeth Haub của Đại học Pace ở White Plains, New York </a:t>
            </a:r>
            <a:r>
              <a:rPr lang="en-US" sz="1800" b="0" i="0" dirty="0" err="1">
                <a:solidFill>
                  <a:schemeClr val="tx1">
                    <a:lumMod val="95000"/>
                    <a:lumOff val="5000"/>
                  </a:schemeClr>
                </a:solidFill>
                <a:effectLst/>
                <a:latin typeface="+mn-lt"/>
              </a:rPr>
              <a:t>và</a:t>
            </a:r>
            <a:r>
              <a:rPr lang="en-US" sz="1800" dirty="0">
                <a:solidFill>
                  <a:schemeClr val="tx1">
                    <a:lumMod val="95000"/>
                    <a:lumOff val="5000"/>
                  </a:schemeClr>
                </a:solidFill>
              </a:rPr>
              <a:t> là</a:t>
            </a:r>
            <a:r>
              <a:rPr lang="en-US" sz="1800" b="0" i="0" dirty="0">
                <a:solidFill>
                  <a:schemeClr val="tx1">
                    <a:lumMod val="95000"/>
                    <a:lumOff val="5000"/>
                  </a:schemeClr>
                </a:solidFill>
                <a:effectLst/>
                <a:latin typeface="+mn-lt"/>
              </a:rPr>
              <a:t> Giám đốc Điều hành Trung tâm Năng lượng và Khí hậu Pace. </a:t>
            </a:r>
            <a:endParaRPr lang="en-US" sz="1800" dirty="0">
              <a:solidFill>
                <a:schemeClr val="tx1">
                  <a:lumMod val="95000"/>
                  <a:lumOff val="5000"/>
                </a:schemeClr>
              </a:solidFill>
            </a:endParaRPr>
          </a:p>
        </p:txBody>
      </p:sp>
      <p:pic>
        <p:nvPicPr>
          <p:cNvPr id="6" name="Picture 5" descr="Official portrait of Chair James M. (Jamie) Van Nostrand">
            <a:extLst>
              <a:ext uri="{FF2B5EF4-FFF2-40B4-BE49-F238E27FC236}">
                <a16:creationId xmlns:a16="http://schemas.microsoft.com/office/drawing/2014/main" id="{D00BD216-7354-3E57-8774-E553E4AF9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22" y="1962525"/>
            <a:ext cx="2047338" cy="3071007"/>
          </a:xfrm>
          <a:prstGeom prst="rect">
            <a:avLst/>
          </a:prstGeom>
        </p:spPr>
      </p:pic>
      <p:sp>
        <p:nvSpPr>
          <p:cNvPr id="4" name="TextBox 3">
            <a:extLst>
              <a:ext uri="{FF2B5EF4-FFF2-40B4-BE49-F238E27FC236}">
                <a16:creationId xmlns:a16="http://schemas.microsoft.com/office/drawing/2014/main" id="{859357B9-01B4-488D-B7A1-277AEF60EF2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E9A3A384-5630-E547-8771-304400865E98}"/>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4</a:t>
            </a:fld>
            <a:endParaRPr lang="en-US"/>
          </a:p>
        </p:txBody>
      </p:sp>
      <p:sp>
        <p:nvSpPr>
          <p:cNvPr id="5" name="TextBox 4">
            <a:extLst>
              <a:ext uri="{FF2B5EF4-FFF2-40B4-BE49-F238E27FC236}">
                <a16:creationId xmlns:a16="http://schemas.microsoft.com/office/drawing/2014/main" id="{3C7C028E-934A-B6CC-8FFA-D10C52328471}"/>
              </a:ext>
              <a:ext uri="{C183D7F6-B498-43B3-948B-1728B52AA6E4}">
                <adec:decorative xmlns:adec="http://schemas.microsoft.com/office/drawing/2017/decorative" val="1"/>
              </a:ext>
            </a:extLst>
          </p:cNvPr>
          <p:cNvSpPr txBox="1"/>
          <p:nvPr/>
        </p:nvSpPr>
        <p:spPr>
          <a:xfrm>
            <a:off x="7772400" y="6485181"/>
            <a:ext cx="43406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được bảo vệ, chỉ dành cho người nhận dự định. </a:t>
            </a:r>
          </a:p>
        </p:txBody>
      </p:sp>
    </p:spTree>
    <p:extLst>
      <p:ext uri="{BB962C8B-B14F-4D97-AF65-F5344CB8AC3E}">
        <p14:creationId xmlns:p14="http://schemas.microsoft.com/office/powerpoint/2010/main" val="39016374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14="http://schemas.microsoft.com/office/drawing/2010/main" xmlns:adec="http://schemas.microsoft.com/office/drawing/2017/decorative">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383E72-53C2-FD9A-3814-8F88CECFFBD8}"/>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7" name="Title 1">
            <a:extLst>
              <a:ext uri="{FF2B5EF4-FFF2-40B4-BE49-F238E27FC236}">
                <a16:creationId xmlns:a16="http://schemas.microsoft.com/office/drawing/2014/main" id="{9EB57006-1F5B-4F94-2457-2786AF1B484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Chủ tịch James M. (Jamie) Van Nostrand</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Tiếp tục</a:t>
            </a:r>
          </a:p>
        </p:txBody>
      </p:sp>
      <p:sp>
        <p:nvSpPr>
          <p:cNvPr id="5" name="TextBox 4">
            <a:extLst>
              <a:ext uri="{FF2B5EF4-FFF2-40B4-BE49-F238E27FC236}">
                <a16:creationId xmlns:a16="http://schemas.microsoft.com/office/drawing/2014/main" id="{5B139418-0A17-BBD9-EC96-4BF240713018}"/>
              </a:ext>
            </a:extLst>
          </p:cNvPr>
          <p:cNvSpPr txBox="1"/>
          <p:nvPr/>
        </p:nvSpPr>
        <p:spPr>
          <a:xfrm>
            <a:off x="1358899" y="1854199"/>
            <a:ext cx="10204960" cy="4619854"/>
          </a:xfrm>
          <a:prstGeom prst="rect">
            <a:avLst/>
          </a:prstGeom>
          <a:noFill/>
        </p:spPr>
        <p:txBody>
          <a:bodyPr wrap="square">
            <a:spAutoFit/>
          </a:bodyPr>
          <a:lstStyle/>
          <a:p>
            <a:pPr>
              <a:lnSpc>
                <a:spcPct val="150000"/>
              </a:lnSpc>
            </a:pPr>
            <a:r>
              <a:rPr lang="en-US" sz="1800" b="0" i="0" dirty="0">
                <a:solidFill>
                  <a:schemeClr val="tx1">
                    <a:lumMod val="95000"/>
                    <a:lumOff val="5000"/>
                  </a:schemeClr>
                </a:solidFill>
                <a:effectLst/>
                <a:latin typeface="+mn-lt"/>
              </a:rPr>
              <a:t>Trước khi chuyển sang giảng dạy tại trường luật, Van Nostrand đã có sự nghiệp thành công trong lĩnh </a:t>
            </a:r>
            <a:r>
              <a:rPr lang="en-US" sz="1800" b="0" i="0" dirty="0" err="1">
                <a:solidFill>
                  <a:schemeClr val="tx1">
                    <a:lumMod val="95000"/>
                    <a:lumOff val="5000"/>
                  </a:schemeClr>
                </a:solidFill>
                <a:effectLst/>
                <a:latin typeface="+mn-lt"/>
              </a:rPr>
              <a:t>vực</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hành</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nghề</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luật</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tư</a:t>
            </a:r>
            <a:r>
              <a:rPr lang="en-US" sz="1800" b="0" i="0" dirty="0">
                <a:solidFill>
                  <a:schemeClr val="tx1">
                    <a:lumMod val="95000"/>
                    <a:lumOff val="5000"/>
                  </a:schemeClr>
                </a:solidFill>
                <a:effectLst/>
                <a:latin typeface="+mn-lt"/>
              </a:rPr>
              <a:t> với vai trò là đối tác trong các nhóm chuyên môn về năng lượng và môi trường của hai công ty luật </a:t>
            </a:r>
            <a:r>
              <a:rPr lang="en-US" sz="1800" b="0" i="0" dirty="0" err="1">
                <a:solidFill>
                  <a:schemeClr val="tx1">
                    <a:lumMod val="95000"/>
                    <a:lumOff val="5000"/>
                  </a:schemeClr>
                </a:solidFill>
                <a:effectLst/>
                <a:latin typeface="+mn-lt"/>
              </a:rPr>
              <a:t>lớn</a:t>
            </a:r>
            <a:r>
              <a:rPr lang="en-US" sz="1800" b="0" i="0" dirty="0">
                <a:solidFill>
                  <a:schemeClr val="tx1">
                    <a:lumMod val="95000"/>
                    <a:lumOff val="5000"/>
                  </a:schemeClr>
                </a:solidFill>
                <a:effectLst/>
                <a:latin typeface="+mn-lt"/>
              </a:rPr>
              <a:t> ở </a:t>
            </a:r>
            <a:r>
              <a:rPr lang="en-US" sz="1800" b="0" i="0" dirty="0" err="1">
                <a:solidFill>
                  <a:schemeClr val="tx1">
                    <a:lumMod val="95000"/>
                    <a:lumOff val="5000"/>
                  </a:schemeClr>
                </a:solidFill>
                <a:effectLst/>
                <a:latin typeface="+mn-lt"/>
              </a:rPr>
              <a:t>vùng</a:t>
            </a:r>
            <a:r>
              <a:rPr lang="en-US" sz="1800" b="0" i="0" dirty="0">
                <a:solidFill>
                  <a:schemeClr val="tx1">
                    <a:lumMod val="95000"/>
                    <a:lumOff val="5000"/>
                  </a:schemeClr>
                </a:solidFill>
                <a:effectLst/>
                <a:latin typeface="+mn-lt"/>
              </a:rPr>
              <a:t> Tây Bắc Thái Bình Dương (Perkins Coie LLP và Stoel Rives LLP). Trong sự nghiệp 22 năm làm việc trong lĩnh vực </a:t>
            </a:r>
            <a:r>
              <a:rPr lang="en-US" sz="1800" b="0" i="0" dirty="0" err="1">
                <a:solidFill>
                  <a:schemeClr val="tx1">
                    <a:lumMod val="95000"/>
                    <a:lumOff val="5000"/>
                  </a:schemeClr>
                </a:solidFill>
                <a:effectLst/>
                <a:latin typeface="+mn-lt"/>
              </a:rPr>
              <a:t>luật</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tư</a:t>
            </a:r>
            <a:r>
              <a:rPr lang="en-US" sz="1800" b="0" i="0" dirty="0">
                <a:solidFill>
                  <a:schemeClr val="tx1">
                    <a:lumMod val="95000"/>
                    <a:lumOff val="5000"/>
                  </a:schemeClr>
                </a:solidFill>
                <a:effectLst/>
                <a:latin typeface="+mn-lt"/>
              </a:rPr>
              <a:t>, Van Nostrand đã đại diện cho các khách hàng trong lĩnh vực năng lượng trong </a:t>
            </a:r>
            <a:r>
              <a:rPr lang="en-US" sz="1800" b="0" i="0" dirty="0" err="1">
                <a:solidFill>
                  <a:schemeClr val="tx1">
                    <a:lumMod val="95000"/>
                    <a:lumOff val="5000"/>
                  </a:schemeClr>
                </a:solidFill>
                <a:effectLst/>
                <a:latin typeface="+mn-lt"/>
              </a:rPr>
              <a:t>các</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phiên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điều</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trần</a:t>
            </a:r>
            <a:r>
              <a:rPr lang="en-US" sz="1800" b="0" i="0" dirty="0">
                <a:solidFill>
                  <a:schemeClr val="tx1">
                    <a:lumMod val="95000"/>
                    <a:lumOff val="5000"/>
                  </a:schemeClr>
                </a:solidFill>
                <a:effectLst/>
                <a:latin typeface="+mn-lt"/>
              </a:rPr>
              <a:t> quản lý nhà nước tại tám bang </a:t>
            </a:r>
            <a:r>
              <a:rPr lang="en-US" sz="1800" b="0" i="0" dirty="0" err="1">
                <a:solidFill>
                  <a:schemeClr val="tx1">
                    <a:lumMod val="95000"/>
                    <a:lumOff val="5000"/>
                  </a:schemeClr>
                </a:solidFill>
                <a:effectLst/>
                <a:latin typeface="+mn-lt"/>
              </a:rPr>
              <a:t>miền</a:t>
            </a:r>
            <a:r>
              <a:rPr lang="en-US" sz="1800" b="0" i="0" dirty="0">
                <a:solidFill>
                  <a:schemeClr val="tx1">
                    <a:lumMod val="95000"/>
                    <a:lumOff val="5000"/>
                  </a:schemeClr>
                </a:solidFill>
                <a:effectLst/>
                <a:latin typeface="+mn-lt"/>
              </a:rPr>
              <a:t> </a:t>
            </a:r>
            <a:r>
              <a:rPr lang="en-US" dirty="0">
                <a:solidFill>
                  <a:schemeClr val="tx1">
                    <a:lumMod val="95000"/>
                    <a:lumOff val="5000"/>
                  </a:schemeClr>
                </a:solidFill>
              </a:rPr>
              <a:t>T</a:t>
            </a:r>
            <a:r>
              <a:rPr lang="en-US" sz="1800" b="0" i="0" dirty="0">
                <a:solidFill>
                  <a:schemeClr val="tx1">
                    <a:lumMod val="95000"/>
                    <a:lumOff val="5000"/>
                  </a:schemeClr>
                </a:solidFill>
                <a:effectLst/>
                <a:latin typeface="+mn-lt"/>
              </a:rPr>
              <a:t>ây, cũng như trong các thủ tục trước Ủy ban </a:t>
            </a:r>
            <a:r>
              <a:rPr lang="en-US" sz="1800" b="0" i="0" dirty="0" err="1">
                <a:solidFill>
                  <a:schemeClr val="tx1">
                    <a:lumMod val="95000"/>
                    <a:lumOff val="5000"/>
                  </a:schemeClr>
                </a:solidFill>
                <a:effectLst/>
                <a:latin typeface="+mn-lt"/>
              </a:rPr>
              <a:t>Điều</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tiết</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Năng</a:t>
            </a:r>
            <a:r>
              <a:rPr lang="en-US" sz="1800" b="0" i="0" dirty="0">
                <a:solidFill>
                  <a:schemeClr val="tx1">
                    <a:lumMod val="95000"/>
                    <a:lumOff val="5000"/>
                  </a:schemeClr>
                </a:solidFill>
                <a:effectLst/>
                <a:latin typeface="+mn-lt"/>
              </a:rPr>
              <a:t> lượng Liên bang (FERC). </a:t>
            </a:r>
            <a:r>
              <a:rPr lang="en-US" dirty="0" err="1">
                <a:solidFill>
                  <a:schemeClr val="tx1">
                    <a:lumMod val="95000"/>
                    <a:lumOff val="5000"/>
                  </a:schemeClr>
                </a:solidFill>
              </a:rPr>
              <a:t>Năm</a:t>
            </a:r>
            <a:r>
              <a:rPr lang="en-US" dirty="0">
                <a:solidFill>
                  <a:schemeClr val="tx1">
                    <a:lumMod val="95000"/>
                    <a:lumOff val="5000"/>
                  </a:schemeClr>
                </a:solidFill>
              </a:rPr>
              <a:t> 2007, </a:t>
            </a:r>
            <a:r>
              <a:rPr lang="en-US" sz="1800" b="0" i="0" dirty="0" err="1">
                <a:solidFill>
                  <a:schemeClr val="tx1">
                    <a:lumMod val="95000"/>
                    <a:lumOff val="5000"/>
                  </a:schemeClr>
                </a:solidFill>
                <a:effectLst/>
                <a:latin typeface="+mn-lt"/>
              </a:rPr>
              <a:t>ông</a:t>
            </a:r>
            <a:r>
              <a:rPr lang="en-US" sz="1800" b="0" i="0" dirty="0">
                <a:solidFill>
                  <a:schemeClr val="tx1">
                    <a:lumMod val="95000"/>
                    <a:lumOff val="5000"/>
                  </a:schemeClr>
                </a:solidFill>
                <a:effectLst/>
                <a:latin typeface="+mn-lt"/>
              </a:rPr>
              <a:t> Van Nostrand đã được Hiệp hội Luật sư Năng lượng (Energy Bar Association) vinh danh là "Luật </a:t>
            </a:r>
            <a:r>
              <a:rPr lang="en-US" sz="1800" b="0" i="0" dirty="0" err="1">
                <a:solidFill>
                  <a:schemeClr val="tx1">
                    <a:lumMod val="95000"/>
                    <a:lumOff val="5000"/>
                  </a:schemeClr>
                </a:solidFill>
                <a:effectLst/>
                <a:latin typeface="+mn-lt"/>
              </a:rPr>
              <a:t>sư</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Tiêu</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biểu</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trong</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lĩnh</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vực</a:t>
            </a:r>
            <a:r>
              <a:rPr lang="en-US" sz="1800" b="0" i="0" dirty="0">
                <a:solidFill>
                  <a:schemeClr val="tx1">
                    <a:lumMod val="95000"/>
                    <a:lumOff val="5000"/>
                  </a:schemeClr>
                </a:solidFill>
                <a:effectLst/>
                <a:latin typeface="+mn-lt"/>
              </a:rPr>
              <a:t> Quy định </a:t>
            </a:r>
            <a:r>
              <a:rPr lang="en-US" sz="1800" b="0" i="0" dirty="0" err="1">
                <a:solidFill>
                  <a:schemeClr val="tx1">
                    <a:lumMod val="95000"/>
                    <a:lumOff val="5000"/>
                  </a:schemeClr>
                </a:solidFill>
                <a:effectLst/>
                <a:latin typeface="+mn-lt"/>
              </a:rPr>
              <a:t>Nhà</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nước</a:t>
            </a:r>
            <a:r>
              <a:rPr lang="en-US" sz="1800" b="0" i="0" dirty="0">
                <a:solidFill>
                  <a:schemeClr val="tx1">
                    <a:lumMod val="95000"/>
                    <a:lumOff val="5000"/>
                  </a:schemeClr>
                </a:solidFill>
                <a:effectLst/>
                <a:latin typeface="+mn-lt"/>
              </a:rPr>
              <a:t> của </a:t>
            </a:r>
            <a:r>
              <a:rPr lang="en-US" sz="1800" b="0" i="0" dirty="0" err="1">
                <a:solidFill>
                  <a:schemeClr val="tx1">
                    <a:lumMod val="95000"/>
                    <a:lumOff val="5000"/>
                  </a:schemeClr>
                </a:solidFill>
                <a:effectLst/>
                <a:latin typeface="+mn-lt"/>
              </a:rPr>
              <a:t>năm</a:t>
            </a:r>
            <a:r>
              <a:rPr lang="en-US" sz="1800" b="0" i="0" dirty="0">
                <a:solidFill>
                  <a:schemeClr val="tx1">
                    <a:lumMod val="95000"/>
                    <a:lumOff val="5000"/>
                  </a:schemeClr>
                </a:solidFill>
                <a:effectLst/>
                <a:latin typeface="+mn-lt"/>
              </a:rPr>
              <a:t>”.</a:t>
            </a:r>
          </a:p>
          <a:p>
            <a:pPr algn="l">
              <a:lnSpc>
                <a:spcPct val="150000"/>
              </a:lnSpc>
            </a:pPr>
            <a:r>
              <a:rPr lang="en-US" sz="1800" b="0" i="0" dirty="0">
                <a:solidFill>
                  <a:schemeClr val="tx1">
                    <a:lumMod val="95000"/>
                    <a:lumOff val="5000"/>
                  </a:schemeClr>
                </a:solidFill>
                <a:effectLst/>
                <a:latin typeface="+mn-lt"/>
              </a:rPr>
              <a:t>Ông Van Nostrand nhận bằng Thạc sĩ Luật Môi trường (LL.M.) từ Trường Luật Elisabeth Haub thuộc Đại học Pace, </a:t>
            </a:r>
            <a:r>
              <a:rPr lang="en-US" sz="1800" b="0" i="0" dirty="0" err="1">
                <a:solidFill>
                  <a:schemeClr val="tx1">
                    <a:lumMod val="95000"/>
                    <a:lumOff val="5000"/>
                  </a:schemeClr>
                </a:solidFill>
                <a:effectLst/>
                <a:latin typeface="+mn-lt"/>
              </a:rPr>
              <a:t>bằng</a:t>
            </a:r>
            <a:r>
              <a:rPr lang="en-US" sz="1800" b="0" i="0" dirty="0">
                <a:solidFill>
                  <a:schemeClr val="tx1">
                    <a:lumMod val="95000"/>
                    <a:lumOff val="5000"/>
                  </a:schemeClr>
                </a:solidFill>
                <a:effectLst/>
                <a:latin typeface="+mn-lt"/>
              </a:rPr>
              <a:t> Tiến </a:t>
            </a:r>
            <a:r>
              <a:rPr lang="en-US" sz="1800" b="0" i="0" dirty="0" err="1">
                <a:solidFill>
                  <a:schemeClr val="tx1">
                    <a:lumMod val="95000"/>
                    <a:lumOff val="5000"/>
                  </a:schemeClr>
                </a:solidFill>
                <a:effectLst/>
                <a:latin typeface="+mn-lt"/>
              </a:rPr>
              <a:t>sĩ</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Luật</a:t>
            </a:r>
            <a:r>
              <a:rPr lang="en-US" sz="1800" b="0" i="0" dirty="0">
                <a:solidFill>
                  <a:schemeClr val="tx1">
                    <a:lumMod val="95000"/>
                    <a:lumOff val="5000"/>
                  </a:schemeClr>
                </a:solidFill>
                <a:effectLst/>
                <a:latin typeface="+mn-lt"/>
              </a:rPr>
              <a:t> (J.D.) từ Trường Luật Đại học Iowa, bằng Thạc sĩ Kinh tế từ Đại </a:t>
            </a:r>
            <a:r>
              <a:rPr lang="en-US" sz="1800" b="0" i="0" dirty="0" err="1">
                <a:solidFill>
                  <a:schemeClr val="tx1">
                    <a:lumMod val="95000"/>
                    <a:lumOff val="5000"/>
                  </a:schemeClr>
                </a:solidFill>
                <a:effectLst/>
                <a:latin typeface="+mn-lt"/>
              </a:rPr>
              <a:t>học</a:t>
            </a:r>
            <a:r>
              <a:rPr lang="en-US" sz="1800" b="0" i="0" dirty="0">
                <a:solidFill>
                  <a:schemeClr val="tx1">
                    <a:lumMod val="95000"/>
                    <a:lumOff val="5000"/>
                  </a:schemeClr>
                </a:solidFill>
                <a:effectLst/>
                <a:latin typeface="+mn-lt"/>
              </a:rPr>
              <a:t> SUNY tại Albany, và bằng Cử nhân Kinh tế từ Đại học Bắc Iowa.</a:t>
            </a:r>
          </a:p>
          <a:p>
            <a:pPr algn="l">
              <a:lnSpc>
                <a:spcPct val="150000"/>
              </a:lnSpc>
            </a:pPr>
            <a:endParaRPr lang="en-US" sz="1800" b="0" i="0" dirty="0">
              <a:solidFill>
                <a:srgbClr val="141414"/>
              </a:solidFill>
              <a:effectLst/>
              <a:latin typeface="+mn-lt"/>
            </a:endParaRPr>
          </a:p>
        </p:txBody>
      </p:sp>
      <p:sp>
        <p:nvSpPr>
          <p:cNvPr id="3" name="TextBox 2">
            <a:extLst>
              <a:ext uri="{FF2B5EF4-FFF2-40B4-BE49-F238E27FC236}">
                <a16:creationId xmlns:a16="http://schemas.microsoft.com/office/drawing/2014/main" id="{882F807F-6AE0-B5E9-E44A-43207685554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5</a:t>
            </a:fld>
            <a:endParaRPr lang="en-US"/>
          </a:p>
        </p:txBody>
      </p:sp>
      <p:sp>
        <p:nvSpPr>
          <p:cNvPr id="4" name="TextBox 3">
            <a:extLst>
              <a:ext uri="{FF2B5EF4-FFF2-40B4-BE49-F238E27FC236}">
                <a16:creationId xmlns:a16="http://schemas.microsoft.com/office/drawing/2014/main" id="{86B82D6C-798D-CDEA-024D-6A62633BADEE}"/>
              </a:ext>
              <a:ext uri="{C183D7F6-B498-43B3-948B-1728B52AA6E4}">
                <adec:decorative xmlns:adec="http://schemas.microsoft.com/office/drawing/2017/decorative" val="1"/>
              </a:ext>
            </a:extLst>
          </p:cNvPr>
          <p:cNvSpPr txBox="1"/>
          <p:nvPr/>
        </p:nvSpPr>
        <p:spPr>
          <a:xfrm>
            <a:off x="7543800" y="6485181"/>
            <a:ext cx="456922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vệ</a:t>
            </a:r>
            <a:r>
              <a:rPr lang="en-US" sz="1000" dirty="0">
                <a:solidFill>
                  <a:schemeClr val="bg1"/>
                </a:solidFill>
              </a:rPr>
              <a:t>, chỉ dành cho người nhận dự định. </a:t>
            </a:r>
          </a:p>
        </p:txBody>
      </p:sp>
    </p:spTree>
    <p:extLst>
      <p:ext uri="{BB962C8B-B14F-4D97-AF65-F5344CB8AC3E}">
        <p14:creationId xmlns:p14="http://schemas.microsoft.com/office/powerpoint/2010/main" val="3420657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E49DBA-5C92-D0D2-5F0B-912464CD063A}"/>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10" name="Title 1">
            <a:extLst>
              <a:ext uri="{FF2B5EF4-FFF2-40B4-BE49-F238E27FC236}">
                <a16:creationId xmlns:a16="http://schemas.microsoft.com/office/drawing/2014/main" id="{6ABC79B5-0435-A16D-7934-783EF5B1108C}"/>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viên</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Cecile M. Fraser, Esq.</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72464" y="1748417"/>
            <a:ext cx="8115567" cy="3830857"/>
          </a:xfrm>
        </p:spPr>
        <p:txBody>
          <a:bodyPr>
            <a:noAutofit/>
          </a:bodyPr>
          <a:lstStyle/>
          <a:p>
            <a:pPr algn="l">
              <a:lnSpc>
                <a:spcPct val="150000"/>
              </a:lnSpc>
            </a:pPr>
            <a:r>
              <a:rPr lang="en-US" sz="1800" b="0" i="0" dirty="0" err="1">
                <a:solidFill>
                  <a:schemeClr val="tx1">
                    <a:lumMod val="95000"/>
                    <a:lumOff val="5000"/>
                  </a:schemeClr>
                </a:solidFill>
                <a:effectLst/>
                <a:latin typeface="+mn-lt"/>
              </a:rPr>
              <a:t>Bà</a:t>
            </a:r>
            <a:r>
              <a:rPr lang="en-US" sz="1800" b="0" i="0" dirty="0">
                <a:solidFill>
                  <a:schemeClr val="tx1">
                    <a:lumMod val="95000"/>
                    <a:lumOff val="5000"/>
                  </a:schemeClr>
                </a:solidFill>
                <a:effectLst/>
                <a:latin typeface="+mn-lt"/>
              </a:rPr>
              <a:t> Cecile Fraser được bổ nhiệm lần đầu tiên làm Ủy viên của </a:t>
            </a:r>
            <a:r>
              <a:rPr lang="en-US" sz="1800" b="0" i="0" dirty="0" err="1">
                <a:solidFill>
                  <a:schemeClr val="tx1">
                    <a:lumMod val="95000"/>
                    <a:lumOff val="5000"/>
                  </a:schemeClr>
                </a:solidFill>
                <a:effectLst/>
                <a:latin typeface="+mn-lt"/>
              </a:rPr>
              <a:t>Bộ</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Tiện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ích</a:t>
            </a:r>
            <a:r>
              <a:rPr lang="en-US" sz="1800" b="0" i="0" dirty="0">
                <a:solidFill>
                  <a:schemeClr val="tx1">
                    <a:lumMod val="95000"/>
                    <a:lumOff val="5000"/>
                  </a:schemeClr>
                </a:solidFill>
                <a:effectLst/>
                <a:latin typeface="+mn-lt"/>
              </a:rPr>
              <a:t> Công cộng vào tháng 6 năm 2017. Vào tháng 1 năm 2023, bà được bổ nhiệm làm Chủ tịch tạm quyền và giữ chức vụ này cho đến ngày 1 tháng 5 năm 2023. Trước khi được bổ nhiệm, </a:t>
            </a:r>
            <a:r>
              <a:rPr lang="en-US" sz="1800" dirty="0" err="1">
                <a:solidFill>
                  <a:schemeClr val="tx1">
                    <a:lumMod val="95000"/>
                    <a:lumOff val="5000"/>
                  </a:schemeClr>
                </a:solidFill>
              </a:rPr>
              <a:t>Bà</a:t>
            </a:r>
            <a:r>
              <a:rPr lang="en-US" sz="1800" dirty="0">
                <a:solidFill>
                  <a:schemeClr val="tx1">
                    <a:lumMod val="95000"/>
                    <a:lumOff val="5000"/>
                  </a:schemeClr>
                </a:solidFill>
              </a:rPr>
              <a:t> </a:t>
            </a:r>
            <a:r>
              <a:rPr lang="en-US" sz="1800" b="0" i="0" dirty="0">
                <a:solidFill>
                  <a:schemeClr val="tx1">
                    <a:lumMod val="95000"/>
                    <a:lumOff val="5000"/>
                  </a:schemeClr>
                </a:solidFill>
                <a:effectLst/>
                <a:latin typeface="+mn-lt"/>
              </a:rPr>
              <a:t>Fraser đã làm việc </a:t>
            </a:r>
            <a:r>
              <a:rPr lang="en-US" sz="1800" b="0" i="0" dirty="0" err="1">
                <a:solidFill>
                  <a:schemeClr val="tx1">
                    <a:lumMod val="95000"/>
                    <a:lumOff val="5000"/>
                  </a:schemeClr>
                </a:solidFill>
                <a:effectLst/>
                <a:latin typeface="+mn-lt"/>
              </a:rPr>
              <a:t>tại</a:t>
            </a:r>
            <a:r>
              <a:rPr lang="en-US" sz="1800" b="0" i="0" dirty="0">
                <a:solidFill>
                  <a:schemeClr val="tx1">
                    <a:lumMod val="95000"/>
                    <a:lumOff val="5000"/>
                  </a:schemeClr>
                </a:solidFill>
                <a:effectLst/>
                <a:latin typeface="+mn-lt"/>
              </a:rPr>
              <a:t> </a:t>
            </a:r>
            <a:r>
              <a:rPr lang="en-US" sz="1800" dirty="0" err="1">
                <a:solidFill>
                  <a:schemeClr val="tx1">
                    <a:lumMod val="95000"/>
                    <a:lumOff val="5000"/>
                  </a:schemeClr>
                </a:solidFill>
              </a:rPr>
              <a:t>Bộ</a:t>
            </a:r>
            <a:r>
              <a:rPr lang="en-US" sz="1800" dirty="0">
                <a:solidFill>
                  <a:schemeClr val="tx1">
                    <a:lumMod val="95000"/>
                    <a:lumOff val="5000"/>
                  </a:schemeClr>
                </a:solidFill>
              </a:rPr>
              <a:t> </a:t>
            </a:r>
            <a:r>
              <a:rPr lang="en-US" sz="1800" b="0" i="0" dirty="0" err="1">
                <a:solidFill>
                  <a:schemeClr val="tx1">
                    <a:lumMod val="95000"/>
                    <a:lumOff val="5000"/>
                  </a:schemeClr>
                </a:solidFill>
                <a:effectLst/>
                <a:latin typeface="+mn-lt"/>
              </a:rPr>
              <a:t>với</a:t>
            </a:r>
            <a:r>
              <a:rPr lang="en-US" sz="1800" b="0" i="0" dirty="0">
                <a:solidFill>
                  <a:schemeClr val="tx1">
                    <a:lumMod val="95000"/>
                    <a:lumOff val="5000"/>
                  </a:schemeClr>
                </a:solidFill>
                <a:effectLst/>
                <a:latin typeface="+mn-lt"/>
              </a:rPr>
              <a:t> tư cách là </a:t>
            </a:r>
            <a:r>
              <a:rPr lang="en-US" sz="1800" b="0" i="0" dirty="0" err="1">
                <a:solidFill>
                  <a:schemeClr val="tx1">
                    <a:lumMod val="95000"/>
                    <a:lumOff val="5000"/>
                  </a:schemeClr>
                </a:solidFill>
                <a:effectLst/>
                <a:latin typeface="+mn-lt"/>
              </a:rPr>
              <a:t>cố</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vấn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trong</a:t>
            </a:r>
            <a:r>
              <a:rPr lang="en-US" sz="1800" b="0" i="0" dirty="0">
                <a:solidFill>
                  <a:schemeClr val="tx1">
                    <a:lumMod val="95000"/>
                    <a:lumOff val="5000"/>
                  </a:schemeClr>
                </a:solidFill>
                <a:effectLst/>
                <a:latin typeface="+mn-lt"/>
              </a:rPr>
              <a:t> Ban Các </a:t>
            </a:r>
            <a:r>
              <a:rPr lang="en-US" sz="1800" b="0" i="0" dirty="0" err="1">
                <a:solidFill>
                  <a:schemeClr val="tx1">
                    <a:lumMod val="95000"/>
                    <a:lumOff val="5000"/>
                  </a:schemeClr>
                </a:solidFill>
                <a:effectLst/>
                <a:latin typeface="+mn-lt"/>
              </a:rPr>
              <a:t>vấn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đề</a:t>
            </a:r>
            <a:r>
              <a:rPr lang="en-US" sz="1800" b="0" i="0" dirty="0">
                <a:solidFill>
                  <a:schemeClr val="tx1">
                    <a:lumMod val="95000"/>
                    <a:lumOff val="5000"/>
                  </a:schemeClr>
                </a:solidFill>
                <a:effectLst/>
                <a:latin typeface="+mn-lt"/>
              </a:rPr>
              <a:t> Khu vực và Liên bang </a:t>
            </a:r>
            <a:r>
              <a:rPr lang="en-US" sz="1800" b="0" i="0" dirty="0" err="1">
                <a:solidFill>
                  <a:schemeClr val="tx1">
                    <a:lumMod val="95000"/>
                    <a:lumOff val="5000"/>
                  </a:schemeClr>
                </a:solidFill>
                <a:effectLst/>
                <a:latin typeface="+mn-lt"/>
              </a:rPr>
              <a:t>và</a:t>
            </a:r>
            <a:r>
              <a:rPr lang="en-US" sz="1800" b="0" i="0" dirty="0">
                <a:solidFill>
                  <a:schemeClr val="tx1">
                    <a:lumMod val="95000"/>
                    <a:lumOff val="5000"/>
                  </a:schemeClr>
                </a:solidFill>
                <a:effectLst/>
                <a:latin typeface="+mn-lt"/>
              </a:rPr>
              <a:t> Ban Bảo vệ Người tiêu dùng. </a:t>
            </a:r>
            <a:r>
              <a:rPr lang="en-US" sz="1800" dirty="0" err="1">
                <a:solidFill>
                  <a:schemeClr val="tx1">
                    <a:lumMod val="95000"/>
                    <a:lumOff val="5000"/>
                  </a:schemeClr>
                </a:solidFill>
              </a:rPr>
              <a:t>Bà</a:t>
            </a:r>
            <a:r>
              <a:rPr lang="en-US" sz="1800" dirty="0">
                <a:solidFill>
                  <a:schemeClr val="tx1">
                    <a:lumMod val="95000"/>
                    <a:lumOff val="5000"/>
                  </a:schemeClr>
                </a:solidFill>
              </a:rPr>
              <a:t> </a:t>
            </a:r>
            <a:r>
              <a:rPr lang="en-US" sz="1800" b="0" i="0" dirty="0">
                <a:solidFill>
                  <a:schemeClr val="tx1">
                    <a:lumMod val="95000"/>
                    <a:lumOff val="5000"/>
                  </a:schemeClr>
                </a:solidFill>
                <a:effectLst/>
                <a:latin typeface="+mn-lt"/>
              </a:rPr>
              <a:t>Fraser là một luật sư có hơn một thập kỷ kinh nghiệm trong ngành năng </a:t>
            </a:r>
            <a:r>
              <a:rPr lang="en-US" sz="1800" b="0" i="0" dirty="0" err="1">
                <a:solidFill>
                  <a:schemeClr val="tx1">
                    <a:lumMod val="95000"/>
                    <a:lumOff val="5000"/>
                  </a:schemeClr>
                </a:solidFill>
                <a:effectLst/>
                <a:latin typeface="+mn-lt"/>
              </a:rPr>
              <a:t>lượng</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và</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công</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nghiệp</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tiện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ích</a:t>
            </a:r>
            <a:r>
              <a:rPr lang="en-US" sz="1800" b="0" i="0" dirty="0">
                <a:solidFill>
                  <a:schemeClr val="tx1">
                    <a:lumMod val="95000"/>
                    <a:lumOff val="5000"/>
                  </a:schemeClr>
                </a:solidFill>
                <a:effectLst/>
                <a:latin typeface="+mn-lt"/>
              </a:rPr>
              <a:t>. Trước khi gia </a:t>
            </a:r>
            <a:r>
              <a:rPr lang="en-US" sz="1800" b="0" i="0" dirty="0" err="1">
                <a:solidFill>
                  <a:schemeClr val="tx1">
                    <a:lumMod val="95000"/>
                    <a:lumOff val="5000"/>
                  </a:schemeClr>
                </a:solidFill>
                <a:effectLst/>
                <a:latin typeface="+mn-lt"/>
              </a:rPr>
              <a:t>nhập</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Bộ</a:t>
            </a:r>
            <a:r>
              <a:rPr lang="en-US" sz="1800" b="0" i="0" dirty="0">
                <a:solidFill>
                  <a:schemeClr val="tx1">
                    <a:lumMod val="95000"/>
                    <a:lumOff val="5000"/>
                  </a:schemeClr>
                </a:solidFill>
                <a:effectLst/>
                <a:latin typeface="+mn-lt"/>
              </a:rPr>
              <a:t>, Fraser </a:t>
            </a:r>
            <a:r>
              <a:rPr lang="en-US" sz="1800" b="0" i="0" dirty="0" err="1">
                <a:solidFill>
                  <a:schemeClr val="tx1">
                    <a:lumMod val="95000"/>
                    <a:lumOff val="5000"/>
                  </a:schemeClr>
                </a:solidFill>
                <a:effectLst/>
                <a:latin typeface="+mn-lt"/>
              </a:rPr>
              <a:t>đã</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hành</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nghề</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luật</a:t>
            </a:r>
            <a:r>
              <a:rPr lang="en-US" sz="1800" b="0" i="0" dirty="0">
                <a:solidFill>
                  <a:schemeClr val="tx1">
                    <a:lumMod val="95000"/>
                    <a:lumOff val="5000"/>
                  </a:schemeClr>
                </a:solidFill>
                <a:effectLst/>
                <a:latin typeface="+mn-lt"/>
              </a:rPr>
              <a:t> tư và là luật sư nội bộ tham gia vào các vấn đề liên quan đến giá cả và quy </a:t>
            </a:r>
            <a:r>
              <a:rPr lang="en-US" sz="1800" b="0" i="0" dirty="0" err="1">
                <a:solidFill>
                  <a:schemeClr val="tx1">
                    <a:lumMod val="95000"/>
                    <a:lumOff val="5000"/>
                  </a:schemeClr>
                </a:solidFill>
                <a:effectLst/>
                <a:latin typeface="+mn-lt"/>
              </a:rPr>
              <a:t>định</a:t>
            </a:r>
            <a:r>
              <a:rPr lang="en-US" sz="1800" b="0" i="0" dirty="0">
                <a:solidFill>
                  <a:schemeClr val="tx1">
                    <a:lumMod val="95000"/>
                    <a:lumOff val="5000"/>
                  </a:schemeClr>
                </a:solidFill>
                <a:effectLst/>
                <a:latin typeface="+mn-lt"/>
              </a:rPr>
              <a:t> của </a:t>
            </a:r>
            <a:r>
              <a:rPr lang="en-US" sz="1800" b="0" i="0" dirty="0" err="1">
                <a:solidFill>
                  <a:schemeClr val="tx1">
                    <a:lumMod val="95000"/>
                    <a:lumOff val="5000"/>
                  </a:schemeClr>
                </a:solidFill>
                <a:effectLst/>
                <a:latin typeface="+mn-lt"/>
              </a:rPr>
              <a:t>ngành</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tiện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ích</a:t>
            </a:r>
            <a:r>
              <a:rPr lang="en-US" sz="1800" b="0" i="0" dirty="0">
                <a:solidFill>
                  <a:schemeClr val="tx1">
                    <a:lumMod val="95000"/>
                    <a:lumOff val="5000"/>
                  </a:schemeClr>
                </a:solidFill>
                <a:effectLst/>
                <a:latin typeface="+mn-lt"/>
              </a:rPr>
              <a:t>, vị trí cơ sở hạ tầng, các vấn đề dịch vụ người tiêu dùng và các hoạt động </a:t>
            </a:r>
            <a:r>
              <a:rPr lang="en-US" sz="1800" b="0" i="0" dirty="0" err="1">
                <a:solidFill>
                  <a:schemeClr val="tx1">
                    <a:lumMod val="95000"/>
                    <a:lumOff val="5000"/>
                  </a:schemeClr>
                </a:solidFill>
                <a:effectLst/>
                <a:latin typeface="+mn-lt"/>
              </a:rPr>
              <a:t>liên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quan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khác</a:t>
            </a:r>
            <a:r>
              <a:rPr lang="en-US" sz="1800" b="0" i="0" dirty="0">
                <a:solidFill>
                  <a:schemeClr val="tx1">
                    <a:lumMod val="95000"/>
                    <a:lumOff val="5000"/>
                  </a:schemeClr>
                </a:solidFill>
                <a:effectLst/>
                <a:latin typeface="+mn-lt"/>
              </a:rPr>
              <a:t>. </a:t>
            </a:r>
            <a:endParaRPr lang="en-US" sz="1800" dirty="0">
              <a:solidFill>
                <a:schemeClr val="tx1">
                  <a:lumMod val="95000"/>
                  <a:lumOff val="5000"/>
                </a:schemeClr>
              </a:solidFill>
              <a:latin typeface="+mn-lt"/>
            </a:endParaRPr>
          </a:p>
        </p:txBody>
      </p:sp>
      <p:pic>
        <p:nvPicPr>
          <p:cNvPr id="6" name="Picture 5" descr="Official portrait of Commissioner Cecile M Fraser, Esq.">
            <a:extLst>
              <a:ext uri="{FF2B5EF4-FFF2-40B4-BE49-F238E27FC236}">
                <a16:creationId xmlns:a16="http://schemas.microsoft.com/office/drawing/2014/main" id="{2D2D4A01-D027-17D6-3499-3A49CD598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40" y="1849487"/>
            <a:ext cx="2253744" cy="3381538"/>
          </a:xfrm>
          <a:prstGeom prst="rect">
            <a:avLst/>
          </a:prstGeom>
        </p:spPr>
      </p:pic>
      <p:sp>
        <p:nvSpPr>
          <p:cNvPr id="4" name="TextBox 3">
            <a:extLst>
              <a:ext uri="{FF2B5EF4-FFF2-40B4-BE49-F238E27FC236}">
                <a16:creationId xmlns:a16="http://schemas.microsoft.com/office/drawing/2014/main" id="{15C527EF-A0C4-D58E-9062-0E4910A49AF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B1BB5A7A-3411-6727-0EAB-2C48EDDEC4E0}"/>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6</a:t>
            </a:fld>
            <a:endParaRPr lang="en-US"/>
          </a:p>
        </p:txBody>
      </p:sp>
      <p:sp>
        <p:nvSpPr>
          <p:cNvPr id="5" name="TextBox 4">
            <a:extLst>
              <a:ext uri="{FF2B5EF4-FFF2-40B4-BE49-F238E27FC236}">
                <a16:creationId xmlns:a16="http://schemas.microsoft.com/office/drawing/2014/main" id="{191B37BC-2109-CC4F-0BA6-E30F9A4C1ECB}"/>
              </a:ext>
              <a:ext uri="{C183D7F6-B498-43B3-948B-1728B52AA6E4}">
                <adec:decorative xmlns:adec="http://schemas.microsoft.com/office/drawing/2017/decorative" val="1"/>
              </a:ext>
            </a:extLst>
          </p:cNvPr>
          <p:cNvSpPr txBox="1"/>
          <p:nvPr/>
        </p:nvSpPr>
        <p:spPr>
          <a:xfrm>
            <a:off x="7610475" y="6485181"/>
            <a:ext cx="4502550"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vệ</a:t>
            </a:r>
            <a:r>
              <a:rPr lang="en-US" sz="1000" dirty="0">
                <a:solidFill>
                  <a:schemeClr val="bg1"/>
                </a:solidFill>
              </a:rPr>
              <a:t>, chỉ dành cho người nhận dự định. </a:t>
            </a:r>
          </a:p>
        </p:txBody>
      </p:sp>
    </p:spTree>
    <p:extLst>
      <p:ext uri="{BB962C8B-B14F-4D97-AF65-F5344CB8AC3E}">
        <p14:creationId xmlns:p14="http://schemas.microsoft.com/office/powerpoint/2010/main" val="2836134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14="http://schemas.microsoft.com/office/drawing/2010/main" xmlns:adec="http://schemas.microsoft.com/office/drawing/2017/decorative">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B28D7F-FF45-2B43-7BDF-C747FCD0EB82}"/>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4" name="Title 1">
            <a:extLst>
              <a:ext uri="{FF2B5EF4-FFF2-40B4-BE49-F238E27FC236}">
                <a16:creationId xmlns:a16="http://schemas.microsoft.com/office/drawing/2014/main" id="{A28C0590-5FDF-0A29-9C77-8CD6BC981CFF}"/>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Ủy</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rgbClr val="1B3155"/>
                </a:solidFill>
                <a:effectLst/>
                <a:uLnTx/>
                <a:uFillTx/>
                <a:latin typeface="Calibri" panose="020F0502020204030204" pitchFamily="34" charset="0"/>
                <a:ea typeface="+mj-ea"/>
                <a:cs typeface="Calibri" panose="020F0502020204030204" pitchFamily="34" charset="0"/>
              </a:rPr>
              <a:t>viên</a:t>
            </a:r>
            <a:r>
              <a:rPr kumimoji="0" lang="en-US" sz="4000" b="0" i="0" u="none" strike="noStrike" kern="1200" cap="none" spc="0" normalizeH="0" baseline="0" noProof="0" dirty="0">
                <a:ln>
                  <a:noFill/>
                </a:ln>
                <a:solidFill>
                  <a:srgbClr val="1B3155"/>
                </a:solidFill>
                <a:effectLst/>
                <a:uLnTx/>
                <a:uFillTx/>
                <a:latin typeface="Calibri" panose="020F0502020204030204" pitchFamily="34" charset="0"/>
                <a:ea typeface="+mj-ea"/>
                <a:cs typeface="Calibri" panose="020F0502020204030204" pitchFamily="34" charset="0"/>
              </a:rPr>
              <a:t> Cecile M. Fraser, </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Esq.</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Tiếp tục</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200" y="2416338"/>
            <a:ext cx="9826752" cy="1711366"/>
          </a:xfrm>
          <a:prstGeom prst="rect">
            <a:avLst/>
          </a:prstGeom>
          <a:noFill/>
        </p:spPr>
        <p:txBody>
          <a:bodyPr wrap="square">
            <a:spAutoFit/>
          </a:bodyPr>
          <a:lstStyle/>
          <a:p>
            <a:pPr>
              <a:lnSpc>
                <a:spcPct val="150000"/>
              </a:lnSpc>
            </a:pPr>
            <a:r>
              <a:rPr lang="en-US" sz="1800" b="0" i="0" dirty="0">
                <a:solidFill>
                  <a:schemeClr val="tx1">
                    <a:lumMod val="95000"/>
                    <a:lumOff val="5000"/>
                  </a:schemeClr>
                </a:solidFill>
                <a:effectLst/>
                <a:latin typeface="+mn-lt"/>
              </a:rPr>
              <a:t>Với tư cách là luật sư của Bộ, Fraser đã tham gia giải quyết các vấn đề liên quan đến thị trường điện bán buôn và hệ thống truyền tải điện của New England, cũng như các vấn đề liên quan đến người tiêu dùng. Fraser tốt nghiệp Cử nhân Khoa học Chính trị tại Đại học Fordham và </a:t>
            </a:r>
            <a:r>
              <a:rPr lang="en-US" sz="1800" b="0" i="0" dirty="0" err="1">
                <a:solidFill>
                  <a:schemeClr val="tx1">
                    <a:lumMod val="95000"/>
                    <a:lumOff val="5000"/>
                  </a:schemeClr>
                </a:solidFill>
                <a:effectLst/>
                <a:latin typeface="+mn-lt"/>
              </a:rPr>
              <a:t>nhận</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bằng</a:t>
            </a:r>
            <a:r>
              <a:rPr lang="en-US" sz="1800" b="0" i="0" dirty="0">
                <a:solidFill>
                  <a:schemeClr val="tx1">
                    <a:lumMod val="95000"/>
                    <a:lumOff val="5000"/>
                  </a:schemeClr>
                </a:solidFill>
                <a:effectLst/>
                <a:latin typeface="+mn-lt"/>
              </a:rPr>
              <a:t> Tiến </a:t>
            </a:r>
            <a:r>
              <a:rPr lang="en-US" sz="1800" b="0" i="0" dirty="0" err="1">
                <a:solidFill>
                  <a:schemeClr val="tx1">
                    <a:lumMod val="95000"/>
                    <a:lumOff val="5000"/>
                  </a:schemeClr>
                </a:solidFill>
                <a:effectLst/>
                <a:latin typeface="+mn-lt"/>
              </a:rPr>
              <a:t>sĩ</a:t>
            </a:r>
            <a:r>
              <a:rPr lang="en-US" sz="1800" b="0" i="0" dirty="0">
                <a:solidFill>
                  <a:schemeClr val="tx1">
                    <a:lumMod val="95000"/>
                    <a:lumOff val="5000"/>
                  </a:schemeClr>
                </a:solidFill>
                <a:effectLst/>
                <a:latin typeface="+mn-lt"/>
              </a:rPr>
              <a:t> </a:t>
            </a:r>
            <a:r>
              <a:rPr lang="en-US" sz="1800" b="0" i="0" dirty="0" err="1">
                <a:solidFill>
                  <a:schemeClr val="tx1">
                    <a:lumMod val="95000"/>
                    <a:lumOff val="5000"/>
                  </a:schemeClr>
                </a:solidFill>
                <a:effectLst/>
                <a:latin typeface="+mn-lt"/>
              </a:rPr>
              <a:t>Luật</a:t>
            </a:r>
            <a:r>
              <a:rPr lang="en-US" sz="1800" b="0" i="0" dirty="0">
                <a:solidFill>
                  <a:schemeClr val="tx1">
                    <a:lumMod val="95000"/>
                    <a:lumOff val="5000"/>
                  </a:schemeClr>
                </a:solidFill>
                <a:effectLst/>
                <a:latin typeface="+mn-lt"/>
              </a:rPr>
              <a:t> (J.D.) </a:t>
            </a:r>
            <a:r>
              <a:rPr lang="en-US" sz="1800" b="0" i="0" dirty="0" err="1">
                <a:solidFill>
                  <a:schemeClr val="tx1">
                    <a:lumMod val="95000"/>
                    <a:lumOff val="5000"/>
                  </a:schemeClr>
                </a:solidFill>
                <a:effectLst/>
                <a:latin typeface="+mn-lt"/>
              </a:rPr>
              <a:t>từ</a:t>
            </a:r>
            <a:r>
              <a:rPr lang="en-US" sz="1800" b="0" i="0" dirty="0">
                <a:solidFill>
                  <a:schemeClr val="tx1">
                    <a:lumMod val="95000"/>
                    <a:lumOff val="5000"/>
                  </a:schemeClr>
                </a:solidFill>
                <a:effectLst/>
                <a:latin typeface="+mn-lt"/>
              </a:rPr>
              <a:t> Trường </a:t>
            </a:r>
            <a:r>
              <a:rPr lang="en-US" sz="1800" b="0" i="0" dirty="0" err="1">
                <a:solidFill>
                  <a:schemeClr val="tx1">
                    <a:lumMod val="95000"/>
                    <a:lumOff val="5000"/>
                  </a:schemeClr>
                </a:solidFill>
                <a:effectLst/>
                <a:latin typeface="+mn-lt"/>
              </a:rPr>
              <a:t>Luật</a:t>
            </a:r>
            <a:r>
              <a:rPr lang="en-US" sz="1800" b="0" i="0" dirty="0">
                <a:solidFill>
                  <a:schemeClr val="tx1">
                    <a:lumMod val="95000"/>
                    <a:lumOff val="5000"/>
                  </a:schemeClr>
                </a:solidFill>
                <a:effectLst/>
                <a:latin typeface="+mn-lt"/>
              </a:rPr>
              <a:t>-</a:t>
            </a:r>
            <a:r>
              <a:rPr lang="en-US" dirty="0">
                <a:solidFill>
                  <a:schemeClr val="tx1">
                    <a:lumMod val="95000"/>
                    <a:lumOff val="5000"/>
                  </a:schemeClr>
                </a:solidFill>
              </a:rPr>
              <a:t>Camden </a:t>
            </a:r>
            <a:r>
              <a:rPr lang="en-US" dirty="0" err="1">
                <a:solidFill>
                  <a:schemeClr val="tx1">
                    <a:lumMod val="95000"/>
                    <a:lumOff val="5000"/>
                  </a:schemeClr>
                </a:solidFill>
              </a:rPr>
              <a:t>Đại</a:t>
            </a:r>
            <a:r>
              <a:rPr lang="en-US" dirty="0">
                <a:solidFill>
                  <a:schemeClr val="tx1">
                    <a:lumMod val="95000"/>
                    <a:lumOff val="5000"/>
                  </a:schemeClr>
                </a:solidFill>
              </a:rPr>
              <a:t> </a:t>
            </a:r>
            <a:r>
              <a:rPr lang="en-US" dirty="0" err="1">
                <a:solidFill>
                  <a:schemeClr val="tx1">
                    <a:lumMod val="95000"/>
                    <a:lumOff val="5000"/>
                  </a:schemeClr>
                </a:solidFill>
              </a:rPr>
              <a:t>học</a:t>
            </a:r>
            <a:r>
              <a:rPr lang="en-US" dirty="0">
                <a:solidFill>
                  <a:schemeClr val="tx1">
                    <a:lumMod val="95000"/>
                    <a:lumOff val="5000"/>
                  </a:schemeClr>
                </a:solidFill>
              </a:rPr>
              <a:t> </a:t>
            </a:r>
            <a:r>
              <a:rPr lang="en-US" sz="1800" b="0" i="0" dirty="0">
                <a:solidFill>
                  <a:schemeClr val="tx1">
                    <a:lumMod val="95000"/>
                    <a:lumOff val="5000"/>
                  </a:schemeClr>
                </a:solidFill>
                <a:effectLst/>
                <a:latin typeface="+mn-lt"/>
              </a:rPr>
              <a:t>Rutgers.</a:t>
            </a:r>
          </a:p>
        </p:txBody>
      </p:sp>
      <p:sp>
        <p:nvSpPr>
          <p:cNvPr id="3" name="TextBox 2">
            <a:extLst>
              <a:ext uri="{FF2B5EF4-FFF2-40B4-BE49-F238E27FC236}">
                <a16:creationId xmlns:a16="http://schemas.microsoft.com/office/drawing/2014/main" id="{99E66CAD-7DF4-FA5C-B01D-9462B9A6C3E0}"/>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7</a:t>
            </a:fld>
            <a:endParaRPr lang="en-US"/>
          </a:p>
        </p:txBody>
      </p:sp>
      <p:sp>
        <p:nvSpPr>
          <p:cNvPr id="6" name="TextBox 5">
            <a:extLst>
              <a:ext uri="{FF2B5EF4-FFF2-40B4-BE49-F238E27FC236}">
                <a16:creationId xmlns:a16="http://schemas.microsoft.com/office/drawing/2014/main" id="{3E13C08C-F80E-5F6C-5314-7226CF9A3E33}"/>
              </a:ext>
              <a:ext uri="{C183D7F6-B498-43B3-948B-1728B52AA6E4}">
                <adec:decorative xmlns:adec="http://schemas.microsoft.com/office/drawing/2017/decorative" val="1"/>
              </a:ext>
            </a:extLst>
          </p:cNvPr>
          <p:cNvSpPr txBox="1"/>
          <p:nvPr/>
        </p:nvSpPr>
        <p:spPr>
          <a:xfrm>
            <a:off x="7639050" y="6485181"/>
            <a:ext cx="44739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được</a:t>
            </a:r>
            <a:r>
              <a:rPr lang="en-US" sz="1000" dirty="0">
                <a:solidFill>
                  <a:schemeClr val="bg1"/>
                </a:solidFill>
              </a:rPr>
              <a:t> bảo vệ, chỉ dành cho người nhận dự định. </a:t>
            </a:r>
          </a:p>
        </p:txBody>
      </p:sp>
    </p:spTree>
    <p:extLst>
      <p:ext uri="{BB962C8B-B14F-4D97-AF65-F5344CB8AC3E}">
        <p14:creationId xmlns:p14="http://schemas.microsoft.com/office/powerpoint/2010/main" val="14207307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dec="http://schemas.microsoft.com/office/drawing/2017/decorative">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AC61F-6C2B-B046-215B-C506CED3545F}"/>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13" name="Title 1">
            <a:extLst>
              <a:ext uri="{FF2B5EF4-FFF2-40B4-BE49-F238E27FC236}">
                <a16:creationId xmlns:a16="http://schemas.microsoft.com/office/drawing/2014/main" id="{032B15DF-A8D8-2DBE-5BE7-86C2BC2EDD84}"/>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Ủy</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a:t>
            </a:r>
            <a:r>
              <a:rPr kumimoji="0" lang="en-US" sz="4000" b="0"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viên</a:t>
            </a: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Staci Rubin, Esq., MPH, MELP</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8" y="1705835"/>
            <a:ext cx="8331282" cy="4484001"/>
          </a:xfrm>
        </p:spPr>
        <p:txBody>
          <a:bodyPr>
            <a:noAutofit/>
          </a:bodyPr>
          <a:lstStyle/>
          <a:p>
            <a:pPr algn="l">
              <a:lnSpc>
                <a:spcPct val="150000"/>
              </a:lnSpc>
            </a:pPr>
            <a:r>
              <a:rPr lang="en-US" sz="1800" b="0" i="0" dirty="0">
                <a:solidFill>
                  <a:srgbClr val="1B3155"/>
                </a:solidFill>
                <a:effectLst/>
                <a:latin typeface="+mn-lt"/>
              </a:rPr>
              <a:t>Staci Rubin được bổ nhiệm làm Ủy viên của </a:t>
            </a:r>
            <a:r>
              <a:rPr lang="en-US" sz="1800" b="0" i="0" dirty="0" err="1">
                <a:solidFill>
                  <a:srgbClr val="1B3155"/>
                </a:solidFill>
                <a:effectLst/>
                <a:latin typeface="+mn-lt"/>
              </a:rPr>
              <a:t>Bộ</a:t>
            </a:r>
            <a:r>
              <a:rPr lang="en-US" sz="1800" b="0" i="0" dirty="0">
                <a:solidFill>
                  <a:srgbClr val="1B3155"/>
                </a:solidFill>
                <a:effectLst/>
                <a:latin typeface="+mn-lt"/>
              </a:rPr>
              <a:t> </a:t>
            </a:r>
            <a:r>
              <a:rPr lang="en-US" sz="1800" b="0" i="0" dirty="0" err="1">
                <a:solidFill>
                  <a:srgbClr val="1B3155"/>
                </a:solidFill>
                <a:effectLst/>
                <a:latin typeface="+mn-lt"/>
              </a:rPr>
              <a:t>Tiện</a:t>
            </a:r>
            <a:r>
              <a:rPr lang="en-US" sz="1800" b="0" i="0" dirty="0">
                <a:solidFill>
                  <a:srgbClr val="1B3155"/>
                </a:solidFill>
                <a:effectLst/>
                <a:latin typeface="+mn-lt"/>
              </a:rPr>
              <a:t> </a:t>
            </a:r>
            <a:r>
              <a:rPr lang="en-US" sz="1800" b="0" i="0" dirty="0" err="1">
                <a:solidFill>
                  <a:srgbClr val="1B3155"/>
                </a:solidFill>
                <a:effectLst/>
                <a:latin typeface="+mn-lt"/>
              </a:rPr>
              <a:t>ích</a:t>
            </a:r>
            <a:r>
              <a:rPr lang="en-US" sz="1800" b="0" i="0" dirty="0">
                <a:solidFill>
                  <a:srgbClr val="1B3155"/>
                </a:solidFill>
                <a:effectLst/>
                <a:latin typeface="+mn-lt"/>
              </a:rPr>
              <a:t> Công cộng vào tháng 4 năm 2023, đánh dấu sự trở lại của bà với cơ quan này. Trước khi được bổ nhiệm, Rubin là Phó Chủ tịch phụ trách Công lý Môi trường tại Quỹ Luật Bảo tồn (CLF), nơi bà hợp tác với cư dân của các cộng </a:t>
            </a:r>
            <a:r>
              <a:rPr lang="en-US" sz="1800" b="0" i="0" dirty="0" err="1">
                <a:solidFill>
                  <a:srgbClr val="1B3155"/>
                </a:solidFill>
                <a:effectLst/>
                <a:latin typeface="+mn-lt"/>
              </a:rPr>
              <a:t>đồng</a:t>
            </a:r>
            <a:r>
              <a:rPr lang="en-US" sz="1800" b="0" i="0" dirty="0">
                <a:solidFill>
                  <a:srgbClr val="1B3155"/>
                </a:solidFill>
                <a:effectLst/>
                <a:latin typeface="+mn-lt"/>
              </a:rPr>
              <a:t> </a:t>
            </a:r>
            <a:r>
              <a:rPr lang="en-US" sz="1800" b="0" i="0" dirty="0" err="1">
                <a:solidFill>
                  <a:srgbClr val="1B3155"/>
                </a:solidFill>
                <a:effectLst/>
                <a:latin typeface="+mn-lt"/>
              </a:rPr>
              <a:t>thiểu</a:t>
            </a:r>
            <a:r>
              <a:rPr lang="en-US" sz="1800" b="0" i="0" dirty="0">
                <a:solidFill>
                  <a:srgbClr val="1B3155"/>
                </a:solidFill>
                <a:effectLst/>
                <a:latin typeface="+mn-lt"/>
              </a:rPr>
              <a:t> </a:t>
            </a:r>
            <a:r>
              <a:rPr lang="en-US" sz="1800" b="0" i="0" dirty="0" err="1">
                <a:solidFill>
                  <a:srgbClr val="1B3155"/>
                </a:solidFill>
                <a:effectLst/>
                <a:latin typeface="+mn-lt"/>
              </a:rPr>
              <a:t>số</a:t>
            </a:r>
            <a:r>
              <a:rPr lang="en-US" sz="1800" b="0" i="0" dirty="0">
                <a:solidFill>
                  <a:srgbClr val="1B3155"/>
                </a:solidFill>
                <a:effectLst/>
                <a:latin typeface="+mn-lt"/>
              </a:rPr>
              <a:t> </a:t>
            </a:r>
            <a:r>
              <a:rPr lang="en-US" sz="1800" b="0" i="0" dirty="0" err="1">
                <a:solidFill>
                  <a:srgbClr val="1B3155"/>
                </a:solidFill>
                <a:effectLst/>
                <a:latin typeface="+mn-lt"/>
              </a:rPr>
              <a:t>trong</a:t>
            </a:r>
            <a:r>
              <a:rPr lang="en-US" sz="1800" b="0" i="0" dirty="0">
                <a:solidFill>
                  <a:srgbClr val="1B3155"/>
                </a:solidFill>
                <a:effectLst/>
                <a:latin typeface="+mn-lt"/>
              </a:rPr>
              <a:t> lịch sử để giải quyết các thách thức liên quan đến giao thông, công lý khí hậu, rác thải zero và phòng ngừa ngộ độc chì tại sáu bang New England.  Bà đã tích hợp công lý môi trường vào văn hóa của CLF và đạt được những thành công bằng cách áp dụng phương pháp luật sư cộng đồng để cải thiện hoạt động giao thông và ngăn chặn việc xây dựng các cơ sở năng lượng và chất thải trong các cộng đồng có thu nhập thấp và cộng đồng người da màu. Rubin đã thành công trong việc vận động cho các luật công lý môi trường tại Massachusetts và </a:t>
            </a:r>
            <a:r>
              <a:rPr lang="en-US" sz="1800" b="0" i="0" dirty="0">
                <a:solidFill>
                  <a:srgbClr val="141414"/>
                </a:solidFill>
                <a:effectLst/>
                <a:latin typeface="+mn-lt"/>
              </a:rPr>
              <a:t>Vermont.  </a:t>
            </a:r>
          </a:p>
        </p:txBody>
      </p:sp>
      <p:pic>
        <p:nvPicPr>
          <p:cNvPr id="6" name="Picture 5" descr="Official portrait of Commissioner Staci Rubin, Esq., MPH MELP">
            <a:extLst>
              <a:ext uri="{FF2B5EF4-FFF2-40B4-BE49-F238E27FC236}">
                <a16:creationId xmlns:a16="http://schemas.microsoft.com/office/drawing/2014/main" id="{00B336C6-CCAE-4003-5A26-4E8F6A204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37" y="1942857"/>
            <a:ext cx="2441344" cy="2441344"/>
          </a:xfrm>
          <a:prstGeom prst="rect">
            <a:avLst/>
          </a:prstGeom>
        </p:spPr>
      </p:pic>
      <p:sp>
        <p:nvSpPr>
          <p:cNvPr id="4" name="TextBox 3">
            <a:extLst>
              <a:ext uri="{FF2B5EF4-FFF2-40B4-BE49-F238E27FC236}">
                <a16:creationId xmlns:a16="http://schemas.microsoft.com/office/drawing/2014/main" id="{6C806A04-7828-03D5-3F50-EDE7FE3462E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cộng</a:t>
            </a:r>
          </a:p>
        </p:txBody>
      </p:sp>
      <p:sp>
        <p:nvSpPr>
          <p:cNvPr id="2" name="Slide Number Placeholder 1">
            <a:extLst>
              <a:ext uri="{FF2B5EF4-FFF2-40B4-BE49-F238E27FC236}">
                <a16:creationId xmlns:a16="http://schemas.microsoft.com/office/drawing/2014/main" id="{1A93C8D7-FC88-38CD-9EFC-FE3E35239F41}"/>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8</a:t>
            </a:fld>
            <a:endParaRPr lang="en-US"/>
          </a:p>
        </p:txBody>
      </p:sp>
      <p:sp>
        <p:nvSpPr>
          <p:cNvPr id="5" name="TextBox 4">
            <a:extLst>
              <a:ext uri="{FF2B5EF4-FFF2-40B4-BE49-F238E27FC236}">
                <a16:creationId xmlns:a16="http://schemas.microsoft.com/office/drawing/2014/main" id="{8CD223E5-F954-84C9-5530-A60825A71655}"/>
              </a:ext>
              <a:ext uri="{C183D7F6-B498-43B3-948B-1728B52AA6E4}">
                <adec:decorative xmlns:adec="http://schemas.microsoft.com/office/drawing/2017/decorative" val="1"/>
              </a:ext>
            </a:extLst>
          </p:cNvPr>
          <p:cNvSpPr txBox="1"/>
          <p:nvPr/>
        </p:nvSpPr>
        <p:spPr>
          <a:xfrm>
            <a:off x="7620000" y="6485181"/>
            <a:ext cx="4493025" cy="246221"/>
          </a:xfrm>
          <a:prstGeom prst="rect">
            <a:avLst/>
          </a:prstGeom>
          <a:solidFill>
            <a:srgbClr val="3059D6"/>
          </a:solidFill>
        </p:spPr>
        <p:txBody>
          <a:bodyPr wrap="square" rtlCol="0">
            <a:spAutoFit/>
          </a:bodyPr>
          <a:lstStyle/>
          <a:p>
            <a:r>
              <a:rPr lang="en-US" sz="1000" dirty="0">
                <a:solidFill>
                  <a:srgbClr val="FFFFFF"/>
                </a:solidFill>
              </a:rPr>
              <a:t>Thông tin </a:t>
            </a:r>
            <a:r>
              <a:rPr lang="en-US" sz="1000" dirty="0" err="1">
                <a:solidFill>
                  <a:srgbClr val="FFFFFF"/>
                </a:solidFill>
              </a:rPr>
              <a:t>đặc</a:t>
            </a:r>
            <a:r>
              <a:rPr lang="en-US" sz="1000" dirty="0">
                <a:solidFill>
                  <a:srgbClr val="FFFFFF"/>
                </a:solidFill>
              </a:rPr>
              <a:t> </a:t>
            </a:r>
            <a:r>
              <a:rPr lang="en-US" sz="1000" dirty="0" err="1">
                <a:solidFill>
                  <a:srgbClr val="FFFFFF"/>
                </a:solidFill>
              </a:rPr>
              <a:t>quyền</a:t>
            </a:r>
            <a:r>
              <a:rPr lang="en-US" sz="1000" dirty="0">
                <a:solidFill>
                  <a:srgbClr val="FFFFFF"/>
                </a:solidFill>
              </a:rPr>
              <a:t>, </a:t>
            </a:r>
            <a:r>
              <a:rPr lang="en-US" sz="1000" dirty="0" err="1">
                <a:solidFill>
                  <a:srgbClr val="FFFFFF"/>
                </a:solidFill>
              </a:rPr>
              <a:t>bảo</a:t>
            </a:r>
            <a:r>
              <a:rPr lang="en-US" sz="1000" dirty="0">
                <a:solidFill>
                  <a:srgbClr val="FFFFFF"/>
                </a:solidFill>
              </a:rPr>
              <a:t> </a:t>
            </a:r>
            <a:r>
              <a:rPr lang="en-US" sz="1000" dirty="0" err="1">
                <a:solidFill>
                  <a:srgbClr val="FFFFFF"/>
                </a:solidFill>
              </a:rPr>
              <a:t>mật</a:t>
            </a:r>
            <a:r>
              <a:rPr lang="en-US" sz="1000" dirty="0">
                <a:solidFill>
                  <a:srgbClr val="FFFFFF"/>
                </a:solidFill>
              </a:rPr>
              <a:t> </a:t>
            </a:r>
            <a:r>
              <a:rPr lang="en-US" sz="1000" dirty="0" err="1">
                <a:solidFill>
                  <a:srgbClr val="FFFFFF"/>
                </a:solidFill>
              </a:rPr>
              <a:t>và</a:t>
            </a:r>
            <a:r>
              <a:rPr lang="en-US" sz="1000" dirty="0">
                <a:solidFill>
                  <a:srgbClr val="FFFFFF"/>
                </a:solidFill>
              </a:rPr>
              <a:t> </a:t>
            </a:r>
            <a:r>
              <a:rPr lang="en-US" sz="1000" dirty="0" err="1">
                <a:solidFill>
                  <a:srgbClr val="FFFFFF"/>
                </a:solidFill>
              </a:rPr>
              <a:t>được</a:t>
            </a:r>
            <a:r>
              <a:rPr lang="en-US" sz="1000" dirty="0">
                <a:solidFill>
                  <a:srgbClr val="FFFFFF"/>
                </a:solidFill>
              </a:rPr>
              <a:t> bảo vệ, chỉ dành cho người nhận dự định. </a:t>
            </a:r>
          </a:p>
        </p:txBody>
      </p:sp>
    </p:spTree>
    <p:extLst>
      <p:ext uri="{BB962C8B-B14F-4D97-AF65-F5344CB8AC3E}">
        <p14:creationId xmlns:p14="http://schemas.microsoft.com/office/powerpoint/2010/main" val="1170444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xmlns:a16="http://schemas.microsoft.com/office/drawing/2014/main" xmlns:a14="http://schemas.microsoft.com/office/drawing/2010/main" xmlns:adec="http://schemas.microsoft.com/office/drawing/2017/decorative">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2EA4E-98B8-5B2D-94D2-6F612ED49190}"/>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Ủy ban DPU</a:t>
            </a:r>
          </a:p>
        </p:txBody>
      </p:sp>
      <p:sp>
        <p:nvSpPr>
          <p:cNvPr id="3" name="Title 1">
            <a:extLst>
              <a:ext uri="{FF2B5EF4-FFF2-40B4-BE49-F238E27FC236}">
                <a16:creationId xmlns:a16="http://schemas.microsoft.com/office/drawing/2014/main" id="{3446E829-FD02-A02E-1D88-5526C20C05F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Chủ tịch Ủy ban Staci Rubin, Esq., MPH, MELP</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Tiếp tục</a:t>
            </a:r>
          </a:p>
        </p:txBody>
      </p:sp>
      <p:sp>
        <p:nvSpPr>
          <p:cNvPr id="5" name="TextBox 4">
            <a:extLst>
              <a:ext uri="{FF2B5EF4-FFF2-40B4-BE49-F238E27FC236}">
                <a16:creationId xmlns:a16="http://schemas.microsoft.com/office/drawing/2014/main" id="{5B139418-0A17-BBD9-EC96-4BF240713018}"/>
              </a:ext>
            </a:extLst>
          </p:cNvPr>
          <p:cNvSpPr txBox="1"/>
          <p:nvPr/>
        </p:nvSpPr>
        <p:spPr>
          <a:xfrm>
            <a:off x="1032386" y="1697985"/>
            <a:ext cx="10392697" cy="4204356"/>
          </a:xfrm>
          <a:prstGeom prst="rect">
            <a:avLst/>
          </a:prstGeom>
          <a:noFill/>
        </p:spPr>
        <p:txBody>
          <a:bodyPr wrap="square">
            <a:spAutoFit/>
          </a:bodyPr>
          <a:lstStyle/>
          <a:p>
            <a:pPr>
              <a:lnSpc>
                <a:spcPct val="150000"/>
              </a:lnSpc>
            </a:pPr>
            <a:r>
              <a:rPr lang="en-US" b="0" i="0" dirty="0">
                <a:solidFill>
                  <a:schemeClr val="tx1">
                    <a:lumMod val="95000"/>
                    <a:lumOff val="5000"/>
                  </a:schemeClr>
                </a:solidFill>
                <a:effectLst/>
              </a:rPr>
              <a:t>Trước khi gia nhập CLF, Rubin từng là Luật </a:t>
            </a:r>
            <a:r>
              <a:rPr lang="en-US" b="0" i="0" dirty="0" err="1">
                <a:solidFill>
                  <a:schemeClr val="tx1">
                    <a:lumMod val="95000"/>
                    <a:lumOff val="5000"/>
                  </a:schemeClr>
                </a:solidFill>
                <a:effectLst/>
              </a:rPr>
              <a:t>sư</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C</a:t>
            </a:r>
            <a:r>
              <a:rPr lang="en-US" dirty="0" err="1">
                <a:solidFill>
                  <a:schemeClr val="tx1">
                    <a:lumMod val="95000"/>
                    <a:lumOff val="5000"/>
                  </a:schemeClr>
                </a:solidFill>
              </a:rPr>
              <a:t>ấp</a:t>
            </a:r>
            <a:r>
              <a:rPr lang="en-US" dirty="0">
                <a:solidFill>
                  <a:schemeClr val="tx1">
                    <a:lumMod val="95000"/>
                    <a:lumOff val="5000"/>
                  </a:schemeClr>
                </a:solidFill>
              </a:rPr>
              <a:t> </a:t>
            </a:r>
            <a:r>
              <a:rPr lang="en-US" dirty="0" err="1">
                <a:solidFill>
                  <a:schemeClr val="tx1">
                    <a:lumMod val="95000"/>
                    <a:lumOff val="5000"/>
                  </a:schemeClr>
                </a:solidFill>
              </a:rPr>
              <a:t>c</a:t>
            </a:r>
            <a:r>
              <a:rPr lang="en-US" b="0" i="0" dirty="0" err="1">
                <a:solidFill>
                  <a:schemeClr val="tx1">
                    <a:lumMod val="95000"/>
                    <a:lumOff val="5000"/>
                  </a:schemeClr>
                </a:solidFill>
                <a:effectLst/>
              </a:rPr>
              <a:t>ao</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và</a:t>
            </a:r>
            <a:r>
              <a:rPr lang="en-US" b="0" i="0" dirty="0">
                <a:solidFill>
                  <a:schemeClr val="tx1">
                    <a:lumMod val="95000"/>
                    <a:lumOff val="5000"/>
                  </a:schemeClr>
                </a:solidFill>
                <a:effectLst/>
              </a:rPr>
              <a:t> Thẩm phán </a:t>
            </a:r>
            <a:r>
              <a:rPr lang="en-US" b="0" i="0" dirty="0" err="1">
                <a:solidFill>
                  <a:schemeClr val="tx1">
                    <a:lumMod val="95000"/>
                    <a:lumOff val="5000"/>
                  </a:schemeClr>
                </a:solidFill>
                <a:effectLst/>
              </a:rPr>
              <a:t>tại</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Bộ</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Tiện</a:t>
            </a:r>
            <a:r>
              <a:rPr lang="en-US" b="0" i="0" dirty="0">
                <a:solidFill>
                  <a:schemeClr val="tx1">
                    <a:lumMod val="95000"/>
                    <a:lumOff val="5000"/>
                  </a:schemeClr>
                </a:solidFill>
                <a:effectLst/>
              </a:rPr>
              <a:t> </a:t>
            </a:r>
            <a:r>
              <a:rPr lang="en-US" b="0" i="0" dirty="0" err="1">
                <a:solidFill>
                  <a:schemeClr val="tx1">
                    <a:lumMod val="95000"/>
                    <a:lumOff val="5000"/>
                  </a:schemeClr>
                </a:solidFill>
                <a:effectLst/>
              </a:rPr>
              <a:t>ích</a:t>
            </a:r>
            <a:r>
              <a:rPr lang="en-US" b="0" i="0" dirty="0">
                <a:solidFill>
                  <a:schemeClr val="tx1">
                    <a:lumMod val="95000"/>
                    <a:lumOff val="5000"/>
                  </a:schemeClr>
                </a:solidFill>
                <a:effectLst/>
              </a:rPr>
              <a:t> Công cộng, nơi bà chuyên về các vấn đề liên quan đến phát điện phân tán và hồ sơ công khai.  Trước khi làm việc trong chính quyền bang, bà là Luật sư Cao cấp và Giám đốc Chương trình Dịch vụ Pháp lý Công lý Môi trường tại Alternatives for Community &amp;amp; Environment, Inc., nơi bà cung cấp đại diện pháp lý cho các nhóm cư dân và tổ chức phi lợi nhuận ở các cộng đồng thu nhập thấp và cộng đồng người da màu về các vấn đề hiệu quả năng lượng, chương trình vé giao thông, vị trí đặt cơ sở năng lượng, vườn cộng đồng và các sáng kiến do cộng </a:t>
            </a:r>
            <a:r>
              <a:rPr lang="en-US" b="0" i="0" dirty="0">
                <a:solidFill>
                  <a:srgbClr val="141414"/>
                </a:solidFill>
                <a:effectLst/>
              </a:rPr>
              <a:t>đồng khởi xướng. Bà cũng giảng dạy Luật và Chính sách Năng lượng tại Trường Luật Đại học Northeastern.</a:t>
            </a:r>
          </a:p>
          <a:p>
            <a:pPr algn="l">
              <a:lnSpc>
                <a:spcPct val="150000"/>
              </a:lnSpc>
            </a:pPr>
            <a:r>
              <a:rPr lang="en-US" b="0" i="0" dirty="0">
                <a:solidFill>
                  <a:srgbClr val="141414"/>
                </a:solidFill>
                <a:effectLst/>
              </a:rPr>
              <a:t>Rubin tốt nghiệp Cử nhân Luật tại Trường Luật Đại học Northeastern, Thạc sĩ Y tế Công cộng tại Trường Y Đại học Tufts, Thạc sĩ Luật và Chính sách Môi trường tại Trường Luật Vermont, và bằng Cử nhân tại Đại học New York.</a:t>
            </a:r>
          </a:p>
        </p:txBody>
      </p:sp>
      <p:sp>
        <p:nvSpPr>
          <p:cNvPr id="7" name="TextBox 6">
            <a:extLst>
              <a:ext uri="{FF2B5EF4-FFF2-40B4-BE49-F238E27FC236}">
                <a16:creationId xmlns:a16="http://schemas.microsoft.com/office/drawing/2014/main" id="{2C47C3AA-C7A3-D269-4629-59C4CF6FFF37}"/>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err="1">
                <a:solidFill>
                  <a:srgbClr val="1B3155"/>
                </a:solidFill>
              </a:rPr>
              <a:t>Bộ</a:t>
            </a:r>
            <a:r>
              <a:rPr lang="en-US" sz="1200" b="1" dirty="0">
                <a:solidFill>
                  <a:srgbClr val="1B3155"/>
                </a:solidFill>
              </a:rPr>
              <a:t> </a:t>
            </a:r>
            <a:r>
              <a:rPr lang="en-US" sz="1200" b="1" dirty="0" err="1">
                <a:solidFill>
                  <a:srgbClr val="1B3155"/>
                </a:solidFill>
              </a:rPr>
              <a:t>Tiện</a:t>
            </a:r>
            <a:r>
              <a:rPr lang="en-US" sz="1200" b="1" dirty="0">
                <a:solidFill>
                  <a:srgbClr val="1B3155"/>
                </a:solidFill>
              </a:rPr>
              <a:t> </a:t>
            </a:r>
            <a:r>
              <a:rPr lang="en-US" sz="1200" b="1" dirty="0" err="1">
                <a:solidFill>
                  <a:srgbClr val="1B3155"/>
                </a:solidFill>
              </a:rPr>
              <a:t>ích</a:t>
            </a:r>
            <a:r>
              <a:rPr lang="en-US" sz="1200" b="1" dirty="0">
                <a:solidFill>
                  <a:srgbClr val="1B3155"/>
                </a:solidFill>
              </a:rPr>
              <a:t> Công </a:t>
            </a:r>
            <a:r>
              <a:rPr lang="en-US" sz="1200" b="1" dirty="0" err="1">
                <a:solidFill>
                  <a:srgbClr val="1B3155"/>
                </a:solidFill>
              </a:rPr>
              <a:t>cộng</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9</a:t>
            </a:fld>
            <a:endParaRPr lang="en-US"/>
          </a:p>
        </p:txBody>
      </p:sp>
      <p:sp>
        <p:nvSpPr>
          <p:cNvPr id="8" name="TextBox 7">
            <a:extLst>
              <a:ext uri="{FF2B5EF4-FFF2-40B4-BE49-F238E27FC236}">
                <a16:creationId xmlns:a16="http://schemas.microsoft.com/office/drawing/2014/main" id="{B9A75755-2713-0B1D-1BF9-0E2F1910DC70}"/>
              </a:ext>
              <a:ext uri="{C183D7F6-B498-43B3-948B-1728B52AA6E4}">
                <adec:decorative xmlns:adec="http://schemas.microsoft.com/office/drawing/2017/decorative" val="1"/>
              </a:ext>
            </a:extLst>
          </p:cNvPr>
          <p:cNvSpPr txBox="1"/>
          <p:nvPr/>
        </p:nvSpPr>
        <p:spPr>
          <a:xfrm>
            <a:off x="7639050" y="6485181"/>
            <a:ext cx="4473975" cy="246221"/>
          </a:xfrm>
          <a:prstGeom prst="rect">
            <a:avLst/>
          </a:prstGeom>
          <a:solidFill>
            <a:srgbClr val="3059D6"/>
          </a:solidFill>
        </p:spPr>
        <p:txBody>
          <a:bodyPr wrap="square" rtlCol="0">
            <a:spAutoFit/>
          </a:bodyPr>
          <a:lstStyle/>
          <a:p>
            <a:r>
              <a:rPr lang="en-US" sz="1000" dirty="0">
                <a:solidFill>
                  <a:schemeClr val="bg1"/>
                </a:solidFill>
              </a:rPr>
              <a:t>Thông tin </a:t>
            </a:r>
            <a:r>
              <a:rPr lang="en-US" sz="1000" dirty="0" err="1">
                <a:solidFill>
                  <a:schemeClr val="bg1"/>
                </a:solidFill>
              </a:rPr>
              <a:t>đặc</a:t>
            </a:r>
            <a:r>
              <a:rPr lang="en-US" sz="1000" dirty="0">
                <a:solidFill>
                  <a:schemeClr val="bg1"/>
                </a:solidFill>
              </a:rPr>
              <a:t> </a:t>
            </a:r>
            <a:r>
              <a:rPr lang="en-US" sz="1000" dirty="0" err="1">
                <a:solidFill>
                  <a:schemeClr val="bg1"/>
                </a:solidFill>
              </a:rPr>
              <a:t>quyền</a:t>
            </a:r>
            <a:r>
              <a:rPr lang="en-US" sz="1000" dirty="0">
                <a:solidFill>
                  <a:schemeClr val="bg1"/>
                </a:solidFill>
              </a:rPr>
              <a:t>, </a:t>
            </a:r>
            <a:r>
              <a:rPr lang="en-US" sz="1000" dirty="0" err="1">
                <a:solidFill>
                  <a:schemeClr val="bg1"/>
                </a:solidFill>
              </a:rPr>
              <a:t>bảo</a:t>
            </a:r>
            <a:r>
              <a:rPr lang="en-US" sz="1000" dirty="0">
                <a:solidFill>
                  <a:schemeClr val="bg1"/>
                </a:solidFill>
              </a:rPr>
              <a:t> </a:t>
            </a:r>
            <a:r>
              <a:rPr lang="en-US" sz="1000" dirty="0" err="1">
                <a:solidFill>
                  <a:schemeClr val="bg1"/>
                </a:solidFill>
              </a:rPr>
              <a:t>mật</a:t>
            </a:r>
            <a:r>
              <a:rPr lang="en-US" sz="1000" dirty="0">
                <a:solidFill>
                  <a:schemeClr val="bg1"/>
                </a:solidFill>
              </a:rPr>
              <a:t> </a:t>
            </a:r>
            <a:r>
              <a:rPr lang="en-US" sz="1000" dirty="0" err="1">
                <a:solidFill>
                  <a:schemeClr val="bg1"/>
                </a:solidFill>
              </a:rPr>
              <a:t>và</a:t>
            </a:r>
            <a:r>
              <a:rPr lang="en-US" sz="1000" dirty="0">
                <a:solidFill>
                  <a:schemeClr val="bg1"/>
                </a:solidFill>
              </a:rPr>
              <a:t> được bảo vệ, chỉ dành cho người nhận dự định. </a:t>
            </a:r>
          </a:p>
        </p:txBody>
      </p:sp>
    </p:spTree>
    <p:extLst>
      <p:ext uri="{BB962C8B-B14F-4D97-AF65-F5344CB8AC3E}">
        <p14:creationId xmlns:p14="http://schemas.microsoft.com/office/powerpoint/2010/main" val="14272578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xmlns:a16="http://schemas.microsoft.com/office/drawing/2014/main" xmlns:adec="http://schemas.microsoft.com/office/drawing/2017/decorative">
      <p:transition spd="slow" advTm="1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760940-fc31-4611-9c6d-34001d01958e">
      <Terms xmlns="http://schemas.microsoft.com/office/infopath/2007/PartnerControls"/>
    </lcf76f155ced4ddcb4097134ff3c332f>
    <TaxCatchAll xmlns="7b83dbe2-6fd2-449a-a932-0d75829bf6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7D4D32D805F14A8D0D8D8EB369A377" ma:contentTypeVersion="15" ma:contentTypeDescription="Create a new document." ma:contentTypeScope="" ma:versionID="869a9d83cf260e78911d0b3b22bb26af">
  <xsd:schema xmlns:xsd="http://www.w3.org/2001/XMLSchema" xmlns:xs="http://www.w3.org/2001/XMLSchema" xmlns:p="http://schemas.microsoft.com/office/2006/metadata/properties" xmlns:ns2="7d760940-fc31-4611-9c6d-34001d01958e" xmlns:ns3="7b83dbe2-6fd2-449a-a932-0d75829bf641" targetNamespace="http://schemas.microsoft.com/office/2006/metadata/properties" ma:root="true" ma:fieldsID="6a7ee75f62466ba2cab0f3a65622ebb3" ns2:_="" ns3:_="">
    <xsd:import namespace="7d760940-fc31-4611-9c6d-34001d01958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60940-fc31-4611-9c6d-34001d01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2bd6da-2edc-42be-afbe-7966d944dce0}"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E05A4-841E-4856-A673-AA7BD6716E60}">
  <ds:schemaRefs>
    <ds:schemaRef ds:uri="7b83dbe2-6fd2-449a-a932-0d75829bf641"/>
    <ds:schemaRef ds:uri="7d760940-fc31-4611-9c6d-34001d01958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B1D1F0-65AA-4361-9F91-B7028ED7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60940-fc31-4611-9c6d-34001d01958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8388F7-9673-4834-AD98-0AA20C1F0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2496</TotalTime>
  <Words>2844</Words>
  <Application>Microsoft Office PowerPoint</Application>
  <PresentationFormat>Widescreen</PresentationFormat>
  <Paragraphs>113</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Wingdings</vt:lpstr>
      <vt:lpstr>Office Theme</vt:lpstr>
      <vt:lpstr>Bộ Tiện ích Công cộng (DPU)</vt:lpstr>
      <vt:lpstr>Tuyên bố sứ mệnh</vt:lpstr>
      <vt:lpstr>Ủy ban DPU</vt:lpstr>
      <vt:lpstr>Chủ tịch James M. (Jamie) Van Nostrand</vt:lpstr>
      <vt:lpstr>Chủ tịch James M. (Jamie) Van Nostrand  Tiếp tục</vt:lpstr>
      <vt:lpstr>Ủy viên Cecile M. Fraser, Esq.</vt:lpstr>
      <vt:lpstr>Ủy viên Cecile M. Fraser, Esq.  Tiếp tục</vt:lpstr>
      <vt:lpstr>Ủy viên Staci Rubin, Esq., MPH, MELP</vt:lpstr>
      <vt:lpstr>Chủ tịch Ủy ban Staci Rubin, Esq., MPH, MELP  Tiếp tục</vt:lpstr>
      <vt:lpstr>Các đơn vị trực thuộc DPU</vt:lpstr>
      <vt:lpstr>Phòng Tiêu dùng</vt:lpstr>
      <vt:lpstr>Phòng Điện lực (EPD)</vt:lpstr>
      <vt:lpstr>Phòng Khí gas</vt:lpstr>
      <vt:lpstr>Phòng An toàn Hệ thống Ống dẫn</vt:lpstr>
      <vt:lpstr>Phòng Định vị</vt:lpstr>
      <vt:lpstr>Phòng Định vị  Tiếp tục</vt:lpstr>
      <vt:lpstr>Phòng Giám sát Giao thông</vt:lpstr>
      <vt:lpstr>Phòng Công ty Mạng Lưới Vận Tải (TNC)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Wayne (DPU)</dc:creator>
  <cp:keywords>, docId:7883A22E9045F4EFFA12AB265B24A031</cp:keywords>
  <cp:lastModifiedBy>Kelly, Alanna (DPU)</cp:lastModifiedBy>
  <cp:revision>26</cp:revision>
  <dcterms:created xsi:type="dcterms:W3CDTF">2020-07-08T16:00:40Z</dcterms:created>
  <dcterms:modified xsi:type="dcterms:W3CDTF">2025-09-08T15:57:29Z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10549000.0000000</vt:lpwstr>
  </property>
  <property fmtid="{D5CDD505-2E9C-101B-9397-08002B2CF9AE}" pid="3" name="ContentTypeId">
    <vt:lpwstr>0x010100F77D4D32D805F14A8D0D8D8EB369A377</vt:lpwstr>
  </property>
  <property fmtid="{D5CDD505-2E9C-101B-9397-08002B2CF9AE}" pid="4" name="MediaServiceImageTags">
    <vt:lpwstr/>
  </property>
</Properties>
</file>