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3"/>
  </p:notesMasterIdLst>
  <p:handoutMasterIdLst>
    <p:handoutMasterId r:id="rId24"/>
  </p:handoutMasterIdLst>
  <p:sldIdLst>
    <p:sldId id="275" r:id="rId5"/>
    <p:sldId id="258" r:id="rId6"/>
    <p:sldId id="260" r:id="rId7"/>
    <p:sldId id="261" r:id="rId8"/>
    <p:sldId id="259" r:id="rId9"/>
    <p:sldId id="262" r:id="rId10"/>
    <p:sldId id="263" r:id="rId11"/>
    <p:sldId id="264" r:id="rId12"/>
    <p:sldId id="265" r:id="rId13"/>
    <p:sldId id="274" r:id="rId14"/>
    <p:sldId id="267" r:id="rId15"/>
    <p:sldId id="268" r:id="rId16"/>
    <p:sldId id="269" r:id="rId17"/>
    <p:sldId id="270" r:id="rId18"/>
    <p:sldId id="273" r:id="rId19"/>
    <p:sldId id="276" r:id="rId20"/>
    <p:sldId id="272"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475E00-779D-D37A-43F2-1EB060363812}" name="Greene, Andrew (DPU)" initials="GA(" userId="S::andrew.greene@mass.gov::916a76a1-4776-4b8c-8dce-b23d2745d3ca" providerId="AD"/>
  <p188:author id="{E712A600-D884-BED1-52D8-FDF9179E0635}" name="Wang, Wayne (DPU)" initials="WW(" userId="S::Wayne.Wang@mass.gov::8085226e-6965-45cb-b232-48d5c581de57" providerId="AD"/>
  <p188:author id="{B7FAFD18-33E6-4A99-373A-E41CC88728C1}" name="Sharkey, Donna (DPU)" initials="S(" userId="S::donna.sharkey@mass.gov::fedc055d-c53d-40e5-b93e-14a7382e0f2e" providerId="AD"/>
  <p188:author id="{CBFB64BF-2DE9-423B-7AE6-6BFD7BBDF40D}" name="Evans, Joan (DPU)" initials="E(" userId="S::joan.evans@mass.gov::c6632897-7f49-4418-b669-dad468cc8c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eene, Andrew (DPU)" initials="GA(" lastIdx="5" clrIdx="0">
    <p:extLst>
      <p:ext uri="{19B8F6BF-5375-455C-9EA6-DF929625EA0E}">
        <p15:presenceInfo xmlns:p15="http://schemas.microsoft.com/office/powerpoint/2012/main" userId="S::andrew.greene@mass.gov::916a76a1-4776-4b8c-8dce-b23d2745d3ca" providerId="AD"/>
      </p:ext>
    </p:extLst>
  </p:cmAuthor>
  <p:cmAuthor id="2" name="Hazle, Dean (DPU)" initials="HD(" lastIdx="7" clrIdx="1">
    <p:extLst>
      <p:ext uri="{19B8F6BF-5375-455C-9EA6-DF929625EA0E}">
        <p15:presenceInfo xmlns:p15="http://schemas.microsoft.com/office/powerpoint/2012/main" userId="S::Dean.Hazle@mass.gov::dcb5eb74-d517-453a-a5c5-0d486c7e3cc8" providerId="AD"/>
      </p:ext>
    </p:extLst>
  </p:cmAuthor>
  <p:cmAuthor id="3" name="Young, John (DPU)" initials="YJ(" lastIdx="3" clrIdx="2">
    <p:extLst>
      <p:ext uri="{19B8F6BF-5375-455C-9EA6-DF929625EA0E}">
        <p15:presenceInfo xmlns:p15="http://schemas.microsoft.com/office/powerpoint/2012/main" userId="Young, John (DP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9D6"/>
    <a:srgbClr val="1B3155"/>
    <a:srgbClr val="7D97E5"/>
    <a:srgbClr val="B5C4F0"/>
    <a:srgbClr val="FFFFFF"/>
    <a:srgbClr val="002060"/>
    <a:srgbClr val="1F497D"/>
    <a:srgbClr val="8198B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D26BC-4759-43C8-B927-86340D8D18A0}" v="110" dt="2025-08-06T13:47:21.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2C897-B2C0-44E6-AAF4-B812662909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B96C9A-5406-4C25-A6C2-0E55598165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7D260-BC8B-4866-994E-BB3B1D466CA6}" type="datetimeFigureOut">
              <a:rPr lang="en-US" smtClean="0"/>
              <a:t>9/8/2025</a:t>
            </a:fld>
            <a:endParaRPr lang="en-US"/>
          </a:p>
        </p:txBody>
      </p:sp>
      <p:sp>
        <p:nvSpPr>
          <p:cNvPr id="4" name="Footer Placeholder 3">
            <a:extLst>
              <a:ext uri="{FF2B5EF4-FFF2-40B4-BE49-F238E27FC236}">
                <a16:creationId xmlns:a16="http://schemas.microsoft.com/office/drawing/2014/main" id="{9FA1855B-FC35-40FC-A6B2-26CA26174B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1D4023-9713-4E52-AB14-4C5C821E32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1160F-D148-4553-9235-BB0D305B45C6}" type="slidenum">
              <a:rPr lang="en-US" smtClean="0"/>
              <a:t>‹#›</a:t>
            </a:fld>
            <a:endParaRPr lang="en-US"/>
          </a:p>
        </p:txBody>
      </p:sp>
    </p:spTree>
    <p:extLst>
      <p:ext uri="{BB962C8B-B14F-4D97-AF65-F5344CB8AC3E}">
        <p14:creationId xmlns:p14="http://schemas.microsoft.com/office/powerpoint/2010/main" val="329506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0A15A-97CF-4A50-ACB2-0502BB4CCAA0}"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ECD8-6C95-4295-A8D1-C0C1CE85933F}" type="slidenum">
              <a:rPr lang="en-US" smtClean="0"/>
              <a:t>‹#›</a:t>
            </a:fld>
            <a:endParaRPr lang="en-US"/>
          </a:p>
        </p:txBody>
      </p:sp>
    </p:spTree>
    <p:extLst>
      <p:ext uri="{BB962C8B-B14F-4D97-AF65-F5344CB8AC3E}">
        <p14:creationId xmlns:p14="http://schemas.microsoft.com/office/powerpoint/2010/main" val="396656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48AE-CDB8-43CA-8180-1209AF7B157F}"/>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813FB27-5254-4F46-939F-126B692AC7C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2D026-FDAA-4DB4-A000-DC71FB94AD9C}"/>
              </a:ext>
            </a:extLst>
          </p:cNvPr>
          <p:cNvSpPr>
            <a:spLocks noGrp="1"/>
          </p:cNvSpPr>
          <p:nvPr>
            <p:ph type="dt" sz="half" idx="10"/>
          </p:nvPr>
        </p:nvSpPr>
        <p:spPr>
          <a:xfrm>
            <a:off x="7924800" y="5241059"/>
            <a:ext cx="2743200" cy="365125"/>
          </a:xfrm>
          <a:prstGeom prst="rect">
            <a:avLst/>
          </a:prstGeom>
        </p:spPr>
        <p:txBody>
          <a:bodyPr/>
          <a:lstStyle/>
          <a:p>
            <a:fld id="{B204F589-1B05-441C-92A2-CB7204633987}" type="datetime1">
              <a:rPr lang="en-US" smtClean="0"/>
              <a:t>9/8/2025</a:t>
            </a:fld>
            <a:endParaRPr lang="en-US"/>
          </a:p>
        </p:txBody>
      </p:sp>
      <p:sp>
        <p:nvSpPr>
          <p:cNvPr id="5" name="Footer Placeholder 4">
            <a:extLst>
              <a:ext uri="{FF2B5EF4-FFF2-40B4-BE49-F238E27FC236}">
                <a16:creationId xmlns:a16="http://schemas.microsoft.com/office/drawing/2014/main" id="{0968C1B5-4771-4433-9780-31F03501E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3850C-B345-4270-93F3-6CEA22AB989B}"/>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84294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5840-0EC9-4981-B720-A75CF61174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6BAB1-6E9E-4D0F-86EE-F72A31B09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F096F-B643-4524-8314-44C766FD604B}"/>
              </a:ext>
            </a:extLst>
          </p:cNvPr>
          <p:cNvSpPr>
            <a:spLocks noGrp="1"/>
          </p:cNvSpPr>
          <p:nvPr>
            <p:ph type="dt" sz="half" idx="10"/>
          </p:nvPr>
        </p:nvSpPr>
        <p:spPr>
          <a:xfrm>
            <a:off x="8610599" y="0"/>
            <a:ext cx="2743200" cy="365125"/>
          </a:xfrm>
          <a:prstGeom prst="rect">
            <a:avLst/>
          </a:prstGeom>
        </p:spPr>
        <p:txBody>
          <a:bodyPr/>
          <a:lstStyle/>
          <a:p>
            <a:fld id="{C7C59A7C-179A-46BF-9E27-8FEED852D7A4}" type="datetime1">
              <a:rPr lang="en-US" smtClean="0"/>
              <a:t>9/8/2025</a:t>
            </a:fld>
            <a:endParaRPr lang="en-US"/>
          </a:p>
        </p:txBody>
      </p:sp>
      <p:sp>
        <p:nvSpPr>
          <p:cNvPr id="5" name="Footer Placeholder 4">
            <a:extLst>
              <a:ext uri="{FF2B5EF4-FFF2-40B4-BE49-F238E27FC236}">
                <a16:creationId xmlns:a16="http://schemas.microsoft.com/office/drawing/2014/main" id="{E52BE340-2309-421B-A5AC-AA0901996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0504F-14DC-439E-9C89-4823A3D1D23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92104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5B283-6876-46E1-89F3-C272994D47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FF8AB-BC47-451E-936C-ED79FEBB1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661D6-6BEB-4349-B6DE-B95F14B9A3B9}"/>
              </a:ext>
            </a:extLst>
          </p:cNvPr>
          <p:cNvSpPr>
            <a:spLocks noGrp="1"/>
          </p:cNvSpPr>
          <p:nvPr>
            <p:ph type="dt" sz="half" idx="10"/>
          </p:nvPr>
        </p:nvSpPr>
        <p:spPr>
          <a:xfrm>
            <a:off x="8610600" y="0"/>
            <a:ext cx="2743200" cy="365125"/>
          </a:xfrm>
          <a:prstGeom prst="rect">
            <a:avLst/>
          </a:prstGeom>
        </p:spPr>
        <p:txBody>
          <a:bodyPr/>
          <a:lstStyle/>
          <a:p>
            <a:fld id="{B89CE64C-B018-4BD8-8AE9-66375D371B77}" type="datetime1">
              <a:rPr lang="en-US" smtClean="0"/>
              <a:t>9/8/2025</a:t>
            </a:fld>
            <a:endParaRPr lang="en-US"/>
          </a:p>
        </p:txBody>
      </p:sp>
      <p:sp>
        <p:nvSpPr>
          <p:cNvPr id="5" name="Footer Placeholder 4">
            <a:extLst>
              <a:ext uri="{FF2B5EF4-FFF2-40B4-BE49-F238E27FC236}">
                <a16:creationId xmlns:a16="http://schemas.microsoft.com/office/drawing/2014/main" id="{97C6AFF7-5B6F-4DDE-A477-4D6C75672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DA02D-F436-4908-A31E-1A6DAB8884B4}"/>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25857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799" indent="0" algn="ctr">
              <a:buNone/>
              <a:defRPr>
                <a:solidFill>
                  <a:schemeClr val="tx1">
                    <a:tint val="75000"/>
                  </a:schemeClr>
                </a:solidFill>
              </a:defRPr>
            </a:lvl6pPr>
            <a:lvl7pPr marL="2742959" indent="0" algn="ctr">
              <a:buNone/>
              <a:defRPr>
                <a:solidFill>
                  <a:schemeClr val="tx1">
                    <a:tint val="75000"/>
                  </a:schemeClr>
                </a:solidFill>
              </a:defRPr>
            </a:lvl7pPr>
            <a:lvl8pPr marL="3200118" indent="0" algn="ctr">
              <a:buNone/>
              <a:defRPr>
                <a:solidFill>
                  <a:schemeClr val="tx1">
                    <a:tint val="75000"/>
                  </a:schemeClr>
                </a:solidFill>
              </a:defRPr>
            </a:lvl8pPr>
            <a:lvl9pPr marL="3657278"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2476502" y="4278962"/>
            <a:ext cx="2845593" cy="364477"/>
          </a:xfrm>
        </p:spPr>
        <p:txBody>
          <a:bodyPr/>
          <a:lstStyle>
            <a:lvl1pPr>
              <a:defRPr/>
            </a:lvl1pPr>
          </a:lstStyle>
          <a:p>
            <a:pPr>
              <a:defRPr/>
            </a:pPr>
            <a:fld id="{16F5FF6D-2DCB-4A67-9356-4FF7D9B8F28E}" type="datetime1">
              <a:rPr lang="en-US" smtClean="0"/>
              <a:t>9/8/2025</a:t>
            </a:fld>
            <a:endParaRPr lang="en-US"/>
          </a:p>
        </p:txBody>
      </p:sp>
      <p:sp>
        <p:nvSpPr>
          <p:cNvPr id="6" name="Footer Placeholder 4"/>
          <p:cNvSpPr>
            <a:spLocks noGrp="1"/>
          </p:cNvSpPr>
          <p:nvPr>
            <p:ph type="ftr" sz="quarter" idx="11"/>
          </p:nvPr>
        </p:nvSpPr>
        <p:spPr>
          <a:xfrm>
            <a:off x="4165205" y="6356481"/>
            <a:ext cx="3861593" cy="364477"/>
          </a:xfrm>
          <a:prstGeom prst="rect">
            <a:avLst/>
          </a:prstGeom>
        </p:spPr>
        <p:txBody>
          <a:bodyPr/>
          <a:lstStyle>
            <a:lvl1pPr>
              <a:defRPr/>
            </a:lvl1pPr>
          </a:lstStyle>
          <a:p>
            <a:pPr>
              <a:defRPr/>
            </a:pPr>
            <a:endParaRPr lang="en-US"/>
          </a:p>
        </p:txBody>
      </p:sp>
      <p:grpSp>
        <p:nvGrpSpPr>
          <p:cNvPr id="8" name="Group 7">
            <a:extLst>
              <a:ext uri="{FF2B5EF4-FFF2-40B4-BE49-F238E27FC236}">
                <a16:creationId xmlns:a16="http://schemas.microsoft.com/office/drawing/2014/main" id="{AF6D0E07-6128-4CE3-AD34-18BD3555BD93}"/>
              </a:ext>
            </a:extLst>
          </p:cNvPr>
          <p:cNvGrpSpPr/>
          <p:nvPr userDrawn="1"/>
        </p:nvGrpSpPr>
        <p:grpSpPr>
          <a:xfrm>
            <a:off x="101601" y="30050"/>
            <a:ext cx="2059620" cy="1358283"/>
            <a:chOff x="76200" y="30049"/>
            <a:chExt cx="1544715" cy="1358283"/>
          </a:xfrm>
        </p:grpSpPr>
        <p:sp>
          <p:nvSpPr>
            <p:cNvPr id="9" name="Oval 8">
              <a:extLst>
                <a:ext uri="{FF2B5EF4-FFF2-40B4-BE49-F238E27FC236}">
                  <a16:creationId xmlns:a16="http://schemas.microsoft.com/office/drawing/2014/main" id="{A289BDC4-8BF3-491E-9331-CF43FF8B5E0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E8D0BE9-36F8-4698-8DB3-2621C07847AC}"/>
                </a:ext>
              </a:extLst>
            </p:cNvPr>
            <p:cNvPicPr>
              <a:picLocks noChangeAspect="1"/>
            </p:cNvPicPr>
            <p:nvPr/>
          </p:nvPicPr>
          <p:blipFill>
            <a:blip r:embed="rId2"/>
            <a:stretch>
              <a:fillRect/>
            </a:stretch>
          </p:blipFill>
          <p:spPr>
            <a:xfrm>
              <a:off x="129002" y="97451"/>
              <a:ext cx="1380681" cy="1290881"/>
            </a:xfrm>
            <a:prstGeom prst="rect">
              <a:avLst/>
            </a:prstGeom>
          </p:spPr>
        </p:pic>
      </p:grpSp>
      <p:sp>
        <p:nvSpPr>
          <p:cNvPr id="11" name="Rectangle 10">
            <a:extLst>
              <a:ext uri="{FF2B5EF4-FFF2-40B4-BE49-F238E27FC236}">
                <a16:creationId xmlns:a16="http://schemas.microsoft.com/office/drawing/2014/main" id="{F660198C-E940-41F4-9A7A-059243654377}"/>
              </a:ext>
            </a:extLst>
          </p:cNvPr>
          <p:cNvSpPr/>
          <p:nvPr userDrawn="1"/>
        </p:nvSpPr>
        <p:spPr>
          <a:xfrm>
            <a:off x="-130206" y="6474018"/>
            <a:ext cx="3278820" cy="307777"/>
          </a:xfrm>
          <a:prstGeom prst="rect">
            <a:avLst/>
          </a:prstGeom>
          <a:noFill/>
        </p:spPr>
        <p:txBody>
          <a:bodyPr wrap="square" lIns="91440" tIns="45720" rIns="91440" bIns="45720">
            <a:spAutoFit/>
          </a:bodyPr>
          <a:lstStyle/>
          <a:p>
            <a:pPr algn="ctr"/>
            <a:r>
              <a:rPr lang="en-US" sz="1400" cap="none" spc="0">
                <a:ln w="0"/>
                <a:solidFill>
                  <a:schemeClr val="bg1"/>
                </a:solidFill>
                <a:latin typeface="Baskerville Old Face" panose="02020602080505020303" pitchFamily="18" charset="0"/>
              </a:rPr>
              <a:t>Energy Facilities Siting Board</a:t>
            </a:r>
          </a:p>
        </p:txBody>
      </p:sp>
      <p:sp>
        <p:nvSpPr>
          <p:cNvPr id="13" name="Slide Number Placeholder 3">
            <a:extLst>
              <a:ext uri="{FF2B5EF4-FFF2-40B4-BE49-F238E27FC236}">
                <a16:creationId xmlns:a16="http://schemas.microsoft.com/office/drawing/2014/main" id="{A9718607-4A60-4504-B076-17A19E31A344}"/>
              </a:ext>
            </a:extLst>
          </p:cNvPr>
          <p:cNvSpPr>
            <a:spLocks noGrp="1"/>
          </p:cNvSpPr>
          <p:nvPr>
            <p:ph type="sldNum" sz="quarter" idx="4294967295"/>
          </p:nvPr>
        </p:nvSpPr>
        <p:spPr>
          <a:xfrm>
            <a:off x="9224245" y="6183527"/>
            <a:ext cx="2845593" cy="364477"/>
          </a:xfrm>
        </p:spPr>
        <p:txBody>
          <a:bodyPr/>
          <a:lstStyle/>
          <a:p>
            <a:pPr>
              <a:defRPr/>
            </a:pPr>
            <a:fld id="{4D363A67-5542-4187-87DF-F6FA1FA4ECA6}" type="slidenum">
              <a:rPr lang="en-US">
                <a:ln w="0"/>
                <a:solidFill>
                  <a:schemeClr val="bg1"/>
                </a:solidFill>
                <a:latin typeface="Baskerville Old Face" panose="02020602080505020303" pitchFamily="18" charset="0"/>
                <a:cs typeface="Arial" charset="0"/>
              </a:rPr>
              <a:pPr>
                <a:defRPr/>
              </a:pPr>
              <a:t>‹#›</a:t>
            </a:fld>
            <a:endParaRPr lang="en-US">
              <a:ln w="0"/>
              <a:solidFill>
                <a:schemeClr val="bg1"/>
              </a:solidFill>
              <a:latin typeface="Baskerville Old Face" panose="02020602080505020303" pitchFamily="18" charset="0"/>
              <a:cs typeface="Arial" charset="0"/>
            </a:endParaRPr>
          </a:p>
        </p:txBody>
      </p:sp>
    </p:spTree>
    <p:extLst>
      <p:ext uri="{BB962C8B-B14F-4D97-AF65-F5344CB8AC3E}">
        <p14:creationId xmlns:p14="http://schemas.microsoft.com/office/powerpoint/2010/main" val="211374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8A7B-7D3B-4042-BADF-D0D8358DD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7A4422-1051-4966-A619-433654E4E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7F86C-3F81-444E-A375-A4522EF01259}"/>
              </a:ext>
            </a:extLst>
          </p:cNvPr>
          <p:cNvSpPr>
            <a:spLocks noGrp="1"/>
          </p:cNvSpPr>
          <p:nvPr>
            <p:ph type="dt" sz="half" idx="10"/>
          </p:nvPr>
        </p:nvSpPr>
        <p:spPr>
          <a:xfrm>
            <a:off x="8610599" y="0"/>
            <a:ext cx="2743200" cy="365125"/>
          </a:xfrm>
          <a:prstGeom prst="rect">
            <a:avLst/>
          </a:prstGeom>
        </p:spPr>
        <p:txBody>
          <a:bodyPr/>
          <a:lstStyle/>
          <a:p>
            <a:fld id="{D465A430-17B4-46A9-8D24-5DBEB6C5477D}" type="datetime1">
              <a:rPr lang="en-US" smtClean="0"/>
              <a:t>9/8/2025</a:t>
            </a:fld>
            <a:endParaRPr lang="en-US"/>
          </a:p>
        </p:txBody>
      </p:sp>
      <p:sp>
        <p:nvSpPr>
          <p:cNvPr id="5" name="Footer Placeholder 4">
            <a:extLst>
              <a:ext uri="{FF2B5EF4-FFF2-40B4-BE49-F238E27FC236}">
                <a16:creationId xmlns:a16="http://schemas.microsoft.com/office/drawing/2014/main" id="{97A3F0D5-7313-4559-A1E7-BEB2FA394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20FB2-5DDF-4C02-9200-B8467273835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40447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38E0-88D8-4D36-B00E-CBDAC913B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8EC86F-44B2-4174-82A1-3589074F2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BADD6-C753-4864-A605-E644193D1A7A}"/>
              </a:ext>
            </a:extLst>
          </p:cNvPr>
          <p:cNvSpPr>
            <a:spLocks noGrp="1"/>
          </p:cNvSpPr>
          <p:nvPr>
            <p:ph type="dt" sz="half" idx="10"/>
          </p:nvPr>
        </p:nvSpPr>
        <p:spPr>
          <a:xfrm>
            <a:off x="8604250" y="5700730"/>
            <a:ext cx="2743200" cy="365125"/>
          </a:xfrm>
          <a:prstGeom prst="rect">
            <a:avLst/>
          </a:prstGeom>
        </p:spPr>
        <p:txBody>
          <a:bodyPr/>
          <a:lstStyle/>
          <a:p>
            <a:fld id="{6342D425-D937-407C-BB2A-A895D37E76FD}" type="datetime1">
              <a:rPr lang="en-US" smtClean="0"/>
              <a:t>9/8/2025</a:t>
            </a:fld>
            <a:endParaRPr lang="en-US"/>
          </a:p>
        </p:txBody>
      </p:sp>
      <p:sp>
        <p:nvSpPr>
          <p:cNvPr id="5" name="Footer Placeholder 4">
            <a:extLst>
              <a:ext uri="{FF2B5EF4-FFF2-40B4-BE49-F238E27FC236}">
                <a16:creationId xmlns:a16="http://schemas.microsoft.com/office/drawing/2014/main" id="{AFF41DC3-C0F1-42AB-8A28-984AF7AD9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24F37-8D7F-4501-9EF0-B3472E82D2A1}"/>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58366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AD0B-ED21-49C2-B5C0-674EF6EA6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87ED8-068C-474D-A778-51087F986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B3237-CE6F-49AC-99FA-0C49F1747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A77A7-BFA5-439C-A40D-F6F49A498976}"/>
              </a:ext>
            </a:extLst>
          </p:cNvPr>
          <p:cNvSpPr>
            <a:spLocks noGrp="1"/>
          </p:cNvSpPr>
          <p:nvPr>
            <p:ph type="dt" sz="half" idx="10"/>
          </p:nvPr>
        </p:nvSpPr>
        <p:spPr>
          <a:xfrm>
            <a:off x="8610599" y="0"/>
            <a:ext cx="2743200" cy="365125"/>
          </a:xfrm>
          <a:prstGeom prst="rect">
            <a:avLst/>
          </a:prstGeom>
        </p:spPr>
        <p:txBody>
          <a:bodyPr/>
          <a:lstStyle/>
          <a:p>
            <a:fld id="{34ED8CEF-BED6-4EA2-8D39-A0A54117FBD3}" type="datetime1">
              <a:rPr lang="en-US" smtClean="0"/>
              <a:t>9/8/2025</a:t>
            </a:fld>
            <a:endParaRPr lang="en-US"/>
          </a:p>
        </p:txBody>
      </p:sp>
      <p:sp>
        <p:nvSpPr>
          <p:cNvPr id="6" name="Footer Placeholder 5">
            <a:extLst>
              <a:ext uri="{FF2B5EF4-FFF2-40B4-BE49-F238E27FC236}">
                <a16:creationId xmlns:a16="http://schemas.microsoft.com/office/drawing/2014/main" id="{79F99968-D698-44A7-8431-FC82B08E8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F31AE-EDBB-4233-8102-2A6B8E73034C}"/>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62281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A1E9-813A-4E15-A28B-455E7C47EC48}"/>
              </a:ext>
            </a:extLst>
          </p:cNvPr>
          <p:cNvSpPr>
            <a:spLocks noGrp="1"/>
          </p:cNvSpPr>
          <p:nvPr>
            <p:ph type="title"/>
          </p:nvPr>
        </p:nvSpPr>
        <p:spPr>
          <a:xfrm>
            <a:off x="1505526" y="365125"/>
            <a:ext cx="984986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34051-B45F-42B2-B91B-43BF4C715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361590-6D50-46D7-A1AE-AD5CB6164A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8F8680-9E44-43B6-B024-9E68D12D6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2B7D6-D6C8-4694-A308-9046AD6C2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851FA-6779-49CF-BF02-3B6B11AC1E09}"/>
              </a:ext>
            </a:extLst>
          </p:cNvPr>
          <p:cNvSpPr>
            <a:spLocks noGrp="1"/>
          </p:cNvSpPr>
          <p:nvPr>
            <p:ph type="dt" sz="half" idx="10"/>
          </p:nvPr>
        </p:nvSpPr>
        <p:spPr>
          <a:xfrm>
            <a:off x="8612188" y="-35736"/>
            <a:ext cx="2743200" cy="365125"/>
          </a:xfrm>
          <a:prstGeom prst="rect">
            <a:avLst/>
          </a:prstGeom>
        </p:spPr>
        <p:txBody>
          <a:bodyPr/>
          <a:lstStyle/>
          <a:p>
            <a:fld id="{F9EB1DC6-C0CB-4311-AC9A-9CC6D3E5AD2D}" type="datetime1">
              <a:rPr lang="en-US" smtClean="0"/>
              <a:t>9/8/2025</a:t>
            </a:fld>
            <a:endParaRPr lang="en-US"/>
          </a:p>
        </p:txBody>
      </p:sp>
      <p:sp>
        <p:nvSpPr>
          <p:cNvPr id="8" name="Footer Placeholder 7">
            <a:extLst>
              <a:ext uri="{FF2B5EF4-FFF2-40B4-BE49-F238E27FC236}">
                <a16:creationId xmlns:a16="http://schemas.microsoft.com/office/drawing/2014/main" id="{9221FBD9-D3DC-4425-A104-28E363DF03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8CE017-9C64-45C4-BCEE-9F886D3364BF}"/>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40921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635D-2895-40C3-9829-B8FC2B882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6F4B7E-02E1-4C4E-92E2-9D3610FF7454}"/>
              </a:ext>
            </a:extLst>
          </p:cNvPr>
          <p:cNvSpPr>
            <a:spLocks noGrp="1"/>
          </p:cNvSpPr>
          <p:nvPr>
            <p:ph type="dt" sz="half" idx="10"/>
          </p:nvPr>
        </p:nvSpPr>
        <p:spPr>
          <a:xfrm>
            <a:off x="8610599" y="0"/>
            <a:ext cx="2743200" cy="365125"/>
          </a:xfrm>
          <a:prstGeom prst="rect">
            <a:avLst/>
          </a:prstGeom>
        </p:spPr>
        <p:txBody>
          <a:bodyPr/>
          <a:lstStyle/>
          <a:p>
            <a:fld id="{5DBE0910-9B1A-47EE-9506-199E6604B44F}" type="datetime1">
              <a:rPr lang="en-US" smtClean="0"/>
              <a:t>9/8/2025</a:t>
            </a:fld>
            <a:endParaRPr lang="en-US"/>
          </a:p>
        </p:txBody>
      </p:sp>
      <p:sp>
        <p:nvSpPr>
          <p:cNvPr id="4" name="Footer Placeholder 3">
            <a:extLst>
              <a:ext uri="{FF2B5EF4-FFF2-40B4-BE49-F238E27FC236}">
                <a16:creationId xmlns:a16="http://schemas.microsoft.com/office/drawing/2014/main" id="{71758763-7664-4511-8302-10EACBCFAB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9299A-B7F2-4249-8CFC-6C2454C5A145}"/>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416563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0B098-D7AD-47FC-8F5F-6F99C172038E}"/>
              </a:ext>
            </a:extLst>
          </p:cNvPr>
          <p:cNvSpPr>
            <a:spLocks noGrp="1"/>
          </p:cNvSpPr>
          <p:nvPr>
            <p:ph type="dt" sz="half" idx="10"/>
          </p:nvPr>
        </p:nvSpPr>
        <p:spPr>
          <a:xfrm>
            <a:off x="9388297" y="-7505"/>
            <a:ext cx="2743200" cy="365125"/>
          </a:xfrm>
          <a:prstGeom prst="rect">
            <a:avLst/>
          </a:prstGeom>
        </p:spPr>
        <p:txBody>
          <a:bodyPr/>
          <a:lstStyle/>
          <a:p>
            <a:fld id="{F2EE0499-3020-47E2-942A-E3F4A521481A}" type="datetime1">
              <a:rPr lang="en-US" smtClean="0"/>
              <a:t>9/8/2025</a:t>
            </a:fld>
            <a:endParaRPr lang="en-US"/>
          </a:p>
        </p:txBody>
      </p:sp>
      <p:sp>
        <p:nvSpPr>
          <p:cNvPr id="3" name="Footer Placeholder 2">
            <a:extLst>
              <a:ext uri="{FF2B5EF4-FFF2-40B4-BE49-F238E27FC236}">
                <a16:creationId xmlns:a16="http://schemas.microsoft.com/office/drawing/2014/main" id="{FEF46F0F-5B99-4E0F-9194-F25B3CE721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3331A-5532-4C29-9409-9421DB94F9B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247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872A-7A8B-416C-8E3A-9770F8E659DF}"/>
              </a:ext>
            </a:extLst>
          </p:cNvPr>
          <p:cNvSpPr>
            <a:spLocks noGrp="1"/>
          </p:cNvSpPr>
          <p:nvPr>
            <p:ph type="title"/>
          </p:nvPr>
        </p:nvSpPr>
        <p:spPr>
          <a:xfrm>
            <a:off x="1477818" y="457200"/>
            <a:ext cx="329420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6C24B-FABF-498C-A83D-8ADF3E28E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593C5-D019-4E19-87D1-C24018B6F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4F253-D811-4E6A-8F03-74DF898083AA}"/>
              </a:ext>
            </a:extLst>
          </p:cNvPr>
          <p:cNvSpPr>
            <a:spLocks noGrp="1"/>
          </p:cNvSpPr>
          <p:nvPr>
            <p:ph type="dt" sz="half" idx="10"/>
          </p:nvPr>
        </p:nvSpPr>
        <p:spPr>
          <a:xfrm>
            <a:off x="8612188" y="1732"/>
            <a:ext cx="2743200" cy="365125"/>
          </a:xfrm>
          <a:prstGeom prst="rect">
            <a:avLst/>
          </a:prstGeom>
        </p:spPr>
        <p:txBody>
          <a:bodyPr/>
          <a:lstStyle/>
          <a:p>
            <a:fld id="{596C36AC-182C-4B51-9ABA-FF6EB8B68AF1}" type="datetime1">
              <a:rPr lang="en-US" smtClean="0"/>
              <a:t>9/8/2025</a:t>
            </a:fld>
            <a:endParaRPr lang="en-US"/>
          </a:p>
        </p:txBody>
      </p:sp>
      <p:sp>
        <p:nvSpPr>
          <p:cNvPr id="6" name="Footer Placeholder 5">
            <a:extLst>
              <a:ext uri="{FF2B5EF4-FFF2-40B4-BE49-F238E27FC236}">
                <a16:creationId xmlns:a16="http://schemas.microsoft.com/office/drawing/2014/main" id="{3C21205E-D291-420B-90B1-C18D4EE48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5A3A40-D9A5-4C60-9E99-17CE8DB4721E}"/>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37288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8916-4FE6-4544-B74F-A916C3805428}"/>
              </a:ext>
            </a:extLst>
          </p:cNvPr>
          <p:cNvSpPr>
            <a:spLocks noGrp="1"/>
          </p:cNvSpPr>
          <p:nvPr>
            <p:ph type="title"/>
          </p:nvPr>
        </p:nvSpPr>
        <p:spPr>
          <a:xfrm>
            <a:off x="1514764" y="457200"/>
            <a:ext cx="3257261"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D9A5D8-0936-4FD7-A0DC-22AD07053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43BA15-63E2-418E-BD5E-0F9F9F350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32250-AB9C-4D78-A086-C4BC937787BA}"/>
              </a:ext>
            </a:extLst>
          </p:cNvPr>
          <p:cNvSpPr>
            <a:spLocks noGrp="1"/>
          </p:cNvSpPr>
          <p:nvPr>
            <p:ph type="dt" sz="half" idx="10"/>
          </p:nvPr>
        </p:nvSpPr>
        <p:spPr>
          <a:xfrm>
            <a:off x="8612188" y="0"/>
            <a:ext cx="2743200" cy="365125"/>
          </a:xfrm>
          <a:prstGeom prst="rect">
            <a:avLst/>
          </a:prstGeom>
        </p:spPr>
        <p:txBody>
          <a:bodyPr/>
          <a:lstStyle/>
          <a:p>
            <a:fld id="{8344D348-A498-4AEF-9A57-33FBF9F44368}" type="datetime1">
              <a:rPr lang="en-US" smtClean="0"/>
              <a:t>9/8/2025</a:t>
            </a:fld>
            <a:endParaRPr lang="en-US"/>
          </a:p>
        </p:txBody>
      </p:sp>
      <p:sp>
        <p:nvSpPr>
          <p:cNvPr id="6" name="Footer Placeholder 5">
            <a:extLst>
              <a:ext uri="{FF2B5EF4-FFF2-40B4-BE49-F238E27FC236}">
                <a16:creationId xmlns:a16="http://schemas.microsoft.com/office/drawing/2014/main" id="{F38C15B7-5E68-4EF1-BE9C-8145CCE07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4F29A-786E-40BA-84B3-11BD1DD0851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4244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FB0F97-F681-4BC3-8F42-33EC141740C7}"/>
              </a:ext>
            </a:extLst>
          </p:cNvPr>
          <p:cNvGrpSpPr/>
          <p:nvPr userDrawn="1"/>
        </p:nvGrpSpPr>
        <p:grpSpPr>
          <a:xfrm>
            <a:off x="76200" y="30049"/>
            <a:ext cx="1544715" cy="1358283"/>
            <a:chOff x="76200" y="30049"/>
            <a:chExt cx="1544715" cy="1358283"/>
          </a:xfrm>
        </p:grpSpPr>
        <p:sp>
          <p:nvSpPr>
            <p:cNvPr id="8" name="Oval 7">
              <a:extLst>
                <a:ext uri="{FF2B5EF4-FFF2-40B4-BE49-F238E27FC236}">
                  <a16:creationId xmlns:a16="http://schemas.microsoft.com/office/drawing/2014/main" id="{E9AF10E7-0CC9-439D-84CF-1D783890029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F48ACC-037A-4D70-90D1-E2E216EC817C}"/>
                </a:ext>
              </a:extLst>
            </p:cNvPr>
            <p:cNvPicPr>
              <a:picLocks noChangeAspect="1"/>
            </p:cNvPicPr>
            <p:nvPr userDrawn="1"/>
          </p:nvPicPr>
          <p:blipFill>
            <a:blip r:embed="rId14"/>
            <a:stretch>
              <a:fillRect/>
            </a:stretch>
          </p:blipFill>
          <p:spPr>
            <a:xfrm>
              <a:off x="129002" y="97451"/>
              <a:ext cx="1380681" cy="1290881"/>
            </a:xfrm>
            <a:prstGeom prst="rect">
              <a:avLst/>
            </a:prstGeom>
          </p:spPr>
        </p:pic>
      </p:grpSp>
      <p:sp>
        <p:nvSpPr>
          <p:cNvPr id="11" name="Right Triangle 10">
            <a:extLst>
              <a:ext uri="{FF2B5EF4-FFF2-40B4-BE49-F238E27FC236}">
                <a16:creationId xmlns:a16="http://schemas.microsoft.com/office/drawing/2014/main" id="{4BF77A76-9793-4C97-819F-BFAFD670D012}"/>
              </a:ext>
            </a:extLst>
          </p:cNvPr>
          <p:cNvSpPr/>
          <p:nvPr/>
        </p:nvSpPr>
        <p:spPr bwMode="auto">
          <a:xfrm>
            <a:off x="-3355" y="9236"/>
            <a:ext cx="857251" cy="6858000"/>
          </a:xfrm>
          <a:prstGeom prst="rtTriangle">
            <a:avLst/>
          </a:prstGeom>
          <a:solidFill>
            <a:srgbClr val="0033CC">
              <a:alpha val="29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2" name="Right Triangle 11">
            <a:extLst>
              <a:ext uri="{FF2B5EF4-FFF2-40B4-BE49-F238E27FC236}">
                <a16:creationId xmlns:a16="http://schemas.microsoft.com/office/drawing/2014/main" id="{4B5CBA7A-4702-4582-AF68-D418726DAD2C}"/>
              </a:ext>
            </a:extLst>
          </p:cNvPr>
          <p:cNvSpPr/>
          <p:nvPr userDrawn="1"/>
        </p:nvSpPr>
        <p:spPr bwMode="auto">
          <a:xfrm rot="5400000" flipH="1">
            <a:off x="4238917" y="1775005"/>
            <a:ext cx="849960" cy="9334501"/>
          </a:xfrm>
          <a:prstGeom prst="rtTriangle">
            <a:avLst/>
          </a:prstGeom>
          <a:solidFill>
            <a:srgbClr val="0033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3" name="Right Triangle 12">
            <a:extLst>
              <a:ext uri="{FF2B5EF4-FFF2-40B4-BE49-F238E27FC236}">
                <a16:creationId xmlns:a16="http://schemas.microsoft.com/office/drawing/2014/main" id="{B49458E2-07D2-4E5C-B5EF-30AA340E8FA9}"/>
              </a:ext>
            </a:extLst>
          </p:cNvPr>
          <p:cNvSpPr/>
          <p:nvPr/>
        </p:nvSpPr>
        <p:spPr bwMode="auto">
          <a:xfrm rot="10800000" flipV="1">
            <a:off x="3235147" y="6042060"/>
            <a:ext cx="8953499" cy="825176"/>
          </a:xfrm>
          <a:prstGeom prst="rtTriangle">
            <a:avLst/>
          </a:prstGeom>
          <a:solidFill>
            <a:srgbClr val="0033CC">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2" name="Title Placeholder 1">
            <a:extLst>
              <a:ext uri="{FF2B5EF4-FFF2-40B4-BE49-F238E27FC236}">
                <a16:creationId xmlns:a16="http://schemas.microsoft.com/office/drawing/2014/main" id="{71AFCB4D-AD61-436B-9701-D12F4E38AD76}"/>
              </a:ext>
            </a:extLst>
          </p:cNvPr>
          <p:cNvSpPr>
            <a:spLocks noGrp="1"/>
          </p:cNvSpPr>
          <p:nvPr userDrawn="1">
            <p:ph type="title"/>
          </p:nvPr>
        </p:nvSpPr>
        <p:spPr>
          <a:xfrm>
            <a:off x="1562485" y="365125"/>
            <a:ext cx="979131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A9702-3AE9-42C1-8450-E266E9307EDA}"/>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38E51-4DAD-4F46-817B-AE0415DA7004}"/>
              </a:ext>
            </a:extLst>
          </p:cNvPr>
          <p:cNvSpPr>
            <a:spLocks noGrp="1"/>
          </p:cNvSpPr>
          <p:nvPr userDrawn="1">
            <p:ph type="dt" sz="half" idx="2"/>
          </p:nvPr>
        </p:nvSpPr>
        <p:spPr>
          <a:xfrm>
            <a:off x="8610600" y="3175"/>
            <a:ext cx="2743200" cy="365125"/>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cs typeface="Calibri" panose="020F0502020204030204" pitchFamily="34" charset="0"/>
              </a:defRPr>
            </a:lvl1pPr>
          </a:lstStyle>
          <a:p>
            <a:fld id="{68F225D8-931A-4F45-BC87-BC31C99FF9FB}" type="datetime1">
              <a:rPr lang="en-US" smtClean="0"/>
              <a:pPr/>
              <a:t>9/8/2025</a:t>
            </a:fld>
            <a:endParaRPr lang="en-US"/>
          </a:p>
        </p:txBody>
      </p:sp>
      <p:sp>
        <p:nvSpPr>
          <p:cNvPr id="5" name="Footer Placeholder 4">
            <a:extLst>
              <a:ext uri="{FF2B5EF4-FFF2-40B4-BE49-F238E27FC236}">
                <a16:creationId xmlns:a16="http://schemas.microsoft.com/office/drawing/2014/main" id="{F4AEC10C-29AE-4F45-B531-D992ACCCF482}"/>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ED762C8-CDA4-4C22-8BCA-4A739B6774B4}"/>
              </a:ext>
            </a:extLst>
          </p:cNvPr>
          <p:cNvSpPr>
            <a:spLocks noGrp="1"/>
          </p:cNvSpPr>
          <p:nvPr userDrawn="1">
            <p:ph type="sldNum" sz="quarter" idx="4"/>
          </p:nvPr>
        </p:nvSpPr>
        <p:spPr>
          <a:xfrm>
            <a:off x="9369825" y="6189836"/>
            <a:ext cx="2743200" cy="365125"/>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cs typeface="Calibri" panose="020F0502020204030204" pitchFamily="34" charset="0"/>
              </a:defRPr>
            </a:lvl1pPr>
          </a:lstStyle>
          <a:p>
            <a:fld id="{916DD4DD-C7C6-4D6D-8F5D-DD8D6ECDBD3A}" type="slidenum">
              <a:rPr lang="en-US" smtClean="0"/>
              <a:pPr/>
              <a:t>‹#›</a:t>
            </a:fld>
            <a:endParaRPr lang="en-US"/>
          </a:p>
        </p:txBody>
      </p:sp>
      <p:sp>
        <p:nvSpPr>
          <p:cNvPr id="14" name="Rectangle 13">
            <a:extLst>
              <a:ext uri="{FF2B5EF4-FFF2-40B4-BE49-F238E27FC236}">
                <a16:creationId xmlns:a16="http://schemas.microsoft.com/office/drawing/2014/main" id="{7D4271B5-0BDE-41ED-9D8D-A4AEBE2425AB}"/>
              </a:ext>
            </a:extLst>
          </p:cNvPr>
          <p:cNvSpPr/>
          <p:nvPr userDrawn="1"/>
        </p:nvSpPr>
        <p:spPr>
          <a:xfrm>
            <a:off x="244284" y="6477081"/>
            <a:ext cx="3278820" cy="276999"/>
          </a:xfrm>
          <a:prstGeom prst="rect">
            <a:avLst/>
          </a:prstGeom>
          <a:noFill/>
        </p:spPr>
        <p:txBody>
          <a:bodyPr wrap="square" lIns="91440" tIns="45720" rIns="91440" bIns="45720">
            <a:spAutoFit/>
          </a:bodyPr>
          <a:lstStyle/>
          <a:p>
            <a:pPr algn="ctr"/>
            <a:r>
              <a:rPr lang="en-US" sz="1200" cap="none" spc="0">
                <a:ln w="0"/>
                <a:solidFill>
                  <a:schemeClr val="bg1"/>
                </a:solidFill>
                <a:latin typeface="Calibri" panose="020F0502020204030204" pitchFamily="34" charset="0"/>
                <a:cs typeface="Calibri" panose="020F0502020204030204" pitchFamily="34" charset="0"/>
              </a:rPr>
              <a:t>Department of Public Utilities</a:t>
            </a:r>
          </a:p>
        </p:txBody>
      </p:sp>
      <p:sp>
        <p:nvSpPr>
          <p:cNvPr id="15" name="Title 8">
            <a:extLst>
              <a:ext uri="{FF2B5EF4-FFF2-40B4-BE49-F238E27FC236}">
                <a16:creationId xmlns:a16="http://schemas.microsoft.com/office/drawing/2014/main" id="{9BD9A975-4A53-43FB-A346-3D6B69FC67A2}"/>
              </a:ext>
            </a:extLst>
          </p:cNvPr>
          <p:cNvSpPr txBox="1">
            <a:spLocks/>
          </p:cNvSpPr>
          <p:nvPr userDrawn="1"/>
        </p:nvSpPr>
        <p:spPr bwMode="auto">
          <a:xfrm>
            <a:off x="7810500" y="6507859"/>
            <a:ext cx="43886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defTabSz="913090" rtl="0" eaLnBrk="1" fontAlgn="base" hangingPunct="1">
              <a:spcBef>
                <a:spcPct val="0"/>
              </a:spcBef>
              <a:spcAft>
                <a:spcPct val="0"/>
              </a:spcAft>
              <a:defRPr sz="4400" kern="1200">
                <a:solidFill>
                  <a:schemeClr val="tx1"/>
                </a:solidFill>
                <a:latin typeface="+mj-lt"/>
                <a:ea typeface="+mj-ea"/>
                <a:cs typeface="+mj-cs"/>
              </a:defRPr>
            </a:lvl1pPr>
            <a:lvl2pPr algn="ctr" defTabSz="913090" rtl="0" eaLnBrk="1" fontAlgn="base" hangingPunct="1">
              <a:spcBef>
                <a:spcPct val="0"/>
              </a:spcBef>
              <a:spcAft>
                <a:spcPct val="0"/>
              </a:spcAft>
              <a:defRPr sz="4400">
                <a:solidFill>
                  <a:schemeClr val="tx1"/>
                </a:solidFill>
                <a:latin typeface="Calibri" pitchFamily="34" charset="0"/>
              </a:defRPr>
            </a:lvl2pPr>
            <a:lvl3pPr algn="ctr" defTabSz="913090" rtl="0" eaLnBrk="1" fontAlgn="base" hangingPunct="1">
              <a:spcBef>
                <a:spcPct val="0"/>
              </a:spcBef>
              <a:spcAft>
                <a:spcPct val="0"/>
              </a:spcAft>
              <a:defRPr sz="4400">
                <a:solidFill>
                  <a:schemeClr val="tx1"/>
                </a:solidFill>
                <a:latin typeface="Calibri" pitchFamily="34" charset="0"/>
              </a:defRPr>
            </a:lvl3pPr>
            <a:lvl4pPr algn="ctr" defTabSz="913090" rtl="0" eaLnBrk="1" fontAlgn="base" hangingPunct="1">
              <a:spcBef>
                <a:spcPct val="0"/>
              </a:spcBef>
              <a:spcAft>
                <a:spcPct val="0"/>
              </a:spcAft>
              <a:defRPr sz="4400">
                <a:solidFill>
                  <a:schemeClr val="tx1"/>
                </a:solidFill>
                <a:latin typeface="Calibri" pitchFamily="34" charset="0"/>
              </a:defRPr>
            </a:lvl4pPr>
            <a:lvl5pPr algn="ctr" defTabSz="913090" rtl="0" eaLnBrk="1" fontAlgn="base" hangingPunct="1">
              <a:spcBef>
                <a:spcPct val="0"/>
              </a:spcBef>
              <a:spcAft>
                <a:spcPct val="0"/>
              </a:spcAft>
              <a:defRPr sz="4400">
                <a:solidFill>
                  <a:schemeClr val="tx1"/>
                </a:solidFill>
                <a:latin typeface="Calibri" pitchFamily="34" charset="0"/>
              </a:defRPr>
            </a:lvl5pPr>
            <a:lvl6pPr marL="424830" algn="ctr" defTabSz="913090" rtl="0" eaLnBrk="1" fontAlgn="base" hangingPunct="1">
              <a:spcBef>
                <a:spcPct val="0"/>
              </a:spcBef>
              <a:spcAft>
                <a:spcPct val="0"/>
              </a:spcAft>
              <a:defRPr sz="4400">
                <a:solidFill>
                  <a:schemeClr val="tx1"/>
                </a:solidFill>
                <a:latin typeface="Calibri" pitchFamily="34" charset="0"/>
              </a:defRPr>
            </a:lvl6pPr>
            <a:lvl7pPr marL="849660" algn="ctr" defTabSz="913090" rtl="0" eaLnBrk="1" fontAlgn="base" hangingPunct="1">
              <a:spcBef>
                <a:spcPct val="0"/>
              </a:spcBef>
              <a:spcAft>
                <a:spcPct val="0"/>
              </a:spcAft>
              <a:defRPr sz="4400">
                <a:solidFill>
                  <a:schemeClr val="tx1"/>
                </a:solidFill>
                <a:latin typeface="Calibri" pitchFamily="34" charset="0"/>
              </a:defRPr>
            </a:lvl7pPr>
            <a:lvl8pPr marL="1274491" algn="ctr" defTabSz="913090" rtl="0" eaLnBrk="1" fontAlgn="base" hangingPunct="1">
              <a:spcBef>
                <a:spcPct val="0"/>
              </a:spcBef>
              <a:spcAft>
                <a:spcPct val="0"/>
              </a:spcAft>
              <a:defRPr sz="4400">
                <a:solidFill>
                  <a:schemeClr val="tx1"/>
                </a:solidFill>
                <a:latin typeface="Calibri" pitchFamily="34" charset="0"/>
              </a:defRPr>
            </a:lvl8pPr>
            <a:lvl9pPr marL="1699321" algn="ctr" defTabSz="913090" rtl="0" eaLnBrk="1" fontAlgn="base" hangingPunct="1">
              <a:spcBef>
                <a:spcPct val="0"/>
              </a:spcBef>
              <a:spcAft>
                <a:spcPct val="0"/>
              </a:spcAft>
              <a:defRPr sz="4400">
                <a:solidFill>
                  <a:schemeClr val="tx1"/>
                </a:solidFill>
                <a:latin typeface="Calibri" pitchFamily="34" charset="0"/>
              </a:defRPr>
            </a:lvl9pPr>
          </a:lstStyle>
          <a:p>
            <a:r>
              <a:rPr lang="en-US" sz="1000">
                <a:ln w="0"/>
                <a:solidFill>
                  <a:schemeClr val="bg1"/>
                </a:solidFill>
                <a:latin typeface="Calibri" panose="020F0502020204030204" pitchFamily="34" charset="0"/>
                <a:ea typeface="+mn-ea"/>
                <a:cs typeface="Calibri" panose="020F0502020204030204" pitchFamily="34" charset="0"/>
              </a:rPr>
              <a:t>Privileged, confidential, protected communication, for intended recipient only</a:t>
            </a:r>
          </a:p>
        </p:txBody>
      </p:sp>
    </p:spTree>
    <p:extLst>
      <p:ext uri="{BB962C8B-B14F-4D97-AF65-F5344CB8AC3E}">
        <p14:creationId xmlns:p14="http://schemas.microsoft.com/office/powerpoint/2010/main" val="142567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accent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ass.gov/lists/dpu-reception-area-present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249B3D-A1AF-AD9C-BDD6-54B4E879C61D}"/>
              </a:ext>
            </a:extLst>
          </p:cNvPr>
          <p:cNvSpPr>
            <a:spLocks noGrp="1"/>
          </p:cNvSpPr>
          <p:nvPr>
            <p:ph type="ctrTitle"/>
          </p:nvPr>
        </p:nvSpPr>
        <p:spPr/>
        <p:txBody>
          <a:bodyPr>
            <a:normAutofit/>
          </a:bodyPr>
          <a:lstStyle/>
          <a:p>
            <a:r>
              <a:rPr lang="en-US" sz="5400" b="1" dirty="0">
                <a:solidFill>
                  <a:schemeClr val="accent1">
                    <a:lumMod val="50000"/>
                  </a:schemeClr>
                </a:solidFill>
              </a:rPr>
              <a:t>The Department of Public Utilities (DPU)</a:t>
            </a:r>
          </a:p>
        </p:txBody>
      </p:sp>
      <p:sp>
        <p:nvSpPr>
          <p:cNvPr id="6" name="Subtitle 5">
            <a:extLst>
              <a:ext uri="{FF2B5EF4-FFF2-40B4-BE49-F238E27FC236}">
                <a16:creationId xmlns:a16="http://schemas.microsoft.com/office/drawing/2014/main" id="{A7515FED-0894-8801-BB13-C77E03E2B6E2}"/>
              </a:ext>
            </a:extLst>
          </p:cNvPr>
          <p:cNvSpPr>
            <a:spLocks noGrp="1"/>
          </p:cNvSpPr>
          <p:nvPr>
            <p:ph type="subTitle" idx="1"/>
          </p:nvPr>
        </p:nvSpPr>
        <p:spPr/>
        <p:txBody>
          <a:bodyPr>
            <a:normAutofit/>
          </a:bodyPr>
          <a:lstStyle/>
          <a:p>
            <a:r>
              <a:rPr lang="en-US" sz="1600" i="1" dirty="0"/>
              <a:t>To view this slideshow in another language or an accessible format, </a:t>
            </a:r>
            <a:br>
              <a:rPr lang="en-US" sz="1600" i="1" dirty="0"/>
            </a:br>
            <a:r>
              <a:rPr lang="en-US" sz="1600" i="1" dirty="0"/>
              <a:t>please visit </a:t>
            </a:r>
            <a:r>
              <a:rPr lang="en-US" sz="1600" b="1" i="1" u="sng" dirty="0">
                <a:hlinkClick r:id="rId2"/>
              </a:rPr>
              <a:t>https://www.mass.gov/lists/dpu-reception-area-presentation</a:t>
            </a:r>
            <a:endParaRPr lang="en-US" sz="1600" b="1" i="1" u="sng" dirty="0"/>
          </a:p>
          <a:p>
            <a:r>
              <a:rPr lang="en-US" sz="1600" i="1" dirty="0"/>
              <a:t>Or use the QR below</a:t>
            </a:r>
          </a:p>
        </p:txBody>
      </p:sp>
      <p:sp>
        <p:nvSpPr>
          <p:cNvPr id="7" name="TextBox 6">
            <a:extLst>
              <a:ext uri="{FF2B5EF4-FFF2-40B4-BE49-F238E27FC236}">
                <a16:creationId xmlns:a16="http://schemas.microsoft.com/office/drawing/2014/main" id="{B4298B25-C153-14F2-51F8-D826B4E5096E}"/>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4" name="Slide Number Placeholder 3">
            <a:extLst>
              <a:ext uri="{FF2B5EF4-FFF2-40B4-BE49-F238E27FC236}">
                <a16:creationId xmlns:a16="http://schemas.microsoft.com/office/drawing/2014/main" id="{870E96C3-ADD5-DBF9-DDB5-85BE31856F2F}"/>
              </a:ext>
            </a:extLst>
          </p:cNvPr>
          <p:cNvSpPr>
            <a:spLocks noGrp="1"/>
          </p:cNvSpPr>
          <p:nvPr>
            <p:ph type="sldNum" sz="quarter" idx="12"/>
          </p:nvPr>
        </p:nvSpPr>
        <p:spPr/>
        <p:txBody>
          <a:bodyPr/>
          <a:lstStyle/>
          <a:p>
            <a:fld id="{916DD4DD-C7C6-4D6D-8F5D-DD8D6ECDBD3A}" type="slidenum">
              <a:rPr lang="en-US" smtClean="0"/>
              <a:t>1</a:t>
            </a:fld>
            <a:endParaRPr lang="en-US" dirty="0"/>
          </a:p>
        </p:txBody>
      </p:sp>
      <p:sp>
        <p:nvSpPr>
          <p:cNvPr id="8" name="TextBox 7">
            <a:extLst>
              <a:ext uri="{FF2B5EF4-FFF2-40B4-BE49-F238E27FC236}">
                <a16:creationId xmlns:a16="http://schemas.microsoft.com/office/drawing/2014/main" id="{F66A5D85-82ED-2FE8-F572-B15E05C12B69}"/>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pic>
        <p:nvPicPr>
          <p:cNvPr id="3" name="Picture 2" descr="Qr code&#10;&#10;AI-generated content may be incorrect.">
            <a:extLst>
              <a:ext uri="{FF2B5EF4-FFF2-40B4-BE49-F238E27FC236}">
                <a16:creationId xmlns:a16="http://schemas.microsoft.com/office/drawing/2014/main" id="{9EE84B55-FC12-4EA1-DED8-EBEB3A16C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627" y="4453682"/>
            <a:ext cx="1918716" cy="1918716"/>
          </a:xfrm>
          <a:prstGeom prst="rect">
            <a:avLst/>
          </a:prstGeom>
        </p:spPr>
      </p:pic>
    </p:spTree>
    <p:extLst>
      <p:ext uri="{BB962C8B-B14F-4D97-AF65-F5344CB8AC3E}">
        <p14:creationId xmlns:p14="http://schemas.microsoft.com/office/powerpoint/2010/main" val="271585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4F5A-09F1-E9B4-56EF-36B995A7C7A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EC3557F-3A0F-045B-8147-1C99D37E74D7}"/>
              </a:ext>
            </a:extLst>
          </p:cNvPr>
          <p:cNvSpPr txBox="1">
            <a:spLocks noGrp="1"/>
          </p:cNvSpPr>
          <p:nvPr>
            <p:ph type="title" idx="4294967295"/>
          </p:nvPr>
        </p:nvSpPr>
        <p:spPr>
          <a:xfrm>
            <a:off x="1694045" y="1426002"/>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DPU Divisions</a:t>
            </a:r>
          </a:p>
        </p:txBody>
      </p:sp>
      <p:sp>
        <p:nvSpPr>
          <p:cNvPr id="3" name="Subtitle 2">
            <a:extLst>
              <a:ext uri="{FF2B5EF4-FFF2-40B4-BE49-F238E27FC236}">
                <a16:creationId xmlns:a16="http://schemas.microsoft.com/office/drawing/2014/main" id="{453909D9-70E5-9F3D-0E11-2D5850176BAD}"/>
              </a:ext>
            </a:extLst>
          </p:cNvPr>
          <p:cNvSpPr>
            <a:spLocks noGrp="1"/>
          </p:cNvSpPr>
          <p:nvPr>
            <p:ph type="subTitle" idx="1"/>
          </p:nvPr>
        </p:nvSpPr>
        <p:spPr>
          <a:xfrm>
            <a:off x="1101213" y="2705138"/>
            <a:ext cx="10373032" cy="2751765"/>
          </a:xfrm>
        </p:spPr>
        <p:txBody>
          <a:bodyPr>
            <a:noAutofit/>
          </a:bodyPr>
          <a:lstStyle/>
          <a:p>
            <a:pPr algn="l">
              <a:lnSpc>
                <a:spcPct val="150000"/>
              </a:lnSpc>
            </a:pPr>
            <a:r>
              <a:rPr lang="en-US" sz="1800" dirty="0">
                <a:solidFill>
                  <a:srgbClr val="141414"/>
                </a:solidFill>
                <a:effectLst/>
                <a:latin typeface="+mn-lt"/>
              </a:rPr>
              <a:t>The Department of Public Utilities (DPU) oversees investor-owned electric power, natural gas, and water companies in Massachusetts. In addition, the DPU regulates the safety of bus companies, moving companies, and transportation network companies. We also oversee the safety of natural gas pipelines.</a:t>
            </a:r>
          </a:p>
          <a:p>
            <a:pPr algn="l">
              <a:lnSpc>
                <a:spcPct val="150000"/>
              </a:lnSpc>
            </a:pPr>
            <a:r>
              <a:rPr lang="en-US" sz="1800" dirty="0">
                <a:solidFill>
                  <a:srgbClr val="141414"/>
                </a:solidFill>
                <a:effectLst/>
                <a:latin typeface="+mn-lt"/>
              </a:rPr>
              <a:t>To facilitate its work in these areas, the Department of Public Utilities has created the following divisions:   Consumer Division, Electric Power Division, Gas Division, Pipeline Safety Division, Transportation Network Companies (TNC) Division and Transportation Oversight Division.</a:t>
            </a:r>
          </a:p>
        </p:txBody>
      </p:sp>
      <p:cxnSp>
        <p:nvCxnSpPr>
          <p:cNvPr id="8" name="Straight Connector 7">
            <a:extLst>
              <a:ext uri="{FF2B5EF4-FFF2-40B4-BE49-F238E27FC236}">
                <a16:creationId xmlns:a16="http://schemas.microsoft.com/office/drawing/2014/main" id="{4FF3387C-5263-5817-D164-4B6E20FED4C0}"/>
              </a:ext>
              <a:ext uri="{C183D7F6-B498-43B3-948B-1728B52AA6E4}">
                <adec:decorative xmlns:adec="http://schemas.microsoft.com/office/drawing/2017/decorative" val="1"/>
              </a:ext>
            </a:extLst>
          </p:cNvPr>
          <p:cNvCxnSpPr>
            <a:cxnSpLocks/>
          </p:cNvCxnSpPr>
          <p:nvPr/>
        </p:nvCxnSpPr>
        <p:spPr>
          <a:xfrm>
            <a:off x="1219200" y="2510228"/>
            <a:ext cx="1007806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E46001-881F-424F-BA33-C1387FF875C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34F51730-5616-45E8-7E4D-46054C1A95DC}"/>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10</a:t>
            </a:fld>
            <a:endParaRPr lang="en-US"/>
          </a:p>
        </p:txBody>
      </p:sp>
      <p:sp>
        <p:nvSpPr>
          <p:cNvPr id="6" name="TextBox 5">
            <a:extLst>
              <a:ext uri="{FF2B5EF4-FFF2-40B4-BE49-F238E27FC236}">
                <a16:creationId xmlns:a16="http://schemas.microsoft.com/office/drawing/2014/main" id="{A3CB2FBB-A09D-8425-9DF6-A4A232A72F4C}"/>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89205886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32422A-D8A1-07DD-6DF4-82514A33F2EE}"/>
              </a:ext>
            </a:extLst>
          </p:cNvPr>
          <p:cNvSpPr txBox="1">
            <a:spLocks noGrp="1"/>
          </p:cNvSpPr>
          <p:nvPr>
            <p:ph type="title"/>
          </p:nvPr>
        </p:nvSpPr>
        <p:spPr>
          <a:xfrm>
            <a:off x="1762510"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Consumer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4" name="Subtitle">
            <a:extLst>
              <a:ext uri="{FF2B5EF4-FFF2-40B4-BE49-F238E27FC236}">
                <a16:creationId xmlns:a16="http://schemas.microsoft.com/office/drawing/2014/main" id="{37A307AE-29E9-8C3E-F668-23CFF506EC33}"/>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762510" y="2134344"/>
            <a:ext cx="8753090" cy="2889250"/>
          </a:xfrm>
        </p:spPr>
        <p:txBody>
          <a:bodyPr>
            <a:normAutofit/>
          </a:bodyPr>
          <a:lstStyle/>
          <a:p>
            <a:pPr marL="0" indent="0" algn="l">
              <a:lnSpc>
                <a:spcPct val="150000"/>
              </a:lnSpc>
              <a:buNone/>
            </a:pPr>
            <a:r>
              <a:rPr lang="en-US" sz="1800" i="0" dirty="0">
                <a:solidFill>
                  <a:srgbClr val="141414"/>
                </a:solidFill>
                <a:effectLst/>
                <a:latin typeface="+mn-lt"/>
              </a:rPr>
              <a:t>The Consumer Division of the Department of Public Utilities (DPU) assists consumers with their utility companies through dispute resolution, evaluation of regulatory compliance and customer service, and education. Contact us if you need help resolving a problem with your electric, gas, or investor-owned water utility.</a:t>
            </a:r>
            <a:endParaRPr lang="en-US" sz="1800" dirty="0">
              <a:latin typeface="+mn-lt"/>
            </a:endParaRPr>
          </a:p>
        </p:txBody>
      </p:sp>
      <p:sp>
        <p:nvSpPr>
          <p:cNvPr id="5" name="TextBox 4">
            <a:extLst>
              <a:ext uri="{FF2B5EF4-FFF2-40B4-BE49-F238E27FC236}">
                <a16:creationId xmlns:a16="http://schemas.microsoft.com/office/drawing/2014/main" id="{B755289E-F35C-8372-554C-7940B0B23D1F}"/>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44D5572C-EB1C-E277-04A0-FDF0CA9ED344}"/>
              </a:ext>
            </a:extLst>
          </p:cNvPr>
          <p:cNvSpPr>
            <a:spLocks noGrp="1"/>
          </p:cNvSpPr>
          <p:nvPr>
            <p:ph type="sldNum" sz="quarter" idx="12"/>
          </p:nvPr>
        </p:nvSpPr>
        <p:spPr/>
        <p:txBody>
          <a:bodyPr/>
          <a:lstStyle/>
          <a:p>
            <a:fld id="{916DD4DD-C7C6-4D6D-8F5D-DD8D6ECDBD3A}" type="slidenum">
              <a:rPr lang="en-US" smtClean="0"/>
              <a:t>11</a:t>
            </a:fld>
            <a:endParaRPr lang="en-US"/>
          </a:p>
        </p:txBody>
      </p:sp>
      <p:sp>
        <p:nvSpPr>
          <p:cNvPr id="4" name="TextBox 3">
            <a:extLst>
              <a:ext uri="{FF2B5EF4-FFF2-40B4-BE49-F238E27FC236}">
                <a16:creationId xmlns:a16="http://schemas.microsoft.com/office/drawing/2014/main" id="{22668552-884B-B131-346B-6028AEE8A305}"/>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129968523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85BE02-D14C-AEE1-5F6B-D607414F3BC9}"/>
              </a:ext>
            </a:extLst>
          </p:cNvPr>
          <p:cNvSpPr txBox="1">
            <a:spLocks noGrp="1"/>
          </p:cNvSpPr>
          <p:nvPr>
            <p:ph type="title"/>
          </p:nvPr>
        </p:nvSpPr>
        <p:spPr>
          <a:xfrm>
            <a:off x="1772036"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Electric Power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79711F8A-1B95-B378-8748-FE489CE21493}"/>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6" y="2162690"/>
            <a:ext cx="8276839" cy="2917825"/>
          </a:xfrm>
        </p:spPr>
        <p:txBody>
          <a:bodyPr>
            <a:normAutofit/>
          </a:bodyPr>
          <a:lstStyle/>
          <a:p>
            <a:pPr marL="0" indent="0" algn="l">
              <a:lnSpc>
                <a:spcPct val="150000"/>
              </a:lnSpc>
              <a:buNone/>
            </a:pPr>
            <a:r>
              <a:rPr lang="en-US" sz="1800" i="0" dirty="0">
                <a:solidFill>
                  <a:srgbClr val="141414"/>
                </a:solidFill>
                <a:effectLst/>
                <a:latin typeface="+mn-lt"/>
              </a:rPr>
              <a:t>The mission of the Electric Power Division is to ensure that electric distribution companies in Massachusetts provide their customers with the most reliable resource at the lowest possible cost. EPD also oversees and implements initiatives that encourage clean and renewable energy.</a:t>
            </a:r>
            <a:endParaRPr lang="en-US" sz="1800" dirty="0">
              <a:latin typeface="+mn-lt"/>
            </a:endParaRPr>
          </a:p>
        </p:txBody>
      </p:sp>
      <p:sp>
        <p:nvSpPr>
          <p:cNvPr id="4" name="TextBox 3">
            <a:extLst>
              <a:ext uri="{FF2B5EF4-FFF2-40B4-BE49-F238E27FC236}">
                <a16:creationId xmlns:a16="http://schemas.microsoft.com/office/drawing/2014/main" id="{4B43A323-7DB2-158D-05A3-46713E5F5286}"/>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98006AA1-AFF6-8D34-17EA-3FC9996EC5BA}"/>
              </a:ext>
            </a:extLst>
          </p:cNvPr>
          <p:cNvSpPr>
            <a:spLocks noGrp="1"/>
          </p:cNvSpPr>
          <p:nvPr>
            <p:ph type="sldNum" sz="quarter" idx="12"/>
          </p:nvPr>
        </p:nvSpPr>
        <p:spPr/>
        <p:txBody>
          <a:bodyPr/>
          <a:lstStyle/>
          <a:p>
            <a:fld id="{916DD4DD-C7C6-4D6D-8F5D-DD8D6ECDBD3A}" type="slidenum">
              <a:rPr lang="en-US" smtClean="0"/>
              <a:t>12</a:t>
            </a:fld>
            <a:endParaRPr lang="en-US"/>
          </a:p>
        </p:txBody>
      </p:sp>
      <p:sp>
        <p:nvSpPr>
          <p:cNvPr id="5" name="TextBox 4">
            <a:extLst>
              <a:ext uri="{FF2B5EF4-FFF2-40B4-BE49-F238E27FC236}">
                <a16:creationId xmlns:a16="http://schemas.microsoft.com/office/drawing/2014/main" id="{FA5CA00D-7173-915A-5406-057C6945AAD8}"/>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03841451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D8445B-596B-9D9C-14D3-0CE913D2E0AB}"/>
              </a:ext>
            </a:extLst>
          </p:cNvPr>
          <p:cNvSpPr txBox="1">
            <a:spLocks noGrp="1"/>
          </p:cNvSpPr>
          <p:nvPr>
            <p:ph type="title"/>
          </p:nvPr>
        </p:nvSpPr>
        <p:spPr>
          <a:xfrm>
            <a:off x="1772035"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Gas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2739D8A5-8AB9-B4BF-CEB1-EE00BD654649}"/>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5" y="2372513"/>
            <a:ext cx="7933941" cy="2399512"/>
          </a:xfrm>
        </p:spPr>
        <p:txBody>
          <a:bodyPr>
            <a:normAutofit/>
          </a:bodyPr>
          <a:lstStyle/>
          <a:p>
            <a:pPr marL="0" indent="0" algn="l">
              <a:lnSpc>
                <a:spcPct val="150000"/>
              </a:lnSpc>
              <a:buNone/>
            </a:pPr>
            <a:r>
              <a:rPr lang="en-US" sz="1800" i="0" dirty="0">
                <a:solidFill>
                  <a:srgbClr val="141414"/>
                </a:solidFill>
                <a:effectLst/>
                <a:latin typeface="+mn-lt"/>
              </a:rPr>
              <a:t>The mission of the Gas Division is to ensure that gas companies in Massachusetts provide their customers with the most reliable resource at the lowest possible cost.</a:t>
            </a:r>
            <a:endParaRPr lang="en-US" sz="1800" dirty="0">
              <a:latin typeface="+mn-lt"/>
            </a:endParaRPr>
          </a:p>
        </p:txBody>
      </p:sp>
      <p:sp>
        <p:nvSpPr>
          <p:cNvPr id="4" name="TextBox 3">
            <a:extLst>
              <a:ext uri="{FF2B5EF4-FFF2-40B4-BE49-F238E27FC236}">
                <a16:creationId xmlns:a16="http://schemas.microsoft.com/office/drawing/2014/main" id="{ED7F0243-B265-5D17-D1A3-1AB4F3EA029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E9AEA083-1C91-4B55-F9FD-8E32CA94DA9C}"/>
              </a:ext>
            </a:extLst>
          </p:cNvPr>
          <p:cNvSpPr>
            <a:spLocks noGrp="1"/>
          </p:cNvSpPr>
          <p:nvPr>
            <p:ph type="sldNum" sz="quarter" idx="12"/>
          </p:nvPr>
        </p:nvSpPr>
        <p:spPr/>
        <p:txBody>
          <a:bodyPr/>
          <a:lstStyle/>
          <a:p>
            <a:fld id="{916DD4DD-C7C6-4D6D-8F5D-DD8D6ECDBD3A}" type="slidenum">
              <a:rPr lang="en-US" smtClean="0"/>
              <a:t>13</a:t>
            </a:fld>
            <a:endParaRPr lang="en-US"/>
          </a:p>
        </p:txBody>
      </p:sp>
      <p:sp>
        <p:nvSpPr>
          <p:cNvPr id="5" name="TextBox 4">
            <a:extLst>
              <a:ext uri="{FF2B5EF4-FFF2-40B4-BE49-F238E27FC236}">
                <a16:creationId xmlns:a16="http://schemas.microsoft.com/office/drawing/2014/main" id="{28F523EC-340D-B39C-9B10-FC8750B2B755}"/>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34908402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323F10-A49D-0C91-95DB-9B5AD35279E3}"/>
              </a:ext>
            </a:extLst>
          </p:cNvPr>
          <p:cNvSpPr txBox="1">
            <a:spLocks noGrp="1"/>
          </p:cNvSpPr>
          <p:nvPr>
            <p:ph type="title"/>
          </p:nvPr>
        </p:nvSpPr>
        <p:spPr>
          <a:xfrm>
            <a:off x="1762510"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Pipeline Safety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16D746D5-063F-5D54-45A1-F694FF4FD67E}"/>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62510" y="1825625"/>
            <a:ext cx="8666980" cy="4351338"/>
          </a:xfrm>
        </p:spPr>
        <p:txBody>
          <a:bodyPr>
            <a:noAutofit/>
          </a:bodyPr>
          <a:lstStyle/>
          <a:p>
            <a:pPr marL="0" indent="0" algn="l">
              <a:lnSpc>
                <a:spcPct val="150000"/>
              </a:lnSpc>
              <a:buNone/>
            </a:pPr>
            <a:r>
              <a:rPr lang="en-US" sz="1800" i="0" dirty="0">
                <a:solidFill>
                  <a:srgbClr val="141414"/>
                </a:solidFill>
                <a:effectLst/>
                <a:latin typeface="+mn-lt"/>
              </a:rPr>
              <a:t>The Pipeline Safety Division acts as the enforcement arm of the Department of Public Utilities, ensuring that operators of natural gas distribution companies, municipal gas departments, steam distribution companies, and other intrastate operators are in compliance with state and federal regulations governing safety. The Division also oversees utility operators and excavators to preserve public utility service through enforcement of the Dig Safe Law.</a:t>
            </a:r>
            <a:endParaRPr lang="en-US" sz="1800" dirty="0">
              <a:latin typeface="+mn-lt"/>
            </a:endParaRPr>
          </a:p>
        </p:txBody>
      </p:sp>
      <p:sp>
        <p:nvSpPr>
          <p:cNvPr id="4" name="TextBox 3">
            <a:extLst>
              <a:ext uri="{FF2B5EF4-FFF2-40B4-BE49-F238E27FC236}">
                <a16:creationId xmlns:a16="http://schemas.microsoft.com/office/drawing/2014/main" id="{C8796BA3-2F4D-5AD2-A025-F39F59D5059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6BC184A8-7EAE-9E73-7158-009DE29ABD7A}"/>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14</a:t>
            </a:fld>
            <a:endParaRPr lang="en-US"/>
          </a:p>
        </p:txBody>
      </p:sp>
      <p:sp>
        <p:nvSpPr>
          <p:cNvPr id="5" name="TextBox 4">
            <a:extLst>
              <a:ext uri="{FF2B5EF4-FFF2-40B4-BE49-F238E27FC236}">
                <a16:creationId xmlns:a16="http://schemas.microsoft.com/office/drawing/2014/main" id="{4A53C990-6C0F-7A8C-2020-46420264E189}"/>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46475114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4CF216-18C3-971A-29BB-5D625E818688}"/>
              </a:ext>
            </a:extLst>
          </p:cNvPr>
          <p:cNvSpPr txBox="1">
            <a:spLocks noGrp="1"/>
          </p:cNvSpPr>
          <p:nvPr>
            <p:ph type="title"/>
          </p:nvPr>
        </p:nvSpPr>
        <p:spPr>
          <a:xfrm>
            <a:off x="1811901" y="595814"/>
            <a:ext cx="9791314" cy="6725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Siting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D30CBB2E-4E32-3A3D-F0B2-C8B254297881}"/>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821426" y="2065552"/>
            <a:ext cx="9330198" cy="2712271"/>
          </a:xfrm>
        </p:spPr>
        <p:txBody>
          <a:bodyPr>
            <a:noAutofit/>
          </a:bodyPr>
          <a:lstStyle/>
          <a:p>
            <a:pPr marL="0" indent="0" algn="l">
              <a:lnSpc>
                <a:spcPct val="150000"/>
              </a:lnSpc>
              <a:buNone/>
            </a:pPr>
            <a:r>
              <a:rPr lang="en-US" sz="1800" i="0" dirty="0">
                <a:solidFill>
                  <a:srgbClr val="141414"/>
                </a:solidFill>
                <a:effectLst/>
                <a:latin typeface="+mn-lt"/>
              </a:rPr>
              <a:t>The DPU Siting Division reviews requests to construct and operate transmission lines and issues necessary exemptions from municipal zoning for energy facilities. The DPU Siting Division administers DPU siting functions, and also serves as staff to the Energy Facilities Siting Board (EFSB). When proposed energy facilities involve both the DPU and EFSB, the DPU assigns its responsibilities to the EFSB in a consolidated proceeding. </a:t>
            </a:r>
          </a:p>
        </p:txBody>
      </p:sp>
      <p:sp>
        <p:nvSpPr>
          <p:cNvPr id="2" name="TextBox 1">
            <a:extLst>
              <a:ext uri="{FF2B5EF4-FFF2-40B4-BE49-F238E27FC236}">
                <a16:creationId xmlns:a16="http://schemas.microsoft.com/office/drawing/2014/main" id="{FB1DEC3E-A21E-8D5F-16A1-1961DA1A77E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4" name="Slide Number Placeholder 1">
            <a:extLst>
              <a:ext uri="{FF2B5EF4-FFF2-40B4-BE49-F238E27FC236}">
                <a16:creationId xmlns:a16="http://schemas.microsoft.com/office/drawing/2014/main" id="{D41BC88E-EDC7-BE5F-5BA5-F30F63B5233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15</a:t>
            </a:fld>
            <a:endParaRPr lang="en-US"/>
          </a:p>
        </p:txBody>
      </p:sp>
      <p:sp>
        <p:nvSpPr>
          <p:cNvPr id="5" name="TextBox 4">
            <a:extLst>
              <a:ext uri="{FF2B5EF4-FFF2-40B4-BE49-F238E27FC236}">
                <a16:creationId xmlns:a16="http://schemas.microsoft.com/office/drawing/2014/main" id="{5F2CE5A4-5F67-5C04-8382-50301E9007A4}"/>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41553104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F678-B2B5-DAE5-7D96-FD48A96DC7F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7220CFC-103A-CC29-F5BB-E51910AD3927}"/>
              </a:ext>
            </a:extLst>
          </p:cNvPr>
          <p:cNvSpPr txBox="1">
            <a:spLocks noGrp="1"/>
          </p:cNvSpPr>
          <p:nvPr>
            <p:ph type="title"/>
          </p:nvPr>
        </p:nvSpPr>
        <p:spPr>
          <a:xfrm>
            <a:off x="1811901" y="595813"/>
            <a:ext cx="9791314" cy="1185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Siting Division</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lang="en-US" sz="1800" i="1" dirty="0">
                <a:solidFill>
                  <a:schemeClr val="accent1">
                    <a:lumMod val="50000"/>
                  </a:schemeClr>
                </a:solidFill>
              </a:rPr>
              <a:t> Continued</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F4A74818-6C14-280A-0994-369DF554BB01}"/>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TextBox">
            <a:extLst>
              <a:ext uri="{FF2B5EF4-FFF2-40B4-BE49-F238E27FC236}">
                <a16:creationId xmlns:a16="http://schemas.microsoft.com/office/drawing/2014/main" id="{EBEC7598-730D-8F0A-19BB-0A9E0E5110E0}"/>
              </a:ext>
            </a:extLst>
          </p:cNvPr>
          <p:cNvSpPr>
            <a:spLocks noGrp="1"/>
          </p:cNvSpPr>
          <p:nvPr>
            <p:ph idx="1"/>
          </p:nvPr>
        </p:nvSpPr>
        <p:spPr>
          <a:xfrm>
            <a:off x="1795002" y="2065553"/>
            <a:ext cx="9330198" cy="3674296"/>
          </a:xfrm>
        </p:spPr>
        <p:txBody>
          <a:bodyPr>
            <a:noAutofit/>
          </a:bodyPr>
          <a:lstStyle/>
          <a:p>
            <a:pPr marL="0" indent="0" algn="l">
              <a:lnSpc>
                <a:spcPct val="150000"/>
              </a:lnSpc>
              <a:buNone/>
            </a:pPr>
            <a:r>
              <a:rPr lang="en-US" sz="1800" i="0" dirty="0">
                <a:solidFill>
                  <a:srgbClr val="141414"/>
                </a:solidFill>
                <a:effectLst/>
                <a:latin typeface="+mn-lt"/>
              </a:rPr>
              <a:t>While the Energy Facilities Siting Board oversees the siting of many large energy facilities, the DPU also plays a complementary role that long pre-dates the creation of the EFSB. </a:t>
            </a:r>
          </a:p>
          <a:p>
            <a:pPr marL="0" indent="0" algn="l">
              <a:lnSpc>
                <a:spcPct val="150000"/>
              </a:lnSpc>
              <a:buNone/>
            </a:pPr>
            <a:r>
              <a:rPr lang="en-US" sz="1800" i="0" dirty="0">
                <a:solidFill>
                  <a:srgbClr val="141414"/>
                </a:solidFill>
                <a:effectLst/>
                <a:latin typeface="+mn-lt"/>
              </a:rPr>
              <a:t>The DPU reviews proposals to: </a:t>
            </a:r>
          </a:p>
          <a:p>
            <a:pPr marL="800100" lvl="1" indent="-342900">
              <a:lnSpc>
                <a:spcPct val="100000"/>
              </a:lnSpc>
              <a:buFont typeface="+mj-lt"/>
              <a:buAutoNum type="arabicPeriod"/>
            </a:pPr>
            <a:r>
              <a:rPr lang="en-US" sz="1800" dirty="0">
                <a:solidFill>
                  <a:srgbClr val="141414"/>
                </a:solidFill>
                <a:latin typeface="+mn-lt"/>
              </a:rPr>
              <a:t>C</a:t>
            </a:r>
            <a:r>
              <a:rPr lang="en-US" sz="1800" i="0" dirty="0">
                <a:solidFill>
                  <a:srgbClr val="141414"/>
                </a:solidFill>
                <a:effectLst/>
                <a:latin typeface="+mn-lt"/>
              </a:rPr>
              <a:t>onstruct and operate electric transmission lines </a:t>
            </a:r>
          </a:p>
          <a:p>
            <a:pPr marL="800100" lvl="1" indent="-342900">
              <a:lnSpc>
                <a:spcPct val="100000"/>
              </a:lnSpc>
              <a:buFont typeface="+mj-lt"/>
              <a:buAutoNum type="arabicPeriod"/>
            </a:pPr>
            <a:r>
              <a:rPr lang="en-US" sz="1800" dirty="0">
                <a:solidFill>
                  <a:srgbClr val="141414"/>
                </a:solidFill>
                <a:latin typeface="+mn-lt"/>
              </a:rPr>
              <a:t>E</a:t>
            </a:r>
            <a:r>
              <a:rPr lang="en-US" sz="1800" i="0" dirty="0">
                <a:solidFill>
                  <a:srgbClr val="141414"/>
                </a:solidFill>
                <a:effectLst/>
                <a:latin typeface="+mn-lt"/>
              </a:rPr>
              <a:t>xempt necessary energy facilities from municipal zoning ordinances </a:t>
            </a:r>
          </a:p>
          <a:p>
            <a:pPr marL="800100" lvl="1" indent="-342900">
              <a:lnSpc>
                <a:spcPct val="100000"/>
              </a:lnSpc>
              <a:buFont typeface="+mj-lt"/>
              <a:buAutoNum type="arabicPeriod"/>
            </a:pPr>
            <a:r>
              <a:rPr lang="en-US" sz="1800" dirty="0">
                <a:solidFill>
                  <a:srgbClr val="141414"/>
                </a:solidFill>
                <a:latin typeface="+mn-lt"/>
              </a:rPr>
              <a:t>A</a:t>
            </a:r>
            <a:r>
              <a:rPr lang="en-US" sz="1800" i="0" dirty="0">
                <a:solidFill>
                  <a:srgbClr val="141414"/>
                </a:solidFill>
                <a:effectLst/>
                <a:latin typeface="+mn-lt"/>
              </a:rPr>
              <a:t>uthorize the survey of land for proposed energy facilities </a:t>
            </a:r>
          </a:p>
          <a:p>
            <a:pPr marL="800100" lvl="1" indent="-342900">
              <a:lnSpc>
                <a:spcPct val="100000"/>
              </a:lnSpc>
              <a:buFont typeface="+mj-lt"/>
              <a:buAutoNum type="arabicPeriod"/>
            </a:pPr>
            <a:r>
              <a:rPr lang="en-US" sz="1800" dirty="0">
                <a:solidFill>
                  <a:srgbClr val="141414"/>
                </a:solidFill>
                <a:latin typeface="+mn-lt"/>
              </a:rPr>
              <a:t>A</a:t>
            </a:r>
            <a:r>
              <a:rPr lang="en-US" sz="1800" i="0" dirty="0">
                <a:solidFill>
                  <a:srgbClr val="141414"/>
                </a:solidFill>
                <a:effectLst/>
                <a:latin typeface="+mn-lt"/>
              </a:rPr>
              <a:t>uthorize the taking of land (or easements) for necessary energy facilities </a:t>
            </a:r>
          </a:p>
          <a:p>
            <a:pPr marL="0" indent="0" algn="l">
              <a:lnSpc>
                <a:spcPct val="150000"/>
              </a:lnSpc>
              <a:buNone/>
            </a:pPr>
            <a:endParaRPr lang="en-US" sz="1800" i="0" dirty="0">
              <a:solidFill>
                <a:srgbClr val="141414"/>
              </a:solidFill>
              <a:effectLst/>
              <a:latin typeface="+mn-lt"/>
            </a:endParaRPr>
          </a:p>
          <a:p>
            <a:pPr marL="0" indent="0" algn="l">
              <a:lnSpc>
                <a:spcPct val="150000"/>
              </a:lnSpc>
              <a:buNone/>
            </a:pPr>
            <a:endParaRPr lang="en-US" sz="1800" dirty="0">
              <a:latin typeface="+mn-lt"/>
            </a:endParaRPr>
          </a:p>
        </p:txBody>
      </p:sp>
      <p:sp>
        <p:nvSpPr>
          <p:cNvPr id="2" name="TextBox 1">
            <a:extLst>
              <a:ext uri="{FF2B5EF4-FFF2-40B4-BE49-F238E27FC236}">
                <a16:creationId xmlns:a16="http://schemas.microsoft.com/office/drawing/2014/main" id="{619977B3-8F03-6856-276D-9AEFD1FDD22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4" name="Slide Number Placeholder 1">
            <a:extLst>
              <a:ext uri="{FF2B5EF4-FFF2-40B4-BE49-F238E27FC236}">
                <a16:creationId xmlns:a16="http://schemas.microsoft.com/office/drawing/2014/main" id="{D7999B43-2D20-2A6B-48FF-E1C6363B255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16</a:t>
            </a:fld>
            <a:endParaRPr lang="en-US"/>
          </a:p>
        </p:txBody>
      </p:sp>
      <p:sp>
        <p:nvSpPr>
          <p:cNvPr id="5" name="TextBox 4">
            <a:extLst>
              <a:ext uri="{FF2B5EF4-FFF2-40B4-BE49-F238E27FC236}">
                <a16:creationId xmlns:a16="http://schemas.microsoft.com/office/drawing/2014/main" id="{DE44FDC9-28F6-2A76-F7DA-B6C1C72E4629}"/>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288452511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46DC-4D88-6896-13CE-0EE9DDCC6121}"/>
              </a:ext>
            </a:extLst>
          </p:cNvPr>
          <p:cNvSpPr txBox="1">
            <a:spLocks noGrp="1"/>
          </p:cNvSpPr>
          <p:nvPr>
            <p:ph type="title" idx="4294967295"/>
          </p:nvPr>
        </p:nvSpPr>
        <p:spPr>
          <a:xfrm>
            <a:off x="1818967" y="626591"/>
            <a:ext cx="9744892" cy="7302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Transportation Oversight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F1AFD01D-5355-00C9-E582-19BEE49D6428}"/>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818967" y="2310581"/>
            <a:ext cx="9043301" cy="3866382"/>
          </a:xfrm>
        </p:spPr>
        <p:txBody>
          <a:bodyPr>
            <a:noAutofit/>
          </a:bodyPr>
          <a:lstStyle/>
          <a:p>
            <a:pPr marL="0" indent="0" algn="l">
              <a:lnSpc>
                <a:spcPct val="150000"/>
              </a:lnSpc>
              <a:buNone/>
            </a:pPr>
            <a:r>
              <a:rPr lang="en-US" sz="1800" i="0" dirty="0">
                <a:solidFill>
                  <a:srgbClr val="141414"/>
                </a:solidFill>
                <a:effectLst/>
                <a:latin typeface="+mn-lt"/>
              </a:rPr>
              <a:t>The Transportation Oversight Division regulates the rates and practices of common carriers used to transport passengers and property, including trucks, railways, buses, household moving companies, towing companies, and hazardous waste companies. In addition, we license all intrastate Massachusetts-based motor bus companies. The most critical function of the Division is public safety.</a:t>
            </a:r>
            <a:endParaRPr lang="en-US" sz="1800" dirty="0">
              <a:latin typeface="+mn-lt"/>
            </a:endParaRPr>
          </a:p>
        </p:txBody>
      </p:sp>
      <p:sp>
        <p:nvSpPr>
          <p:cNvPr id="5" name="TextBox 4">
            <a:extLst>
              <a:ext uri="{FF2B5EF4-FFF2-40B4-BE49-F238E27FC236}">
                <a16:creationId xmlns:a16="http://schemas.microsoft.com/office/drawing/2014/main" id="{D7545B67-AF16-757F-FCB0-57E4BA1E6ED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4" name="Slide Number Placeholder 1">
            <a:extLst>
              <a:ext uri="{FF2B5EF4-FFF2-40B4-BE49-F238E27FC236}">
                <a16:creationId xmlns:a16="http://schemas.microsoft.com/office/drawing/2014/main" id="{EC1AEF5F-279A-4ED3-F0A1-6569E8CD5774}"/>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17</a:t>
            </a:fld>
            <a:endParaRPr lang="en-US"/>
          </a:p>
        </p:txBody>
      </p:sp>
      <p:sp>
        <p:nvSpPr>
          <p:cNvPr id="6" name="TextBox 5">
            <a:extLst>
              <a:ext uri="{FF2B5EF4-FFF2-40B4-BE49-F238E27FC236}">
                <a16:creationId xmlns:a16="http://schemas.microsoft.com/office/drawing/2014/main" id="{0CDDFBB3-1460-B1D1-C57C-464455C990ED}"/>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43010847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CBE9-2F60-796E-9F44-CB8BEB89B060}"/>
              </a:ext>
            </a:extLst>
          </p:cNvPr>
          <p:cNvSpPr txBox="1">
            <a:spLocks noGrp="1"/>
          </p:cNvSpPr>
          <p:nvPr>
            <p:ph type="title" idx="4294967295"/>
          </p:nvPr>
        </p:nvSpPr>
        <p:spPr>
          <a:xfrm>
            <a:off x="1818967" y="626591"/>
            <a:ext cx="9744892" cy="11252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Transportation Network Company (TNC)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9" name="Subtitle">
            <a:extLst>
              <a:ext uri="{FF2B5EF4-FFF2-40B4-BE49-F238E27FC236}">
                <a16:creationId xmlns:a16="http://schemas.microsoft.com/office/drawing/2014/main" id="{8A11A93A-0AAC-952C-B118-73E856C7FCBC}"/>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5" name="TextBox">
            <a:extLst>
              <a:ext uri="{FF2B5EF4-FFF2-40B4-BE49-F238E27FC236}">
                <a16:creationId xmlns:a16="http://schemas.microsoft.com/office/drawing/2014/main" id="{059D7A18-5380-DD84-B2EE-F2253E9BBD42}"/>
              </a:ext>
            </a:extLst>
          </p:cNvPr>
          <p:cNvSpPr>
            <a:spLocks noGrp="1"/>
          </p:cNvSpPr>
          <p:nvPr>
            <p:ph idx="1"/>
          </p:nvPr>
        </p:nvSpPr>
        <p:spPr>
          <a:xfrm>
            <a:off x="1818968" y="2368633"/>
            <a:ext cx="8701446" cy="2120733"/>
          </a:xfrm>
        </p:spPr>
        <p:txBody>
          <a:bodyPr>
            <a:noAutofit/>
          </a:bodyPr>
          <a:lstStyle/>
          <a:p>
            <a:pPr marL="0" indent="0" algn="l">
              <a:lnSpc>
                <a:spcPct val="150000"/>
              </a:lnSpc>
              <a:buNone/>
            </a:pPr>
            <a:r>
              <a:rPr lang="en-US" sz="1800" i="0" dirty="0">
                <a:solidFill>
                  <a:srgbClr val="141414"/>
                </a:solidFill>
                <a:effectLst/>
                <a:latin typeface="+mn-lt"/>
              </a:rPr>
              <a:t>The Transportation Network Company (TNC) Division of the Department of Public Utilities oversees rideshare companies, rideshare services, and rideshare drivers in Massachusetts.  This would include companies like Uber and Lyft as well as their drivers.</a:t>
            </a:r>
            <a:endParaRPr lang="en-US" sz="1800" dirty="0">
              <a:latin typeface="+mn-lt"/>
            </a:endParaRPr>
          </a:p>
        </p:txBody>
      </p:sp>
      <p:sp>
        <p:nvSpPr>
          <p:cNvPr id="7" name="TextBox 6">
            <a:extLst>
              <a:ext uri="{FF2B5EF4-FFF2-40B4-BE49-F238E27FC236}">
                <a16:creationId xmlns:a16="http://schemas.microsoft.com/office/drawing/2014/main" id="{E0B711AC-16C2-DD93-04A1-1531F8A50E6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6" name="Slide Number Placeholder 1">
            <a:extLst>
              <a:ext uri="{FF2B5EF4-FFF2-40B4-BE49-F238E27FC236}">
                <a16:creationId xmlns:a16="http://schemas.microsoft.com/office/drawing/2014/main" id="{0F0A6771-E579-DBF1-96DD-59C4AF0DE0DE}"/>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18</a:t>
            </a:fld>
            <a:endParaRPr lang="en-US"/>
          </a:p>
        </p:txBody>
      </p:sp>
      <p:sp>
        <p:nvSpPr>
          <p:cNvPr id="10" name="TextBox 9">
            <a:extLst>
              <a:ext uri="{FF2B5EF4-FFF2-40B4-BE49-F238E27FC236}">
                <a16:creationId xmlns:a16="http://schemas.microsoft.com/office/drawing/2014/main" id="{53707AD6-580C-1BC0-4F7F-393092C8B9F8}"/>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1377065559"/>
      </p:ext>
    </p:extLst>
  </p:cSld>
  <p:clrMapOvr>
    <a:masterClrMapping/>
  </p:clrMapOvr>
  <mc:AlternateContent xmlns:mc="http://schemas.openxmlformats.org/markup-compatibility/2006" xmlns:p14="http://schemas.microsoft.com/office/powerpoint/2010/main">
    <mc:Choice Requires="p14">
      <p:transition spd="slow" p14:dur="4000" advTm="15000"/>
    </mc:Choice>
    <mc:Fallback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5567-6A4F-480B-AE8F-FC5BBA0FFE18}"/>
              </a:ext>
            </a:extLst>
          </p:cNvPr>
          <p:cNvSpPr>
            <a:spLocks noGrp="1"/>
          </p:cNvSpPr>
          <p:nvPr>
            <p:ph type="ctrTitle"/>
          </p:nvPr>
        </p:nvSpPr>
        <p:spPr>
          <a:xfrm>
            <a:off x="1665172" y="805040"/>
            <a:ext cx="9134374" cy="889316"/>
          </a:xfrm>
        </p:spPr>
        <p:txBody>
          <a:bodyPr>
            <a:normAutofit fontScale="90000"/>
          </a:bodyPr>
          <a:lstStyle/>
          <a:p>
            <a:r>
              <a:rPr lang="en-US" b="1" dirty="0">
                <a:solidFill>
                  <a:schemeClr val="accent1">
                    <a:lumMod val="50000"/>
                  </a:schemeClr>
                </a:solidFill>
              </a:rPr>
              <a:t>Mission Statement</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532021" y="2082226"/>
            <a:ext cx="9400676" cy="3794759"/>
          </a:xfrm>
        </p:spPr>
        <p:txBody>
          <a:bodyPr>
            <a:normAutofit fontScale="25000" lnSpcReduction="20000"/>
          </a:bodyPr>
          <a:lstStyle/>
          <a:p>
            <a:pPr algn="l">
              <a:lnSpc>
                <a:spcPct val="170000"/>
              </a:lnSpc>
            </a:pPr>
            <a:r>
              <a:rPr lang="en-US" sz="7200" b="0" i="0" dirty="0">
                <a:solidFill>
                  <a:srgbClr val="141414"/>
                </a:solidFill>
                <a:effectLst/>
                <a:latin typeface="+mn-lt"/>
              </a:rPr>
              <a:t>The Department of Public Utilities (DPU) is an adjudicatory agency overseen by a three-member Commission. It is responsible for oversight of investor-owned electric power, natural gas, and water utilities in the Commonwealth.  In addition, the DPU is charged with developing alternatives to traditional regulation, monitoring service quality, regulating safety in the transportation and gas pipeline areas, and the siting of energy facilities.  The mission of the DPU is to ensure that consumers’ rights are protected, and that utility companies are providing the most reliable service at the lowest possible cost.  The DPU oversees the public safety from transportation and gas pipeline-related accidents, and the energy facilities siting process.  The DPU seeks to promote safety, security, reliability of service, affordability, equity, and greenhouse gas emission reductions.</a:t>
            </a:r>
          </a:p>
          <a:p>
            <a:endParaRPr lang="en-US" sz="4400" dirty="0"/>
          </a:p>
        </p:txBody>
      </p:sp>
      <p:cxnSp>
        <p:nvCxnSpPr>
          <p:cNvPr id="4" name="Straight Connector 3">
            <a:extLst>
              <a:ext uri="{FF2B5EF4-FFF2-40B4-BE49-F238E27FC236}">
                <a16:creationId xmlns:a16="http://schemas.microsoft.com/office/drawing/2014/main" id="{34F9CE17-4BB3-30DE-9561-E3BE29929A84}"/>
              </a:ext>
              <a:ext uri="{C183D7F6-B498-43B3-948B-1728B52AA6E4}">
                <adec:decorative xmlns:adec="http://schemas.microsoft.com/office/drawing/2017/decorative" val="1"/>
              </a:ext>
            </a:extLst>
          </p:cNvPr>
          <p:cNvCxnSpPr/>
          <p:nvPr/>
        </p:nvCxnSpPr>
        <p:spPr>
          <a:xfrm>
            <a:off x="1665172" y="1802305"/>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21969C-C0CF-44B2-40D2-37643930CFB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5" name="Slide Number Placeholder 1">
            <a:extLst>
              <a:ext uri="{FF2B5EF4-FFF2-40B4-BE49-F238E27FC236}">
                <a16:creationId xmlns:a16="http://schemas.microsoft.com/office/drawing/2014/main" id="{CF1A1A14-9FC1-B9FC-83FD-D02E43ACF652}"/>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2</a:t>
            </a:fld>
            <a:endParaRPr lang="en-US"/>
          </a:p>
        </p:txBody>
      </p:sp>
      <p:sp>
        <p:nvSpPr>
          <p:cNvPr id="7" name="TextBox 6">
            <a:extLst>
              <a:ext uri="{FF2B5EF4-FFF2-40B4-BE49-F238E27FC236}">
                <a16:creationId xmlns:a16="http://schemas.microsoft.com/office/drawing/2014/main" id="{4D279E73-49FD-3AB9-C0FB-2544A69F1780}"/>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93443297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8076ED-94FA-20C4-F8EE-E3F15CE8997D}"/>
              </a:ext>
            </a:extLst>
          </p:cNvPr>
          <p:cNvSpPr txBox="1">
            <a:spLocks noGrp="1"/>
          </p:cNvSpPr>
          <p:nvPr>
            <p:ph type="title" idx="4294967295"/>
          </p:nvPr>
        </p:nvSpPr>
        <p:spPr>
          <a:xfrm>
            <a:off x="1694045" y="1976608"/>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The DPU Commission</a:t>
            </a:r>
          </a:p>
        </p:txBody>
      </p:sp>
      <p:cxnSp>
        <p:nvCxnSpPr>
          <p:cNvPr id="8" name="Straight Connector 7">
            <a:extLst>
              <a:ext uri="{FF2B5EF4-FFF2-40B4-BE49-F238E27FC236}">
                <a16:creationId xmlns:a16="http://schemas.microsoft.com/office/drawing/2014/main" id="{07192EBD-1004-6C38-83A2-001D4083D80E}"/>
              </a:ext>
              <a:ext uri="{C183D7F6-B498-43B3-948B-1728B52AA6E4}">
                <adec:decorative xmlns:adec="http://schemas.microsoft.com/office/drawing/2017/decorative" val="1"/>
              </a:ext>
            </a:extLst>
          </p:cNvPr>
          <p:cNvCxnSpPr/>
          <p:nvPr/>
        </p:nvCxnSpPr>
        <p:spPr>
          <a:xfrm>
            <a:off x="1732547" y="3060834"/>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540041" y="3255745"/>
            <a:ext cx="9365379" cy="1640974"/>
          </a:xfrm>
        </p:spPr>
        <p:txBody>
          <a:bodyPr>
            <a:normAutofit/>
          </a:bodyPr>
          <a:lstStyle/>
          <a:p>
            <a:pPr>
              <a:lnSpc>
                <a:spcPct val="150000"/>
              </a:lnSpc>
            </a:pPr>
            <a:r>
              <a:rPr lang="en-US" sz="1800" dirty="0">
                <a:solidFill>
                  <a:srgbClr val="141414"/>
                </a:solidFill>
                <a:effectLst/>
                <a:latin typeface="+mn-lt"/>
              </a:rPr>
              <a:t>The Department is overseen by the three-member Commonwealth Utilities Commission appointed by the Secretary of the Executive Office of Energy and Environmental Affairs with approval by the Governor. The Secretary designates one of the Commissioners as Chair. </a:t>
            </a:r>
            <a:endParaRPr lang="en-US" sz="4400" dirty="0"/>
          </a:p>
        </p:txBody>
      </p:sp>
      <p:sp>
        <p:nvSpPr>
          <p:cNvPr id="5" name="TextBox 4">
            <a:extLst>
              <a:ext uri="{FF2B5EF4-FFF2-40B4-BE49-F238E27FC236}">
                <a16:creationId xmlns:a16="http://schemas.microsoft.com/office/drawing/2014/main" id="{A13BC2D3-27DC-6102-A98C-55792199F3A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79C1876F-0C7B-AC73-7BEE-D8CE07DD58F5}"/>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3</a:t>
            </a:fld>
            <a:endParaRPr lang="en-US"/>
          </a:p>
        </p:txBody>
      </p:sp>
      <p:sp>
        <p:nvSpPr>
          <p:cNvPr id="6" name="TextBox 5">
            <a:extLst>
              <a:ext uri="{FF2B5EF4-FFF2-40B4-BE49-F238E27FC236}">
                <a16:creationId xmlns:a16="http://schemas.microsoft.com/office/drawing/2014/main" id="{F78184BB-1C7D-9795-6954-8989C92EBF1F}"/>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25026553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167584-22F1-9315-3C31-710EE45395F9}"/>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10" name="Title 1">
            <a:extLst>
              <a:ext uri="{FF2B5EF4-FFF2-40B4-BE49-F238E27FC236}">
                <a16:creationId xmlns:a16="http://schemas.microsoft.com/office/drawing/2014/main" id="{8B5F6362-4046-E049-FBD3-84C7057D19E6}"/>
              </a:ext>
            </a:extLst>
          </p:cNvPr>
          <p:cNvSpPr txBox="1">
            <a:spLocks noGrp="1"/>
          </p:cNvSpPr>
          <p:nvPr>
            <p:ph type="title" idx="4294967295"/>
          </p:nvPr>
        </p:nvSpPr>
        <p:spPr>
          <a:xfrm>
            <a:off x="1818967" y="626591"/>
            <a:ext cx="9744892" cy="686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Chair James M. (Jamie) Van Nostrand</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9" y="1824468"/>
            <a:ext cx="8173040" cy="3209064"/>
          </a:xfrm>
        </p:spPr>
        <p:txBody>
          <a:bodyPr>
            <a:normAutofit fontScale="92500" lnSpcReduction="20000"/>
          </a:bodyPr>
          <a:lstStyle/>
          <a:p>
            <a:pPr algn="l">
              <a:lnSpc>
                <a:spcPct val="150000"/>
              </a:lnSpc>
            </a:pPr>
            <a:r>
              <a:rPr lang="en-US" sz="1800" b="0" i="0" dirty="0">
                <a:solidFill>
                  <a:srgbClr val="141414"/>
                </a:solidFill>
                <a:effectLst/>
                <a:latin typeface="+mn-lt"/>
              </a:rPr>
              <a:t>Jamie Van Nostrand was appointed Chair on March 15 for a term beginning on May 1, 2023. Prior to his appointment to the DPU, Van Nostrand was the Charles M. Love, Jr. Endowed Professor and Director of the Center for Energy and Sustainable Development at the West Virginia University College of Law. He is the author of THE COAL TRAP: HOW WEST VIRGINIA WAS LEFT BEHIND IN THE CLEAN ENERGY REVOLUTION (Cambridge University Press, 2022). Before moving to WVU in July 2011, Van Nostrand spent three years as a member of the adjunct faculty at the Elisabeth </a:t>
            </a:r>
            <a:r>
              <a:rPr lang="en-US" sz="1800" b="0" i="0" dirty="0" err="1">
                <a:solidFill>
                  <a:srgbClr val="141414"/>
                </a:solidFill>
                <a:effectLst/>
                <a:latin typeface="+mn-lt"/>
              </a:rPr>
              <a:t>Haub</a:t>
            </a:r>
            <a:r>
              <a:rPr lang="en-US" sz="1800" b="0" i="0" dirty="0">
                <a:solidFill>
                  <a:srgbClr val="141414"/>
                </a:solidFill>
                <a:effectLst/>
                <a:latin typeface="+mn-lt"/>
              </a:rPr>
              <a:t> School of Law at Pace University in White Plains, NY and Executive Director of the Pace Energy and Climate Center. </a:t>
            </a:r>
            <a:endParaRPr lang="en-US" sz="1800" dirty="0"/>
          </a:p>
        </p:txBody>
      </p:sp>
      <p:pic>
        <p:nvPicPr>
          <p:cNvPr id="6" name="Picture 5" descr="Official portrait of Chair James M. (Jamie) Van Nostrand">
            <a:extLst>
              <a:ext uri="{FF2B5EF4-FFF2-40B4-BE49-F238E27FC236}">
                <a16:creationId xmlns:a16="http://schemas.microsoft.com/office/drawing/2014/main" id="{D00BD216-7354-3E57-8774-E553E4AF9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722" y="1962525"/>
            <a:ext cx="2047338" cy="3071007"/>
          </a:xfrm>
          <a:prstGeom prst="rect">
            <a:avLst/>
          </a:prstGeom>
        </p:spPr>
      </p:pic>
      <p:sp>
        <p:nvSpPr>
          <p:cNvPr id="4" name="TextBox 3">
            <a:extLst>
              <a:ext uri="{FF2B5EF4-FFF2-40B4-BE49-F238E27FC236}">
                <a16:creationId xmlns:a16="http://schemas.microsoft.com/office/drawing/2014/main" id="{859357B9-01B4-488D-B7A1-277AEF60EF2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E9A3A384-5630-E547-8771-304400865E98}"/>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4</a:t>
            </a:fld>
            <a:endParaRPr lang="en-US"/>
          </a:p>
        </p:txBody>
      </p:sp>
      <p:sp>
        <p:nvSpPr>
          <p:cNvPr id="5" name="TextBox 4">
            <a:extLst>
              <a:ext uri="{FF2B5EF4-FFF2-40B4-BE49-F238E27FC236}">
                <a16:creationId xmlns:a16="http://schemas.microsoft.com/office/drawing/2014/main" id="{3C7C028E-934A-B6CC-8FFA-D10C52328471}"/>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9016374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383E72-53C2-FD9A-3814-8F88CECFFBD8}"/>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7" name="Title 1">
            <a:extLst>
              <a:ext uri="{FF2B5EF4-FFF2-40B4-BE49-F238E27FC236}">
                <a16:creationId xmlns:a16="http://schemas.microsoft.com/office/drawing/2014/main" id="{9EB57006-1F5B-4F94-2457-2786AF1B484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Chair James M. (Jamie) Van Nostrand</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Continued</a:t>
            </a:r>
          </a:p>
        </p:txBody>
      </p:sp>
      <p:sp>
        <p:nvSpPr>
          <p:cNvPr id="5" name="TextBox 4">
            <a:extLst>
              <a:ext uri="{FF2B5EF4-FFF2-40B4-BE49-F238E27FC236}">
                <a16:creationId xmlns:a16="http://schemas.microsoft.com/office/drawing/2014/main" id="{5B139418-0A17-BBD9-EC96-4BF240713018}"/>
              </a:ext>
            </a:extLst>
          </p:cNvPr>
          <p:cNvSpPr txBox="1"/>
          <p:nvPr/>
        </p:nvSpPr>
        <p:spPr>
          <a:xfrm>
            <a:off x="1219199" y="1905734"/>
            <a:ext cx="10186219" cy="3788858"/>
          </a:xfrm>
          <a:prstGeom prst="rect">
            <a:avLst/>
          </a:prstGeom>
          <a:noFill/>
        </p:spPr>
        <p:txBody>
          <a:bodyPr wrap="square">
            <a:spAutoFit/>
          </a:bodyPr>
          <a:lstStyle/>
          <a:p>
            <a:pPr algn="l">
              <a:lnSpc>
                <a:spcPct val="150000"/>
              </a:lnSpc>
            </a:pPr>
            <a:r>
              <a:rPr lang="en-US" sz="1800" b="0" i="0" dirty="0">
                <a:solidFill>
                  <a:srgbClr val="141414"/>
                </a:solidFill>
                <a:effectLst/>
                <a:latin typeface="+mn-lt"/>
              </a:rPr>
              <a:t>Prior to his transition to law school teaching, Van Nostrand had a successful career in private law practice as a partner in the energy and environmental practice groups of two large law firms based in the Pacific Northwest (Perkins </a:t>
            </a:r>
            <a:r>
              <a:rPr lang="en-US" sz="1800" b="0" i="0" dirty="0" err="1">
                <a:solidFill>
                  <a:srgbClr val="141414"/>
                </a:solidFill>
                <a:effectLst/>
                <a:latin typeface="+mn-lt"/>
              </a:rPr>
              <a:t>Coie</a:t>
            </a:r>
            <a:r>
              <a:rPr lang="en-US" sz="1800" b="0" i="0" dirty="0">
                <a:solidFill>
                  <a:srgbClr val="141414"/>
                </a:solidFill>
                <a:effectLst/>
                <a:latin typeface="+mn-lt"/>
              </a:rPr>
              <a:t> LLP and </a:t>
            </a:r>
            <a:r>
              <a:rPr lang="en-US" sz="1800" b="0" i="0" dirty="0" err="1">
                <a:solidFill>
                  <a:srgbClr val="141414"/>
                </a:solidFill>
                <a:effectLst/>
                <a:latin typeface="+mn-lt"/>
              </a:rPr>
              <a:t>Stoel</a:t>
            </a:r>
            <a:r>
              <a:rPr lang="en-US" sz="1800" b="0" i="0" dirty="0">
                <a:solidFill>
                  <a:srgbClr val="141414"/>
                </a:solidFill>
                <a:effectLst/>
                <a:latin typeface="+mn-lt"/>
              </a:rPr>
              <a:t> Rives LLP). In his 22-year career in private practice, Van Nostrand represented energy clients in state regulatory proceedings in eight western states, as well as proceedings before the Federal Energy Regulatory Commission. Mr. Van Nostrand was recognized by the Energy Bar Association as its 2007 State Regulatory Practitioner of the Year.</a:t>
            </a:r>
          </a:p>
          <a:p>
            <a:pPr algn="l">
              <a:lnSpc>
                <a:spcPct val="150000"/>
              </a:lnSpc>
            </a:pPr>
            <a:r>
              <a:rPr lang="en-US" sz="1800" b="0" i="0" dirty="0">
                <a:solidFill>
                  <a:srgbClr val="141414"/>
                </a:solidFill>
                <a:effectLst/>
                <a:latin typeface="+mn-lt"/>
              </a:rPr>
              <a:t>Mr. Van Nostrand received his LL.M. in Environmental Law from the Elisabeth </a:t>
            </a:r>
            <a:r>
              <a:rPr lang="en-US" sz="1800" b="0" i="0" dirty="0" err="1">
                <a:solidFill>
                  <a:srgbClr val="141414"/>
                </a:solidFill>
                <a:effectLst/>
                <a:latin typeface="+mn-lt"/>
              </a:rPr>
              <a:t>Haub</a:t>
            </a:r>
            <a:r>
              <a:rPr lang="en-US" sz="1800" b="0" i="0" dirty="0">
                <a:solidFill>
                  <a:srgbClr val="141414"/>
                </a:solidFill>
                <a:effectLst/>
                <a:latin typeface="+mn-lt"/>
              </a:rPr>
              <a:t> School of Law at Pace University, his J.D. from the University of Iowa College of Law, his master’s degree in economics from SUNY at Albany, and an undergraduate degree in economics from the University of Northern Iowa.</a:t>
            </a:r>
          </a:p>
        </p:txBody>
      </p:sp>
      <p:sp>
        <p:nvSpPr>
          <p:cNvPr id="3" name="TextBox 2">
            <a:extLst>
              <a:ext uri="{FF2B5EF4-FFF2-40B4-BE49-F238E27FC236}">
                <a16:creationId xmlns:a16="http://schemas.microsoft.com/office/drawing/2014/main" id="{882F807F-6AE0-B5E9-E44A-43207685554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5</a:t>
            </a:fld>
            <a:endParaRPr lang="en-US"/>
          </a:p>
        </p:txBody>
      </p:sp>
      <p:sp>
        <p:nvSpPr>
          <p:cNvPr id="4" name="TextBox 3">
            <a:extLst>
              <a:ext uri="{FF2B5EF4-FFF2-40B4-BE49-F238E27FC236}">
                <a16:creationId xmlns:a16="http://schemas.microsoft.com/office/drawing/2014/main" id="{86B82D6C-798D-CDEA-024D-6A62633BADEE}"/>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42065788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3E49DBA-5C92-D0D2-5F0B-912464CD063A}"/>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10" name="Title 1">
            <a:extLst>
              <a:ext uri="{FF2B5EF4-FFF2-40B4-BE49-F238E27FC236}">
                <a16:creationId xmlns:a16="http://schemas.microsoft.com/office/drawing/2014/main" id="{6ABC79B5-0435-A16D-7934-783EF5B1108C}"/>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Commissioner Cecile M. Fraser, Esq.</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72464" y="1748417"/>
            <a:ext cx="8115567" cy="3830857"/>
          </a:xfrm>
        </p:spPr>
        <p:txBody>
          <a:bodyPr>
            <a:noAutofit/>
          </a:bodyPr>
          <a:lstStyle/>
          <a:p>
            <a:pPr algn="l">
              <a:lnSpc>
                <a:spcPct val="150000"/>
              </a:lnSpc>
            </a:pPr>
            <a:r>
              <a:rPr lang="en-US" sz="1800" b="0" i="0" dirty="0">
                <a:solidFill>
                  <a:srgbClr val="141414"/>
                </a:solidFill>
                <a:effectLst/>
                <a:latin typeface="+mn-lt"/>
              </a:rPr>
              <a:t>Cecile Fraser was first appointed as a Commissioner to the Department of Public Utilities in June of 2017. In January 2023, she was appointed Acting Chair, and served as Acting Chair until May 1, 2023. Prior to her appointment, Fraser served with the Department as counsel in the Division of Regional and Federal Affairs and the Consumer Division. Fraser is an attorney with over a decade of experience in the energy and utilities industry. Prior to joining the Department, Fraser worked in private law practice and as an in-house counsel engaged in a range of matters involving utility rates and regulation, infrastructure siting, consumer service issues and related activities. </a:t>
            </a:r>
            <a:endParaRPr lang="en-US" sz="1800" dirty="0">
              <a:latin typeface="+mn-lt"/>
            </a:endParaRPr>
          </a:p>
        </p:txBody>
      </p:sp>
      <p:pic>
        <p:nvPicPr>
          <p:cNvPr id="6" name="Picture 5" descr="Official portrait of Commissioner Cecile M Fraser, Esq.">
            <a:extLst>
              <a:ext uri="{FF2B5EF4-FFF2-40B4-BE49-F238E27FC236}">
                <a16:creationId xmlns:a16="http://schemas.microsoft.com/office/drawing/2014/main" id="{2D2D4A01-D027-17D6-3499-3A49CD598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40" y="1849487"/>
            <a:ext cx="2253744" cy="3381538"/>
          </a:xfrm>
          <a:prstGeom prst="rect">
            <a:avLst/>
          </a:prstGeom>
        </p:spPr>
      </p:pic>
      <p:sp>
        <p:nvSpPr>
          <p:cNvPr id="4" name="TextBox 3">
            <a:extLst>
              <a:ext uri="{FF2B5EF4-FFF2-40B4-BE49-F238E27FC236}">
                <a16:creationId xmlns:a16="http://schemas.microsoft.com/office/drawing/2014/main" id="{15C527EF-A0C4-D58E-9062-0E4910A49AF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B1BB5A7A-3411-6727-0EAB-2C48EDDEC4E0}"/>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6</a:t>
            </a:fld>
            <a:endParaRPr lang="en-US"/>
          </a:p>
        </p:txBody>
      </p:sp>
      <p:sp>
        <p:nvSpPr>
          <p:cNvPr id="5" name="TextBox 4">
            <a:extLst>
              <a:ext uri="{FF2B5EF4-FFF2-40B4-BE49-F238E27FC236}">
                <a16:creationId xmlns:a16="http://schemas.microsoft.com/office/drawing/2014/main" id="{191B37BC-2109-CC4F-0BA6-E30F9A4C1ECB}"/>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28361341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B28D7F-FF45-2B43-7BDF-C747FCD0EB82}"/>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4" name="Title 1">
            <a:extLst>
              <a:ext uri="{FF2B5EF4-FFF2-40B4-BE49-F238E27FC236}">
                <a16:creationId xmlns:a16="http://schemas.microsoft.com/office/drawing/2014/main" id="{A28C0590-5FDF-0A29-9C77-8CD6BC981CFF}"/>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Commissioner Cecile M. Fraser, Esq.</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Continued</a:t>
            </a:r>
          </a:p>
        </p:txBody>
      </p:sp>
      <p:sp>
        <p:nvSpPr>
          <p:cNvPr id="5" name="TextBox 4">
            <a:extLst>
              <a:ext uri="{FF2B5EF4-FFF2-40B4-BE49-F238E27FC236}">
                <a16:creationId xmlns:a16="http://schemas.microsoft.com/office/drawing/2014/main" id="{5B139418-0A17-BBD9-EC96-4BF240713018}"/>
              </a:ext>
            </a:extLst>
          </p:cNvPr>
          <p:cNvSpPr txBox="1"/>
          <p:nvPr/>
        </p:nvSpPr>
        <p:spPr>
          <a:xfrm>
            <a:off x="1219200" y="2416338"/>
            <a:ext cx="9826752" cy="1711366"/>
          </a:xfrm>
          <a:prstGeom prst="rect">
            <a:avLst/>
          </a:prstGeom>
          <a:noFill/>
        </p:spPr>
        <p:txBody>
          <a:bodyPr wrap="square">
            <a:spAutoFit/>
          </a:bodyPr>
          <a:lstStyle/>
          <a:p>
            <a:pPr algn="l">
              <a:lnSpc>
                <a:spcPct val="150000"/>
              </a:lnSpc>
            </a:pPr>
            <a:r>
              <a:rPr lang="en-US" sz="1800" b="0" i="0" dirty="0">
                <a:solidFill>
                  <a:srgbClr val="141414"/>
                </a:solidFill>
                <a:effectLst/>
                <a:latin typeface="+mn-lt"/>
              </a:rPr>
              <a:t>As counsel with the Department, Fraser has worked on issues involving New England’s wholesale electric markets and transmission system, as well as consumer issues. Fraser received a Bachelor of Arts degree in Political Science from Fordham University and her J.D. from Rutgers University School of Law-Camden.</a:t>
            </a:r>
          </a:p>
        </p:txBody>
      </p:sp>
      <p:sp>
        <p:nvSpPr>
          <p:cNvPr id="3" name="TextBox 2">
            <a:extLst>
              <a:ext uri="{FF2B5EF4-FFF2-40B4-BE49-F238E27FC236}">
                <a16:creationId xmlns:a16="http://schemas.microsoft.com/office/drawing/2014/main" id="{99E66CAD-7DF4-FA5C-B01D-9462B9A6C3E0}"/>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7</a:t>
            </a:fld>
            <a:endParaRPr lang="en-US"/>
          </a:p>
        </p:txBody>
      </p:sp>
      <p:sp>
        <p:nvSpPr>
          <p:cNvPr id="6" name="TextBox 5">
            <a:extLst>
              <a:ext uri="{FF2B5EF4-FFF2-40B4-BE49-F238E27FC236}">
                <a16:creationId xmlns:a16="http://schemas.microsoft.com/office/drawing/2014/main" id="{3E13C08C-F80E-5F6C-5314-7226CF9A3E33}"/>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14207307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B6AC61F-6C2B-B046-215B-C506CED3545F}"/>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13" name="Title 1">
            <a:extLst>
              <a:ext uri="{FF2B5EF4-FFF2-40B4-BE49-F238E27FC236}">
                <a16:creationId xmlns:a16="http://schemas.microsoft.com/office/drawing/2014/main" id="{032B15DF-A8D8-2DBE-5BE7-86C2BC2EDD84}"/>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Commissioner Staci Rubin, Esq., MPH, MELP</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9" y="1748417"/>
            <a:ext cx="8173040" cy="4087367"/>
          </a:xfrm>
        </p:spPr>
        <p:txBody>
          <a:bodyPr>
            <a:noAutofit/>
          </a:bodyPr>
          <a:lstStyle/>
          <a:p>
            <a:pPr algn="l">
              <a:lnSpc>
                <a:spcPct val="150000"/>
              </a:lnSpc>
            </a:pPr>
            <a:r>
              <a:rPr lang="en-US" sz="1800" b="0" i="0" dirty="0">
                <a:solidFill>
                  <a:srgbClr val="141414"/>
                </a:solidFill>
                <a:effectLst/>
                <a:latin typeface="+mn-lt"/>
              </a:rPr>
              <a:t>Staci Rubin was appointed as a Commissioner to the Department of Public Utilities in April 2023 marking her return to the agency. Prior to her appointment, Rubin was the Vice President, Environmental Justice at Conservation Law Foundation (CLF) where she partnered with residents of historically marginalized communities to address challenges regarding transportation, climate justice, zero waste, and lead poisoning prevention in the six New England states.  She embedded environmental justice throughout CLF’s culture and achieved victories using a community lawyering approach to improve transit operations and prevent energy and waste facilities in low-income communities and communities of color.  Rubin successfully advocated for environmental justice laws in Massachusetts and Vermont.  </a:t>
            </a:r>
          </a:p>
        </p:txBody>
      </p:sp>
      <p:pic>
        <p:nvPicPr>
          <p:cNvPr id="6" name="Picture 5" descr="Official portrait of Commissioner Staci Rubin, Esq., MPH MELP">
            <a:extLst>
              <a:ext uri="{FF2B5EF4-FFF2-40B4-BE49-F238E27FC236}">
                <a16:creationId xmlns:a16="http://schemas.microsoft.com/office/drawing/2014/main" id="{00B336C6-CCAE-4003-5A26-4E8F6A204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37" y="1942857"/>
            <a:ext cx="2441344" cy="2441344"/>
          </a:xfrm>
          <a:prstGeom prst="rect">
            <a:avLst/>
          </a:prstGeom>
        </p:spPr>
      </p:pic>
      <p:sp>
        <p:nvSpPr>
          <p:cNvPr id="4" name="TextBox 3">
            <a:extLst>
              <a:ext uri="{FF2B5EF4-FFF2-40B4-BE49-F238E27FC236}">
                <a16:creationId xmlns:a16="http://schemas.microsoft.com/office/drawing/2014/main" id="{6C806A04-7828-03D5-3F50-EDE7FE3462E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1A93C8D7-FC88-38CD-9EFC-FE3E35239F41}"/>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8</a:t>
            </a:fld>
            <a:endParaRPr lang="en-US"/>
          </a:p>
        </p:txBody>
      </p:sp>
      <p:sp>
        <p:nvSpPr>
          <p:cNvPr id="5" name="TextBox 4">
            <a:extLst>
              <a:ext uri="{FF2B5EF4-FFF2-40B4-BE49-F238E27FC236}">
                <a16:creationId xmlns:a16="http://schemas.microsoft.com/office/drawing/2014/main" id="{8CD223E5-F954-84C9-5530-A60825A71655}"/>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11704445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92EA4E-98B8-5B2D-94D2-6F612ED49190}"/>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3" name="Title 1">
            <a:extLst>
              <a:ext uri="{FF2B5EF4-FFF2-40B4-BE49-F238E27FC236}">
                <a16:creationId xmlns:a16="http://schemas.microsoft.com/office/drawing/2014/main" id="{3446E829-FD02-A02E-1D88-5526C20C05F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Commissioner Staci Rubin, Esq., MPH, MELP</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Continued</a:t>
            </a:r>
          </a:p>
        </p:txBody>
      </p:sp>
      <p:sp>
        <p:nvSpPr>
          <p:cNvPr id="5" name="TextBox 4">
            <a:extLst>
              <a:ext uri="{FF2B5EF4-FFF2-40B4-BE49-F238E27FC236}">
                <a16:creationId xmlns:a16="http://schemas.microsoft.com/office/drawing/2014/main" id="{5B139418-0A17-BBD9-EC96-4BF240713018}"/>
              </a:ext>
            </a:extLst>
          </p:cNvPr>
          <p:cNvSpPr txBox="1"/>
          <p:nvPr/>
        </p:nvSpPr>
        <p:spPr>
          <a:xfrm>
            <a:off x="1032386" y="1697985"/>
            <a:ext cx="10392697" cy="4204356"/>
          </a:xfrm>
          <a:prstGeom prst="rect">
            <a:avLst/>
          </a:prstGeom>
          <a:noFill/>
        </p:spPr>
        <p:txBody>
          <a:bodyPr wrap="square">
            <a:spAutoFit/>
          </a:bodyPr>
          <a:lstStyle/>
          <a:p>
            <a:pPr algn="l">
              <a:lnSpc>
                <a:spcPct val="150000"/>
              </a:lnSpc>
            </a:pPr>
            <a:r>
              <a:rPr lang="en-US" b="0" i="0" dirty="0">
                <a:solidFill>
                  <a:srgbClr val="141414"/>
                </a:solidFill>
                <a:effectLst/>
              </a:rPr>
              <a:t>Prior to CLF, Rubin served as Senior Counsel and Hearing Officer at the Department of Public Utilities where she specialized in distributed generation and public records matters.  Preceding her role in state government, she was the Senior Attorney and Director of the Environmental Justice Legal Services program at Alternatives for Community &amp; Environment, Inc. where she provided legal representation to resident groups and nonprofit organizations in low-income communities and communities of color regarding energy efficiency, transit fare programs, energy facility siting, community gardening, and other community-led initiatives.  She has also taught Energy Law and Policy at Northeastern University School of Law.</a:t>
            </a:r>
          </a:p>
          <a:p>
            <a:pPr algn="l">
              <a:lnSpc>
                <a:spcPct val="150000"/>
              </a:lnSpc>
            </a:pPr>
            <a:r>
              <a:rPr lang="en-US" b="0" i="0" dirty="0">
                <a:solidFill>
                  <a:srgbClr val="141414"/>
                </a:solidFill>
                <a:effectLst/>
              </a:rPr>
              <a:t>Rubin earned a law degree from Northeastern University School of Law, a Master of Public Health degree from Tufts University School of Medicine, a Master of Environmental Law and Policy degree from Vermont Law School, and an undergraduate degree from New York University.</a:t>
            </a:r>
          </a:p>
        </p:txBody>
      </p:sp>
      <p:sp>
        <p:nvSpPr>
          <p:cNvPr id="7" name="TextBox 6">
            <a:extLst>
              <a:ext uri="{FF2B5EF4-FFF2-40B4-BE49-F238E27FC236}">
                <a16:creationId xmlns:a16="http://schemas.microsoft.com/office/drawing/2014/main" id="{2C47C3AA-C7A3-D269-4629-59C4CF6FFF37}"/>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9</a:t>
            </a:fld>
            <a:endParaRPr lang="en-US"/>
          </a:p>
        </p:txBody>
      </p:sp>
      <p:sp>
        <p:nvSpPr>
          <p:cNvPr id="8" name="TextBox 7">
            <a:extLst>
              <a:ext uri="{FF2B5EF4-FFF2-40B4-BE49-F238E27FC236}">
                <a16:creationId xmlns:a16="http://schemas.microsoft.com/office/drawing/2014/main" id="{B9A75755-2713-0B1D-1BF9-0E2F1910DC70}"/>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1427257899"/>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7D4D32D805F14A8D0D8D8EB369A377" ma:contentTypeVersion="15" ma:contentTypeDescription="Create a new document." ma:contentTypeScope="" ma:versionID="869a9d83cf260e78911d0b3b22bb26af">
  <xsd:schema xmlns:xsd="http://www.w3.org/2001/XMLSchema" xmlns:xs="http://www.w3.org/2001/XMLSchema" xmlns:p="http://schemas.microsoft.com/office/2006/metadata/properties" xmlns:ns2="7d760940-fc31-4611-9c6d-34001d01958e" xmlns:ns3="7b83dbe2-6fd2-449a-a932-0d75829bf641" targetNamespace="http://schemas.microsoft.com/office/2006/metadata/properties" ma:root="true" ma:fieldsID="6a7ee75f62466ba2cab0f3a65622ebb3" ns2:_="" ns3:_="">
    <xsd:import namespace="7d760940-fc31-4611-9c6d-34001d01958e"/>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60940-fc31-4611-9c6d-34001d019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32bd6da-2edc-42be-afbe-7966d944dce0}"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760940-fc31-4611-9c6d-34001d01958e">
      <Terms xmlns="http://schemas.microsoft.com/office/infopath/2007/PartnerControls"/>
    </lcf76f155ced4ddcb4097134ff3c332f>
    <TaxCatchAll xmlns="7b83dbe2-6fd2-449a-a932-0d75829bf641" xsi:nil="true"/>
  </documentManagement>
</p:properties>
</file>

<file path=customXml/itemProps1.xml><?xml version="1.0" encoding="utf-8"?>
<ds:datastoreItem xmlns:ds="http://schemas.openxmlformats.org/officeDocument/2006/customXml" ds:itemID="{41B1D1F0-65AA-4361-9F91-B7028ED70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760940-fc31-4611-9c6d-34001d01958e"/>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8388F7-9673-4834-AD98-0AA20C1F0049}">
  <ds:schemaRefs>
    <ds:schemaRef ds:uri="http://schemas.microsoft.com/sharepoint/v3/contenttype/forms"/>
  </ds:schemaRefs>
</ds:datastoreItem>
</file>

<file path=customXml/itemProps3.xml><?xml version="1.0" encoding="utf-8"?>
<ds:datastoreItem xmlns:ds="http://schemas.openxmlformats.org/officeDocument/2006/customXml" ds:itemID="{2E3E05A4-841E-4856-A673-AA7BD6716E60}">
  <ds:schemaRefs>
    <ds:schemaRef ds:uri="7b83dbe2-6fd2-449a-a932-0d75829bf641"/>
    <ds:schemaRef ds:uri="7d760940-fc31-4611-9c6d-34001d01958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1438</TotalTime>
  <Words>1925</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Baskerville Old Face</vt:lpstr>
      <vt:lpstr>Calibri</vt:lpstr>
      <vt:lpstr>Wingdings</vt:lpstr>
      <vt:lpstr>Office Theme</vt:lpstr>
      <vt:lpstr>The Department of Public Utilities (DPU)</vt:lpstr>
      <vt:lpstr>Mission Statement</vt:lpstr>
      <vt:lpstr>The DPU Commission</vt:lpstr>
      <vt:lpstr>Chair James M. (Jamie) Van Nostrand</vt:lpstr>
      <vt:lpstr>Chair James M. (Jamie) Van Nostrand  Continued</vt:lpstr>
      <vt:lpstr>Commissioner Cecile M. Fraser, Esq.</vt:lpstr>
      <vt:lpstr>Commissioner Cecile M. Fraser, Esq.  Continued</vt:lpstr>
      <vt:lpstr>Commissioner Staci Rubin, Esq., MPH, MELP</vt:lpstr>
      <vt:lpstr>Commissioner Staci Rubin, Esq., MPH, MELP  Continued</vt:lpstr>
      <vt:lpstr>DPU Divisions</vt:lpstr>
      <vt:lpstr>Consumer Division</vt:lpstr>
      <vt:lpstr>Electric Power Division</vt:lpstr>
      <vt:lpstr>Gas Division</vt:lpstr>
      <vt:lpstr>Pipeline Safety Division</vt:lpstr>
      <vt:lpstr>Siting Division</vt:lpstr>
      <vt:lpstr>Siting Division  Continued</vt:lpstr>
      <vt:lpstr>Transportation Oversight Division</vt:lpstr>
      <vt:lpstr>Transportation Network Company (TNC) Division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Wayne (DPU)</dc:creator>
  <cp:lastModifiedBy>Kelly, Alanna (DPU)</cp:lastModifiedBy>
  <cp:revision>7</cp:revision>
  <dcterms:created xsi:type="dcterms:W3CDTF">2020-07-08T16:00:40Z</dcterms:created>
  <dcterms:modified xsi:type="dcterms:W3CDTF">2025-09-08T15:58:05Z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10549000.0000000</vt:lpwstr>
  </property>
  <property fmtid="{D5CDD505-2E9C-101B-9397-08002B2CF9AE}" pid="3" name="ContentTypeId">
    <vt:lpwstr>0x010100F77D4D32D805F14A8D0D8D8EB369A377</vt:lpwstr>
  </property>
  <property fmtid="{D5CDD505-2E9C-101B-9397-08002B2CF9AE}" pid="4" name="MediaServiceImageTags">
    <vt:lpwstr/>
  </property>
</Properties>
</file>