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7.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authors.xml" ContentType="application/vnd.ms-powerpoint.authors+xml"/>
  <Override PartName="/ppt/theme/themeOverride8.xml" ContentType="application/vnd.openxmlformats-officedocument.themeOverride+xml"/>
  <Override PartName="/ppt/theme/themeOverride10.xml" ContentType="application/vnd.openxmlformats-officedocument.themeOverride+xml"/>
  <Override PartName="/ppt/theme/themeOverride9.xml" ContentType="application/vnd.openxmlformats-officedocument.themeOverride+xml"/>
  <Override PartName="/ppt/theme/theme1.xml" ContentType="application/vnd.openxmlformats-officedocument.theme+xml"/>
  <Override PartName="/ppt/theme/themeOverride11.xml" ContentType="application/vnd.openxmlformats-officedocument.themeOverrid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ppt/tags/tag1.xml" ContentType="application/vnd.openxmlformats-officedocument.presentationml.tag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75" r:id="rId7"/>
    <p:sldId id="261" r:id="rId8"/>
    <p:sldId id="262" r:id="rId9"/>
    <p:sldId id="263" r:id="rId10"/>
    <p:sldId id="264" r:id="rId11"/>
    <p:sldId id="274" r:id="rId12"/>
    <p:sldId id="265" r:id="rId13"/>
    <p:sldId id="266" r:id="rId14"/>
    <p:sldId id="268" r:id="rId15"/>
    <p:sldId id="267" r:id="rId16"/>
    <p:sldId id="269" r:id="rId17"/>
    <p:sldId id="270" r:id="rId18"/>
    <p:sldId id="271" r:id="rId19"/>
    <p:sldId id="273" r:id="rId20"/>
    <p:sldId id="272" r:id="rId21"/>
  </p:sldIdLst>
  <p:sldSz cx="12192000" cy="6858000"/>
  <p:notesSz cx="7010400" cy="9296400"/>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13AE018-55BC-1F10-AF61-4F7655A1AF7B}" name="Jamie Hoare" initials="JH" userId="S::jamie.hoare@gonetspeed.com::014d68ec-3dd7-4bd8-a6b0-49832694cb2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03" autoAdjust="0"/>
    <p:restoredTop sz="94660"/>
  </p:normalViewPr>
  <p:slideViewPr>
    <p:cSldViewPr snapToGrid="0">
      <p:cViewPr varScale="1">
        <p:scale>
          <a:sx n="76" d="100"/>
          <a:sy n="76" d="100"/>
        </p:scale>
        <p:origin x="96" y="354"/>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 Id="rId27" Type="http://schemas.microsoft.com/office/2018/10/relationships/authors" Target="authors.xml"/><Relationship Id="rId30"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3_Section Header">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4E1CAFC-7F6B-5413-CF89-E6751893D79E}"/>
              </a:ext>
            </a:extLst>
          </p:cNvPr>
          <p:cNvSpPr/>
          <p:nvPr/>
        </p:nvSpPr>
        <p:spPr>
          <a:xfrm>
            <a:off x="-13164" y="0"/>
            <a:ext cx="12218328" cy="6858000"/>
          </a:xfrm>
          <a:prstGeom prst="rect">
            <a:avLst/>
          </a:prstGeom>
          <a:gradFill>
            <a:gsLst>
              <a:gs pos="100000">
                <a:srgbClr val="10C1E6"/>
              </a:gs>
              <a:gs pos="21000">
                <a:srgbClr val="624099"/>
              </a:gs>
            </a:gsLst>
            <a:lin ang="192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01B08A"/>
              </a:solidFill>
            </a:endParaRPr>
          </a:p>
        </p:txBody>
      </p:sp>
      <p:pic>
        <p:nvPicPr>
          <p:cNvPr id="20" name="Picture 19" descr="A white letter g in a circle&#10;&#10;Description automatically generated">
            <a:extLst>
              <a:ext uri="{FF2B5EF4-FFF2-40B4-BE49-F238E27FC236}">
                <a16:creationId xmlns:a16="http://schemas.microsoft.com/office/drawing/2014/main" id="{FC315CC4-2522-F4E3-3083-B171630BD053}"/>
              </a:ext>
            </a:extLst>
          </p:cNvPr>
          <p:cNvPicPr>
            <a:picLocks noChangeAspect="1"/>
          </p:cNvPicPr>
          <p:nvPr/>
        </p:nvPicPr>
        <p:blipFill>
          <a:blip r:embed="rId2" cstate="screen">
            <a:alphaModFix amt="8000"/>
            <a:extLst>
              <a:ext uri="{28A0092B-C50C-407E-A947-70E740481C1C}">
                <a14:useLocalDpi xmlns:a14="http://schemas.microsoft.com/office/drawing/2010/main"/>
              </a:ext>
            </a:extLst>
          </a:blip>
          <a:srcRect/>
          <a:stretch/>
        </p:blipFill>
        <p:spPr>
          <a:xfrm>
            <a:off x="-1" y="618638"/>
            <a:ext cx="7587919" cy="6239362"/>
          </a:xfrm>
          <a:prstGeom prst="rect">
            <a:avLst/>
          </a:prstGeom>
        </p:spPr>
      </p:pic>
      <p:sp>
        <p:nvSpPr>
          <p:cNvPr id="6" name="Round Same Side Corner Rectangle 5">
            <a:extLst>
              <a:ext uri="{FF2B5EF4-FFF2-40B4-BE49-F238E27FC236}">
                <a16:creationId xmlns:a16="http://schemas.microsoft.com/office/drawing/2014/main" id="{D4EB85B2-1E5E-47B8-3EBF-20E1E842EC7F}"/>
              </a:ext>
            </a:extLst>
          </p:cNvPr>
          <p:cNvSpPr/>
          <p:nvPr/>
        </p:nvSpPr>
        <p:spPr>
          <a:xfrm rot="5400000">
            <a:off x="1901951" y="1115569"/>
            <a:ext cx="1298445" cy="5102354"/>
          </a:xfrm>
          <a:prstGeom prst="round2SameRect">
            <a:avLst/>
          </a:prstGeom>
          <a:solidFill>
            <a:schemeClr val="bg1"/>
          </a:solidFill>
          <a:ln w="381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91439" rIns="91439" bIns="91439" numCol="1" spcCol="38100" rtlCol="0" anchor="ctr">
            <a:spAutoFit/>
          </a:bodyPr>
          <a:lstStyle/>
          <a:p>
            <a:pPr marL="0" marR="0" indent="0" algn="l" defTabSz="1828800" rtl="0" fontAlgn="auto" latinLnBrk="0" hangingPunct="0">
              <a:lnSpc>
                <a:spcPct val="100000"/>
              </a:lnSpc>
              <a:spcBef>
                <a:spcPts val="0"/>
              </a:spcBef>
              <a:spcAft>
                <a:spcPts val="0"/>
              </a:spcAft>
              <a:buClrTx/>
              <a:buSzTx/>
              <a:buFontTx/>
              <a:buNone/>
              <a:tabLst/>
            </a:pPr>
            <a:endParaRPr kumimoji="0" lang="en-US" sz="3600" b="0" i="0" u="none" strike="noStrike" cap="none" spc="0" normalizeH="0" baseline="0">
              <a:ln>
                <a:noFill/>
              </a:ln>
              <a:solidFill>
                <a:srgbClr val="000000"/>
              </a:solidFill>
              <a:effectLst/>
              <a:uFillTx/>
              <a:latin typeface="+mj-lt"/>
              <a:ea typeface="+mj-ea"/>
              <a:cs typeface="+mj-cs"/>
              <a:sym typeface="Calibri"/>
            </a:endParaRPr>
          </a:p>
        </p:txBody>
      </p:sp>
      <p:pic>
        <p:nvPicPr>
          <p:cNvPr id="22" name="Picture 21">
            <a:extLst>
              <a:ext uri="{FF2B5EF4-FFF2-40B4-BE49-F238E27FC236}">
                <a16:creationId xmlns:a16="http://schemas.microsoft.com/office/drawing/2014/main" id="{18631355-0A84-7F25-954C-AB2B44342772}"/>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501999" y="3234734"/>
            <a:ext cx="3856601" cy="869998"/>
          </a:xfrm>
          <a:prstGeom prst="rect">
            <a:avLst/>
          </a:prstGeom>
        </p:spPr>
      </p:pic>
      <p:sp>
        <p:nvSpPr>
          <p:cNvPr id="3" name="Title 1">
            <a:extLst>
              <a:ext uri="{FF2B5EF4-FFF2-40B4-BE49-F238E27FC236}">
                <a16:creationId xmlns:a16="http://schemas.microsoft.com/office/drawing/2014/main" id="{8275E409-9A4E-DE10-798B-E4A1AF2A7A30}"/>
              </a:ext>
            </a:extLst>
          </p:cNvPr>
          <p:cNvSpPr>
            <a:spLocks noGrp="1"/>
          </p:cNvSpPr>
          <p:nvPr>
            <p:ph type="title" hasCustomPrompt="1"/>
          </p:nvPr>
        </p:nvSpPr>
        <p:spPr>
          <a:xfrm>
            <a:off x="429775" y="4603369"/>
            <a:ext cx="10095311" cy="1064538"/>
          </a:xfrm>
        </p:spPr>
        <p:txBody>
          <a:bodyPr>
            <a:noAutofit/>
          </a:bodyPr>
          <a:lstStyle>
            <a:lvl1pPr>
              <a:defRPr sz="6600" baseline="0">
                <a:solidFill>
                  <a:schemeClr val="bg1"/>
                </a:solidFill>
              </a:defRPr>
            </a:lvl1pPr>
          </a:lstStyle>
          <a:p>
            <a:r>
              <a:rPr lang="en-US"/>
              <a:t>Presentation Title</a:t>
            </a:r>
          </a:p>
        </p:txBody>
      </p:sp>
      <p:sp>
        <p:nvSpPr>
          <p:cNvPr id="4" name="Text Placeholder 8">
            <a:extLst>
              <a:ext uri="{FF2B5EF4-FFF2-40B4-BE49-F238E27FC236}">
                <a16:creationId xmlns:a16="http://schemas.microsoft.com/office/drawing/2014/main" id="{035F34B6-1C13-B111-72C8-191813FE5838}"/>
              </a:ext>
            </a:extLst>
          </p:cNvPr>
          <p:cNvSpPr>
            <a:spLocks noGrp="1"/>
          </p:cNvSpPr>
          <p:nvPr>
            <p:ph type="body" sz="quarter" idx="10" hasCustomPrompt="1"/>
          </p:nvPr>
        </p:nvSpPr>
        <p:spPr>
          <a:xfrm>
            <a:off x="429774" y="5506790"/>
            <a:ext cx="8330011" cy="732572"/>
          </a:xfrm>
        </p:spPr>
        <p:txBody>
          <a:bodyPr>
            <a:noAutofit/>
          </a:bodyPr>
          <a:lstStyle>
            <a:lvl1pPr marL="0" indent="0">
              <a:buNone/>
              <a:defRPr sz="4400" b="0" i="0" baseline="0">
                <a:solidFill>
                  <a:schemeClr val="bg1"/>
                </a:solidFill>
                <a:latin typeface="DM Sans" pitchFamily="2" charset="77"/>
              </a:defRPr>
            </a:lvl1pPr>
          </a:lstStyle>
          <a:p>
            <a:pPr lvl="0"/>
            <a:r>
              <a:rPr lang="en-US"/>
              <a:t>Subtitle – Placeholder Text</a:t>
            </a:r>
          </a:p>
        </p:txBody>
      </p:sp>
    </p:spTree>
    <p:extLst>
      <p:ext uri="{BB962C8B-B14F-4D97-AF65-F5344CB8AC3E}">
        <p14:creationId xmlns:p14="http://schemas.microsoft.com/office/powerpoint/2010/main" val="4178156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pic>
        <p:nvPicPr>
          <p:cNvPr id="3" name="Picture 2" descr="A blue and purple logo&#10;&#10;Description automatically generated">
            <a:extLst>
              <a:ext uri="{FF2B5EF4-FFF2-40B4-BE49-F238E27FC236}">
                <a16:creationId xmlns:a16="http://schemas.microsoft.com/office/drawing/2014/main" id="{5161281E-2F19-140C-8BB9-ADC544E3DCF4}"/>
              </a:ext>
            </a:extLst>
          </p:cNvPr>
          <p:cNvPicPr>
            <a:picLocks noChangeAspect="1"/>
          </p:cNvPicPr>
          <p:nvPr/>
        </p:nvPicPr>
        <p:blipFill>
          <a:blip r:embed="rId3" cstate="screen">
            <a:alphaModFix amt="10000"/>
            <a:extLst>
              <a:ext uri="{28A0092B-C50C-407E-A947-70E740481C1C}">
                <a14:useLocalDpi xmlns:a14="http://schemas.microsoft.com/office/drawing/2010/main"/>
              </a:ext>
            </a:extLst>
          </a:blip>
          <a:srcRect t="-9528" r="-21863"/>
          <a:stretch/>
        </p:blipFill>
        <p:spPr>
          <a:xfrm>
            <a:off x="-26894" y="40341"/>
            <a:ext cx="9246871" cy="6858000"/>
          </a:xfrm>
          <a:prstGeom prst="rect">
            <a:avLst/>
          </a:prstGeom>
        </p:spPr>
      </p:pic>
      <p:pic>
        <p:nvPicPr>
          <p:cNvPr id="4" name="Picture 3" descr="A black background with blue and purple waves&#10;&#10;AI-generated content may be incorrect.">
            <a:extLst>
              <a:ext uri="{FF2B5EF4-FFF2-40B4-BE49-F238E27FC236}">
                <a16:creationId xmlns:a16="http://schemas.microsoft.com/office/drawing/2014/main" id="{DCBDA3FD-5569-221F-D0C6-52ADA04CA5BB}"/>
              </a:ext>
            </a:extLst>
          </p:cNvPr>
          <p:cNvPicPr>
            <a:picLocks noChangeAspect="1"/>
          </p:cNvPicPr>
          <p:nvPr/>
        </p:nvPicPr>
        <p:blipFill>
          <a:blip r:embed="rId4" cstate="screen">
            <a:extLst>
              <a:ext uri="{28A0092B-C50C-407E-A947-70E740481C1C}">
                <a14:useLocalDpi xmlns:a14="http://schemas.microsoft.com/office/drawing/2010/main"/>
              </a:ext>
            </a:extLst>
          </a:blip>
          <a:srcRect/>
          <a:stretch/>
        </p:blipFill>
        <p:spPr>
          <a:xfrm>
            <a:off x="-13447" y="5303520"/>
            <a:ext cx="12218894" cy="1554480"/>
          </a:xfrm>
          <a:prstGeom prst="rect">
            <a:avLst/>
          </a:prstGeom>
        </p:spPr>
      </p:pic>
      <p:sp>
        <p:nvSpPr>
          <p:cNvPr id="2" name="Title 1">
            <a:extLst>
              <a:ext uri="{FF2B5EF4-FFF2-40B4-BE49-F238E27FC236}">
                <a16:creationId xmlns:a16="http://schemas.microsoft.com/office/drawing/2014/main" id="{A623649F-9925-C0A0-EBF4-C366D91127F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018383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47_Custom Layout">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pic>
        <p:nvPicPr>
          <p:cNvPr id="13" name="Picture 12" descr="A black background with blue and purple waves&#10;&#10;AI-generated content may be incorrect.">
            <a:extLst>
              <a:ext uri="{FF2B5EF4-FFF2-40B4-BE49-F238E27FC236}">
                <a16:creationId xmlns:a16="http://schemas.microsoft.com/office/drawing/2014/main" id="{C5EAEA94-8309-8186-1673-1157E0F5D163}"/>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3447" y="5303520"/>
            <a:ext cx="12218894" cy="1554480"/>
          </a:xfrm>
          <a:prstGeom prst="rect">
            <a:avLst/>
          </a:prstGeom>
        </p:spPr>
      </p:pic>
      <p:sp>
        <p:nvSpPr>
          <p:cNvPr id="3" name="Rounded Rectangle 2">
            <a:extLst>
              <a:ext uri="{FF2B5EF4-FFF2-40B4-BE49-F238E27FC236}">
                <a16:creationId xmlns:a16="http://schemas.microsoft.com/office/drawing/2014/main" id="{74B06A9B-2EFC-E005-B723-3F5AE822438B}"/>
              </a:ext>
            </a:extLst>
          </p:cNvPr>
          <p:cNvSpPr/>
          <p:nvPr/>
        </p:nvSpPr>
        <p:spPr>
          <a:xfrm rot="5400000">
            <a:off x="5669598" y="-5069112"/>
            <a:ext cx="798905" cy="11569149"/>
          </a:xfrm>
          <a:prstGeom prst="roundRect">
            <a:avLst/>
          </a:prstGeom>
          <a:gradFill>
            <a:gsLst>
              <a:gs pos="100000">
                <a:srgbClr val="10C1E6"/>
              </a:gs>
              <a:gs pos="31000">
                <a:srgbClr val="624099"/>
              </a:gs>
            </a:gsLst>
            <a:lin ang="13200000" scaled="0"/>
          </a:gradFill>
          <a:ln w="381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91439" rIns="91439" bIns="91439" numCol="1" spcCol="38100" rtlCol="0" anchor="ctr">
            <a:spAutoFit/>
          </a:bodyPr>
          <a:lstStyle/>
          <a:p>
            <a:pPr marL="0" marR="0" indent="0" algn="l" defTabSz="1828800" rtl="0" fontAlgn="auto" latinLnBrk="0" hangingPunct="0">
              <a:lnSpc>
                <a:spcPct val="100000"/>
              </a:lnSpc>
              <a:spcBef>
                <a:spcPts val="0"/>
              </a:spcBef>
              <a:spcAft>
                <a:spcPts val="0"/>
              </a:spcAft>
              <a:buClrTx/>
              <a:buSzTx/>
              <a:buFontTx/>
              <a:buNone/>
              <a:tabLst/>
            </a:pPr>
            <a:endParaRPr kumimoji="0" lang="en-US" sz="3600" b="0" i="0" u="none" strike="noStrike" cap="none" spc="0" normalizeH="0" baseline="0">
              <a:ln>
                <a:noFill/>
              </a:ln>
              <a:solidFill>
                <a:srgbClr val="000000"/>
              </a:solidFill>
              <a:effectLst/>
              <a:uFillTx/>
              <a:latin typeface="+mj-lt"/>
              <a:ea typeface="+mj-ea"/>
              <a:cs typeface="+mj-cs"/>
              <a:sym typeface="Calibri"/>
            </a:endParaRPr>
          </a:p>
        </p:txBody>
      </p:sp>
      <p:sp>
        <p:nvSpPr>
          <p:cNvPr id="2" name="Title 1">
            <a:extLst>
              <a:ext uri="{FF2B5EF4-FFF2-40B4-BE49-F238E27FC236}">
                <a16:creationId xmlns:a16="http://schemas.microsoft.com/office/drawing/2014/main" id="{FD816EF9-29C2-EBBF-91FA-CBF1D2648C10}"/>
              </a:ext>
            </a:extLst>
          </p:cNvPr>
          <p:cNvSpPr>
            <a:spLocks noGrp="1"/>
          </p:cNvSpPr>
          <p:nvPr>
            <p:ph type="title" hasCustomPrompt="1"/>
          </p:nvPr>
        </p:nvSpPr>
        <p:spPr>
          <a:xfrm>
            <a:off x="311425" y="420058"/>
            <a:ext cx="11615288" cy="678484"/>
          </a:xfrm>
        </p:spPr>
        <p:txBody>
          <a:bodyPr/>
          <a:lstStyle>
            <a:lvl1pPr algn="ctr">
              <a:defRPr b="1" i="0" baseline="0">
                <a:solidFill>
                  <a:schemeClr val="bg1"/>
                </a:solidFill>
                <a:latin typeface="DM Sans" pitchFamily="2" charset="77"/>
              </a:defRPr>
            </a:lvl1pPr>
          </a:lstStyle>
          <a:p>
            <a:r>
              <a:rPr lang="en-US"/>
              <a:t>Title Text</a:t>
            </a:r>
          </a:p>
        </p:txBody>
      </p:sp>
      <p:sp>
        <p:nvSpPr>
          <p:cNvPr id="5" name="Text Placeholder 2">
            <a:extLst>
              <a:ext uri="{FF2B5EF4-FFF2-40B4-BE49-F238E27FC236}">
                <a16:creationId xmlns:a16="http://schemas.microsoft.com/office/drawing/2014/main" id="{568657A1-3EFF-F07D-167B-5CAA9E9A4447}"/>
              </a:ext>
            </a:extLst>
          </p:cNvPr>
          <p:cNvSpPr>
            <a:spLocks noGrp="1"/>
          </p:cNvSpPr>
          <p:nvPr>
            <p:ph idx="10" hasCustomPrompt="1"/>
          </p:nvPr>
        </p:nvSpPr>
        <p:spPr>
          <a:xfrm>
            <a:off x="311426" y="1381538"/>
            <a:ext cx="11615288" cy="4313583"/>
          </a:xfrm>
          <a:prstGeom prst="rect">
            <a:avLst/>
          </a:prstGeom>
        </p:spPr>
        <p:txBody>
          <a:bodyPr vert="horz" lIns="91440" tIns="45720" rIns="91440" bIns="45720" rtlCol="0">
            <a:normAutofit/>
          </a:bodyPr>
          <a:lstStyle>
            <a:lvl1pPr marL="0" indent="0">
              <a:buNone/>
              <a:defRPr sz="1800" b="0" i="0">
                <a:solidFill>
                  <a:schemeClr val="tx1"/>
                </a:solidFill>
                <a:latin typeface="DM Sans" pitchFamily="2" charset="77"/>
              </a:defRPr>
            </a:lvl1pPr>
            <a:lvl2pPr marL="457200" indent="0">
              <a:buNone/>
              <a:defRPr sz="1800" b="0" i="0">
                <a:latin typeface="Nexa Book" pitchFamily="2" charset="77"/>
              </a:defRPr>
            </a:lvl2pPr>
            <a:lvl3pPr marL="914400" indent="0">
              <a:buNone/>
              <a:defRPr sz="1800" b="0" i="0">
                <a:latin typeface="Nexa Book" pitchFamily="2" charset="77"/>
              </a:defRPr>
            </a:lvl3pPr>
            <a:lvl4pPr marL="1371600" indent="0">
              <a:buNone/>
              <a:defRPr sz="1800" b="0" i="0">
                <a:latin typeface="Nexa Book" pitchFamily="2" charset="77"/>
              </a:defRPr>
            </a:lvl4pPr>
            <a:lvl5pPr marL="1828800" indent="0">
              <a:buNone/>
              <a:defRPr sz="1800" b="0" i="0">
                <a:latin typeface="Nexa Book" pitchFamily="2" charset="77"/>
              </a:defRPr>
            </a:lvl5pPr>
          </a:lstStyle>
          <a:p>
            <a:pPr lvl="0"/>
            <a:r>
              <a:rPr lang="en-US"/>
              <a:t>Click to  Master text style</a:t>
            </a:r>
          </a:p>
        </p:txBody>
      </p:sp>
    </p:spTree>
    <p:extLst>
      <p:ext uri="{BB962C8B-B14F-4D97-AF65-F5344CB8AC3E}">
        <p14:creationId xmlns:p14="http://schemas.microsoft.com/office/powerpoint/2010/main" val="2726130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37_Custom Layout">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6" name="Text Placeholder 2">
            <a:extLst>
              <a:ext uri="{FF2B5EF4-FFF2-40B4-BE49-F238E27FC236}">
                <a16:creationId xmlns:a16="http://schemas.microsoft.com/office/drawing/2014/main" id="{F9BC2255-AB8F-E332-B123-C79DF13057E8}"/>
              </a:ext>
            </a:extLst>
          </p:cNvPr>
          <p:cNvSpPr>
            <a:spLocks noGrp="1"/>
          </p:cNvSpPr>
          <p:nvPr>
            <p:ph idx="1" hasCustomPrompt="1"/>
          </p:nvPr>
        </p:nvSpPr>
        <p:spPr>
          <a:xfrm>
            <a:off x="311426" y="1182625"/>
            <a:ext cx="11615288" cy="4754879"/>
          </a:xfrm>
          <a:prstGeom prst="rect">
            <a:avLst/>
          </a:prstGeom>
        </p:spPr>
        <p:txBody>
          <a:bodyPr vert="horz" lIns="91440" tIns="45720" rIns="91440" bIns="45720" rtlCol="0">
            <a:normAutofit/>
          </a:bodyPr>
          <a:lstStyle>
            <a:lvl1pPr marL="0" indent="0">
              <a:buNone/>
              <a:defRPr sz="1800" b="0" i="0">
                <a:solidFill>
                  <a:schemeClr val="tx1"/>
                </a:solidFill>
                <a:latin typeface="DM Sans" pitchFamily="2" charset="77"/>
              </a:defRPr>
            </a:lvl1pPr>
            <a:lvl2pPr marL="457200" indent="0">
              <a:buNone/>
              <a:defRPr sz="1800" b="0" i="0">
                <a:latin typeface="Nexa Book" pitchFamily="2" charset="77"/>
              </a:defRPr>
            </a:lvl2pPr>
            <a:lvl3pPr marL="914400" indent="0">
              <a:buNone/>
              <a:defRPr sz="1800" b="0" i="0">
                <a:latin typeface="Nexa Book" pitchFamily="2" charset="77"/>
              </a:defRPr>
            </a:lvl3pPr>
            <a:lvl4pPr marL="1371600" indent="0">
              <a:buNone/>
              <a:defRPr sz="1800" b="0" i="0">
                <a:latin typeface="Nexa Book" pitchFamily="2" charset="77"/>
              </a:defRPr>
            </a:lvl4pPr>
            <a:lvl5pPr marL="1828800" indent="0">
              <a:buNone/>
              <a:defRPr sz="1800" b="0" i="0">
                <a:latin typeface="Nexa Book" pitchFamily="2" charset="77"/>
              </a:defRPr>
            </a:lvl5pPr>
          </a:lstStyle>
          <a:p>
            <a:pPr lvl="0"/>
            <a:r>
              <a:rPr lang="en-US"/>
              <a:t>Click to edit Master text style</a:t>
            </a:r>
          </a:p>
        </p:txBody>
      </p:sp>
      <p:sp>
        <p:nvSpPr>
          <p:cNvPr id="2" name="Title 1">
            <a:extLst>
              <a:ext uri="{FF2B5EF4-FFF2-40B4-BE49-F238E27FC236}">
                <a16:creationId xmlns:a16="http://schemas.microsoft.com/office/drawing/2014/main" id="{FD816EF9-29C2-EBBF-91FA-CBF1D2648C10}"/>
              </a:ext>
            </a:extLst>
          </p:cNvPr>
          <p:cNvSpPr>
            <a:spLocks noGrp="1"/>
          </p:cNvSpPr>
          <p:nvPr>
            <p:ph type="title" hasCustomPrompt="1"/>
          </p:nvPr>
        </p:nvSpPr>
        <p:spPr>
          <a:xfrm>
            <a:off x="311426" y="303695"/>
            <a:ext cx="11615288" cy="678484"/>
          </a:xfrm>
        </p:spPr>
        <p:txBody>
          <a:bodyPr/>
          <a:lstStyle>
            <a:lvl1pPr>
              <a:defRPr b="1" i="0" baseline="0">
                <a:solidFill>
                  <a:srgbClr val="11C1E6"/>
                </a:solidFill>
                <a:latin typeface="DM Sans" pitchFamily="2" charset="77"/>
              </a:defRPr>
            </a:lvl1pPr>
          </a:lstStyle>
          <a:p>
            <a:r>
              <a:rPr lang="en-US"/>
              <a:t>Title Text</a:t>
            </a:r>
          </a:p>
        </p:txBody>
      </p:sp>
    </p:spTree>
    <p:extLst>
      <p:ext uri="{BB962C8B-B14F-4D97-AF65-F5344CB8AC3E}">
        <p14:creationId xmlns:p14="http://schemas.microsoft.com/office/powerpoint/2010/main" val="3455453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7_Custom Layout">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816EF9-29C2-EBBF-91FA-CBF1D2648C10}"/>
              </a:ext>
            </a:extLst>
          </p:cNvPr>
          <p:cNvSpPr>
            <a:spLocks noGrp="1"/>
          </p:cNvSpPr>
          <p:nvPr>
            <p:ph type="title" hasCustomPrompt="1"/>
          </p:nvPr>
        </p:nvSpPr>
        <p:spPr>
          <a:xfrm>
            <a:off x="311426" y="295552"/>
            <a:ext cx="11615288" cy="678484"/>
          </a:xfrm>
        </p:spPr>
        <p:txBody>
          <a:bodyPr/>
          <a:lstStyle>
            <a:lvl1pPr>
              <a:defRPr b="1" i="0" baseline="0">
                <a:solidFill>
                  <a:srgbClr val="11C1E6"/>
                </a:solidFill>
                <a:latin typeface="DM Sans" pitchFamily="2" charset="77"/>
              </a:defRPr>
            </a:lvl1pPr>
          </a:lstStyle>
          <a:p>
            <a:r>
              <a:rPr lang="en-US"/>
              <a:t>Title Text</a:t>
            </a:r>
          </a:p>
        </p:txBody>
      </p:sp>
      <p:sp>
        <p:nvSpPr>
          <p:cNvPr id="3" name="Text Placeholder 2">
            <a:extLst>
              <a:ext uri="{FF2B5EF4-FFF2-40B4-BE49-F238E27FC236}">
                <a16:creationId xmlns:a16="http://schemas.microsoft.com/office/drawing/2014/main" id="{B21B7BD6-E24A-9A7C-CD3E-3D22813A498F}"/>
              </a:ext>
            </a:extLst>
          </p:cNvPr>
          <p:cNvSpPr>
            <a:spLocks noGrp="1"/>
          </p:cNvSpPr>
          <p:nvPr>
            <p:ph idx="1" hasCustomPrompt="1"/>
          </p:nvPr>
        </p:nvSpPr>
        <p:spPr>
          <a:xfrm>
            <a:off x="311426" y="1381540"/>
            <a:ext cx="5602357" cy="4201113"/>
          </a:xfrm>
          <a:prstGeom prst="rect">
            <a:avLst/>
          </a:prstGeom>
        </p:spPr>
        <p:txBody>
          <a:bodyPr vert="horz" lIns="91440" tIns="45720" rIns="91440" bIns="45720" rtlCol="0">
            <a:normAutofit/>
          </a:bodyPr>
          <a:lstStyle>
            <a:lvl1pPr marL="0" indent="0">
              <a:buNone/>
              <a:defRPr sz="1800" b="0" i="0">
                <a:solidFill>
                  <a:schemeClr val="tx1"/>
                </a:solidFill>
                <a:latin typeface="DM Sans" pitchFamily="2" charset="77"/>
              </a:defRPr>
            </a:lvl1pPr>
            <a:lvl2pPr marL="457200" indent="0">
              <a:buNone/>
              <a:defRPr sz="1800" b="0" i="0">
                <a:latin typeface="Nexa Book" pitchFamily="2" charset="77"/>
              </a:defRPr>
            </a:lvl2pPr>
            <a:lvl3pPr marL="914400" indent="0">
              <a:buNone/>
              <a:defRPr sz="1800" b="0" i="0">
                <a:latin typeface="Nexa Book" pitchFamily="2" charset="77"/>
              </a:defRPr>
            </a:lvl3pPr>
            <a:lvl4pPr marL="1371600" indent="0">
              <a:buNone/>
              <a:defRPr sz="1800" b="0" i="0">
                <a:latin typeface="Nexa Book" pitchFamily="2" charset="77"/>
              </a:defRPr>
            </a:lvl4pPr>
            <a:lvl5pPr marL="1828800" indent="0">
              <a:buNone/>
              <a:defRPr sz="1800" b="0" i="0">
                <a:latin typeface="Nexa Book" pitchFamily="2" charset="77"/>
              </a:defRPr>
            </a:lvl5pPr>
          </a:lstStyle>
          <a:p>
            <a:pPr lvl="0"/>
            <a:r>
              <a:rPr lang="en-US"/>
              <a:t>Click to edit Master text style</a:t>
            </a:r>
          </a:p>
        </p:txBody>
      </p:sp>
      <p:sp>
        <p:nvSpPr>
          <p:cNvPr id="4" name="Text Placeholder 2">
            <a:extLst>
              <a:ext uri="{FF2B5EF4-FFF2-40B4-BE49-F238E27FC236}">
                <a16:creationId xmlns:a16="http://schemas.microsoft.com/office/drawing/2014/main" id="{F22233A1-949F-D806-355A-D4D2EE8B6E64}"/>
              </a:ext>
            </a:extLst>
          </p:cNvPr>
          <p:cNvSpPr>
            <a:spLocks noGrp="1"/>
          </p:cNvSpPr>
          <p:nvPr>
            <p:ph idx="10" hasCustomPrompt="1"/>
          </p:nvPr>
        </p:nvSpPr>
        <p:spPr>
          <a:xfrm>
            <a:off x="6324357" y="1381539"/>
            <a:ext cx="5602357" cy="4201113"/>
          </a:xfrm>
          <a:prstGeom prst="rect">
            <a:avLst/>
          </a:prstGeom>
        </p:spPr>
        <p:txBody>
          <a:bodyPr vert="horz" lIns="91440" tIns="45720" rIns="91440" bIns="45720" rtlCol="0">
            <a:normAutofit/>
          </a:bodyPr>
          <a:lstStyle>
            <a:lvl1pPr marL="0" indent="0">
              <a:buNone/>
              <a:defRPr sz="1800" b="0" i="0">
                <a:solidFill>
                  <a:schemeClr val="tx1"/>
                </a:solidFill>
                <a:latin typeface="DM Sans" pitchFamily="2" charset="77"/>
              </a:defRPr>
            </a:lvl1pPr>
            <a:lvl2pPr marL="457200" indent="0">
              <a:buNone/>
              <a:defRPr sz="1800" b="0" i="0">
                <a:latin typeface="Nexa Book" pitchFamily="2" charset="77"/>
              </a:defRPr>
            </a:lvl2pPr>
            <a:lvl3pPr marL="914400" indent="0">
              <a:buNone/>
              <a:defRPr sz="1800" b="0" i="0">
                <a:latin typeface="Nexa Book" pitchFamily="2" charset="77"/>
              </a:defRPr>
            </a:lvl3pPr>
            <a:lvl4pPr marL="1371600" indent="0">
              <a:buNone/>
              <a:defRPr sz="1800" b="0" i="0">
                <a:latin typeface="Nexa Book" pitchFamily="2" charset="77"/>
              </a:defRPr>
            </a:lvl4pPr>
            <a:lvl5pPr marL="1828800" indent="0">
              <a:buNone/>
              <a:defRPr sz="1800" b="0" i="0">
                <a:latin typeface="Nexa Book" pitchFamily="2" charset="77"/>
              </a:defRPr>
            </a:lvl5pPr>
          </a:lstStyle>
          <a:p>
            <a:pPr lvl="0"/>
            <a:r>
              <a:rPr lang="en-US"/>
              <a:t>Click to edit Master text style</a:t>
            </a:r>
          </a:p>
        </p:txBody>
      </p:sp>
    </p:spTree>
    <p:extLst>
      <p:ext uri="{BB962C8B-B14F-4D97-AF65-F5344CB8AC3E}">
        <p14:creationId xmlns:p14="http://schemas.microsoft.com/office/powerpoint/2010/main" val="3041825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1_Title Only">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23649F-9925-C0A0-EBF4-C366D91127F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209255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1D98F-4635-5967-8E42-6396DB635E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7A64CC1-9DBF-40C4-024C-2627FA0A6E8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BAF424-BBDB-4A86-7E36-39BEF1C113D9}"/>
              </a:ext>
            </a:extLst>
          </p:cNvPr>
          <p:cNvSpPr>
            <a:spLocks noGrp="1"/>
          </p:cNvSpPr>
          <p:nvPr>
            <p:ph type="dt" sz="half" idx="10"/>
          </p:nvPr>
        </p:nvSpPr>
        <p:spPr/>
        <p:txBody>
          <a:bodyPr/>
          <a:lstStyle/>
          <a:p>
            <a:fld id="{90233170-3AD6-4BF6-8AF0-081C390A066B}" type="datetimeFigureOut">
              <a:rPr lang="en-US" smtClean="0"/>
              <a:t>6/9/2025</a:t>
            </a:fld>
            <a:endParaRPr lang="en-US"/>
          </a:p>
        </p:txBody>
      </p:sp>
      <p:sp>
        <p:nvSpPr>
          <p:cNvPr id="5" name="Footer Placeholder 4">
            <a:extLst>
              <a:ext uri="{FF2B5EF4-FFF2-40B4-BE49-F238E27FC236}">
                <a16:creationId xmlns:a16="http://schemas.microsoft.com/office/drawing/2014/main" id="{A49A76AC-EAE3-1D51-4047-A174126C87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93B5B6-BB87-CDF4-863D-D2135E9FE77B}"/>
              </a:ext>
            </a:extLst>
          </p:cNvPr>
          <p:cNvSpPr>
            <a:spLocks noGrp="1"/>
          </p:cNvSpPr>
          <p:nvPr>
            <p:ph type="sldNum" sz="quarter" idx="12"/>
          </p:nvPr>
        </p:nvSpPr>
        <p:spPr/>
        <p:txBody>
          <a:bodyPr/>
          <a:lstStyle/>
          <a:p>
            <a:fld id="{F44E8316-D521-4BCA-8EE6-F35D384DE46F}" type="slidenum">
              <a:rPr lang="en-US" smtClean="0"/>
              <a:t>‹#›</a:t>
            </a:fld>
            <a:endParaRPr lang="en-US"/>
          </a:p>
        </p:txBody>
      </p:sp>
    </p:spTree>
    <p:extLst>
      <p:ext uri="{BB962C8B-B14F-4D97-AF65-F5344CB8AC3E}">
        <p14:creationId xmlns:p14="http://schemas.microsoft.com/office/powerpoint/2010/main" val="9615185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EA4D1-7057-C2FC-DDA2-58059A93DD4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B0D4598-8FD4-362F-D23F-EDF7413B03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E6A4790-E0D2-1BE5-2686-E911CD027266}"/>
              </a:ext>
            </a:extLst>
          </p:cNvPr>
          <p:cNvSpPr>
            <a:spLocks noGrp="1"/>
          </p:cNvSpPr>
          <p:nvPr>
            <p:ph type="dt" sz="half" idx="10"/>
          </p:nvPr>
        </p:nvSpPr>
        <p:spPr/>
        <p:txBody>
          <a:bodyPr/>
          <a:lstStyle/>
          <a:p>
            <a:fld id="{90233170-3AD6-4BF6-8AF0-081C390A066B}" type="datetimeFigureOut">
              <a:rPr lang="en-US" smtClean="0"/>
              <a:t>6/9/2025</a:t>
            </a:fld>
            <a:endParaRPr lang="en-US"/>
          </a:p>
        </p:txBody>
      </p:sp>
      <p:sp>
        <p:nvSpPr>
          <p:cNvPr id="5" name="Footer Placeholder 4">
            <a:extLst>
              <a:ext uri="{FF2B5EF4-FFF2-40B4-BE49-F238E27FC236}">
                <a16:creationId xmlns:a16="http://schemas.microsoft.com/office/drawing/2014/main" id="{F83E71E0-024F-C3D6-5F78-15B6E52E4B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A90A53-0C0D-F985-E9C2-7FDA491FE23E}"/>
              </a:ext>
            </a:extLst>
          </p:cNvPr>
          <p:cNvSpPr>
            <a:spLocks noGrp="1"/>
          </p:cNvSpPr>
          <p:nvPr>
            <p:ph type="sldNum" sz="quarter" idx="12"/>
          </p:nvPr>
        </p:nvSpPr>
        <p:spPr/>
        <p:txBody>
          <a:bodyPr/>
          <a:lstStyle/>
          <a:p>
            <a:fld id="{F44E8316-D521-4BCA-8EE6-F35D384DE46F}" type="slidenum">
              <a:rPr lang="en-US" smtClean="0"/>
              <a:t>‹#›</a:t>
            </a:fld>
            <a:endParaRPr lang="en-US"/>
          </a:p>
        </p:txBody>
      </p:sp>
    </p:spTree>
    <p:extLst>
      <p:ext uri="{BB962C8B-B14F-4D97-AF65-F5344CB8AC3E}">
        <p14:creationId xmlns:p14="http://schemas.microsoft.com/office/powerpoint/2010/main" val="2737118076"/>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96D2B32-A88E-3E46-90E5-21FB39B163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ABBD3E-50E0-974E-8061-23C9617E6F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696884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xStyles>
    <p:titleStyle>
      <a:lvl1pPr algn="l" defTabSz="914400" rtl="0" eaLnBrk="1" latinLnBrk="0" hangingPunct="1">
        <a:lnSpc>
          <a:spcPct val="90000"/>
        </a:lnSpc>
        <a:spcBef>
          <a:spcPct val="0"/>
        </a:spcBef>
        <a:buNone/>
        <a:defRPr sz="4000" b="1" i="0" kern="1200" baseline="0">
          <a:solidFill>
            <a:schemeClr val="accent2"/>
          </a:solidFill>
          <a:latin typeface="DM Sans"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baseline="0">
          <a:solidFill>
            <a:schemeClr val="tx1"/>
          </a:solidFill>
          <a:latin typeface="DM Sans"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DM Sans"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DM Sans"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DM Sans"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DM Sans"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7.xml"/><Relationship Id="rId1" Type="http://schemas.openxmlformats.org/officeDocument/2006/relationships/themeOverride" Target="../theme/themeOverride9.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7.xml"/><Relationship Id="rId1" Type="http://schemas.openxmlformats.org/officeDocument/2006/relationships/themeOverride" Target="../theme/themeOverride10.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7.xml"/><Relationship Id="rId1" Type="http://schemas.openxmlformats.org/officeDocument/2006/relationships/themeOverride" Target="../theme/themeOverride11.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7.xml"/><Relationship Id="rId1" Type="http://schemas.openxmlformats.org/officeDocument/2006/relationships/themeOverride" Target="../theme/themeOverride1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7.xml"/><Relationship Id="rId1" Type="http://schemas.openxmlformats.org/officeDocument/2006/relationships/themeOverride" Target="../theme/themeOverride13.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7.xml"/><Relationship Id="rId1" Type="http://schemas.openxmlformats.org/officeDocument/2006/relationships/themeOverride" Target="../theme/themeOverride14.xml"/><Relationship Id="rId5" Type="http://schemas.openxmlformats.org/officeDocument/2006/relationships/image" Target="../media/image7.png"/><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7.xml"/><Relationship Id="rId1" Type="http://schemas.openxmlformats.org/officeDocument/2006/relationships/themeOverride" Target="../theme/themeOverride15.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7.xml"/><Relationship Id="rId1" Type="http://schemas.openxmlformats.org/officeDocument/2006/relationships/themeOverride" Target="../theme/themeOverride16.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7.xml"/><Relationship Id="rId1" Type="http://schemas.openxmlformats.org/officeDocument/2006/relationships/themeOverride" Target="../theme/themeOverride17.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7.xml"/><Relationship Id="rId1" Type="http://schemas.openxmlformats.org/officeDocument/2006/relationships/themeOverride" Target="../theme/themeOverr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7.xml"/><Relationship Id="rId1" Type="http://schemas.openxmlformats.org/officeDocument/2006/relationships/themeOverride" Target="../theme/themeOverride19.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7.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7.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7.xml"/><Relationship Id="rId1" Type="http://schemas.openxmlformats.org/officeDocument/2006/relationships/themeOverride" Target="../theme/themeOverride4.xml"/><Relationship Id="rId4" Type="http://schemas.openxmlformats.org/officeDocument/2006/relationships/hyperlink" Target="https://www.mass.gov/news/governor-healey-cuts-state-regulations-to-save-businesses-time-and-money"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7.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7.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7.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7.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3F038-C35A-5089-C206-2F558E01C5D9}"/>
              </a:ext>
            </a:extLst>
          </p:cNvPr>
          <p:cNvSpPr>
            <a:spLocks noGrp="1"/>
          </p:cNvSpPr>
          <p:nvPr>
            <p:ph type="title"/>
          </p:nvPr>
        </p:nvSpPr>
        <p:spPr/>
        <p:txBody>
          <a:bodyPr/>
          <a:lstStyle/>
          <a:p>
            <a:r>
              <a:rPr lang="en-US" sz="2800" dirty="0"/>
              <a:t>GoNetspeed Presentation</a:t>
            </a:r>
          </a:p>
        </p:txBody>
      </p:sp>
      <p:sp>
        <p:nvSpPr>
          <p:cNvPr id="3" name="Subtitle 2">
            <a:extLst>
              <a:ext uri="{FF2B5EF4-FFF2-40B4-BE49-F238E27FC236}">
                <a16:creationId xmlns:a16="http://schemas.microsoft.com/office/drawing/2014/main" id="{E239A70C-9E8D-1B6F-7046-40CAED0D498D}"/>
              </a:ext>
            </a:extLst>
          </p:cNvPr>
          <p:cNvSpPr>
            <a:spLocks noGrp="1"/>
          </p:cNvSpPr>
          <p:nvPr>
            <p:ph type="body" sz="quarter" idx="10"/>
          </p:nvPr>
        </p:nvSpPr>
        <p:spPr/>
        <p:txBody>
          <a:bodyPr/>
          <a:lstStyle/>
          <a:p>
            <a:r>
              <a:rPr lang="en-US" sz="1400" dirty="0"/>
              <a:t>D.P.U. 25-10 / D.T.C. 25-1 Technical Sessions</a:t>
            </a:r>
          </a:p>
          <a:p>
            <a:r>
              <a:rPr lang="en-US" sz="1400" dirty="0"/>
              <a:t>June 23-27, 2025</a:t>
            </a:r>
          </a:p>
        </p:txBody>
      </p:sp>
    </p:spTree>
    <p:extLst>
      <p:ext uri="{BB962C8B-B14F-4D97-AF65-F5344CB8AC3E}">
        <p14:creationId xmlns:p14="http://schemas.microsoft.com/office/powerpoint/2010/main" val="178295960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217EA-1756-4AFE-2644-0264BC6ACB8E}"/>
              </a:ext>
            </a:extLst>
          </p:cNvPr>
          <p:cNvSpPr>
            <a:spLocks noGrp="1"/>
          </p:cNvSpPr>
          <p:nvPr>
            <p:ph type="title"/>
          </p:nvPr>
        </p:nvSpPr>
        <p:spPr/>
        <p:txBody>
          <a:bodyPr/>
          <a:lstStyle/>
          <a:p>
            <a:pPr algn="ctr"/>
            <a:r>
              <a:rPr lang="en-US" err="1"/>
              <a:t>GoNetspeed’s Rules Emphasize Safety</a:t>
            </a:r>
          </a:p>
        </p:txBody>
      </p:sp>
      <p:sp>
        <p:nvSpPr>
          <p:cNvPr id="3" name="Content Placeholder 2">
            <a:extLst>
              <a:ext uri="{FF2B5EF4-FFF2-40B4-BE49-F238E27FC236}">
                <a16:creationId xmlns:a16="http://schemas.microsoft.com/office/drawing/2014/main" id="{7F30F675-668B-5841-8882-0567A3063040}"/>
              </a:ext>
            </a:extLst>
          </p:cNvPr>
          <p:cNvSpPr>
            <a:spLocks noGrp="1"/>
          </p:cNvSpPr>
          <p:nvPr>
            <p:ph idx="1"/>
          </p:nvPr>
        </p:nvSpPr>
        <p:spPr/>
        <p:txBody>
          <a:bodyPr>
            <a:normAutofit lnSpcReduction="10000"/>
          </a:bodyPr>
          <a:lstStyle/>
          <a:p>
            <a:r>
              <a:rPr lang="en-US"/>
              <a:t>Compliance with safety codes and standards</a:t>
            </a:r>
            <a:endParaRPr lang="en-US" sz="3200"/>
          </a:p>
          <a:p>
            <a:r>
              <a:rPr lang="en-US"/>
              <a:t>Pole owner review and approval of plans</a:t>
            </a:r>
            <a:endParaRPr lang="en-US" sz="3200"/>
          </a:p>
          <a:p>
            <a:r>
              <a:rPr lang="en-US"/>
              <a:t>Pole owner performance of work under conventional make-ready</a:t>
            </a:r>
            <a:endParaRPr lang="en-US" sz="3200"/>
          </a:p>
          <a:p>
            <a:r>
              <a:rPr lang="en-US"/>
              <a:t>Pole owner real-time inspection of surveys and work performed by attachers</a:t>
            </a:r>
            <a:endParaRPr lang="en-US" sz="3200"/>
          </a:p>
          <a:p>
            <a:r>
              <a:rPr lang="en-US"/>
              <a:t>Pole owner post-construction inspection of work and ability to require correction of violations </a:t>
            </a:r>
          </a:p>
          <a:p>
            <a:r>
              <a:rPr lang="en-US"/>
              <a:t>Qualified contractors only</a:t>
            </a:r>
          </a:p>
          <a:p>
            <a:r>
              <a:rPr lang="en-US"/>
              <a:t>Owners do not cede all control</a:t>
            </a:r>
          </a:p>
          <a:p>
            <a:endParaRPr lang="en-US"/>
          </a:p>
          <a:p>
            <a:endParaRPr lang="en-US"/>
          </a:p>
          <a:p>
            <a:endParaRPr lang="en-US"/>
          </a:p>
          <a:p>
            <a:endParaRPr lang="en-US" sz="3200"/>
          </a:p>
          <a:p>
            <a:endParaRPr lang="en-US"/>
          </a:p>
        </p:txBody>
      </p:sp>
    </p:spTree>
    <p:extLst>
      <p:ext uri="{BB962C8B-B14F-4D97-AF65-F5344CB8AC3E}">
        <p14:creationId xmlns:p14="http://schemas.microsoft.com/office/powerpoint/2010/main" val="2901477393"/>
      </p:ext>
    </p:extLst>
  </p:cSld>
  <p:clrMapOvr>
    <a:overrideClrMapping bg1="lt1" tx1="dk1" bg2="lt2" tx2="dk2" accent1="accent1" accent2="accent2" accent3="accent3" accent4="accent4" accent5="accent5" accent6="accent6" hlink="hlink" folHlink="folHlink"/>
  </p:clrMapOvr>
  <p:transition/>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9FC06-807B-7982-0B26-1554EDBD3955}"/>
              </a:ext>
            </a:extLst>
          </p:cNvPr>
          <p:cNvSpPr>
            <a:spLocks noGrp="1"/>
          </p:cNvSpPr>
          <p:nvPr>
            <p:ph type="title"/>
          </p:nvPr>
        </p:nvSpPr>
        <p:spPr/>
        <p:txBody>
          <a:bodyPr/>
          <a:lstStyle/>
          <a:p>
            <a:pPr algn="ctr"/>
            <a:r>
              <a:rPr lang="en-US"/>
              <a:t>One Touch Make-Ready</a:t>
            </a:r>
          </a:p>
        </p:txBody>
      </p:sp>
      <p:sp>
        <p:nvSpPr>
          <p:cNvPr id="3" name="Content Placeholder 2">
            <a:extLst>
              <a:ext uri="{FF2B5EF4-FFF2-40B4-BE49-F238E27FC236}">
                <a16:creationId xmlns:a16="http://schemas.microsoft.com/office/drawing/2014/main" id="{4A1589EA-FA81-6A53-2C85-82F38E2B0B54}"/>
              </a:ext>
            </a:extLst>
          </p:cNvPr>
          <p:cNvSpPr>
            <a:spLocks noGrp="1"/>
          </p:cNvSpPr>
          <p:nvPr>
            <p:ph idx="1"/>
          </p:nvPr>
        </p:nvSpPr>
        <p:spPr/>
        <p:txBody>
          <a:bodyPr>
            <a:normAutofit fontScale="92500" lnSpcReduction="10000"/>
          </a:bodyPr>
          <a:lstStyle/>
          <a:p>
            <a:r>
              <a:rPr lang="en-US" dirty="0"/>
              <a:t>In common usage across the country and in nearby states</a:t>
            </a:r>
          </a:p>
          <a:p>
            <a:r>
              <a:rPr lang="en-US" dirty="0"/>
              <a:t>FCC adopted nearly seven years ago</a:t>
            </a:r>
          </a:p>
          <a:p>
            <a:pPr lvl="1"/>
            <a:r>
              <a:rPr lang="en-US" dirty="0"/>
              <a:t>26 states (including RI) governed by FCC rules, including OTMR</a:t>
            </a:r>
          </a:p>
          <a:p>
            <a:r>
              <a:rPr lang="en-US" dirty="0"/>
              <a:t>All nearby certified states have OTMR processes</a:t>
            </a:r>
          </a:p>
          <a:p>
            <a:pPr lvl="1"/>
            <a:r>
              <a:rPr lang="en-US" dirty="0"/>
              <a:t>CT, NH, ME, VT, NY, PA</a:t>
            </a:r>
          </a:p>
          <a:p>
            <a:r>
              <a:rPr lang="en-US" dirty="0"/>
              <a:t>Simple make-ready only </a:t>
            </a:r>
          </a:p>
          <a:p>
            <a:r>
              <a:rPr lang="en-US" dirty="0"/>
              <a:t>One contractor performs all work (survey, engineering, construction)</a:t>
            </a:r>
          </a:p>
          <a:p>
            <a:r>
              <a:rPr lang="en-US" dirty="0"/>
              <a:t>Eliminates duplicative truck rolls – saves time and money</a:t>
            </a:r>
          </a:p>
          <a:p>
            <a:r>
              <a:rPr lang="en-US" dirty="0"/>
              <a:t>Owner approves plans; may be present for surveys and M/R work</a:t>
            </a:r>
          </a:p>
        </p:txBody>
      </p:sp>
    </p:spTree>
    <p:extLst>
      <p:ext uri="{BB962C8B-B14F-4D97-AF65-F5344CB8AC3E}">
        <p14:creationId xmlns:p14="http://schemas.microsoft.com/office/powerpoint/2010/main" val="533569590"/>
      </p:ext>
    </p:extLst>
  </p:cSld>
  <p:clrMapOvr>
    <a:overrideClrMapping bg1="lt1" tx1="dk1" bg2="lt2" tx2="dk2" accent1="accent1" accent2="accent2" accent3="accent3" accent4="accent4" accent5="accent5" accent6="accent6" hlink="hlink" folHlink="folHlink"/>
  </p:clrMapOvr>
  <p:transition/>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337EF-79E1-E9F7-2046-BB81B5111283}"/>
              </a:ext>
            </a:extLst>
          </p:cNvPr>
          <p:cNvSpPr>
            <a:spLocks noGrp="1"/>
          </p:cNvSpPr>
          <p:nvPr>
            <p:ph type="title"/>
          </p:nvPr>
        </p:nvSpPr>
        <p:spPr/>
        <p:txBody>
          <a:bodyPr/>
          <a:lstStyle/>
          <a:p>
            <a:pPr algn="ctr"/>
            <a:r>
              <a:rPr lang="en-US"/>
              <a:t>Universal Support for One Touch Make-Ready</a:t>
            </a:r>
          </a:p>
        </p:txBody>
      </p:sp>
      <p:sp>
        <p:nvSpPr>
          <p:cNvPr id="3" name="Content Placeholder 2">
            <a:extLst>
              <a:ext uri="{FF2B5EF4-FFF2-40B4-BE49-F238E27FC236}">
                <a16:creationId xmlns:a16="http://schemas.microsoft.com/office/drawing/2014/main" id="{E90D555E-42C9-D30B-A85C-E42FA945133B}"/>
              </a:ext>
            </a:extLst>
          </p:cNvPr>
          <p:cNvSpPr>
            <a:spLocks noGrp="1"/>
          </p:cNvSpPr>
          <p:nvPr>
            <p:ph idx="1"/>
          </p:nvPr>
        </p:nvSpPr>
        <p:spPr/>
        <p:txBody>
          <a:bodyPr>
            <a:normAutofit fontScale="92500"/>
          </a:bodyPr>
          <a:lstStyle/>
          <a:p>
            <a:r>
              <a:rPr lang="en-US"/>
              <a:t>EOED/EEA “strongly encourage” OTMR</a:t>
            </a:r>
          </a:p>
          <a:p>
            <a:r>
              <a:rPr lang="en-US"/>
              <a:t>Verizon</a:t>
            </a:r>
          </a:p>
          <a:p>
            <a:pPr lvl="1"/>
            <a:r>
              <a:rPr lang="en-US"/>
              <a:t>“Verizon MA agrees… that the Departments should adopt the FCC's one-touch make ready (OTMR) rules, including rules governing the timeline for access to utility poles, use of contractors and overlashing . . . .”  VZ Reply Cmts., D.P.U. 19-176 / D.P.U. 19-4, Sept. 29, 2019, p. 1.</a:t>
            </a:r>
          </a:p>
          <a:p>
            <a:pPr lvl="1"/>
            <a:r>
              <a:rPr lang="en-US"/>
              <a:t>“[T]he delay and regulatory uncertainty that would result from any course of action </a:t>
            </a:r>
            <a:r>
              <a:rPr lang="en-US" b="1" i="1"/>
              <a:t>other</a:t>
            </a:r>
            <a:r>
              <a:rPr lang="en-US"/>
              <a:t> than a straight adoption of the FCC rules [including OTMR and other reforms] would undermine the entire purpose of the Commission involving itself in this issue and would harm Pennsylvania’s interests in the race for broadband investment and 5G technology.” Verizon Cmts., PA PUC Dkt. No. L-2018-3002672, Oct. 29, 2018, p. 9. </a:t>
            </a:r>
          </a:p>
        </p:txBody>
      </p:sp>
    </p:spTree>
    <p:extLst>
      <p:ext uri="{BB962C8B-B14F-4D97-AF65-F5344CB8AC3E}">
        <p14:creationId xmlns:p14="http://schemas.microsoft.com/office/powerpoint/2010/main" val="1579882621"/>
      </p:ext>
    </p:extLst>
  </p:cSld>
  <p:clrMapOvr>
    <a:overrideClrMapping bg1="lt1" tx1="dk1" bg2="lt2" tx2="dk2" accent1="accent1" accent2="accent2" accent3="accent3" accent4="accent4" accent5="accent5" accent6="accent6" hlink="hlink" folHlink="folHlink"/>
  </p:clrMapOvr>
  <p:transition/>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FA9ED-F5F3-4D98-971B-79851FCF52FB}"/>
              </a:ext>
            </a:extLst>
          </p:cNvPr>
          <p:cNvSpPr>
            <a:spLocks noGrp="1"/>
          </p:cNvSpPr>
          <p:nvPr>
            <p:ph type="title"/>
          </p:nvPr>
        </p:nvSpPr>
        <p:spPr/>
        <p:txBody>
          <a:bodyPr/>
          <a:lstStyle/>
          <a:p>
            <a:pPr algn="ctr"/>
            <a:r>
              <a:rPr lang="en-US"/>
              <a:t>OTMR Universal Support - 2</a:t>
            </a:r>
          </a:p>
        </p:txBody>
      </p:sp>
      <p:sp>
        <p:nvSpPr>
          <p:cNvPr id="3" name="Content Placeholder 2">
            <a:extLst>
              <a:ext uri="{FF2B5EF4-FFF2-40B4-BE49-F238E27FC236}">
                <a16:creationId xmlns:a16="http://schemas.microsoft.com/office/drawing/2014/main" id="{EEA3148F-E695-DA44-46FE-886C4B5A4E46}"/>
              </a:ext>
            </a:extLst>
          </p:cNvPr>
          <p:cNvSpPr>
            <a:spLocks noGrp="1"/>
          </p:cNvSpPr>
          <p:nvPr>
            <p:ph idx="1"/>
          </p:nvPr>
        </p:nvSpPr>
        <p:spPr/>
        <p:txBody>
          <a:bodyPr/>
          <a:lstStyle/>
          <a:p>
            <a:r>
              <a:rPr lang="en-US" dirty="0"/>
              <a:t>Verizon, cont’d</a:t>
            </a:r>
          </a:p>
          <a:p>
            <a:pPr lvl="1"/>
            <a:r>
              <a:rPr lang="en-US" dirty="0"/>
              <a:t>“OTMR is currently [as of 2021] in effect in 30 states that are subject to the FCC’s pole attachment rules. In addition, five reverse-preemption states have adopted some form of OTMR rules (Maine, New Hampshire, Pennsylvania, Vermont, and West Virginia). In those states where Verizon’s affiliates operate as an incumbent local exchange carrier/pole owner, Verizon notes that its incumbent affiliates in other states have received over a hundred OTMR requests in 2019-2020 and more than a hundred OTMR applications to date in 2021. It has no records of issues or concerns related to OTMR in these states.”  Verizon Opening </a:t>
            </a:r>
            <a:r>
              <a:rPr lang="en-US" dirty="0" err="1"/>
              <a:t>Cmts</a:t>
            </a:r>
            <a:r>
              <a:rPr lang="en-US" dirty="0"/>
              <a:t>., CA PUC Rulemaking 17-06-028, Apr. 12, 2021, p. 9. </a:t>
            </a:r>
          </a:p>
          <a:p>
            <a:pPr marL="0" indent="0">
              <a:buNone/>
            </a:pPr>
            <a:endParaRPr lang="en-US" dirty="0"/>
          </a:p>
          <a:p>
            <a:pPr lvl="1"/>
            <a:endParaRPr lang="en-US" dirty="0"/>
          </a:p>
        </p:txBody>
      </p:sp>
    </p:spTree>
    <p:extLst>
      <p:ext uri="{BB962C8B-B14F-4D97-AF65-F5344CB8AC3E}">
        <p14:creationId xmlns:p14="http://schemas.microsoft.com/office/powerpoint/2010/main" val="1723755678"/>
      </p:ext>
    </p:extLst>
  </p:cSld>
  <p:clrMapOvr>
    <a:overrideClrMapping bg1="lt1" tx1="dk1" bg2="lt2" tx2="dk2" accent1="accent1" accent2="accent2" accent3="accent3" accent4="accent4" accent5="accent5" accent6="accent6" hlink="hlink" folHlink="folHlink"/>
  </p:clrMapOvr>
  <p:transition/>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566C5F-576A-0C09-C242-F62190D0331F}"/>
              </a:ext>
            </a:extLst>
          </p:cNvPr>
          <p:cNvSpPr>
            <a:spLocks noGrp="1"/>
          </p:cNvSpPr>
          <p:nvPr>
            <p:ph type="title"/>
          </p:nvPr>
        </p:nvSpPr>
        <p:spPr/>
        <p:txBody>
          <a:bodyPr/>
          <a:lstStyle/>
          <a:p>
            <a:pPr algn="ctr"/>
            <a:r>
              <a:rPr lang="en-US"/>
              <a:t>OTMR Universal Support - 3</a:t>
            </a:r>
          </a:p>
        </p:txBody>
      </p:sp>
      <p:sp>
        <p:nvSpPr>
          <p:cNvPr id="3" name="Content Placeholder 2">
            <a:extLst>
              <a:ext uri="{FF2B5EF4-FFF2-40B4-BE49-F238E27FC236}">
                <a16:creationId xmlns:a16="http://schemas.microsoft.com/office/drawing/2014/main" id="{596C394E-C9AF-94A8-2397-7B8AEBA7FD67}"/>
              </a:ext>
            </a:extLst>
          </p:cNvPr>
          <p:cNvSpPr>
            <a:spLocks noGrp="1"/>
          </p:cNvSpPr>
          <p:nvPr>
            <p:ph idx="1"/>
          </p:nvPr>
        </p:nvSpPr>
        <p:spPr/>
        <p:txBody>
          <a:bodyPr>
            <a:normAutofit fontScale="92500"/>
          </a:bodyPr>
          <a:lstStyle/>
          <a:p>
            <a:r>
              <a:rPr lang="en-US" dirty="0"/>
              <a:t>National Grid</a:t>
            </a:r>
          </a:p>
          <a:p>
            <a:pPr lvl="1"/>
            <a:r>
              <a:rPr lang="en-US" dirty="0"/>
              <a:t>“The Joint Utilities have previously supported the Commission adopting One Touch Make Ready (“OTMR”) for simple make-ready for wireline attachments in the communication space on a pole. This is another alternative that could be used to mitigate costs for pole attachments.” Joint Utilities’ </a:t>
            </a:r>
            <a:r>
              <a:rPr lang="en-US" dirty="0" err="1"/>
              <a:t>Cmts</a:t>
            </a:r>
            <a:r>
              <a:rPr lang="en-US" dirty="0"/>
              <a:t>., NY PSC Case 22-M-0101, Apr. 7, 2022, p. 16. </a:t>
            </a:r>
          </a:p>
          <a:p>
            <a:pPr lvl="1"/>
            <a:r>
              <a:rPr lang="en-US" dirty="0"/>
              <a:t>“The Joint Utilities support the use of the FCC’s methodology for [OTMR] in New York if OTMR follows the federal model and is appropriately limited to </a:t>
            </a:r>
            <a:r>
              <a:rPr lang="en-US" dirty="0" err="1"/>
              <a:t>attachers</a:t>
            </a:r>
            <a:r>
              <a:rPr lang="en-US" dirty="0"/>
              <a:t> performing simple communications make ready.   OTMR could provide a valuable resource to coordinate prompt make ready work among telecom, broadband and CATV providers.” Joint Utilities’ Reply </a:t>
            </a:r>
            <a:r>
              <a:rPr lang="en-US" dirty="0" err="1"/>
              <a:t>Cmts</a:t>
            </a:r>
            <a:r>
              <a:rPr lang="en-US" dirty="0"/>
              <a:t>., NY PSC Case 22-M-0101, May 20, 2022, p. 3.</a:t>
            </a:r>
          </a:p>
          <a:p>
            <a:pPr lvl="1"/>
            <a:endParaRPr lang="en-US" dirty="0"/>
          </a:p>
        </p:txBody>
      </p:sp>
    </p:spTree>
    <p:extLst>
      <p:ext uri="{BB962C8B-B14F-4D97-AF65-F5344CB8AC3E}">
        <p14:creationId xmlns:p14="http://schemas.microsoft.com/office/powerpoint/2010/main" val="547180154"/>
      </p:ext>
    </p:extLst>
  </p:cSld>
  <p:clrMapOvr>
    <a:overrideClrMapping bg1="lt1" tx1="dk1" bg2="lt2" tx2="dk2" accent1="accent1" accent2="accent2" accent3="accent3" accent4="accent4" accent5="accent5" accent6="accent6" hlink="hlink" folHlink="folHlink"/>
  </p:clrMapOvr>
  <p:transition/>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979CD-F454-36DA-9A08-B7EE6E146C41}"/>
              </a:ext>
            </a:extLst>
          </p:cNvPr>
          <p:cNvSpPr>
            <a:spLocks noGrp="1"/>
          </p:cNvSpPr>
          <p:nvPr>
            <p:ph type="title"/>
          </p:nvPr>
        </p:nvSpPr>
        <p:spPr/>
        <p:txBody>
          <a:bodyPr/>
          <a:lstStyle/>
          <a:p>
            <a:pPr algn="ctr"/>
            <a:r>
              <a:rPr lang="en-US"/>
              <a:t>OTMR Universal Support - 4</a:t>
            </a:r>
          </a:p>
        </p:txBody>
      </p:sp>
      <p:sp>
        <p:nvSpPr>
          <p:cNvPr id="3" name="Content Placeholder 2">
            <a:extLst>
              <a:ext uri="{FF2B5EF4-FFF2-40B4-BE49-F238E27FC236}">
                <a16:creationId xmlns:a16="http://schemas.microsoft.com/office/drawing/2014/main" id="{E3CD0EAA-619B-2185-C77D-D37F2F909AFC}"/>
              </a:ext>
            </a:extLst>
          </p:cNvPr>
          <p:cNvSpPr>
            <a:spLocks noGrp="1"/>
          </p:cNvSpPr>
          <p:nvPr>
            <p:ph idx="1"/>
          </p:nvPr>
        </p:nvSpPr>
        <p:spPr>
          <a:xfrm>
            <a:off x="838200" y="1810139"/>
            <a:ext cx="10515600" cy="4335623"/>
          </a:xfrm>
        </p:spPr>
        <p:txBody>
          <a:bodyPr>
            <a:normAutofit fontScale="92500" lnSpcReduction="10000"/>
          </a:bodyPr>
          <a:lstStyle/>
          <a:p>
            <a:r>
              <a:rPr lang="en-US" dirty="0"/>
              <a:t>Eversource</a:t>
            </a:r>
          </a:p>
          <a:p>
            <a:endParaRPr lang="en-US" dirty="0"/>
          </a:p>
          <a:p>
            <a:endParaRPr lang="en-US" dirty="0"/>
          </a:p>
          <a:p>
            <a:endParaRPr lang="en-US" dirty="0"/>
          </a:p>
          <a:p>
            <a:pPr lvl="1"/>
            <a:endParaRPr lang="en-US" dirty="0"/>
          </a:p>
          <a:p>
            <a:pPr lvl="1"/>
            <a:endParaRPr lang="en-US" dirty="0"/>
          </a:p>
          <a:p>
            <a:pPr lvl="1"/>
            <a:r>
              <a:rPr lang="en-US" dirty="0"/>
              <a:t>“[T]o the extent that any proposed changes to the New Hampshire rules implement OTMR for simple make-ready in the communications space consistent with the federal rule, Eversource generally supports the change.” N.H. DOE Request for Advance Public Comment Regarding Utility Pole Attachment Rules, Eversource </a:t>
            </a:r>
            <a:r>
              <a:rPr lang="en-US" dirty="0" err="1"/>
              <a:t>Cmts</a:t>
            </a:r>
            <a:r>
              <a:rPr lang="en-US" dirty="0"/>
              <a:t>., Nov. 12, 2021, p. 2.</a:t>
            </a:r>
          </a:p>
          <a:p>
            <a:r>
              <a:rPr lang="en-US" dirty="0"/>
              <a:t>See Appendix 3 for additional quotations</a:t>
            </a:r>
          </a:p>
          <a:p>
            <a:pPr lvl="1"/>
            <a:endParaRPr lang="en-US" dirty="0"/>
          </a:p>
          <a:p>
            <a:pPr lvl="1"/>
            <a:endParaRPr lang="en-US" dirty="0"/>
          </a:p>
        </p:txBody>
      </p:sp>
      <p:pic>
        <p:nvPicPr>
          <p:cNvPr id="4" name="Picture 3" descr="A blue and white screen with white text&#10;&#10;Description automatically generated">
            <a:extLst>
              <a:ext uri="{FF2B5EF4-FFF2-40B4-BE49-F238E27FC236}">
                <a16:creationId xmlns:a16="http://schemas.microsoft.com/office/drawing/2014/main" id="{14772AD3-47EF-BBDD-BD38-037172349A1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auto">
          <a:xfrm>
            <a:off x="2120590" y="2221416"/>
            <a:ext cx="3290326" cy="1926837"/>
          </a:xfrm>
          <a:prstGeom prst="rect">
            <a:avLst/>
          </a:prstGeom>
          <a:noFill/>
          <a:ln>
            <a:noFill/>
          </a:ln>
        </p:spPr>
      </p:pic>
      <p:pic>
        <p:nvPicPr>
          <p:cNvPr id="5" name="Picture 4" descr="A blue and white background with white text&#10;&#10;Description automatically generated">
            <a:extLst>
              <a:ext uri="{FF2B5EF4-FFF2-40B4-BE49-F238E27FC236}">
                <a16:creationId xmlns:a16="http://schemas.microsoft.com/office/drawing/2014/main" id="{74D99123-86FB-91C5-5158-8311F171227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auto">
          <a:xfrm>
            <a:off x="5789233" y="2221416"/>
            <a:ext cx="3670466" cy="1926839"/>
          </a:xfrm>
          <a:prstGeom prst="rect">
            <a:avLst/>
          </a:prstGeom>
          <a:noFill/>
          <a:ln>
            <a:noFill/>
          </a:ln>
        </p:spPr>
      </p:pic>
    </p:spTree>
    <p:extLst>
      <p:ext uri="{BB962C8B-B14F-4D97-AF65-F5344CB8AC3E}">
        <p14:creationId xmlns:p14="http://schemas.microsoft.com/office/powerpoint/2010/main" val="1202513859"/>
      </p:ext>
    </p:extLst>
  </p:cSld>
  <p:clrMapOvr>
    <a:overrideClrMapping bg1="lt1" tx1="dk1" bg2="lt2" tx2="dk2" accent1="accent1" accent2="accent2" accent3="accent3" accent4="accent4" accent5="accent5" accent6="accent6" hlink="hlink" folHlink="folHlink"/>
  </p:clrMapOvr>
  <p:transition/>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19E10-6635-CF52-FED8-EEDB347A8E9B}"/>
              </a:ext>
            </a:extLst>
          </p:cNvPr>
          <p:cNvSpPr>
            <a:spLocks noGrp="1"/>
          </p:cNvSpPr>
          <p:nvPr>
            <p:ph type="title"/>
          </p:nvPr>
        </p:nvSpPr>
        <p:spPr/>
        <p:txBody>
          <a:bodyPr/>
          <a:lstStyle/>
          <a:p>
            <a:pPr algn="ctr"/>
            <a:r>
              <a:rPr lang="en-US" dirty="0"/>
              <a:t>MA Pole Owners Operate in OTMR States</a:t>
            </a:r>
          </a:p>
        </p:txBody>
      </p:sp>
      <p:sp>
        <p:nvSpPr>
          <p:cNvPr id="3" name="Content Placeholder 2">
            <a:extLst>
              <a:ext uri="{FF2B5EF4-FFF2-40B4-BE49-F238E27FC236}">
                <a16:creationId xmlns:a16="http://schemas.microsoft.com/office/drawing/2014/main" id="{79A18359-B9B2-D651-C8EE-4C08B0E4996D}"/>
              </a:ext>
            </a:extLst>
          </p:cNvPr>
          <p:cNvSpPr>
            <a:spLocks noGrp="1"/>
          </p:cNvSpPr>
          <p:nvPr>
            <p:ph idx="1"/>
          </p:nvPr>
        </p:nvSpPr>
        <p:spPr>
          <a:xfrm>
            <a:off x="838200" y="1690689"/>
            <a:ext cx="10515600" cy="4316412"/>
          </a:xfrm>
        </p:spPr>
        <p:txBody>
          <a:bodyPr>
            <a:normAutofit fontScale="92500"/>
          </a:bodyPr>
          <a:lstStyle/>
          <a:p>
            <a:r>
              <a:rPr lang="en-US" dirty="0"/>
              <a:t>Verizon</a:t>
            </a:r>
          </a:p>
          <a:p>
            <a:pPr lvl="1"/>
            <a:r>
              <a:rPr lang="en-US" dirty="0"/>
              <a:t>MA, NY, RI, PA, CT, CA, W.Va.</a:t>
            </a:r>
          </a:p>
          <a:p>
            <a:r>
              <a:rPr lang="en-US" dirty="0"/>
              <a:t>Eversource</a:t>
            </a:r>
          </a:p>
          <a:p>
            <a:pPr lvl="1"/>
            <a:r>
              <a:rPr lang="en-US" dirty="0"/>
              <a:t>NH, CT</a:t>
            </a:r>
          </a:p>
          <a:p>
            <a:r>
              <a:rPr lang="en-US" dirty="0"/>
              <a:t>National Grid</a:t>
            </a:r>
          </a:p>
          <a:p>
            <a:pPr lvl="1"/>
            <a:r>
              <a:rPr lang="en-US" dirty="0"/>
              <a:t>NY</a:t>
            </a:r>
          </a:p>
          <a:p>
            <a:r>
              <a:rPr lang="en-US" dirty="0"/>
              <a:t>Fitchburg G&amp;E (</a:t>
            </a:r>
            <a:r>
              <a:rPr lang="en-US" dirty="0" err="1"/>
              <a:t>Unitil</a:t>
            </a:r>
            <a:r>
              <a:rPr lang="en-US" dirty="0"/>
              <a:t>)</a:t>
            </a:r>
          </a:p>
          <a:p>
            <a:pPr lvl="1"/>
            <a:r>
              <a:rPr lang="en-US" dirty="0"/>
              <a:t>NH</a:t>
            </a:r>
          </a:p>
          <a:p>
            <a:r>
              <a:rPr lang="en-US" dirty="0"/>
              <a:t>No meaningful operational, geographic, weather, demographic differences between MA and other nearby OTMR states</a:t>
            </a:r>
          </a:p>
        </p:txBody>
      </p:sp>
    </p:spTree>
    <p:extLst>
      <p:ext uri="{BB962C8B-B14F-4D97-AF65-F5344CB8AC3E}">
        <p14:creationId xmlns:p14="http://schemas.microsoft.com/office/powerpoint/2010/main" val="2497686635"/>
      </p:ext>
    </p:extLst>
  </p:cSld>
  <p:clrMapOvr>
    <a:overrideClrMapping bg1="lt1" tx1="dk1" bg2="lt2" tx2="dk2" accent1="accent1" accent2="accent2" accent3="accent3" accent4="accent4" accent5="accent5" accent6="accent6" hlink="hlink" folHlink="folHlink"/>
  </p:clrMapOvr>
  <p:transition/>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22120-4D54-D35D-C967-DEB727C71223}"/>
              </a:ext>
            </a:extLst>
          </p:cNvPr>
          <p:cNvSpPr>
            <a:spLocks noGrp="1"/>
          </p:cNvSpPr>
          <p:nvPr>
            <p:ph type="title"/>
          </p:nvPr>
        </p:nvSpPr>
        <p:spPr/>
        <p:txBody>
          <a:bodyPr/>
          <a:lstStyle/>
          <a:p>
            <a:pPr algn="ctr"/>
            <a:r>
              <a:rPr lang="en-US" dirty="0"/>
              <a:t>Opposite Side Construction (“Boxing”)</a:t>
            </a:r>
          </a:p>
        </p:txBody>
      </p:sp>
      <p:sp>
        <p:nvSpPr>
          <p:cNvPr id="3" name="Content Placeholder 2">
            <a:extLst>
              <a:ext uri="{FF2B5EF4-FFF2-40B4-BE49-F238E27FC236}">
                <a16:creationId xmlns:a16="http://schemas.microsoft.com/office/drawing/2014/main" id="{85675D07-C6F5-AAA5-ECD9-B0374F9826B3}"/>
              </a:ext>
            </a:extLst>
          </p:cNvPr>
          <p:cNvSpPr>
            <a:spLocks noGrp="1"/>
          </p:cNvSpPr>
          <p:nvPr>
            <p:ph idx="1"/>
          </p:nvPr>
        </p:nvSpPr>
        <p:spPr/>
        <p:txBody>
          <a:bodyPr>
            <a:normAutofit fontScale="92500" lnSpcReduction="20000"/>
          </a:bodyPr>
          <a:lstStyle/>
          <a:p>
            <a:r>
              <a:rPr lang="en-US" dirty="0"/>
              <a:t>Boxing is commonplace in MA</a:t>
            </a:r>
          </a:p>
          <a:p>
            <a:pPr lvl="1"/>
            <a:r>
              <a:rPr lang="en-US" dirty="0"/>
              <a:t>Appendices 4-A and 4-B show examples</a:t>
            </a:r>
          </a:p>
          <a:p>
            <a:r>
              <a:rPr lang="en-US" dirty="0"/>
              <a:t>Reduces numbers and costs of premature pole replacements</a:t>
            </a:r>
          </a:p>
          <a:p>
            <a:r>
              <a:rPr lang="en-US" dirty="0"/>
              <a:t>Reduces double poles</a:t>
            </a:r>
          </a:p>
          <a:p>
            <a:r>
              <a:rPr lang="en-US" dirty="0"/>
              <a:t>Reduces time and expense of deployment</a:t>
            </a:r>
          </a:p>
          <a:p>
            <a:r>
              <a:rPr lang="en-US" dirty="0"/>
              <a:t>Complies with NESC and Telcordia Blue Book</a:t>
            </a:r>
          </a:p>
          <a:p>
            <a:pPr lvl="1"/>
            <a:r>
              <a:rPr lang="en-US" dirty="0"/>
              <a:t>Appendix 5</a:t>
            </a:r>
          </a:p>
          <a:p>
            <a:r>
              <a:rPr lang="en-US" dirty="0"/>
              <a:t>GoNetspeed proposed rule</a:t>
            </a:r>
          </a:p>
          <a:p>
            <a:pPr lvl="1"/>
            <a:r>
              <a:rPr lang="en-US" dirty="0"/>
              <a:t>Mirrors CT, ME, NY rules</a:t>
            </a:r>
          </a:p>
          <a:p>
            <a:pPr lvl="1"/>
            <a:r>
              <a:rPr lang="en-US" dirty="0"/>
              <a:t>No blanket prohibition</a:t>
            </a:r>
          </a:p>
          <a:p>
            <a:pPr lvl="1"/>
            <a:r>
              <a:rPr lang="en-US" dirty="0"/>
              <a:t>Denials pole-by-pole only if clear and convincing evidence of specific safety or code violation</a:t>
            </a:r>
          </a:p>
          <a:p>
            <a:endParaRPr lang="en-US" dirty="0"/>
          </a:p>
          <a:p>
            <a:endParaRPr lang="en-US" dirty="0"/>
          </a:p>
        </p:txBody>
      </p:sp>
    </p:spTree>
    <p:extLst>
      <p:ext uri="{BB962C8B-B14F-4D97-AF65-F5344CB8AC3E}">
        <p14:creationId xmlns:p14="http://schemas.microsoft.com/office/powerpoint/2010/main" val="2563626114"/>
      </p:ext>
    </p:extLst>
  </p:cSld>
  <p:clrMapOvr>
    <a:overrideClrMapping bg1="lt1" tx1="dk1" bg2="lt2" tx2="dk2" accent1="accent1" accent2="accent2" accent3="accent3" accent4="accent4" accent5="accent5" accent6="accent6" hlink="hlink" folHlink="folHlink"/>
  </p:clrMapOvr>
  <p:transition/>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2B21D-8706-09C5-54EF-65E433FF5D2D}"/>
              </a:ext>
            </a:extLst>
          </p:cNvPr>
          <p:cNvSpPr>
            <a:spLocks noGrp="1"/>
          </p:cNvSpPr>
          <p:nvPr>
            <p:ph type="title"/>
          </p:nvPr>
        </p:nvSpPr>
        <p:spPr/>
        <p:txBody>
          <a:bodyPr/>
          <a:lstStyle/>
          <a:p>
            <a:pPr algn="ctr"/>
            <a:r>
              <a:rPr lang="en-US"/>
              <a:t>Temporary Attachments</a:t>
            </a:r>
          </a:p>
        </p:txBody>
      </p:sp>
      <p:sp>
        <p:nvSpPr>
          <p:cNvPr id="3" name="Content Placeholder 2">
            <a:extLst>
              <a:ext uri="{FF2B5EF4-FFF2-40B4-BE49-F238E27FC236}">
                <a16:creationId xmlns:a16="http://schemas.microsoft.com/office/drawing/2014/main" id="{189D3966-74CD-D2FE-A384-69F6B02E03D7}"/>
              </a:ext>
            </a:extLst>
          </p:cNvPr>
          <p:cNvSpPr>
            <a:spLocks noGrp="1"/>
          </p:cNvSpPr>
          <p:nvPr>
            <p:ph idx="1"/>
          </p:nvPr>
        </p:nvSpPr>
        <p:spPr/>
        <p:txBody>
          <a:bodyPr/>
          <a:lstStyle/>
          <a:p>
            <a:pPr algn="l"/>
            <a:r>
              <a:rPr lang="en-US" dirty="0"/>
              <a:t>Successfully used in NY since 2004 and CT since 2019</a:t>
            </a:r>
          </a:p>
          <a:p>
            <a:r>
              <a:rPr lang="en-US" dirty="0"/>
              <a:t>Avoid pole replacement time and expense</a:t>
            </a:r>
          </a:p>
          <a:p>
            <a:r>
              <a:rPr lang="en-US" dirty="0"/>
              <a:t>Avoid double poles</a:t>
            </a:r>
          </a:p>
          <a:p>
            <a:r>
              <a:rPr lang="en-US" dirty="0"/>
              <a:t>Usable when make-ready timelines expire</a:t>
            </a:r>
          </a:p>
          <a:p>
            <a:r>
              <a:rPr lang="en-US" dirty="0"/>
              <a:t>Temporary attachments comply with NESC and Blue Book</a:t>
            </a:r>
          </a:p>
          <a:p>
            <a:r>
              <a:rPr lang="en-US" dirty="0"/>
              <a:t>Denial only for limited reasons on pole-by-pole basis</a:t>
            </a:r>
          </a:p>
          <a:p>
            <a:r>
              <a:rPr lang="en-US" dirty="0"/>
              <a:t>Must make permanent w/in 90 days after make-ready completion</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556255883"/>
      </p:ext>
    </p:extLst>
  </p:cSld>
  <p:clrMapOvr>
    <a:overrideClrMapping bg1="lt1" tx1="dk1" bg2="lt2" tx2="dk2" accent1="accent1" accent2="accent2" accent3="accent3" accent4="accent4" accent5="accent5" accent6="accent6" hlink="hlink" folHlink="folHlink"/>
  </p:clrMapOvr>
  <p:transition/>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102A3-1480-5C69-8DA0-908BDA0C4C54}"/>
              </a:ext>
            </a:extLst>
          </p:cNvPr>
          <p:cNvSpPr>
            <a:spLocks noGrp="1"/>
          </p:cNvSpPr>
          <p:nvPr>
            <p:ph type="title"/>
          </p:nvPr>
        </p:nvSpPr>
        <p:spPr/>
        <p:txBody>
          <a:bodyPr/>
          <a:lstStyle/>
          <a:p>
            <a:pPr algn="ctr"/>
            <a:r>
              <a:rPr lang="en-US"/>
              <a:t>Contractors</a:t>
            </a:r>
          </a:p>
        </p:txBody>
      </p:sp>
      <p:sp>
        <p:nvSpPr>
          <p:cNvPr id="3" name="Content Placeholder 2">
            <a:extLst>
              <a:ext uri="{FF2B5EF4-FFF2-40B4-BE49-F238E27FC236}">
                <a16:creationId xmlns:a16="http://schemas.microsoft.com/office/drawing/2014/main" id="{975B6519-BB27-E819-83FA-5ED0D7B9A657}"/>
              </a:ext>
            </a:extLst>
          </p:cNvPr>
          <p:cNvSpPr>
            <a:spLocks noGrp="1"/>
          </p:cNvSpPr>
          <p:nvPr>
            <p:ph idx="1"/>
          </p:nvPr>
        </p:nvSpPr>
        <p:spPr/>
        <p:txBody>
          <a:bodyPr>
            <a:normAutofit fontScale="92500" lnSpcReduction="20000"/>
          </a:bodyPr>
          <a:lstStyle/>
          <a:p>
            <a:r>
              <a:rPr lang="en-US"/>
              <a:t>GoNetspeed proposed rules specify contractor qualifications</a:t>
            </a:r>
          </a:p>
          <a:p>
            <a:pPr lvl="1"/>
            <a:r>
              <a:rPr lang="en-US"/>
              <a:t>Appropriate training and licensing </a:t>
            </a:r>
          </a:p>
          <a:p>
            <a:pPr lvl="1"/>
            <a:r>
              <a:rPr lang="en-US"/>
              <a:t>Reasonably insured or bonded</a:t>
            </a:r>
          </a:p>
          <a:p>
            <a:pPr lvl="1"/>
            <a:r>
              <a:rPr lang="en-US"/>
              <a:t>Follow published safety requirements and guidelines</a:t>
            </a:r>
          </a:p>
          <a:p>
            <a:pPr lvl="1"/>
            <a:r>
              <a:rPr lang="en-US"/>
              <a:t>Ability to follow licensed engineered designs</a:t>
            </a:r>
          </a:p>
          <a:p>
            <a:pPr lvl="1"/>
            <a:r>
              <a:rPr lang="en-US"/>
              <a:t>Follow all laws and regulations</a:t>
            </a:r>
          </a:p>
          <a:p>
            <a:r>
              <a:rPr lang="en-US"/>
              <a:t>GoNetspeed proposed rules allow owner to maintain contractor list</a:t>
            </a:r>
          </a:p>
          <a:p>
            <a:pPr lvl="1"/>
            <a:r>
              <a:rPr lang="en-US" err="1"/>
              <a:t>Attacher must use contractor from the list if owner provides list</a:t>
            </a:r>
          </a:p>
          <a:p>
            <a:pPr lvl="1"/>
            <a:r>
              <a:rPr lang="en-US" err="1"/>
              <a:t>Attacher may propose additions; owner must not unreasonably deny or delay approval</a:t>
            </a:r>
          </a:p>
          <a:p>
            <a:pPr lvl="2"/>
            <a:r>
              <a:rPr lang="en-US"/>
              <a:t>Need time limit for approval</a:t>
            </a:r>
          </a:p>
          <a:p>
            <a:pPr lvl="1"/>
            <a:r>
              <a:rPr lang="en-US"/>
              <a:t>For simple make ready, if no list, or no listed contractor is available, attacher may choose own qualified contractor  </a:t>
            </a:r>
          </a:p>
        </p:txBody>
      </p:sp>
    </p:spTree>
    <p:extLst>
      <p:ext uri="{BB962C8B-B14F-4D97-AF65-F5344CB8AC3E}">
        <p14:creationId xmlns:p14="http://schemas.microsoft.com/office/powerpoint/2010/main" val="4169237250"/>
      </p:ext>
    </p:extLst>
  </p:cSld>
  <p:clrMapOvr>
    <a:overrideClrMapping bg1="lt1" tx1="dk1" bg2="lt2" tx2="dk2" accent1="accent1" accent2="accent2" accent3="accent3" accent4="accent4" accent5="accent5" accent6="accent6" hlink="hlink" folHlink="folHlink"/>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AC930-8B66-9A82-6A01-54805DAF3E3C}"/>
              </a:ext>
            </a:extLst>
          </p:cNvPr>
          <p:cNvSpPr>
            <a:spLocks noGrp="1"/>
          </p:cNvSpPr>
          <p:nvPr>
            <p:ph type="title"/>
          </p:nvPr>
        </p:nvSpPr>
        <p:spPr/>
        <p:txBody>
          <a:bodyPr/>
          <a:lstStyle/>
          <a:p>
            <a:pPr algn="ctr"/>
            <a:r>
              <a:rPr lang="en-US" dirty="0"/>
              <a:t>Benefits of Competitive Fiber Optic Broadband Internet Service</a:t>
            </a:r>
          </a:p>
        </p:txBody>
      </p:sp>
      <p:sp>
        <p:nvSpPr>
          <p:cNvPr id="3" name="Content Placeholder 2">
            <a:extLst>
              <a:ext uri="{FF2B5EF4-FFF2-40B4-BE49-F238E27FC236}">
                <a16:creationId xmlns:a16="http://schemas.microsoft.com/office/drawing/2014/main" id="{235885A3-0E2B-CAD5-0B65-9BA78932558C}"/>
              </a:ext>
            </a:extLst>
          </p:cNvPr>
          <p:cNvSpPr>
            <a:spLocks noGrp="1"/>
          </p:cNvSpPr>
          <p:nvPr>
            <p:ph idx="4294967295"/>
          </p:nvPr>
        </p:nvSpPr>
        <p:spPr>
          <a:xfrm>
            <a:off x="0" y="1825625"/>
            <a:ext cx="10515600" cy="4351338"/>
          </a:xfrm>
        </p:spPr>
        <p:txBody>
          <a:bodyPr>
            <a:normAutofit/>
          </a:bodyPr>
          <a:lstStyle/>
          <a:p>
            <a:endParaRPr lang="en-US" dirty="0"/>
          </a:p>
          <a:p>
            <a:r>
              <a:rPr lang="en-US" dirty="0"/>
              <a:t>Significantly faster speeds, improved reliability, reduced latency, and greater bandwidth</a:t>
            </a:r>
          </a:p>
          <a:p>
            <a:r>
              <a:rPr lang="en-US" dirty="0"/>
              <a:t>Lower prices and varied pricing packages</a:t>
            </a:r>
          </a:p>
          <a:p>
            <a:r>
              <a:rPr lang="en-US" dirty="0"/>
              <a:t>Necessary for Education, Telehealth, Remote Work, Commerce and Social Connections </a:t>
            </a:r>
          </a:p>
          <a:p>
            <a:r>
              <a:rPr lang="en-US" dirty="0"/>
              <a:t>Also enables VoIP and video streaming</a:t>
            </a:r>
          </a:p>
          <a:p>
            <a:r>
              <a:rPr lang="en-US" dirty="0"/>
              <a:t>Benefits local economy</a:t>
            </a:r>
          </a:p>
        </p:txBody>
      </p:sp>
    </p:spTree>
    <p:extLst>
      <p:ext uri="{BB962C8B-B14F-4D97-AF65-F5344CB8AC3E}">
        <p14:creationId xmlns:p14="http://schemas.microsoft.com/office/powerpoint/2010/main" val="2565711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D06F0-C916-98F4-0E45-CFBAF5A7F65A}"/>
              </a:ext>
            </a:extLst>
          </p:cNvPr>
          <p:cNvSpPr>
            <a:spLocks noGrp="1"/>
          </p:cNvSpPr>
          <p:nvPr>
            <p:ph type="title"/>
          </p:nvPr>
        </p:nvSpPr>
        <p:spPr/>
        <p:txBody>
          <a:bodyPr/>
          <a:lstStyle/>
          <a:p>
            <a:pPr algn="ctr"/>
            <a:r>
              <a:rPr lang="en-US"/>
              <a:t>Cost Allocation and Control</a:t>
            </a:r>
          </a:p>
        </p:txBody>
      </p:sp>
      <p:sp>
        <p:nvSpPr>
          <p:cNvPr id="3" name="Content Placeholder 2">
            <a:extLst>
              <a:ext uri="{FF2B5EF4-FFF2-40B4-BE49-F238E27FC236}">
                <a16:creationId xmlns:a16="http://schemas.microsoft.com/office/drawing/2014/main" id="{9135CA39-DAD1-5030-AD71-57ECC56B4CAD}"/>
              </a:ext>
            </a:extLst>
          </p:cNvPr>
          <p:cNvSpPr>
            <a:spLocks noGrp="1"/>
          </p:cNvSpPr>
          <p:nvPr>
            <p:ph idx="1"/>
          </p:nvPr>
        </p:nvSpPr>
        <p:spPr/>
        <p:txBody>
          <a:bodyPr>
            <a:normAutofit fontScale="70000" lnSpcReduction="20000"/>
          </a:bodyPr>
          <a:lstStyle/>
          <a:p>
            <a:r>
              <a:rPr lang="en-US" dirty="0" err="1"/>
              <a:t>GoNetspeed’s</a:t>
            </a:r>
            <a:r>
              <a:rPr lang="en-US" dirty="0"/>
              <a:t> average MA make-ready costs = 2X ME, CT</a:t>
            </a:r>
          </a:p>
          <a:p>
            <a:r>
              <a:rPr lang="en-US" dirty="0"/>
              <a:t>EOED/EEA short-term goal to enable greater cost certainty for </a:t>
            </a:r>
            <a:r>
              <a:rPr lang="en-US" dirty="0" err="1"/>
              <a:t>attachers</a:t>
            </a:r>
            <a:endParaRPr lang="en-US" dirty="0"/>
          </a:p>
          <a:p>
            <a:r>
              <a:rPr lang="en-US" dirty="0"/>
              <a:t>No separate surveys and engineering for jointly owned poles</a:t>
            </a:r>
          </a:p>
          <a:p>
            <a:pPr lvl="1"/>
            <a:r>
              <a:rPr lang="en-US" dirty="0"/>
              <a:t>FCC has deemed a “duplicative payment or permitting process to be unjust and unreasonable” since 2011 (FCC 11-50, ¶ 84)</a:t>
            </a:r>
          </a:p>
          <a:p>
            <a:r>
              <a:rPr lang="en-US" dirty="0"/>
              <a:t>No shifting cost of pre-existing violations to new </a:t>
            </a:r>
            <a:r>
              <a:rPr lang="en-US" dirty="0" err="1"/>
              <a:t>attachers</a:t>
            </a:r>
            <a:r>
              <a:rPr lang="en-US" dirty="0"/>
              <a:t> </a:t>
            </a:r>
          </a:p>
          <a:p>
            <a:r>
              <a:rPr lang="en-US" dirty="0"/>
              <a:t>No charging pole replacement cost when pole already must be replaced</a:t>
            </a:r>
          </a:p>
          <a:p>
            <a:r>
              <a:rPr lang="en-US" dirty="0"/>
              <a:t>No pole replacement costs unless necessitated solely by the new attachment</a:t>
            </a:r>
          </a:p>
          <a:p>
            <a:pPr lvl="1"/>
            <a:r>
              <a:rPr lang="en-US" dirty="0"/>
              <a:t>NY, NH, FCC rules</a:t>
            </a:r>
          </a:p>
          <a:p>
            <a:r>
              <a:rPr lang="en-US" dirty="0"/>
              <a:t>Itemized invoices</a:t>
            </a:r>
          </a:p>
          <a:p>
            <a:pPr lvl="1"/>
            <a:r>
              <a:rPr lang="en-US" dirty="0"/>
              <a:t>D.T.C. 22-4 Phase I Final Order</a:t>
            </a:r>
          </a:p>
          <a:p>
            <a:r>
              <a:rPr lang="en-US" dirty="0"/>
              <a:t>Binding make-ready estimates as in NY</a:t>
            </a:r>
          </a:p>
          <a:p>
            <a:pPr lvl="1"/>
            <a:r>
              <a:rPr lang="en-US" dirty="0"/>
              <a:t>No resurvey costs if owner delays make the estimate stale</a:t>
            </a:r>
          </a:p>
          <a:p>
            <a:r>
              <a:rPr lang="en-US" dirty="0"/>
              <a:t>Make-ready estimate true-up deadlines and cap on cost overruns</a:t>
            </a:r>
            <a:endParaRPr lang="en-US" strike="sngStrike" dirty="0"/>
          </a:p>
        </p:txBody>
      </p:sp>
    </p:spTree>
    <p:extLst>
      <p:ext uri="{BB962C8B-B14F-4D97-AF65-F5344CB8AC3E}">
        <p14:creationId xmlns:p14="http://schemas.microsoft.com/office/powerpoint/2010/main" val="1719521901"/>
      </p:ext>
    </p:extLst>
  </p:cSld>
  <p:clrMapOvr>
    <a:overrideClrMapping bg1="lt1" tx1="dk1" bg2="lt2" tx2="dk2" accent1="accent1" accent2="accent2" accent3="accent3" accent4="accent4" accent5="accent5" accent6="accent6" hlink="hlink" folHlink="folHlink"/>
  </p:clrMapOvr>
  <p:transition/>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63946-1FA7-734B-2B58-2FF934442FB1}"/>
              </a:ext>
            </a:extLst>
          </p:cNvPr>
          <p:cNvSpPr>
            <a:spLocks noGrp="1"/>
          </p:cNvSpPr>
          <p:nvPr>
            <p:ph type="title"/>
          </p:nvPr>
        </p:nvSpPr>
        <p:spPr/>
        <p:txBody>
          <a:bodyPr/>
          <a:lstStyle/>
          <a:p>
            <a:pPr algn="ctr"/>
            <a:r>
              <a:rPr lang="en-US" dirty="0"/>
              <a:t>Benefits to Local Economy</a:t>
            </a:r>
          </a:p>
        </p:txBody>
      </p:sp>
      <p:sp>
        <p:nvSpPr>
          <p:cNvPr id="3" name="Content Placeholder 2">
            <a:extLst>
              <a:ext uri="{FF2B5EF4-FFF2-40B4-BE49-F238E27FC236}">
                <a16:creationId xmlns:a16="http://schemas.microsoft.com/office/drawing/2014/main" id="{65548AD8-9409-783E-D180-C8E38EA35F56}"/>
              </a:ext>
            </a:extLst>
          </p:cNvPr>
          <p:cNvSpPr>
            <a:spLocks noGrp="1"/>
          </p:cNvSpPr>
          <p:nvPr>
            <p:ph idx="1"/>
          </p:nvPr>
        </p:nvSpPr>
        <p:spPr/>
        <p:txBody>
          <a:bodyPr>
            <a:normAutofit/>
          </a:bodyPr>
          <a:lstStyle/>
          <a:p>
            <a:r>
              <a:rPr lang="en-US" dirty="0"/>
              <a:t>Boosts productivity</a:t>
            </a:r>
          </a:p>
          <a:p>
            <a:r>
              <a:rPr lang="en-US" dirty="0"/>
              <a:t>Attracts businesses</a:t>
            </a:r>
          </a:p>
          <a:p>
            <a:r>
              <a:rPr lang="en-US" dirty="0"/>
              <a:t>Creates jobs</a:t>
            </a:r>
          </a:p>
          <a:p>
            <a:r>
              <a:rPr lang="en-US" dirty="0"/>
              <a:t>Improves local education</a:t>
            </a:r>
          </a:p>
          <a:p>
            <a:r>
              <a:rPr lang="en-US" dirty="0"/>
              <a:t>Enhances property values</a:t>
            </a:r>
          </a:p>
          <a:p>
            <a:endParaRPr lang="en-US" dirty="0"/>
          </a:p>
        </p:txBody>
      </p:sp>
    </p:spTree>
    <p:extLst>
      <p:ext uri="{BB962C8B-B14F-4D97-AF65-F5344CB8AC3E}">
        <p14:creationId xmlns:p14="http://schemas.microsoft.com/office/powerpoint/2010/main" val="4071408844"/>
      </p:ext>
    </p:extLst>
  </p:cSld>
  <p:clrMapOvr>
    <a:overrideClrMapping bg1="lt1" tx1="dk1" bg2="lt2" tx2="dk2" accent1="accent1" accent2="accent2" accent3="accent3" accent4="accent4" accent5="accent5" accent6="accent6" hlink="hlink" folHlink="folHlink"/>
  </p:clrMapOvr>
  <p:transition/>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137FF-1EF2-7FF9-6004-6AA4C563BF9E}"/>
              </a:ext>
            </a:extLst>
          </p:cNvPr>
          <p:cNvSpPr>
            <a:spLocks noGrp="1"/>
          </p:cNvSpPr>
          <p:nvPr>
            <p:ph type="title"/>
          </p:nvPr>
        </p:nvSpPr>
        <p:spPr/>
        <p:txBody>
          <a:bodyPr/>
          <a:lstStyle/>
          <a:p>
            <a:pPr algn="ctr"/>
            <a:r>
              <a:rPr lang="en-US" dirty="0"/>
              <a:t>Broadband Investment Incentives</a:t>
            </a:r>
          </a:p>
        </p:txBody>
      </p:sp>
      <p:sp>
        <p:nvSpPr>
          <p:cNvPr id="3" name="Content Placeholder 2">
            <a:extLst>
              <a:ext uri="{FF2B5EF4-FFF2-40B4-BE49-F238E27FC236}">
                <a16:creationId xmlns:a16="http://schemas.microsoft.com/office/drawing/2014/main" id="{BE7CE8A9-3068-1760-2FCD-B27FF9127355}"/>
              </a:ext>
            </a:extLst>
          </p:cNvPr>
          <p:cNvSpPr>
            <a:spLocks noGrp="1"/>
          </p:cNvSpPr>
          <p:nvPr>
            <p:ph idx="1"/>
          </p:nvPr>
        </p:nvSpPr>
        <p:spPr>
          <a:xfrm>
            <a:off x="838200" y="1862201"/>
            <a:ext cx="10515600" cy="4351338"/>
          </a:xfrm>
        </p:spPr>
        <p:txBody>
          <a:bodyPr>
            <a:normAutofit fontScale="92500" lnSpcReduction="20000"/>
          </a:bodyPr>
          <a:lstStyle/>
          <a:p>
            <a:r>
              <a:rPr lang="en-US" dirty="0"/>
              <a:t>Providers have choices where to invest</a:t>
            </a:r>
          </a:p>
          <a:p>
            <a:r>
              <a:rPr lang="en-US" dirty="0"/>
              <a:t>Timely, efficient deployment of durable, state-of-the art networks → more investment</a:t>
            </a:r>
          </a:p>
          <a:p>
            <a:r>
              <a:rPr lang="en-US" dirty="0"/>
              <a:t>MA = slow, expensive, chaotic with no corresponding advantage in safety/reliability</a:t>
            </a:r>
          </a:p>
          <a:p>
            <a:r>
              <a:rPr lang="en-US" dirty="0"/>
              <a:t>GoNetspeed experience</a:t>
            </a:r>
          </a:p>
          <a:p>
            <a:pPr lvl="1"/>
            <a:r>
              <a:rPr lang="en-US" dirty="0"/>
              <a:t>CT: 1,500 route miles, 140,000 residents served – 24 months</a:t>
            </a:r>
          </a:p>
          <a:p>
            <a:pPr lvl="1"/>
            <a:r>
              <a:rPr lang="en-US" dirty="0"/>
              <a:t>ME: 1,000 route miles, 90,000 homes – 24 months</a:t>
            </a:r>
          </a:p>
          <a:p>
            <a:pPr lvl="1"/>
            <a:r>
              <a:rPr lang="en-US" dirty="0"/>
              <a:t>MA:  One year for survey, four years for make-ready</a:t>
            </a:r>
          </a:p>
          <a:p>
            <a:r>
              <a:rPr lang="en-US" dirty="0"/>
              <a:t>Crown Castle experience</a:t>
            </a:r>
          </a:p>
          <a:p>
            <a:pPr lvl="1"/>
            <a:r>
              <a:rPr lang="en-US" dirty="0"/>
              <a:t>NG poles:  average 277 days application to license</a:t>
            </a:r>
          </a:p>
          <a:p>
            <a:pPr lvl="1"/>
            <a:r>
              <a:rPr lang="en-US" dirty="0"/>
              <a:t>VZ poles:  average  207 days application to license</a:t>
            </a:r>
          </a:p>
        </p:txBody>
      </p:sp>
    </p:spTree>
    <p:extLst>
      <p:ext uri="{BB962C8B-B14F-4D97-AF65-F5344CB8AC3E}">
        <p14:creationId xmlns:p14="http://schemas.microsoft.com/office/powerpoint/2010/main" val="3817962732"/>
      </p:ext>
    </p:extLst>
  </p:cSld>
  <p:clrMapOvr>
    <a:overrideClrMapping bg1="lt1" tx1="dk1" bg2="lt2" tx2="dk2" accent1="accent1" accent2="accent2" accent3="accent3" accent4="accent4" accent5="accent5" accent6="accent6" hlink="hlink" folHlink="folHlink"/>
  </p:clrMapOvr>
  <p:transition/>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D555C-A2C7-9E10-9D0E-65EFEA49FFAF}"/>
              </a:ext>
            </a:extLst>
          </p:cNvPr>
          <p:cNvSpPr>
            <a:spLocks noGrp="1"/>
          </p:cNvSpPr>
          <p:nvPr>
            <p:ph type="title"/>
          </p:nvPr>
        </p:nvSpPr>
        <p:spPr/>
        <p:txBody>
          <a:bodyPr/>
          <a:lstStyle/>
          <a:p>
            <a:pPr algn="ctr"/>
            <a:r>
              <a:rPr lang="en-US"/>
              <a:t>“Massachusetts Means Business”</a:t>
            </a:r>
          </a:p>
        </p:txBody>
      </p:sp>
      <p:sp>
        <p:nvSpPr>
          <p:cNvPr id="3" name="Content Placeholder 2">
            <a:extLst>
              <a:ext uri="{FF2B5EF4-FFF2-40B4-BE49-F238E27FC236}">
                <a16:creationId xmlns:a16="http://schemas.microsoft.com/office/drawing/2014/main" id="{FD057189-F715-E88B-D7B7-5FE4B25D986E}"/>
              </a:ext>
            </a:extLst>
          </p:cNvPr>
          <p:cNvSpPr>
            <a:spLocks noGrp="1"/>
          </p:cNvSpPr>
          <p:nvPr>
            <p:ph idx="1"/>
          </p:nvPr>
        </p:nvSpPr>
        <p:spPr/>
        <p:txBody>
          <a:bodyPr/>
          <a:lstStyle/>
          <a:p>
            <a:r>
              <a:rPr lang="en-US" dirty="0"/>
              <a:t>Governor Healey announced on May 28, 2025</a:t>
            </a:r>
          </a:p>
          <a:p>
            <a:pPr lvl="1"/>
            <a:r>
              <a:rPr lang="en-US" sz="1600" dirty="0">
                <a:hlinkClick r:id="rId4"/>
              </a:rPr>
              <a:t>Governor Healey Cuts State Regulations to Save Businesses Time and Money | Mass.gov</a:t>
            </a:r>
            <a:endParaRPr lang="en-US" sz="1600" dirty="0"/>
          </a:p>
          <a:p>
            <a:r>
              <a:rPr lang="en-US" dirty="0"/>
              <a:t>Save businesses time and money so they can </a:t>
            </a:r>
            <a:r>
              <a:rPr lang="en-US" b="0" i="0" dirty="0">
                <a:effectLst/>
                <a:latin typeface="Noto Sans VF"/>
              </a:rPr>
              <a:t>grow jobs and contribute to local economy</a:t>
            </a:r>
            <a:endParaRPr lang="en-US" dirty="0"/>
          </a:p>
          <a:p>
            <a:r>
              <a:rPr lang="en-US" dirty="0"/>
              <a:t>Make it easier to do business in Massachusetts</a:t>
            </a:r>
          </a:p>
          <a:p>
            <a:r>
              <a:rPr lang="en-US" dirty="0"/>
              <a:t>Enhance the state’s economic competitiveness</a:t>
            </a:r>
          </a:p>
          <a:p>
            <a:r>
              <a:rPr lang="en-US" dirty="0"/>
              <a:t>This inquiry is one of the Governor’s specific initiatives: “streamline the joint regulations that govern pole attachments in Massachusetts”</a:t>
            </a:r>
          </a:p>
          <a:p>
            <a:endParaRPr lang="en-US" dirty="0"/>
          </a:p>
          <a:p>
            <a:pPr marL="0" indent="0">
              <a:buNone/>
            </a:pPr>
            <a:endParaRPr lang="en-US" dirty="0"/>
          </a:p>
        </p:txBody>
      </p:sp>
    </p:spTree>
    <p:extLst>
      <p:ext uri="{BB962C8B-B14F-4D97-AF65-F5344CB8AC3E}">
        <p14:creationId xmlns:p14="http://schemas.microsoft.com/office/powerpoint/2010/main" val="197668210"/>
      </p:ext>
    </p:extLst>
  </p:cSld>
  <p:clrMapOvr>
    <a:overrideClrMapping bg1="lt1" tx1="dk1" bg2="lt2" tx2="dk2" accent1="accent1" accent2="accent2" accent3="accent3" accent4="accent4" accent5="accent5" accent6="accent6" hlink="hlink" folHlink="folHlink"/>
  </p:clrMapOvr>
  <p:transition/>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44910-D202-5325-73C0-FE0DBBD40EF5}"/>
              </a:ext>
            </a:extLst>
          </p:cNvPr>
          <p:cNvSpPr>
            <a:spLocks noGrp="1"/>
          </p:cNvSpPr>
          <p:nvPr>
            <p:ph type="title"/>
          </p:nvPr>
        </p:nvSpPr>
        <p:spPr/>
        <p:txBody>
          <a:bodyPr/>
          <a:lstStyle/>
          <a:p>
            <a:pPr algn="ctr"/>
            <a:r>
              <a:rPr lang="en-US"/>
              <a:t>OTMR as Step 1 in a Phased Approach</a:t>
            </a:r>
          </a:p>
        </p:txBody>
      </p:sp>
      <p:sp>
        <p:nvSpPr>
          <p:cNvPr id="3" name="Content Placeholder 2">
            <a:extLst>
              <a:ext uri="{FF2B5EF4-FFF2-40B4-BE49-F238E27FC236}">
                <a16:creationId xmlns:a16="http://schemas.microsoft.com/office/drawing/2014/main" id="{0FFE6843-3E5F-FAFE-9996-408E74869DE3}"/>
              </a:ext>
            </a:extLst>
          </p:cNvPr>
          <p:cNvSpPr>
            <a:spLocks noGrp="1"/>
          </p:cNvSpPr>
          <p:nvPr>
            <p:ph idx="1"/>
          </p:nvPr>
        </p:nvSpPr>
        <p:spPr>
          <a:xfrm>
            <a:off x="838200" y="1825625"/>
            <a:ext cx="10515600" cy="4054475"/>
          </a:xfrm>
        </p:spPr>
        <p:txBody>
          <a:bodyPr/>
          <a:lstStyle/>
          <a:p>
            <a:r>
              <a:rPr lang="en-US" dirty="0"/>
              <a:t>EOED/EEA suggest OTMR in a phased approach</a:t>
            </a:r>
          </a:p>
          <a:p>
            <a:r>
              <a:rPr lang="en-US" dirty="0"/>
              <a:t>Adopt OTMR as Step 1</a:t>
            </a:r>
          </a:p>
          <a:p>
            <a:pPr lvl="1"/>
            <a:r>
              <a:rPr lang="en-US" dirty="0"/>
              <a:t>MA’s largest pole owners are on record as supporting OTMR</a:t>
            </a:r>
          </a:p>
          <a:p>
            <a:pPr lvl="1"/>
            <a:r>
              <a:rPr lang="en-US" dirty="0"/>
              <a:t>MA’s largest pole owners operate under OTMR in other states</a:t>
            </a:r>
          </a:p>
          <a:p>
            <a:r>
              <a:rPr lang="en-US" dirty="0"/>
              <a:t>Implement OTMR in a pilot program</a:t>
            </a:r>
          </a:p>
          <a:p>
            <a:pPr lvl="1"/>
            <a:r>
              <a:rPr lang="en-US" dirty="0"/>
              <a:t>Governed by GoNetspeed proposed rules 45.04(1)(l)</a:t>
            </a:r>
          </a:p>
          <a:p>
            <a:pPr lvl="1"/>
            <a:r>
              <a:rPr lang="en-US" dirty="0"/>
              <a:t>Pole owners provide list of contractors in 30 days</a:t>
            </a:r>
          </a:p>
          <a:p>
            <a:pPr lvl="1"/>
            <a:r>
              <a:rPr lang="en-US" dirty="0"/>
              <a:t>Applications may be filed after that</a:t>
            </a:r>
          </a:p>
          <a:p>
            <a:pPr lvl="1"/>
            <a:endParaRPr lang="en-US" dirty="0"/>
          </a:p>
        </p:txBody>
      </p:sp>
    </p:spTree>
    <p:extLst>
      <p:ext uri="{BB962C8B-B14F-4D97-AF65-F5344CB8AC3E}">
        <p14:creationId xmlns:p14="http://schemas.microsoft.com/office/powerpoint/2010/main" val="1070588757"/>
      </p:ext>
    </p:extLst>
  </p:cSld>
  <p:clrMapOvr>
    <a:overrideClrMapping bg1="lt1" tx1="dk1" bg2="lt2" tx2="dk2" accent1="accent1" accent2="accent2" accent3="accent3" accent4="accent4" accent5="accent5" accent6="accent6" hlink="hlink" folHlink="folHlink"/>
  </p:clrMapOvr>
  <p:transition/>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70CBF-5749-AC41-38A2-B78077613F66}"/>
              </a:ext>
            </a:extLst>
          </p:cNvPr>
          <p:cNvSpPr>
            <a:spLocks noGrp="1"/>
          </p:cNvSpPr>
          <p:nvPr>
            <p:ph type="title"/>
          </p:nvPr>
        </p:nvSpPr>
        <p:spPr/>
        <p:txBody>
          <a:bodyPr/>
          <a:lstStyle/>
          <a:p>
            <a:pPr algn="ctr"/>
            <a:r>
              <a:rPr lang="en-US"/>
              <a:t>Massachusetts vs. Other States</a:t>
            </a:r>
          </a:p>
        </p:txBody>
      </p:sp>
      <p:sp>
        <p:nvSpPr>
          <p:cNvPr id="3" name="Content Placeholder 2">
            <a:extLst>
              <a:ext uri="{FF2B5EF4-FFF2-40B4-BE49-F238E27FC236}">
                <a16:creationId xmlns:a16="http://schemas.microsoft.com/office/drawing/2014/main" id="{50625B4A-1237-7211-8656-BE5A83CF35CC}"/>
              </a:ext>
            </a:extLst>
          </p:cNvPr>
          <p:cNvSpPr>
            <a:spLocks noGrp="1"/>
          </p:cNvSpPr>
          <p:nvPr>
            <p:ph idx="1"/>
          </p:nvPr>
        </p:nvSpPr>
        <p:spPr/>
        <p:txBody>
          <a:bodyPr>
            <a:normAutofit fontScale="92500" lnSpcReduction="10000"/>
          </a:bodyPr>
          <a:lstStyle/>
          <a:p>
            <a:r>
              <a:rPr lang="en-US" dirty="0"/>
              <a:t>36 states have One Touch Make-Ready – not Mass.</a:t>
            </a:r>
          </a:p>
          <a:p>
            <a:r>
              <a:rPr lang="en-US" dirty="0"/>
              <a:t>Nearby states with OTMR</a:t>
            </a:r>
          </a:p>
          <a:p>
            <a:pPr lvl="1"/>
            <a:r>
              <a:rPr lang="en-US" dirty="0"/>
              <a:t>CT, NH, ME, VT, NY, PA, RI</a:t>
            </a:r>
          </a:p>
          <a:p>
            <a:r>
              <a:rPr lang="en-US" dirty="0"/>
              <a:t>Nearby states with self-help</a:t>
            </a:r>
          </a:p>
          <a:p>
            <a:pPr lvl="1"/>
            <a:r>
              <a:rPr lang="en-US" dirty="0"/>
              <a:t>CT, NH, ME, VT, PA, RI</a:t>
            </a:r>
          </a:p>
          <a:p>
            <a:r>
              <a:rPr lang="en-US" dirty="0"/>
              <a:t>Nearby states with enforceable timelines</a:t>
            </a:r>
          </a:p>
          <a:p>
            <a:pPr lvl="1"/>
            <a:r>
              <a:rPr lang="en-US" dirty="0"/>
              <a:t>CT, NH, ME, VT, NY, PA, RI</a:t>
            </a:r>
          </a:p>
          <a:p>
            <a:r>
              <a:rPr lang="en-US" dirty="0"/>
              <a:t>Nearby states with boxing</a:t>
            </a:r>
          </a:p>
          <a:p>
            <a:pPr lvl="1"/>
            <a:r>
              <a:rPr lang="en-US" dirty="0"/>
              <a:t>CT, ME, NY</a:t>
            </a:r>
          </a:p>
          <a:p>
            <a:r>
              <a:rPr lang="en-US" dirty="0"/>
              <a:t>Nearby states with temporary attachments</a:t>
            </a:r>
          </a:p>
          <a:p>
            <a:pPr lvl="1"/>
            <a:r>
              <a:rPr lang="en-US" dirty="0"/>
              <a:t>NY, CT</a:t>
            </a:r>
          </a:p>
          <a:p>
            <a:endParaRPr lang="en-US" dirty="0"/>
          </a:p>
        </p:txBody>
      </p:sp>
    </p:spTree>
    <p:extLst>
      <p:ext uri="{BB962C8B-B14F-4D97-AF65-F5344CB8AC3E}">
        <p14:creationId xmlns:p14="http://schemas.microsoft.com/office/powerpoint/2010/main" val="2152634730"/>
      </p:ext>
    </p:extLst>
  </p:cSld>
  <p:clrMapOvr>
    <a:overrideClrMapping bg1="lt1" tx1="dk1" bg2="lt2" tx2="dk2" accent1="accent1" accent2="accent2" accent3="accent3" accent4="accent4" accent5="accent5" accent6="accent6" hlink="hlink" folHlink="folHlink"/>
  </p:clrMapOvr>
  <p:transition/>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BDFAE-F474-E804-424C-3F2B1FB50E2E}"/>
              </a:ext>
            </a:extLst>
          </p:cNvPr>
          <p:cNvSpPr>
            <a:spLocks noGrp="1"/>
          </p:cNvSpPr>
          <p:nvPr>
            <p:ph type="title"/>
          </p:nvPr>
        </p:nvSpPr>
        <p:spPr/>
        <p:txBody>
          <a:bodyPr/>
          <a:lstStyle/>
          <a:p>
            <a:pPr algn="ctr"/>
            <a:r>
              <a:rPr lang="en-US" err="1"/>
              <a:t>GoNetspeed’s Proposed Rules</a:t>
            </a:r>
          </a:p>
        </p:txBody>
      </p:sp>
      <p:sp>
        <p:nvSpPr>
          <p:cNvPr id="3" name="Content Placeholder 2">
            <a:extLst>
              <a:ext uri="{FF2B5EF4-FFF2-40B4-BE49-F238E27FC236}">
                <a16:creationId xmlns:a16="http://schemas.microsoft.com/office/drawing/2014/main" id="{1188E612-CEED-D747-144A-BB87A94B0AEE}"/>
              </a:ext>
            </a:extLst>
          </p:cNvPr>
          <p:cNvSpPr>
            <a:spLocks noGrp="1"/>
          </p:cNvSpPr>
          <p:nvPr>
            <p:ph idx="1"/>
          </p:nvPr>
        </p:nvSpPr>
        <p:spPr/>
        <p:txBody>
          <a:bodyPr>
            <a:normAutofit fontScale="92500" lnSpcReduction="10000"/>
          </a:bodyPr>
          <a:lstStyle/>
          <a:p>
            <a:r>
              <a:rPr lang="en-US" dirty="0"/>
              <a:t>Substantially based on ME Ch. 880 rules, in effect since April 2021</a:t>
            </a:r>
          </a:p>
          <a:p>
            <a:pPr lvl="1"/>
            <a:r>
              <a:rPr lang="en-US" dirty="0"/>
              <a:t>Maine, like MA, is a certified state</a:t>
            </a:r>
          </a:p>
          <a:p>
            <a:pPr lvl="1"/>
            <a:r>
              <a:rPr lang="en-US" dirty="0"/>
              <a:t>Also borrow from certified states CT, NY</a:t>
            </a:r>
          </a:p>
          <a:p>
            <a:pPr lvl="1"/>
            <a:r>
              <a:rPr lang="en-US" dirty="0"/>
              <a:t>See Appendix 1</a:t>
            </a:r>
          </a:p>
          <a:p>
            <a:r>
              <a:rPr lang="en-US" dirty="0" err="1"/>
              <a:t>GoNetspeed’s</a:t>
            </a:r>
            <a:r>
              <a:rPr lang="en-US" dirty="0"/>
              <a:t> proposed rules feature:</a:t>
            </a:r>
          </a:p>
          <a:p>
            <a:pPr lvl="1"/>
            <a:r>
              <a:rPr lang="en-US" dirty="0"/>
              <a:t>Numerous safety requirements</a:t>
            </a:r>
          </a:p>
          <a:p>
            <a:pPr lvl="1"/>
            <a:r>
              <a:rPr lang="en-US" dirty="0"/>
              <a:t>Enforceable timelines</a:t>
            </a:r>
          </a:p>
          <a:p>
            <a:pPr lvl="1"/>
            <a:r>
              <a:rPr lang="en-US" dirty="0"/>
              <a:t>Self-help</a:t>
            </a:r>
          </a:p>
          <a:p>
            <a:pPr lvl="1"/>
            <a:r>
              <a:rPr lang="en-US" dirty="0"/>
              <a:t>Use of qualified contractors</a:t>
            </a:r>
          </a:p>
          <a:p>
            <a:pPr lvl="1"/>
            <a:r>
              <a:rPr lang="en-US" dirty="0"/>
              <a:t>One touch make-ready</a:t>
            </a:r>
          </a:p>
          <a:p>
            <a:pPr lvl="1"/>
            <a:r>
              <a:rPr lang="en-US" dirty="0"/>
              <a:t>Allow boxing, </a:t>
            </a:r>
            <a:r>
              <a:rPr lang="en-US" dirty="0" err="1"/>
              <a:t>overlashing</a:t>
            </a:r>
            <a:r>
              <a:rPr lang="en-US" dirty="0"/>
              <a:t>, lowest attachment point, temporary attachments</a:t>
            </a:r>
          </a:p>
          <a:p>
            <a:pPr lvl="1"/>
            <a:endParaRPr lang="en-US" dirty="0"/>
          </a:p>
        </p:txBody>
      </p:sp>
    </p:spTree>
    <p:extLst>
      <p:ext uri="{BB962C8B-B14F-4D97-AF65-F5344CB8AC3E}">
        <p14:creationId xmlns:p14="http://schemas.microsoft.com/office/powerpoint/2010/main" val="555655"/>
      </p:ext>
    </p:extLst>
  </p:cSld>
  <p:clrMapOvr>
    <a:overrideClrMapping bg1="lt1" tx1="dk1" bg2="lt2" tx2="dk2" accent1="accent1" accent2="accent2" accent3="accent3" accent4="accent4" accent5="accent5" accent6="accent6" hlink="hlink" folHlink="folHlink"/>
  </p:clrMapOvr>
  <p:transition/>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1FDA2-A4E3-8D09-7147-2A3E8FC89517}"/>
              </a:ext>
            </a:extLst>
          </p:cNvPr>
          <p:cNvSpPr>
            <a:spLocks noGrp="1"/>
          </p:cNvSpPr>
          <p:nvPr>
            <p:ph type="title"/>
          </p:nvPr>
        </p:nvSpPr>
        <p:spPr/>
        <p:txBody>
          <a:bodyPr/>
          <a:lstStyle/>
          <a:p>
            <a:pPr algn="ctr"/>
            <a:r>
              <a:rPr lang="en-US"/>
              <a:t>Safety</a:t>
            </a:r>
          </a:p>
        </p:txBody>
      </p:sp>
      <p:sp>
        <p:nvSpPr>
          <p:cNvPr id="3" name="Content Placeholder 2">
            <a:extLst>
              <a:ext uri="{FF2B5EF4-FFF2-40B4-BE49-F238E27FC236}">
                <a16:creationId xmlns:a16="http://schemas.microsoft.com/office/drawing/2014/main" id="{FD9E45DA-B3A5-9108-D9A1-48C4D56905BB}"/>
              </a:ext>
            </a:extLst>
          </p:cNvPr>
          <p:cNvSpPr>
            <a:spLocks noGrp="1"/>
          </p:cNvSpPr>
          <p:nvPr>
            <p:ph idx="1"/>
          </p:nvPr>
        </p:nvSpPr>
        <p:spPr/>
        <p:txBody>
          <a:bodyPr>
            <a:normAutofit fontScale="92500" lnSpcReduction="20000"/>
          </a:bodyPr>
          <a:lstStyle/>
          <a:p>
            <a:r>
              <a:rPr lang="en-US" dirty="0"/>
              <a:t>Absolutely </a:t>
            </a:r>
            <a:r>
              <a:rPr lang="en-US" b="1" dirty="0"/>
              <a:t>false</a:t>
            </a:r>
            <a:r>
              <a:rPr lang="en-US" dirty="0"/>
              <a:t> that only pole owners are concerned with safety/reliability</a:t>
            </a:r>
          </a:p>
          <a:p>
            <a:r>
              <a:rPr lang="en-US" dirty="0" err="1"/>
              <a:t>Attachers</a:t>
            </a:r>
            <a:r>
              <a:rPr lang="en-US" dirty="0"/>
              <a:t> are equally vested in ensuring networks are built safely and to last and in reliable power sources</a:t>
            </a:r>
            <a:endParaRPr lang="en-US" strike="sngStrike" dirty="0"/>
          </a:p>
          <a:p>
            <a:r>
              <a:rPr lang="en-US" dirty="0"/>
              <a:t>Versant Power in Maine understands the partnership</a:t>
            </a:r>
          </a:p>
          <a:p>
            <a:pPr lvl="1"/>
            <a:r>
              <a:rPr lang="en-US" dirty="0"/>
              <a:t>“Each of the broadband providers in this docket are sophisticated, national players in the provision of broadband services, some of whom themselves are pole owners. Each is familiar enough with industry codes and compliance standards and should, in any event, only engage contractors with the requisite expertise, training and experience in the industry to work on utility poles.”  </a:t>
            </a:r>
            <a:r>
              <a:rPr lang="en-US" i="1" dirty="0"/>
              <a:t>Inquiry to Facilitate Preparation of LD 1456; A Resolve to Study the Effect of Current Laws and Rules on the Expansion of Broadband,</a:t>
            </a:r>
            <a:r>
              <a:rPr lang="en-US" dirty="0"/>
              <a:t> Maine PUC </a:t>
            </a:r>
            <a:r>
              <a:rPr lang="en-US" dirty="0" err="1"/>
              <a:t>Dkt</a:t>
            </a:r>
            <a:r>
              <a:rPr lang="en-US" dirty="0"/>
              <a:t>. No. 2023-00300, Versant Power Comments, Oct. 11, 2024, pp. 15-16 [Appendix 2]. </a:t>
            </a:r>
          </a:p>
        </p:txBody>
      </p:sp>
    </p:spTree>
    <p:extLst>
      <p:ext uri="{BB962C8B-B14F-4D97-AF65-F5344CB8AC3E}">
        <p14:creationId xmlns:p14="http://schemas.microsoft.com/office/powerpoint/2010/main" val="1974815813"/>
      </p:ext>
    </p:extLst>
  </p:cSld>
  <p:clrMapOvr>
    <a:overrideClrMapping bg1="lt1" tx1="dk1" bg2="lt2" tx2="dk2" accent1="accent1" accent2="accent2" accent3="accent3" accent4="accent4" accent5="accent5" accent6="accent6" hlink="hlink" folHlink="folHlink"/>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22631.0"/>
  <p:tag name="AS_RELEASE_DATE" val="2023.02.14"/>
  <p:tag name="AS_TITLE" val="Aspose.Slides for .NET 4.0 Client Profile"/>
  <p:tag name="AS_VERSION" val="23.2"/>
</p:tagLst>
</file>

<file path=ppt/theme/theme1.xml><?xml version="1.0" encoding="utf-8"?>
<a:theme xmlns:a="http://schemas.openxmlformats.org/drawingml/2006/main" name="1_Office Theme">
  <a:themeElements>
    <a:clrScheme name="GoNetspeed Color Palette">
      <a:dk1>
        <a:srgbClr val="424242"/>
      </a:dk1>
      <a:lt1>
        <a:srgbClr val="FFFFFF"/>
      </a:lt1>
      <a:dk2>
        <a:srgbClr val="102A49"/>
      </a:dk2>
      <a:lt2>
        <a:srgbClr val="F16520"/>
      </a:lt2>
      <a:accent1>
        <a:srgbClr val="613F98"/>
      </a:accent1>
      <a:accent2>
        <a:srgbClr val="02BED6"/>
      </a:accent2>
      <a:accent3>
        <a:srgbClr val="00B18B"/>
      </a:accent3>
      <a:accent4>
        <a:srgbClr val="102A49"/>
      </a:accent4>
      <a:accent5>
        <a:srgbClr val="004479"/>
      </a:accent5>
      <a:accent6>
        <a:srgbClr val="102A49"/>
      </a:accent6>
      <a:hlink>
        <a:srgbClr val="613F98"/>
      </a:hlink>
      <a:folHlink>
        <a:srgbClr val="F1652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GoNetspeed Color Palette">
    <a:dk1>
      <a:srgbClr val="424242"/>
    </a:dk1>
    <a:lt1>
      <a:srgbClr val="FFFFFF"/>
    </a:lt1>
    <a:dk2>
      <a:srgbClr val="102A49"/>
    </a:dk2>
    <a:lt2>
      <a:srgbClr val="F16520"/>
    </a:lt2>
    <a:accent1>
      <a:srgbClr val="613F98"/>
    </a:accent1>
    <a:accent2>
      <a:srgbClr val="02BED6"/>
    </a:accent2>
    <a:accent3>
      <a:srgbClr val="00B18B"/>
    </a:accent3>
    <a:accent4>
      <a:srgbClr val="102A49"/>
    </a:accent4>
    <a:accent5>
      <a:srgbClr val="004479"/>
    </a:accent5>
    <a:accent6>
      <a:srgbClr val="102A49"/>
    </a:accent6>
    <a:hlink>
      <a:srgbClr val="613F98"/>
    </a:hlink>
    <a:folHlink>
      <a:srgbClr val="F16520"/>
    </a:folHlink>
  </a:clrScheme>
</a:themeOverride>
</file>

<file path=ppt/theme/themeOverride10.xml><?xml version="1.0" encoding="utf-8"?>
<a:themeOverride xmlns:a="http://schemas.openxmlformats.org/drawingml/2006/main">
  <a:clrScheme name="GoNetspeed Color Palette">
    <a:dk1>
      <a:srgbClr val="424242"/>
    </a:dk1>
    <a:lt1>
      <a:srgbClr val="FFFFFF"/>
    </a:lt1>
    <a:dk2>
      <a:srgbClr val="102A49"/>
    </a:dk2>
    <a:lt2>
      <a:srgbClr val="F16520"/>
    </a:lt2>
    <a:accent1>
      <a:srgbClr val="613F98"/>
    </a:accent1>
    <a:accent2>
      <a:srgbClr val="02BED6"/>
    </a:accent2>
    <a:accent3>
      <a:srgbClr val="00B18B"/>
    </a:accent3>
    <a:accent4>
      <a:srgbClr val="102A49"/>
    </a:accent4>
    <a:accent5>
      <a:srgbClr val="004479"/>
    </a:accent5>
    <a:accent6>
      <a:srgbClr val="102A49"/>
    </a:accent6>
    <a:hlink>
      <a:srgbClr val="613F98"/>
    </a:hlink>
    <a:folHlink>
      <a:srgbClr val="F16520"/>
    </a:folHlink>
  </a:clrScheme>
</a:themeOverride>
</file>

<file path=ppt/theme/themeOverride11.xml><?xml version="1.0" encoding="utf-8"?>
<a:themeOverride xmlns:a="http://schemas.openxmlformats.org/drawingml/2006/main">
  <a:clrScheme name="GoNetspeed Color Palette">
    <a:dk1>
      <a:srgbClr val="424242"/>
    </a:dk1>
    <a:lt1>
      <a:srgbClr val="FFFFFF"/>
    </a:lt1>
    <a:dk2>
      <a:srgbClr val="102A49"/>
    </a:dk2>
    <a:lt2>
      <a:srgbClr val="F16520"/>
    </a:lt2>
    <a:accent1>
      <a:srgbClr val="613F98"/>
    </a:accent1>
    <a:accent2>
      <a:srgbClr val="02BED6"/>
    </a:accent2>
    <a:accent3>
      <a:srgbClr val="00B18B"/>
    </a:accent3>
    <a:accent4>
      <a:srgbClr val="102A49"/>
    </a:accent4>
    <a:accent5>
      <a:srgbClr val="004479"/>
    </a:accent5>
    <a:accent6>
      <a:srgbClr val="102A49"/>
    </a:accent6>
    <a:hlink>
      <a:srgbClr val="613F98"/>
    </a:hlink>
    <a:folHlink>
      <a:srgbClr val="F16520"/>
    </a:folHlink>
  </a:clrScheme>
</a:themeOverride>
</file>

<file path=ppt/theme/themeOverride12.xml><?xml version="1.0" encoding="utf-8"?>
<a:themeOverride xmlns:a="http://schemas.openxmlformats.org/drawingml/2006/main">
  <a:clrScheme name="GoNetspeed Color Palette">
    <a:dk1>
      <a:srgbClr val="424242"/>
    </a:dk1>
    <a:lt1>
      <a:srgbClr val="FFFFFF"/>
    </a:lt1>
    <a:dk2>
      <a:srgbClr val="102A49"/>
    </a:dk2>
    <a:lt2>
      <a:srgbClr val="F16520"/>
    </a:lt2>
    <a:accent1>
      <a:srgbClr val="613F98"/>
    </a:accent1>
    <a:accent2>
      <a:srgbClr val="02BED6"/>
    </a:accent2>
    <a:accent3>
      <a:srgbClr val="00B18B"/>
    </a:accent3>
    <a:accent4>
      <a:srgbClr val="102A49"/>
    </a:accent4>
    <a:accent5>
      <a:srgbClr val="004479"/>
    </a:accent5>
    <a:accent6>
      <a:srgbClr val="102A49"/>
    </a:accent6>
    <a:hlink>
      <a:srgbClr val="613F98"/>
    </a:hlink>
    <a:folHlink>
      <a:srgbClr val="F16520"/>
    </a:folHlink>
  </a:clrScheme>
</a:themeOverride>
</file>

<file path=ppt/theme/themeOverride13.xml><?xml version="1.0" encoding="utf-8"?>
<a:themeOverride xmlns:a="http://schemas.openxmlformats.org/drawingml/2006/main">
  <a:clrScheme name="GoNetspeed Color Palette">
    <a:dk1>
      <a:srgbClr val="424242"/>
    </a:dk1>
    <a:lt1>
      <a:srgbClr val="FFFFFF"/>
    </a:lt1>
    <a:dk2>
      <a:srgbClr val="102A49"/>
    </a:dk2>
    <a:lt2>
      <a:srgbClr val="F16520"/>
    </a:lt2>
    <a:accent1>
      <a:srgbClr val="613F98"/>
    </a:accent1>
    <a:accent2>
      <a:srgbClr val="02BED6"/>
    </a:accent2>
    <a:accent3>
      <a:srgbClr val="00B18B"/>
    </a:accent3>
    <a:accent4>
      <a:srgbClr val="102A49"/>
    </a:accent4>
    <a:accent5>
      <a:srgbClr val="004479"/>
    </a:accent5>
    <a:accent6>
      <a:srgbClr val="102A49"/>
    </a:accent6>
    <a:hlink>
      <a:srgbClr val="613F98"/>
    </a:hlink>
    <a:folHlink>
      <a:srgbClr val="F16520"/>
    </a:folHlink>
  </a:clrScheme>
</a:themeOverride>
</file>

<file path=ppt/theme/themeOverride14.xml><?xml version="1.0" encoding="utf-8"?>
<a:themeOverride xmlns:a="http://schemas.openxmlformats.org/drawingml/2006/main">
  <a:clrScheme name="GoNetspeed Color Palette">
    <a:dk1>
      <a:srgbClr val="424242"/>
    </a:dk1>
    <a:lt1>
      <a:srgbClr val="FFFFFF"/>
    </a:lt1>
    <a:dk2>
      <a:srgbClr val="102A49"/>
    </a:dk2>
    <a:lt2>
      <a:srgbClr val="F16520"/>
    </a:lt2>
    <a:accent1>
      <a:srgbClr val="613F98"/>
    </a:accent1>
    <a:accent2>
      <a:srgbClr val="02BED6"/>
    </a:accent2>
    <a:accent3>
      <a:srgbClr val="00B18B"/>
    </a:accent3>
    <a:accent4>
      <a:srgbClr val="102A49"/>
    </a:accent4>
    <a:accent5>
      <a:srgbClr val="004479"/>
    </a:accent5>
    <a:accent6>
      <a:srgbClr val="102A49"/>
    </a:accent6>
    <a:hlink>
      <a:srgbClr val="613F98"/>
    </a:hlink>
    <a:folHlink>
      <a:srgbClr val="F16520"/>
    </a:folHlink>
  </a:clrScheme>
</a:themeOverride>
</file>

<file path=ppt/theme/themeOverride15.xml><?xml version="1.0" encoding="utf-8"?>
<a:themeOverride xmlns:a="http://schemas.openxmlformats.org/drawingml/2006/main">
  <a:clrScheme name="GoNetspeed Color Palette">
    <a:dk1>
      <a:srgbClr val="424242"/>
    </a:dk1>
    <a:lt1>
      <a:srgbClr val="FFFFFF"/>
    </a:lt1>
    <a:dk2>
      <a:srgbClr val="102A49"/>
    </a:dk2>
    <a:lt2>
      <a:srgbClr val="F16520"/>
    </a:lt2>
    <a:accent1>
      <a:srgbClr val="613F98"/>
    </a:accent1>
    <a:accent2>
      <a:srgbClr val="02BED6"/>
    </a:accent2>
    <a:accent3>
      <a:srgbClr val="00B18B"/>
    </a:accent3>
    <a:accent4>
      <a:srgbClr val="102A49"/>
    </a:accent4>
    <a:accent5>
      <a:srgbClr val="004479"/>
    </a:accent5>
    <a:accent6>
      <a:srgbClr val="102A49"/>
    </a:accent6>
    <a:hlink>
      <a:srgbClr val="613F98"/>
    </a:hlink>
    <a:folHlink>
      <a:srgbClr val="F16520"/>
    </a:folHlink>
  </a:clrScheme>
</a:themeOverride>
</file>

<file path=ppt/theme/themeOverride16.xml><?xml version="1.0" encoding="utf-8"?>
<a:themeOverride xmlns:a="http://schemas.openxmlformats.org/drawingml/2006/main">
  <a:clrScheme name="GoNetspeed Color Palette">
    <a:dk1>
      <a:srgbClr val="424242"/>
    </a:dk1>
    <a:lt1>
      <a:srgbClr val="FFFFFF"/>
    </a:lt1>
    <a:dk2>
      <a:srgbClr val="102A49"/>
    </a:dk2>
    <a:lt2>
      <a:srgbClr val="F16520"/>
    </a:lt2>
    <a:accent1>
      <a:srgbClr val="613F98"/>
    </a:accent1>
    <a:accent2>
      <a:srgbClr val="02BED6"/>
    </a:accent2>
    <a:accent3>
      <a:srgbClr val="00B18B"/>
    </a:accent3>
    <a:accent4>
      <a:srgbClr val="102A49"/>
    </a:accent4>
    <a:accent5>
      <a:srgbClr val="004479"/>
    </a:accent5>
    <a:accent6>
      <a:srgbClr val="102A49"/>
    </a:accent6>
    <a:hlink>
      <a:srgbClr val="613F98"/>
    </a:hlink>
    <a:folHlink>
      <a:srgbClr val="F16520"/>
    </a:folHlink>
  </a:clrScheme>
</a:themeOverride>
</file>

<file path=ppt/theme/themeOverride17.xml><?xml version="1.0" encoding="utf-8"?>
<a:themeOverride xmlns:a="http://schemas.openxmlformats.org/drawingml/2006/main">
  <a:clrScheme name="GoNetspeed Color Palette">
    <a:dk1>
      <a:srgbClr val="424242"/>
    </a:dk1>
    <a:lt1>
      <a:srgbClr val="FFFFFF"/>
    </a:lt1>
    <a:dk2>
      <a:srgbClr val="102A49"/>
    </a:dk2>
    <a:lt2>
      <a:srgbClr val="F16520"/>
    </a:lt2>
    <a:accent1>
      <a:srgbClr val="613F98"/>
    </a:accent1>
    <a:accent2>
      <a:srgbClr val="02BED6"/>
    </a:accent2>
    <a:accent3>
      <a:srgbClr val="00B18B"/>
    </a:accent3>
    <a:accent4>
      <a:srgbClr val="102A49"/>
    </a:accent4>
    <a:accent5>
      <a:srgbClr val="004479"/>
    </a:accent5>
    <a:accent6>
      <a:srgbClr val="102A49"/>
    </a:accent6>
    <a:hlink>
      <a:srgbClr val="613F98"/>
    </a:hlink>
    <a:folHlink>
      <a:srgbClr val="F16520"/>
    </a:folHlink>
  </a:clrScheme>
</a:themeOverride>
</file>

<file path=ppt/theme/themeOverride18.xml><?xml version="1.0" encoding="utf-8"?>
<a:themeOverride xmlns:a="http://schemas.openxmlformats.org/drawingml/2006/main">
  <a:clrScheme name="GoNetspeed Color Palette">
    <a:dk1>
      <a:srgbClr val="424242"/>
    </a:dk1>
    <a:lt1>
      <a:srgbClr val="FFFFFF"/>
    </a:lt1>
    <a:dk2>
      <a:srgbClr val="102A49"/>
    </a:dk2>
    <a:lt2>
      <a:srgbClr val="F16520"/>
    </a:lt2>
    <a:accent1>
      <a:srgbClr val="613F98"/>
    </a:accent1>
    <a:accent2>
      <a:srgbClr val="02BED6"/>
    </a:accent2>
    <a:accent3>
      <a:srgbClr val="00B18B"/>
    </a:accent3>
    <a:accent4>
      <a:srgbClr val="102A49"/>
    </a:accent4>
    <a:accent5>
      <a:srgbClr val="004479"/>
    </a:accent5>
    <a:accent6>
      <a:srgbClr val="102A49"/>
    </a:accent6>
    <a:hlink>
      <a:srgbClr val="613F98"/>
    </a:hlink>
    <a:folHlink>
      <a:srgbClr val="F16520"/>
    </a:folHlink>
  </a:clrScheme>
</a:themeOverride>
</file>

<file path=ppt/theme/themeOverride19.xml><?xml version="1.0" encoding="utf-8"?>
<a:themeOverride xmlns:a="http://schemas.openxmlformats.org/drawingml/2006/main">
  <a:clrScheme name="GoNetspeed Color Palette">
    <a:dk1>
      <a:srgbClr val="424242"/>
    </a:dk1>
    <a:lt1>
      <a:srgbClr val="FFFFFF"/>
    </a:lt1>
    <a:dk2>
      <a:srgbClr val="102A49"/>
    </a:dk2>
    <a:lt2>
      <a:srgbClr val="F16520"/>
    </a:lt2>
    <a:accent1>
      <a:srgbClr val="613F98"/>
    </a:accent1>
    <a:accent2>
      <a:srgbClr val="02BED6"/>
    </a:accent2>
    <a:accent3>
      <a:srgbClr val="00B18B"/>
    </a:accent3>
    <a:accent4>
      <a:srgbClr val="102A49"/>
    </a:accent4>
    <a:accent5>
      <a:srgbClr val="004479"/>
    </a:accent5>
    <a:accent6>
      <a:srgbClr val="102A49"/>
    </a:accent6>
    <a:hlink>
      <a:srgbClr val="613F98"/>
    </a:hlink>
    <a:folHlink>
      <a:srgbClr val="F16520"/>
    </a:folHlink>
  </a:clrScheme>
</a:themeOverride>
</file>

<file path=ppt/theme/themeOverride2.xml><?xml version="1.0" encoding="utf-8"?>
<a:themeOverride xmlns:a="http://schemas.openxmlformats.org/drawingml/2006/main">
  <a:clrScheme name="GoNetspeed Color Palette">
    <a:dk1>
      <a:srgbClr val="424242"/>
    </a:dk1>
    <a:lt1>
      <a:srgbClr val="FFFFFF"/>
    </a:lt1>
    <a:dk2>
      <a:srgbClr val="102A49"/>
    </a:dk2>
    <a:lt2>
      <a:srgbClr val="F16520"/>
    </a:lt2>
    <a:accent1>
      <a:srgbClr val="613F98"/>
    </a:accent1>
    <a:accent2>
      <a:srgbClr val="02BED6"/>
    </a:accent2>
    <a:accent3>
      <a:srgbClr val="00B18B"/>
    </a:accent3>
    <a:accent4>
      <a:srgbClr val="102A49"/>
    </a:accent4>
    <a:accent5>
      <a:srgbClr val="004479"/>
    </a:accent5>
    <a:accent6>
      <a:srgbClr val="102A49"/>
    </a:accent6>
    <a:hlink>
      <a:srgbClr val="613F98"/>
    </a:hlink>
    <a:folHlink>
      <a:srgbClr val="F16520"/>
    </a:folHlink>
  </a:clrScheme>
</a:themeOverride>
</file>

<file path=ppt/theme/themeOverride3.xml><?xml version="1.0" encoding="utf-8"?>
<a:themeOverride xmlns:a="http://schemas.openxmlformats.org/drawingml/2006/main">
  <a:clrScheme name="GoNetspeed Color Palette">
    <a:dk1>
      <a:srgbClr val="424242"/>
    </a:dk1>
    <a:lt1>
      <a:srgbClr val="FFFFFF"/>
    </a:lt1>
    <a:dk2>
      <a:srgbClr val="102A49"/>
    </a:dk2>
    <a:lt2>
      <a:srgbClr val="F16520"/>
    </a:lt2>
    <a:accent1>
      <a:srgbClr val="613F98"/>
    </a:accent1>
    <a:accent2>
      <a:srgbClr val="02BED6"/>
    </a:accent2>
    <a:accent3>
      <a:srgbClr val="00B18B"/>
    </a:accent3>
    <a:accent4>
      <a:srgbClr val="102A49"/>
    </a:accent4>
    <a:accent5>
      <a:srgbClr val="004479"/>
    </a:accent5>
    <a:accent6>
      <a:srgbClr val="102A49"/>
    </a:accent6>
    <a:hlink>
      <a:srgbClr val="613F98"/>
    </a:hlink>
    <a:folHlink>
      <a:srgbClr val="F16520"/>
    </a:folHlink>
  </a:clrScheme>
</a:themeOverride>
</file>

<file path=ppt/theme/themeOverride4.xml><?xml version="1.0" encoding="utf-8"?>
<a:themeOverride xmlns:a="http://schemas.openxmlformats.org/drawingml/2006/main">
  <a:clrScheme name="GoNetspeed Color Palette">
    <a:dk1>
      <a:srgbClr val="424242"/>
    </a:dk1>
    <a:lt1>
      <a:srgbClr val="FFFFFF"/>
    </a:lt1>
    <a:dk2>
      <a:srgbClr val="102A49"/>
    </a:dk2>
    <a:lt2>
      <a:srgbClr val="F16520"/>
    </a:lt2>
    <a:accent1>
      <a:srgbClr val="613F98"/>
    </a:accent1>
    <a:accent2>
      <a:srgbClr val="02BED6"/>
    </a:accent2>
    <a:accent3>
      <a:srgbClr val="00B18B"/>
    </a:accent3>
    <a:accent4>
      <a:srgbClr val="102A49"/>
    </a:accent4>
    <a:accent5>
      <a:srgbClr val="004479"/>
    </a:accent5>
    <a:accent6>
      <a:srgbClr val="102A49"/>
    </a:accent6>
    <a:hlink>
      <a:srgbClr val="613F98"/>
    </a:hlink>
    <a:folHlink>
      <a:srgbClr val="F16520"/>
    </a:folHlink>
  </a:clrScheme>
</a:themeOverride>
</file>

<file path=ppt/theme/themeOverride5.xml><?xml version="1.0" encoding="utf-8"?>
<a:themeOverride xmlns:a="http://schemas.openxmlformats.org/drawingml/2006/main">
  <a:clrScheme name="GoNetspeed Color Palette">
    <a:dk1>
      <a:srgbClr val="424242"/>
    </a:dk1>
    <a:lt1>
      <a:srgbClr val="FFFFFF"/>
    </a:lt1>
    <a:dk2>
      <a:srgbClr val="102A49"/>
    </a:dk2>
    <a:lt2>
      <a:srgbClr val="F16520"/>
    </a:lt2>
    <a:accent1>
      <a:srgbClr val="613F98"/>
    </a:accent1>
    <a:accent2>
      <a:srgbClr val="02BED6"/>
    </a:accent2>
    <a:accent3>
      <a:srgbClr val="00B18B"/>
    </a:accent3>
    <a:accent4>
      <a:srgbClr val="102A49"/>
    </a:accent4>
    <a:accent5>
      <a:srgbClr val="004479"/>
    </a:accent5>
    <a:accent6>
      <a:srgbClr val="102A49"/>
    </a:accent6>
    <a:hlink>
      <a:srgbClr val="613F98"/>
    </a:hlink>
    <a:folHlink>
      <a:srgbClr val="F16520"/>
    </a:folHlink>
  </a:clrScheme>
</a:themeOverride>
</file>

<file path=ppt/theme/themeOverride6.xml><?xml version="1.0" encoding="utf-8"?>
<a:themeOverride xmlns:a="http://schemas.openxmlformats.org/drawingml/2006/main">
  <a:clrScheme name="GoNetspeed Color Palette">
    <a:dk1>
      <a:srgbClr val="424242"/>
    </a:dk1>
    <a:lt1>
      <a:srgbClr val="FFFFFF"/>
    </a:lt1>
    <a:dk2>
      <a:srgbClr val="102A49"/>
    </a:dk2>
    <a:lt2>
      <a:srgbClr val="F16520"/>
    </a:lt2>
    <a:accent1>
      <a:srgbClr val="613F98"/>
    </a:accent1>
    <a:accent2>
      <a:srgbClr val="02BED6"/>
    </a:accent2>
    <a:accent3>
      <a:srgbClr val="00B18B"/>
    </a:accent3>
    <a:accent4>
      <a:srgbClr val="102A49"/>
    </a:accent4>
    <a:accent5>
      <a:srgbClr val="004479"/>
    </a:accent5>
    <a:accent6>
      <a:srgbClr val="102A49"/>
    </a:accent6>
    <a:hlink>
      <a:srgbClr val="613F98"/>
    </a:hlink>
    <a:folHlink>
      <a:srgbClr val="F16520"/>
    </a:folHlink>
  </a:clrScheme>
</a:themeOverride>
</file>

<file path=ppt/theme/themeOverride7.xml><?xml version="1.0" encoding="utf-8"?>
<a:themeOverride xmlns:a="http://schemas.openxmlformats.org/drawingml/2006/main">
  <a:clrScheme name="GoNetspeed Color Palette">
    <a:dk1>
      <a:srgbClr val="424242"/>
    </a:dk1>
    <a:lt1>
      <a:srgbClr val="FFFFFF"/>
    </a:lt1>
    <a:dk2>
      <a:srgbClr val="102A49"/>
    </a:dk2>
    <a:lt2>
      <a:srgbClr val="F16520"/>
    </a:lt2>
    <a:accent1>
      <a:srgbClr val="613F98"/>
    </a:accent1>
    <a:accent2>
      <a:srgbClr val="02BED6"/>
    </a:accent2>
    <a:accent3>
      <a:srgbClr val="00B18B"/>
    </a:accent3>
    <a:accent4>
      <a:srgbClr val="102A49"/>
    </a:accent4>
    <a:accent5>
      <a:srgbClr val="004479"/>
    </a:accent5>
    <a:accent6>
      <a:srgbClr val="102A49"/>
    </a:accent6>
    <a:hlink>
      <a:srgbClr val="613F98"/>
    </a:hlink>
    <a:folHlink>
      <a:srgbClr val="F16520"/>
    </a:folHlink>
  </a:clrScheme>
</a:themeOverride>
</file>

<file path=ppt/theme/themeOverride8.xml><?xml version="1.0" encoding="utf-8"?>
<a:themeOverride xmlns:a="http://schemas.openxmlformats.org/drawingml/2006/main">
  <a:clrScheme name="GoNetspeed Color Palette">
    <a:dk1>
      <a:srgbClr val="424242"/>
    </a:dk1>
    <a:lt1>
      <a:srgbClr val="FFFFFF"/>
    </a:lt1>
    <a:dk2>
      <a:srgbClr val="102A49"/>
    </a:dk2>
    <a:lt2>
      <a:srgbClr val="F16520"/>
    </a:lt2>
    <a:accent1>
      <a:srgbClr val="613F98"/>
    </a:accent1>
    <a:accent2>
      <a:srgbClr val="02BED6"/>
    </a:accent2>
    <a:accent3>
      <a:srgbClr val="00B18B"/>
    </a:accent3>
    <a:accent4>
      <a:srgbClr val="102A49"/>
    </a:accent4>
    <a:accent5>
      <a:srgbClr val="004479"/>
    </a:accent5>
    <a:accent6>
      <a:srgbClr val="102A49"/>
    </a:accent6>
    <a:hlink>
      <a:srgbClr val="613F98"/>
    </a:hlink>
    <a:folHlink>
      <a:srgbClr val="F16520"/>
    </a:folHlink>
  </a:clrScheme>
</a:themeOverride>
</file>

<file path=ppt/theme/themeOverride9.xml><?xml version="1.0" encoding="utf-8"?>
<a:themeOverride xmlns:a="http://schemas.openxmlformats.org/drawingml/2006/main">
  <a:clrScheme name="GoNetspeed Color Palette">
    <a:dk1>
      <a:srgbClr val="424242"/>
    </a:dk1>
    <a:lt1>
      <a:srgbClr val="FFFFFF"/>
    </a:lt1>
    <a:dk2>
      <a:srgbClr val="102A49"/>
    </a:dk2>
    <a:lt2>
      <a:srgbClr val="F16520"/>
    </a:lt2>
    <a:accent1>
      <a:srgbClr val="613F98"/>
    </a:accent1>
    <a:accent2>
      <a:srgbClr val="02BED6"/>
    </a:accent2>
    <a:accent3>
      <a:srgbClr val="00B18B"/>
    </a:accent3>
    <a:accent4>
      <a:srgbClr val="102A49"/>
    </a:accent4>
    <a:accent5>
      <a:srgbClr val="004479"/>
    </a:accent5>
    <a:accent6>
      <a:srgbClr val="102A49"/>
    </a:accent6>
    <a:hlink>
      <a:srgbClr val="613F98"/>
    </a:hlink>
    <a:folHlink>
      <a:srgbClr val="F1652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0965BC66AD5D04E9A23FB5221A975F9" ma:contentTypeVersion="17" ma:contentTypeDescription="Create a new document." ma:contentTypeScope="" ma:versionID="af3d8b20920c1437d727cace1d79eba6">
  <xsd:schema xmlns:xsd="http://www.w3.org/2001/XMLSchema" xmlns:xs="http://www.w3.org/2001/XMLSchema" xmlns:p="http://schemas.microsoft.com/office/2006/metadata/properties" xmlns:ns2="5144e9f8-d028-4b34-9a0b-fdee0e5e500e" xmlns:ns3="fdcd57df-05e8-4749-9cc8-5afe3dcd00a5" targetNamespace="http://schemas.microsoft.com/office/2006/metadata/properties" ma:root="true" ma:fieldsID="68fbba06969c665ef9651bcaf0906c41" ns2:_="" ns3:_="">
    <xsd:import namespace="5144e9f8-d028-4b34-9a0b-fdee0e5e500e"/>
    <xsd:import namespace="fdcd57df-05e8-4749-9cc8-5afe3dcd00a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144e9f8-d028-4b34-9a0b-fdee0e5e500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description="" ma:indexed="true" ma:internalName="MediaServiceLocation"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dcd57df-05e8-4749-9cc8-5afe3dcd00a5" elementFormDefault="qualified">
    <xsd:import namespace="http://schemas.microsoft.com/office/2006/documentManagement/types"/>
    <xsd:import namespace="http://schemas.microsoft.com/office/infopath/2007/PartnerControls"/>
    <xsd:element name="SharedWithUsers" ma:index="16"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8ab7a541-7184-4c12-9f5b-fab6ad12ba43}" ma:internalName="TaxCatchAll" ma:showField="CatchAllData" ma:web="fdcd57df-05e8-4749-9cc8-5afe3dcd00a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5144e9f8-d028-4b34-9a0b-fdee0e5e500e">
      <Terms xmlns="http://schemas.microsoft.com/office/infopath/2007/PartnerControls"/>
    </lcf76f155ced4ddcb4097134ff3c332f>
    <TaxCatchAll xmlns="fdcd57df-05e8-4749-9cc8-5afe3dcd00a5" xsi:nil="true"/>
  </documentManagement>
</p:properties>
</file>

<file path=customXml/itemProps1.xml><?xml version="1.0" encoding="utf-8"?>
<ds:datastoreItem xmlns:ds="http://schemas.openxmlformats.org/officeDocument/2006/customXml" ds:itemID="{2625993C-8367-4D94-BF78-92F287250BF5}"/>
</file>

<file path=customXml/itemProps2.xml><?xml version="1.0" encoding="utf-8"?>
<ds:datastoreItem xmlns:ds="http://schemas.openxmlformats.org/officeDocument/2006/customXml" ds:itemID="{A45C2670-D04C-4501-93DF-8639FFAB6CA5}"/>
</file>

<file path=customXml/itemProps3.xml><?xml version="1.0" encoding="utf-8"?>
<ds:datastoreItem xmlns:ds="http://schemas.openxmlformats.org/officeDocument/2006/customXml" ds:itemID="{E836834B-8443-4C9E-A39F-0783EE53B122}"/>
</file>

<file path=docProps/app.xml><?xml version="1.0" encoding="utf-8"?>
<Properties xmlns="http://schemas.openxmlformats.org/officeDocument/2006/extended-properties" xmlns:vt="http://schemas.openxmlformats.org/officeDocument/2006/docPropsVTypes">
  <Template/>
  <TotalTime>344</TotalTime>
  <Words>1718</Words>
  <Application>Microsoft Office PowerPoint</Application>
  <PresentationFormat>Widescreen</PresentationFormat>
  <Paragraphs>172</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DM Sans</vt:lpstr>
      <vt:lpstr>Nexa Book</vt:lpstr>
      <vt:lpstr>Noto Sans VF</vt:lpstr>
      <vt:lpstr>1_Office Theme</vt:lpstr>
      <vt:lpstr>GoNetspeed Presentation</vt:lpstr>
      <vt:lpstr>Benefits of Competitive Fiber Optic Broadband Internet Service</vt:lpstr>
      <vt:lpstr>Benefits to Local Economy</vt:lpstr>
      <vt:lpstr>Broadband Investment Incentives</vt:lpstr>
      <vt:lpstr>“Massachusetts Means Business”</vt:lpstr>
      <vt:lpstr>OTMR as Step 1 in a Phased Approach</vt:lpstr>
      <vt:lpstr>Massachusetts vs. Other States</vt:lpstr>
      <vt:lpstr>GoNetspeed’s Proposed Rules</vt:lpstr>
      <vt:lpstr>Safety</vt:lpstr>
      <vt:lpstr>GoNetspeed’s Rules Emphasize Safety</vt:lpstr>
      <vt:lpstr>One Touch Make-Ready</vt:lpstr>
      <vt:lpstr>Universal Support for One Touch Make-Ready</vt:lpstr>
      <vt:lpstr>OTMR Universal Support - 2</vt:lpstr>
      <vt:lpstr>OTMR Universal Support - 3</vt:lpstr>
      <vt:lpstr>OTMR Universal Support - 4</vt:lpstr>
      <vt:lpstr>MA Pole Owners Operate in OTMR States</vt:lpstr>
      <vt:lpstr>Opposite Side Construction (“Boxing”)</vt:lpstr>
      <vt:lpstr>Temporary Attachments</vt:lpstr>
      <vt:lpstr>Contractors</vt:lpstr>
      <vt:lpstr>Cost Allocation and Control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Jamie Hoare</dc:creator>
  <cp:lastModifiedBy>Gregory M. Kennan</cp:lastModifiedBy>
  <cp:revision>13</cp:revision>
  <cp:lastPrinted>2025-06-04T20:29:29Z</cp:lastPrinted>
  <dcterms:created xsi:type="dcterms:W3CDTF">1601-01-01T00:00:00Z</dcterms:created>
  <dcterms:modified xsi:type="dcterms:W3CDTF">2025-06-09T17:15:40Z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0x010100C0965BC66AD5D04E9A23FB5221A975F9</vt:lpwstr>
  </property>
</Properties>
</file>