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9" r:id="rId4"/>
    <p:sldMasterId id="2147483779" r:id="rId5"/>
  </p:sldMasterIdLst>
  <p:notesMasterIdLst>
    <p:notesMasterId r:id="rId30"/>
  </p:notesMasterIdLst>
  <p:sldIdLst>
    <p:sldId id="498" r:id="rId6"/>
    <p:sldId id="508" r:id="rId7"/>
    <p:sldId id="510" r:id="rId8"/>
    <p:sldId id="539" r:id="rId9"/>
    <p:sldId id="526" r:id="rId10"/>
    <p:sldId id="3651" r:id="rId11"/>
    <p:sldId id="259" r:id="rId12"/>
    <p:sldId id="276" r:id="rId13"/>
    <p:sldId id="3635" r:id="rId14"/>
    <p:sldId id="3636" r:id="rId15"/>
    <p:sldId id="3637" r:id="rId16"/>
    <p:sldId id="3638" r:id="rId17"/>
    <p:sldId id="3639" r:id="rId18"/>
    <p:sldId id="3640" r:id="rId19"/>
    <p:sldId id="3641" r:id="rId20"/>
    <p:sldId id="3642" r:id="rId21"/>
    <p:sldId id="3643" r:id="rId22"/>
    <p:sldId id="3644" r:id="rId23"/>
    <p:sldId id="3645" r:id="rId24"/>
    <p:sldId id="3646" r:id="rId25"/>
    <p:sldId id="3647" r:id="rId26"/>
    <p:sldId id="3648" r:id="rId27"/>
    <p:sldId id="3649" r:id="rId28"/>
    <p:sldId id="3650" r:id="rId29"/>
  </p:sldIdLst>
  <p:sldSz cx="24384000" cy="13716000"/>
  <p:notesSz cx="6858000" cy="9144000"/>
  <p:embeddedFontLst>
    <p:embeddedFont>
      <p:font typeface="Helvetica" panose="020B0604020202020204" pitchFamily="34" charset="0"/>
      <p:regular r:id="rId31"/>
      <p:bold r:id="rId32"/>
      <p:italic r:id="rId33"/>
      <p:boldItalic r:id="rId34"/>
    </p:embeddedFont>
    <p:embeddedFont>
      <p:font typeface="Montserrat Light" panose="00000400000000000000" pitchFamily="2" charset="0"/>
      <p:regular r:id="rId35"/>
      <p:italic r:id="rId36"/>
    </p:embeddedFont>
    <p:embeddedFont>
      <p:font typeface="Replica Pro Regular" panose="02000503030000020004" charset="0"/>
      <p:regular r:id="rId3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3F9C30-C07A-573B-13DD-1289D83BC1A6}" name="David Soutter" initials="DS" userId="S::dsoutter@connectingne.com::13c9297b-a1d6-4687-86c7-2735dc301940" providerId="AD"/>
  <p188:author id="{41BD2A5E-D59F-71AC-D6C9-4D9819FE7499}" name="sean_carroll2@comcast.com" initials="se" userId="S::urn:spo:guest#sean_carroll2@comcast.com::" providerId="AD"/>
  <p188:author id="{95D0B1A7-B8BE-5FE9-8196-DDC69886F6EE}" name="amaciejewska@breezeline.com" initials="am" userId="S::urn:spo:guest#amaciejewska@breezeline.com::" providerId="AD"/>
  <p188:author id="{CBFA53B8-06EA-8540-67C9-E1261071F14A}" name="michael.chowaniec@charter.com" initials="mi" userId="S::urn:spo:guest#michael.chowaniec@charter.com::" providerId="AD"/>
  <p188:author id="{F11C89BC-B276-8446-771A-91C201E12257}" name="David Soutter" initials="DS" userId="S::DSoutter@connectingne.com::13c9297b-a1d6-4687-86c7-2735dc3019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8F8F8"/>
    <a:srgbClr val="0047BA"/>
    <a:srgbClr val="B9BE97"/>
    <a:srgbClr val="9388D7"/>
    <a:srgbClr val="6458D5"/>
    <a:srgbClr val="CF6D69"/>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21" autoAdjust="0"/>
  </p:normalViewPr>
  <p:slideViewPr>
    <p:cSldViewPr snapToGrid="0">
      <p:cViewPr varScale="1">
        <p:scale>
          <a:sx n="40" d="100"/>
          <a:sy n="40" d="100"/>
        </p:scale>
        <p:origin x="167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4.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50" name="Shape 10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457200" latinLnBrk="0">
      <a:defRPr sz="2200" b="0" i="0">
        <a:latin typeface="Arial" panose="020B0604020202020204" pitchFamily="34" charset="0"/>
        <a:ea typeface="Arial" panose="020B0604020202020204" pitchFamily="34" charset="0"/>
        <a:cs typeface="Arial" panose="020B0604020202020204" pitchFamily="34" charset="0"/>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456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9486-66C4-05E1-FFC6-1E3A16279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7E1AF-9CB9-03BE-1875-4EDFE3CCD9C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625AE7-DC14-8114-1281-8462AD7BCE69}"/>
              </a:ext>
            </a:extLst>
          </p:cNvPr>
          <p:cNvSpPr>
            <a:spLocks noGrp="1"/>
          </p:cNvSpPr>
          <p:nvPr>
            <p:ph type="body" idx="1"/>
          </p:nvPr>
        </p:nvSpPr>
        <p:spPr/>
        <p:txBody>
          <a:bodyPr/>
          <a:lstStyle/>
          <a:p>
            <a:pPr marL="171450" indent="-171450">
              <a:buFontTx/>
              <a:buChar char="-"/>
            </a:pPr>
            <a:endParaRPr lang="en-US" sz="3200" dirty="0"/>
          </a:p>
        </p:txBody>
      </p:sp>
    </p:spTree>
    <p:extLst>
      <p:ext uri="{BB962C8B-B14F-4D97-AF65-F5344CB8AC3E}">
        <p14:creationId xmlns:p14="http://schemas.microsoft.com/office/powerpoint/2010/main" val="157761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479FA-4A57-0EF8-1F46-DE58777B8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9A067-496A-066A-77D3-89448BF2DEB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28872B5-E649-9B14-18D4-6CC72837654F}"/>
              </a:ext>
            </a:extLst>
          </p:cNvPr>
          <p:cNvSpPr>
            <a:spLocks noGrp="1"/>
          </p:cNvSpPr>
          <p:nvPr>
            <p:ph type="body" idx="1"/>
          </p:nvPr>
        </p:nvSpPr>
        <p:spPr/>
        <p:txBody>
          <a:bodyPr/>
          <a:lstStyle/>
          <a:p>
            <a:pPr marL="171450" indent="-171450">
              <a:buFontTx/>
              <a:buChar char="-"/>
            </a:pPr>
            <a:endParaRPr lang="en-US" sz="3200" dirty="0"/>
          </a:p>
        </p:txBody>
      </p:sp>
    </p:spTree>
    <p:extLst>
      <p:ext uri="{BB962C8B-B14F-4D97-AF65-F5344CB8AC3E}">
        <p14:creationId xmlns:p14="http://schemas.microsoft.com/office/powerpoint/2010/main" val="130926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6B402-5117-4DC9-78B1-EA2884A94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0C50F-8AFB-B8F5-4105-6D979147E54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6F6CA76-977E-D1E7-C1A6-7ECC4A9E979A}"/>
              </a:ext>
            </a:extLst>
          </p:cNvPr>
          <p:cNvSpPr>
            <a:spLocks noGrp="1"/>
          </p:cNvSpPr>
          <p:nvPr>
            <p:ph type="body" idx="1"/>
          </p:nvPr>
        </p:nvSpPr>
        <p:spPr/>
        <p:txBody>
          <a:bodyPr/>
          <a:lstStyle/>
          <a:p>
            <a:pPr marL="171450" indent="-171450">
              <a:buFontTx/>
              <a:buChar char="-"/>
            </a:pPr>
            <a:endParaRPr lang="en-US" sz="3200" dirty="0"/>
          </a:p>
        </p:txBody>
      </p:sp>
    </p:spTree>
    <p:extLst>
      <p:ext uri="{BB962C8B-B14F-4D97-AF65-F5344CB8AC3E}">
        <p14:creationId xmlns:p14="http://schemas.microsoft.com/office/powerpoint/2010/main" val="409570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0C01-9ED8-B05F-8E70-78DD8EAC4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41D4C-9640-2224-11AB-31F7A8FCBF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88EB42-298F-30EA-34EB-EE5E51FE1CC9}"/>
              </a:ext>
            </a:extLst>
          </p:cNvPr>
          <p:cNvSpPr>
            <a:spLocks noGrp="1"/>
          </p:cNvSpPr>
          <p:nvPr>
            <p:ph type="body" idx="1"/>
          </p:nvPr>
        </p:nvSpPr>
        <p:spPr/>
        <p:txBody>
          <a:bodyPr/>
          <a:lstStyle/>
          <a:p>
            <a:pPr marL="0" indent="0">
              <a:buNone/>
            </a:pPr>
            <a:endParaRPr lang="en-US" sz="3200" dirty="0"/>
          </a:p>
        </p:txBody>
      </p:sp>
    </p:spTree>
    <p:extLst>
      <p:ext uri="{BB962C8B-B14F-4D97-AF65-F5344CB8AC3E}">
        <p14:creationId xmlns:p14="http://schemas.microsoft.com/office/powerpoint/2010/main" val="108585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61C76-2A0F-0E48-672B-5A3C3EE52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483DD-46BD-F4C4-FEC7-5DCC3A1317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537CDA-51C9-D717-ECF1-CAE7CEA6E0B6}"/>
              </a:ext>
            </a:extLst>
          </p:cNvPr>
          <p:cNvSpPr>
            <a:spLocks noGrp="1"/>
          </p:cNvSpPr>
          <p:nvPr>
            <p:ph type="body" idx="1"/>
          </p:nvPr>
        </p:nvSpPr>
        <p:spPr/>
        <p:txBody>
          <a:bodyPr/>
          <a:lstStyle/>
          <a:p>
            <a:endParaRPr lang="en-US" sz="3200" dirty="0"/>
          </a:p>
        </p:txBody>
      </p:sp>
    </p:spTree>
    <p:extLst>
      <p:ext uri="{BB962C8B-B14F-4D97-AF65-F5344CB8AC3E}">
        <p14:creationId xmlns:p14="http://schemas.microsoft.com/office/powerpoint/2010/main" val="39787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DABA-1386-26D9-86F3-0FB83282E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F68F5-385B-1DEB-E602-6B858FEAC5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824D58-6065-982D-8392-551882C9F70B}"/>
              </a:ext>
            </a:extLst>
          </p:cNvPr>
          <p:cNvSpPr>
            <a:spLocks noGrp="1"/>
          </p:cNvSpPr>
          <p:nvPr>
            <p:ph type="body" idx="1"/>
          </p:nvPr>
        </p:nvSpPr>
        <p:spPr/>
        <p:txBody>
          <a:bodyPr/>
          <a:lstStyle/>
          <a:p>
            <a:pPr marL="171450" indent="-171450">
              <a:buFontTx/>
              <a:buChar char="-"/>
            </a:pPr>
            <a:endParaRPr lang="en-US" sz="3200" b="0" dirty="0"/>
          </a:p>
        </p:txBody>
      </p:sp>
    </p:spTree>
    <p:extLst>
      <p:ext uri="{BB962C8B-B14F-4D97-AF65-F5344CB8AC3E}">
        <p14:creationId xmlns:p14="http://schemas.microsoft.com/office/powerpoint/2010/main" val="399562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5D25A-2E6E-A9E3-2CB0-9BAD52613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F9813-4474-2B00-93BE-A430BBF654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03DAE8C-9536-8A9A-9F6F-6AB54EBA3D71}"/>
              </a:ext>
            </a:extLst>
          </p:cNvPr>
          <p:cNvSpPr>
            <a:spLocks noGrp="1"/>
          </p:cNvSpPr>
          <p:nvPr>
            <p:ph type="body" idx="1"/>
          </p:nvPr>
        </p:nvSpPr>
        <p:spPr/>
        <p:txBody>
          <a:bodyPr/>
          <a:lstStyle/>
          <a:p>
            <a:pPr marL="628650" lvl="1" indent="-171450">
              <a:buFontTx/>
              <a:buChar char="-"/>
            </a:pPr>
            <a:endParaRPr lang="en-US" dirty="0"/>
          </a:p>
          <a:p>
            <a:pPr marL="171450" indent="-171450">
              <a:buFontTx/>
              <a:buChar char="-"/>
            </a:pPr>
            <a:endParaRPr lang="en-US" dirty="0"/>
          </a:p>
        </p:txBody>
      </p:sp>
    </p:spTree>
    <p:extLst>
      <p:ext uri="{BB962C8B-B14F-4D97-AF65-F5344CB8AC3E}">
        <p14:creationId xmlns:p14="http://schemas.microsoft.com/office/powerpoint/2010/main" val="154161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1C12-3B5F-26B8-7E67-F1BFFB824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B9FEE-2751-BA5A-5EC3-4E0CC6D3805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9171CBC-9F1A-3C7B-03E9-7F526A99E5F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Tree>
    <p:extLst>
      <p:ext uri="{BB962C8B-B14F-4D97-AF65-F5344CB8AC3E}">
        <p14:creationId xmlns:p14="http://schemas.microsoft.com/office/powerpoint/2010/main" val="3769516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949D-BA70-89CD-B83F-0E00B50F7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10042-3399-B6B3-8554-4B7202DE343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834716-FEA5-DA46-3F89-AFB7C906B095}"/>
              </a:ext>
            </a:extLst>
          </p:cNvPr>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12713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20A95-F26F-243E-ADED-B47AC5ADF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18D69-C75B-0A40-825E-68CA6905DAD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033A3A-F663-4F2E-91D3-52A2A81C60B1}"/>
              </a:ext>
            </a:extLst>
          </p:cNvPr>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Tree>
    <p:extLst>
      <p:ext uri="{BB962C8B-B14F-4D97-AF65-F5344CB8AC3E}">
        <p14:creationId xmlns:p14="http://schemas.microsoft.com/office/powerpoint/2010/main" val="140965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224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C1228-AAC9-A808-43A3-382F3215D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7CD56-6BE0-E85B-AE44-54CE2935D48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F3688E-CB0A-FF15-05B3-DAEEEFC2B5C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Tree>
    <p:extLst>
      <p:ext uri="{BB962C8B-B14F-4D97-AF65-F5344CB8AC3E}">
        <p14:creationId xmlns:p14="http://schemas.microsoft.com/office/powerpoint/2010/main" val="312887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677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46054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kumimoji="0" lang="en-US" sz="3200" b="0" i="0" u="none" strike="noStrike" cap="none" spc="0" normalizeH="0" baseline="0" dirty="0">
              <a:ln>
                <a:noFill/>
              </a:ln>
              <a:solidFill>
                <a:srgbClr val="414141"/>
              </a:solidFill>
              <a:effectLst/>
              <a:uFillTx/>
              <a:latin typeface="+mn-lt"/>
              <a:ea typeface="+mn-ea"/>
              <a:cs typeface="+mn-cs"/>
              <a:sym typeface="Helvetica Light"/>
            </a:endParaRPr>
          </a:p>
        </p:txBody>
      </p:sp>
    </p:spTree>
    <p:extLst>
      <p:ext uri="{BB962C8B-B14F-4D97-AF65-F5344CB8AC3E}">
        <p14:creationId xmlns:p14="http://schemas.microsoft.com/office/powerpoint/2010/main" val="24570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5B0E7-900B-8B08-DB96-49968B721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21284-14BB-DC0C-4076-8F27990EAE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DFB393-3AEC-49AB-C39E-A4DA68832164}"/>
              </a:ext>
            </a:extLst>
          </p:cNvPr>
          <p:cNvSpPr>
            <a:spLocks noGrp="1"/>
          </p:cNvSpPr>
          <p:nvPr>
            <p:ph type="body" idx="1"/>
          </p:nvPr>
        </p:nvSpPr>
        <p:spPr/>
        <p:txBody>
          <a:bodyPr/>
          <a:lstStyle/>
          <a:p>
            <a:endParaRPr kumimoji="0" lang="en-US" sz="3200" b="0" i="0" u="none" strike="noStrike" cap="none" spc="0" normalizeH="0" baseline="0" dirty="0">
              <a:ln>
                <a:noFill/>
              </a:ln>
              <a:solidFill>
                <a:srgbClr val="414141"/>
              </a:solidFill>
              <a:effectLst/>
              <a:uFillTx/>
              <a:latin typeface="+mn-lt"/>
              <a:ea typeface="+mn-ea"/>
              <a:cs typeface="+mn-cs"/>
              <a:sym typeface="Helvetica Light"/>
            </a:endParaRPr>
          </a:p>
        </p:txBody>
      </p:sp>
    </p:spTree>
    <p:extLst>
      <p:ext uri="{BB962C8B-B14F-4D97-AF65-F5344CB8AC3E}">
        <p14:creationId xmlns:p14="http://schemas.microsoft.com/office/powerpoint/2010/main" val="212254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2071D-43AE-4E34-BD68-F8385A8A0C1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584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2071D-43AE-4E34-BD68-F8385A8A0C1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725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E88CA-E1A7-37E3-1A4A-DEE9168E6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A2EA0-DCA2-6178-E957-8554A9C757D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D2B35B2-6A82-7C7A-FD61-372BEC353FF4}"/>
              </a:ext>
            </a:extLst>
          </p:cNvPr>
          <p:cNvSpPr>
            <a:spLocks noGrp="1"/>
          </p:cNvSpPr>
          <p:nvPr>
            <p:ph type="body" idx="1"/>
          </p:nvPr>
        </p:nvSpPr>
        <p:spPr/>
        <p:txBody>
          <a:bodyPr/>
          <a:lstStyle/>
          <a:p>
            <a:endParaRPr kumimoji="0" lang="en-US" sz="3200" b="0" i="0" u="none" strike="noStrike" cap="none" spc="0" normalizeH="0" baseline="0" dirty="0">
              <a:ln>
                <a:noFill/>
              </a:ln>
              <a:solidFill>
                <a:srgbClr val="414141"/>
              </a:solidFill>
              <a:effectLst/>
              <a:uFillTx/>
              <a:latin typeface="+mn-lt"/>
              <a:ea typeface="+mn-ea"/>
              <a:cs typeface="+mn-cs"/>
              <a:sym typeface="Helvetica Light"/>
            </a:endParaRPr>
          </a:p>
        </p:txBody>
      </p:sp>
    </p:spTree>
    <p:extLst>
      <p:ext uri="{BB962C8B-B14F-4D97-AF65-F5344CB8AC3E}">
        <p14:creationId xmlns:p14="http://schemas.microsoft.com/office/powerpoint/2010/main" val="40031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lide-001">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lang="en-US"/>
              <a:t>‹#›</a:t>
            </a:fld>
            <a:endParaRPr lang="en-US"/>
          </a:p>
        </p:txBody>
      </p:sp>
      <p:sp>
        <p:nvSpPr>
          <p:cNvPr id="3" name="Shape 39"/>
          <p:cNvSpPr>
            <a:spLocks noGrp="1"/>
          </p:cNvSpPr>
          <p:nvPr>
            <p:ph type="pic" sz="quarter" idx="13" hasCustomPrompt="1"/>
          </p:nvPr>
        </p:nvSpPr>
        <p:spPr>
          <a:xfrm>
            <a:off x="11172396" y="0"/>
            <a:ext cx="13211604"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0" i="0" baseline="0"/>
            </a:lvl1pPr>
          </a:lstStyle>
          <a:p>
            <a:r>
              <a:rPr lang="de-DE"/>
              <a:t>Drop Image </a:t>
            </a:r>
            <a:r>
              <a:rPr lang="de-DE" err="1"/>
              <a:t>here</a:t>
            </a:r>
            <a:endParaRPr/>
          </a:p>
        </p:txBody>
      </p:sp>
    </p:spTree>
    <p:extLst>
      <p:ext uri="{BB962C8B-B14F-4D97-AF65-F5344CB8AC3E}">
        <p14:creationId xmlns:p14="http://schemas.microsoft.com/office/powerpoint/2010/main" val="16375705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slide-082">
    <p:spTree>
      <p:nvGrpSpPr>
        <p:cNvPr id="1" name=""/>
        <p:cNvGrpSpPr/>
        <p:nvPr/>
      </p:nvGrpSpPr>
      <p:grpSpPr>
        <a:xfrm>
          <a:off x="0" y="0"/>
          <a:ext cx="0" cy="0"/>
          <a:chOff x="0" y="0"/>
          <a:chExt cx="0" cy="0"/>
        </a:xfrm>
      </p:grpSpPr>
      <p:sp>
        <p:nvSpPr>
          <p:cNvPr id="871" name="Shape 871"/>
          <p:cNvSpPr>
            <a:spLocks noGrp="1"/>
          </p:cNvSpPr>
          <p:nvPr>
            <p:ph type="pic" idx="13" hasCustomPrompt="1"/>
          </p:nvPr>
        </p:nvSpPr>
        <p:spPr>
          <a:xfrm>
            <a:off x="0" y="-1"/>
            <a:ext cx="10160099" cy="1373326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5" name="Shape 1821">
            <a:extLst>
              <a:ext uri="{FF2B5EF4-FFF2-40B4-BE49-F238E27FC236}">
                <a16:creationId xmlns:a16="http://schemas.microsoft.com/office/drawing/2014/main" id="{3A0AF208-EA24-54DB-025D-0903BEDB39A7}"/>
              </a:ext>
            </a:extLst>
          </p:cNvPr>
          <p:cNvSpPr txBox="1">
            <a:spLocks/>
          </p:cNvSpPr>
          <p:nvPr userDrawn="1"/>
        </p:nvSpPr>
        <p:spPr>
          <a:xfrm>
            <a:off x="1219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latin typeface="Replica Pro Regular" panose="02000503030000020004" pitchFamily="2" charset="77"/>
              </a:rPr>
              <a:t>text</a:t>
            </a:r>
          </a:p>
        </p:txBody>
      </p:sp>
      <p:sp>
        <p:nvSpPr>
          <p:cNvPr id="6" name="Shape 1822">
            <a:extLst>
              <a:ext uri="{FF2B5EF4-FFF2-40B4-BE49-F238E27FC236}">
                <a16:creationId xmlns:a16="http://schemas.microsoft.com/office/drawing/2014/main" id="{398FD49E-FA0D-5A7B-B2BC-41172810DA10}"/>
              </a:ext>
            </a:extLst>
          </p:cNvPr>
          <p:cNvSpPr/>
          <p:nvPr userDrawn="1"/>
        </p:nvSpPr>
        <p:spPr>
          <a:xfrm>
            <a:off x="1219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rPr b="0" i="0">
                <a:latin typeface="Arial" panose="020B0604020202020204" pitchFamily="34" charset="0"/>
              </a:rPr>
              <a:t>Dolore osa magmona leso</a:t>
            </a:r>
          </a:p>
          <a:p>
            <a:pPr>
              <a:lnSpc>
                <a:spcPct val="100000"/>
              </a:lnSpc>
              <a:defRPr sz="4800" spc="240">
                <a:solidFill>
                  <a:srgbClr val="212121"/>
                </a:solidFill>
                <a:latin typeface="Montserrat"/>
                <a:ea typeface="Montserrat"/>
                <a:cs typeface="Montserrat"/>
                <a:sym typeface="Montserrat"/>
              </a:defRPr>
            </a:pPr>
            <a:r>
              <a:rPr b="0" i="0">
                <a:latin typeface="Arial" panose="020B0604020202020204" pitchFamily="34" charset="0"/>
              </a:rPr>
              <a:t>diam idom volupo.</a:t>
            </a:r>
          </a:p>
        </p:txBody>
      </p:sp>
      <p:sp>
        <p:nvSpPr>
          <p:cNvPr id="7" name="Shape 1823">
            <a:extLst>
              <a:ext uri="{FF2B5EF4-FFF2-40B4-BE49-F238E27FC236}">
                <a16:creationId xmlns:a16="http://schemas.microsoft.com/office/drawing/2014/main" id="{9923C006-0F00-76CF-C7EE-5DCF6F791C09}"/>
              </a:ext>
            </a:extLst>
          </p:cNvPr>
          <p:cNvSpPr/>
          <p:nvPr userDrawn="1"/>
        </p:nvSpPr>
        <p:spPr>
          <a:xfrm>
            <a:off x="12192097" y="6858000"/>
            <a:ext cx="10164864"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rPr b="0" i="0">
                <a:latin typeface="Arial" panose="020B0604020202020204" pitchFamily="34" charset="0"/>
              </a:rP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rPr b="0" i="0">
                <a:latin typeface="Arial" panose="020B0604020202020204" pitchFamily="34" charset="0"/>
              </a:rPr>
              <a:t>Sed diam nie nonumy eirmod tempor invidunt ut labore eto dolore magna aliquyam erat desando greadon.</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mp; Text levels">
    <p:spTree>
      <p:nvGrpSpPr>
        <p:cNvPr id="1" name=""/>
        <p:cNvGrpSpPr/>
        <p:nvPr/>
      </p:nvGrpSpPr>
      <p:grpSpPr>
        <a:xfrm>
          <a:off x="0" y="0"/>
          <a:ext cx="0" cy="0"/>
          <a:chOff x="0" y="0"/>
          <a:chExt cx="0" cy="0"/>
        </a:xfrm>
      </p:grpSpPr>
      <p:sp>
        <p:nvSpPr>
          <p:cNvPr id="1041" name="Shape 1041"/>
          <p:cNvSpPr>
            <a:spLocks noGrp="1"/>
          </p:cNvSpPr>
          <p:nvPr>
            <p:ph type="title"/>
          </p:nvPr>
        </p:nvSpPr>
        <p:spPr>
          <a:xfrm>
            <a:off x="2027039" y="2025848"/>
            <a:ext cx="20317222" cy="1782763"/>
          </a:xfrm>
          <a:prstGeom prst="rect">
            <a:avLst/>
          </a:prstGeom>
        </p:spPr>
        <p:txBody>
          <a:bodyPr lIns="0" tIns="0" rIns="0" bIns="0" anchor="t"/>
          <a:lstStyle>
            <a:lvl1pPr>
              <a:defRPr b="0" i="0">
                <a:latin typeface="Arial" panose="020B0604020202020204" pitchFamily="34" charset="0"/>
              </a:defRPr>
            </a:lvl1pPr>
          </a:lstStyle>
          <a:p>
            <a:r>
              <a:t>Titeltext</a:t>
            </a:r>
          </a:p>
        </p:txBody>
      </p:sp>
      <p:sp>
        <p:nvSpPr>
          <p:cNvPr id="1042" name="Shape 1042"/>
          <p:cNvSpPr>
            <a:spLocks noGrp="1"/>
          </p:cNvSpPr>
          <p:nvPr>
            <p:ph type="body" sz="half" idx="1" hasCustomPrompt="1"/>
          </p:nvPr>
        </p:nvSpPr>
        <p:spPr>
          <a:xfrm>
            <a:off x="2027039" y="4577079"/>
            <a:ext cx="20317222" cy="5848133"/>
          </a:xfrm>
          <a:prstGeom prst="rect">
            <a:avLst/>
          </a:prstGeom>
        </p:spPr>
        <p:txBody>
          <a:bodyPr anchor="t"/>
          <a:lstStyle>
            <a:lvl1pPr marL="0" indent="0">
              <a:lnSpc>
                <a:spcPct val="100000"/>
              </a:lnSpc>
              <a:spcBef>
                <a:spcPts val="0"/>
              </a:spcBef>
              <a:buSzTx/>
              <a:buNone/>
              <a:defRPr sz="8400" b="0" i="0">
                <a:solidFill>
                  <a:srgbClr val="212121"/>
                </a:solidFill>
                <a:latin typeface="Arial" panose="020B0604020202020204" pitchFamily="34" charset="0"/>
                <a:ea typeface="Arial" panose="020B0604020202020204" pitchFamily="34" charset="0"/>
                <a:cs typeface="Arial" panose="020B0604020202020204" pitchFamily="34" charset="0"/>
                <a:sym typeface="Helvetica"/>
              </a:defRPr>
            </a:lvl1pPr>
            <a:lvl2pPr marL="0" indent="228600">
              <a:lnSpc>
                <a:spcPct val="100000"/>
              </a:lnSpc>
              <a:spcBef>
                <a:spcPts val="0"/>
              </a:spcBef>
              <a:buSzTx/>
              <a:buNone/>
              <a:defRPr sz="4800" b="0" i="0" spc="240">
                <a:solidFill>
                  <a:srgbClr val="212121"/>
                </a:solidFill>
                <a:latin typeface="Arial" panose="020B0604020202020204" pitchFamily="34" charset="0"/>
                <a:ea typeface="Arial" panose="020B0604020202020204" pitchFamily="34" charset="0"/>
                <a:cs typeface="Arial" panose="020B0604020202020204" pitchFamily="34" charset="0"/>
                <a:sym typeface="Montserrat"/>
              </a:defRPr>
            </a:lvl2pPr>
            <a:lvl3pPr marL="0" indent="457200">
              <a:spcBef>
                <a:spcPts val="5900"/>
              </a:spcBef>
              <a:buSzTx/>
              <a:buNone/>
              <a:defRPr b="0" i="0">
                <a:latin typeface="Arial" panose="020B0604020202020204" pitchFamily="34" charset="0"/>
              </a:defRPr>
            </a:lvl3pPr>
            <a:lvl4pPr marL="0" indent="685800">
              <a:spcBef>
                <a:spcPts val="4500"/>
              </a:spcBef>
              <a:buSzTx/>
              <a:buNone/>
              <a:defRPr b="0" i="0">
                <a:solidFill>
                  <a:srgbClr val="929292"/>
                </a:solidFill>
                <a:latin typeface="Arial" panose="020B0604020202020204" pitchFamily="34" charset="0"/>
                <a:ea typeface="+mn-ea"/>
                <a:cs typeface="+mn-cs"/>
                <a:sym typeface="Helvetica Light"/>
              </a:defRPr>
            </a:lvl4pPr>
            <a:lvl5pPr marL="0" indent="914400">
              <a:spcBef>
                <a:spcPts val="0"/>
              </a:spcBef>
              <a:buSzTx/>
              <a:buNone/>
              <a:defRPr b="0" i="0">
                <a:solidFill>
                  <a:srgbClr val="0047BA"/>
                </a:solidFill>
                <a:latin typeface="Arial" panose="020B0604020202020204" pitchFamily="34" charset="0"/>
                <a:ea typeface="+mn-ea"/>
                <a:cs typeface="+mn-cs"/>
                <a:sym typeface="Helvetica Light"/>
              </a:defRPr>
            </a:lvl5pPr>
          </a:lstStyle>
          <a:p>
            <a:r>
              <a:t>Text</a:t>
            </a:r>
            <a:r>
              <a:rPr lang="en-US"/>
              <a:t> Level</a:t>
            </a:r>
            <a:r>
              <a:t> 1</a:t>
            </a:r>
          </a:p>
          <a:p>
            <a:pPr lvl="1"/>
            <a:r>
              <a:t>Text</a:t>
            </a:r>
            <a:r>
              <a:rPr lang="en-US"/>
              <a:t> L</a:t>
            </a:r>
            <a:r>
              <a:t>e</a:t>
            </a:r>
            <a:r>
              <a:rPr lang="en-US"/>
              <a:t>vel</a:t>
            </a:r>
            <a:r>
              <a:t> 2</a:t>
            </a:r>
          </a:p>
          <a:p>
            <a:pPr lvl="2"/>
            <a:r>
              <a:t>Text</a:t>
            </a:r>
            <a:r>
              <a:rPr lang="en-US"/>
              <a:t> level</a:t>
            </a:r>
            <a:r>
              <a:t> 3</a:t>
            </a:r>
          </a:p>
          <a:p>
            <a:pPr lvl="3"/>
            <a:r>
              <a:t>Text</a:t>
            </a:r>
            <a:r>
              <a:rPr lang="en-US"/>
              <a:t> level</a:t>
            </a:r>
            <a:r>
              <a:t> 4</a:t>
            </a:r>
          </a:p>
          <a:p>
            <a:pPr lvl="4"/>
            <a:r>
              <a:t>Text</a:t>
            </a:r>
            <a:r>
              <a:rPr lang="en-US"/>
              <a:t> level</a:t>
            </a:r>
            <a:r>
              <a:t> 5</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4B00-4DD9-6F5E-DCEE-BC18563C7C47}"/>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4C211517-E7F9-B394-1138-4C57BB6F3DD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19CDB79B-DF21-0A00-C62A-A2B1D176EB1A}"/>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5" name="Footer Placeholder 4">
            <a:extLst>
              <a:ext uri="{FF2B5EF4-FFF2-40B4-BE49-F238E27FC236}">
                <a16:creationId xmlns:a16="http://schemas.microsoft.com/office/drawing/2014/main" id="{4BE03502-67C0-6AE3-67AA-BD1E7FB8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D0E63-D962-A98A-1461-2E1CB5FE74D7}"/>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116169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0FEA-45F4-67B1-FD3B-FFCD3A49C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085A7-23FE-F085-36A4-445E7EB17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501FF-23D8-D757-4E2D-32776157AC60}"/>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5" name="Footer Placeholder 4">
            <a:extLst>
              <a:ext uri="{FF2B5EF4-FFF2-40B4-BE49-F238E27FC236}">
                <a16:creationId xmlns:a16="http://schemas.microsoft.com/office/drawing/2014/main" id="{AB9C0E54-2374-44C9-BBAD-24DE0C448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6C3D1-2D88-CD5F-F940-D3AF5478D0E5}"/>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248793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3438-F308-6BD9-A5CF-B67D6B01D09F}"/>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FE2C73D2-1A5B-7F51-85B2-78400547C7E5}"/>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CDB70-50E7-D3E1-1A10-9AFFEFCE8C49}"/>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5" name="Footer Placeholder 4">
            <a:extLst>
              <a:ext uri="{FF2B5EF4-FFF2-40B4-BE49-F238E27FC236}">
                <a16:creationId xmlns:a16="http://schemas.microsoft.com/office/drawing/2014/main" id="{ECE3C23B-EED8-8503-1A85-B35C5207C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1EA2-78F3-A2C9-0A0A-FB777A768DC3}"/>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68204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31C1-ED05-42FA-9FF9-4515E878A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9BD85-08BB-BCE8-4881-7AD1840C36FE}"/>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C9212-67F5-70FC-2F2B-2BB11795C94D}"/>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BE3A98-170A-962C-0A06-10CC9C4BBFB2}"/>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6" name="Footer Placeholder 5">
            <a:extLst>
              <a:ext uri="{FF2B5EF4-FFF2-40B4-BE49-F238E27FC236}">
                <a16:creationId xmlns:a16="http://schemas.microsoft.com/office/drawing/2014/main" id="{CA53AE9D-9726-31D6-C009-5771A4842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39A12-2254-CC9B-50DD-044A89EFCC13}"/>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344761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9183-4283-D1D8-1362-D3DC3021D511}"/>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186418-6928-B76E-FA43-0AC8A598C1D4}"/>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0584844C-F54C-76F2-C00C-48E94FDF9C29}"/>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B2646E-DB97-3DF5-C871-64860865AC9B}"/>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4026F-0DB4-30BF-B492-C51E920ECD8B}"/>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4B7BDE-4B03-5F9F-FDB5-585D31A19440}"/>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8" name="Footer Placeholder 7">
            <a:extLst>
              <a:ext uri="{FF2B5EF4-FFF2-40B4-BE49-F238E27FC236}">
                <a16:creationId xmlns:a16="http://schemas.microsoft.com/office/drawing/2014/main" id="{66E52E73-84AC-EDE8-B13A-EAC98BCC5F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DE2F9D-C85A-5CA6-ECB1-A723A1F12C96}"/>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10956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353-5D93-0C4D-EAEC-D1D9ABE43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57B5BD-D92A-E858-949F-EA9C7CCED053}"/>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4" name="Footer Placeholder 3">
            <a:extLst>
              <a:ext uri="{FF2B5EF4-FFF2-40B4-BE49-F238E27FC236}">
                <a16:creationId xmlns:a16="http://schemas.microsoft.com/office/drawing/2014/main" id="{68884CF2-0A55-ABB4-AB89-BA66FDB2DF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791107-9B21-823E-B6FD-D33EC1F5D9F8}"/>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416468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FA2A7-2197-AD85-95FD-16A33460E3F6}"/>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3" name="Footer Placeholder 2">
            <a:extLst>
              <a:ext uri="{FF2B5EF4-FFF2-40B4-BE49-F238E27FC236}">
                <a16:creationId xmlns:a16="http://schemas.microsoft.com/office/drawing/2014/main" id="{F8C9AB94-5942-CC7A-F1AE-2048E38ED7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D5E87-838A-DD3D-99C8-167D14CE21CF}"/>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130517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563E-0590-F2F8-803C-3500400C0561}"/>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E231E313-FC31-4969-49DC-12CB24810882}"/>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C45E4C-B2A5-B839-B3AC-98F35462C88B}"/>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1DA026E-4F03-481D-202B-BE1B55FE0349}"/>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6" name="Footer Placeholder 5">
            <a:extLst>
              <a:ext uri="{FF2B5EF4-FFF2-40B4-BE49-F238E27FC236}">
                <a16:creationId xmlns:a16="http://schemas.microsoft.com/office/drawing/2014/main" id="{24732D13-3121-B1C9-1B31-200267726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4C8A0-EC93-DB5F-F25E-1EC85D7C005B}"/>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245369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lide-008">
    <p:spTree>
      <p:nvGrpSpPr>
        <p:cNvPr id="1" name=""/>
        <p:cNvGrpSpPr/>
        <p:nvPr/>
      </p:nvGrpSpPr>
      <p:grpSpPr>
        <a:xfrm>
          <a:off x="0" y="0"/>
          <a:ext cx="0" cy="0"/>
          <a:chOff x="0" y="0"/>
          <a:chExt cx="0" cy="0"/>
        </a:xfrm>
      </p:grpSpPr>
      <p:sp>
        <p:nvSpPr>
          <p:cNvPr id="76" name="Shape 76"/>
          <p:cNvSpPr>
            <a:spLocks noGrp="1"/>
          </p:cNvSpPr>
          <p:nvPr>
            <p:ph type="pic" sz="quarter" idx="13" hasCustomPrompt="1"/>
          </p:nvPr>
        </p:nvSpPr>
        <p:spPr>
          <a:xfrm>
            <a:off x="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77" name="Shape 77"/>
          <p:cNvSpPr>
            <a:spLocks noGrp="1"/>
          </p:cNvSpPr>
          <p:nvPr>
            <p:ph type="pic" sz="quarter" idx="14" hasCustomPrompt="1"/>
          </p:nvPr>
        </p:nvSpPr>
        <p:spPr>
          <a:xfrm>
            <a:off x="609600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78" name="Shape 78"/>
          <p:cNvSpPr>
            <a:spLocks noGrp="1"/>
          </p:cNvSpPr>
          <p:nvPr>
            <p:ph type="pic" sz="quarter" idx="15" hasCustomPrompt="1"/>
          </p:nvPr>
        </p:nvSpPr>
        <p:spPr>
          <a:xfrm>
            <a:off x="1219200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79" name="Shape 79"/>
          <p:cNvSpPr>
            <a:spLocks noGrp="1"/>
          </p:cNvSpPr>
          <p:nvPr>
            <p:ph type="pic" sz="quarter" idx="16" hasCustomPrompt="1"/>
          </p:nvPr>
        </p:nvSpPr>
        <p:spPr>
          <a:xfrm>
            <a:off x="18288000" y="0"/>
            <a:ext cx="6096000"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80" name="Shape 80"/>
          <p:cNvSpPr>
            <a:spLocks noGrp="1"/>
          </p:cNvSpPr>
          <p:nvPr>
            <p:ph type="sldNum" sz="quarter" idx="2"/>
          </p:nvPr>
        </p:nvSpPr>
        <p:spPr>
          <a:prstGeom prst="rect">
            <a:avLst/>
          </a:prstGeom>
        </p:spPr>
        <p:txBody>
          <a:bodyPr/>
          <a:lstStyle/>
          <a:p>
            <a:fld id="{86CB4B4D-7CA3-9044-876B-883B54F8677D}" type="slidenum">
              <a:rPr lang="en-US"/>
              <a:t>‹#›</a:t>
            </a:fld>
            <a:endParaRPr lang="en-US"/>
          </a:p>
        </p:txBody>
      </p:sp>
    </p:spTree>
    <p:extLst>
      <p:ext uri="{BB962C8B-B14F-4D97-AF65-F5344CB8AC3E}">
        <p14:creationId xmlns:p14="http://schemas.microsoft.com/office/powerpoint/2010/main" val="235840532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DF9D-03CF-72C8-6320-5B743FED475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FF610C8F-1841-891C-72ED-50120FD5B5FE}"/>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A7171F1-EBC7-A84D-2A36-82645DE1484D}"/>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16286B59-6B66-8CDD-08AE-FA76CC99380C}"/>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6" name="Footer Placeholder 5">
            <a:extLst>
              <a:ext uri="{FF2B5EF4-FFF2-40B4-BE49-F238E27FC236}">
                <a16:creationId xmlns:a16="http://schemas.microsoft.com/office/drawing/2014/main" id="{99EA689B-FA25-0A09-C4DD-5AD551BC3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25B83-C88B-F920-4212-D1765DFB5A0E}"/>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947766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ABB0-46DC-1252-5D91-57CADF525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C5E86-1A88-484F-8E66-29A0EB0E3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76C04-D043-9C2D-8869-B6323AF713D9}"/>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5" name="Footer Placeholder 4">
            <a:extLst>
              <a:ext uri="{FF2B5EF4-FFF2-40B4-BE49-F238E27FC236}">
                <a16:creationId xmlns:a16="http://schemas.microsoft.com/office/drawing/2014/main" id="{4C7882DA-D40F-22E6-9A21-E21252852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37FCB-15EB-FD86-50E9-6936B5BC7233}"/>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245463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FEC9B-51B8-47FA-321A-A1689B200BB9}"/>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4A3802-EA3C-0A85-F6B1-3A5DDDD10985}"/>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4333B-5C22-0860-60B8-57525B5CD51D}"/>
              </a:ext>
            </a:extLst>
          </p:cNvPr>
          <p:cNvSpPr>
            <a:spLocks noGrp="1"/>
          </p:cNvSpPr>
          <p:nvPr>
            <p:ph type="dt" sz="half" idx="10"/>
          </p:nvPr>
        </p:nvSpPr>
        <p:spPr/>
        <p:txBody>
          <a:bodyPr/>
          <a:lstStyle/>
          <a:p>
            <a:fld id="{A062C37E-B61F-4EDA-9954-463CF0096CB2}" type="datetimeFigureOut">
              <a:rPr lang="en-US" smtClean="0"/>
              <a:t>6/9/2025</a:t>
            </a:fld>
            <a:endParaRPr lang="en-US"/>
          </a:p>
        </p:txBody>
      </p:sp>
      <p:sp>
        <p:nvSpPr>
          <p:cNvPr id="5" name="Footer Placeholder 4">
            <a:extLst>
              <a:ext uri="{FF2B5EF4-FFF2-40B4-BE49-F238E27FC236}">
                <a16:creationId xmlns:a16="http://schemas.microsoft.com/office/drawing/2014/main" id="{A73F9467-0295-E44E-F95A-A2008305F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3024E-D84B-A016-EEB6-0AD4C41EE70C}"/>
              </a:ext>
            </a:extLst>
          </p:cNvPr>
          <p:cNvSpPr>
            <a:spLocks noGrp="1"/>
          </p:cNvSpPr>
          <p:nvPr>
            <p:ph type="sldNum" sz="quarter" idx="12"/>
          </p:nvPr>
        </p:nvSpPr>
        <p:spPr/>
        <p:txBody>
          <a:bodyPr/>
          <a:lstStyle/>
          <a:p>
            <a:fld id="{FEE3A013-51EB-48BF-ABB4-5D2319C9F3B1}" type="slidenum">
              <a:rPr lang="en-US" smtClean="0"/>
              <a:t>‹#›</a:t>
            </a:fld>
            <a:endParaRPr lang="en-US"/>
          </a:p>
        </p:txBody>
      </p:sp>
    </p:spTree>
    <p:extLst>
      <p:ext uri="{BB962C8B-B14F-4D97-AF65-F5344CB8AC3E}">
        <p14:creationId xmlns:p14="http://schemas.microsoft.com/office/powerpoint/2010/main" val="128276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amp; Text levels">
    <p:spTree>
      <p:nvGrpSpPr>
        <p:cNvPr id="1" name=""/>
        <p:cNvGrpSpPr/>
        <p:nvPr/>
      </p:nvGrpSpPr>
      <p:grpSpPr>
        <a:xfrm>
          <a:off x="0" y="0"/>
          <a:ext cx="0" cy="0"/>
          <a:chOff x="0" y="0"/>
          <a:chExt cx="0" cy="0"/>
        </a:xfrm>
      </p:grpSpPr>
      <p:sp>
        <p:nvSpPr>
          <p:cNvPr id="1041" name="Shape 1041"/>
          <p:cNvSpPr>
            <a:spLocks noGrp="1"/>
          </p:cNvSpPr>
          <p:nvPr>
            <p:ph type="title"/>
          </p:nvPr>
        </p:nvSpPr>
        <p:spPr>
          <a:xfrm>
            <a:off x="2027039" y="2025848"/>
            <a:ext cx="20317222" cy="1782763"/>
          </a:xfrm>
          <a:prstGeom prst="rect">
            <a:avLst/>
          </a:prstGeom>
        </p:spPr>
        <p:txBody>
          <a:bodyPr lIns="0" tIns="0" rIns="0" bIns="0" anchor="t"/>
          <a:lstStyle>
            <a:lvl1pPr>
              <a:defRPr b="0" i="0">
                <a:latin typeface="Arial" panose="020B0604020202020204" pitchFamily="34" charset="0"/>
              </a:defRPr>
            </a:lvl1pPr>
          </a:lstStyle>
          <a:p>
            <a:r>
              <a:rPr lang="en-US"/>
              <a:t>Click to edit Master title style</a:t>
            </a:r>
            <a:endParaRPr/>
          </a:p>
        </p:txBody>
      </p:sp>
      <p:sp>
        <p:nvSpPr>
          <p:cNvPr id="1042" name="Shape 1042"/>
          <p:cNvSpPr>
            <a:spLocks noGrp="1"/>
          </p:cNvSpPr>
          <p:nvPr>
            <p:ph type="body" sz="half" idx="1" hasCustomPrompt="1"/>
          </p:nvPr>
        </p:nvSpPr>
        <p:spPr>
          <a:xfrm>
            <a:off x="2027039" y="4577079"/>
            <a:ext cx="20317222" cy="5848133"/>
          </a:xfrm>
          <a:prstGeom prst="rect">
            <a:avLst/>
          </a:prstGeom>
        </p:spPr>
        <p:txBody>
          <a:bodyPr anchor="t"/>
          <a:lstStyle>
            <a:lvl1pPr marL="0" indent="0">
              <a:lnSpc>
                <a:spcPct val="100000"/>
              </a:lnSpc>
              <a:spcBef>
                <a:spcPts val="0"/>
              </a:spcBef>
              <a:buSzTx/>
              <a:buNone/>
              <a:defRPr sz="8400" b="0" i="0">
                <a:solidFill>
                  <a:srgbClr val="212121"/>
                </a:solidFill>
                <a:latin typeface="Arial" panose="020B0604020202020204" pitchFamily="34" charset="0"/>
                <a:ea typeface="Arial" panose="020B0604020202020204" pitchFamily="34" charset="0"/>
                <a:cs typeface="Arial" panose="020B0604020202020204" pitchFamily="34" charset="0"/>
                <a:sym typeface="Helvetica"/>
              </a:defRPr>
            </a:lvl1pPr>
            <a:lvl2pPr marL="0" indent="228600">
              <a:lnSpc>
                <a:spcPct val="100000"/>
              </a:lnSpc>
              <a:spcBef>
                <a:spcPts val="0"/>
              </a:spcBef>
              <a:buSzTx/>
              <a:buNone/>
              <a:defRPr sz="4800" b="0" i="0" spc="240">
                <a:solidFill>
                  <a:srgbClr val="212121"/>
                </a:solidFill>
                <a:latin typeface="Arial" panose="020B0604020202020204" pitchFamily="34" charset="0"/>
                <a:ea typeface="Arial" panose="020B0604020202020204" pitchFamily="34" charset="0"/>
                <a:cs typeface="Arial" panose="020B0604020202020204" pitchFamily="34" charset="0"/>
                <a:sym typeface="Montserrat"/>
              </a:defRPr>
            </a:lvl2pPr>
            <a:lvl3pPr marL="0" indent="457200">
              <a:spcBef>
                <a:spcPts val="5900"/>
              </a:spcBef>
              <a:buSzTx/>
              <a:buNone/>
              <a:defRPr b="0" i="0">
                <a:latin typeface="Arial" panose="020B0604020202020204" pitchFamily="34" charset="0"/>
              </a:defRPr>
            </a:lvl3pPr>
            <a:lvl4pPr marL="0" indent="685800">
              <a:spcBef>
                <a:spcPts val="4500"/>
              </a:spcBef>
              <a:buSzTx/>
              <a:buNone/>
              <a:defRPr b="0" i="0">
                <a:solidFill>
                  <a:srgbClr val="929292"/>
                </a:solidFill>
                <a:latin typeface="Arial" panose="020B0604020202020204" pitchFamily="34" charset="0"/>
                <a:ea typeface="+mn-ea"/>
                <a:cs typeface="+mn-cs"/>
                <a:sym typeface="Helvetica Light"/>
              </a:defRPr>
            </a:lvl4pPr>
            <a:lvl5pPr marL="0" indent="914400">
              <a:spcBef>
                <a:spcPts val="0"/>
              </a:spcBef>
              <a:buSzTx/>
              <a:buNone/>
              <a:defRPr b="0" i="0">
                <a:solidFill>
                  <a:srgbClr val="0047BA"/>
                </a:solidFill>
                <a:latin typeface="Arial" panose="020B0604020202020204" pitchFamily="34" charset="0"/>
                <a:ea typeface="+mn-ea"/>
                <a:cs typeface="+mn-cs"/>
                <a:sym typeface="Helvetica Light"/>
              </a:defRPr>
            </a:lvl5pPr>
          </a:lstStyle>
          <a:p>
            <a:r>
              <a:t>Text</a:t>
            </a:r>
            <a:r>
              <a:rPr lang="en-US"/>
              <a:t> Level</a:t>
            </a:r>
            <a:r>
              <a:t> 1</a:t>
            </a:r>
          </a:p>
          <a:p>
            <a:pPr lvl="1"/>
            <a:r>
              <a:t>Text</a:t>
            </a:r>
            <a:r>
              <a:rPr lang="en-US"/>
              <a:t> L</a:t>
            </a:r>
            <a:r>
              <a:t>e</a:t>
            </a:r>
            <a:r>
              <a:rPr lang="en-US"/>
              <a:t>vel</a:t>
            </a:r>
            <a:r>
              <a:t> 2</a:t>
            </a:r>
          </a:p>
          <a:p>
            <a:pPr lvl="2"/>
            <a:r>
              <a:t>Text</a:t>
            </a:r>
            <a:r>
              <a:rPr lang="en-US"/>
              <a:t> level</a:t>
            </a:r>
            <a:r>
              <a:t> 3</a:t>
            </a:r>
          </a:p>
          <a:p>
            <a:pPr lvl="3"/>
            <a:r>
              <a:t>Text</a:t>
            </a:r>
            <a:r>
              <a:rPr lang="en-US"/>
              <a:t> level</a:t>
            </a:r>
            <a:r>
              <a:t> 4</a:t>
            </a:r>
          </a:p>
          <a:p>
            <a:pPr lvl="4"/>
            <a:r>
              <a:t>Text</a:t>
            </a:r>
            <a:r>
              <a:rPr lang="en-US"/>
              <a:t> level</a:t>
            </a:r>
            <a:r>
              <a:t> 5</a:t>
            </a:r>
          </a:p>
        </p:txBody>
      </p:sp>
      <p:pic>
        <p:nvPicPr>
          <p:cNvPr id="3" name="Picture 2" descr="A white circle with blue text&#10;&#10;Description automatically generated">
            <a:extLst>
              <a:ext uri="{FF2B5EF4-FFF2-40B4-BE49-F238E27FC236}">
                <a16:creationId xmlns:a16="http://schemas.microsoft.com/office/drawing/2014/main" id="{DC1E36A3-C166-6F24-E237-36FBFB53DF61}"/>
              </a:ext>
            </a:extLst>
          </p:cNvPr>
          <p:cNvPicPr>
            <a:picLocks noChangeAspect="1"/>
          </p:cNvPicPr>
          <p:nvPr userDrawn="1"/>
        </p:nvPicPr>
        <p:blipFill>
          <a:blip r:embed="rId2"/>
          <a:stretch>
            <a:fillRect/>
          </a:stretch>
        </p:blipFill>
        <p:spPr>
          <a:xfrm>
            <a:off x="371742" y="217920"/>
            <a:ext cx="2904858" cy="2837616"/>
          </a:xfrm>
          <a:prstGeom prst="rect">
            <a:avLst/>
          </a:prstGeom>
        </p:spPr>
      </p:pic>
    </p:spTree>
    <p:extLst>
      <p:ext uri="{BB962C8B-B14F-4D97-AF65-F5344CB8AC3E}">
        <p14:creationId xmlns:p14="http://schemas.microsoft.com/office/powerpoint/2010/main" val="399240478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lide-001">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
        <p:nvSpPr>
          <p:cNvPr id="3" name="Shape 39"/>
          <p:cNvSpPr>
            <a:spLocks noGrp="1"/>
          </p:cNvSpPr>
          <p:nvPr>
            <p:ph type="pic" sz="quarter" idx="13" hasCustomPrompt="1"/>
          </p:nvPr>
        </p:nvSpPr>
        <p:spPr>
          <a:xfrm>
            <a:off x="11172396" y="0"/>
            <a:ext cx="13211604"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0" i="0" baseline="0"/>
            </a:lvl1pPr>
          </a:lstStyle>
          <a:p>
            <a:r>
              <a:rPr lang="de-DE"/>
              <a:t>Drop Image </a:t>
            </a:r>
            <a:r>
              <a:rPr lang="de-DE" err="1"/>
              <a:t>here</a:t>
            </a: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slide-003">
    <p:spTree>
      <p:nvGrpSpPr>
        <p:cNvPr id="1" name=""/>
        <p:cNvGrpSpPr/>
        <p:nvPr/>
      </p:nvGrpSpPr>
      <p:grpSpPr>
        <a:xfrm>
          <a:off x="0" y="0"/>
          <a:ext cx="0" cy="0"/>
          <a:chOff x="0" y="0"/>
          <a:chExt cx="0" cy="0"/>
        </a:xfrm>
      </p:grpSpPr>
      <p:pic>
        <p:nvPicPr>
          <p:cNvPr id="30" name="pasted-image.pdf"/>
          <p:cNvPicPr>
            <a:picLocks noChangeAspect="1"/>
          </p:cNvPicPr>
          <p:nvPr userDrawn="1"/>
        </p:nvPicPr>
        <p:blipFill>
          <a:blip r:embed="rId2"/>
          <a:srcRect l="15193" t="6006" r="15193" b="3060"/>
          <a:stretch>
            <a:fillRect/>
          </a:stretch>
        </p:blipFill>
        <p:spPr>
          <a:xfrm>
            <a:off x="0" y="0"/>
            <a:ext cx="10160001" cy="13716000"/>
          </a:xfrm>
          <a:prstGeom prst="rect">
            <a:avLst/>
          </a:prstGeom>
          <a:ln w="12700">
            <a:miter lim="400000"/>
          </a:ln>
        </p:spPr>
      </p:pic>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5" name="Shape 39"/>
          <p:cNvSpPr>
            <a:spLocks noGrp="1"/>
          </p:cNvSpPr>
          <p:nvPr>
            <p:ph type="pic" sz="quarter" idx="13" hasCustomPrompt="1"/>
          </p:nvPr>
        </p:nvSpPr>
        <p:spPr>
          <a:xfrm>
            <a:off x="0" y="0"/>
            <a:ext cx="10160001"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slide-012">
    <p:spTree>
      <p:nvGrpSpPr>
        <p:cNvPr id="1" name=""/>
        <p:cNvGrpSpPr/>
        <p:nvPr/>
      </p:nvGrpSpPr>
      <p:grpSpPr>
        <a:xfrm>
          <a:off x="0" y="0"/>
          <a:ext cx="0" cy="0"/>
          <a:chOff x="0" y="0"/>
          <a:chExt cx="0" cy="0"/>
        </a:xfrm>
      </p:grpSpPr>
      <p:sp>
        <p:nvSpPr>
          <p:cNvPr id="118" name="Shape 118"/>
          <p:cNvSpPr/>
          <p:nvPr/>
        </p:nvSpPr>
        <p:spPr>
          <a:xfrm>
            <a:off x="5060" y="-1"/>
            <a:ext cx="9787773" cy="13716001"/>
          </a:xfrm>
          <a:prstGeom prst="rect">
            <a:avLst/>
          </a:prstGeom>
          <a:solidFill>
            <a:srgbClr val="0047BA"/>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lide-017">
    <p:spTree>
      <p:nvGrpSpPr>
        <p:cNvPr id="1" name=""/>
        <p:cNvGrpSpPr/>
        <p:nvPr/>
      </p:nvGrpSpPr>
      <p:grpSpPr>
        <a:xfrm>
          <a:off x="0" y="0"/>
          <a:ext cx="0" cy="0"/>
          <a:chOff x="0" y="0"/>
          <a:chExt cx="0" cy="0"/>
        </a:xfrm>
      </p:grpSpPr>
      <p:sp>
        <p:nvSpPr>
          <p:cNvPr id="170" name="Shape 170"/>
          <p:cNvSpPr>
            <a:spLocks noGrp="1"/>
          </p:cNvSpPr>
          <p:nvPr>
            <p:ph type="pic" sz="quarter" idx="13" hasCustomPrompt="1"/>
          </p:nvPr>
        </p:nvSpPr>
        <p:spPr>
          <a:xfrm>
            <a:off x="11296732" y="2025848"/>
            <a:ext cx="1778001" cy="1778001"/>
          </a:xfrm>
          <a:prstGeom prst="ellipse">
            <a:avLst/>
          </a:prstGeom>
          <a:pattFill prst="pct5">
            <a:fgClr>
              <a:schemeClr val="accent1"/>
            </a:fgClr>
            <a:bgClr>
              <a:schemeClr val="tx2"/>
            </a:bgClr>
          </a:pattFill>
        </p:spPr>
        <p:txBody>
          <a:bodyPr lIns="91439" tIns="45719" rIns="91439" bIns="45719" anchor="t">
            <a:noAutofit/>
          </a:bodyPr>
          <a:lstStyle>
            <a:lvl1pPr>
              <a:defRPr b="0" i="0"/>
            </a:lvl1pPr>
          </a:lstStyle>
          <a:p>
            <a:r>
              <a:rPr lang="de-DE" err="1"/>
              <a:t>image</a:t>
            </a:r>
            <a:endParaRPr/>
          </a:p>
        </p:txBody>
      </p:sp>
      <p:sp>
        <p:nvSpPr>
          <p:cNvPr id="171" name="Shape 171"/>
          <p:cNvSpPr>
            <a:spLocks noGrp="1"/>
          </p:cNvSpPr>
          <p:nvPr>
            <p:ph type="pic" sz="quarter" idx="14" hasCustomPrompt="1"/>
          </p:nvPr>
        </p:nvSpPr>
        <p:spPr>
          <a:xfrm>
            <a:off x="11290530" y="5776104"/>
            <a:ext cx="1778001" cy="1778001"/>
          </a:xfrm>
          <a:prstGeom prst="ellipse">
            <a:avLst/>
          </a:prstGeom>
          <a:pattFill prst="pct5">
            <a:fgClr>
              <a:schemeClr val="accent1"/>
            </a:fgClr>
            <a:bgClr>
              <a:schemeClr val="tx2"/>
            </a:bgClr>
          </a:pattFill>
        </p:spPr>
        <p:txBody>
          <a:bodyPr lIns="91439" tIns="45719" rIns="91439" bIns="45719" anchor="t">
            <a:noAutofit/>
          </a:bodyPr>
          <a:lstStyle>
            <a:lvl1pPr>
              <a:defRPr b="0" i="0"/>
            </a:lvl1pPr>
          </a:lstStyle>
          <a:p>
            <a:r>
              <a:rPr lang="de-DE" err="1"/>
              <a:t>image</a:t>
            </a:r>
            <a:endParaRPr/>
          </a:p>
        </p:txBody>
      </p:sp>
      <p:sp>
        <p:nvSpPr>
          <p:cNvPr id="172" name="Shape 172"/>
          <p:cNvSpPr>
            <a:spLocks noGrp="1"/>
          </p:cNvSpPr>
          <p:nvPr>
            <p:ph type="pic" sz="quarter" idx="15" hasCustomPrompt="1"/>
          </p:nvPr>
        </p:nvSpPr>
        <p:spPr>
          <a:xfrm>
            <a:off x="11290530" y="9526360"/>
            <a:ext cx="1778001" cy="1778001"/>
          </a:xfrm>
          <a:prstGeom prst="ellipse">
            <a:avLst/>
          </a:prstGeom>
          <a:pattFill prst="pct5">
            <a:fgClr>
              <a:schemeClr val="accent1"/>
            </a:fgClr>
            <a:bgClr>
              <a:schemeClr val="tx2"/>
            </a:bgClr>
          </a:pattFill>
        </p:spPr>
        <p:txBody>
          <a:bodyPr lIns="91439" tIns="45719" rIns="91439" bIns="45719" anchor="t">
            <a:noAutofit/>
          </a:bodyPr>
          <a:lstStyle>
            <a:lvl1pPr>
              <a:defRPr b="0" i="0"/>
            </a:lvl1pPr>
          </a:lstStyle>
          <a:p>
            <a:r>
              <a:rPr lang="de-DE" err="1"/>
              <a:t>image</a:t>
            </a:r>
            <a:endParaRPr/>
          </a:p>
        </p:txBody>
      </p:sp>
      <p:sp>
        <p:nvSpPr>
          <p:cNvPr id="173" name="Shape 1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slide-065">
    <p:spTree>
      <p:nvGrpSpPr>
        <p:cNvPr id="1" name=""/>
        <p:cNvGrpSpPr/>
        <p:nvPr/>
      </p:nvGrpSpPr>
      <p:grpSpPr>
        <a:xfrm>
          <a:off x="0" y="0"/>
          <a:ext cx="0" cy="0"/>
          <a:chOff x="0" y="0"/>
          <a:chExt cx="0" cy="0"/>
        </a:xfrm>
      </p:grpSpPr>
      <p:sp>
        <p:nvSpPr>
          <p:cNvPr id="710" name="Shape 710"/>
          <p:cNvSpPr>
            <a:spLocks noGrp="1"/>
          </p:cNvSpPr>
          <p:nvPr>
            <p:ph type="pic" sz="half" idx="13" hasCustomPrompt="1"/>
          </p:nvPr>
        </p:nvSpPr>
        <p:spPr>
          <a:xfrm>
            <a:off x="2035075" y="2203648"/>
            <a:ext cx="9145192" cy="947350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711" name="Shape 7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lide-081">
    <p:spTree>
      <p:nvGrpSpPr>
        <p:cNvPr id="1" name=""/>
        <p:cNvGrpSpPr/>
        <p:nvPr/>
      </p:nvGrpSpPr>
      <p:grpSpPr>
        <a:xfrm>
          <a:off x="0" y="0"/>
          <a:ext cx="0" cy="0"/>
          <a:chOff x="0" y="0"/>
          <a:chExt cx="0" cy="0"/>
        </a:xfrm>
      </p:grpSpPr>
      <p:sp>
        <p:nvSpPr>
          <p:cNvPr id="860" name="Shape 86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a:t>
            </a:fld>
            <a:r>
              <a:t>￼</a:t>
            </a:r>
          </a:p>
        </p:txBody>
      </p:sp>
      <p:sp>
        <p:nvSpPr>
          <p:cNvPr id="861" name="Shape 861"/>
          <p:cNvSpPr/>
          <p:nvPr/>
        </p:nvSpPr>
        <p:spPr>
          <a:xfrm>
            <a:off x="0" y="0"/>
            <a:ext cx="12192000"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862" name="Shape 862"/>
          <p:cNvSpPr>
            <a:spLocks noGrp="1"/>
          </p:cNvSpPr>
          <p:nvPr>
            <p:ph type="pic" idx="13" hasCustomPrompt="1"/>
          </p:nvPr>
        </p:nvSpPr>
        <p:spPr>
          <a:xfrm>
            <a:off x="12192000" y="-8682"/>
            <a:ext cx="12194977" cy="1373326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b="0" i="0"/>
            </a:lvl1pPr>
          </a:lstStyle>
          <a:p>
            <a:r>
              <a:rPr lang="de-DE"/>
              <a:t>Drop Image </a:t>
            </a:r>
            <a:r>
              <a:rPr lang="de-DE" err="1"/>
              <a:t>here</a:t>
            </a:r>
            <a:endParaRPr lang="de-DE"/>
          </a:p>
        </p:txBody>
      </p:sp>
      <p:sp>
        <p:nvSpPr>
          <p:cNvPr id="863" name="Shape 8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6" name="Shape 6"/>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lgn="ctr">
              <a:lnSpc>
                <a:spcPct val="100000"/>
              </a:lnSpc>
              <a:defRPr sz="2400">
                <a:solidFill>
                  <a:srgbClr val="000000"/>
                </a:solidFill>
              </a:defRPr>
            </a:lvl1pPr>
          </a:lstStyle>
          <a:p>
            <a:fld id="{86CB4B4D-7CA3-9044-876B-883B54F8677D}" type="slidenum">
              <a:rPr lang="en-US"/>
              <a:t>‹#›</a:t>
            </a:fld>
            <a:endParaRPr lang="en-US"/>
          </a:p>
        </p:txBody>
      </p:sp>
      <p:sp>
        <p:nvSpPr>
          <p:cNvPr id="2" name="Title Placeholder 1">
            <a:extLst>
              <a:ext uri="{FF2B5EF4-FFF2-40B4-BE49-F238E27FC236}">
                <a16:creationId xmlns:a16="http://schemas.microsoft.com/office/drawing/2014/main" id="{C17A681C-C36D-7CBA-F145-07C3621A8E76}"/>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03766490"/>
      </p:ext>
    </p:extLst>
  </p:cSld>
  <p:clrMap bg1="dk1" tx1="lt1" bg2="dk2" tx2="lt2" accent1="accent1" accent2="accent2" accent3="accent3" accent4="accent4" accent5="accent5" accent6="accent6" hlink="hlink" folHlink="folHlink"/>
  <p:sldLayoutIdLst>
    <p:sldLayoutId id="2147483750" r:id="rId1"/>
    <p:sldLayoutId id="2147483752" r:id="rId2"/>
    <p:sldLayoutId id="2147483775" r:id="rId3"/>
    <p:sldLayoutId id="2147483649" r:id="rId4"/>
    <p:sldLayoutId id="2147483651" r:id="rId5"/>
    <p:sldLayoutId id="2147483660" r:id="rId6"/>
    <p:sldLayoutId id="2147483665" r:id="rId7"/>
    <p:sldLayoutId id="2147483714" r:id="rId8"/>
    <p:sldLayoutId id="2147483730" r:id="rId9"/>
    <p:sldLayoutId id="2147483731" r:id="rId10"/>
    <p:sldLayoutId id="2147483748" r:id="rId11"/>
  </p:sldLayoutIdLst>
  <p:transition spd="med"/>
  <p:txStyles>
    <p:title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Replica Pro Regular" panose="02000503030000020004" pitchFamily="2" charset="77"/>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p:titleStyle>
    <p:bodyStyle>
      <a:lvl1pPr marL="366346" marR="0" indent="-366346"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Arial" panose="020B0604020202020204" pitchFamily="34" charset="0"/>
          <a:ea typeface="Arial" panose="020B0604020202020204" pitchFamily="34" charset="0"/>
          <a:cs typeface="Arial" panose="020B0604020202020204" pitchFamily="34" charset="0"/>
          <a:sym typeface="Montserrat Light"/>
        </a:defRPr>
      </a:lvl1pPr>
      <a:lvl2pPr marL="1001346" marR="0" indent="-366346"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Arial" panose="020B0604020202020204" pitchFamily="34" charset="0"/>
          <a:ea typeface="Arial" panose="020B0604020202020204" pitchFamily="34" charset="0"/>
          <a:cs typeface="Arial" panose="020B0604020202020204" pitchFamily="34" charset="0"/>
          <a:sym typeface="Montserrat Light"/>
        </a:defRPr>
      </a:lvl2pPr>
      <a:lvl3pPr marL="1636346" marR="0" indent="-366346"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Arial" panose="020B0604020202020204" pitchFamily="34" charset="0"/>
          <a:ea typeface="Arial" panose="020B0604020202020204" pitchFamily="34" charset="0"/>
          <a:cs typeface="Arial" panose="020B0604020202020204" pitchFamily="34" charset="0"/>
          <a:sym typeface="Montserrat Light"/>
        </a:defRPr>
      </a:lvl3pPr>
      <a:lvl4pPr marL="2271346" marR="0" indent="-366346"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Arial" panose="020B0604020202020204" pitchFamily="34" charset="0"/>
          <a:ea typeface="Arial" panose="020B0604020202020204" pitchFamily="34" charset="0"/>
          <a:cs typeface="Arial" panose="020B0604020202020204" pitchFamily="34" charset="0"/>
          <a:sym typeface="Montserrat Light"/>
        </a:defRPr>
      </a:lvl4pPr>
      <a:lvl5pPr marL="2906346" marR="0" indent="-366346"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Arial" panose="020B0604020202020204" pitchFamily="34" charset="0"/>
          <a:ea typeface="Arial" panose="020B0604020202020204" pitchFamily="34" charset="0"/>
          <a:cs typeface="Arial" panose="020B0604020202020204" pitchFamily="34" charset="0"/>
          <a:sym typeface="Montserrat Light"/>
        </a:defRPr>
      </a:lvl5pPr>
      <a:lvl6pPr marL="1416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eaLnBrk="1" latinLnBrk="0" hangingPunct="1">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959AF-EF0A-4742-C74C-ACBF82641B98}"/>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541B-C6A9-3080-ED5F-E10E525B5B3E}"/>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F8C2E-667D-84EE-CB8E-4F40E550A6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A062C37E-B61F-4EDA-9954-463CF0096CB2}" type="datetimeFigureOut">
              <a:rPr lang="en-US" smtClean="0"/>
              <a:t>6/9/2025</a:t>
            </a:fld>
            <a:endParaRPr lang="en-US"/>
          </a:p>
        </p:txBody>
      </p:sp>
      <p:sp>
        <p:nvSpPr>
          <p:cNvPr id="5" name="Footer Placeholder 4">
            <a:extLst>
              <a:ext uri="{FF2B5EF4-FFF2-40B4-BE49-F238E27FC236}">
                <a16:creationId xmlns:a16="http://schemas.microsoft.com/office/drawing/2014/main" id="{2801B028-B527-874A-4123-6E5367479A47}"/>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4F1482-1344-ADF5-8BA6-514FDD7C49EA}"/>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FEE3A013-51EB-48BF-ABB4-5D2319C9F3B1}" type="slidenum">
              <a:rPr lang="en-US" smtClean="0"/>
              <a:t>‹#›</a:t>
            </a:fld>
            <a:endParaRPr lang="en-US"/>
          </a:p>
        </p:txBody>
      </p:sp>
    </p:spTree>
    <p:extLst>
      <p:ext uri="{BB962C8B-B14F-4D97-AF65-F5344CB8AC3E}">
        <p14:creationId xmlns:p14="http://schemas.microsoft.com/office/powerpoint/2010/main" val="257946106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2A8B6-C85C-9EEC-266E-882D4CF82A7C}"/>
              </a:ext>
            </a:extLst>
          </p:cNvPr>
          <p:cNvPicPr>
            <a:picLocks noChangeAspect="1"/>
          </p:cNvPicPr>
          <p:nvPr/>
        </p:nvPicPr>
        <p:blipFill rotWithShape="1">
          <a:blip r:embed="rId3">
            <a:extLst>
              <a:ext uri="{28A0092B-C50C-407E-A947-70E740481C1C}">
                <a14:useLocalDpi xmlns:a14="http://schemas.microsoft.com/office/drawing/2010/main" val="0"/>
              </a:ext>
            </a:extLst>
          </a:blip>
          <a:srcRect t="15194" b="3442"/>
          <a:stretch/>
        </p:blipFill>
        <p:spPr>
          <a:xfrm>
            <a:off x="8554720" y="0"/>
            <a:ext cx="15829280" cy="13716000"/>
          </a:xfrm>
          <a:prstGeom prst="rect">
            <a:avLst/>
          </a:prstGeom>
          <a:noFill/>
        </p:spPr>
      </p:pic>
      <p:grpSp>
        <p:nvGrpSpPr>
          <p:cNvPr id="3" name="Group 2">
            <a:extLst>
              <a:ext uri="{FF2B5EF4-FFF2-40B4-BE49-F238E27FC236}">
                <a16:creationId xmlns:a16="http://schemas.microsoft.com/office/drawing/2014/main" id="{18CFB913-6BB4-2465-164B-7102D9A7D213}"/>
              </a:ext>
            </a:extLst>
          </p:cNvPr>
          <p:cNvGrpSpPr/>
          <p:nvPr/>
        </p:nvGrpSpPr>
        <p:grpSpPr>
          <a:xfrm>
            <a:off x="486817" y="1006763"/>
            <a:ext cx="11285516" cy="11702473"/>
            <a:chOff x="459108" y="900468"/>
            <a:chExt cx="11285516" cy="11702473"/>
          </a:xfrm>
        </p:grpSpPr>
        <p:pic>
          <p:nvPicPr>
            <p:cNvPr id="4" name="Picture 3" descr="A blue circle with white text&#10;&#10;Description automatically generated">
              <a:extLst>
                <a:ext uri="{FF2B5EF4-FFF2-40B4-BE49-F238E27FC236}">
                  <a16:creationId xmlns:a16="http://schemas.microsoft.com/office/drawing/2014/main" id="{008C9243-8A22-6A98-C4E3-41D3A5ED5C81}"/>
                </a:ext>
              </a:extLst>
            </p:cNvPr>
            <p:cNvPicPr>
              <a:picLocks noChangeAspect="1"/>
            </p:cNvPicPr>
            <p:nvPr/>
          </p:nvPicPr>
          <p:blipFill>
            <a:blip r:embed="rId4"/>
            <a:stretch>
              <a:fillRect/>
            </a:stretch>
          </p:blipFill>
          <p:spPr>
            <a:xfrm>
              <a:off x="1734411" y="900468"/>
              <a:ext cx="8734910" cy="8603013"/>
            </a:xfrm>
            <a:prstGeom prst="rect">
              <a:avLst/>
            </a:prstGeom>
          </p:spPr>
        </p:pic>
        <p:sp>
          <p:nvSpPr>
            <p:cNvPr id="7" name="TextBox 6">
              <a:extLst>
                <a:ext uri="{FF2B5EF4-FFF2-40B4-BE49-F238E27FC236}">
                  <a16:creationId xmlns:a16="http://schemas.microsoft.com/office/drawing/2014/main" id="{E692FCDD-E969-828A-8527-05DEFD8A9ED6}"/>
                </a:ext>
              </a:extLst>
            </p:cNvPr>
            <p:cNvSpPr txBox="1"/>
            <p:nvPr/>
          </p:nvSpPr>
          <p:spPr>
            <a:xfrm>
              <a:off x="459108" y="9841159"/>
              <a:ext cx="11285516" cy="2761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a:r>
                <a:rPr lang="en-US" sz="4800" baseline="0" dirty="0">
                  <a:solidFill>
                    <a:srgbClr val="0047BA"/>
                  </a:solidFill>
                  <a:latin typeface="Replica Pro Regular"/>
                  <a:ea typeface="Segoe UI"/>
                  <a:cs typeface="Segoe UI"/>
                </a:rPr>
                <a:t>Presentation for the D.P.U. 25-10 &amp; D.T.C. 25-1 Technical Sessions</a:t>
              </a:r>
              <a:endParaRPr lang="en-US" sz="4800" dirty="0">
                <a:cs typeface="Arial"/>
              </a:endParaRPr>
            </a:p>
            <a:p>
              <a:pPr algn="ctr" rtl="0"/>
              <a:r>
                <a:rPr lang="en-US" sz="4800" dirty="0">
                  <a:solidFill>
                    <a:srgbClr val="0047BA"/>
                  </a:solidFill>
                  <a:latin typeface="Replica Pro Regular"/>
                  <a:ea typeface="Segoe UI"/>
                  <a:cs typeface="Segoe UI"/>
                </a:rPr>
                <a:t>June 23-27</a:t>
              </a:r>
              <a:r>
                <a:rPr lang="en-US" sz="4800" baseline="0" dirty="0">
                  <a:solidFill>
                    <a:srgbClr val="0047BA"/>
                  </a:solidFill>
                  <a:latin typeface="Replica Pro Regular"/>
                  <a:ea typeface="Segoe UI"/>
                  <a:cs typeface="Segoe UI"/>
                </a:rPr>
                <a:t>, 2025</a:t>
              </a:r>
              <a:r>
                <a:rPr lang="en-US" sz="4800" dirty="0">
                  <a:solidFill>
                    <a:srgbClr val="0047BA"/>
                  </a:solidFill>
                  <a:latin typeface="Replica Pro Regular"/>
                  <a:ea typeface="Segoe UI"/>
                  <a:cs typeface="Segoe UI"/>
                </a:rPr>
                <a:t>​</a:t>
              </a:r>
              <a:endParaRPr lang="en-US" sz="4800" b="0" i="0" u="none" strike="noStrike" cap="none" spc="0" normalizeH="0" baseline="0" dirty="0">
                <a:ln>
                  <a:noFill/>
                </a:ln>
                <a:solidFill>
                  <a:srgbClr val="0047BA"/>
                </a:solidFill>
                <a:effectLst/>
                <a:uFillTx/>
                <a:latin typeface="Replica Pro Regular"/>
                <a:cs typeface="Arial"/>
              </a:endParaRPr>
            </a:p>
          </p:txBody>
        </p:sp>
      </p:grpSp>
    </p:spTree>
    <p:extLst>
      <p:ext uri="{BB962C8B-B14F-4D97-AF65-F5344CB8AC3E}">
        <p14:creationId xmlns:p14="http://schemas.microsoft.com/office/powerpoint/2010/main" val="5171548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2455-94FD-95E8-824A-3AB86EB62384}"/>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C93E3CF9-A640-CF91-93C7-729CF7524E59}"/>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Topic 3</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r>
              <a:rPr lang="en-US" sz="6000" dirty="0">
                <a:solidFill>
                  <a:srgbClr val="0047BA"/>
                </a:solidFill>
                <a:latin typeface="Replica Pro Regular" panose="02000503030000020004" pitchFamily="2" charset="77"/>
              </a:rPr>
              <a:t>Attachment Applications, Survey, and Make-Ready Work and Associated Costs</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D16692D4-8DB7-5D89-EF91-794021FC75C6}"/>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DEDA659B-53D9-09C8-CF22-38D920DEE5EB}"/>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10</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8D32943A-9F0F-952C-6A5C-B2284500C31C}"/>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718F2F70-0304-FB9C-AB87-6A1F32A2CA28}"/>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20" name="TextBox 19">
            <a:extLst>
              <a:ext uri="{FF2B5EF4-FFF2-40B4-BE49-F238E27FC236}">
                <a16:creationId xmlns:a16="http://schemas.microsoft.com/office/drawing/2014/main" id="{E22B2FC8-4F24-2150-75C2-E74B4E9AB319}"/>
              </a:ext>
            </a:extLst>
          </p:cNvPr>
          <p:cNvSpPr txBox="1"/>
          <p:nvPr/>
        </p:nvSpPr>
        <p:spPr>
          <a:xfrm>
            <a:off x="1490131" y="4102461"/>
            <a:ext cx="11870090" cy="9114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lvl="0" indent="-571500" algn="l" defTabSz="825500"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Adopt the FCC rules, which meet today’s needs</a:t>
            </a:r>
          </a:p>
          <a:p>
            <a:pPr marL="1592263" lvl="3" indent="-571500">
              <a:buFont typeface="Courier New" panose="02070309020205020404" pitchFamily="49" charset="0"/>
              <a:buChar char="o"/>
            </a:pPr>
            <a:r>
              <a:rPr kumimoji="0" lang="en-US" sz="32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One-touch make-ready</a:t>
            </a:r>
          </a:p>
          <a:p>
            <a:pPr marL="1592263" lvl="3" indent="-571500">
              <a:buFont typeface="Courier New" panose="02070309020205020404" pitchFamily="49" charset="0"/>
              <a:buChar char="o"/>
            </a:pPr>
            <a:r>
              <a:rPr kumimoji="0" lang="en-US" sz="32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Enforceable timelines for surveys, estimates, and make-ready</a:t>
            </a:r>
          </a:p>
          <a:p>
            <a:pPr marL="1592263" lvl="3" indent="-571500">
              <a:buFont typeface="Courier New" panose="02070309020205020404" pitchFamily="49" charset="0"/>
              <a:buChar char="o"/>
            </a:pPr>
            <a:r>
              <a:rPr kumimoji="0" lang="en-US" sz="32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Use of qualified contractors</a:t>
            </a:r>
          </a:p>
          <a:p>
            <a:pPr marL="1020763" lvl="3" indent="0"/>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endParaRPr>
          </a:p>
          <a:p>
            <a:pPr marL="571500" marR="0" lvl="0" indent="-571500" algn="l" defTabSz="825500" rtl="0" eaLnBrk="1" fontAlgn="auto" latinLnBrk="0" hangingPunct="0">
              <a:lnSpc>
                <a:spcPct val="12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Helvetica" panose="020B0604020202020204" pitchFamily="34" charset="0"/>
                <a:cs typeface="Helvetica" panose="020B0604020202020204" pitchFamily="34" charset="0"/>
              </a:rPr>
              <a:t>Rules that are consistent across state lines create efficiency and operational benefits</a:t>
            </a:r>
          </a:p>
          <a:p>
            <a:pPr marL="571500" marR="0" lvl="0" indent="-571500" algn="l" defTabSz="825500" rtl="0" eaLnBrk="1" fontAlgn="auto" latinLnBrk="0" hangingPunct="0">
              <a:lnSpc>
                <a:spcPct val="120000"/>
              </a:lnSpc>
              <a:spcBef>
                <a:spcPts val="0"/>
              </a:spcBef>
              <a:spcAft>
                <a:spcPts val="0"/>
              </a:spcAft>
              <a:buClrTx/>
              <a:buSzTx/>
              <a:buFont typeface="Arial" panose="020B0604020202020204" pitchFamily="34" charset="0"/>
              <a:buChar char="•"/>
              <a:tabLst/>
              <a:defRPr/>
            </a:pPr>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endParaRPr>
          </a:p>
          <a:p>
            <a:pPr marL="571500" marR="0" lvl="0" indent="-571500" algn="l" defTabSz="825500"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Allow greater use of temporary </a:t>
            </a:r>
            <a:r>
              <a:rPr lang="en-US" sz="4000" dirty="0">
                <a:solidFill>
                  <a:srgbClr val="000000"/>
                </a:solidFill>
                <a:latin typeface="Helvetica" panose="020B0604020202020204" pitchFamily="34" charset="0"/>
                <a:cs typeface="Helvetica" panose="020B0604020202020204" pitchFamily="34" charset="0"/>
              </a:rPr>
              <a:t>a</a:t>
            </a:r>
            <a:r>
              <a:rPr kumimoji="0" lang="en-US" sz="4000" b="0" i="0" u="none" strike="noStrike" kern="0" cap="none" spc="0" normalizeH="0" baseline="0" noProof="0" dirty="0" err="1">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ttachments</a:t>
            </a:r>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endParaRPr>
          </a:p>
          <a:p>
            <a:pPr marR="0" lvl="0" algn="l" defTabSz="825500" rtl="0" eaLnBrk="1" fontAlgn="auto" latinLnBrk="0" hangingPunct="0">
              <a:lnSpc>
                <a:spcPct val="120000"/>
              </a:lnSpc>
              <a:spcBef>
                <a:spcPts val="0"/>
              </a:spcBef>
              <a:spcAft>
                <a:spcPts val="0"/>
              </a:spcAft>
              <a:buClrTx/>
              <a:buSzTx/>
              <a:tabLst/>
              <a:defRPr/>
            </a:pPr>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endParaRPr>
          </a:p>
          <a:p>
            <a:pPr marL="571500" marR="0" lvl="0" indent="-571500" algn="l" defTabSz="825500"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en-US" sz="40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Designate or require pole owners to designate a single pole administrator (SPA) for each pole</a:t>
            </a:r>
          </a:p>
        </p:txBody>
      </p:sp>
      <p:pic>
        <p:nvPicPr>
          <p:cNvPr id="2" name="Graphic 1">
            <a:extLst>
              <a:ext uri="{FF2B5EF4-FFF2-40B4-BE49-F238E27FC236}">
                <a16:creationId xmlns:a16="http://schemas.microsoft.com/office/drawing/2014/main" id="{3FC9AC13-FF4E-7752-1B7A-569E65721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6812" y="4230158"/>
            <a:ext cx="8630988" cy="8630988"/>
          </a:xfrm>
          <a:prstGeom prst="rect">
            <a:avLst/>
          </a:prstGeom>
        </p:spPr>
      </p:pic>
    </p:spTree>
    <p:extLst>
      <p:ext uri="{BB962C8B-B14F-4D97-AF65-F5344CB8AC3E}">
        <p14:creationId xmlns:p14="http://schemas.microsoft.com/office/powerpoint/2010/main" val="32743984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1E01-1500-336F-49EE-2828040C3B77}"/>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EA5AB0FF-DB0F-2D5A-AC2C-0DA643790C06}"/>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Timeline Exemptions – </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Already in FCC Rules</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C3F7A4B8-188F-89D8-7C63-BA15B8D23A02}"/>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C30C8563-3433-9C08-85D2-5B106175BA25}"/>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11</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DB27E62F-46AC-CD8D-53DF-1D5F0242DA92}"/>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199480C2-7F25-ECD3-8C22-963D6D5AFA2E}"/>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20" name="TextBox 19">
            <a:extLst>
              <a:ext uri="{FF2B5EF4-FFF2-40B4-BE49-F238E27FC236}">
                <a16:creationId xmlns:a16="http://schemas.microsoft.com/office/drawing/2014/main" id="{77EBF2FE-112C-637F-15DB-FD3E0374D8BA}"/>
              </a:ext>
            </a:extLst>
          </p:cNvPr>
          <p:cNvSpPr txBox="1"/>
          <p:nvPr/>
        </p:nvSpPr>
        <p:spPr>
          <a:xfrm>
            <a:off x="1238249" y="4084477"/>
            <a:ext cx="18810818" cy="5291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47 CFR 1.1411(g): Adds time into the process for large pole applications</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47 CFR 1.1411(h): “Deviation from the time limits specified in this section” due to:</a:t>
            </a:r>
          </a:p>
          <a:p>
            <a:pPr marL="685800" marR="0" lvl="1"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No pole attachment agreement</a:t>
            </a:r>
          </a:p>
          <a:p>
            <a:pPr marL="685800" marR="0" lvl="1"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“Good and sufficient cause”</a:t>
            </a:r>
          </a:p>
          <a:p>
            <a:pPr marL="685800" marR="0" lvl="1"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Complex make-ready for reasons of safety or service interruption</a:t>
            </a:r>
          </a:p>
        </p:txBody>
      </p:sp>
    </p:spTree>
    <p:extLst>
      <p:ext uri="{BB962C8B-B14F-4D97-AF65-F5344CB8AC3E}">
        <p14:creationId xmlns:p14="http://schemas.microsoft.com/office/powerpoint/2010/main" val="15056816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2527-4E46-DB9A-2731-A3C8B82D6E1B}"/>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5341BEE9-EBB5-D3F7-EC57-8D7BD583B58F}"/>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Timeline Exemptions – </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Already in Pole Attachment Agreements</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FC1ADB70-B2A3-390A-2086-A70AAA73ED22}"/>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FB53D606-A54F-ADF3-0D4A-79B1B2F43E84}"/>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12</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47159099-957C-E1C8-93E0-4AE458CB69E1}"/>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2064CFAA-C545-F6C2-7921-C640FE1F0A64}"/>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20" name="TextBox 19">
            <a:extLst>
              <a:ext uri="{FF2B5EF4-FFF2-40B4-BE49-F238E27FC236}">
                <a16:creationId xmlns:a16="http://schemas.microsoft.com/office/drawing/2014/main" id="{76FE41CD-64A9-3B4B-FEC5-D061650EDC12}"/>
              </a:ext>
            </a:extLst>
          </p:cNvPr>
          <p:cNvSpPr txBox="1"/>
          <p:nvPr/>
        </p:nvSpPr>
        <p:spPr>
          <a:xfrm>
            <a:off x="1238250" y="4548784"/>
            <a:ext cx="18810818" cy="865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US" sz="4400" kern="1200" dirty="0">
                <a:solidFill>
                  <a:prstClr val="black"/>
                </a:solidFill>
                <a:latin typeface="Helvetica" panose="020B0604020202020204" pitchFamily="34" charset="0"/>
                <a:cs typeface="Helvetica" panose="020B0604020202020204" pitchFamily="34" charset="0"/>
              </a:rPr>
              <a:t>Excerpt from Verizon’s standard Pole Attachment Agreement:</a:t>
            </a:r>
            <a:endPar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pic>
        <p:nvPicPr>
          <p:cNvPr id="2" name="Content Placeholder 4" descr="A close-up of a text&#10;&#10;AI-generated content may be incorrect.">
            <a:extLst>
              <a:ext uri="{FF2B5EF4-FFF2-40B4-BE49-F238E27FC236}">
                <a16:creationId xmlns:a16="http://schemas.microsoft.com/office/drawing/2014/main" id="{5A444809-C2A5-F3B4-03E1-31D7BD39E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29" y="6373345"/>
            <a:ext cx="20212011" cy="5649321"/>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824276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9EB8B-697E-9DF2-87DB-D99D114038A4}"/>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D607A496-6AEA-F60A-1F8E-412C9B2BF179}"/>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Self Help– </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No Statutory Impediment</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70815FFF-3C19-D694-8A1B-C7712FE4395F}"/>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5D89565A-6247-10B3-937F-7D833B053083}"/>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13</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4C242330-F3B7-39FC-CDAF-62AC0CFBCBAF}"/>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4252E24F-25D5-20EB-5DBA-63B6655DF43E}"/>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8" name="TextBox 7">
            <a:extLst>
              <a:ext uri="{FF2B5EF4-FFF2-40B4-BE49-F238E27FC236}">
                <a16:creationId xmlns:a16="http://schemas.microsoft.com/office/drawing/2014/main" id="{4D276A92-BC1F-67D9-B5BF-0090DFC4E213}"/>
              </a:ext>
            </a:extLst>
          </p:cNvPr>
          <p:cNvSpPr txBox="1"/>
          <p:nvPr/>
        </p:nvSpPr>
        <p:spPr>
          <a:xfrm>
            <a:off x="1286939" y="3975170"/>
            <a:ext cx="14325600" cy="6022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marR="0" lvl="0" indent="-5715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Self-help does not mean attaching without </a:t>
            </a:r>
            <a:r>
              <a:rPr lang="en-US" sz="4400" kern="1200" dirty="0">
                <a:solidFill>
                  <a:prstClr val="black"/>
                </a:solidFill>
                <a:latin typeface="Helvetica" panose="020B0604020202020204" pitchFamily="34" charset="0"/>
                <a:cs typeface="Helvetica" panose="020B0604020202020204" pitchFamily="34" charset="0"/>
              </a:rPr>
              <a:t>consent</a:t>
            </a:r>
          </a:p>
          <a:p>
            <a:pPr marL="571500" marR="0" lvl="0" indent="-5715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4400" kern="1200" dirty="0">
              <a:solidFill>
                <a:prstClr val="black"/>
              </a:solidFill>
              <a:latin typeface="Helvetica" panose="020B0604020202020204" pitchFamily="34" charset="0"/>
              <a:cs typeface="Helvetica" panose="020B0604020202020204" pitchFamily="34" charset="0"/>
            </a:endParaRPr>
          </a:p>
          <a:p>
            <a:pPr marL="571500" marR="0" lvl="0" indent="-5715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If self-help occurs, in the context of physically attaching to a pole, it is only after a pole owner(s) approves an attachment application</a:t>
            </a:r>
          </a:p>
          <a:p>
            <a:pPr marL="571500" marR="0" lvl="0" indent="-5715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4400" kern="1200" dirty="0">
              <a:solidFill>
                <a:prstClr val="black"/>
              </a:solidFill>
              <a:latin typeface="Helvetica" panose="020B0604020202020204" pitchFamily="34" charset="0"/>
              <a:cs typeface="Helvetica" panose="020B0604020202020204" pitchFamily="34" charset="0"/>
            </a:endParaRPr>
          </a:p>
          <a:p>
            <a:pPr marL="571500" marR="0" lvl="0" indent="-5715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4400" kern="1200" dirty="0">
                <a:solidFill>
                  <a:prstClr val="black"/>
                </a:solidFill>
                <a:latin typeface="Helvetica" panose="020B0604020202020204" pitchFamily="34" charset="0"/>
                <a:cs typeface="Helvetica" panose="020B0604020202020204" pitchFamily="34" charset="0"/>
              </a:rPr>
              <a:t>This docket is not addressing transmission poles/ “electricity in bulk”</a:t>
            </a:r>
            <a:endParaRPr kumimoji="0" lang="en-US" sz="4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pic>
        <p:nvPicPr>
          <p:cNvPr id="3" name="Picture 2" descr="A close-up of a sign&#10;&#10;AI-generated content may be incorrect.">
            <a:extLst>
              <a:ext uri="{FF2B5EF4-FFF2-40B4-BE49-F238E27FC236}">
                <a16:creationId xmlns:a16="http://schemas.microsoft.com/office/drawing/2014/main" id="{013728B6-70AE-6620-2053-A23EE4FEF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2454" y="3808585"/>
            <a:ext cx="6505575" cy="9175235"/>
          </a:xfrm>
          <a:prstGeom prst="rect">
            <a:avLst/>
          </a:prstGeom>
        </p:spPr>
      </p:pic>
    </p:spTree>
    <p:extLst>
      <p:ext uri="{BB962C8B-B14F-4D97-AF65-F5344CB8AC3E}">
        <p14:creationId xmlns:p14="http://schemas.microsoft.com/office/powerpoint/2010/main" val="11631288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AFF3D-A028-6546-A92D-72FDC5739566}"/>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32BBBFB1-A654-27D7-87EB-321DBA599CBD}"/>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FCC Rules Fully </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Compensate Pole Owners</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F35ABA68-DD9C-B6C4-7D77-7041909FFAAB}"/>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5C7B65AC-6E59-99F8-E963-1AC7A7432A22}"/>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14</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9596EA59-516E-3148-B813-70D55568F94E}"/>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33C2B72A-E7B0-C099-775E-6593642DE8C6}"/>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3" name="Content Placeholder 2">
            <a:extLst>
              <a:ext uri="{FF2B5EF4-FFF2-40B4-BE49-F238E27FC236}">
                <a16:creationId xmlns:a16="http://schemas.microsoft.com/office/drawing/2014/main" id="{C6B619AF-A336-D1A9-335C-925378D2B78A}"/>
              </a:ext>
            </a:extLst>
          </p:cNvPr>
          <p:cNvSpPr txBox="1">
            <a:spLocks/>
          </p:cNvSpPr>
          <p:nvPr/>
        </p:nvSpPr>
        <p:spPr>
          <a:xfrm>
            <a:off x="838200" y="4230158"/>
            <a:ext cx="11698705" cy="833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Attachers</a:t>
            </a: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pay full freight for application fees, engineering fees and make-ready costs, including true-ups if the make-ready estimate is 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Under the Massachusetts Formula, pole owners are fully compensated for ongoing pole costs with rental rates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Properly calculated pole attachment rates mean that electric customers do not subsidize costs for broadband </a:t>
            </a:r>
            <a:r>
              <a:rPr lang="en-US" sz="4400" dirty="0" err="1">
                <a:solidFill>
                  <a:sysClr val="windowText" lastClr="000000"/>
                </a:solidFill>
                <a:latin typeface="Helvetica" panose="020B0604020202020204" pitchFamily="34" charset="0"/>
                <a:cs typeface="Helvetica" panose="020B0604020202020204" pitchFamily="34" charset="0"/>
              </a:rPr>
              <a:t>attachers</a:t>
            </a:r>
            <a:r>
              <a:rPr lang="en-US" sz="4400" dirty="0">
                <a:solidFill>
                  <a:sysClr val="windowText" lastClr="000000"/>
                </a:solidFill>
                <a:latin typeface="Helvetica" panose="020B0604020202020204" pitchFamily="34" charset="0"/>
                <a:cs typeface="Helvetica" panose="020B0604020202020204" pitchFamily="34" charset="0"/>
              </a:rPr>
              <a:t>/</a:t>
            </a: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customers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pic>
        <p:nvPicPr>
          <p:cNvPr id="7" name="Graphic 6">
            <a:extLst>
              <a:ext uri="{FF2B5EF4-FFF2-40B4-BE49-F238E27FC236}">
                <a16:creationId xmlns:a16="http://schemas.microsoft.com/office/drawing/2014/main" id="{E17C8883-E66A-D4E9-3C04-2FB4BB306C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6812" y="4230158"/>
            <a:ext cx="8630988" cy="8630988"/>
          </a:xfrm>
          <a:prstGeom prst="rect">
            <a:avLst/>
          </a:prstGeom>
        </p:spPr>
      </p:pic>
    </p:spTree>
    <p:extLst>
      <p:ext uri="{BB962C8B-B14F-4D97-AF65-F5344CB8AC3E}">
        <p14:creationId xmlns:p14="http://schemas.microsoft.com/office/powerpoint/2010/main" val="23694555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7B80-71BB-6943-AA18-DF2E68DCF6A3}"/>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B9BCD149-FAC1-0956-37A4-1B144969CB60}"/>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In Conclusion: </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A Quote from the FCC</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DD890932-EA8E-53A8-E769-8D7579687D9B}"/>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73404AA8-25E3-06F2-251D-1D3A575CC268}"/>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15</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8299FD7F-34C2-50CA-E292-8A6A3AAF14AD}"/>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EAABB76E-5506-3F93-C2B1-DE12C29C5189}"/>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2" name="Content Placeholder 2">
            <a:extLst>
              <a:ext uri="{FF2B5EF4-FFF2-40B4-BE49-F238E27FC236}">
                <a16:creationId xmlns:a16="http://schemas.microsoft.com/office/drawing/2014/main" id="{811EB3C2-D7C0-606A-82EC-96C53121D346}"/>
              </a:ext>
            </a:extLst>
          </p:cNvPr>
          <p:cNvSpPr txBox="1">
            <a:spLocks/>
          </p:cNvSpPr>
          <p:nvPr/>
        </p:nvSpPr>
        <p:spPr>
          <a:xfrm>
            <a:off x="1490133" y="4497624"/>
            <a:ext cx="21166667" cy="55277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ysClr val="windowText" lastClr="000000"/>
                </a:solidFill>
                <a:effectLst/>
                <a:uLnTx/>
                <a:uFillTx/>
                <a:latin typeface="Helvetica" panose="020B0604020202020204" pitchFamily="34" charset="0"/>
                <a:cs typeface="Helvetica" panose="020B0604020202020204" pitchFamily="34" charset="0"/>
              </a:rPr>
              <a:t>“With OTMR as the centerpiece of this new pole attachment regime, new attachers will save considerable time in gaining access to poles (with accelerated deadlines for application review, surveys, and make-ready work) and will save substantial costs with one party (rather than multiple parties) doing the work to prepare poles for new attachments. A better aligning of incentives for quicker and less expensive attachments will serve the public interest through greater broadband deployment and competitive entry.”</a:t>
            </a: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E94C910E-5F35-63A3-5BB8-48FDECFCFD90}"/>
              </a:ext>
            </a:extLst>
          </p:cNvPr>
          <p:cNvSpPr txBox="1"/>
          <p:nvPr/>
        </p:nvSpPr>
        <p:spPr>
          <a:xfrm>
            <a:off x="1238249" y="12227236"/>
            <a:ext cx="19149483" cy="1077218"/>
          </a:xfrm>
          <a:prstGeom prst="rect">
            <a:avLst/>
          </a:prstGeom>
          <a:noFill/>
        </p:spPr>
        <p:txBody>
          <a:bodyPr wrap="square" rtlCol="0">
            <a:spAutoFit/>
          </a:bodyPr>
          <a:lstStyle/>
          <a:p>
            <a:pPr defTabSz="914400" hangingPunct="1">
              <a:lnSpc>
                <a:spcPct val="100000"/>
              </a:lnSpc>
            </a:pPr>
            <a:r>
              <a:rPr lang="en-US" sz="3200" kern="1200" dirty="0">
                <a:solidFill>
                  <a:prstClr val="black"/>
                </a:solidFill>
                <a:latin typeface="TimesNewRoman"/>
              </a:rPr>
              <a:t>FCC, </a:t>
            </a:r>
            <a:r>
              <a:rPr lang="en-US" sz="3200" i="1" kern="1200" dirty="0">
                <a:solidFill>
                  <a:prstClr val="black"/>
                </a:solidFill>
                <a:latin typeface="TimesNewRoman,Italic"/>
              </a:rPr>
              <a:t>In re Accelerating Wireline Broadband Deployment by Removing Barriers to Infrastructure Investment</a:t>
            </a:r>
            <a:r>
              <a:rPr lang="en-US" sz="3200" kern="1200" dirty="0">
                <a:solidFill>
                  <a:prstClr val="black"/>
                </a:solidFill>
                <a:latin typeface="TimesNewRoman"/>
              </a:rPr>
              <a:t>, WC Docket No. 17-84, </a:t>
            </a:r>
            <a:r>
              <a:rPr lang="en-US" sz="3200" i="1" kern="1200" dirty="0">
                <a:solidFill>
                  <a:prstClr val="black"/>
                </a:solidFill>
                <a:latin typeface="TimesNewRoman,Italic"/>
              </a:rPr>
              <a:t>Third Report &amp; Order &amp; Declaratory Ruling</a:t>
            </a:r>
            <a:r>
              <a:rPr lang="en-US" sz="3200" kern="1200" dirty="0">
                <a:solidFill>
                  <a:prstClr val="black"/>
                </a:solidFill>
                <a:latin typeface="TimesNewRoman"/>
              </a:rPr>
              <a:t>, 33 FCC </a:t>
            </a:r>
            <a:r>
              <a:rPr lang="en-US" sz="3200" kern="1200" dirty="0" err="1">
                <a:solidFill>
                  <a:prstClr val="black"/>
                </a:solidFill>
                <a:latin typeface="TimesNewRoman"/>
              </a:rPr>
              <a:t>Rcd</a:t>
            </a:r>
            <a:r>
              <a:rPr lang="en-US" sz="3200" kern="1200" dirty="0">
                <a:solidFill>
                  <a:prstClr val="black"/>
                </a:solidFill>
                <a:latin typeface="TimesNewRoman"/>
              </a:rPr>
              <a:t>. 7705, ¶ 16 (2018).</a:t>
            </a:r>
            <a:endParaRPr lang="en-US" sz="3200" kern="1200" dirty="0">
              <a:solidFill>
                <a:prstClr val="black"/>
              </a:solidFill>
              <a:latin typeface="Aptos" panose="02110004020202020204"/>
            </a:endParaRPr>
          </a:p>
        </p:txBody>
      </p:sp>
    </p:spTree>
    <p:extLst>
      <p:ext uri="{BB962C8B-B14F-4D97-AF65-F5344CB8AC3E}">
        <p14:creationId xmlns:p14="http://schemas.microsoft.com/office/powerpoint/2010/main" val="1218371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5C93-A24C-A615-2A3C-7A407B0A39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3B95CE-E6BC-9250-F60E-E8F1CDDBF4B1}"/>
              </a:ext>
            </a:extLst>
          </p:cNvPr>
          <p:cNvPicPr>
            <a:picLocks noChangeAspect="1"/>
          </p:cNvPicPr>
          <p:nvPr/>
        </p:nvPicPr>
        <p:blipFill rotWithShape="1">
          <a:blip r:embed="rId2">
            <a:extLst>
              <a:ext uri="{28A0092B-C50C-407E-A947-70E740481C1C}">
                <a14:useLocalDpi xmlns:a14="http://schemas.microsoft.com/office/drawing/2010/main" val="0"/>
              </a:ext>
            </a:extLst>
          </a:blip>
          <a:srcRect t="15194" b="3442"/>
          <a:stretch/>
        </p:blipFill>
        <p:spPr>
          <a:xfrm>
            <a:off x="8554720" y="0"/>
            <a:ext cx="15829280" cy="13716000"/>
          </a:xfrm>
          <a:prstGeom prst="rect">
            <a:avLst/>
          </a:prstGeom>
          <a:noFill/>
        </p:spPr>
      </p:pic>
      <p:grpSp>
        <p:nvGrpSpPr>
          <p:cNvPr id="2" name="Group 1">
            <a:extLst>
              <a:ext uri="{FF2B5EF4-FFF2-40B4-BE49-F238E27FC236}">
                <a16:creationId xmlns:a16="http://schemas.microsoft.com/office/drawing/2014/main" id="{4DDC003D-F0F6-59F9-91F3-6CF53305FC20}"/>
              </a:ext>
            </a:extLst>
          </p:cNvPr>
          <p:cNvGrpSpPr/>
          <p:nvPr/>
        </p:nvGrpSpPr>
        <p:grpSpPr>
          <a:xfrm>
            <a:off x="498763" y="1397202"/>
            <a:ext cx="11285516" cy="10921596"/>
            <a:chOff x="0" y="719533"/>
            <a:chExt cx="11285516" cy="10921596"/>
          </a:xfrm>
        </p:grpSpPr>
        <p:pic>
          <p:nvPicPr>
            <p:cNvPr id="10" name="Picture 9" descr="A blue circle with white text&#10;&#10;Description automatically generated">
              <a:extLst>
                <a:ext uri="{FF2B5EF4-FFF2-40B4-BE49-F238E27FC236}">
                  <a16:creationId xmlns:a16="http://schemas.microsoft.com/office/drawing/2014/main" id="{F05DFC5D-BE2E-13EE-C1E1-43CDF9F59152}"/>
                </a:ext>
              </a:extLst>
            </p:cNvPr>
            <p:cNvPicPr>
              <a:picLocks noChangeAspect="1"/>
            </p:cNvPicPr>
            <p:nvPr/>
          </p:nvPicPr>
          <p:blipFill>
            <a:blip r:embed="rId3"/>
            <a:stretch>
              <a:fillRect/>
            </a:stretch>
          </p:blipFill>
          <p:spPr>
            <a:xfrm>
              <a:off x="1275303" y="719533"/>
              <a:ext cx="8734910" cy="8603013"/>
            </a:xfrm>
            <a:prstGeom prst="rect">
              <a:avLst/>
            </a:prstGeom>
          </p:spPr>
        </p:pic>
        <p:sp>
          <p:nvSpPr>
            <p:cNvPr id="12" name="TextBox 11">
              <a:extLst>
                <a:ext uri="{FF2B5EF4-FFF2-40B4-BE49-F238E27FC236}">
                  <a16:creationId xmlns:a16="http://schemas.microsoft.com/office/drawing/2014/main" id="{FD4EE11A-DADA-AC10-FCC0-F67713274256}"/>
                </a:ext>
              </a:extLst>
            </p:cNvPr>
            <p:cNvSpPr txBox="1"/>
            <p:nvPr/>
          </p:nvSpPr>
          <p:spPr>
            <a:xfrm>
              <a:off x="0" y="9322546"/>
              <a:ext cx="1128551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0047BA"/>
                  </a:solidFill>
                  <a:effectLst/>
                  <a:uLnTx/>
                  <a:uFillTx/>
                  <a:latin typeface="Replica Pro Regular"/>
                  <a:ea typeface="+mn-ea"/>
                  <a:cs typeface="Segoe UI"/>
                  <a:sym typeface="Helvetica Light"/>
                </a:rPr>
                <a:t>Conclusion of Topic 3 Presentation</a:t>
              </a:r>
            </a:p>
          </p:txBody>
        </p:sp>
      </p:grpSp>
    </p:spTree>
    <p:extLst>
      <p:ext uri="{BB962C8B-B14F-4D97-AF65-F5344CB8AC3E}">
        <p14:creationId xmlns:p14="http://schemas.microsoft.com/office/powerpoint/2010/main" val="32407485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1737-4A1C-A594-30AA-66E8D0B0F709}"/>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2F73B263-4421-CDF1-416F-F9FBCA912D11}"/>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Topic 6</a:t>
            </a:r>
            <a:br>
              <a:rPr lang="en-US" sz="8800" dirty="0">
                <a:solidFill>
                  <a:srgbClr val="0047BA"/>
                </a:solidFill>
                <a:latin typeface="Replica Pro Regular" panose="02000503030000020004" pitchFamily="2" charset="77"/>
              </a:rPr>
            </a:br>
            <a:r>
              <a:rPr lang="en-US" sz="6000" dirty="0">
                <a:solidFill>
                  <a:srgbClr val="0047BA"/>
                </a:solidFill>
                <a:latin typeface="Replica Pro Regular" panose="02000503030000020004" pitchFamily="2" charset="77"/>
              </a:rPr>
              <a:t>Massachusetts Formula and Inputs</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204BB96F-1C12-CE7E-B15B-6AC74AF74443}"/>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B4CB4DE2-31FC-AE95-C74B-1B84E59DB94A}"/>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17</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8E5A1FA8-D6DD-A1E2-77DB-CEFCA629DD4A}"/>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28D821DE-72C3-EB87-58D7-B509A37DA019}"/>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8" name="Content Placeholder 2">
            <a:extLst>
              <a:ext uri="{FF2B5EF4-FFF2-40B4-BE49-F238E27FC236}">
                <a16:creationId xmlns:a16="http://schemas.microsoft.com/office/drawing/2014/main" id="{4E1078EA-8F69-6554-C360-62AD530CAD36}"/>
              </a:ext>
            </a:extLst>
          </p:cNvPr>
          <p:cNvSpPr txBox="1">
            <a:spLocks/>
          </p:cNvSpPr>
          <p:nvPr/>
        </p:nvSpPr>
        <p:spPr>
          <a:xfrm>
            <a:off x="1238250" y="5457343"/>
            <a:ext cx="2194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The Departments are required to determine a just and reasonable pole attachment rate “by assuring the utility recovery of not . . . more than the proportional capital and operating expenses of the utility attributable to </a:t>
            </a:r>
            <a:r>
              <a:rPr kumimoji="0" lang="en-US" sz="5400" b="1"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that portion of the pole, duct, or conduit occupied by the attachment</a:t>
            </a:r>
            <a:r>
              <a:rPr kumimoji="0" lang="en-US" sz="5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G.L. c. 166, § 25A. </a:t>
            </a:r>
          </a:p>
        </p:txBody>
      </p:sp>
      <p:sp>
        <p:nvSpPr>
          <p:cNvPr id="9" name="Title 1">
            <a:extLst>
              <a:ext uri="{FF2B5EF4-FFF2-40B4-BE49-F238E27FC236}">
                <a16:creationId xmlns:a16="http://schemas.microsoft.com/office/drawing/2014/main" id="{B0C31E8A-8DDA-3596-6AAE-BE6065DD9A30}"/>
              </a:ext>
            </a:extLst>
          </p:cNvPr>
          <p:cNvSpPr txBox="1">
            <a:spLocks/>
          </p:cNvSpPr>
          <p:nvPr/>
        </p:nvSpPr>
        <p:spPr>
          <a:xfrm>
            <a:off x="1238250" y="3849809"/>
            <a:ext cx="2194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The Statute</a:t>
            </a:r>
          </a:p>
        </p:txBody>
      </p:sp>
    </p:spTree>
    <p:extLst>
      <p:ext uri="{BB962C8B-B14F-4D97-AF65-F5344CB8AC3E}">
        <p14:creationId xmlns:p14="http://schemas.microsoft.com/office/powerpoint/2010/main" val="1646873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902C9-6894-2313-E735-1EB5C6D800AD}"/>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011B4C3D-FB0E-8A7B-FD0C-5B5F7355AD84}"/>
              </a:ext>
            </a:extLst>
          </p:cNvPr>
          <p:cNvSpPr>
            <a:spLocks noGrp="1"/>
          </p:cNvSpPr>
          <p:nvPr>
            <p:ph type="title"/>
          </p:nvPr>
        </p:nvSpPr>
        <p:spPr>
          <a:xfrm>
            <a:off x="0" y="1028700"/>
            <a:ext cx="24384000" cy="2577143"/>
          </a:xfrm>
          <a:prstGeom prst="rect">
            <a:avLst/>
          </a:prstGeom>
          <a:ln w="57150">
            <a:solidFill>
              <a:schemeClr val="tx1"/>
            </a:solidFill>
          </a:ln>
        </p:spPr>
        <p:txBody>
          <a:bodyPr>
            <a:normAutofit/>
          </a:bodyPr>
          <a:lstStyle/>
          <a:p>
            <a:pPr algn="ctr"/>
            <a:r>
              <a:rPr lang="en-US" sz="8800" dirty="0">
                <a:solidFill>
                  <a:srgbClr val="0047BA"/>
                </a:solidFill>
                <a:latin typeface="Replica Pro Regular" panose="02000503030000020004" pitchFamily="2" charset="77"/>
              </a:rPr>
              <a:t>Average Pole Height</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6535C5B0-392D-4880-3F6C-8B4C5247B480}"/>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3DDBB516-4E59-F51D-C4A6-0E26C286CE4E}"/>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18</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1B110EAF-8D91-2A39-5CBF-BE4D36123FEC}"/>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78E721DC-2FEF-0A5E-7A73-8A9AF35A0224}"/>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7" name="Content Placeholder 2">
            <a:extLst>
              <a:ext uri="{FF2B5EF4-FFF2-40B4-BE49-F238E27FC236}">
                <a16:creationId xmlns:a16="http://schemas.microsoft.com/office/drawing/2014/main" id="{F832A198-8F64-948E-CFF8-A73F19EF07FB}"/>
              </a:ext>
            </a:extLst>
          </p:cNvPr>
          <p:cNvSpPr txBox="1">
            <a:spLocks/>
          </p:cNvSpPr>
          <p:nvPr/>
        </p:nvSpPr>
        <p:spPr>
          <a:xfrm>
            <a:off x="838199" y="4467225"/>
            <a:ext cx="12522021" cy="8870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The record is clear that the average pole height in MA is now taller than the Departments’ 37.5’ presumption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Options: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Modernize the presumption to 40’ and enable the pole owners to rebut the presumption with their actual average pole heights, or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Require each pole owner to use its actual average pole height in the formula</a:t>
            </a:r>
          </a:p>
        </p:txBody>
      </p:sp>
      <p:pic>
        <p:nvPicPr>
          <p:cNvPr id="4" name="Picture 3" descr="A yellow and silver tape measure&#10;&#10;AI-generated content may be incorrect.">
            <a:extLst>
              <a:ext uri="{FF2B5EF4-FFF2-40B4-BE49-F238E27FC236}">
                <a16:creationId xmlns:a16="http://schemas.microsoft.com/office/drawing/2014/main" id="{F2F3D656-119D-D1A2-55A5-D425C6619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905" y="4576048"/>
            <a:ext cx="10247928" cy="7685946"/>
          </a:xfrm>
          <a:prstGeom prst="rect">
            <a:avLst/>
          </a:prstGeom>
        </p:spPr>
      </p:pic>
    </p:spTree>
    <p:extLst>
      <p:ext uri="{BB962C8B-B14F-4D97-AF65-F5344CB8AC3E}">
        <p14:creationId xmlns:p14="http://schemas.microsoft.com/office/powerpoint/2010/main" val="28894160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0918-CD30-8C16-595E-0A7949F5079E}"/>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C46D860A-48A6-CD52-6EA5-2065853DEB08}"/>
              </a:ext>
            </a:extLst>
          </p:cNvPr>
          <p:cNvSpPr>
            <a:spLocks noGrp="1"/>
          </p:cNvSpPr>
          <p:nvPr>
            <p:ph type="title"/>
          </p:nvPr>
        </p:nvSpPr>
        <p:spPr>
          <a:xfrm>
            <a:off x="0" y="1028700"/>
            <a:ext cx="24384000" cy="2577143"/>
          </a:xfrm>
          <a:prstGeom prst="rect">
            <a:avLst/>
          </a:prstGeom>
          <a:ln w="57150">
            <a:solidFill>
              <a:schemeClr val="tx1"/>
            </a:solidFill>
          </a:ln>
        </p:spPr>
        <p:txBody>
          <a:bodyPr>
            <a:normAutofit/>
          </a:bodyPr>
          <a:lstStyle/>
          <a:p>
            <a:pPr algn="ctr"/>
            <a:r>
              <a:rPr lang="en-US" sz="8800" dirty="0">
                <a:solidFill>
                  <a:srgbClr val="0047BA"/>
                </a:solidFill>
                <a:latin typeface="Replica Pro Regular" panose="02000503030000020004" pitchFamily="2" charset="77"/>
              </a:rPr>
              <a:t>Appurtenance Factor</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8B76D9A0-267E-B890-4438-022578E57E81}"/>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51EDADF1-E837-0CFA-0949-7CBFCF37E726}"/>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19</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247129E9-8B73-72AE-03C2-6A8FFB57A270}"/>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9EF793B8-FBE7-5266-DEA9-EFF2E94A460B}"/>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4" name="Content Placeholder 2">
            <a:extLst>
              <a:ext uri="{FF2B5EF4-FFF2-40B4-BE49-F238E27FC236}">
                <a16:creationId xmlns:a16="http://schemas.microsoft.com/office/drawing/2014/main" id="{67A86B22-D0FC-449F-FDA5-28A4D453C79C}"/>
              </a:ext>
            </a:extLst>
          </p:cNvPr>
          <p:cNvSpPr txBox="1">
            <a:spLocks/>
          </p:cNvSpPr>
          <p:nvPr/>
        </p:nvSpPr>
        <p:spPr>
          <a:xfrm>
            <a:off x="1210736" y="4503802"/>
            <a:ext cx="21973114" cy="7691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solidFill>
                  <a:schemeClr val="bg1"/>
                </a:solidFill>
                <a:latin typeface="Helvetica" panose="020B0604020202020204" pitchFamily="34" charset="0"/>
                <a:cs typeface="Helvetica" panose="020B0604020202020204" pitchFamily="34" charset="0"/>
              </a:rPr>
              <a:t>Equipment not used or useful to the </a:t>
            </a:r>
            <a:r>
              <a:rPr lang="en-US" sz="4400" dirty="0" err="1">
                <a:solidFill>
                  <a:schemeClr val="bg1"/>
                </a:solidFill>
                <a:latin typeface="Helvetica" panose="020B0604020202020204" pitchFamily="34" charset="0"/>
                <a:cs typeface="Helvetica" panose="020B0604020202020204" pitchFamily="34" charset="0"/>
              </a:rPr>
              <a:t>attacher</a:t>
            </a:r>
            <a:endParaRPr lang="en-US" sz="4400" dirty="0">
              <a:solidFill>
                <a:schemeClr val="bg1"/>
              </a:solidFill>
              <a:latin typeface="Helvetica" panose="020B0604020202020204" pitchFamily="34" charset="0"/>
              <a:cs typeface="Helvetica" panose="020B0604020202020204" pitchFamily="34" charset="0"/>
            </a:endParaRPr>
          </a:p>
          <a:p>
            <a:endParaRPr lang="en-US" sz="4400" dirty="0">
              <a:solidFill>
                <a:schemeClr val="bg1"/>
              </a:solidFill>
              <a:latin typeface="Helvetica" panose="020B0604020202020204" pitchFamily="34" charset="0"/>
              <a:cs typeface="Helvetica" panose="020B0604020202020204" pitchFamily="34" charset="0"/>
            </a:endParaRPr>
          </a:p>
          <a:p>
            <a:r>
              <a:rPr lang="en-US" sz="4400" dirty="0">
                <a:solidFill>
                  <a:schemeClr val="bg1"/>
                </a:solidFill>
                <a:latin typeface="Helvetica" panose="020B0604020202020204" pitchFamily="34" charset="0"/>
                <a:cs typeface="Helvetica" panose="020B0604020202020204" pitchFamily="34" charset="0"/>
              </a:rPr>
              <a:t>Given network hardening and other factors, pole owners’ average investment in appurtenances is now greater than the Departments’ 15% presumption, meaning the presumption results in an overstatement of pole investment</a:t>
            </a:r>
          </a:p>
          <a:p>
            <a:endParaRPr lang="en-US" sz="4400" dirty="0">
              <a:solidFill>
                <a:schemeClr val="bg1"/>
              </a:solidFill>
              <a:latin typeface="Helvetica" panose="020B0604020202020204" pitchFamily="34" charset="0"/>
              <a:cs typeface="Helvetica" panose="020B0604020202020204" pitchFamily="34" charset="0"/>
            </a:endParaRPr>
          </a:p>
          <a:p>
            <a:r>
              <a:rPr lang="en-US" sz="4400" dirty="0">
                <a:solidFill>
                  <a:schemeClr val="bg1"/>
                </a:solidFill>
                <a:latin typeface="Helvetica" panose="020B0604020202020204" pitchFamily="34" charset="0"/>
                <a:cs typeface="Helvetica" panose="020B0604020202020204" pitchFamily="34" charset="0"/>
              </a:rPr>
              <a:t>Options:</a:t>
            </a:r>
          </a:p>
          <a:p>
            <a:pPr lvl="1"/>
            <a:endParaRPr lang="en-US" sz="4400" dirty="0">
              <a:solidFill>
                <a:schemeClr val="bg1"/>
              </a:solidFill>
              <a:latin typeface="Helvetica" panose="020B0604020202020204" pitchFamily="34" charset="0"/>
              <a:cs typeface="Helvetica" panose="020B0604020202020204" pitchFamily="34" charset="0"/>
            </a:endParaRPr>
          </a:p>
          <a:p>
            <a:pPr lvl="1"/>
            <a:r>
              <a:rPr lang="en-US" sz="4400" dirty="0">
                <a:solidFill>
                  <a:schemeClr val="bg1"/>
                </a:solidFill>
                <a:latin typeface="Helvetica" panose="020B0604020202020204" pitchFamily="34" charset="0"/>
                <a:cs typeface="Helvetica" panose="020B0604020202020204" pitchFamily="34" charset="0"/>
              </a:rPr>
              <a:t>Modernize the presumption to, for example, 22.5% and enable the pole owners to rebut with actual investment in appurtenances, or </a:t>
            </a:r>
          </a:p>
          <a:p>
            <a:pPr lvl="1"/>
            <a:endParaRPr lang="en-US" sz="4400" dirty="0">
              <a:solidFill>
                <a:schemeClr val="bg1"/>
              </a:solidFill>
              <a:latin typeface="Helvetica" panose="020B0604020202020204" pitchFamily="34" charset="0"/>
              <a:cs typeface="Helvetica" panose="020B0604020202020204" pitchFamily="34" charset="0"/>
            </a:endParaRPr>
          </a:p>
          <a:p>
            <a:pPr lvl="1"/>
            <a:r>
              <a:rPr lang="en-US" sz="4400" dirty="0">
                <a:solidFill>
                  <a:schemeClr val="bg1"/>
                </a:solidFill>
                <a:latin typeface="Helvetica" panose="020B0604020202020204" pitchFamily="34" charset="0"/>
                <a:cs typeface="Helvetica" panose="020B0604020202020204" pitchFamily="34" charset="0"/>
              </a:rPr>
              <a:t>Require pole owners to use their actual investment in appurtenances as part of the formula</a:t>
            </a:r>
          </a:p>
          <a:p>
            <a:endParaRPr lang="en-US" sz="4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001678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38F615-F4B2-DBCC-B5F8-895035E7FFF9}"/>
              </a:ext>
            </a:extLst>
          </p:cNvPr>
          <p:cNvSpPr/>
          <p:nvPr/>
        </p:nvSpPr>
        <p:spPr>
          <a:xfrm>
            <a:off x="0" y="0"/>
            <a:ext cx="24414480" cy="3749040"/>
          </a:xfrm>
          <a:prstGeom prst="rect">
            <a:avLst/>
          </a:prstGeom>
          <a:solidFill>
            <a:srgbClr val="0047BA"/>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Shape 1129"/>
          <p:cNvSpPr/>
          <p:nvPr/>
        </p:nvSpPr>
        <p:spPr>
          <a:xfrm>
            <a:off x="2035074" y="4264226"/>
            <a:ext cx="16252925" cy="8772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lstStyle/>
          <a:p>
            <a:pPr marL="685800" indent="-685800">
              <a:lnSpc>
                <a:spcPct val="100000"/>
              </a:lnSpc>
              <a:buFont typeface="Arial" panose="020B0604020202020204" pitchFamily="34" charset="0"/>
              <a:buChar char="•"/>
              <a:defRPr sz="4800" spc="240">
                <a:solidFill>
                  <a:srgbClr val="212121"/>
                </a:solidFill>
                <a:latin typeface="Montserrat"/>
                <a:ea typeface="Montserrat"/>
                <a:cs typeface="Montserrat"/>
                <a:sym typeface="Montserrat"/>
              </a:defRPr>
            </a:pPr>
            <a:r>
              <a:rPr lang="en-US" sz="4400" dirty="0">
                <a:latin typeface="Helvetica" panose="020B0604020202020204" pitchFamily="34" charset="0"/>
                <a:cs typeface="Helvetica" panose="020B0604020202020204" pitchFamily="34" charset="0"/>
              </a:rPr>
              <a:t>Topic 1: Technical, Safety, and Engineering Considerations for Pole Attachments (June 23, 2025)</a:t>
            </a:r>
          </a:p>
          <a:p>
            <a:pPr>
              <a:lnSpc>
                <a:spcPct val="100000"/>
              </a:lnSpc>
              <a:defRPr sz="4800" spc="240">
                <a:solidFill>
                  <a:srgbClr val="212121"/>
                </a:solidFill>
                <a:latin typeface="Montserrat"/>
                <a:ea typeface="Montserrat"/>
                <a:cs typeface="Montserrat"/>
                <a:sym typeface="Montserrat"/>
              </a:defRPr>
            </a:pPr>
            <a:endParaRPr lang="en-US" sz="4400" dirty="0">
              <a:latin typeface="Helvetica" panose="020B0604020202020204" pitchFamily="34" charset="0"/>
              <a:cs typeface="Helvetica" panose="020B0604020202020204" pitchFamily="34" charset="0"/>
            </a:endParaRPr>
          </a:p>
          <a:p>
            <a:pPr marL="685800" indent="-685800">
              <a:lnSpc>
                <a:spcPct val="100000"/>
              </a:lnSpc>
              <a:buFont typeface="Arial" panose="020B0604020202020204" pitchFamily="34" charset="0"/>
              <a:buChar char="•"/>
              <a:defRPr sz="4800" spc="240">
                <a:solidFill>
                  <a:srgbClr val="212121"/>
                </a:solidFill>
                <a:latin typeface="Montserrat"/>
                <a:ea typeface="Montserrat"/>
                <a:cs typeface="Montserrat"/>
                <a:sym typeface="Montserrat"/>
              </a:defRPr>
            </a:pPr>
            <a:r>
              <a:rPr lang="en-US" sz="4400" dirty="0">
                <a:latin typeface="Helvetica" panose="020B0604020202020204" pitchFamily="34" charset="0"/>
                <a:cs typeface="Helvetica" panose="020B0604020202020204" pitchFamily="34" charset="0"/>
              </a:rPr>
              <a:t>Topic 3: Attachment Applications, Survey, and Make-Ready Work and Associated Costs (June 23, 2025)</a:t>
            </a:r>
          </a:p>
          <a:p>
            <a:pPr>
              <a:lnSpc>
                <a:spcPct val="100000"/>
              </a:lnSpc>
              <a:defRPr sz="4800" spc="240">
                <a:solidFill>
                  <a:srgbClr val="212121"/>
                </a:solidFill>
                <a:latin typeface="Montserrat"/>
                <a:ea typeface="Montserrat"/>
                <a:cs typeface="Montserrat"/>
                <a:sym typeface="Montserrat"/>
              </a:defRPr>
            </a:pPr>
            <a:endParaRPr lang="en-US" sz="4400" dirty="0">
              <a:latin typeface="Helvetica" panose="020B0604020202020204" pitchFamily="34" charset="0"/>
              <a:cs typeface="Helvetica" panose="020B0604020202020204" pitchFamily="34" charset="0"/>
            </a:endParaRPr>
          </a:p>
          <a:p>
            <a:pPr marL="685800" indent="-685800">
              <a:lnSpc>
                <a:spcPct val="100000"/>
              </a:lnSpc>
              <a:buFont typeface="Arial" panose="020B0604020202020204" pitchFamily="34" charset="0"/>
              <a:buChar char="•"/>
              <a:defRPr sz="4800" spc="240">
                <a:solidFill>
                  <a:srgbClr val="212121"/>
                </a:solidFill>
                <a:latin typeface="Montserrat"/>
                <a:ea typeface="Montserrat"/>
                <a:cs typeface="Montserrat"/>
                <a:sym typeface="Montserrat"/>
              </a:defRPr>
            </a:pPr>
            <a:r>
              <a:rPr lang="en-US" sz="4400" dirty="0">
                <a:latin typeface="Helvetica" panose="020B0604020202020204" pitchFamily="34" charset="0"/>
                <a:cs typeface="Helvetica" panose="020B0604020202020204" pitchFamily="34" charset="0"/>
              </a:rPr>
              <a:t>Topic 6: Massachusetts Formula and Inputs (June 25, 2025)</a:t>
            </a:r>
          </a:p>
          <a:p>
            <a:pPr marL="685800" indent="-685800">
              <a:lnSpc>
                <a:spcPct val="100000"/>
              </a:lnSpc>
              <a:buFont typeface="Arial" panose="020B0604020202020204" pitchFamily="34" charset="0"/>
              <a:buChar char="•"/>
              <a:defRPr sz="4800" spc="240">
                <a:solidFill>
                  <a:srgbClr val="212121"/>
                </a:solidFill>
                <a:latin typeface="Montserrat"/>
                <a:ea typeface="Montserrat"/>
                <a:cs typeface="Montserrat"/>
                <a:sym typeface="Montserrat"/>
              </a:defRPr>
            </a:pPr>
            <a:endParaRPr lang="en-US" sz="4400" dirty="0">
              <a:latin typeface="Helvetica" panose="020B0604020202020204" pitchFamily="34" charset="0"/>
              <a:cs typeface="Helvetica" panose="020B0604020202020204" pitchFamily="34" charset="0"/>
            </a:endParaRPr>
          </a:p>
          <a:p>
            <a:pPr marL="685800" indent="-685800">
              <a:lnSpc>
                <a:spcPct val="100000"/>
              </a:lnSpc>
              <a:buFont typeface="Arial" panose="020B0604020202020204" pitchFamily="34" charset="0"/>
              <a:buChar char="•"/>
              <a:defRPr sz="4800" spc="240">
                <a:solidFill>
                  <a:srgbClr val="212121"/>
                </a:solidFill>
                <a:latin typeface="Montserrat"/>
                <a:ea typeface="Montserrat"/>
                <a:cs typeface="Montserrat"/>
                <a:sym typeface="Montserrat"/>
              </a:defRPr>
            </a:pPr>
            <a:r>
              <a:rPr lang="en-US" sz="4400" dirty="0">
                <a:latin typeface="Helvetica" panose="020B0604020202020204" pitchFamily="34" charset="0"/>
                <a:cs typeface="Helvetica" panose="020B0604020202020204" pitchFamily="34" charset="0"/>
              </a:rPr>
              <a:t>Topic 7: Memorandum of Agreement and Dispute Resolution (June 25, 2025)</a:t>
            </a:r>
          </a:p>
          <a:p>
            <a:pPr marL="685800" indent="-685800">
              <a:lnSpc>
                <a:spcPct val="100000"/>
              </a:lnSpc>
              <a:buFont typeface="Arial" panose="020B0604020202020204" pitchFamily="34" charset="0"/>
              <a:buChar char="•"/>
              <a:defRPr sz="4800" spc="240">
                <a:solidFill>
                  <a:srgbClr val="212121"/>
                </a:solidFill>
                <a:latin typeface="Montserrat"/>
                <a:ea typeface="Montserrat"/>
                <a:cs typeface="Montserrat"/>
                <a:sym typeface="Montserrat"/>
              </a:defRPr>
            </a:pPr>
            <a:endParaRPr lang="en-US" sz="4400" dirty="0">
              <a:latin typeface="Helvetica New"/>
            </a:endParaRPr>
          </a:p>
        </p:txBody>
      </p:sp>
      <p:sp>
        <p:nvSpPr>
          <p:cNvPr id="11" name="Shape 1059">
            <a:extLst>
              <a:ext uri="{FF2B5EF4-FFF2-40B4-BE49-F238E27FC236}">
                <a16:creationId xmlns:a16="http://schemas.microsoft.com/office/drawing/2014/main" id="{9371C843-6372-E9DC-2C33-FC933262EFBF}"/>
              </a:ext>
            </a:extLst>
          </p:cNvPr>
          <p:cNvSpPr txBox="1">
            <a:spLocks/>
          </p:cNvSpPr>
          <p:nvPr/>
        </p:nvSpPr>
        <p:spPr>
          <a:xfrm>
            <a:off x="0" y="1193998"/>
            <a:ext cx="2438400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algn="ctr" hangingPunct="1"/>
            <a:r>
              <a:rPr lang="it-IT" sz="8800" dirty="0">
                <a:solidFill>
                  <a:schemeClr val="tx1">
                    <a:lumMod val="95000"/>
                  </a:schemeClr>
                </a:solidFill>
                <a:latin typeface="Replica Pro Regular" panose="02000503030000020004" pitchFamily="2" charset="77"/>
              </a:rPr>
              <a:t>Topics Addressed</a:t>
            </a:r>
          </a:p>
        </p:txBody>
      </p:sp>
      <p:pic>
        <p:nvPicPr>
          <p:cNvPr id="3" name="Picture 2" descr="A white circle with blue text&#10;&#10;Description automatically generated">
            <a:extLst>
              <a:ext uri="{FF2B5EF4-FFF2-40B4-BE49-F238E27FC236}">
                <a16:creationId xmlns:a16="http://schemas.microsoft.com/office/drawing/2014/main" id="{965A056C-304E-03FC-0AEB-E41C28673053}"/>
              </a:ext>
            </a:extLst>
          </p:cNvPr>
          <p:cNvPicPr>
            <a:picLocks noChangeAspect="1"/>
          </p:cNvPicPr>
          <p:nvPr/>
        </p:nvPicPr>
        <p:blipFill>
          <a:blip r:embed="rId3"/>
          <a:stretch>
            <a:fillRect/>
          </a:stretch>
        </p:blipFill>
        <p:spPr>
          <a:xfrm>
            <a:off x="371742" y="217919"/>
            <a:ext cx="2838639" cy="2772931"/>
          </a:xfrm>
          <a:prstGeom prst="rect">
            <a:avLst/>
          </a:prstGeom>
        </p:spPr>
      </p:pic>
      <p:sp>
        <p:nvSpPr>
          <p:cNvPr id="4" name="Oval 3">
            <a:extLst>
              <a:ext uri="{FF2B5EF4-FFF2-40B4-BE49-F238E27FC236}">
                <a16:creationId xmlns:a16="http://schemas.microsoft.com/office/drawing/2014/main" id="{3DD6508B-380E-18D3-0EB7-CBE64781C477}"/>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Shape 1493">
            <a:extLst>
              <a:ext uri="{FF2B5EF4-FFF2-40B4-BE49-F238E27FC236}">
                <a16:creationId xmlns:a16="http://schemas.microsoft.com/office/drawing/2014/main" id="{EBC07F45-E779-1C3A-8607-F8AF93E11A9B}"/>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chemeClr val="tx1"/>
                </a:solidFill>
              </a:rPr>
              <a:pPr/>
              <a:t>2</a:t>
            </a:fld>
            <a:endParaRPr lang="en-US">
              <a:solidFill>
                <a:schemeClr val="tx1"/>
              </a:solidFill>
            </a:endParaRPr>
          </a:p>
        </p:txBody>
      </p:sp>
    </p:spTree>
    <p:extLst>
      <p:ext uri="{BB962C8B-B14F-4D97-AF65-F5344CB8AC3E}">
        <p14:creationId xmlns:p14="http://schemas.microsoft.com/office/powerpoint/2010/main" val="26872854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A402-16CF-2AD5-81E6-33B89CD8D5C1}"/>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60D628E2-D2ED-C2A1-9CB6-2607546C79E3}"/>
              </a:ext>
            </a:extLst>
          </p:cNvPr>
          <p:cNvSpPr>
            <a:spLocks noGrp="1"/>
          </p:cNvSpPr>
          <p:nvPr>
            <p:ph type="title"/>
          </p:nvPr>
        </p:nvSpPr>
        <p:spPr>
          <a:xfrm>
            <a:off x="0" y="1028700"/>
            <a:ext cx="24384000" cy="2577143"/>
          </a:xfrm>
          <a:prstGeom prst="rect">
            <a:avLst/>
          </a:prstGeom>
          <a:ln w="57150">
            <a:solidFill>
              <a:schemeClr val="tx1"/>
            </a:solidFill>
          </a:ln>
        </p:spPr>
        <p:txBody>
          <a:bodyPr>
            <a:normAutofit/>
          </a:bodyPr>
          <a:lstStyle/>
          <a:p>
            <a:pPr algn="ctr"/>
            <a:r>
              <a:rPr lang="en-US" sz="8800">
                <a:solidFill>
                  <a:srgbClr val="0047BA"/>
                </a:solidFill>
                <a:latin typeface="Replica Pro Regular" panose="02000503030000020004" pitchFamily="2" charset="77"/>
              </a:rPr>
              <a:t>Tariffing &amp; Transparency</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88CF903D-5DFE-DDBC-C014-26145593221C}"/>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EA48B919-5C07-8202-BA0B-33BB1C2CEB70}"/>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20</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AE26DEBB-FA4A-0310-515B-5D86C886E940}"/>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FB1AAD83-0789-D3D5-9139-EFA3364F1721}"/>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7" name="Content Placeholder 2">
            <a:extLst>
              <a:ext uri="{FF2B5EF4-FFF2-40B4-BE49-F238E27FC236}">
                <a16:creationId xmlns:a16="http://schemas.microsoft.com/office/drawing/2014/main" id="{BB4C60A5-CA69-8182-316E-B9D781D34597}"/>
              </a:ext>
            </a:extLst>
          </p:cNvPr>
          <p:cNvSpPr txBox="1">
            <a:spLocks/>
          </p:cNvSpPr>
          <p:nvPr/>
        </p:nvSpPr>
        <p:spPr>
          <a:xfrm>
            <a:off x="838199" y="4467225"/>
            <a:ext cx="12522021" cy="8870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An alternative – tariffing attachment rates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Pole owners should closely and accurately track all data relevant to the Massachusetts Formula and report such data to the Departments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Pole owners should provide </a:t>
            </a:r>
            <a:r>
              <a:rPr kumimoji="0" lang="en-US" sz="4400" b="0" i="0" u="none" strike="noStrike" kern="1200" cap="none" spc="0" normalizeH="0" baseline="0" noProof="0" dirty="0" err="1">
                <a:ln>
                  <a:noFill/>
                </a:ln>
                <a:solidFill>
                  <a:sysClr val="windowText" lastClr="000000"/>
                </a:solidFill>
                <a:effectLst/>
                <a:uLnTx/>
                <a:uFillTx/>
                <a:latin typeface="Helvetica" panose="020B0604020202020204" pitchFamily="34" charset="0"/>
                <a:cs typeface="Helvetica" panose="020B0604020202020204" pitchFamily="34" charset="0"/>
              </a:rPr>
              <a:t>attachers</a:t>
            </a: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detailed data and a calculation supporting any rate increase concurrent with notice of the increase</a:t>
            </a:r>
          </a:p>
        </p:txBody>
      </p:sp>
      <p:pic>
        <p:nvPicPr>
          <p:cNvPr id="3" name="Picture 2" descr="A graphic of a math symbol&#10;&#10;AI-generated content may be incorrect.">
            <a:extLst>
              <a:ext uri="{FF2B5EF4-FFF2-40B4-BE49-F238E27FC236}">
                <a16:creationId xmlns:a16="http://schemas.microsoft.com/office/drawing/2014/main" id="{ABC713D4-EDF0-7E38-DBC9-77B9D277E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4375" y="4551986"/>
            <a:ext cx="10289285" cy="5057935"/>
          </a:xfrm>
          <a:prstGeom prst="rect">
            <a:avLst/>
          </a:prstGeom>
        </p:spPr>
      </p:pic>
    </p:spTree>
    <p:extLst>
      <p:ext uri="{BB962C8B-B14F-4D97-AF65-F5344CB8AC3E}">
        <p14:creationId xmlns:p14="http://schemas.microsoft.com/office/powerpoint/2010/main" val="33410418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669A-1083-D378-0CA7-32760436F5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7626D9-7203-04F9-B732-E798221DF99D}"/>
              </a:ext>
            </a:extLst>
          </p:cNvPr>
          <p:cNvPicPr>
            <a:picLocks noChangeAspect="1"/>
          </p:cNvPicPr>
          <p:nvPr/>
        </p:nvPicPr>
        <p:blipFill rotWithShape="1">
          <a:blip r:embed="rId2">
            <a:extLst>
              <a:ext uri="{28A0092B-C50C-407E-A947-70E740481C1C}">
                <a14:useLocalDpi xmlns:a14="http://schemas.microsoft.com/office/drawing/2010/main" val="0"/>
              </a:ext>
            </a:extLst>
          </a:blip>
          <a:srcRect t="15194" b="3442"/>
          <a:stretch/>
        </p:blipFill>
        <p:spPr>
          <a:xfrm>
            <a:off x="8554720" y="0"/>
            <a:ext cx="15829280" cy="13716000"/>
          </a:xfrm>
          <a:prstGeom prst="rect">
            <a:avLst/>
          </a:prstGeom>
          <a:noFill/>
        </p:spPr>
      </p:pic>
      <p:grpSp>
        <p:nvGrpSpPr>
          <p:cNvPr id="2" name="Group 1">
            <a:extLst>
              <a:ext uri="{FF2B5EF4-FFF2-40B4-BE49-F238E27FC236}">
                <a16:creationId xmlns:a16="http://schemas.microsoft.com/office/drawing/2014/main" id="{CD1108EE-30D3-1A69-5D05-0421463214CA}"/>
              </a:ext>
            </a:extLst>
          </p:cNvPr>
          <p:cNvGrpSpPr/>
          <p:nvPr/>
        </p:nvGrpSpPr>
        <p:grpSpPr>
          <a:xfrm>
            <a:off x="498763" y="1397202"/>
            <a:ext cx="11285516" cy="10921596"/>
            <a:chOff x="0" y="719533"/>
            <a:chExt cx="11285516" cy="10921596"/>
          </a:xfrm>
        </p:grpSpPr>
        <p:pic>
          <p:nvPicPr>
            <p:cNvPr id="10" name="Picture 9" descr="A blue circle with white text&#10;&#10;Description automatically generated">
              <a:extLst>
                <a:ext uri="{FF2B5EF4-FFF2-40B4-BE49-F238E27FC236}">
                  <a16:creationId xmlns:a16="http://schemas.microsoft.com/office/drawing/2014/main" id="{E8556812-6E92-C339-5FB4-9BCB8FD54A95}"/>
                </a:ext>
              </a:extLst>
            </p:cNvPr>
            <p:cNvPicPr>
              <a:picLocks noChangeAspect="1"/>
            </p:cNvPicPr>
            <p:nvPr/>
          </p:nvPicPr>
          <p:blipFill>
            <a:blip r:embed="rId3"/>
            <a:stretch>
              <a:fillRect/>
            </a:stretch>
          </p:blipFill>
          <p:spPr>
            <a:xfrm>
              <a:off x="1275303" y="719533"/>
              <a:ext cx="8734910" cy="8603013"/>
            </a:xfrm>
            <a:prstGeom prst="rect">
              <a:avLst/>
            </a:prstGeom>
          </p:spPr>
        </p:pic>
        <p:sp>
          <p:nvSpPr>
            <p:cNvPr id="12" name="TextBox 11">
              <a:extLst>
                <a:ext uri="{FF2B5EF4-FFF2-40B4-BE49-F238E27FC236}">
                  <a16:creationId xmlns:a16="http://schemas.microsoft.com/office/drawing/2014/main" id="{29D5EF73-E811-65AE-86C0-AF94021800F6}"/>
                </a:ext>
              </a:extLst>
            </p:cNvPr>
            <p:cNvSpPr txBox="1"/>
            <p:nvPr/>
          </p:nvSpPr>
          <p:spPr>
            <a:xfrm>
              <a:off x="0" y="9322546"/>
              <a:ext cx="1128551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0047BA"/>
                  </a:solidFill>
                  <a:effectLst/>
                  <a:uLnTx/>
                  <a:uFillTx/>
                  <a:latin typeface="Replica Pro Regular"/>
                  <a:ea typeface="+mn-ea"/>
                  <a:cs typeface="Segoe UI"/>
                  <a:sym typeface="Helvetica Light"/>
                </a:rPr>
                <a:t>Conclusion of Topic 6 Presentation</a:t>
              </a:r>
            </a:p>
          </p:txBody>
        </p:sp>
      </p:grpSp>
    </p:spTree>
    <p:extLst>
      <p:ext uri="{BB962C8B-B14F-4D97-AF65-F5344CB8AC3E}">
        <p14:creationId xmlns:p14="http://schemas.microsoft.com/office/powerpoint/2010/main" val="18120412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18FF-7A26-9C48-231B-021E350D14B7}"/>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E73A4641-C9A1-950E-D5AE-FD2455E8B9A3}"/>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Topic 7</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r>
              <a:rPr lang="en-US" sz="6000" dirty="0">
                <a:solidFill>
                  <a:srgbClr val="0047BA"/>
                </a:solidFill>
                <a:latin typeface="Replica Pro Regular" panose="02000503030000020004" pitchFamily="2" charset="77"/>
              </a:rPr>
              <a:t>Memorandum of Agreement and Dispute Resolution</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049A2E8B-B92B-9000-BD51-C49AA7422175}"/>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11185DEA-017E-1364-437A-62162F0D98F7}"/>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22</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C3A8E13A-C4D4-4F76-C5A0-2A9D3CB64E6F}"/>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F31918EF-BE6B-C044-DB82-F41D6699387C}"/>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2" name="Content Placeholder 2">
            <a:extLst>
              <a:ext uri="{FF2B5EF4-FFF2-40B4-BE49-F238E27FC236}">
                <a16:creationId xmlns:a16="http://schemas.microsoft.com/office/drawing/2014/main" id="{1BAAD71A-3947-D845-2D2D-E48F05AC8F74}"/>
              </a:ext>
            </a:extLst>
          </p:cNvPr>
          <p:cNvSpPr txBox="1">
            <a:spLocks/>
          </p:cNvSpPr>
          <p:nvPr/>
        </p:nvSpPr>
        <p:spPr>
          <a:xfrm>
            <a:off x="1238249" y="4966820"/>
            <a:ext cx="22170221" cy="8749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Joint Adjudications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In the event of an impasse, the position of the agency that would have had jurisdiction under the original MOA should be adopted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Neither agency should have unilateral authority to dismiss a “complaint which seeks relief that is more appropriate for a rulemaking”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Neither agency should have unilateral authority based on its own assessment of the  impact on “the reliability of the electric system, the safety of electrical workers, or the costs of the electric distribution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400" dirty="0">
                <a:solidFill>
                  <a:sysClr val="windowText" lastClr="000000"/>
                </a:solidFill>
                <a:latin typeface="Helvetica" panose="020B0604020202020204" pitchFamily="34" charset="0"/>
                <a:cs typeface="Helvetica" panose="020B0604020202020204" pitchFamily="34" charset="0"/>
              </a:rPr>
              <a:t>Both agencies must give the parties the opportunity to be heard and subsequently make a joint decision</a:t>
            </a: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3" name="Title 1">
            <a:extLst>
              <a:ext uri="{FF2B5EF4-FFF2-40B4-BE49-F238E27FC236}">
                <a16:creationId xmlns:a16="http://schemas.microsoft.com/office/drawing/2014/main" id="{1AC439A8-0B81-AF1F-A92F-51719E4A1EA7}"/>
              </a:ext>
            </a:extLst>
          </p:cNvPr>
          <p:cNvSpPr txBox="1">
            <a:spLocks/>
          </p:cNvSpPr>
          <p:nvPr/>
        </p:nvSpPr>
        <p:spPr>
          <a:xfrm>
            <a:off x="1238249" y="3759018"/>
            <a:ext cx="2194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The Departments’ MOA</a:t>
            </a:r>
          </a:p>
        </p:txBody>
      </p:sp>
    </p:spTree>
    <p:extLst>
      <p:ext uri="{BB962C8B-B14F-4D97-AF65-F5344CB8AC3E}">
        <p14:creationId xmlns:p14="http://schemas.microsoft.com/office/powerpoint/2010/main" val="328685385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49AEA-6019-B0B7-000A-BBAC2449402B}"/>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F2942175-D9CA-513E-DCA6-C1B213E26ED7}"/>
              </a:ext>
            </a:extLst>
          </p:cNvPr>
          <p:cNvSpPr>
            <a:spLocks noGrp="1"/>
          </p:cNvSpPr>
          <p:nvPr>
            <p:ph type="title"/>
          </p:nvPr>
        </p:nvSpPr>
        <p:spPr>
          <a:xfrm>
            <a:off x="0" y="1028700"/>
            <a:ext cx="24384000" cy="2577143"/>
          </a:xfrm>
          <a:prstGeom prst="rect">
            <a:avLst/>
          </a:prstGeom>
          <a:ln w="57150">
            <a:solidFill>
              <a:schemeClr val="tx1"/>
            </a:solidFill>
          </a:ln>
        </p:spPr>
        <p:txBody>
          <a:bodyPr>
            <a:normAutofit/>
          </a:bodyPr>
          <a:lstStyle/>
          <a:p>
            <a:pPr algn="ctr"/>
            <a:r>
              <a:rPr lang="en-US" sz="8800" dirty="0">
                <a:solidFill>
                  <a:srgbClr val="0047BA"/>
                </a:solidFill>
                <a:latin typeface="Replica Pro Regular" panose="02000503030000020004" pitchFamily="2" charset="77"/>
              </a:rPr>
              <a:t>Expedited Dispute Resolution</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7E027FFB-D108-2FCB-B678-EC29048C7BB0}"/>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6" name="Shape 1493">
            <a:extLst>
              <a:ext uri="{FF2B5EF4-FFF2-40B4-BE49-F238E27FC236}">
                <a16:creationId xmlns:a16="http://schemas.microsoft.com/office/drawing/2014/main" id="{4C9FB78B-02B6-77D5-87F1-06D5390F11F6}"/>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23</a:t>
            </a:fld>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7" name="Rectangle 16">
            <a:extLst>
              <a:ext uri="{FF2B5EF4-FFF2-40B4-BE49-F238E27FC236}">
                <a16:creationId xmlns:a16="http://schemas.microsoft.com/office/drawing/2014/main" id="{F4C1A840-76F1-7482-1A1B-ABD8B3C354D1}"/>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100" b="0" i="0" u="none" strike="noStrike" kern="0" cap="none" spc="0" normalizeH="0" baseline="0" noProof="0">
              <a:ln>
                <a:noFill/>
              </a:ln>
              <a:solidFill>
                <a:srgbClr val="FFFFFF"/>
              </a:solidFill>
              <a:effectLst/>
              <a:uLnTx/>
              <a:uFillTx/>
              <a:latin typeface="Arial" panose="020B0604020202020204"/>
              <a:ea typeface="+mn-ea"/>
              <a:cs typeface="+mn-cs"/>
              <a:sym typeface="Helvetica Light"/>
            </a:endParaRPr>
          </a:p>
        </p:txBody>
      </p:sp>
      <p:sp>
        <p:nvSpPr>
          <p:cNvPr id="18" name="Title 1">
            <a:extLst>
              <a:ext uri="{FF2B5EF4-FFF2-40B4-BE49-F238E27FC236}">
                <a16:creationId xmlns:a16="http://schemas.microsoft.com/office/drawing/2014/main" id="{9797CB19-8ECB-F6AD-908A-9AF16E160683}"/>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marL="0" marR="0" lvl="0" indent="0" algn="l" defTabSz="825500" rtl="0" eaLnBrk="1" fontAlgn="auto" latinLnBrk="0" hangingPunct="1">
              <a:lnSpc>
                <a:spcPct val="80000"/>
              </a:lnSpc>
              <a:spcBef>
                <a:spcPts val="0"/>
              </a:spcBef>
              <a:spcAft>
                <a:spcPts val="0"/>
              </a:spcAft>
              <a:buClrTx/>
              <a:buSzTx/>
              <a:buFontTx/>
              <a:buNone/>
              <a:tabLst/>
              <a:defRPr/>
            </a:pPr>
            <a:endParaRPr kumimoji="0" lang="en-US" sz="4400" b="0" i="0" u="none" strike="noStrike" kern="0" cap="none" spc="560" normalizeH="0" baseline="0" noProof="0" dirty="0">
              <a:ln>
                <a:noFill/>
              </a:ln>
              <a:solidFill>
                <a:srgbClr val="212121"/>
              </a:solidFill>
              <a:effectLst/>
              <a:uLnTx/>
              <a:uFillTx/>
              <a:latin typeface="Helvetica" panose="020B0604020202020204" pitchFamily="34" charset="0"/>
              <a:ea typeface="Calibri" panose="020F0502020204030204" pitchFamily="34" charset="0"/>
              <a:cs typeface="Helvetica" panose="020B0604020202020204" pitchFamily="34" charset="0"/>
              <a:sym typeface="Montserrat Semi Bold"/>
            </a:endParaRPr>
          </a:p>
        </p:txBody>
      </p:sp>
      <p:sp>
        <p:nvSpPr>
          <p:cNvPr id="4" name="Content Placeholder 2">
            <a:extLst>
              <a:ext uri="{FF2B5EF4-FFF2-40B4-BE49-F238E27FC236}">
                <a16:creationId xmlns:a16="http://schemas.microsoft.com/office/drawing/2014/main" id="{E5E54653-00B0-DE33-55E3-8243A0C18E01}"/>
              </a:ext>
            </a:extLst>
          </p:cNvPr>
          <p:cNvSpPr txBox="1">
            <a:spLocks/>
          </p:cNvSpPr>
          <p:nvPr/>
        </p:nvSpPr>
        <p:spPr>
          <a:xfrm>
            <a:off x="1238250" y="4058858"/>
            <a:ext cx="21945600" cy="9657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Resolutions are needed more quickly than a six-month timeframe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4400" dirty="0">
              <a:solidFill>
                <a:sysClr val="windowText" lastClr="000000"/>
              </a:solidFill>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Lengthy delays impact customers who want our service and can delay closing the digital divide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Getting the other party to the table is sometimes an insurmountable hurdle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Negotiation &gt; Complaint &amp; Mediation &gt; Complaint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Models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DPU: Distributed Generation and Clean Energy Ombudsperson’s Office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DTC: 207 CMR 15.00, </a:t>
            </a:r>
            <a:r>
              <a:rPr kumimoji="0" lang="en-US" sz="3600" b="0" i="1"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Accelerated Docket for Disputes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FCC, federal default states, and some certified states: Rapid Broadband Assessment Team (“RBAT”)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Maine PUC: Rapid Response Process Team (“RRPT”)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2580702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519F-3356-49F1-B52F-67E9276BAA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B443B8-E20B-E348-551B-32C1E53746E3}"/>
              </a:ext>
            </a:extLst>
          </p:cNvPr>
          <p:cNvPicPr>
            <a:picLocks noChangeAspect="1"/>
          </p:cNvPicPr>
          <p:nvPr/>
        </p:nvPicPr>
        <p:blipFill rotWithShape="1">
          <a:blip r:embed="rId2">
            <a:extLst>
              <a:ext uri="{28A0092B-C50C-407E-A947-70E740481C1C}">
                <a14:useLocalDpi xmlns:a14="http://schemas.microsoft.com/office/drawing/2010/main" val="0"/>
              </a:ext>
            </a:extLst>
          </a:blip>
          <a:srcRect t="15194" b="3442"/>
          <a:stretch/>
        </p:blipFill>
        <p:spPr>
          <a:xfrm>
            <a:off x="8554720" y="0"/>
            <a:ext cx="15829280" cy="13716000"/>
          </a:xfrm>
          <a:prstGeom prst="rect">
            <a:avLst/>
          </a:prstGeom>
          <a:noFill/>
        </p:spPr>
      </p:pic>
      <p:grpSp>
        <p:nvGrpSpPr>
          <p:cNvPr id="2" name="Group 1">
            <a:extLst>
              <a:ext uri="{FF2B5EF4-FFF2-40B4-BE49-F238E27FC236}">
                <a16:creationId xmlns:a16="http://schemas.microsoft.com/office/drawing/2014/main" id="{FF5B3C5E-CB80-47ED-60F3-ED3B6B93B46F}"/>
              </a:ext>
            </a:extLst>
          </p:cNvPr>
          <p:cNvGrpSpPr/>
          <p:nvPr/>
        </p:nvGrpSpPr>
        <p:grpSpPr>
          <a:xfrm>
            <a:off x="498763" y="1397202"/>
            <a:ext cx="11285516" cy="10921596"/>
            <a:chOff x="0" y="719533"/>
            <a:chExt cx="11285516" cy="10921596"/>
          </a:xfrm>
        </p:grpSpPr>
        <p:pic>
          <p:nvPicPr>
            <p:cNvPr id="10" name="Picture 9" descr="A blue circle with white text&#10;&#10;Description automatically generated">
              <a:extLst>
                <a:ext uri="{FF2B5EF4-FFF2-40B4-BE49-F238E27FC236}">
                  <a16:creationId xmlns:a16="http://schemas.microsoft.com/office/drawing/2014/main" id="{5EA25E95-85A8-4F79-6060-AD5309D80392}"/>
                </a:ext>
              </a:extLst>
            </p:cNvPr>
            <p:cNvPicPr>
              <a:picLocks noChangeAspect="1"/>
            </p:cNvPicPr>
            <p:nvPr/>
          </p:nvPicPr>
          <p:blipFill>
            <a:blip r:embed="rId3"/>
            <a:stretch>
              <a:fillRect/>
            </a:stretch>
          </p:blipFill>
          <p:spPr>
            <a:xfrm>
              <a:off x="1275303" y="719533"/>
              <a:ext cx="8734910" cy="8603013"/>
            </a:xfrm>
            <a:prstGeom prst="rect">
              <a:avLst/>
            </a:prstGeom>
          </p:spPr>
        </p:pic>
        <p:sp>
          <p:nvSpPr>
            <p:cNvPr id="12" name="TextBox 11">
              <a:extLst>
                <a:ext uri="{FF2B5EF4-FFF2-40B4-BE49-F238E27FC236}">
                  <a16:creationId xmlns:a16="http://schemas.microsoft.com/office/drawing/2014/main" id="{3DB9C975-649D-5A59-2085-34DD7A48DEFA}"/>
                </a:ext>
              </a:extLst>
            </p:cNvPr>
            <p:cNvSpPr txBox="1"/>
            <p:nvPr/>
          </p:nvSpPr>
          <p:spPr>
            <a:xfrm>
              <a:off x="0" y="9322546"/>
              <a:ext cx="1128551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0047BA"/>
                  </a:solidFill>
                  <a:effectLst/>
                  <a:uLnTx/>
                  <a:uFillTx/>
                  <a:latin typeface="Replica Pro Regular"/>
                  <a:ea typeface="+mn-ea"/>
                  <a:cs typeface="Segoe UI"/>
                  <a:sym typeface="Helvetica Light"/>
                </a:rPr>
                <a:t>Conclusion of Topic 7 Presentation</a:t>
              </a:r>
            </a:p>
          </p:txBody>
        </p:sp>
      </p:grpSp>
    </p:spTree>
    <p:extLst>
      <p:ext uri="{BB962C8B-B14F-4D97-AF65-F5344CB8AC3E}">
        <p14:creationId xmlns:p14="http://schemas.microsoft.com/office/powerpoint/2010/main" val="10640151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38F615-F4B2-DBCC-B5F8-895035E7FFF9}"/>
              </a:ext>
            </a:extLst>
          </p:cNvPr>
          <p:cNvSpPr/>
          <p:nvPr/>
        </p:nvSpPr>
        <p:spPr>
          <a:xfrm>
            <a:off x="0" y="0"/>
            <a:ext cx="24414480" cy="3749040"/>
          </a:xfrm>
          <a:prstGeom prst="rect">
            <a:avLst/>
          </a:prstGeom>
          <a:solidFill>
            <a:srgbClr val="0047BA"/>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Shape 1129"/>
          <p:cNvSpPr/>
          <p:nvPr/>
        </p:nvSpPr>
        <p:spPr>
          <a:xfrm>
            <a:off x="2035074" y="3860767"/>
            <a:ext cx="22050756" cy="110081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lstStyle/>
          <a:p>
            <a:pPr>
              <a:lnSpc>
                <a:spcPct val="100000"/>
              </a:lnSpc>
              <a:defRPr sz="4800" spc="240">
                <a:solidFill>
                  <a:srgbClr val="212121"/>
                </a:solidFill>
                <a:latin typeface="Montserrat"/>
                <a:ea typeface="Montserrat"/>
                <a:cs typeface="Montserrat"/>
                <a:sym typeface="Montserrat"/>
              </a:defRPr>
            </a:pPr>
            <a:r>
              <a:rPr lang="en-US" sz="3200" b="1" u="sng" dirty="0">
                <a:latin typeface="Helvetica" panose="020B0604020202020204" pitchFamily="34" charset="0"/>
                <a:cs typeface="Helvetica" panose="020B0604020202020204" pitchFamily="34" charset="0"/>
              </a:rPr>
              <a:t>NECTA</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Tim Wilkerson, President</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Dave Soutter, Director of Public Policy and Regulatory Affairs</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Patricia </a:t>
            </a:r>
            <a:r>
              <a:rPr lang="en-US" sz="3200" dirty="0" err="1">
                <a:latin typeface="Helvetica" panose="020B0604020202020204" pitchFamily="34" charset="0"/>
                <a:cs typeface="Helvetica" panose="020B0604020202020204" pitchFamily="34" charset="0"/>
              </a:rPr>
              <a:t>Kravtin</a:t>
            </a:r>
            <a:r>
              <a:rPr lang="en-US" sz="3200" dirty="0">
                <a:latin typeface="Helvetica" panose="020B0604020202020204" pitchFamily="34" charset="0"/>
                <a:cs typeface="Helvetica" panose="020B0604020202020204" pitchFamily="34" charset="0"/>
              </a:rPr>
              <a:t>, Owner and Consulting Economist, Patricia </a:t>
            </a:r>
            <a:r>
              <a:rPr lang="en-US" sz="3200" dirty="0" err="1">
                <a:latin typeface="Helvetica" panose="020B0604020202020204" pitchFamily="34" charset="0"/>
                <a:cs typeface="Helvetica" panose="020B0604020202020204" pitchFamily="34" charset="0"/>
              </a:rPr>
              <a:t>Kravtin</a:t>
            </a:r>
            <a:r>
              <a:rPr lang="en-US" sz="3200" dirty="0">
                <a:latin typeface="Helvetica" panose="020B0604020202020204" pitchFamily="34" charset="0"/>
                <a:cs typeface="Helvetica" panose="020B0604020202020204" pitchFamily="34" charset="0"/>
              </a:rPr>
              <a:t> Consulting</a:t>
            </a:r>
          </a:p>
          <a:p>
            <a:pPr>
              <a:lnSpc>
                <a:spcPct val="100000"/>
              </a:lnSpc>
              <a:defRPr sz="4800" spc="240">
                <a:solidFill>
                  <a:srgbClr val="212121"/>
                </a:solidFill>
                <a:latin typeface="Montserrat"/>
                <a:ea typeface="Montserrat"/>
                <a:cs typeface="Montserrat"/>
                <a:sym typeface="Montserrat"/>
              </a:defRPr>
            </a:pPr>
            <a:endParaRPr lang="en-US" sz="3200"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r>
              <a:rPr lang="en-US" sz="3200" b="1" u="sng" dirty="0">
                <a:latin typeface="Helvetica" panose="020B0604020202020204" pitchFamily="34" charset="0"/>
                <a:cs typeface="Helvetica" panose="020B0604020202020204" pitchFamily="34" charset="0"/>
              </a:rPr>
              <a:t>Comcast</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Sean Carroll, Senior Director, Government and Regulatory Affairs</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Terry O’Brien, Senior Director, Construction</a:t>
            </a:r>
            <a:endParaRPr lang="en-US" sz="4800"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endParaRPr lang="en-US" sz="3200"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r>
              <a:rPr lang="en-US" sz="3200" b="1" u="sng" dirty="0">
                <a:latin typeface="Helvetica" panose="020B0604020202020204" pitchFamily="34" charset="0"/>
                <a:cs typeface="Helvetica" panose="020B0604020202020204" pitchFamily="34" charset="0"/>
              </a:rPr>
              <a:t>Charter Communications</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Michael Chowaniec, Vice President, State Government Affairs </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Danielle Duplessis, Director, Legal Counsel</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Nancy Clark, Director, Government Affairs</a:t>
            </a:r>
          </a:p>
          <a:p>
            <a:pPr>
              <a:lnSpc>
                <a:spcPct val="100000"/>
              </a:lnSpc>
              <a:defRPr sz="4800" spc="240">
                <a:solidFill>
                  <a:srgbClr val="212121"/>
                </a:solidFill>
                <a:latin typeface="Montserrat"/>
                <a:ea typeface="Montserrat"/>
                <a:cs typeface="Montserrat"/>
                <a:sym typeface="Montserrat"/>
              </a:defRPr>
            </a:pPr>
            <a:endParaRPr lang="en-US" sz="3200" b="1"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r>
              <a:rPr lang="en-US" sz="3200" b="1" u="sng" dirty="0">
                <a:latin typeface="Helvetica" panose="020B0604020202020204" pitchFamily="34" charset="0"/>
                <a:cs typeface="Helvetica" panose="020B0604020202020204" pitchFamily="34" charset="0"/>
              </a:rPr>
              <a:t>Cox Communications</a:t>
            </a:r>
            <a:endParaRPr lang="en-US" sz="3200" b="1"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Lindsay DeRoche, Director, Regulatory Affairs</a:t>
            </a:r>
          </a:p>
          <a:p>
            <a:pPr>
              <a:lnSpc>
                <a:spcPct val="100000"/>
              </a:lnSpc>
              <a:defRPr sz="4800" spc="240">
                <a:solidFill>
                  <a:srgbClr val="212121"/>
                </a:solidFill>
                <a:latin typeface="Montserrat"/>
                <a:ea typeface="Montserrat"/>
                <a:cs typeface="Montserrat"/>
                <a:sym typeface="Montserrat"/>
              </a:defRPr>
            </a:pPr>
            <a:endParaRPr lang="en-US" sz="3200"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r>
              <a:rPr lang="en-US" sz="3200" b="1" u="sng" dirty="0" err="1">
                <a:latin typeface="Helvetica" panose="020B0604020202020204" pitchFamily="34" charset="0"/>
                <a:cs typeface="Helvetica" panose="020B0604020202020204" pitchFamily="34" charset="0"/>
              </a:rPr>
              <a:t>Breezeline</a:t>
            </a:r>
            <a:endParaRPr lang="en-US" sz="3200" b="1" dirty="0">
              <a:latin typeface="Helvetica" panose="020B0604020202020204" pitchFamily="34" charset="0"/>
              <a:cs typeface="Helvetica" panose="020B0604020202020204" pitchFamily="34" charset="0"/>
            </a:endParaRP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Fran Bradley, Director of Government Affairs </a:t>
            </a:r>
          </a:p>
          <a:p>
            <a:pPr>
              <a:lnSpc>
                <a:spcPct val="100000"/>
              </a:lnSpc>
              <a:defRPr sz="4800" spc="240">
                <a:solidFill>
                  <a:srgbClr val="212121"/>
                </a:solidFill>
                <a:latin typeface="Montserrat"/>
                <a:ea typeface="Montserrat"/>
                <a:cs typeface="Montserrat"/>
                <a:sym typeface="Montserrat"/>
              </a:defRPr>
            </a:pPr>
            <a:r>
              <a:rPr lang="en-US" sz="3200" dirty="0">
                <a:latin typeface="Helvetica" panose="020B0604020202020204" pitchFamily="34" charset="0"/>
                <a:cs typeface="Helvetica" panose="020B0604020202020204" pitchFamily="34" charset="0"/>
              </a:rPr>
              <a:t>Shannon Galvin, Associate Counsel</a:t>
            </a:r>
            <a:endParaRPr sz="3200" dirty="0">
              <a:latin typeface="Arial" panose="020B0604020202020204" pitchFamily="34" charset="0"/>
            </a:endParaRPr>
          </a:p>
        </p:txBody>
      </p:sp>
      <p:sp>
        <p:nvSpPr>
          <p:cNvPr id="11" name="Shape 1059">
            <a:extLst>
              <a:ext uri="{FF2B5EF4-FFF2-40B4-BE49-F238E27FC236}">
                <a16:creationId xmlns:a16="http://schemas.microsoft.com/office/drawing/2014/main" id="{9371C843-6372-E9DC-2C33-FC933262EFBF}"/>
              </a:ext>
            </a:extLst>
          </p:cNvPr>
          <p:cNvSpPr txBox="1">
            <a:spLocks/>
          </p:cNvSpPr>
          <p:nvPr/>
        </p:nvSpPr>
        <p:spPr>
          <a:xfrm>
            <a:off x="0" y="1193998"/>
            <a:ext cx="2438400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algn="ctr" hangingPunct="1"/>
            <a:r>
              <a:rPr lang="it-IT" sz="8800" dirty="0">
                <a:solidFill>
                  <a:schemeClr val="tx1">
                    <a:lumMod val="95000"/>
                  </a:schemeClr>
                </a:solidFill>
                <a:latin typeface="Replica Pro Regular" panose="02000503030000020004" pitchFamily="2" charset="77"/>
              </a:rPr>
              <a:t>Introductions</a:t>
            </a:r>
          </a:p>
        </p:txBody>
      </p:sp>
      <p:pic>
        <p:nvPicPr>
          <p:cNvPr id="3" name="Picture 2" descr="A white circle with blue text&#10;&#10;Description automatically generated">
            <a:extLst>
              <a:ext uri="{FF2B5EF4-FFF2-40B4-BE49-F238E27FC236}">
                <a16:creationId xmlns:a16="http://schemas.microsoft.com/office/drawing/2014/main" id="{F3C7EDD4-5C94-0F96-A500-B77D58EADA4A}"/>
              </a:ext>
            </a:extLst>
          </p:cNvPr>
          <p:cNvPicPr>
            <a:picLocks noChangeAspect="1"/>
          </p:cNvPicPr>
          <p:nvPr/>
        </p:nvPicPr>
        <p:blipFill>
          <a:blip r:embed="rId3"/>
          <a:stretch>
            <a:fillRect/>
          </a:stretch>
        </p:blipFill>
        <p:spPr>
          <a:xfrm>
            <a:off x="371742" y="217919"/>
            <a:ext cx="2897144" cy="2830081"/>
          </a:xfrm>
          <a:prstGeom prst="rect">
            <a:avLst/>
          </a:prstGeom>
        </p:spPr>
      </p:pic>
      <p:sp>
        <p:nvSpPr>
          <p:cNvPr id="4" name="Oval 3">
            <a:extLst>
              <a:ext uri="{FF2B5EF4-FFF2-40B4-BE49-F238E27FC236}">
                <a16:creationId xmlns:a16="http://schemas.microsoft.com/office/drawing/2014/main" id="{63D5D3BF-BBC2-1424-4A7D-DDCA87CCD314}"/>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Shape 1493">
            <a:extLst>
              <a:ext uri="{FF2B5EF4-FFF2-40B4-BE49-F238E27FC236}">
                <a16:creationId xmlns:a16="http://schemas.microsoft.com/office/drawing/2014/main" id="{15B03161-BA32-C442-E5C7-5EA214B9CD62}"/>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chemeClr val="tx1"/>
                </a:solidFill>
              </a:rPr>
              <a:pPr/>
              <a:t>3</a:t>
            </a:fld>
            <a:endParaRPr lang="en-US">
              <a:solidFill>
                <a:schemeClr val="tx1"/>
              </a:solidFill>
            </a:endParaRPr>
          </a:p>
        </p:txBody>
      </p:sp>
    </p:spTree>
    <p:extLst>
      <p:ext uri="{BB962C8B-B14F-4D97-AF65-F5344CB8AC3E}">
        <p14:creationId xmlns:p14="http://schemas.microsoft.com/office/powerpoint/2010/main" val="33252550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Shape 1107"/>
          <p:cNvSpPr>
            <a:spLocks noGrp="1"/>
          </p:cNvSpPr>
          <p:nvPr>
            <p:ph type="title"/>
          </p:nvPr>
        </p:nvSpPr>
        <p:spPr>
          <a:xfrm>
            <a:off x="0" y="1245238"/>
            <a:ext cx="24384000" cy="1897494"/>
          </a:xfrm>
          <a:prstGeom prst="rect">
            <a:avLst/>
          </a:prstGeom>
        </p:spPr>
        <p:txBody>
          <a:bodyPr>
            <a:normAutofit/>
          </a:bodyPr>
          <a:lstStyle/>
          <a:p>
            <a:pPr algn="ctr"/>
            <a:r>
              <a:rPr lang="en-US">
                <a:latin typeface="Replica Pro Regular"/>
                <a:cs typeface="Arial"/>
              </a:rPr>
              <a:t>Our Members</a:t>
            </a:r>
            <a:endParaRPr lang="en-US">
              <a:latin typeface="Replica Pro Regular" panose="02000503030000020004" pitchFamily="2" charset="77"/>
            </a:endParaRPr>
          </a:p>
        </p:txBody>
      </p:sp>
      <p:sp>
        <p:nvSpPr>
          <p:cNvPr id="5" name="Oval 4">
            <a:extLst>
              <a:ext uri="{FF2B5EF4-FFF2-40B4-BE49-F238E27FC236}">
                <a16:creationId xmlns:a16="http://schemas.microsoft.com/office/drawing/2014/main" id="{693E3697-01D0-77CF-0756-B80ECDAE8C68}"/>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Shape 1493">
            <a:extLst>
              <a:ext uri="{FF2B5EF4-FFF2-40B4-BE49-F238E27FC236}">
                <a16:creationId xmlns:a16="http://schemas.microsoft.com/office/drawing/2014/main" id="{C69EA6C7-0C38-5CF3-5E6E-87A7A919163C}"/>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chemeClr val="tx1"/>
                </a:solidFill>
              </a:rPr>
              <a:pPr/>
              <a:t>4</a:t>
            </a:fld>
            <a:endParaRPr lang="en-US">
              <a:solidFill>
                <a:schemeClr val="tx1"/>
              </a:solidFill>
            </a:endParaRPr>
          </a:p>
        </p:txBody>
      </p:sp>
      <p:sp>
        <p:nvSpPr>
          <p:cNvPr id="2" name="TextBox 1">
            <a:extLst>
              <a:ext uri="{FF2B5EF4-FFF2-40B4-BE49-F238E27FC236}">
                <a16:creationId xmlns:a16="http://schemas.microsoft.com/office/drawing/2014/main" id="{6E7D899E-FACD-24D6-39FA-820DC41DA69A}"/>
              </a:ext>
            </a:extLst>
          </p:cNvPr>
          <p:cNvSpPr txBox="1"/>
          <p:nvPr/>
        </p:nvSpPr>
        <p:spPr>
          <a:xfrm>
            <a:off x="0" y="10724633"/>
            <a:ext cx="24384000" cy="1875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a:r>
              <a:rPr lang="en-US" sz="3200" dirty="0">
                <a:solidFill>
                  <a:srgbClr val="000000"/>
                </a:solidFill>
                <a:cs typeface="Arial"/>
              </a:rPr>
              <a:t>In addition, NECTA Affiliate members </a:t>
            </a:r>
            <a:r>
              <a:rPr lang="en-US" sz="3200" dirty="0">
                <a:solidFill>
                  <a:srgbClr val="000000"/>
                </a:solidFill>
                <a:ea typeface="+mn-lt"/>
                <a:cs typeface="+mn-lt"/>
              </a:rPr>
              <a:t>represent a broad spectrum of entities that develop </a:t>
            </a:r>
            <a:br>
              <a:rPr lang="en-US" sz="3200" dirty="0">
                <a:solidFill>
                  <a:srgbClr val="000000"/>
                </a:solidFill>
                <a:ea typeface="+mn-lt"/>
                <a:cs typeface="+mn-lt"/>
              </a:rPr>
            </a:br>
            <a:r>
              <a:rPr lang="en-US" sz="3200" dirty="0">
                <a:solidFill>
                  <a:srgbClr val="000000"/>
                </a:solidFill>
                <a:ea typeface="+mn-lt"/>
                <a:cs typeface="+mn-lt"/>
              </a:rPr>
              <a:t>and deliver the products and services that entertain, transport, teach, employ, </a:t>
            </a:r>
            <a:br>
              <a:rPr lang="en-US" sz="3200" dirty="0">
                <a:solidFill>
                  <a:srgbClr val="000000"/>
                </a:solidFill>
                <a:ea typeface="+mn-lt"/>
                <a:cs typeface="+mn-lt"/>
              </a:rPr>
            </a:br>
            <a:r>
              <a:rPr lang="en-US" sz="3200" dirty="0">
                <a:solidFill>
                  <a:srgbClr val="000000"/>
                </a:solidFill>
                <a:ea typeface="+mn-lt"/>
                <a:cs typeface="+mn-lt"/>
              </a:rPr>
              <a:t>and provide the necessities and joys of a 21st century connected society.</a:t>
            </a: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9" name="Graphic 8">
            <a:extLst>
              <a:ext uri="{FF2B5EF4-FFF2-40B4-BE49-F238E27FC236}">
                <a16:creationId xmlns:a16="http://schemas.microsoft.com/office/drawing/2014/main" id="{15800E26-4DC3-43F7-B91A-565FE3927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6600" y="3590658"/>
            <a:ext cx="9194193" cy="3629996"/>
          </a:xfrm>
          <a:prstGeom prst="rect">
            <a:avLst/>
          </a:prstGeom>
        </p:spPr>
      </p:pic>
      <p:pic>
        <p:nvPicPr>
          <p:cNvPr id="13" name="Picture 12" descr="A blue and grey logo&#10;&#10;Description automatically generated">
            <a:extLst>
              <a:ext uri="{FF2B5EF4-FFF2-40B4-BE49-F238E27FC236}">
                <a16:creationId xmlns:a16="http://schemas.microsoft.com/office/drawing/2014/main" id="{CCA01125-AEA6-2684-343A-9CC7F5C544A8}"/>
              </a:ext>
            </a:extLst>
          </p:cNvPr>
          <p:cNvPicPr>
            <a:picLocks noChangeAspect="1"/>
          </p:cNvPicPr>
          <p:nvPr/>
        </p:nvPicPr>
        <p:blipFill>
          <a:blip r:embed="rId5"/>
          <a:stretch>
            <a:fillRect/>
          </a:stretch>
        </p:blipFill>
        <p:spPr>
          <a:xfrm>
            <a:off x="13056372" y="4821787"/>
            <a:ext cx="7785140" cy="2346122"/>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05F45CE6-3484-473F-EC40-C2BBED887A31}"/>
              </a:ext>
            </a:extLst>
          </p:cNvPr>
          <p:cNvPicPr>
            <a:picLocks noChangeAspect="1"/>
          </p:cNvPicPr>
          <p:nvPr/>
        </p:nvPicPr>
        <p:blipFill>
          <a:blip r:embed="rId6"/>
          <a:stretch>
            <a:fillRect/>
          </a:stretch>
        </p:blipFill>
        <p:spPr>
          <a:xfrm>
            <a:off x="10827054" y="6971042"/>
            <a:ext cx="7785140" cy="3017166"/>
          </a:xfrm>
          <a:prstGeom prst="rect">
            <a:avLst/>
          </a:prstGeom>
        </p:spPr>
      </p:pic>
      <p:pic>
        <p:nvPicPr>
          <p:cNvPr id="15" name="Picture 14" descr="A group of circles with different colors&#10;&#10;Description automatically generated">
            <a:extLst>
              <a:ext uri="{FF2B5EF4-FFF2-40B4-BE49-F238E27FC236}">
                <a16:creationId xmlns:a16="http://schemas.microsoft.com/office/drawing/2014/main" id="{6C3715C6-EF52-266A-1A13-E0CCA1252704}"/>
              </a:ext>
            </a:extLst>
          </p:cNvPr>
          <p:cNvPicPr>
            <a:picLocks noChangeAspect="1"/>
          </p:cNvPicPr>
          <p:nvPr/>
        </p:nvPicPr>
        <p:blipFill>
          <a:blip r:embed="rId7"/>
          <a:stretch>
            <a:fillRect/>
          </a:stretch>
        </p:blipFill>
        <p:spPr>
          <a:xfrm>
            <a:off x="6043677" y="7964403"/>
            <a:ext cx="4832923" cy="1463768"/>
          </a:xfrm>
          <a:prstGeom prst="rect">
            <a:avLst/>
          </a:prstGeom>
        </p:spPr>
      </p:pic>
    </p:spTree>
    <p:extLst>
      <p:ext uri="{BB962C8B-B14F-4D97-AF65-F5344CB8AC3E}">
        <p14:creationId xmlns:p14="http://schemas.microsoft.com/office/powerpoint/2010/main" val="281765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Shape 1107"/>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Topic 1</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       		</a:t>
            </a:r>
            <a:r>
              <a:rPr lang="en-US" sz="6000" dirty="0">
                <a:solidFill>
                  <a:srgbClr val="0047BA"/>
                </a:solidFill>
                <a:latin typeface="Replica Pro Regular" panose="02000503030000020004" pitchFamily="2" charset="77"/>
              </a:rPr>
              <a:t>Technical, Safety, and Engineering Considerations </a:t>
            </a:r>
            <a:br>
              <a:rPr lang="en-US" sz="6000" dirty="0">
                <a:solidFill>
                  <a:srgbClr val="0047BA"/>
                </a:solidFill>
                <a:latin typeface="Replica Pro Regular" panose="02000503030000020004" pitchFamily="2" charset="77"/>
              </a:rPr>
            </a:br>
            <a:r>
              <a:rPr lang="en-US" sz="6000" dirty="0">
                <a:solidFill>
                  <a:srgbClr val="0047BA"/>
                </a:solidFill>
                <a:latin typeface="Replica Pro Regular" panose="02000503030000020004" pitchFamily="2" charset="77"/>
              </a:rPr>
              <a:t>for Pole Attachments</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5" name="Oval 4">
            <a:extLst>
              <a:ext uri="{FF2B5EF4-FFF2-40B4-BE49-F238E27FC236}">
                <a16:creationId xmlns:a16="http://schemas.microsoft.com/office/drawing/2014/main" id="{693E3697-01D0-77CF-0756-B80ECDAE8C68}"/>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Shape 1493">
            <a:extLst>
              <a:ext uri="{FF2B5EF4-FFF2-40B4-BE49-F238E27FC236}">
                <a16:creationId xmlns:a16="http://schemas.microsoft.com/office/drawing/2014/main" id="{C69EA6C7-0C38-5CF3-5E6E-87A7A919163C}"/>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chemeClr val="tx1"/>
                </a:solidFill>
              </a:rPr>
              <a:pPr/>
              <a:t>5</a:t>
            </a:fld>
            <a:endParaRPr lang="en-US">
              <a:solidFill>
                <a:schemeClr val="tx1"/>
              </a:solidFill>
            </a:endParaRPr>
          </a:p>
        </p:txBody>
      </p:sp>
      <p:sp>
        <p:nvSpPr>
          <p:cNvPr id="17" name="Rectangle 16">
            <a:extLst>
              <a:ext uri="{FF2B5EF4-FFF2-40B4-BE49-F238E27FC236}">
                <a16:creationId xmlns:a16="http://schemas.microsoft.com/office/drawing/2014/main" id="{43393A6A-CAA5-E66A-505D-F925C1C5779C}"/>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Title 1">
            <a:extLst>
              <a:ext uri="{FF2B5EF4-FFF2-40B4-BE49-F238E27FC236}">
                <a16:creationId xmlns:a16="http://schemas.microsoft.com/office/drawing/2014/main" id="{0F469D23-7E49-DDE3-08CE-05888911EEDF}"/>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endParaRPr lang="en-US" sz="4400" dirty="0">
              <a:latin typeface="Helvetica" panose="020B0604020202020204" pitchFamily="34" charset="0"/>
              <a:ea typeface="Calibri" panose="020F0502020204030204" pitchFamily="34" charset="0"/>
              <a:cs typeface="Helvetica" panose="020B0604020202020204" pitchFamily="34" charset="0"/>
            </a:endParaRPr>
          </a:p>
        </p:txBody>
      </p:sp>
      <p:pic>
        <p:nvPicPr>
          <p:cNvPr id="19" name="Picture 18" descr="A green map with black outline&#10;&#10;AI-generated content may be incorrect.">
            <a:extLst>
              <a:ext uri="{FF2B5EF4-FFF2-40B4-BE49-F238E27FC236}">
                <a16:creationId xmlns:a16="http://schemas.microsoft.com/office/drawing/2014/main" id="{C32443EE-EF06-E08C-B4D7-1DFA95397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1648" y="3817363"/>
            <a:ext cx="10447686" cy="9512719"/>
          </a:xfrm>
          <a:prstGeom prst="rect">
            <a:avLst/>
          </a:prstGeom>
        </p:spPr>
      </p:pic>
      <p:sp>
        <p:nvSpPr>
          <p:cNvPr id="20" name="TextBox 19">
            <a:extLst>
              <a:ext uri="{FF2B5EF4-FFF2-40B4-BE49-F238E27FC236}">
                <a16:creationId xmlns:a16="http://schemas.microsoft.com/office/drawing/2014/main" id="{E7FD7872-4B55-3E33-D586-7726570EA0F6}"/>
              </a:ext>
            </a:extLst>
          </p:cNvPr>
          <p:cNvSpPr txBox="1"/>
          <p:nvPr/>
        </p:nvSpPr>
        <p:spPr>
          <a:xfrm>
            <a:off x="1490131" y="4714854"/>
            <a:ext cx="11379202" cy="741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buFont typeface="Arial" panose="020B0604020202020204" pitchFamily="34" charset="0"/>
              <a:buChar char="•"/>
            </a:pPr>
            <a:r>
              <a:rPr lang="en-US" sz="4400" dirty="0">
                <a:solidFill>
                  <a:schemeClr val="bg1"/>
                </a:solidFill>
                <a:latin typeface="Helvetica" panose="020B0604020202020204" pitchFamily="34" charset="0"/>
                <a:cs typeface="Helvetica" panose="020B0604020202020204" pitchFamily="34" charset="0"/>
              </a:rPr>
              <a:t>Massachusetts pole owners and NECTA Members operate across borders in the region and beyond</a:t>
            </a:r>
          </a:p>
          <a:p>
            <a:pPr marL="571500" indent="-571500">
              <a:buFont typeface="Arial" panose="020B0604020202020204" pitchFamily="34" charset="0"/>
              <a:buChar char="•"/>
            </a:pPr>
            <a:endParaRPr lang="en-US" sz="4400" dirty="0">
              <a:solidFill>
                <a:schemeClr val="bg1"/>
              </a:solidFill>
              <a:latin typeface="Helvetica" panose="020B0604020202020204" pitchFamily="34" charset="0"/>
              <a:cs typeface="Helvetica" panose="020B0604020202020204" pitchFamily="34" charset="0"/>
            </a:endParaRP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Safety and reliability of </a:t>
            </a:r>
            <a:r>
              <a:rPr lang="en-US" sz="4400" dirty="0">
                <a:solidFill>
                  <a:schemeClr val="bg1"/>
                </a:solidFill>
                <a:latin typeface="Helvetica" panose="020B0604020202020204" pitchFamily="34" charset="0"/>
                <a:cs typeface="Helvetica" panose="020B0604020202020204" pitchFamily="34" charset="0"/>
              </a:rPr>
              <a:t>n</a:t>
            </a:r>
            <a:r>
              <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etworks are paramount</a:t>
            </a: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endPar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endParaRP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4400" dirty="0">
                <a:solidFill>
                  <a:schemeClr val="bg1"/>
                </a:solidFill>
                <a:latin typeface="Helvetica" panose="020B0604020202020204" pitchFamily="34" charset="0"/>
                <a:cs typeface="Helvetica" panose="020B0604020202020204" pitchFamily="34" charset="0"/>
              </a:rPr>
              <a:t>FCC Rules already meet technical, safety and engineering considerations</a:t>
            </a:r>
            <a:endPar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endParaRPr>
          </a:p>
        </p:txBody>
      </p:sp>
    </p:spTree>
    <p:extLst>
      <p:ext uri="{BB962C8B-B14F-4D97-AF65-F5344CB8AC3E}">
        <p14:creationId xmlns:p14="http://schemas.microsoft.com/office/powerpoint/2010/main" val="28915624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7989-60CC-7384-F0AF-6F18F0D2A2D0}"/>
            </a:ext>
          </a:extLst>
        </p:cNvPr>
        <p:cNvGrpSpPr/>
        <p:nvPr/>
      </p:nvGrpSpPr>
      <p:grpSpPr>
        <a:xfrm>
          <a:off x="0" y="0"/>
          <a:ext cx="0" cy="0"/>
          <a:chOff x="0" y="0"/>
          <a:chExt cx="0" cy="0"/>
        </a:xfrm>
      </p:grpSpPr>
      <p:sp>
        <p:nvSpPr>
          <p:cNvPr id="1107" name="Shape 1107">
            <a:extLst>
              <a:ext uri="{FF2B5EF4-FFF2-40B4-BE49-F238E27FC236}">
                <a16:creationId xmlns:a16="http://schemas.microsoft.com/office/drawing/2014/main" id="{4D4F9955-ABE0-AA52-5A53-64D7E6C65854}"/>
              </a:ext>
            </a:extLst>
          </p:cNvPr>
          <p:cNvSpPr>
            <a:spLocks noGrp="1"/>
          </p:cNvSpPr>
          <p:nvPr>
            <p:ph type="title"/>
          </p:nvPr>
        </p:nvSpPr>
        <p:spPr>
          <a:xfrm>
            <a:off x="0" y="1028700"/>
            <a:ext cx="24384000" cy="2577143"/>
          </a:xfrm>
          <a:prstGeom prst="rect">
            <a:avLst/>
          </a:prstGeom>
          <a:ln w="57150">
            <a:solidFill>
              <a:schemeClr val="tx1"/>
            </a:solidFill>
          </a:ln>
        </p:spPr>
        <p:txBody>
          <a:bodyPr>
            <a:normAutofit fontScale="90000"/>
          </a:bodyPr>
          <a:lstStyle/>
          <a:p>
            <a:pPr algn="ctr"/>
            <a:r>
              <a:rPr lang="en-US" sz="8800" dirty="0">
                <a:solidFill>
                  <a:srgbClr val="0047BA"/>
                </a:solidFill>
                <a:latin typeface="Replica Pro Regular" panose="02000503030000020004" pitchFamily="2" charset="77"/>
              </a:rPr>
              <a:t>Pole Owners and </a:t>
            </a:r>
            <a:r>
              <a:rPr lang="en-US" sz="8800" dirty="0" err="1">
                <a:solidFill>
                  <a:srgbClr val="0047BA"/>
                </a:solidFill>
                <a:latin typeface="Replica Pro Regular" panose="02000503030000020004" pitchFamily="2" charset="77"/>
              </a:rPr>
              <a:t>Attachers</a:t>
            </a:r>
            <a:r>
              <a:rPr lang="en-US" sz="8800" dirty="0">
                <a:solidFill>
                  <a:srgbClr val="0047BA"/>
                </a:solidFill>
                <a:latin typeface="Replica Pro Regular" panose="02000503030000020004" pitchFamily="2" charset="77"/>
              </a:rPr>
              <a:t> </a:t>
            </a:r>
            <a:br>
              <a:rPr lang="en-US" sz="8800" dirty="0">
                <a:solidFill>
                  <a:srgbClr val="0047BA"/>
                </a:solidFill>
                <a:latin typeface="Replica Pro Regular" panose="02000503030000020004" pitchFamily="2" charset="77"/>
              </a:rPr>
            </a:br>
            <a:r>
              <a:rPr lang="en-US" sz="8800" dirty="0">
                <a:solidFill>
                  <a:srgbClr val="0047BA"/>
                </a:solidFill>
                <a:latin typeface="Replica Pro Regular" panose="02000503030000020004" pitchFamily="2" charset="77"/>
              </a:rPr>
              <a:t>Work Well Together</a:t>
            </a:r>
            <a:br>
              <a:rPr lang="en-US" sz="8800" dirty="0">
                <a:solidFill>
                  <a:srgbClr val="0047BA"/>
                </a:solidFill>
                <a:latin typeface="Replica Pro Regular" panose="02000503030000020004" pitchFamily="2" charset="77"/>
              </a:rPr>
            </a:br>
            <a:endParaRPr sz="8800" dirty="0">
              <a:solidFill>
                <a:srgbClr val="0047BA"/>
              </a:solidFill>
              <a:latin typeface="Replica Pro Regular" panose="02000503030000020004" pitchFamily="2" charset="77"/>
            </a:endParaRPr>
          </a:p>
        </p:txBody>
      </p:sp>
      <p:sp>
        <p:nvSpPr>
          <p:cNvPr id="17" name="Rectangle 16">
            <a:extLst>
              <a:ext uri="{FF2B5EF4-FFF2-40B4-BE49-F238E27FC236}">
                <a16:creationId xmlns:a16="http://schemas.microsoft.com/office/drawing/2014/main" id="{B70D3028-A90A-DF1D-6573-EFB99694E485}"/>
              </a:ext>
            </a:extLst>
          </p:cNvPr>
          <p:cNvSpPr/>
          <p:nvPr/>
        </p:nvSpPr>
        <p:spPr>
          <a:xfrm>
            <a:off x="1238250" y="3572623"/>
            <a:ext cx="21945600" cy="117981"/>
          </a:xfrm>
          <a:prstGeom prst="rect">
            <a:avLst/>
          </a:prstGeom>
          <a:solidFill>
            <a:schemeClr val="accent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Title 1">
            <a:extLst>
              <a:ext uri="{FF2B5EF4-FFF2-40B4-BE49-F238E27FC236}">
                <a16:creationId xmlns:a16="http://schemas.microsoft.com/office/drawing/2014/main" id="{B858C084-1B8C-C3A7-AAE5-799884F69663}"/>
              </a:ext>
            </a:extLst>
          </p:cNvPr>
          <p:cNvSpPr txBox="1">
            <a:spLocks/>
          </p:cNvSpPr>
          <p:nvPr/>
        </p:nvSpPr>
        <p:spPr>
          <a:xfrm>
            <a:off x="975529" y="5066484"/>
            <a:ext cx="10048252" cy="3485401"/>
          </a:xfrm>
          <a:prstGeom prst="rect">
            <a:avLst/>
          </a:prstGeom>
        </p:spPr>
        <p:txBody>
          <a:bodyPr vert="horz" lIns="0" tIns="0" rIns="0" bIns="0" rtlCol="0" anchor="t">
            <a:noAutofit/>
          </a:bodyPr>
          <a:lstStyle>
            <a:lvl1pPr marL="0" marR="0" indent="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Arial" panose="020B0604020202020204" pitchFamily="34" charset="0"/>
                <a:ea typeface="+mj-ea"/>
                <a:cs typeface="Arial" panose="020B0604020202020204" pitchFamily="34" charset="0"/>
                <a:sym typeface="Montserrat Semi Bold"/>
              </a:defRPr>
            </a:lvl1pPr>
            <a:lvl2pPr marL="0" marR="0" indent="228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eaLnBrk="1" latinLnBrk="0" hangingPunct="1">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endParaRPr lang="en-US" sz="4400" dirty="0">
              <a:latin typeface="Helvetica" panose="020B0604020202020204" pitchFamily="34" charset="0"/>
              <a:ea typeface="Calibri" panose="020F0502020204030204" pitchFamily="34" charset="0"/>
              <a:cs typeface="Helvetica" panose="020B0604020202020204" pitchFamily="34" charset="0"/>
            </a:endParaRPr>
          </a:p>
        </p:txBody>
      </p:sp>
      <p:pic>
        <p:nvPicPr>
          <p:cNvPr id="2" name="Picture 1" descr="A green map with black outline&#10;&#10;AI-generated content may be incorrect.">
            <a:extLst>
              <a:ext uri="{FF2B5EF4-FFF2-40B4-BE49-F238E27FC236}">
                <a16:creationId xmlns:a16="http://schemas.microsoft.com/office/drawing/2014/main" id="{75EDC763-6017-C5C7-9CA0-825D04DB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9906" y="3817363"/>
            <a:ext cx="10447686" cy="9512719"/>
          </a:xfrm>
          <a:prstGeom prst="rect">
            <a:avLst/>
          </a:prstGeom>
        </p:spPr>
      </p:pic>
      <p:sp>
        <p:nvSpPr>
          <p:cNvPr id="20" name="TextBox 19">
            <a:extLst>
              <a:ext uri="{FF2B5EF4-FFF2-40B4-BE49-F238E27FC236}">
                <a16:creationId xmlns:a16="http://schemas.microsoft.com/office/drawing/2014/main" id="{E6F0FB3E-AD02-CC34-6E42-A30F70440AAE}"/>
              </a:ext>
            </a:extLst>
          </p:cNvPr>
          <p:cNvSpPr txBox="1"/>
          <p:nvPr/>
        </p:nvSpPr>
        <p:spPr>
          <a:xfrm>
            <a:off x="1490131" y="3980151"/>
            <a:ext cx="12333446" cy="98529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buFont typeface="Arial" panose="020B0604020202020204" pitchFamily="34" charset="0"/>
              <a:buChar char="•"/>
            </a:pPr>
            <a:r>
              <a:rPr lang="en-US" sz="4400" dirty="0">
                <a:solidFill>
                  <a:schemeClr val="bg1"/>
                </a:solidFill>
                <a:latin typeface="Helvetica" panose="020B0604020202020204" pitchFamily="34" charset="0"/>
                <a:cs typeface="Helvetica" panose="020B0604020202020204" pitchFamily="34" charset="0"/>
              </a:rPr>
              <a:t>Massachusetts pole owners and NECTA Members have a collaborative relationship in the field and attach on nearly 2 million poles, mostly without issue</a:t>
            </a:r>
          </a:p>
          <a:p>
            <a:pPr marL="571500" indent="-571500">
              <a:buFont typeface="Arial" panose="020B0604020202020204" pitchFamily="34" charset="0"/>
              <a:buChar char="•"/>
            </a:pPr>
            <a:endParaRPr lang="en-US" sz="4400" dirty="0">
              <a:solidFill>
                <a:schemeClr val="bg1"/>
              </a:solidFill>
              <a:latin typeface="Helvetica" panose="020B0604020202020204" pitchFamily="34" charset="0"/>
              <a:cs typeface="Helvetica" panose="020B0604020202020204" pitchFamily="34" charset="0"/>
            </a:endParaRP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The relationship is generally good, but issues are complex. NECTA and the NECTA Members are here looking for solutions to these problems </a:t>
            </a:r>
            <a:endParaRPr lang="en-US" sz="4400" dirty="0">
              <a:solidFill>
                <a:schemeClr val="bg1"/>
              </a:solidFill>
              <a:latin typeface="Helvetica" panose="020B0604020202020204" pitchFamily="34" charset="0"/>
              <a:cs typeface="Helvetica" panose="020B0604020202020204" pitchFamily="34" charset="0"/>
            </a:endParaRP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endParaRPr lang="en-US" sz="4400" dirty="0">
              <a:solidFill>
                <a:schemeClr val="bg1"/>
              </a:solidFill>
              <a:latin typeface="Helvetica" panose="020B0604020202020204" pitchFamily="34" charset="0"/>
              <a:cs typeface="Helvetica" panose="020B0604020202020204" pitchFamily="34" charset="0"/>
            </a:endParaRP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4400" dirty="0">
                <a:solidFill>
                  <a:schemeClr val="bg1"/>
                </a:solidFill>
                <a:latin typeface="Helvetica" panose="020B0604020202020204" pitchFamily="34" charset="0"/>
                <a:cs typeface="Helvetica" panose="020B0604020202020204" pitchFamily="34" charset="0"/>
              </a:rPr>
              <a:t>One area </a:t>
            </a:r>
            <a:r>
              <a:rPr lang="en-US" sz="4400">
                <a:solidFill>
                  <a:schemeClr val="bg1"/>
                </a:solidFill>
                <a:latin typeface="Helvetica" panose="020B0604020202020204" pitchFamily="34" charset="0"/>
                <a:cs typeface="Helvetica" panose="020B0604020202020204" pitchFamily="34" charset="0"/>
              </a:rPr>
              <a:t>for improvement: </a:t>
            </a:r>
            <a:r>
              <a:rPr lang="en-US" sz="4400" dirty="0">
                <a:solidFill>
                  <a:schemeClr val="bg1"/>
                </a:solidFill>
                <a:latin typeface="Helvetica" panose="020B0604020202020204" pitchFamily="34" charset="0"/>
                <a:cs typeface="Helvetica" panose="020B0604020202020204" pitchFamily="34" charset="0"/>
              </a:rPr>
              <a:t>Chunking</a:t>
            </a:r>
            <a:endPar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endParaRPr>
          </a:p>
          <a:p>
            <a:pPr marL="571500" marR="0" indent="-571500" algn="l" defTabSz="825500" rtl="0" fontAlgn="auto" latinLnBrk="0" hangingPunct="0">
              <a:lnSpc>
                <a:spcPct val="120000"/>
              </a:lnSpc>
              <a:spcBef>
                <a:spcPts val="0"/>
              </a:spcBef>
              <a:spcAft>
                <a:spcPts val="0"/>
              </a:spcAft>
              <a:buClrTx/>
              <a:buSzTx/>
              <a:buFont typeface="Arial" panose="020B0604020202020204" pitchFamily="34" charset="0"/>
              <a:buChar char="•"/>
              <a:tabLst/>
            </a:pPr>
            <a:endParaRPr kumimoji="0" lang="en-US" sz="44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endParaRPr>
          </a:p>
        </p:txBody>
      </p:sp>
      <p:sp>
        <p:nvSpPr>
          <p:cNvPr id="5" name="Oval 4">
            <a:extLst>
              <a:ext uri="{FF2B5EF4-FFF2-40B4-BE49-F238E27FC236}">
                <a16:creationId xmlns:a16="http://schemas.microsoft.com/office/drawing/2014/main" id="{F887A6D6-B6EE-BF1B-2C93-E488AD78B7D4}"/>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Shape 1493">
            <a:extLst>
              <a:ext uri="{FF2B5EF4-FFF2-40B4-BE49-F238E27FC236}">
                <a16:creationId xmlns:a16="http://schemas.microsoft.com/office/drawing/2014/main" id="{F475D0DA-3EEA-EF0A-3C71-46E4F747D5C5}"/>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chemeClr val="tx1"/>
                </a:solidFill>
              </a:rPr>
              <a:pPr/>
              <a:t>6</a:t>
            </a:fld>
            <a:endParaRPr lang="en-US">
              <a:solidFill>
                <a:schemeClr val="tx1"/>
              </a:solidFill>
            </a:endParaRPr>
          </a:p>
        </p:txBody>
      </p:sp>
    </p:spTree>
    <p:extLst>
      <p:ext uri="{BB962C8B-B14F-4D97-AF65-F5344CB8AC3E}">
        <p14:creationId xmlns:p14="http://schemas.microsoft.com/office/powerpoint/2010/main" val="16175009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ooden pole with a sign on it&#10;&#10;AI-generated content may be incorrect.">
            <a:extLst>
              <a:ext uri="{FF2B5EF4-FFF2-40B4-BE49-F238E27FC236}">
                <a16:creationId xmlns:a16="http://schemas.microsoft.com/office/drawing/2014/main" id="{CFE7155A-F525-AA41-61EE-558A54594A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5974" y="316704"/>
            <a:ext cx="10153650" cy="13082592"/>
          </a:xfrm>
        </p:spPr>
      </p:pic>
      <p:cxnSp>
        <p:nvCxnSpPr>
          <p:cNvPr id="3" name="Straight Arrow Connector 2">
            <a:extLst>
              <a:ext uri="{FF2B5EF4-FFF2-40B4-BE49-F238E27FC236}">
                <a16:creationId xmlns:a16="http://schemas.microsoft.com/office/drawing/2014/main" id="{E4C96414-4F5F-DFB1-D5FF-90E0F6014852}"/>
              </a:ext>
            </a:extLst>
          </p:cNvPr>
          <p:cNvCxnSpPr>
            <a:cxnSpLocks/>
          </p:cNvCxnSpPr>
          <p:nvPr/>
        </p:nvCxnSpPr>
        <p:spPr>
          <a:xfrm flipH="1">
            <a:off x="16287262" y="316704"/>
            <a:ext cx="844062" cy="3551912"/>
          </a:xfrm>
          <a:prstGeom prst="straightConnector1">
            <a:avLst/>
          </a:prstGeom>
          <a:ln w="730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01402B0-0767-B4B0-01B7-47237EB758E2}"/>
              </a:ext>
            </a:extLst>
          </p:cNvPr>
          <p:cNvCxnSpPr>
            <a:cxnSpLocks/>
          </p:cNvCxnSpPr>
          <p:nvPr/>
        </p:nvCxnSpPr>
        <p:spPr>
          <a:xfrm>
            <a:off x="16052798" y="6858001"/>
            <a:ext cx="1078526" cy="3481754"/>
          </a:xfrm>
          <a:prstGeom prst="straightConnector1">
            <a:avLst/>
          </a:prstGeom>
          <a:ln w="73025">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CC0F813-8F7E-71CE-B24F-A5E7FCBE0FA7}"/>
              </a:ext>
            </a:extLst>
          </p:cNvPr>
          <p:cNvCxnSpPr>
            <a:cxnSpLocks/>
          </p:cNvCxnSpPr>
          <p:nvPr/>
        </p:nvCxnSpPr>
        <p:spPr>
          <a:xfrm flipH="1" flipV="1">
            <a:off x="15490092" y="4829908"/>
            <a:ext cx="2461846" cy="2485292"/>
          </a:xfrm>
          <a:prstGeom prst="straightConnector1">
            <a:avLst/>
          </a:prstGeom>
          <a:ln w="698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CD73872-E777-AC8E-0D40-2C40961DE692}"/>
              </a:ext>
            </a:extLst>
          </p:cNvPr>
          <p:cNvCxnSpPr>
            <a:cxnSpLocks/>
          </p:cNvCxnSpPr>
          <p:nvPr/>
        </p:nvCxnSpPr>
        <p:spPr>
          <a:xfrm>
            <a:off x="15654216" y="4384431"/>
            <a:ext cx="2297722" cy="2930770"/>
          </a:xfrm>
          <a:prstGeom prst="straightConnector1">
            <a:avLst/>
          </a:prstGeom>
          <a:ln w="73025">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5" name="Octagon 34">
            <a:extLst>
              <a:ext uri="{FF2B5EF4-FFF2-40B4-BE49-F238E27FC236}">
                <a16:creationId xmlns:a16="http://schemas.microsoft.com/office/drawing/2014/main" id="{886831FE-CDF7-30F4-BE20-8D4A02BE3351}"/>
              </a:ext>
            </a:extLst>
          </p:cNvPr>
          <p:cNvSpPr/>
          <p:nvPr/>
        </p:nvSpPr>
        <p:spPr>
          <a:xfrm>
            <a:off x="16592059" y="4384431"/>
            <a:ext cx="422032" cy="445478"/>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lnSpc>
                <a:spcPct val="100000"/>
              </a:lnSpc>
            </a:pPr>
            <a:endParaRPr lang="en-US" sz="3600" kern="1200" dirty="0">
              <a:solidFill>
                <a:prstClr val="white"/>
              </a:solidFill>
              <a:latin typeface="Aptos" panose="02110004020202020204"/>
            </a:endParaRPr>
          </a:p>
        </p:txBody>
      </p:sp>
      <p:sp>
        <p:nvSpPr>
          <p:cNvPr id="11" name="Oval 10">
            <a:extLst>
              <a:ext uri="{FF2B5EF4-FFF2-40B4-BE49-F238E27FC236}">
                <a16:creationId xmlns:a16="http://schemas.microsoft.com/office/drawing/2014/main" id="{AD93EBB6-719D-B18A-6103-CC8231CAEBAE}"/>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ndParaRPr>
          </a:p>
        </p:txBody>
      </p:sp>
      <p:sp>
        <p:nvSpPr>
          <p:cNvPr id="12" name="Shape 1493">
            <a:extLst>
              <a:ext uri="{FF2B5EF4-FFF2-40B4-BE49-F238E27FC236}">
                <a16:creationId xmlns:a16="http://schemas.microsoft.com/office/drawing/2014/main" id="{FA8C3512-E80A-CA7F-4255-503D9EA24169}"/>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rgbClr val="FFFFFF"/>
                </a:solidFill>
                <a:latin typeface="Arial" panose="020B0604020202020204"/>
              </a:rPr>
              <a:pPr/>
              <a:t>7</a:t>
            </a:fld>
            <a:endParaRPr lang="en-US">
              <a:solidFill>
                <a:srgbClr val="FFFFFF"/>
              </a:solidFill>
              <a:latin typeface="Arial" panose="020B0604020202020204"/>
            </a:endParaRPr>
          </a:p>
        </p:txBody>
      </p:sp>
      <p:pic>
        <p:nvPicPr>
          <p:cNvPr id="13" name="Picture 12" descr="A white circle with blue text&#10;&#10;Description automatically generated">
            <a:extLst>
              <a:ext uri="{FF2B5EF4-FFF2-40B4-BE49-F238E27FC236}">
                <a16:creationId xmlns:a16="http://schemas.microsoft.com/office/drawing/2014/main" id="{31A6B362-50EB-28B7-1DBC-344A767D4965}"/>
              </a:ext>
            </a:extLst>
          </p:cNvPr>
          <p:cNvPicPr>
            <a:picLocks noChangeAspect="1"/>
          </p:cNvPicPr>
          <p:nvPr/>
        </p:nvPicPr>
        <p:blipFill>
          <a:blip r:embed="rId4"/>
          <a:stretch>
            <a:fillRect/>
          </a:stretch>
        </p:blipFill>
        <p:spPr>
          <a:xfrm>
            <a:off x="371742" y="217920"/>
            <a:ext cx="2904858" cy="2837616"/>
          </a:xfrm>
          <a:prstGeom prst="rect">
            <a:avLst/>
          </a:prstGeom>
        </p:spPr>
      </p:pic>
      <p:sp>
        <p:nvSpPr>
          <p:cNvPr id="16" name="TextBox 15">
            <a:extLst>
              <a:ext uri="{FF2B5EF4-FFF2-40B4-BE49-F238E27FC236}">
                <a16:creationId xmlns:a16="http://schemas.microsoft.com/office/drawing/2014/main" id="{4C5D078F-61F9-C57D-C288-4A8E02E602BF}"/>
              </a:ext>
            </a:extLst>
          </p:cNvPr>
          <p:cNvSpPr txBox="1"/>
          <p:nvPr/>
        </p:nvSpPr>
        <p:spPr>
          <a:xfrm>
            <a:off x="270930" y="987952"/>
            <a:ext cx="10701869" cy="12598321"/>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560" normalizeH="0" baseline="0" noProof="0" dirty="0">
                <a:ln>
                  <a:noFill/>
                </a:ln>
                <a:solidFill>
                  <a:srgbClr val="0047BA"/>
                </a:solidFill>
                <a:effectLst/>
                <a:uLnTx/>
                <a:uFillTx/>
                <a:latin typeface="Replica Pro Regular" panose="02000503030000020004" pitchFamily="2" charset="77"/>
                <a:cs typeface="Arial" panose="020B0604020202020204" pitchFamily="34" charset="0"/>
                <a:sym typeface="Montserrat Semi Bold"/>
              </a:rPr>
              <a:t>   Chunking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Chunking is a common practice</a:t>
            </a:r>
          </a:p>
          <a:p>
            <a:pPr marR="0" lvl="0" defTabSz="914400" eaLnBrk="1" fontAlgn="auto" latinLnBrk="0" hangingPunct="1">
              <a:lnSpc>
                <a:spcPct val="100000"/>
              </a:lnSpc>
              <a:spcBef>
                <a:spcPts val="0"/>
              </a:spcBef>
              <a:spcAft>
                <a:spcPts val="0"/>
              </a:spcAft>
              <a:buClrTx/>
              <a:buSzTx/>
              <a:tabLst/>
              <a:defRPr/>
            </a:pPr>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Helvetica" panose="020B0604020202020204" pitchFamily="34" charset="0"/>
                <a:cs typeface="Helvetica" panose="020B0604020202020204" pitchFamily="34" charset="0"/>
              </a:rPr>
              <a:t>Cut and Kick Method is sometimes necessary</a:t>
            </a:r>
          </a:p>
          <a:p>
            <a:pPr marR="0" lvl="0" defTabSz="914400" eaLnBrk="1" fontAlgn="auto" latinLnBrk="0" hangingPunct="1">
              <a:lnSpc>
                <a:spcPct val="100000"/>
              </a:lnSpc>
              <a:spcBef>
                <a:spcPts val="0"/>
              </a:spcBef>
              <a:spcAft>
                <a:spcPts val="0"/>
              </a:spcAft>
              <a:buClrTx/>
              <a:buSzTx/>
              <a:tabLst/>
              <a:defRPr/>
            </a:pPr>
            <a:endParaRPr lang="en-US" sz="4000" dirty="0">
              <a:solidFill>
                <a:srgbClr val="000000"/>
              </a:solidFill>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Not only a safety issue but also delays removal of double poles</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srgbClr val="000000"/>
              </a:solidFill>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Helvetica" panose="020B0604020202020204" pitchFamily="34" charset="0"/>
                <a:cs typeface="Helvetica" panose="020B0604020202020204" pitchFamily="34" charset="0"/>
              </a:rPr>
              <a:t>The #1 issue is the placement of the brackets when affixing the old pole to the replacement pole</a:t>
            </a:r>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lang="en-US" sz="4000" dirty="0">
              <a:solidFill>
                <a:srgbClr val="000000"/>
              </a:solidFill>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00000"/>
                </a:solidFill>
                <a:latin typeface="Helvetica" panose="020B0604020202020204" pitchFamily="34" charset="0"/>
                <a:cs typeface="Helvetica" panose="020B0604020202020204" pitchFamily="34" charset="0"/>
              </a:rPr>
              <a:t>The Departments should require that any method to affix the old pole to the new be placed below any attachments to be transferred </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3878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lephone pole with power lines&#10;&#10;AI-generated content may be incorrect.">
            <a:extLst>
              <a:ext uri="{FF2B5EF4-FFF2-40B4-BE49-F238E27FC236}">
                <a16:creationId xmlns:a16="http://schemas.microsoft.com/office/drawing/2014/main" id="{B21F7DFA-B6F6-F85C-B5E3-3918999EE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8220" y="0"/>
            <a:ext cx="6173164" cy="13716000"/>
          </a:xfrm>
          <a:prstGeom prst="rect">
            <a:avLst/>
          </a:prstGeom>
        </p:spPr>
      </p:pic>
      <p:cxnSp>
        <p:nvCxnSpPr>
          <p:cNvPr id="6" name="Straight Arrow Connector 5">
            <a:extLst>
              <a:ext uri="{FF2B5EF4-FFF2-40B4-BE49-F238E27FC236}">
                <a16:creationId xmlns:a16="http://schemas.microsoft.com/office/drawing/2014/main" id="{6A0341DB-284A-40B3-2BC5-17AF96C5D35E}"/>
              </a:ext>
            </a:extLst>
          </p:cNvPr>
          <p:cNvCxnSpPr>
            <a:cxnSpLocks/>
          </p:cNvCxnSpPr>
          <p:nvPr/>
        </p:nvCxnSpPr>
        <p:spPr>
          <a:xfrm flipH="1" flipV="1">
            <a:off x="17891166" y="6063179"/>
            <a:ext cx="5364480" cy="1273538"/>
          </a:xfrm>
          <a:prstGeom prst="straightConnector1">
            <a:avLst/>
          </a:prstGeom>
          <a:ln w="730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38E19B9-C912-F4DB-F707-E7FCE8CE2854}"/>
              </a:ext>
            </a:extLst>
          </p:cNvPr>
          <p:cNvCxnSpPr>
            <a:cxnSpLocks/>
          </p:cNvCxnSpPr>
          <p:nvPr/>
        </p:nvCxnSpPr>
        <p:spPr>
          <a:xfrm flipH="1" flipV="1">
            <a:off x="17572022" y="10778615"/>
            <a:ext cx="5364480" cy="1273538"/>
          </a:xfrm>
          <a:prstGeom prst="straightConnector1">
            <a:avLst/>
          </a:prstGeom>
          <a:ln w="730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Arrow: Circular 9">
            <a:extLst>
              <a:ext uri="{FF2B5EF4-FFF2-40B4-BE49-F238E27FC236}">
                <a16:creationId xmlns:a16="http://schemas.microsoft.com/office/drawing/2014/main" id="{6BB9CF87-C927-6600-B3AA-EBA357E6628E}"/>
              </a:ext>
            </a:extLst>
          </p:cNvPr>
          <p:cNvSpPr/>
          <p:nvPr/>
        </p:nvSpPr>
        <p:spPr>
          <a:xfrm>
            <a:off x="17312318" y="3679117"/>
            <a:ext cx="951780" cy="1527586"/>
          </a:xfrm>
          <a:prstGeom prst="circular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lnSpc>
                <a:spcPct val="100000"/>
              </a:lnSpc>
            </a:pPr>
            <a:endParaRPr lang="en-US" sz="3600" kern="1200">
              <a:solidFill>
                <a:prstClr val="black"/>
              </a:solidFill>
              <a:latin typeface="Aptos" panose="02110004020202020204"/>
            </a:endParaRPr>
          </a:p>
        </p:txBody>
      </p:sp>
      <p:sp>
        <p:nvSpPr>
          <p:cNvPr id="2" name="Oval 1">
            <a:extLst>
              <a:ext uri="{FF2B5EF4-FFF2-40B4-BE49-F238E27FC236}">
                <a16:creationId xmlns:a16="http://schemas.microsoft.com/office/drawing/2014/main" id="{CC39AA79-86EE-BE77-9161-6E71BC16E36C}"/>
              </a:ext>
            </a:extLst>
          </p:cNvPr>
          <p:cNvSpPr/>
          <p:nvPr/>
        </p:nvSpPr>
        <p:spPr>
          <a:xfrm>
            <a:off x="23037800" y="12350417"/>
            <a:ext cx="1680672" cy="1680672"/>
          </a:xfrm>
          <a:prstGeom prst="ellipse">
            <a:avLst/>
          </a:prstGeom>
          <a:solidFill>
            <a:srgbClr val="0047BA"/>
          </a:solidFill>
          <a:ln w="19050" cap="flat">
            <a:solidFill>
              <a:srgbClr val="0047BA"/>
            </a:solid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ndParaRPr>
          </a:p>
        </p:txBody>
      </p:sp>
      <p:sp>
        <p:nvSpPr>
          <p:cNvPr id="3" name="Shape 1493">
            <a:extLst>
              <a:ext uri="{FF2B5EF4-FFF2-40B4-BE49-F238E27FC236}">
                <a16:creationId xmlns:a16="http://schemas.microsoft.com/office/drawing/2014/main" id="{14619A43-CF87-29F0-15A2-C4EB3664EDE1}"/>
              </a:ext>
            </a:extLst>
          </p:cNvPr>
          <p:cNvSpPr txBox="1">
            <a:spLocks/>
          </p:cNvSpPr>
          <p:nvPr/>
        </p:nvSpPr>
        <p:spPr>
          <a:xfrm>
            <a:off x="23608148" y="12983820"/>
            <a:ext cx="445635"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a:lstStyle>
          <a:p>
            <a:fld id="{86CB4B4D-7CA3-9044-876B-883B54F8677D}" type="slidenum">
              <a:rPr lang="en-US">
                <a:solidFill>
                  <a:srgbClr val="FFFFFF"/>
                </a:solidFill>
                <a:latin typeface="Arial" panose="020B0604020202020204"/>
              </a:rPr>
              <a:pPr/>
              <a:t>8</a:t>
            </a:fld>
            <a:endParaRPr lang="en-US">
              <a:solidFill>
                <a:srgbClr val="FFFFFF"/>
              </a:solidFill>
              <a:latin typeface="Arial" panose="020B0604020202020204"/>
            </a:endParaRPr>
          </a:p>
        </p:txBody>
      </p:sp>
      <p:pic>
        <p:nvPicPr>
          <p:cNvPr id="4" name="Picture 3" descr="A white circle with blue text&#10;&#10;Description automatically generated">
            <a:extLst>
              <a:ext uri="{FF2B5EF4-FFF2-40B4-BE49-F238E27FC236}">
                <a16:creationId xmlns:a16="http://schemas.microsoft.com/office/drawing/2014/main" id="{D1F9CBC9-60DB-1F17-4E33-D11FC2A90759}"/>
              </a:ext>
            </a:extLst>
          </p:cNvPr>
          <p:cNvPicPr>
            <a:picLocks noChangeAspect="1"/>
          </p:cNvPicPr>
          <p:nvPr/>
        </p:nvPicPr>
        <p:blipFill>
          <a:blip r:embed="rId4"/>
          <a:stretch>
            <a:fillRect/>
          </a:stretch>
        </p:blipFill>
        <p:spPr>
          <a:xfrm>
            <a:off x="371742" y="217920"/>
            <a:ext cx="2904858" cy="2837616"/>
          </a:xfrm>
          <a:prstGeom prst="rect">
            <a:avLst/>
          </a:prstGeom>
        </p:spPr>
      </p:pic>
      <p:sp>
        <p:nvSpPr>
          <p:cNvPr id="7" name="TextBox 6">
            <a:extLst>
              <a:ext uri="{FF2B5EF4-FFF2-40B4-BE49-F238E27FC236}">
                <a16:creationId xmlns:a16="http://schemas.microsoft.com/office/drawing/2014/main" id="{1D848B66-ECD6-69F6-6CCD-B414DAC22329}"/>
              </a:ext>
            </a:extLst>
          </p:cNvPr>
          <p:cNvSpPr txBox="1"/>
          <p:nvPr/>
        </p:nvSpPr>
        <p:spPr>
          <a:xfrm>
            <a:off x="1128354" y="1240874"/>
            <a:ext cx="13715215" cy="822789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560" normalizeH="0" baseline="0" noProof="0" dirty="0">
                <a:ln>
                  <a:noFill/>
                </a:ln>
                <a:solidFill>
                  <a:srgbClr val="0047BA"/>
                </a:solidFill>
                <a:effectLst/>
                <a:uLnTx/>
                <a:uFillTx/>
                <a:latin typeface="Replica Pro Regular" panose="02000503030000020004" pitchFamily="2" charset="77"/>
                <a:cs typeface="Arial" panose="020B0604020202020204" pitchFamily="34" charset="0"/>
                <a:sym typeface="Montserrat Semi Bold"/>
              </a:rPr>
              <a:t>      Chunking: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8800" spc="560" dirty="0">
                <a:solidFill>
                  <a:srgbClr val="0047BA"/>
                </a:solidFill>
                <a:latin typeface="Replica Pro Regular" panose="02000503030000020004" pitchFamily="2" charset="77"/>
                <a:cs typeface="Arial" panose="020B0604020202020204" pitchFamily="34" charset="0"/>
                <a:sym typeface="Montserrat Semi Bold"/>
              </a:rPr>
              <a:t>     Preferable Method</a:t>
            </a:r>
            <a:endParaRPr kumimoji="0" lang="en-US" sz="8800" b="0" i="0" u="none" strike="noStrike" kern="0" cap="none" spc="560" normalizeH="0" baseline="0" noProof="0" dirty="0">
              <a:ln>
                <a:noFill/>
              </a:ln>
              <a:solidFill>
                <a:srgbClr val="0047BA"/>
              </a:solidFill>
              <a:effectLst/>
              <a:uLnTx/>
              <a:uFillTx/>
              <a:latin typeface="Replica Pro Regular" panose="02000503030000020004" pitchFamily="2" charset="77"/>
              <a:cs typeface="Arial" panose="020B0604020202020204" pitchFamily="34" charset="0"/>
              <a:sym typeface="Montserrat Semi Bold"/>
            </a:endParaRPr>
          </a:p>
          <a:p>
            <a:pPr marR="0" lvl="0" defTabSz="914400" eaLnBrk="1" fontAlgn="auto" latinLnBrk="0" hangingPunct="1">
              <a:lnSpc>
                <a:spcPct val="100000"/>
              </a:lnSpc>
              <a:spcBef>
                <a:spcPts val="0"/>
              </a:spcBef>
              <a:spcAft>
                <a:spcPts val="0"/>
              </a:spcAft>
              <a:buClrTx/>
              <a:buSzTx/>
              <a:tabLst/>
              <a:defRPr/>
            </a:pPr>
            <a:endPar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lang="en-US" sz="4400" dirty="0">
              <a:solidFill>
                <a:srgbClr val="000000"/>
              </a:solidFill>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brackets are below the wires to be transferred</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 properly “topped” example, where the pole</a:t>
            </a:r>
            <a:r>
              <a:rPr lang="en-US" sz="4400" dirty="0">
                <a:solidFill>
                  <a:srgbClr val="000000"/>
                </a:solidFill>
                <a:latin typeface="Helvetica" panose="020B0604020202020204" pitchFamily="34" charset="0"/>
                <a:cs typeface="Helvetica" panose="020B0604020202020204" pitchFamily="34" charset="0"/>
              </a:rPr>
              <a:t> </a:t>
            </a:r>
            <a:r>
              <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is cut above the next wire to be transferred</a:t>
            </a:r>
          </a:p>
          <a:p>
            <a:pPr marR="0" lvl="0" defTabSz="914400" eaLnBrk="1" fontAlgn="auto" latinLnBrk="0" hangingPunct="1">
              <a:lnSpc>
                <a:spcPct val="100000"/>
              </a:lnSpc>
              <a:spcBef>
                <a:spcPts val="0"/>
              </a:spcBef>
              <a:spcAft>
                <a:spcPts val="0"/>
              </a:spcAft>
              <a:buClrTx/>
              <a:buSzTx/>
              <a:tabLst/>
              <a:defRPr/>
            </a:pPr>
            <a:endParaRPr lang="en-US" sz="4400" dirty="0">
              <a:solidFill>
                <a:srgbClr val="000000"/>
              </a:solidFill>
              <a:latin typeface="Helvetica" panose="020B0604020202020204" pitchFamily="34" charset="0"/>
              <a:cs typeface="Helvetica" panose="020B0604020202020204" pitchFamily="34" charset="0"/>
            </a:endParaRP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srgbClr val="000000"/>
                </a:solidFill>
                <a:latin typeface="Helvetica" panose="020B0604020202020204" pitchFamily="34" charset="0"/>
                <a:cs typeface="Helvetica" panose="020B0604020202020204" pitchFamily="34" charset="0"/>
              </a:rPr>
              <a:t>Simple “up and over” transfer to the new pole</a:t>
            </a:r>
            <a:endParaRPr kumimoji="0" lang="en-US" sz="4400" b="0" i="0" u="none" strike="noStrike" kern="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746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6767-1B08-E14F-5C14-EF5D4829098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35004F9-53D4-1507-B720-BCE659542900}"/>
              </a:ext>
            </a:extLst>
          </p:cNvPr>
          <p:cNvPicPr>
            <a:picLocks noChangeAspect="1"/>
          </p:cNvPicPr>
          <p:nvPr/>
        </p:nvPicPr>
        <p:blipFill rotWithShape="1">
          <a:blip r:embed="rId2">
            <a:extLst>
              <a:ext uri="{28A0092B-C50C-407E-A947-70E740481C1C}">
                <a14:useLocalDpi xmlns:a14="http://schemas.microsoft.com/office/drawing/2010/main" val="0"/>
              </a:ext>
            </a:extLst>
          </a:blip>
          <a:srcRect t="15194" b="3442"/>
          <a:stretch/>
        </p:blipFill>
        <p:spPr>
          <a:xfrm>
            <a:off x="8554720" y="0"/>
            <a:ext cx="15829280" cy="13716000"/>
          </a:xfrm>
          <a:prstGeom prst="rect">
            <a:avLst/>
          </a:prstGeom>
          <a:noFill/>
        </p:spPr>
      </p:pic>
      <p:grpSp>
        <p:nvGrpSpPr>
          <p:cNvPr id="2" name="Group 1">
            <a:extLst>
              <a:ext uri="{FF2B5EF4-FFF2-40B4-BE49-F238E27FC236}">
                <a16:creationId xmlns:a16="http://schemas.microsoft.com/office/drawing/2014/main" id="{3E7837A9-7998-D21A-029D-C948D49E8409}"/>
              </a:ext>
            </a:extLst>
          </p:cNvPr>
          <p:cNvGrpSpPr/>
          <p:nvPr/>
        </p:nvGrpSpPr>
        <p:grpSpPr>
          <a:xfrm>
            <a:off x="498763" y="1397202"/>
            <a:ext cx="11285516" cy="10921596"/>
            <a:chOff x="0" y="719533"/>
            <a:chExt cx="11285516" cy="10921596"/>
          </a:xfrm>
        </p:grpSpPr>
        <p:pic>
          <p:nvPicPr>
            <p:cNvPr id="10" name="Picture 9" descr="A blue circle with white text&#10;&#10;Description automatically generated">
              <a:extLst>
                <a:ext uri="{FF2B5EF4-FFF2-40B4-BE49-F238E27FC236}">
                  <a16:creationId xmlns:a16="http://schemas.microsoft.com/office/drawing/2014/main" id="{06D90D25-228F-89D3-CF42-7B7AFA80483D}"/>
                </a:ext>
              </a:extLst>
            </p:cNvPr>
            <p:cNvPicPr>
              <a:picLocks noChangeAspect="1"/>
            </p:cNvPicPr>
            <p:nvPr/>
          </p:nvPicPr>
          <p:blipFill>
            <a:blip r:embed="rId3"/>
            <a:stretch>
              <a:fillRect/>
            </a:stretch>
          </p:blipFill>
          <p:spPr>
            <a:xfrm>
              <a:off x="1275303" y="719533"/>
              <a:ext cx="8734910" cy="8603013"/>
            </a:xfrm>
            <a:prstGeom prst="rect">
              <a:avLst/>
            </a:prstGeom>
          </p:spPr>
        </p:pic>
        <p:sp>
          <p:nvSpPr>
            <p:cNvPr id="12" name="TextBox 11">
              <a:extLst>
                <a:ext uri="{FF2B5EF4-FFF2-40B4-BE49-F238E27FC236}">
                  <a16:creationId xmlns:a16="http://schemas.microsoft.com/office/drawing/2014/main" id="{FAFDC58A-584C-B16F-A535-EFE64572D0B7}"/>
                </a:ext>
              </a:extLst>
            </p:cNvPr>
            <p:cNvSpPr txBox="1"/>
            <p:nvPr/>
          </p:nvSpPr>
          <p:spPr>
            <a:xfrm>
              <a:off x="0" y="9322546"/>
              <a:ext cx="1128551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0047BA"/>
                  </a:solidFill>
                  <a:effectLst/>
                  <a:uLnTx/>
                  <a:uFillTx/>
                  <a:latin typeface="Replica Pro Regular"/>
                  <a:ea typeface="+mn-ea"/>
                  <a:cs typeface="Segoe UI"/>
                  <a:sym typeface="Helvetica Light"/>
                </a:rPr>
                <a:t>Conclusion of Topic 1 Presentation</a:t>
              </a:r>
            </a:p>
          </p:txBody>
        </p:sp>
      </p:grpSp>
    </p:spTree>
    <p:extLst>
      <p:ext uri="{BB962C8B-B14F-4D97-AF65-F5344CB8AC3E}">
        <p14:creationId xmlns:p14="http://schemas.microsoft.com/office/powerpoint/2010/main" val="372623666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CTA">
  <a:themeElements>
    <a:clrScheme name="0047BA 1">
      <a:dk1>
        <a:srgbClr val="000000"/>
      </a:dk1>
      <a:lt1>
        <a:srgbClr val="FFFFFF"/>
      </a:lt1>
      <a:dk2>
        <a:srgbClr val="242852"/>
      </a:dk2>
      <a:lt2>
        <a:srgbClr val="ACCBF9"/>
      </a:lt2>
      <a:accent1>
        <a:srgbClr val="0047BA"/>
      </a:accent1>
      <a:accent2>
        <a:srgbClr val="629DD1"/>
      </a:accent2>
      <a:accent3>
        <a:srgbClr val="297FD5"/>
      </a:accent3>
      <a:accent4>
        <a:srgbClr val="7F8FA9"/>
      </a:accent4>
      <a:accent5>
        <a:srgbClr val="0047BA"/>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ECTA" id="{EC581AFB-FFB2-5D47-B5AA-35C18CCE8091}" vid="{6D5B31C1-0A7F-4C49-8604-466FF620F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Tim  Wilkerson</DisplayName>
        <AccountId>19</AccountId>
        <AccountType/>
      </UserInfo>
      <UserInfo>
        <DisplayName>Seth Caplan</DisplayName>
        <AccountId>17</AccountId>
        <AccountType/>
      </UserInfo>
      <UserInfo>
        <DisplayName>Anna Lucey</DisplayName>
        <AccountId>16</AccountId>
        <AccountType/>
      </UserInfo>
      <UserInfo>
        <DisplayName>David Soutter</DisplayName>
        <AccountId>18</AccountId>
        <AccountType/>
      </UserInfo>
    </SharedWithUsers>
    <lcf76f155ced4ddcb4097134ff3c332f xmlns="5144e9f8-d028-4b34-9a0b-fdee0e5e500e">
      <Terms xmlns="http://schemas.microsoft.com/office/infopath/2007/PartnerControls"/>
    </lcf76f155ced4ddcb4097134ff3c332f>
    <TaxCatchAll xmlns="fdcd57df-05e8-4749-9cc8-5afe3dcd00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965BC66AD5D04E9A23FB5221A975F9" ma:contentTypeVersion="17" ma:contentTypeDescription="Create a new document." ma:contentTypeScope="" ma:versionID="af3d8b20920c1437d727cace1d79eba6">
  <xsd:schema xmlns:xsd="http://www.w3.org/2001/XMLSchema" xmlns:xs="http://www.w3.org/2001/XMLSchema" xmlns:p="http://schemas.microsoft.com/office/2006/metadata/properties" xmlns:ns2="5144e9f8-d028-4b34-9a0b-fdee0e5e500e" xmlns:ns3="fdcd57df-05e8-4749-9cc8-5afe3dcd00a5" targetNamespace="http://schemas.microsoft.com/office/2006/metadata/properties" ma:root="true" ma:fieldsID="68fbba06969c665ef9651bcaf0906c41" ns2:_="" ns3:_="">
    <xsd:import namespace="5144e9f8-d028-4b34-9a0b-fdee0e5e500e"/>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4e9f8-d028-4b34-9a0b-fdee0e5e5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b7a541-7184-4c12-9f5b-fab6ad12ba43}"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67CEB-58E0-4EE4-ACDA-B00FDDDCE189}">
  <ds:schemaRefs>
    <ds:schemaRef ds:uri="http://schemas.microsoft.com/sharepoint/v3/contenttype/forms"/>
  </ds:schemaRefs>
</ds:datastoreItem>
</file>

<file path=customXml/itemProps2.xml><?xml version="1.0" encoding="utf-8"?>
<ds:datastoreItem xmlns:ds="http://schemas.openxmlformats.org/officeDocument/2006/customXml" ds:itemID="{ABB5A200-46C8-468C-90EE-A3E7DD1D6855}">
  <ds:schemaRefs>
    <ds:schemaRef ds:uri="http://purl.org/dc/dcmitype/"/>
    <ds:schemaRef ds:uri="http://schemas.microsoft.com/office/infopath/2007/PartnerControls"/>
    <ds:schemaRef ds:uri="94ebf36f-cc28-4eb5-b42d-a56a2c44a519"/>
    <ds:schemaRef ds:uri="ae9e410c-cf9b-4a90-a684-5c4d4610b53b"/>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2A77C9E5-A03B-44F9-81EE-805465E1DCA6}"/>
</file>

<file path=docProps/app.xml><?xml version="1.0" encoding="utf-8"?>
<Properties xmlns="http://schemas.openxmlformats.org/officeDocument/2006/extended-properties" xmlns:vt="http://schemas.openxmlformats.org/officeDocument/2006/docPropsVTypes">
  <Template>NECTA</Template>
  <TotalTime>178</TotalTime>
  <Words>1427</Words>
  <Application>Microsoft Office PowerPoint</Application>
  <PresentationFormat>Custom</PresentationFormat>
  <Paragraphs>176</Paragraphs>
  <Slides>24</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TimesNewRoman</vt:lpstr>
      <vt:lpstr>Helvetica</vt:lpstr>
      <vt:lpstr>Montserrat Light</vt:lpstr>
      <vt:lpstr>Helvetica New</vt:lpstr>
      <vt:lpstr>Aptos Display</vt:lpstr>
      <vt:lpstr>Aptos</vt:lpstr>
      <vt:lpstr>Replica Pro Regular</vt:lpstr>
      <vt:lpstr>TimesNewRoman,Italic</vt:lpstr>
      <vt:lpstr>Arial</vt:lpstr>
      <vt:lpstr>Courier New</vt:lpstr>
      <vt:lpstr>NECTA</vt:lpstr>
      <vt:lpstr>Office Theme</vt:lpstr>
      <vt:lpstr>PowerPoint Presentation</vt:lpstr>
      <vt:lpstr>PowerPoint Presentation</vt:lpstr>
      <vt:lpstr>PowerPoint Presentation</vt:lpstr>
      <vt:lpstr>Our Members</vt:lpstr>
      <vt:lpstr>Topic 1          Technical, Safety, and Engineering Considerations  for Pole Attachments </vt:lpstr>
      <vt:lpstr>Pole Owners and Attachers  Work Well Together </vt:lpstr>
      <vt:lpstr>PowerPoint Presentation</vt:lpstr>
      <vt:lpstr>PowerPoint Presentation</vt:lpstr>
      <vt:lpstr>PowerPoint Presentation</vt:lpstr>
      <vt:lpstr>Topic 3          Attachment Applications, Survey, and Make-Ready Work and Associated Costs </vt:lpstr>
      <vt:lpstr>Timeline Exemptions –  Already in FCC Rules           </vt:lpstr>
      <vt:lpstr>Timeline Exemptions –          Already in Pole Attachment Agreements           </vt:lpstr>
      <vt:lpstr>Self Help–  No Statutory Impediment           </vt:lpstr>
      <vt:lpstr>FCC Rules Fully  Compensate Pole Owners           </vt:lpstr>
      <vt:lpstr>In Conclusion:  A Quote from the FCC           </vt:lpstr>
      <vt:lpstr>PowerPoint Presentation</vt:lpstr>
      <vt:lpstr>Topic 6 Massachusetts Formula and Inputs </vt:lpstr>
      <vt:lpstr>Average Pole Height </vt:lpstr>
      <vt:lpstr>Appurtenance Factor </vt:lpstr>
      <vt:lpstr>Tariffing &amp; Transparency </vt:lpstr>
      <vt:lpstr>PowerPoint Presentation</vt:lpstr>
      <vt:lpstr>Topic 7          Memorandum of Agreement and Dispute Resolution </vt:lpstr>
      <vt:lpstr>Expedited Dispute Resolution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David C. Soutter</dc:creator>
  <cp:keywords/>
  <dc:description/>
  <cp:lastModifiedBy>David Soutter</cp:lastModifiedBy>
  <cp:revision>13</cp:revision>
  <dcterms:modified xsi:type="dcterms:W3CDTF">2025-06-09T20:25:13Z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0x010100C0965BC66AD5D04E9A23FB5221A975F9</vt:lpwstr>
  </property>
</Properties>
</file>