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2.xml" ContentType="application/vnd.openxmlformats-officedocument.drawingml.chart+xml"/>
  <Override PartName="/ppt/drawings/drawing1.xml" ContentType="application/vnd.openxmlformats-officedocument.drawingml.chartshapes+xml"/>
  <Override PartName="/ppt/charts/chart3.xml" ContentType="application/vnd.openxmlformats-officedocument.drawingml.chart+xml"/>
  <Override PartName="/ppt/drawings/drawing2.xml" ContentType="application/vnd.openxmlformats-officedocument.drawingml.chartshapes+xml"/>
  <Override PartName="/ppt/notesSlides/notesSlide11.xml" ContentType="application/vnd.openxmlformats-officedocument.presentationml.notesSlide+xml"/>
  <Override PartName="/ppt/charts/chart4.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5.xml" ContentType="application/vnd.openxmlformats-officedocument.drawingml.chart+xml"/>
  <Override PartName="/ppt/drawings/drawing3.xml" ContentType="application/vnd.openxmlformats-officedocument.drawingml.chartshapes+xml"/>
  <Override PartName="/ppt/notesSlides/notesSlide14.xml" ContentType="application/vnd.openxmlformats-officedocument.presentationml.notesSlide+xml"/>
  <Override PartName="/ppt/charts/chart6.xml" ContentType="application/vnd.openxmlformats-officedocument.drawingml.chart+xml"/>
  <Override PartName="/ppt/notesSlides/notesSlide15.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notesSlides/notesSlide16.xml" ContentType="application/vnd.openxmlformats-officedocument.presentationml.notesSlide+xml"/>
  <Override PartName="/ppt/charts/chart9.xml" ContentType="application/vnd.openxmlformats-officedocument.drawingml.chart+xml"/>
  <Override PartName="/ppt/drawings/drawing4.xml" ContentType="application/vnd.openxmlformats-officedocument.drawingml.chartshape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0.xml" ContentType="application/vnd.openxmlformats-officedocument.presentationml.notesSlide+xml"/>
  <Override PartName="/ppt/charts/chart10.xml" ContentType="application/vnd.openxmlformats-officedocument.drawingml.chart+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11.xml" ContentType="application/vnd.openxmlformats-officedocument.drawingml.chart+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32"/>
  </p:notesMasterIdLst>
  <p:handoutMasterIdLst>
    <p:handoutMasterId r:id="rId33"/>
  </p:handoutMasterIdLst>
  <p:sldIdLst>
    <p:sldId id="308" r:id="rId3"/>
    <p:sldId id="294" r:id="rId4"/>
    <p:sldId id="276" r:id="rId5"/>
    <p:sldId id="277" r:id="rId6"/>
    <p:sldId id="258" r:id="rId7"/>
    <p:sldId id="279" r:id="rId8"/>
    <p:sldId id="273" r:id="rId9"/>
    <p:sldId id="275" r:id="rId10"/>
    <p:sldId id="290" r:id="rId11"/>
    <p:sldId id="291" r:id="rId12"/>
    <p:sldId id="292" r:id="rId13"/>
    <p:sldId id="280" r:id="rId14"/>
    <p:sldId id="295" r:id="rId15"/>
    <p:sldId id="296" r:id="rId16"/>
    <p:sldId id="281" r:id="rId17"/>
    <p:sldId id="297" r:id="rId18"/>
    <p:sldId id="283" r:id="rId19"/>
    <p:sldId id="298" r:id="rId20"/>
    <p:sldId id="303" r:id="rId21"/>
    <p:sldId id="271" r:id="rId22"/>
    <p:sldId id="284" r:id="rId23"/>
    <p:sldId id="305" r:id="rId24"/>
    <p:sldId id="304" r:id="rId25"/>
    <p:sldId id="300" r:id="rId26"/>
    <p:sldId id="301" r:id="rId27"/>
    <p:sldId id="262" r:id="rId28"/>
    <p:sldId id="302" r:id="rId29"/>
    <p:sldId id="293" r:id="rId30"/>
    <p:sldId id="306" r:id="rId3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Dorothée Alsentzer" initials="DA" lastIdx="16" clrIdx="0"/>
  <p:cmAuthor id="1" name="Goody, Michele (EHS)" initials="GM" lastIdx="7" clrIdx="1"/>
  <p:cmAuthor id="2" name="Henry, Alexis" initials="HA" lastIdx="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AD8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44" autoAdjust="0"/>
    <p:restoredTop sz="90935" autoAdjust="0"/>
  </p:normalViewPr>
  <p:slideViewPr>
    <p:cSldViewPr snapToGrid="0" snapToObjects="1">
      <p:cViewPr>
        <p:scale>
          <a:sx n="75" d="100"/>
          <a:sy n="75" d="100"/>
        </p:scale>
        <p:origin x="-762" y="-1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Series 1</c:v>
                </c:pt>
              </c:strCache>
            </c:strRef>
          </c:tx>
          <c:invertIfNegative val="0"/>
          <c:dLbls>
            <c:txPr>
              <a:bodyPr/>
              <a:lstStyle/>
              <a:p>
                <a:pPr>
                  <a:defRPr sz="1600" baseline="0"/>
                </a:pPr>
                <a:endParaRPr lang="en-US"/>
              </a:p>
            </c:txPr>
            <c:showLegendKey val="0"/>
            <c:showVal val="1"/>
            <c:showCatName val="0"/>
            <c:showSerName val="0"/>
            <c:showPercent val="0"/>
            <c:showBubbleSize val="0"/>
            <c:showLeaderLines val="0"/>
          </c:dLbls>
          <c:cat>
            <c:strRef>
              <c:f>Sheet1!$A$2:$A$10</c:f>
              <c:strCache>
                <c:ptCount val="9"/>
                <c:pt idx="0">
                  <c:v>Other </c:v>
                </c:pt>
                <c:pt idx="1">
                  <c:v>Alcohol/drug abuse</c:v>
                </c:pt>
                <c:pt idx="2">
                  <c:v>Developmental disability</c:v>
                </c:pt>
                <c:pt idx="3">
                  <c:v>Hearing loss/Deaf</c:v>
                </c:pt>
                <c:pt idx="4">
                  <c:v>Learning disability</c:v>
                </c:pt>
                <c:pt idx="5">
                  <c:v>Visual impairment/Blind</c:v>
                </c:pt>
                <c:pt idx="6">
                  <c:v>Long-term illness</c:v>
                </c:pt>
                <c:pt idx="7">
                  <c:v>Physical/mobility disability</c:v>
                </c:pt>
                <c:pt idx="8">
                  <c:v>Mental/psychiatric disability </c:v>
                </c:pt>
              </c:strCache>
            </c:strRef>
          </c:cat>
          <c:val>
            <c:numRef>
              <c:f>Sheet1!$B$2:$B$10</c:f>
              <c:numCache>
                <c:formatCode>0%</c:formatCode>
                <c:ptCount val="9"/>
                <c:pt idx="0">
                  <c:v>0.26</c:v>
                </c:pt>
                <c:pt idx="1">
                  <c:v>0.09</c:v>
                </c:pt>
                <c:pt idx="2">
                  <c:v>0.11</c:v>
                </c:pt>
                <c:pt idx="3">
                  <c:v>0.15</c:v>
                </c:pt>
                <c:pt idx="4">
                  <c:v>0.27</c:v>
                </c:pt>
                <c:pt idx="5">
                  <c:v>0.28999999999999998</c:v>
                </c:pt>
                <c:pt idx="6">
                  <c:v>0.47</c:v>
                </c:pt>
                <c:pt idx="7">
                  <c:v>0.56999999999999995</c:v>
                </c:pt>
                <c:pt idx="8">
                  <c:v>0.67</c:v>
                </c:pt>
              </c:numCache>
            </c:numRef>
          </c:val>
        </c:ser>
        <c:dLbls>
          <c:showLegendKey val="0"/>
          <c:showVal val="0"/>
          <c:showCatName val="0"/>
          <c:showSerName val="0"/>
          <c:showPercent val="0"/>
          <c:showBubbleSize val="0"/>
        </c:dLbls>
        <c:gapWidth val="48"/>
        <c:axId val="43522304"/>
        <c:axId val="43524096"/>
      </c:barChart>
      <c:catAx>
        <c:axId val="43522304"/>
        <c:scaling>
          <c:orientation val="minMax"/>
        </c:scaling>
        <c:delete val="0"/>
        <c:axPos val="l"/>
        <c:majorTickMark val="out"/>
        <c:minorTickMark val="none"/>
        <c:tickLblPos val="nextTo"/>
        <c:txPr>
          <a:bodyPr/>
          <a:lstStyle/>
          <a:p>
            <a:pPr>
              <a:defRPr sz="1600"/>
            </a:pPr>
            <a:endParaRPr lang="en-US"/>
          </a:p>
        </c:txPr>
        <c:crossAx val="43524096"/>
        <c:crosses val="autoZero"/>
        <c:auto val="1"/>
        <c:lblAlgn val="ctr"/>
        <c:lblOffset val="100"/>
        <c:noMultiLvlLbl val="0"/>
      </c:catAx>
      <c:valAx>
        <c:axId val="43524096"/>
        <c:scaling>
          <c:orientation val="minMax"/>
          <c:max val="1"/>
          <c:min val="0"/>
        </c:scaling>
        <c:delete val="0"/>
        <c:axPos val="b"/>
        <c:numFmt formatCode="0%" sourceLinked="1"/>
        <c:majorTickMark val="out"/>
        <c:minorTickMark val="none"/>
        <c:tickLblPos val="nextTo"/>
        <c:txPr>
          <a:bodyPr/>
          <a:lstStyle/>
          <a:p>
            <a:pPr>
              <a:defRPr sz="1200"/>
            </a:pPr>
            <a:endParaRPr lang="en-US"/>
          </a:p>
        </c:txPr>
        <c:crossAx val="4352230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Column1</c:v>
                </c:pt>
              </c:strCache>
            </c:strRef>
          </c:tx>
          <c:dLbls>
            <c:showLegendKey val="0"/>
            <c:showVal val="1"/>
            <c:showCatName val="0"/>
            <c:showSerName val="0"/>
            <c:showPercent val="0"/>
            <c:showBubbleSize val="0"/>
            <c:showLeaderLines val="1"/>
          </c:dLbls>
          <c:cat>
            <c:strRef>
              <c:f>Sheet1!$A$2:$A$5</c:f>
              <c:strCache>
                <c:ptCount val="4"/>
                <c:pt idx="0">
                  <c:v>Yes</c:v>
                </c:pt>
                <c:pt idx="1">
                  <c:v>No</c:v>
                </c:pt>
                <c:pt idx="2">
                  <c:v>Not sure</c:v>
                </c:pt>
                <c:pt idx="3">
                  <c:v>Declined</c:v>
                </c:pt>
              </c:strCache>
            </c:strRef>
          </c:cat>
          <c:val>
            <c:numRef>
              <c:f>Sheet1!$B$2:$B$5</c:f>
              <c:numCache>
                <c:formatCode>0%</c:formatCode>
                <c:ptCount val="4"/>
                <c:pt idx="0">
                  <c:v>0.38</c:v>
                </c:pt>
                <c:pt idx="1">
                  <c:v>0.24</c:v>
                </c:pt>
                <c:pt idx="2">
                  <c:v>0.35</c:v>
                </c:pt>
                <c:pt idx="3">
                  <c:v>0.04</c:v>
                </c:pt>
              </c:numCache>
            </c:numRef>
          </c:val>
        </c:ser>
        <c:dLbls>
          <c:showLegendKey val="0"/>
          <c:showVal val="0"/>
          <c:showCatName val="0"/>
          <c:showSerName val="0"/>
          <c:showPercent val="0"/>
          <c:showBubbleSize val="0"/>
          <c:showLeaderLines val="1"/>
        </c:dLbls>
        <c:firstSliceAng val="0"/>
      </c:pieChart>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Sheet1!$B$3</c:f>
              <c:strCache>
                <c:ptCount val="1"/>
                <c:pt idx="0">
                  <c:v>Use/need a service</c:v>
                </c:pt>
              </c:strCache>
            </c:strRef>
          </c:tx>
          <c:invertIfNegative val="0"/>
          <c:dLbls>
            <c:txPr>
              <a:bodyPr/>
              <a:lstStyle/>
              <a:p>
                <a:pPr>
                  <a:defRPr sz="1600" baseline="0"/>
                </a:pPr>
                <a:endParaRPr lang="en-US"/>
              </a:p>
            </c:txPr>
            <c:showLegendKey val="0"/>
            <c:showVal val="1"/>
            <c:showCatName val="0"/>
            <c:showSerName val="0"/>
            <c:showPercent val="0"/>
            <c:showBubbleSize val="0"/>
            <c:showLeaderLines val="0"/>
          </c:dLbls>
          <c:cat>
            <c:strRef>
              <c:f>Sheet1!$C$2:$D$2</c:f>
              <c:strCache>
                <c:ptCount val="2"/>
                <c:pt idx="0">
                  <c:v>Medical Services</c:v>
                </c:pt>
                <c:pt idx="1">
                  <c:v>Long Term Services/Supports</c:v>
                </c:pt>
              </c:strCache>
            </c:strRef>
          </c:cat>
          <c:val>
            <c:numRef>
              <c:f>Sheet1!$C$3:$D$3</c:f>
              <c:numCache>
                <c:formatCode>0%</c:formatCode>
                <c:ptCount val="2"/>
                <c:pt idx="0">
                  <c:v>0.94</c:v>
                </c:pt>
                <c:pt idx="1">
                  <c:v>0.59</c:v>
                </c:pt>
              </c:numCache>
            </c:numRef>
          </c:val>
        </c:ser>
        <c:ser>
          <c:idx val="1"/>
          <c:order val="1"/>
          <c:tx>
            <c:strRef>
              <c:f>Sheet1!$B$4</c:f>
              <c:strCache>
                <c:ptCount val="1"/>
                <c:pt idx="0">
                  <c:v>Had unmet need for a service</c:v>
                </c:pt>
              </c:strCache>
            </c:strRef>
          </c:tx>
          <c:invertIfNegative val="0"/>
          <c:dLbls>
            <c:txPr>
              <a:bodyPr/>
              <a:lstStyle/>
              <a:p>
                <a:pPr>
                  <a:defRPr sz="1600" baseline="0"/>
                </a:pPr>
                <a:endParaRPr lang="en-US"/>
              </a:p>
            </c:txPr>
            <c:showLegendKey val="0"/>
            <c:showVal val="1"/>
            <c:showCatName val="0"/>
            <c:showSerName val="0"/>
            <c:showPercent val="0"/>
            <c:showBubbleSize val="0"/>
            <c:showLeaderLines val="0"/>
          </c:dLbls>
          <c:cat>
            <c:strRef>
              <c:f>Sheet1!$C$2:$D$2</c:f>
              <c:strCache>
                <c:ptCount val="2"/>
                <c:pt idx="0">
                  <c:v>Medical Services</c:v>
                </c:pt>
                <c:pt idx="1">
                  <c:v>Long Term Services/Supports</c:v>
                </c:pt>
              </c:strCache>
            </c:strRef>
          </c:cat>
          <c:val>
            <c:numRef>
              <c:f>Sheet1!$C$4:$D$4</c:f>
              <c:numCache>
                <c:formatCode>0%</c:formatCode>
                <c:ptCount val="2"/>
                <c:pt idx="0">
                  <c:v>0.16</c:v>
                </c:pt>
                <c:pt idx="1">
                  <c:v>0.34</c:v>
                </c:pt>
              </c:numCache>
            </c:numRef>
          </c:val>
        </c:ser>
        <c:dLbls>
          <c:showLegendKey val="0"/>
          <c:showVal val="0"/>
          <c:showCatName val="0"/>
          <c:showSerName val="0"/>
          <c:showPercent val="0"/>
          <c:showBubbleSize val="0"/>
        </c:dLbls>
        <c:gapWidth val="150"/>
        <c:overlap val="-11"/>
        <c:axId val="143750656"/>
        <c:axId val="143752192"/>
      </c:barChart>
      <c:catAx>
        <c:axId val="143750656"/>
        <c:scaling>
          <c:orientation val="minMax"/>
        </c:scaling>
        <c:delete val="0"/>
        <c:axPos val="b"/>
        <c:majorTickMark val="out"/>
        <c:minorTickMark val="none"/>
        <c:tickLblPos val="nextTo"/>
        <c:txPr>
          <a:bodyPr/>
          <a:lstStyle/>
          <a:p>
            <a:pPr>
              <a:defRPr sz="1600"/>
            </a:pPr>
            <a:endParaRPr lang="en-US"/>
          </a:p>
        </c:txPr>
        <c:crossAx val="143752192"/>
        <c:crosses val="autoZero"/>
        <c:auto val="1"/>
        <c:lblAlgn val="ctr"/>
        <c:lblOffset val="100"/>
        <c:noMultiLvlLbl val="0"/>
      </c:catAx>
      <c:valAx>
        <c:axId val="143752192"/>
        <c:scaling>
          <c:orientation val="minMax"/>
        </c:scaling>
        <c:delete val="0"/>
        <c:axPos val="l"/>
        <c:majorGridlines>
          <c:spPr>
            <a:ln>
              <a:noFill/>
            </a:ln>
          </c:spPr>
        </c:majorGridlines>
        <c:numFmt formatCode="0%" sourceLinked="1"/>
        <c:majorTickMark val="out"/>
        <c:minorTickMark val="none"/>
        <c:tickLblPos val="nextTo"/>
        <c:txPr>
          <a:bodyPr/>
          <a:lstStyle/>
          <a:p>
            <a:pPr>
              <a:defRPr sz="1600"/>
            </a:pPr>
            <a:endParaRPr lang="en-US"/>
          </a:p>
        </c:txPr>
        <c:crossAx val="143750656"/>
        <c:crosses val="autoZero"/>
        <c:crossBetween val="between"/>
      </c:valAx>
    </c:plotArea>
    <c:legend>
      <c:legendPos val="r"/>
      <c:layout>
        <c:manualLayout>
          <c:xMode val="edge"/>
          <c:yMode val="edge"/>
          <c:x val="0.68475779843045492"/>
          <c:y val="0.22763634784622511"/>
          <c:w val="0.22843084931578878"/>
          <c:h val="0.59252142195460866"/>
        </c:manualLayout>
      </c:layout>
      <c:overlay val="0"/>
      <c:txPr>
        <a:bodyPr/>
        <a:lstStyle/>
        <a:p>
          <a:pPr>
            <a:defRPr sz="1800"/>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Lbls>
            <c:showLegendKey val="0"/>
            <c:showVal val="1"/>
            <c:showCatName val="0"/>
            <c:showSerName val="0"/>
            <c:showPercent val="0"/>
            <c:showBubbleSize val="0"/>
            <c:showLeaderLines val="1"/>
          </c:dLbls>
          <c:cat>
            <c:strRef>
              <c:f>Sheet1!$A$2:$A$6</c:f>
              <c:strCache>
                <c:ptCount val="5"/>
                <c:pt idx="0">
                  <c:v>Satisfied</c:v>
                </c:pt>
                <c:pt idx="1">
                  <c:v>Neutral</c:v>
                </c:pt>
                <c:pt idx="2">
                  <c:v>Dissatisfied</c:v>
                </c:pt>
                <c:pt idx="3">
                  <c:v>Not sure</c:v>
                </c:pt>
                <c:pt idx="4">
                  <c:v>Declined</c:v>
                </c:pt>
              </c:strCache>
            </c:strRef>
          </c:cat>
          <c:val>
            <c:numRef>
              <c:f>Sheet1!$B$2:$B$6</c:f>
              <c:numCache>
                <c:formatCode>0%</c:formatCode>
                <c:ptCount val="5"/>
                <c:pt idx="0">
                  <c:v>0.8</c:v>
                </c:pt>
                <c:pt idx="1">
                  <c:v>0.09</c:v>
                </c:pt>
                <c:pt idx="2">
                  <c:v>0.06</c:v>
                </c:pt>
                <c:pt idx="3">
                  <c:v>0.01</c:v>
                </c:pt>
                <c:pt idx="4">
                  <c:v>0.04</c:v>
                </c:pt>
              </c:numCache>
            </c:numRef>
          </c:val>
        </c:ser>
        <c:dLbls>
          <c:showLegendKey val="0"/>
          <c:showVal val="0"/>
          <c:showCatName val="0"/>
          <c:showSerName val="0"/>
          <c:showPercent val="0"/>
          <c:showBubbleSize val="0"/>
          <c:showLeaderLines val="1"/>
        </c:dLbls>
        <c:firstSliceAng val="0"/>
      </c:pieChart>
    </c:plotArea>
    <c:legend>
      <c:legendPos val="r"/>
      <c:overlay val="0"/>
    </c:legend>
    <c:plotVisOnly val="1"/>
    <c:dispBlanksAs val="gap"/>
    <c:showDLblsOverMax val="0"/>
  </c:chart>
  <c:txPr>
    <a:bodyPr/>
    <a:lstStyle/>
    <a:p>
      <a:pPr>
        <a:defRPr sz="1800"/>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3662568494727632E-2"/>
          <c:y val="0.25209088099041022"/>
          <c:w val="0.50788644840447572"/>
          <c:h val="0.48739991908904251"/>
        </c:manualLayout>
      </c:layout>
      <c:pieChart>
        <c:varyColors val="1"/>
        <c:ser>
          <c:idx val="0"/>
          <c:order val="0"/>
          <c:tx>
            <c:strRef>
              <c:f>Sheet1!$B$1</c:f>
              <c:strCache>
                <c:ptCount val="1"/>
                <c:pt idx="0">
                  <c:v>Column1</c:v>
                </c:pt>
              </c:strCache>
            </c:strRef>
          </c:tx>
          <c:dLbls>
            <c:showLegendKey val="0"/>
            <c:showVal val="1"/>
            <c:showCatName val="0"/>
            <c:showSerName val="0"/>
            <c:showPercent val="0"/>
            <c:showBubbleSize val="0"/>
            <c:showLeaderLines val="1"/>
          </c:dLbls>
          <c:cat>
            <c:strRef>
              <c:f>Sheet1!$A$2:$A$6</c:f>
              <c:strCache>
                <c:ptCount val="5"/>
                <c:pt idx="0">
                  <c:v>Satisfied</c:v>
                </c:pt>
                <c:pt idx="1">
                  <c:v>Neutral</c:v>
                </c:pt>
                <c:pt idx="2">
                  <c:v>Dissatisfied</c:v>
                </c:pt>
                <c:pt idx="3">
                  <c:v>Not sure</c:v>
                </c:pt>
                <c:pt idx="4">
                  <c:v>Declined</c:v>
                </c:pt>
              </c:strCache>
            </c:strRef>
          </c:cat>
          <c:val>
            <c:numRef>
              <c:f>Sheet1!$B$2:$B$6</c:f>
              <c:numCache>
                <c:formatCode>0%</c:formatCode>
                <c:ptCount val="5"/>
                <c:pt idx="0">
                  <c:v>0.82</c:v>
                </c:pt>
                <c:pt idx="1">
                  <c:v>0.08</c:v>
                </c:pt>
                <c:pt idx="2">
                  <c:v>0.05</c:v>
                </c:pt>
                <c:pt idx="3">
                  <c:v>0.01</c:v>
                </c:pt>
                <c:pt idx="4">
                  <c:v>0.04</c:v>
                </c:pt>
              </c:numCache>
            </c:numRef>
          </c:val>
        </c:ser>
        <c:dLbls>
          <c:showLegendKey val="0"/>
          <c:showVal val="0"/>
          <c:showCatName val="0"/>
          <c:showSerName val="0"/>
          <c:showPercent val="0"/>
          <c:showBubbleSize val="0"/>
          <c:showLeaderLines val="1"/>
        </c:dLbls>
        <c:firstSliceAng val="0"/>
      </c:pieChart>
    </c:plotArea>
    <c:legend>
      <c:legendPos val="r"/>
      <c:overlay val="0"/>
    </c:legend>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830040342179451"/>
          <c:y val="9.4109195402298854E-2"/>
          <c:w val="0.41280864197530864"/>
          <c:h val="0.76867816091954022"/>
        </c:manualLayout>
      </c:layout>
      <c:pieChart>
        <c:varyColors val="1"/>
        <c:ser>
          <c:idx val="0"/>
          <c:order val="0"/>
          <c:tx>
            <c:strRef>
              <c:f>Sheet1!$B$1</c:f>
              <c:strCache>
                <c:ptCount val="1"/>
                <c:pt idx="0">
                  <c:v>Column1</c:v>
                </c:pt>
              </c:strCache>
            </c:strRef>
          </c:tx>
          <c:dLbls>
            <c:txPr>
              <a:bodyPr/>
              <a:lstStyle/>
              <a:p>
                <a:pPr>
                  <a:defRPr b="1"/>
                </a:pPr>
                <a:endParaRPr lang="en-US"/>
              </a:p>
            </c:txPr>
            <c:showLegendKey val="0"/>
            <c:showVal val="1"/>
            <c:showCatName val="0"/>
            <c:showSerName val="0"/>
            <c:showPercent val="0"/>
            <c:showBubbleSize val="0"/>
            <c:showLeaderLines val="1"/>
          </c:dLbls>
          <c:cat>
            <c:strRef>
              <c:f>Sheet1!$A$2:$A$5</c:f>
              <c:strCache>
                <c:ptCount val="4"/>
                <c:pt idx="0">
                  <c:v>Yes</c:v>
                </c:pt>
                <c:pt idx="1">
                  <c:v>No</c:v>
                </c:pt>
                <c:pt idx="2">
                  <c:v>Not sure</c:v>
                </c:pt>
                <c:pt idx="3">
                  <c:v>Declined</c:v>
                </c:pt>
              </c:strCache>
            </c:strRef>
          </c:cat>
          <c:val>
            <c:numRef>
              <c:f>Sheet1!$B$2:$B$5</c:f>
              <c:numCache>
                <c:formatCode>0%</c:formatCode>
                <c:ptCount val="4"/>
                <c:pt idx="0">
                  <c:v>0.83</c:v>
                </c:pt>
                <c:pt idx="1">
                  <c:v>0.02</c:v>
                </c:pt>
                <c:pt idx="2">
                  <c:v>0.12</c:v>
                </c:pt>
                <c:pt idx="3">
                  <c:v>0.03</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69411528747585793"/>
          <c:y val="0.18669611808499029"/>
          <c:w val="0.19110483831030556"/>
          <c:h val="0.47228649564656744"/>
        </c:manualLayout>
      </c:layout>
      <c:overlay val="0"/>
      <c:txPr>
        <a:bodyPr/>
        <a:lstStyle/>
        <a:p>
          <a:pPr>
            <a:defRPr sz="2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Lbls>
            <c:txPr>
              <a:bodyPr/>
              <a:lstStyle/>
              <a:p>
                <a:pPr>
                  <a:defRPr sz="1600" b="1" baseline="0"/>
                </a:pPr>
                <a:endParaRPr lang="en-US"/>
              </a:p>
            </c:txPr>
            <c:showLegendKey val="0"/>
            <c:showVal val="1"/>
            <c:showCatName val="0"/>
            <c:showSerName val="0"/>
            <c:showPercent val="0"/>
            <c:showBubbleSize val="0"/>
            <c:showLeaderLines val="1"/>
          </c:dLbls>
          <c:cat>
            <c:strRef>
              <c:f>Sheet1!$A$2:$A$6</c:f>
              <c:strCache>
                <c:ptCount val="5"/>
                <c:pt idx="0">
                  <c:v>Extremely satisfied</c:v>
                </c:pt>
                <c:pt idx="1">
                  <c:v>Somewhat satisfied</c:v>
                </c:pt>
                <c:pt idx="2">
                  <c:v>Somewhat dissatisfied</c:v>
                </c:pt>
                <c:pt idx="3">
                  <c:v>Extremely dissatisfied</c:v>
                </c:pt>
                <c:pt idx="4">
                  <c:v>Not sure/ declined</c:v>
                </c:pt>
              </c:strCache>
            </c:strRef>
          </c:cat>
          <c:val>
            <c:numRef>
              <c:f>Sheet1!$B$2:$B$6</c:f>
              <c:numCache>
                <c:formatCode>0%</c:formatCode>
                <c:ptCount val="5"/>
                <c:pt idx="0">
                  <c:v>0.64</c:v>
                </c:pt>
                <c:pt idx="1">
                  <c:v>0.21</c:v>
                </c:pt>
                <c:pt idx="2">
                  <c:v>0.04</c:v>
                </c:pt>
                <c:pt idx="3">
                  <c:v>0.02</c:v>
                </c:pt>
                <c:pt idx="4">
                  <c:v>0.09</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64091913039171988"/>
          <c:y val="0.13653116474880594"/>
          <c:w val="0.34021294507997824"/>
          <c:h val="0.70729522092867303"/>
        </c:manualLayout>
      </c:layout>
      <c:overlay val="0"/>
      <c:txPr>
        <a:bodyPr/>
        <a:lstStyle/>
        <a:p>
          <a:pPr>
            <a:defRPr sz="1700" baseline="0"/>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Lbls>
            <c:txPr>
              <a:bodyPr/>
              <a:lstStyle/>
              <a:p>
                <a:pPr>
                  <a:defRPr sz="1600" baseline="0"/>
                </a:pPr>
                <a:endParaRPr lang="en-US"/>
              </a:p>
            </c:txPr>
            <c:showLegendKey val="0"/>
            <c:showVal val="1"/>
            <c:showCatName val="0"/>
            <c:showSerName val="0"/>
            <c:showPercent val="0"/>
            <c:showBubbleSize val="0"/>
            <c:showLeaderLines val="1"/>
          </c:dLbls>
          <c:cat>
            <c:strRef>
              <c:f>Sheet1!$A$2:$A$6</c:f>
              <c:strCache>
                <c:ptCount val="5"/>
                <c:pt idx="0">
                  <c:v>Extremely satisfied</c:v>
                </c:pt>
                <c:pt idx="1">
                  <c:v>Somewhat satisfied</c:v>
                </c:pt>
                <c:pt idx="2">
                  <c:v>Somewhat dissatisfied</c:v>
                </c:pt>
                <c:pt idx="3">
                  <c:v>Extremely dissatisfied</c:v>
                </c:pt>
                <c:pt idx="4">
                  <c:v>Not sure/ declined</c:v>
                </c:pt>
              </c:strCache>
            </c:strRef>
          </c:cat>
          <c:val>
            <c:numRef>
              <c:f>Sheet1!$B$2:$B$6</c:f>
              <c:numCache>
                <c:formatCode>0%</c:formatCode>
                <c:ptCount val="5"/>
                <c:pt idx="0">
                  <c:v>0.65</c:v>
                </c:pt>
                <c:pt idx="1">
                  <c:v>0.26</c:v>
                </c:pt>
                <c:pt idx="2">
                  <c:v>0.04</c:v>
                </c:pt>
                <c:pt idx="3">
                  <c:v>0.02</c:v>
                </c:pt>
                <c:pt idx="4">
                  <c:v>0.03</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65241337155516832"/>
          <c:y val="0.16994517822368979"/>
          <c:w val="0.34021294507997824"/>
          <c:h val="0.6767324951316569"/>
        </c:manualLayout>
      </c:layout>
      <c:overlay val="0"/>
      <c:txPr>
        <a:bodyPr/>
        <a:lstStyle/>
        <a:p>
          <a:pPr>
            <a:defRPr sz="1700" baseline="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6559308719560095E-2"/>
          <c:y val="0.22094418484056294"/>
          <c:w val="0.63155643250799465"/>
          <c:h val="0.64601947516860325"/>
        </c:manualLayout>
      </c:layout>
      <c:pieChart>
        <c:varyColors val="1"/>
        <c:ser>
          <c:idx val="0"/>
          <c:order val="0"/>
          <c:tx>
            <c:strRef>
              <c:f>Sheet1!$B$1</c:f>
              <c:strCache>
                <c:ptCount val="1"/>
                <c:pt idx="0">
                  <c:v>Column1</c:v>
                </c:pt>
              </c:strCache>
            </c:strRef>
          </c:tx>
          <c:dLbls>
            <c:showLegendKey val="0"/>
            <c:showVal val="1"/>
            <c:showCatName val="0"/>
            <c:showSerName val="0"/>
            <c:showPercent val="0"/>
            <c:showBubbleSize val="0"/>
            <c:showLeaderLines val="1"/>
          </c:dLbls>
          <c:cat>
            <c:strRef>
              <c:f>Sheet1!$A$2:$A$5</c:f>
              <c:strCache>
                <c:ptCount val="4"/>
                <c:pt idx="0">
                  <c:v>Yes</c:v>
                </c:pt>
                <c:pt idx="1">
                  <c:v>No</c:v>
                </c:pt>
                <c:pt idx="2">
                  <c:v>Not sure</c:v>
                </c:pt>
                <c:pt idx="3">
                  <c:v>Declined</c:v>
                </c:pt>
              </c:strCache>
            </c:strRef>
          </c:cat>
          <c:val>
            <c:numRef>
              <c:f>Sheet1!$B$2:$B$5</c:f>
              <c:numCache>
                <c:formatCode>0%</c:formatCode>
                <c:ptCount val="4"/>
                <c:pt idx="0">
                  <c:v>0.39</c:v>
                </c:pt>
                <c:pt idx="1">
                  <c:v>0.37</c:v>
                </c:pt>
                <c:pt idx="2">
                  <c:v>0.2</c:v>
                </c:pt>
                <c:pt idx="3">
                  <c:v>0.05</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69978734590619218"/>
          <c:y val="3.8737242134716576E-2"/>
          <c:w val="0.28135955118728778"/>
          <c:h val="0.34852545551899478"/>
        </c:manualLayout>
      </c:layout>
      <c:overlay val="0"/>
      <c:txPr>
        <a:bodyPr/>
        <a:lstStyle/>
        <a:p>
          <a:pPr>
            <a:defRPr sz="1600" baseline="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982019038664945E-2"/>
          <c:y val="0.16740326582728368"/>
          <c:w val="0.56243135751000484"/>
          <c:h val="0.62340010442924809"/>
        </c:manualLayout>
      </c:layout>
      <c:pieChart>
        <c:varyColors val="1"/>
        <c:ser>
          <c:idx val="0"/>
          <c:order val="0"/>
          <c:tx>
            <c:strRef>
              <c:f>Sheet1!$B$1</c:f>
              <c:strCache>
                <c:ptCount val="1"/>
                <c:pt idx="0">
                  <c:v>Sales</c:v>
                </c:pt>
              </c:strCache>
            </c:strRef>
          </c:tx>
          <c:dLbls>
            <c:showLegendKey val="0"/>
            <c:showVal val="1"/>
            <c:showCatName val="0"/>
            <c:showSerName val="0"/>
            <c:showPercent val="0"/>
            <c:showBubbleSize val="0"/>
            <c:showLeaderLines val="1"/>
          </c:dLbls>
          <c:cat>
            <c:strRef>
              <c:f>Sheet1!$A$2:$A$5</c:f>
              <c:strCache>
                <c:ptCount val="4"/>
                <c:pt idx="0">
                  <c:v>Yes</c:v>
                </c:pt>
                <c:pt idx="1">
                  <c:v>No</c:v>
                </c:pt>
                <c:pt idx="2">
                  <c:v>Not sure</c:v>
                </c:pt>
                <c:pt idx="3">
                  <c:v>Declined</c:v>
                </c:pt>
              </c:strCache>
            </c:strRef>
          </c:cat>
          <c:val>
            <c:numRef>
              <c:f>Sheet1!$B$2:$B$5</c:f>
              <c:numCache>
                <c:formatCode>0%</c:formatCode>
                <c:ptCount val="4"/>
                <c:pt idx="0">
                  <c:v>0.42</c:v>
                </c:pt>
                <c:pt idx="1">
                  <c:v>0.23</c:v>
                </c:pt>
                <c:pt idx="2">
                  <c:v>0.3</c:v>
                </c:pt>
                <c:pt idx="3">
                  <c:v>0.05</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65633589202763643"/>
          <c:y val="2.0119632918029623E-2"/>
          <c:w val="0.32480341207349084"/>
          <c:h val="0.33361223182415517"/>
        </c:manualLayout>
      </c:layout>
      <c:overlay val="0"/>
      <c:txPr>
        <a:bodyPr/>
        <a:lstStyle/>
        <a:p>
          <a:pPr>
            <a:defRPr sz="1600" baseline="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Lbls>
            <c:txPr>
              <a:bodyPr/>
              <a:lstStyle/>
              <a:p>
                <a:pPr>
                  <a:defRPr sz="1600" baseline="0"/>
                </a:pPr>
                <a:endParaRPr lang="en-US"/>
              </a:p>
            </c:txPr>
            <c:showLegendKey val="0"/>
            <c:showVal val="1"/>
            <c:showCatName val="0"/>
            <c:showSerName val="0"/>
            <c:showPercent val="0"/>
            <c:showBubbleSize val="0"/>
            <c:showLeaderLines val="1"/>
          </c:dLbls>
          <c:cat>
            <c:strRef>
              <c:f>Sheet1!$A$2:$A$6</c:f>
              <c:strCache>
                <c:ptCount val="5"/>
                <c:pt idx="0">
                  <c:v>Extremely satisfied</c:v>
                </c:pt>
                <c:pt idx="1">
                  <c:v>Somewhat satisfied</c:v>
                </c:pt>
                <c:pt idx="2">
                  <c:v>Somewhat dissatisfied</c:v>
                </c:pt>
                <c:pt idx="3">
                  <c:v>Extremely dissatisfied</c:v>
                </c:pt>
                <c:pt idx="4">
                  <c:v>Not sure/ declined</c:v>
                </c:pt>
              </c:strCache>
            </c:strRef>
          </c:cat>
          <c:val>
            <c:numRef>
              <c:f>Sheet1!$B$2:$B$6</c:f>
              <c:numCache>
                <c:formatCode>0%</c:formatCode>
                <c:ptCount val="5"/>
                <c:pt idx="0">
                  <c:v>0.68</c:v>
                </c:pt>
                <c:pt idx="1">
                  <c:v>0.25</c:v>
                </c:pt>
                <c:pt idx="2">
                  <c:v>0.03</c:v>
                </c:pt>
                <c:pt idx="3">
                  <c:v>0.01</c:v>
                </c:pt>
                <c:pt idx="4">
                  <c:v>0.03</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65241334057380762"/>
          <c:y val="0.11349356532046398"/>
          <c:w val="0.34021294507997824"/>
          <c:h val="0.6767324951316569"/>
        </c:manualLayout>
      </c:layout>
      <c:overlay val="0"/>
      <c:txPr>
        <a:bodyPr/>
        <a:lstStyle/>
        <a:p>
          <a:pPr>
            <a:defRPr sz="1600" baseline="0"/>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4BB94F-4ED9-4A99-A883-0B73A6E2C0FC}"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52CE1B4E-221E-4E8E-B6F1-03387682B5ED}">
      <dgm:prSet phldrT="[Text]" custT="1"/>
      <dgm:spPr/>
      <dgm:t>
        <a:bodyPr/>
        <a:lstStyle/>
        <a:p>
          <a:pPr algn="l"/>
          <a:r>
            <a:rPr lang="en-US" sz="3200" dirty="0" smtClean="0"/>
            <a:t>Medical</a:t>
          </a:r>
          <a:endParaRPr lang="en-US" sz="3200" dirty="0"/>
        </a:p>
      </dgm:t>
    </dgm:pt>
    <dgm:pt modelId="{E49B62EB-1F72-4C98-89E2-C33991C21593}" type="parTrans" cxnId="{16BBB1AA-6F11-4787-89ED-C05538522A80}">
      <dgm:prSet/>
      <dgm:spPr/>
      <dgm:t>
        <a:bodyPr/>
        <a:lstStyle/>
        <a:p>
          <a:endParaRPr lang="en-US"/>
        </a:p>
      </dgm:t>
    </dgm:pt>
    <dgm:pt modelId="{F7057E37-89E0-47E3-8D1D-B3454F9D6AFF}" type="sibTrans" cxnId="{16BBB1AA-6F11-4787-89ED-C05538522A80}">
      <dgm:prSet/>
      <dgm:spPr/>
      <dgm:t>
        <a:bodyPr/>
        <a:lstStyle/>
        <a:p>
          <a:endParaRPr lang="en-US"/>
        </a:p>
      </dgm:t>
    </dgm:pt>
    <dgm:pt modelId="{01578EE8-A0AF-4E70-81BD-3F7A3CAEC84D}">
      <dgm:prSet phldrT="[Text]" custT="1"/>
      <dgm:spPr/>
      <dgm:t>
        <a:bodyPr/>
        <a:lstStyle/>
        <a:p>
          <a:pPr algn="ctr"/>
          <a:r>
            <a:rPr lang="en-US" sz="1800" b="1" dirty="0" smtClean="0"/>
            <a:t>Prescription Meds</a:t>
          </a:r>
          <a:r>
            <a:rPr lang="en-US" sz="1800" dirty="0" smtClean="0"/>
            <a:t>  </a:t>
          </a:r>
          <a:br>
            <a:rPr lang="en-US" sz="1800" dirty="0" smtClean="0"/>
          </a:br>
          <a:r>
            <a:rPr lang="en-US" sz="1800" dirty="0" smtClean="0"/>
            <a:t>(89%)</a:t>
          </a:r>
          <a:endParaRPr lang="en-US" sz="1800" dirty="0"/>
        </a:p>
      </dgm:t>
    </dgm:pt>
    <dgm:pt modelId="{FC5EB457-5B2B-4026-AB79-6E64A044752F}" type="parTrans" cxnId="{122A71C0-0874-41A3-8771-5B8A976937C9}">
      <dgm:prSet/>
      <dgm:spPr/>
      <dgm:t>
        <a:bodyPr/>
        <a:lstStyle/>
        <a:p>
          <a:endParaRPr lang="en-US"/>
        </a:p>
      </dgm:t>
    </dgm:pt>
    <dgm:pt modelId="{E2670D3F-5494-4D03-8A5D-20C12966AB78}" type="sibTrans" cxnId="{122A71C0-0874-41A3-8771-5B8A976937C9}">
      <dgm:prSet/>
      <dgm:spPr/>
      <dgm:t>
        <a:bodyPr/>
        <a:lstStyle/>
        <a:p>
          <a:endParaRPr lang="en-US"/>
        </a:p>
      </dgm:t>
    </dgm:pt>
    <dgm:pt modelId="{5A2ABAC8-1601-4C0F-AB49-791038353BEF}">
      <dgm:prSet phldrT="[Text]" custT="1"/>
      <dgm:spPr/>
      <dgm:t>
        <a:bodyPr/>
        <a:lstStyle/>
        <a:p>
          <a:pPr algn="ctr"/>
          <a:r>
            <a:rPr lang="en-US" sz="1800" b="1" dirty="0" smtClean="0">
              <a:effectLst/>
            </a:rPr>
            <a:t>Mental Health </a:t>
          </a:r>
          <a:r>
            <a:rPr lang="en-US" sz="1800" b="0" dirty="0" smtClean="0">
              <a:effectLst/>
            </a:rPr>
            <a:t/>
          </a:r>
          <a:br>
            <a:rPr lang="en-US" sz="1800" b="0" dirty="0" smtClean="0">
              <a:effectLst/>
            </a:rPr>
          </a:br>
          <a:r>
            <a:rPr lang="en-US" sz="1800" b="0" dirty="0" smtClean="0">
              <a:effectLst/>
            </a:rPr>
            <a:t>(83%)</a:t>
          </a:r>
          <a:endParaRPr lang="en-US" sz="1800" dirty="0"/>
        </a:p>
      </dgm:t>
    </dgm:pt>
    <dgm:pt modelId="{9AF1B567-CAE2-440E-8B1F-754CCFF4D4F5}" type="parTrans" cxnId="{61190EC4-2B28-4724-8753-8DCB84930E1F}">
      <dgm:prSet/>
      <dgm:spPr/>
      <dgm:t>
        <a:bodyPr/>
        <a:lstStyle/>
        <a:p>
          <a:endParaRPr lang="en-US"/>
        </a:p>
      </dgm:t>
    </dgm:pt>
    <dgm:pt modelId="{9CCA341D-9C1F-436B-ADC8-701C9127AC4F}" type="sibTrans" cxnId="{61190EC4-2B28-4724-8753-8DCB84930E1F}">
      <dgm:prSet/>
      <dgm:spPr/>
      <dgm:t>
        <a:bodyPr/>
        <a:lstStyle/>
        <a:p>
          <a:endParaRPr lang="en-US"/>
        </a:p>
      </dgm:t>
    </dgm:pt>
    <dgm:pt modelId="{BC655E2F-069B-4E3C-AD18-8FEE9592F28A}">
      <dgm:prSet phldrT="[Text]" custT="1"/>
      <dgm:spPr/>
      <dgm:t>
        <a:bodyPr/>
        <a:lstStyle/>
        <a:p>
          <a:pPr algn="l"/>
          <a:r>
            <a:rPr lang="en-US" sz="3200" dirty="0" smtClean="0"/>
            <a:t>LTSS</a:t>
          </a:r>
          <a:endParaRPr lang="en-US" sz="3200" dirty="0"/>
        </a:p>
      </dgm:t>
    </dgm:pt>
    <dgm:pt modelId="{CADB2B5A-B1B9-4156-90E0-4D6EC5C7BFFC}" type="parTrans" cxnId="{CAC7C33B-A0EA-4729-9FC1-5A1DCB49A531}">
      <dgm:prSet/>
      <dgm:spPr/>
      <dgm:t>
        <a:bodyPr/>
        <a:lstStyle/>
        <a:p>
          <a:endParaRPr lang="en-US"/>
        </a:p>
      </dgm:t>
    </dgm:pt>
    <dgm:pt modelId="{FB7FA4E8-6594-4D7E-87CE-7B16B76D2F69}" type="sibTrans" cxnId="{CAC7C33B-A0EA-4729-9FC1-5A1DCB49A531}">
      <dgm:prSet/>
      <dgm:spPr/>
      <dgm:t>
        <a:bodyPr/>
        <a:lstStyle/>
        <a:p>
          <a:endParaRPr lang="en-US"/>
        </a:p>
      </dgm:t>
    </dgm:pt>
    <dgm:pt modelId="{BB58BE9C-CC69-4F4D-AE1C-77B5F5C7A700}">
      <dgm:prSet phldrT="[Text]" custT="1"/>
      <dgm:spPr/>
      <dgm:t>
        <a:bodyPr/>
        <a:lstStyle/>
        <a:p>
          <a:pPr algn="ctr"/>
          <a:r>
            <a:rPr lang="en-US" sz="1800" b="1" dirty="0" smtClean="0"/>
            <a:t>Personal Care/Everyday Tasks</a:t>
          </a:r>
          <a:r>
            <a:rPr lang="en-US" sz="1800" dirty="0" smtClean="0"/>
            <a:t/>
          </a:r>
          <a:br>
            <a:rPr lang="en-US" sz="1800" dirty="0" smtClean="0"/>
          </a:br>
          <a:r>
            <a:rPr lang="en-US" sz="1800" dirty="0" smtClean="0"/>
            <a:t>(73%)</a:t>
          </a:r>
        </a:p>
      </dgm:t>
    </dgm:pt>
    <dgm:pt modelId="{7323772F-08B3-42F0-9718-C2266A66D6E7}" type="parTrans" cxnId="{F40A9566-BB43-4E68-9F8B-BF8259D95BDF}">
      <dgm:prSet/>
      <dgm:spPr/>
      <dgm:t>
        <a:bodyPr/>
        <a:lstStyle/>
        <a:p>
          <a:endParaRPr lang="en-US"/>
        </a:p>
      </dgm:t>
    </dgm:pt>
    <dgm:pt modelId="{32FBE12E-7644-4A77-9615-18887D34C127}" type="sibTrans" cxnId="{F40A9566-BB43-4E68-9F8B-BF8259D95BDF}">
      <dgm:prSet/>
      <dgm:spPr/>
      <dgm:t>
        <a:bodyPr/>
        <a:lstStyle/>
        <a:p>
          <a:endParaRPr lang="en-US"/>
        </a:p>
      </dgm:t>
    </dgm:pt>
    <dgm:pt modelId="{B3255287-6136-4041-8933-D766BDB0F06B}">
      <dgm:prSet phldrT="[Text]" custT="1"/>
      <dgm:spPr/>
      <dgm:t>
        <a:bodyPr/>
        <a:lstStyle/>
        <a:p>
          <a:pPr algn="ctr"/>
          <a:r>
            <a:rPr lang="en-US" sz="1800" b="1" dirty="0" smtClean="0"/>
            <a:t>Transportation</a:t>
          </a:r>
          <a:br>
            <a:rPr lang="en-US" sz="1800" b="1" dirty="0" smtClean="0"/>
          </a:br>
          <a:r>
            <a:rPr lang="en-US" sz="1800" dirty="0" smtClean="0"/>
            <a:t>(73%)</a:t>
          </a:r>
          <a:endParaRPr lang="en-US" sz="1800" dirty="0"/>
        </a:p>
      </dgm:t>
    </dgm:pt>
    <dgm:pt modelId="{83827444-BFE3-48F0-97D5-C4D72426EB8B}" type="parTrans" cxnId="{46E3EC47-C75A-49B8-B197-7FEF789932A4}">
      <dgm:prSet/>
      <dgm:spPr/>
      <dgm:t>
        <a:bodyPr/>
        <a:lstStyle/>
        <a:p>
          <a:endParaRPr lang="en-US"/>
        </a:p>
      </dgm:t>
    </dgm:pt>
    <dgm:pt modelId="{55E79B1E-216A-4FAC-855F-078A79E8EF2C}" type="sibTrans" cxnId="{46E3EC47-C75A-49B8-B197-7FEF789932A4}">
      <dgm:prSet/>
      <dgm:spPr/>
      <dgm:t>
        <a:bodyPr/>
        <a:lstStyle/>
        <a:p>
          <a:endParaRPr lang="en-US"/>
        </a:p>
      </dgm:t>
    </dgm:pt>
    <dgm:pt modelId="{B6134B6A-2A9D-4F26-A241-C8CEE14BB4A2}">
      <dgm:prSet phldrT="[Text]" custT="1"/>
      <dgm:spPr/>
      <dgm:t>
        <a:bodyPr/>
        <a:lstStyle/>
        <a:p>
          <a:pPr algn="ctr"/>
          <a:r>
            <a:rPr lang="en-US" sz="1800" b="1" dirty="0" smtClean="0"/>
            <a:t>Transportation</a:t>
          </a:r>
          <a:r>
            <a:rPr lang="en-US" sz="1800" dirty="0" smtClean="0"/>
            <a:t> </a:t>
          </a:r>
          <a:br>
            <a:rPr lang="en-US" sz="1800" dirty="0" smtClean="0"/>
          </a:br>
          <a:r>
            <a:rPr lang="en-US" sz="1800" dirty="0" smtClean="0"/>
            <a:t>(81%)</a:t>
          </a:r>
          <a:endParaRPr lang="en-US" sz="1800" dirty="0"/>
        </a:p>
      </dgm:t>
    </dgm:pt>
    <dgm:pt modelId="{692636A9-4916-4E61-8F45-8F3BD8B7299A}" type="parTrans" cxnId="{6A25E90C-61E4-43F8-AEB3-727A857813C6}">
      <dgm:prSet/>
      <dgm:spPr/>
      <dgm:t>
        <a:bodyPr/>
        <a:lstStyle/>
        <a:p>
          <a:endParaRPr lang="en-US"/>
        </a:p>
      </dgm:t>
    </dgm:pt>
    <dgm:pt modelId="{FA0C55B6-039F-4AF1-9F9A-8C645DF4EC68}" type="sibTrans" cxnId="{6A25E90C-61E4-43F8-AEB3-727A857813C6}">
      <dgm:prSet/>
      <dgm:spPr/>
      <dgm:t>
        <a:bodyPr/>
        <a:lstStyle/>
        <a:p>
          <a:endParaRPr lang="en-US"/>
        </a:p>
      </dgm:t>
    </dgm:pt>
    <dgm:pt modelId="{CA2035B8-BA49-4AE9-85FC-9FBE3930F9E4}">
      <dgm:prSet phldrT="[Text]" custT="1"/>
      <dgm:spPr/>
      <dgm:t>
        <a:bodyPr/>
        <a:lstStyle/>
        <a:p>
          <a:pPr algn="ctr"/>
          <a:r>
            <a:rPr lang="en-US" sz="1800" b="1" dirty="0" smtClean="0"/>
            <a:t>Oral/Dental</a:t>
          </a:r>
          <a:r>
            <a:rPr lang="en-US" sz="1800" dirty="0" smtClean="0"/>
            <a:t> </a:t>
          </a:r>
          <a:br>
            <a:rPr lang="en-US" sz="1800" dirty="0" smtClean="0"/>
          </a:br>
          <a:r>
            <a:rPr lang="en-US" sz="1800" dirty="0" smtClean="0"/>
            <a:t>(75%)</a:t>
          </a:r>
          <a:endParaRPr lang="en-US" sz="1800" dirty="0"/>
        </a:p>
      </dgm:t>
    </dgm:pt>
    <dgm:pt modelId="{5073B16C-EA1B-4EB9-A2A9-0C7CAE84BB4D}" type="parTrans" cxnId="{EBAD8489-865E-4BD0-A516-A4AEACED3E45}">
      <dgm:prSet/>
      <dgm:spPr/>
      <dgm:t>
        <a:bodyPr/>
        <a:lstStyle/>
        <a:p>
          <a:endParaRPr lang="en-US"/>
        </a:p>
      </dgm:t>
    </dgm:pt>
    <dgm:pt modelId="{C17DAAF1-DC60-408A-8108-FB3D429E6395}" type="sibTrans" cxnId="{EBAD8489-865E-4BD0-A516-A4AEACED3E45}">
      <dgm:prSet/>
      <dgm:spPr/>
      <dgm:t>
        <a:bodyPr/>
        <a:lstStyle/>
        <a:p>
          <a:endParaRPr lang="en-US"/>
        </a:p>
      </dgm:t>
    </dgm:pt>
    <dgm:pt modelId="{AB8B9EA3-9677-4D86-99AC-16422ED60F4A}">
      <dgm:prSet phldrT="[Text]" custT="1"/>
      <dgm:spPr/>
      <dgm:t>
        <a:bodyPr/>
        <a:lstStyle/>
        <a:p>
          <a:pPr algn="ctr"/>
          <a:r>
            <a:rPr lang="en-US" sz="1800" b="1" dirty="0" smtClean="0"/>
            <a:t>Specialty</a:t>
          </a:r>
          <a:r>
            <a:rPr lang="en-US" sz="1800" dirty="0" smtClean="0"/>
            <a:t> </a:t>
          </a:r>
          <a:br>
            <a:rPr lang="en-US" sz="1800" dirty="0" smtClean="0"/>
          </a:br>
          <a:r>
            <a:rPr lang="en-US" sz="1800" dirty="0" smtClean="0"/>
            <a:t>(75%)</a:t>
          </a:r>
          <a:endParaRPr lang="en-US" sz="1800" dirty="0"/>
        </a:p>
      </dgm:t>
    </dgm:pt>
    <dgm:pt modelId="{6422360A-0DA3-4A1D-B7B0-E4563DCBA50F}" type="parTrans" cxnId="{BCDD26A9-3E5F-4881-A3A8-E4BDCD20F484}">
      <dgm:prSet/>
      <dgm:spPr/>
      <dgm:t>
        <a:bodyPr/>
        <a:lstStyle/>
        <a:p>
          <a:endParaRPr lang="en-US"/>
        </a:p>
      </dgm:t>
    </dgm:pt>
    <dgm:pt modelId="{3C46114C-A660-4708-8669-35AFB9E548C2}" type="sibTrans" cxnId="{BCDD26A9-3E5F-4881-A3A8-E4BDCD20F484}">
      <dgm:prSet/>
      <dgm:spPr/>
      <dgm:t>
        <a:bodyPr/>
        <a:lstStyle/>
        <a:p>
          <a:endParaRPr lang="en-US"/>
        </a:p>
      </dgm:t>
    </dgm:pt>
    <dgm:pt modelId="{F235BC3A-9CAA-4F2A-B96C-C5FFDF64A11C}">
      <dgm:prSet phldrT="[Text]" custT="1"/>
      <dgm:spPr/>
      <dgm:t>
        <a:bodyPr/>
        <a:lstStyle/>
        <a:p>
          <a:pPr algn="ctr"/>
          <a:r>
            <a:rPr lang="en-US" sz="1800" b="1" dirty="0" smtClean="0"/>
            <a:t>Substance Abuse</a:t>
          </a:r>
          <a:r>
            <a:rPr lang="en-US" sz="1800" dirty="0" smtClean="0"/>
            <a:t> </a:t>
          </a:r>
          <a:br>
            <a:rPr lang="en-US" sz="1800" dirty="0" smtClean="0"/>
          </a:br>
          <a:r>
            <a:rPr lang="en-US" sz="1800" dirty="0" smtClean="0"/>
            <a:t>(59%)</a:t>
          </a:r>
          <a:endParaRPr lang="en-US" sz="1800" dirty="0"/>
        </a:p>
      </dgm:t>
    </dgm:pt>
    <dgm:pt modelId="{E2009BBE-9A44-4FA1-8AD0-4EE27B4B39B0}" type="parTrans" cxnId="{5DC62EA0-1048-4C0B-AB28-48EA01CD647D}">
      <dgm:prSet/>
      <dgm:spPr/>
      <dgm:t>
        <a:bodyPr/>
        <a:lstStyle/>
        <a:p>
          <a:endParaRPr lang="en-US"/>
        </a:p>
      </dgm:t>
    </dgm:pt>
    <dgm:pt modelId="{D77232B2-38B4-4B32-A8DC-052C49E1389A}" type="sibTrans" cxnId="{5DC62EA0-1048-4C0B-AB28-48EA01CD647D}">
      <dgm:prSet/>
      <dgm:spPr/>
      <dgm:t>
        <a:bodyPr/>
        <a:lstStyle/>
        <a:p>
          <a:endParaRPr lang="en-US"/>
        </a:p>
      </dgm:t>
    </dgm:pt>
    <dgm:pt modelId="{3AFC8956-7AEA-44A6-92BA-6AF9D239F3AB}">
      <dgm:prSet phldrT="[Text]" custT="1"/>
      <dgm:spPr/>
      <dgm:t>
        <a:bodyPr/>
        <a:lstStyle/>
        <a:p>
          <a:pPr algn="ctr"/>
          <a:r>
            <a:rPr lang="en-US" sz="1800" b="1" dirty="0" smtClean="0"/>
            <a:t>Medical Equipment </a:t>
          </a:r>
          <a:r>
            <a:rPr lang="en-US" sz="1800" dirty="0" smtClean="0"/>
            <a:t/>
          </a:r>
          <a:br>
            <a:rPr lang="en-US" sz="1800" dirty="0" smtClean="0"/>
          </a:br>
          <a:r>
            <a:rPr lang="en-US" sz="1800" dirty="0" smtClean="0"/>
            <a:t>(63%)</a:t>
          </a:r>
        </a:p>
      </dgm:t>
    </dgm:pt>
    <dgm:pt modelId="{FCDC2807-7022-45E6-8185-EA9C2B0F4AFC}" type="parTrans" cxnId="{0D6F58F9-5E20-4E14-8737-7ECC5D4865AB}">
      <dgm:prSet/>
      <dgm:spPr/>
      <dgm:t>
        <a:bodyPr/>
        <a:lstStyle/>
        <a:p>
          <a:endParaRPr lang="en-US"/>
        </a:p>
      </dgm:t>
    </dgm:pt>
    <dgm:pt modelId="{47093F74-97DB-4616-981C-70A79D0C4214}" type="sibTrans" cxnId="{0D6F58F9-5E20-4E14-8737-7ECC5D4865AB}">
      <dgm:prSet/>
      <dgm:spPr/>
      <dgm:t>
        <a:bodyPr/>
        <a:lstStyle/>
        <a:p>
          <a:endParaRPr lang="en-US"/>
        </a:p>
      </dgm:t>
    </dgm:pt>
    <dgm:pt modelId="{CE51E18A-49C2-4FD3-9C6F-37F8B33A7EFC}">
      <dgm:prSet phldrT="[Text]" custT="1"/>
      <dgm:spPr/>
      <dgm:t>
        <a:bodyPr/>
        <a:lstStyle/>
        <a:p>
          <a:pPr algn="ctr"/>
          <a:r>
            <a:rPr lang="en-US" sz="1800" b="1" dirty="0" smtClean="0"/>
            <a:t>Community Activities </a:t>
          </a:r>
          <a:r>
            <a:rPr lang="en-US" sz="1800" dirty="0" smtClean="0"/>
            <a:t/>
          </a:r>
          <a:br>
            <a:rPr lang="en-US" sz="1800" dirty="0" smtClean="0"/>
          </a:br>
          <a:r>
            <a:rPr lang="en-US" sz="1800" dirty="0" smtClean="0"/>
            <a:t>(53%)</a:t>
          </a:r>
        </a:p>
      </dgm:t>
    </dgm:pt>
    <dgm:pt modelId="{6A4E5EAA-BEA8-49F7-AD6A-9E6AD9C16E89}" type="parTrans" cxnId="{4F817C2C-D054-4E24-83F8-83F021E83E0B}">
      <dgm:prSet/>
      <dgm:spPr/>
      <dgm:t>
        <a:bodyPr/>
        <a:lstStyle/>
        <a:p>
          <a:endParaRPr lang="en-US"/>
        </a:p>
      </dgm:t>
    </dgm:pt>
    <dgm:pt modelId="{2E059CD4-1128-48FF-B786-B9F38D7DD849}" type="sibTrans" cxnId="{4F817C2C-D054-4E24-83F8-83F021E83E0B}">
      <dgm:prSet/>
      <dgm:spPr/>
      <dgm:t>
        <a:bodyPr/>
        <a:lstStyle/>
        <a:p>
          <a:endParaRPr lang="en-US"/>
        </a:p>
      </dgm:t>
    </dgm:pt>
    <dgm:pt modelId="{DBBDA24B-0492-48DC-818B-665CB9D1B80C}">
      <dgm:prSet phldrT="[Text]" custT="1"/>
      <dgm:spPr/>
      <dgm:t>
        <a:bodyPr/>
        <a:lstStyle/>
        <a:p>
          <a:pPr algn="ctr"/>
          <a:r>
            <a:rPr lang="en-US" sz="1800" b="1" dirty="0" smtClean="0"/>
            <a:t>Day Programs </a:t>
          </a:r>
          <a:r>
            <a:rPr lang="en-US" sz="1800" dirty="0" smtClean="0"/>
            <a:t/>
          </a:r>
          <a:br>
            <a:rPr lang="en-US" sz="1800" dirty="0" smtClean="0"/>
          </a:br>
          <a:r>
            <a:rPr lang="en-US" sz="1800" dirty="0" smtClean="0"/>
            <a:t>(48%)</a:t>
          </a:r>
        </a:p>
      </dgm:t>
    </dgm:pt>
    <dgm:pt modelId="{B187D48C-5242-4224-B7CE-2FA6FCFA6D3D}" type="parTrans" cxnId="{D2F128FB-52A2-4263-B466-C6A9F5E6BEC7}">
      <dgm:prSet/>
      <dgm:spPr/>
      <dgm:t>
        <a:bodyPr/>
        <a:lstStyle/>
        <a:p>
          <a:endParaRPr lang="en-US"/>
        </a:p>
      </dgm:t>
    </dgm:pt>
    <dgm:pt modelId="{09BDC204-1AAD-4DC8-A537-C359FB5E610A}" type="sibTrans" cxnId="{D2F128FB-52A2-4263-B466-C6A9F5E6BEC7}">
      <dgm:prSet/>
      <dgm:spPr/>
      <dgm:t>
        <a:bodyPr/>
        <a:lstStyle/>
        <a:p>
          <a:endParaRPr lang="en-US"/>
        </a:p>
      </dgm:t>
    </dgm:pt>
    <dgm:pt modelId="{B3E87730-3A0D-4FB7-A34D-C050E589A3AA}">
      <dgm:prSet phldrT="[Text]" custT="1"/>
      <dgm:spPr/>
      <dgm:t>
        <a:bodyPr/>
        <a:lstStyle/>
        <a:p>
          <a:pPr algn="ctr"/>
          <a:r>
            <a:rPr lang="en-US" sz="1800" b="1" dirty="0" smtClean="0"/>
            <a:t>Assistive Technology </a:t>
          </a:r>
          <a:r>
            <a:rPr lang="en-US" sz="1800" dirty="0" smtClean="0"/>
            <a:t/>
          </a:r>
          <a:br>
            <a:rPr lang="en-US" sz="1800" dirty="0" smtClean="0"/>
          </a:br>
          <a:r>
            <a:rPr lang="en-US" sz="1800" dirty="0" smtClean="0"/>
            <a:t>(32%)</a:t>
          </a:r>
        </a:p>
      </dgm:t>
    </dgm:pt>
    <dgm:pt modelId="{71F8402B-55E3-4B39-AC03-574009D3E102}" type="parTrans" cxnId="{EA99D003-ECA8-46EA-9481-28AB340115EF}">
      <dgm:prSet/>
      <dgm:spPr/>
      <dgm:t>
        <a:bodyPr/>
        <a:lstStyle/>
        <a:p>
          <a:endParaRPr lang="en-US"/>
        </a:p>
      </dgm:t>
    </dgm:pt>
    <dgm:pt modelId="{082F745A-6C59-4D03-91AD-5BE964B7A9EE}" type="sibTrans" cxnId="{EA99D003-ECA8-46EA-9481-28AB340115EF}">
      <dgm:prSet/>
      <dgm:spPr/>
      <dgm:t>
        <a:bodyPr/>
        <a:lstStyle/>
        <a:p>
          <a:endParaRPr lang="en-US"/>
        </a:p>
      </dgm:t>
    </dgm:pt>
    <dgm:pt modelId="{FF87300C-1F58-4068-981B-8BC1C7DD87EA}" type="pres">
      <dgm:prSet presAssocID="{934BB94F-4ED9-4A99-A883-0B73A6E2C0FC}" presName="diagram" presStyleCnt="0">
        <dgm:presLayoutVars>
          <dgm:chPref val="1"/>
          <dgm:dir/>
          <dgm:animOne val="branch"/>
          <dgm:animLvl val="lvl"/>
          <dgm:resizeHandles/>
        </dgm:presLayoutVars>
      </dgm:prSet>
      <dgm:spPr/>
      <dgm:t>
        <a:bodyPr/>
        <a:lstStyle/>
        <a:p>
          <a:endParaRPr lang="en-US"/>
        </a:p>
      </dgm:t>
    </dgm:pt>
    <dgm:pt modelId="{796BC2DB-49B7-4A50-A38E-13C30B2BA72B}" type="pres">
      <dgm:prSet presAssocID="{52CE1B4E-221E-4E8E-B6F1-03387682B5ED}" presName="root" presStyleCnt="0"/>
      <dgm:spPr/>
    </dgm:pt>
    <dgm:pt modelId="{2213663E-B51B-407B-BA9C-36C192116A62}" type="pres">
      <dgm:prSet presAssocID="{52CE1B4E-221E-4E8E-B6F1-03387682B5ED}" presName="rootComposite" presStyleCnt="0"/>
      <dgm:spPr/>
    </dgm:pt>
    <dgm:pt modelId="{0635EBA4-841C-4595-8ABE-242730B02089}" type="pres">
      <dgm:prSet presAssocID="{52CE1B4E-221E-4E8E-B6F1-03387682B5ED}" presName="rootText" presStyleLbl="node1" presStyleIdx="0" presStyleCnt="2" custScaleX="254941" custScaleY="107318" custLinFactNeighborX="-33932"/>
      <dgm:spPr/>
      <dgm:t>
        <a:bodyPr/>
        <a:lstStyle/>
        <a:p>
          <a:endParaRPr lang="en-US"/>
        </a:p>
      </dgm:t>
    </dgm:pt>
    <dgm:pt modelId="{7FBD6215-5B6A-47B6-9909-77F47B1592C3}" type="pres">
      <dgm:prSet presAssocID="{52CE1B4E-221E-4E8E-B6F1-03387682B5ED}" presName="rootConnector" presStyleLbl="node1" presStyleIdx="0" presStyleCnt="2"/>
      <dgm:spPr/>
      <dgm:t>
        <a:bodyPr/>
        <a:lstStyle/>
        <a:p>
          <a:endParaRPr lang="en-US"/>
        </a:p>
      </dgm:t>
    </dgm:pt>
    <dgm:pt modelId="{4D90B874-74CB-401F-87AD-E720AA4D7077}" type="pres">
      <dgm:prSet presAssocID="{52CE1B4E-221E-4E8E-B6F1-03387682B5ED}" presName="childShape" presStyleCnt="0"/>
      <dgm:spPr/>
    </dgm:pt>
    <dgm:pt modelId="{6C29E019-0426-4EA9-A122-6001A7889CA9}" type="pres">
      <dgm:prSet presAssocID="{FC5EB457-5B2B-4026-AB79-6E64A044752F}" presName="Name13" presStyleLbl="parChTrans1D2" presStyleIdx="0" presStyleCnt="12"/>
      <dgm:spPr/>
      <dgm:t>
        <a:bodyPr/>
        <a:lstStyle/>
        <a:p>
          <a:endParaRPr lang="en-US"/>
        </a:p>
      </dgm:t>
    </dgm:pt>
    <dgm:pt modelId="{E1D7F67E-F87E-48E3-BC5E-DEBD42A3589A}" type="pres">
      <dgm:prSet presAssocID="{01578EE8-A0AF-4E70-81BD-3F7A3CAEC84D}" presName="childText" presStyleLbl="bgAcc1" presStyleIdx="0" presStyleCnt="12" custScaleX="276964" custLinFactNeighborX="-42398" custLinFactNeighborY="1996">
        <dgm:presLayoutVars>
          <dgm:bulletEnabled val="1"/>
        </dgm:presLayoutVars>
      </dgm:prSet>
      <dgm:spPr/>
      <dgm:t>
        <a:bodyPr/>
        <a:lstStyle/>
        <a:p>
          <a:endParaRPr lang="en-US"/>
        </a:p>
      </dgm:t>
    </dgm:pt>
    <dgm:pt modelId="{E5AA81BE-D4F3-4A81-A4D2-C2481D393802}" type="pres">
      <dgm:prSet presAssocID="{9AF1B567-CAE2-440E-8B1F-754CCFF4D4F5}" presName="Name13" presStyleLbl="parChTrans1D2" presStyleIdx="1" presStyleCnt="12"/>
      <dgm:spPr/>
      <dgm:t>
        <a:bodyPr/>
        <a:lstStyle/>
        <a:p>
          <a:endParaRPr lang="en-US"/>
        </a:p>
      </dgm:t>
    </dgm:pt>
    <dgm:pt modelId="{9A0FE7BC-6A4E-4592-B4E3-BD381BBD5416}" type="pres">
      <dgm:prSet presAssocID="{5A2ABAC8-1601-4C0F-AB49-791038353BEF}" presName="childText" presStyleLbl="bgAcc1" presStyleIdx="1" presStyleCnt="12" custScaleX="276964" custLinFactNeighborX="-42398" custLinFactNeighborY="1996">
        <dgm:presLayoutVars>
          <dgm:bulletEnabled val="1"/>
        </dgm:presLayoutVars>
      </dgm:prSet>
      <dgm:spPr/>
      <dgm:t>
        <a:bodyPr/>
        <a:lstStyle/>
        <a:p>
          <a:endParaRPr lang="en-US"/>
        </a:p>
      </dgm:t>
    </dgm:pt>
    <dgm:pt modelId="{F37C3B56-F8A4-4729-ADBA-CEB44E9E34AE}" type="pres">
      <dgm:prSet presAssocID="{692636A9-4916-4E61-8F45-8F3BD8B7299A}" presName="Name13" presStyleLbl="parChTrans1D2" presStyleIdx="2" presStyleCnt="12"/>
      <dgm:spPr/>
      <dgm:t>
        <a:bodyPr/>
        <a:lstStyle/>
        <a:p>
          <a:endParaRPr lang="en-US"/>
        </a:p>
      </dgm:t>
    </dgm:pt>
    <dgm:pt modelId="{BBCE9A2A-0492-402B-916C-DFC0F8F65790}" type="pres">
      <dgm:prSet presAssocID="{B6134B6A-2A9D-4F26-A241-C8CEE14BB4A2}" presName="childText" presStyleLbl="bgAcc1" presStyleIdx="2" presStyleCnt="12" custScaleX="276964" custLinFactNeighborX="-42398" custLinFactNeighborY="1996">
        <dgm:presLayoutVars>
          <dgm:bulletEnabled val="1"/>
        </dgm:presLayoutVars>
      </dgm:prSet>
      <dgm:spPr/>
      <dgm:t>
        <a:bodyPr/>
        <a:lstStyle/>
        <a:p>
          <a:endParaRPr lang="en-US"/>
        </a:p>
      </dgm:t>
    </dgm:pt>
    <dgm:pt modelId="{C3175A6E-D11F-4CCD-94F5-FFEE5343D243}" type="pres">
      <dgm:prSet presAssocID="{5073B16C-EA1B-4EB9-A2A9-0C7CAE84BB4D}" presName="Name13" presStyleLbl="parChTrans1D2" presStyleIdx="3" presStyleCnt="12"/>
      <dgm:spPr/>
      <dgm:t>
        <a:bodyPr/>
        <a:lstStyle/>
        <a:p>
          <a:endParaRPr lang="en-US"/>
        </a:p>
      </dgm:t>
    </dgm:pt>
    <dgm:pt modelId="{2C5B0B1F-593B-4B96-A585-A8355999DE68}" type="pres">
      <dgm:prSet presAssocID="{CA2035B8-BA49-4AE9-85FC-9FBE3930F9E4}" presName="childText" presStyleLbl="bgAcc1" presStyleIdx="3" presStyleCnt="12" custScaleX="276964" custLinFactNeighborX="-42398">
        <dgm:presLayoutVars>
          <dgm:bulletEnabled val="1"/>
        </dgm:presLayoutVars>
      </dgm:prSet>
      <dgm:spPr/>
      <dgm:t>
        <a:bodyPr/>
        <a:lstStyle/>
        <a:p>
          <a:endParaRPr lang="en-US"/>
        </a:p>
      </dgm:t>
    </dgm:pt>
    <dgm:pt modelId="{368A293E-D160-494B-ABE3-8AB38B1F928D}" type="pres">
      <dgm:prSet presAssocID="{6422360A-0DA3-4A1D-B7B0-E4563DCBA50F}" presName="Name13" presStyleLbl="parChTrans1D2" presStyleIdx="4" presStyleCnt="12"/>
      <dgm:spPr/>
      <dgm:t>
        <a:bodyPr/>
        <a:lstStyle/>
        <a:p>
          <a:endParaRPr lang="en-US"/>
        </a:p>
      </dgm:t>
    </dgm:pt>
    <dgm:pt modelId="{F5FDD8DD-D34B-47B9-B2C6-8E6B18FA5113}" type="pres">
      <dgm:prSet presAssocID="{AB8B9EA3-9677-4D86-99AC-16422ED60F4A}" presName="childText" presStyleLbl="bgAcc1" presStyleIdx="4" presStyleCnt="12" custScaleX="276964" custLinFactNeighborX="-42398">
        <dgm:presLayoutVars>
          <dgm:bulletEnabled val="1"/>
        </dgm:presLayoutVars>
      </dgm:prSet>
      <dgm:spPr/>
      <dgm:t>
        <a:bodyPr/>
        <a:lstStyle/>
        <a:p>
          <a:endParaRPr lang="en-US"/>
        </a:p>
      </dgm:t>
    </dgm:pt>
    <dgm:pt modelId="{AF1A1D27-6AA7-48DF-8BAC-955B2BF0E250}" type="pres">
      <dgm:prSet presAssocID="{E2009BBE-9A44-4FA1-8AD0-4EE27B4B39B0}" presName="Name13" presStyleLbl="parChTrans1D2" presStyleIdx="5" presStyleCnt="12"/>
      <dgm:spPr/>
      <dgm:t>
        <a:bodyPr/>
        <a:lstStyle/>
        <a:p>
          <a:endParaRPr lang="en-US"/>
        </a:p>
      </dgm:t>
    </dgm:pt>
    <dgm:pt modelId="{E7456AAE-8713-4474-A6AC-B72B9632ADB3}" type="pres">
      <dgm:prSet presAssocID="{F235BC3A-9CAA-4F2A-B96C-C5FFDF64A11C}" presName="childText" presStyleLbl="bgAcc1" presStyleIdx="5" presStyleCnt="12" custScaleX="276964" custLinFactNeighborX="-42398">
        <dgm:presLayoutVars>
          <dgm:bulletEnabled val="1"/>
        </dgm:presLayoutVars>
      </dgm:prSet>
      <dgm:spPr/>
      <dgm:t>
        <a:bodyPr/>
        <a:lstStyle/>
        <a:p>
          <a:endParaRPr lang="en-US"/>
        </a:p>
      </dgm:t>
    </dgm:pt>
    <dgm:pt modelId="{7A7E9580-B1E7-471A-8FF6-DBB22469C722}" type="pres">
      <dgm:prSet presAssocID="{BC655E2F-069B-4E3C-AD18-8FEE9592F28A}" presName="root" presStyleCnt="0"/>
      <dgm:spPr/>
    </dgm:pt>
    <dgm:pt modelId="{F470D71D-9383-46EF-8AF9-40E3C41236DD}" type="pres">
      <dgm:prSet presAssocID="{BC655E2F-069B-4E3C-AD18-8FEE9592F28A}" presName="rootComposite" presStyleCnt="0"/>
      <dgm:spPr/>
    </dgm:pt>
    <dgm:pt modelId="{6D388A3B-FACE-4F35-87BB-3BF23FF02468}" type="pres">
      <dgm:prSet presAssocID="{BC655E2F-069B-4E3C-AD18-8FEE9592F28A}" presName="rootText" presStyleLbl="node1" presStyleIdx="1" presStyleCnt="2" custScaleX="254114" custScaleY="104712"/>
      <dgm:spPr/>
      <dgm:t>
        <a:bodyPr/>
        <a:lstStyle/>
        <a:p>
          <a:endParaRPr lang="en-US"/>
        </a:p>
      </dgm:t>
    </dgm:pt>
    <dgm:pt modelId="{A602D0C9-E648-4371-977E-923DEA8EE412}" type="pres">
      <dgm:prSet presAssocID="{BC655E2F-069B-4E3C-AD18-8FEE9592F28A}" presName="rootConnector" presStyleLbl="node1" presStyleIdx="1" presStyleCnt="2"/>
      <dgm:spPr/>
      <dgm:t>
        <a:bodyPr/>
        <a:lstStyle/>
        <a:p>
          <a:endParaRPr lang="en-US"/>
        </a:p>
      </dgm:t>
    </dgm:pt>
    <dgm:pt modelId="{48B465C0-4A60-4B4D-88F0-CDFB422DDE92}" type="pres">
      <dgm:prSet presAssocID="{BC655E2F-069B-4E3C-AD18-8FEE9592F28A}" presName="childShape" presStyleCnt="0"/>
      <dgm:spPr/>
    </dgm:pt>
    <dgm:pt modelId="{1560FF7D-041F-49A5-A713-C51F9D63F9DB}" type="pres">
      <dgm:prSet presAssocID="{7323772F-08B3-42F0-9718-C2266A66D6E7}" presName="Name13" presStyleLbl="parChTrans1D2" presStyleIdx="6" presStyleCnt="12"/>
      <dgm:spPr/>
      <dgm:t>
        <a:bodyPr/>
        <a:lstStyle/>
        <a:p>
          <a:endParaRPr lang="en-US"/>
        </a:p>
      </dgm:t>
    </dgm:pt>
    <dgm:pt modelId="{5B930309-B547-4C73-B5E2-BC3660DB816A}" type="pres">
      <dgm:prSet presAssocID="{BB58BE9C-CC69-4F4D-AE1C-77B5F5C7A700}" presName="childText" presStyleLbl="bgAcc1" presStyleIdx="6" presStyleCnt="12" custScaleX="290058" custLinFactNeighborY="1996">
        <dgm:presLayoutVars>
          <dgm:bulletEnabled val="1"/>
        </dgm:presLayoutVars>
      </dgm:prSet>
      <dgm:spPr/>
      <dgm:t>
        <a:bodyPr/>
        <a:lstStyle/>
        <a:p>
          <a:endParaRPr lang="en-US"/>
        </a:p>
      </dgm:t>
    </dgm:pt>
    <dgm:pt modelId="{DEA0FB17-7BB5-4B25-AA25-6922BE4E5685}" type="pres">
      <dgm:prSet presAssocID="{83827444-BFE3-48F0-97D5-C4D72426EB8B}" presName="Name13" presStyleLbl="parChTrans1D2" presStyleIdx="7" presStyleCnt="12"/>
      <dgm:spPr/>
      <dgm:t>
        <a:bodyPr/>
        <a:lstStyle/>
        <a:p>
          <a:endParaRPr lang="en-US"/>
        </a:p>
      </dgm:t>
    </dgm:pt>
    <dgm:pt modelId="{08321D94-E3E0-4717-9F9A-2AE8AF60E63E}" type="pres">
      <dgm:prSet presAssocID="{B3255287-6136-4041-8933-D766BDB0F06B}" presName="childText" presStyleLbl="bgAcc1" presStyleIdx="7" presStyleCnt="12" custScaleX="290058" custLinFactNeighborY="1996">
        <dgm:presLayoutVars>
          <dgm:bulletEnabled val="1"/>
        </dgm:presLayoutVars>
      </dgm:prSet>
      <dgm:spPr/>
      <dgm:t>
        <a:bodyPr/>
        <a:lstStyle/>
        <a:p>
          <a:endParaRPr lang="en-US"/>
        </a:p>
      </dgm:t>
    </dgm:pt>
    <dgm:pt modelId="{B0F2D280-F281-4D89-9F7A-7D5EB02D3A5B}" type="pres">
      <dgm:prSet presAssocID="{FCDC2807-7022-45E6-8185-EA9C2B0F4AFC}" presName="Name13" presStyleLbl="parChTrans1D2" presStyleIdx="8" presStyleCnt="12"/>
      <dgm:spPr/>
      <dgm:t>
        <a:bodyPr/>
        <a:lstStyle/>
        <a:p>
          <a:endParaRPr lang="en-US"/>
        </a:p>
      </dgm:t>
    </dgm:pt>
    <dgm:pt modelId="{D646CC82-5151-4834-B538-275A211A9A20}" type="pres">
      <dgm:prSet presAssocID="{3AFC8956-7AEA-44A6-92BA-6AF9D239F3AB}" presName="childText" presStyleLbl="bgAcc1" presStyleIdx="8" presStyleCnt="12" custScaleX="290058" custLinFactNeighborY="1996">
        <dgm:presLayoutVars>
          <dgm:bulletEnabled val="1"/>
        </dgm:presLayoutVars>
      </dgm:prSet>
      <dgm:spPr/>
      <dgm:t>
        <a:bodyPr/>
        <a:lstStyle/>
        <a:p>
          <a:endParaRPr lang="en-US"/>
        </a:p>
      </dgm:t>
    </dgm:pt>
    <dgm:pt modelId="{0B2B599A-894C-4EF2-AAA3-C6BD8CC2CE2B}" type="pres">
      <dgm:prSet presAssocID="{6A4E5EAA-BEA8-49F7-AD6A-9E6AD9C16E89}" presName="Name13" presStyleLbl="parChTrans1D2" presStyleIdx="9" presStyleCnt="12"/>
      <dgm:spPr/>
      <dgm:t>
        <a:bodyPr/>
        <a:lstStyle/>
        <a:p>
          <a:endParaRPr lang="en-US"/>
        </a:p>
      </dgm:t>
    </dgm:pt>
    <dgm:pt modelId="{30E170D3-5ADB-4215-AB79-21929A019092}" type="pres">
      <dgm:prSet presAssocID="{CE51E18A-49C2-4FD3-9C6F-37F8B33A7EFC}" presName="childText" presStyleLbl="bgAcc1" presStyleIdx="9" presStyleCnt="12" custScaleX="290058">
        <dgm:presLayoutVars>
          <dgm:bulletEnabled val="1"/>
        </dgm:presLayoutVars>
      </dgm:prSet>
      <dgm:spPr/>
      <dgm:t>
        <a:bodyPr/>
        <a:lstStyle/>
        <a:p>
          <a:endParaRPr lang="en-US"/>
        </a:p>
      </dgm:t>
    </dgm:pt>
    <dgm:pt modelId="{52845D01-B1DC-4484-AB11-45750E1D0A0A}" type="pres">
      <dgm:prSet presAssocID="{B187D48C-5242-4224-B7CE-2FA6FCFA6D3D}" presName="Name13" presStyleLbl="parChTrans1D2" presStyleIdx="10" presStyleCnt="12"/>
      <dgm:spPr/>
      <dgm:t>
        <a:bodyPr/>
        <a:lstStyle/>
        <a:p>
          <a:endParaRPr lang="en-US"/>
        </a:p>
      </dgm:t>
    </dgm:pt>
    <dgm:pt modelId="{66EDAB63-A568-4721-B0E7-F53B519DD0F2}" type="pres">
      <dgm:prSet presAssocID="{DBBDA24B-0492-48DC-818B-665CB9D1B80C}" presName="childText" presStyleLbl="bgAcc1" presStyleIdx="10" presStyleCnt="12" custScaleX="290058">
        <dgm:presLayoutVars>
          <dgm:bulletEnabled val="1"/>
        </dgm:presLayoutVars>
      </dgm:prSet>
      <dgm:spPr/>
      <dgm:t>
        <a:bodyPr/>
        <a:lstStyle/>
        <a:p>
          <a:endParaRPr lang="en-US"/>
        </a:p>
      </dgm:t>
    </dgm:pt>
    <dgm:pt modelId="{67D834C5-BA94-4EE5-898B-E4B50C0355AD}" type="pres">
      <dgm:prSet presAssocID="{71F8402B-55E3-4B39-AC03-574009D3E102}" presName="Name13" presStyleLbl="parChTrans1D2" presStyleIdx="11" presStyleCnt="12"/>
      <dgm:spPr/>
      <dgm:t>
        <a:bodyPr/>
        <a:lstStyle/>
        <a:p>
          <a:endParaRPr lang="en-US"/>
        </a:p>
      </dgm:t>
    </dgm:pt>
    <dgm:pt modelId="{818CBB73-EFA8-44B8-85CC-C3F405EFB172}" type="pres">
      <dgm:prSet presAssocID="{B3E87730-3A0D-4FB7-A34D-C050E589A3AA}" presName="childText" presStyleLbl="bgAcc1" presStyleIdx="11" presStyleCnt="12" custScaleX="290058">
        <dgm:presLayoutVars>
          <dgm:bulletEnabled val="1"/>
        </dgm:presLayoutVars>
      </dgm:prSet>
      <dgm:spPr/>
      <dgm:t>
        <a:bodyPr/>
        <a:lstStyle/>
        <a:p>
          <a:endParaRPr lang="en-US"/>
        </a:p>
      </dgm:t>
    </dgm:pt>
  </dgm:ptLst>
  <dgm:cxnLst>
    <dgm:cxn modelId="{5DC62EA0-1048-4C0B-AB28-48EA01CD647D}" srcId="{52CE1B4E-221E-4E8E-B6F1-03387682B5ED}" destId="{F235BC3A-9CAA-4F2A-B96C-C5FFDF64A11C}" srcOrd="5" destOrd="0" parTransId="{E2009BBE-9A44-4FA1-8AD0-4EE27B4B39B0}" sibTransId="{D77232B2-38B4-4B32-A8DC-052C49E1389A}"/>
    <dgm:cxn modelId="{21B3BD1E-5711-43FD-A679-53AB22BA0787}" type="presOf" srcId="{01578EE8-A0AF-4E70-81BD-3F7A3CAEC84D}" destId="{E1D7F67E-F87E-48E3-BC5E-DEBD42A3589A}" srcOrd="0" destOrd="0" presId="urn:microsoft.com/office/officeart/2005/8/layout/hierarchy3"/>
    <dgm:cxn modelId="{8680E059-EFE2-452A-BD45-E50A549476C7}" type="presOf" srcId="{6422360A-0DA3-4A1D-B7B0-E4563DCBA50F}" destId="{368A293E-D160-494B-ABE3-8AB38B1F928D}" srcOrd="0" destOrd="0" presId="urn:microsoft.com/office/officeart/2005/8/layout/hierarchy3"/>
    <dgm:cxn modelId="{8250251A-886D-45A3-82B1-CAFD492C2ED6}" type="presOf" srcId="{52CE1B4E-221E-4E8E-B6F1-03387682B5ED}" destId="{0635EBA4-841C-4595-8ABE-242730B02089}" srcOrd="0" destOrd="0" presId="urn:microsoft.com/office/officeart/2005/8/layout/hierarchy3"/>
    <dgm:cxn modelId="{85323AFB-10A2-4E87-971D-F1132A44DAE7}" type="presOf" srcId="{B3255287-6136-4041-8933-D766BDB0F06B}" destId="{08321D94-E3E0-4717-9F9A-2AE8AF60E63E}" srcOrd="0" destOrd="0" presId="urn:microsoft.com/office/officeart/2005/8/layout/hierarchy3"/>
    <dgm:cxn modelId="{6A25E90C-61E4-43F8-AEB3-727A857813C6}" srcId="{52CE1B4E-221E-4E8E-B6F1-03387682B5ED}" destId="{B6134B6A-2A9D-4F26-A241-C8CEE14BB4A2}" srcOrd="2" destOrd="0" parTransId="{692636A9-4916-4E61-8F45-8F3BD8B7299A}" sibTransId="{FA0C55B6-039F-4AF1-9F9A-8C645DF4EC68}"/>
    <dgm:cxn modelId="{E67AF435-DC76-4A3F-86A8-3B9020D9CD6E}" type="presOf" srcId="{B3E87730-3A0D-4FB7-A34D-C050E589A3AA}" destId="{818CBB73-EFA8-44B8-85CC-C3F405EFB172}" srcOrd="0" destOrd="0" presId="urn:microsoft.com/office/officeart/2005/8/layout/hierarchy3"/>
    <dgm:cxn modelId="{0D6F58F9-5E20-4E14-8737-7ECC5D4865AB}" srcId="{BC655E2F-069B-4E3C-AD18-8FEE9592F28A}" destId="{3AFC8956-7AEA-44A6-92BA-6AF9D239F3AB}" srcOrd="2" destOrd="0" parTransId="{FCDC2807-7022-45E6-8185-EA9C2B0F4AFC}" sibTransId="{47093F74-97DB-4616-981C-70A79D0C4214}"/>
    <dgm:cxn modelId="{1AF24841-9062-4752-B948-02F6507564E3}" type="presOf" srcId="{FC5EB457-5B2B-4026-AB79-6E64A044752F}" destId="{6C29E019-0426-4EA9-A122-6001A7889CA9}" srcOrd="0" destOrd="0" presId="urn:microsoft.com/office/officeart/2005/8/layout/hierarchy3"/>
    <dgm:cxn modelId="{11C995D8-9C62-43CF-90C0-8EF4B37B3634}" type="presOf" srcId="{5A2ABAC8-1601-4C0F-AB49-791038353BEF}" destId="{9A0FE7BC-6A4E-4592-B4E3-BD381BBD5416}" srcOrd="0" destOrd="0" presId="urn:microsoft.com/office/officeart/2005/8/layout/hierarchy3"/>
    <dgm:cxn modelId="{BCDD26A9-3E5F-4881-A3A8-E4BDCD20F484}" srcId="{52CE1B4E-221E-4E8E-B6F1-03387682B5ED}" destId="{AB8B9EA3-9677-4D86-99AC-16422ED60F4A}" srcOrd="4" destOrd="0" parTransId="{6422360A-0DA3-4A1D-B7B0-E4563DCBA50F}" sibTransId="{3C46114C-A660-4708-8669-35AFB9E548C2}"/>
    <dgm:cxn modelId="{EA99D003-ECA8-46EA-9481-28AB340115EF}" srcId="{BC655E2F-069B-4E3C-AD18-8FEE9592F28A}" destId="{B3E87730-3A0D-4FB7-A34D-C050E589A3AA}" srcOrd="5" destOrd="0" parTransId="{71F8402B-55E3-4B39-AC03-574009D3E102}" sibTransId="{082F745A-6C59-4D03-91AD-5BE964B7A9EE}"/>
    <dgm:cxn modelId="{4F817C2C-D054-4E24-83F8-83F021E83E0B}" srcId="{BC655E2F-069B-4E3C-AD18-8FEE9592F28A}" destId="{CE51E18A-49C2-4FD3-9C6F-37F8B33A7EFC}" srcOrd="3" destOrd="0" parTransId="{6A4E5EAA-BEA8-49F7-AD6A-9E6AD9C16E89}" sibTransId="{2E059CD4-1128-48FF-B786-B9F38D7DD849}"/>
    <dgm:cxn modelId="{561D00C2-951D-4DE8-B047-313BD03DBAE8}" type="presOf" srcId="{BC655E2F-069B-4E3C-AD18-8FEE9592F28A}" destId="{6D388A3B-FACE-4F35-87BB-3BF23FF02468}" srcOrd="0" destOrd="0" presId="urn:microsoft.com/office/officeart/2005/8/layout/hierarchy3"/>
    <dgm:cxn modelId="{CDA52F25-039E-4E1D-B97F-67B21B8E8B62}" type="presOf" srcId="{71F8402B-55E3-4B39-AC03-574009D3E102}" destId="{67D834C5-BA94-4EE5-898B-E4B50C0355AD}" srcOrd="0" destOrd="0" presId="urn:microsoft.com/office/officeart/2005/8/layout/hierarchy3"/>
    <dgm:cxn modelId="{C64E1550-B2E9-476D-B07D-A9AF2BE2EB34}" type="presOf" srcId="{6A4E5EAA-BEA8-49F7-AD6A-9E6AD9C16E89}" destId="{0B2B599A-894C-4EF2-AAA3-C6BD8CC2CE2B}" srcOrd="0" destOrd="0" presId="urn:microsoft.com/office/officeart/2005/8/layout/hierarchy3"/>
    <dgm:cxn modelId="{61190EC4-2B28-4724-8753-8DCB84930E1F}" srcId="{52CE1B4E-221E-4E8E-B6F1-03387682B5ED}" destId="{5A2ABAC8-1601-4C0F-AB49-791038353BEF}" srcOrd="1" destOrd="0" parTransId="{9AF1B567-CAE2-440E-8B1F-754CCFF4D4F5}" sibTransId="{9CCA341D-9C1F-436B-ADC8-701C9127AC4F}"/>
    <dgm:cxn modelId="{EE2BF097-563F-4CA2-AE9A-F4352B68A1EF}" type="presOf" srcId="{52CE1B4E-221E-4E8E-B6F1-03387682B5ED}" destId="{7FBD6215-5B6A-47B6-9909-77F47B1592C3}" srcOrd="1" destOrd="0" presId="urn:microsoft.com/office/officeart/2005/8/layout/hierarchy3"/>
    <dgm:cxn modelId="{0FC4F33F-AA4F-4E3A-AE96-1C0BEF1D0A38}" type="presOf" srcId="{934BB94F-4ED9-4A99-A883-0B73A6E2C0FC}" destId="{FF87300C-1F58-4068-981B-8BC1C7DD87EA}" srcOrd="0" destOrd="0" presId="urn:microsoft.com/office/officeart/2005/8/layout/hierarchy3"/>
    <dgm:cxn modelId="{46E3EC47-C75A-49B8-B197-7FEF789932A4}" srcId="{BC655E2F-069B-4E3C-AD18-8FEE9592F28A}" destId="{B3255287-6136-4041-8933-D766BDB0F06B}" srcOrd="1" destOrd="0" parTransId="{83827444-BFE3-48F0-97D5-C4D72426EB8B}" sibTransId="{55E79B1E-216A-4FAC-855F-078A79E8EF2C}"/>
    <dgm:cxn modelId="{BAE76F0A-482B-4712-9352-1B6618E7AD19}" type="presOf" srcId="{B6134B6A-2A9D-4F26-A241-C8CEE14BB4A2}" destId="{BBCE9A2A-0492-402B-916C-DFC0F8F65790}" srcOrd="0" destOrd="0" presId="urn:microsoft.com/office/officeart/2005/8/layout/hierarchy3"/>
    <dgm:cxn modelId="{6EE1ADD3-6F4E-45CA-BC82-D6704B259DE1}" type="presOf" srcId="{9AF1B567-CAE2-440E-8B1F-754CCFF4D4F5}" destId="{E5AA81BE-D4F3-4A81-A4D2-C2481D393802}" srcOrd="0" destOrd="0" presId="urn:microsoft.com/office/officeart/2005/8/layout/hierarchy3"/>
    <dgm:cxn modelId="{5F007D8E-F69B-4016-9961-2ED68CA84C05}" type="presOf" srcId="{F235BC3A-9CAA-4F2A-B96C-C5FFDF64A11C}" destId="{E7456AAE-8713-4474-A6AC-B72B9632ADB3}" srcOrd="0" destOrd="0" presId="urn:microsoft.com/office/officeart/2005/8/layout/hierarchy3"/>
    <dgm:cxn modelId="{A6F5C12A-6C16-4581-BB20-9C64DF5F8D6D}" type="presOf" srcId="{CE51E18A-49C2-4FD3-9C6F-37F8B33A7EFC}" destId="{30E170D3-5ADB-4215-AB79-21929A019092}" srcOrd="0" destOrd="0" presId="urn:microsoft.com/office/officeart/2005/8/layout/hierarchy3"/>
    <dgm:cxn modelId="{D2F128FB-52A2-4263-B466-C6A9F5E6BEC7}" srcId="{BC655E2F-069B-4E3C-AD18-8FEE9592F28A}" destId="{DBBDA24B-0492-48DC-818B-665CB9D1B80C}" srcOrd="4" destOrd="0" parTransId="{B187D48C-5242-4224-B7CE-2FA6FCFA6D3D}" sibTransId="{09BDC204-1AAD-4DC8-A537-C359FB5E610A}"/>
    <dgm:cxn modelId="{88DD5EFE-76E9-47AE-9A7E-17FA9AF72CAD}" type="presOf" srcId="{B187D48C-5242-4224-B7CE-2FA6FCFA6D3D}" destId="{52845D01-B1DC-4484-AB11-45750E1D0A0A}" srcOrd="0" destOrd="0" presId="urn:microsoft.com/office/officeart/2005/8/layout/hierarchy3"/>
    <dgm:cxn modelId="{F40A9566-BB43-4E68-9F8B-BF8259D95BDF}" srcId="{BC655E2F-069B-4E3C-AD18-8FEE9592F28A}" destId="{BB58BE9C-CC69-4F4D-AE1C-77B5F5C7A700}" srcOrd="0" destOrd="0" parTransId="{7323772F-08B3-42F0-9718-C2266A66D6E7}" sibTransId="{32FBE12E-7644-4A77-9615-18887D34C127}"/>
    <dgm:cxn modelId="{E2CAB4CB-B58A-4F17-92A4-6613F29C41EC}" type="presOf" srcId="{BB58BE9C-CC69-4F4D-AE1C-77B5F5C7A700}" destId="{5B930309-B547-4C73-B5E2-BC3660DB816A}" srcOrd="0" destOrd="0" presId="urn:microsoft.com/office/officeart/2005/8/layout/hierarchy3"/>
    <dgm:cxn modelId="{6E7676C2-E768-4757-B710-E6A8FBAB8766}" type="presOf" srcId="{FCDC2807-7022-45E6-8185-EA9C2B0F4AFC}" destId="{B0F2D280-F281-4D89-9F7A-7D5EB02D3A5B}" srcOrd="0" destOrd="0" presId="urn:microsoft.com/office/officeart/2005/8/layout/hierarchy3"/>
    <dgm:cxn modelId="{D2E7F061-E560-4F49-BB2D-F5C5AD83938E}" type="presOf" srcId="{3AFC8956-7AEA-44A6-92BA-6AF9D239F3AB}" destId="{D646CC82-5151-4834-B538-275A211A9A20}" srcOrd="0" destOrd="0" presId="urn:microsoft.com/office/officeart/2005/8/layout/hierarchy3"/>
    <dgm:cxn modelId="{D7F1DBF3-9BA4-4C4D-8B0A-FE62CB6AF9EE}" type="presOf" srcId="{692636A9-4916-4E61-8F45-8F3BD8B7299A}" destId="{F37C3B56-F8A4-4729-ADBA-CEB44E9E34AE}" srcOrd="0" destOrd="0" presId="urn:microsoft.com/office/officeart/2005/8/layout/hierarchy3"/>
    <dgm:cxn modelId="{87D89A5A-1A60-439A-94DA-68F2687A90D7}" type="presOf" srcId="{CA2035B8-BA49-4AE9-85FC-9FBE3930F9E4}" destId="{2C5B0B1F-593B-4B96-A585-A8355999DE68}" srcOrd="0" destOrd="0" presId="urn:microsoft.com/office/officeart/2005/8/layout/hierarchy3"/>
    <dgm:cxn modelId="{EBAD8489-865E-4BD0-A516-A4AEACED3E45}" srcId="{52CE1B4E-221E-4E8E-B6F1-03387682B5ED}" destId="{CA2035B8-BA49-4AE9-85FC-9FBE3930F9E4}" srcOrd="3" destOrd="0" parTransId="{5073B16C-EA1B-4EB9-A2A9-0C7CAE84BB4D}" sibTransId="{C17DAAF1-DC60-408A-8108-FB3D429E6395}"/>
    <dgm:cxn modelId="{1FAE1BCB-C691-403C-A32A-601B28C2B40E}" type="presOf" srcId="{7323772F-08B3-42F0-9718-C2266A66D6E7}" destId="{1560FF7D-041F-49A5-A713-C51F9D63F9DB}" srcOrd="0" destOrd="0" presId="urn:microsoft.com/office/officeart/2005/8/layout/hierarchy3"/>
    <dgm:cxn modelId="{5570ADA3-5ED7-4E26-B219-97A4FD280562}" type="presOf" srcId="{AB8B9EA3-9677-4D86-99AC-16422ED60F4A}" destId="{F5FDD8DD-D34B-47B9-B2C6-8E6B18FA5113}" srcOrd="0" destOrd="0" presId="urn:microsoft.com/office/officeart/2005/8/layout/hierarchy3"/>
    <dgm:cxn modelId="{CAC7C33B-A0EA-4729-9FC1-5A1DCB49A531}" srcId="{934BB94F-4ED9-4A99-A883-0B73A6E2C0FC}" destId="{BC655E2F-069B-4E3C-AD18-8FEE9592F28A}" srcOrd="1" destOrd="0" parTransId="{CADB2B5A-B1B9-4156-90E0-4D6EC5C7BFFC}" sibTransId="{FB7FA4E8-6594-4D7E-87CE-7B16B76D2F69}"/>
    <dgm:cxn modelId="{37167832-E41D-4272-9914-140B3D954CB1}" type="presOf" srcId="{BC655E2F-069B-4E3C-AD18-8FEE9592F28A}" destId="{A602D0C9-E648-4371-977E-923DEA8EE412}" srcOrd="1" destOrd="0" presId="urn:microsoft.com/office/officeart/2005/8/layout/hierarchy3"/>
    <dgm:cxn modelId="{773184FC-E459-4AC1-AEE7-423AC0A45BD6}" type="presOf" srcId="{83827444-BFE3-48F0-97D5-C4D72426EB8B}" destId="{DEA0FB17-7BB5-4B25-AA25-6922BE4E5685}" srcOrd="0" destOrd="0" presId="urn:microsoft.com/office/officeart/2005/8/layout/hierarchy3"/>
    <dgm:cxn modelId="{56228EF7-C998-4708-980D-E18C2B4D3144}" type="presOf" srcId="{E2009BBE-9A44-4FA1-8AD0-4EE27B4B39B0}" destId="{AF1A1D27-6AA7-48DF-8BAC-955B2BF0E250}" srcOrd="0" destOrd="0" presId="urn:microsoft.com/office/officeart/2005/8/layout/hierarchy3"/>
    <dgm:cxn modelId="{0F489520-6EA3-4FAF-96FC-E367D97439F1}" type="presOf" srcId="{DBBDA24B-0492-48DC-818B-665CB9D1B80C}" destId="{66EDAB63-A568-4721-B0E7-F53B519DD0F2}" srcOrd="0" destOrd="0" presId="urn:microsoft.com/office/officeart/2005/8/layout/hierarchy3"/>
    <dgm:cxn modelId="{122A71C0-0874-41A3-8771-5B8A976937C9}" srcId="{52CE1B4E-221E-4E8E-B6F1-03387682B5ED}" destId="{01578EE8-A0AF-4E70-81BD-3F7A3CAEC84D}" srcOrd="0" destOrd="0" parTransId="{FC5EB457-5B2B-4026-AB79-6E64A044752F}" sibTransId="{E2670D3F-5494-4D03-8A5D-20C12966AB78}"/>
    <dgm:cxn modelId="{8ECFD9C2-2045-4BCC-9FB5-2202149BF3CE}" type="presOf" srcId="{5073B16C-EA1B-4EB9-A2A9-0C7CAE84BB4D}" destId="{C3175A6E-D11F-4CCD-94F5-FFEE5343D243}" srcOrd="0" destOrd="0" presId="urn:microsoft.com/office/officeart/2005/8/layout/hierarchy3"/>
    <dgm:cxn modelId="{16BBB1AA-6F11-4787-89ED-C05538522A80}" srcId="{934BB94F-4ED9-4A99-A883-0B73A6E2C0FC}" destId="{52CE1B4E-221E-4E8E-B6F1-03387682B5ED}" srcOrd="0" destOrd="0" parTransId="{E49B62EB-1F72-4C98-89E2-C33991C21593}" sibTransId="{F7057E37-89E0-47E3-8D1D-B3454F9D6AFF}"/>
    <dgm:cxn modelId="{0923446D-7459-457F-8275-47F83E790439}" type="presParOf" srcId="{FF87300C-1F58-4068-981B-8BC1C7DD87EA}" destId="{796BC2DB-49B7-4A50-A38E-13C30B2BA72B}" srcOrd="0" destOrd="0" presId="urn:microsoft.com/office/officeart/2005/8/layout/hierarchy3"/>
    <dgm:cxn modelId="{BF7980B3-FE33-4B35-A526-836EFED50133}" type="presParOf" srcId="{796BC2DB-49B7-4A50-A38E-13C30B2BA72B}" destId="{2213663E-B51B-407B-BA9C-36C192116A62}" srcOrd="0" destOrd="0" presId="urn:microsoft.com/office/officeart/2005/8/layout/hierarchy3"/>
    <dgm:cxn modelId="{7E80BDFE-33FB-4FB0-A534-913CC2567B3D}" type="presParOf" srcId="{2213663E-B51B-407B-BA9C-36C192116A62}" destId="{0635EBA4-841C-4595-8ABE-242730B02089}" srcOrd="0" destOrd="0" presId="urn:microsoft.com/office/officeart/2005/8/layout/hierarchy3"/>
    <dgm:cxn modelId="{44FF7AA6-61D2-4D2C-913E-6BD1FACD350C}" type="presParOf" srcId="{2213663E-B51B-407B-BA9C-36C192116A62}" destId="{7FBD6215-5B6A-47B6-9909-77F47B1592C3}" srcOrd="1" destOrd="0" presId="urn:microsoft.com/office/officeart/2005/8/layout/hierarchy3"/>
    <dgm:cxn modelId="{7CB7E777-E2BF-444C-801E-C023A2B5DD0C}" type="presParOf" srcId="{796BC2DB-49B7-4A50-A38E-13C30B2BA72B}" destId="{4D90B874-74CB-401F-87AD-E720AA4D7077}" srcOrd="1" destOrd="0" presId="urn:microsoft.com/office/officeart/2005/8/layout/hierarchy3"/>
    <dgm:cxn modelId="{FADEA827-5C2E-4672-B80C-3B6CA55C217B}" type="presParOf" srcId="{4D90B874-74CB-401F-87AD-E720AA4D7077}" destId="{6C29E019-0426-4EA9-A122-6001A7889CA9}" srcOrd="0" destOrd="0" presId="urn:microsoft.com/office/officeart/2005/8/layout/hierarchy3"/>
    <dgm:cxn modelId="{9F5F28C3-845A-4B93-8C41-AC3C623D6D12}" type="presParOf" srcId="{4D90B874-74CB-401F-87AD-E720AA4D7077}" destId="{E1D7F67E-F87E-48E3-BC5E-DEBD42A3589A}" srcOrd="1" destOrd="0" presId="urn:microsoft.com/office/officeart/2005/8/layout/hierarchy3"/>
    <dgm:cxn modelId="{32CB0970-B940-4D9C-BE4D-8B4330234282}" type="presParOf" srcId="{4D90B874-74CB-401F-87AD-E720AA4D7077}" destId="{E5AA81BE-D4F3-4A81-A4D2-C2481D393802}" srcOrd="2" destOrd="0" presId="urn:microsoft.com/office/officeart/2005/8/layout/hierarchy3"/>
    <dgm:cxn modelId="{A028FB41-8188-4B6C-AC72-706D0C8ECA0E}" type="presParOf" srcId="{4D90B874-74CB-401F-87AD-E720AA4D7077}" destId="{9A0FE7BC-6A4E-4592-B4E3-BD381BBD5416}" srcOrd="3" destOrd="0" presId="urn:microsoft.com/office/officeart/2005/8/layout/hierarchy3"/>
    <dgm:cxn modelId="{9C49013C-6258-48F6-9171-10DBBDB60463}" type="presParOf" srcId="{4D90B874-74CB-401F-87AD-E720AA4D7077}" destId="{F37C3B56-F8A4-4729-ADBA-CEB44E9E34AE}" srcOrd="4" destOrd="0" presId="urn:microsoft.com/office/officeart/2005/8/layout/hierarchy3"/>
    <dgm:cxn modelId="{E4B8FD99-CF19-4A4C-A7AB-130FC49ED943}" type="presParOf" srcId="{4D90B874-74CB-401F-87AD-E720AA4D7077}" destId="{BBCE9A2A-0492-402B-916C-DFC0F8F65790}" srcOrd="5" destOrd="0" presId="urn:microsoft.com/office/officeart/2005/8/layout/hierarchy3"/>
    <dgm:cxn modelId="{593BEC55-1DBA-4D6B-8312-FE302B27CB67}" type="presParOf" srcId="{4D90B874-74CB-401F-87AD-E720AA4D7077}" destId="{C3175A6E-D11F-4CCD-94F5-FFEE5343D243}" srcOrd="6" destOrd="0" presId="urn:microsoft.com/office/officeart/2005/8/layout/hierarchy3"/>
    <dgm:cxn modelId="{A2EC636A-293E-4615-9513-30544DCD76A2}" type="presParOf" srcId="{4D90B874-74CB-401F-87AD-E720AA4D7077}" destId="{2C5B0B1F-593B-4B96-A585-A8355999DE68}" srcOrd="7" destOrd="0" presId="urn:microsoft.com/office/officeart/2005/8/layout/hierarchy3"/>
    <dgm:cxn modelId="{08593F71-5421-4629-9E66-6FB53F4A3301}" type="presParOf" srcId="{4D90B874-74CB-401F-87AD-E720AA4D7077}" destId="{368A293E-D160-494B-ABE3-8AB38B1F928D}" srcOrd="8" destOrd="0" presId="urn:microsoft.com/office/officeart/2005/8/layout/hierarchy3"/>
    <dgm:cxn modelId="{8F1C327B-E1F5-4009-804E-AC3A2820473F}" type="presParOf" srcId="{4D90B874-74CB-401F-87AD-E720AA4D7077}" destId="{F5FDD8DD-D34B-47B9-B2C6-8E6B18FA5113}" srcOrd="9" destOrd="0" presId="urn:microsoft.com/office/officeart/2005/8/layout/hierarchy3"/>
    <dgm:cxn modelId="{05A058CF-3048-43BE-A9CF-6FADEACA7CB9}" type="presParOf" srcId="{4D90B874-74CB-401F-87AD-E720AA4D7077}" destId="{AF1A1D27-6AA7-48DF-8BAC-955B2BF0E250}" srcOrd="10" destOrd="0" presId="urn:microsoft.com/office/officeart/2005/8/layout/hierarchy3"/>
    <dgm:cxn modelId="{7882C284-033A-4A8B-A26F-BF39C4F687D7}" type="presParOf" srcId="{4D90B874-74CB-401F-87AD-E720AA4D7077}" destId="{E7456AAE-8713-4474-A6AC-B72B9632ADB3}" srcOrd="11" destOrd="0" presId="urn:microsoft.com/office/officeart/2005/8/layout/hierarchy3"/>
    <dgm:cxn modelId="{B42DDBCC-6EBA-485B-A8CC-692B899FE0AB}" type="presParOf" srcId="{FF87300C-1F58-4068-981B-8BC1C7DD87EA}" destId="{7A7E9580-B1E7-471A-8FF6-DBB22469C722}" srcOrd="1" destOrd="0" presId="urn:microsoft.com/office/officeart/2005/8/layout/hierarchy3"/>
    <dgm:cxn modelId="{3D653D4B-A4E4-49B8-8E3C-8E85F18B25B4}" type="presParOf" srcId="{7A7E9580-B1E7-471A-8FF6-DBB22469C722}" destId="{F470D71D-9383-46EF-8AF9-40E3C41236DD}" srcOrd="0" destOrd="0" presId="urn:microsoft.com/office/officeart/2005/8/layout/hierarchy3"/>
    <dgm:cxn modelId="{9DA1D5A4-EDBE-4E84-AE96-BBB4FE01954E}" type="presParOf" srcId="{F470D71D-9383-46EF-8AF9-40E3C41236DD}" destId="{6D388A3B-FACE-4F35-87BB-3BF23FF02468}" srcOrd="0" destOrd="0" presId="urn:microsoft.com/office/officeart/2005/8/layout/hierarchy3"/>
    <dgm:cxn modelId="{8A0C0E5F-FA08-46A9-9E0F-015E4E63D349}" type="presParOf" srcId="{F470D71D-9383-46EF-8AF9-40E3C41236DD}" destId="{A602D0C9-E648-4371-977E-923DEA8EE412}" srcOrd="1" destOrd="0" presId="urn:microsoft.com/office/officeart/2005/8/layout/hierarchy3"/>
    <dgm:cxn modelId="{FA0708B9-3CBF-4D3E-9590-29F2A9BAD110}" type="presParOf" srcId="{7A7E9580-B1E7-471A-8FF6-DBB22469C722}" destId="{48B465C0-4A60-4B4D-88F0-CDFB422DDE92}" srcOrd="1" destOrd="0" presId="urn:microsoft.com/office/officeart/2005/8/layout/hierarchy3"/>
    <dgm:cxn modelId="{930D513D-0ED2-419C-863F-728D72B936F7}" type="presParOf" srcId="{48B465C0-4A60-4B4D-88F0-CDFB422DDE92}" destId="{1560FF7D-041F-49A5-A713-C51F9D63F9DB}" srcOrd="0" destOrd="0" presId="urn:microsoft.com/office/officeart/2005/8/layout/hierarchy3"/>
    <dgm:cxn modelId="{9765EA23-7E49-4C54-B450-44BF051EE489}" type="presParOf" srcId="{48B465C0-4A60-4B4D-88F0-CDFB422DDE92}" destId="{5B930309-B547-4C73-B5E2-BC3660DB816A}" srcOrd="1" destOrd="0" presId="urn:microsoft.com/office/officeart/2005/8/layout/hierarchy3"/>
    <dgm:cxn modelId="{F897A789-8473-497A-8D8B-28C51B0467C2}" type="presParOf" srcId="{48B465C0-4A60-4B4D-88F0-CDFB422DDE92}" destId="{DEA0FB17-7BB5-4B25-AA25-6922BE4E5685}" srcOrd="2" destOrd="0" presId="urn:microsoft.com/office/officeart/2005/8/layout/hierarchy3"/>
    <dgm:cxn modelId="{11836950-696C-4461-AB7F-0AAD22F43436}" type="presParOf" srcId="{48B465C0-4A60-4B4D-88F0-CDFB422DDE92}" destId="{08321D94-E3E0-4717-9F9A-2AE8AF60E63E}" srcOrd="3" destOrd="0" presId="urn:microsoft.com/office/officeart/2005/8/layout/hierarchy3"/>
    <dgm:cxn modelId="{DC2FF065-75A8-4B35-B675-3505430AAE92}" type="presParOf" srcId="{48B465C0-4A60-4B4D-88F0-CDFB422DDE92}" destId="{B0F2D280-F281-4D89-9F7A-7D5EB02D3A5B}" srcOrd="4" destOrd="0" presId="urn:microsoft.com/office/officeart/2005/8/layout/hierarchy3"/>
    <dgm:cxn modelId="{AF0F5843-9BB8-43A9-829F-A51FAF7A368D}" type="presParOf" srcId="{48B465C0-4A60-4B4D-88F0-CDFB422DDE92}" destId="{D646CC82-5151-4834-B538-275A211A9A20}" srcOrd="5" destOrd="0" presId="urn:microsoft.com/office/officeart/2005/8/layout/hierarchy3"/>
    <dgm:cxn modelId="{A8B5BCC6-7F4F-470B-BBD0-53D848AD6B36}" type="presParOf" srcId="{48B465C0-4A60-4B4D-88F0-CDFB422DDE92}" destId="{0B2B599A-894C-4EF2-AAA3-C6BD8CC2CE2B}" srcOrd="6" destOrd="0" presId="urn:microsoft.com/office/officeart/2005/8/layout/hierarchy3"/>
    <dgm:cxn modelId="{E87DC692-EA14-4A1B-9AF5-44D969C1A5DC}" type="presParOf" srcId="{48B465C0-4A60-4B4D-88F0-CDFB422DDE92}" destId="{30E170D3-5ADB-4215-AB79-21929A019092}" srcOrd="7" destOrd="0" presId="urn:microsoft.com/office/officeart/2005/8/layout/hierarchy3"/>
    <dgm:cxn modelId="{DF9AD082-FB78-42FE-BEC8-28B46ECC4FCB}" type="presParOf" srcId="{48B465C0-4A60-4B4D-88F0-CDFB422DDE92}" destId="{52845D01-B1DC-4484-AB11-45750E1D0A0A}" srcOrd="8" destOrd="0" presId="urn:microsoft.com/office/officeart/2005/8/layout/hierarchy3"/>
    <dgm:cxn modelId="{5E35928A-F3D8-4FA0-B2A5-1B252C71537E}" type="presParOf" srcId="{48B465C0-4A60-4B4D-88F0-CDFB422DDE92}" destId="{66EDAB63-A568-4721-B0E7-F53B519DD0F2}" srcOrd="9" destOrd="0" presId="urn:microsoft.com/office/officeart/2005/8/layout/hierarchy3"/>
    <dgm:cxn modelId="{2E694834-7A23-498F-AFB8-133EBD028D44}" type="presParOf" srcId="{48B465C0-4A60-4B4D-88F0-CDFB422DDE92}" destId="{67D834C5-BA94-4EE5-898B-E4B50C0355AD}" srcOrd="10" destOrd="0" presId="urn:microsoft.com/office/officeart/2005/8/layout/hierarchy3"/>
    <dgm:cxn modelId="{2536286B-8A79-4F56-98E7-E0B8F27E5FEF}" type="presParOf" srcId="{48B465C0-4A60-4B4D-88F0-CDFB422DDE92}" destId="{818CBB73-EFA8-44B8-85CC-C3F405EFB172}"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cdr:x>
      <cdr:y>0</cdr:y>
    </cdr:from>
    <cdr:to>
      <cdr:x>1</cdr:x>
      <cdr:y>0.13469</cdr:y>
    </cdr:to>
    <cdr:sp macro="" textlink="">
      <cdr:nvSpPr>
        <cdr:cNvPr id="2" name="TextBox 1"/>
        <cdr:cNvSpPr txBox="1"/>
      </cdr:nvSpPr>
      <cdr:spPr>
        <a:xfrm xmlns:a="http://schemas.openxmlformats.org/drawingml/2006/main">
          <a:off x="0" y="0"/>
          <a:ext cx="4267200" cy="609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rtl="0"/>
          <a:r>
            <a:rPr lang="en-US" sz="2400" b="0" u="sng" dirty="0" smtClean="0"/>
            <a:t>Satisfaction</a:t>
          </a:r>
          <a:r>
            <a:rPr lang="en-US" sz="2400" b="0" u="sng" baseline="0" dirty="0" smtClean="0"/>
            <a:t> with One Care Plan</a:t>
          </a:r>
          <a:endParaRPr lang="en-US" sz="2400" b="0" u="sng" dirty="0" smtClean="0"/>
        </a:p>
        <a:p xmlns:a="http://schemas.openxmlformats.org/drawingml/2006/main">
          <a:endParaRPr 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2.30234E-7</cdr:x>
      <cdr:y>0</cdr:y>
    </cdr:from>
    <cdr:to>
      <cdr:x>1</cdr:x>
      <cdr:y>0.11785</cdr:y>
    </cdr:to>
    <cdr:sp macro="" textlink="">
      <cdr:nvSpPr>
        <cdr:cNvPr id="2" name="TextBox 1"/>
        <cdr:cNvSpPr txBox="1"/>
      </cdr:nvSpPr>
      <cdr:spPr>
        <a:xfrm xmlns:a="http://schemas.openxmlformats.org/drawingml/2006/main">
          <a:off x="1" y="0"/>
          <a:ext cx="4343399"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2400" u="sng" dirty="0" smtClean="0"/>
            <a:t>Satisfaction with Services</a:t>
          </a:r>
          <a:endParaRPr lang="en-US" sz="2400" u="sng" dirty="0"/>
        </a:p>
      </cdr:txBody>
    </cdr:sp>
  </cdr:relSizeAnchor>
</c:userShapes>
</file>

<file path=ppt/drawings/drawing3.xml><?xml version="1.0" encoding="utf-8"?>
<c:userShapes xmlns:c="http://schemas.openxmlformats.org/drawingml/2006/chart">
  <cdr:relSizeAnchor xmlns:cdr="http://schemas.openxmlformats.org/drawingml/2006/chartDrawing">
    <cdr:from>
      <cdr:x>0.03774</cdr:x>
      <cdr:y>0</cdr:y>
    </cdr:from>
    <cdr:to>
      <cdr:x>0.96226</cdr:x>
      <cdr:y>0.10102</cdr:y>
    </cdr:to>
    <cdr:sp macro="" textlink="">
      <cdr:nvSpPr>
        <cdr:cNvPr id="2" name="TextBox 1"/>
        <cdr:cNvSpPr txBox="1"/>
      </cdr:nvSpPr>
      <cdr:spPr>
        <a:xfrm xmlns:a="http://schemas.openxmlformats.org/drawingml/2006/main">
          <a:off x="152400" y="0"/>
          <a:ext cx="3733800" cy="4572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2600" u="sng" dirty="0" smtClean="0"/>
            <a:t>Satisfaction with PCP</a:t>
          </a:r>
          <a:endParaRPr lang="en-US" sz="2600" u="sng" dirty="0"/>
        </a:p>
      </cdr:txBody>
    </cdr:sp>
  </cdr:relSizeAnchor>
</c:userShapes>
</file>

<file path=ppt/drawings/drawing4.xml><?xml version="1.0" encoding="utf-8"?>
<c:userShapes xmlns:c="http://schemas.openxmlformats.org/drawingml/2006/chart">
  <cdr:relSizeAnchor xmlns:cdr="http://schemas.openxmlformats.org/drawingml/2006/chartDrawing">
    <cdr:from>
      <cdr:x>0</cdr:x>
      <cdr:y>0</cdr:y>
    </cdr:from>
    <cdr:to>
      <cdr:x>1</cdr:x>
      <cdr:y>0.10102</cdr:y>
    </cdr:to>
    <cdr:sp macro="" textlink="">
      <cdr:nvSpPr>
        <cdr:cNvPr id="2" name="TextBox 1"/>
        <cdr:cNvSpPr txBox="1"/>
      </cdr:nvSpPr>
      <cdr:spPr>
        <a:xfrm xmlns:a="http://schemas.openxmlformats.org/drawingml/2006/main">
          <a:off x="0" y="0"/>
          <a:ext cx="4038600" cy="45721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2200" u="sng" dirty="0" smtClean="0"/>
            <a:t>Satisfaction with LTS Coordinator</a:t>
          </a:r>
          <a:endParaRPr lang="en-US" sz="2200" u="sng"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5F782C90-456F-4B25-9B8D-D1EE9EB6EAA2}" type="datetimeFigureOut">
              <a:rPr lang="en-US" smtClean="0"/>
              <a:t>10/30/2017</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6AA14405-311C-47D3-9AEC-F9EEF57F674B}" type="slidenum">
              <a:rPr lang="en-US" smtClean="0"/>
              <a:t>‹#›</a:t>
            </a:fld>
            <a:endParaRPr lang="en-US"/>
          </a:p>
        </p:txBody>
      </p:sp>
    </p:spTree>
    <p:extLst>
      <p:ext uri="{BB962C8B-B14F-4D97-AF65-F5344CB8AC3E}">
        <p14:creationId xmlns:p14="http://schemas.microsoft.com/office/powerpoint/2010/main" val="1626140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10AE1A8-6FED-4A60-843E-9A5647465F84}" type="datetimeFigureOut">
              <a:rPr lang="en-US" smtClean="0"/>
              <a:t>10/30/2017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AB52D9C-979C-47F6-96B7-05A17C4E6081}" type="slidenum">
              <a:rPr lang="en-US" smtClean="0"/>
              <a:t>‹#›</a:t>
            </a:fld>
            <a:endParaRPr lang="en-US"/>
          </a:p>
        </p:txBody>
      </p:sp>
    </p:spTree>
    <p:extLst>
      <p:ext uri="{BB962C8B-B14F-4D97-AF65-F5344CB8AC3E}">
        <p14:creationId xmlns:p14="http://schemas.microsoft.com/office/powerpoint/2010/main" val="1419068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defTabSz="930081" eaLnBrk="0" hangingPunct="0">
              <a:defRPr sz="4400" b="1">
                <a:solidFill>
                  <a:schemeClr val="accent2"/>
                </a:solidFill>
                <a:latin typeface="Arial" pitchFamily="34" charset="0"/>
              </a:defRPr>
            </a:lvl1pPr>
            <a:lvl2pPr marL="744064" indent="-286179" defTabSz="930081" eaLnBrk="0" hangingPunct="0">
              <a:defRPr sz="4400" b="1">
                <a:solidFill>
                  <a:schemeClr val="accent2"/>
                </a:solidFill>
                <a:latin typeface="Arial" pitchFamily="34" charset="0"/>
              </a:defRPr>
            </a:lvl2pPr>
            <a:lvl3pPr marL="1144715" indent="-228943" defTabSz="930081" eaLnBrk="0" hangingPunct="0">
              <a:defRPr sz="4400" b="1">
                <a:solidFill>
                  <a:schemeClr val="accent2"/>
                </a:solidFill>
                <a:latin typeface="Arial" pitchFamily="34" charset="0"/>
              </a:defRPr>
            </a:lvl3pPr>
            <a:lvl4pPr marL="1602600" indent="-228943" defTabSz="930081" eaLnBrk="0" hangingPunct="0">
              <a:defRPr sz="4400" b="1">
                <a:solidFill>
                  <a:schemeClr val="accent2"/>
                </a:solidFill>
                <a:latin typeface="Arial" pitchFamily="34" charset="0"/>
              </a:defRPr>
            </a:lvl4pPr>
            <a:lvl5pPr marL="2060486" indent="-228943" defTabSz="930081" eaLnBrk="0" hangingPunct="0">
              <a:defRPr sz="4400" b="1">
                <a:solidFill>
                  <a:schemeClr val="accent2"/>
                </a:solidFill>
                <a:latin typeface="Arial" pitchFamily="34" charset="0"/>
              </a:defRPr>
            </a:lvl5pPr>
            <a:lvl6pPr marL="2518372" indent="-228943" defTabSz="930081" eaLnBrk="0" fontAlgn="base" hangingPunct="0">
              <a:spcBef>
                <a:spcPct val="0"/>
              </a:spcBef>
              <a:spcAft>
                <a:spcPct val="0"/>
              </a:spcAft>
              <a:defRPr sz="4400" b="1">
                <a:solidFill>
                  <a:schemeClr val="accent2"/>
                </a:solidFill>
                <a:latin typeface="Arial" pitchFamily="34" charset="0"/>
              </a:defRPr>
            </a:lvl6pPr>
            <a:lvl7pPr marL="2976258" indent="-228943" defTabSz="930081" eaLnBrk="0" fontAlgn="base" hangingPunct="0">
              <a:spcBef>
                <a:spcPct val="0"/>
              </a:spcBef>
              <a:spcAft>
                <a:spcPct val="0"/>
              </a:spcAft>
              <a:defRPr sz="4400" b="1">
                <a:solidFill>
                  <a:schemeClr val="accent2"/>
                </a:solidFill>
                <a:latin typeface="Arial" pitchFamily="34" charset="0"/>
              </a:defRPr>
            </a:lvl7pPr>
            <a:lvl8pPr marL="3434144" indent="-228943" defTabSz="930081" eaLnBrk="0" fontAlgn="base" hangingPunct="0">
              <a:spcBef>
                <a:spcPct val="0"/>
              </a:spcBef>
              <a:spcAft>
                <a:spcPct val="0"/>
              </a:spcAft>
              <a:defRPr sz="4400" b="1">
                <a:solidFill>
                  <a:schemeClr val="accent2"/>
                </a:solidFill>
                <a:latin typeface="Arial" pitchFamily="34" charset="0"/>
              </a:defRPr>
            </a:lvl8pPr>
            <a:lvl9pPr marL="3892029" indent="-228943" defTabSz="930081" eaLnBrk="0" fontAlgn="base" hangingPunct="0">
              <a:spcBef>
                <a:spcPct val="0"/>
              </a:spcBef>
              <a:spcAft>
                <a:spcPct val="0"/>
              </a:spcAft>
              <a:defRPr sz="4400" b="1">
                <a:solidFill>
                  <a:schemeClr val="accent2"/>
                </a:solidFill>
                <a:latin typeface="Arial" pitchFamily="34" charset="0"/>
              </a:defRPr>
            </a:lvl9pPr>
          </a:lstStyle>
          <a:p>
            <a:pPr eaLnBrk="1" hangingPunct="1"/>
            <a:fld id="{46CBAEB8-25C8-4CCB-99A0-054EE99AF987}" type="slidenum">
              <a:rPr lang="en-US" altLang="en-US" sz="1200" b="0">
                <a:solidFill>
                  <a:prstClr val="black"/>
                </a:solidFill>
              </a:rPr>
              <a:pPr eaLnBrk="1" hangingPunct="1"/>
              <a:t>1</a:t>
            </a:fld>
            <a:endParaRPr lang="en-US" altLang="en-US" sz="1200" b="0">
              <a:solidFill>
                <a:prstClr val="black"/>
              </a:solidFill>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endParaRPr lang="en-US" altLang="en-US"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B52D9C-979C-47F6-96B7-05A17C4E6081}" type="slidenum">
              <a:rPr lang="en-US" smtClean="0"/>
              <a:t>10</a:t>
            </a:fld>
            <a:endParaRPr lang="en-US"/>
          </a:p>
        </p:txBody>
      </p:sp>
    </p:spTree>
    <p:extLst>
      <p:ext uri="{BB962C8B-B14F-4D97-AF65-F5344CB8AC3E}">
        <p14:creationId xmlns:p14="http://schemas.microsoft.com/office/powerpoint/2010/main" val="644250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B52D9C-979C-47F6-96B7-05A17C4E6081}" type="slidenum">
              <a:rPr lang="en-US" smtClean="0"/>
              <a:t>11</a:t>
            </a:fld>
            <a:endParaRPr lang="en-US"/>
          </a:p>
        </p:txBody>
      </p:sp>
    </p:spTree>
    <p:extLst>
      <p:ext uri="{BB962C8B-B14F-4D97-AF65-F5344CB8AC3E}">
        <p14:creationId xmlns:p14="http://schemas.microsoft.com/office/powerpoint/2010/main" val="9891238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2D9C-979C-47F6-96B7-05A17C4E6081}" type="slidenum">
              <a:rPr lang="en-US" smtClean="0"/>
              <a:t>12</a:t>
            </a:fld>
            <a:endParaRPr lang="en-US"/>
          </a:p>
        </p:txBody>
      </p:sp>
    </p:spTree>
    <p:extLst>
      <p:ext uri="{BB962C8B-B14F-4D97-AF65-F5344CB8AC3E}">
        <p14:creationId xmlns:p14="http://schemas.microsoft.com/office/powerpoint/2010/main" val="15338455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B52D9C-979C-47F6-96B7-05A17C4E6081}" type="slidenum">
              <a:rPr lang="en-US" smtClean="0"/>
              <a:t>13</a:t>
            </a:fld>
            <a:endParaRPr lang="en-US"/>
          </a:p>
        </p:txBody>
      </p:sp>
    </p:spTree>
    <p:extLst>
      <p:ext uri="{BB962C8B-B14F-4D97-AF65-F5344CB8AC3E}">
        <p14:creationId xmlns:p14="http://schemas.microsoft.com/office/powerpoint/2010/main" val="23355194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B52D9C-979C-47F6-96B7-05A17C4E6081}" type="slidenum">
              <a:rPr lang="en-US" smtClean="0"/>
              <a:t>14</a:t>
            </a:fld>
            <a:endParaRPr lang="en-US"/>
          </a:p>
        </p:txBody>
      </p:sp>
    </p:spTree>
    <p:extLst>
      <p:ext uri="{BB962C8B-B14F-4D97-AF65-F5344CB8AC3E}">
        <p14:creationId xmlns:p14="http://schemas.microsoft.com/office/powerpoint/2010/main" val="30915022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B52D9C-979C-47F6-96B7-05A17C4E6081}" type="slidenum">
              <a:rPr lang="en-US" smtClean="0"/>
              <a:t>15</a:t>
            </a:fld>
            <a:endParaRPr lang="en-US"/>
          </a:p>
        </p:txBody>
      </p:sp>
    </p:spTree>
    <p:extLst>
      <p:ext uri="{BB962C8B-B14F-4D97-AF65-F5344CB8AC3E}">
        <p14:creationId xmlns:p14="http://schemas.microsoft.com/office/powerpoint/2010/main" val="33357521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B52D9C-979C-47F6-96B7-05A17C4E6081}" type="slidenum">
              <a:rPr lang="en-US" smtClean="0"/>
              <a:t>16</a:t>
            </a:fld>
            <a:endParaRPr lang="en-US"/>
          </a:p>
        </p:txBody>
      </p:sp>
    </p:spTree>
    <p:extLst>
      <p:ext uri="{BB962C8B-B14F-4D97-AF65-F5344CB8AC3E}">
        <p14:creationId xmlns:p14="http://schemas.microsoft.com/office/powerpoint/2010/main" val="30915022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2D9C-979C-47F6-96B7-05A17C4E6081}" type="slidenum">
              <a:rPr lang="en-US" smtClean="0"/>
              <a:t>17</a:t>
            </a:fld>
            <a:endParaRPr lang="en-US"/>
          </a:p>
        </p:txBody>
      </p:sp>
    </p:spTree>
    <p:extLst>
      <p:ext uri="{BB962C8B-B14F-4D97-AF65-F5344CB8AC3E}">
        <p14:creationId xmlns:p14="http://schemas.microsoft.com/office/powerpoint/2010/main" val="33312520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2D9C-979C-47F6-96B7-05A17C4E6081}" type="slidenum">
              <a:rPr lang="en-US" smtClean="0"/>
              <a:t>18</a:t>
            </a:fld>
            <a:endParaRPr lang="en-US"/>
          </a:p>
        </p:txBody>
      </p:sp>
    </p:spTree>
    <p:extLst>
      <p:ext uri="{BB962C8B-B14F-4D97-AF65-F5344CB8AC3E}">
        <p14:creationId xmlns:p14="http://schemas.microsoft.com/office/powerpoint/2010/main" val="38066134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2D9C-979C-47F6-96B7-05A17C4E6081}" type="slidenum">
              <a:rPr lang="en-US" smtClean="0"/>
              <a:t>19</a:t>
            </a:fld>
            <a:endParaRPr lang="en-US"/>
          </a:p>
        </p:txBody>
      </p:sp>
    </p:spTree>
    <p:extLst>
      <p:ext uri="{BB962C8B-B14F-4D97-AF65-F5344CB8AC3E}">
        <p14:creationId xmlns:p14="http://schemas.microsoft.com/office/powerpoint/2010/main" val="884071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2D9C-979C-47F6-96B7-05A17C4E6081}" type="slidenum">
              <a:rPr lang="en-US" smtClean="0"/>
              <a:t>2</a:t>
            </a:fld>
            <a:endParaRPr lang="en-US"/>
          </a:p>
        </p:txBody>
      </p:sp>
    </p:spTree>
    <p:extLst>
      <p:ext uri="{BB962C8B-B14F-4D97-AF65-F5344CB8AC3E}">
        <p14:creationId xmlns:p14="http://schemas.microsoft.com/office/powerpoint/2010/main" val="12095961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B52D9C-979C-47F6-96B7-05A17C4E6081}" type="slidenum">
              <a:rPr lang="en-US" smtClean="0"/>
              <a:t>20</a:t>
            </a:fld>
            <a:endParaRPr lang="en-US"/>
          </a:p>
        </p:txBody>
      </p:sp>
    </p:spTree>
    <p:extLst>
      <p:ext uri="{BB962C8B-B14F-4D97-AF65-F5344CB8AC3E}">
        <p14:creationId xmlns:p14="http://schemas.microsoft.com/office/powerpoint/2010/main" val="949002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2D9C-979C-47F6-96B7-05A17C4E6081}" type="slidenum">
              <a:rPr lang="en-US" smtClean="0"/>
              <a:t>21</a:t>
            </a:fld>
            <a:endParaRPr lang="en-US"/>
          </a:p>
        </p:txBody>
      </p:sp>
    </p:spTree>
    <p:extLst>
      <p:ext uri="{BB962C8B-B14F-4D97-AF65-F5344CB8AC3E}">
        <p14:creationId xmlns:p14="http://schemas.microsoft.com/office/powerpoint/2010/main" val="29786979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2D9C-979C-47F6-96B7-05A17C4E6081}" type="slidenum">
              <a:rPr lang="en-US" smtClean="0"/>
              <a:t>22</a:t>
            </a:fld>
            <a:endParaRPr lang="en-US"/>
          </a:p>
        </p:txBody>
      </p:sp>
    </p:spTree>
    <p:extLst>
      <p:ext uri="{BB962C8B-B14F-4D97-AF65-F5344CB8AC3E}">
        <p14:creationId xmlns:p14="http://schemas.microsoft.com/office/powerpoint/2010/main" val="25769115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B52D9C-979C-47F6-96B7-05A17C4E6081}" type="slidenum">
              <a:rPr lang="en-US" smtClean="0"/>
              <a:t>23</a:t>
            </a:fld>
            <a:endParaRPr lang="en-US"/>
          </a:p>
        </p:txBody>
      </p:sp>
    </p:spTree>
    <p:extLst>
      <p:ext uri="{BB962C8B-B14F-4D97-AF65-F5344CB8AC3E}">
        <p14:creationId xmlns:p14="http://schemas.microsoft.com/office/powerpoint/2010/main" val="41850609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B52D9C-979C-47F6-96B7-05A17C4E6081}" type="slidenum">
              <a:rPr lang="en-US" smtClean="0"/>
              <a:t>24</a:t>
            </a:fld>
            <a:endParaRPr lang="en-US"/>
          </a:p>
        </p:txBody>
      </p:sp>
    </p:spTree>
    <p:extLst>
      <p:ext uri="{BB962C8B-B14F-4D97-AF65-F5344CB8AC3E}">
        <p14:creationId xmlns:p14="http://schemas.microsoft.com/office/powerpoint/2010/main" val="18782706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2D9C-979C-47F6-96B7-05A17C4E6081}" type="slidenum">
              <a:rPr lang="en-US" smtClean="0"/>
              <a:t>25</a:t>
            </a:fld>
            <a:endParaRPr lang="en-US"/>
          </a:p>
        </p:txBody>
      </p:sp>
    </p:spTree>
    <p:extLst>
      <p:ext uri="{BB962C8B-B14F-4D97-AF65-F5344CB8AC3E}">
        <p14:creationId xmlns:p14="http://schemas.microsoft.com/office/powerpoint/2010/main" val="39049590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2D9C-979C-47F6-96B7-05A17C4E6081}" type="slidenum">
              <a:rPr lang="en-US" smtClean="0"/>
              <a:t>26</a:t>
            </a:fld>
            <a:endParaRPr lang="en-US"/>
          </a:p>
        </p:txBody>
      </p:sp>
    </p:spTree>
    <p:extLst>
      <p:ext uri="{BB962C8B-B14F-4D97-AF65-F5344CB8AC3E}">
        <p14:creationId xmlns:p14="http://schemas.microsoft.com/office/powerpoint/2010/main" val="3682602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2D9C-979C-47F6-96B7-05A17C4E6081}" type="slidenum">
              <a:rPr lang="en-US" smtClean="0"/>
              <a:t>27</a:t>
            </a:fld>
            <a:endParaRPr lang="en-US"/>
          </a:p>
        </p:txBody>
      </p:sp>
    </p:spTree>
    <p:extLst>
      <p:ext uri="{BB962C8B-B14F-4D97-AF65-F5344CB8AC3E}">
        <p14:creationId xmlns:p14="http://schemas.microsoft.com/office/powerpoint/2010/main" val="26174033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B52D9C-979C-47F6-96B7-05A17C4E6081}" type="slidenum">
              <a:rPr lang="en-US" smtClean="0"/>
              <a:t>28</a:t>
            </a:fld>
            <a:endParaRPr lang="en-US" dirty="0"/>
          </a:p>
        </p:txBody>
      </p:sp>
    </p:spTree>
    <p:extLst>
      <p:ext uri="{BB962C8B-B14F-4D97-AF65-F5344CB8AC3E}">
        <p14:creationId xmlns:p14="http://schemas.microsoft.com/office/powerpoint/2010/main" val="10737946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2D9C-979C-47F6-96B7-05A17C4E6081}" type="slidenum">
              <a:rPr lang="en-US" smtClean="0"/>
              <a:t>29</a:t>
            </a:fld>
            <a:endParaRPr lang="en-US"/>
          </a:p>
        </p:txBody>
      </p:sp>
    </p:spTree>
    <p:extLst>
      <p:ext uri="{BB962C8B-B14F-4D97-AF65-F5344CB8AC3E}">
        <p14:creationId xmlns:p14="http://schemas.microsoft.com/office/powerpoint/2010/main" val="1073794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2D9C-979C-47F6-96B7-05A17C4E6081}" type="slidenum">
              <a:rPr lang="en-US" smtClean="0"/>
              <a:t>3</a:t>
            </a:fld>
            <a:endParaRPr lang="en-US"/>
          </a:p>
        </p:txBody>
      </p:sp>
    </p:spTree>
    <p:extLst>
      <p:ext uri="{BB962C8B-B14F-4D97-AF65-F5344CB8AC3E}">
        <p14:creationId xmlns:p14="http://schemas.microsoft.com/office/powerpoint/2010/main" val="2088810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00B050"/>
              </a:solidFill>
            </a:endParaRPr>
          </a:p>
        </p:txBody>
      </p:sp>
      <p:sp>
        <p:nvSpPr>
          <p:cNvPr id="4" name="Slide Number Placeholder 3"/>
          <p:cNvSpPr>
            <a:spLocks noGrp="1"/>
          </p:cNvSpPr>
          <p:nvPr>
            <p:ph type="sldNum" sz="quarter" idx="10"/>
          </p:nvPr>
        </p:nvSpPr>
        <p:spPr/>
        <p:txBody>
          <a:bodyPr/>
          <a:lstStyle/>
          <a:p>
            <a:fld id="{DAB52D9C-979C-47F6-96B7-05A17C4E6081}" type="slidenum">
              <a:rPr lang="en-US" smtClean="0"/>
              <a:t>4</a:t>
            </a:fld>
            <a:endParaRPr lang="en-US"/>
          </a:p>
        </p:txBody>
      </p:sp>
    </p:spTree>
    <p:extLst>
      <p:ext uri="{BB962C8B-B14F-4D97-AF65-F5344CB8AC3E}">
        <p14:creationId xmlns:p14="http://schemas.microsoft.com/office/powerpoint/2010/main" val="706798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2D9C-979C-47F6-96B7-05A17C4E6081}" type="slidenum">
              <a:rPr lang="en-US" smtClean="0"/>
              <a:t>5</a:t>
            </a:fld>
            <a:endParaRPr lang="en-US"/>
          </a:p>
        </p:txBody>
      </p:sp>
    </p:spTree>
    <p:extLst>
      <p:ext uri="{BB962C8B-B14F-4D97-AF65-F5344CB8AC3E}">
        <p14:creationId xmlns:p14="http://schemas.microsoft.com/office/powerpoint/2010/main" val="15545068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2D9C-979C-47F6-96B7-05A17C4E6081}" type="slidenum">
              <a:rPr lang="en-US" smtClean="0"/>
              <a:t>6</a:t>
            </a:fld>
            <a:endParaRPr lang="en-US"/>
          </a:p>
        </p:txBody>
      </p:sp>
    </p:spTree>
    <p:extLst>
      <p:ext uri="{BB962C8B-B14F-4D97-AF65-F5344CB8AC3E}">
        <p14:creationId xmlns:p14="http://schemas.microsoft.com/office/powerpoint/2010/main" val="14142114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2D9C-979C-47F6-96B7-05A17C4E6081}" type="slidenum">
              <a:rPr lang="en-US" smtClean="0"/>
              <a:t>7</a:t>
            </a:fld>
            <a:endParaRPr lang="en-US"/>
          </a:p>
        </p:txBody>
      </p:sp>
    </p:spTree>
    <p:extLst>
      <p:ext uri="{BB962C8B-B14F-4D97-AF65-F5344CB8AC3E}">
        <p14:creationId xmlns:p14="http://schemas.microsoft.com/office/powerpoint/2010/main" val="33511360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2D9C-979C-47F6-96B7-05A17C4E6081}" type="slidenum">
              <a:rPr lang="en-US" smtClean="0"/>
              <a:t>8</a:t>
            </a:fld>
            <a:endParaRPr lang="en-US"/>
          </a:p>
        </p:txBody>
      </p:sp>
    </p:spTree>
    <p:extLst>
      <p:ext uri="{BB962C8B-B14F-4D97-AF65-F5344CB8AC3E}">
        <p14:creationId xmlns:p14="http://schemas.microsoft.com/office/powerpoint/2010/main" val="2204211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2D9C-979C-47F6-96B7-05A17C4E6081}" type="slidenum">
              <a:rPr lang="en-US" smtClean="0"/>
              <a:t>9</a:t>
            </a:fld>
            <a:endParaRPr lang="en-US"/>
          </a:p>
        </p:txBody>
      </p:sp>
    </p:spTree>
    <p:extLst>
      <p:ext uri="{BB962C8B-B14F-4D97-AF65-F5344CB8AC3E}">
        <p14:creationId xmlns:p14="http://schemas.microsoft.com/office/powerpoint/2010/main" val="3850433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86850B0-F12E-4ACE-8EC3-BB0F894D270C}" type="datetime1">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BE1BF-F413-49FB-B441-1B7372CA2AFD}" type="slidenum">
              <a:rPr lang="en-US" smtClean="0"/>
              <a:t>‹#›</a:t>
            </a:fld>
            <a:endParaRPr lang="en-US"/>
          </a:p>
        </p:txBody>
      </p:sp>
    </p:spTree>
    <p:extLst>
      <p:ext uri="{BB962C8B-B14F-4D97-AF65-F5344CB8AC3E}">
        <p14:creationId xmlns:p14="http://schemas.microsoft.com/office/powerpoint/2010/main" val="2914713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FE26C6-FC28-4761-94ED-A68E4CE22BAA}" type="datetime1">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BE1BF-F413-49FB-B441-1B7372CA2AFD}" type="slidenum">
              <a:rPr lang="en-US" smtClean="0"/>
              <a:t>‹#›</a:t>
            </a:fld>
            <a:endParaRPr lang="en-US"/>
          </a:p>
        </p:txBody>
      </p:sp>
    </p:spTree>
    <p:extLst>
      <p:ext uri="{BB962C8B-B14F-4D97-AF65-F5344CB8AC3E}">
        <p14:creationId xmlns:p14="http://schemas.microsoft.com/office/powerpoint/2010/main" val="1151511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925797-FB97-4A96-8127-6354CA36ECA8}" type="datetime1">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BE1BF-F413-49FB-B441-1B7372CA2AFD}" type="slidenum">
              <a:rPr lang="en-US" smtClean="0"/>
              <a:t>‹#›</a:t>
            </a:fld>
            <a:endParaRPr lang="en-US"/>
          </a:p>
        </p:txBody>
      </p:sp>
    </p:spTree>
    <p:extLst>
      <p:ext uri="{BB962C8B-B14F-4D97-AF65-F5344CB8AC3E}">
        <p14:creationId xmlns:p14="http://schemas.microsoft.com/office/powerpoint/2010/main" val="23555869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D520816F-7771-45A3-963F-807BEBD0841D}" type="slidenum">
              <a:rPr lang="en-US">
                <a:solidFill>
                  <a:srgbClr val="000066"/>
                </a:solidFill>
              </a:rPr>
              <a:pPr>
                <a:defRPr/>
              </a:pPr>
              <a:t>‹#›</a:t>
            </a:fld>
            <a:endParaRPr lang="en-US">
              <a:solidFill>
                <a:srgbClr val="000066"/>
              </a:solidFill>
            </a:endParaRPr>
          </a:p>
        </p:txBody>
      </p:sp>
    </p:spTree>
    <p:extLst>
      <p:ext uri="{BB962C8B-B14F-4D97-AF65-F5344CB8AC3E}">
        <p14:creationId xmlns:p14="http://schemas.microsoft.com/office/powerpoint/2010/main" val="19490808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99136A3A-CB1E-43D2-A5A2-5CEDE6409A2E}" type="slidenum">
              <a:rPr lang="en-US">
                <a:solidFill>
                  <a:srgbClr val="000066"/>
                </a:solidFill>
              </a:rPr>
              <a:pPr>
                <a:defRPr/>
              </a:pPr>
              <a:t>‹#›</a:t>
            </a:fld>
            <a:endParaRPr lang="en-US">
              <a:solidFill>
                <a:srgbClr val="000066"/>
              </a:solidFill>
            </a:endParaRPr>
          </a:p>
        </p:txBody>
      </p:sp>
    </p:spTree>
    <p:extLst>
      <p:ext uri="{BB962C8B-B14F-4D97-AF65-F5344CB8AC3E}">
        <p14:creationId xmlns:p14="http://schemas.microsoft.com/office/powerpoint/2010/main" val="37758010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BD523993-C821-4507-BB35-09818D6AE9DF}" type="slidenum">
              <a:rPr lang="en-US">
                <a:solidFill>
                  <a:srgbClr val="000066"/>
                </a:solidFill>
              </a:rPr>
              <a:pPr>
                <a:defRPr/>
              </a:pPr>
              <a:t>‹#›</a:t>
            </a:fld>
            <a:endParaRPr lang="en-US">
              <a:solidFill>
                <a:srgbClr val="000066"/>
              </a:solidFill>
            </a:endParaRPr>
          </a:p>
        </p:txBody>
      </p:sp>
    </p:spTree>
    <p:extLst>
      <p:ext uri="{BB962C8B-B14F-4D97-AF65-F5344CB8AC3E}">
        <p14:creationId xmlns:p14="http://schemas.microsoft.com/office/powerpoint/2010/main" val="27699651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2362200"/>
            <a:ext cx="4114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362200"/>
            <a:ext cx="4114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EC57643F-599C-458E-A423-A53CD2DCAC8D}" type="slidenum">
              <a:rPr lang="en-US">
                <a:solidFill>
                  <a:srgbClr val="000066"/>
                </a:solidFill>
              </a:rPr>
              <a:pPr>
                <a:defRPr/>
              </a:pPr>
              <a:t>‹#›</a:t>
            </a:fld>
            <a:endParaRPr lang="en-US">
              <a:solidFill>
                <a:srgbClr val="000066"/>
              </a:solidFill>
            </a:endParaRPr>
          </a:p>
        </p:txBody>
      </p:sp>
    </p:spTree>
    <p:extLst>
      <p:ext uri="{BB962C8B-B14F-4D97-AF65-F5344CB8AC3E}">
        <p14:creationId xmlns:p14="http://schemas.microsoft.com/office/powerpoint/2010/main" val="37698719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5A7CD0C3-AEB5-4692-99D1-013F5E836F2C}" type="slidenum">
              <a:rPr lang="en-US">
                <a:solidFill>
                  <a:srgbClr val="000066"/>
                </a:solidFill>
              </a:rPr>
              <a:pPr>
                <a:defRPr/>
              </a:pPr>
              <a:t>‹#›</a:t>
            </a:fld>
            <a:endParaRPr lang="en-US">
              <a:solidFill>
                <a:srgbClr val="000066"/>
              </a:solidFill>
            </a:endParaRPr>
          </a:p>
        </p:txBody>
      </p:sp>
    </p:spTree>
    <p:extLst>
      <p:ext uri="{BB962C8B-B14F-4D97-AF65-F5344CB8AC3E}">
        <p14:creationId xmlns:p14="http://schemas.microsoft.com/office/powerpoint/2010/main" val="25257341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B3584022-1B4B-4F51-8867-39BC489FEEDC}" type="slidenum">
              <a:rPr lang="en-US">
                <a:solidFill>
                  <a:srgbClr val="000066"/>
                </a:solidFill>
              </a:rPr>
              <a:pPr>
                <a:defRPr/>
              </a:pPr>
              <a:t>‹#›</a:t>
            </a:fld>
            <a:endParaRPr lang="en-US">
              <a:solidFill>
                <a:srgbClr val="000066"/>
              </a:solidFill>
            </a:endParaRPr>
          </a:p>
        </p:txBody>
      </p:sp>
    </p:spTree>
    <p:extLst>
      <p:ext uri="{BB962C8B-B14F-4D97-AF65-F5344CB8AC3E}">
        <p14:creationId xmlns:p14="http://schemas.microsoft.com/office/powerpoint/2010/main" val="33780188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397472F3-6D39-4655-A0A3-83B1FA73F7CA}" type="slidenum">
              <a:rPr lang="en-US">
                <a:solidFill>
                  <a:srgbClr val="000066"/>
                </a:solidFill>
              </a:rPr>
              <a:pPr>
                <a:defRPr/>
              </a:pPr>
              <a:t>‹#›</a:t>
            </a:fld>
            <a:endParaRPr lang="en-US">
              <a:solidFill>
                <a:srgbClr val="000066"/>
              </a:solidFill>
            </a:endParaRPr>
          </a:p>
        </p:txBody>
      </p:sp>
    </p:spTree>
    <p:extLst>
      <p:ext uri="{BB962C8B-B14F-4D97-AF65-F5344CB8AC3E}">
        <p14:creationId xmlns:p14="http://schemas.microsoft.com/office/powerpoint/2010/main" val="41104174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marL="342900" indent="-342900">
              <a:buClr>
                <a:schemeClr val="accent2"/>
              </a:buClr>
              <a:buFont typeface="Arial" pitchFamily="34" charset="0"/>
              <a:buChar char="•"/>
              <a:defRPr sz="2000"/>
            </a:lvl1pPr>
            <a:lvl2pPr marL="749300" indent="-292100">
              <a:buClr>
                <a:schemeClr val="accent2"/>
              </a:buClr>
              <a:buFont typeface="Arial" pitchFamily="34" charset="0"/>
              <a:buChar char="•"/>
              <a:defRPr sz="2000"/>
            </a:lvl2pPr>
            <a:lvl3pPr marL="1143000" indent="-228600">
              <a:buClr>
                <a:schemeClr val="accent2"/>
              </a:buClr>
              <a:buFont typeface="Arial" pitchFamily="34" charset="0"/>
              <a:buChar char="•"/>
              <a:defRPr sz="2000"/>
            </a:lvl3pPr>
            <a:lvl4pPr marL="1600200" indent="-228600">
              <a:buClr>
                <a:schemeClr val="accent2"/>
              </a:buClr>
              <a:buFont typeface="Arial" pitchFamily="34" charset="0"/>
              <a:buChar char="•"/>
              <a:defRPr sz="2000"/>
            </a:lvl4pPr>
            <a:lvl5pPr marL="2057400" indent="-228600">
              <a:buClr>
                <a:schemeClr val="accent2"/>
              </a:buClr>
              <a:buFont typeface="Arial" pitchFamily="34" charset="0"/>
              <a:buChar cha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3F7FE87F-73DE-4D80-8574-EAAA90B0CD5B}" type="slidenum">
              <a:rPr lang="en-US">
                <a:solidFill>
                  <a:srgbClr val="000066"/>
                </a:solidFill>
              </a:rPr>
              <a:pPr>
                <a:defRPr/>
              </a:pPr>
              <a:t>‹#›</a:t>
            </a:fld>
            <a:endParaRPr lang="en-US">
              <a:solidFill>
                <a:srgbClr val="000066"/>
              </a:solidFill>
            </a:endParaRPr>
          </a:p>
        </p:txBody>
      </p:sp>
    </p:spTree>
    <p:extLst>
      <p:ext uri="{BB962C8B-B14F-4D97-AF65-F5344CB8AC3E}">
        <p14:creationId xmlns:p14="http://schemas.microsoft.com/office/powerpoint/2010/main" val="1753160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538195-3320-45B4-AC7F-19F83F0DEE81}" type="datetime1">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BE1BF-F413-49FB-B441-1B7372CA2AFD}" type="slidenum">
              <a:rPr lang="en-US" smtClean="0"/>
              <a:t>‹#›</a:t>
            </a:fld>
            <a:endParaRPr lang="en-US"/>
          </a:p>
        </p:txBody>
      </p:sp>
    </p:spTree>
    <p:extLst>
      <p:ext uri="{BB962C8B-B14F-4D97-AF65-F5344CB8AC3E}">
        <p14:creationId xmlns:p14="http://schemas.microsoft.com/office/powerpoint/2010/main" val="36282845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98FE848A-73C7-425B-8148-D89BE432E9DB}" type="slidenum">
              <a:rPr lang="en-US">
                <a:solidFill>
                  <a:srgbClr val="000066"/>
                </a:solidFill>
              </a:rPr>
              <a:pPr>
                <a:defRPr/>
              </a:pPr>
              <a:t>‹#›</a:t>
            </a:fld>
            <a:endParaRPr lang="en-US">
              <a:solidFill>
                <a:srgbClr val="000066"/>
              </a:solidFill>
            </a:endParaRPr>
          </a:p>
        </p:txBody>
      </p:sp>
    </p:spTree>
    <p:extLst>
      <p:ext uri="{BB962C8B-B14F-4D97-AF65-F5344CB8AC3E}">
        <p14:creationId xmlns:p14="http://schemas.microsoft.com/office/powerpoint/2010/main" val="15534784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F37ED8AD-BC64-4D78-8CB2-38E76329D24E}" type="slidenum">
              <a:rPr lang="en-US">
                <a:solidFill>
                  <a:srgbClr val="000066"/>
                </a:solidFill>
              </a:rPr>
              <a:pPr>
                <a:defRPr/>
              </a:pPr>
              <a:t>‹#›</a:t>
            </a:fld>
            <a:endParaRPr lang="en-US">
              <a:solidFill>
                <a:srgbClr val="000066"/>
              </a:solidFill>
            </a:endParaRPr>
          </a:p>
        </p:txBody>
      </p:sp>
    </p:spTree>
    <p:extLst>
      <p:ext uri="{BB962C8B-B14F-4D97-AF65-F5344CB8AC3E}">
        <p14:creationId xmlns:p14="http://schemas.microsoft.com/office/powerpoint/2010/main" val="35452598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381000"/>
            <a:ext cx="20955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381000"/>
            <a:ext cx="61341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1C512509-8362-4A32-AE73-543370E1723C}" type="slidenum">
              <a:rPr lang="en-US">
                <a:solidFill>
                  <a:srgbClr val="000066"/>
                </a:solidFill>
              </a:rPr>
              <a:pPr>
                <a:defRPr/>
              </a:pPr>
              <a:t>‹#›</a:t>
            </a:fld>
            <a:endParaRPr lang="en-US">
              <a:solidFill>
                <a:srgbClr val="000066"/>
              </a:solidFill>
            </a:endParaRPr>
          </a:p>
        </p:txBody>
      </p:sp>
    </p:spTree>
    <p:extLst>
      <p:ext uri="{BB962C8B-B14F-4D97-AF65-F5344CB8AC3E}">
        <p14:creationId xmlns:p14="http://schemas.microsoft.com/office/powerpoint/2010/main" val="39715212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pic>
        <p:nvPicPr>
          <p:cNvPr id="4" name="Picture 12"/>
          <p:cNvPicPr>
            <a:picLocks noChangeAspect="1" noChangeArrowheads="1"/>
          </p:cNvPicPr>
          <p:nvPr/>
        </p:nvPicPr>
        <p:blipFill>
          <a:blip r:embed="rId2">
            <a:extLst>
              <a:ext uri="{28A0092B-C50C-407E-A947-70E740481C1C}">
                <a14:useLocalDpi xmlns:a14="http://schemas.microsoft.com/office/drawing/2010/main" val="0"/>
              </a:ext>
            </a:extLst>
          </a:blip>
          <a:srcRect t="11472" b="2867"/>
          <a:stretch>
            <a:fillRect/>
          </a:stretch>
        </p:blipFill>
        <p:spPr bwMode="auto">
          <a:xfrm>
            <a:off x="5257800" y="381000"/>
            <a:ext cx="35052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flower5 small"/>
          <p:cNvPicPr>
            <a:picLocks noChangeAspect="1" noChangeArrowheads="1"/>
          </p:cNvPicPr>
          <p:nvPr/>
        </p:nvPicPr>
        <p:blipFill>
          <a:blip r:embed="rId3">
            <a:extLst>
              <a:ext uri="{28A0092B-C50C-407E-A947-70E740481C1C}">
                <a14:useLocalDpi xmlns:a14="http://schemas.microsoft.com/office/drawing/2010/main" val="0"/>
              </a:ext>
            </a:extLst>
          </a:blip>
          <a:srcRect l="51479" t="15384" b="33333"/>
          <a:stretch>
            <a:fillRect/>
          </a:stretch>
        </p:blipFill>
        <p:spPr bwMode="auto">
          <a:xfrm>
            <a:off x="6781800" y="4471988"/>
            <a:ext cx="2366963" cy="2386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3"/>
          <p:cNvSpPr>
            <a:spLocks noGrp="1" noChangeArrowheads="1"/>
          </p:cNvSpPr>
          <p:nvPr>
            <p:ph type="subTitle" idx="1"/>
          </p:nvPr>
        </p:nvSpPr>
        <p:spPr>
          <a:xfrm>
            <a:off x="457200" y="3352800"/>
            <a:ext cx="6400800" cy="1752600"/>
          </a:xfrm>
        </p:spPr>
        <p:txBody>
          <a:bodyPr/>
          <a:lstStyle>
            <a:lvl1pPr marL="0" indent="0">
              <a:buFont typeface="Arial" charset="0"/>
              <a:buNone/>
              <a:defRPr/>
            </a:lvl1pPr>
          </a:lstStyle>
          <a:p>
            <a:r>
              <a:rPr lang="en-US"/>
              <a:t>Click to edit Master subtitle style</a:t>
            </a:r>
          </a:p>
        </p:txBody>
      </p:sp>
      <p:sp>
        <p:nvSpPr>
          <p:cNvPr id="8194" name="Rectangle 2"/>
          <p:cNvSpPr>
            <a:spLocks noGrp="1" noChangeArrowheads="1"/>
          </p:cNvSpPr>
          <p:nvPr>
            <p:ph type="ctrTitle"/>
          </p:nvPr>
        </p:nvSpPr>
        <p:spPr>
          <a:xfrm>
            <a:off x="457200" y="1219200"/>
            <a:ext cx="7772400" cy="2057400"/>
          </a:xfrm>
        </p:spPr>
        <p:txBody>
          <a:bodyPr anchor="t"/>
          <a:lstStyle>
            <a:lvl1pPr>
              <a:defRPr sz="4600"/>
            </a:lvl1pPr>
          </a:lstStyle>
          <a:p>
            <a:r>
              <a:rPr lang="en-US"/>
              <a:t>Click to edit Master title style</a:t>
            </a:r>
          </a:p>
        </p:txBody>
      </p:sp>
    </p:spTree>
    <p:extLst>
      <p:ext uri="{BB962C8B-B14F-4D97-AF65-F5344CB8AC3E}">
        <p14:creationId xmlns:p14="http://schemas.microsoft.com/office/powerpoint/2010/main" val="9434296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381000" y="381000"/>
            <a:ext cx="8534400" cy="8382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381000" y="1524000"/>
            <a:ext cx="4114800" cy="2247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524000"/>
            <a:ext cx="4114800" cy="2247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381000" y="3924300"/>
            <a:ext cx="4114800" cy="2247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4114800" cy="2247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7E05C34A-CFED-4326-BBCB-8C7002A4B9E5}" type="slidenum">
              <a:rPr lang="en-US">
                <a:solidFill>
                  <a:srgbClr val="000066"/>
                </a:solidFill>
              </a:rPr>
              <a:pPr>
                <a:defRPr/>
              </a:pPr>
              <a:t>‹#›</a:t>
            </a:fld>
            <a:endParaRPr lang="en-US">
              <a:solidFill>
                <a:srgbClr val="000066"/>
              </a:solidFill>
            </a:endParaRPr>
          </a:p>
        </p:txBody>
      </p:sp>
    </p:spTree>
    <p:extLst>
      <p:ext uri="{BB962C8B-B14F-4D97-AF65-F5344CB8AC3E}">
        <p14:creationId xmlns:p14="http://schemas.microsoft.com/office/powerpoint/2010/main" val="1659086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20ADD-DDE4-424A-A298-D7C757F7F290}" type="datetime1">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BE1BF-F413-49FB-B441-1B7372CA2AFD}" type="slidenum">
              <a:rPr lang="en-US" smtClean="0"/>
              <a:t>‹#›</a:t>
            </a:fld>
            <a:endParaRPr lang="en-US"/>
          </a:p>
        </p:txBody>
      </p:sp>
    </p:spTree>
    <p:extLst>
      <p:ext uri="{BB962C8B-B14F-4D97-AF65-F5344CB8AC3E}">
        <p14:creationId xmlns:p14="http://schemas.microsoft.com/office/powerpoint/2010/main" val="4181091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316B20A-BEDE-4606-A151-37BF1B1BBC42}" type="datetime1">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BE1BF-F413-49FB-B441-1B7372CA2AFD}" type="slidenum">
              <a:rPr lang="en-US" smtClean="0"/>
              <a:t>‹#›</a:t>
            </a:fld>
            <a:endParaRPr lang="en-US"/>
          </a:p>
        </p:txBody>
      </p:sp>
    </p:spTree>
    <p:extLst>
      <p:ext uri="{BB962C8B-B14F-4D97-AF65-F5344CB8AC3E}">
        <p14:creationId xmlns:p14="http://schemas.microsoft.com/office/powerpoint/2010/main" val="4238677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9C4BFC-03C4-473A-B782-F23FBB99112D}" type="datetime1">
              <a:rPr lang="en-US" smtClean="0"/>
              <a:t>10/30/2017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9BE1BF-F413-49FB-B441-1B7372CA2AFD}" type="slidenum">
              <a:rPr lang="en-US" smtClean="0"/>
              <a:t>‹#›</a:t>
            </a:fld>
            <a:endParaRPr lang="en-US"/>
          </a:p>
        </p:txBody>
      </p:sp>
    </p:spTree>
    <p:extLst>
      <p:ext uri="{BB962C8B-B14F-4D97-AF65-F5344CB8AC3E}">
        <p14:creationId xmlns:p14="http://schemas.microsoft.com/office/powerpoint/2010/main" val="2371218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3E2F5D-DF10-4FD7-B1C8-4F3F66A157DF}" type="datetime1">
              <a:rPr lang="en-US" smtClean="0"/>
              <a:t>10/30/2017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9BE1BF-F413-49FB-B441-1B7372CA2AFD}" type="slidenum">
              <a:rPr lang="en-US" smtClean="0"/>
              <a:t>‹#›</a:t>
            </a:fld>
            <a:endParaRPr lang="en-US"/>
          </a:p>
        </p:txBody>
      </p:sp>
    </p:spTree>
    <p:extLst>
      <p:ext uri="{BB962C8B-B14F-4D97-AF65-F5344CB8AC3E}">
        <p14:creationId xmlns:p14="http://schemas.microsoft.com/office/powerpoint/2010/main" val="1342813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B09989-2606-4512-BC96-68B64A0A630F}" type="datetime1">
              <a:rPr lang="en-US" smtClean="0"/>
              <a:t>10/30/2017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9BE1BF-F413-49FB-B441-1B7372CA2AFD}" type="slidenum">
              <a:rPr lang="en-US" smtClean="0"/>
              <a:t>‹#›</a:t>
            </a:fld>
            <a:endParaRPr lang="en-US"/>
          </a:p>
        </p:txBody>
      </p:sp>
    </p:spTree>
    <p:extLst>
      <p:ext uri="{BB962C8B-B14F-4D97-AF65-F5344CB8AC3E}">
        <p14:creationId xmlns:p14="http://schemas.microsoft.com/office/powerpoint/2010/main" val="3222054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09082A-7318-4353-AE1C-51019A801E21}" type="datetime1">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BE1BF-F413-49FB-B441-1B7372CA2AFD}" type="slidenum">
              <a:rPr lang="en-US" smtClean="0"/>
              <a:t>‹#›</a:t>
            </a:fld>
            <a:endParaRPr lang="en-US"/>
          </a:p>
        </p:txBody>
      </p:sp>
    </p:spTree>
    <p:extLst>
      <p:ext uri="{BB962C8B-B14F-4D97-AF65-F5344CB8AC3E}">
        <p14:creationId xmlns:p14="http://schemas.microsoft.com/office/powerpoint/2010/main" val="1740203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380D96-79E9-4F18-8138-E7F9BDD1F608}" type="datetime1">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BE1BF-F413-49FB-B441-1B7372CA2AFD}" type="slidenum">
              <a:rPr lang="en-US" smtClean="0"/>
              <a:t>‹#›</a:t>
            </a:fld>
            <a:endParaRPr lang="en-US"/>
          </a:p>
        </p:txBody>
      </p:sp>
    </p:spTree>
    <p:extLst>
      <p:ext uri="{BB962C8B-B14F-4D97-AF65-F5344CB8AC3E}">
        <p14:creationId xmlns:p14="http://schemas.microsoft.com/office/powerpoint/2010/main" val="749701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A16A70-94B7-4641-8364-DB17E0813360}" type="datetime1">
              <a:rPr lang="en-US" smtClean="0"/>
              <a:t>10/30/2017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9BE1BF-F413-49FB-B441-1B7372CA2AFD}" type="slidenum">
              <a:rPr lang="en-US" smtClean="0"/>
              <a:t>‹#›</a:t>
            </a:fld>
            <a:endParaRPr lang="en-US"/>
          </a:p>
        </p:txBody>
      </p:sp>
    </p:spTree>
    <p:extLst>
      <p:ext uri="{BB962C8B-B14F-4D97-AF65-F5344CB8AC3E}">
        <p14:creationId xmlns:p14="http://schemas.microsoft.com/office/powerpoint/2010/main" val="3006590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381000"/>
            <a:ext cx="8534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381000" y="1524000"/>
            <a:ext cx="83820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p:cNvSpPr>
            <a:spLocks noGrp="1" noChangeArrowheads="1"/>
          </p:cNvSpPr>
          <p:nvPr>
            <p:ph type="sldNum" sz="quarter" idx="4"/>
          </p:nvPr>
        </p:nvSpPr>
        <p:spPr bwMode="auto">
          <a:xfrm>
            <a:off x="7391400" y="6245225"/>
            <a:ext cx="15240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defRPr sz="1400" b="0">
                <a:solidFill>
                  <a:schemeClr val="tx1"/>
                </a:solidFill>
                <a:latin typeface="Arial" charset="0"/>
              </a:defRPr>
            </a:lvl1pPr>
          </a:lstStyle>
          <a:p>
            <a:pPr fontAlgn="base">
              <a:spcBef>
                <a:spcPct val="0"/>
              </a:spcBef>
              <a:spcAft>
                <a:spcPct val="0"/>
              </a:spcAft>
              <a:defRPr/>
            </a:pPr>
            <a:fld id="{D6186CFE-852A-4F52-91FD-899136D322E7}" type="slidenum">
              <a:rPr lang="en-US">
                <a:solidFill>
                  <a:srgbClr val="000066"/>
                </a:solidFill>
              </a:rPr>
              <a:pPr fontAlgn="base">
                <a:spcBef>
                  <a:spcPct val="0"/>
                </a:spcBef>
                <a:spcAft>
                  <a:spcPct val="0"/>
                </a:spcAft>
                <a:defRPr/>
              </a:pPr>
              <a:t>‹#›</a:t>
            </a:fld>
            <a:endParaRPr lang="en-US">
              <a:solidFill>
                <a:srgbClr val="000066"/>
              </a:solidFill>
            </a:endParaRPr>
          </a:p>
        </p:txBody>
      </p:sp>
      <p:pic>
        <p:nvPicPr>
          <p:cNvPr id="1029" name="Picture 8"/>
          <p:cNvPicPr>
            <a:picLocks noChangeAspect="1" noChangeArrowheads="1"/>
          </p:cNvPicPr>
          <p:nvPr userDrawn="1"/>
        </p:nvPicPr>
        <p:blipFill>
          <a:blip r:embed="rId15">
            <a:extLst>
              <a:ext uri="{28A0092B-C50C-407E-A947-70E740481C1C}">
                <a14:useLocalDpi xmlns:a14="http://schemas.microsoft.com/office/drawing/2010/main" val="0"/>
              </a:ext>
            </a:extLst>
          </a:blip>
          <a:srcRect t="11472" b="2867"/>
          <a:stretch>
            <a:fillRect/>
          </a:stretch>
        </p:blipFill>
        <p:spPr bwMode="auto">
          <a:xfrm>
            <a:off x="152400" y="6392863"/>
            <a:ext cx="2093913"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85375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rtl="0" eaLnBrk="0" fontAlgn="base" hangingPunct="0">
        <a:lnSpc>
          <a:spcPct val="85000"/>
        </a:lnSpc>
        <a:spcBef>
          <a:spcPct val="0"/>
        </a:spcBef>
        <a:spcAft>
          <a:spcPct val="0"/>
        </a:spcAft>
        <a:defRPr sz="4400" b="1">
          <a:solidFill>
            <a:schemeClr val="accent2"/>
          </a:solidFill>
          <a:latin typeface="+mj-lt"/>
          <a:ea typeface="+mj-ea"/>
          <a:cs typeface="+mj-cs"/>
        </a:defRPr>
      </a:lvl1pPr>
      <a:lvl2pPr algn="l" rtl="0" eaLnBrk="0" fontAlgn="base" hangingPunct="0">
        <a:lnSpc>
          <a:spcPct val="85000"/>
        </a:lnSpc>
        <a:spcBef>
          <a:spcPct val="0"/>
        </a:spcBef>
        <a:spcAft>
          <a:spcPct val="0"/>
        </a:spcAft>
        <a:defRPr sz="4400" b="1">
          <a:solidFill>
            <a:schemeClr val="accent2"/>
          </a:solidFill>
          <a:latin typeface="Arial" charset="0"/>
        </a:defRPr>
      </a:lvl2pPr>
      <a:lvl3pPr algn="l" rtl="0" eaLnBrk="0" fontAlgn="base" hangingPunct="0">
        <a:lnSpc>
          <a:spcPct val="85000"/>
        </a:lnSpc>
        <a:spcBef>
          <a:spcPct val="0"/>
        </a:spcBef>
        <a:spcAft>
          <a:spcPct val="0"/>
        </a:spcAft>
        <a:defRPr sz="4400" b="1">
          <a:solidFill>
            <a:schemeClr val="accent2"/>
          </a:solidFill>
          <a:latin typeface="Arial" charset="0"/>
        </a:defRPr>
      </a:lvl3pPr>
      <a:lvl4pPr algn="l" rtl="0" eaLnBrk="0" fontAlgn="base" hangingPunct="0">
        <a:lnSpc>
          <a:spcPct val="85000"/>
        </a:lnSpc>
        <a:spcBef>
          <a:spcPct val="0"/>
        </a:spcBef>
        <a:spcAft>
          <a:spcPct val="0"/>
        </a:spcAft>
        <a:defRPr sz="4400" b="1">
          <a:solidFill>
            <a:schemeClr val="accent2"/>
          </a:solidFill>
          <a:latin typeface="Arial" charset="0"/>
        </a:defRPr>
      </a:lvl4pPr>
      <a:lvl5pPr algn="l" rtl="0" eaLnBrk="0" fontAlgn="base" hangingPunct="0">
        <a:lnSpc>
          <a:spcPct val="85000"/>
        </a:lnSpc>
        <a:spcBef>
          <a:spcPct val="0"/>
        </a:spcBef>
        <a:spcAft>
          <a:spcPct val="0"/>
        </a:spcAft>
        <a:defRPr sz="4400" b="1">
          <a:solidFill>
            <a:schemeClr val="accent2"/>
          </a:solidFill>
          <a:latin typeface="Arial" charset="0"/>
        </a:defRPr>
      </a:lvl5pPr>
      <a:lvl6pPr marL="457200" algn="l" rtl="0" fontAlgn="base">
        <a:lnSpc>
          <a:spcPct val="85000"/>
        </a:lnSpc>
        <a:spcBef>
          <a:spcPct val="0"/>
        </a:spcBef>
        <a:spcAft>
          <a:spcPct val="0"/>
        </a:spcAft>
        <a:defRPr sz="4400" b="1">
          <a:solidFill>
            <a:schemeClr val="accent2"/>
          </a:solidFill>
          <a:latin typeface="Arial" charset="0"/>
        </a:defRPr>
      </a:lvl6pPr>
      <a:lvl7pPr marL="914400" algn="l" rtl="0" fontAlgn="base">
        <a:lnSpc>
          <a:spcPct val="85000"/>
        </a:lnSpc>
        <a:spcBef>
          <a:spcPct val="0"/>
        </a:spcBef>
        <a:spcAft>
          <a:spcPct val="0"/>
        </a:spcAft>
        <a:defRPr sz="4400" b="1">
          <a:solidFill>
            <a:schemeClr val="accent2"/>
          </a:solidFill>
          <a:latin typeface="Arial" charset="0"/>
        </a:defRPr>
      </a:lvl7pPr>
      <a:lvl8pPr marL="1371600" algn="l" rtl="0" fontAlgn="base">
        <a:lnSpc>
          <a:spcPct val="85000"/>
        </a:lnSpc>
        <a:spcBef>
          <a:spcPct val="0"/>
        </a:spcBef>
        <a:spcAft>
          <a:spcPct val="0"/>
        </a:spcAft>
        <a:defRPr sz="4400" b="1">
          <a:solidFill>
            <a:schemeClr val="accent2"/>
          </a:solidFill>
          <a:latin typeface="Arial" charset="0"/>
        </a:defRPr>
      </a:lvl8pPr>
      <a:lvl9pPr marL="1828800" algn="l" rtl="0" fontAlgn="base">
        <a:lnSpc>
          <a:spcPct val="85000"/>
        </a:lnSpc>
        <a:spcBef>
          <a:spcPct val="0"/>
        </a:spcBef>
        <a:spcAft>
          <a:spcPct val="0"/>
        </a:spcAft>
        <a:defRPr sz="4400" b="1">
          <a:solidFill>
            <a:schemeClr val="accent2"/>
          </a:solidFill>
          <a:latin typeface="Arial" charset="0"/>
        </a:defRPr>
      </a:lvl9pPr>
    </p:titleStyle>
    <p:bodyStyle>
      <a:lvl1pPr marL="342900" indent="-342900" algn="l" rtl="0" eaLnBrk="0" fontAlgn="base" hangingPunct="0">
        <a:lnSpc>
          <a:spcPct val="85000"/>
        </a:lnSpc>
        <a:spcBef>
          <a:spcPct val="40000"/>
        </a:spcBef>
        <a:spcAft>
          <a:spcPct val="0"/>
        </a:spcAft>
        <a:buClr>
          <a:srgbClr val="CC0000"/>
        </a:buClr>
        <a:buFont typeface="Arial" pitchFamily="34" charset="0"/>
        <a:buChar char="■"/>
        <a:defRPr sz="2800">
          <a:solidFill>
            <a:schemeClr val="accent2"/>
          </a:solidFill>
          <a:latin typeface="+mn-lt"/>
          <a:ea typeface="+mn-ea"/>
          <a:cs typeface="+mn-cs"/>
        </a:defRPr>
      </a:lvl1pPr>
      <a:lvl2pPr marL="749300" indent="-292100" algn="l" rtl="0" eaLnBrk="0" fontAlgn="base" hangingPunct="0">
        <a:lnSpc>
          <a:spcPct val="85000"/>
        </a:lnSpc>
        <a:spcBef>
          <a:spcPct val="40000"/>
        </a:spcBef>
        <a:spcAft>
          <a:spcPct val="0"/>
        </a:spcAft>
        <a:buClr>
          <a:srgbClr val="CC0000"/>
        </a:buClr>
        <a:buChar char="–"/>
        <a:defRPr sz="2800">
          <a:solidFill>
            <a:schemeClr val="accent2"/>
          </a:solidFill>
          <a:latin typeface="+mn-lt"/>
        </a:defRPr>
      </a:lvl2pPr>
      <a:lvl3pPr marL="1143000" indent="-228600" algn="l" rtl="0" eaLnBrk="0" fontAlgn="base" hangingPunct="0">
        <a:lnSpc>
          <a:spcPct val="85000"/>
        </a:lnSpc>
        <a:spcBef>
          <a:spcPct val="40000"/>
        </a:spcBef>
        <a:spcAft>
          <a:spcPct val="0"/>
        </a:spcAft>
        <a:buClr>
          <a:srgbClr val="CC0000"/>
        </a:buClr>
        <a:buChar char="•"/>
        <a:defRPr sz="2800">
          <a:solidFill>
            <a:schemeClr val="accent2"/>
          </a:solidFill>
          <a:latin typeface="+mn-lt"/>
        </a:defRPr>
      </a:lvl3pPr>
      <a:lvl4pPr marL="1600200" indent="-228600" algn="l" rtl="0" eaLnBrk="0" fontAlgn="base" hangingPunct="0">
        <a:lnSpc>
          <a:spcPct val="85000"/>
        </a:lnSpc>
        <a:spcBef>
          <a:spcPct val="40000"/>
        </a:spcBef>
        <a:spcAft>
          <a:spcPct val="0"/>
        </a:spcAft>
        <a:buClr>
          <a:srgbClr val="CC0000"/>
        </a:buClr>
        <a:buChar char="–"/>
        <a:defRPr sz="2800">
          <a:solidFill>
            <a:schemeClr val="accent2"/>
          </a:solidFill>
          <a:latin typeface="+mn-lt"/>
        </a:defRPr>
      </a:lvl4pPr>
      <a:lvl5pPr marL="2057400" indent="-228600" algn="l" rtl="0" eaLnBrk="0" fontAlgn="base" hangingPunct="0">
        <a:lnSpc>
          <a:spcPct val="85000"/>
        </a:lnSpc>
        <a:spcBef>
          <a:spcPct val="40000"/>
        </a:spcBef>
        <a:spcAft>
          <a:spcPct val="0"/>
        </a:spcAft>
        <a:buClr>
          <a:srgbClr val="CC0000"/>
        </a:buClr>
        <a:buChar char="»"/>
        <a:defRPr sz="2800">
          <a:solidFill>
            <a:schemeClr val="accent2"/>
          </a:solidFill>
          <a:latin typeface="+mn-lt"/>
        </a:defRPr>
      </a:lvl5pPr>
      <a:lvl6pPr marL="2514600" indent="-228600" algn="l" rtl="0" fontAlgn="base">
        <a:lnSpc>
          <a:spcPct val="85000"/>
        </a:lnSpc>
        <a:spcBef>
          <a:spcPct val="40000"/>
        </a:spcBef>
        <a:spcAft>
          <a:spcPct val="0"/>
        </a:spcAft>
        <a:buClr>
          <a:srgbClr val="CC0000"/>
        </a:buClr>
        <a:buChar char="»"/>
        <a:defRPr sz="2800">
          <a:solidFill>
            <a:schemeClr val="accent2"/>
          </a:solidFill>
          <a:latin typeface="+mn-lt"/>
        </a:defRPr>
      </a:lvl6pPr>
      <a:lvl7pPr marL="2971800" indent="-228600" algn="l" rtl="0" fontAlgn="base">
        <a:lnSpc>
          <a:spcPct val="85000"/>
        </a:lnSpc>
        <a:spcBef>
          <a:spcPct val="40000"/>
        </a:spcBef>
        <a:spcAft>
          <a:spcPct val="0"/>
        </a:spcAft>
        <a:buClr>
          <a:srgbClr val="CC0000"/>
        </a:buClr>
        <a:buChar char="»"/>
        <a:defRPr sz="2800">
          <a:solidFill>
            <a:schemeClr val="accent2"/>
          </a:solidFill>
          <a:latin typeface="+mn-lt"/>
        </a:defRPr>
      </a:lvl7pPr>
      <a:lvl8pPr marL="3429000" indent="-228600" algn="l" rtl="0" fontAlgn="base">
        <a:lnSpc>
          <a:spcPct val="85000"/>
        </a:lnSpc>
        <a:spcBef>
          <a:spcPct val="40000"/>
        </a:spcBef>
        <a:spcAft>
          <a:spcPct val="0"/>
        </a:spcAft>
        <a:buClr>
          <a:srgbClr val="CC0000"/>
        </a:buClr>
        <a:buChar char="»"/>
        <a:defRPr sz="2800">
          <a:solidFill>
            <a:schemeClr val="accent2"/>
          </a:solidFill>
          <a:latin typeface="+mn-lt"/>
        </a:defRPr>
      </a:lvl8pPr>
      <a:lvl9pPr marL="3886200" indent="-228600" algn="l" rtl="0" fontAlgn="base">
        <a:lnSpc>
          <a:spcPct val="85000"/>
        </a:lnSpc>
        <a:spcBef>
          <a:spcPct val="40000"/>
        </a:spcBef>
        <a:spcAft>
          <a:spcPct val="0"/>
        </a:spcAft>
        <a:buClr>
          <a:srgbClr val="CC0000"/>
        </a:buClr>
        <a:buChar char="»"/>
        <a:defRPr sz="2800">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chart" Target="../charts/chart3.xml"/></Relationships>
</file>

<file path=ppt/slides/_rels/slide1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5.xml"/><Relationship Id="rId1" Type="http://schemas.openxmlformats.org/officeDocument/2006/relationships/slideLayout" Target="../slideLayouts/slideLayout5.xml"/><Relationship Id="rId4" Type="http://schemas.openxmlformats.org/officeDocument/2006/relationships/chart" Target="../charts/chart8.xml"/></Relationships>
</file>

<file path=ppt/slides/_rels/slide16.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ctrTitle"/>
          </p:nvPr>
        </p:nvSpPr>
        <p:spPr>
          <a:xfrm>
            <a:off x="228600" y="1778000"/>
            <a:ext cx="8915400" cy="1524000"/>
          </a:xfrm>
        </p:spPr>
        <p:txBody>
          <a:bodyPr/>
          <a:lstStyle/>
          <a:p>
            <a:pPr algn="ctr" eaLnBrk="1" hangingPunct="1"/>
            <a:r>
              <a:rPr lang="en-US" sz="3600" dirty="0" smtClean="0"/>
              <a:t>Findings </a:t>
            </a:r>
            <a:r>
              <a:rPr lang="en-US" sz="3600" dirty="0"/>
              <a:t>from the </a:t>
            </a:r>
            <a:br>
              <a:rPr lang="en-US" sz="3600" dirty="0"/>
            </a:br>
            <a:r>
              <a:rPr lang="en-US" sz="3600" dirty="0"/>
              <a:t>One Care Member Experience Survey 2014 </a:t>
            </a:r>
            <a:endParaRPr lang="en-US" altLang="en-US" sz="3600" dirty="0" smtClean="0"/>
          </a:p>
        </p:txBody>
      </p:sp>
      <p:sp>
        <p:nvSpPr>
          <p:cNvPr id="17411" name="Rectangle 2"/>
          <p:cNvSpPr>
            <a:spLocks noChangeArrowheads="1"/>
          </p:cNvSpPr>
          <p:nvPr/>
        </p:nvSpPr>
        <p:spPr bwMode="auto">
          <a:xfrm>
            <a:off x="457200" y="3124200"/>
            <a:ext cx="69342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b="1">
                <a:solidFill>
                  <a:schemeClr val="accent2"/>
                </a:solidFill>
                <a:latin typeface="Arial" pitchFamily="34" charset="0"/>
              </a:defRPr>
            </a:lvl1pPr>
            <a:lvl2pPr marL="742950" indent="-285750" eaLnBrk="0" hangingPunct="0">
              <a:defRPr sz="4400" b="1">
                <a:solidFill>
                  <a:schemeClr val="accent2"/>
                </a:solidFill>
                <a:latin typeface="Arial" pitchFamily="34" charset="0"/>
              </a:defRPr>
            </a:lvl2pPr>
            <a:lvl3pPr marL="1143000" indent="-228600" eaLnBrk="0" hangingPunct="0">
              <a:defRPr sz="4400" b="1">
                <a:solidFill>
                  <a:schemeClr val="accent2"/>
                </a:solidFill>
                <a:latin typeface="Arial" pitchFamily="34" charset="0"/>
              </a:defRPr>
            </a:lvl3pPr>
            <a:lvl4pPr marL="1600200" indent="-228600" eaLnBrk="0" hangingPunct="0">
              <a:defRPr sz="4400" b="1">
                <a:solidFill>
                  <a:schemeClr val="accent2"/>
                </a:solidFill>
                <a:latin typeface="Arial" pitchFamily="34" charset="0"/>
              </a:defRPr>
            </a:lvl4pPr>
            <a:lvl5pPr marL="2057400" indent="-228600" eaLnBrk="0" hangingPunct="0">
              <a:defRPr sz="4400" b="1">
                <a:solidFill>
                  <a:schemeClr val="accent2"/>
                </a:solidFill>
                <a:latin typeface="Arial" pitchFamily="34" charset="0"/>
              </a:defRPr>
            </a:lvl5pPr>
            <a:lvl6pPr marL="2514600" indent="-228600" eaLnBrk="0" fontAlgn="base" hangingPunct="0">
              <a:spcBef>
                <a:spcPct val="0"/>
              </a:spcBef>
              <a:spcAft>
                <a:spcPct val="0"/>
              </a:spcAft>
              <a:defRPr sz="4400" b="1">
                <a:solidFill>
                  <a:schemeClr val="accent2"/>
                </a:solidFill>
                <a:latin typeface="Arial" pitchFamily="34" charset="0"/>
              </a:defRPr>
            </a:lvl6pPr>
            <a:lvl7pPr marL="2971800" indent="-228600" eaLnBrk="0" fontAlgn="base" hangingPunct="0">
              <a:spcBef>
                <a:spcPct val="0"/>
              </a:spcBef>
              <a:spcAft>
                <a:spcPct val="0"/>
              </a:spcAft>
              <a:defRPr sz="4400" b="1">
                <a:solidFill>
                  <a:schemeClr val="accent2"/>
                </a:solidFill>
                <a:latin typeface="Arial" pitchFamily="34" charset="0"/>
              </a:defRPr>
            </a:lvl7pPr>
            <a:lvl8pPr marL="3429000" indent="-228600" eaLnBrk="0" fontAlgn="base" hangingPunct="0">
              <a:spcBef>
                <a:spcPct val="0"/>
              </a:spcBef>
              <a:spcAft>
                <a:spcPct val="0"/>
              </a:spcAft>
              <a:defRPr sz="4400" b="1">
                <a:solidFill>
                  <a:schemeClr val="accent2"/>
                </a:solidFill>
                <a:latin typeface="Arial" pitchFamily="34" charset="0"/>
              </a:defRPr>
            </a:lvl8pPr>
            <a:lvl9pPr marL="3886200" indent="-228600" eaLnBrk="0" fontAlgn="base" hangingPunct="0">
              <a:spcBef>
                <a:spcPct val="0"/>
              </a:spcBef>
              <a:spcAft>
                <a:spcPct val="0"/>
              </a:spcAft>
              <a:defRPr sz="4400" b="1">
                <a:solidFill>
                  <a:schemeClr val="accent2"/>
                </a:solidFill>
                <a:latin typeface="Arial" pitchFamily="34" charset="0"/>
              </a:defRPr>
            </a:lvl9pPr>
          </a:lstStyle>
          <a:p>
            <a:pPr eaLnBrk="1" fontAlgn="base" hangingPunct="1">
              <a:lnSpc>
                <a:spcPct val="85000"/>
              </a:lnSpc>
              <a:spcBef>
                <a:spcPct val="40000"/>
              </a:spcBef>
              <a:spcAft>
                <a:spcPct val="0"/>
              </a:spcAft>
              <a:buClr>
                <a:srgbClr val="CC0000"/>
              </a:buClr>
              <a:buFont typeface="Arial" pitchFamily="34" charset="0"/>
              <a:buNone/>
            </a:pPr>
            <a:endParaRPr lang="en-US" altLang="en-US" sz="3200" b="0" dirty="0" smtClean="0">
              <a:solidFill>
                <a:srgbClr val="333399"/>
              </a:solidFill>
            </a:endParaRPr>
          </a:p>
        </p:txBody>
      </p:sp>
      <p:sp>
        <p:nvSpPr>
          <p:cNvPr id="4" name="Subtitle 2"/>
          <p:cNvSpPr txBox="1">
            <a:spLocks/>
          </p:cNvSpPr>
          <p:nvPr/>
        </p:nvSpPr>
        <p:spPr>
          <a:xfrm>
            <a:off x="495300" y="3886200"/>
            <a:ext cx="7962900" cy="2362200"/>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smtClean="0">
                <a:ln>
                  <a:noFill/>
                </a:ln>
                <a:solidFill>
                  <a:sysClr val="windowText" lastClr="000000">
                    <a:tint val="75000"/>
                  </a:sysClr>
                </a:solidFill>
                <a:effectLst/>
                <a:uLnTx/>
                <a:uFillTx/>
                <a:latin typeface="Calibri"/>
                <a:ea typeface="+mn-ea"/>
                <a:cs typeface="+mn-cs"/>
              </a:rPr>
              <a:t>The One Care Early Indicators Project Workgroup</a:t>
            </a:r>
          </a:p>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smtClean="0">
                <a:ln>
                  <a:noFill/>
                </a:ln>
                <a:solidFill>
                  <a:sysClr val="windowText" lastClr="000000">
                    <a:tint val="75000"/>
                  </a:sysClr>
                </a:solidFill>
                <a:effectLst/>
                <a:uLnTx/>
                <a:uFillTx/>
                <a:latin typeface="Calibri"/>
                <a:ea typeface="+mn-ea"/>
                <a:cs typeface="+mn-cs"/>
              </a:rPr>
              <a:t>Dennis Heaphy, Jeff </a:t>
            </a:r>
            <a:r>
              <a:rPr kumimoji="0" lang="en-US" sz="1600" b="0" i="0" u="none" strike="noStrike" kern="1200" cap="none" spc="0" normalizeH="0" baseline="0" noProof="0" dirty="0" err="1" smtClean="0">
                <a:ln>
                  <a:noFill/>
                </a:ln>
                <a:solidFill>
                  <a:sysClr val="windowText" lastClr="000000">
                    <a:tint val="75000"/>
                  </a:sysClr>
                </a:solidFill>
                <a:effectLst/>
                <a:uLnTx/>
                <a:uFillTx/>
                <a:latin typeface="Calibri"/>
                <a:ea typeface="+mn-ea"/>
                <a:cs typeface="+mn-cs"/>
              </a:rPr>
              <a:t>Kielson</a:t>
            </a:r>
            <a:r>
              <a:rPr kumimoji="0" lang="en-US" sz="1600" b="0" i="0" u="none" strike="noStrike" kern="1200" cap="none" spc="0" normalizeH="0" baseline="0" noProof="0" smtClean="0">
                <a:ln>
                  <a:noFill/>
                </a:ln>
                <a:solidFill>
                  <a:sysClr val="windowText" lastClr="000000">
                    <a:tint val="75000"/>
                  </a:sysClr>
                </a:solidFill>
                <a:effectLst/>
                <a:uLnTx/>
                <a:uFillTx/>
                <a:latin typeface="Calibri"/>
                <a:ea typeface="+mn-ea"/>
                <a:cs typeface="+mn-cs"/>
              </a:rPr>
              <a:t>, Olivia Richard – One Care Implementation Council</a:t>
            </a:r>
          </a:p>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1600" b="0" i="0" u="none" strike="noStrike" kern="1200" cap="none" spc="0" normalizeH="0" baseline="0" noProof="0" smtClean="0">
                <a:ln>
                  <a:noFill/>
                </a:ln>
                <a:solidFill>
                  <a:sysClr val="windowText" lastClr="000000">
                    <a:tint val="75000"/>
                  </a:sysClr>
                </a:solidFill>
                <a:effectLst/>
                <a:uLnTx/>
                <a:uFillTx/>
                <a:latin typeface="Calibri"/>
                <a:ea typeface="+mn-ea"/>
                <a:cs typeface="+mn-cs"/>
              </a:rPr>
              <a:t>Dorothée Alsentzer, Michele Goody, Shelia Martin – MassHealth</a:t>
            </a:r>
          </a:p>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1600" b="0" i="0" u="none" strike="noStrike" kern="1200" cap="none" spc="0" normalizeH="0" baseline="0" noProof="0" smtClean="0">
                <a:ln>
                  <a:noFill/>
                </a:ln>
                <a:solidFill>
                  <a:sysClr val="windowText" lastClr="000000">
                    <a:tint val="75000"/>
                  </a:sysClr>
                </a:solidFill>
                <a:effectLst/>
                <a:uLnTx/>
                <a:uFillTx/>
                <a:latin typeface="Calibri"/>
                <a:ea typeface="+mn-ea"/>
                <a:cs typeface="+mn-cs"/>
              </a:rPr>
              <a:t>Alexis Henry, Wendy Trafton – UMass Medical School</a:t>
            </a:r>
          </a:p>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1600" b="0" i="0" u="none" strike="noStrike" kern="1200" cap="none" spc="0" normalizeH="0" baseline="0" noProof="0" smtClean="0">
              <a:ln>
                <a:noFill/>
              </a:ln>
              <a:solidFill>
                <a:sysClr val="windowText" lastClr="000000">
                  <a:tint val="75000"/>
                </a:sysClr>
              </a:solidFill>
              <a:effectLst/>
              <a:uLnTx/>
              <a:uFillTx/>
              <a:latin typeface="Calibri"/>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1600" b="0" i="0" u="none" strike="noStrike" kern="1200" cap="none" spc="0" normalizeH="0" baseline="0" noProof="0" smtClean="0">
                <a:ln>
                  <a:noFill/>
                </a:ln>
                <a:solidFill>
                  <a:sysClr val="windowText" lastClr="000000">
                    <a:tint val="75000"/>
                  </a:sysClr>
                </a:solidFill>
                <a:effectLst/>
                <a:uLnTx/>
                <a:uFillTx/>
                <a:latin typeface="Calibri"/>
                <a:ea typeface="+mn-ea"/>
                <a:cs typeface="+mn-cs"/>
              </a:rPr>
              <a:t>Presentation to the One Care Implementation Council</a:t>
            </a:r>
          </a:p>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1600" b="0" i="0" u="none" strike="noStrike" kern="1200" cap="none" spc="0" normalizeH="0" baseline="0" noProof="0" smtClean="0">
                <a:ln>
                  <a:noFill/>
                </a:ln>
                <a:solidFill>
                  <a:sysClr val="windowText" lastClr="000000">
                    <a:tint val="75000"/>
                  </a:sysClr>
                </a:solidFill>
                <a:effectLst/>
                <a:uLnTx/>
                <a:uFillTx/>
                <a:latin typeface="Calibri"/>
                <a:ea typeface="+mn-ea"/>
                <a:cs typeface="+mn-cs"/>
              </a:rPr>
              <a:t>May 29, 2015</a:t>
            </a:r>
            <a:endParaRPr kumimoji="0" lang="en-US" sz="1600" b="0" i="0" u="none" strike="noStrike" kern="1200" cap="none" spc="0" normalizeH="0" baseline="0" noProof="0" dirty="0">
              <a:ln>
                <a:noFill/>
              </a:ln>
              <a:solidFill>
                <a:sysClr val="windowText" lastClr="000000">
                  <a:tint val="75000"/>
                </a:sysClr>
              </a:solidFill>
              <a:effectLst/>
              <a:uLnTx/>
              <a:uFillTx/>
              <a:latin typeface="Calibri"/>
              <a:ea typeface="+mn-ea"/>
              <a:cs typeface="+mn-cs"/>
            </a:endParaRPr>
          </a:p>
        </p:txBody>
      </p:sp>
    </p:spTree>
    <p:extLst>
      <p:ext uri="{BB962C8B-B14F-4D97-AF65-F5344CB8AC3E}">
        <p14:creationId xmlns:p14="http://schemas.microsoft.com/office/powerpoint/2010/main" val="1595321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ln>
            <a:solidFill>
              <a:schemeClr val="accent1"/>
            </a:solidFill>
          </a:ln>
        </p:spPr>
        <p:txBody>
          <a:bodyPr>
            <a:noAutofit/>
          </a:bodyPr>
          <a:lstStyle/>
          <a:p>
            <a:r>
              <a:rPr lang="en-US" sz="3600" i="1" dirty="0" smtClean="0"/>
              <a:t>Member satisfaction with One Care is high</a:t>
            </a:r>
            <a:endParaRPr lang="en-US" sz="3600" i="1" dirty="0"/>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2322355348"/>
              </p:ext>
            </p:extLst>
          </p:nvPr>
        </p:nvGraphicFramePr>
        <p:xfrm>
          <a:off x="24414" y="1600200"/>
          <a:ext cx="4267200" cy="45259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ontent Placeholder 7"/>
          <p:cNvGraphicFramePr>
            <a:graphicFrameLocks noGrp="1"/>
          </p:cNvGraphicFramePr>
          <p:nvPr>
            <p:ph sz="half" idx="2"/>
            <p:extLst>
              <p:ext uri="{D42A27DB-BD31-4B8C-83A1-F6EECF244321}">
                <p14:modId xmlns:p14="http://schemas.microsoft.com/office/powerpoint/2010/main" val="1002514673"/>
              </p:ext>
            </p:extLst>
          </p:nvPr>
        </p:nvGraphicFramePr>
        <p:xfrm>
          <a:off x="4419600" y="1600200"/>
          <a:ext cx="4343400" cy="4525963"/>
        </p:xfrm>
        <a:graphic>
          <a:graphicData uri="http://schemas.openxmlformats.org/drawingml/2006/chart">
            <c:chart xmlns:c="http://schemas.openxmlformats.org/drawingml/2006/chart" xmlns:r="http://schemas.openxmlformats.org/officeDocument/2006/relationships" r:id="rId4"/>
          </a:graphicData>
        </a:graphic>
      </p:graphicFrame>
      <p:sp>
        <p:nvSpPr>
          <p:cNvPr id="2" name="Slide Number Placeholder 1"/>
          <p:cNvSpPr>
            <a:spLocks noGrp="1"/>
          </p:cNvSpPr>
          <p:nvPr>
            <p:ph type="sldNum" sz="quarter" idx="12"/>
          </p:nvPr>
        </p:nvSpPr>
        <p:spPr/>
        <p:txBody>
          <a:bodyPr/>
          <a:lstStyle/>
          <a:p>
            <a:fld id="{749BE1BF-F413-49FB-B441-1B7372CA2AFD}" type="slidenum">
              <a:rPr lang="en-US" smtClean="0"/>
              <a:t>10</a:t>
            </a:fld>
            <a:endParaRPr lang="en-US"/>
          </a:p>
        </p:txBody>
      </p:sp>
    </p:spTree>
    <p:extLst>
      <p:ext uri="{BB962C8B-B14F-4D97-AF65-F5344CB8AC3E}">
        <p14:creationId xmlns:p14="http://schemas.microsoft.com/office/powerpoint/2010/main" val="18308831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normAutofit fontScale="90000"/>
          </a:bodyPr>
          <a:lstStyle/>
          <a:p>
            <a:r>
              <a:rPr lang="en-US" i="1" dirty="0" smtClean="0"/>
              <a:t>Majority of members </a:t>
            </a:r>
            <a:br>
              <a:rPr lang="en-US" i="1" dirty="0" smtClean="0"/>
            </a:br>
            <a:r>
              <a:rPr lang="en-US" i="1" dirty="0" smtClean="0"/>
              <a:t>plan to stay in One Care</a:t>
            </a:r>
            <a:endParaRPr lang="en-US" i="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92084232"/>
              </p:ext>
            </p:extLst>
          </p:nvPr>
        </p:nvGraphicFramePr>
        <p:xfrm>
          <a:off x="762000" y="2362200"/>
          <a:ext cx="8077200" cy="4114799"/>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1"/>
          <p:cNvSpPr txBox="1"/>
          <p:nvPr/>
        </p:nvSpPr>
        <p:spPr>
          <a:xfrm>
            <a:off x="2438400" y="1752598"/>
            <a:ext cx="4267200" cy="60960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r>
              <a:rPr lang="en-US" sz="2400" b="0" u="sng" dirty="0" smtClean="0"/>
              <a:t>Do you plan to stay in One Care?</a:t>
            </a:r>
          </a:p>
          <a:p>
            <a:endParaRPr lang="en-US" sz="1100" dirty="0"/>
          </a:p>
        </p:txBody>
      </p:sp>
      <p:sp>
        <p:nvSpPr>
          <p:cNvPr id="3" name="Slide Number Placeholder 2"/>
          <p:cNvSpPr>
            <a:spLocks noGrp="1"/>
          </p:cNvSpPr>
          <p:nvPr>
            <p:ph type="sldNum" sz="quarter" idx="12"/>
          </p:nvPr>
        </p:nvSpPr>
        <p:spPr/>
        <p:txBody>
          <a:bodyPr/>
          <a:lstStyle/>
          <a:p>
            <a:fld id="{749BE1BF-F413-49FB-B441-1B7372CA2AFD}" type="slidenum">
              <a:rPr lang="en-US" smtClean="0"/>
              <a:t>11</a:t>
            </a:fld>
            <a:endParaRPr lang="en-US"/>
          </a:p>
        </p:txBody>
      </p:sp>
    </p:spTree>
    <p:extLst>
      <p:ext uri="{BB962C8B-B14F-4D97-AF65-F5344CB8AC3E}">
        <p14:creationId xmlns:p14="http://schemas.microsoft.com/office/powerpoint/2010/main" val="20494207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2" y="4406900"/>
            <a:ext cx="7964487" cy="1362075"/>
          </a:xfrm>
        </p:spPr>
        <p:txBody>
          <a:bodyPr/>
          <a:lstStyle/>
          <a:p>
            <a:r>
              <a:rPr lang="en-US" dirty="0" smtClean="0"/>
              <a:t>Experience with the care team</a:t>
            </a:r>
            <a:endParaRPr lang="en-US" dirty="0"/>
          </a:p>
        </p:txBody>
      </p:sp>
      <p:sp>
        <p:nvSpPr>
          <p:cNvPr id="5" name="Text Placeholder 4"/>
          <p:cNvSpPr>
            <a:spLocks noGrp="1"/>
          </p:cNvSpPr>
          <p:nvPr>
            <p:ph type="body" idx="1"/>
          </p:nvPr>
        </p:nvSpPr>
        <p:spPr/>
        <p:txBody>
          <a:bodyPr>
            <a:normAutofit/>
          </a:bodyPr>
          <a:lstStyle/>
          <a:p>
            <a:r>
              <a:rPr lang="en-US" sz="5400" dirty="0"/>
              <a:t>Key F</a:t>
            </a:r>
            <a:r>
              <a:rPr lang="en-US" sz="5400" dirty="0" smtClean="0"/>
              <a:t>indings</a:t>
            </a:r>
            <a:endParaRPr lang="en-US" sz="5400" dirty="0"/>
          </a:p>
        </p:txBody>
      </p:sp>
      <p:sp>
        <p:nvSpPr>
          <p:cNvPr id="2" name="Slide Number Placeholder 1"/>
          <p:cNvSpPr>
            <a:spLocks noGrp="1"/>
          </p:cNvSpPr>
          <p:nvPr>
            <p:ph type="sldNum" sz="quarter" idx="12"/>
          </p:nvPr>
        </p:nvSpPr>
        <p:spPr/>
        <p:txBody>
          <a:bodyPr/>
          <a:lstStyle/>
          <a:p>
            <a:fld id="{749BE1BF-F413-49FB-B441-1B7372CA2AFD}" type="slidenum">
              <a:rPr lang="en-US" smtClean="0"/>
              <a:t>12</a:t>
            </a:fld>
            <a:endParaRPr lang="en-US"/>
          </a:p>
        </p:txBody>
      </p:sp>
    </p:spTree>
    <p:extLst>
      <p:ext uri="{BB962C8B-B14F-4D97-AF65-F5344CB8AC3E}">
        <p14:creationId xmlns:p14="http://schemas.microsoft.com/office/powerpoint/2010/main" val="25174278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1249362"/>
          </a:xfrm>
          <a:ln>
            <a:solidFill>
              <a:schemeClr val="accent1"/>
            </a:solidFill>
          </a:ln>
        </p:spPr>
        <p:txBody>
          <a:bodyPr>
            <a:normAutofit fontScale="90000"/>
          </a:bodyPr>
          <a:lstStyle/>
          <a:p>
            <a:r>
              <a:rPr lang="en-US" i="1" dirty="0" smtClean="0"/>
              <a:t>Most members have met </a:t>
            </a:r>
            <a:br>
              <a:rPr lang="en-US" i="1" dirty="0" smtClean="0"/>
            </a:br>
            <a:r>
              <a:rPr lang="en-US" i="1" dirty="0" smtClean="0"/>
              <a:t>and are satisfied with their PCP</a:t>
            </a:r>
            <a:endParaRPr lang="en-US" i="1" dirty="0"/>
          </a:p>
        </p:txBody>
      </p:sp>
      <p:sp>
        <p:nvSpPr>
          <p:cNvPr id="8" name="Content Placeholder 7"/>
          <p:cNvSpPr>
            <a:spLocks noGrp="1"/>
          </p:cNvSpPr>
          <p:nvPr>
            <p:ph sz="half" idx="1"/>
          </p:nvPr>
        </p:nvSpPr>
        <p:spPr>
          <a:xfrm>
            <a:off x="381000" y="1828800"/>
            <a:ext cx="3886200" cy="4525963"/>
          </a:xfrm>
        </p:spPr>
        <p:txBody>
          <a:bodyPr/>
          <a:lstStyle/>
          <a:p>
            <a:pPr marL="0" indent="0">
              <a:buNone/>
            </a:pPr>
            <a:r>
              <a:rPr lang="en-US" sz="2600" u="sng" dirty="0" smtClean="0"/>
              <a:t>Since enrolling in One Care</a:t>
            </a:r>
          </a:p>
          <a:p>
            <a:r>
              <a:rPr lang="en-US" sz="2200" dirty="0" smtClean="0"/>
              <a:t>89% have a PCP</a:t>
            </a:r>
          </a:p>
          <a:p>
            <a:pPr lvl="1"/>
            <a:r>
              <a:rPr lang="en-US" sz="2200" dirty="0" smtClean="0"/>
              <a:t>66% stayed with PCP</a:t>
            </a:r>
          </a:p>
          <a:p>
            <a:pPr lvl="1"/>
            <a:r>
              <a:rPr lang="en-US" sz="2200" dirty="0" smtClean="0"/>
              <a:t>23% new PCP</a:t>
            </a:r>
          </a:p>
          <a:p>
            <a:pPr lvl="1"/>
            <a:r>
              <a:rPr lang="en-US" sz="2200" dirty="0" smtClean="0"/>
              <a:t>3% don’t have PCP</a:t>
            </a:r>
          </a:p>
          <a:p>
            <a:pPr lvl="1"/>
            <a:r>
              <a:rPr lang="en-US" sz="2200" dirty="0" smtClean="0"/>
              <a:t>8% not sure/declined</a:t>
            </a:r>
          </a:p>
          <a:p>
            <a:pPr marL="457200" lvl="1" indent="0">
              <a:buNone/>
            </a:pPr>
            <a:endParaRPr lang="en-US" sz="2200" dirty="0" smtClean="0"/>
          </a:p>
          <a:p>
            <a:r>
              <a:rPr lang="en-US" sz="2200" dirty="0" smtClean="0"/>
              <a:t>84% have met with PCP</a:t>
            </a:r>
          </a:p>
          <a:p>
            <a:endParaRPr lang="en-US" dirty="0"/>
          </a:p>
        </p:txBody>
      </p:sp>
      <p:graphicFrame>
        <p:nvGraphicFramePr>
          <p:cNvPr id="10" name="Content Placeholder 9"/>
          <p:cNvGraphicFramePr>
            <a:graphicFrameLocks noGrp="1"/>
          </p:cNvGraphicFramePr>
          <p:nvPr>
            <p:ph sz="half" idx="2"/>
            <p:extLst>
              <p:ext uri="{D42A27DB-BD31-4B8C-83A1-F6EECF244321}">
                <p14:modId xmlns:p14="http://schemas.microsoft.com/office/powerpoint/2010/main" val="1123069341"/>
              </p:ext>
            </p:extLst>
          </p:nvPr>
        </p:nvGraphicFramePr>
        <p:xfrm>
          <a:off x="4114800" y="1828800"/>
          <a:ext cx="48768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749BE1BF-F413-49FB-B441-1B7372CA2AFD}" type="slidenum">
              <a:rPr lang="en-US" smtClean="0"/>
              <a:t>13</a:t>
            </a:fld>
            <a:endParaRPr lang="en-US"/>
          </a:p>
        </p:txBody>
      </p:sp>
    </p:spTree>
    <p:extLst>
      <p:ext uri="{BB962C8B-B14F-4D97-AF65-F5344CB8AC3E}">
        <p14:creationId xmlns:p14="http://schemas.microsoft.com/office/powerpoint/2010/main" val="726425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28600"/>
            <a:ext cx="8229600" cy="1249362"/>
          </a:xfrm>
          <a:ln>
            <a:solidFill>
              <a:schemeClr val="accent1"/>
            </a:solidFill>
          </a:ln>
        </p:spPr>
        <p:txBody>
          <a:bodyPr>
            <a:normAutofit fontScale="90000"/>
          </a:bodyPr>
          <a:lstStyle/>
          <a:p>
            <a:r>
              <a:rPr lang="en-US" i="1" dirty="0" smtClean="0"/>
              <a:t>Just over half of members reported meeting with a Care Coordinator</a:t>
            </a:r>
            <a:endParaRPr lang="en-US" i="1" dirty="0"/>
          </a:p>
        </p:txBody>
      </p:sp>
      <p:sp>
        <p:nvSpPr>
          <p:cNvPr id="8" name="Content Placeholder 7"/>
          <p:cNvSpPr>
            <a:spLocks noGrp="1"/>
          </p:cNvSpPr>
          <p:nvPr>
            <p:ph sz="half" idx="1"/>
          </p:nvPr>
        </p:nvSpPr>
        <p:spPr>
          <a:xfrm>
            <a:off x="304800" y="1676401"/>
            <a:ext cx="3962400" cy="4343400"/>
          </a:xfrm>
        </p:spPr>
        <p:txBody>
          <a:bodyPr>
            <a:noAutofit/>
          </a:bodyPr>
          <a:lstStyle/>
          <a:p>
            <a:pPr marL="0" indent="0">
              <a:buNone/>
            </a:pPr>
            <a:r>
              <a:rPr lang="en-US" sz="2600" u="sng" dirty="0" smtClean="0"/>
              <a:t>Since enrolling in One Care</a:t>
            </a:r>
          </a:p>
          <a:p>
            <a:r>
              <a:rPr lang="en-US" sz="2000" dirty="0" smtClean="0"/>
              <a:t>71% were contacted by Care Coordinator</a:t>
            </a:r>
          </a:p>
          <a:p>
            <a:pPr lvl="1"/>
            <a:r>
              <a:rPr lang="en-US" sz="2000" dirty="0" smtClean="0"/>
              <a:t>19% reported not contacted</a:t>
            </a:r>
          </a:p>
          <a:p>
            <a:pPr lvl="1"/>
            <a:r>
              <a:rPr lang="en-US" sz="2000" dirty="0" smtClean="0"/>
              <a:t>10% not sure/declined</a:t>
            </a:r>
          </a:p>
          <a:p>
            <a:pPr marL="457200" lvl="1" indent="0">
              <a:buNone/>
            </a:pPr>
            <a:endParaRPr lang="en-US" sz="1000" dirty="0" smtClean="0"/>
          </a:p>
          <a:p>
            <a:r>
              <a:rPr lang="en-US" sz="2000" dirty="0" smtClean="0"/>
              <a:t>Of those contacted:</a:t>
            </a:r>
          </a:p>
          <a:p>
            <a:pPr lvl="1"/>
            <a:r>
              <a:rPr lang="en-US" sz="2000" dirty="0" smtClean="0"/>
              <a:t>73% met with Care Coordinator</a:t>
            </a:r>
          </a:p>
          <a:p>
            <a:pPr lvl="2"/>
            <a:r>
              <a:rPr lang="en-US" dirty="0" smtClean="0"/>
              <a:t>21% reported not contacted</a:t>
            </a:r>
          </a:p>
          <a:p>
            <a:pPr lvl="2"/>
            <a:r>
              <a:rPr lang="en-US" dirty="0" smtClean="0"/>
              <a:t>6% not sure/declined</a:t>
            </a:r>
          </a:p>
          <a:p>
            <a:pPr lvl="2"/>
            <a:endParaRPr lang="en-US" sz="2400" dirty="0"/>
          </a:p>
        </p:txBody>
      </p:sp>
      <p:graphicFrame>
        <p:nvGraphicFramePr>
          <p:cNvPr id="10" name="Content Placeholder 9"/>
          <p:cNvGraphicFramePr>
            <a:graphicFrameLocks noGrp="1"/>
          </p:cNvGraphicFramePr>
          <p:nvPr>
            <p:ph sz="half" idx="2"/>
            <p:extLst>
              <p:ext uri="{D42A27DB-BD31-4B8C-83A1-F6EECF244321}">
                <p14:modId xmlns:p14="http://schemas.microsoft.com/office/powerpoint/2010/main" val="213152343"/>
              </p:ext>
            </p:extLst>
          </p:nvPr>
        </p:nvGraphicFramePr>
        <p:xfrm>
          <a:off x="4127500" y="2019875"/>
          <a:ext cx="4731327"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311727" y="6061789"/>
            <a:ext cx="8534400" cy="707886"/>
          </a:xfrm>
          <a:prstGeom prst="rect">
            <a:avLst/>
          </a:prstGeom>
          <a:noFill/>
          <a:ln>
            <a:solidFill>
              <a:schemeClr val="accent1"/>
            </a:solidFill>
          </a:ln>
        </p:spPr>
        <p:txBody>
          <a:bodyPr wrap="square" rtlCol="0">
            <a:spAutoFit/>
          </a:bodyPr>
          <a:lstStyle/>
          <a:p>
            <a:pPr marL="285750" indent="-285750">
              <a:buFont typeface="Wingdings" panose="05000000000000000000" pitchFamily="2" charset="2"/>
              <a:buChar char="Ø"/>
              <a:defRPr/>
            </a:pPr>
            <a:r>
              <a:rPr lang="en-US" sz="2000" i="1" dirty="0"/>
              <a:t>Members who met with </a:t>
            </a:r>
            <a:r>
              <a:rPr lang="en-US" sz="2000" i="1" dirty="0" smtClean="0"/>
              <a:t>a PCP </a:t>
            </a:r>
            <a:r>
              <a:rPr lang="en-US" sz="2000" i="1" dirty="0"/>
              <a:t>were </a:t>
            </a:r>
            <a:r>
              <a:rPr lang="en-US" sz="2000" i="1" dirty="0" smtClean="0"/>
              <a:t>significantly more </a:t>
            </a:r>
            <a:r>
              <a:rPr lang="en-US" sz="2000" i="1" dirty="0"/>
              <a:t>likely to meet with Care Coordinator than those not meeting </a:t>
            </a:r>
            <a:r>
              <a:rPr lang="en-US" sz="2000" i="1" dirty="0" smtClean="0"/>
              <a:t>with </a:t>
            </a:r>
            <a:r>
              <a:rPr lang="en-US" sz="2000" i="1" dirty="0"/>
              <a:t>PCP</a:t>
            </a:r>
          </a:p>
        </p:txBody>
      </p:sp>
      <p:sp>
        <p:nvSpPr>
          <p:cNvPr id="6" name="TextBox 1"/>
          <p:cNvSpPr txBox="1"/>
          <p:nvPr/>
        </p:nvSpPr>
        <p:spPr>
          <a:xfrm>
            <a:off x="4107873" y="1676400"/>
            <a:ext cx="4731327" cy="39341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600" u="sng" dirty="0" smtClean="0"/>
              <a:t>Satisfaction with Care Coordinator</a:t>
            </a:r>
            <a:endParaRPr lang="en-US" sz="2600" u="sng" dirty="0"/>
          </a:p>
        </p:txBody>
      </p:sp>
    </p:spTree>
    <p:extLst>
      <p:ext uri="{BB962C8B-B14F-4D97-AF65-F5344CB8AC3E}">
        <p14:creationId xmlns:p14="http://schemas.microsoft.com/office/powerpoint/2010/main" val="16394135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 y="152400"/>
            <a:ext cx="8915400" cy="1143000"/>
          </a:xfrm>
          <a:ln>
            <a:solidFill>
              <a:schemeClr val="accent1"/>
            </a:solidFill>
          </a:ln>
        </p:spPr>
        <p:txBody>
          <a:bodyPr>
            <a:noAutofit/>
          </a:bodyPr>
          <a:lstStyle/>
          <a:p>
            <a:r>
              <a:rPr lang="en-US" sz="3600" i="1" dirty="0" smtClean="0"/>
              <a:t>Many members were unsure if they need/want or had been offered a LTS Coordinator</a:t>
            </a:r>
            <a:endParaRPr lang="en-US" sz="3600" i="1" dirty="0"/>
          </a:p>
        </p:txBody>
      </p:sp>
      <p:sp>
        <p:nvSpPr>
          <p:cNvPr id="5" name="Text Placeholder 4"/>
          <p:cNvSpPr>
            <a:spLocks noGrp="1"/>
          </p:cNvSpPr>
          <p:nvPr>
            <p:ph type="body" idx="1"/>
          </p:nvPr>
        </p:nvSpPr>
        <p:spPr>
          <a:xfrm>
            <a:off x="457200" y="1447800"/>
            <a:ext cx="4040188" cy="639762"/>
          </a:xfrm>
        </p:spPr>
        <p:txBody>
          <a:bodyPr>
            <a:noAutofit/>
          </a:bodyPr>
          <a:lstStyle/>
          <a:p>
            <a:pPr algn="ctr"/>
            <a:r>
              <a:rPr lang="en-US" b="0" u="sng" dirty="0" smtClean="0"/>
              <a:t>Need/want LTS Coordinator?</a:t>
            </a:r>
            <a:endParaRPr lang="en-US" b="0" u="sng" dirty="0"/>
          </a:p>
        </p:txBody>
      </p:sp>
      <p:sp>
        <p:nvSpPr>
          <p:cNvPr id="7" name="Text Placeholder 6"/>
          <p:cNvSpPr>
            <a:spLocks noGrp="1"/>
          </p:cNvSpPr>
          <p:nvPr>
            <p:ph type="body" sz="quarter" idx="3"/>
          </p:nvPr>
        </p:nvSpPr>
        <p:spPr>
          <a:xfrm>
            <a:off x="4648200" y="1524000"/>
            <a:ext cx="4041775" cy="639762"/>
          </a:xfrm>
        </p:spPr>
        <p:txBody>
          <a:bodyPr>
            <a:normAutofit fontScale="25000" lnSpcReduction="20000"/>
          </a:bodyPr>
          <a:lstStyle/>
          <a:p>
            <a:pPr algn="ctr"/>
            <a:endParaRPr lang="en-US" b="0" i="1" dirty="0" smtClean="0"/>
          </a:p>
          <a:p>
            <a:pPr algn="ctr"/>
            <a:r>
              <a:rPr lang="en-US" sz="9600" b="0" u="sng" dirty="0" smtClean="0"/>
              <a:t>Offered LTS Coordinator?</a:t>
            </a:r>
            <a:endParaRPr lang="en-US" sz="9600" b="0" u="sng" dirty="0"/>
          </a:p>
          <a:p>
            <a:endParaRPr lang="en-US" b="0" i="1" dirty="0"/>
          </a:p>
        </p:txBody>
      </p:sp>
      <p:graphicFrame>
        <p:nvGraphicFramePr>
          <p:cNvPr id="13" name="Content Placeholder 9"/>
          <p:cNvGraphicFramePr>
            <a:graphicFrameLocks noGrp="1"/>
          </p:cNvGraphicFramePr>
          <p:nvPr>
            <p:ph sz="half" idx="2"/>
            <p:extLst>
              <p:ext uri="{D42A27DB-BD31-4B8C-83A1-F6EECF244321}">
                <p14:modId xmlns:p14="http://schemas.microsoft.com/office/powerpoint/2010/main" val="598789617"/>
              </p:ext>
            </p:extLst>
          </p:nvPr>
        </p:nvGraphicFramePr>
        <p:xfrm>
          <a:off x="228600" y="2438400"/>
          <a:ext cx="4040188" cy="35353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ontent Placeholder 6"/>
          <p:cNvGraphicFramePr>
            <a:graphicFrameLocks noGrp="1"/>
          </p:cNvGraphicFramePr>
          <p:nvPr>
            <p:ph sz="quarter" idx="4"/>
            <p:extLst>
              <p:ext uri="{D42A27DB-BD31-4B8C-83A1-F6EECF244321}">
                <p14:modId xmlns:p14="http://schemas.microsoft.com/office/powerpoint/2010/main" val="436765448"/>
              </p:ext>
            </p:extLst>
          </p:nvPr>
        </p:nvGraphicFramePr>
        <p:xfrm>
          <a:off x="4800600" y="2590800"/>
          <a:ext cx="4041775" cy="3646488"/>
        </p:xfrm>
        <a:graphic>
          <a:graphicData uri="http://schemas.openxmlformats.org/drawingml/2006/chart">
            <c:chart xmlns:c="http://schemas.openxmlformats.org/drawingml/2006/chart" xmlns:r="http://schemas.openxmlformats.org/officeDocument/2006/relationships" r:id="rId4"/>
          </a:graphicData>
        </a:graphic>
      </p:graphicFrame>
      <p:sp>
        <p:nvSpPr>
          <p:cNvPr id="2" name="Slide Number Placeholder 1"/>
          <p:cNvSpPr>
            <a:spLocks noGrp="1"/>
          </p:cNvSpPr>
          <p:nvPr>
            <p:ph type="sldNum" sz="quarter" idx="12"/>
          </p:nvPr>
        </p:nvSpPr>
        <p:spPr/>
        <p:txBody>
          <a:bodyPr/>
          <a:lstStyle/>
          <a:p>
            <a:fld id="{749BE1BF-F413-49FB-B441-1B7372CA2AFD}" type="slidenum">
              <a:rPr lang="en-US" smtClean="0"/>
              <a:t>15</a:t>
            </a:fld>
            <a:endParaRPr lang="en-US"/>
          </a:p>
        </p:txBody>
      </p:sp>
    </p:spTree>
    <p:extLst>
      <p:ext uri="{BB962C8B-B14F-4D97-AF65-F5344CB8AC3E}">
        <p14:creationId xmlns:p14="http://schemas.microsoft.com/office/powerpoint/2010/main" val="9981490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1249362"/>
          </a:xfrm>
          <a:ln>
            <a:solidFill>
              <a:schemeClr val="accent1"/>
            </a:solidFill>
          </a:ln>
        </p:spPr>
        <p:txBody>
          <a:bodyPr>
            <a:normAutofit fontScale="90000"/>
          </a:bodyPr>
          <a:lstStyle/>
          <a:p>
            <a:r>
              <a:rPr lang="en-US" i="1" dirty="0"/>
              <a:t>Satisfaction was high among members </a:t>
            </a:r>
            <a:r>
              <a:rPr lang="en-US" i="1" dirty="0" smtClean="0"/>
              <a:t>who met </a:t>
            </a:r>
            <a:r>
              <a:rPr lang="en-US" i="1" dirty="0"/>
              <a:t>with LTS Coordinator </a:t>
            </a:r>
          </a:p>
        </p:txBody>
      </p:sp>
      <p:sp>
        <p:nvSpPr>
          <p:cNvPr id="8" name="Content Placeholder 7"/>
          <p:cNvSpPr>
            <a:spLocks noGrp="1"/>
          </p:cNvSpPr>
          <p:nvPr>
            <p:ph sz="half" idx="1"/>
          </p:nvPr>
        </p:nvSpPr>
        <p:spPr>
          <a:xfrm>
            <a:off x="381000" y="1752600"/>
            <a:ext cx="4114800" cy="4678363"/>
          </a:xfrm>
        </p:spPr>
        <p:txBody>
          <a:bodyPr>
            <a:normAutofit/>
          </a:bodyPr>
          <a:lstStyle/>
          <a:p>
            <a:pPr marL="0" indent="0">
              <a:buNone/>
            </a:pPr>
            <a:r>
              <a:rPr lang="en-US" sz="2400" u="sng" dirty="0" smtClean="0"/>
              <a:t>Since enrolling in One Care</a:t>
            </a:r>
          </a:p>
          <a:p>
            <a:endParaRPr lang="en-US" sz="2400" dirty="0" smtClean="0"/>
          </a:p>
          <a:p>
            <a:r>
              <a:rPr lang="en-US" sz="2400" dirty="0" smtClean="0"/>
              <a:t>About 44% of members who were offered an LTS Coordinator,  reported meeting with one, or about 20% of all  respondents</a:t>
            </a:r>
          </a:p>
        </p:txBody>
      </p:sp>
      <p:graphicFrame>
        <p:nvGraphicFramePr>
          <p:cNvPr id="10" name="Content Placeholder 9"/>
          <p:cNvGraphicFramePr>
            <a:graphicFrameLocks noGrp="1"/>
          </p:cNvGraphicFramePr>
          <p:nvPr>
            <p:ph sz="half" idx="2"/>
            <p:extLst>
              <p:ext uri="{D42A27DB-BD31-4B8C-83A1-F6EECF244321}">
                <p14:modId xmlns:p14="http://schemas.microsoft.com/office/powerpoint/2010/main" val="1821189667"/>
              </p:ext>
            </p:extLst>
          </p:nvPr>
        </p:nvGraphicFramePr>
        <p:xfrm>
          <a:off x="4419600" y="1752600"/>
          <a:ext cx="4419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263236" y="5846188"/>
            <a:ext cx="8534400" cy="707886"/>
          </a:xfrm>
          <a:prstGeom prst="rect">
            <a:avLst/>
          </a:prstGeom>
          <a:noFill/>
          <a:ln>
            <a:solidFill>
              <a:schemeClr val="accent1"/>
            </a:solidFill>
          </a:ln>
        </p:spPr>
        <p:txBody>
          <a:bodyPr wrap="square" rtlCol="0">
            <a:spAutoFit/>
          </a:bodyPr>
          <a:lstStyle/>
          <a:p>
            <a:pPr marL="285750" indent="-285750">
              <a:buFont typeface="Wingdings" panose="05000000000000000000" pitchFamily="2" charset="2"/>
              <a:buChar char="Ø"/>
            </a:pPr>
            <a:r>
              <a:rPr lang="en-US" sz="2000" i="1" dirty="0"/>
              <a:t>Members who met with </a:t>
            </a:r>
            <a:r>
              <a:rPr lang="en-US" sz="2000" i="1" dirty="0" smtClean="0"/>
              <a:t>a PCP </a:t>
            </a:r>
            <a:r>
              <a:rPr lang="en-US" sz="2000" i="1" dirty="0"/>
              <a:t>were </a:t>
            </a:r>
            <a:r>
              <a:rPr lang="en-US" sz="2000" i="1" dirty="0" smtClean="0"/>
              <a:t>significantly more </a:t>
            </a:r>
            <a:r>
              <a:rPr lang="en-US" sz="2000" i="1" dirty="0"/>
              <a:t>likely to meet </a:t>
            </a:r>
            <a:r>
              <a:rPr lang="en-US" sz="2000" i="1" dirty="0" smtClean="0"/>
              <a:t>with a </a:t>
            </a:r>
            <a:r>
              <a:rPr lang="en-US" sz="2000" i="1" dirty="0"/>
              <a:t>LTS Coordinator than those not meeting with PCP</a:t>
            </a:r>
          </a:p>
        </p:txBody>
      </p:sp>
    </p:spTree>
    <p:extLst>
      <p:ext uri="{BB962C8B-B14F-4D97-AF65-F5344CB8AC3E}">
        <p14:creationId xmlns:p14="http://schemas.microsoft.com/office/powerpoint/2010/main" val="22426796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Experience with Assessment and care planning process</a:t>
            </a:r>
            <a:endParaRPr lang="en-US" dirty="0"/>
          </a:p>
        </p:txBody>
      </p:sp>
      <p:sp>
        <p:nvSpPr>
          <p:cNvPr id="8" name="Text Placeholder 7"/>
          <p:cNvSpPr>
            <a:spLocks noGrp="1"/>
          </p:cNvSpPr>
          <p:nvPr>
            <p:ph type="body" idx="1"/>
          </p:nvPr>
        </p:nvSpPr>
        <p:spPr/>
        <p:txBody>
          <a:bodyPr>
            <a:normAutofit/>
          </a:bodyPr>
          <a:lstStyle/>
          <a:p>
            <a:r>
              <a:rPr lang="en-US" sz="5400" dirty="0"/>
              <a:t>Key F</a:t>
            </a:r>
            <a:r>
              <a:rPr lang="en-US" sz="5400" dirty="0" smtClean="0"/>
              <a:t>indings</a:t>
            </a:r>
            <a:endParaRPr lang="en-US" sz="5400" dirty="0"/>
          </a:p>
        </p:txBody>
      </p:sp>
      <p:sp>
        <p:nvSpPr>
          <p:cNvPr id="2" name="Slide Number Placeholder 1"/>
          <p:cNvSpPr>
            <a:spLocks noGrp="1"/>
          </p:cNvSpPr>
          <p:nvPr>
            <p:ph type="sldNum" sz="quarter" idx="12"/>
          </p:nvPr>
        </p:nvSpPr>
        <p:spPr/>
        <p:txBody>
          <a:bodyPr/>
          <a:lstStyle/>
          <a:p>
            <a:fld id="{749BE1BF-F413-49FB-B441-1B7372CA2AFD}" type="slidenum">
              <a:rPr lang="en-US" smtClean="0"/>
              <a:t>17</a:t>
            </a:fld>
            <a:endParaRPr lang="en-US"/>
          </a:p>
        </p:txBody>
      </p:sp>
    </p:spTree>
    <p:extLst>
      <p:ext uri="{BB962C8B-B14F-4D97-AF65-F5344CB8AC3E}">
        <p14:creationId xmlns:p14="http://schemas.microsoft.com/office/powerpoint/2010/main" val="36473382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458200" cy="1143000"/>
          </a:xfrm>
          <a:ln>
            <a:solidFill>
              <a:schemeClr val="accent1"/>
            </a:solidFill>
          </a:ln>
        </p:spPr>
        <p:txBody>
          <a:bodyPr>
            <a:normAutofit fontScale="90000"/>
          </a:bodyPr>
          <a:lstStyle/>
          <a:p>
            <a:r>
              <a:rPr lang="en-US" i="1" dirty="0"/>
              <a:t>63% of </a:t>
            </a:r>
            <a:r>
              <a:rPr lang="en-US" i="1" dirty="0" smtClean="0"/>
              <a:t>members </a:t>
            </a:r>
            <a:r>
              <a:rPr lang="en-US" i="1" dirty="0"/>
              <a:t>reported that they had an assessment of </a:t>
            </a:r>
            <a:r>
              <a:rPr lang="en-US" i="1" dirty="0" smtClean="0"/>
              <a:t>their needs</a:t>
            </a:r>
            <a:endParaRPr lang="en-US" dirty="0"/>
          </a:p>
        </p:txBody>
      </p:sp>
      <p:sp>
        <p:nvSpPr>
          <p:cNvPr id="3" name="Content Placeholder 2"/>
          <p:cNvSpPr>
            <a:spLocks noGrp="1"/>
          </p:cNvSpPr>
          <p:nvPr>
            <p:ph idx="1"/>
          </p:nvPr>
        </p:nvSpPr>
        <p:spPr>
          <a:xfrm>
            <a:off x="457200" y="2120900"/>
            <a:ext cx="8229600" cy="4157663"/>
          </a:xfrm>
        </p:spPr>
        <p:txBody>
          <a:bodyPr>
            <a:normAutofit/>
          </a:bodyPr>
          <a:lstStyle/>
          <a:p>
            <a:r>
              <a:rPr lang="en-US" dirty="0" smtClean="0"/>
              <a:t>Satisfaction with assessment was high</a:t>
            </a:r>
          </a:p>
          <a:p>
            <a:endParaRPr lang="en-US" sz="900" dirty="0" smtClean="0"/>
          </a:p>
          <a:p>
            <a:pPr lvl="1">
              <a:spcAft>
                <a:spcPts val="1200"/>
              </a:spcAft>
              <a:buFont typeface="Wingdings" panose="05000000000000000000" pitchFamily="2" charset="2"/>
              <a:buChar char="Ø"/>
            </a:pPr>
            <a:r>
              <a:rPr lang="en-US" sz="2400" dirty="0"/>
              <a:t>93% agreed </a:t>
            </a:r>
            <a:r>
              <a:rPr lang="en-US" sz="2400" dirty="0" smtClean="0"/>
              <a:t>that </a:t>
            </a:r>
            <a:r>
              <a:rPr lang="en-US" sz="2400" dirty="0"/>
              <a:t>person(s) doing the assessment cared about their preferences, goals, strengths and interests</a:t>
            </a:r>
          </a:p>
          <a:p>
            <a:pPr lvl="1">
              <a:spcAft>
                <a:spcPts val="1200"/>
              </a:spcAft>
              <a:buFont typeface="Wingdings" panose="05000000000000000000" pitchFamily="2" charset="2"/>
              <a:buChar char="Ø"/>
            </a:pPr>
            <a:r>
              <a:rPr lang="en-US" sz="2400" dirty="0" smtClean="0"/>
              <a:t>97</a:t>
            </a:r>
            <a:r>
              <a:rPr lang="en-US" sz="2400" dirty="0"/>
              <a:t>% agreed </a:t>
            </a:r>
            <a:r>
              <a:rPr lang="en-US" sz="2400" dirty="0" smtClean="0"/>
              <a:t>that </a:t>
            </a:r>
            <a:r>
              <a:rPr lang="en-US" sz="2400" dirty="0"/>
              <a:t>the person(s) treated them with respect</a:t>
            </a:r>
          </a:p>
          <a:p>
            <a:pPr lvl="1">
              <a:spcAft>
                <a:spcPts val="1200"/>
              </a:spcAft>
              <a:buFont typeface="Wingdings" panose="05000000000000000000" pitchFamily="2" charset="2"/>
              <a:buChar char="Ø"/>
            </a:pPr>
            <a:r>
              <a:rPr lang="en-US" sz="2400" dirty="0" smtClean="0"/>
              <a:t>92</a:t>
            </a:r>
            <a:r>
              <a:rPr lang="en-US" sz="2400" dirty="0"/>
              <a:t>% were </a:t>
            </a:r>
            <a:r>
              <a:rPr lang="en-US" sz="2400" dirty="0" smtClean="0"/>
              <a:t>satisfied </a:t>
            </a:r>
            <a:r>
              <a:rPr lang="en-US" sz="2400" dirty="0"/>
              <a:t>with the assessment process</a:t>
            </a:r>
          </a:p>
          <a:p>
            <a:endParaRPr lang="en-US" sz="2800" dirty="0" smtClean="0"/>
          </a:p>
        </p:txBody>
      </p:sp>
      <p:sp>
        <p:nvSpPr>
          <p:cNvPr id="4" name="Slide Number Placeholder 3"/>
          <p:cNvSpPr>
            <a:spLocks noGrp="1"/>
          </p:cNvSpPr>
          <p:nvPr>
            <p:ph type="sldNum" sz="quarter" idx="12"/>
          </p:nvPr>
        </p:nvSpPr>
        <p:spPr/>
        <p:txBody>
          <a:bodyPr/>
          <a:lstStyle/>
          <a:p>
            <a:fld id="{749BE1BF-F413-49FB-B441-1B7372CA2AFD}" type="slidenum">
              <a:rPr lang="en-US" smtClean="0"/>
              <a:t>18</a:t>
            </a:fld>
            <a:endParaRPr lang="en-US"/>
          </a:p>
        </p:txBody>
      </p:sp>
    </p:spTree>
    <p:extLst>
      <p:ext uri="{BB962C8B-B14F-4D97-AF65-F5344CB8AC3E}">
        <p14:creationId xmlns:p14="http://schemas.microsoft.com/office/powerpoint/2010/main" val="18446939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52400"/>
            <a:ext cx="8229600" cy="990600"/>
          </a:xfrm>
          <a:ln>
            <a:solidFill>
              <a:schemeClr val="accent1"/>
            </a:solidFill>
          </a:ln>
        </p:spPr>
        <p:txBody>
          <a:bodyPr>
            <a:noAutofit/>
          </a:bodyPr>
          <a:lstStyle/>
          <a:p>
            <a:r>
              <a:rPr lang="en-US" sz="3200" i="1" dirty="0" smtClean="0"/>
              <a:t>More members reported being asked about medical needs compared to LTSS needs</a:t>
            </a:r>
            <a:endParaRPr lang="en-US" sz="3200" i="1" dirty="0"/>
          </a:p>
        </p:txBody>
      </p:sp>
      <p:graphicFrame>
        <p:nvGraphicFramePr>
          <p:cNvPr id="5" name="Diagram 4"/>
          <p:cNvGraphicFramePr/>
          <p:nvPr>
            <p:extLst>
              <p:ext uri="{D42A27DB-BD31-4B8C-83A1-F6EECF244321}">
                <p14:modId xmlns:p14="http://schemas.microsoft.com/office/powerpoint/2010/main" val="3676882548"/>
              </p:ext>
            </p:extLst>
          </p:nvPr>
        </p:nvGraphicFramePr>
        <p:xfrm>
          <a:off x="762000" y="1295400"/>
          <a:ext cx="8089900" cy="5461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Slide Number Placeholder 6"/>
          <p:cNvSpPr>
            <a:spLocks noGrp="1"/>
          </p:cNvSpPr>
          <p:nvPr>
            <p:ph type="sldNum" sz="quarter" idx="12"/>
          </p:nvPr>
        </p:nvSpPr>
        <p:spPr/>
        <p:txBody>
          <a:bodyPr/>
          <a:lstStyle/>
          <a:p>
            <a:fld id="{749BE1BF-F413-49FB-B441-1B7372CA2AFD}" type="slidenum">
              <a:rPr lang="en-US" smtClean="0"/>
              <a:t>19</a:t>
            </a:fld>
            <a:endParaRPr lang="en-US"/>
          </a:p>
        </p:txBody>
      </p:sp>
    </p:spTree>
    <p:extLst>
      <p:ext uri="{BB962C8B-B14F-4D97-AF65-F5344CB8AC3E}">
        <p14:creationId xmlns:p14="http://schemas.microsoft.com/office/powerpoint/2010/main" val="34526281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US" i="1" dirty="0" smtClean="0"/>
              <a:t>Presentation Overview</a:t>
            </a:r>
            <a:endParaRPr lang="en-US" i="1" dirty="0"/>
          </a:p>
        </p:txBody>
      </p:sp>
      <p:sp>
        <p:nvSpPr>
          <p:cNvPr id="3" name="Content Placeholder 2"/>
          <p:cNvSpPr>
            <a:spLocks noGrp="1"/>
          </p:cNvSpPr>
          <p:nvPr>
            <p:ph idx="1"/>
          </p:nvPr>
        </p:nvSpPr>
        <p:spPr/>
        <p:txBody>
          <a:bodyPr>
            <a:normAutofit lnSpcReduction="10000"/>
          </a:bodyPr>
          <a:lstStyle/>
          <a:p>
            <a:r>
              <a:rPr lang="en-US" dirty="0" smtClean="0"/>
              <a:t>Goals of Survey 2 – called the One </a:t>
            </a:r>
            <a:r>
              <a:rPr lang="en-US" dirty="0"/>
              <a:t>Care Member Experience Survey </a:t>
            </a:r>
            <a:r>
              <a:rPr lang="en-US" dirty="0" smtClean="0"/>
              <a:t>(OC-MES)</a:t>
            </a:r>
          </a:p>
          <a:p>
            <a:r>
              <a:rPr lang="en-US" dirty="0" smtClean="0"/>
              <a:t>OC-MES administration</a:t>
            </a:r>
          </a:p>
          <a:p>
            <a:r>
              <a:rPr lang="en-US" dirty="0" smtClean="0"/>
              <a:t>Responding members</a:t>
            </a:r>
          </a:p>
          <a:p>
            <a:r>
              <a:rPr lang="en-US" dirty="0" smtClean="0"/>
              <a:t>The key findings </a:t>
            </a:r>
          </a:p>
          <a:p>
            <a:r>
              <a:rPr lang="en-US" dirty="0" smtClean="0"/>
              <a:t>Some details on members’ experiences</a:t>
            </a:r>
          </a:p>
          <a:p>
            <a:r>
              <a:rPr lang="en-US" dirty="0" smtClean="0"/>
              <a:t>Overall summary</a:t>
            </a:r>
          </a:p>
          <a:p>
            <a:r>
              <a:rPr lang="en-US" dirty="0" smtClean="0"/>
              <a:t>Recommendations for the One Care program</a:t>
            </a:r>
          </a:p>
          <a:p>
            <a:endParaRPr lang="en-US" dirty="0"/>
          </a:p>
        </p:txBody>
      </p:sp>
      <p:sp>
        <p:nvSpPr>
          <p:cNvPr id="4" name="Slide Number Placeholder 3"/>
          <p:cNvSpPr>
            <a:spLocks noGrp="1"/>
          </p:cNvSpPr>
          <p:nvPr>
            <p:ph type="sldNum" sz="quarter" idx="12"/>
          </p:nvPr>
        </p:nvSpPr>
        <p:spPr/>
        <p:txBody>
          <a:bodyPr/>
          <a:lstStyle/>
          <a:p>
            <a:fld id="{749BE1BF-F413-49FB-B441-1B7372CA2AFD}" type="slidenum">
              <a:rPr lang="en-US" smtClean="0"/>
              <a:t>2</a:t>
            </a:fld>
            <a:endParaRPr lang="en-US"/>
          </a:p>
        </p:txBody>
      </p:sp>
    </p:spTree>
    <p:extLst>
      <p:ext uri="{BB962C8B-B14F-4D97-AF65-F5344CB8AC3E}">
        <p14:creationId xmlns:p14="http://schemas.microsoft.com/office/powerpoint/2010/main" val="21264104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noAutofit/>
          </a:bodyPr>
          <a:lstStyle/>
          <a:p>
            <a:r>
              <a:rPr lang="en-US" dirty="0" smtClean="0"/>
              <a:t/>
            </a:r>
            <a:br>
              <a:rPr lang="en-US" dirty="0" smtClean="0"/>
            </a:br>
            <a:r>
              <a:rPr lang="en-US" sz="4000" i="1" dirty="0" smtClean="0"/>
              <a:t>Only 38</a:t>
            </a:r>
            <a:r>
              <a:rPr lang="en-US" sz="4000" i="1" dirty="0"/>
              <a:t>% of members reported having an individual care </a:t>
            </a:r>
            <a:r>
              <a:rPr lang="en-US" sz="4000" i="1" dirty="0" smtClean="0"/>
              <a:t>plan (ICP)</a:t>
            </a:r>
            <a:r>
              <a:rPr lang="en-US" dirty="0"/>
              <a:t/>
            </a:r>
            <a:br>
              <a:rPr lang="en-US" dirty="0"/>
            </a:br>
            <a:endParaRPr lang="en-US" i="1" dirty="0"/>
          </a:p>
        </p:txBody>
      </p:sp>
      <p:sp>
        <p:nvSpPr>
          <p:cNvPr id="6" name="Content Placeholder 4"/>
          <p:cNvSpPr>
            <a:spLocks noGrp="1"/>
          </p:cNvSpPr>
          <p:nvPr>
            <p:ph sz="half" idx="1"/>
          </p:nvPr>
        </p:nvSpPr>
        <p:spPr>
          <a:xfrm>
            <a:off x="4749800" y="1641831"/>
            <a:ext cx="4038600" cy="4741407"/>
          </a:xfrm>
        </p:spPr>
        <p:txBody>
          <a:bodyPr>
            <a:normAutofit fontScale="85000" lnSpcReduction="10000"/>
          </a:bodyPr>
          <a:lstStyle/>
          <a:p>
            <a:pPr marL="0" indent="0">
              <a:buNone/>
            </a:pPr>
            <a:endParaRPr lang="en-US" b="1" dirty="0" smtClean="0"/>
          </a:p>
          <a:p>
            <a:endParaRPr lang="en-US" b="1" dirty="0" smtClean="0"/>
          </a:p>
          <a:p>
            <a:r>
              <a:rPr lang="en-US" b="1" dirty="0" smtClean="0"/>
              <a:t>Most</a:t>
            </a:r>
            <a:r>
              <a:rPr lang="en-US" dirty="0" smtClean="0"/>
              <a:t> felt it included the services they needed (89%)</a:t>
            </a:r>
          </a:p>
          <a:p>
            <a:r>
              <a:rPr lang="en-US" b="1" dirty="0" smtClean="0"/>
              <a:t>Most</a:t>
            </a:r>
            <a:r>
              <a:rPr lang="en-US" dirty="0" smtClean="0"/>
              <a:t> agreed with what was in the ICP (85%)</a:t>
            </a:r>
          </a:p>
          <a:p>
            <a:r>
              <a:rPr lang="en-US" b="1" dirty="0" smtClean="0"/>
              <a:t>Fewer</a:t>
            </a:r>
            <a:r>
              <a:rPr lang="en-US" dirty="0" smtClean="0"/>
              <a:t> reported having received a written copy (67%)</a:t>
            </a:r>
          </a:p>
          <a:p>
            <a:r>
              <a:rPr lang="en-US" b="1" dirty="0" smtClean="0"/>
              <a:t>Even</a:t>
            </a:r>
            <a:r>
              <a:rPr lang="en-US" dirty="0" smtClean="0"/>
              <a:t> </a:t>
            </a:r>
            <a:r>
              <a:rPr lang="en-US" b="1" dirty="0" smtClean="0"/>
              <a:t>fewer</a:t>
            </a:r>
            <a:r>
              <a:rPr lang="en-US" dirty="0" smtClean="0"/>
              <a:t> said someone had discussed with them how to change the ICP (57%)</a:t>
            </a:r>
          </a:p>
          <a:p>
            <a:endParaRPr lang="en-US" dirty="0"/>
          </a:p>
          <a:p>
            <a:endParaRPr lang="en-US" dirty="0"/>
          </a:p>
        </p:txBody>
      </p:sp>
      <p:graphicFrame>
        <p:nvGraphicFramePr>
          <p:cNvPr id="4" name="Content Placeholder 3"/>
          <p:cNvGraphicFramePr>
            <a:graphicFrameLocks noGrp="1"/>
          </p:cNvGraphicFramePr>
          <p:nvPr>
            <p:ph sz="half" idx="2"/>
            <p:extLst>
              <p:ext uri="{D42A27DB-BD31-4B8C-83A1-F6EECF244321}">
                <p14:modId xmlns:p14="http://schemas.microsoft.com/office/powerpoint/2010/main" val="814576826"/>
              </p:ext>
            </p:extLst>
          </p:nvPr>
        </p:nvGraphicFramePr>
        <p:xfrm>
          <a:off x="387350" y="1818719"/>
          <a:ext cx="4038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7" name="Slide Number Placeholder 6"/>
          <p:cNvSpPr>
            <a:spLocks noGrp="1"/>
          </p:cNvSpPr>
          <p:nvPr>
            <p:ph type="sldNum" sz="quarter" idx="12"/>
          </p:nvPr>
        </p:nvSpPr>
        <p:spPr/>
        <p:txBody>
          <a:bodyPr/>
          <a:lstStyle/>
          <a:p>
            <a:fld id="{749BE1BF-F413-49FB-B441-1B7372CA2AFD}" type="slidenum">
              <a:rPr lang="en-US" smtClean="0"/>
              <a:t>20</a:t>
            </a:fld>
            <a:endParaRPr lang="en-US"/>
          </a:p>
        </p:txBody>
      </p:sp>
      <p:sp>
        <p:nvSpPr>
          <p:cNvPr id="5" name="TextBox 4"/>
          <p:cNvSpPr txBox="1"/>
          <p:nvPr/>
        </p:nvSpPr>
        <p:spPr>
          <a:xfrm>
            <a:off x="139700" y="1754088"/>
            <a:ext cx="4826000" cy="461665"/>
          </a:xfrm>
          <a:prstGeom prst="rect">
            <a:avLst/>
          </a:prstGeom>
          <a:noFill/>
        </p:spPr>
        <p:txBody>
          <a:bodyPr wrap="square" rtlCol="0">
            <a:spAutoFit/>
          </a:bodyPr>
          <a:lstStyle/>
          <a:p>
            <a:r>
              <a:rPr lang="en-US" sz="2400" u="sng" dirty="0" smtClean="0"/>
              <a:t>Do you have an Individual Care Plan?</a:t>
            </a:r>
            <a:endParaRPr lang="en-US" sz="2400" u="sng" dirty="0"/>
          </a:p>
        </p:txBody>
      </p:sp>
      <p:sp>
        <p:nvSpPr>
          <p:cNvPr id="8" name="TextBox 7"/>
          <p:cNvSpPr txBox="1"/>
          <p:nvPr/>
        </p:nvSpPr>
        <p:spPr>
          <a:xfrm>
            <a:off x="4673600" y="1757619"/>
            <a:ext cx="4191000" cy="461665"/>
          </a:xfrm>
          <a:prstGeom prst="rect">
            <a:avLst/>
          </a:prstGeom>
          <a:noFill/>
        </p:spPr>
        <p:txBody>
          <a:bodyPr wrap="square" rtlCol="0">
            <a:spAutoFit/>
          </a:bodyPr>
          <a:lstStyle/>
          <a:p>
            <a:pPr algn="ctr"/>
            <a:r>
              <a:rPr lang="en-US" sz="2400" u="sng" dirty="0" smtClean="0"/>
              <a:t>Of those with an ICP</a:t>
            </a:r>
            <a:endParaRPr lang="en-US" sz="2400" u="sng" dirty="0"/>
          </a:p>
        </p:txBody>
      </p:sp>
    </p:spTree>
    <p:extLst>
      <p:ext uri="{BB962C8B-B14F-4D97-AF65-F5344CB8AC3E}">
        <p14:creationId xmlns:p14="http://schemas.microsoft.com/office/powerpoint/2010/main" val="32363017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Getting care under one care</a:t>
            </a:r>
            <a:endParaRPr lang="en-US" dirty="0"/>
          </a:p>
        </p:txBody>
      </p:sp>
      <p:sp>
        <p:nvSpPr>
          <p:cNvPr id="5" name="Text Placeholder 4"/>
          <p:cNvSpPr>
            <a:spLocks noGrp="1"/>
          </p:cNvSpPr>
          <p:nvPr>
            <p:ph type="body" idx="1"/>
          </p:nvPr>
        </p:nvSpPr>
        <p:spPr/>
        <p:txBody>
          <a:bodyPr>
            <a:normAutofit/>
          </a:bodyPr>
          <a:lstStyle/>
          <a:p>
            <a:r>
              <a:rPr lang="en-US" sz="5400" dirty="0"/>
              <a:t>Key F</a:t>
            </a:r>
            <a:r>
              <a:rPr lang="en-US" sz="5400" dirty="0" smtClean="0"/>
              <a:t>indings</a:t>
            </a:r>
            <a:endParaRPr lang="en-US" sz="5400" dirty="0"/>
          </a:p>
        </p:txBody>
      </p:sp>
      <p:sp>
        <p:nvSpPr>
          <p:cNvPr id="2" name="Slide Number Placeholder 1"/>
          <p:cNvSpPr>
            <a:spLocks noGrp="1"/>
          </p:cNvSpPr>
          <p:nvPr>
            <p:ph type="sldNum" sz="quarter" idx="12"/>
          </p:nvPr>
        </p:nvSpPr>
        <p:spPr/>
        <p:txBody>
          <a:bodyPr/>
          <a:lstStyle/>
          <a:p>
            <a:fld id="{749BE1BF-F413-49FB-B441-1B7372CA2AFD}" type="slidenum">
              <a:rPr lang="en-US" smtClean="0"/>
              <a:t>21</a:t>
            </a:fld>
            <a:endParaRPr lang="en-US"/>
          </a:p>
        </p:txBody>
      </p:sp>
    </p:spTree>
    <p:extLst>
      <p:ext uri="{BB962C8B-B14F-4D97-AF65-F5344CB8AC3E}">
        <p14:creationId xmlns:p14="http://schemas.microsoft.com/office/powerpoint/2010/main" val="6914384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ln>
            <a:solidFill>
              <a:schemeClr val="accent1"/>
            </a:solidFill>
          </a:ln>
        </p:spPr>
        <p:txBody>
          <a:bodyPr>
            <a:noAutofit/>
          </a:bodyPr>
          <a:lstStyle/>
          <a:p>
            <a:r>
              <a:rPr lang="en-US" sz="2800" i="1" dirty="0" smtClean="0"/>
              <a:t>OC-MES asked members if their needs for medical services and LTSS were being met under One Care </a:t>
            </a:r>
            <a:endParaRPr lang="en-US" sz="2800" i="1" dirty="0"/>
          </a:p>
        </p:txBody>
      </p:sp>
      <p:sp>
        <p:nvSpPr>
          <p:cNvPr id="2" name="Slide Number Placeholder 1"/>
          <p:cNvSpPr>
            <a:spLocks noGrp="1"/>
          </p:cNvSpPr>
          <p:nvPr>
            <p:ph type="sldNum" sz="quarter" idx="12"/>
          </p:nvPr>
        </p:nvSpPr>
        <p:spPr/>
        <p:txBody>
          <a:bodyPr/>
          <a:lstStyle/>
          <a:p>
            <a:fld id="{749BE1BF-F413-49FB-B441-1B7372CA2AFD}" type="slidenum">
              <a:rPr lang="en-US" smtClean="0"/>
              <a:t>22</a:t>
            </a:fld>
            <a:endParaRPr lang="en-US"/>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951595873"/>
              </p:ext>
            </p:extLst>
          </p:nvPr>
        </p:nvGraphicFramePr>
        <p:xfrm>
          <a:off x="723900" y="1739900"/>
          <a:ext cx="7861300" cy="3860799"/>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457200" y="5722719"/>
            <a:ext cx="8229600" cy="830997"/>
          </a:xfrm>
          <a:prstGeom prst="rect">
            <a:avLst/>
          </a:prstGeom>
          <a:noFill/>
        </p:spPr>
        <p:txBody>
          <a:bodyPr wrap="square" rtlCol="0">
            <a:spAutoFit/>
          </a:bodyPr>
          <a:lstStyle/>
          <a:p>
            <a:pPr marL="342900" indent="-342900">
              <a:buFont typeface="Wingdings" panose="05000000000000000000" pitchFamily="2" charset="2"/>
              <a:buChar char="Ø"/>
            </a:pPr>
            <a:r>
              <a:rPr lang="en-US" sz="2400" i="1" dirty="0" smtClean="0"/>
              <a:t>Overall, fewer members reported needing LTSS compared to medical services, but unmet need for LTSS was greater</a:t>
            </a:r>
            <a:endParaRPr lang="en-US" sz="2400" i="1" dirty="0"/>
          </a:p>
        </p:txBody>
      </p:sp>
    </p:spTree>
    <p:extLst>
      <p:ext uri="{BB962C8B-B14F-4D97-AF65-F5344CB8AC3E}">
        <p14:creationId xmlns:p14="http://schemas.microsoft.com/office/powerpoint/2010/main" val="37038373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a:ln>
            <a:solidFill>
              <a:schemeClr val="accent1"/>
            </a:solidFill>
          </a:ln>
        </p:spPr>
        <p:txBody>
          <a:bodyPr>
            <a:noAutofit/>
          </a:bodyPr>
          <a:lstStyle/>
          <a:p>
            <a:r>
              <a:rPr lang="en-US" sz="2900" i="1" dirty="0" smtClean="0"/>
              <a:t>Needs and unmet needs for specific medical </a:t>
            </a:r>
            <a:br>
              <a:rPr lang="en-US" sz="2900" i="1" dirty="0" smtClean="0"/>
            </a:br>
            <a:r>
              <a:rPr lang="en-US" sz="2900" i="1" dirty="0" smtClean="0"/>
              <a:t>services and LTSS</a:t>
            </a:r>
            <a:endParaRPr lang="en-US" sz="2900" i="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32961752"/>
              </p:ext>
            </p:extLst>
          </p:nvPr>
        </p:nvGraphicFramePr>
        <p:xfrm>
          <a:off x="533401" y="1295406"/>
          <a:ext cx="8153399" cy="5100836"/>
        </p:xfrm>
        <a:graphic>
          <a:graphicData uri="http://schemas.openxmlformats.org/drawingml/2006/table">
            <a:tbl>
              <a:tblPr firstRow="1" firstCol="1" bandRow="1">
                <a:tableStyleId>{3B4B98B0-60AC-42C2-AFA5-B58CD77FA1E5}</a:tableStyleId>
              </a:tblPr>
              <a:tblGrid>
                <a:gridCol w="3848099"/>
                <a:gridCol w="977900"/>
                <a:gridCol w="2233084"/>
                <a:gridCol w="1094316"/>
              </a:tblGrid>
              <a:tr h="570820">
                <a:tc>
                  <a:txBody>
                    <a:bodyPr/>
                    <a:lstStyle/>
                    <a:p>
                      <a:pPr marL="228600" marR="0">
                        <a:lnSpc>
                          <a:spcPct val="115000"/>
                        </a:lnSpc>
                        <a:spcBef>
                          <a:spcPts val="0"/>
                        </a:spcBef>
                        <a:spcAft>
                          <a:spcPts val="0"/>
                        </a:spcAft>
                      </a:pPr>
                      <a:r>
                        <a:rPr lang="en-US" sz="1600" u="none" strike="noStrike" dirty="0">
                          <a:effectLst/>
                        </a:rPr>
                        <a:t> </a:t>
                      </a:r>
                      <a:endParaRPr lang="en-US" sz="16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u="sng">
                          <a:effectLst/>
                        </a:rPr>
                        <a:t>Do you</a:t>
                      </a:r>
                      <a:endParaRPr lang="en-US" sz="1600">
                        <a:effectLst/>
                      </a:endParaRPr>
                    </a:p>
                    <a:p>
                      <a:pPr marL="0" marR="0" algn="ctr">
                        <a:lnSpc>
                          <a:spcPct val="115000"/>
                        </a:lnSpc>
                        <a:spcBef>
                          <a:spcPts val="0"/>
                        </a:spcBef>
                        <a:spcAft>
                          <a:spcPts val="0"/>
                        </a:spcAft>
                      </a:pPr>
                      <a:r>
                        <a:rPr lang="en-US" sz="1600" u="sng">
                          <a:effectLst/>
                        </a:rPr>
                        <a:t>use/need</a:t>
                      </a:r>
                      <a:endParaRPr lang="en-US" sz="1600">
                        <a:effectLst/>
                        <a:latin typeface="Calibri"/>
                        <a:ea typeface="Calibri"/>
                        <a:cs typeface="Times New Roman"/>
                      </a:endParaRPr>
                    </a:p>
                  </a:txBody>
                  <a:tcPr marL="68580" marR="68580" marT="0" marB="0"/>
                </a:tc>
                <a:tc gridSpan="2">
                  <a:txBody>
                    <a:bodyPr/>
                    <a:lstStyle/>
                    <a:p>
                      <a:pPr marL="0" marR="0" algn="ctr">
                        <a:lnSpc>
                          <a:spcPct val="115000"/>
                        </a:lnSpc>
                        <a:spcBef>
                          <a:spcPts val="0"/>
                        </a:spcBef>
                        <a:spcAft>
                          <a:spcPts val="0"/>
                        </a:spcAft>
                      </a:pPr>
                      <a:r>
                        <a:rPr lang="en-US" sz="1600" u="sng" dirty="0">
                          <a:effectLst/>
                        </a:rPr>
                        <a:t>If use/need, are</a:t>
                      </a:r>
                      <a:endParaRPr lang="en-US" sz="1600" dirty="0">
                        <a:effectLst/>
                      </a:endParaRPr>
                    </a:p>
                    <a:p>
                      <a:pPr marL="0" marR="0" algn="ctr">
                        <a:lnSpc>
                          <a:spcPct val="115000"/>
                        </a:lnSpc>
                        <a:spcBef>
                          <a:spcPts val="0"/>
                        </a:spcBef>
                        <a:spcAft>
                          <a:spcPts val="0"/>
                        </a:spcAft>
                      </a:pPr>
                      <a:r>
                        <a:rPr lang="en-US" sz="1600" u="sng" dirty="0">
                          <a:effectLst/>
                        </a:rPr>
                        <a:t>needs being met under One Care</a:t>
                      </a:r>
                      <a:endParaRPr lang="en-US" sz="1600" dirty="0">
                        <a:effectLst/>
                        <a:latin typeface="Calibri"/>
                        <a:ea typeface="Calibri"/>
                        <a:cs typeface="Times New Roman"/>
                      </a:endParaRPr>
                    </a:p>
                  </a:txBody>
                  <a:tcPr marL="68580" marR="68580" marT="0" marB="0"/>
                </a:tc>
                <a:tc hMerge="1">
                  <a:txBody>
                    <a:bodyPr/>
                    <a:lstStyle/>
                    <a:p>
                      <a:endParaRPr lang="en-US"/>
                    </a:p>
                  </a:txBody>
                  <a:tcPr/>
                </a:tc>
              </a:tr>
              <a:tr h="290539">
                <a:tc>
                  <a:txBody>
                    <a:bodyPr/>
                    <a:lstStyle/>
                    <a:p>
                      <a:pPr marL="228600" marR="0">
                        <a:lnSpc>
                          <a:spcPct val="115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endParaRPr lang="en-US" sz="16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600" b="0" u="sng" dirty="0" smtClean="0">
                          <a:effectLst/>
                          <a:latin typeface="+mn-lt"/>
                          <a:ea typeface="+mn-ea"/>
                          <a:cs typeface="+mn-cs"/>
                        </a:rPr>
                        <a:t>Very</a:t>
                      </a:r>
                      <a:r>
                        <a:rPr lang="en-US" sz="1600" b="0" u="sng" baseline="0" dirty="0" smtClean="0">
                          <a:effectLst/>
                          <a:latin typeface="+mn-lt"/>
                          <a:ea typeface="+mn-ea"/>
                          <a:cs typeface="+mn-cs"/>
                        </a:rPr>
                        <a:t> Well/Somewhat</a:t>
                      </a:r>
                      <a:endParaRPr lang="en-US" sz="1600" b="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600" b="0" u="sng" dirty="0" smtClean="0">
                          <a:effectLst/>
                          <a:latin typeface="+mn-lt"/>
                          <a:ea typeface="+mn-ea"/>
                          <a:cs typeface="+mn-cs"/>
                        </a:rPr>
                        <a:t>Not</a:t>
                      </a:r>
                      <a:r>
                        <a:rPr lang="en-US" sz="1600" b="0" u="sng" baseline="0" dirty="0" smtClean="0">
                          <a:effectLst/>
                          <a:latin typeface="+mn-lt"/>
                          <a:ea typeface="+mn-ea"/>
                          <a:cs typeface="+mn-cs"/>
                        </a:rPr>
                        <a:t> at all</a:t>
                      </a:r>
                      <a:endParaRPr lang="en-US" sz="1600" b="0" dirty="0">
                        <a:effectLst/>
                        <a:latin typeface="Calibri"/>
                        <a:ea typeface="Calibri"/>
                        <a:cs typeface="Times New Roman"/>
                      </a:endParaRPr>
                    </a:p>
                  </a:txBody>
                  <a:tcPr marL="68580" marR="68580" marT="0" marB="0" anchor="b"/>
                </a:tc>
              </a:tr>
              <a:tr h="276789">
                <a:tc>
                  <a:txBody>
                    <a:bodyPr/>
                    <a:lstStyle/>
                    <a:p>
                      <a:pPr marL="228600" marR="0">
                        <a:lnSpc>
                          <a:spcPct val="115000"/>
                        </a:lnSpc>
                        <a:spcBef>
                          <a:spcPts val="0"/>
                        </a:spcBef>
                        <a:spcAft>
                          <a:spcPts val="0"/>
                        </a:spcAft>
                      </a:pPr>
                      <a:r>
                        <a:rPr lang="en-US" sz="1600" u="sng" dirty="0">
                          <a:effectLst/>
                        </a:rPr>
                        <a:t>Medical Services</a:t>
                      </a:r>
                      <a:endParaRPr lang="en-US" sz="1600" dirty="0">
                        <a:effectLst/>
                        <a:latin typeface="Calibri"/>
                        <a:ea typeface="Calibri"/>
                        <a:cs typeface="Times New Roman"/>
                      </a:endParaRPr>
                    </a:p>
                  </a:txBody>
                  <a:tcPr marL="68580" marR="68580" marT="0" marB="0"/>
                </a:tc>
                <a:tc>
                  <a:txBody>
                    <a:bodyPr/>
                    <a:lstStyle/>
                    <a:p>
                      <a:pPr marL="228600" marR="0" algn="l">
                        <a:lnSpc>
                          <a:spcPct val="115000"/>
                        </a:lnSpc>
                        <a:spcBef>
                          <a:spcPts val="0"/>
                        </a:spcBef>
                        <a:spcAft>
                          <a:spcPts val="0"/>
                        </a:spcAft>
                      </a:pPr>
                      <a:r>
                        <a:rPr lang="en-US" sz="1600" u="none" dirty="0" smtClean="0">
                          <a:effectLst/>
                          <a:latin typeface="Calibri"/>
                          <a:ea typeface="Calibri"/>
                          <a:cs typeface="Times New Roman"/>
                        </a:rPr>
                        <a:t>  </a:t>
                      </a:r>
                      <a:r>
                        <a:rPr lang="en-US" sz="1600" u="sng" dirty="0" smtClean="0">
                          <a:effectLst/>
                          <a:latin typeface="Calibri"/>
                          <a:ea typeface="Calibri"/>
                          <a:cs typeface="Times New Roman"/>
                        </a:rPr>
                        <a:t>%</a:t>
                      </a:r>
                      <a:endParaRPr lang="en-US" sz="1600" u="sng"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u="sng" dirty="0" smtClean="0">
                          <a:effectLst/>
                          <a:latin typeface="+mn-lt"/>
                          <a:ea typeface="+mn-ea"/>
                          <a:cs typeface="+mn-cs"/>
                        </a:rPr>
                        <a:t>%</a:t>
                      </a:r>
                      <a:endParaRPr lang="en-US" sz="1600" b="1"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u="sng" dirty="0" smtClean="0">
                          <a:effectLst/>
                          <a:latin typeface="+mn-lt"/>
                          <a:ea typeface="+mn-ea"/>
                          <a:cs typeface="+mn-cs"/>
                        </a:rPr>
                        <a:t>%</a:t>
                      </a:r>
                      <a:endParaRPr lang="en-US" sz="1600" b="1" dirty="0">
                        <a:effectLst/>
                        <a:latin typeface="Calibri"/>
                        <a:ea typeface="Calibri"/>
                        <a:cs typeface="Times New Roman"/>
                      </a:endParaRPr>
                    </a:p>
                  </a:txBody>
                  <a:tcPr marL="68580" marR="68580" marT="0" marB="0"/>
                </a:tc>
              </a:tr>
              <a:tr h="276789">
                <a:tc>
                  <a:txBody>
                    <a:bodyPr/>
                    <a:lstStyle/>
                    <a:p>
                      <a:pPr marL="228600" marR="0" algn="just">
                        <a:lnSpc>
                          <a:spcPct val="115000"/>
                        </a:lnSpc>
                        <a:spcBef>
                          <a:spcPts val="0"/>
                        </a:spcBef>
                        <a:spcAft>
                          <a:spcPts val="0"/>
                        </a:spcAft>
                      </a:pPr>
                      <a:r>
                        <a:rPr lang="en-US" sz="1600" b="0" dirty="0">
                          <a:effectLst/>
                        </a:rPr>
                        <a:t>Prescription Medications</a:t>
                      </a:r>
                      <a:endParaRPr lang="en-US" sz="1600" b="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smtClean="0">
                          <a:effectLst/>
                        </a:rPr>
                        <a:t>91</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rPr>
                        <a:t>96</a:t>
                      </a:r>
                      <a:endParaRPr lang="en-US" sz="1600" b="1"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latin typeface="+mn-lt"/>
                          <a:ea typeface="+mn-ea"/>
                          <a:cs typeface="+mn-cs"/>
                        </a:rPr>
                        <a:t>3</a:t>
                      </a:r>
                      <a:endParaRPr lang="en-US" sz="1600" b="1" dirty="0">
                        <a:effectLst/>
                        <a:latin typeface="Calibri"/>
                        <a:ea typeface="Calibri"/>
                        <a:cs typeface="Times New Roman"/>
                      </a:endParaRPr>
                    </a:p>
                  </a:txBody>
                  <a:tcPr marL="68580" marR="68580" marT="0" marB="0"/>
                </a:tc>
              </a:tr>
              <a:tr h="276789">
                <a:tc>
                  <a:txBody>
                    <a:bodyPr/>
                    <a:lstStyle/>
                    <a:p>
                      <a:pPr marL="228600" marR="0" algn="just">
                        <a:lnSpc>
                          <a:spcPct val="115000"/>
                        </a:lnSpc>
                        <a:spcBef>
                          <a:spcPts val="0"/>
                        </a:spcBef>
                        <a:spcAft>
                          <a:spcPts val="0"/>
                        </a:spcAft>
                      </a:pPr>
                      <a:r>
                        <a:rPr lang="en-US" sz="1600" b="0" dirty="0">
                          <a:effectLst/>
                        </a:rPr>
                        <a:t>Specialty Care</a:t>
                      </a:r>
                      <a:endParaRPr lang="en-US" sz="1600" b="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smtClean="0">
                          <a:effectLst/>
                        </a:rPr>
                        <a:t>62</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rPr>
                        <a:t>87</a:t>
                      </a:r>
                      <a:endParaRPr lang="en-US" sz="1600" b="1"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latin typeface="+mn-lt"/>
                          <a:ea typeface="+mn-ea"/>
                          <a:cs typeface="+mn-cs"/>
                        </a:rPr>
                        <a:t>8</a:t>
                      </a:r>
                      <a:endParaRPr lang="en-US" sz="1600" b="1" dirty="0">
                        <a:effectLst/>
                        <a:latin typeface="Calibri"/>
                        <a:ea typeface="Calibri"/>
                        <a:cs typeface="Times New Roman"/>
                      </a:endParaRPr>
                    </a:p>
                  </a:txBody>
                  <a:tcPr marL="68580" marR="68580" marT="0" marB="0"/>
                </a:tc>
              </a:tr>
              <a:tr h="276789">
                <a:tc>
                  <a:txBody>
                    <a:bodyPr/>
                    <a:lstStyle/>
                    <a:p>
                      <a:pPr marL="228600" marR="0" algn="just">
                        <a:lnSpc>
                          <a:spcPct val="115000"/>
                        </a:lnSpc>
                        <a:spcBef>
                          <a:spcPts val="0"/>
                        </a:spcBef>
                        <a:spcAft>
                          <a:spcPts val="0"/>
                        </a:spcAft>
                      </a:pPr>
                      <a:r>
                        <a:rPr lang="en-US" sz="1600" b="0" dirty="0">
                          <a:effectLst/>
                        </a:rPr>
                        <a:t>Mental Health Services</a:t>
                      </a:r>
                      <a:endParaRPr lang="en-US" sz="1600" b="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smtClean="0">
                          <a:effectLst/>
                        </a:rPr>
                        <a:t>54</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latin typeface="+mn-lt"/>
                          <a:ea typeface="+mn-ea"/>
                          <a:cs typeface="+mn-cs"/>
                        </a:rPr>
                        <a:t>85</a:t>
                      </a:r>
                      <a:endParaRPr lang="en-US" sz="1600" b="1"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latin typeface="+mn-lt"/>
                          <a:ea typeface="+mn-ea"/>
                          <a:cs typeface="+mn-cs"/>
                        </a:rPr>
                        <a:t>10</a:t>
                      </a:r>
                      <a:endParaRPr lang="en-US" sz="1600" b="1" dirty="0">
                        <a:effectLst/>
                        <a:latin typeface="Calibri"/>
                        <a:ea typeface="Calibri"/>
                        <a:cs typeface="Times New Roman"/>
                      </a:endParaRPr>
                    </a:p>
                  </a:txBody>
                  <a:tcPr marL="68580" marR="68580" marT="0" marB="0"/>
                </a:tc>
              </a:tr>
              <a:tr h="276789">
                <a:tc>
                  <a:txBody>
                    <a:bodyPr/>
                    <a:lstStyle/>
                    <a:p>
                      <a:pPr marL="228600" marR="0" algn="just">
                        <a:lnSpc>
                          <a:spcPct val="115000"/>
                        </a:lnSpc>
                        <a:spcBef>
                          <a:spcPts val="0"/>
                        </a:spcBef>
                        <a:spcAft>
                          <a:spcPts val="0"/>
                        </a:spcAft>
                      </a:pPr>
                      <a:r>
                        <a:rPr lang="en-US" sz="1600" b="0" dirty="0">
                          <a:effectLst/>
                        </a:rPr>
                        <a:t>Substance Abuse</a:t>
                      </a:r>
                      <a:endParaRPr lang="en-US" sz="1600" b="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smtClean="0">
                          <a:effectLst/>
                          <a:latin typeface="+mn-lt"/>
                          <a:ea typeface="+mn-ea"/>
                          <a:cs typeface="+mn-cs"/>
                        </a:rPr>
                        <a:t>7</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latin typeface="+mn-lt"/>
                          <a:ea typeface="+mn-ea"/>
                          <a:cs typeface="+mn-cs"/>
                        </a:rPr>
                        <a:t>77</a:t>
                      </a:r>
                      <a:endParaRPr lang="en-US" sz="1600" b="1"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rPr>
                        <a:t>18</a:t>
                      </a:r>
                      <a:endParaRPr lang="en-US" sz="1600" b="1" dirty="0">
                        <a:effectLst/>
                        <a:latin typeface="Calibri"/>
                        <a:ea typeface="Calibri"/>
                        <a:cs typeface="Times New Roman"/>
                      </a:endParaRPr>
                    </a:p>
                  </a:txBody>
                  <a:tcPr marL="68580" marR="68580" marT="0" marB="0"/>
                </a:tc>
              </a:tr>
              <a:tr h="276789">
                <a:tc>
                  <a:txBody>
                    <a:bodyPr/>
                    <a:lstStyle/>
                    <a:p>
                      <a:pPr marL="228600" marR="0" algn="just">
                        <a:lnSpc>
                          <a:spcPct val="115000"/>
                        </a:lnSpc>
                        <a:spcBef>
                          <a:spcPts val="0"/>
                        </a:spcBef>
                        <a:spcAft>
                          <a:spcPts val="0"/>
                        </a:spcAft>
                      </a:pPr>
                      <a:r>
                        <a:rPr lang="en-US" sz="1600" b="0" dirty="0" smtClean="0">
                          <a:effectLst/>
                        </a:rPr>
                        <a:t>Transportation to </a:t>
                      </a:r>
                      <a:r>
                        <a:rPr lang="en-US" sz="1600" b="0" dirty="0">
                          <a:effectLst/>
                        </a:rPr>
                        <a:t>Medical Appointments</a:t>
                      </a:r>
                      <a:endParaRPr lang="en-US" sz="1600" b="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smtClean="0">
                          <a:effectLst/>
                          <a:latin typeface="+mn-lt"/>
                          <a:ea typeface="+mn-ea"/>
                          <a:cs typeface="+mn-cs"/>
                        </a:rPr>
                        <a:t>40</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rPr>
                        <a:t>74</a:t>
                      </a:r>
                      <a:endParaRPr lang="en-US" sz="1600" b="1"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rPr>
                        <a:t>17</a:t>
                      </a:r>
                      <a:endParaRPr lang="en-US" sz="1600" b="1" dirty="0">
                        <a:effectLst/>
                        <a:latin typeface="Calibri"/>
                        <a:ea typeface="Calibri"/>
                        <a:cs typeface="Times New Roman"/>
                      </a:endParaRPr>
                    </a:p>
                  </a:txBody>
                  <a:tcPr marL="68580" marR="68580" marT="0" marB="0"/>
                </a:tc>
              </a:tr>
              <a:tr h="276789">
                <a:tc>
                  <a:txBody>
                    <a:bodyPr/>
                    <a:lstStyle/>
                    <a:p>
                      <a:pPr marL="228600" marR="0" algn="just">
                        <a:lnSpc>
                          <a:spcPct val="115000"/>
                        </a:lnSpc>
                        <a:spcBef>
                          <a:spcPts val="0"/>
                        </a:spcBef>
                        <a:spcAft>
                          <a:spcPts val="0"/>
                        </a:spcAft>
                      </a:pPr>
                      <a:r>
                        <a:rPr lang="en-US" sz="1600" b="0" dirty="0">
                          <a:effectLst/>
                        </a:rPr>
                        <a:t>Oral and/or Dental Care</a:t>
                      </a:r>
                      <a:endParaRPr lang="en-US" sz="1600" b="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smtClean="0">
                          <a:effectLst/>
                        </a:rPr>
                        <a:t>78</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rPr>
                        <a:t>68</a:t>
                      </a:r>
                      <a:endParaRPr lang="en-US" sz="1600" b="1"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rPr>
                        <a:t>22</a:t>
                      </a:r>
                      <a:endParaRPr lang="en-US" sz="1600" b="1" dirty="0">
                        <a:effectLst/>
                        <a:latin typeface="Calibri"/>
                        <a:ea typeface="Calibri"/>
                        <a:cs typeface="Times New Roman"/>
                      </a:endParaRPr>
                    </a:p>
                  </a:txBody>
                  <a:tcPr marL="68580" marR="68580" marT="0" marB="0"/>
                </a:tc>
              </a:tr>
              <a:tr h="290539">
                <a:tc>
                  <a:txBody>
                    <a:bodyPr/>
                    <a:lstStyle/>
                    <a:p>
                      <a:pPr marL="228600" marR="0" algn="just">
                        <a:lnSpc>
                          <a:spcPct val="115000"/>
                        </a:lnSpc>
                        <a:spcBef>
                          <a:spcPts val="0"/>
                        </a:spcBef>
                        <a:spcAft>
                          <a:spcPts val="0"/>
                        </a:spcAft>
                      </a:pPr>
                      <a:endParaRPr lang="en-US" sz="1600" b="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600" b="1"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600" b="1" dirty="0">
                        <a:effectLst/>
                        <a:latin typeface="Calibri"/>
                        <a:ea typeface="Calibri"/>
                        <a:cs typeface="Times New Roman"/>
                      </a:endParaRPr>
                    </a:p>
                  </a:txBody>
                  <a:tcPr marL="68580" marR="68580" marT="0" marB="0"/>
                </a:tc>
              </a:tr>
              <a:tr h="281064">
                <a:tc>
                  <a:txBody>
                    <a:bodyPr/>
                    <a:lstStyle/>
                    <a:p>
                      <a:pPr marL="228600" marR="0">
                        <a:lnSpc>
                          <a:spcPct val="115000"/>
                        </a:lnSpc>
                        <a:spcBef>
                          <a:spcPts val="0"/>
                        </a:spcBef>
                        <a:spcAft>
                          <a:spcPts val="0"/>
                        </a:spcAft>
                      </a:pPr>
                      <a:r>
                        <a:rPr lang="en-US" sz="1600" u="sng" dirty="0">
                          <a:effectLst/>
                        </a:rPr>
                        <a:t>Long Term Services and Supports</a:t>
                      </a:r>
                      <a:endParaRPr lang="en-US" sz="16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600" u="none" strike="noStrike" dirty="0">
                          <a:effectLst/>
                        </a:rPr>
                        <a:t> </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a:effectLst/>
                        </a:rPr>
                        <a:t> </a:t>
                      </a:r>
                      <a:endParaRPr lang="en-US" sz="1600" b="1"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a:effectLst/>
                        </a:rPr>
                        <a:t> </a:t>
                      </a:r>
                      <a:endParaRPr lang="en-US" sz="1600" b="1" dirty="0">
                        <a:effectLst/>
                        <a:latin typeface="Calibri"/>
                        <a:ea typeface="Calibri"/>
                        <a:cs typeface="Times New Roman"/>
                      </a:endParaRPr>
                    </a:p>
                  </a:txBody>
                  <a:tcPr marL="68580" marR="68580" marT="0" marB="0"/>
                </a:tc>
              </a:tr>
              <a:tr h="291649">
                <a:tc>
                  <a:txBody>
                    <a:bodyPr/>
                    <a:lstStyle/>
                    <a:p>
                      <a:pPr marL="228600" marR="0">
                        <a:lnSpc>
                          <a:spcPct val="115000"/>
                        </a:lnSpc>
                        <a:spcBef>
                          <a:spcPts val="0"/>
                        </a:spcBef>
                        <a:spcAft>
                          <a:spcPts val="0"/>
                        </a:spcAft>
                      </a:pPr>
                      <a:r>
                        <a:rPr lang="en-US" sz="1600" b="0" dirty="0">
                          <a:effectLst/>
                        </a:rPr>
                        <a:t>Medical Equipment and Supplies</a:t>
                      </a:r>
                      <a:endParaRPr lang="en-US" sz="1600" b="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smtClean="0">
                          <a:effectLst/>
                        </a:rPr>
                        <a:t>27</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rPr>
                        <a:t>81</a:t>
                      </a:r>
                      <a:endParaRPr lang="en-US" sz="1600" b="1"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rPr>
                        <a:t>16</a:t>
                      </a:r>
                      <a:endParaRPr lang="en-US" sz="1600" b="1" dirty="0">
                        <a:effectLst/>
                        <a:latin typeface="Calibri"/>
                        <a:ea typeface="Calibri"/>
                        <a:cs typeface="Times New Roman"/>
                      </a:endParaRPr>
                    </a:p>
                  </a:txBody>
                  <a:tcPr marL="68580" marR="68580" marT="0" marB="0"/>
                </a:tc>
              </a:tr>
              <a:tr h="291649">
                <a:tc>
                  <a:txBody>
                    <a:bodyPr/>
                    <a:lstStyle/>
                    <a:p>
                      <a:pPr marL="228600" marR="0" algn="just">
                        <a:lnSpc>
                          <a:spcPct val="115000"/>
                        </a:lnSpc>
                        <a:spcBef>
                          <a:spcPts val="0"/>
                        </a:spcBef>
                        <a:spcAft>
                          <a:spcPts val="0"/>
                        </a:spcAft>
                      </a:pPr>
                      <a:r>
                        <a:rPr lang="en-US" sz="1600" b="0" dirty="0" smtClean="0">
                          <a:effectLst/>
                        </a:rPr>
                        <a:t>Personal Care and Everyday Tasks</a:t>
                      </a:r>
                      <a:endParaRPr lang="en-US" sz="1600" b="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smtClean="0">
                          <a:effectLst/>
                          <a:latin typeface="+mn-lt"/>
                          <a:ea typeface="+mn-ea"/>
                          <a:cs typeface="+mn-cs"/>
                        </a:rPr>
                        <a:t>26</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rPr>
                        <a:t>68</a:t>
                      </a:r>
                      <a:endParaRPr lang="en-US" sz="1600" b="1"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rPr>
                        <a:t>25</a:t>
                      </a:r>
                      <a:endParaRPr lang="en-US" sz="1600" b="1" dirty="0">
                        <a:effectLst/>
                        <a:latin typeface="Calibri"/>
                        <a:ea typeface="Calibri"/>
                        <a:cs typeface="Times New Roman"/>
                      </a:endParaRPr>
                    </a:p>
                  </a:txBody>
                  <a:tcPr marL="68580" marR="68580" marT="0" marB="0"/>
                </a:tc>
              </a:tr>
              <a:tr h="276789">
                <a:tc>
                  <a:txBody>
                    <a:bodyPr/>
                    <a:lstStyle/>
                    <a:p>
                      <a:pPr marL="228600" marR="0" indent="0" algn="l" defTabSz="914400" rtl="0" eaLnBrk="1" fontAlgn="auto" latinLnBrk="0" hangingPunct="1">
                        <a:lnSpc>
                          <a:spcPct val="115000"/>
                        </a:lnSpc>
                        <a:spcBef>
                          <a:spcPts val="0"/>
                        </a:spcBef>
                        <a:spcAft>
                          <a:spcPts val="0"/>
                        </a:spcAft>
                        <a:buClrTx/>
                        <a:buSzTx/>
                        <a:buFontTx/>
                        <a:buNone/>
                        <a:tabLst/>
                        <a:defRPr/>
                      </a:pPr>
                      <a:r>
                        <a:rPr lang="en-US" sz="1600" b="0" dirty="0" smtClean="0"/>
                        <a:t>Transportation and Getting Places</a:t>
                      </a:r>
                    </a:p>
                  </a:txBody>
                  <a:tcPr marL="68580" marR="68580" marT="0" marB="0"/>
                </a:tc>
                <a:tc>
                  <a:txBody>
                    <a:bodyPr/>
                    <a:lstStyle/>
                    <a:p>
                      <a:pPr marL="0" marR="0" algn="ctr">
                        <a:lnSpc>
                          <a:spcPct val="115000"/>
                        </a:lnSpc>
                        <a:spcBef>
                          <a:spcPts val="0"/>
                        </a:spcBef>
                        <a:spcAft>
                          <a:spcPts val="0"/>
                        </a:spcAft>
                      </a:pPr>
                      <a:r>
                        <a:rPr lang="en-US" sz="1600" dirty="0" smtClean="0">
                          <a:effectLst/>
                        </a:rPr>
                        <a:t>34</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rPr>
                        <a:t>67</a:t>
                      </a:r>
                      <a:endParaRPr lang="en-US" sz="1600" b="1"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rPr>
                        <a:t>25</a:t>
                      </a:r>
                      <a:endParaRPr lang="en-US" sz="1600" b="1" dirty="0">
                        <a:effectLst/>
                        <a:latin typeface="Calibri"/>
                        <a:ea typeface="Calibri"/>
                        <a:cs typeface="Times New Roman"/>
                      </a:endParaRPr>
                    </a:p>
                  </a:txBody>
                  <a:tcPr marL="68580" marR="68580" marT="0" marB="0"/>
                </a:tc>
              </a:tr>
              <a:tr h="276789">
                <a:tc>
                  <a:txBody>
                    <a:bodyPr/>
                    <a:lstStyle/>
                    <a:p>
                      <a:pPr marL="228600" marR="0" algn="just">
                        <a:lnSpc>
                          <a:spcPct val="115000"/>
                        </a:lnSpc>
                        <a:spcBef>
                          <a:spcPts val="0"/>
                        </a:spcBef>
                        <a:spcAft>
                          <a:spcPts val="0"/>
                        </a:spcAft>
                      </a:pPr>
                      <a:r>
                        <a:rPr lang="en-US" sz="1600" b="0" dirty="0">
                          <a:effectLst/>
                        </a:rPr>
                        <a:t>Day Program Services</a:t>
                      </a:r>
                      <a:endParaRPr lang="en-US" sz="1600" b="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smtClean="0">
                          <a:effectLst/>
                        </a:rPr>
                        <a:t>11</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rPr>
                        <a:t>66</a:t>
                      </a:r>
                      <a:endParaRPr lang="en-US" sz="1600" b="1"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rPr>
                        <a:t>27</a:t>
                      </a:r>
                      <a:endParaRPr lang="en-US" sz="1600" b="1" dirty="0">
                        <a:effectLst/>
                        <a:latin typeface="Calibri"/>
                        <a:ea typeface="Calibri"/>
                        <a:cs typeface="Times New Roman"/>
                      </a:endParaRPr>
                    </a:p>
                  </a:txBody>
                  <a:tcPr marL="68580" marR="68580" marT="0" marB="0"/>
                </a:tc>
              </a:tr>
              <a:tr h="276789">
                <a:tc>
                  <a:txBody>
                    <a:bodyPr/>
                    <a:lstStyle/>
                    <a:p>
                      <a:pPr marL="228600" marR="0" algn="just">
                        <a:lnSpc>
                          <a:spcPct val="115000"/>
                        </a:lnSpc>
                        <a:spcBef>
                          <a:spcPts val="0"/>
                        </a:spcBef>
                        <a:spcAft>
                          <a:spcPts val="0"/>
                        </a:spcAft>
                      </a:pPr>
                      <a:r>
                        <a:rPr lang="en-US" sz="1600" b="0" dirty="0">
                          <a:effectLst/>
                        </a:rPr>
                        <a:t>Help Doing Things in the Community</a:t>
                      </a:r>
                      <a:endParaRPr lang="en-US" sz="1600" b="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smtClean="0">
                          <a:effectLst/>
                        </a:rPr>
                        <a:t>17</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rPr>
                        <a:t>53</a:t>
                      </a:r>
                      <a:endParaRPr lang="en-US" sz="1600" b="1"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rPr>
                        <a:t>40</a:t>
                      </a:r>
                      <a:endParaRPr lang="en-US" sz="1600" b="1" dirty="0">
                        <a:effectLst/>
                        <a:latin typeface="Calibri"/>
                        <a:ea typeface="Calibri"/>
                        <a:cs typeface="Times New Roman"/>
                      </a:endParaRPr>
                    </a:p>
                  </a:txBody>
                  <a:tcPr marL="68580" marR="68580" marT="0" marB="0"/>
                </a:tc>
              </a:tr>
              <a:tr h="276789">
                <a:tc>
                  <a:txBody>
                    <a:bodyPr/>
                    <a:lstStyle/>
                    <a:p>
                      <a:pPr marL="228600" marR="0">
                        <a:lnSpc>
                          <a:spcPct val="115000"/>
                        </a:lnSpc>
                        <a:spcBef>
                          <a:spcPts val="0"/>
                        </a:spcBef>
                        <a:spcAft>
                          <a:spcPts val="0"/>
                        </a:spcAft>
                      </a:pPr>
                      <a:r>
                        <a:rPr lang="en-US" sz="1600" b="0" dirty="0">
                          <a:effectLst/>
                        </a:rPr>
                        <a:t>Assistive Technology</a:t>
                      </a:r>
                      <a:endParaRPr lang="en-US" sz="1600" b="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smtClean="0">
                          <a:effectLst/>
                          <a:latin typeface="+mn-lt"/>
                          <a:ea typeface="+mn-ea"/>
                          <a:cs typeface="+mn-cs"/>
                        </a:rPr>
                        <a:t>8</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rPr>
                        <a:t>36</a:t>
                      </a:r>
                      <a:endParaRPr lang="en-US" sz="1600" b="1"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smtClean="0">
                          <a:effectLst/>
                        </a:rPr>
                        <a:t>57</a:t>
                      </a:r>
                      <a:endParaRPr lang="en-US" sz="1600" b="1" dirty="0">
                        <a:effectLst/>
                        <a:latin typeface="Calibri"/>
                        <a:ea typeface="Calibri"/>
                        <a:cs typeface="Times New Roman"/>
                      </a:endParaRPr>
                    </a:p>
                  </a:txBody>
                  <a:tcPr marL="68580" marR="68580" marT="0" marB="0"/>
                </a:tc>
              </a:tr>
            </a:tbl>
          </a:graphicData>
        </a:graphic>
      </p:graphicFrame>
      <p:sp>
        <p:nvSpPr>
          <p:cNvPr id="3" name="Slide Number Placeholder 2"/>
          <p:cNvSpPr>
            <a:spLocks noGrp="1"/>
          </p:cNvSpPr>
          <p:nvPr>
            <p:ph type="sldNum" sz="quarter" idx="12"/>
          </p:nvPr>
        </p:nvSpPr>
        <p:spPr/>
        <p:txBody>
          <a:bodyPr/>
          <a:lstStyle/>
          <a:p>
            <a:fld id="{749BE1BF-F413-49FB-B441-1B7372CA2AFD}" type="slidenum">
              <a:rPr lang="en-US" smtClean="0"/>
              <a:t>23</a:t>
            </a:fld>
            <a:endParaRPr lang="en-US"/>
          </a:p>
        </p:txBody>
      </p:sp>
    </p:spTree>
    <p:extLst>
      <p:ext uri="{BB962C8B-B14F-4D97-AF65-F5344CB8AC3E}">
        <p14:creationId xmlns:p14="http://schemas.microsoft.com/office/powerpoint/2010/main" val="36438655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noAutofit/>
          </a:bodyPr>
          <a:lstStyle/>
          <a:p>
            <a:r>
              <a:rPr lang="en-US" sz="3600" i="1" dirty="0" smtClean="0"/>
              <a:t>Overall, there were few differences in rates of unmet need by member characteristics</a:t>
            </a:r>
            <a:endParaRPr lang="en-US" sz="3600" i="1" dirty="0"/>
          </a:p>
        </p:txBody>
      </p:sp>
      <p:sp>
        <p:nvSpPr>
          <p:cNvPr id="3" name="Content Placeholder 2"/>
          <p:cNvSpPr>
            <a:spLocks noGrp="1"/>
          </p:cNvSpPr>
          <p:nvPr>
            <p:ph idx="1"/>
          </p:nvPr>
        </p:nvSpPr>
        <p:spPr>
          <a:xfrm>
            <a:off x="304800" y="1905000"/>
            <a:ext cx="8458200" cy="4525963"/>
          </a:xfrm>
        </p:spPr>
        <p:txBody>
          <a:bodyPr>
            <a:normAutofit fontScale="92500" lnSpcReduction="10000"/>
          </a:bodyPr>
          <a:lstStyle/>
          <a:p>
            <a:r>
              <a:rPr lang="en-US" dirty="0" smtClean="0"/>
              <a:t>Rates of unmet</a:t>
            </a:r>
            <a:r>
              <a:rPr lang="en-US" b="1" dirty="0" smtClean="0"/>
              <a:t> medical need </a:t>
            </a:r>
            <a:r>
              <a:rPr lang="en-US" dirty="0" smtClean="0"/>
              <a:t>slightly higher for:  </a:t>
            </a:r>
          </a:p>
          <a:p>
            <a:pPr lvl="1">
              <a:spcAft>
                <a:spcPts val="2400"/>
              </a:spcAft>
            </a:pPr>
            <a:r>
              <a:rPr lang="en-US" dirty="0" smtClean="0"/>
              <a:t>Members reporting psychiatric disability, substance abuse, and younger members</a:t>
            </a:r>
          </a:p>
          <a:p>
            <a:r>
              <a:rPr lang="en-US" dirty="0" smtClean="0"/>
              <a:t>Rates of unmet</a:t>
            </a:r>
            <a:r>
              <a:rPr lang="en-US" b="1" dirty="0" smtClean="0"/>
              <a:t> dental need </a:t>
            </a:r>
            <a:r>
              <a:rPr lang="en-US" dirty="0" smtClean="0"/>
              <a:t>slightly higher for:</a:t>
            </a:r>
          </a:p>
          <a:p>
            <a:pPr lvl="1">
              <a:spcAft>
                <a:spcPts val="2400"/>
              </a:spcAft>
            </a:pPr>
            <a:r>
              <a:rPr lang="en-US" dirty="0" smtClean="0"/>
              <a:t> Members reporting homelessness in past year and those reporting hearing loss/deafness</a:t>
            </a:r>
            <a:endParaRPr lang="en-US" dirty="0"/>
          </a:p>
          <a:p>
            <a:r>
              <a:rPr lang="en-US" dirty="0" smtClean="0"/>
              <a:t>Rates of unmet</a:t>
            </a:r>
            <a:r>
              <a:rPr lang="en-US" b="1" dirty="0" smtClean="0"/>
              <a:t> LTSS need </a:t>
            </a:r>
            <a:r>
              <a:rPr lang="en-US" dirty="0" smtClean="0"/>
              <a:t>slightly higher for:</a:t>
            </a:r>
          </a:p>
          <a:p>
            <a:pPr lvl="1"/>
            <a:r>
              <a:rPr lang="en-US" dirty="0" smtClean="0"/>
              <a:t>Members reporting learning disability and members who identified race as Black or Other/Non-White</a:t>
            </a:r>
            <a:endParaRPr lang="en-US" dirty="0"/>
          </a:p>
        </p:txBody>
      </p:sp>
      <p:sp>
        <p:nvSpPr>
          <p:cNvPr id="4" name="Slide Number Placeholder 3"/>
          <p:cNvSpPr>
            <a:spLocks noGrp="1"/>
          </p:cNvSpPr>
          <p:nvPr>
            <p:ph type="sldNum" sz="quarter" idx="12"/>
          </p:nvPr>
        </p:nvSpPr>
        <p:spPr/>
        <p:txBody>
          <a:bodyPr/>
          <a:lstStyle/>
          <a:p>
            <a:fld id="{749BE1BF-F413-49FB-B441-1B7372CA2AFD}" type="slidenum">
              <a:rPr lang="en-US" smtClean="0"/>
              <a:t>24</a:t>
            </a:fld>
            <a:endParaRPr lang="en-US"/>
          </a:p>
        </p:txBody>
      </p:sp>
    </p:spTree>
    <p:extLst>
      <p:ext uri="{BB962C8B-B14F-4D97-AF65-F5344CB8AC3E}">
        <p14:creationId xmlns:p14="http://schemas.microsoft.com/office/powerpoint/2010/main" val="27931521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US" i="1" dirty="0" smtClean="0"/>
              <a:t>A bit more on unmet needs</a:t>
            </a:r>
            <a:endParaRPr lang="en-US" i="1" dirty="0"/>
          </a:p>
        </p:txBody>
      </p:sp>
      <p:sp>
        <p:nvSpPr>
          <p:cNvPr id="3" name="Content Placeholder 2"/>
          <p:cNvSpPr>
            <a:spLocks noGrp="1"/>
          </p:cNvSpPr>
          <p:nvPr>
            <p:ph idx="1"/>
          </p:nvPr>
        </p:nvSpPr>
        <p:spPr>
          <a:xfrm>
            <a:off x="228600" y="1600200"/>
            <a:ext cx="8686800" cy="4800600"/>
          </a:xfrm>
        </p:spPr>
        <p:txBody>
          <a:bodyPr>
            <a:normAutofit fontScale="92500" lnSpcReduction="10000"/>
          </a:bodyPr>
          <a:lstStyle/>
          <a:p>
            <a:r>
              <a:rPr lang="en-US" sz="2400" dirty="0" smtClean="0"/>
              <a:t>The differences in unmet need by member characteristics were similar to what is seen in general population</a:t>
            </a:r>
          </a:p>
          <a:p>
            <a:endParaRPr lang="en-US" sz="900" dirty="0" smtClean="0"/>
          </a:p>
          <a:p>
            <a:r>
              <a:rPr lang="en-US" sz="2400" dirty="0"/>
              <a:t>There were no </a:t>
            </a:r>
            <a:r>
              <a:rPr lang="en-US" sz="2400" dirty="0" smtClean="0"/>
              <a:t>significant differences in unmet medical, dental or LTSS needs across the three One Care Plans</a:t>
            </a:r>
          </a:p>
          <a:p>
            <a:endParaRPr lang="en-US" sz="900" dirty="0" smtClean="0"/>
          </a:p>
          <a:p>
            <a:r>
              <a:rPr lang="en-US" sz="2400" dirty="0" smtClean="0"/>
              <a:t>There were no significant differences in unmet medical, dental or LTSS needs between voluntarily enrolled vs. passively enrolled members</a:t>
            </a:r>
          </a:p>
          <a:p>
            <a:endParaRPr lang="en-US" sz="900" dirty="0"/>
          </a:p>
          <a:p>
            <a:r>
              <a:rPr lang="en-US" sz="2400" dirty="0" smtClean="0"/>
              <a:t>Members </a:t>
            </a:r>
            <a:r>
              <a:rPr lang="en-US" sz="2400" dirty="0"/>
              <a:t>who met with a LTS Coordinator were significantly less likely to report unmet LTSS needs compared to those not meeting with LTS </a:t>
            </a:r>
            <a:r>
              <a:rPr lang="en-US" sz="2400" dirty="0" smtClean="0"/>
              <a:t>Coordinator</a:t>
            </a:r>
          </a:p>
          <a:p>
            <a:pPr marL="0" indent="0">
              <a:buNone/>
            </a:pPr>
            <a:endParaRPr lang="en-US" sz="900" dirty="0" smtClean="0"/>
          </a:p>
          <a:p>
            <a:r>
              <a:rPr lang="en-US" sz="2400" dirty="0" smtClean="0"/>
              <a:t>Members who reported having an Individual Care Plan (ICP) were significantly less likely to report unmet medical, dental or LTSS needs compared to those without a ICP or who were unsure if they had one</a:t>
            </a:r>
          </a:p>
          <a:p>
            <a:endParaRPr lang="en-US" sz="2400" dirty="0"/>
          </a:p>
        </p:txBody>
      </p:sp>
      <p:sp>
        <p:nvSpPr>
          <p:cNvPr id="4" name="Slide Number Placeholder 3"/>
          <p:cNvSpPr>
            <a:spLocks noGrp="1"/>
          </p:cNvSpPr>
          <p:nvPr>
            <p:ph type="sldNum" sz="quarter" idx="12"/>
          </p:nvPr>
        </p:nvSpPr>
        <p:spPr/>
        <p:txBody>
          <a:bodyPr/>
          <a:lstStyle/>
          <a:p>
            <a:fld id="{749BE1BF-F413-49FB-B441-1B7372CA2AFD}" type="slidenum">
              <a:rPr lang="en-US" smtClean="0"/>
              <a:t>25</a:t>
            </a:fld>
            <a:endParaRPr lang="en-US"/>
          </a:p>
        </p:txBody>
      </p:sp>
    </p:spTree>
    <p:extLst>
      <p:ext uri="{BB962C8B-B14F-4D97-AF65-F5344CB8AC3E}">
        <p14:creationId xmlns:p14="http://schemas.microsoft.com/office/powerpoint/2010/main" val="36771893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a:ln>
            <a:solidFill>
              <a:schemeClr val="accent1"/>
            </a:solidFill>
          </a:ln>
        </p:spPr>
        <p:txBody>
          <a:bodyPr>
            <a:normAutofit/>
          </a:bodyPr>
          <a:lstStyle/>
          <a:p>
            <a:r>
              <a:rPr lang="en-US" i="1" dirty="0" smtClean="0"/>
              <a:t>Summary Findings</a:t>
            </a:r>
            <a:endParaRPr lang="en-US" i="1" dirty="0"/>
          </a:p>
        </p:txBody>
      </p:sp>
      <p:sp>
        <p:nvSpPr>
          <p:cNvPr id="3" name="Content Placeholder 2"/>
          <p:cNvSpPr>
            <a:spLocks noGrp="1"/>
          </p:cNvSpPr>
          <p:nvPr>
            <p:ph idx="1"/>
          </p:nvPr>
        </p:nvSpPr>
        <p:spPr>
          <a:xfrm>
            <a:off x="469900" y="1616075"/>
            <a:ext cx="8305800" cy="4953000"/>
          </a:xfrm>
        </p:spPr>
        <p:txBody>
          <a:bodyPr>
            <a:noAutofit/>
          </a:bodyPr>
          <a:lstStyle/>
          <a:p>
            <a:r>
              <a:rPr lang="en-US" sz="2400" dirty="0" smtClean="0"/>
              <a:t>Overall satisfaction with One Care is high</a:t>
            </a:r>
          </a:p>
          <a:p>
            <a:r>
              <a:rPr lang="en-US" sz="2400" dirty="0" smtClean="0"/>
              <a:t>Most members intend to stay in One Care</a:t>
            </a:r>
          </a:p>
          <a:p>
            <a:r>
              <a:rPr lang="en-US" sz="2400" dirty="0" smtClean="0"/>
              <a:t>Members who met with their PCP, Care Coordinator and/or LTS Coordinator expressed high levels of satisfaction with these Care Team members </a:t>
            </a:r>
          </a:p>
          <a:p>
            <a:r>
              <a:rPr lang="en-US" sz="2400" dirty="0" smtClean="0"/>
              <a:t>Findings </a:t>
            </a:r>
            <a:r>
              <a:rPr lang="en-US" sz="2400" dirty="0"/>
              <a:t>suggest that members’ needs for medical services are more consistently assessed and addressed compared to LTSS </a:t>
            </a:r>
            <a:r>
              <a:rPr lang="en-US" sz="2400" dirty="0" smtClean="0"/>
              <a:t>needs</a:t>
            </a:r>
          </a:p>
          <a:p>
            <a:pPr marL="342900" lvl="1" indent="-342900">
              <a:buFont typeface="Arial" panose="020B0604020202020204" pitchFamily="34" charset="0"/>
              <a:buChar char="•"/>
            </a:pPr>
            <a:r>
              <a:rPr lang="en-US" sz="2400" dirty="0"/>
              <a:t>Findings </a:t>
            </a:r>
            <a:r>
              <a:rPr lang="en-US" sz="2400" dirty="0" smtClean="0"/>
              <a:t>show that many </a:t>
            </a:r>
            <a:r>
              <a:rPr lang="en-US" sz="2400" dirty="0"/>
              <a:t>members are unsure whether they </a:t>
            </a:r>
            <a:r>
              <a:rPr lang="en-US" sz="2400" dirty="0" smtClean="0"/>
              <a:t>had an individual care plan and</a:t>
            </a:r>
            <a:r>
              <a:rPr lang="en-US" sz="2400" dirty="0"/>
              <a:t> suggest </a:t>
            </a:r>
            <a:r>
              <a:rPr lang="en-US" sz="2400" dirty="0" smtClean="0"/>
              <a:t>the need for greater attention to person-centered and member driven care planning</a:t>
            </a:r>
            <a:endParaRPr lang="en-US" sz="2400" dirty="0"/>
          </a:p>
          <a:p>
            <a:endParaRPr lang="en-US" sz="2400" dirty="0"/>
          </a:p>
          <a:p>
            <a:endParaRPr lang="en-US" sz="2800" dirty="0"/>
          </a:p>
          <a:p>
            <a:endParaRPr lang="en-US" sz="3600" dirty="0" smtClean="0"/>
          </a:p>
        </p:txBody>
      </p:sp>
      <p:sp>
        <p:nvSpPr>
          <p:cNvPr id="4" name="Slide Number Placeholder 3"/>
          <p:cNvSpPr>
            <a:spLocks noGrp="1"/>
          </p:cNvSpPr>
          <p:nvPr>
            <p:ph type="sldNum" sz="quarter" idx="12"/>
          </p:nvPr>
        </p:nvSpPr>
        <p:spPr/>
        <p:txBody>
          <a:bodyPr/>
          <a:lstStyle/>
          <a:p>
            <a:fld id="{749BE1BF-F413-49FB-B441-1B7372CA2AFD}" type="slidenum">
              <a:rPr lang="en-US" smtClean="0"/>
              <a:t>26</a:t>
            </a:fld>
            <a:endParaRPr lang="en-US" dirty="0"/>
          </a:p>
        </p:txBody>
      </p:sp>
    </p:spTree>
    <p:extLst>
      <p:ext uri="{BB962C8B-B14F-4D97-AF65-F5344CB8AC3E}">
        <p14:creationId xmlns:p14="http://schemas.microsoft.com/office/powerpoint/2010/main" val="31840095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normAutofit/>
          </a:bodyPr>
          <a:lstStyle/>
          <a:p>
            <a:r>
              <a:rPr lang="en-US" i="1" dirty="0" smtClean="0"/>
              <a:t>Summary Findings</a:t>
            </a:r>
            <a:endParaRPr lang="en-US" i="1" dirty="0"/>
          </a:p>
        </p:txBody>
      </p:sp>
      <p:sp>
        <p:nvSpPr>
          <p:cNvPr id="3" name="Content Placeholder 2"/>
          <p:cNvSpPr>
            <a:spLocks noGrp="1"/>
          </p:cNvSpPr>
          <p:nvPr>
            <p:ph idx="1"/>
          </p:nvPr>
        </p:nvSpPr>
        <p:spPr>
          <a:xfrm>
            <a:off x="304800" y="1714500"/>
            <a:ext cx="8610600" cy="5257800"/>
          </a:xfrm>
        </p:spPr>
        <p:txBody>
          <a:bodyPr>
            <a:normAutofit fontScale="62500" lnSpcReduction="20000"/>
          </a:bodyPr>
          <a:lstStyle/>
          <a:p>
            <a:endParaRPr lang="en-US" sz="1300" dirty="0" smtClean="0"/>
          </a:p>
          <a:p>
            <a:r>
              <a:rPr lang="en-US" sz="3500" dirty="0" smtClean="0"/>
              <a:t>Many members are unsure whether they want and/or have been offered a LTS Coordinator and whether they want/need LTSS services</a:t>
            </a:r>
          </a:p>
          <a:p>
            <a:pPr lvl="1"/>
            <a:r>
              <a:rPr lang="en-US" sz="3200" dirty="0" smtClean="0"/>
              <a:t>Fewer members than anticipated reported working with a LTS Coordinator </a:t>
            </a:r>
          </a:p>
          <a:p>
            <a:pPr lvl="1"/>
            <a:r>
              <a:rPr lang="en-US" sz="3200" dirty="0" smtClean="0"/>
              <a:t>Findings suggest a lack of understanding among members about LTSS and the benefits of working with a LTS Coordinator</a:t>
            </a:r>
          </a:p>
          <a:p>
            <a:pPr lvl="1"/>
            <a:r>
              <a:rPr lang="en-US" sz="3200" dirty="0" smtClean="0"/>
              <a:t>There may be a lack of availability of LTS Coordinators</a:t>
            </a:r>
          </a:p>
          <a:p>
            <a:pPr lvl="1"/>
            <a:r>
              <a:rPr lang="en-US" sz="3200" dirty="0" smtClean="0"/>
              <a:t>PCPs and Care Coordinators have a key role in connecting members to LTS Coordinator services</a:t>
            </a:r>
          </a:p>
          <a:p>
            <a:pPr lvl="1"/>
            <a:endParaRPr lang="en-US" sz="1300" dirty="0" smtClean="0"/>
          </a:p>
          <a:p>
            <a:pPr lvl="1"/>
            <a:endParaRPr lang="en-US" sz="1400" dirty="0" smtClean="0"/>
          </a:p>
          <a:p>
            <a:r>
              <a:rPr lang="en-US" sz="3500" dirty="0" smtClean="0"/>
              <a:t>Overall, there were few differences in members’ experiences in One Care associated with demographic or disability characteristics</a:t>
            </a:r>
          </a:p>
          <a:p>
            <a:pPr lvl="1"/>
            <a:r>
              <a:rPr lang="en-US" sz="3200" dirty="0" smtClean="0"/>
              <a:t>However, findings do suggest that certain members may be more vulnerable and highlight the ongoing need to ensure cultural competence</a:t>
            </a:r>
          </a:p>
        </p:txBody>
      </p:sp>
      <p:sp>
        <p:nvSpPr>
          <p:cNvPr id="4" name="Slide Number Placeholder 3"/>
          <p:cNvSpPr>
            <a:spLocks noGrp="1"/>
          </p:cNvSpPr>
          <p:nvPr>
            <p:ph type="sldNum" sz="quarter" idx="12"/>
          </p:nvPr>
        </p:nvSpPr>
        <p:spPr/>
        <p:txBody>
          <a:bodyPr/>
          <a:lstStyle/>
          <a:p>
            <a:fld id="{749BE1BF-F413-49FB-B441-1B7372CA2AFD}" type="slidenum">
              <a:rPr lang="en-US" smtClean="0"/>
              <a:t>27</a:t>
            </a:fld>
            <a:endParaRPr lang="en-US"/>
          </a:p>
        </p:txBody>
      </p:sp>
    </p:spTree>
    <p:extLst>
      <p:ext uri="{BB962C8B-B14F-4D97-AF65-F5344CB8AC3E}">
        <p14:creationId xmlns:p14="http://schemas.microsoft.com/office/powerpoint/2010/main" val="24082273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US" i="1" dirty="0" smtClean="0"/>
              <a:t>Recommendations</a:t>
            </a:r>
            <a:endParaRPr lang="en-US" i="1" dirty="0"/>
          </a:p>
        </p:txBody>
      </p:sp>
      <p:sp>
        <p:nvSpPr>
          <p:cNvPr id="3" name="Content Placeholder 2"/>
          <p:cNvSpPr>
            <a:spLocks noGrp="1"/>
          </p:cNvSpPr>
          <p:nvPr>
            <p:ph idx="1"/>
          </p:nvPr>
        </p:nvSpPr>
        <p:spPr>
          <a:xfrm>
            <a:off x="304800" y="1549400"/>
            <a:ext cx="8661400" cy="5308600"/>
          </a:xfrm>
        </p:spPr>
        <p:txBody>
          <a:bodyPr>
            <a:normAutofit fontScale="70000" lnSpcReduction="20000"/>
          </a:bodyPr>
          <a:lstStyle/>
          <a:p>
            <a:r>
              <a:rPr lang="en-US" sz="3400" dirty="0" smtClean="0"/>
              <a:t>The One Care program could benefit from continued efforts to:</a:t>
            </a:r>
          </a:p>
          <a:p>
            <a:endParaRPr lang="en-US" sz="1400" dirty="0" smtClean="0"/>
          </a:p>
          <a:p>
            <a:pPr lvl="1">
              <a:spcAft>
                <a:spcPts val="1800"/>
              </a:spcAft>
            </a:pPr>
            <a:r>
              <a:rPr lang="en-US" sz="3100" dirty="0"/>
              <a:t>Promote the person-centered model, moving members, PCPs, and Care Coordinators to understand why enrollees should be invested in and “drive” development of their individual care plan. </a:t>
            </a:r>
            <a:r>
              <a:rPr lang="en-US" sz="3100" dirty="0" err="1" smtClean="0"/>
              <a:t>MassHealth</a:t>
            </a:r>
            <a:r>
              <a:rPr lang="en-US" sz="3100" dirty="0" smtClean="0"/>
              <a:t>, the Implementation Council and One Care plans share in the responsibility to promote the model. </a:t>
            </a:r>
            <a:endParaRPr lang="en-US" sz="3100" dirty="0"/>
          </a:p>
          <a:p>
            <a:pPr lvl="1">
              <a:spcAft>
                <a:spcPts val="1800"/>
              </a:spcAft>
            </a:pPr>
            <a:r>
              <a:rPr lang="en-US" sz="3100" dirty="0" smtClean="0"/>
              <a:t>Educate members, effectively and in an on-going manner, about availability of LTSS and role of LTS Coordinator.  Care Coordinators and PCPs are essential to these efforts, and therefore must be fully knowledgeable of and invested in the integrated care model.  </a:t>
            </a:r>
            <a:r>
              <a:rPr lang="en-US" sz="3100" dirty="0"/>
              <a:t>T</a:t>
            </a:r>
            <a:r>
              <a:rPr lang="en-US" sz="3100" dirty="0" smtClean="0"/>
              <a:t>he Implementation Council, </a:t>
            </a:r>
            <a:r>
              <a:rPr lang="en-US" sz="3100" dirty="0" err="1" smtClean="0"/>
              <a:t>MassHealth</a:t>
            </a:r>
            <a:r>
              <a:rPr lang="en-US" sz="3100" dirty="0" smtClean="0"/>
              <a:t> and One Care plans can support broad member education in this area. </a:t>
            </a:r>
          </a:p>
          <a:p>
            <a:pPr lvl="1">
              <a:spcAft>
                <a:spcPts val="1800"/>
              </a:spcAft>
            </a:pPr>
            <a:r>
              <a:rPr lang="en-US" sz="3100" dirty="0" smtClean="0"/>
              <a:t>Enhance capacity within Community-Based Organizations to ensure availability of LTS Coordinators.  Implementation Council members and CBOs must lead the way in this effort.</a:t>
            </a:r>
          </a:p>
          <a:p>
            <a:endParaRPr lang="en-US" dirty="0"/>
          </a:p>
        </p:txBody>
      </p:sp>
      <p:sp>
        <p:nvSpPr>
          <p:cNvPr id="4" name="Slide Number Placeholder 3"/>
          <p:cNvSpPr>
            <a:spLocks noGrp="1"/>
          </p:cNvSpPr>
          <p:nvPr>
            <p:ph type="sldNum" sz="quarter" idx="12"/>
          </p:nvPr>
        </p:nvSpPr>
        <p:spPr/>
        <p:txBody>
          <a:bodyPr/>
          <a:lstStyle/>
          <a:p>
            <a:fld id="{749BE1BF-F413-49FB-B441-1B7372CA2AFD}" type="slidenum">
              <a:rPr lang="en-US" smtClean="0"/>
              <a:t>28</a:t>
            </a:fld>
            <a:endParaRPr lang="en-US" dirty="0"/>
          </a:p>
        </p:txBody>
      </p:sp>
    </p:spTree>
    <p:extLst>
      <p:ext uri="{BB962C8B-B14F-4D97-AF65-F5344CB8AC3E}">
        <p14:creationId xmlns:p14="http://schemas.microsoft.com/office/powerpoint/2010/main" val="13337387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US" i="1" dirty="0" smtClean="0"/>
              <a:t>Recommendations </a:t>
            </a:r>
            <a:r>
              <a:rPr lang="en-US" sz="3200" i="1" dirty="0" smtClean="0"/>
              <a:t>(</a:t>
            </a:r>
            <a:r>
              <a:rPr lang="en-US" sz="3200" i="1" dirty="0" err="1" smtClean="0"/>
              <a:t>con’t</a:t>
            </a:r>
            <a:r>
              <a:rPr lang="en-US" sz="3200" i="1" dirty="0" smtClean="0"/>
              <a:t>.)</a:t>
            </a:r>
            <a:endParaRPr lang="en-US" sz="3200" i="1" dirty="0"/>
          </a:p>
        </p:txBody>
      </p:sp>
      <p:sp>
        <p:nvSpPr>
          <p:cNvPr id="3" name="Content Placeholder 2"/>
          <p:cNvSpPr>
            <a:spLocks noGrp="1"/>
          </p:cNvSpPr>
          <p:nvPr>
            <p:ph idx="1"/>
          </p:nvPr>
        </p:nvSpPr>
        <p:spPr>
          <a:xfrm>
            <a:off x="203200" y="1600200"/>
            <a:ext cx="8775700" cy="5257800"/>
          </a:xfrm>
        </p:spPr>
        <p:txBody>
          <a:bodyPr>
            <a:normAutofit fontScale="92500" lnSpcReduction="20000"/>
          </a:bodyPr>
          <a:lstStyle/>
          <a:p>
            <a:pPr lvl="1">
              <a:spcAft>
                <a:spcPts val="1800"/>
              </a:spcAft>
            </a:pPr>
            <a:r>
              <a:rPr lang="en-US" sz="3100" dirty="0"/>
              <a:t>Ensure that LTSS needs are assessed and addressed.  One Care plans and </a:t>
            </a:r>
            <a:r>
              <a:rPr lang="en-US" sz="3100" dirty="0" err="1"/>
              <a:t>MassHealth</a:t>
            </a:r>
            <a:r>
              <a:rPr lang="en-US" sz="3100" dirty="0"/>
              <a:t> must reinforce and continually manage toward this goal.</a:t>
            </a:r>
          </a:p>
          <a:p>
            <a:pPr lvl="1">
              <a:spcAft>
                <a:spcPts val="1800"/>
              </a:spcAft>
            </a:pPr>
            <a:r>
              <a:rPr lang="en-US" sz="3100" dirty="0" smtClean="0"/>
              <a:t>Ensure that needs for substance abuse services are assessed. Members of the Care Team share this responsibility. </a:t>
            </a:r>
            <a:endParaRPr lang="en-US" sz="3100" strike="sngStrike" dirty="0" smtClean="0"/>
          </a:p>
          <a:p>
            <a:pPr lvl="1">
              <a:spcAft>
                <a:spcPts val="1800"/>
              </a:spcAft>
            </a:pPr>
            <a:r>
              <a:rPr lang="en-US" sz="3100" dirty="0" smtClean="0"/>
              <a:t>Enhance access </a:t>
            </a:r>
            <a:r>
              <a:rPr lang="en-US" sz="3100" dirty="0"/>
              <a:t>to and </a:t>
            </a:r>
            <a:r>
              <a:rPr lang="en-US" sz="3100" dirty="0" smtClean="0"/>
              <a:t>member understanding of coverage for dental services. </a:t>
            </a:r>
            <a:r>
              <a:rPr lang="en-US" sz="3100" dirty="0"/>
              <a:t>Members of the Care Team share this responsibility.</a:t>
            </a:r>
            <a:endParaRPr lang="en-US" sz="3100" dirty="0" smtClean="0"/>
          </a:p>
          <a:p>
            <a:pPr lvl="1">
              <a:spcAft>
                <a:spcPts val="1800"/>
              </a:spcAft>
            </a:pPr>
            <a:r>
              <a:rPr lang="en-US" sz="3100" dirty="0" smtClean="0"/>
              <a:t>Ensure cultural competence across the One Care program to effectively serve all members.</a:t>
            </a:r>
            <a:endParaRPr lang="en-US" dirty="0" smtClean="0"/>
          </a:p>
          <a:p>
            <a:endParaRPr lang="en-US" dirty="0"/>
          </a:p>
        </p:txBody>
      </p:sp>
      <p:sp>
        <p:nvSpPr>
          <p:cNvPr id="4" name="Slide Number Placeholder 3"/>
          <p:cNvSpPr>
            <a:spLocks noGrp="1"/>
          </p:cNvSpPr>
          <p:nvPr>
            <p:ph type="sldNum" sz="quarter" idx="12"/>
          </p:nvPr>
        </p:nvSpPr>
        <p:spPr/>
        <p:txBody>
          <a:bodyPr/>
          <a:lstStyle/>
          <a:p>
            <a:fld id="{749BE1BF-F413-49FB-B441-1B7372CA2AFD}" type="slidenum">
              <a:rPr lang="en-US" smtClean="0"/>
              <a:t>29</a:t>
            </a:fld>
            <a:endParaRPr lang="en-US"/>
          </a:p>
        </p:txBody>
      </p:sp>
    </p:spTree>
    <p:extLst>
      <p:ext uri="{BB962C8B-B14F-4D97-AF65-F5344CB8AC3E}">
        <p14:creationId xmlns:p14="http://schemas.microsoft.com/office/powerpoint/2010/main" val="2901400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a:ln>
            <a:solidFill>
              <a:schemeClr val="accent1"/>
            </a:solidFill>
          </a:ln>
        </p:spPr>
        <p:txBody>
          <a:bodyPr/>
          <a:lstStyle/>
          <a:p>
            <a:r>
              <a:rPr lang="en-US" i="1" dirty="0" smtClean="0"/>
              <a:t>Overall Goals of the OC-MES</a:t>
            </a:r>
            <a:endParaRPr lang="en-US" i="1" dirty="0"/>
          </a:p>
        </p:txBody>
      </p:sp>
      <p:sp>
        <p:nvSpPr>
          <p:cNvPr id="3" name="Content Placeholder 2"/>
          <p:cNvSpPr>
            <a:spLocks noGrp="1"/>
          </p:cNvSpPr>
          <p:nvPr>
            <p:ph idx="1"/>
          </p:nvPr>
        </p:nvSpPr>
        <p:spPr/>
        <p:txBody>
          <a:bodyPr>
            <a:normAutofit/>
          </a:bodyPr>
          <a:lstStyle/>
          <a:p>
            <a:pPr marL="457200" lvl="1" indent="0">
              <a:buNone/>
            </a:pPr>
            <a:endParaRPr lang="en-US" sz="1400" dirty="0" smtClean="0"/>
          </a:p>
          <a:p>
            <a:pPr>
              <a:spcBef>
                <a:spcPts val="0"/>
              </a:spcBef>
              <a:spcAft>
                <a:spcPts val="1200"/>
              </a:spcAft>
            </a:pPr>
            <a:r>
              <a:rPr lang="en-US" sz="2800" dirty="0"/>
              <a:t>Developed by the </a:t>
            </a:r>
            <a:r>
              <a:rPr lang="en-US" sz="2800" b="1" dirty="0"/>
              <a:t>EIP Workgroup</a:t>
            </a:r>
          </a:p>
          <a:p>
            <a:pPr lvl="1">
              <a:spcBef>
                <a:spcPts val="0"/>
              </a:spcBef>
              <a:spcAft>
                <a:spcPts val="1200"/>
              </a:spcAft>
            </a:pPr>
            <a:r>
              <a:rPr lang="en-US" dirty="0"/>
              <a:t>Informed by prior EIP work </a:t>
            </a:r>
          </a:p>
          <a:p>
            <a:pPr lvl="1">
              <a:spcBef>
                <a:spcPts val="0"/>
              </a:spcBef>
              <a:spcAft>
                <a:spcPts val="1200"/>
              </a:spcAft>
            </a:pPr>
            <a:r>
              <a:rPr lang="en-US" dirty="0"/>
              <a:t>Pre-tested with One Care members</a:t>
            </a:r>
          </a:p>
          <a:p>
            <a:r>
              <a:rPr lang="en-US" sz="3000" dirty="0" smtClean="0"/>
              <a:t>One Care Member Experience Survey (OC-MES)</a:t>
            </a:r>
          </a:p>
          <a:p>
            <a:pPr lvl="1"/>
            <a:r>
              <a:rPr lang="en-US" dirty="0" smtClean="0"/>
              <a:t>A comprehensive survey designed to capture members’ experiences and perceptions during the first few months they were enrolled in One Care</a:t>
            </a:r>
          </a:p>
          <a:p>
            <a:pPr lvl="1"/>
            <a:endParaRPr lang="en-US" sz="1000" dirty="0" smtClean="0"/>
          </a:p>
          <a:p>
            <a:endParaRPr lang="en-US" dirty="0"/>
          </a:p>
        </p:txBody>
      </p:sp>
      <p:sp>
        <p:nvSpPr>
          <p:cNvPr id="4" name="Slide Number Placeholder 3"/>
          <p:cNvSpPr>
            <a:spLocks noGrp="1"/>
          </p:cNvSpPr>
          <p:nvPr>
            <p:ph type="sldNum" sz="quarter" idx="12"/>
          </p:nvPr>
        </p:nvSpPr>
        <p:spPr/>
        <p:txBody>
          <a:bodyPr/>
          <a:lstStyle/>
          <a:p>
            <a:fld id="{749BE1BF-F413-49FB-B441-1B7372CA2AFD}" type="slidenum">
              <a:rPr lang="en-US" smtClean="0"/>
              <a:t>3</a:t>
            </a:fld>
            <a:endParaRPr lang="en-US"/>
          </a:p>
        </p:txBody>
      </p:sp>
    </p:spTree>
    <p:extLst>
      <p:ext uri="{BB962C8B-B14F-4D97-AF65-F5344CB8AC3E}">
        <p14:creationId xmlns:p14="http://schemas.microsoft.com/office/powerpoint/2010/main" val="32149978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a:ln>
            <a:solidFill>
              <a:schemeClr val="accent1"/>
            </a:solidFill>
          </a:ln>
        </p:spPr>
        <p:txBody>
          <a:bodyPr>
            <a:normAutofit fontScale="90000"/>
          </a:bodyPr>
          <a:lstStyle/>
          <a:p>
            <a:r>
              <a:rPr lang="en-US" i="1" dirty="0" smtClean="0"/>
              <a:t>One Care Member Experience Survey</a:t>
            </a:r>
            <a:endParaRPr lang="en-US" i="1" dirty="0"/>
          </a:p>
        </p:txBody>
      </p:sp>
      <p:sp>
        <p:nvSpPr>
          <p:cNvPr id="3" name="Content Placeholder 2"/>
          <p:cNvSpPr>
            <a:spLocks noGrp="1"/>
          </p:cNvSpPr>
          <p:nvPr>
            <p:ph idx="1"/>
          </p:nvPr>
        </p:nvSpPr>
        <p:spPr>
          <a:xfrm>
            <a:off x="457200" y="1463675"/>
            <a:ext cx="8305800" cy="5257800"/>
          </a:xfrm>
        </p:spPr>
        <p:txBody>
          <a:bodyPr>
            <a:normAutofit fontScale="92500" lnSpcReduction="20000"/>
          </a:bodyPr>
          <a:lstStyle/>
          <a:p>
            <a:pPr marL="342900" lvl="1" indent="-342900">
              <a:spcAft>
                <a:spcPts val="1200"/>
              </a:spcAft>
              <a:buFont typeface="Arial" panose="020B0604020202020204" pitchFamily="34" charset="0"/>
              <a:buChar char="•"/>
            </a:pPr>
            <a:r>
              <a:rPr lang="en-US" dirty="0" smtClean="0"/>
              <a:t>Administered by </a:t>
            </a:r>
            <a:r>
              <a:rPr lang="en-US" dirty="0"/>
              <a:t>UMMS Office of Survey </a:t>
            </a:r>
            <a:r>
              <a:rPr lang="en-US" dirty="0" smtClean="0"/>
              <a:t>Research </a:t>
            </a:r>
          </a:p>
          <a:p>
            <a:pPr marL="342900" lvl="1" indent="-342900">
              <a:spcAft>
                <a:spcPts val="1200"/>
              </a:spcAft>
              <a:buFont typeface="Arial" panose="020B0604020202020204" pitchFamily="34" charset="0"/>
              <a:buChar char="•"/>
            </a:pPr>
            <a:r>
              <a:rPr lang="en-US" dirty="0" smtClean="0"/>
              <a:t>Members were surveyed between June 2014 – Jan. 2015</a:t>
            </a:r>
            <a:endParaRPr lang="en-US" dirty="0"/>
          </a:p>
          <a:p>
            <a:pPr>
              <a:spcAft>
                <a:spcPts val="1200"/>
              </a:spcAft>
            </a:pPr>
            <a:r>
              <a:rPr lang="en-US" sz="2800" dirty="0" smtClean="0"/>
              <a:t>Mail, telephone and on-line versions in both</a:t>
            </a:r>
            <a:r>
              <a:rPr lang="en-US" sz="2800" b="1" dirty="0" smtClean="0"/>
              <a:t> English &amp; Spanish</a:t>
            </a:r>
          </a:p>
          <a:p>
            <a:pPr>
              <a:spcAft>
                <a:spcPts val="1200"/>
              </a:spcAft>
            </a:pPr>
            <a:r>
              <a:rPr lang="en-US" sz="2800" dirty="0" smtClean="0"/>
              <a:t>6,000 randomly-selected members in 3 cohorts of 2,000 </a:t>
            </a:r>
          </a:p>
          <a:p>
            <a:pPr lvl="2">
              <a:spcAft>
                <a:spcPts val="1200"/>
              </a:spcAft>
            </a:pPr>
            <a:r>
              <a:rPr lang="en-US" sz="2800" dirty="0" smtClean="0"/>
              <a:t>Included </a:t>
            </a:r>
            <a:r>
              <a:rPr lang="en-US" sz="2800" dirty="0"/>
              <a:t>members from </a:t>
            </a:r>
            <a:r>
              <a:rPr lang="en-US" sz="2800" b="1" dirty="0"/>
              <a:t>all 3 One Care plans</a:t>
            </a:r>
          </a:p>
          <a:p>
            <a:pPr lvl="2">
              <a:spcAft>
                <a:spcPts val="1200"/>
              </a:spcAft>
            </a:pPr>
            <a:r>
              <a:rPr lang="en-US" sz="2800" dirty="0" smtClean="0"/>
              <a:t>Included </a:t>
            </a:r>
            <a:r>
              <a:rPr lang="en-US" sz="2800" b="1" dirty="0" smtClean="0"/>
              <a:t>voluntarily and passively enrolled </a:t>
            </a:r>
            <a:r>
              <a:rPr lang="en-US" sz="2800" dirty="0" smtClean="0"/>
              <a:t>members</a:t>
            </a:r>
          </a:p>
          <a:p>
            <a:pPr>
              <a:spcAft>
                <a:spcPts val="1200"/>
              </a:spcAft>
            </a:pPr>
            <a:r>
              <a:rPr lang="en-US" sz="2800" b="1" dirty="0" smtClean="0"/>
              <a:t>1,933 </a:t>
            </a:r>
            <a:r>
              <a:rPr lang="en-US" sz="2800" b="1" dirty="0"/>
              <a:t>responded </a:t>
            </a:r>
            <a:r>
              <a:rPr lang="en-US" sz="2800" b="1" dirty="0" smtClean="0"/>
              <a:t>(32</a:t>
            </a:r>
            <a:r>
              <a:rPr lang="en-US" sz="2800" b="1" dirty="0"/>
              <a:t>% response </a:t>
            </a:r>
            <a:r>
              <a:rPr lang="en-US" sz="2800" b="1" dirty="0" smtClean="0"/>
              <a:t>rate)</a:t>
            </a:r>
            <a:r>
              <a:rPr lang="en-US" sz="2800" dirty="0" smtClean="0"/>
              <a:t> </a:t>
            </a:r>
            <a:endParaRPr lang="en-US" sz="2800" dirty="0"/>
          </a:p>
          <a:p>
            <a:pPr lvl="2">
              <a:spcAft>
                <a:spcPts val="1200"/>
              </a:spcAft>
            </a:pPr>
            <a:r>
              <a:rPr lang="en-US" sz="2800" dirty="0"/>
              <a:t>54% mail; 42% phone; 4% </a:t>
            </a:r>
            <a:r>
              <a:rPr lang="en-US" sz="2800" dirty="0" smtClean="0"/>
              <a:t>online</a:t>
            </a:r>
          </a:p>
          <a:p>
            <a:endParaRPr lang="en-US" dirty="0"/>
          </a:p>
        </p:txBody>
      </p:sp>
      <p:sp>
        <p:nvSpPr>
          <p:cNvPr id="4" name="Slide Number Placeholder 3"/>
          <p:cNvSpPr>
            <a:spLocks noGrp="1"/>
          </p:cNvSpPr>
          <p:nvPr>
            <p:ph type="sldNum" sz="quarter" idx="12"/>
          </p:nvPr>
        </p:nvSpPr>
        <p:spPr/>
        <p:txBody>
          <a:bodyPr/>
          <a:lstStyle/>
          <a:p>
            <a:fld id="{749BE1BF-F413-49FB-B441-1B7372CA2AFD}" type="slidenum">
              <a:rPr lang="en-US" smtClean="0"/>
              <a:t>4</a:t>
            </a:fld>
            <a:endParaRPr lang="en-US"/>
          </a:p>
        </p:txBody>
      </p:sp>
    </p:spTree>
    <p:extLst>
      <p:ext uri="{BB962C8B-B14F-4D97-AF65-F5344CB8AC3E}">
        <p14:creationId xmlns:p14="http://schemas.microsoft.com/office/powerpoint/2010/main" val="21718392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a:ln>
            <a:solidFill>
              <a:schemeClr val="accent1"/>
            </a:solidFill>
          </a:ln>
        </p:spPr>
        <p:txBody>
          <a:bodyPr>
            <a:noAutofit/>
          </a:bodyPr>
          <a:lstStyle/>
          <a:p>
            <a:r>
              <a:rPr lang="en-US" i="1" dirty="0" smtClean="0"/>
              <a:t>OC-MES Domains (Topics)</a:t>
            </a:r>
            <a:endParaRPr lang="en-US" i="1" dirty="0"/>
          </a:p>
        </p:txBody>
      </p:sp>
      <p:sp>
        <p:nvSpPr>
          <p:cNvPr id="3" name="Content Placeholder 2"/>
          <p:cNvSpPr>
            <a:spLocks noGrp="1"/>
          </p:cNvSpPr>
          <p:nvPr>
            <p:ph idx="1"/>
          </p:nvPr>
        </p:nvSpPr>
        <p:spPr>
          <a:xfrm>
            <a:off x="609600" y="1409700"/>
            <a:ext cx="8077200" cy="4991100"/>
          </a:xfrm>
        </p:spPr>
        <p:txBody>
          <a:bodyPr>
            <a:normAutofit lnSpcReduction="10000"/>
          </a:bodyPr>
          <a:lstStyle/>
          <a:p>
            <a:pPr marL="457200" indent="-457200">
              <a:spcAft>
                <a:spcPts val="600"/>
              </a:spcAft>
              <a:buFont typeface="+mj-lt"/>
              <a:buAutoNum type="arabicPeriod"/>
            </a:pPr>
            <a:r>
              <a:rPr lang="en-US" sz="2400" dirty="0" smtClean="0"/>
              <a:t>Enrolling </a:t>
            </a:r>
            <a:r>
              <a:rPr lang="en-US" sz="2400" dirty="0"/>
              <a:t>into One Care</a:t>
            </a:r>
          </a:p>
          <a:p>
            <a:pPr marL="457200" indent="-457200">
              <a:spcAft>
                <a:spcPts val="600"/>
              </a:spcAft>
              <a:buFont typeface="+mj-lt"/>
              <a:buAutoNum type="arabicPeriod"/>
            </a:pPr>
            <a:r>
              <a:rPr lang="en-US" sz="2400" dirty="0"/>
              <a:t>Your Care Team</a:t>
            </a:r>
          </a:p>
          <a:p>
            <a:pPr marL="457200" indent="-457200">
              <a:spcAft>
                <a:spcPts val="600"/>
              </a:spcAft>
              <a:buFont typeface="+mj-lt"/>
              <a:buAutoNum type="arabicPeriod"/>
            </a:pPr>
            <a:r>
              <a:rPr lang="en-US" sz="2400" dirty="0"/>
              <a:t>Assessment and Care Planning Process</a:t>
            </a:r>
          </a:p>
          <a:p>
            <a:pPr lvl="1">
              <a:spcAft>
                <a:spcPts val="600"/>
              </a:spcAft>
            </a:pPr>
            <a:r>
              <a:rPr lang="en-US" sz="2000" dirty="0" smtClean="0"/>
              <a:t>Assessing needs </a:t>
            </a:r>
            <a:r>
              <a:rPr lang="en-US" sz="2000" dirty="0"/>
              <a:t>for Medical Services and Long-Term Services and Supports (LTSS)</a:t>
            </a:r>
          </a:p>
          <a:p>
            <a:pPr marL="457200" indent="-457200">
              <a:spcAft>
                <a:spcPts val="600"/>
              </a:spcAft>
              <a:buFont typeface="+mj-lt"/>
              <a:buAutoNum type="arabicPeriod"/>
            </a:pPr>
            <a:r>
              <a:rPr lang="en-US" sz="2400" dirty="0"/>
              <a:t>Your Individual Care Plan</a:t>
            </a:r>
          </a:p>
          <a:p>
            <a:pPr marL="457200" indent="-457200">
              <a:spcAft>
                <a:spcPts val="600"/>
              </a:spcAft>
              <a:buFont typeface="+mj-lt"/>
              <a:buAutoNum type="arabicPeriod"/>
            </a:pPr>
            <a:r>
              <a:rPr lang="en-US" sz="2400" dirty="0"/>
              <a:t>Your Care – Services You Need and Receive</a:t>
            </a:r>
          </a:p>
          <a:p>
            <a:pPr lvl="1">
              <a:spcAft>
                <a:spcPts val="600"/>
              </a:spcAft>
            </a:pPr>
            <a:r>
              <a:rPr lang="en-US" sz="2000" dirty="0"/>
              <a:t>Medical Services and Long-Term Services and Supports (LTSS)</a:t>
            </a:r>
          </a:p>
          <a:p>
            <a:pPr marL="457200" indent="-457200">
              <a:spcAft>
                <a:spcPts val="600"/>
              </a:spcAft>
              <a:buFont typeface="+mj-lt"/>
              <a:buAutoNum type="arabicPeriod"/>
            </a:pPr>
            <a:r>
              <a:rPr lang="en-US" sz="2400" dirty="0"/>
              <a:t>Moving Into One Care</a:t>
            </a:r>
          </a:p>
          <a:p>
            <a:pPr marL="457200" indent="-457200">
              <a:spcAft>
                <a:spcPts val="600"/>
              </a:spcAft>
              <a:buFont typeface="+mj-lt"/>
              <a:buAutoNum type="arabicPeriod"/>
            </a:pPr>
            <a:r>
              <a:rPr lang="en-US" sz="2400" dirty="0"/>
              <a:t>Overall Perceptions of One Care</a:t>
            </a:r>
          </a:p>
          <a:p>
            <a:pPr marL="457200" indent="-457200">
              <a:spcAft>
                <a:spcPts val="600"/>
              </a:spcAft>
              <a:buFont typeface="+mj-lt"/>
              <a:buAutoNum type="arabicPeriod"/>
            </a:pPr>
            <a:r>
              <a:rPr lang="en-US" sz="2400" dirty="0" smtClean="0"/>
              <a:t>Member Demographic </a:t>
            </a:r>
            <a:r>
              <a:rPr lang="en-US" sz="2400" dirty="0"/>
              <a:t>and Disability Information</a:t>
            </a:r>
          </a:p>
          <a:p>
            <a:endParaRPr lang="en-US" sz="2400" dirty="0"/>
          </a:p>
        </p:txBody>
      </p:sp>
      <p:sp>
        <p:nvSpPr>
          <p:cNvPr id="4" name="Slide Number Placeholder 3"/>
          <p:cNvSpPr>
            <a:spLocks noGrp="1"/>
          </p:cNvSpPr>
          <p:nvPr>
            <p:ph type="sldNum" sz="quarter" idx="12"/>
          </p:nvPr>
        </p:nvSpPr>
        <p:spPr/>
        <p:txBody>
          <a:bodyPr/>
          <a:lstStyle/>
          <a:p>
            <a:fld id="{749BE1BF-F413-49FB-B441-1B7372CA2AFD}" type="slidenum">
              <a:rPr lang="en-US" smtClean="0"/>
              <a:t>5</a:t>
            </a:fld>
            <a:endParaRPr lang="en-US"/>
          </a:p>
        </p:txBody>
      </p:sp>
    </p:spTree>
    <p:extLst>
      <p:ext uri="{BB962C8B-B14F-4D97-AF65-F5344CB8AC3E}">
        <p14:creationId xmlns:p14="http://schemas.microsoft.com/office/powerpoint/2010/main" val="1738736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a:ln>
            <a:solidFill>
              <a:schemeClr val="accent1"/>
            </a:solidFill>
          </a:ln>
        </p:spPr>
        <p:txBody>
          <a:bodyPr/>
          <a:lstStyle/>
          <a:p>
            <a:r>
              <a:rPr lang="en-US" i="1" dirty="0" smtClean="0"/>
              <a:t>Responding Members</a:t>
            </a:r>
            <a:endParaRPr lang="en-US" i="1" dirty="0"/>
          </a:p>
        </p:txBody>
      </p:sp>
      <p:sp>
        <p:nvSpPr>
          <p:cNvPr id="4" name="Content Placeholder 3"/>
          <p:cNvSpPr>
            <a:spLocks noGrp="1"/>
          </p:cNvSpPr>
          <p:nvPr>
            <p:ph idx="1"/>
          </p:nvPr>
        </p:nvSpPr>
        <p:spPr>
          <a:xfrm>
            <a:off x="685800" y="1371600"/>
            <a:ext cx="7772400" cy="5105400"/>
          </a:xfrm>
        </p:spPr>
        <p:txBody>
          <a:bodyPr>
            <a:normAutofit fontScale="92500" lnSpcReduction="10000"/>
          </a:bodyPr>
          <a:lstStyle/>
          <a:p>
            <a:r>
              <a:rPr lang="en-US" dirty="0" smtClean="0"/>
              <a:t>Three cohorts</a:t>
            </a:r>
          </a:p>
          <a:p>
            <a:pPr lvl="1"/>
            <a:r>
              <a:rPr lang="en-US" dirty="0" smtClean="0"/>
              <a:t>47% Cohort 1 (surveyed June – July 2014)</a:t>
            </a:r>
          </a:p>
          <a:p>
            <a:pPr lvl="1"/>
            <a:r>
              <a:rPr lang="en-US" dirty="0" smtClean="0"/>
              <a:t>20% Cohort 2 (surveyed Aug – Oct 2014)</a:t>
            </a:r>
          </a:p>
          <a:p>
            <a:pPr lvl="1"/>
            <a:r>
              <a:rPr lang="en-US" dirty="0" smtClean="0"/>
              <a:t>33% Cohort 3 (surveyed Nov 2014 – Jan 2015)</a:t>
            </a:r>
          </a:p>
          <a:p>
            <a:r>
              <a:rPr lang="en-US" dirty="0" smtClean="0"/>
              <a:t>Plan</a:t>
            </a:r>
          </a:p>
          <a:p>
            <a:pPr lvl="1"/>
            <a:r>
              <a:rPr lang="en-US" dirty="0" smtClean="0"/>
              <a:t>55% Commonwealth Care Alliance</a:t>
            </a:r>
          </a:p>
          <a:p>
            <a:pPr lvl="1"/>
            <a:r>
              <a:rPr lang="en-US" dirty="0" smtClean="0"/>
              <a:t>37% Fallon Total Care</a:t>
            </a:r>
          </a:p>
          <a:p>
            <a:pPr lvl="1"/>
            <a:r>
              <a:rPr lang="en-US" dirty="0" smtClean="0"/>
              <a:t>8% Tufts-Network Health</a:t>
            </a:r>
          </a:p>
          <a:p>
            <a:r>
              <a:rPr lang="en-US" dirty="0" smtClean="0"/>
              <a:t>Enrollment method</a:t>
            </a:r>
          </a:p>
          <a:p>
            <a:pPr lvl="1"/>
            <a:r>
              <a:rPr lang="en-US" dirty="0" smtClean="0"/>
              <a:t>40% Voluntarily enrolled</a:t>
            </a:r>
          </a:p>
          <a:p>
            <a:pPr lvl="1"/>
            <a:r>
              <a:rPr lang="en-US" dirty="0" smtClean="0"/>
              <a:t>60% Passively enrolled</a:t>
            </a:r>
          </a:p>
          <a:p>
            <a:endParaRPr lang="en-US" dirty="0" smtClean="0"/>
          </a:p>
          <a:p>
            <a:endParaRPr lang="en-US" dirty="0"/>
          </a:p>
        </p:txBody>
      </p:sp>
      <p:sp>
        <p:nvSpPr>
          <p:cNvPr id="3" name="Slide Number Placeholder 2"/>
          <p:cNvSpPr>
            <a:spLocks noGrp="1"/>
          </p:cNvSpPr>
          <p:nvPr>
            <p:ph type="sldNum" sz="quarter" idx="12"/>
          </p:nvPr>
        </p:nvSpPr>
        <p:spPr/>
        <p:txBody>
          <a:bodyPr/>
          <a:lstStyle/>
          <a:p>
            <a:fld id="{749BE1BF-F413-49FB-B441-1B7372CA2AFD}" type="slidenum">
              <a:rPr lang="en-US" smtClean="0"/>
              <a:t>6</a:t>
            </a:fld>
            <a:endParaRPr lang="en-US"/>
          </a:p>
        </p:txBody>
      </p:sp>
    </p:spTree>
    <p:extLst>
      <p:ext uri="{BB962C8B-B14F-4D97-AF65-F5344CB8AC3E}">
        <p14:creationId xmlns:p14="http://schemas.microsoft.com/office/powerpoint/2010/main" val="10809270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 y="228600"/>
            <a:ext cx="8991600" cy="990600"/>
          </a:xfrm>
          <a:ln>
            <a:solidFill>
              <a:schemeClr val="accent1"/>
            </a:solidFill>
          </a:ln>
        </p:spPr>
        <p:txBody>
          <a:bodyPr>
            <a:noAutofit/>
          </a:bodyPr>
          <a:lstStyle/>
          <a:p>
            <a:r>
              <a:rPr lang="en-US" sz="3200" i="1" dirty="0" smtClean="0"/>
              <a:t>Demographic Characteristics – Responding Members</a:t>
            </a:r>
            <a:endParaRPr lang="en-US" sz="3200" i="1" dirty="0"/>
          </a:p>
        </p:txBody>
      </p:sp>
      <p:sp>
        <p:nvSpPr>
          <p:cNvPr id="5" name="Content Placeholder 4"/>
          <p:cNvSpPr>
            <a:spLocks noGrp="1"/>
          </p:cNvSpPr>
          <p:nvPr>
            <p:ph sz="half" idx="2"/>
          </p:nvPr>
        </p:nvSpPr>
        <p:spPr>
          <a:xfrm>
            <a:off x="4648200" y="1371600"/>
            <a:ext cx="4114800" cy="5334000"/>
          </a:xfrm>
        </p:spPr>
        <p:txBody>
          <a:bodyPr>
            <a:normAutofit fontScale="55000" lnSpcReduction="20000"/>
          </a:bodyPr>
          <a:lstStyle/>
          <a:p>
            <a:pPr>
              <a:defRPr/>
            </a:pPr>
            <a:r>
              <a:rPr lang="en-US" sz="3600" dirty="0"/>
              <a:t>Race</a:t>
            </a:r>
          </a:p>
          <a:p>
            <a:pPr lvl="1">
              <a:lnSpc>
                <a:spcPct val="90000"/>
              </a:lnSpc>
              <a:defRPr/>
            </a:pPr>
            <a:r>
              <a:rPr lang="en-US" sz="3300" dirty="0"/>
              <a:t>65% White</a:t>
            </a:r>
          </a:p>
          <a:p>
            <a:pPr lvl="1">
              <a:lnSpc>
                <a:spcPct val="90000"/>
              </a:lnSpc>
              <a:defRPr/>
            </a:pPr>
            <a:r>
              <a:rPr lang="en-US" sz="3300" dirty="0"/>
              <a:t>13% Black/African American</a:t>
            </a:r>
          </a:p>
          <a:p>
            <a:pPr lvl="1">
              <a:lnSpc>
                <a:spcPct val="90000"/>
              </a:lnSpc>
              <a:defRPr/>
            </a:pPr>
            <a:r>
              <a:rPr lang="en-US" sz="3300" dirty="0"/>
              <a:t>1%  Asian</a:t>
            </a:r>
          </a:p>
          <a:p>
            <a:pPr lvl="1">
              <a:lnSpc>
                <a:spcPct val="90000"/>
              </a:lnSpc>
              <a:defRPr/>
            </a:pPr>
            <a:r>
              <a:rPr lang="en-US" sz="3300" dirty="0"/>
              <a:t>4% Native American</a:t>
            </a:r>
          </a:p>
          <a:p>
            <a:pPr lvl="1">
              <a:lnSpc>
                <a:spcPct val="90000"/>
              </a:lnSpc>
              <a:defRPr/>
            </a:pPr>
            <a:r>
              <a:rPr lang="en-US" sz="3300" dirty="0"/>
              <a:t>15% </a:t>
            </a:r>
            <a:r>
              <a:rPr lang="en-US" sz="3300" dirty="0" smtClean="0"/>
              <a:t>Other</a:t>
            </a:r>
          </a:p>
          <a:p>
            <a:pPr marL="457200" lvl="1" indent="0">
              <a:lnSpc>
                <a:spcPct val="90000"/>
              </a:lnSpc>
              <a:buNone/>
              <a:defRPr/>
            </a:pPr>
            <a:endParaRPr lang="en-US" sz="1500" dirty="0" smtClean="0"/>
          </a:p>
          <a:p>
            <a:pPr marL="457200" lvl="1" indent="0">
              <a:lnSpc>
                <a:spcPct val="90000"/>
              </a:lnSpc>
              <a:buNone/>
              <a:defRPr/>
            </a:pPr>
            <a:endParaRPr lang="en-US" sz="1600" dirty="0"/>
          </a:p>
          <a:p>
            <a:pPr>
              <a:defRPr/>
            </a:pPr>
            <a:r>
              <a:rPr lang="en-US" sz="3600" dirty="0"/>
              <a:t>Primary Language</a:t>
            </a:r>
          </a:p>
          <a:p>
            <a:pPr lvl="1">
              <a:defRPr/>
            </a:pPr>
            <a:r>
              <a:rPr lang="en-US" sz="3300" dirty="0"/>
              <a:t>79%  English </a:t>
            </a:r>
          </a:p>
          <a:p>
            <a:pPr lvl="1">
              <a:defRPr/>
            </a:pPr>
            <a:r>
              <a:rPr lang="en-US" sz="3300" dirty="0"/>
              <a:t>12 % Spanish</a:t>
            </a:r>
          </a:p>
          <a:p>
            <a:pPr lvl="1">
              <a:defRPr/>
            </a:pPr>
            <a:r>
              <a:rPr lang="en-US" sz="3300" dirty="0"/>
              <a:t>8</a:t>
            </a:r>
            <a:r>
              <a:rPr lang="en-US" sz="3300" dirty="0" smtClean="0"/>
              <a:t>%   Other</a:t>
            </a:r>
          </a:p>
          <a:p>
            <a:pPr marL="457200" lvl="1" indent="0">
              <a:buNone/>
              <a:defRPr/>
            </a:pPr>
            <a:endParaRPr lang="en-US" sz="1500" dirty="0"/>
          </a:p>
          <a:p>
            <a:pPr>
              <a:defRPr/>
            </a:pPr>
            <a:r>
              <a:rPr lang="en-US" sz="3600" dirty="0"/>
              <a:t>  Education</a:t>
            </a:r>
          </a:p>
          <a:p>
            <a:pPr lvl="1">
              <a:lnSpc>
                <a:spcPct val="90000"/>
              </a:lnSpc>
              <a:defRPr/>
            </a:pPr>
            <a:r>
              <a:rPr lang="en-US" sz="3300" dirty="0"/>
              <a:t>24% Less than HS  </a:t>
            </a:r>
          </a:p>
          <a:p>
            <a:pPr lvl="1">
              <a:lnSpc>
                <a:spcPct val="90000"/>
              </a:lnSpc>
              <a:defRPr/>
            </a:pPr>
            <a:r>
              <a:rPr lang="en-US" sz="3300" dirty="0"/>
              <a:t>38% HS grad/GED </a:t>
            </a:r>
          </a:p>
          <a:p>
            <a:pPr lvl="1">
              <a:lnSpc>
                <a:spcPct val="90000"/>
              </a:lnSpc>
              <a:defRPr/>
            </a:pPr>
            <a:r>
              <a:rPr lang="en-US" sz="3300" dirty="0"/>
              <a:t>39% Some college or </a:t>
            </a:r>
            <a:r>
              <a:rPr lang="en-US" sz="3300" dirty="0" smtClean="0"/>
              <a:t>more</a:t>
            </a:r>
          </a:p>
          <a:p>
            <a:pPr marL="457200" lvl="1" indent="0">
              <a:lnSpc>
                <a:spcPct val="90000"/>
              </a:lnSpc>
              <a:buNone/>
              <a:defRPr/>
            </a:pPr>
            <a:endParaRPr lang="en-US" sz="1500" dirty="0"/>
          </a:p>
          <a:p>
            <a:pPr marL="457200" lvl="1" indent="0">
              <a:buFontTx/>
              <a:buNone/>
              <a:defRPr/>
            </a:pPr>
            <a:endParaRPr lang="en-US" sz="800" dirty="0"/>
          </a:p>
          <a:p>
            <a:pPr>
              <a:defRPr/>
            </a:pPr>
            <a:r>
              <a:rPr lang="en-US" sz="3600" dirty="0"/>
              <a:t>Employment</a:t>
            </a:r>
          </a:p>
          <a:p>
            <a:pPr lvl="1">
              <a:lnSpc>
                <a:spcPct val="90000"/>
              </a:lnSpc>
              <a:defRPr/>
            </a:pPr>
            <a:r>
              <a:rPr lang="en-US" sz="3300" dirty="0"/>
              <a:t>16% Worked for pay in last 12 mo </a:t>
            </a:r>
          </a:p>
        </p:txBody>
      </p:sp>
      <p:sp>
        <p:nvSpPr>
          <p:cNvPr id="4" name="Content Placeholder 3"/>
          <p:cNvSpPr>
            <a:spLocks noGrp="1"/>
          </p:cNvSpPr>
          <p:nvPr>
            <p:ph sz="half" idx="1"/>
          </p:nvPr>
        </p:nvSpPr>
        <p:spPr>
          <a:xfrm>
            <a:off x="457200" y="1371599"/>
            <a:ext cx="4038600" cy="5349875"/>
          </a:xfrm>
        </p:spPr>
        <p:txBody>
          <a:bodyPr>
            <a:normAutofit fontScale="55000" lnSpcReduction="20000"/>
          </a:bodyPr>
          <a:lstStyle/>
          <a:p>
            <a:pPr>
              <a:defRPr/>
            </a:pPr>
            <a:r>
              <a:rPr lang="en-US" sz="3600" dirty="0" smtClean="0"/>
              <a:t>Age</a:t>
            </a:r>
            <a:endParaRPr lang="en-US" sz="3600" dirty="0"/>
          </a:p>
          <a:p>
            <a:pPr lvl="1">
              <a:lnSpc>
                <a:spcPct val="90000"/>
              </a:lnSpc>
              <a:defRPr/>
            </a:pPr>
            <a:r>
              <a:rPr lang="en-US" sz="3300" dirty="0" smtClean="0"/>
              <a:t>8%    </a:t>
            </a:r>
            <a:r>
              <a:rPr lang="en-US" sz="3300" dirty="0"/>
              <a:t>21-34</a:t>
            </a:r>
          </a:p>
          <a:p>
            <a:pPr lvl="1">
              <a:lnSpc>
                <a:spcPct val="90000"/>
              </a:lnSpc>
              <a:defRPr/>
            </a:pPr>
            <a:r>
              <a:rPr lang="en-US" sz="3300" dirty="0" smtClean="0"/>
              <a:t>17%  35-44</a:t>
            </a:r>
          </a:p>
          <a:p>
            <a:pPr lvl="1">
              <a:lnSpc>
                <a:spcPct val="90000"/>
              </a:lnSpc>
              <a:defRPr/>
            </a:pPr>
            <a:r>
              <a:rPr lang="en-US" sz="3300" dirty="0" smtClean="0"/>
              <a:t>34%  45-54</a:t>
            </a:r>
          </a:p>
          <a:p>
            <a:pPr lvl="1">
              <a:lnSpc>
                <a:spcPct val="90000"/>
              </a:lnSpc>
              <a:defRPr/>
            </a:pPr>
            <a:r>
              <a:rPr lang="en-US" sz="3300" dirty="0" smtClean="0"/>
              <a:t>42%  55-64</a:t>
            </a:r>
          </a:p>
          <a:p>
            <a:pPr marL="457200" lvl="1" indent="0">
              <a:lnSpc>
                <a:spcPct val="90000"/>
              </a:lnSpc>
              <a:buNone/>
              <a:defRPr/>
            </a:pPr>
            <a:endParaRPr lang="en-US" sz="1500" dirty="0" smtClean="0"/>
          </a:p>
          <a:p>
            <a:pPr lvl="1">
              <a:lnSpc>
                <a:spcPct val="90000"/>
              </a:lnSpc>
              <a:defRPr/>
            </a:pPr>
            <a:endParaRPr lang="en-US" sz="800" dirty="0"/>
          </a:p>
          <a:p>
            <a:pPr>
              <a:defRPr/>
            </a:pPr>
            <a:r>
              <a:rPr lang="en-US" sz="3600" dirty="0"/>
              <a:t>Gender</a:t>
            </a:r>
          </a:p>
          <a:p>
            <a:pPr lvl="1">
              <a:lnSpc>
                <a:spcPct val="90000"/>
              </a:lnSpc>
              <a:defRPr/>
            </a:pPr>
            <a:r>
              <a:rPr lang="en-US" sz="3300" dirty="0"/>
              <a:t>48% Male </a:t>
            </a:r>
          </a:p>
          <a:p>
            <a:pPr lvl="1">
              <a:lnSpc>
                <a:spcPct val="90000"/>
              </a:lnSpc>
              <a:defRPr/>
            </a:pPr>
            <a:r>
              <a:rPr lang="en-US" sz="3300" dirty="0"/>
              <a:t>52% Female</a:t>
            </a:r>
          </a:p>
          <a:p>
            <a:pPr lvl="1">
              <a:lnSpc>
                <a:spcPct val="90000"/>
              </a:lnSpc>
              <a:defRPr/>
            </a:pPr>
            <a:r>
              <a:rPr lang="en-US" sz="3300" dirty="0"/>
              <a:t>.3% Transgender/other</a:t>
            </a:r>
          </a:p>
          <a:p>
            <a:pPr marL="457200" lvl="1" indent="0">
              <a:lnSpc>
                <a:spcPct val="90000"/>
              </a:lnSpc>
              <a:buNone/>
              <a:defRPr/>
            </a:pPr>
            <a:endParaRPr lang="en-US" sz="1500" dirty="0"/>
          </a:p>
          <a:p>
            <a:pPr>
              <a:defRPr/>
            </a:pPr>
            <a:r>
              <a:rPr lang="en-US" sz="3600" dirty="0"/>
              <a:t>Sexual Orientation</a:t>
            </a:r>
          </a:p>
          <a:p>
            <a:pPr lvl="1">
              <a:lnSpc>
                <a:spcPct val="90000"/>
              </a:lnSpc>
              <a:defRPr/>
            </a:pPr>
            <a:r>
              <a:rPr lang="en-US" sz="3300" dirty="0"/>
              <a:t>92% Heterosexual </a:t>
            </a:r>
          </a:p>
          <a:p>
            <a:pPr lvl="1">
              <a:lnSpc>
                <a:spcPct val="90000"/>
              </a:lnSpc>
              <a:defRPr/>
            </a:pPr>
            <a:r>
              <a:rPr lang="en-US" sz="3300" dirty="0"/>
              <a:t>5% Gay/Lesbian</a:t>
            </a:r>
          </a:p>
          <a:p>
            <a:pPr lvl="1">
              <a:lnSpc>
                <a:spcPct val="90000"/>
              </a:lnSpc>
              <a:defRPr/>
            </a:pPr>
            <a:r>
              <a:rPr lang="en-US" sz="3300" dirty="0"/>
              <a:t>2% Bisexual </a:t>
            </a:r>
          </a:p>
          <a:p>
            <a:pPr lvl="1">
              <a:lnSpc>
                <a:spcPct val="90000"/>
              </a:lnSpc>
              <a:defRPr/>
            </a:pPr>
            <a:r>
              <a:rPr lang="en-US" sz="3300" dirty="0"/>
              <a:t>1% Asexual</a:t>
            </a:r>
          </a:p>
          <a:p>
            <a:pPr marL="457200" lvl="1" indent="0">
              <a:lnSpc>
                <a:spcPct val="90000"/>
              </a:lnSpc>
              <a:buNone/>
              <a:defRPr/>
            </a:pPr>
            <a:endParaRPr lang="en-US" sz="1500" dirty="0"/>
          </a:p>
          <a:p>
            <a:pPr>
              <a:defRPr/>
            </a:pPr>
            <a:r>
              <a:rPr lang="en-US" sz="3600" dirty="0"/>
              <a:t>Homelessness</a:t>
            </a:r>
          </a:p>
          <a:p>
            <a:pPr lvl="1">
              <a:defRPr/>
            </a:pPr>
            <a:r>
              <a:rPr lang="en-US" sz="3300" dirty="0"/>
              <a:t>7% Homeless in the past </a:t>
            </a:r>
            <a:r>
              <a:rPr lang="en-US" sz="3300" dirty="0" smtClean="0"/>
              <a:t>year</a:t>
            </a:r>
          </a:p>
          <a:p>
            <a:pPr>
              <a:defRPr/>
            </a:pPr>
            <a:endParaRPr lang="en-US" sz="1500" dirty="0"/>
          </a:p>
          <a:p>
            <a:pPr>
              <a:defRPr/>
            </a:pPr>
            <a:r>
              <a:rPr lang="en-US" sz="3600" dirty="0" smtClean="0"/>
              <a:t>Ethnicity</a:t>
            </a:r>
            <a:endParaRPr lang="en-US" sz="3600" dirty="0"/>
          </a:p>
          <a:p>
            <a:pPr lvl="1">
              <a:lnSpc>
                <a:spcPct val="90000"/>
              </a:lnSpc>
              <a:defRPr/>
            </a:pPr>
            <a:r>
              <a:rPr lang="en-US" sz="3300" dirty="0"/>
              <a:t>21% </a:t>
            </a:r>
            <a:r>
              <a:rPr lang="en-US" sz="3300" dirty="0" smtClean="0"/>
              <a:t>Hispanic/Latino</a:t>
            </a:r>
            <a:endParaRPr lang="en-US" sz="3300" dirty="0"/>
          </a:p>
        </p:txBody>
      </p:sp>
      <p:sp>
        <p:nvSpPr>
          <p:cNvPr id="3" name="Slide Number Placeholder 2"/>
          <p:cNvSpPr>
            <a:spLocks noGrp="1"/>
          </p:cNvSpPr>
          <p:nvPr>
            <p:ph type="sldNum" sz="quarter" idx="12"/>
          </p:nvPr>
        </p:nvSpPr>
        <p:spPr/>
        <p:txBody>
          <a:bodyPr/>
          <a:lstStyle/>
          <a:p>
            <a:fld id="{749BE1BF-F413-49FB-B441-1B7372CA2AFD}" type="slidenum">
              <a:rPr lang="en-US" smtClean="0"/>
              <a:t>7</a:t>
            </a:fld>
            <a:endParaRPr lang="en-US" dirty="0"/>
          </a:p>
        </p:txBody>
      </p:sp>
    </p:spTree>
    <p:extLst>
      <p:ext uri="{BB962C8B-B14F-4D97-AF65-F5344CB8AC3E}">
        <p14:creationId xmlns:p14="http://schemas.microsoft.com/office/powerpoint/2010/main" val="32699082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6200" y="76200"/>
            <a:ext cx="8991600" cy="1143000"/>
          </a:xfrm>
          <a:ln>
            <a:solidFill>
              <a:schemeClr val="accent1"/>
            </a:solidFill>
          </a:ln>
        </p:spPr>
        <p:txBody>
          <a:bodyPr>
            <a:noAutofit/>
          </a:bodyPr>
          <a:lstStyle/>
          <a:p>
            <a:r>
              <a:rPr lang="en-US" sz="4000" i="1" dirty="0" smtClean="0"/>
              <a:t>Member Disability/Health Conditions</a:t>
            </a:r>
            <a:endParaRPr lang="en-US" sz="4000" i="1"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527064547"/>
              </p:ext>
            </p:extLst>
          </p:nvPr>
        </p:nvGraphicFramePr>
        <p:xfrm>
          <a:off x="381000" y="1318879"/>
          <a:ext cx="8229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381000" y="6043279"/>
            <a:ext cx="8534400" cy="523220"/>
          </a:xfrm>
          <a:prstGeom prst="rect">
            <a:avLst/>
          </a:prstGeom>
          <a:noFill/>
          <a:ln>
            <a:solidFill>
              <a:schemeClr val="accent1"/>
            </a:solidFill>
          </a:ln>
        </p:spPr>
        <p:txBody>
          <a:bodyPr wrap="square" rtlCol="0">
            <a:spAutoFit/>
          </a:bodyPr>
          <a:lstStyle/>
          <a:p>
            <a:pPr marL="342900" indent="-342900">
              <a:buFont typeface="Wingdings" panose="05000000000000000000" pitchFamily="2" charset="2"/>
              <a:buChar char="Ø"/>
            </a:pPr>
            <a:r>
              <a:rPr lang="en-US" sz="2800" dirty="0" smtClean="0"/>
              <a:t>80% of members reported more than one condition </a:t>
            </a:r>
            <a:endParaRPr lang="en-US" sz="2800" dirty="0"/>
          </a:p>
        </p:txBody>
      </p:sp>
    </p:spTree>
    <p:extLst>
      <p:ext uri="{BB962C8B-B14F-4D97-AF65-F5344CB8AC3E}">
        <p14:creationId xmlns:p14="http://schemas.microsoft.com/office/powerpoint/2010/main" val="4736665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4406900"/>
            <a:ext cx="8000999" cy="1362075"/>
          </a:xfrm>
        </p:spPr>
        <p:txBody>
          <a:bodyPr>
            <a:normAutofit/>
          </a:bodyPr>
          <a:lstStyle/>
          <a:p>
            <a:r>
              <a:rPr lang="en-US" dirty="0" smtClean="0"/>
              <a:t>overall perception of one care</a:t>
            </a:r>
            <a:endParaRPr lang="en-US" dirty="0"/>
          </a:p>
        </p:txBody>
      </p:sp>
      <p:sp>
        <p:nvSpPr>
          <p:cNvPr id="5" name="Text Placeholder 4"/>
          <p:cNvSpPr>
            <a:spLocks noGrp="1"/>
          </p:cNvSpPr>
          <p:nvPr>
            <p:ph type="body" idx="1"/>
          </p:nvPr>
        </p:nvSpPr>
        <p:spPr/>
        <p:txBody>
          <a:bodyPr>
            <a:normAutofit/>
          </a:bodyPr>
          <a:lstStyle/>
          <a:p>
            <a:r>
              <a:rPr lang="en-US" sz="5400" dirty="0"/>
              <a:t>Key </a:t>
            </a:r>
            <a:r>
              <a:rPr lang="en-US" sz="5400" dirty="0" smtClean="0"/>
              <a:t>Findings</a:t>
            </a:r>
            <a:endParaRPr lang="en-US" sz="5400" dirty="0"/>
          </a:p>
        </p:txBody>
      </p:sp>
      <p:sp>
        <p:nvSpPr>
          <p:cNvPr id="2" name="Slide Number Placeholder 1"/>
          <p:cNvSpPr>
            <a:spLocks noGrp="1"/>
          </p:cNvSpPr>
          <p:nvPr>
            <p:ph type="sldNum" sz="quarter" idx="12"/>
          </p:nvPr>
        </p:nvSpPr>
        <p:spPr/>
        <p:txBody>
          <a:bodyPr/>
          <a:lstStyle/>
          <a:p>
            <a:fld id="{749BE1BF-F413-49FB-B441-1B7372CA2AFD}" type="slidenum">
              <a:rPr lang="en-US" smtClean="0"/>
              <a:t>9</a:t>
            </a:fld>
            <a:endParaRPr lang="en-US"/>
          </a:p>
        </p:txBody>
      </p:sp>
    </p:spTree>
    <p:extLst>
      <p:ext uri="{BB962C8B-B14F-4D97-AF65-F5344CB8AC3E}">
        <p14:creationId xmlns:p14="http://schemas.microsoft.com/office/powerpoint/2010/main" val="34454490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Default Design">
  <a:themeElements>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fontScheme name="3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6814</TotalTime>
  <Words>1718</Words>
  <Application>Microsoft Office PowerPoint</Application>
  <PresentationFormat>On-screen Show (4:3)</PresentationFormat>
  <Paragraphs>344</Paragraphs>
  <Slides>29</Slides>
  <Notes>29</Notes>
  <HiddenSlides>0</HiddenSlides>
  <MMClips>0</MMClips>
  <ScaleCrop>false</ScaleCrop>
  <HeadingPairs>
    <vt:vector size="4" baseType="variant">
      <vt:variant>
        <vt:lpstr>Theme</vt:lpstr>
      </vt:variant>
      <vt:variant>
        <vt:i4>2</vt:i4>
      </vt:variant>
      <vt:variant>
        <vt:lpstr>Slide Titles</vt:lpstr>
      </vt:variant>
      <vt:variant>
        <vt:i4>29</vt:i4>
      </vt:variant>
    </vt:vector>
  </HeadingPairs>
  <TitlesOfParts>
    <vt:vector size="31" baseType="lpstr">
      <vt:lpstr>Office Theme</vt:lpstr>
      <vt:lpstr>3_Default Design</vt:lpstr>
      <vt:lpstr>Findings from the  One Care Member Experience Survey 2014 </vt:lpstr>
      <vt:lpstr>Presentation Overview</vt:lpstr>
      <vt:lpstr>Overall Goals of the OC-MES</vt:lpstr>
      <vt:lpstr>One Care Member Experience Survey</vt:lpstr>
      <vt:lpstr>OC-MES Domains (Topics)</vt:lpstr>
      <vt:lpstr>Responding Members</vt:lpstr>
      <vt:lpstr>Demographic Characteristics – Responding Members</vt:lpstr>
      <vt:lpstr>Member Disability/Health Conditions</vt:lpstr>
      <vt:lpstr>overall perception of one care</vt:lpstr>
      <vt:lpstr>Member satisfaction with One Care is high</vt:lpstr>
      <vt:lpstr>Majority of members  plan to stay in One Care</vt:lpstr>
      <vt:lpstr>Experience with the care team</vt:lpstr>
      <vt:lpstr>Most members have met  and are satisfied with their PCP</vt:lpstr>
      <vt:lpstr>Just over half of members reported meeting with a Care Coordinator</vt:lpstr>
      <vt:lpstr>Many members were unsure if they need/want or had been offered a LTS Coordinator</vt:lpstr>
      <vt:lpstr>Satisfaction was high among members who met with LTS Coordinator </vt:lpstr>
      <vt:lpstr>Experience with Assessment and care planning process</vt:lpstr>
      <vt:lpstr>63% of members reported that they had an assessment of their needs</vt:lpstr>
      <vt:lpstr>More members reported being asked about medical needs compared to LTSS needs</vt:lpstr>
      <vt:lpstr> Only 38% of members reported having an individual care plan (ICP) </vt:lpstr>
      <vt:lpstr>Getting care under one care</vt:lpstr>
      <vt:lpstr>OC-MES asked members if their needs for medical services and LTSS were being met under One Care </vt:lpstr>
      <vt:lpstr>Needs and unmet needs for specific medical  services and LTSS</vt:lpstr>
      <vt:lpstr>Overall, there were few differences in rates of unmet need by member characteristics</vt:lpstr>
      <vt:lpstr>A bit more on unmet needs</vt:lpstr>
      <vt:lpstr>Summary Findings</vt:lpstr>
      <vt:lpstr>Summary Findings</vt:lpstr>
      <vt:lpstr>Recommendations</vt:lpstr>
      <vt:lpstr>Recommendations (con’t.)</vt:lpstr>
    </vt:vector>
  </TitlesOfParts>
  <Company>UMASS Medical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Findings from the One Care Member Experience Survey (2014)</dc:title>
  <dc:creator>Fishman, Jennie</dc:creator>
  <cp:lastModifiedBy>Jenna</cp:lastModifiedBy>
  <cp:revision>202</cp:revision>
  <cp:lastPrinted>2015-05-28T15:29:46Z</cp:lastPrinted>
  <dcterms:created xsi:type="dcterms:W3CDTF">2015-05-11T14:18:17Z</dcterms:created>
  <dcterms:modified xsi:type="dcterms:W3CDTF">2017-10-30T14:17:35Z</dcterms:modified>
</cp:coreProperties>
</file>