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61" r:id="rId3"/>
    <p:sldId id="263"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324" y="4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092247-B06A-49BA-BD45-630CA8B35A6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2712C7D-70F4-486B-A020-C80972AE6AEE}">
      <dgm:prSet/>
      <dgm:spPr/>
      <dgm:t>
        <a:bodyPr/>
        <a:lstStyle/>
        <a:p>
          <a:r>
            <a:rPr lang="en-US" altLang="en-US" b="1" dirty="0" smtClean="0"/>
            <a:t>Survey #2:  May – December 2014 </a:t>
          </a:r>
          <a:br>
            <a:rPr lang="en-US" altLang="en-US" b="1" dirty="0" smtClean="0"/>
          </a:br>
          <a:r>
            <a:rPr lang="en-US" altLang="en-US" b="1" dirty="0" smtClean="0"/>
            <a:t>(English and Spanish)</a:t>
          </a:r>
          <a:endParaRPr lang="en-US" altLang="en-US" b="1" dirty="0"/>
        </a:p>
      </dgm:t>
    </dgm:pt>
    <dgm:pt modelId="{AFA2551B-9709-4F77-A34C-F70D2A62C011}" type="parTrans" cxnId="{4A68DC9D-00FD-4439-82BF-FBB29C17F216}">
      <dgm:prSet/>
      <dgm:spPr/>
      <dgm:t>
        <a:bodyPr/>
        <a:lstStyle/>
        <a:p>
          <a:endParaRPr lang="en-US"/>
        </a:p>
      </dgm:t>
    </dgm:pt>
    <dgm:pt modelId="{30A19CD9-75BD-48D4-AD43-1D8B4DEA16FB}" type="sibTrans" cxnId="{4A68DC9D-00FD-4439-82BF-FBB29C17F216}">
      <dgm:prSet/>
      <dgm:spPr/>
      <dgm:t>
        <a:bodyPr/>
        <a:lstStyle/>
        <a:p>
          <a:endParaRPr lang="en-US"/>
        </a:p>
      </dgm:t>
    </dgm:pt>
    <dgm:pt modelId="{D9FF08E6-FA68-4155-9B35-B1B2E6B54AF8}">
      <dgm:prSet/>
      <dgm:spPr/>
      <dgm:t>
        <a:bodyPr/>
        <a:lstStyle/>
        <a:p>
          <a:r>
            <a:rPr lang="en-US" altLang="en-US" b="0" dirty="0" smtClean="0"/>
            <a:t>Deployment began June 2014</a:t>
          </a:r>
        </a:p>
      </dgm:t>
    </dgm:pt>
    <dgm:pt modelId="{D34635B6-4EE2-4064-9946-6B59C4031649}" type="parTrans" cxnId="{02D2F72C-C650-4D89-8AAC-B6B9DEA1BD7E}">
      <dgm:prSet/>
      <dgm:spPr/>
      <dgm:t>
        <a:bodyPr/>
        <a:lstStyle/>
        <a:p>
          <a:endParaRPr lang="en-US"/>
        </a:p>
      </dgm:t>
    </dgm:pt>
    <dgm:pt modelId="{44AE73DD-AB27-4A38-96EA-BF388A336F4F}" type="sibTrans" cxnId="{02D2F72C-C650-4D89-8AAC-B6B9DEA1BD7E}">
      <dgm:prSet/>
      <dgm:spPr/>
      <dgm:t>
        <a:bodyPr/>
        <a:lstStyle/>
        <a:p>
          <a:endParaRPr lang="en-US"/>
        </a:p>
      </dgm:t>
    </dgm:pt>
    <dgm:pt modelId="{2A3DC9B0-B677-4CFF-92A3-871E8F84940C}">
      <dgm:prSet/>
      <dgm:spPr/>
      <dgm:t>
        <a:bodyPr/>
        <a:lstStyle/>
        <a:p>
          <a:r>
            <a:rPr lang="en-US" altLang="en-US" b="0" dirty="0" smtClean="0"/>
            <a:t>Current response rate = 12.5% (seeking 50% response rate)</a:t>
          </a:r>
          <a:endParaRPr lang="en-US" altLang="en-US" b="0" dirty="0"/>
        </a:p>
      </dgm:t>
    </dgm:pt>
    <dgm:pt modelId="{5CC588B6-C0DA-4B47-9B50-4AD9C5A18C9C}" type="parTrans" cxnId="{CDFF1EE2-9817-45B4-8B0E-F85182AD38F3}">
      <dgm:prSet/>
      <dgm:spPr/>
      <dgm:t>
        <a:bodyPr/>
        <a:lstStyle/>
        <a:p>
          <a:endParaRPr lang="en-US"/>
        </a:p>
      </dgm:t>
    </dgm:pt>
    <dgm:pt modelId="{FE2B19BE-9A3B-4E28-B244-E5818F6D0305}" type="sibTrans" cxnId="{CDFF1EE2-9817-45B4-8B0E-F85182AD38F3}">
      <dgm:prSet/>
      <dgm:spPr/>
      <dgm:t>
        <a:bodyPr/>
        <a:lstStyle/>
        <a:p>
          <a:endParaRPr lang="en-US"/>
        </a:p>
      </dgm:t>
    </dgm:pt>
    <dgm:pt modelId="{5F3932F5-FE94-471E-9E2C-570D5E1ACECE}">
      <dgm:prSet/>
      <dgm:spPr/>
      <dgm:t>
        <a:bodyPr/>
        <a:lstStyle/>
        <a:p>
          <a:r>
            <a:rPr lang="en-US" altLang="en-US" b="0" dirty="0" smtClean="0"/>
            <a:t>More comprehensive survey on continuity of care; assessments and care plans; </a:t>
          </a:r>
          <a:r>
            <a:rPr lang="en-US" altLang="en-US" b="0" dirty="0" smtClean="0">
              <a:solidFill>
                <a:schemeClr val="tx1"/>
              </a:solidFill>
            </a:rPr>
            <a:t>experience using care/services; </a:t>
          </a:r>
          <a:r>
            <a:rPr lang="en-US" altLang="en-US" b="0" dirty="0" smtClean="0"/>
            <a:t>Care Coordinator/LTS Coordinator experience; successes/problems</a:t>
          </a:r>
          <a:endParaRPr lang="en-US" altLang="en-US" b="0" dirty="0"/>
        </a:p>
      </dgm:t>
    </dgm:pt>
    <dgm:pt modelId="{C6979F60-A9CB-4F78-B49E-B6A36B3A1485}" type="parTrans" cxnId="{EA763566-C880-40B7-AF1F-3B221C5F8B2A}">
      <dgm:prSet/>
      <dgm:spPr/>
      <dgm:t>
        <a:bodyPr/>
        <a:lstStyle/>
        <a:p>
          <a:endParaRPr lang="en-US"/>
        </a:p>
      </dgm:t>
    </dgm:pt>
    <dgm:pt modelId="{6CBA4F7D-6F39-462C-AA7C-21CC63DDAB97}" type="sibTrans" cxnId="{EA763566-C880-40B7-AF1F-3B221C5F8B2A}">
      <dgm:prSet/>
      <dgm:spPr/>
      <dgm:t>
        <a:bodyPr/>
        <a:lstStyle/>
        <a:p>
          <a:endParaRPr lang="en-US"/>
        </a:p>
      </dgm:t>
    </dgm:pt>
    <dgm:pt modelId="{28ECB0E2-8019-4EC9-9488-9D399D2493BC}">
      <dgm:prSet/>
      <dgm:spPr/>
      <dgm:t>
        <a:bodyPr/>
        <a:lstStyle/>
        <a:p>
          <a:r>
            <a:rPr lang="en-US" altLang="en-US" b="0" dirty="0" smtClean="0"/>
            <a:t>2</a:t>
          </a:r>
          <a:r>
            <a:rPr lang="en-US" altLang="en-US" b="0" baseline="30000" dirty="0" smtClean="0"/>
            <a:t>nd</a:t>
          </a:r>
          <a:r>
            <a:rPr lang="en-US" altLang="en-US" b="0" dirty="0" smtClean="0"/>
            <a:t> mailing sent last week</a:t>
          </a:r>
        </a:p>
      </dgm:t>
    </dgm:pt>
    <dgm:pt modelId="{81E94835-76CE-4AAD-A9CE-8FA2E6C57FFD}" type="parTrans" cxnId="{32130420-0E1B-4ECB-9A3B-46426DB33C42}">
      <dgm:prSet/>
      <dgm:spPr/>
      <dgm:t>
        <a:bodyPr/>
        <a:lstStyle/>
        <a:p>
          <a:endParaRPr lang="en-US"/>
        </a:p>
      </dgm:t>
    </dgm:pt>
    <dgm:pt modelId="{81FB7E8B-6A82-4DF4-9437-4EDA6EEA4FD8}" type="sibTrans" cxnId="{32130420-0E1B-4ECB-9A3B-46426DB33C42}">
      <dgm:prSet/>
      <dgm:spPr/>
      <dgm:t>
        <a:bodyPr/>
        <a:lstStyle/>
        <a:p>
          <a:endParaRPr lang="en-US"/>
        </a:p>
      </dgm:t>
    </dgm:pt>
    <dgm:pt modelId="{6817A469-415A-4DD9-BAC4-D8EF550202B7}">
      <dgm:prSet/>
      <dgm:spPr/>
      <dgm:t>
        <a:bodyPr/>
        <a:lstStyle/>
        <a:p>
          <a:r>
            <a:rPr lang="en-US" altLang="en-US" b="0" dirty="0" smtClean="0"/>
            <a:t>1</a:t>
          </a:r>
          <a:r>
            <a:rPr lang="en-US" altLang="en-US" b="0" baseline="30000" dirty="0" smtClean="0"/>
            <a:t>st</a:t>
          </a:r>
          <a:r>
            <a:rPr lang="en-US" altLang="en-US" b="0" dirty="0" smtClean="0"/>
            <a:t> mailing late June</a:t>
          </a:r>
        </a:p>
      </dgm:t>
    </dgm:pt>
    <dgm:pt modelId="{D6071A85-67DE-4AF5-871F-F91435E9C41F}" type="parTrans" cxnId="{0073B66A-73F8-469C-A2ED-C823259E5EBA}">
      <dgm:prSet/>
      <dgm:spPr/>
      <dgm:t>
        <a:bodyPr/>
        <a:lstStyle/>
        <a:p>
          <a:endParaRPr lang="en-US"/>
        </a:p>
      </dgm:t>
    </dgm:pt>
    <dgm:pt modelId="{5D5B7979-2CC9-42C9-BEEA-FAC4AFFB3BEF}" type="sibTrans" cxnId="{0073B66A-73F8-469C-A2ED-C823259E5EBA}">
      <dgm:prSet/>
      <dgm:spPr/>
      <dgm:t>
        <a:bodyPr/>
        <a:lstStyle/>
        <a:p>
          <a:endParaRPr lang="en-US"/>
        </a:p>
      </dgm:t>
    </dgm:pt>
    <dgm:pt modelId="{65731C02-99E0-46FB-8763-89DA193D666C}">
      <dgm:prSet/>
      <dgm:spPr/>
      <dgm:t>
        <a:bodyPr/>
        <a:lstStyle/>
        <a:p>
          <a:r>
            <a:rPr lang="en-US" altLang="en-US" b="0" dirty="0" smtClean="0"/>
            <a:t>Phone calls starting 7/28</a:t>
          </a:r>
        </a:p>
      </dgm:t>
    </dgm:pt>
    <dgm:pt modelId="{B0B74451-DB9B-4C25-9BA8-08F57B03411A}" type="parTrans" cxnId="{B170B641-7075-4550-B528-8539BA843656}">
      <dgm:prSet/>
      <dgm:spPr/>
      <dgm:t>
        <a:bodyPr/>
        <a:lstStyle/>
        <a:p>
          <a:endParaRPr lang="en-US"/>
        </a:p>
      </dgm:t>
    </dgm:pt>
    <dgm:pt modelId="{934608F3-09EB-459A-87C2-43F828CF6836}" type="sibTrans" cxnId="{B170B641-7075-4550-B528-8539BA843656}">
      <dgm:prSet/>
      <dgm:spPr/>
      <dgm:t>
        <a:bodyPr/>
        <a:lstStyle/>
        <a:p>
          <a:endParaRPr lang="en-US"/>
        </a:p>
      </dgm:t>
    </dgm:pt>
    <dgm:pt modelId="{19BFE56C-5580-4A2F-B56D-A950B616C067}" type="pres">
      <dgm:prSet presAssocID="{9D092247-B06A-49BA-BD45-630CA8B35A66}" presName="linear" presStyleCnt="0">
        <dgm:presLayoutVars>
          <dgm:dir/>
          <dgm:animLvl val="lvl"/>
          <dgm:resizeHandles val="exact"/>
        </dgm:presLayoutVars>
      </dgm:prSet>
      <dgm:spPr/>
      <dgm:t>
        <a:bodyPr/>
        <a:lstStyle/>
        <a:p>
          <a:endParaRPr lang="en-US"/>
        </a:p>
      </dgm:t>
    </dgm:pt>
    <dgm:pt modelId="{258C33F0-B027-4F93-93C5-D219DB28BDA9}" type="pres">
      <dgm:prSet presAssocID="{32712C7D-70F4-486B-A020-C80972AE6AEE}" presName="parentLin" presStyleCnt="0"/>
      <dgm:spPr/>
    </dgm:pt>
    <dgm:pt modelId="{16A201A1-82A2-45F8-AC35-6660AEFA468F}" type="pres">
      <dgm:prSet presAssocID="{32712C7D-70F4-486B-A020-C80972AE6AEE}" presName="parentLeftMargin" presStyleLbl="node1" presStyleIdx="0" presStyleCnt="1"/>
      <dgm:spPr/>
      <dgm:t>
        <a:bodyPr/>
        <a:lstStyle/>
        <a:p>
          <a:endParaRPr lang="en-US"/>
        </a:p>
      </dgm:t>
    </dgm:pt>
    <dgm:pt modelId="{047DA9EF-CB75-41FB-B6A8-37432DF1C1D9}" type="pres">
      <dgm:prSet presAssocID="{32712C7D-70F4-486B-A020-C80972AE6AEE}" presName="parentText" presStyleLbl="node1" presStyleIdx="0" presStyleCnt="1" custScaleX="100001">
        <dgm:presLayoutVars>
          <dgm:chMax val="0"/>
          <dgm:bulletEnabled val="1"/>
        </dgm:presLayoutVars>
      </dgm:prSet>
      <dgm:spPr/>
      <dgm:t>
        <a:bodyPr/>
        <a:lstStyle/>
        <a:p>
          <a:endParaRPr lang="en-US"/>
        </a:p>
      </dgm:t>
    </dgm:pt>
    <dgm:pt modelId="{964524E4-EA1C-44AE-BBF4-ECD2DC6C6B7A}" type="pres">
      <dgm:prSet presAssocID="{32712C7D-70F4-486B-A020-C80972AE6AEE}" presName="negativeSpace" presStyleCnt="0"/>
      <dgm:spPr/>
    </dgm:pt>
    <dgm:pt modelId="{0CBD52EE-D6AB-4F4A-A450-7681D2632EE2}" type="pres">
      <dgm:prSet presAssocID="{32712C7D-70F4-486B-A020-C80972AE6AEE}" presName="childText" presStyleLbl="conFgAcc1" presStyleIdx="0" presStyleCnt="1">
        <dgm:presLayoutVars>
          <dgm:bulletEnabled val="1"/>
        </dgm:presLayoutVars>
      </dgm:prSet>
      <dgm:spPr/>
      <dgm:t>
        <a:bodyPr/>
        <a:lstStyle/>
        <a:p>
          <a:endParaRPr lang="en-US"/>
        </a:p>
      </dgm:t>
    </dgm:pt>
  </dgm:ptLst>
  <dgm:cxnLst>
    <dgm:cxn modelId="{32130420-0E1B-4ECB-9A3B-46426DB33C42}" srcId="{D9FF08E6-FA68-4155-9B35-B1B2E6B54AF8}" destId="{28ECB0E2-8019-4EC9-9488-9D399D2493BC}" srcOrd="1" destOrd="0" parTransId="{81E94835-76CE-4AAD-A9CE-8FA2E6C57FFD}" sibTransId="{81FB7E8B-6A82-4DF4-9437-4EDA6EEA4FD8}"/>
    <dgm:cxn modelId="{EC23FEEF-AAEF-41BC-BEA4-7607BFAD49B8}" type="presOf" srcId="{D9FF08E6-FA68-4155-9B35-B1B2E6B54AF8}" destId="{0CBD52EE-D6AB-4F4A-A450-7681D2632EE2}" srcOrd="0" destOrd="0" presId="urn:microsoft.com/office/officeart/2005/8/layout/list1"/>
    <dgm:cxn modelId="{8EB10185-848A-4A49-B534-3E34F7EFEF1B}" type="presOf" srcId="{9D092247-B06A-49BA-BD45-630CA8B35A66}" destId="{19BFE56C-5580-4A2F-B56D-A950B616C067}" srcOrd="0" destOrd="0" presId="urn:microsoft.com/office/officeart/2005/8/layout/list1"/>
    <dgm:cxn modelId="{9EC1AF1F-69DA-4027-AC0C-88C085AA0836}" type="presOf" srcId="{65731C02-99E0-46FB-8763-89DA193D666C}" destId="{0CBD52EE-D6AB-4F4A-A450-7681D2632EE2}" srcOrd="0" destOrd="3" presId="urn:microsoft.com/office/officeart/2005/8/layout/list1"/>
    <dgm:cxn modelId="{276E72ED-3A91-42D3-8A64-B209E8851FB8}" type="presOf" srcId="{6817A469-415A-4DD9-BAC4-D8EF550202B7}" destId="{0CBD52EE-D6AB-4F4A-A450-7681D2632EE2}" srcOrd="0" destOrd="1" presId="urn:microsoft.com/office/officeart/2005/8/layout/list1"/>
    <dgm:cxn modelId="{2C2E7294-8A47-4AA8-9319-7E115B85AC25}" type="presOf" srcId="{2A3DC9B0-B677-4CFF-92A3-871E8F84940C}" destId="{0CBD52EE-D6AB-4F4A-A450-7681D2632EE2}" srcOrd="0" destOrd="4" presId="urn:microsoft.com/office/officeart/2005/8/layout/list1"/>
    <dgm:cxn modelId="{EB8ABBA5-2D3A-49A1-8141-FA9019D69CA2}" type="presOf" srcId="{5F3932F5-FE94-471E-9E2C-570D5E1ACECE}" destId="{0CBD52EE-D6AB-4F4A-A450-7681D2632EE2}" srcOrd="0" destOrd="5" presId="urn:microsoft.com/office/officeart/2005/8/layout/list1"/>
    <dgm:cxn modelId="{4A68DC9D-00FD-4439-82BF-FBB29C17F216}" srcId="{9D092247-B06A-49BA-BD45-630CA8B35A66}" destId="{32712C7D-70F4-486B-A020-C80972AE6AEE}" srcOrd="0" destOrd="0" parTransId="{AFA2551B-9709-4F77-A34C-F70D2A62C011}" sibTransId="{30A19CD9-75BD-48D4-AD43-1D8B4DEA16FB}"/>
    <dgm:cxn modelId="{EA763566-C880-40B7-AF1F-3B221C5F8B2A}" srcId="{32712C7D-70F4-486B-A020-C80972AE6AEE}" destId="{5F3932F5-FE94-471E-9E2C-570D5E1ACECE}" srcOrd="2" destOrd="0" parTransId="{C6979F60-A9CB-4F78-B49E-B6A36B3A1485}" sibTransId="{6CBA4F7D-6F39-462C-AA7C-21CC63DDAB97}"/>
    <dgm:cxn modelId="{93B98B80-1286-46F9-9155-650FF12A7CDA}" type="presOf" srcId="{28ECB0E2-8019-4EC9-9488-9D399D2493BC}" destId="{0CBD52EE-D6AB-4F4A-A450-7681D2632EE2}" srcOrd="0" destOrd="2" presId="urn:microsoft.com/office/officeart/2005/8/layout/list1"/>
    <dgm:cxn modelId="{B0B97F24-D359-467D-98D7-9B692303CA88}" type="presOf" srcId="{32712C7D-70F4-486B-A020-C80972AE6AEE}" destId="{16A201A1-82A2-45F8-AC35-6660AEFA468F}" srcOrd="0" destOrd="0" presId="urn:microsoft.com/office/officeart/2005/8/layout/list1"/>
    <dgm:cxn modelId="{6EBF0941-6B06-456F-8059-8EC08332CCB1}" type="presOf" srcId="{32712C7D-70F4-486B-A020-C80972AE6AEE}" destId="{047DA9EF-CB75-41FB-B6A8-37432DF1C1D9}" srcOrd="1" destOrd="0" presId="urn:microsoft.com/office/officeart/2005/8/layout/list1"/>
    <dgm:cxn modelId="{CDFF1EE2-9817-45B4-8B0E-F85182AD38F3}" srcId="{32712C7D-70F4-486B-A020-C80972AE6AEE}" destId="{2A3DC9B0-B677-4CFF-92A3-871E8F84940C}" srcOrd="1" destOrd="0" parTransId="{5CC588B6-C0DA-4B47-9B50-4AD9C5A18C9C}" sibTransId="{FE2B19BE-9A3B-4E28-B244-E5818F6D0305}"/>
    <dgm:cxn modelId="{B170B641-7075-4550-B528-8539BA843656}" srcId="{D9FF08E6-FA68-4155-9B35-B1B2E6B54AF8}" destId="{65731C02-99E0-46FB-8763-89DA193D666C}" srcOrd="2" destOrd="0" parTransId="{B0B74451-DB9B-4C25-9BA8-08F57B03411A}" sibTransId="{934608F3-09EB-459A-87C2-43F828CF6836}"/>
    <dgm:cxn modelId="{02D2F72C-C650-4D89-8AAC-B6B9DEA1BD7E}" srcId="{32712C7D-70F4-486B-A020-C80972AE6AEE}" destId="{D9FF08E6-FA68-4155-9B35-B1B2E6B54AF8}" srcOrd="0" destOrd="0" parTransId="{D34635B6-4EE2-4064-9946-6B59C4031649}" sibTransId="{44AE73DD-AB27-4A38-96EA-BF388A336F4F}"/>
    <dgm:cxn modelId="{0073B66A-73F8-469C-A2ED-C823259E5EBA}" srcId="{D9FF08E6-FA68-4155-9B35-B1B2E6B54AF8}" destId="{6817A469-415A-4DD9-BAC4-D8EF550202B7}" srcOrd="0" destOrd="0" parTransId="{D6071A85-67DE-4AF5-871F-F91435E9C41F}" sibTransId="{5D5B7979-2CC9-42C9-BEEA-FAC4AFFB3BEF}"/>
    <dgm:cxn modelId="{F0668223-29FC-426A-9DA4-AEC34ECEA828}" type="presParOf" srcId="{19BFE56C-5580-4A2F-B56D-A950B616C067}" destId="{258C33F0-B027-4F93-93C5-D219DB28BDA9}" srcOrd="0" destOrd="0" presId="urn:microsoft.com/office/officeart/2005/8/layout/list1"/>
    <dgm:cxn modelId="{058ECAAF-669C-4079-A704-AD97CCFD65A1}" type="presParOf" srcId="{258C33F0-B027-4F93-93C5-D219DB28BDA9}" destId="{16A201A1-82A2-45F8-AC35-6660AEFA468F}" srcOrd="0" destOrd="0" presId="urn:microsoft.com/office/officeart/2005/8/layout/list1"/>
    <dgm:cxn modelId="{9983B89B-5404-432A-9D3A-4A571C71A7BE}" type="presParOf" srcId="{258C33F0-B027-4F93-93C5-D219DB28BDA9}" destId="{047DA9EF-CB75-41FB-B6A8-37432DF1C1D9}" srcOrd="1" destOrd="0" presId="urn:microsoft.com/office/officeart/2005/8/layout/list1"/>
    <dgm:cxn modelId="{B88AB979-D7E2-44AB-B3F5-03BBAD5638D5}" type="presParOf" srcId="{19BFE56C-5580-4A2F-B56D-A950B616C067}" destId="{964524E4-EA1C-44AE-BBF4-ECD2DC6C6B7A}" srcOrd="1" destOrd="0" presId="urn:microsoft.com/office/officeart/2005/8/layout/list1"/>
    <dgm:cxn modelId="{2F67134C-58BE-4AB8-BAAB-573690912090}" type="presParOf" srcId="{19BFE56C-5580-4A2F-B56D-A950B616C067}" destId="{0CBD52EE-D6AB-4F4A-A450-7681D2632EE2}"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D52EE-D6AB-4F4A-A450-7681D2632EE2}">
      <dsp:nvSpPr>
        <dsp:cNvPr id="0" name=""/>
        <dsp:cNvSpPr/>
      </dsp:nvSpPr>
      <dsp:spPr>
        <a:xfrm>
          <a:off x="0" y="416129"/>
          <a:ext cx="8382000" cy="45045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536" tIns="541528" rIns="650536" bIns="184912" numCol="1" spcCol="1270" anchor="t" anchorCtr="0">
          <a:noAutofit/>
        </a:bodyPr>
        <a:lstStyle/>
        <a:p>
          <a:pPr marL="228600" lvl="1" indent="-228600" algn="l" defTabSz="1155700">
            <a:lnSpc>
              <a:spcPct val="90000"/>
            </a:lnSpc>
            <a:spcBef>
              <a:spcPct val="0"/>
            </a:spcBef>
            <a:spcAft>
              <a:spcPct val="15000"/>
            </a:spcAft>
            <a:buChar char="••"/>
          </a:pPr>
          <a:r>
            <a:rPr lang="en-US" altLang="en-US" sz="2600" b="0" kern="1200" dirty="0" smtClean="0"/>
            <a:t>Deployment began June 2014</a:t>
          </a:r>
        </a:p>
        <a:p>
          <a:pPr marL="457200" lvl="2" indent="-228600" algn="l" defTabSz="1155700">
            <a:lnSpc>
              <a:spcPct val="90000"/>
            </a:lnSpc>
            <a:spcBef>
              <a:spcPct val="0"/>
            </a:spcBef>
            <a:spcAft>
              <a:spcPct val="15000"/>
            </a:spcAft>
            <a:buChar char="••"/>
          </a:pPr>
          <a:r>
            <a:rPr lang="en-US" altLang="en-US" sz="2600" b="0" kern="1200" dirty="0" smtClean="0"/>
            <a:t>1</a:t>
          </a:r>
          <a:r>
            <a:rPr lang="en-US" altLang="en-US" sz="2600" b="0" kern="1200" baseline="30000" dirty="0" smtClean="0"/>
            <a:t>st</a:t>
          </a:r>
          <a:r>
            <a:rPr lang="en-US" altLang="en-US" sz="2600" b="0" kern="1200" dirty="0" smtClean="0"/>
            <a:t> mailing late June</a:t>
          </a:r>
        </a:p>
        <a:p>
          <a:pPr marL="457200" lvl="2" indent="-228600" algn="l" defTabSz="1155700">
            <a:lnSpc>
              <a:spcPct val="90000"/>
            </a:lnSpc>
            <a:spcBef>
              <a:spcPct val="0"/>
            </a:spcBef>
            <a:spcAft>
              <a:spcPct val="15000"/>
            </a:spcAft>
            <a:buChar char="••"/>
          </a:pPr>
          <a:r>
            <a:rPr lang="en-US" altLang="en-US" sz="2600" b="0" kern="1200" dirty="0" smtClean="0"/>
            <a:t>2</a:t>
          </a:r>
          <a:r>
            <a:rPr lang="en-US" altLang="en-US" sz="2600" b="0" kern="1200" baseline="30000" dirty="0" smtClean="0"/>
            <a:t>nd</a:t>
          </a:r>
          <a:r>
            <a:rPr lang="en-US" altLang="en-US" sz="2600" b="0" kern="1200" dirty="0" smtClean="0"/>
            <a:t> mailing sent last week</a:t>
          </a:r>
        </a:p>
        <a:p>
          <a:pPr marL="457200" lvl="2" indent="-228600" algn="l" defTabSz="1155700">
            <a:lnSpc>
              <a:spcPct val="90000"/>
            </a:lnSpc>
            <a:spcBef>
              <a:spcPct val="0"/>
            </a:spcBef>
            <a:spcAft>
              <a:spcPct val="15000"/>
            </a:spcAft>
            <a:buChar char="••"/>
          </a:pPr>
          <a:r>
            <a:rPr lang="en-US" altLang="en-US" sz="2600" b="0" kern="1200" dirty="0" smtClean="0"/>
            <a:t>Phone calls starting 7/28</a:t>
          </a:r>
        </a:p>
        <a:p>
          <a:pPr marL="228600" lvl="1" indent="-228600" algn="l" defTabSz="1155700">
            <a:lnSpc>
              <a:spcPct val="90000"/>
            </a:lnSpc>
            <a:spcBef>
              <a:spcPct val="0"/>
            </a:spcBef>
            <a:spcAft>
              <a:spcPct val="15000"/>
            </a:spcAft>
            <a:buChar char="••"/>
          </a:pPr>
          <a:r>
            <a:rPr lang="en-US" altLang="en-US" sz="2600" b="0" kern="1200" dirty="0" smtClean="0"/>
            <a:t>Current response rate = 12.5% (seeking 50% response rate)</a:t>
          </a:r>
          <a:endParaRPr lang="en-US" altLang="en-US" sz="2600" b="0" kern="1200" dirty="0"/>
        </a:p>
        <a:p>
          <a:pPr marL="228600" lvl="1" indent="-228600" algn="l" defTabSz="1155700">
            <a:lnSpc>
              <a:spcPct val="90000"/>
            </a:lnSpc>
            <a:spcBef>
              <a:spcPct val="0"/>
            </a:spcBef>
            <a:spcAft>
              <a:spcPct val="15000"/>
            </a:spcAft>
            <a:buChar char="••"/>
          </a:pPr>
          <a:r>
            <a:rPr lang="en-US" altLang="en-US" sz="2600" b="0" kern="1200" dirty="0" smtClean="0"/>
            <a:t>More comprehensive survey on continuity of care; assessments and care plans; </a:t>
          </a:r>
          <a:r>
            <a:rPr lang="en-US" altLang="en-US" sz="2600" b="0" kern="1200" dirty="0" smtClean="0">
              <a:solidFill>
                <a:schemeClr val="tx1"/>
              </a:solidFill>
            </a:rPr>
            <a:t>experience using care/services; </a:t>
          </a:r>
          <a:r>
            <a:rPr lang="en-US" altLang="en-US" sz="2600" b="0" kern="1200" dirty="0" smtClean="0"/>
            <a:t>Care Coordinator/LTS Coordinator experience; successes/problems</a:t>
          </a:r>
          <a:endParaRPr lang="en-US" altLang="en-US" sz="2600" b="0" kern="1200" dirty="0"/>
        </a:p>
      </dsp:txBody>
      <dsp:txXfrm>
        <a:off x="0" y="416129"/>
        <a:ext cx="8382000" cy="4504500"/>
      </dsp:txXfrm>
    </dsp:sp>
    <dsp:sp modelId="{047DA9EF-CB75-41FB-B6A8-37432DF1C1D9}">
      <dsp:nvSpPr>
        <dsp:cNvPr id="0" name=""/>
        <dsp:cNvSpPr/>
      </dsp:nvSpPr>
      <dsp:spPr>
        <a:xfrm>
          <a:off x="419100" y="32369"/>
          <a:ext cx="5867458" cy="7675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774" tIns="0" rIns="221774" bIns="0" numCol="1" spcCol="1270" anchor="ctr" anchorCtr="0">
          <a:noAutofit/>
        </a:bodyPr>
        <a:lstStyle/>
        <a:p>
          <a:pPr lvl="0" algn="l" defTabSz="1155700">
            <a:lnSpc>
              <a:spcPct val="90000"/>
            </a:lnSpc>
            <a:spcBef>
              <a:spcPct val="0"/>
            </a:spcBef>
            <a:spcAft>
              <a:spcPct val="35000"/>
            </a:spcAft>
          </a:pPr>
          <a:r>
            <a:rPr lang="en-US" altLang="en-US" sz="2600" b="1" kern="1200" dirty="0" smtClean="0"/>
            <a:t>Survey #2:  May – December 2014 </a:t>
          </a:r>
          <a:br>
            <a:rPr lang="en-US" altLang="en-US" sz="2600" b="1" kern="1200" dirty="0" smtClean="0"/>
          </a:br>
          <a:r>
            <a:rPr lang="en-US" altLang="en-US" sz="2600" b="1" kern="1200" dirty="0" smtClean="0"/>
            <a:t>(English and Spanish)</a:t>
          </a:r>
          <a:endParaRPr lang="en-US" altLang="en-US" sz="2600" b="1" kern="1200" dirty="0"/>
        </a:p>
      </dsp:txBody>
      <dsp:txXfrm>
        <a:off x="456567" y="69836"/>
        <a:ext cx="5792524"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029E25-FB8B-48AB-A846-3BBA807DF9DD}" type="datetimeFigureOut">
              <a:rPr lang="en-US" smtClean="0"/>
              <a:t>10/30/2017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06E768-4F50-46D1-9079-4303D1607A64}" type="slidenum">
              <a:rPr lang="en-US" smtClean="0"/>
              <a:t>‹#›</a:t>
            </a:fld>
            <a:endParaRPr lang="en-US"/>
          </a:p>
        </p:txBody>
      </p:sp>
    </p:spTree>
    <p:extLst>
      <p:ext uri="{BB962C8B-B14F-4D97-AF65-F5344CB8AC3E}">
        <p14:creationId xmlns:p14="http://schemas.microsoft.com/office/powerpoint/2010/main" val="66945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4B1567B-1072-4CD3-A63D-51BEC67172BF}" type="datetime1">
              <a:rPr lang="en-US" smtClean="0"/>
              <a:t>10/30/2017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1EA6D28-ED3E-4E2E-A094-CF641B234ECE}"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34D554-93C7-49F6-A76E-139AD64323A4}"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573B95-7104-4095-B347-63A108C4D98F}"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575EB36-0BA2-4FFD-9225-88A75C7E3F81}"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61F1CEEF-4548-4C2B-B0AB-530394857350}" type="datetime1">
              <a:rPr lang="en-US" smtClean="0"/>
              <a:t>10/30/2017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1EA6D28-ED3E-4E2E-A094-CF641B234ECE}"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C22E1C0-77B7-489C-9B63-AB0ED6BD90D2}"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5BBF056-F8F5-4C97-A880-80218A769B4B}" type="datetime1">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A6D28-ED3E-4E2E-A094-CF641B234ECE}"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2B13757-2609-410F-8C68-B44DA80DF0D4}" type="datetime1">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A6D28-ED3E-4E2E-A094-CF641B234ECE}"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341CBA-F550-46FA-96A7-75FBAAB3E5F7}" type="datetime1">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A6D28-ED3E-4E2E-A094-CF641B234ECE}"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1F5E8F-20B0-4136-829B-E4157284DBFC}"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A2F84C-4CFE-41EA-BB27-A077BD5CF0C7}"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4091824-38C5-4A54-84CE-5F21A6E75298}" type="datetime1">
              <a:rPr lang="en-US" smtClean="0"/>
              <a:t>10/30/2017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1EA6D28-ED3E-4E2E-A094-CF641B234ECE}"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One Care Early Indicators Project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By: Olivia Richard, Implementation Council</a:t>
            </a:r>
          </a:p>
          <a:p>
            <a:r>
              <a:rPr lang="en-US" dirty="0" smtClean="0"/>
              <a:t>July 25, 2014</a:t>
            </a:r>
            <a:endParaRPr lang="en-US" dirty="0"/>
          </a:p>
        </p:txBody>
      </p:sp>
      <p:sp>
        <p:nvSpPr>
          <p:cNvPr id="4" name="Slide Number Placeholder 3"/>
          <p:cNvSpPr>
            <a:spLocks noGrp="1"/>
          </p:cNvSpPr>
          <p:nvPr>
            <p:ph type="sldNum" sz="quarter" idx="12"/>
          </p:nvPr>
        </p:nvSpPr>
        <p:spPr/>
        <p:txBody>
          <a:bodyPr/>
          <a:lstStyle/>
          <a:p>
            <a:fld id="{61EA6D28-ED3E-4E2E-A094-CF641B234ECE}" type="slidenum">
              <a:rPr lang="en-US" smtClean="0"/>
              <a:t>1</a:t>
            </a:fld>
            <a:endParaRPr lang="en-US"/>
          </a:p>
        </p:txBody>
      </p:sp>
    </p:spTree>
    <p:extLst>
      <p:ext uri="{BB962C8B-B14F-4D97-AF65-F5344CB8AC3E}">
        <p14:creationId xmlns:p14="http://schemas.microsoft.com/office/powerpoint/2010/main" val="198727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685800"/>
          </a:xfrm>
        </p:spPr>
        <p:txBody>
          <a:bodyPr/>
          <a:lstStyle/>
          <a:p>
            <a:r>
              <a:rPr lang="en-US" sz="2800" dirty="0" smtClean="0"/>
              <a:t>Survey Update</a:t>
            </a:r>
            <a:endParaRPr lang="en-US" sz="2800" dirty="0"/>
          </a:p>
        </p:txBody>
      </p:sp>
      <p:sp>
        <p:nvSpPr>
          <p:cNvPr id="4" name="Slide Number Placeholder 3"/>
          <p:cNvSpPr>
            <a:spLocks noGrp="1"/>
          </p:cNvSpPr>
          <p:nvPr>
            <p:ph type="sldNum" sz="quarter" idx="10"/>
          </p:nvPr>
        </p:nvSpPr>
        <p:spPr/>
        <p:txBody>
          <a:bodyPr/>
          <a:lstStyle/>
          <a:p>
            <a:pPr>
              <a:defRPr/>
            </a:pPr>
            <a:fld id="{DAEA4B19-0171-4632-87CC-E08591B4FCBE}" type="slidenum">
              <a:rPr lang="en-US" smtClean="0">
                <a:solidFill>
                  <a:srgbClr val="000066"/>
                </a:solidFill>
              </a:rPr>
              <a:pPr>
                <a:defRPr/>
              </a:pPr>
              <a:t>2</a:t>
            </a:fld>
            <a:endParaRPr lang="en-US" dirty="0">
              <a:solidFill>
                <a:srgbClr val="000066"/>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573797"/>
              </p:ext>
            </p:extLst>
          </p:nvPr>
        </p:nvGraphicFramePr>
        <p:xfrm>
          <a:off x="381000" y="1219200"/>
          <a:ext cx="8382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3118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Spread the Word!</a:t>
            </a:r>
            <a:endParaRPr lang="en-US" dirty="0"/>
          </a:p>
        </p:txBody>
      </p:sp>
      <p:sp>
        <p:nvSpPr>
          <p:cNvPr id="3" name="Slide Number Placeholder 2"/>
          <p:cNvSpPr>
            <a:spLocks noGrp="1"/>
          </p:cNvSpPr>
          <p:nvPr>
            <p:ph type="sldNum" sz="quarter" idx="12"/>
          </p:nvPr>
        </p:nvSpPr>
        <p:spPr/>
        <p:txBody>
          <a:bodyPr/>
          <a:lstStyle/>
          <a:p>
            <a:fld id="{61EA6D28-ED3E-4E2E-A094-CF641B234ECE}" type="slidenum">
              <a:rPr lang="en-US" smtClean="0"/>
              <a:t>3</a:t>
            </a:fld>
            <a:endParaRPr lang="en-US"/>
          </a:p>
        </p:txBody>
      </p:sp>
      <p:sp>
        <p:nvSpPr>
          <p:cNvPr id="4" name="Content Placeholder 3"/>
          <p:cNvSpPr>
            <a:spLocks noGrp="1"/>
          </p:cNvSpPr>
          <p:nvPr>
            <p:ph sz="quarter" idx="1"/>
          </p:nvPr>
        </p:nvSpPr>
        <p:spPr/>
        <p:txBody>
          <a:bodyPr>
            <a:normAutofit fontScale="92500"/>
          </a:bodyPr>
          <a:lstStyle/>
          <a:p>
            <a:r>
              <a:rPr lang="en-US" dirty="0" smtClean="0"/>
              <a:t>Handout – 1 page document</a:t>
            </a:r>
          </a:p>
          <a:p>
            <a:r>
              <a:rPr lang="en-US" dirty="0" smtClean="0"/>
              <a:t>Council request - include information in your newsletters and organization emails</a:t>
            </a:r>
          </a:p>
          <a:p>
            <a:r>
              <a:rPr lang="en-US" dirty="0" smtClean="0"/>
              <a:t>Sample language: </a:t>
            </a:r>
          </a:p>
          <a:p>
            <a:pPr lvl="1"/>
            <a:r>
              <a:rPr lang="en-US" dirty="0" smtClean="0"/>
              <a:t>Let us know how One Care is working for you.  You may receive a survey in the mail or receive a phone call from </a:t>
            </a:r>
            <a:r>
              <a:rPr lang="en-US" dirty="0" err="1" smtClean="0"/>
              <a:t>Umass</a:t>
            </a:r>
            <a:r>
              <a:rPr lang="en-US" dirty="0" smtClean="0"/>
              <a:t> Medical School asking you about your experiences as a member in One Care.  Your participation will help </a:t>
            </a:r>
            <a:r>
              <a:rPr lang="en-US" dirty="0" err="1" smtClean="0"/>
              <a:t>MassHealth</a:t>
            </a:r>
            <a:r>
              <a:rPr lang="en-US" dirty="0" smtClean="0"/>
              <a:t> and members of the Implementation Council to continue to improve your services.  You can share your experience by mailing back the survey or calling the phone number in the survey packet.</a:t>
            </a:r>
          </a:p>
          <a:p>
            <a:r>
              <a:rPr lang="en-US" dirty="0" smtClean="0"/>
              <a:t>Email Council chairs to let them know how you are promoting participation</a:t>
            </a:r>
          </a:p>
          <a:p>
            <a:pPr lvl="1"/>
            <a:endParaRPr lang="en-US" dirty="0"/>
          </a:p>
        </p:txBody>
      </p:sp>
    </p:spTree>
    <p:extLst>
      <p:ext uri="{BB962C8B-B14F-4D97-AF65-F5344CB8AC3E}">
        <p14:creationId xmlns:p14="http://schemas.microsoft.com/office/powerpoint/2010/main" val="405355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6416675" cy="762000"/>
          </a:xfrm>
        </p:spPr>
        <p:txBody>
          <a:bodyPr/>
          <a:lstStyle/>
          <a:p>
            <a:r>
              <a:rPr lang="en-US" sz="2800" dirty="0" smtClean="0"/>
              <a:t>Next Steps in EIP</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32549433"/>
              </p:ext>
            </p:extLst>
          </p:nvPr>
        </p:nvGraphicFramePr>
        <p:xfrm>
          <a:off x="381000" y="1676400"/>
          <a:ext cx="8381999" cy="2590800"/>
        </p:xfrm>
        <a:graphic>
          <a:graphicData uri="http://schemas.openxmlformats.org/drawingml/2006/table">
            <a:tbl>
              <a:tblPr firstRow="1" bandRow="1">
                <a:tableStyleId>{5C22544A-7EE6-4342-B048-85BDC9FD1C3A}</a:tableStyleId>
              </a:tblPr>
              <a:tblGrid>
                <a:gridCol w="2362200"/>
                <a:gridCol w="1524000"/>
                <a:gridCol w="4495799"/>
              </a:tblGrid>
              <a:tr h="431800">
                <a:tc>
                  <a:txBody>
                    <a:bodyPr/>
                    <a:lstStyle/>
                    <a:p>
                      <a:pPr algn="l"/>
                      <a:r>
                        <a:rPr lang="en-US" dirty="0" smtClean="0">
                          <a:solidFill>
                            <a:schemeClr val="bg1"/>
                          </a:solidFill>
                        </a:rPr>
                        <a:t>Planned</a:t>
                      </a:r>
                      <a:r>
                        <a:rPr lang="en-US" dirty="0" smtClean="0">
                          <a:solidFill>
                            <a:schemeClr val="tx1"/>
                          </a:solidFill>
                        </a:rPr>
                        <a:t> </a:t>
                      </a:r>
                      <a:r>
                        <a:rPr lang="en-US" dirty="0" smtClean="0"/>
                        <a:t>Timeframe</a:t>
                      </a:r>
                      <a:endParaRPr lang="en-US" dirty="0">
                        <a:solidFill>
                          <a:srgbClr val="FF0000"/>
                        </a:solidFill>
                      </a:endParaRPr>
                    </a:p>
                  </a:txBody>
                  <a:tcPr anchor="ctr"/>
                </a:tc>
                <a:tc>
                  <a:txBody>
                    <a:bodyPr/>
                    <a:lstStyle/>
                    <a:p>
                      <a:pPr algn="ctr"/>
                      <a:r>
                        <a:rPr lang="en-US" dirty="0" smtClean="0"/>
                        <a:t>Activity</a:t>
                      </a:r>
                      <a:endParaRPr lang="en-US" dirty="0"/>
                    </a:p>
                  </a:txBody>
                  <a:tcPr anchor="ctr"/>
                </a:tc>
                <a:tc>
                  <a:txBody>
                    <a:bodyPr/>
                    <a:lstStyle/>
                    <a:p>
                      <a:r>
                        <a:rPr lang="en-US" dirty="0" smtClean="0"/>
                        <a:t>Description</a:t>
                      </a:r>
                      <a:endParaRPr lang="en-US" dirty="0"/>
                    </a:p>
                  </a:txBody>
                  <a:tcPr anchor="ctr"/>
                </a:tc>
              </a:tr>
              <a:tr h="431800">
                <a:tc>
                  <a:txBody>
                    <a:bodyPr/>
                    <a:lstStyle/>
                    <a:p>
                      <a:pPr algn="l"/>
                      <a:r>
                        <a:rPr lang="en-US" sz="1600" dirty="0" smtClean="0"/>
                        <a:t>July </a:t>
                      </a:r>
                      <a:endParaRPr lang="en-US" sz="1600" dirty="0"/>
                    </a:p>
                  </a:txBody>
                  <a:tcPr anchor="ctr"/>
                </a:tc>
                <a:tc>
                  <a:txBody>
                    <a:bodyPr/>
                    <a:lstStyle/>
                    <a:p>
                      <a:pPr algn="ctr"/>
                      <a:r>
                        <a:rPr lang="en-US" sz="1600" b="1" dirty="0" smtClean="0"/>
                        <a:t>Report</a:t>
                      </a:r>
                      <a:endParaRPr lang="en-US" sz="1600" b="1" dirty="0"/>
                    </a:p>
                  </a:txBody>
                  <a:tcPr anchor="ctr"/>
                </a:tc>
                <a:tc>
                  <a:txBody>
                    <a:bodyPr/>
                    <a:lstStyle/>
                    <a:p>
                      <a:r>
                        <a:rPr lang="en-US" sz="1600" dirty="0" smtClean="0"/>
                        <a:t>Final EIP focus groups report</a:t>
                      </a:r>
                      <a:endParaRPr lang="en-US" sz="1600" dirty="0"/>
                    </a:p>
                  </a:txBody>
                  <a:tcPr anchor="ctr"/>
                </a:tc>
              </a:tr>
              <a:tr h="431800">
                <a:tc>
                  <a:txBody>
                    <a:bodyPr/>
                    <a:lstStyle/>
                    <a:p>
                      <a:pPr algn="l"/>
                      <a:r>
                        <a:rPr lang="en-US" sz="1600" dirty="0" smtClean="0"/>
                        <a:t>August</a:t>
                      </a:r>
                      <a:endParaRPr lang="en-US" sz="1600" dirty="0"/>
                    </a:p>
                  </a:txBody>
                  <a:tcPr anchor="ctr"/>
                </a:tc>
                <a:tc>
                  <a:txBody>
                    <a:bodyPr/>
                    <a:lstStyle/>
                    <a:p>
                      <a:pPr algn="ctr"/>
                      <a:r>
                        <a:rPr lang="en-US" sz="1600" b="1" dirty="0" smtClean="0"/>
                        <a:t>Survey</a:t>
                      </a:r>
                      <a:endParaRPr lang="en-US" sz="1600" b="1" dirty="0"/>
                    </a:p>
                  </a:txBody>
                  <a:tcPr anchor="ctr"/>
                </a:tc>
                <a:tc>
                  <a:txBody>
                    <a:bodyPr/>
                    <a:lstStyle/>
                    <a:p>
                      <a:r>
                        <a:rPr lang="en-US" sz="1600" dirty="0" smtClean="0"/>
                        <a:t>Survey #2 – second deployment</a:t>
                      </a:r>
                      <a:endParaRPr lang="en-US" sz="1600" dirty="0"/>
                    </a:p>
                  </a:txBody>
                  <a:tcPr anchor="ctr"/>
                </a:tc>
              </a:tr>
              <a:tr h="431800">
                <a:tc>
                  <a:txBody>
                    <a:bodyPr/>
                    <a:lstStyle/>
                    <a:p>
                      <a:pPr algn="l"/>
                      <a:r>
                        <a:rPr lang="en-US" sz="1600" dirty="0" smtClean="0"/>
                        <a:t>August</a:t>
                      </a:r>
                      <a:endParaRPr lang="en-US" sz="1600" dirty="0"/>
                    </a:p>
                  </a:txBody>
                  <a:tcPr anchor="ctr"/>
                </a:tc>
                <a:tc>
                  <a:txBody>
                    <a:bodyPr/>
                    <a:lstStyle/>
                    <a:p>
                      <a:pPr algn="ctr"/>
                      <a:r>
                        <a:rPr lang="en-US" sz="1600" b="1" dirty="0" smtClean="0"/>
                        <a:t>Report</a:t>
                      </a:r>
                    </a:p>
                  </a:txBody>
                  <a:tcPr anchor="ctr"/>
                </a:tc>
                <a:tc>
                  <a:txBody>
                    <a:bodyPr/>
                    <a:lstStyle/>
                    <a:p>
                      <a:r>
                        <a:rPr lang="en-US" sz="1600" dirty="0" smtClean="0"/>
                        <a:t>Second Quarter</a:t>
                      </a:r>
                      <a:r>
                        <a:rPr lang="en-US" sz="1600" baseline="0" dirty="0" smtClean="0"/>
                        <a:t> EIP Data Report</a:t>
                      </a:r>
                      <a:endParaRPr lang="en-US" sz="1600" dirty="0" smtClean="0"/>
                    </a:p>
                  </a:txBody>
                  <a:tcPr anchor="ctr"/>
                </a:tc>
              </a:tr>
              <a:tr h="431800">
                <a:tc>
                  <a:txBody>
                    <a:bodyPr/>
                    <a:lstStyle/>
                    <a:p>
                      <a:pPr algn="l"/>
                      <a:r>
                        <a:rPr lang="en-US" sz="1600" dirty="0" smtClean="0"/>
                        <a:t>November</a:t>
                      </a:r>
                      <a:endParaRPr lang="en-US" sz="1600" dirty="0"/>
                    </a:p>
                  </a:txBody>
                  <a:tcPr anchor="ctr"/>
                </a:tc>
                <a:tc>
                  <a:txBody>
                    <a:bodyPr/>
                    <a:lstStyle/>
                    <a:p>
                      <a:pPr algn="ctr"/>
                      <a:r>
                        <a:rPr lang="en-US" sz="1600" b="1" dirty="0" smtClean="0"/>
                        <a:t>Survey</a:t>
                      </a:r>
                      <a:endParaRPr lang="en-US" sz="1600" b="1" dirty="0"/>
                    </a:p>
                  </a:txBody>
                  <a:tcPr anchor="ctr"/>
                </a:tc>
                <a:tc>
                  <a:txBody>
                    <a:bodyPr/>
                    <a:lstStyle/>
                    <a:p>
                      <a:r>
                        <a:rPr lang="en-US" sz="1600" dirty="0" smtClean="0"/>
                        <a:t>Survey #2 – third deployment</a:t>
                      </a:r>
                      <a:endParaRPr lang="en-US" sz="1600" dirty="0"/>
                    </a:p>
                  </a:txBody>
                  <a:tcPr anchor="ctr"/>
                </a:tc>
              </a:tr>
              <a:tr h="431800">
                <a:tc>
                  <a:txBody>
                    <a:bodyPr/>
                    <a:lstStyle/>
                    <a:p>
                      <a:pPr algn="l"/>
                      <a:r>
                        <a:rPr lang="en-US" sz="1600" dirty="0" smtClean="0"/>
                        <a:t>November</a:t>
                      </a:r>
                      <a:endParaRPr lang="en-US" sz="1600" dirty="0"/>
                    </a:p>
                  </a:txBody>
                  <a:tcPr anchor="ctr"/>
                </a:tc>
                <a:tc>
                  <a:txBody>
                    <a:bodyPr/>
                    <a:lstStyle/>
                    <a:p>
                      <a:pPr algn="ctr"/>
                      <a:r>
                        <a:rPr lang="en-US" sz="1600" b="1" dirty="0" smtClean="0"/>
                        <a:t>Report</a:t>
                      </a:r>
                      <a:endParaRPr lang="en-US" sz="1600" b="1" dirty="0"/>
                    </a:p>
                  </a:txBody>
                  <a:tcPr anchor="ctr"/>
                </a:tc>
                <a:tc>
                  <a:txBody>
                    <a:bodyPr/>
                    <a:lstStyle/>
                    <a:p>
                      <a:r>
                        <a:rPr lang="en-US" sz="1600" dirty="0" smtClean="0"/>
                        <a:t>Third Quarter EIP Data</a:t>
                      </a:r>
                      <a:r>
                        <a:rPr lang="en-US" sz="1600" baseline="0" dirty="0" smtClean="0"/>
                        <a:t> Report</a:t>
                      </a:r>
                      <a:endParaRPr lang="en-US" sz="1600" dirty="0"/>
                    </a:p>
                  </a:txBody>
                  <a:tcPr anchor="ctr"/>
                </a:tc>
              </a:tr>
            </a:tbl>
          </a:graphicData>
        </a:graphic>
      </p:graphicFrame>
      <p:sp>
        <p:nvSpPr>
          <p:cNvPr id="4" name="Slide Number Placeholder 3"/>
          <p:cNvSpPr>
            <a:spLocks noGrp="1"/>
          </p:cNvSpPr>
          <p:nvPr>
            <p:ph type="sldNum" sz="quarter" idx="10"/>
          </p:nvPr>
        </p:nvSpPr>
        <p:spPr/>
        <p:txBody>
          <a:bodyPr/>
          <a:lstStyle/>
          <a:p>
            <a:pPr>
              <a:defRPr/>
            </a:pPr>
            <a:fld id="{DAEA4B19-0171-4632-87CC-E08591B4FCBE}" type="slidenum">
              <a:rPr lang="en-US" smtClean="0">
                <a:solidFill>
                  <a:srgbClr val="000066"/>
                </a:solidFill>
              </a:rPr>
              <a:pPr>
                <a:defRPr/>
              </a:pPr>
              <a:t>4</a:t>
            </a:fld>
            <a:endParaRPr lang="en-US" dirty="0">
              <a:solidFill>
                <a:srgbClr val="000066"/>
              </a:solidFill>
            </a:endParaRPr>
          </a:p>
        </p:txBody>
      </p:sp>
    </p:spTree>
    <p:extLst>
      <p:ext uri="{BB962C8B-B14F-4D97-AF65-F5344CB8AC3E}">
        <p14:creationId xmlns:p14="http://schemas.microsoft.com/office/powerpoint/2010/main" val="2109792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57</TotalTime>
  <Words>242</Words>
  <Application>Microsoft Office PowerPoint</Application>
  <PresentationFormat>On-screen Show (4:3)</PresentationFormat>
  <Paragraphs>40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Origin</vt:lpstr>
      <vt:lpstr>One Care Early Indicators Project </vt:lpstr>
      <vt:lpstr>Survey Update</vt:lpstr>
      <vt:lpstr>Help Spread the Word!</vt:lpstr>
      <vt:lpstr>Next Steps in EIP</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Care Early Indicators Project</dc:title>
  <dc:creator>Henry, Alexis</dc:creator>
  <cp:lastModifiedBy>Jenna</cp:lastModifiedBy>
  <cp:revision>13</cp:revision>
  <dcterms:created xsi:type="dcterms:W3CDTF">2014-02-27T00:11:35Z</dcterms:created>
  <dcterms:modified xsi:type="dcterms:W3CDTF">2017-10-30T15:59:34Z</dcterms:modified>
</cp:coreProperties>
</file>