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61" r:id="rId3"/>
    <p:sldId id="263" r:id="rId4"/>
    <p:sldId id="26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6" d="100"/>
          <a:sy n="96" d="100"/>
        </p:scale>
        <p:origin x="-324" y="4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092247-B06A-49BA-BD45-630CA8B35A6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2712C7D-70F4-486B-A020-C80972AE6AEE}">
      <dgm:prSet/>
      <dgm:spPr/>
      <dgm:t>
        <a:bodyPr/>
        <a:lstStyle/>
        <a:p>
          <a:r>
            <a:rPr lang="en-US" altLang="en-US" b="1" dirty="0" smtClean="0"/>
            <a:t>Survey #2:  May – December 2014 </a:t>
          </a:r>
          <a:br>
            <a:rPr lang="en-US" altLang="en-US" b="1" dirty="0" smtClean="0"/>
          </a:br>
          <a:r>
            <a:rPr lang="en-US" altLang="en-US" b="1" dirty="0" smtClean="0"/>
            <a:t>(English and Spanish)</a:t>
          </a:r>
          <a:endParaRPr lang="en-US" altLang="en-US" b="1" dirty="0"/>
        </a:p>
      </dgm:t>
    </dgm:pt>
    <dgm:pt modelId="{AFA2551B-9709-4F77-A34C-F70D2A62C011}" type="parTrans" cxnId="{4A68DC9D-00FD-4439-82BF-FBB29C17F216}">
      <dgm:prSet/>
      <dgm:spPr/>
      <dgm:t>
        <a:bodyPr/>
        <a:lstStyle/>
        <a:p>
          <a:endParaRPr lang="en-US"/>
        </a:p>
      </dgm:t>
    </dgm:pt>
    <dgm:pt modelId="{30A19CD9-75BD-48D4-AD43-1D8B4DEA16FB}" type="sibTrans" cxnId="{4A68DC9D-00FD-4439-82BF-FBB29C17F216}">
      <dgm:prSet/>
      <dgm:spPr/>
      <dgm:t>
        <a:bodyPr/>
        <a:lstStyle/>
        <a:p>
          <a:endParaRPr lang="en-US"/>
        </a:p>
      </dgm:t>
    </dgm:pt>
    <dgm:pt modelId="{D9FF08E6-FA68-4155-9B35-B1B2E6B54AF8}">
      <dgm:prSet/>
      <dgm:spPr/>
      <dgm:t>
        <a:bodyPr/>
        <a:lstStyle/>
        <a:p>
          <a:r>
            <a:rPr lang="en-US" altLang="en-US" b="0" dirty="0" smtClean="0"/>
            <a:t>Deployment began June 2014</a:t>
          </a:r>
        </a:p>
      </dgm:t>
    </dgm:pt>
    <dgm:pt modelId="{D34635B6-4EE2-4064-9946-6B59C4031649}" type="parTrans" cxnId="{02D2F72C-C650-4D89-8AAC-B6B9DEA1BD7E}">
      <dgm:prSet/>
      <dgm:spPr/>
      <dgm:t>
        <a:bodyPr/>
        <a:lstStyle/>
        <a:p>
          <a:endParaRPr lang="en-US"/>
        </a:p>
      </dgm:t>
    </dgm:pt>
    <dgm:pt modelId="{44AE73DD-AB27-4A38-96EA-BF388A336F4F}" type="sibTrans" cxnId="{02D2F72C-C650-4D89-8AAC-B6B9DEA1BD7E}">
      <dgm:prSet/>
      <dgm:spPr/>
      <dgm:t>
        <a:bodyPr/>
        <a:lstStyle/>
        <a:p>
          <a:endParaRPr lang="en-US"/>
        </a:p>
      </dgm:t>
    </dgm:pt>
    <dgm:pt modelId="{2A3DC9B0-B677-4CFF-92A3-871E8F84940C}">
      <dgm:prSet/>
      <dgm:spPr/>
      <dgm:t>
        <a:bodyPr/>
        <a:lstStyle/>
        <a:p>
          <a:r>
            <a:rPr lang="en-US" altLang="en-US" b="0" dirty="0" smtClean="0"/>
            <a:t>Current response rate = 12.5% (seeking 50% response rate)</a:t>
          </a:r>
          <a:endParaRPr lang="en-US" altLang="en-US" b="0" dirty="0"/>
        </a:p>
      </dgm:t>
    </dgm:pt>
    <dgm:pt modelId="{5CC588B6-C0DA-4B47-9B50-4AD9C5A18C9C}" type="parTrans" cxnId="{CDFF1EE2-9817-45B4-8B0E-F85182AD38F3}">
      <dgm:prSet/>
      <dgm:spPr/>
      <dgm:t>
        <a:bodyPr/>
        <a:lstStyle/>
        <a:p>
          <a:endParaRPr lang="en-US"/>
        </a:p>
      </dgm:t>
    </dgm:pt>
    <dgm:pt modelId="{FE2B19BE-9A3B-4E28-B244-E5818F6D0305}" type="sibTrans" cxnId="{CDFF1EE2-9817-45B4-8B0E-F85182AD38F3}">
      <dgm:prSet/>
      <dgm:spPr/>
      <dgm:t>
        <a:bodyPr/>
        <a:lstStyle/>
        <a:p>
          <a:endParaRPr lang="en-US"/>
        </a:p>
      </dgm:t>
    </dgm:pt>
    <dgm:pt modelId="{5F3932F5-FE94-471E-9E2C-570D5E1ACECE}">
      <dgm:prSet/>
      <dgm:spPr/>
      <dgm:t>
        <a:bodyPr/>
        <a:lstStyle/>
        <a:p>
          <a:r>
            <a:rPr lang="en-US" altLang="en-US" b="0" dirty="0" smtClean="0"/>
            <a:t>More comprehensive survey on continuity of care; assessments and care plans; </a:t>
          </a:r>
          <a:r>
            <a:rPr lang="en-US" altLang="en-US" b="0" dirty="0" smtClean="0">
              <a:solidFill>
                <a:schemeClr val="tx1"/>
              </a:solidFill>
            </a:rPr>
            <a:t>experience using care/services; </a:t>
          </a:r>
          <a:r>
            <a:rPr lang="en-US" altLang="en-US" b="0" dirty="0" smtClean="0"/>
            <a:t>Care Coordinator/LTS Coordinator experience; successes/problems</a:t>
          </a:r>
          <a:endParaRPr lang="en-US" altLang="en-US" b="0" dirty="0"/>
        </a:p>
      </dgm:t>
    </dgm:pt>
    <dgm:pt modelId="{C6979F60-A9CB-4F78-B49E-B6A36B3A1485}" type="parTrans" cxnId="{EA763566-C880-40B7-AF1F-3B221C5F8B2A}">
      <dgm:prSet/>
      <dgm:spPr/>
      <dgm:t>
        <a:bodyPr/>
        <a:lstStyle/>
        <a:p>
          <a:endParaRPr lang="en-US"/>
        </a:p>
      </dgm:t>
    </dgm:pt>
    <dgm:pt modelId="{6CBA4F7D-6F39-462C-AA7C-21CC63DDAB97}" type="sibTrans" cxnId="{EA763566-C880-40B7-AF1F-3B221C5F8B2A}">
      <dgm:prSet/>
      <dgm:spPr/>
      <dgm:t>
        <a:bodyPr/>
        <a:lstStyle/>
        <a:p>
          <a:endParaRPr lang="en-US"/>
        </a:p>
      </dgm:t>
    </dgm:pt>
    <dgm:pt modelId="{28ECB0E2-8019-4EC9-9488-9D399D2493BC}">
      <dgm:prSet/>
      <dgm:spPr/>
      <dgm:t>
        <a:bodyPr/>
        <a:lstStyle/>
        <a:p>
          <a:r>
            <a:rPr lang="en-US" altLang="en-US" b="0" dirty="0" smtClean="0"/>
            <a:t>2</a:t>
          </a:r>
          <a:r>
            <a:rPr lang="en-US" altLang="en-US" b="0" baseline="30000" dirty="0" smtClean="0"/>
            <a:t>nd</a:t>
          </a:r>
          <a:r>
            <a:rPr lang="en-US" altLang="en-US" b="0" dirty="0" smtClean="0"/>
            <a:t> mailing sent last week</a:t>
          </a:r>
        </a:p>
      </dgm:t>
    </dgm:pt>
    <dgm:pt modelId="{81E94835-76CE-4AAD-A9CE-8FA2E6C57FFD}" type="parTrans" cxnId="{32130420-0E1B-4ECB-9A3B-46426DB33C42}">
      <dgm:prSet/>
      <dgm:spPr/>
      <dgm:t>
        <a:bodyPr/>
        <a:lstStyle/>
        <a:p>
          <a:endParaRPr lang="en-US"/>
        </a:p>
      </dgm:t>
    </dgm:pt>
    <dgm:pt modelId="{81FB7E8B-6A82-4DF4-9437-4EDA6EEA4FD8}" type="sibTrans" cxnId="{32130420-0E1B-4ECB-9A3B-46426DB33C42}">
      <dgm:prSet/>
      <dgm:spPr/>
      <dgm:t>
        <a:bodyPr/>
        <a:lstStyle/>
        <a:p>
          <a:endParaRPr lang="en-US"/>
        </a:p>
      </dgm:t>
    </dgm:pt>
    <dgm:pt modelId="{6817A469-415A-4DD9-BAC4-D8EF550202B7}">
      <dgm:prSet/>
      <dgm:spPr/>
      <dgm:t>
        <a:bodyPr/>
        <a:lstStyle/>
        <a:p>
          <a:r>
            <a:rPr lang="en-US" altLang="en-US" b="0" dirty="0" smtClean="0"/>
            <a:t>1</a:t>
          </a:r>
          <a:r>
            <a:rPr lang="en-US" altLang="en-US" b="0" baseline="30000" dirty="0" smtClean="0"/>
            <a:t>st</a:t>
          </a:r>
          <a:r>
            <a:rPr lang="en-US" altLang="en-US" b="0" dirty="0" smtClean="0"/>
            <a:t> mailing late June</a:t>
          </a:r>
        </a:p>
      </dgm:t>
    </dgm:pt>
    <dgm:pt modelId="{D6071A85-67DE-4AF5-871F-F91435E9C41F}" type="parTrans" cxnId="{0073B66A-73F8-469C-A2ED-C823259E5EBA}">
      <dgm:prSet/>
      <dgm:spPr/>
      <dgm:t>
        <a:bodyPr/>
        <a:lstStyle/>
        <a:p>
          <a:endParaRPr lang="en-US"/>
        </a:p>
      </dgm:t>
    </dgm:pt>
    <dgm:pt modelId="{5D5B7979-2CC9-42C9-BEEA-FAC4AFFB3BEF}" type="sibTrans" cxnId="{0073B66A-73F8-469C-A2ED-C823259E5EBA}">
      <dgm:prSet/>
      <dgm:spPr/>
      <dgm:t>
        <a:bodyPr/>
        <a:lstStyle/>
        <a:p>
          <a:endParaRPr lang="en-US"/>
        </a:p>
      </dgm:t>
    </dgm:pt>
    <dgm:pt modelId="{65731C02-99E0-46FB-8763-89DA193D666C}">
      <dgm:prSet/>
      <dgm:spPr/>
      <dgm:t>
        <a:bodyPr/>
        <a:lstStyle/>
        <a:p>
          <a:r>
            <a:rPr lang="en-US" altLang="en-US" b="0" dirty="0" smtClean="0"/>
            <a:t>Phone calls starting 7/28</a:t>
          </a:r>
        </a:p>
      </dgm:t>
    </dgm:pt>
    <dgm:pt modelId="{B0B74451-DB9B-4C25-9BA8-08F57B03411A}" type="parTrans" cxnId="{B170B641-7075-4550-B528-8539BA843656}">
      <dgm:prSet/>
      <dgm:spPr/>
      <dgm:t>
        <a:bodyPr/>
        <a:lstStyle/>
        <a:p>
          <a:endParaRPr lang="en-US"/>
        </a:p>
      </dgm:t>
    </dgm:pt>
    <dgm:pt modelId="{934608F3-09EB-459A-87C2-43F828CF6836}" type="sibTrans" cxnId="{B170B641-7075-4550-B528-8539BA843656}">
      <dgm:prSet/>
      <dgm:spPr/>
      <dgm:t>
        <a:bodyPr/>
        <a:lstStyle/>
        <a:p>
          <a:endParaRPr lang="en-US"/>
        </a:p>
      </dgm:t>
    </dgm:pt>
    <dgm:pt modelId="{19BFE56C-5580-4A2F-B56D-A950B616C067}" type="pres">
      <dgm:prSet presAssocID="{9D092247-B06A-49BA-BD45-630CA8B35A66}" presName="linear" presStyleCnt="0">
        <dgm:presLayoutVars>
          <dgm:dir/>
          <dgm:animLvl val="lvl"/>
          <dgm:resizeHandles val="exact"/>
        </dgm:presLayoutVars>
      </dgm:prSet>
      <dgm:spPr/>
      <dgm:t>
        <a:bodyPr/>
        <a:lstStyle/>
        <a:p>
          <a:endParaRPr lang="en-US"/>
        </a:p>
      </dgm:t>
    </dgm:pt>
    <dgm:pt modelId="{258C33F0-B027-4F93-93C5-D219DB28BDA9}" type="pres">
      <dgm:prSet presAssocID="{32712C7D-70F4-486B-A020-C80972AE6AEE}" presName="parentLin" presStyleCnt="0"/>
      <dgm:spPr/>
    </dgm:pt>
    <dgm:pt modelId="{16A201A1-82A2-45F8-AC35-6660AEFA468F}" type="pres">
      <dgm:prSet presAssocID="{32712C7D-70F4-486B-A020-C80972AE6AEE}" presName="parentLeftMargin" presStyleLbl="node1" presStyleIdx="0" presStyleCnt="1"/>
      <dgm:spPr/>
      <dgm:t>
        <a:bodyPr/>
        <a:lstStyle/>
        <a:p>
          <a:endParaRPr lang="en-US"/>
        </a:p>
      </dgm:t>
    </dgm:pt>
    <dgm:pt modelId="{047DA9EF-CB75-41FB-B6A8-37432DF1C1D9}" type="pres">
      <dgm:prSet presAssocID="{32712C7D-70F4-486B-A020-C80972AE6AEE}" presName="parentText" presStyleLbl="node1" presStyleIdx="0" presStyleCnt="1" custScaleX="100001">
        <dgm:presLayoutVars>
          <dgm:chMax val="0"/>
          <dgm:bulletEnabled val="1"/>
        </dgm:presLayoutVars>
      </dgm:prSet>
      <dgm:spPr/>
      <dgm:t>
        <a:bodyPr/>
        <a:lstStyle/>
        <a:p>
          <a:endParaRPr lang="en-US"/>
        </a:p>
      </dgm:t>
    </dgm:pt>
    <dgm:pt modelId="{964524E4-EA1C-44AE-BBF4-ECD2DC6C6B7A}" type="pres">
      <dgm:prSet presAssocID="{32712C7D-70F4-486B-A020-C80972AE6AEE}" presName="negativeSpace" presStyleCnt="0"/>
      <dgm:spPr/>
    </dgm:pt>
    <dgm:pt modelId="{0CBD52EE-D6AB-4F4A-A450-7681D2632EE2}" type="pres">
      <dgm:prSet presAssocID="{32712C7D-70F4-486B-A020-C80972AE6AEE}" presName="childText" presStyleLbl="conFgAcc1" presStyleIdx="0" presStyleCnt="1">
        <dgm:presLayoutVars>
          <dgm:bulletEnabled val="1"/>
        </dgm:presLayoutVars>
      </dgm:prSet>
      <dgm:spPr/>
      <dgm:t>
        <a:bodyPr/>
        <a:lstStyle/>
        <a:p>
          <a:endParaRPr lang="en-US"/>
        </a:p>
      </dgm:t>
    </dgm:pt>
  </dgm:ptLst>
  <dgm:cxnLst>
    <dgm:cxn modelId="{32130420-0E1B-4ECB-9A3B-46426DB33C42}" srcId="{D9FF08E6-FA68-4155-9B35-B1B2E6B54AF8}" destId="{28ECB0E2-8019-4EC9-9488-9D399D2493BC}" srcOrd="1" destOrd="0" parTransId="{81E94835-76CE-4AAD-A9CE-8FA2E6C57FFD}" sibTransId="{81FB7E8B-6A82-4DF4-9437-4EDA6EEA4FD8}"/>
    <dgm:cxn modelId="{EC23FEEF-AAEF-41BC-BEA4-7607BFAD49B8}" type="presOf" srcId="{D9FF08E6-FA68-4155-9B35-B1B2E6B54AF8}" destId="{0CBD52EE-D6AB-4F4A-A450-7681D2632EE2}" srcOrd="0" destOrd="0" presId="urn:microsoft.com/office/officeart/2005/8/layout/list1"/>
    <dgm:cxn modelId="{8EB10185-848A-4A49-B534-3E34F7EFEF1B}" type="presOf" srcId="{9D092247-B06A-49BA-BD45-630CA8B35A66}" destId="{19BFE56C-5580-4A2F-B56D-A950B616C067}" srcOrd="0" destOrd="0" presId="urn:microsoft.com/office/officeart/2005/8/layout/list1"/>
    <dgm:cxn modelId="{9EC1AF1F-69DA-4027-AC0C-88C085AA0836}" type="presOf" srcId="{65731C02-99E0-46FB-8763-89DA193D666C}" destId="{0CBD52EE-D6AB-4F4A-A450-7681D2632EE2}" srcOrd="0" destOrd="3" presId="urn:microsoft.com/office/officeart/2005/8/layout/list1"/>
    <dgm:cxn modelId="{276E72ED-3A91-42D3-8A64-B209E8851FB8}" type="presOf" srcId="{6817A469-415A-4DD9-BAC4-D8EF550202B7}" destId="{0CBD52EE-D6AB-4F4A-A450-7681D2632EE2}" srcOrd="0" destOrd="1" presId="urn:microsoft.com/office/officeart/2005/8/layout/list1"/>
    <dgm:cxn modelId="{2C2E7294-8A47-4AA8-9319-7E115B85AC25}" type="presOf" srcId="{2A3DC9B0-B677-4CFF-92A3-871E8F84940C}" destId="{0CBD52EE-D6AB-4F4A-A450-7681D2632EE2}" srcOrd="0" destOrd="4" presId="urn:microsoft.com/office/officeart/2005/8/layout/list1"/>
    <dgm:cxn modelId="{EB8ABBA5-2D3A-49A1-8141-FA9019D69CA2}" type="presOf" srcId="{5F3932F5-FE94-471E-9E2C-570D5E1ACECE}" destId="{0CBD52EE-D6AB-4F4A-A450-7681D2632EE2}" srcOrd="0" destOrd="5" presId="urn:microsoft.com/office/officeart/2005/8/layout/list1"/>
    <dgm:cxn modelId="{4A68DC9D-00FD-4439-82BF-FBB29C17F216}" srcId="{9D092247-B06A-49BA-BD45-630CA8B35A66}" destId="{32712C7D-70F4-486B-A020-C80972AE6AEE}" srcOrd="0" destOrd="0" parTransId="{AFA2551B-9709-4F77-A34C-F70D2A62C011}" sibTransId="{30A19CD9-75BD-48D4-AD43-1D8B4DEA16FB}"/>
    <dgm:cxn modelId="{EA763566-C880-40B7-AF1F-3B221C5F8B2A}" srcId="{32712C7D-70F4-486B-A020-C80972AE6AEE}" destId="{5F3932F5-FE94-471E-9E2C-570D5E1ACECE}" srcOrd="2" destOrd="0" parTransId="{C6979F60-A9CB-4F78-B49E-B6A36B3A1485}" sibTransId="{6CBA4F7D-6F39-462C-AA7C-21CC63DDAB97}"/>
    <dgm:cxn modelId="{93B98B80-1286-46F9-9155-650FF12A7CDA}" type="presOf" srcId="{28ECB0E2-8019-4EC9-9488-9D399D2493BC}" destId="{0CBD52EE-D6AB-4F4A-A450-7681D2632EE2}" srcOrd="0" destOrd="2" presId="urn:microsoft.com/office/officeart/2005/8/layout/list1"/>
    <dgm:cxn modelId="{B0B97F24-D359-467D-98D7-9B692303CA88}" type="presOf" srcId="{32712C7D-70F4-486B-A020-C80972AE6AEE}" destId="{16A201A1-82A2-45F8-AC35-6660AEFA468F}" srcOrd="0" destOrd="0" presId="urn:microsoft.com/office/officeart/2005/8/layout/list1"/>
    <dgm:cxn modelId="{6EBF0941-6B06-456F-8059-8EC08332CCB1}" type="presOf" srcId="{32712C7D-70F4-486B-A020-C80972AE6AEE}" destId="{047DA9EF-CB75-41FB-B6A8-37432DF1C1D9}" srcOrd="1" destOrd="0" presId="urn:microsoft.com/office/officeart/2005/8/layout/list1"/>
    <dgm:cxn modelId="{CDFF1EE2-9817-45B4-8B0E-F85182AD38F3}" srcId="{32712C7D-70F4-486B-A020-C80972AE6AEE}" destId="{2A3DC9B0-B677-4CFF-92A3-871E8F84940C}" srcOrd="1" destOrd="0" parTransId="{5CC588B6-C0DA-4B47-9B50-4AD9C5A18C9C}" sibTransId="{FE2B19BE-9A3B-4E28-B244-E5818F6D0305}"/>
    <dgm:cxn modelId="{B170B641-7075-4550-B528-8539BA843656}" srcId="{D9FF08E6-FA68-4155-9B35-B1B2E6B54AF8}" destId="{65731C02-99E0-46FB-8763-89DA193D666C}" srcOrd="2" destOrd="0" parTransId="{B0B74451-DB9B-4C25-9BA8-08F57B03411A}" sibTransId="{934608F3-09EB-459A-87C2-43F828CF6836}"/>
    <dgm:cxn modelId="{02D2F72C-C650-4D89-8AAC-B6B9DEA1BD7E}" srcId="{32712C7D-70F4-486B-A020-C80972AE6AEE}" destId="{D9FF08E6-FA68-4155-9B35-B1B2E6B54AF8}" srcOrd="0" destOrd="0" parTransId="{D34635B6-4EE2-4064-9946-6B59C4031649}" sibTransId="{44AE73DD-AB27-4A38-96EA-BF388A336F4F}"/>
    <dgm:cxn modelId="{0073B66A-73F8-469C-A2ED-C823259E5EBA}" srcId="{D9FF08E6-FA68-4155-9B35-B1B2E6B54AF8}" destId="{6817A469-415A-4DD9-BAC4-D8EF550202B7}" srcOrd="0" destOrd="0" parTransId="{D6071A85-67DE-4AF5-871F-F91435E9C41F}" sibTransId="{5D5B7979-2CC9-42C9-BEEA-FAC4AFFB3BEF}"/>
    <dgm:cxn modelId="{F0668223-29FC-426A-9DA4-AEC34ECEA828}" type="presParOf" srcId="{19BFE56C-5580-4A2F-B56D-A950B616C067}" destId="{258C33F0-B027-4F93-93C5-D219DB28BDA9}" srcOrd="0" destOrd="0" presId="urn:microsoft.com/office/officeart/2005/8/layout/list1"/>
    <dgm:cxn modelId="{058ECAAF-669C-4079-A704-AD97CCFD65A1}" type="presParOf" srcId="{258C33F0-B027-4F93-93C5-D219DB28BDA9}" destId="{16A201A1-82A2-45F8-AC35-6660AEFA468F}" srcOrd="0" destOrd="0" presId="urn:microsoft.com/office/officeart/2005/8/layout/list1"/>
    <dgm:cxn modelId="{9983B89B-5404-432A-9D3A-4A571C71A7BE}" type="presParOf" srcId="{258C33F0-B027-4F93-93C5-D219DB28BDA9}" destId="{047DA9EF-CB75-41FB-B6A8-37432DF1C1D9}" srcOrd="1" destOrd="0" presId="urn:microsoft.com/office/officeart/2005/8/layout/list1"/>
    <dgm:cxn modelId="{B88AB979-D7E2-44AB-B3F5-03BBAD5638D5}" type="presParOf" srcId="{19BFE56C-5580-4A2F-B56D-A950B616C067}" destId="{964524E4-EA1C-44AE-BBF4-ECD2DC6C6B7A}" srcOrd="1" destOrd="0" presId="urn:microsoft.com/office/officeart/2005/8/layout/list1"/>
    <dgm:cxn modelId="{2F67134C-58BE-4AB8-BAAB-573690912090}" type="presParOf" srcId="{19BFE56C-5580-4A2F-B56D-A950B616C067}" destId="{0CBD52EE-D6AB-4F4A-A450-7681D2632EE2}"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BD52EE-D6AB-4F4A-A450-7681D2632EE2}">
      <dsp:nvSpPr>
        <dsp:cNvPr id="0" name=""/>
        <dsp:cNvSpPr/>
      </dsp:nvSpPr>
      <dsp:spPr>
        <a:xfrm>
          <a:off x="0" y="416129"/>
          <a:ext cx="8382000" cy="45045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0536" tIns="541528" rIns="650536" bIns="184912" numCol="1" spcCol="1270" anchor="t" anchorCtr="0">
          <a:noAutofit/>
        </a:bodyPr>
        <a:lstStyle/>
        <a:p>
          <a:pPr marL="228600" lvl="1" indent="-228600" algn="l" defTabSz="1155700">
            <a:lnSpc>
              <a:spcPct val="90000"/>
            </a:lnSpc>
            <a:spcBef>
              <a:spcPct val="0"/>
            </a:spcBef>
            <a:spcAft>
              <a:spcPct val="15000"/>
            </a:spcAft>
            <a:buChar char="••"/>
          </a:pPr>
          <a:r>
            <a:rPr lang="en-US" altLang="en-US" sz="2600" b="0" kern="1200" dirty="0" smtClean="0"/>
            <a:t>Deployment began June 2014</a:t>
          </a:r>
        </a:p>
        <a:p>
          <a:pPr marL="457200" lvl="2" indent="-228600" algn="l" defTabSz="1155700">
            <a:lnSpc>
              <a:spcPct val="90000"/>
            </a:lnSpc>
            <a:spcBef>
              <a:spcPct val="0"/>
            </a:spcBef>
            <a:spcAft>
              <a:spcPct val="15000"/>
            </a:spcAft>
            <a:buChar char="••"/>
          </a:pPr>
          <a:r>
            <a:rPr lang="en-US" altLang="en-US" sz="2600" b="0" kern="1200" dirty="0" smtClean="0"/>
            <a:t>1</a:t>
          </a:r>
          <a:r>
            <a:rPr lang="en-US" altLang="en-US" sz="2600" b="0" kern="1200" baseline="30000" dirty="0" smtClean="0"/>
            <a:t>st</a:t>
          </a:r>
          <a:r>
            <a:rPr lang="en-US" altLang="en-US" sz="2600" b="0" kern="1200" dirty="0" smtClean="0"/>
            <a:t> mailing late June</a:t>
          </a:r>
        </a:p>
        <a:p>
          <a:pPr marL="457200" lvl="2" indent="-228600" algn="l" defTabSz="1155700">
            <a:lnSpc>
              <a:spcPct val="90000"/>
            </a:lnSpc>
            <a:spcBef>
              <a:spcPct val="0"/>
            </a:spcBef>
            <a:spcAft>
              <a:spcPct val="15000"/>
            </a:spcAft>
            <a:buChar char="••"/>
          </a:pPr>
          <a:r>
            <a:rPr lang="en-US" altLang="en-US" sz="2600" b="0" kern="1200" dirty="0" smtClean="0"/>
            <a:t>2</a:t>
          </a:r>
          <a:r>
            <a:rPr lang="en-US" altLang="en-US" sz="2600" b="0" kern="1200" baseline="30000" dirty="0" smtClean="0"/>
            <a:t>nd</a:t>
          </a:r>
          <a:r>
            <a:rPr lang="en-US" altLang="en-US" sz="2600" b="0" kern="1200" dirty="0" smtClean="0"/>
            <a:t> mailing sent last week</a:t>
          </a:r>
        </a:p>
        <a:p>
          <a:pPr marL="457200" lvl="2" indent="-228600" algn="l" defTabSz="1155700">
            <a:lnSpc>
              <a:spcPct val="90000"/>
            </a:lnSpc>
            <a:spcBef>
              <a:spcPct val="0"/>
            </a:spcBef>
            <a:spcAft>
              <a:spcPct val="15000"/>
            </a:spcAft>
            <a:buChar char="••"/>
          </a:pPr>
          <a:r>
            <a:rPr lang="en-US" altLang="en-US" sz="2600" b="0" kern="1200" dirty="0" smtClean="0"/>
            <a:t>Phone calls starting 7/28</a:t>
          </a:r>
        </a:p>
        <a:p>
          <a:pPr marL="228600" lvl="1" indent="-228600" algn="l" defTabSz="1155700">
            <a:lnSpc>
              <a:spcPct val="90000"/>
            </a:lnSpc>
            <a:spcBef>
              <a:spcPct val="0"/>
            </a:spcBef>
            <a:spcAft>
              <a:spcPct val="15000"/>
            </a:spcAft>
            <a:buChar char="••"/>
          </a:pPr>
          <a:r>
            <a:rPr lang="en-US" altLang="en-US" sz="2600" b="0" kern="1200" dirty="0" smtClean="0"/>
            <a:t>Current response rate = 12.5% (seeking 50% response rate)</a:t>
          </a:r>
          <a:endParaRPr lang="en-US" altLang="en-US" sz="2600" b="0" kern="1200" dirty="0"/>
        </a:p>
        <a:p>
          <a:pPr marL="228600" lvl="1" indent="-228600" algn="l" defTabSz="1155700">
            <a:lnSpc>
              <a:spcPct val="90000"/>
            </a:lnSpc>
            <a:spcBef>
              <a:spcPct val="0"/>
            </a:spcBef>
            <a:spcAft>
              <a:spcPct val="15000"/>
            </a:spcAft>
            <a:buChar char="••"/>
          </a:pPr>
          <a:r>
            <a:rPr lang="en-US" altLang="en-US" sz="2600" b="0" kern="1200" dirty="0" smtClean="0"/>
            <a:t>More comprehensive survey on continuity of care; assessments and care plans; </a:t>
          </a:r>
          <a:r>
            <a:rPr lang="en-US" altLang="en-US" sz="2600" b="0" kern="1200" dirty="0" smtClean="0">
              <a:solidFill>
                <a:schemeClr val="tx1"/>
              </a:solidFill>
            </a:rPr>
            <a:t>experience using care/services; </a:t>
          </a:r>
          <a:r>
            <a:rPr lang="en-US" altLang="en-US" sz="2600" b="0" kern="1200" dirty="0" smtClean="0"/>
            <a:t>Care Coordinator/LTS Coordinator experience; successes/problems</a:t>
          </a:r>
          <a:endParaRPr lang="en-US" altLang="en-US" sz="2600" b="0" kern="1200" dirty="0"/>
        </a:p>
      </dsp:txBody>
      <dsp:txXfrm>
        <a:off x="0" y="416129"/>
        <a:ext cx="8382000" cy="4504500"/>
      </dsp:txXfrm>
    </dsp:sp>
    <dsp:sp modelId="{047DA9EF-CB75-41FB-B6A8-37432DF1C1D9}">
      <dsp:nvSpPr>
        <dsp:cNvPr id="0" name=""/>
        <dsp:cNvSpPr/>
      </dsp:nvSpPr>
      <dsp:spPr>
        <a:xfrm>
          <a:off x="419100" y="32369"/>
          <a:ext cx="5867458" cy="76752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lvl="0" algn="l" defTabSz="1155700">
            <a:lnSpc>
              <a:spcPct val="90000"/>
            </a:lnSpc>
            <a:spcBef>
              <a:spcPct val="0"/>
            </a:spcBef>
            <a:spcAft>
              <a:spcPct val="35000"/>
            </a:spcAft>
          </a:pPr>
          <a:r>
            <a:rPr lang="en-US" altLang="en-US" sz="2600" b="1" kern="1200" dirty="0" smtClean="0"/>
            <a:t>Survey #2:  May – December 2014 </a:t>
          </a:r>
          <a:br>
            <a:rPr lang="en-US" altLang="en-US" sz="2600" b="1" kern="1200" dirty="0" smtClean="0"/>
          </a:br>
          <a:r>
            <a:rPr lang="en-US" altLang="en-US" sz="2600" b="1" kern="1200" dirty="0" smtClean="0"/>
            <a:t>(English and Spanish)</a:t>
          </a:r>
          <a:endParaRPr lang="en-US" altLang="en-US" sz="2600" b="1" kern="1200" dirty="0"/>
        </a:p>
      </dsp:txBody>
      <dsp:txXfrm>
        <a:off x="456567" y="69836"/>
        <a:ext cx="5792524" cy="69258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029E25-FB8B-48AB-A846-3BBA807DF9DD}" type="datetimeFigureOut">
              <a:rPr lang="en-US" smtClean="0"/>
              <a:t>10/30/2017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06E768-4F50-46D1-9079-4303D1607A64}" type="slidenum">
              <a:rPr lang="en-US" smtClean="0"/>
              <a:t>‹#›</a:t>
            </a:fld>
            <a:endParaRPr lang="en-US"/>
          </a:p>
        </p:txBody>
      </p:sp>
    </p:spTree>
    <p:extLst>
      <p:ext uri="{BB962C8B-B14F-4D97-AF65-F5344CB8AC3E}">
        <p14:creationId xmlns:p14="http://schemas.microsoft.com/office/powerpoint/2010/main" val="669456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24B1567B-1072-4CD3-A63D-51BEC67172BF}" type="datetime1">
              <a:rPr lang="en-US" smtClean="0"/>
              <a:t>10/30/2017</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61EA6D28-ED3E-4E2E-A094-CF641B234ECE}"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34D554-93C7-49F6-A76E-139AD64323A4}" type="datetime1">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A6D28-ED3E-4E2E-A094-CF641B234EC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573B95-7104-4095-B347-63A108C4D98F}" type="datetime1">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A6D28-ED3E-4E2E-A094-CF641B234ECE}"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575EB36-0BA2-4FFD-9225-88A75C7E3F81}" type="datetime1">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A6D28-ED3E-4E2E-A094-CF641B234ECE}"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61F1CEEF-4548-4C2B-B0AB-530394857350}" type="datetime1">
              <a:rPr lang="en-US" smtClean="0"/>
              <a:t>10/30/2017</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61EA6D28-ED3E-4E2E-A094-CF641B234ECE}"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C22E1C0-77B7-489C-9B63-AB0ED6BD90D2}" type="datetime1">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A6D28-ED3E-4E2E-A094-CF641B234ECE}"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5BBF056-F8F5-4C97-A880-80218A769B4B}" type="datetime1">
              <a:rPr lang="en-US" smtClean="0"/>
              <a:t>10/30/2017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EA6D28-ED3E-4E2E-A094-CF641B234ECE}"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2B13757-2609-410F-8C68-B44DA80DF0D4}" type="datetime1">
              <a:rPr lang="en-US" smtClean="0"/>
              <a:t>10/30/2017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EA6D28-ED3E-4E2E-A094-CF641B234ECE}"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341CBA-F550-46FA-96A7-75FBAAB3E5F7}" type="datetime1">
              <a:rPr lang="en-US" smtClean="0"/>
              <a:t>10/30/2017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EA6D28-ED3E-4E2E-A094-CF641B234ECE}"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01F5E8F-20B0-4136-829B-E4157284DBFC}" type="datetime1">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A6D28-ED3E-4E2E-A094-CF641B234ECE}"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A2F84C-4CFE-41EA-BB27-A077BD5CF0C7}" type="datetime1">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A6D28-ED3E-4E2E-A094-CF641B234ECE}"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4091824-38C5-4A54-84CE-5F21A6E75298}" type="datetime1">
              <a:rPr lang="en-US" smtClean="0"/>
              <a:t>10/30/2017</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61EA6D28-ED3E-4E2E-A094-CF641B234ECE}"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One Care Early Indicators Project	</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By: Olivia Richard, Implementation Council</a:t>
            </a:r>
          </a:p>
          <a:p>
            <a:r>
              <a:rPr lang="en-US" dirty="0" smtClean="0"/>
              <a:t>July 25, 2014</a:t>
            </a:r>
            <a:endParaRPr lang="en-US" dirty="0"/>
          </a:p>
        </p:txBody>
      </p:sp>
      <p:sp>
        <p:nvSpPr>
          <p:cNvPr id="4" name="Slide Number Placeholder 3"/>
          <p:cNvSpPr>
            <a:spLocks noGrp="1"/>
          </p:cNvSpPr>
          <p:nvPr>
            <p:ph type="sldNum" sz="quarter" idx="12"/>
          </p:nvPr>
        </p:nvSpPr>
        <p:spPr/>
        <p:txBody>
          <a:bodyPr/>
          <a:lstStyle/>
          <a:p>
            <a:fld id="{61EA6D28-ED3E-4E2E-A094-CF641B234ECE}" type="slidenum">
              <a:rPr lang="en-US" smtClean="0"/>
              <a:t>1</a:t>
            </a:fld>
            <a:endParaRPr lang="en-US"/>
          </a:p>
        </p:txBody>
      </p:sp>
    </p:spTree>
    <p:extLst>
      <p:ext uri="{BB962C8B-B14F-4D97-AF65-F5344CB8AC3E}">
        <p14:creationId xmlns:p14="http://schemas.microsoft.com/office/powerpoint/2010/main" val="1987279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6416675" cy="685800"/>
          </a:xfrm>
        </p:spPr>
        <p:txBody>
          <a:bodyPr/>
          <a:lstStyle/>
          <a:p>
            <a:r>
              <a:rPr lang="en-US" sz="2800" dirty="0" smtClean="0"/>
              <a:t>Survey Update</a:t>
            </a:r>
            <a:endParaRPr lang="en-US" sz="2800" dirty="0"/>
          </a:p>
        </p:txBody>
      </p:sp>
      <p:sp>
        <p:nvSpPr>
          <p:cNvPr id="4" name="Slide Number Placeholder 3"/>
          <p:cNvSpPr>
            <a:spLocks noGrp="1"/>
          </p:cNvSpPr>
          <p:nvPr>
            <p:ph type="sldNum" sz="quarter" idx="10"/>
          </p:nvPr>
        </p:nvSpPr>
        <p:spPr/>
        <p:txBody>
          <a:bodyPr/>
          <a:lstStyle/>
          <a:p>
            <a:pPr>
              <a:defRPr/>
            </a:pPr>
            <a:fld id="{DAEA4B19-0171-4632-87CC-E08591B4FCBE}" type="slidenum">
              <a:rPr lang="en-US" smtClean="0">
                <a:solidFill>
                  <a:srgbClr val="000066"/>
                </a:solidFill>
              </a:rPr>
              <a:pPr>
                <a:defRPr/>
              </a:pPr>
              <a:t>2</a:t>
            </a:fld>
            <a:endParaRPr lang="en-US" dirty="0">
              <a:solidFill>
                <a:srgbClr val="000066"/>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7573797"/>
              </p:ext>
            </p:extLst>
          </p:nvPr>
        </p:nvGraphicFramePr>
        <p:xfrm>
          <a:off x="381000" y="1219200"/>
          <a:ext cx="83820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3118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 Spread the Word!</a:t>
            </a:r>
            <a:endParaRPr lang="en-US" dirty="0"/>
          </a:p>
        </p:txBody>
      </p:sp>
      <p:sp>
        <p:nvSpPr>
          <p:cNvPr id="3" name="Slide Number Placeholder 2"/>
          <p:cNvSpPr>
            <a:spLocks noGrp="1"/>
          </p:cNvSpPr>
          <p:nvPr>
            <p:ph type="sldNum" sz="quarter" idx="12"/>
          </p:nvPr>
        </p:nvSpPr>
        <p:spPr/>
        <p:txBody>
          <a:bodyPr/>
          <a:lstStyle/>
          <a:p>
            <a:fld id="{61EA6D28-ED3E-4E2E-A094-CF641B234ECE}" type="slidenum">
              <a:rPr lang="en-US" smtClean="0"/>
              <a:t>3</a:t>
            </a:fld>
            <a:endParaRPr lang="en-US"/>
          </a:p>
        </p:txBody>
      </p:sp>
      <p:sp>
        <p:nvSpPr>
          <p:cNvPr id="4" name="Content Placeholder 3"/>
          <p:cNvSpPr>
            <a:spLocks noGrp="1"/>
          </p:cNvSpPr>
          <p:nvPr>
            <p:ph sz="quarter" idx="1"/>
          </p:nvPr>
        </p:nvSpPr>
        <p:spPr/>
        <p:txBody>
          <a:bodyPr>
            <a:normAutofit fontScale="92500"/>
          </a:bodyPr>
          <a:lstStyle/>
          <a:p>
            <a:r>
              <a:rPr lang="en-US" dirty="0" smtClean="0"/>
              <a:t>Handout – 1 page document</a:t>
            </a:r>
          </a:p>
          <a:p>
            <a:r>
              <a:rPr lang="en-US" dirty="0" smtClean="0"/>
              <a:t>Council request - include information in your newsletters and organization emails</a:t>
            </a:r>
          </a:p>
          <a:p>
            <a:r>
              <a:rPr lang="en-US" dirty="0" smtClean="0"/>
              <a:t>Sample language: </a:t>
            </a:r>
          </a:p>
          <a:p>
            <a:pPr lvl="1"/>
            <a:r>
              <a:rPr lang="en-US" dirty="0" smtClean="0"/>
              <a:t>Let us know how One Care is working for you.  You may receive a survey in the mail or receive a phone call from </a:t>
            </a:r>
            <a:r>
              <a:rPr lang="en-US" dirty="0" err="1" smtClean="0"/>
              <a:t>Umass</a:t>
            </a:r>
            <a:r>
              <a:rPr lang="en-US" dirty="0" smtClean="0"/>
              <a:t> Medical School asking you about your experiences as a member in One Care.  Your participation will help </a:t>
            </a:r>
            <a:r>
              <a:rPr lang="en-US" dirty="0" err="1" smtClean="0"/>
              <a:t>MassHealth</a:t>
            </a:r>
            <a:r>
              <a:rPr lang="en-US" dirty="0" smtClean="0"/>
              <a:t> and members of the Implementation Council to continue to improve your services.  You can share your experience by mailing back the survey or calling the phone number in the survey packet.</a:t>
            </a:r>
          </a:p>
          <a:p>
            <a:r>
              <a:rPr lang="en-US" dirty="0" smtClean="0"/>
              <a:t>Email Council chairs to let them know how you are promoting participation</a:t>
            </a:r>
          </a:p>
          <a:p>
            <a:pPr lvl="1"/>
            <a:endParaRPr lang="en-US" dirty="0"/>
          </a:p>
        </p:txBody>
      </p:sp>
    </p:spTree>
    <p:extLst>
      <p:ext uri="{BB962C8B-B14F-4D97-AF65-F5344CB8AC3E}">
        <p14:creationId xmlns:p14="http://schemas.microsoft.com/office/powerpoint/2010/main" val="4053558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228600"/>
            <a:ext cx="6416675" cy="762000"/>
          </a:xfrm>
        </p:spPr>
        <p:txBody>
          <a:bodyPr/>
          <a:lstStyle/>
          <a:p>
            <a:r>
              <a:rPr lang="en-US" sz="2800" dirty="0" smtClean="0"/>
              <a:t>Next Steps in EIP</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32549433"/>
              </p:ext>
            </p:extLst>
          </p:nvPr>
        </p:nvGraphicFramePr>
        <p:xfrm>
          <a:off x="381000" y="1676400"/>
          <a:ext cx="8381999" cy="2590800"/>
        </p:xfrm>
        <a:graphic>
          <a:graphicData uri="http://schemas.openxmlformats.org/drawingml/2006/table">
            <a:tbl>
              <a:tblPr firstRow="1" bandRow="1">
                <a:tableStyleId>{5C22544A-7EE6-4342-B048-85BDC9FD1C3A}</a:tableStyleId>
              </a:tblPr>
              <a:tblGrid>
                <a:gridCol w="2362200"/>
                <a:gridCol w="1524000"/>
                <a:gridCol w="4495799"/>
              </a:tblGrid>
              <a:tr h="431800">
                <a:tc>
                  <a:txBody>
                    <a:bodyPr/>
                    <a:lstStyle/>
                    <a:p>
                      <a:pPr algn="l"/>
                      <a:r>
                        <a:rPr lang="en-US" dirty="0" smtClean="0">
                          <a:solidFill>
                            <a:schemeClr val="bg1"/>
                          </a:solidFill>
                        </a:rPr>
                        <a:t>Planned</a:t>
                      </a:r>
                      <a:r>
                        <a:rPr lang="en-US" dirty="0" smtClean="0">
                          <a:solidFill>
                            <a:schemeClr val="tx1"/>
                          </a:solidFill>
                        </a:rPr>
                        <a:t> </a:t>
                      </a:r>
                      <a:r>
                        <a:rPr lang="en-US" dirty="0" smtClean="0"/>
                        <a:t>Timeframe</a:t>
                      </a:r>
                      <a:endParaRPr lang="en-US" dirty="0">
                        <a:solidFill>
                          <a:srgbClr val="FF0000"/>
                        </a:solidFill>
                      </a:endParaRPr>
                    </a:p>
                  </a:txBody>
                  <a:tcPr anchor="ctr"/>
                </a:tc>
                <a:tc>
                  <a:txBody>
                    <a:bodyPr/>
                    <a:lstStyle/>
                    <a:p>
                      <a:pPr algn="ctr"/>
                      <a:r>
                        <a:rPr lang="en-US" dirty="0" smtClean="0"/>
                        <a:t>Activity</a:t>
                      </a:r>
                      <a:endParaRPr lang="en-US" dirty="0"/>
                    </a:p>
                  </a:txBody>
                  <a:tcPr anchor="ctr"/>
                </a:tc>
                <a:tc>
                  <a:txBody>
                    <a:bodyPr/>
                    <a:lstStyle/>
                    <a:p>
                      <a:r>
                        <a:rPr lang="en-US" dirty="0" smtClean="0"/>
                        <a:t>Description</a:t>
                      </a:r>
                      <a:endParaRPr lang="en-US" dirty="0"/>
                    </a:p>
                  </a:txBody>
                  <a:tcPr anchor="ctr"/>
                </a:tc>
              </a:tr>
              <a:tr h="431800">
                <a:tc>
                  <a:txBody>
                    <a:bodyPr/>
                    <a:lstStyle/>
                    <a:p>
                      <a:pPr algn="l"/>
                      <a:r>
                        <a:rPr lang="en-US" sz="1600" dirty="0" smtClean="0"/>
                        <a:t>July </a:t>
                      </a:r>
                      <a:endParaRPr lang="en-US" sz="1600" dirty="0"/>
                    </a:p>
                  </a:txBody>
                  <a:tcPr anchor="ctr"/>
                </a:tc>
                <a:tc>
                  <a:txBody>
                    <a:bodyPr/>
                    <a:lstStyle/>
                    <a:p>
                      <a:pPr algn="ctr"/>
                      <a:r>
                        <a:rPr lang="en-US" sz="1600" b="1" dirty="0" smtClean="0"/>
                        <a:t>Report</a:t>
                      </a:r>
                      <a:endParaRPr lang="en-US" sz="1600" b="1" dirty="0"/>
                    </a:p>
                  </a:txBody>
                  <a:tcPr anchor="ctr"/>
                </a:tc>
                <a:tc>
                  <a:txBody>
                    <a:bodyPr/>
                    <a:lstStyle/>
                    <a:p>
                      <a:r>
                        <a:rPr lang="en-US" sz="1600" dirty="0" smtClean="0"/>
                        <a:t>Final EIP focus groups report</a:t>
                      </a:r>
                      <a:endParaRPr lang="en-US" sz="1600" dirty="0"/>
                    </a:p>
                  </a:txBody>
                  <a:tcPr anchor="ctr"/>
                </a:tc>
              </a:tr>
              <a:tr h="431800">
                <a:tc>
                  <a:txBody>
                    <a:bodyPr/>
                    <a:lstStyle/>
                    <a:p>
                      <a:pPr algn="l"/>
                      <a:r>
                        <a:rPr lang="en-US" sz="1600" dirty="0" smtClean="0"/>
                        <a:t>August</a:t>
                      </a:r>
                      <a:endParaRPr lang="en-US" sz="1600" dirty="0"/>
                    </a:p>
                  </a:txBody>
                  <a:tcPr anchor="ctr"/>
                </a:tc>
                <a:tc>
                  <a:txBody>
                    <a:bodyPr/>
                    <a:lstStyle/>
                    <a:p>
                      <a:pPr algn="ctr"/>
                      <a:r>
                        <a:rPr lang="en-US" sz="1600" b="1" dirty="0" smtClean="0"/>
                        <a:t>Survey</a:t>
                      </a:r>
                      <a:endParaRPr lang="en-US" sz="1600" b="1" dirty="0"/>
                    </a:p>
                  </a:txBody>
                  <a:tcPr anchor="ctr"/>
                </a:tc>
                <a:tc>
                  <a:txBody>
                    <a:bodyPr/>
                    <a:lstStyle/>
                    <a:p>
                      <a:r>
                        <a:rPr lang="en-US" sz="1600" dirty="0" smtClean="0"/>
                        <a:t>Survey #2 – second deployment</a:t>
                      </a:r>
                      <a:endParaRPr lang="en-US" sz="1600" dirty="0"/>
                    </a:p>
                  </a:txBody>
                  <a:tcPr anchor="ctr"/>
                </a:tc>
              </a:tr>
              <a:tr h="431800">
                <a:tc>
                  <a:txBody>
                    <a:bodyPr/>
                    <a:lstStyle/>
                    <a:p>
                      <a:pPr algn="l"/>
                      <a:r>
                        <a:rPr lang="en-US" sz="1600" dirty="0" smtClean="0"/>
                        <a:t>August</a:t>
                      </a:r>
                      <a:endParaRPr lang="en-US" sz="1600" dirty="0"/>
                    </a:p>
                  </a:txBody>
                  <a:tcPr anchor="ctr"/>
                </a:tc>
                <a:tc>
                  <a:txBody>
                    <a:bodyPr/>
                    <a:lstStyle/>
                    <a:p>
                      <a:pPr algn="ctr"/>
                      <a:r>
                        <a:rPr lang="en-US" sz="1600" b="1" dirty="0" smtClean="0"/>
                        <a:t>Report</a:t>
                      </a:r>
                    </a:p>
                  </a:txBody>
                  <a:tcPr anchor="ctr"/>
                </a:tc>
                <a:tc>
                  <a:txBody>
                    <a:bodyPr/>
                    <a:lstStyle/>
                    <a:p>
                      <a:r>
                        <a:rPr lang="en-US" sz="1600" dirty="0" smtClean="0"/>
                        <a:t>Second Quarter</a:t>
                      </a:r>
                      <a:r>
                        <a:rPr lang="en-US" sz="1600" baseline="0" dirty="0" smtClean="0"/>
                        <a:t> EIP Data Report</a:t>
                      </a:r>
                      <a:endParaRPr lang="en-US" sz="1600" dirty="0" smtClean="0"/>
                    </a:p>
                  </a:txBody>
                  <a:tcPr anchor="ctr"/>
                </a:tc>
              </a:tr>
              <a:tr h="431800">
                <a:tc>
                  <a:txBody>
                    <a:bodyPr/>
                    <a:lstStyle/>
                    <a:p>
                      <a:pPr algn="l"/>
                      <a:r>
                        <a:rPr lang="en-US" sz="1600" dirty="0" smtClean="0"/>
                        <a:t>November</a:t>
                      </a:r>
                      <a:endParaRPr lang="en-US" sz="1600" dirty="0"/>
                    </a:p>
                  </a:txBody>
                  <a:tcPr anchor="ctr"/>
                </a:tc>
                <a:tc>
                  <a:txBody>
                    <a:bodyPr/>
                    <a:lstStyle/>
                    <a:p>
                      <a:pPr algn="ctr"/>
                      <a:r>
                        <a:rPr lang="en-US" sz="1600" b="1" dirty="0" smtClean="0"/>
                        <a:t>Survey</a:t>
                      </a:r>
                      <a:endParaRPr lang="en-US" sz="1600" b="1" dirty="0"/>
                    </a:p>
                  </a:txBody>
                  <a:tcPr anchor="ctr"/>
                </a:tc>
                <a:tc>
                  <a:txBody>
                    <a:bodyPr/>
                    <a:lstStyle/>
                    <a:p>
                      <a:r>
                        <a:rPr lang="en-US" sz="1600" dirty="0" smtClean="0"/>
                        <a:t>Survey #2 – third deployment</a:t>
                      </a:r>
                      <a:endParaRPr lang="en-US" sz="1600" dirty="0"/>
                    </a:p>
                  </a:txBody>
                  <a:tcPr anchor="ctr"/>
                </a:tc>
              </a:tr>
              <a:tr h="431800">
                <a:tc>
                  <a:txBody>
                    <a:bodyPr/>
                    <a:lstStyle/>
                    <a:p>
                      <a:pPr algn="l"/>
                      <a:r>
                        <a:rPr lang="en-US" sz="1600" dirty="0" smtClean="0"/>
                        <a:t>November</a:t>
                      </a:r>
                      <a:endParaRPr lang="en-US" sz="1600" dirty="0"/>
                    </a:p>
                  </a:txBody>
                  <a:tcPr anchor="ctr"/>
                </a:tc>
                <a:tc>
                  <a:txBody>
                    <a:bodyPr/>
                    <a:lstStyle/>
                    <a:p>
                      <a:pPr algn="ctr"/>
                      <a:r>
                        <a:rPr lang="en-US" sz="1600" b="1" dirty="0" smtClean="0"/>
                        <a:t>Report</a:t>
                      </a:r>
                      <a:endParaRPr lang="en-US" sz="1600" b="1" dirty="0"/>
                    </a:p>
                  </a:txBody>
                  <a:tcPr anchor="ctr"/>
                </a:tc>
                <a:tc>
                  <a:txBody>
                    <a:bodyPr/>
                    <a:lstStyle/>
                    <a:p>
                      <a:r>
                        <a:rPr lang="en-US" sz="1600" dirty="0" smtClean="0"/>
                        <a:t>Third Quarter EIP Data</a:t>
                      </a:r>
                      <a:r>
                        <a:rPr lang="en-US" sz="1600" baseline="0" dirty="0" smtClean="0"/>
                        <a:t> Report</a:t>
                      </a:r>
                      <a:endParaRPr lang="en-US" sz="1600" dirty="0"/>
                    </a:p>
                  </a:txBody>
                  <a:tcPr anchor="ctr"/>
                </a:tc>
              </a:tr>
            </a:tbl>
          </a:graphicData>
        </a:graphic>
      </p:graphicFrame>
      <p:sp>
        <p:nvSpPr>
          <p:cNvPr id="4" name="Slide Number Placeholder 3"/>
          <p:cNvSpPr>
            <a:spLocks noGrp="1"/>
          </p:cNvSpPr>
          <p:nvPr>
            <p:ph type="sldNum" sz="quarter" idx="10"/>
          </p:nvPr>
        </p:nvSpPr>
        <p:spPr/>
        <p:txBody>
          <a:bodyPr/>
          <a:lstStyle/>
          <a:p>
            <a:pPr>
              <a:defRPr/>
            </a:pPr>
            <a:fld id="{DAEA4B19-0171-4632-87CC-E08591B4FCBE}" type="slidenum">
              <a:rPr lang="en-US" smtClean="0">
                <a:solidFill>
                  <a:srgbClr val="000066"/>
                </a:solidFill>
              </a:rPr>
              <a:pPr>
                <a:defRPr/>
              </a:pPr>
              <a:t>4</a:t>
            </a:fld>
            <a:endParaRPr lang="en-US" dirty="0">
              <a:solidFill>
                <a:srgbClr val="000066"/>
              </a:solidFill>
            </a:endParaRPr>
          </a:p>
        </p:txBody>
      </p:sp>
    </p:spTree>
    <p:extLst>
      <p:ext uri="{BB962C8B-B14F-4D97-AF65-F5344CB8AC3E}">
        <p14:creationId xmlns:p14="http://schemas.microsoft.com/office/powerpoint/2010/main" val="21097928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57</TotalTime>
  <Words>242</Words>
  <Application>Microsoft Office PowerPoint</Application>
  <PresentationFormat>On-screen Show (4:3)</PresentationFormat>
  <Paragraphs>40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Origin</vt:lpstr>
      <vt:lpstr>One Care Early Indicators Project </vt:lpstr>
      <vt:lpstr>Survey Update</vt:lpstr>
      <vt:lpstr>Help Spread the Word!</vt:lpstr>
      <vt:lpstr>Next Steps in EIP</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Care Early Indicators Project</dc:title>
  <dc:creator>Henry, Alexis</dc:creator>
  <cp:lastModifiedBy>Jenna</cp:lastModifiedBy>
  <cp:revision>13</cp:revision>
  <dcterms:created xsi:type="dcterms:W3CDTF">2014-02-27T00:11:35Z</dcterms:created>
  <dcterms:modified xsi:type="dcterms:W3CDTF">2017-10-30T15:59:34Z</dcterms:modified>
</cp:coreProperties>
</file>