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9E25-FB8B-48AB-A846-3BBA807DF9D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6E768-4F50-46D1-9079-4303D160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4B1567B-1072-4CD3-A63D-51BEC67172BF}" type="datetime1">
              <a:rPr lang="en-US" smtClean="0"/>
              <a:t>10/30/2017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D554-93C7-49F6-A76E-139AD64323A4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B95-7104-4095-B347-63A108C4D98F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EB36-0BA2-4FFD-9225-88A75C7E3F81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1F1CEEF-4548-4C2B-B0AB-530394857350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E1C0-77B7-489C-9B63-AB0ED6BD90D2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F056-F8F5-4C97-A880-80218A769B4B}" type="datetime1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757-2609-410F-8C68-B44DA80DF0D4}" type="datetime1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BA-F550-46FA-96A7-75FBAAB3E5F7}" type="datetime1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5E8F-20B0-4136-829B-E4157284DBFC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F84C-4CFE-41EA-BB27-A077BD5CF0C7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091824-38C5-4A54-84CE-5F21A6E75298}" type="datetime1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asshealth/onec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Care Early Indicators Project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By: Olivia Richard, Implementation Council</a:t>
            </a:r>
          </a:p>
          <a:p>
            <a:r>
              <a:rPr lang="en-US" dirty="0" smtClean="0"/>
              <a:t>May 30,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7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4000" dirty="0" smtClean="0"/>
              <a:t>One Care Focus Groups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2B3D0-3CD7-49AD-BA0E-160B4F0E35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34" charset="-128"/>
              </a:rPr>
              <a:t>Goal </a:t>
            </a:r>
            <a:endParaRPr lang="en-US" altLang="en-US" sz="2400" dirty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ea typeface="ＭＳ Ｐゴシック" pitchFamily="34" charset="-128"/>
              </a:rPr>
              <a:t>Understand perceptions and experiences of members choosing to enroll in, opting out of, and auto-assigned into One Care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34" charset="-128"/>
              </a:rPr>
              <a:t>Members invited by phone to participate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pitchFamily="34" charset="-128"/>
              </a:rPr>
              <a:t>Selected from a randomly-generated list of members living in the target area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pitchFamily="34" charset="-128"/>
              </a:rPr>
              <a:t>Confidentiality of information and voluntary nature of group emphasized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34" charset="-128"/>
              </a:rPr>
              <a:t>Focus group explored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pitchFamily="34" charset="-128"/>
              </a:rPr>
              <a:t>Knowledge of One Care/Information about One Care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pitchFamily="34" charset="-128"/>
              </a:rPr>
              <a:t>The Process of Enrolling in One Care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ea typeface="ＭＳ Ｐゴシック" pitchFamily="34" charset="-128"/>
              </a:rPr>
              <a:t>Hopes for (Concerns about) One Care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ea typeface="ＭＳ Ｐゴシック" pitchFamily="34" charset="-128"/>
              </a:rPr>
              <a:t>4</a:t>
            </a:r>
            <a:r>
              <a:rPr lang="en-US" altLang="en-US" sz="2400" dirty="0" smtClean="0">
                <a:ea typeface="ＭＳ Ｐゴシック" pitchFamily="34" charset="-128"/>
              </a:rPr>
              <a:t> groups conducted between December 2013 and April 2014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ea typeface="ＭＳ Ｐゴシック" pitchFamily="34" charset="-128"/>
              </a:rPr>
              <a:t>2 in Worcester; 1 in Boston; 1 in Springfield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ea typeface="ＭＳ Ｐゴシック" pitchFamily="34" charset="-128"/>
              </a:rPr>
              <a:t>Groups ranged in size from 3 to 11 participants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34" charset="-128"/>
              </a:rPr>
              <a:t>Discussions audio-recorded; recordings are transcribed</a:t>
            </a:r>
          </a:p>
        </p:txBody>
      </p:sp>
    </p:spTree>
    <p:extLst>
      <p:ext uri="{BB962C8B-B14F-4D97-AF65-F5344CB8AC3E}">
        <p14:creationId xmlns:p14="http://schemas.microsoft.com/office/powerpoint/2010/main" val="30027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Findings: </a:t>
            </a:r>
            <a:br>
              <a:rPr lang="en-US" altLang="en-US" sz="3200" dirty="0" smtClean="0"/>
            </a:br>
            <a:r>
              <a:rPr lang="en-US" altLang="en-US" sz="3200" i="1" u="sng" dirty="0" smtClean="0"/>
              <a:t>Members Self-selecting into One Care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dirty="0" smtClean="0"/>
              <a:t>Knowledge of and Information about One Care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 smtClean="0"/>
              <a:t>Members had good understanding of One Care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 smtClean="0"/>
              <a:t>Found One Care enrollment information easy to understand</a:t>
            </a:r>
            <a:endParaRPr lang="en-US" altLang="en-US" sz="1200" dirty="0" smtClean="0"/>
          </a:p>
          <a:p>
            <a:r>
              <a:rPr lang="en-US" altLang="en-US" sz="2800" dirty="0" smtClean="0"/>
              <a:t>Enrolling into One Care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 smtClean="0"/>
              <a:t>Members found the enrollment process fairly easy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 smtClean="0"/>
              <a:t>Found MassHealth Customer Service to be helpful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M</a:t>
            </a:r>
            <a:r>
              <a:rPr lang="en-US" altLang="en-US" sz="2400" dirty="0" smtClean="0"/>
              <a:t>ade efforts to confirm that providers, pharmacies and medications would be covered before enrolling</a:t>
            </a:r>
          </a:p>
          <a:p>
            <a:r>
              <a:rPr lang="en-US" altLang="en-US" sz="2800" dirty="0" smtClean="0"/>
              <a:t>Main reasons and hopes </a:t>
            </a:r>
            <a:r>
              <a:rPr lang="en-US" altLang="en-US" sz="2800" dirty="0"/>
              <a:t>for enrolling into One </a:t>
            </a:r>
            <a:r>
              <a:rPr lang="en-US" altLang="en-US" sz="2800" dirty="0" smtClean="0"/>
              <a:t>Care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 smtClean="0"/>
              <a:t>Less expensive/no co-payments for prescriptions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 smtClean="0"/>
              <a:t>Having a care coordinator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 smtClean="0"/>
              <a:t>Better dental coverage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 smtClean="0"/>
              <a:t>One insurance/one insurance card</a:t>
            </a:r>
          </a:p>
          <a:p>
            <a:endParaRPr lang="en-US" altLang="en-US" sz="2800" dirty="0" smtClean="0"/>
          </a:p>
          <a:p>
            <a:pPr lvl="1"/>
            <a:endParaRPr lang="en-US" altLang="en-US" sz="2400" dirty="0"/>
          </a:p>
          <a:p>
            <a:endParaRPr lang="en-US" altLang="en-US" dirty="0" smtClean="0"/>
          </a:p>
          <a:p>
            <a:pPr lvl="1"/>
            <a:endParaRPr lang="en-US" altLang="en-US" sz="2400" dirty="0" smtClean="0"/>
          </a:p>
          <a:p>
            <a:endParaRPr lang="en-US" altLang="en-US" sz="1200" dirty="0" smtClean="0"/>
          </a:p>
          <a:p>
            <a:pPr>
              <a:buFont typeface="Wingdings 3" pitchFamily="18" charset="2"/>
              <a:buNone/>
            </a:pPr>
            <a:endParaRPr lang="en-US" alt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A8704-CFB5-4CBB-9D32-04AF018E3D2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3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Findings: </a:t>
            </a:r>
            <a:br>
              <a:rPr lang="en-US" altLang="en-US" sz="3200" dirty="0" smtClean="0"/>
            </a:br>
            <a:r>
              <a:rPr lang="en-US" altLang="en-US" sz="3200" i="1" u="sng" dirty="0" smtClean="0"/>
              <a:t>Members Opting-out of One Care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3100" dirty="0" smtClean="0"/>
              <a:t>Knowledge of and Information about One Care</a:t>
            </a:r>
          </a:p>
          <a:p>
            <a:pPr lvl="1"/>
            <a:r>
              <a:rPr lang="en-US" altLang="en-US" sz="2600" dirty="0" smtClean="0"/>
              <a:t>Members had basic awareness of One Care, but felt:</a:t>
            </a:r>
          </a:p>
          <a:p>
            <a:pPr lvl="2"/>
            <a:r>
              <a:rPr lang="en-US" altLang="en-US" sz="2200" dirty="0" smtClean="0"/>
              <a:t>Enrollment Guide was “too generic” and not specific enough</a:t>
            </a:r>
          </a:p>
          <a:p>
            <a:pPr lvl="2"/>
            <a:r>
              <a:rPr lang="en-US" altLang="en-US" sz="2200" dirty="0" smtClean="0"/>
              <a:t>One Care website did not provide enough information about providers and medications covered under One Care</a:t>
            </a:r>
          </a:p>
          <a:p>
            <a:r>
              <a:rPr lang="en-US" altLang="en-US" sz="3100" dirty="0" smtClean="0"/>
              <a:t>Deciding to not enroll into One Care</a:t>
            </a:r>
          </a:p>
          <a:p>
            <a:pPr lvl="1"/>
            <a:r>
              <a:rPr lang="en-US" altLang="en-US" sz="2600" dirty="0" smtClean="0"/>
              <a:t>Members felt more secure having Medicare </a:t>
            </a:r>
            <a:r>
              <a:rPr lang="en-US" altLang="en-US" sz="2600" i="1" u="sng" dirty="0" smtClean="0"/>
              <a:t>and</a:t>
            </a:r>
            <a:r>
              <a:rPr lang="en-US" altLang="en-US" sz="2600" dirty="0" smtClean="0"/>
              <a:t> Medicaid</a:t>
            </a:r>
          </a:p>
          <a:p>
            <a:pPr lvl="1"/>
            <a:r>
              <a:rPr lang="en-US" altLang="en-US" sz="2600" dirty="0" smtClean="0"/>
              <a:t>Several had providers that were not in One Care</a:t>
            </a:r>
          </a:p>
          <a:p>
            <a:r>
              <a:rPr lang="en-US" altLang="en-US" sz="3100" dirty="0" smtClean="0"/>
              <a:t>Members’ concerns about One Care</a:t>
            </a:r>
          </a:p>
          <a:p>
            <a:pPr lvl="1"/>
            <a:r>
              <a:rPr lang="en-US" altLang="en-US" sz="2600" dirty="0"/>
              <a:t>Members expressed concern they may:</a:t>
            </a:r>
          </a:p>
          <a:p>
            <a:pPr lvl="2"/>
            <a:r>
              <a:rPr lang="en-US" altLang="en-US" sz="2200" dirty="0"/>
              <a:t>Lose current doctors and medications</a:t>
            </a:r>
          </a:p>
          <a:p>
            <a:pPr lvl="2"/>
            <a:r>
              <a:rPr lang="en-US" altLang="en-US" sz="2200" dirty="0"/>
              <a:t>Not get care when needed </a:t>
            </a:r>
          </a:p>
          <a:p>
            <a:pPr lvl="2"/>
            <a:r>
              <a:rPr lang="en-US" altLang="en-US" sz="2200" dirty="0"/>
              <a:t>Have to wait for approvals for treatment or for appointment</a:t>
            </a:r>
          </a:p>
          <a:p>
            <a:r>
              <a:rPr lang="en-US" altLang="en-US" sz="3100" dirty="0"/>
              <a:t>One Care is new and unknown</a:t>
            </a:r>
          </a:p>
          <a:p>
            <a:pPr lvl="1"/>
            <a:r>
              <a:rPr lang="en-US" altLang="en-US" i="1" dirty="0" smtClean="0"/>
              <a:t>“…it doesn’t have any history behind it, so you really don’t know what is going to happen in a year or two.”</a:t>
            </a:r>
          </a:p>
          <a:p>
            <a:pPr lvl="1"/>
            <a:endParaRPr lang="en-US" altLang="en-US" dirty="0" smtClean="0"/>
          </a:p>
          <a:p>
            <a:endParaRPr lang="en-US" altLang="en-US" sz="2800" dirty="0" smtClean="0"/>
          </a:p>
          <a:p>
            <a:endParaRPr lang="en-US" altLang="en-US" sz="2800" dirty="0" smtClean="0"/>
          </a:p>
          <a:p>
            <a:pPr lvl="1"/>
            <a:endParaRPr lang="en-US" altLang="en-US" sz="2400" dirty="0"/>
          </a:p>
          <a:p>
            <a:endParaRPr lang="en-US" altLang="en-US" dirty="0" smtClean="0"/>
          </a:p>
          <a:p>
            <a:pPr lvl="1"/>
            <a:endParaRPr lang="en-US" altLang="en-US" sz="2400" dirty="0" smtClean="0"/>
          </a:p>
          <a:p>
            <a:endParaRPr lang="en-US" altLang="en-US" sz="1200" dirty="0" smtClean="0"/>
          </a:p>
          <a:p>
            <a:pPr>
              <a:buFont typeface="Wingdings 3" pitchFamily="18" charset="2"/>
              <a:buNone/>
            </a:pPr>
            <a:endParaRPr lang="en-US" alt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A8704-CFB5-4CBB-9D32-04AF018E3D2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7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Findings: </a:t>
            </a:r>
            <a:br>
              <a:rPr lang="en-US" altLang="en-US" sz="3200" dirty="0" smtClean="0"/>
            </a:br>
            <a:r>
              <a:rPr lang="en-US" altLang="en-US" sz="3200" i="1" u="sng" dirty="0" smtClean="0"/>
              <a:t>Members Auto-assigned into One Care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534400" cy="5638800"/>
          </a:xfrm>
        </p:spPr>
        <p:txBody>
          <a:bodyPr>
            <a:noAutofit/>
          </a:bodyPr>
          <a:lstStyle/>
          <a:p>
            <a:r>
              <a:rPr lang="en-US" altLang="en-US" sz="2000" dirty="0" smtClean="0"/>
              <a:t>Knowledge of and Information about One Care</a:t>
            </a:r>
          </a:p>
          <a:p>
            <a:pPr lvl="1">
              <a:spcBef>
                <a:spcPts val="0"/>
              </a:spcBef>
            </a:pPr>
            <a:r>
              <a:rPr lang="en-US" altLang="en-US" sz="1800" dirty="0" smtClean="0"/>
              <a:t>Most were knowledgeable about One Care but were unaware that there are three One Care plans</a:t>
            </a:r>
          </a:p>
          <a:p>
            <a:pPr lvl="1"/>
            <a:r>
              <a:rPr lang="en-US" altLang="en-US" sz="1800" dirty="0" smtClean="0"/>
              <a:t>Felt the amount of materials being sent was overwhelming</a:t>
            </a:r>
          </a:p>
          <a:p>
            <a:r>
              <a:rPr lang="en-US" altLang="en-US" sz="2000" dirty="0" smtClean="0"/>
              <a:t>Enrolling into One Care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Were surprised to be auto-enrolled by MassHealth. Initially worried about the change.</a:t>
            </a:r>
          </a:p>
          <a:p>
            <a:pPr lvl="1"/>
            <a:r>
              <a:rPr lang="en-US" altLang="en-US" sz="1800" dirty="0" smtClean="0"/>
              <a:t>Some received conflicting information from </a:t>
            </a:r>
            <a:r>
              <a:rPr lang="en-US" altLang="en-US" sz="1800" dirty="0" err="1" smtClean="0"/>
              <a:t>MassHealth</a:t>
            </a:r>
            <a:r>
              <a:rPr lang="en-US" altLang="en-US" sz="1800" dirty="0" smtClean="0"/>
              <a:t> Customer Service and the One Care plans regarding medications covered and providers participating in the plan</a:t>
            </a:r>
          </a:p>
          <a:p>
            <a:pPr lvl="1"/>
            <a:r>
              <a:rPr lang="en-US" altLang="en-US" sz="1800" dirty="0" smtClean="0"/>
              <a:t>Had met with their Care Coordinator/Navigator and were happy with the services they were receiving.  </a:t>
            </a:r>
            <a:r>
              <a:rPr lang="en-US" sz="1800" dirty="0" smtClean="0"/>
              <a:t>Found </a:t>
            </a:r>
            <a:r>
              <a:rPr lang="en-US" sz="1800" dirty="0"/>
              <a:t>the home visit </a:t>
            </a:r>
            <a:r>
              <a:rPr lang="en-US" sz="1800" dirty="0" smtClean="0"/>
              <a:t>to </a:t>
            </a:r>
            <a:r>
              <a:rPr lang="en-US" sz="1800" dirty="0"/>
              <a:t>be </a:t>
            </a:r>
            <a:r>
              <a:rPr lang="en-US" sz="1800" dirty="0" smtClean="0"/>
              <a:t>helpful.</a:t>
            </a:r>
            <a:endParaRPr lang="en-US" sz="1800" i="1" dirty="0" smtClean="0"/>
          </a:p>
          <a:p>
            <a:pPr lvl="2">
              <a:spcBef>
                <a:spcPts val="0"/>
              </a:spcBef>
            </a:pPr>
            <a:r>
              <a:rPr lang="en-US" sz="1600" i="1" dirty="0" smtClean="0"/>
              <a:t>“He </a:t>
            </a:r>
            <a:r>
              <a:rPr lang="en-US" sz="1600" i="1" dirty="0"/>
              <a:t>makes the appointments I want.  I don’t have to do it.  In turn, they call me back to explain: my appointment is for this date, I will be picked up…etc.  I like that</a:t>
            </a:r>
            <a:r>
              <a:rPr lang="en-US" sz="1600" i="1" dirty="0" smtClean="0"/>
              <a:t>.”</a:t>
            </a:r>
            <a:endParaRPr lang="en-US" altLang="en-US" sz="1600" dirty="0" smtClean="0"/>
          </a:p>
          <a:p>
            <a:r>
              <a:rPr lang="en-US" altLang="en-US" sz="2000" dirty="0" smtClean="0"/>
              <a:t>Main </a:t>
            </a:r>
            <a:r>
              <a:rPr lang="en-US" altLang="en-US" sz="2000" dirty="0"/>
              <a:t>reasons for </a:t>
            </a:r>
            <a:r>
              <a:rPr lang="en-US" altLang="en-US" sz="2000" dirty="0" smtClean="0"/>
              <a:t>staying in </a:t>
            </a:r>
            <a:r>
              <a:rPr lang="en-US" altLang="en-US" sz="2000" dirty="0"/>
              <a:t>One </a:t>
            </a:r>
            <a:r>
              <a:rPr lang="en-US" altLang="en-US" sz="2000" dirty="0" smtClean="0"/>
              <a:t>Care</a:t>
            </a:r>
          </a:p>
          <a:p>
            <a:pPr lvl="1">
              <a:spcBef>
                <a:spcPts val="0"/>
              </a:spcBef>
            </a:pPr>
            <a:r>
              <a:rPr lang="en-US" altLang="en-US" sz="1800" dirty="0" smtClean="0"/>
              <a:t>Increased dental coverage and not having to pay co-pays on medications </a:t>
            </a:r>
          </a:p>
          <a:p>
            <a:pPr lvl="2">
              <a:spcBef>
                <a:spcPts val="0"/>
              </a:spcBef>
            </a:pPr>
            <a:r>
              <a:rPr lang="en-US" altLang="en-US" sz="1600" i="1" dirty="0" smtClean="0"/>
              <a:t>“I don’t have to pay for prescriptions, and I have a lot of prescriptions, so it is saving me a lot of money.” 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A8704-CFB5-4CBB-9D32-04AF018E3D2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Early Indicators Project reports and indicators are available online</a:t>
            </a:r>
          </a:p>
          <a:p>
            <a:pPr lvl="1"/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www.mass.gov/masshealth/onecare</a:t>
            </a:r>
            <a:endParaRPr lang="en-US" dirty="0" smtClean="0"/>
          </a:p>
          <a:p>
            <a:pPr lvl="1"/>
            <a:r>
              <a:rPr lang="en-US" dirty="0" smtClean="0"/>
              <a:t>Click on One Care News and Community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4508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</TotalTime>
  <Words>555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One Care Early Indicators Project </vt:lpstr>
      <vt:lpstr>One Care Focus Groups</vt:lpstr>
      <vt:lpstr>Findings:  Members Self-selecting into One Care</vt:lpstr>
      <vt:lpstr>Findings:  Members Opting-out of One Care</vt:lpstr>
      <vt:lpstr>Findings:  Members Auto-assigned into One Care</vt:lpstr>
      <vt:lpstr>For More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Care Early Indicators Project</dc:title>
  <dc:creator>Henry, Alexis</dc:creator>
  <cp:lastModifiedBy>Jenna</cp:lastModifiedBy>
  <cp:revision>10</cp:revision>
  <dcterms:created xsi:type="dcterms:W3CDTF">2014-02-27T00:11:35Z</dcterms:created>
  <dcterms:modified xsi:type="dcterms:W3CDTF">2017-10-30T19:04:37Z</dcterms:modified>
</cp:coreProperties>
</file>