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1"/>
  </p:notesMasterIdLst>
  <p:sldIdLst>
    <p:sldId id="256" r:id="rId2"/>
    <p:sldId id="266" r:id="rId3"/>
    <p:sldId id="267" r:id="rId4"/>
    <p:sldId id="268" r:id="rId5"/>
    <p:sldId id="270" r:id="rId6"/>
    <p:sldId id="271" r:id="rId7"/>
    <p:sldId id="262" r:id="rId8"/>
    <p:sldId id="272" r:id="rId9"/>
    <p:sldId id="26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324" y="45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029E25-FB8B-48AB-A846-3BBA807DF9DD}" type="datetimeFigureOut">
              <a:rPr lang="en-US" smtClean="0"/>
              <a:t>10/30/2017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06E768-4F50-46D1-9079-4303D1607A64}" type="slidenum">
              <a:rPr lang="en-US" smtClean="0"/>
              <a:t>‹#›</a:t>
            </a:fld>
            <a:endParaRPr lang="en-US"/>
          </a:p>
        </p:txBody>
      </p:sp>
    </p:spTree>
    <p:extLst>
      <p:ext uri="{BB962C8B-B14F-4D97-AF65-F5344CB8AC3E}">
        <p14:creationId xmlns:p14="http://schemas.microsoft.com/office/powerpoint/2010/main" val="669456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06E768-4F50-46D1-9079-4303D1607A64}" type="slidenum">
              <a:rPr lang="en-US" smtClean="0"/>
              <a:t>1</a:t>
            </a:fld>
            <a:endParaRPr lang="en-US"/>
          </a:p>
        </p:txBody>
      </p:sp>
    </p:spTree>
    <p:extLst>
      <p:ext uri="{BB962C8B-B14F-4D97-AF65-F5344CB8AC3E}">
        <p14:creationId xmlns:p14="http://schemas.microsoft.com/office/powerpoint/2010/main" val="3806851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2</a:t>
            </a:fld>
            <a:endParaRPr lang="en-US" altLang="en-US" dirty="0"/>
          </a:p>
        </p:txBody>
      </p:sp>
    </p:spTree>
    <p:extLst>
      <p:ext uri="{BB962C8B-B14F-4D97-AF65-F5344CB8AC3E}">
        <p14:creationId xmlns:p14="http://schemas.microsoft.com/office/powerpoint/2010/main" val="741702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3</a:t>
            </a:fld>
            <a:endParaRPr lang="en-US" altLang="en-US" dirty="0"/>
          </a:p>
        </p:txBody>
      </p:sp>
    </p:spTree>
    <p:extLst>
      <p:ext uri="{BB962C8B-B14F-4D97-AF65-F5344CB8AC3E}">
        <p14:creationId xmlns:p14="http://schemas.microsoft.com/office/powerpoint/2010/main" val="534462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solidFill>
                  <a:srgbClr val="C0504D"/>
                </a:solidFill>
              </a:rPr>
              <a:pPr>
                <a:defRPr/>
              </a:pPr>
              <a:t>4</a:t>
            </a:fld>
            <a:endParaRPr lang="en-US" altLang="en-US" dirty="0">
              <a:solidFill>
                <a:srgbClr val="C0504D"/>
              </a:solidFill>
            </a:endParaRPr>
          </a:p>
        </p:txBody>
      </p:sp>
    </p:spTree>
    <p:extLst>
      <p:ext uri="{BB962C8B-B14F-4D97-AF65-F5344CB8AC3E}">
        <p14:creationId xmlns:p14="http://schemas.microsoft.com/office/powerpoint/2010/main" val="2331918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E6ABEF7D-8F6C-41CD-B036-812F335B1CED}" type="datetime1">
              <a:rPr lang="en-US" smtClean="0"/>
              <a:t>10/30/2017</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61EA6D28-ED3E-4E2E-A094-CF641B234ECE}"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541BB8-5AFB-4F14-ADD8-0DC38D543827}"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312665-3BD0-47EC-A268-AAC5B85BEDDC}"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1828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2362200"/>
            <a:ext cx="41148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2362200"/>
            <a:ext cx="41148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343400"/>
            <a:ext cx="41148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sldNum" sz="quarter" idx="10"/>
          </p:nvPr>
        </p:nvSpPr>
        <p:spPr>
          <a:ln/>
        </p:spPr>
        <p:txBody>
          <a:bodyPr/>
          <a:lstStyle>
            <a:lvl1pPr>
              <a:defRPr/>
            </a:lvl1pPr>
          </a:lstStyle>
          <a:p>
            <a:pPr>
              <a:defRPr/>
            </a:pPr>
            <a:fld id="{F0399F81-45FC-4E42-B214-B273A6F4F862}" type="slidenum">
              <a:rPr lang="en-US"/>
              <a:pPr>
                <a:defRPr/>
              </a:pPr>
              <a:t>‹#›</a:t>
            </a:fld>
            <a:endParaRPr lang="en-US" dirty="0"/>
          </a:p>
        </p:txBody>
      </p:sp>
    </p:spTree>
    <p:extLst>
      <p:ext uri="{BB962C8B-B14F-4D97-AF65-F5344CB8AC3E}">
        <p14:creationId xmlns:p14="http://schemas.microsoft.com/office/powerpoint/2010/main" val="745872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77974F9-3FA5-4C2C-862A-4A5E697B5F73}"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CC9965A0-96D1-46E1-93B7-9929E3E0D993}" type="datetime1">
              <a:rPr lang="en-US" smtClean="0"/>
              <a:t>10/30/2017</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61EA6D28-ED3E-4E2E-A094-CF641B234ECE}"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AD7C981-9DBF-4ECE-A783-2DCC87AB9176}"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DFC40FA-A6A0-4CDA-B51A-230147B6DDEF}" type="datetime1">
              <a:rPr lang="en-US" smtClean="0"/>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EA6D28-ED3E-4E2E-A094-CF641B234ECE}"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E1FFD7A-FE84-4EAA-A09C-0119B614FA09}" type="datetime1">
              <a:rPr lang="en-US" smtClean="0"/>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EA6D28-ED3E-4E2E-A094-CF641B234ECE}"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11274-3B7E-40C3-92CC-06FF74C7F529}" type="datetime1">
              <a:rPr lang="en-US" smtClean="0"/>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EA6D28-ED3E-4E2E-A094-CF641B234ECE}"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E5F9B4C-5F00-421E-B88B-160076CCC913}"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476C247-61D2-4A0B-B209-A4D71E8822B3}"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3C00E7EE-4FC8-45BC-BF14-EC10ED05A15C}" type="datetime1">
              <a:rPr lang="en-US" smtClean="0"/>
              <a:t>10/30/2017</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61EA6D28-ED3E-4E2E-A094-CF641B234ECE}"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mass.gov/eohhs/consumer/insurance/one-care/one-care-early-indicators-project-eip-reports.html"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886200"/>
            <a:ext cx="6858000" cy="990600"/>
          </a:xfrm>
        </p:spPr>
        <p:txBody>
          <a:bodyPr>
            <a:normAutofit fontScale="90000"/>
          </a:bodyPr>
          <a:lstStyle/>
          <a:p>
            <a:r>
              <a:rPr lang="en-US" dirty="0" smtClean="0"/>
              <a:t>One Care Early Indicators Project	</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By: Olivia Richard, Implementation Council</a:t>
            </a:r>
          </a:p>
          <a:p>
            <a:r>
              <a:rPr lang="en-US" dirty="0" smtClean="0"/>
              <a:t>September 12, 2014</a:t>
            </a:r>
            <a:endParaRPr lang="en-US" dirty="0"/>
          </a:p>
        </p:txBody>
      </p:sp>
    </p:spTree>
    <p:extLst>
      <p:ext uri="{BB962C8B-B14F-4D97-AF65-F5344CB8AC3E}">
        <p14:creationId xmlns:p14="http://schemas.microsoft.com/office/powerpoint/2010/main" val="1987279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7162800" cy="838200"/>
          </a:xfrm>
        </p:spPr>
        <p:txBody>
          <a:bodyPr>
            <a:normAutofit fontScale="90000"/>
          </a:bodyPr>
          <a:lstStyle/>
          <a:p>
            <a:r>
              <a:rPr lang="en-US" sz="3200" dirty="0" smtClean="0"/>
              <a:t>Early Indicators Project</a:t>
            </a:r>
            <a:br>
              <a:rPr lang="en-US" sz="3200" dirty="0" smtClean="0"/>
            </a:br>
            <a:r>
              <a:rPr lang="en-US" sz="3200" dirty="0" smtClean="0"/>
              <a:t>Survey #2</a:t>
            </a:r>
            <a:endParaRPr lang="en-US" sz="3200" dirty="0"/>
          </a:p>
        </p:txBody>
      </p:sp>
      <p:sp>
        <p:nvSpPr>
          <p:cNvPr id="3" name="Content Placeholder 2"/>
          <p:cNvSpPr>
            <a:spLocks noGrp="1"/>
          </p:cNvSpPr>
          <p:nvPr>
            <p:ph idx="1"/>
          </p:nvPr>
        </p:nvSpPr>
        <p:spPr>
          <a:xfrm>
            <a:off x="381000" y="1524000"/>
            <a:ext cx="8382000" cy="2209800"/>
          </a:xfrm>
        </p:spPr>
        <p:txBody>
          <a:bodyPr/>
          <a:lstStyle/>
          <a:p>
            <a:r>
              <a:rPr lang="en-US" sz="2000" b="0" dirty="0" smtClean="0"/>
              <a:t>6,000 </a:t>
            </a:r>
            <a:r>
              <a:rPr lang="en-US" sz="2000" b="0" dirty="0"/>
              <a:t>randomly selected enrollees in </a:t>
            </a:r>
            <a:r>
              <a:rPr lang="en-US" sz="2000" b="0" dirty="0" smtClean="0"/>
              <a:t>three cohorts of 2,000 </a:t>
            </a:r>
            <a:r>
              <a:rPr lang="en-US" sz="2000" b="0" dirty="0"/>
              <a:t>each </a:t>
            </a:r>
          </a:p>
          <a:p>
            <a:pPr lvl="1"/>
            <a:r>
              <a:rPr lang="en-US" sz="2000" b="0" dirty="0"/>
              <a:t>Goal of 50% response rate </a:t>
            </a:r>
            <a:r>
              <a:rPr lang="en-US" sz="2000" b="0" dirty="0" smtClean="0"/>
              <a:t>(3,000 </a:t>
            </a:r>
            <a:r>
              <a:rPr lang="en-US" sz="2000" b="0" dirty="0"/>
              <a:t>completed surveys </a:t>
            </a:r>
            <a:r>
              <a:rPr lang="en-US" sz="2000" b="0" dirty="0" smtClean="0"/>
              <a:t>total)</a:t>
            </a:r>
          </a:p>
          <a:p>
            <a:pPr lvl="1"/>
            <a:r>
              <a:rPr lang="en-US" sz="2000" b="0" dirty="0" smtClean="0"/>
              <a:t>Administered by mail, phone, and on-line</a:t>
            </a:r>
          </a:p>
          <a:p>
            <a:pPr lvl="1"/>
            <a:endParaRPr lang="en-US" sz="2000" b="0" dirty="0" smtClean="0"/>
          </a:p>
          <a:p>
            <a:r>
              <a:rPr lang="en-US" sz="2000" b="0" dirty="0" smtClean="0"/>
              <a:t>Samples enrollees who have been enrolled for approx. 120 days</a:t>
            </a:r>
          </a:p>
          <a:p>
            <a:endParaRPr lang="en-US" dirty="0"/>
          </a:p>
        </p:txBody>
      </p:sp>
      <p:sp>
        <p:nvSpPr>
          <p:cNvPr id="4" name="Slide Number Placeholder 3"/>
          <p:cNvSpPr>
            <a:spLocks noGrp="1"/>
          </p:cNvSpPr>
          <p:nvPr>
            <p:ph type="sldNum" sz="quarter" idx="10"/>
          </p:nvPr>
        </p:nvSpPr>
        <p:spPr/>
        <p:txBody>
          <a:bodyPr/>
          <a:lstStyle/>
          <a:p>
            <a:pPr algn="r">
              <a:defRPr/>
            </a:pPr>
            <a:fld id="{DAEA4B19-0171-4632-87CC-E08591B4FCBE}" type="slidenum">
              <a:rPr lang="en-US" smtClean="0">
                <a:solidFill>
                  <a:srgbClr val="000066"/>
                </a:solidFill>
              </a:rPr>
              <a:pPr algn="r">
                <a:defRPr/>
              </a:pPr>
              <a:t>2</a:t>
            </a:fld>
            <a:endParaRPr lang="en-US" dirty="0">
              <a:solidFill>
                <a:srgbClr val="000066"/>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785003659"/>
              </p:ext>
            </p:extLst>
          </p:nvPr>
        </p:nvGraphicFramePr>
        <p:xfrm>
          <a:off x="381000" y="3886200"/>
          <a:ext cx="8382000" cy="2286000"/>
        </p:xfrm>
        <a:graphic>
          <a:graphicData uri="http://schemas.openxmlformats.org/drawingml/2006/table">
            <a:tbl>
              <a:tblPr firstRow="1" bandRow="1">
                <a:tableStyleId>{00A15C55-8517-42AA-B614-E9B94910E393}</a:tableStyleId>
              </a:tblPr>
              <a:tblGrid>
                <a:gridCol w="3876674"/>
                <a:gridCol w="4505326"/>
              </a:tblGrid>
              <a:tr h="571500">
                <a:tc>
                  <a:txBody>
                    <a:bodyPr/>
                    <a:lstStyle/>
                    <a:p>
                      <a:r>
                        <a:rPr lang="en-US" sz="2000" dirty="0" smtClean="0"/>
                        <a:t>Cohort: Month</a:t>
                      </a:r>
                      <a:r>
                        <a:rPr lang="en-US" sz="2000" baseline="0" dirty="0" smtClean="0"/>
                        <a:t> of e</a:t>
                      </a:r>
                      <a:r>
                        <a:rPr lang="en-US" sz="2000" dirty="0" smtClean="0"/>
                        <a:t>nrollment </a:t>
                      </a:r>
                      <a:endParaRPr lang="en-US" sz="2000" dirty="0"/>
                    </a:p>
                  </a:txBody>
                  <a:tcPr anchor="ctr">
                    <a:solidFill>
                      <a:schemeClr val="accent2"/>
                    </a:solidFill>
                  </a:tcPr>
                </a:tc>
                <a:tc>
                  <a:txBody>
                    <a:bodyPr/>
                    <a:lstStyle/>
                    <a:p>
                      <a:pPr algn="ctr"/>
                      <a:r>
                        <a:rPr lang="en-US" sz="2000" dirty="0" smtClean="0"/>
                        <a:t>Enrollee cohort sampled</a:t>
                      </a:r>
                      <a:endParaRPr lang="en-US" sz="2000" dirty="0"/>
                    </a:p>
                  </a:txBody>
                  <a:tcPr anchor="ctr">
                    <a:solidFill>
                      <a:schemeClr val="accent2"/>
                    </a:solidFill>
                  </a:tcPr>
                </a:tc>
              </a:tr>
              <a:tr h="571500">
                <a:tc>
                  <a:txBody>
                    <a:bodyPr/>
                    <a:lstStyle/>
                    <a:p>
                      <a:r>
                        <a:rPr lang="en-US" sz="2000" dirty="0" smtClean="0"/>
                        <a:t>Cohort</a:t>
                      </a:r>
                      <a:r>
                        <a:rPr lang="en-US" sz="2000" baseline="0" dirty="0" smtClean="0"/>
                        <a:t> 1: </a:t>
                      </a:r>
                      <a:r>
                        <a:rPr lang="en-US" sz="2000" dirty="0" smtClean="0"/>
                        <a:t>January-March 2014</a:t>
                      </a:r>
                      <a:endParaRPr lang="en-US" sz="2000" dirty="0"/>
                    </a:p>
                  </a:txBody>
                  <a:tcPr anchor="ctr">
                    <a:solidFill>
                      <a:schemeClr val="accent2"/>
                    </a:solidFill>
                  </a:tcPr>
                </a:tc>
                <a:tc>
                  <a:txBody>
                    <a:bodyPr/>
                    <a:lstStyle/>
                    <a:p>
                      <a:pPr algn="ctr"/>
                      <a:r>
                        <a:rPr lang="en-US" sz="2000" dirty="0" smtClean="0"/>
                        <a:t>June-August 2014</a:t>
                      </a:r>
                    </a:p>
                  </a:txBody>
                  <a:tcPr anchor="ctr">
                    <a:solidFill>
                      <a:schemeClr val="accent2"/>
                    </a:solidFill>
                  </a:tcPr>
                </a:tc>
              </a:tr>
              <a:tr h="571500">
                <a:tc>
                  <a:txBody>
                    <a:bodyPr/>
                    <a:lstStyle/>
                    <a:p>
                      <a:r>
                        <a:rPr lang="en-US" sz="2000" dirty="0" smtClean="0"/>
                        <a:t>Cohort 2: April-June 2014</a:t>
                      </a:r>
                      <a:endParaRPr lang="en-US" sz="2000" dirty="0"/>
                    </a:p>
                  </a:txBody>
                  <a:tcPr anchor="ctr">
                    <a:solidFill>
                      <a:schemeClr val="accent2"/>
                    </a:solidFill>
                  </a:tcPr>
                </a:tc>
                <a:tc>
                  <a:txBody>
                    <a:bodyPr/>
                    <a:lstStyle/>
                    <a:p>
                      <a:pPr algn="ctr"/>
                      <a:r>
                        <a:rPr lang="en-US" sz="2000" dirty="0" smtClean="0"/>
                        <a:t>August-October</a:t>
                      </a:r>
                      <a:r>
                        <a:rPr lang="en-US" sz="2000" baseline="0" dirty="0" smtClean="0"/>
                        <a:t> 2014</a:t>
                      </a:r>
                      <a:endParaRPr lang="en-US" sz="2000" dirty="0"/>
                    </a:p>
                  </a:txBody>
                  <a:tcPr anchor="ctr">
                    <a:solidFill>
                      <a:schemeClr val="accent2"/>
                    </a:solidFill>
                  </a:tcPr>
                </a:tc>
              </a:tr>
              <a:tr h="571500">
                <a:tc>
                  <a:txBody>
                    <a:bodyPr/>
                    <a:lstStyle/>
                    <a:p>
                      <a:r>
                        <a:rPr lang="en-US" sz="2000" dirty="0" smtClean="0"/>
                        <a:t>Cohort 3:</a:t>
                      </a:r>
                      <a:r>
                        <a:rPr lang="en-US" sz="2000" baseline="0" dirty="0" smtClean="0"/>
                        <a:t> </a:t>
                      </a:r>
                      <a:r>
                        <a:rPr lang="en-US" sz="2000" dirty="0" smtClean="0"/>
                        <a:t>July-September 2014</a:t>
                      </a:r>
                      <a:endParaRPr lang="en-US" sz="2000" dirty="0"/>
                    </a:p>
                  </a:txBody>
                  <a:tcPr anchor="ctr">
                    <a:solidFill>
                      <a:schemeClr val="accent2"/>
                    </a:solidFill>
                  </a:tcPr>
                </a:tc>
                <a:tc>
                  <a:txBody>
                    <a:bodyPr/>
                    <a:lstStyle/>
                    <a:p>
                      <a:pPr algn="ctr"/>
                      <a:r>
                        <a:rPr lang="en-US" sz="2000" dirty="0" smtClean="0"/>
                        <a:t>November</a:t>
                      </a:r>
                      <a:r>
                        <a:rPr lang="en-US" sz="2000" baseline="0" dirty="0" smtClean="0"/>
                        <a:t> 2014 – January 2015</a:t>
                      </a:r>
                      <a:endParaRPr lang="en-US" sz="2000" dirty="0"/>
                    </a:p>
                  </a:txBody>
                  <a:tcPr anchor="ctr">
                    <a:solidFill>
                      <a:schemeClr val="accent2"/>
                    </a:solidFill>
                  </a:tcPr>
                </a:tc>
              </a:tr>
            </a:tbl>
          </a:graphicData>
        </a:graphic>
      </p:graphicFrame>
    </p:spTree>
    <p:extLst>
      <p:ext uri="{BB962C8B-B14F-4D97-AF65-F5344CB8AC3E}">
        <p14:creationId xmlns:p14="http://schemas.microsoft.com/office/powerpoint/2010/main" val="5776982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762000"/>
          </a:xfrm>
        </p:spPr>
        <p:txBody>
          <a:bodyPr/>
          <a:lstStyle/>
          <a:p>
            <a:r>
              <a:rPr lang="en-US" sz="3200" dirty="0" smtClean="0"/>
              <a:t>Major Domains</a:t>
            </a:r>
            <a:endParaRPr lang="en-US" sz="3200" dirty="0"/>
          </a:p>
        </p:txBody>
      </p:sp>
      <p:sp>
        <p:nvSpPr>
          <p:cNvPr id="3" name="Content Placeholder 2"/>
          <p:cNvSpPr>
            <a:spLocks noGrp="1"/>
          </p:cNvSpPr>
          <p:nvPr>
            <p:ph idx="1"/>
          </p:nvPr>
        </p:nvSpPr>
        <p:spPr>
          <a:xfrm>
            <a:off x="381000" y="1447800"/>
            <a:ext cx="8382000" cy="5105400"/>
          </a:xfrm>
        </p:spPr>
        <p:txBody>
          <a:bodyPr/>
          <a:lstStyle/>
          <a:p>
            <a:pPr>
              <a:spcAft>
                <a:spcPts val="1200"/>
              </a:spcAft>
            </a:pPr>
            <a:r>
              <a:rPr lang="en-US" sz="2000" b="0" dirty="0"/>
              <a:t>Comprehensive survey of enrollees’ early experiences in One </a:t>
            </a:r>
            <a:r>
              <a:rPr lang="en-US" sz="2000" b="0" dirty="0" smtClean="0"/>
              <a:t>Care</a:t>
            </a:r>
          </a:p>
          <a:p>
            <a:pPr lvl="1">
              <a:spcAft>
                <a:spcPts val="1200"/>
              </a:spcAft>
            </a:pPr>
            <a:r>
              <a:rPr lang="en-US" sz="2000" b="0" dirty="0" smtClean="0"/>
              <a:t>One </a:t>
            </a:r>
            <a:r>
              <a:rPr lang="en-US" sz="2000" b="0" dirty="0"/>
              <a:t>Care enrollment process</a:t>
            </a:r>
          </a:p>
          <a:p>
            <a:pPr lvl="1">
              <a:spcAft>
                <a:spcPts val="1200"/>
              </a:spcAft>
            </a:pPr>
            <a:r>
              <a:rPr lang="en-US" sz="2000" b="0" dirty="0"/>
              <a:t>Transition into One Care</a:t>
            </a:r>
          </a:p>
          <a:p>
            <a:pPr lvl="1">
              <a:spcAft>
                <a:spcPts val="1200"/>
              </a:spcAft>
            </a:pPr>
            <a:r>
              <a:rPr lang="en-US" sz="2000" b="0" dirty="0" smtClean="0"/>
              <a:t>Care </a:t>
            </a:r>
            <a:r>
              <a:rPr lang="en-US" sz="2000" b="0" dirty="0"/>
              <a:t>team</a:t>
            </a:r>
          </a:p>
          <a:p>
            <a:pPr lvl="1">
              <a:spcAft>
                <a:spcPts val="1200"/>
              </a:spcAft>
            </a:pPr>
            <a:r>
              <a:rPr lang="en-US" sz="2000" b="0" dirty="0" smtClean="0"/>
              <a:t>Assessment </a:t>
            </a:r>
            <a:r>
              <a:rPr lang="en-US" sz="2000" b="0" dirty="0"/>
              <a:t>and care planning processes</a:t>
            </a:r>
          </a:p>
          <a:p>
            <a:pPr lvl="1">
              <a:spcAft>
                <a:spcPts val="1200"/>
              </a:spcAft>
            </a:pPr>
            <a:r>
              <a:rPr lang="en-US" sz="2000" b="0" dirty="0"/>
              <a:t>Overall satisfaction with the </a:t>
            </a:r>
            <a:r>
              <a:rPr lang="en-US" sz="2000" b="0" dirty="0" smtClean="0"/>
              <a:t>individualized care </a:t>
            </a:r>
            <a:r>
              <a:rPr lang="en-US" sz="2000" b="0" dirty="0"/>
              <a:t>plan</a:t>
            </a:r>
          </a:p>
          <a:p>
            <a:pPr lvl="1">
              <a:spcAft>
                <a:spcPts val="1200"/>
              </a:spcAft>
            </a:pPr>
            <a:r>
              <a:rPr lang="en-US" sz="2000" b="0" dirty="0" smtClean="0"/>
              <a:t>Extent </a:t>
            </a:r>
            <a:r>
              <a:rPr lang="en-US" sz="2000" b="0" dirty="0"/>
              <a:t>to which needs for care are being met under One Care</a:t>
            </a:r>
          </a:p>
          <a:p>
            <a:pPr lvl="1">
              <a:spcAft>
                <a:spcPts val="1200"/>
              </a:spcAft>
            </a:pPr>
            <a:r>
              <a:rPr lang="en-US" sz="2000" b="0" dirty="0" smtClean="0"/>
              <a:t>Overall </a:t>
            </a:r>
            <a:r>
              <a:rPr lang="en-US" sz="2000" b="0" dirty="0"/>
              <a:t>perceptions of One Care</a:t>
            </a:r>
          </a:p>
          <a:p>
            <a:pPr lvl="1">
              <a:spcAft>
                <a:spcPts val="1800"/>
              </a:spcAft>
            </a:pPr>
            <a:r>
              <a:rPr lang="en-US" sz="2000" b="0" dirty="0"/>
              <a:t>Demographic information</a:t>
            </a:r>
          </a:p>
          <a:p>
            <a:endParaRPr lang="en-US" sz="2000" b="0" dirty="0"/>
          </a:p>
        </p:txBody>
      </p:sp>
      <p:sp>
        <p:nvSpPr>
          <p:cNvPr id="4" name="Slide Number Placeholder 3"/>
          <p:cNvSpPr>
            <a:spLocks noGrp="1"/>
          </p:cNvSpPr>
          <p:nvPr>
            <p:ph type="sldNum" sz="quarter" idx="10"/>
          </p:nvPr>
        </p:nvSpPr>
        <p:spPr/>
        <p:txBody>
          <a:bodyPr/>
          <a:lstStyle/>
          <a:p>
            <a:pPr algn="r">
              <a:defRPr/>
            </a:pPr>
            <a:fld id="{DAEA4B19-0171-4632-87CC-E08591B4FCBE}" type="slidenum">
              <a:rPr lang="en-US" smtClean="0">
                <a:solidFill>
                  <a:srgbClr val="000066"/>
                </a:solidFill>
              </a:rPr>
              <a:pPr algn="r">
                <a:defRPr/>
              </a:pPr>
              <a:t>3</a:t>
            </a:fld>
            <a:endParaRPr lang="en-US" dirty="0">
              <a:solidFill>
                <a:srgbClr val="000066"/>
              </a:solidFill>
            </a:endParaRPr>
          </a:p>
        </p:txBody>
      </p:sp>
    </p:spTree>
    <p:extLst>
      <p:ext uri="{BB962C8B-B14F-4D97-AF65-F5344CB8AC3E}">
        <p14:creationId xmlns:p14="http://schemas.microsoft.com/office/powerpoint/2010/main" val="3727283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6416675" cy="228600"/>
          </a:xfrm>
        </p:spPr>
        <p:txBody>
          <a:bodyPr>
            <a:normAutofit fontScale="90000"/>
          </a:bodyPr>
          <a:lstStyle/>
          <a:p>
            <a:r>
              <a:rPr lang="en-US" sz="3200" dirty="0" smtClean="0"/>
              <a:t>Preliminary results (N=375)</a:t>
            </a:r>
            <a:endParaRPr lang="en-US" sz="3200" dirty="0"/>
          </a:p>
        </p:txBody>
      </p:sp>
      <p:graphicFrame>
        <p:nvGraphicFramePr>
          <p:cNvPr id="8" name="Content Placeholder 7"/>
          <p:cNvGraphicFramePr>
            <a:graphicFrameLocks noGrp="1"/>
          </p:cNvGraphicFramePr>
          <p:nvPr>
            <p:ph sz="quarter" idx="2"/>
            <p:extLst>
              <p:ext uri="{D42A27DB-BD31-4B8C-83A1-F6EECF244321}">
                <p14:modId xmlns:p14="http://schemas.microsoft.com/office/powerpoint/2010/main" val="2514228230"/>
              </p:ext>
            </p:extLst>
          </p:nvPr>
        </p:nvGraphicFramePr>
        <p:xfrm>
          <a:off x="457200" y="2438400"/>
          <a:ext cx="8096817" cy="1828800"/>
        </p:xfrm>
        <a:graphic>
          <a:graphicData uri="http://schemas.openxmlformats.org/drawingml/2006/table">
            <a:tbl>
              <a:tblPr firstRow="1" bandRow="1">
                <a:tableStyleId>{5C22544A-7EE6-4342-B048-85BDC9FD1C3A}</a:tableStyleId>
              </a:tblPr>
              <a:tblGrid>
                <a:gridCol w="4759213"/>
                <a:gridCol w="1030504"/>
                <a:gridCol w="956896"/>
                <a:gridCol w="1350204"/>
              </a:tblGrid>
              <a:tr h="365760">
                <a:tc>
                  <a:txBody>
                    <a:bodyPr/>
                    <a:lstStyle/>
                    <a:p>
                      <a:r>
                        <a:rPr lang="en-US" sz="1500" dirty="0" smtClean="0">
                          <a:solidFill>
                            <a:schemeClr val="bg1"/>
                          </a:solidFill>
                        </a:rPr>
                        <a:t>Question</a:t>
                      </a:r>
                      <a:endParaRPr lang="en-US" sz="1500" dirty="0">
                        <a:solidFill>
                          <a:schemeClr val="bg1"/>
                        </a:solidFill>
                      </a:endParaRPr>
                    </a:p>
                  </a:txBody>
                  <a:tcPr marL="44889" marR="44889" anchor="b"/>
                </a:tc>
                <a:tc>
                  <a:txBody>
                    <a:bodyPr/>
                    <a:lstStyle/>
                    <a:p>
                      <a:pPr algn="ctr"/>
                      <a:r>
                        <a:rPr lang="en-US" sz="1500" dirty="0" smtClean="0">
                          <a:solidFill>
                            <a:schemeClr val="bg1"/>
                          </a:solidFill>
                        </a:rPr>
                        <a:t>Yes</a:t>
                      </a:r>
                      <a:endParaRPr lang="en-US" sz="1500" dirty="0">
                        <a:solidFill>
                          <a:schemeClr val="bg1"/>
                        </a:solidFill>
                      </a:endParaRPr>
                    </a:p>
                  </a:txBody>
                  <a:tcPr marL="44889" marR="44889" anchor="b"/>
                </a:tc>
                <a:tc>
                  <a:txBody>
                    <a:bodyPr/>
                    <a:lstStyle/>
                    <a:p>
                      <a:pPr algn="ctr"/>
                      <a:r>
                        <a:rPr lang="en-US" sz="1500" dirty="0" smtClean="0">
                          <a:solidFill>
                            <a:schemeClr val="bg1"/>
                          </a:solidFill>
                        </a:rPr>
                        <a:t>No</a:t>
                      </a:r>
                      <a:endParaRPr lang="en-US" sz="1500" dirty="0">
                        <a:solidFill>
                          <a:schemeClr val="bg1"/>
                        </a:solidFill>
                      </a:endParaRPr>
                    </a:p>
                  </a:txBody>
                  <a:tcPr marL="44889" marR="44889" anchor="b"/>
                </a:tc>
                <a:tc>
                  <a:txBody>
                    <a:bodyPr/>
                    <a:lstStyle/>
                    <a:p>
                      <a:pPr algn="ctr"/>
                      <a:r>
                        <a:rPr lang="en-US" sz="1500" dirty="0" smtClean="0">
                          <a:solidFill>
                            <a:schemeClr val="bg1"/>
                          </a:solidFill>
                        </a:rPr>
                        <a:t>Unsure</a:t>
                      </a:r>
                      <a:endParaRPr lang="en-US" sz="1500" dirty="0">
                        <a:solidFill>
                          <a:schemeClr val="bg1"/>
                        </a:solidFill>
                      </a:endParaRPr>
                    </a:p>
                  </a:txBody>
                  <a:tcPr marL="44889" marR="44889" anchor="b"/>
                </a:tc>
              </a:tr>
              <a:tr h="365760">
                <a:tc>
                  <a:txBody>
                    <a:bodyPr/>
                    <a:lstStyle/>
                    <a:p>
                      <a:r>
                        <a:rPr lang="en-US" sz="1600" dirty="0" smtClean="0"/>
                        <a:t>Have you had contact with Care Coordinator?</a:t>
                      </a:r>
                      <a:endParaRPr lang="en-US" sz="1600" dirty="0"/>
                    </a:p>
                  </a:txBody>
                  <a:tcPr marL="44889" marR="44889" anchor="ctr"/>
                </a:tc>
                <a:tc>
                  <a:txBody>
                    <a:bodyPr/>
                    <a:lstStyle/>
                    <a:p>
                      <a:pPr algn="ctr"/>
                      <a:r>
                        <a:rPr lang="en-US" sz="1600" dirty="0" smtClean="0"/>
                        <a:t>76%</a:t>
                      </a:r>
                      <a:endParaRPr lang="en-US" sz="1600" dirty="0"/>
                    </a:p>
                  </a:txBody>
                  <a:tcPr marL="44889" marR="44889" anchor="ctr"/>
                </a:tc>
                <a:tc>
                  <a:txBody>
                    <a:bodyPr/>
                    <a:lstStyle/>
                    <a:p>
                      <a:pPr algn="ctr"/>
                      <a:r>
                        <a:rPr lang="en-US" sz="1600" dirty="0" smtClean="0"/>
                        <a:t>17%</a:t>
                      </a:r>
                      <a:endParaRPr lang="en-US" sz="1600" dirty="0"/>
                    </a:p>
                  </a:txBody>
                  <a:tcPr marL="44889" marR="44889" anchor="ctr"/>
                </a:tc>
                <a:tc>
                  <a:txBody>
                    <a:bodyPr/>
                    <a:lstStyle/>
                    <a:p>
                      <a:pPr algn="ctr"/>
                      <a:r>
                        <a:rPr lang="en-US" sz="1600" dirty="0" smtClean="0"/>
                        <a:t>6%</a:t>
                      </a:r>
                      <a:endParaRPr lang="en-US" sz="1600" dirty="0"/>
                    </a:p>
                  </a:txBody>
                  <a:tcPr marL="44889" marR="44889" anchor="ctr"/>
                </a:tc>
              </a:tr>
              <a:tr h="365760">
                <a:tc>
                  <a:txBody>
                    <a:bodyPr/>
                    <a:lstStyle/>
                    <a:p>
                      <a:r>
                        <a:rPr lang="en-US" sz="1600" dirty="0" smtClean="0"/>
                        <a:t>Do you need/want LTS Coordinator?</a:t>
                      </a:r>
                      <a:endParaRPr lang="en-US" sz="1600" dirty="0"/>
                    </a:p>
                  </a:txBody>
                  <a:tcPr marL="44889" marR="44889" anchor="ctr"/>
                </a:tc>
                <a:tc>
                  <a:txBody>
                    <a:bodyPr/>
                    <a:lstStyle/>
                    <a:p>
                      <a:pPr algn="ctr"/>
                      <a:r>
                        <a:rPr lang="en-US" sz="1600" dirty="0" smtClean="0"/>
                        <a:t>40%</a:t>
                      </a:r>
                      <a:endParaRPr lang="en-US" sz="1600" dirty="0"/>
                    </a:p>
                  </a:txBody>
                  <a:tcPr marL="44889" marR="44889" anchor="ctr"/>
                </a:tc>
                <a:tc>
                  <a:txBody>
                    <a:bodyPr/>
                    <a:lstStyle/>
                    <a:p>
                      <a:pPr algn="ctr"/>
                      <a:r>
                        <a:rPr lang="en-US" sz="1600" dirty="0" smtClean="0"/>
                        <a:t>40%</a:t>
                      </a:r>
                      <a:endParaRPr lang="en-US" sz="1600" dirty="0"/>
                    </a:p>
                  </a:txBody>
                  <a:tcPr marL="44889" marR="44889" anchor="ctr"/>
                </a:tc>
                <a:tc>
                  <a:txBody>
                    <a:bodyPr/>
                    <a:lstStyle/>
                    <a:p>
                      <a:pPr algn="ctr"/>
                      <a:r>
                        <a:rPr lang="en-US" sz="1600" dirty="0" smtClean="0"/>
                        <a:t>18%</a:t>
                      </a:r>
                      <a:endParaRPr lang="en-US" sz="1600" dirty="0"/>
                    </a:p>
                  </a:txBody>
                  <a:tcPr marL="44889" marR="44889" anchor="ctr"/>
                </a:tc>
              </a:tr>
              <a:tr h="365760">
                <a:tc>
                  <a:txBody>
                    <a:bodyPr/>
                    <a:lstStyle/>
                    <a:p>
                      <a:r>
                        <a:rPr lang="en-US" sz="1600" dirty="0" smtClean="0"/>
                        <a:t>Have you been offered</a:t>
                      </a:r>
                      <a:r>
                        <a:rPr lang="en-US" sz="1600" baseline="0" dirty="0" smtClean="0"/>
                        <a:t> LTS Coordinator?</a:t>
                      </a:r>
                      <a:endParaRPr lang="en-US" sz="1600" dirty="0"/>
                    </a:p>
                  </a:txBody>
                  <a:tcPr marL="44889" marR="44889" anchor="ctr"/>
                </a:tc>
                <a:tc>
                  <a:txBody>
                    <a:bodyPr/>
                    <a:lstStyle/>
                    <a:p>
                      <a:pPr algn="ctr"/>
                      <a:r>
                        <a:rPr lang="en-US" sz="1600" dirty="0" smtClean="0"/>
                        <a:t>46%</a:t>
                      </a:r>
                      <a:endParaRPr lang="en-US" sz="1600" dirty="0"/>
                    </a:p>
                  </a:txBody>
                  <a:tcPr marL="44889" marR="44889" anchor="ctr"/>
                </a:tc>
                <a:tc>
                  <a:txBody>
                    <a:bodyPr/>
                    <a:lstStyle/>
                    <a:p>
                      <a:pPr algn="ctr"/>
                      <a:r>
                        <a:rPr lang="en-US" sz="1600" dirty="0" smtClean="0"/>
                        <a:t>20%</a:t>
                      </a:r>
                      <a:endParaRPr lang="en-US" sz="1600" dirty="0"/>
                    </a:p>
                  </a:txBody>
                  <a:tcPr marL="44889" marR="44889" anchor="ctr"/>
                </a:tc>
                <a:tc>
                  <a:txBody>
                    <a:bodyPr/>
                    <a:lstStyle/>
                    <a:p>
                      <a:pPr algn="ctr"/>
                      <a:r>
                        <a:rPr lang="en-US" sz="1600" dirty="0" smtClean="0"/>
                        <a:t>33%</a:t>
                      </a:r>
                      <a:endParaRPr lang="en-US" sz="1600" dirty="0"/>
                    </a:p>
                  </a:txBody>
                  <a:tcPr marL="44889" marR="44889" anchor="ctr"/>
                </a:tc>
              </a:tr>
              <a:tr h="365760">
                <a:tc>
                  <a:txBody>
                    <a:bodyPr/>
                    <a:lstStyle/>
                    <a:p>
                      <a:r>
                        <a:rPr lang="en-US" sz="1600" dirty="0" smtClean="0"/>
                        <a:t>Do you plan to stay in One Care?</a:t>
                      </a:r>
                      <a:endParaRPr lang="en-US" sz="1600" dirty="0"/>
                    </a:p>
                  </a:txBody>
                  <a:tcPr marL="44889" marR="44889" anchor="ctr"/>
                </a:tc>
                <a:tc>
                  <a:txBody>
                    <a:bodyPr/>
                    <a:lstStyle/>
                    <a:p>
                      <a:pPr algn="ctr"/>
                      <a:r>
                        <a:rPr lang="en-US" sz="1600" dirty="0" smtClean="0"/>
                        <a:t>85%</a:t>
                      </a:r>
                      <a:endParaRPr lang="en-US" sz="1600" dirty="0"/>
                    </a:p>
                  </a:txBody>
                  <a:tcPr marL="44889" marR="44889" anchor="ctr"/>
                </a:tc>
                <a:tc>
                  <a:txBody>
                    <a:bodyPr/>
                    <a:lstStyle/>
                    <a:p>
                      <a:pPr algn="ctr"/>
                      <a:r>
                        <a:rPr lang="en-US" sz="1600" dirty="0" smtClean="0"/>
                        <a:t>3%</a:t>
                      </a:r>
                      <a:endParaRPr lang="en-US" sz="1600" dirty="0"/>
                    </a:p>
                  </a:txBody>
                  <a:tcPr marL="44889" marR="44889" anchor="ctr"/>
                </a:tc>
                <a:tc>
                  <a:txBody>
                    <a:bodyPr/>
                    <a:lstStyle/>
                    <a:p>
                      <a:pPr algn="ctr"/>
                      <a:r>
                        <a:rPr lang="en-US" sz="1600" dirty="0" smtClean="0"/>
                        <a:t>11%</a:t>
                      </a:r>
                      <a:endParaRPr lang="en-US" sz="1600" dirty="0"/>
                    </a:p>
                  </a:txBody>
                  <a:tcPr marL="44889" marR="44889" anchor="ctr"/>
                </a:tc>
              </a:tr>
            </a:tbl>
          </a:graphicData>
        </a:graphic>
      </p:graphicFrame>
      <p:graphicFrame>
        <p:nvGraphicFramePr>
          <p:cNvPr id="9" name="Content Placeholder 8"/>
          <p:cNvGraphicFramePr>
            <a:graphicFrameLocks noGrp="1"/>
          </p:cNvGraphicFramePr>
          <p:nvPr>
            <p:ph sz="quarter" idx="3"/>
            <p:extLst>
              <p:ext uri="{D42A27DB-BD31-4B8C-83A1-F6EECF244321}">
                <p14:modId xmlns:p14="http://schemas.microsoft.com/office/powerpoint/2010/main" val="443039260"/>
              </p:ext>
            </p:extLst>
          </p:nvPr>
        </p:nvGraphicFramePr>
        <p:xfrm>
          <a:off x="487623" y="4350692"/>
          <a:ext cx="8066394" cy="2126308"/>
        </p:xfrm>
        <a:graphic>
          <a:graphicData uri="http://schemas.openxmlformats.org/drawingml/2006/table">
            <a:tbl>
              <a:tblPr firstRow="1" bandRow="1">
                <a:tableStyleId>{5C22544A-7EE6-4342-B048-85BDC9FD1C3A}</a:tableStyleId>
              </a:tblPr>
              <a:tblGrid>
                <a:gridCol w="2859904"/>
                <a:gridCol w="1971592"/>
                <a:gridCol w="2091899"/>
                <a:gridCol w="1142999"/>
              </a:tblGrid>
              <a:tr h="525451">
                <a:tc>
                  <a:txBody>
                    <a:bodyPr/>
                    <a:lstStyle/>
                    <a:p>
                      <a:r>
                        <a:rPr lang="en-US" sz="1500" dirty="0" smtClean="0">
                          <a:solidFill>
                            <a:schemeClr val="bg1"/>
                          </a:solidFill>
                        </a:rPr>
                        <a:t>Rate</a:t>
                      </a:r>
                      <a:r>
                        <a:rPr lang="en-US" sz="1500" baseline="0" dirty="0" smtClean="0">
                          <a:solidFill>
                            <a:schemeClr val="bg1"/>
                          </a:solidFill>
                        </a:rPr>
                        <a:t> your satisfaction with:</a:t>
                      </a:r>
                      <a:endParaRPr lang="en-US" sz="1500" dirty="0">
                        <a:solidFill>
                          <a:schemeClr val="bg1"/>
                        </a:solidFill>
                      </a:endParaRPr>
                    </a:p>
                  </a:txBody>
                  <a:tcPr marL="44889" marR="44889" anchor="b"/>
                </a:tc>
                <a:tc>
                  <a:txBody>
                    <a:bodyPr/>
                    <a:lstStyle/>
                    <a:p>
                      <a:pPr algn="ctr"/>
                      <a:r>
                        <a:rPr lang="en-US" sz="1500" dirty="0" smtClean="0">
                          <a:solidFill>
                            <a:schemeClr val="bg1"/>
                          </a:solidFill>
                        </a:rPr>
                        <a:t>Completely</a:t>
                      </a:r>
                      <a:r>
                        <a:rPr lang="en-US" sz="1500" baseline="0" dirty="0" smtClean="0">
                          <a:solidFill>
                            <a:schemeClr val="bg1"/>
                          </a:solidFill>
                        </a:rPr>
                        <a:t> or somewhat satisfied</a:t>
                      </a:r>
                      <a:endParaRPr lang="en-US" sz="1500" dirty="0">
                        <a:solidFill>
                          <a:schemeClr val="bg1"/>
                        </a:solidFill>
                      </a:endParaRPr>
                    </a:p>
                  </a:txBody>
                  <a:tcPr marL="44889" marR="44889" anchor="b"/>
                </a:tc>
                <a:tc>
                  <a:txBody>
                    <a:bodyPr/>
                    <a:lstStyle/>
                    <a:p>
                      <a:pPr algn="ctr"/>
                      <a:r>
                        <a:rPr lang="en-US" sz="1500" dirty="0" smtClean="0">
                          <a:solidFill>
                            <a:schemeClr val="bg1"/>
                          </a:solidFill>
                        </a:rPr>
                        <a:t>Somewhat or extremely dissatisfied</a:t>
                      </a:r>
                      <a:endParaRPr lang="en-US" sz="1500" dirty="0">
                        <a:solidFill>
                          <a:schemeClr val="bg1"/>
                        </a:solidFill>
                      </a:endParaRPr>
                    </a:p>
                  </a:txBody>
                  <a:tcPr marL="44889" marR="44889" anchor="b"/>
                </a:tc>
                <a:tc>
                  <a:txBody>
                    <a:bodyPr/>
                    <a:lstStyle/>
                    <a:p>
                      <a:pPr algn="ctr"/>
                      <a:r>
                        <a:rPr lang="en-US" sz="1500" dirty="0" smtClean="0">
                          <a:solidFill>
                            <a:schemeClr val="bg1"/>
                          </a:solidFill>
                        </a:rPr>
                        <a:t>Not sure / refused</a:t>
                      </a:r>
                      <a:endParaRPr lang="en-US" sz="1500" dirty="0">
                        <a:solidFill>
                          <a:schemeClr val="bg1"/>
                        </a:solidFill>
                      </a:endParaRPr>
                    </a:p>
                  </a:txBody>
                  <a:tcPr marL="44889" marR="44889" anchor="b"/>
                </a:tc>
              </a:tr>
              <a:tr h="394417">
                <a:tc>
                  <a:txBody>
                    <a:bodyPr/>
                    <a:lstStyle/>
                    <a:p>
                      <a:r>
                        <a:rPr lang="en-US" sz="1600" dirty="0" smtClean="0"/>
                        <a:t>Your Care Coordinator</a:t>
                      </a:r>
                    </a:p>
                  </a:txBody>
                  <a:tcPr marL="44889" marR="44889" anchor="ctr"/>
                </a:tc>
                <a:tc>
                  <a:txBody>
                    <a:bodyPr/>
                    <a:lstStyle/>
                    <a:p>
                      <a:pPr algn="ctr"/>
                      <a:r>
                        <a:rPr lang="en-US" sz="1600" dirty="0" smtClean="0"/>
                        <a:t>89%</a:t>
                      </a:r>
                      <a:endParaRPr lang="en-US" sz="1600" dirty="0"/>
                    </a:p>
                  </a:txBody>
                  <a:tcPr marL="44889" marR="44889" anchor="ctr"/>
                </a:tc>
                <a:tc>
                  <a:txBody>
                    <a:bodyPr/>
                    <a:lstStyle/>
                    <a:p>
                      <a:pPr algn="ctr"/>
                      <a:r>
                        <a:rPr lang="en-US" sz="1600" dirty="0" smtClean="0"/>
                        <a:t>6%</a:t>
                      </a:r>
                      <a:endParaRPr lang="en-US" sz="1600" dirty="0"/>
                    </a:p>
                  </a:txBody>
                  <a:tcPr marL="44889" marR="44889" anchor="ctr"/>
                </a:tc>
                <a:tc>
                  <a:txBody>
                    <a:bodyPr/>
                    <a:lstStyle/>
                    <a:p>
                      <a:pPr algn="ctr"/>
                      <a:r>
                        <a:rPr lang="en-US" sz="1600" dirty="0" smtClean="0"/>
                        <a:t>4%</a:t>
                      </a:r>
                      <a:endParaRPr lang="en-US" sz="1600" dirty="0"/>
                    </a:p>
                  </a:txBody>
                  <a:tcPr marL="44889" marR="44889" anchor="ctr"/>
                </a:tc>
              </a:tr>
              <a:tr h="394417">
                <a:tc>
                  <a:txBody>
                    <a:bodyPr/>
                    <a:lstStyle/>
                    <a:p>
                      <a:r>
                        <a:rPr lang="en-US" sz="1600" dirty="0" smtClean="0"/>
                        <a:t>Your LTS Coordinator</a:t>
                      </a:r>
                      <a:endParaRPr lang="en-US" sz="1600" dirty="0"/>
                    </a:p>
                  </a:txBody>
                  <a:tcPr marL="44889" marR="44889" anchor="ctr"/>
                </a:tc>
                <a:tc>
                  <a:txBody>
                    <a:bodyPr/>
                    <a:lstStyle/>
                    <a:p>
                      <a:pPr algn="ctr"/>
                      <a:r>
                        <a:rPr lang="en-US" sz="1600" dirty="0" smtClean="0"/>
                        <a:t>95%</a:t>
                      </a:r>
                      <a:endParaRPr lang="en-US" sz="1600" dirty="0"/>
                    </a:p>
                  </a:txBody>
                  <a:tcPr marL="44889" marR="44889" anchor="ctr"/>
                </a:tc>
                <a:tc>
                  <a:txBody>
                    <a:bodyPr/>
                    <a:lstStyle/>
                    <a:p>
                      <a:pPr algn="ctr"/>
                      <a:r>
                        <a:rPr lang="en-US" sz="1600" dirty="0" smtClean="0"/>
                        <a:t>3%</a:t>
                      </a:r>
                      <a:endParaRPr lang="en-US" sz="1600" dirty="0"/>
                    </a:p>
                  </a:txBody>
                  <a:tcPr marL="44889" marR="44889" anchor="ctr"/>
                </a:tc>
                <a:tc>
                  <a:txBody>
                    <a:bodyPr/>
                    <a:lstStyle/>
                    <a:p>
                      <a:pPr algn="ctr"/>
                      <a:r>
                        <a:rPr lang="en-US" sz="1600" dirty="0" smtClean="0"/>
                        <a:t>2%</a:t>
                      </a:r>
                      <a:endParaRPr lang="en-US" sz="1600" dirty="0"/>
                    </a:p>
                  </a:txBody>
                  <a:tcPr marL="44889" marR="44889" anchor="ctr"/>
                </a:tc>
              </a:tr>
              <a:tr h="394417">
                <a:tc>
                  <a:txBody>
                    <a:bodyPr/>
                    <a:lstStyle/>
                    <a:p>
                      <a:r>
                        <a:rPr lang="en-US" sz="1600" dirty="0" smtClean="0"/>
                        <a:t>Your One Care plan</a:t>
                      </a:r>
                      <a:endParaRPr lang="en-US" sz="1600" dirty="0"/>
                    </a:p>
                  </a:txBody>
                  <a:tcPr marL="44889" marR="44889" anchor="ctr"/>
                </a:tc>
                <a:tc>
                  <a:txBody>
                    <a:bodyPr/>
                    <a:lstStyle/>
                    <a:p>
                      <a:pPr algn="ctr"/>
                      <a:r>
                        <a:rPr lang="en-US" sz="1600" dirty="0" smtClean="0"/>
                        <a:t>94%</a:t>
                      </a:r>
                      <a:endParaRPr lang="en-US" sz="1600" dirty="0"/>
                    </a:p>
                  </a:txBody>
                  <a:tcPr marL="44889" marR="44889" anchor="ctr"/>
                </a:tc>
                <a:tc>
                  <a:txBody>
                    <a:bodyPr/>
                    <a:lstStyle/>
                    <a:p>
                      <a:pPr algn="ctr"/>
                      <a:r>
                        <a:rPr lang="en-US" sz="1600" dirty="0" smtClean="0"/>
                        <a:t>4%</a:t>
                      </a:r>
                      <a:endParaRPr lang="en-US" sz="1600" dirty="0"/>
                    </a:p>
                  </a:txBody>
                  <a:tcPr marL="44889" marR="44889" anchor="ctr"/>
                </a:tc>
                <a:tc>
                  <a:txBody>
                    <a:bodyPr/>
                    <a:lstStyle/>
                    <a:p>
                      <a:pPr algn="ctr"/>
                      <a:r>
                        <a:rPr lang="en-US" sz="1600" dirty="0" smtClean="0"/>
                        <a:t>2%</a:t>
                      </a:r>
                      <a:endParaRPr lang="en-US" sz="1600" dirty="0"/>
                    </a:p>
                  </a:txBody>
                  <a:tcPr marL="44889" marR="44889" anchor="ctr"/>
                </a:tc>
              </a:tr>
              <a:tr h="394417">
                <a:tc>
                  <a:txBody>
                    <a:bodyPr/>
                    <a:lstStyle/>
                    <a:p>
                      <a:r>
                        <a:rPr lang="en-US" sz="1600" dirty="0" smtClean="0"/>
                        <a:t>Your services under One Care</a:t>
                      </a:r>
                      <a:endParaRPr lang="en-US" sz="1600" dirty="0"/>
                    </a:p>
                  </a:txBody>
                  <a:tcPr marL="44889" marR="44889" anchor="ctr"/>
                </a:tc>
                <a:tc>
                  <a:txBody>
                    <a:bodyPr/>
                    <a:lstStyle/>
                    <a:p>
                      <a:pPr algn="ctr"/>
                      <a:r>
                        <a:rPr lang="en-US" sz="1600" dirty="0" smtClean="0"/>
                        <a:t>93%</a:t>
                      </a:r>
                      <a:endParaRPr lang="en-US" sz="1600" dirty="0"/>
                    </a:p>
                  </a:txBody>
                  <a:tcPr marL="44889" marR="44889" anchor="ctr"/>
                </a:tc>
                <a:tc>
                  <a:txBody>
                    <a:bodyPr/>
                    <a:lstStyle/>
                    <a:p>
                      <a:pPr algn="ctr"/>
                      <a:r>
                        <a:rPr lang="en-US" sz="1600" dirty="0" smtClean="0"/>
                        <a:t>4%</a:t>
                      </a:r>
                      <a:endParaRPr lang="en-US" sz="1600" dirty="0"/>
                    </a:p>
                  </a:txBody>
                  <a:tcPr marL="44889" marR="44889" anchor="ctr"/>
                </a:tc>
                <a:tc>
                  <a:txBody>
                    <a:bodyPr/>
                    <a:lstStyle/>
                    <a:p>
                      <a:pPr algn="ctr"/>
                      <a:r>
                        <a:rPr lang="en-US" sz="1600" dirty="0" smtClean="0"/>
                        <a:t>4%</a:t>
                      </a:r>
                      <a:endParaRPr lang="en-US" sz="1600" dirty="0"/>
                    </a:p>
                  </a:txBody>
                  <a:tcPr marL="44889" marR="44889" anchor="ctr"/>
                </a:tc>
              </a:tr>
            </a:tbl>
          </a:graphicData>
        </a:graphic>
      </p:graphicFrame>
      <p:sp>
        <p:nvSpPr>
          <p:cNvPr id="5" name="Slide Number Placeholder 4"/>
          <p:cNvSpPr>
            <a:spLocks noGrp="1"/>
          </p:cNvSpPr>
          <p:nvPr>
            <p:ph type="sldNum" sz="quarter" idx="10"/>
          </p:nvPr>
        </p:nvSpPr>
        <p:spPr>
          <a:xfrm>
            <a:off x="6858000" y="6400800"/>
            <a:ext cx="1981200" cy="365760"/>
          </a:xfrm>
        </p:spPr>
        <p:txBody>
          <a:bodyPr/>
          <a:lstStyle/>
          <a:p>
            <a:pPr algn="r">
              <a:defRPr/>
            </a:pPr>
            <a:fld id="{6D2580CD-6D09-488B-8311-E22C44DE8E16}" type="slidenum">
              <a:rPr lang="en-US" smtClean="0">
                <a:solidFill>
                  <a:srgbClr val="000066"/>
                </a:solidFill>
              </a:rPr>
              <a:pPr algn="r">
                <a:defRPr/>
              </a:pPr>
              <a:t>4</a:t>
            </a:fld>
            <a:endParaRPr lang="en-US" dirty="0">
              <a:solidFill>
                <a:srgbClr val="000066"/>
              </a:solidFill>
            </a:endParaRPr>
          </a:p>
        </p:txBody>
      </p:sp>
      <p:sp>
        <p:nvSpPr>
          <p:cNvPr id="10" name="Text Placeholder 9"/>
          <p:cNvSpPr>
            <a:spLocks noGrp="1"/>
          </p:cNvSpPr>
          <p:nvPr>
            <p:ph type="body" sz="half" idx="1"/>
          </p:nvPr>
        </p:nvSpPr>
        <p:spPr>
          <a:xfrm>
            <a:off x="152400" y="1143000"/>
            <a:ext cx="8991600" cy="1371600"/>
          </a:xfrm>
        </p:spPr>
        <p:txBody>
          <a:bodyPr>
            <a:normAutofit fontScale="92500"/>
          </a:bodyPr>
          <a:lstStyle/>
          <a:p>
            <a:r>
              <a:rPr lang="en-US" sz="1800" b="0" dirty="0" smtClean="0"/>
              <a:t>375 early responses from Cohort 1 have been compiled (target=1,000)</a:t>
            </a:r>
          </a:p>
          <a:p>
            <a:r>
              <a:rPr lang="en-US" sz="1800" b="0" dirty="0" smtClean="0"/>
              <a:t>Cohort 1 is open through August</a:t>
            </a:r>
          </a:p>
          <a:p>
            <a:r>
              <a:rPr lang="en-US" sz="1800" b="0" dirty="0" smtClean="0"/>
              <a:t>A summary of preliminary results will be available on the One Care website: </a:t>
            </a:r>
            <a:r>
              <a:rPr lang="en-US" sz="1600" dirty="0" smtClean="0">
                <a:hlinkClick r:id="rId3"/>
              </a:rPr>
              <a:t>http</a:t>
            </a:r>
            <a:r>
              <a:rPr lang="en-US" sz="1600" dirty="0">
                <a:hlinkClick r:id="rId3"/>
              </a:rPr>
              <a:t>://www.mass.gov/eohhs/consumer/insurance/one-care/one-care-early-indicators-project-eip-reports.html</a:t>
            </a:r>
            <a:r>
              <a:rPr lang="en-US" sz="1600" dirty="0"/>
              <a:t> </a:t>
            </a:r>
            <a:endParaRPr lang="en-US" sz="1600" b="0" dirty="0"/>
          </a:p>
          <a:p>
            <a:endParaRPr lang="en-US" dirty="0"/>
          </a:p>
        </p:txBody>
      </p:sp>
    </p:spTree>
    <p:extLst>
      <p:ext uri="{BB962C8B-B14F-4D97-AF65-F5344CB8AC3E}">
        <p14:creationId xmlns:p14="http://schemas.microsoft.com/office/powerpoint/2010/main" val="479377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t>Implementation Council Quality Workgroup</a:t>
            </a:r>
            <a:endParaRPr lang="en-US" sz="2400" dirty="0"/>
          </a:p>
        </p:txBody>
      </p:sp>
    </p:spTree>
    <p:extLst>
      <p:ext uri="{BB962C8B-B14F-4D97-AF65-F5344CB8AC3E}">
        <p14:creationId xmlns:p14="http://schemas.microsoft.com/office/powerpoint/2010/main" val="386415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Slide Number Placeholder 2"/>
          <p:cNvSpPr>
            <a:spLocks noGrp="1"/>
          </p:cNvSpPr>
          <p:nvPr>
            <p:ph type="sldNum" sz="quarter" idx="12"/>
          </p:nvPr>
        </p:nvSpPr>
        <p:spPr>
          <a:xfrm>
            <a:off x="6858000" y="6324600"/>
            <a:ext cx="1981200" cy="365760"/>
          </a:xfrm>
        </p:spPr>
        <p:txBody>
          <a:bodyPr/>
          <a:lstStyle/>
          <a:p>
            <a:pPr algn="r"/>
            <a:fld id="{61EA6D28-ED3E-4E2E-A094-CF641B234ECE}" type="slidenum">
              <a:rPr lang="en-US" smtClean="0"/>
              <a:pPr algn="r"/>
              <a:t>6</a:t>
            </a:fld>
            <a:endParaRPr lang="en-US"/>
          </a:p>
        </p:txBody>
      </p:sp>
      <p:sp>
        <p:nvSpPr>
          <p:cNvPr id="4" name="Content Placeholder 3"/>
          <p:cNvSpPr>
            <a:spLocks noGrp="1"/>
          </p:cNvSpPr>
          <p:nvPr>
            <p:ph sz="quarter" idx="1"/>
          </p:nvPr>
        </p:nvSpPr>
        <p:spPr/>
        <p:txBody>
          <a:bodyPr>
            <a:normAutofit/>
          </a:bodyPr>
          <a:lstStyle/>
          <a:p>
            <a:r>
              <a:rPr lang="en-US" dirty="0" smtClean="0"/>
              <a:t>Role:  </a:t>
            </a:r>
          </a:p>
          <a:p>
            <a:pPr lvl="1"/>
            <a:r>
              <a:rPr lang="en-US" dirty="0" smtClean="0"/>
              <a:t>The </a:t>
            </a:r>
            <a:r>
              <a:rPr lang="en-US" dirty="0"/>
              <a:t>One Care Implementation Council Quality Workgroup supports </a:t>
            </a:r>
            <a:r>
              <a:rPr lang="en-US" dirty="0" err="1"/>
              <a:t>MassHealth’s</a:t>
            </a:r>
            <a:r>
              <a:rPr lang="en-US" dirty="0"/>
              <a:t> quality program efforts offering input to program content, reviewing program outputs, identifying ways to increase One Care member response rates, and encouraging One Care members to respond to requests for survey participation.   </a:t>
            </a:r>
            <a:endParaRPr lang="en-US" dirty="0" smtClean="0"/>
          </a:p>
          <a:p>
            <a:pPr lvl="1"/>
            <a:r>
              <a:rPr lang="en-US" dirty="0" smtClean="0"/>
              <a:t>The </a:t>
            </a:r>
            <a:r>
              <a:rPr lang="en-US" dirty="0"/>
              <a:t>One Care Quality Workgroup serves as a forum to discuss and provide feedback on quality measurement, quality improvement, and evaluation activities. </a:t>
            </a:r>
            <a:endParaRPr lang="en-US" dirty="0" smtClean="0"/>
          </a:p>
          <a:p>
            <a:endParaRPr lang="en-US" dirty="0"/>
          </a:p>
        </p:txBody>
      </p:sp>
    </p:spTree>
    <p:extLst>
      <p:ext uri="{BB962C8B-B14F-4D97-AF65-F5344CB8AC3E}">
        <p14:creationId xmlns:p14="http://schemas.microsoft.com/office/powerpoint/2010/main" val="1642214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228600"/>
            <a:ext cx="8394700" cy="762000"/>
          </a:xfrm>
        </p:spPr>
        <p:txBody>
          <a:bodyPr>
            <a:normAutofit/>
          </a:bodyPr>
          <a:lstStyle/>
          <a:p>
            <a:r>
              <a:rPr lang="en-US" sz="2800" dirty="0" smtClean="0"/>
              <a:t>Implementation Council Quality Workgroup</a:t>
            </a:r>
            <a:endParaRPr lang="en-US" sz="2800" dirty="0"/>
          </a:p>
        </p:txBody>
      </p:sp>
      <p:sp>
        <p:nvSpPr>
          <p:cNvPr id="4" name="Slide Number Placeholder 3"/>
          <p:cNvSpPr>
            <a:spLocks noGrp="1"/>
          </p:cNvSpPr>
          <p:nvPr>
            <p:ph type="sldNum" sz="quarter" idx="10"/>
          </p:nvPr>
        </p:nvSpPr>
        <p:spPr/>
        <p:txBody>
          <a:bodyPr/>
          <a:lstStyle/>
          <a:p>
            <a:pPr algn="r">
              <a:defRPr/>
            </a:pPr>
            <a:fld id="{DAEA4B19-0171-4632-87CC-E08591B4FCBE}" type="slidenum">
              <a:rPr lang="en-US" smtClean="0">
                <a:solidFill>
                  <a:srgbClr val="000066"/>
                </a:solidFill>
              </a:rPr>
              <a:pPr algn="r">
                <a:defRPr/>
              </a:pPr>
              <a:t>7</a:t>
            </a:fld>
            <a:endParaRPr lang="en-US" dirty="0">
              <a:solidFill>
                <a:srgbClr val="000066"/>
              </a:solidFill>
            </a:endParaRPr>
          </a:p>
        </p:txBody>
      </p:sp>
      <p:sp>
        <p:nvSpPr>
          <p:cNvPr id="3" name="Content Placeholder 2"/>
          <p:cNvSpPr>
            <a:spLocks noGrp="1"/>
          </p:cNvSpPr>
          <p:nvPr>
            <p:ph sz="quarter" idx="1"/>
          </p:nvPr>
        </p:nvSpPr>
        <p:spPr/>
        <p:txBody>
          <a:bodyPr/>
          <a:lstStyle/>
          <a:p>
            <a:r>
              <a:rPr lang="en-US" altLang="en-US" dirty="0" smtClean="0"/>
              <a:t>Workgroup members include: Council representatives, </a:t>
            </a:r>
            <a:r>
              <a:rPr lang="en-US" altLang="en-US" dirty="0" err="1" smtClean="0"/>
              <a:t>MassHealth</a:t>
            </a:r>
            <a:r>
              <a:rPr lang="en-US" altLang="en-US" dirty="0" smtClean="0"/>
              <a:t> Staff, UMass Staff and PCORI project representatives</a:t>
            </a:r>
          </a:p>
          <a:p>
            <a:r>
              <a:rPr lang="en-US" altLang="en-US" dirty="0" smtClean="0"/>
              <a:t>IC representation</a:t>
            </a:r>
            <a:endParaRPr lang="en-US" altLang="en-US" dirty="0"/>
          </a:p>
          <a:p>
            <a:pPr lvl="1"/>
            <a:r>
              <a:rPr lang="en-US" altLang="en-US" dirty="0"/>
              <a:t>Olivia Richard</a:t>
            </a:r>
          </a:p>
          <a:p>
            <a:pPr lvl="1"/>
            <a:r>
              <a:rPr lang="en-US" altLang="en-US" dirty="0"/>
              <a:t>Ted </a:t>
            </a:r>
            <a:r>
              <a:rPr lang="en-US" altLang="en-US" dirty="0" err="1"/>
              <a:t>Chelmow</a:t>
            </a:r>
            <a:endParaRPr lang="en-US" altLang="en-US" dirty="0"/>
          </a:p>
          <a:p>
            <a:pPr lvl="1"/>
            <a:r>
              <a:rPr lang="en-US" altLang="en-US" dirty="0"/>
              <a:t>Jeff Keilson</a:t>
            </a:r>
          </a:p>
          <a:p>
            <a:pPr lvl="1"/>
            <a:r>
              <a:rPr lang="en-US" altLang="en-US" dirty="0"/>
              <a:t>Dennis </a:t>
            </a:r>
            <a:r>
              <a:rPr lang="en-US" altLang="en-US" dirty="0" err="1" smtClean="0"/>
              <a:t>Heaphy</a:t>
            </a:r>
            <a:endParaRPr lang="en-US" altLang="en-US" dirty="0" smtClean="0"/>
          </a:p>
          <a:p>
            <a:r>
              <a:rPr lang="en-US" altLang="en-US" dirty="0" smtClean="0"/>
              <a:t>The workgroup will meet quarterly and will provide the Implementation Council periodic status updates</a:t>
            </a:r>
            <a:endParaRPr lang="en-US" altLang="en-US" dirty="0"/>
          </a:p>
        </p:txBody>
      </p:sp>
    </p:spTree>
    <p:extLst>
      <p:ext uri="{BB962C8B-B14F-4D97-AF65-F5344CB8AC3E}">
        <p14:creationId xmlns:p14="http://schemas.microsoft.com/office/powerpoint/2010/main" val="2109792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 </a:t>
            </a:r>
            <a:endParaRPr lang="en-US" dirty="0"/>
          </a:p>
        </p:txBody>
      </p:sp>
      <p:sp>
        <p:nvSpPr>
          <p:cNvPr id="3" name="Slide Number Placeholder 2"/>
          <p:cNvSpPr>
            <a:spLocks noGrp="1"/>
          </p:cNvSpPr>
          <p:nvPr>
            <p:ph type="sldNum" sz="quarter" idx="12"/>
          </p:nvPr>
        </p:nvSpPr>
        <p:spPr>
          <a:xfrm>
            <a:off x="6858000" y="6400800"/>
            <a:ext cx="1981200" cy="365760"/>
          </a:xfrm>
        </p:spPr>
        <p:txBody>
          <a:bodyPr/>
          <a:lstStyle/>
          <a:p>
            <a:pPr algn="r"/>
            <a:fld id="{61EA6D28-ED3E-4E2E-A094-CF641B234ECE}" type="slidenum">
              <a:rPr lang="en-US" smtClean="0"/>
              <a:pPr algn="r"/>
              <a:t>8</a:t>
            </a:fld>
            <a:endParaRPr lang="en-US"/>
          </a:p>
        </p:txBody>
      </p:sp>
      <p:sp>
        <p:nvSpPr>
          <p:cNvPr id="4" name="Content Placeholder 3"/>
          <p:cNvSpPr>
            <a:spLocks noGrp="1"/>
          </p:cNvSpPr>
          <p:nvPr>
            <p:ph sz="quarter" idx="1"/>
          </p:nvPr>
        </p:nvSpPr>
        <p:spPr/>
        <p:txBody>
          <a:bodyPr/>
          <a:lstStyle/>
          <a:p>
            <a:r>
              <a:rPr lang="en-US" dirty="0" smtClean="0"/>
              <a:t>Current</a:t>
            </a:r>
          </a:p>
          <a:p>
            <a:pPr lvl="1"/>
            <a:r>
              <a:rPr lang="en-US" dirty="0" smtClean="0"/>
              <a:t>Workgroup members are providing feedback on the Mental Health Recovery Measure survey instrument and cover letters</a:t>
            </a:r>
          </a:p>
          <a:p>
            <a:pPr marL="274320" lvl="1" indent="0">
              <a:buNone/>
            </a:pPr>
            <a:endParaRPr lang="en-US" dirty="0" smtClean="0"/>
          </a:p>
          <a:p>
            <a:r>
              <a:rPr lang="en-US" dirty="0" smtClean="0"/>
              <a:t>Ongoing</a:t>
            </a:r>
          </a:p>
          <a:p>
            <a:pPr lvl="1"/>
            <a:r>
              <a:rPr lang="en-US" dirty="0"/>
              <a:t>Workgroup members </a:t>
            </a:r>
            <a:r>
              <a:rPr lang="en-US" dirty="0" smtClean="0"/>
              <a:t>will </a:t>
            </a:r>
            <a:r>
              <a:rPr lang="en-US" dirty="0"/>
              <a:t>provided recommendations on how to increase participation </a:t>
            </a:r>
            <a:r>
              <a:rPr lang="en-US" dirty="0" smtClean="0"/>
              <a:t>in data collection activities such as surveys and focus groups</a:t>
            </a:r>
            <a:endParaRPr lang="en-US" dirty="0"/>
          </a:p>
          <a:p>
            <a:pPr lvl="1"/>
            <a:endParaRPr lang="en-US" dirty="0" smtClean="0"/>
          </a:p>
          <a:p>
            <a:endParaRPr lang="en-US" dirty="0"/>
          </a:p>
        </p:txBody>
      </p:sp>
    </p:spTree>
    <p:extLst>
      <p:ext uri="{BB962C8B-B14F-4D97-AF65-F5344CB8AC3E}">
        <p14:creationId xmlns:p14="http://schemas.microsoft.com/office/powerpoint/2010/main" val="521901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10"/>
          </p:nvPr>
        </p:nvSpPr>
        <p:spPr>
          <a:ln/>
        </p:spPr>
        <p:txBody>
          <a:bodyPr/>
          <a:lstStyle/>
          <a:p>
            <a:pPr>
              <a:defRPr/>
            </a:pPr>
            <a:endParaRPr lang="en-US" dirty="0"/>
          </a:p>
        </p:txBody>
      </p:sp>
      <p:sp>
        <p:nvSpPr>
          <p:cNvPr id="74754" name="Rectangle 6"/>
          <p:cNvSpPr txBox="1">
            <a:spLocks noGrp="1" noChangeArrowheads="1"/>
          </p:cNvSpPr>
          <p:nvPr/>
        </p:nvSpPr>
        <p:spPr bwMode="auto">
          <a:xfrm>
            <a:off x="7378262" y="6362809"/>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b="1">
                <a:solidFill>
                  <a:schemeClr val="accent2"/>
                </a:solidFill>
                <a:latin typeface="Arial" charset="0"/>
                <a:ea typeface="ＭＳ Ｐゴシック" pitchFamily="34" charset="-128"/>
              </a:defRPr>
            </a:lvl1pPr>
            <a:lvl2pPr marL="742950" indent="-285750" eaLnBrk="0" hangingPunct="0">
              <a:defRPr sz="4400" b="1">
                <a:solidFill>
                  <a:schemeClr val="accent2"/>
                </a:solidFill>
                <a:latin typeface="Arial" charset="0"/>
                <a:ea typeface="ＭＳ Ｐゴシック" pitchFamily="34" charset="-128"/>
              </a:defRPr>
            </a:lvl2pPr>
            <a:lvl3pPr marL="1143000" indent="-228600" eaLnBrk="0" hangingPunct="0">
              <a:defRPr sz="4400" b="1">
                <a:solidFill>
                  <a:schemeClr val="accent2"/>
                </a:solidFill>
                <a:latin typeface="Arial" charset="0"/>
                <a:ea typeface="ＭＳ Ｐゴシック" pitchFamily="34" charset="-128"/>
              </a:defRPr>
            </a:lvl3pPr>
            <a:lvl4pPr marL="1600200" indent="-228600" eaLnBrk="0" hangingPunct="0">
              <a:defRPr sz="4400" b="1">
                <a:solidFill>
                  <a:schemeClr val="accent2"/>
                </a:solidFill>
                <a:latin typeface="Arial" charset="0"/>
                <a:ea typeface="ＭＳ Ｐゴシック" pitchFamily="34" charset="-128"/>
              </a:defRPr>
            </a:lvl4pPr>
            <a:lvl5pPr marL="2057400" indent="-228600" eaLnBrk="0" hangingPunct="0">
              <a:defRPr sz="4400" b="1">
                <a:solidFill>
                  <a:schemeClr val="accent2"/>
                </a:solidFill>
                <a:latin typeface="Arial" charset="0"/>
                <a:ea typeface="ＭＳ Ｐゴシック" pitchFamily="34" charset="-128"/>
              </a:defRPr>
            </a:lvl5pPr>
            <a:lvl6pPr marL="2514600" indent="-22860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defRPr>
            </a:lvl6pPr>
            <a:lvl7pPr marL="2971800" indent="-22860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defRPr>
            </a:lvl7pPr>
            <a:lvl8pPr marL="3429000" indent="-22860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defRPr>
            </a:lvl8pPr>
            <a:lvl9pPr marL="3886200" indent="-22860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defRPr>
            </a:lvl9pPr>
          </a:lstStyle>
          <a:p>
            <a:pPr algn="r" eaLnBrk="1" hangingPunct="1">
              <a:lnSpc>
                <a:spcPct val="100000"/>
              </a:lnSpc>
            </a:pPr>
            <a:fld id="{A2260448-D4E8-43FE-BE51-B88C79935E17}" type="slidenum">
              <a:rPr lang="en-US" altLang="en-US" sz="1400" b="0">
                <a:solidFill>
                  <a:schemeClr val="tx1"/>
                </a:solidFill>
              </a:rPr>
              <a:pPr algn="r" eaLnBrk="1" hangingPunct="1">
                <a:lnSpc>
                  <a:spcPct val="100000"/>
                </a:lnSpc>
              </a:pPr>
              <a:t>9</a:t>
            </a:fld>
            <a:endParaRPr lang="en-US" altLang="en-US" sz="1400" b="0" dirty="0">
              <a:solidFill>
                <a:schemeClr val="tx1"/>
              </a:solidFill>
            </a:endParaRPr>
          </a:p>
        </p:txBody>
      </p:sp>
      <p:sp>
        <p:nvSpPr>
          <p:cNvPr id="74757" name="Rectangle 3"/>
          <p:cNvSpPr>
            <a:spLocks noGrp="1" noChangeArrowheads="1"/>
          </p:cNvSpPr>
          <p:nvPr>
            <p:ph type="body" idx="4294967295"/>
          </p:nvPr>
        </p:nvSpPr>
        <p:spPr>
          <a:xfrm>
            <a:off x="228600" y="1066800"/>
            <a:ext cx="8686800" cy="5026025"/>
          </a:xfrm>
        </p:spPr>
        <p:txBody>
          <a:bodyPr/>
          <a:lstStyle/>
          <a:p>
            <a:pPr algn="ctr">
              <a:buFont typeface="Arial" charset="0"/>
              <a:buNone/>
            </a:pPr>
            <a:endParaRPr lang="en-US" altLang="en-US" dirty="0" smtClean="0"/>
          </a:p>
          <a:p>
            <a:pPr algn="ctr">
              <a:buFont typeface="Arial" charset="0"/>
              <a:buNone/>
            </a:pPr>
            <a:endParaRPr lang="en-US" altLang="en-US" dirty="0" smtClean="0"/>
          </a:p>
          <a:p>
            <a:pPr algn="ctr">
              <a:buFont typeface="Arial" charset="0"/>
              <a:buNone/>
            </a:pPr>
            <a:endParaRPr lang="en-US" altLang="en-US" sz="3200" dirty="0"/>
          </a:p>
          <a:p>
            <a:pPr algn="ctr">
              <a:buFont typeface="Arial" charset="0"/>
              <a:buNone/>
            </a:pPr>
            <a:r>
              <a:rPr lang="en-US" altLang="en-US" dirty="0"/>
              <a:t>Discussion/Questions?</a:t>
            </a:r>
          </a:p>
          <a:p>
            <a:pPr algn="ctr">
              <a:buFont typeface="Arial" charset="0"/>
              <a:buNone/>
            </a:pPr>
            <a:endParaRPr lang="en-US" altLang="en-US" sz="3200" dirty="0" smtClean="0"/>
          </a:p>
          <a:p>
            <a:pPr algn="ctr">
              <a:buFont typeface="Arial" charset="0"/>
              <a:buNone/>
            </a:pPr>
            <a:endParaRPr lang="en-US" altLang="en-US" sz="3200" i="1" dirty="0" smtClean="0"/>
          </a:p>
        </p:txBody>
      </p:sp>
    </p:spTree>
    <p:extLst>
      <p:ext uri="{BB962C8B-B14F-4D97-AF65-F5344CB8AC3E}">
        <p14:creationId xmlns:p14="http://schemas.microsoft.com/office/powerpoint/2010/main" val="32484335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80</TotalTime>
  <Words>447</Words>
  <Application>Microsoft Office PowerPoint</Application>
  <PresentationFormat>On-screen Show (4:3)</PresentationFormat>
  <Paragraphs>105</Paragraphs>
  <Slides>9</Slides>
  <Notes>5</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Origin</vt:lpstr>
      <vt:lpstr>One Care Early Indicators Project </vt:lpstr>
      <vt:lpstr>Early Indicators Project Survey #2</vt:lpstr>
      <vt:lpstr>Major Domains</vt:lpstr>
      <vt:lpstr>Preliminary results (N=375)</vt:lpstr>
      <vt:lpstr>Implementation Council Quality Workgroup</vt:lpstr>
      <vt:lpstr>Overview</vt:lpstr>
      <vt:lpstr>Implementation Council Quality Workgroup</vt:lpstr>
      <vt:lpstr>Activities </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Care Early Indicators Project</dc:title>
  <dc:creator>Henry, Alexis</dc:creator>
  <cp:lastModifiedBy>Jenna</cp:lastModifiedBy>
  <cp:revision>13</cp:revision>
  <dcterms:created xsi:type="dcterms:W3CDTF">2014-02-27T00:11:35Z</dcterms:created>
  <dcterms:modified xsi:type="dcterms:W3CDTF">2017-10-30T15:58:17Z</dcterms:modified>
</cp:coreProperties>
</file>