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6" y="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Essex (N=13,979)</c:v>
                </c:pt>
                <c:pt idx="1">
                  <c:v>Franklin (N=2,060)</c:v>
                </c:pt>
                <c:pt idx="2">
                  <c:v>*Hampden (N=14,407)</c:v>
                </c:pt>
                <c:pt idx="3">
                  <c:v>*Hampshire (N=2,567)</c:v>
                </c:pt>
                <c:pt idx="4">
                  <c:v>Middlesex (N=17,393)</c:v>
                </c:pt>
                <c:pt idx="5">
                  <c:v>Norfolk (N=7,062)</c:v>
                </c:pt>
                <c:pt idx="6">
                  <c:v>Plymouth (N=6,593)</c:v>
                </c:pt>
                <c:pt idx="7">
                  <c:v>*Suffolk (N=15,099)</c:v>
                </c:pt>
                <c:pt idx="8">
                  <c:v>*Worcester (N=14,597)</c:v>
                </c:pt>
              </c:strCache>
            </c:strRef>
          </c:cat>
          <c:val>
            <c:numRef>
              <c:f>Sheet1!$B$2:$B$10</c:f>
              <c:numCache>
                <c:formatCode>0.0%</c:formatCode>
                <c:ptCount val="9"/>
                <c:pt idx="0">
                  <c:v>4.2134630517204376E-2</c:v>
                </c:pt>
                <c:pt idx="1">
                  <c:v>2.7184466019417475E-2</c:v>
                </c:pt>
                <c:pt idx="2">
                  <c:v>0.16013049212188518</c:v>
                </c:pt>
                <c:pt idx="3">
                  <c:v>0.1250486949746786</c:v>
                </c:pt>
                <c:pt idx="4">
                  <c:v>4.800781923762433E-2</c:v>
                </c:pt>
                <c:pt idx="5">
                  <c:v>5.2817898612291136E-2</c:v>
                </c:pt>
                <c:pt idx="6">
                  <c:v>3.9890793265584708E-2</c:v>
                </c:pt>
                <c:pt idx="7">
                  <c:v>0.13914828796609047</c:v>
                </c:pt>
                <c:pt idx="8">
                  <c:v>0.18455847091868191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34658176"/>
        <c:axId val="34659712"/>
      </c:barChart>
      <c:catAx>
        <c:axId val="346581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1680000"/>
          <a:lstStyle/>
          <a:p>
            <a:pPr>
              <a:defRPr sz="1400"/>
            </a:pPr>
            <a:endParaRPr lang="en-US"/>
          </a:p>
        </c:txPr>
        <c:crossAx val="34659712"/>
        <c:crosses val="autoZero"/>
        <c:auto val="1"/>
        <c:lblAlgn val="ctr"/>
        <c:lblOffset val="100"/>
        <c:noMultiLvlLbl val="0"/>
      </c:catAx>
      <c:valAx>
        <c:axId val="34659712"/>
        <c:scaling>
          <c:orientation val="minMax"/>
          <c:max val="0.19000000000000003"/>
          <c:min val="0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46581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Enrollment by Rating Category (Dec. 1, 2013)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679703498601134E-2"/>
                  <c:y val="-5.278838582677165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4436272389028293E-2"/>
                  <c:y val="-5.7240813648293965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5891090536759825E-2"/>
                  <c:y val="-0.3548799212598425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C2A </c:v>
                </c:pt>
                <c:pt idx="1">
                  <c:v>C2B </c:v>
                </c:pt>
                <c:pt idx="2">
                  <c:v>C3B </c:v>
                </c:pt>
                <c:pt idx="3">
                  <c:v>C3A </c:v>
                </c:pt>
                <c:pt idx="4">
                  <c:v>C1 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1151</c:v>
                </c:pt>
                <c:pt idx="1">
                  <c:v>212</c:v>
                </c:pt>
                <c:pt idx="2">
                  <c:v>103</c:v>
                </c:pt>
                <c:pt idx="3">
                  <c:v>866</c:v>
                </c:pt>
                <c:pt idx="4" formatCode="#,##0">
                  <c:v>7186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Rating Category Enrollment Penetration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3871252015037487E-17"/>
                  <c:y val="1.851851851851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208333333333333E-3"/>
                  <c:y val="-2.09876543209876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C1</c:v>
                </c:pt>
                <c:pt idx="1">
                  <c:v>C2A</c:v>
                </c:pt>
                <c:pt idx="2">
                  <c:v>C2B</c:v>
                </c:pt>
                <c:pt idx="3">
                  <c:v>C3A</c:v>
                </c:pt>
                <c:pt idx="4">
                  <c:v>C3B</c:v>
                </c:pt>
                <c:pt idx="5">
                  <c:v>F1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0.111</c:v>
                </c:pt>
                <c:pt idx="1">
                  <c:v>8.5000000000000006E-2</c:v>
                </c:pt>
                <c:pt idx="2">
                  <c:v>7.6999999999999999E-2</c:v>
                </c:pt>
                <c:pt idx="3">
                  <c:v>8.3000000000000004E-2</c:v>
                </c:pt>
                <c:pt idx="4">
                  <c:v>0.11899999999999999</c:v>
                </c:pt>
                <c:pt idx="5">
                  <c:v>1.4E-2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6807168"/>
        <c:axId val="77543296"/>
      </c:barChart>
      <c:catAx>
        <c:axId val="768071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77543296"/>
        <c:crosses val="autoZero"/>
        <c:auto val="1"/>
        <c:lblAlgn val="ctr"/>
        <c:lblOffset val="100"/>
        <c:noMultiLvlLbl val="0"/>
      </c:catAx>
      <c:valAx>
        <c:axId val="77543296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6807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0.06203</cdr:x>
      <cdr:y>0.88515</cdr:y>
    </cdr:from>
    <cdr:to>
      <cdr:x>1</cdr:x>
      <cdr:y>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38125" y="3009900"/>
          <a:ext cx="3600450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29E25-FB8B-48AB-A846-3BBA807DF9DD}" type="datetimeFigureOut">
              <a:rPr lang="en-US" smtClean="0"/>
              <a:t>10/31/2017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6E768-4F50-46D1-9079-4303D160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2B1688D-658C-4426-B33F-5AEE59FFBCAB}" type="datetime1">
              <a:rPr lang="en-US" smtClean="0"/>
              <a:t>10/31/2017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5A72E-38F9-4C6D-890A-9B92F26A665A}" type="datetime1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7BBC5-937D-44A3-86A9-765B6A988248}" type="datetime1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740DA-DD74-4BBB-A00F-9203DC4882A9}" type="datetime1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A1E37E6-560D-438F-A28E-CC69CF0D43B8}" type="datetime1">
              <a:rPr lang="en-US" smtClean="0"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0DEE-1204-4814-BD77-89217F53C027}" type="datetime1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B6403-AE90-4FB5-82ED-9188BB51ABB7}" type="datetime1">
              <a:rPr lang="en-US" smtClean="0"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BCE46-CE19-45D4-9A65-513FC43DACD2}" type="datetime1">
              <a:rPr lang="en-US" smtClean="0"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C71F8-F728-45A4-84F3-1F96273DD9E7}" type="datetime1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2A98-9074-4852-B88B-20CB3AFE8C24}" type="datetime1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2ADA-2380-4743-B2BC-EF5E5BEAA048}" type="datetime1">
              <a:rPr lang="en-US" smtClean="0"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6F0907-12BB-40C0-86BB-6332C3613E53}" type="datetime1">
              <a:rPr lang="en-US" smtClean="0"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eohhs/consumer/insurance/one-care/news-and-community.html" TargetMode="External"/><Relationship Id="rId2" Type="http://schemas.openxmlformats.org/officeDocument/2006/relationships/hyperlink" Target="http://www.mass.gov/eohhs/consumer/insurance/one-car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Care Early Indicators Project (EIP)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By: Olivia Richard, Implementation Council</a:t>
            </a:r>
          </a:p>
          <a:p>
            <a:r>
              <a:rPr lang="en-US" dirty="0" smtClean="0"/>
              <a:t>February 28,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279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EIP Update: Access to Full Reports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Full EIP reports available on One Care website: </a:t>
            </a:r>
            <a:br>
              <a:rPr lang="en-US" sz="2200" dirty="0" smtClean="0"/>
            </a:br>
            <a:r>
              <a:rPr lang="en-US" sz="2200" dirty="0" smtClean="0">
                <a:hlinkClick r:id="rId2"/>
              </a:rPr>
              <a:t>http://www.mass.gov/eohhs/consumer/insurance/one-care/</a:t>
            </a:r>
            <a:endParaRPr lang="en-US" sz="2200" dirty="0" smtClean="0"/>
          </a:p>
          <a:p>
            <a:pPr lvl="1"/>
            <a:r>
              <a:rPr lang="en-US" sz="2200" dirty="0" smtClean="0"/>
              <a:t>EIP section under the </a:t>
            </a:r>
            <a:r>
              <a:rPr lang="en-US" sz="2200" i="1" dirty="0" smtClean="0">
                <a:hlinkClick r:id="rId3"/>
              </a:rPr>
              <a:t>One Care News and Community</a:t>
            </a:r>
            <a:r>
              <a:rPr lang="en-US" sz="2200" i="1" dirty="0" smtClean="0"/>
              <a:t> </a:t>
            </a:r>
            <a:r>
              <a:rPr lang="en-US" sz="2200" dirty="0" smtClean="0"/>
              <a:t>link</a:t>
            </a:r>
            <a:endParaRPr lang="en-US" sz="2200" i="1" dirty="0" smtClean="0"/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Currently available EIP reports:</a:t>
            </a:r>
          </a:p>
          <a:p>
            <a:pPr lvl="1"/>
            <a:r>
              <a:rPr lang="en-US" sz="2200" dirty="0" smtClean="0"/>
              <a:t>Monthly enrollment data (Jan., Feb.)</a:t>
            </a:r>
          </a:p>
          <a:p>
            <a:pPr lvl="1"/>
            <a:r>
              <a:rPr lang="en-US" sz="2200" dirty="0" smtClean="0"/>
              <a:t>Monthly CST data (Jan., Feb.)</a:t>
            </a:r>
          </a:p>
          <a:p>
            <a:pPr lvl="1"/>
            <a:r>
              <a:rPr lang="en-US" sz="2200" dirty="0" smtClean="0"/>
              <a:t>Focus Group #1 (Early opt-ins) summary report</a:t>
            </a:r>
          </a:p>
          <a:p>
            <a:pPr lvl="1"/>
            <a:r>
              <a:rPr lang="en-US" sz="2200" dirty="0" smtClean="0"/>
              <a:t>Focus Group #2 (Early opt-outs) summary report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r>
              <a:rPr lang="en-US" sz="2200" dirty="0" smtClean="0"/>
              <a:t>EIP Workgroup expects to produce first SHINE data report and Survey 1 summary report in the next weeks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0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Survey 2 </a:t>
            </a:r>
            <a:br>
              <a:rPr lang="en-US" dirty="0" smtClean="0"/>
            </a:br>
            <a:r>
              <a:rPr lang="en-US" dirty="0" smtClean="0"/>
              <a:t>Experiences with One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34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More comprehensive look at enrollees’ early experiences in One Care</a:t>
            </a:r>
          </a:p>
          <a:p>
            <a:r>
              <a:rPr lang="en-US" dirty="0" smtClean="0"/>
              <a:t>Send to 6,000 randomly selected enrollees in 3 waves (2,000 each wave)</a:t>
            </a:r>
          </a:p>
          <a:p>
            <a:pPr lvl="1"/>
            <a:r>
              <a:rPr lang="en-US" dirty="0" smtClean="0"/>
              <a:t>Goal of 50% response rate or n=3,000 respondents</a:t>
            </a:r>
          </a:p>
          <a:p>
            <a:r>
              <a:rPr lang="en-US" dirty="0" smtClean="0"/>
              <a:t>120 days after each auto-assignment wave</a:t>
            </a:r>
          </a:p>
          <a:p>
            <a:pPr lvl="1"/>
            <a:r>
              <a:rPr lang="en-US" dirty="0" smtClean="0"/>
              <a:t>January 2014       surveyed May-June 2014</a:t>
            </a:r>
          </a:p>
          <a:p>
            <a:pPr lvl="1"/>
            <a:r>
              <a:rPr lang="en-US" dirty="0" smtClean="0"/>
              <a:t>April 2014       surveyed July-August 2014</a:t>
            </a:r>
          </a:p>
          <a:p>
            <a:pPr lvl="1"/>
            <a:r>
              <a:rPr lang="en-US" dirty="0" smtClean="0"/>
              <a:t>July 2014       surveyed in November-December 2014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552700" y="41910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308567" y="4572000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090518" y="4953000"/>
            <a:ext cx="4191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7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2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Administered by mail and phone</a:t>
            </a:r>
          </a:p>
          <a:p>
            <a:pPr lvl="1"/>
            <a:r>
              <a:rPr lang="en-US" dirty="0" smtClean="0"/>
              <a:t>English and Spanish</a:t>
            </a:r>
          </a:p>
          <a:p>
            <a:r>
              <a:rPr lang="en-US" dirty="0" smtClean="0"/>
              <a:t>20 minutes by phone</a:t>
            </a:r>
          </a:p>
          <a:p>
            <a:pPr lvl="1"/>
            <a:r>
              <a:rPr lang="en-US" dirty="0" smtClean="0"/>
              <a:t>80-90 questions with skips (few people will answer all questions)</a:t>
            </a:r>
          </a:p>
          <a:p>
            <a:r>
              <a:rPr lang="en-US" dirty="0" smtClean="0"/>
              <a:t>Individuals to be surveyed may be selected to increase representation of certain subgroups</a:t>
            </a:r>
          </a:p>
          <a:p>
            <a:r>
              <a:rPr lang="en-US" dirty="0" smtClean="0"/>
              <a:t>Interim reports on each wave, with final summary report in March 2015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9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4582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Survey 2</a:t>
            </a:r>
            <a:br>
              <a:rPr lang="en-US" dirty="0" smtClean="0"/>
            </a:br>
            <a:r>
              <a:rPr lang="en-US" dirty="0" smtClean="0"/>
              <a:t>Domains and Major Focus of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Enrollment Process</a:t>
            </a:r>
          </a:p>
          <a:p>
            <a:pPr lvl="1"/>
            <a:r>
              <a:rPr lang="en-US" dirty="0" smtClean="0"/>
              <a:t>Experiences enrolling or being auto-assigned</a:t>
            </a:r>
          </a:p>
          <a:p>
            <a:r>
              <a:rPr lang="en-US" dirty="0" smtClean="0"/>
              <a:t>2. The Care Team</a:t>
            </a:r>
          </a:p>
          <a:p>
            <a:pPr lvl="1"/>
            <a:r>
              <a:rPr lang="en-US" dirty="0" smtClean="0"/>
              <a:t>Care team members, including care coordinator, LTS coordinator, primary care provider, others</a:t>
            </a:r>
          </a:p>
          <a:p>
            <a:r>
              <a:rPr lang="en-US" dirty="0" smtClean="0"/>
              <a:t>3. The Assessment and Care Planning Process</a:t>
            </a:r>
          </a:p>
          <a:p>
            <a:pPr lvl="1"/>
            <a:r>
              <a:rPr lang="en-US" dirty="0" smtClean="0"/>
              <a:t>Goals and preferences considered; needs assessed; satisfaction with process</a:t>
            </a:r>
          </a:p>
          <a:p>
            <a:r>
              <a:rPr lang="en-US" dirty="0" smtClean="0"/>
              <a:t>4. The Care Plan   content</a:t>
            </a:r>
          </a:p>
          <a:p>
            <a:pPr lvl="1"/>
            <a:r>
              <a:rPr lang="en-US" dirty="0" smtClean="0"/>
              <a:t>Need for specific services; services included in plan; does the plan meet needs – for LTSS, behavioral health, medical, specialty,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4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048000" y="4800600"/>
            <a:ext cx="152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67400" y="6019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Continued on next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501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37" y="762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Survey 2</a:t>
            </a:r>
            <a:br>
              <a:rPr lang="en-US" dirty="0" smtClean="0"/>
            </a:br>
            <a:r>
              <a:rPr lang="en-US" dirty="0" smtClean="0"/>
              <a:t>Domains and Major Focus of Questions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5. Overall Care Plan    process</a:t>
            </a:r>
          </a:p>
          <a:p>
            <a:pPr lvl="1"/>
            <a:r>
              <a:rPr lang="en-US" dirty="0" smtClean="0"/>
              <a:t>Received the plan; approved the plan; satisfaction with plan</a:t>
            </a:r>
          </a:p>
          <a:p>
            <a:r>
              <a:rPr lang="en-US" dirty="0" smtClean="0"/>
              <a:t>6. Transition into One Care</a:t>
            </a:r>
          </a:p>
          <a:p>
            <a:pPr lvl="1"/>
            <a:r>
              <a:rPr lang="en-US" dirty="0" smtClean="0"/>
              <a:t>Ease/difficulty; service disruptions</a:t>
            </a:r>
          </a:p>
          <a:p>
            <a:r>
              <a:rPr lang="en-US" dirty="0" smtClean="0"/>
              <a:t>7. Overall perceptions of One Care</a:t>
            </a:r>
          </a:p>
          <a:p>
            <a:pPr lvl="1"/>
            <a:r>
              <a:rPr lang="en-US" dirty="0" smtClean="0"/>
              <a:t>Satisfaction with service experience; plans to stay in One Care</a:t>
            </a:r>
          </a:p>
          <a:p>
            <a:r>
              <a:rPr lang="en-US" dirty="0" smtClean="0"/>
              <a:t>8. Demographic information</a:t>
            </a:r>
          </a:p>
          <a:p>
            <a:pPr lvl="1"/>
            <a:r>
              <a:rPr lang="en-US" dirty="0" smtClean="0"/>
              <a:t>Age, gender, race, ethnicity, primary language, sexual orientation, education, employment, disability, use of DME, need for ADL assistance, recent homelessness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5</a:t>
            </a:fld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3581400" y="1600200"/>
            <a:ext cx="152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37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EIP Update: Enrollment Data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>
            <a:spLocks/>
          </p:cNvSpPr>
          <p:nvPr/>
        </p:nvSpPr>
        <p:spPr bwMode="auto">
          <a:xfrm>
            <a:off x="228600" y="10668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endParaRPr lang="en-US" altLang="en-US" sz="2200" dirty="0" smtClean="0"/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155271"/>
              </p:ext>
            </p:extLst>
          </p:nvPr>
        </p:nvGraphicFramePr>
        <p:xfrm>
          <a:off x="838200" y="1752600"/>
          <a:ext cx="7696200" cy="3017521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5307724"/>
                <a:gridCol w="2388476"/>
              </a:tblGrid>
              <a:tr h="597736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Total Enrollment by Plan Effective Feb. 1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b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158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Commonwealth Care Alliance (CCA)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6,238</a:t>
                      </a:r>
                      <a:endParaRPr lang="en-US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12158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Fallon Total Care (FTC)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2,503</a:t>
                      </a:r>
                      <a:endParaRPr lang="en-US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520752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Network Health (NH)</a:t>
                      </a:r>
                      <a:endParaRPr kumimoji="0" lang="en-US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674717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8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9,541</a:t>
                      </a:r>
                      <a:endParaRPr kumimoji="0" lang="en-US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anchorCtr="1" horzOverflow="overflow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EIP Update: </a:t>
            </a:r>
            <a:br>
              <a:rPr lang="en-US" sz="2800" dirty="0" smtClean="0"/>
            </a:br>
            <a:r>
              <a:rPr lang="en-US" sz="2800" dirty="0" smtClean="0"/>
              <a:t>County-Level Enrollment Penetration Data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136518"/>
              </p:ext>
            </p:extLst>
          </p:nvPr>
        </p:nvGraphicFramePr>
        <p:xfrm>
          <a:off x="457200" y="1447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019800"/>
            <a:ext cx="822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 Indicates auto-assignment county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6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 smtClean="0"/>
              <a:t>EIP Update: Rating Category Data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4988983"/>
              </p:ext>
            </p:extLst>
          </p:nvPr>
        </p:nvGraphicFramePr>
        <p:xfrm>
          <a:off x="381000" y="838201"/>
          <a:ext cx="3581400" cy="4104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Box 7"/>
          <p:cNvSpPr txBox="1"/>
          <p:nvPr/>
        </p:nvSpPr>
        <p:spPr>
          <a:xfrm>
            <a:off x="37578" y="4329891"/>
            <a:ext cx="4153422" cy="620018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1700" b="1" dirty="0" smtClean="0">
                <a:effectLst/>
                <a:latin typeface="Calibri"/>
                <a:ea typeface="Calibri"/>
                <a:cs typeface="Times New Roman"/>
              </a:rPr>
              <a:t>Total </a:t>
            </a:r>
            <a:r>
              <a:rPr lang="en-US" sz="1700" b="1" dirty="0">
                <a:effectLst/>
                <a:latin typeface="Calibri"/>
                <a:ea typeface="Calibri"/>
                <a:cs typeface="Times New Roman"/>
              </a:rPr>
              <a:t>One Care enrollment by rating </a:t>
            </a:r>
            <a:r>
              <a:rPr lang="en-US" sz="1700" b="1" dirty="0" smtClean="0">
                <a:effectLst/>
                <a:latin typeface="Calibri"/>
                <a:ea typeface="Calibri"/>
                <a:cs typeface="Times New Roman"/>
              </a:rPr>
              <a:t>category</a:t>
            </a:r>
            <a:br>
              <a:rPr lang="en-US" sz="1700" b="1" dirty="0" smtClean="0">
                <a:effectLst/>
                <a:latin typeface="Calibri"/>
                <a:ea typeface="Calibri"/>
                <a:cs typeface="Times New Roman"/>
              </a:rPr>
            </a:br>
            <a:r>
              <a:rPr lang="en-US" sz="1700" b="1" dirty="0" smtClean="0">
                <a:effectLst/>
                <a:latin typeface="Calibri"/>
                <a:ea typeface="Calibri"/>
                <a:cs typeface="Times New Roman"/>
              </a:rPr>
              <a:t>[N </a:t>
            </a:r>
            <a:r>
              <a:rPr lang="en-US" sz="1700" b="1" dirty="0">
                <a:effectLst/>
                <a:latin typeface="Calibri"/>
                <a:ea typeface="Calibri"/>
                <a:cs typeface="Times New Roman"/>
              </a:rPr>
              <a:t>= 9,541]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5380672"/>
            <a:ext cx="708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As of Feb. 1, there are </a:t>
            </a:r>
            <a:r>
              <a:rPr lang="en-US" b="1" dirty="0" smtClean="0"/>
              <a:t>18</a:t>
            </a:r>
            <a:r>
              <a:rPr lang="en-US" dirty="0" smtClean="0"/>
              <a:t> active enrollments in the F1 rating category.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represents </a:t>
            </a:r>
            <a:r>
              <a:rPr lang="en-US" dirty="0"/>
              <a:t>&lt;1% of enrollments </a:t>
            </a:r>
            <a:r>
              <a:rPr lang="en-US" dirty="0" smtClean="0"/>
              <a:t>in One Care overall.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F1 rating category </a:t>
            </a:r>
            <a:r>
              <a:rPr lang="en-US" dirty="0"/>
              <a:t>therefore does not appear in </a:t>
            </a:r>
            <a:r>
              <a:rPr lang="en-US" dirty="0" smtClean="0"/>
              <a:t>the chart at left.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11" name="Text Box 7"/>
          <p:cNvSpPr txBox="1"/>
          <p:nvPr/>
        </p:nvSpPr>
        <p:spPr>
          <a:xfrm>
            <a:off x="5018762" y="1148208"/>
            <a:ext cx="3886200" cy="310009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smtClean="0"/>
              <a:t>Rating</a:t>
            </a:r>
            <a:r>
              <a:rPr lang="en-US" sz="1400" b="1" dirty="0" smtClean="0"/>
              <a:t> Category Enrollment Penetration</a:t>
            </a:r>
            <a:endParaRPr lang="en-US" sz="1400" b="1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71709566"/>
              </p:ext>
            </p:extLst>
          </p:nvPr>
        </p:nvGraphicFramePr>
        <p:xfrm>
          <a:off x="4648200" y="1295400"/>
          <a:ext cx="4419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MassHealth</a:t>
            </a:r>
            <a:r>
              <a:rPr lang="en-US" dirty="0" smtClean="0"/>
              <a:t> Customer Service (CST) Call Volume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r>
              <a:rPr lang="en-US" sz="1800" dirty="0" smtClean="0"/>
              <a:t>Weekly volume of calls to CST</a:t>
            </a:r>
          </a:p>
          <a:p>
            <a:pPr lvl="1"/>
            <a:r>
              <a:rPr lang="en-US" sz="1600" dirty="0" smtClean="0"/>
              <a:t>2,400 – early October</a:t>
            </a:r>
          </a:p>
          <a:p>
            <a:pPr lvl="1"/>
            <a:r>
              <a:rPr lang="en-US" sz="1600" dirty="0" smtClean="0"/>
              <a:t>1,500 – mid-February</a:t>
            </a:r>
            <a:endParaRPr lang="en-US" sz="1600" dirty="0"/>
          </a:p>
          <a:p>
            <a:pPr lvl="1"/>
            <a:r>
              <a:rPr lang="en-US" sz="1600" dirty="0" smtClean="0"/>
              <a:t>3,000 – early January (largest weekly call volume)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r>
              <a:rPr lang="en-US" sz="1800" dirty="0"/>
              <a:t>L</a:t>
            </a:r>
            <a:r>
              <a:rPr lang="en-US" sz="1800" dirty="0" smtClean="0"/>
              <a:t>ate December/early January saw </a:t>
            </a:r>
            <a:r>
              <a:rPr lang="en-US" sz="1800" dirty="0"/>
              <a:t>tremendous increase in </a:t>
            </a:r>
            <a:r>
              <a:rPr lang="en-US" sz="1800" dirty="0" smtClean="0"/>
              <a:t>calls due </a:t>
            </a:r>
            <a:r>
              <a:rPr lang="en-US" sz="1800" dirty="0"/>
              <a:t>to communications emergencies in </a:t>
            </a:r>
            <a:r>
              <a:rPr lang="en-US" sz="1800" dirty="0" smtClean="0"/>
              <a:t>other MassHealth programs </a:t>
            </a:r>
          </a:p>
          <a:p>
            <a:r>
              <a:rPr lang="en-US" sz="1800" dirty="0" smtClean="0"/>
              <a:t>CST also was affected by </a:t>
            </a:r>
            <a:r>
              <a:rPr lang="en-US" sz="1800" dirty="0"/>
              <a:t>weather-related and holiday </a:t>
            </a:r>
            <a:r>
              <a:rPr lang="en-US" sz="1800" dirty="0" smtClean="0"/>
              <a:t>closures around this time</a:t>
            </a:r>
          </a:p>
          <a:p>
            <a:r>
              <a:rPr lang="en-US" sz="1800" dirty="0" smtClean="0"/>
              <a:t>Generally</a:t>
            </a:r>
            <a:r>
              <a:rPr lang="en-US" sz="1800" dirty="0"/>
              <a:t>, weeks that include a holiday mean the normal weekly </a:t>
            </a:r>
            <a:r>
              <a:rPr lang="en-US" sz="1800" dirty="0" smtClean="0"/>
              <a:t>calls are </a:t>
            </a:r>
            <a:r>
              <a:rPr lang="en-US" sz="1800" dirty="0"/>
              <a:t>distributed across fewer weekdays, affecting speed to answer and percentage of calls </a:t>
            </a:r>
            <a:r>
              <a:rPr lang="en-US" sz="1800" dirty="0" smtClean="0"/>
              <a:t>answered</a:t>
            </a:r>
            <a:endParaRPr lang="en-US" sz="1800" dirty="0"/>
          </a:p>
          <a:p>
            <a:endParaRPr lang="en-US" sz="1800" dirty="0"/>
          </a:p>
          <a:p>
            <a:r>
              <a:rPr lang="en-US" sz="1800" dirty="0" err="1" smtClean="0"/>
              <a:t>MassHealth</a:t>
            </a:r>
            <a:r>
              <a:rPr lang="en-US" sz="1800" dirty="0" smtClean="0"/>
              <a:t> </a:t>
            </a:r>
            <a:r>
              <a:rPr lang="en-US" sz="1800" dirty="0"/>
              <a:t>is monitoring these metrics, and expects them to continue to improve as call volume to CST </a:t>
            </a:r>
            <a:r>
              <a:rPr lang="en-US" sz="1800" dirty="0" smtClean="0"/>
              <a:t>about other </a:t>
            </a:r>
            <a:r>
              <a:rPr lang="en-US" sz="1800" dirty="0"/>
              <a:t>federal health reform </a:t>
            </a:r>
            <a:r>
              <a:rPr lang="en-US" sz="1800" dirty="0" smtClean="0"/>
              <a:t>programs gradually </a:t>
            </a:r>
            <a:r>
              <a:rPr lang="en-US" sz="1800" dirty="0"/>
              <a:t>stabilizes.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03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</TotalTime>
  <Words>551</Words>
  <Application>Microsoft Office PowerPoint</Application>
  <PresentationFormat>On-screen Show (4:3)</PresentationFormat>
  <Paragraphs>96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Origin</vt:lpstr>
      <vt:lpstr>One Care Early Indicators Project (EIP) </vt:lpstr>
      <vt:lpstr>Survey 2  Experiences with One Care</vt:lpstr>
      <vt:lpstr>Survey 2 Method</vt:lpstr>
      <vt:lpstr>Survey 2 Domains and Major Focus of Questions</vt:lpstr>
      <vt:lpstr>Survey 2 Domains and Major Focus of Questions (cont.)</vt:lpstr>
      <vt:lpstr>EIP Update: Enrollment Data</vt:lpstr>
      <vt:lpstr>EIP Update:  County-Level Enrollment Penetration Data</vt:lpstr>
      <vt:lpstr>EIP Update: Rating Category Data</vt:lpstr>
      <vt:lpstr>MassHealth Customer Service (CST) Call Volume</vt:lpstr>
      <vt:lpstr>EIP Update: Access to Full Reports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Early Indicators Project</dc:title>
  <dc:creator>Henry, Alexis</dc:creator>
  <cp:lastModifiedBy>Jenna</cp:lastModifiedBy>
  <cp:revision>8</cp:revision>
  <dcterms:created xsi:type="dcterms:W3CDTF">2014-02-27T00:11:35Z</dcterms:created>
  <dcterms:modified xsi:type="dcterms:W3CDTF">2017-10-31T14:12:15Z</dcterms:modified>
</cp:coreProperties>
</file>