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787" r:id="rId2"/>
  </p:sldMasterIdLst>
  <p:notesMasterIdLst>
    <p:notesMasterId r:id="rId25"/>
  </p:notesMasterIdLst>
  <p:handoutMasterIdLst>
    <p:handoutMasterId r:id="rId26"/>
  </p:handoutMasterIdLst>
  <p:sldIdLst>
    <p:sldId id="456" r:id="rId3"/>
    <p:sldId id="550" r:id="rId4"/>
    <p:sldId id="557" r:id="rId5"/>
    <p:sldId id="510" r:id="rId6"/>
    <p:sldId id="574" r:id="rId7"/>
    <p:sldId id="570" r:id="rId8"/>
    <p:sldId id="575" r:id="rId9"/>
    <p:sldId id="509" r:id="rId10"/>
    <p:sldId id="541" r:id="rId11"/>
    <p:sldId id="542" r:id="rId12"/>
    <p:sldId id="576" r:id="rId13"/>
    <p:sldId id="577" r:id="rId14"/>
    <p:sldId id="578" r:id="rId15"/>
    <p:sldId id="573" r:id="rId16"/>
    <p:sldId id="511" r:id="rId17"/>
    <p:sldId id="568" r:id="rId18"/>
    <p:sldId id="569" r:id="rId19"/>
    <p:sldId id="506" r:id="rId20"/>
    <p:sldId id="560" r:id="rId21"/>
    <p:sldId id="561" r:id="rId22"/>
    <p:sldId id="565" r:id="rId23"/>
    <p:sldId id="563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ane Schilder" initials="" lastIdx="6" clrIdx="0"/>
  <p:cmAuthor id="1" name="EEC," initials="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339933"/>
    <a:srgbClr val="FF7A5B"/>
    <a:srgbClr val="F4A4FC"/>
    <a:srgbClr val="FFFF66"/>
    <a:srgbClr val="FF3300"/>
    <a:srgbClr val="00CCFF"/>
    <a:srgbClr val="C076C8"/>
    <a:srgbClr val="54759E"/>
    <a:srgbClr val="6E8D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2294" autoAdjust="0"/>
  </p:normalViewPr>
  <p:slideViewPr>
    <p:cSldViewPr snapToGrid="0">
      <p:cViewPr varScale="1">
        <p:scale>
          <a:sx n="80" d="100"/>
          <a:sy n="80" d="100"/>
        </p:scale>
        <p:origin x="-78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576" y="2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" Type="http://schemas.openxmlformats.org/officeDocument/2006/relationships/slideMaster" Target="slideMasters/slideMaster2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notesMaster" Target="notesMasters/notesMaster1.xml"/>
  <Relationship Id="rId26" Type="http://schemas.openxmlformats.org/officeDocument/2006/relationships/handoutMaster" Target="handoutMasters/handoutMaster1.xml"/>
  <Relationship Id="rId27" Type="http://schemas.openxmlformats.org/officeDocument/2006/relationships/commentAuthors" Target="commentAuthors.xml"/>
  <Relationship Id="rId28" Type="http://schemas.openxmlformats.org/officeDocument/2006/relationships/presProps" Target="presProps.xml"/>
  <Relationship Id="rId29" Type="http://schemas.openxmlformats.org/officeDocument/2006/relationships/viewProps" Target="viewProps.xml"/>
  <Relationship Id="rId3" Type="http://schemas.openxmlformats.org/officeDocument/2006/relationships/slide" Target="slides/slide1.xml"/>
  <Relationship Id="rId30" Type="http://schemas.openxmlformats.org/officeDocument/2006/relationships/theme" Target="theme/theme1.xml"/>
  <Relationship Id="rId31" Type="http://schemas.openxmlformats.org/officeDocument/2006/relationships/tableStyles" Target="tableStyles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charts/_rels/chart1.xml.rels><?xml version="1.0" encoding="UTF-8"?>

<Relationships xmlns="http://schemas.openxmlformats.org/package/2006/relationships">
  <Relationship Id="rId1" Type="http://schemas.openxmlformats.org/officeDocument/2006/relationships/package" Target="../embeddings/Microsoft_Office_Excel_Worksheet1.xlsx"/>
  <Relationship Id="rId2" Type="http://schemas.openxmlformats.org/officeDocument/2006/relationships/chartUserShapes" Target="../drawings/drawing1.xml"/>
</Relationships>

</file>

<file path=ppt/charts/_rels/chart2.xml.rels><?xml version="1.0" encoding="UTF-8"?>

<Relationships xmlns="http://schemas.openxmlformats.org/package/2006/relationships">
  <Relationship Id="rId1" Type="http://schemas.openxmlformats.org/officeDocument/2006/relationships/oleObject" TargetMode="External" Target="file:///C:/Users/tjd/Documents/NGA/FY16/MCAS%20slide%20for%20assessment%20powerpoint.xlsx"/>
</Relationships>

</file>

<file path=ppt/charts/_rels/chart3.xml.rels><?xml version="1.0" encoding="UTF-8"?>

<Relationships xmlns="http://schemas.openxmlformats.org/package/2006/relationships">
  <Relationship Id="rId1" Type="http://schemas.openxmlformats.org/officeDocument/2006/relationships/oleObject" TargetMode="External" Target="file:///C:/Users/tjd/Documents/NGA/FY16/MCAS%20slide%20for%20assessment%20powerpoint.xlsx"/>
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"/>
            <c:spPr>
              <a:solidFill>
                <a:srgbClr val="FF7A5B"/>
              </a:solidFill>
            </c:spPr>
          </c:dPt>
          <c:dPt>
            <c:idx val="3"/>
            <c:spPr>
              <a:solidFill>
                <a:srgbClr val="FFFF66"/>
              </a:solidFill>
            </c:spPr>
          </c:dPt>
          <c:dPt>
            <c:idx val="4"/>
            <c:spPr>
              <a:solidFill>
                <a:schemeClr val="accent6">
                  <a:lumMod val="9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Aligning Early Learning Standards to K-12</c:v>
                </c:pt>
                <c:pt idx="1">
                  <c:v>Building a Robust Assessment System</c:v>
                </c:pt>
                <c:pt idx="2">
                  <c:v>Enhancing Educator Effectiveness</c:v>
                </c:pt>
                <c:pt idx="3">
                  <c:v>Increasing Family and Community Engagement</c:v>
                </c:pt>
                <c:pt idx="4">
                  <c:v>Providing Comprehensive Support Services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0210808876163214E-2"/>
          <c:y val="3.6695836885984483E-2"/>
          <c:w val="0.6617209496540235"/>
          <c:h val="0.87748397412882073"/>
        </c:manualLayout>
      </c:layout>
      <c:lineChart>
        <c:grouping val="standard"/>
        <c:ser>
          <c:idx val="0"/>
          <c:order val="0"/>
          <c:tx>
            <c:strRef>
              <c:f>Sheet1!$A$3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strRef>
              <c:f>Sheet1!$B$2:$K$2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>
                  <c:v>58</c:v>
                </c:pt>
                <c:pt idx="1">
                  <c:v>59</c:v>
                </c:pt>
                <c:pt idx="2">
                  <c:v>56</c:v>
                </c:pt>
                <c:pt idx="3">
                  <c:v>57</c:v>
                </c:pt>
                <c:pt idx="4">
                  <c:v>61</c:v>
                </c:pt>
                <c:pt idx="5">
                  <c:v>61</c:v>
                </c:pt>
                <c:pt idx="6">
                  <c:v>61</c:v>
                </c:pt>
                <c:pt idx="7">
                  <c:v>57</c:v>
                </c:pt>
                <c:pt idx="8">
                  <c:v>57</c:v>
                </c:pt>
                <c:pt idx="9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Economically Disadvantaged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strRef>
              <c:f>Sheet1!$B$2:$K$2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0">
                  <c:v>35</c:v>
                </c:pt>
                <c:pt idx="1">
                  <c:v>36</c:v>
                </c:pt>
                <c:pt idx="2">
                  <c:v>32</c:v>
                </c:pt>
                <c:pt idx="3">
                  <c:v>35</c:v>
                </c:pt>
                <c:pt idx="4">
                  <c:v>43</c:v>
                </c:pt>
                <c:pt idx="5">
                  <c:v>40</c:v>
                </c:pt>
                <c:pt idx="6">
                  <c:v>40</c:v>
                </c:pt>
                <c:pt idx="7">
                  <c:v>34</c:v>
                </c:pt>
                <c:pt idx="8">
                  <c:v>38</c:v>
                </c:pt>
                <c:pt idx="9">
                  <c:v>40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IEP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ln>
                <a:solidFill>
                  <a:srgbClr val="92D050"/>
                </a:solidFill>
              </a:ln>
            </c:spPr>
          </c:marker>
          <c:cat>
            <c:strRef>
              <c:f>Sheet1!$B$2:$K$2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29</c:v>
                </c:pt>
                <c:pt idx="1">
                  <c:v>27</c:v>
                </c:pt>
                <c:pt idx="2">
                  <c:v>23</c:v>
                </c:pt>
                <c:pt idx="3">
                  <c:v>23</c:v>
                </c:pt>
                <c:pt idx="4">
                  <c:v>25</c:v>
                </c:pt>
                <c:pt idx="5">
                  <c:v>24</c:v>
                </c:pt>
                <c:pt idx="6">
                  <c:v>24</c:v>
                </c:pt>
                <c:pt idx="7">
                  <c:v>19</c:v>
                </c:pt>
                <c:pt idx="8">
                  <c:v>21</c:v>
                </c:pt>
                <c:pt idx="9">
                  <c:v>22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ELL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cat>
            <c:strRef>
              <c:f>Sheet1!$B$2:$K$2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Sheet1!$B$6:$K$6</c:f>
              <c:numCache>
                <c:formatCode>General</c:formatCode>
                <c:ptCount val="10"/>
                <c:pt idx="0">
                  <c:v>20</c:v>
                </c:pt>
                <c:pt idx="1">
                  <c:v>22</c:v>
                </c:pt>
                <c:pt idx="2">
                  <c:v>20</c:v>
                </c:pt>
                <c:pt idx="3">
                  <c:v>23</c:v>
                </c:pt>
                <c:pt idx="4">
                  <c:v>27</c:v>
                </c:pt>
                <c:pt idx="5">
                  <c:v>24</c:v>
                </c:pt>
                <c:pt idx="6">
                  <c:v>24</c:v>
                </c:pt>
                <c:pt idx="7">
                  <c:v>19</c:v>
                </c:pt>
                <c:pt idx="8">
                  <c:v>25</c:v>
                </c:pt>
                <c:pt idx="9">
                  <c:v>27</c:v>
                </c:pt>
              </c:numCache>
            </c:numRef>
          </c:val>
        </c:ser>
        <c:ser>
          <c:idx val="8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Sheet1!$B$2:$K$2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9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Sheet1!$B$2:$K$2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86223872"/>
        <c:axId val="86246144"/>
      </c:lineChart>
      <c:catAx>
        <c:axId val="86223872"/>
        <c:scaling>
          <c:orientation val="minMax"/>
        </c:scaling>
        <c:axPos val="b"/>
        <c:tickLblPos val="nextTo"/>
        <c:crossAx val="86246144"/>
        <c:crosses val="autoZero"/>
        <c:auto val="1"/>
        <c:lblAlgn val="ctr"/>
        <c:lblOffset val="100"/>
      </c:catAx>
      <c:valAx>
        <c:axId val="86246144"/>
        <c:scaling>
          <c:orientation val="minMax"/>
        </c:scaling>
        <c:axPos val="l"/>
        <c:majorGridlines/>
        <c:numFmt formatCode="General" sourceLinked="1"/>
        <c:tickLblPos val="nextTo"/>
        <c:crossAx val="862238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0568044619422765"/>
          <c:y val="1.3454406908813809E-2"/>
          <c:w val="0.29431955380577635"/>
          <c:h val="0.98654559309118761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7266185476815458E-2"/>
          <c:y val="5.1400554097404495E-2"/>
          <c:w val="0.59063648293963256"/>
          <c:h val="0.79822506561679862"/>
        </c:manualLayout>
      </c:layout>
      <c:lineChart>
        <c:grouping val="standard"/>
        <c:ser>
          <c:idx val="0"/>
          <c:order val="0"/>
          <c:tx>
            <c:strRef>
              <c:f>Sheet1!$A$16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strRef>
              <c:f>Sheet1!$B$15:$K$15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Sheet1!$B$16:$K$16</c:f>
              <c:numCache>
                <c:formatCode>General</c:formatCode>
                <c:ptCount val="10"/>
                <c:pt idx="0">
                  <c:v>52</c:v>
                </c:pt>
                <c:pt idx="1">
                  <c:v>60</c:v>
                </c:pt>
                <c:pt idx="2">
                  <c:v>61</c:v>
                </c:pt>
                <c:pt idx="3">
                  <c:v>60</c:v>
                </c:pt>
                <c:pt idx="4">
                  <c:v>60</c:v>
                </c:pt>
                <c:pt idx="5">
                  <c:v>66</c:v>
                </c:pt>
                <c:pt idx="6">
                  <c:v>61</c:v>
                </c:pt>
                <c:pt idx="7">
                  <c:v>66</c:v>
                </c:pt>
                <c:pt idx="8">
                  <c:v>68</c:v>
                </c:pt>
                <c:pt idx="9">
                  <c:v>70</c:v>
                </c:pt>
              </c:numCache>
            </c:numRef>
          </c:val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Economically Disadvantaged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strRef>
              <c:f>Sheet1!$B$15:$K$15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Sheet1!$B$17:$K$17</c:f>
              <c:numCache>
                <c:formatCode>General</c:formatCode>
                <c:ptCount val="10"/>
                <c:pt idx="0">
                  <c:v>35</c:v>
                </c:pt>
                <c:pt idx="1">
                  <c:v>36</c:v>
                </c:pt>
                <c:pt idx="2">
                  <c:v>32</c:v>
                </c:pt>
                <c:pt idx="3">
                  <c:v>35</c:v>
                </c:pt>
                <c:pt idx="4">
                  <c:v>43</c:v>
                </c:pt>
                <c:pt idx="5">
                  <c:v>40</c:v>
                </c:pt>
                <c:pt idx="6">
                  <c:v>40</c:v>
                </c:pt>
                <c:pt idx="7">
                  <c:v>34</c:v>
                </c:pt>
                <c:pt idx="8">
                  <c:v>52</c:v>
                </c:pt>
                <c:pt idx="9">
                  <c:v>55</c:v>
                </c:pt>
              </c:numCache>
            </c:numRef>
          </c:val>
        </c:ser>
        <c:ser>
          <c:idx val="2"/>
          <c:order val="2"/>
          <c:tx>
            <c:strRef>
              <c:f>Sheet1!$A$18</c:f>
              <c:strCache>
                <c:ptCount val="1"/>
                <c:pt idx="0">
                  <c:v>IEP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ln>
                <a:solidFill>
                  <a:srgbClr val="92D050"/>
                </a:solidFill>
              </a:ln>
            </c:spPr>
          </c:marker>
          <c:cat>
            <c:strRef>
              <c:f>Sheet1!$B$15:$K$15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Sheet1!$B$18:$K$18</c:f>
              <c:numCache>
                <c:formatCode>General</c:formatCode>
                <c:ptCount val="10"/>
                <c:pt idx="0">
                  <c:v>23</c:v>
                </c:pt>
                <c:pt idx="1">
                  <c:v>28</c:v>
                </c:pt>
                <c:pt idx="2">
                  <c:v>29</c:v>
                </c:pt>
                <c:pt idx="3">
                  <c:v>28</c:v>
                </c:pt>
                <c:pt idx="4">
                  <c:v>30</c:v>
                </c:pt>
                <c:pt idx="5">
                  <c:v>31</c:v>
                </c:pt>
                <c:pt idx="6">
                  <c:v>26</c:v>
                </c:pt>
                <c:pt idx="7">
                  <c:v>30</c:v>
                </c:pt>
                <c:pt idx="8">
                  <c:v>34</c:v>
                </c:pt>
                <c:pt idx="9">
                  <c:v>35</c:v>
                </c:pt>
              </c:numCache>
            </c:numRef>
          </c:val>
        </c:ser>
        <c:ser>
          <c:idx val="3"/>
          <c:order val="3"/>
          <c:tx>
            <c:strRef>
              <c:f>Sheet1!$A$19</c:f>
              <c:strCache>
                <c:ptCount val="1"/>
                <c:pt idx="0">
                  <c:v>ELL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ln>
                <a:solidFill>
                  <a:srgbClr val="7030A0"/>
                </a:solidFill>
              </a:ln>
            </c:spPr>
          </c:marker>
          <c:cat>
            <c:strRef>
              <c:f>Sheet1!$B$15:$K$15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Sheet1!$B$19:$K$19</c:f>
              <c:numCache>
                <c:formatCode>General</c:formatCode>
                <c:ptCount val="10"/>
                <c:pt idx="0">
                  <c:v>24</c:v>
                </c:pt>
                <c:pt idx="1">
                  <c:v>30</c:v>
                </c:pt>
                <c:pt idx="2">
                  <c:v>34</c:v>
                </c:pt>
                <c:pt idx="3">
                  <c:v>30</c:v>
                </c:pt>
                <c:pt idx="4">
                  <c:v>37</c:v>
                </c:pt>
                <c:pt idx="5">
                  <c:v>37</c:v>
                </c:pt>
                <c:pt idx="6">
                  <c:v>32</c:v>
                </c:pt>
                <c:pt idx="7">
                  <c:v>39</c:v>
                </c:pt>
                <c:pt idx="8">
                  <c:v>46</c:v>
                </c:pt>
                <c:pt idx="9">
                  <c:v>50</c:v>
                </c:pt>
              </c:numCache>
            </c:numRef>
          </c:val>
        </c:ser>
        <c:ser>
          <c:idx val="8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Sheet1!$B$15:$K$15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9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Sheet1!$B$15:$K$15</c:f>
              <c:strCache>
                <c:ptCount val="10"/>
                <c:pt idx="0">
                  <c:v>FY06</c:v>
                </c:pt>
                <c:pt idx="1">
                  <c:v>FY07</c:v>
                </c:pt>
                <c:pt idx="2">
                  <c:v>FY08</c:v>
                </c:pt>
                <c:pt idx="3">
                  <c:v>FY09</c:v>
                </c:pt>
                <c:pt idx="4">
                  <c:v>FY10</c:v>
                </c:pt>
                <c:pt idx="5">
                  <c:v>FY11</c:v>
                </c:pt>
                <c:pt idx="6">
                  <c:v>FY12</c:v>
                </c:pt>
                <c:pt idx="7">
                  <c:v>FY13</c:v>
                </c:pt>
                <c:pt idx="8">
                  <c:v>FY14</c:v>
                </c:pt>
                <c:pt idx="9">
                  <c:v>FY15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86313600"/>
        <c:axId val="86356352"/>
      </c:lineChart>
      <c:catAx>
        <c:axId val="86313600"/>
        <c:scaling>
          <c:orientation val="minMax"/>
        </c:scaling>
        <c:axPos val="b"/>
        <c:tickLblPos val="nextTo"/>
        <c:crossAx val="86356352"/>
        <c:crosses val="autoZero"/>
        <c:auto val="1"/>
        <c:lblAlgn val="ctr"/>
        <c:lblOffset val="100"/>
      </c:catAx>
      <c:valAx>
        <c:axId val="86356352"/>
        <c:scaling>
          <c:orientation val="minMax"/>
        </c:scaling>
        <c:axPos val="l"/>
        <c:majorGridlines/>
        <c:numFmt formatCode="General" sourceLinked="1"/>
        <c:tickLblPos val="nextTo"/>
        <c:crossAx val="863136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0750851795699399"/>
          <c:y val="2.4947609895219804E-2"/>
          <c:w val="0.28973095754335099"/>
          <c:h val="0.97505239010478062"/>
        </c:manualLayout>
      </c:layout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02BE1-A011-413E-9053-0A500733AFAD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E6EBDF5-575C-4264-B712-F0BE1F65A11F}">
      <dgm:prSet phldrT="[Text]"/>
      <dgm:spPr/>
      <dgm:t>
        <a:bodyPr/>
        <a:lstStyle/>
        <a:p>
          <a:r>
            <a:rPr lang="en-US" dirty="0" smtClean="0"/>
            <a:t>Formative Measures</a:t>
          </a:r>
          <a:endParaRPr lang="en-US" dirty="0"/>
        </a:p>
      </dgm:t>
    </dgm:pt>
    <dgm:pt modelId="{CAB37DCC-B8BF-45FE-9813-BBDBC9D5F1EE}" type="parTrans" cxnId="{5F4DD54F-DA41-4933-B8F5-728D3DCA6F43}">
      <dgm:prSet/>
      <dgm:spPr/>
      <dgm:t>
        <a:bodyPr/>
        <a:lstStyle/>
        <a:p>
          <a:endParaRPr lang="en-US"/>
        </a:p>
      </dgm:t>
    </dgm:pt>
    <dgm:pt modelId="{7B75E3E6-F345-49DA-8B3F-24A3EED3D6C7}" type="sibTrans" cxnId="{5F4DD54F-DA41-4933-B8F5-728D3DCA6F43}">
      <dgm:prSet/>
      <dgm:spPr/>
      <dgm:t>
        <a:bodyPr/>
        <a:lstStyle/>
        <a:p>
          <a:endParaRPr lang="en-US"/>
        </a:p>
      </dgm:t>
    </dgm:pt>
    <dgm:pt modelId="{4F139591-576A-4141-8CA6-DDE5003D2A9F}">
      <dgm:prSet phldrT="[Text]"/>
      <dgm:spPr/>
      <dgm:t>
        <a:bodyPr/>
        <a:lstStyle/>
        <a:p>
          <a:r>
            <a:rPr lang="en-US" dirty="0" smtClean="0"/>
            <a:t>Screening Measures</a:t>
          </a:r>
          <a:endParaRPr lang="en-US" dirty="0"/>
        </a:p>
      </dgm:t>
    </dgm:pt>
    <dgm:pt modelId="{614D7DDB-017E-4C13-B0A4-FF4D3C4F54FC}" type="parTrans" cxnId="{C2607B89-A38D-4E6B-A0A5-FF4878A4D4A9}">
      <dgm:prSet/>
      <dgm:spPr/>
      <dgm:t>
        <a:bodyPr/>
        <a:lstStyle/>
        <a:p>
          <a:endParaRPr lang="en-US"/>
        </a:p>
      </dgm:t>
    </dgm:pt>
    <dgm:pt modelId="{53AAE57D-7451-4311-9FD7-D258150C1A62}" type="sibTrans" cxnId="{C2607B89-A38D-4E6B-A0A5-FF4878A4D4A9}">
      <dgm:prSet/>
      <dgm:spPr/>
      <dgm:t>
        <a:bodyPr/>
        <a:lstStyle/>
        <a:p>
          <a:endParaRPr lang="en-US"/>
        </a:p>
      </dgm:t>
    </dgm:pt>
    <dgm:pt modelId="{B9FF3D8D-17C8-4D48-80DC-E7A26BDECB1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Outcome Assessment</a:t>
          </a:r>
          <a:endParaRPr lang="en-US" dirty="0"/>
        </a:p>
      </dgm:t>
    </dgm:pt>
    <dgm:pt modelId="{031A8AA2-9892-422E-8EA8-1C2985F465D5}" type="parTrans" cxnId="{9D8CB5F5-6934-4C22-92B5-736131D43002}">
      <dgm:prSet/>
      <dgm:spPr/>
      <dgm:t>
        <a:bodyPr/>
        <a:lstStyle/>
        <a:p>
          <a:endParaRPr lang="en-US"/>
        </a:p>
      </dgm:t>
    </dgm:pt>
    <dgm:pt modelId="{183DA51A-782E-4F50-8088-89353EF2E0C2}" type="sibTrans" cxnId="{9D8CB5F5-6934-4C22-92B5-736131D43002}">
      <dgm:prSet/>
      <dgm:spPr/>
      <dgm:t>
        <a:bodyPr/>
        <a:lstStyle/>
        <a:p>
          <a:endParaRPr lang="en-US"/>
        </a:p>
      </dgm:t>
    </dgm:pt>
    <dgm:pt modelId="{F5159941-A9BC-46A3-A491-B87598A98F6E}" type="pres">
      <dgm:prSet presAssocID="{F6602BE1-A011-413E-9053-0A500733AFAD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78232C8-2CBC-4BD8-93BC-757616B4340C}" type="pres">
      <dgm:prSet presAssocID="{BE6EBDF5-575C-4264-B712-F0BE1F65A11F}" presName="chaos" presStyleCnt="0"/>
      <dgm:spPr/>
    </dgm:pt>
    <dgm:pt modelId="{149C5593-91F6-463F-B9E7-DAA9408A0C88}" type="pres">
      <dgm:prSet presAssocID="{BE6EBDF5-575C-4264-B712-F0BE1F65A11F}" presName="parTx1" presStyleLbl="revTx" presStyleIdx="0" presStyleCnt="2"/>
      <dgm:spPr/>
      <dgm:t>
        <a:bodyPr/>
        <a:lstStyle/>
        <a:p>
          <a:endParaRPr lang="en-US"/>
        </a:p>
      </dgm:t>
    </dgm:pt>
    <dgm:pt modelId="{F028931D-0263-4C26-8F79-F852EE3B2A0F}" type="pres">
      <dgm:prSet presAssocID="{BE6EBDF5-575C-4264-B712-F0BE1F65A11F}" presName="c1" presStyleLbl="node1" presStyleIdx="0" presStyleCnt="19"/>
      <dgm:spPr/>
    </dgm:pt>
    <dgm:pt modelId="{EF8C1B84-C42C-4F1B-8512-20B05524652A}" type="pres">
      <dgm:prSet presAssocID="{BE6EBDF5-575C-4264-B712-F0BE1F65A11F}" presName="c2" presStyleLbl="node1" presStyleIdx="1" presStyleCnt="19"/>
      <dgm:spPr/>
    </dgm:pt>
    <dgm:pt modelId="{068587E6-0880-45B5-A0DA-6FD751136654}" type="pres">
      <dgm:prSet presAssocID="{BE6EBDF5-575C-4264-B712-F0BE1F65A11F}" presName="c3" presStyleLbl="node1" presStyleIdx="2" presStyleCnt="19"/>
      <dgm:spPr/>
    </dgm:pt>
    <dgm:pt modelId="{CF6FD99D-AF89-4363-80AC-A0AF03A9FBB0}" type="pres">
      <dgm:prSet presAssocID="{BE6EBDF5-575C-4264-B712-F0BE1F65A11F}" presName="c4" presStyleLbl="node1" presStyleIdx="3" presStyleCnt="19"/>
      <dgm:spPr/>
    </dgm:pt>
    <dgm:pt modelId="{BAECA05A-5D19-48DC-97CB-4ACE9B593A68}" type="pres">
      <dgm:prSet presAssocID="{BE6EBDF5-575C-4264-B712-F0BE1F65A11F}" presName="c5" presStyleLbl="node1" presStyleIdx="4" presStyleCnt="19"/>
      <dgm:spPr/>
    </dgm:pt>
    <dgm:pt modelId="{C349F396-7C1B-4C11-A0B1-02E26553EC3B}" type="pres">
      <dgm:prSet presAssocID="{BE6EBDF5-575C-4264-B712-F0BE1F65A11F}" presName="c6" presStyleLbl="node1" presStyleIdx="5" presStyleCnt="19"/>
      <dgm:spPr/>
    </dgm:pt>
    <dgm:pt modelId="{7E381AB7-D7ED-4E50-B356-C781F3AF6D54}" type="pres">
      <dgm:prSet presAssocID="{BE6EBDF5-575C-4264-B712-F0BE1F65A11F}" presName="c7" presStyleLbl="node1" presStyleIdx="6" presStyleCnt="19"/>
      <dgm:spPr/>
    </dgm:pt>
    <dgm:pt modelId="{5D13EF47-C375-4A5D-B7F3-748A711E16F0}" type="pres">
      <dgm:prSet presAssocID="{BE6EBDF5-575C-4264-B712-F0BE1F65A11F}" presName="c8" presStyleLbl="node1" presStyleIdx="7" presStyleCnt="19"/>
      <dgm:spPr/>
    </dgm:pt>
    <dgm:pt modelId="{B1FD40A1-0622-45C3-843E-7BF554661417}" type="pres">
      <dgm:prSet presAssocID="{BE6EBDF5-575C-4264-B712-F0BE1F65A11F}" presName="c9" presStyleLbl="node1" presStyleIdx="8" presStyleCnt="19"/>
      <dgm:spPr/>
    </dgm:pt>
    <dgm:pt modelId="{E11E897A-AAC8-48E8-A1E1-87B8810010F5}" type="pres">
      <dgm:prSet presAssocID="{BE6EBDF5-575C-4264-B712-F0BE1F65A11F}" presName="c10" presStyleLbl="node1" presStyleIdx="9" presStyleCnt="19"/>
      <dgm:spPr/>
    </dgm:pt>
    <dgm:pt modelId="{95C12B01-FC4E-44D8-9447-E3A53475721A}" type="pres">
      <dgm:prSet presAssocID="{BE6EBDF5-575C-4264-B712-F0BE1F65A11F}" presName="c11" presStyleLbl="node1" presStyleIdx="10" presStyleCnt="19"/>
      <dgm:spPr>
        <a:solidFill>
          <a:srgbClr val="F84D30"/>
        </a:solidFill>
      </dgm:spPr>
      <dgm:t>
        <a:bodyPr/>
        <a:lstStyle/>
        <a:p>
          <a:endParaRPr lang="en-US"/>
        </a:p>
      </dgm:t>
    </dgm:pt>
    <dgm:pt modelId="{5EA5047F-E50A-4251-A67B-2A0BDA5B40F9}" type="pres">
      <dgm:prSet presAssocID="{BE6EBDF5-575C-4264-B712-F0BE1F65A11F}" presName="c12" presStyleLbl="node1" presStyleIdx="11" presStyleCnt="19"/>
      <dgm:spPr>
        <a:solidFill>
          <a:srgbClr val="FF3300"/>
        </a:solidFill>
      </dgm:spPr>
      <dgm:t>
        <a:bodyPr/>
        <a:lstStyle/>
        <a:p>
          <a:endParaRPr lang="en-US"/>
        </a:p>
      </dgm:t>
    </dgm:pt>
    <dgm:pt modelId="{E9D47AB6-3F7F-4AAD-8A00-CA7BE8B671A2}" type="pres">
      <dgm:prSet presAssocID="{BE6EBDF5-575C-4264-B712-F0BE1F65A11F}" presName="c13" presStyleLbl="node1" presStyleIdx="12" presStyleCnt="19"/>
      <dgm:spPr>
        <a:solidFill>
          <a:srgbClr val="FF5050"/>
        </a:solidFill>
      </dgm:spPr>
      <dgm:t>
        <a:bodyPr/>
        <a:lstStyle/>
        <a:p>
          <a:endParaRPr lang="en-US"/>
        </a:p>
      </dgm:t>
    </dgm:pt>
    <dgm:pt modelId="{36ABBB8A-69FB-47D2-813F-3FADCC09C81B}" type="pres">
      <dgm:prSet presAssocID="{BE6EBDF5-575C-4264-B712-F0BE1F65A11F}" presName="c14" presStyleLbl="node1" presStyleIdx="13" presStyleCnt="19"/>
      <dgm:spPr>
        <a:solidFill>
          <a:srgbClr val="FF9999"/>
        </a:solidFill>
      </dgm:spPr>
      <dgm:t>
        <a:bodyPr/>
        <a:lstStyle/>
        <a:p>
          <a:endParaRPr lang="en-US"/>
        </a:p>
      </dgm:t>
    </dgm:pt>
    <dgm:pt modelId="{2D6F2420-C287-4EE3-89BC-094CA56C1B51}" type="pres">
      <dgm:prSet presAssocID="{BE6EBDF5-575C-4264-B712-F0BE1F65A11F}" presName="c15" presStyleLbl="node1" presStyleIdx="14" presStyleCnt="19"/>
      <dgm:spPr>
        <a:solidFill>
          <a:srgbClr val="F57833"/>
        </a:solidFill>
      </dgm:spPr>
      <dgm:t>
        <a:bodyPr/>
        <a:lstStyle/>
        <a:p>
          <a:endParaRPr lang="en-US"/>
        </a:p>
      </dgm:t>
    </dgm:pt>
    <dgm:pt modelId="{271A4071-0759-4700-8AA8-1107C42162DB}" type="pres">
      <dgm:prSet presAssocID="{BE6EBDF5-575C-4264-B712-F0BE1F65A11F}" presName="c16" presStyleLbl="node1" presStyleIdx="15" presStyleCnt="19"/>
      <dgm:spPr>
        <a:solidFill>
          <a:srgbClr val="FF7C80"/>
        </a:solidFill>
      </dgm:spPr>
      <dgm:t>
        <a:bodyPr/>
        <a:lstStyle/>
        <a:p>
          <a:endParaRPr lang="en-US"/>
        </a:p>
      </dgm:t>
    </dgm:pt>
    <dgm:pt modelId="{8701B6E7-03BE-4842-A3F3-EF3D5F859F8B}" type="pres">
      <dgm:prSet presAssocID="{BE6EBDF5-575C-4264-B712-F0BE1F65A11F}" presName="c17" presStyleLbl="node1" presStyleIdx="16" presStyleCnt="19"/>
      <dgm:spPr>
        <a:solidFill>
          <a:srgbClr val="F84D30"/>
        </a:solidFill>
      </dgm:spPr>
      <dgm:t>
        <a:bodyPr/>
        <a:lstStyle/>
        <a:p>
          <a:endParaRPr lang="en-US"/>
        </a:p>
      </dgm:t>
    </dgm:pt>
    <dgm:pt modelId="{17B9CDFF-3C2D-43B8-B182-7A4DA7814441}" type="pres">
      <dgm:prSet presAssocID="{BE6EBDF5-575C-4264-B712-F0BE1F65A11F}" presName="c18" presStyleLbl="node1" presStyleIdx="17" presStyleCnt="19"/>
      <dgm:spPr>
        <a:solidFill>
          <a:srgbClr val="CC0000"/>
        </a:solidFill>
      </dgm:spPr>
      <dgm:t>
        <a:bodyPr/>
        <a:lstStyle/>
        <a:p>
          <a:endParaRPr lang="en-US"/>
        </a:p>
      </dgm:t>
    </dgm:pt>
    <dgm:pt modelId="{F7E129F6-4B30-4ABB-8CE5-B0177F0DC1D3}" type="pres">
      <dgm:prSet presAssocID="{7B75E3E6-F345-49DA-8B3F-24A3EED3D6C7}" presName="chevronComposite1" presStyleCnt="0"/>
      <dgm:spPr/>
    </dgm:pt>
    <dgm:pt modelId="{56F4621F-1EE8-4688-A8FB-CECE0E965B23}" type="pres">
      <dgm:prSet presAssocID="{7B75E3E6-F345-49DA-8B3F-24A3EED3D6C7}" presName="chevron1" presStyleLbl="sibTrans2D1" presStyleIdx="0" presStyleCnt="2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BA26AD6D-A8BF-404E-81D3-24F0B7CB682C}" type="pres">
      <dgm:prSet presAssocID="{7B75E3E6-F345-49DA-8B3F-24A3EED3D6C7}" presName="spChevron1" presStyleCnt="0"/>
      <dgm:spPr/>
    </dgm:pt>
    <dgm:pt modelId="{03334E58-C137-49BA-8D25-7003D7D13144}" type="pres">
      <dgm:prSet presAssocID="{4F139591-576A-4141-8CA6-DDE5003D2A9F}" presName="middle" presStyleCnt="0"/>
      <dgm:spPr/>
    </dgm:pt>
    <dgm:pt modelId="{48DD4388-1CA2-4150-85D2-B4CE6E57FD62}" type="pres">
      <dgm:prSet presAssocID="{4F139591-576A-4141-8CA6-DDE5003D2A9F}" presName="parTxMid" presStyleLbl="revTx" presStyleIdx="1" presStyleCnt="2" custLinFactNeighborX="-9121"/>
      <dgm:spPr/>
      <dgm:t>
        <a:bodyPr/>
        <a:lstStyle/>
        <a:p>
          <a:endParaRPr lang="en-US"/>
        </a:p>
      </dgm:t>
    </dgm:pt>
    <dgm:pt modelId="{7B5CD13D-4775-49C5-814D-9B6C47C8C7DB}" type="pres">
      <dgm:prSet presAssocID="{4F139591-576A-4141-8CA6-DDE5003D2A9F}" presName="spMid" presStyleCnt="0"/>
      <dgm:spPr/>
    </dgm:pt>
    <dgm:pt modelId="{DBB80063-DA87-49F8-837D-2F0BD93C2CE0}" type="pres">
      <dgm:prSet presAssocID="{53AAE57D-7451-4311-9FD7-D258150C1A62}" presName="chevronComposite1" presStyleCnt="0"/>
      <dgm:spPr/>
    </dgm:pt>
    <dgm:pt modelId="{647357EF-6BC9-4639-B3EB-01DBD5E9513B}" type="pres">
      <dgm:prSet presAssocID="{53AAE57D-7451-4311-9FD7-D258150C1A62}" presName="chevron1" presStyleLbl="sibTrans2D1" presStyleIdx="1" presStyleCnt="2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C801CD7-8E31-41B7-B89D-8C14767C03B8}" type="pres">
      <dgm:prSet presAssocID="{53AAE57D-7451-4311-9FD7-D258150C1A62}" presName="spChevron1" presStyleCnt="0"/>
      <dgm:spPr/>
    </dgm:pt>
    <dgm:pt modelId="{33721076-EB2F-4665-B834-4C094D5D4D23}" type="pres">
      <dgm:prSet presAssocID="{B9FF3D8D-17C8-4D48-80DC-E7A26BDECB16}" presName="last" presStyleCnt="0"/>
      <dgm:spPr/>
    </dgm:pt>
    <dgm:pt modelId="{BF91965D-4FFC-4869-B8AE-B1F1DF46B3C0}" type="pres">
      <dgm:prSet presAssocID="{B9FF3D8D-17C8-4D48-80DC-E7A26BDECB16}" presName="circleTx" presStyleLbl="node1" presStyleIdx="18" presStyleCnt="19" custLinFactNeighborX="-2377"/>
      <dgm:spPr/>
      <dgm:t>
        <a:bodyPr/>
        <a:lstStyle/>
        <a:p>
          <a:endParaRPr lang="en-US"/>
        </a:p>
      </dgm:t>
    </dgm:pt>
    <dgm:pt modelId="{91695F7B-2952-4A38-AF97-30E496986361}" type="pres">
      <dgm:prSet presAssocID="{B9FF3D8D-17C8-4D48-80DC-E7A26BDECB16}" presName="spN" presStyleCnt="0"/>
      <dgm:spPr/>
    </dgm:pt>
  </dgm:ptLst>
  <dgm:cxnLst>
    <dgm:cxn modelId="{00A55BB3-0913-4E61-8F26-914DD561F87A}" type="presOf" srcId="{4F139591-576A-4141-8CA6-DDE5003D2A9F}" destId="{48DD4388-1CA2-4150-85D2-B4CE6E57FD62}" srcOrd="0" destOrd="0" presId="urn:microsoft.com/office/officeart/2009/3/layout/RandomtoResultProcess"/>
    <dgm:cxn modelId="{C2607B89-A38D-4E6B-A0A5-FF4878A4D4A9}" srcId="{F6602BE1-A011-413E-9053-0A500733AFAD}" destId="{4F139591-576A-4141-8CA6-DDE5003D2A9F}" srcOrd="1" destOrd="0" parTransId="{614D7DDB-017E-4C13-B0A4-FF4D3C4F54FC}" sibTransId="{53AAE57D-7451-4311-9FD7-D258150C1A62}"/>
    <dgm:cxn modelId="{43649EEB-D4F0-4756-A21B-56EC5938DFC8}" type="presOf" srcId="{BE6EBDF5-575C-4264-B712-F0BE1F65A11F}" destId="{149C5593-91F6-463F-B9E7-DAA9408A0C88}" srcOrd="0" destOrd="0" presId="urn:microsoft.com/office/officeart/2009/3/layout/RandomtoResultProcess"/>
    <dgm:cxn modelId="{9B5B3FC3-20E6-4811-B72B-6F85183B7394}" type="presOf" srcId="{F6602BE1-A011-413E-9053-0A500733AFAD}" destId="{F5159941-A9BC-46A3-A491-B87598A98F6E}" srcOrd="0" destOrd="0" presId="urn:microsoft.com/office/officeart/2009/3/layout/RandomtoResultProcess"/>
    <dgm:cxn modelId="{5F4DD54F-DA41-4933-B8F5-728D3DCA6F43}" srcId="{F6602BE1-A011-413E-9053-0A500733AFAD}" destId="{BE6EBDF5-575C-4264-B712-F0BE1F65A11F}" srcOrd="0" destOrd="0" parTransId="{CAB37DCC-B8BF-45FE-9813-BBDBC9D5F1EE}" sibTransId="{7B75E3E6-F345-49DA-8B3F-24A3EED3D6C7}"/>
    <dgm:cxn modelId="{218F919A-0B88-46E5-9990-A304DCBE7BFC}" type="presOf" srcId="{B9FF3D8D-17C8-4D48-80DC-E7A26BDECB16}" destId="{BF91965D-4FFC-4869-B8AE-B1F1DF46B3C0}" srcOrd="0" destOrd="0" presId="urn:microsoft.com/office/officeart/2009/3/layout/RandomtoResultProcess"/>
    <dgm:cxn modelId="{9D8CB5F5-6934-4C22-92B5-736131D43002}" srcId="{F6602BE1-A011-413E-9053-0A500733AFAD}" destId="{B9FF3D8D-17C8-4D48-80DC-E7A26BDECB16}" srcOrd="2" destOrd="0" parTransId="{031A8AA2-9892-422E-8EA8-1C2985F465D5}" sibTransId="{183DA51A-782E-4F50-8088-89353EF2E0C2}"/>
    <dgm:cxn modelId="{B6CE4329-C7FF-49A6-89F9-C561188369B6}" type="presParOf" srcId="{F5159941-A9BC-46A3-A491-B87598A98F6E}" destId="{478232C8-2CBC-4BD8-93BC-757616B4340C}" srcOrd="0" destOrd="0" presId="urn:microsoft.com/office/officeart/2009/3/layout/RandomtoResultProcess"/>
    <dgm:cxn modelId="{5989A36E-9775-44DE-9DA4-4A160E012F7E}" type="presParOf" srcId="{478232C8-2CBC-4BD8-93BC-757616B4340C}" destId="{149C5593-91F6-463F-B9E7-DAA9408A0C88}" srcOrd="0" destOrd="0" presId="urn:microsoft.com/office/officeart/2009/3/layout/RandomtoResultProcess"/>
    <dgm:cxn modelId="{1E7FD9C4-61C7-4EE5-ADA7-A7A33BBF9579}" type="presParOf" srcId="{478232C8-2CBC-4BD8-93BC-757616B4340C}" destId="{F028931D-0263-4C26-8F79-F852EE3B2A0F}" srcOrd="1" destOrd="0" presId="urn:microsoft.com/office/officeart/2009/3/layout/RandomtoResultProcess"/>
    <dgm:cxn modelId="{D8393C53-EDD8-4B6F-85D4-9451220E263D}" type="presParOf" srcId="{478232C8-2CBC-4BD8-93BC-757616B4340C}" destId="{EF8C1B84-C42C-4F1B-8512-20B05524652A}" srcOrd="2" destOrd="0" presId="urn:microsoft.com/office/officeart/2009/3/layout/RandomtoResultProcess"/>
    <dgm:cxn modelId="{EAD9E361-A4C9-450F-9AFF-F8DE1C007DF7}" type="presParOf" srcId="{478232C8-2CBC-4BD8-93BC-757616B4340C}" destId="{068587E6-0880-45B5-A0DA-6FD751136654}" srcOrd="3" destOrd="0" presId="urn:microsoft.com/office/officeart/2009/3/layout/RandomtoResultProcess"/>
    <dgm:cxn modelId="{05DCF400-06F2-4F52-A72A-B642D59F8053}" type="presParOf" srcId="{478232C8-2CBC-4BD8-93BC-757616B4340C}" destId="{CF6FD99D-AF89-4363-80AC-A0AF03A9FBB0}" srcOrd="4" destOrd="0" presId="urn:microsoft.com/office/officeart/2009/3/layout/RandomtoResultProcess"/>
    <dgm:cxn modelId="{63226A83-A0FE-4B5E-9758-E6FC7F94C55D}" type="presParOf" srcId="{478232C8-2CBC-4BD8-93BC-757616B4340C}" destId="{BAECA05A-5D19-48DC-97CB-4ACE9B593A68}" srcOrd="5" destOrd="0" presId="urn:microsoft.com/office/officeart/2009/3/layout/RandomtoResultProcess"/>
    <dgm:cxn modelId="{F35BFC82-E44A-4850-BA77-854291F6B2BA}" type="presParOf" srcId="{478232C8-2CBC-4BD8-93BC-757616B4340C}" destId="{C349F396-7C1B-4C11-A0B1-02E26553EC3B}" srcOrd="6" destOrd="0" presId="urn:microsoft.com/office/officeart/2009/3/layout/RandomtoResultProcess"/>
    <dgm:cxn modelId="{A8A6F63E-E90B-432F-8834-E49A3A046C44}" type="presParOf" srcId="{478232C8-2CBC-4BD8-93BC-757616B4340C}" destId="{7E381AB7-D7ED-4E50-B356-C781F3AF6D54}" srcOrd="7" destOrd="0" presId="urn:microsoft.com/office/officeart/2009/3/layout/RandomtoResultProcess"/>
    <dgm:cxn modelId="{DDA20F64-09DB-4900-AB51-EF990660A57C}" type="presParOf" srcId="{478232C8-2CBC-4BD8-93BC-757616B4340C}" destId="{5D13EF47-C375-4A5D-B7F3-748A711E16F0}" srcOrd="8" destOrd="0" presId="urn:microsoft.com/office/officeart/2009/3/layout/RandomtoResultProcess"/>
    <dgm:cxn modelId="{FCB3F66B-A357-4854-815C-A9D0CE993E89}" type="presParOf" srcId="{478232C8-2CBC-4BD8-93BC-757616B4340C}" destId="{B1FD40A1-0622-45C3-843E-7BF554661417}" srcOrd="9" destOrd="0" presId="urn:microsoft.com/office/officeart/2009/3/layout/RandomtoResultProcess"/>
    <dgm:cxn modelId="{E0C1D809-8DCF-4BB6-BAA1-FB25CBF39322}" type="presParOf" srcId="{478232C8-2CBC-4BD8-93BC-757616B4340C}" destId="{E11E897A-AAC8-48E8-A1E1-87B8810010F5}" srcOrd="10" destOrd="0" presId="urn:microsoft.com/office/officeart/2009/3/layout/RandomtoResultProcess"/>
    <dgm:cxn modelId="{C4293DD8-2AD8-4C7B-A173-8E7E7D5EDF8E}" type="presParOf" srcId="{478232C8-2CBC-4BD8-93BC-757616B4340C}" destId="{95C12B01-FC4E-44D8-9447-E3A53475721A}" srcOrd="11" destOrd="0" presId="urn:microsoft.com/office/officeart/2009/3/layout/RandomtoResultProcess"/>
    <dgm:cxn modelId="{0B04CF1E-6677-4EB2-A33B-15A6FA1D757E}" type="presParOf" srcId="{478232C8-2CBC-4BD8-93BC-757616B4340C}" destId="{5EA5047F-E50A-4251-A67B-2A0BDA5B40F9}" srcOrd="12" destOrd="0" presId="urn:microsoft.com/office/officeart/2009/3/layout/RandomtoResultProcess"/>
    <dgm:cxn modelId="{E1066F39-A7D0-4669-9B73-81290752B88E}" type="presParOf" srcId="{478232C8-2CBC-4BD8-93BC-757616B4340C}" destId="{E9D47AB6-3F7F-4AAD-8A00-CA7BE8B671A2}" srcOrd="13" destOrd="0" presId="urn:microsoft.com/office/officeart/2009/3/layout/RandomtoResultProcess"/>
    <dgm:cxn modelId="{5A9E30F5-AE0A-47AF-A075-A8AF649E66DD}" type="presParOf" srcId="{478232C8-2CBC-4BD8-93BC-757616B4340C}" destId="{36ABBB8A-69FB-47D2-813F-3FADCC09C81B}" srcOrd="14" destOrd="0" presId="urn:microsoft.com/office/officeart/2009/3/layout/RandomtoResultProcess"/>
    <dgm:cxn modelId="{038ED126-E7EF-40D1-BDA7-0BA960D76278}" type="presParOf" srcId="{478232C8-2CBC-4BD8-93BC-757616B4340C}" destId="{2D6F2420-C287-4EE3-89BC-094CA56C1B51}" srcOrd="15" destOrd="0" presId="urn:microsoft.com/office/officeart/2009/3/layout/RandomtoResultProcess"/>
    <dgm:cxn modelId="{118235B6-FEB2-44DC-BC15-8B21C5BB4F0B}" type="presParOf" srcId="{478232C8-2CBC-4BD8-93BC-757616B4340C}" destId="{271A4071-0759-4700-8AA8-1107C42162DB}" srcOrd="16" destOrd="0" presId="urn:microsoft.com/office/officeart/2009/3/layout/RandomtoResultProcess"/>
    <dgm:cxn modelId="{E7F666B8-1B41-41FA-A5D9-91DAD016BA21}" type="presParOf" srcId="{478232C8-2CBC-4BD8-93BC-757616B4340C}" destId="{8701B6E7-03BE-4842-A3F3-EF3D5F859F8B}" srcOrd="17" destOrd="0" presId="urn:microsoft.com/office/officeart/2009/3/layout/RandomtoResultProcess"/>
    <dgm:cxn modelId="{29123CFC-611D-4B11-AED3-5B656A05266D}" type="presParOf" srcId="{478232C8-2CBC-4BD8-93BC-757616B4340C}" destId="{17B9CDFF-3C2D-43B8-B182-7A4DA7814441}" srcOrd="18" destOrd="0" presId="urn:microsoft.com/office/officeart/2009/3/layout/RandomtoResultProcess"/>
    <dgm:cxn modelId="{20CE3A3E-002E-495E-AC09-6C5FCCF64DAF}" type="presParOf" srcId="{F5159941-A9BC-46A3-A491-B87598A98F6E}" destId="{F7E129F6-4B30-4ABB-8CE5-B0177F0DC1D3}" srcOrd="1" destOrd="0" presId="urn:microsoft.com/office/officeart/2009/3/layout/RandomtoResultProcess"/>
    <dgm:cxn modelId="{25BE08A4-989E-4FF4-B50B-FD4FD0C925B3}" type="presParOf" srcId="{F7E129F6-4B30-4ABB-8CE5-B0177F0DC1D3}" destId="{56F4621F-1EE8-4688-A8FB-CECE0E965B23}" srcOrd="0" destOrd="0" presId="urn:microsoft.com/office/officeart/2009/3/layout/RandomtoResultProcess"/>
    <dgm:cxn modelId="{07E88405-D793-45DB-96F3-E2CD0BC94475}" type="presParOf" srcId="{F7E129F6-4B30-4ABB-8CE5-B0177F0DC1D3}" destId="{BA26AD6D-A8BF-404E-81D3-24F0B7CB682C}" srcOrd="1" destOrd="0" presId="urn:microsoft.com/office/officeart/2009/3/layout/RandomtoResultProcess"/>
    <dgm:cxn modelId="{4989B5AA-AC24-4C69-852E-D166C03DFCDB}" type="presParOf" srcId="{F5159941-A9BC-46A3-A491-B87598A98F6E}" destId="{03334E58-C137-49BA-8D25-7003D7D13144}" srcOrd="2" destOrd="0" presId="urn:microsoft.com/office/officeart/2009/3/layout/RandomtoResultProcess"/>
    <dgm:cxn modelId="{787E970A-A75D-4CD0-BECF-A34454431175}" type="presParOf" srcId="{03334E58-C137-49BA-8D25-7003D7D13144}" destId="{48DD4388-1CA2-4150-85D2-B4CE6E57FD62}" srcOrd="0" destOrd="0" presId="urn:microsoft.com/office/officeart/2009/3/layout/RandomtoResultProcess"/>
    <dgm:cxn modelId="{B54CA767-4CBD-453A-A184-CDE7506DCCD5}" type="presParOf" srcId="{03334E58-C137-49BA-8D25-7003D7D13144}" destId="{7B5CD13D-4775-49C5-814D-9B6C47C8C7DB}" srcOrd="1" destOrd="0" presId="urn:microsoft.com/office/officeart/2009/3/layout/RandomtoResultProcess"/>
    <dgm:cxn modelId="{A32CD723-0582-45D6-9B1E-20ADCBA57B3E}" type="presParOf" srcId="{F5159941-A9BC-46A3-A491-B87598A98F6E}" destId="{DBB80063-DA87-49F8-837D-2F0BD93C2CE0}" srcOrd="3" destOrd="0" presId="urn:microsoft.com/office/officeart/2009/3/layout/RandomtoResultProcess"/>
    <dgm:cxn modelId="{FDFC42F9-F9C4-4807-9A90-F0B9A89415CF}" type="presParOf" srcId="{DBB80063-DA87-49F8-837D-2F0BD93C2CE0}" destId="{647357EF-6BC9-4639-B3EB-01DBD5E9513B}" srcOrd="0" destOrd="0" presId="urn:microsoft.com/office/officeart/2009/3/layout/RandomtoResultProcess"/>
    <dgm:cxn modelId="{F6D10804-EFA2-4A91-9C8D-28EBF44DE2A4}" type="presParOf" srcId="{DBB80063-DA87-49F8-837D-2F0BD93C2CE0}" destId="{4C801CD7-8E31-41B7-B89D-8C14767C03B8}" srcOrd="1" destOrd="0" presId="urn:microsoft.com/office/officeart/2009/3/layout/RandomtoResultProcess"/>
    <dgm:cxn modelId="{9424F746-5721-4D77-A24D-F3C3B81765DD}" type="presParOf" srcId="{F5159941-A9BC-46A3-A491-B87598A98F6E}" destId="{33721076-EB2F-4665-B834-4C094D5D4D23}" srcOrd="4" destOrd="0" presId="urn:microsoft.com/office/officeart/2009/3/layout/RandomtoResultProcess"/>
    <dgm:cxn modelId="{DE74273C-18CA-47F1-90AA-246EADF6A35C}" type="presParOf" srcId="{33721076-EB2F-4665-B834-4C094D5D4D23}" destId="{BF91965D-4FFC-4869-B8AE-B1F1DF46B3C0}" srcOrd="0" destOrd="0" presId="urn:microsoft.com/office/officeart/2009/3/layout/RandomtoResultProcess"/>
    <dgm:cxn modelId="{F6DBC9AD-9F38-4815-8BF1-C1CFF535E60C}" type="presParOf" srcId="{33721076-EB2F-4665-B834-4C094D5D4D23}" destId="{91695F7B-2952-4A38-AF97-30E496986361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039898-39D4-4E43-9239-D39175E82B3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4D7A2E-6057-418B-BFC2-EE29D08BC769}">
      <dgm:prSet phldrT="[Text]"/>
      <dgm:spPr/>
      <dgm:t>
        <a:bodyPr/>
        <a:lstStyle/>
        <a:p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Screening</a:t>
          </a:r>
          <a:endParaRPr lang="en-US" b="1" dirty="0">
            <a:solidFill>
              <a:schemeClr val="accent2">
                <a:lumMod val="50000"/>
              </a:schemeClr>
            </a:solidFill>
          </a:endParaRPr>
        </a:p>
      </dgm:t>
    </dgm:pt>
    <dgm:pt modelId="{06B9C5C3-32F6-4B61-BA3E-5F581ABF511D}" type="parTrans" cxnId="{78C96F3B-399E-47C1-B8BE-AD7901FD7937}">
      <dgm:prSet/>
      <dgm:spPr/>
      <dgm:t>
        <a:bodyPr/>
        <a:lstStyle/>
        <a:p>
          <a:endParaRPr lang="en-US"/>
        </a:p>
      </dgm:t>
    </dgm:pt>
    <dgm:pt modelId="{56AF6490-E196-46DA-8B13-6EB4D28FBC33}" type="sibTrans" cxnId="{78C96F3B-399E-47C1-B8BE-AD7901FD7937}">
      <dgm:prSet/>
      <dgm:spPr/>
      <dgm:t>
        <a:bodyPr/>
        <a:lstStyle/>
        <a:p>
          <a:endParaRPr lang="en-US"/>
        </a:p>
      </dgm:t>
    </dgm:pt>
    <dgm:pt modelId="{7ADA5C5C-966C-435D-8FDC-8D757A9C9C4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Formative</a:t>
          </a:r>
        </a:p>
        <a:p>
          <a:pPr>
            <a:spcAft>
              <a:spcPts val="0"/>
            </a:spcAft>
          </a:pPr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Assessment</a:t>
          </a:r>
          <a:endParaRPr lang="en-US" b="1" dirty="0">
            <a:solidFill>
              <a:schemeClr val="accent2">
                <a:lumMod val="50000"/>
              </a:schemeClr>
            </a:solidFill>
          </a:endParaRPr>
        </a:p>
      </dgm:t>
    </dgm:pt>
    <dgm:pt modelId="{2BB966AB-5757-4803-91D3-A52451D28D09}" type="parTrans" cxnId="{4EF0CC4C-A755-4EF3-AC64-A83111BDE493}">
      <dgm:prSet/>
      <dgm:spPr/>
      <dgm:t>
        <a:bodyPr/>
        <a:lstStyle/>
        <a:p>
          <a:endParaRPr lang="en-US"/>
        </a:p>
      </dgm:t>
    </dgm:pt>
    <dgm:pt modelId="{AE8EDAE9-6788-48FE-9D73-F3462DD29286}" type="sibTrans" cxnId="{4EF0CC4C-A755-4EF3-AC64-A83111BDE493}">
      <dgm:prSet/>
      <dgm:spPr/>
      <dgm:t>
        <a:bodyPr/>
        <a:lstStyle/>
        <a:p>
          <a:endParaRPr lang="en-US"/>
        </a:p>
      </dgm:t>
    </dgm:pt>
    <dgm:pt modelId="{D07BAA1F-4936-45BF-A8F2-1198EA92E99F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Summative</a:t>
          </a:r>
        </a:p>
        <a:p>
          <a:pPr>
            <a:spcAft>
              <a:spcPts val="0"/>
            </a:spcAft>
          </a:pPr>
          <a:r>
            <a:rPr lang="en-US" dirty="0" smtClean="0"/>
            <a:t>Assessment</a:t>
          </a:r>
          <a:endParaRPr lang="en-US" dirty="0"/>
        </a:p>
      </dgm:t>
    </dgm:pt>
    <dgm:pt modelId="{ABB45C48-5A6A-4B3C-8452-F9F0F73CAFB9}" type="parTrans" cxnId="{DEFB3FC8-ACBE-48DE-95BC-79AB1B866251}">
      <dgm:prSet/>
      <dgm:spPr/>
      <dgm:t>
        <a:bodyPr/>
        <a:lstStyle/>
        <a:p>
          <a:endParaRPr lang="en-US"/>
        </a:p>
      </dgm:t>
    </dgm:pt>
    <dgm:pt modelId="{B99D7256-6EED-47CA-B4B6-1637AC4B87D7}" type="sibTrans" cxnId="{DEFB3FC8-ACBE-48DE-95BC-79AB1B866251}">
      <dgm:prSet/>
      <dgm:spPr/>
      <dgm:t>
        <a:bodyPr/>
        <a:lstStyle/>
        <a:p>
          <a:endParaRPr lang="en-US"/>
        </a:p>
      </dgm:t>
    </dgm:pt>
    <dgm:pt modelId="{41AC7BDA-C614-4EF4-BA51-D66CD930E1BA}">
      <dgm:prSet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dirty="0" smtClean="0"/>
            <a:t>Diagnostic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en-US" dirty="0" smtClean="0"/>
            <a:t>Assessments</a:t>
          </a:r>
          <a:endParaRPr lang="en-US" dirty="0"/>
        </a:p>
      </dgm:t>
    </dgm:pt>
    <dgm:pt modelId="{A1C273CC-F9C0-4556-8118-643085525054}" type="parTrans" cxnId="{A49ABD5A-01A1-40EC-B9BB-32406C9FBA7C}">
      <dgm:prSet/>
      <dgm:spPr/>
      <dgm:t>
        <a:bodyPr/>
        <a:lstStyle/>
        <a:p>
          <a:endParaRPr lang="en-US"/>
        </a:p>
      </dgm:t>
    </dgm:pt>
    <dgm:pt modelId="{7602E12D-88E3-4FFC-9DB0-41032117B74A}" type="sibTrans" cxnId="{A49ABD5A-01A1-40EC-B9BB-32406C9FBA7C}">
      <dgm:prSet/>
      <dgm:spPr/>
      <dgm:t>
        <a:bodyPr/>
        <a:lstStyle/>
        <a:p>
          <a:endParaRPr lang="en-US"/>
        </a:p>
      </dgm:t>
    </dgm:pt>
    <dgm:pt modelId="{7D566EBF-1B29-4B62-913F-65D1E0E3B79B}" type="pres">
      <dgm:prSet presAssocID="{D9039898-39D4-4E43-9239-D39175E82B34}" presName="CompostProcess" presStyleCnt="0">
        <dgm:presLayoutVars>
          <dgm:dir/>
          <dgm:resizeHandles val="exact"/>
        </dgm:presLayoutVars>
      </dgm:prSet>
      <dgm:spPr/>
    </dgm:pt>
    <dgm:pt modelId="{1C97A793-2527-44AB-8713-6B9A658573CA}" type="pres">
      <dgm:prSet presAssocID="{D9039898-39D4-4E43-9239-D39175E82B34}" presName="arrow" presStyleLbl="bgShp" presStyleIdx="0" presStyleCnt="1"/>
      <dgm:spPr/>
    </dgm:pt>
    <dgm:pt modelId="{DDF52F7A-226C-41DE-A6C1-FCCB8364DDC9}" type="pres">
      <dgm:prSet presAssocID="{D9039898-39D4-4E43-9239-D39175E82B34}" presName="linearProcess" presStyleCnt="0"/>
      <dgm:spPr/>
    </dgm:pt>
    <dgm:pt modelId="{D216C04F-6BC0-43E1-9961-A72CDDCD79BB}" type="pres">
      <dgm:prSet presAssocID="{6D4D7A2E-6057-418B-BFC2-EE29D08BC769}" presName="textNode" presStyleLbl="node1" presStyleIdx="0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3361B-19C0-4AB7-8B5E-5B2E45A0EEB1}" type="pres">
      <dgm:prSet presAssocID="{56AF6490-E196-46DA-8B13-6EB4D28FBC33}" presName="sibTrans" presStyleCnt="0"/>
      <dgm:spPr/>
    </dgm:pt>
    <dgm:pt modelId="{82A6B90B-C781-4FA1-B75D-9F1503EE2595}" type="pres">
      <dgm:prSet presAssocID="{41AC7BDA-C614-4EF4-BA51-D66CD930E1B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E88A0-D098-462F-B24C-DC26ECAF4E67}" type="pres">
      <dgm:prSet presAssocID="{7602E12D-88E3-4FFC-9DB0-41032117B74A}" presName="sibTrans" presStyleCnt="0"/>
      <dgm:spPr/>
    </dgm:pt>
    <dgm:pt modelId="{E9AA4DB5-D851-42FD-A1C6-A0F3872D8837}" type="pres">
      <dgm:prSet presAssocID="{7ADA5C5C-966C-435D-8FDC-8D757A9C9C44}" presName="textNode" presStyleLbl="node1" presStyleIdx="2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D0C1E-C20E-4E8A-9771-3270703951F2}" type="pres">
      <dgm:prSet presAssocID="{AE8EDAE9-6788-48FE-9D73-F3462DD29286}" presName="sibTrans" presStyleCnt="0"/>
      <dgm:spPr/>
    </dgm:pt>
    <dgm:pt modelId="{784F9B99-9E92-4907-A7F0-706D79B92386}" type="pres">
      <dgm:prSet presAssocID="{D07BAA1F-4936-45BF-A8F2-1198EA92E99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ECB934-5858-4A44-9C24-96314A921AFD}" type="presOf" srcId="{41AC7BDA-C614-4EF4-BA51-D66CD930E1BA}" destId="{82A6B90B-C781-4FA1-B75D-9F1503EE2595}" srcOrd="0" destOrd="0" presId="urn:microsoft.com/office/officeart/2005/8/layout/hProcess9"/>
    <dgm:cxn modelId="{A49ABD5A-01A1-40EC-B9BB-32406C9FBA7C}" srcId="{D9039898-39D4-4E43-9239-D39175E82B34}" destId="{41AC7BDA-C614-4EF4-BA51-D66CD930E1BA}" srcOrd="1" destOrd="0" parTransId="{A1C273CC-F9C0-4556-8118-643085525054}" sibTransId="{7602E12D-88E3-4FFC-9DB0-41032117B74A}"/>
    <dgm:cxn modelId="{4EF0CC4C-A755-4EF3-AC64-A83111BDE493}" srcId="{D9039898-39D4-4E43-9239-D39175E82B34}" destId="{7ADA5C5C-966C-435D-8FDC-8D757A9C9C44}" srcOrd="2" destOrd="0" parTransId="{2BB966AB-5757-4803-91D3-A52451D28D09}" sibTransId="{AE8EDAE9-6788-48FE-9D73-F3462DD29286}"/>
    <dgm:cxn modelId="{41E7733E-D308-4AFB-8BA1-1F1AFCDD7C4A}" type="presOf" srcId="{D07BAA1F-4936-45BF-A8F2-1198EA92E99F}" destId="{784F9B99-9E92-4907-A7F0-706D79B92386}" srcOrd="0" destOrd="0" presId="urn:microsoft.com/office/officeart/2005/8/layout/hProcess9"/>
    <dgm:cxn modelId="{F8B34188-95D4-4050-B386-EABC4EDFDA0D}" type="presOf" srcId="{6D4D7A2E-6057-418B-BFC2-EE29D08BC769}" destId="{D216C04F-6BC0-43E1-9961-A72CDDCD79BB}" srcOrd="0" destOrd="0" presId="urn:microsoft.com/office/officeart/2005/8/layout/hProcess9"/>
    <dgm:cxn modelId="{78C96F3B-399E-47C1-B8BE-AD7901FD7937}" srcId="{D9039898-39D4-4E43-9239-D39175E82B34}" destId="{6D4D7A2E-6057-418B-BFC2-EE29D08BC769}" srcOrd="0" destOrd="0" parTransId="{06B9C5C3-32F6-4B61-BA3E-5F581ABF511D}" sibTransId="{56AF6490-E196-46DA-8B13-6EB4D28FBC33}"/>
    <dgm:cxn modelId="{DEFB3FC8-ACBE-48DE-95BC-79AB1B866251}" srcId="{D9039898-39D4-4E43-9239-D39175E82B34}" destId="{D07BAA1F-4936-45BF-A8F2-1198EA92E99F}" srcOrd="3" destOrd="0" parTransId="{ABB45C48-5A6A-4B3C-8452-F9F0F73CAFB9}" sibTransId="{B99D7256-6EED-47CA-B4B6-1637AC4B87D7}"/>
    <dgm:cxn modelId="{5D699646-CEF7-4A41-9D81-02FD0CC83CBE}" type="presOf" srcId="{D9039898-39D4-4E43-9239-D39175E82B34}" destId="{7D566EBF-1B29-4B62-913F-65D1E0E3B79B}" srcOrd="0" destOrd="0" presId="urn:microsoft.com/office/officeart/2005/8/layout/hProcess9"/>
    <dgm:cxn modelId="{A76F4285-E9A2-4F7F-AA2D-7C88D0D57AE3}" type="presOf" srcId="{7ADA5C5C-966C-435D-8FDC-8D757A9C9C44}" destId="{E9AA4DB5-D851-42FD-A1C6-A0F3872D8837}" srcOrd="0" destOrd="0" presId="urn:microsoft.com/office/officeart/2005/8/layout/hProcess9"/>
    <dgm:cxn modelId="{07E18FC7-EA83-4F47-908C-A1C7706014BE}" type="presParOf" srcId="{7D566EBF-1B29-4B62-913F-65D1E0E3B79B}" destId="{1C97A793-2527-44AB-8713-6B9A658573CA}" srcOrd="0" destOrd="0" presId="urn:microsoft.com/office/officeart/2005/8/layout/hProcess9"/>
    <dgm:cxn modelId="{9461CF8C-64CF-415D-96F6-190D73F3B030}" type="presParOf" srcId="{7D566EBF-1B29-4B62-913F-65D1E0E3B79B}" destId="{DDF52F7A-226C-41DE-A6C1-FCCB8364DDC9}" srcOrd="1" destOrd="0" presId="urn:microsoft.com/office/officeart/2005/8/layout/hProcess9"/>
    <dgm:cxn modelId="{1A89947D-864E-4CA0-8F6A-5C7F5C4C47E9}" type="presParOf" srcId="{DDF52F7A-226C-41DE-A6C1-FCCB8364DDC9}" destId="{D216C04F-6BC0-43E1-9961-A72CDDCD79BB}" srcOrd="0" destOrd="0" presId="urn:microsoft.com/office/officeart/2005/8/layout/hProcess9"/>
    <dgm:cxn modelId="{C4348D31-E0EA-4262-AA64-E0880A6D3C10}" type="presParOf" srcId="{DDF52F7A-226C-41DE-A6C1-FCCB8364DDC9}" destId="{0333361B-19C0-4AB7-8B5E-5B2E45A0EEB1}" srcOrd="1" destOrd="0" presId="urn:microsoft.com/office/officeart/2005/8/layout/hProcess9"/>
    <dgm:cxn modelId="{151080C7-AEDB-425C-A64D-ED58912D1FC2}" type="presParOf" srcId="{DDF52F7A-226C-41DE-A6C1-FCCB8364DDC9}" destId="{82A6B90B-C781-4FA1-B75D-9F1503EE2595}" srcOrd="2" destOrd="0" presId="urn:microsoft.com/office/officeart/2005/8/layout/hProcess9"/>
    <dgm:cxn modelId="{A7CA9506-6002-487C-9B3E-A981ACA511D2}" type="presParOf" srcId="{DDF52F7A-226C-41DE-A6C1-FCCB8364DDC9}" destId="{46EE88A0-D098-462F-B24C-DC26ECAF4E67}" srcOrd="3" destOrd="0" presId="urn:microsoft.com/office/officeart/2005/8/layout/hProcess9"/>
    <dgm:cxn modelId="{4A3B84BD-F65E-4405-9A21-E6FAF422E7F2}" type="presParOf" srcId="{DDF52F7A-226C-41DE-A6C1-FCCB8364DDC9}" destId="{E9AA4DB5-D851-42FD-A1C6-A0F3872D8837}" srcOrd="4" destOrd="0" presId="urn:microsoft.com/office/officeart/2005/8/layout/hProcess9"/>
    <dgm:cxn modelId="{4CEC9F57-DFE2-4B56-A149-FF7B1716F536}" type="presParOf" srcId="{DDF52F7A-226C-41DE-A6C1-FCCB8364DDC9}" destId="{7B1D0C1E-C20E-4E8A-9771-3270703951F2}" srcOrd="5" destOrd="0" presId="urn:microsoft.com/office/officeart/2005/8/layout/hProcess9"/>
    <dgm:cxn modelId="{8C61E466-4D71-4086-9F16-5F04C2D6BF00}" type="presParOf" srcId="{DDF52F7A-226C-41DE-A6C1-FCCB8364DDC9}" destId="{784F9B99-9E92-4907-A7F0-706D79B9238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039898-39D4-4E43-9239-D39175E82B3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4D7A2E-6057-418B-BFC2-EE29D08BC769}">
      <dgm:prSet phldrT="[Text]"/>
      <dgm:spPr/>
      <dgm:t>
        <a:bodyPr/>
        <a:lstStyle/>
        <a:p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Screening</a:t>
          </a:r>
          <a:endParaRPr lang="en-US" b="1" dirty="0">
            <a:solidFill>
              <a:schemeClr val="accent2">
                <a:lumMod val="50000"/>
              </a:schemeClr>
            </a:solidFill>
          </a:endParaRPr>
        </a:p>
      </dgm:t>
    </dgm:pt>
    <dgm:pt modelId="{06B9C5C3-32F6-4B61-BA3E-5F581ABF511D}" type="parTrans" cxnId="{78C96F3B-399E-47C1-B8BE-AD7901FD7937}">
      <dgm:prSet/>
      <dgm:spPr/>
      <dgm:t>
        <a:bodyPr/>
        <a:lstStyle/>
        <a:p>
          <a:endParaRPr lang="en-US"/>
        </a:p>
      </dgm:t>
    </dgm:pt>
    <dgm:pt modelId="{56AF6490-E196-46DA-8B13-6EB4D28FBC33}" type="sibTrans" cxnId="{78C96F3B-399E-47C1-B8BE-AD7901FD7937}">
      <dgm:prSet/>
      <dgm:spPr/>
      <dgm:t>
        <a:bodyPr/>
        <a:lstStyle/>
        <a:p>
          <a:endParaRPr lang="en-US"/>
        </a:p>
      </dgm:t>
    </dgm:pt>
    <dgm:pt modelId="{7ADA5C5C-966C-435D-8FDC-8D757A9C9C4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Formative</a:t>
          </a:r>
        </a:p>
        <a:p>
          <a:pPr>
            <a:spcAft>
              <a:spcPts val="0"/>
            </a:spcAft>
          </a:pPr>
          <a:r>
            <a:rPr lang="en-US" b="1" dirty="0" smtClean="0">
              <a:solidFill>
                <a:schemeClr val="accent2">
                  <a:lumMod val="50000"/>
                </a:schemeClr>
              </a:solidFill>
            </a:rPr>
            <a:t>Assessment</a:t>
          </a:r>
          <a:endParaRPr lang="en-US" b="1" dirty="0">
            <a:solidFill>
              <a:schemeClr val="accent2">
                <a:lumMod val="50000"/>
              </a:schemeClr>
            </a:solidFill>
          </a:endParaRPr>
        </a:p>
      </dgm:t>
    </dgm:pt>
    <dgm:pt modelId="{2BB966AB-5757-4803-91D3-A52451D28D09}" type="parTrans" cxnId="{4EF0CC4C-A755-4EF3-AC64-A83111BDE493}">
      <dgm:prSet/>
      <dgm:spPr/>
      <dgm:t>
        <a:bodyPr/>
        <a:lstStyle/>
        <a:p>
          <a:endParaRPr lang="en-US"/>
        </a:p>
      </dgm:t>
    </dgm:pt>
    <dgm:pt modelId="{AE8EDAE9-6788-48FE-9D73-F3462DD29286}" type="sibTrans" cxnId="{4EF0CC4C-A755-4EF3-AC64-A83111BDE493}">
      <dgm:prSet/>
      <dgm:spPr/>
      <dgm:t>
        <a:bodyPr/>
        <a:lstStyle/>
        <a:p>
          <a:endParaRPr lang="en-US"/>
        </a:p>
      </dgm:t>
    </dgm:pt>
    <dgm:pt modelId="{D07BAA1F-4936-45BF-A8F2-1198EA92E99F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Summative</a:t>
          </a:r>
        </a:p>
        <a:p>
          <a:pPr>
            <a:spcAft>
              <a:spcPts val="0"/>
            </a:spcAft>
          </a:pPr>
          <a:r>
            <a:rPr lang="en-US" dirty="0" smtClean="0"/>
            <a:t>Assessment</a:t>
          </a:r>
          <a:endParaRPr lang="en-US" dirty="0"/>
        </a:p>
      </dgm:t>
    </dgm:pt>
    <dgm:pt modelId="{ABB45C48-5A6A-4B3C-8452-F9F0F73CAFB9}" type="parTrans" cxnId="{DEFB3FC8-ACBE-48DE-95BC-79AB1B866251}">
      <dgm:prSet/>
      <dgm:spPr/>
      <dgm:t>
        <a:bodyPr/>
        <a:lstStyle/>
        <a:p>
          <a:endParaRPr lang="en-US"/>
        </a:p>
      </dgm:t>
    </dgm:pt>
    <dgm:pt modelId="{B99D7256-6EED-47CA-B4B6-1637AC4B87D7}" type="sibTrans" cxnId="{DEFB3FC8-ACBE-48DE-95BC-79AB1B866251}">
      <dgm:prSet/>
      <dgm:spPr/>
      <dgm:t>
        <a:bodyPr/>
        <a:lstStyle/>
        <a:p>
          <a:endParaRPr lang="en-US"/>
        </a:p>
      </dgm:t>
    </dgm:pt>
    <dgm:pt modelId="{41AC7BDA-C614-4EF4-BA51-D66CD930E1BA}">
      <dgm:prSet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dirty="0" smtClean="0"/>
            <a:t>Diagnostic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en-US" dirty="0" smtClean="0"/>
            <a:t>Assessments</a:t>
          </a:r>
          <a:endParaRPr lang="en-US" dirty="0"/>
        </a:p>
      </dgm:t>
    </dgm:pt>
    <dgm:pt modelId="{A1C273CC-F9C0-4556-8118-643085525054}" type="parTrans" cxnId="{A49ABD5A-01A1-40EC-B9BB-32406C9FBA7C}">
      <dgm:prSet/>
      <dgm:spPr/>
      <dgm:t>
        <a:bodyPr/>
        <a:lstStyle/>
        <a:p>
          <a:endParaRPr lang="en-US"/>
        </a:p>
      </dgm:t>
    </dgm:pt>
    <dgm:pt modelId="{7602E12D-88E3-4FFC-9DB0-41032117B74A}" type="sibTrans" cxnId="{A49ABD5A-01A1-40EC-B9BB-32406C9FBA7C}">
      <dgm:prSet/>
      <dgm:spPr/>
      <dgm:t>
        <a:bodyPr/>
        <a:lstStyle/>
        <a:p>
          <a:endParaRPr lang="en-US"/>
        </a:p>
      </dgm:t>
    </dgm:pt>
    <dgm:pt modelId="{7D566EBF-1B29-4B62-913F-65D1E0E3B79B}" type="pres">
      <dgm:prSet presAssocID="{D9039898-39D4-4E43-9239-D39175E82B34}" presName="CompostProcess" presStyleCnt="0">
        <dgm:presLayoutVars>
          <dgm:dir/>
          <dgm:resizeHandles val="exact"/>
        </dgm:presLayoutVars>
      </dgm:prSet>
      <dgm:spPr/>
    </dgm:pt>
    <dgm:pt modelId="{1C97A793-2527-44AB-8713-6B9A658573CA}" type="pres">
      <dgm:prSet presAssocID="{D9039898-39D4-4E43-9239-D39175E82B34}" presName="arrow" presStyleLbl="bgShp" presStyleIdx="0" presStyleCnt="1"/>
      <dgm:spPr/>
    </dgm:pt>
    <dgm:pt modelId="{DDF52F7A-226C-41DE-A6C1-FCCB8364DDC9}" type="pres">
      <dgm:prSet presAssocID="{D9039898-39D4-4E43-9239-D39175E82B34}" presName="linearProcess" presStyleCnt="0"/>
      <dgm:spPr/>
    </dgm:pt>
    <dgm:pt modelId="{D216C04F-6BC0-43E1-9961-A72CDDCD79BB}" type="pres">
      <dgm:prSet presAssocID="{6D4D7A2E-6057-418B-BFC2-EE29D08BC769}" presName="textNode" presStyleLbl="node1" presStyleIdx="0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3361B-19C0-4AB7-8B5E-5B2E45A0EEB1}" type="pres">
      <dgm:prSet presAssocID="{56AF6490-E196-46DA-8B13-6EB4D28FBC33}" presName="sibTrans" presStyleCnt="0"/>
      <dgm:spPr/>
    </dgm:pt>
    <dgm:pt modelId="{82A6B90B-C781-4FA1-B75D-9F1503EE2595}" type="pres">
      <dgm:prSet presAssocID="{41AC7BDA-C614-4EF4-BA51-D66CD930E1B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E88A0-D098-462F-B24C-DC26ECAF4E67}" type="pres">
      <dgm:prSet presAssocID="{7602E12D-88E3-4FFC-9DB0-41032117B74A}" presName="sibTrans" presStyleCnt="0"/>
      <dgm:spPr/>
    </dgm:pt>
    <dgm:pt modelId="{E9AA4DB5-D851-42FD-A1C6-A0F3872D8837}" type="pres">
      <dgm:prSet presAssocID="{7ADA5C5C-966C-435D-8FDC-8D757A9C9C44}" presName="textNode" presStyleLbl="node1" presStyleIdx="2" presStyleCnt="4" custScaleX="161051" custScaleY="16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D0C1E-C20E-4E8A-9771-3270703951F2}" type="pres">
      <dgm:prSet presAssocID="{AE8EDAE9-6788-48FE-9D73-F3462DD29286}" presName="sibTrans" presStyleCnt="0"/>
      <dgm:spPr/>
    </dgm:pt>
    <dgm:pt modelId="{784F9B99-9E92-4907-A7F0-706D79B92386}" type="pres">
      <dgm:prSet presAssocID="{D07BAA1F-4936-45BF-A8F2-1198EA92E99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6662A1-2AF1-4911-AADB-BDCD9F9AA870}" type="presOf" srcId="{D9039898-39D4-4E43-9239-D39175E82B34}" destId="{7D566EBF-1B29-4B62-913F-65D1E0E3B79B}" srcOrd="0" destOrd="0" presId="urn:microsoft.com/office/officeart/2005/8/layout/hProcess9"/>
    <dgm:cxn modelId="{A49ABD5A-01A1-40EC-B9BB-32406C9FBA7C}" srcId="{D9039898-39D4-4E43-9239-D39175E82B34}" destId="{41AC7BDA-C614-4EF4-BA51-D66CD930E1BA}" srcOrd="1" destOrd="0" parTransId="{A1C273CC-F9C0-4556-8118-643085525054}" sibTransId="{7602E12D-88E3-4FFC-9DB0-41032117B74A}"/>
    <dgm:cxn modelId="{1EC038B1-BD49-457A-A3F7-6912D502587E}" type="presOf" srcId="{7ADA5C5C-966C-435D-8FDC-8D757A9C9C44}" destId="{E9AA4DB5-D851-42FD-A1C6-A0F3872D8837}" srcOrd="0" destOrd="0" presId="urn:microsoft.com/office/officeart/2005/8/layout/hProcess9"/>
    <dgm:cxn modelId="{4EF0CC4C-A755-4EF3-AC64-A83111BDE493}" srcId="{D9039898-39D4-4E43-9239-D39175E82B34}" destId="{7ADA5C5C-966C-435D-8FDC-8D757A9C9C44}" srcOrd="2" destOrd="0" parTransId="{2BB966AB-5757-4803-91D3-A52451D28D09}" sibTransId="{AE8EDAE9-6788-48FE-9D73-F3462DD29286}"/>
    <dgm:cxn modelId="{384EC0A4-29D0-4CB5-B74E-1BD38D5D8C74}" type="presOf" srcId="{41AC7BDA-C614-4EF4-BA51-D66CD930E1BA}" destId="{82A6B90B-C781-4FA1-B75D-9F1503EE2595}" srcOrd="0" destOrd="0" presId="urn:microsoft.com/office/officeart/2005/8/layout/hProcess9"/>
    <dgm:cxn modelId="{78C96F3B-399E-47C1-B8BE-AD7901FD7937}" srcId="{D9039898-39D4-4E43-9239-D39175E82B34}" destId="{6D4D7A2E-6057-418B-BFC2-EE29D08BC769}" srcOrd="0" destOrd="0" parTransId="{06B9C5C3-32F6-4B61-BA3E-5F581ABF511D}" sibTransId="{56AF6490-E196-46DA-8B13-6EB4D28FBC33}"/>
    <dgm:cxn modelId="{DEFB3FC8-ACBE-48DE-95BC-79AB1B866251}" srcId="{D9039898-39D4-4E43-9239-D39175E82B34}" destId="{D07BAA1F-4936-45BF-A8F2-1198EA92E99F}" srcOrd="3" destOrd="0" parTransId="{ABB45C48-5A6A-4B3C-8452-F9F0F73CAFB9}" sibTransId="{B99D7256-6EED-47CA-B4B6-1637AC4B87D7}"/>
    <dgm:cxn modelId="{AF2A94DF-6012-47F6-90CF-8CB7E3C74F39}" type="presOf" srcId="{6D4D7A2E-6057-418B-BFC2-EE29D08BC769}" destId="{D216C04F-6BC0-43E1-9961-A72CDDCD79BB}" srcOrd="0" destOrd="0" presId="urn:microsoft.com/office/officeart/2005/8/layout/hProcess9"/>
    <dgm:cxn modelId="{BDBE435C-A561-4B52-B4E4-C6E93851F7CC}" type="presOf" srcId="{D07BAA1F-4936-45BF-A8F2-1198EA92E99F}" destId="{784F9B99-9E92-4907-A7F0-706D79B92386}" srcOrd="0" destOrd="0" presId="urn:microsoft.com/office/officeart/2005/8/layout/hProcess9"/>
    <dgm:cxn modelId="{E2E41DD4-DBBE-4B47-BA52-64B43ACE32D9}" type="presParOf" srcId="{7D566EBF-1B29-4B62-913F-65D1E0E3B79B}" destId="{1C97A793-2527-44AB-8713-6B9A658573CA}" srcOrd="0" destOrd="0" presId="urn:microsoft.com/office/officeart/2005/8/layout/hProcess9"/>
    <dgm:cxn modelId="{C9551D71-5376-44F1-AF86-AB4EF9088BA3}" type="presParOf" srcId="{7D566EBF-1B29-4B62-913F-65D1E0E3B79B}" destId="{DDF52F7A-226C-41DE-A6C1-FCCB8364DDC9}" srcOrd="1" destOrd="0" presId="urn:microsoft.com/office/officeart/2005/8/layout/hProcess9"/>
    <dgm:cxn modelId="{D060942C-91CE-4066-897A-B75FD684791E}" type="presParOf" srcId="{DDF52F7A-226C-41DE-A6C1-FCCB8364DDC9}" destId="{D216C04F-6BC0-43E1-9961-A72CDDCD79BB}" srcOrd="0" destOrd="0" presId="urn:microsoft.com/office/officeart/2005/8/layout/hProcess9"/>
    <dgm:cxn modelId="{55B24B74-8D1C-40FA-AC26-0229C4E6C9B8}" type="presParOf" srcId="{DDF52F7A-226C-41DE-A6C1-FCCB8364DDC9}" destId="{0333361B-19C0-4AB7-8B5E-5B2E45A0EEB1}" srcOrd="1" destOrd="0" presId="urn:microsoft.com/office/officeart/2005/8/layout/hProcess9"/>
    <dgm:cxn modelId="{1C7A8215-F832-43BD-8442-C25038916C29}" type="presParOf" srcId="{DDF52F7A-226C-41DE-A6C1-FCCB8364DDC9}" destId="{82A6B90B-C781-4FA1-B75D-9F1503EE2595}" srcOrd="2" destOrd="0" presId="urn:microsoft.com/office/officeart/2005/8/layout/hProcess9"/>
    <dgm:cxn modelId="{8950715A-8989-4E6C-9CC4-A7D70A8A778D}" type="presParOf" srcId="{DDF52F7A-226C-41DE-A6C1-FCCB8364DDC9}" destId="{46EE88A0-D098-462F-B24C-DC26ECAF4E67}" srcOrd="3" destOrd="0" presId="urn:microsoft.com/office/officeart/2005/8/layout/hProcess9"/>
    <dgm:cxn modelId="{C97F724B-4EA2-4F39-B93F-6BF02074DCED}" type="presParOf" srcId="{DDF52F7A-226C-41DE-A6C1-FCCB8364DDC9}" destId="{E9AA4DB5-D851-42FD-A1C6-A0F3872D8837}" srcOrd="4" destOrd="0" presId="urn:microsoft.com/office/officeart/2005/8/layout/hProcess9"/>
    <dgm:cxn modelId="{40FD3762-63B4-41AF-A160-20CFEA531AB0}" type="presParOf" srcId="{DDF52F7A-226C-41DE-A6C1-FCCB8364DDC9}" destId="{7B1D0C1E-C20E-4E8A-9771-3270703951F2}" srcOrd="5" destOrd="0" presId="urn:microsoft.com/office/officeart/2005/8/layout/hProcess9"/>
    <dgm:cxn modelId="{1791E704-6354-4D17-9385-5590096C17D1}" type="presParOf" srcId="{DDF52F7A-226C-41DE-A6C1-FCCB8364DDC9}" destId="{784F9B99-9E92-4907-A7F0-706D79B9238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9C5593-91F6-463F-B9E7-DAA9408A0C88}">
      <dsp:nvSpPr>
        <dsp:cNvPr id="0" name=""/>
        <dsp:cNvSpPr/>
      </dsp:nvSpPr>
      <dsp:spPr>
        <a:xfrm>
          <a:off x="149673" y="1788861"/>
          <a:ext cx="2190276" cy="721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Formative Measures</a:t>
          </a:r>
          <a:endParaRPr lang="en-US" sz="1700" kern="1200" dirty="0"/>
        </a:p>
      </dsp:txBody>
      <dsp:txXfrm>
        <a:off x="149673" y="1788861"/>
        <a:ext cx="2190276" cy="721795"/>
      </dsp:txXfrm>
    </dsp:sp>
    <dsp:sp modelId="{F028931D-0263-4C26-8F79-F852EE3B2A0F}">
      <dsp:nvSpPr>
        <dsp:cNvPr id="0" name=""/>
        <dsp:cNvSpPr/>
      </dsp:nvSpPr>
      <dsp:spPr>
        <a:xfrm>
          <a:off x="147184" y="1569335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8C1B84-C42C-4F1B-8512-20B05524652A}">
      <dsp:nvSpPr>
        <dsp:cNvPr id="0" name=""/>
        <dsp:cNvSpPr/>
      </dsp:nvSpPr>
      <dsp:spPr>
        <a:xfrm>
          <a:off x="269143" y="1325418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-800000"/>
                <a:satOff val="-5556"/>
                <a:lumOff val="556"/>
                <a:alphaOff val="0"/>
                <a:shade val="51000"/>
                <a:satMod val="130000"/>
              </a:schemeClr>
            </a:gs>
            <a:gs pos="80000">
              <a:schemeClr val="accent2">
                <a:hueOff val="-800000"/>
                <a:satOff val="-5556"/>
                <a:lumOff val="556"/>
                <a:alphaOff val="0"/>
                <a:shade val="93000"/>
                <a:satMod val="130000"/>
              </a:schemeClr>
            </a:gs>
            <a:gs pos="100000">
              <a:schemeClr val="accent2">
                <a:hueOff val="-800000"/>
                <a:satOff val="-5556"/>
                <a:lumOff val="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8587E6-0880-45B5-A0DA-6FD751136654}">
      <dsp:nvSpPr>
        <dsp:cNvPr id="0" name=""/>
        <dsp:cNvSpPr/>
      </dsp:nvSpPr>
      <dsp:spPr>
        <a:xfrm>
          <a:off x="561843" y="1374202"/>
          <a:ext cx="273784" cy="273784"/>
        </a:xfrm>
        <a:prstGeom prst="ellipse">
          <a:avLst/>
        </a:prstGeom>
        <a:gradFill rotWithShape="0">
          <a:gsLst>
            <a:gs pos="0">
              <a:schemeClr val="accent2">
                <a:hueOff val="-1600000"/>
                <a:satOff val="-11111"/>
                <a:lumOff val="1111"/>
                <a:alphaOff val="0"/>
                <a:shade val="51000"/>
                <a:satMod val="130000"/>
              </a:schemeClr>
            </a:gs>
            <a:gs pos="80000">
              <a:schemeClr val="accent2">
                <a:hueOff val="-1600000"/>
                <a:satOff val="-11111"/>
                <a:lumOff val="1111"/>
                <a:alphaOff val="0"/>
                <a:shade val="93000"/>
                <a:satMod val="130000"/>
              </a:schemeClr>
            </a:gs>
            <a:gs pos="100000">
              <a:schemeClr val="accent2">
                <a:hueOff val="-1600000"/>
                <a:satOff val="-11111"/>
                <a:lumOff val="11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6FD99D-AF89-4363-80AC-A0AF03A9FBB0}">
      <dsp:nvSpPr>
        <dsp:cNvPr id="0" name=""/>
        <dsp:cNvSpPr/>
      </dsp:nvSpPr>
      <dsp:spPr>
        <a:xfrm>
          <a:off x="805760" y="1105893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-2400000"/>
                <a:satOff val="-16667"/>
                <a:lumOff val="1667"/>
                <a:alphaOff val="0"/>
                <a:shade val="51000"/>
                <a:satMod val="130000"/>
              </a:schemeClr>
            </a:gs>
            <a:gs pos="80000">
              <a:schemeClr val="accent2">
                <a:hueOff val="-2400000"/>
                <a:satOff val="-16667"/>
                <a:lumOff val="1667"/>
                <a:alphaOff val="0"/>
                <a:shade val="93000"/>
                <a:satMod val="130000"/>
              </a:schemeClr>
            </a:gs>
            <a:gs pos="100000">
              <a:schemeClr val="accent2">
                <a:hueOff val="-2400000"/>
                <a:satOff val="-16667"/>
                <a:lumOff val="1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ECA05A-5D19-48DC-97CB-4ACE9B593A68}">
      <dsp:nvSpPr>
        <dsp:cNvPr id="0" name=""/>
        <dsp:cNvSpPr/>
      </dsp:nvSpPr>
      <dsp:spPr>
        <a:xfrm>
          <a:off x="1122853" y="1008326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-3200000"/>
                <a:satOff val="-22222"/>
                <a:lumOff val="2222"/>
                <a:alphaOff val="0"/>
                <a:shade val="51000"/>
                <a:satMod val="130000"/>
              </a:schemeClr>
            </a:gs>
            <a:gs pos="80000">
              <a:schemeClr val="accent2">
                <a:hueOff val="-3200000"/>
                <a:satOff val="-22222"/>
                <a:lumOff val="2222"/>
                <a:alphaOff val="0"/>
                <a:shade val="93000"/>
                <a:satMod val="130000"/>
              </a:schemeClr>
            </a:gs>
            <a:gs pos="100000">
              <a:schemeClr val="accent2">
                <a:hueOff val="-3200000"/>
                <a:satOff val="-22222"/>
                <a:lumOff val="22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49F396-7C1B-4C11-A0B1-02E26553EC3B}">
      <dsp:nvSpPr>
        <dsp:cNvPr id="0" name=""/>
        <dsp:cNvSpPr/>
      </dsp:nvSpPr>
      <dsp:spPr>
        <a:xfrm>
          <a:off x="1513120" y="1179068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-4000000"/>
                <a:satOff val="-27778"/>
                <a:lumOff val="2778"/>
                <a:alphaOff val="0"/>
                <a:shade val="51000"/>
                <a:satMod val="130000"/>
              </a:schemeClr>
            </a:gs>
            <a:gs pos="80000">
              <a:schemeClr val="accent2">
                <a:hueOff val="-4000000"/>
                <a:satOff val="-27778"/>
                <a:lumOff val="2778"/>
                <a:alphaOff val="0"/>
                <a:shade val="93000"/>
                <a:satMod val="130000"/>
              </a:schemeClr>
            </a:gs>
            <a:gs pos="100000">
              <a:schemeClr val="accent2">
                <a:hueOff val="-4000000"/>
                <a:satOff val="-27778"/>
                <a:lumOff val="27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381AB7-D7ED-4E50-B356-C781F3AF6D54}">
      <dsp:nvSpPr>
        <dsp:cNvPr id="0" name=""/>
        <dsp:cNvSpPr/>
      </dsp:nvSpPr>
      <dsp:spPr>
        <a:xfrm>
          <a:off x="1757037" y="1301026"/>
          <a:ext cx="273784" cy="273784"/>
        </a:xfrm>
        <a:prstGeom prst="ellipse">
          <a:avLst/>
        </a:prstGeom>
        <a:gradFill rotWithShape="0">
          <a:gsLst>
            <a:gs pos="0">
              <a:schemeClr val="accent2">
                <a:hueOff val="-4800000"/>
                <a:satOff val="-33333"/>
                <a:lumOff val="3333"/>
                <a:alphaOff val="0"/>
                <a:shade val="51000"/>
                <a:satMod val="130000"/>
              </a:schemeClr>
            </a:gs>
            <a:gs pos="80000">
              <a:schemeClr val="accent2">
                <a:hueOff val="-4800000"/>
                <a:satOff val="-33333"/>
                <a:lumOff val="3333"/>
                <a:alphaOff val="0"/>
                <a:shade val="93000"/>
                <a:satMod val="130000"/>
              </a:schemeClr>
            </a:gs>
            <a:gs pos="100000">
              <a:schemeClr val="accent2">
                <a:hueOff val="-4800000"/>
                <a:satOff val="-33333"/>
                <a:lumOff val="3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13EF47-C375-4A5D-B7F3-748A711E16F0}">
      <dsp:nvSpPr>
        <dsp:cNvPr id="0" name=""/>
        <dsp:cNvSpPr/>
      </dsp:nvSpPr>
      <dsp:spPr>
        <a:xfrm>
          <a:off x="2098521" y="1569335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-5600000"/>
                <a:satOff val="-38889"/>
                <a:lumOff val="3889"/>
                <a:alphaOff val="0"/>
                <a:shade val="51000"/>
                <a:satMod val="130000"/>
              </a:schemeClr>
            </a:gs>
            <a:gs pos="80000">
              <a:schemeClr val="accent2">
                <a:hueOff val="-5600000"/>
                <a:satOff val="-38889"/>
                <a:lumOff val="3889"/>
                <a:alphaOff val="0"/>
                <a:shade val="93000"/>
                <a:satMod val="130000"/>
              </a:schemeClr>
            </a:gs>
            <a:gs pos="100000">
              <a:schemeClr val="accent2">
                <a:hueOff val="-5600000"/>
                <a:satOff val="-38889"/>
                <a:lumOff val="38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FD40A1-0622-45C3-843E-7BF554661417}">
      <dsp:nvSpPr>
        <dsp:cNvPr id="0" name=""/>
        <dsp:cNvSpPr/>
      </dsp:nvSpPr>
      <dsp:spPr>
        <a:xfrm>
          <a:off x="2244872" y="1837644"/>
          <a:ext cx="174226" cy="174226"/>
        </a:xfrm>
        <a:prstGeom prst="ellipse">
          <a:avLst/>
        </a:prstGeom>
        <a:gradFill rotWithShape="0">
          <a:gsLst>
            <a:gs pos="0">
              <a:schemeClr val="accent2">
                <a:hueOff val="-6400000"/>
                <a:satOff val="-44444"/>
                <a:lumOff val="4444"/>
                <a:alphaOff val="0"/>
                <a:shade val="51000"/>
                <a:satMod val="130000"/>
              </a:schemeClr>
            </a:gs>
            <a:gs pos="80000">
              <a:schemeClr val="accent2">
                <a:hueOff val="-6400000"/>
                <a:satOff val="-44444"/>
                <a:lumOff val="4444"/>
                <a:alphaOff val="0"/>
                <a:shade val="93000"/>
                <a:satMod val="130000"/>
              </a:schemeClr>
            </a:gs>
            <a:gs pos="100000">
              <a:schemeClr val="accent2">
                <a:hueOff val="-6400000"/>
                <a:satOff val="-44444"/>
                <a:lumOff val="44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1E897A-AAC8-48E8-A1E1-87B8810010F5}">
      <dsp:nvSpPr>
        <dsp:cNvPr id="0" name=""/>
        <dsp:cNvSpPr/>
      </dsp:nvSpPr>
      <dsp:spPr>
        <a:xfrm>
          <a:off x="976502" y="1325418"/>
          <a:ext cx="448011" cy="448011"/>
        </a:xfrm>
        <a:prstGeom prst="ellipse">
          <a:avLst/>
        </a:prstGeom>
        <a:gradFill rotWithShape="0">
          <a:gsLst>
            <a:gs pos="0">
              <a:schemeClr val="accent2">
                <a:hueOff val="-7200000"/>
                <a:satOff val="-50000"/>
                <a:lumOff val="5000"/>
                <a:alphaOff val="0"/>
                <a:shade val="51000"/>
                <a:satMod val="130000"/>
              </a:schemeClr>
            </a:gs>
            <a:gs pos="80000">
              <a:schemeClr val="accent2">
                <a:hueOff val="-7200000"/>
                <a:satOff val="-50000"/>
                <a:lumOff val="5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50000"/>
                <a:lumOff val="5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C12B01-FC4E-44D8-9447-E3A53475721A}">
      <dsp:nvSpPr>
        <dsp:cNvPr id="0" name=""/>
        <dsp:cNvSpPr/>
      </dsp:nvSpPr>
      <dsp:spPr>
        <a:xfrm>
          <a:off x="25226" y="2252303"/>
          <a:ext cx="174226" cy="174226"/>
        </a:xfrm>
        <a:prstGeom prst="ellipse">
          <a:avLst/>
        </a:prstGeom>
        <a:solidFill>
          <a:srgbClr val="F84D3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A5047F-E50A-4251-A67B-2A0BDA5B40F9}">
      <dsp:nvSpPr>
        <dsp:cNvPr id="0" name=""/>
        <dsp:cNvSpPr/>
      </dsp:nvSpPr>
      <dsp:spPr>
        <a:xfrm>
          <a:off x="171576" y="2471829"/>
          <a:ext cx="273784" cy="273784"/>
        </a:xfrm>
        <a:prstGeom prst="ellipse">
          <a:avLst/>
        </a:prstGeom>
        <a:solidFill>
          <a:srgbClr val="FF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D47AB6-3F7F-4AAD-8A00-CA7BE8B671A2}">
      <dsp:nvSpPr>
        <dsp:cNvPr id="0" name=""/>
        <dsp:cNvSpPr/>
      </dsp:nvSpPr>
      <dsp:spPr>
        <a:xfrm>
          <a:off x="537452" y="2666963"/>
          <a:ext cx="398232" cy="398232"/>
        </a:xfrm>
        <a:prstGeom prst="ellipse">
          <a:avLst/>
        </a:prstGeom>
        <a:solidFill>
          <a:srgbClr val="FF5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ABBB8A-69FB-47D2-813F-3FADCC09C81B}">
      <dsp:nvSpPr>
        <dsp:cNvPr id="0" name=""/>
        <dsp:cNvSpPr/>
      </dsp:nvSpPr>
      <dsp:spPr>
        <a:xfrm>
          <a:off x="1049678" y="2984055"/>
          <a:ext cx="174226" cy="174226"/>
        </a:xfrm>
        <a:prstGeom prst="ellipse">
          <a:avLst/>
        </a:prstGeom>
        <a:solidFill>
          <a:srgbClr val="FF99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F2420-C287-4EE3-89BC-094CA56C1B51}">
      <dsp:nvSpPr>
        <dsp:cNvPr id="0" name=""/>
        <dsp:cNvSpPr/>
      </dsp:nvSpPr>
      <dsp:spPr>
        <a:xfrm>
          <a:off x="1147245" y="2666963"/>
          <a:ext cx="273784" cy="273784"/>
        </a:xfrm>
        <a:prstGeom prst="ellipse">
          <a:avLst/>
        </a:prstGeom>
        <a:solidFill>
          <a:srgbClr val="F5783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1A4071-0759-4700-8AA8-1107C42162DB}">
      <dsp:nvSpPr>
        <dsp:cNvPr id="0" name=""/>
        <dsp:cNvSpPr/>
      </dsp:nvSpPr>
      <dsp:spPr>
        <a:xfrm>
          <a:off x="1391162" y="3008447"/>
          <a:ext cx="174226" cy="174226"/>
        </a:xfrm>
        <a:prstGeom prst="ellipse">
          <a:avLst/>
        </a:prstGeom>
        <a:solidFill>
          <a:srgbClr val="FF7C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01B6E7-03BE-4842-A3F3-EF3D5F859F8B}">
      <dsp:nvSpPr>
        <dsp:cNvPr id="0" name=""/>
        <dsp:cNvSpPr/>
      </dsp:nvSpPr>
      <dsp:spPr>
        <a:xfrm>
          <a:off x="1610687" y="2618179"/>
          <a:ext cx="398232" cy="398232"/>
        </a:xfrm>
        <a:prstGeom prst="ellipse">
          <a:avLst/>
        </a:prstGeom>
        <a:solidFill>
          <a:srgbClr val="F84D3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B9CDFF-3C2D-43B8-B182-7A4DA7814441}">
      <dsp:nvSpPr>
        <dsp:cNvPr id="0" name=""/>
        <dsp:cNvSpPr/>
      </dsp:nvSpPr>
      <dsp:spPr>
        <a:xfrm>
          <a:off x="2147305" y="2520612"/>
          <a:ext cx="273784" cy="273784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F4621F-1EE8-4688-A8FB-CECE0E965B23}">
      <dsp:nvSpPr>
        <dsp:cNvPr id="0" name=""/>
        <dsp:cNvSpPr/>
      </dsp:nvSpPr>
      <dsp:spPr>
        <a:xfrm>
          <a:off x="2421089" y="1373796"/>
          <a:ext cx="804066" cy="1535050"/>
        </a:xfrm>
        <a:prstGeom prst="chevron">
          <a:avLst>
            <a:gd name="adj" fmla="val 6231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DD4388-1CA2-4150-85D2-B4CE6E57FD62}">
      <dsp:nvSpPr>
        <dsp:cNvPr id="0" name=""/>
        <dsp:cNvSpPr/>
      </dsp:nvSpPr>
      <dsp:spPr>
        <a:xfrm>
          <a:off x="3025141" y="1374542"/>
          <a:ext cx="2192908" cy="1535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Screening Measures</a:t>
          </a:r>
          <a:endParaRPr lang="en-US" sz="1700" kern="1200" dirty="0"/>
        </a:p>
      </dsp:txBody>
      <dsp:txXfrm>
        <a:off x="3025141" y="1374542"/>
        <a:ext cx="2192908" cy="1535035"/>
      </dsp:txXfrm>
    </dsp:sp>
    <dsp:sp modelId="{647357EF-6BC9-4639-B3EB-01DBD5E9513B}">
      <dsp:nvSpPr>
        <dsp:cNvPr id="0" name=""/>
        <dsp:cNvSpPr/>
      </dsp:nvSpPr>
      <dsp:spPr>
        <a:xfrm>
          <a:off x="5418064" y="1373796"/>
          <a:ext cx="804066" cy="1535050"/>
        </a:xfrm>
        <a:prstGeom prst="chevron">
          <a:avLst>
            <a:gd name="adj" fmla="val 6231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91965D-4FFC-4869-B8AE-B1F1DF46B3C0}">
      <dsp:nvSpPr>
        <dsp:cNvPr id="0" name=""/>
        <dsp:cNvSpPr/>
      </dsp:nvSpPr>
      <dsp:spPr>
        <a:xfrm>
          <a:off x="6265540" y="1246936"/>
          <a:ext cx="1863971" cy="1863971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Outcome Assessment</a:t>
          </a:r>
          <a:endParaRPr lang="en-US" sz="1700" kern="1200" dirty="0"/>
        </a:p>
      </dsp:txBody>
      <dsp:txXfrm>
        <a:off x="6265540" y="1246936"/>
        <a:ext cx="1863971" cy="18639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97A793-2527-44AB-8713-6B9A658573CA}">
      <dsp:nvSpPr>
        <dsp:cNvPr id="0" name=""/>
        <dsp:cNvSpPr/>
      </dsp:nvSpPr>
      <dsp:spPr>
        <a:xfrm>
          <a:off x="457199" y="0"/>
          <a:ext cx="5181600" cy="1676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16C04F-6BC0-43E1-9961-A72CDDCD79BB}">
      <dsp:nvSpPr>
        <dsp:cNvPr id="0" name=""/>
        <dsp:cNvSpPr/>
      </dsp:nvSpPr>
      <dsp:spPr>
        <a:xfrm>
          <a:off x="479" y="298228"/>
          <a:ext cx="1819930" cy="1079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2">
                  <a:lumMod val="50000"/>
                </a:schemeClr>
              </a:solidFill>
            </a:rPr>
            <a:t>Screening</a:t>
          </a:r>
          <a:endParaRPr lang="en-US" sz="1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79" y="298228"/>
        <a:ext cx="1819930" cy="1079943"/>
      </dsp:txXfrm>
    </dsp:sp>
    <dsp:sp modelId="{82A6B90B-C781-4FA1-B75D-9F1503EE2595}">
      <dsp:nvSpPr>
        <dsp:cNvPr id="0" name=""/>
        <dsp:cNvSpPr/>
      </dsp:nvSpPr>
      <dsp:spPr>
        <a:xfrm>
          <a:off x="1885447" y="502920"/>
          <a:ext cx="1130033" cy="67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Diagnostic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Assessments</a:t>
          </a:r>
          <a:endParaRPr lang="en-US" sz="1100" kern="1200" dirty="0"/>
        </a:p>
      </dsp:txBody>
      <dsp:txXfrm>
        <a:off x="1885447" y="502920"/>
        <a:ext cx="1130033" cy="670560"/>
      </dsp:txXfrm>
    </dsp:sp>
    <dsp:sp modelId="{E9AA4DB5-D851-42FD-A1C6-A0F3872D8837}">
      <dsp:nvSpPr>
        <dsp:cNvPr id="0" name=""/>
        <dsp:cNvSpPr/>
      </dsp:nvSpPr>
      <dsp:spPr>
        <a:xfrm>
          <a:off x="3080518" y="298228"/>
          <a:ext cx="1819930" cy="1079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b="1" kern="1200" dirty="0" smtClean="0">
              <a:solidFill>
                <a:schemeClr val="accent2">
                  <a:lumMod val="50000"/>
                </a:schemeClr>
              </a:solidFill>
            </a:rPr>
            <a:t>Formative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b="1" kern="1200" dirty="0" smtClean="0">
              <a:solidFill>
                <a:schemeClr val="accent2">
                  <a:lumMod val="50000"/>
                </a:schemeClr>
              </a:solidFill>
            </a:rPr>
            <a:t>Assessment</a:t>
          </a:r>
          <a:endParaRPr lang="en-US" sz="1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080518" y="298228"/>
        <a:ext cx="1819930" cy="1079943"/>
      </dsp:txXfrm>
    </dsp:sp>
    <dsp:sp modelId="{784F9B99-9E92-4907-A7F0-706D79B92386}">
      <dsp:nvSpPr>
        <dsp:cNvPr id="0" name=""/>
        <dsp:cNvSpPr/>
      </dsp:nvSpPr>
      <dsp:spPr>
        <a:xfrm>
          <a:off x="4965486" y="502920"/>
          <a:ext cx="1130033" cy="67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Summative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Assessment</a:t>
          </a:r>
          <a:endParaRPr lang="en-US" sz="1100" kern="1200" dirty="0"/>
        </a:p>
      </dsp:txBody>
      <dsp:txXfrm>
        <a:off x="4965486" y="502920"/>
        <a:ext cx="1130033" cy="6705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97A793-2527-44AB-8713-6B9A658573CA}">
      <dsp:nvSpPr>
        <dsp:cNvPr id="0" name=""/>
        <dsp:cNvSpPr/>
      </dsp:nvSpPr>
      <dsp:spPr>
        <a:xfrm>
          <a:off x="457199" y="0"/>
          <a:ext cx="5181600" cy="1676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16C04F-6BC0-43E1-9961-A72CDDCD79BB}">
      <dsp:nvSpPr>
        <dsp:cNvPr id="0" name=""/>
        <dsp:cNvSpPr/>
      </dsp:nvSpPr>
      <dsp:spPr>
        <a:xfrm>
          <a:off x="479" y="298228"/>
          <a:ext cx="1819930" cy="1079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2">
                  <a:lumMod val="50000"/>
                </a:schemeClr>
              </a:solidFill>
            </a:rPr>
            <a:t>Screening</a:t>
          </a:r>
          <a:endParaRPr lang="en-US" sz="1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79" y="298228"/>
        <a:ext cx="1819930" cy="1079943"/>
      </dsp:txXfrm>
    </dsp:sp>
    <dsp:sp modelId="{82A6B90B-C781-4FA1-B75D-9F1503EE2595}">
      <dsp:nvSpPr>
        <dsp:cNvPr id="0" name=""/>
        <dsp:cNvSpPr/>
      </dsp:nvSpPr>
      <dsp:spPr>
        <a:xfrm>
          <a:off x="1885447" y="502920"/>
          <a:ext cx="1130033" cy="67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Diagnostic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Assessments</a:t>
          </a:r>
          <a:endParaRPr lang="en-US" sz="1100" kern="1200" dirty="0"/>
        </a:p>
      </dsp:txBody>
      <dsp:txXfrm>
        <a:off x="1885447" y="502920"/>
        <a:ext cx="1130033" cy="670560"/>
      </dsp:txXfrm>
    </dsp:sp>
    <dsp:sp modelId="{E9AA4DB5-D851-42FD-A1C6-A0F3872D8837}">
      <dsp:nvSpPr>
        <dsp:cNvPr id="0" name=""/>
        <dsp:cNvSpPr/>
      </dsp:nvSpPr>
      <dsp:spPr>
        <a:xfrm>
          <a:off x="3080518" y="298228"/>
          <a:ext cx="1819930" cy="1079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b="1" kern="1200" dirty="0" smtClean="0">
              <a:solidFill>
                <a:schemeClr val="accent2">
                  <a:lumMod val="50000"/>
                </a:schemeClr>
              </a:solidFill>
            </a:rPr>
            <a:t>Formative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b="1" kern="1200" dirty="0" smtClean="0">
              <a:solidFill>
                <a:schemeClr val="accent2">
                  <a:lumMod val="50000"/>
                </a:schemeClr>
              </a:solidFill>
            </a:rPr>
            <a:t>Assessment</a:t>
          </a:r>
          <a:endParaRPr lang="en-US" sz="1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080518" y="298228"/>
        <a:ext cx="1819930" cy="1079943"/>
      </dsp:txXfrm>
    </dsp:sp>
    <dsp:sp modelId="{784F9B99-9E92-4907-A7F0-706D79B92386}">
      <dsp:nvSpPr>
        <dsp:cNvPr id="0" name=""/>
        <dsp:cNvSpPr/>
      </dsp:nvSpPr>
      <dsp:spPr>
        <a:xfrm>
          <a:off x="4965486" y="502920"/>
          <a:ext cx="1130033" cy="67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Summative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Assessment</a:t>
          </a:r>
          <a:endParaRPr lang="en-US" sz="1100" kern="1200" dirty="0"/>
        </a:p>
      </dsp:txBody>
      <dsp:txXfrm>
        <a:off x="4965486" y="502920"/>
        <a:ext cx="1130033" cy="670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0.15709</cdr:x>
      <cdr:y>0.2073</cdr:y>
    </cdr:from>
    <cdr:to>
      <cdr:x>0.28583</cdr:x>
      <cdr:y>0.38065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9202" y="1082249"/>
          <a:ext cx="999241" cy="904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0.5336</cdr:x>
      <cdr:y>0.18564</cdr:y>
    </cdr:from>
    <cdr:to>
      <cdr:x>0.68664</cdr:x>
      <cdr:y>0.39509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41501" y="969141"/>
          <a:ext cx="1187806" cy="1093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Aligning Early Learning Standards </a:t>
          </a:r>
          <a:endParaRPr lang="en-US" sz="1200" b="1" dirty="0"/>
        </a:p>
        <a:p xmlns:a="http://schemas.openxmlformats.org/drawingml/2006/main">
          <a:r>
            <a:rPr lang="en-US" sz="1200" b="1" dirty="0" smtClean="0"/>
            <a:t>PreK-12 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0.22632</cdr:x>
      <cdr:y>0.47996</cdr:y>
    </cdr:from>
    <cdr:to>
      <cdr:x>0.4</cdr:x>
      <cdr:y>0.65691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56545" y="2505710"/>
          <a:ext cx="1348001" cy="92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Increasing Family &amp; Community Engagement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0.24696</cdr:x>
      <cdr:y>0.70567</cdr:y>
    </cdr:from>
    <cdr:to>
      <cdr:x>0.40243</cdr:x>
      <cdr:y>0.90069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16785" y="3684047"/>
          <a:ext cx="1206631" cy="1018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0.2664</cdr:x>
      <cdr:y>0.71651</cdr:y>
    </cdr:from>
    <cdr:to>
      <cdr:x>0.417</cdr:x>
      <cdr:y>0.89888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67614" y="3740608"/>
          <a:ext cx="1168924" cy="9521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0.42186</cdr:x>
      <cdr:y>0.71109</cdr:y>
    </cdr:from>
    <cdr:to>
      <cdr:x>0.62052</cdr:x>
      <cdr:y>0.89166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49577" y="3489824"/>
          <a:ext cx="1436108" cy="886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Enhancing Educator Effectiveness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0.60162</cdr:x>
      <cdr:y>0.48538</cdr:y>
    </cdr:from>
    <cdr:to>
      <cdr:x>0.77928</cdr:x>
      <cdr:y>0.65873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349042" y="2382104"/>
          <a:ext cx="1284308" cy="850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Building a Robust Assessment System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D36AD0-D6FB-44FE-9CDB-87B704B0D2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2192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FA4FA6-C56D-4B48-B9CA-A0D37D4A5D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65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1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0.xml"/>
</Relationships>

</file>

<file path=ppt/notesSlides/_rels/notesSlide2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1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FD801F-9F10-486C-8BB4-F33A6C90D81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965825" cy="4183063"/>
          </a:xfrm>
          <a:noFill/>
          <a:ln/>
        </p:spPr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9889FF-3FAE-4AD0-A5C4-015F79532B2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11CAE2-4825-4D49-ACE6-8A94A49D0D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11CAE2-4825-4D49-ACE6-8A94A49D0D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BDFEE-FA7F-4AB2-B6D5-9F47743EE17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6647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965825" cy="4183063"/>
          </a:xfrm>
          <a:noFill/>
          <a:ln/>
        </p:spPr>
        <p:txBody>
          <a:bodyPr/>
          <a:lstStyle/>
          <a:p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9889FF-3FAE-4AD0-A5C4-015F79532B2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7F995-D43E-4A26-843D-93AD6008505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9F3E8-A76D-48EB-8ED9-02E2CDB9856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A4FA6-C56D-4B48-B9CA-A0D37D4A5D1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53F74-2EA2-4EF7-8034-C1CA770331EA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DFD30-7201-4D42-86C0-029EE8C81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5140E-6223-405D-BCF9-89AED0589877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DAA7B-02BA-4DAC-924A-C4C6F07D80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9FB1-BC6D-4CAA-8F83-815C3F06BC02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05FB6-0371-47E0-B82B-56003E408C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65F0F-B838-44C9-B912-1BC1CA8707DF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DEEC1-A707-47C7-8C3A-E60476BD8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2F3F6-88E8-478D-AF5B-F3E3716FA750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66D27-FC09-4142-B48B-4AEACF4FBB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A4867-70F7-4563-98C1-F9DA17D6AF40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E7482-8606-4CC4-AAEB-5F24D767E9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DAEB3-491F-428C-8959-74370B1FD0C6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9ECBD-C93C-4135-A58D-871B4FFA0B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6E107-28F7-4F69-970F-C24BD840DB2A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B5B245F-2C5C-4FA3-82EA-01CE0068AC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0CA48-8E39-4202-B056-E4244419BF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DA2F4-BAF9-4B00-9D71-F5B12BC355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D5B0-CB0D-4328-AE98-898C081D9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D3FFC-8382-4DEB-9243-44C62DD39AA1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EE26E-14E3-492D-A40C-2E6911B501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57EF5-6786-474E-ACC2-2E9C332EC8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54F53-4094-4A91-BCFC-00C5D875A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34C32-90B5-4EFC-ACF5-EF445E794B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06C55-FBC6-46AD-9D84-8440BDA9C5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56F63-37E0-4EB2-B368-97C606663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A55A4-FCA7-484A-B125-DD36DB5225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5B8E-08FB-4C14-9EFA-EA94C43F12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9850F-7E98-4000-9424-070D473D79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4FCF7-1A2A-47DF-B433-B54760463B20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CD0A-2E0F-4BF9-9204-A46550150F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63F0D-ADA2-486D-B96C-E118B7D9BC1F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0EEF0-A8C5-46E3-8F7E-FD7FF7BCEA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B449-0A50-4411-A4BE-6B13C74B64BD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256D5-27C1-413F-AD4B-563B0CC49E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FDF94-169C-445A-BD33-A8793EA9B847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DE43-CC93-4EDB-8A84-20EF2A94FE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FEF53-E7A9-4669-8557-54456E078402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5A8B5-0DA6-48B0-8EA1-7FE1B2CF34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7940E-F255-4FAC-8BAA-592D7CC6DDBA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A8142-7C97-4614-8024-3B4B4DFCB5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0A343-545E-4086-858C-DBD03D9A6CA6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3C910-B0DC-443A-8F34-D6B9342740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slideLayout" Target="../slideLayouts/slideLayout14.xml"/>
  <Relationship Id="rId15" Type="http://schemas.openxmlformats.org/officeDocument/2006/relationships/slideLayout" Target="../slideLayouts/slideLayout15.xml"/>
  <Relationship Id="rId16" Type="http://schemas.openxmlformats.org/officeDocument/2006/relationships/slideLayout" Target="../slideLayouts/slideLayout16.xml"/>
  <Relationship Id="rId17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7.xml"/>
  <Relationship Id="rId10" Type="http://schemas.openxmlformats.org/officeDocument/2006/relationships/slideLayout" Target="../slideLayouts/slideLayout26.xml"/>
  <Relationship Id="rId11" Type="http://schemas.openxmlformats.org/officeDocument/2006/relationships/slideLayout" Target="../slideLayouts/slideLayout27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8.xml"/>
  <Relationship Id="rId3" Type="http://schemas.openxmlformats.org/officeDocument/2006/relationships/slideLayout" Target="../slideLayouts/slideLayout19.xml"/>
  <Relationship Id="rId4" Type="http://schemas.openxmlformats.org/officeDocument/2006/relationships/slideLayout" Target="../slideLayouts/slideLayout20.xml"/>
  <Relationship Id="rId5" Type="http://schemas.openxmlformats.org/officeDocument/2006/relationships/slideLayout" Target="../slideLayouts/slideLayout21.xml"/>
  <Relationship Id="rId6" Type="http://schemas.openxmlformats.org/officeDocument/2006/relationships/slideLayout" Target="../slideLayouts/slideLayout22.xml"/>
  <Relationship Id="rId7" Type="http://schemas.openxmlformats.org/officeDocument/2006/relationships/slideLayout" Target="../slideLayouts/slideLayout23.xml"/>
  <Relationship Id="rId8" Type="http://schemas.openxmlformats.org/officeDocument/2006/relationships/slideLayout" Target="../slideLayouts/slideLayout24.xml"/>
  <Relationship Id="rId9" Type="http://schemas.openxmlformats.org/officeDocument/2006/relationships/slideLayout" Target="../slideLayouts/slideLayout25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33AA7B0-CC6A-4E0D-8915-DEE22B10581C}" type="datetime1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7E9E4FCD-3B9E-44AF-8C38-162F21ADE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17" r:id="rId14"/>
    <p:sldLayoutId id="2147484018" r:id="rId15"/>
    <p:sldLayoutId id="2147484031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0" fontAlgn="base" hangingPunct="0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D21F03-F6A7-4737-AFE3-2391A4136096}" type="datetimeFigureOut">
              <a:rPr lang="en-US"/>
              <a:pPr>
                <a:defRPr/>
              </a:pPr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BEFCF7-ED19-4BA7-8B52-C90F960B9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10.xml"/>
  <Relationship Id="rId3" Type="http://schemas.openxmlformats.org/officeDocument/2006/relationships/chart" Target="../charts/chart3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3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10" Type="http://schemas.openxmlformats.org/officeDocument/2006/relationships/image" Target="../media/image4.png"/>
  <Relationship Id="rId11" Type="http://schemas.openxmlformats.org/officeDocument/2006/relationships/image" Target="../media/image5.jpeg"/>
  <Relationship Id="rId12" Type="http://schemas.openxmlformats.org/officeDocument/2006/relationships/image" Target="../media/image6.png"/>
  <Relationship Id="rId2" Type="http://schemas.openxmlformats.org/officeDocument/2006/relationships/notesSlide" Target="../notesSlides/notesSlide14.xml"/>
  <Relationship Id="rId3" Type="http://schemas.openxmlformats.org/officeDocument/2006/relationships/diagramData" Target="../diagrams/data3.xml"/>
  <Relationship Id="rId4" Type="http://schemas.openxmlformats.org/officeDocument/2006/relationships/diagramLayout" Target="../diagrams/layout3.xml"/>
  <Relationship Id="rId5" Type="http://schemas.openxmlformats.org/officeDocument/2006/relationships/diagramQuickStyle" Target="../diagrams/quickStyle3.xml"/>
  <Relationship Id="rId6" Type="http://schemas.openxmlformats.org/officeDocument/2006/relationships/diagramColors" Target="../diagrams/colors3.xml"/>
  <Relationship Id="rId7" Type="http://schemas.microsoft.com/office/2007/relationships/diagramDrawing" Target="../diagrams/drawing3.xml"/>
  <Relationship Id="rId8" Type="http://schemas.openxmlformats.org/officeDocument/2006/relationships/image" Target="../media/image2.png"/>
  <Relationship Id="rId9" Type="http://schemas.openxmlformats.org/officeDocument/2006/relationships/image" Target="../media/image3.png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15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6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7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3.xml"/>
  <Relationship Id="rId2" Type="http://schemas.openxmlformats.org/officeDocument/2006/relationships/notesSlide" Target="../notesSlides/notesSlide18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19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20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21.xml"/>
  <Relationship Id="rId3" Type="http://schemas.openxmlformats.org/officeDocument/2006/relationships/hyperlink" TargetMode="External" Target="http://ceelo.org/wp-content/uploads/2014/04/ceelo_policy_report_formative_assessment.pdf"/>
  <Relationship Id="rId4" Type="http://schemas.openxmlformats.org/officeDocument/2006/relationships/hyperlink" TargetMode="External" Target="http://ceelo.org/wp-content/uploads/2013/12/State-Pre-K-Monitoring-and-Evaluation-Policies.pdf"/>
  <Relationship Id="rId5" Type="http://schemas.openxmlformats.org/officeDocument/2006/relationships/hyperlink" TargetMode="External" Target="http://ceelo.org/wp-content/uploads/2015/07/ceelo_presentation_schultz_making_pk_assessment_matter_2015_june.pdf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hyperlink" TargetMode="External" Target="http://www.ccsso.org/Documents/CCSSO_K-Assessment_Final_7-12-11.pdf"/>
  <Relationship Id="rId3" Type="http://schemas.openxmlformats.org/officeDocument/2006/relationships/hyperlink" TargetMode="External" Target="http://www.ecs.org/html/educationIssues/ECSStateNotes.asp?nIssueID=260"/>
  <Relationship Id="rId4" Type="http://schemas.openxmlformats.org/officeDocument/2006/relationships/hyperlink" TargetMode="External" Target="http://www.elccollaborative.org/assessment/77-kindergarten-entry-assessment.html"/>
  <Relationship Id="rId5" Type="http://schemas.openxmlformats.org/officeDocument/2006/relationships/hyperlink" TargetMode="External" Target="http://www.naeyc.org/files/naeyc/file/research/Assessment_Systems.pdf"/>
  <Relationship Id="rId6" Type="http://schemas.openxmlformats.org/officeDocument/2006/relationships/hyperlink" TargetMode="External" Target="http://nieer.org/research/assessment"/>
  <Relationship Id="rId7" Type="http://schemas.openxmlformats.org/officeDocument/2006/relationships/hyperlink" TargetMode="External" Target="http://archive.relnei.org/documents/RDR_2011-09-%2030_Kindergarten_Readiness.pdf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3.xml"/>
  <Relationship Id="rId3" Type="http://schemas.openxmlformats.org/officeDocument/2006/relationships/chart" Target="../charts/chart1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4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tags" Target="../tags/tag1.xml"/>
  <Relationship Id="rId2" Type="http://schemas.openxmlformats.org/officeDocument/2006/relationships/slideLayout" Target="../slideLayouts/slideLayout16.xml"/>
  <Relationship Id="rId3" Type="http://schemas.openxmlformats.org/officeDocument/2006/relationships/notesSlide" Target="../notesSlides/notesSlide5.xml"/>
  <Relationship Id="rId4" Type="http://schemas.openxmlformats.org/officeDocument/2006/relationships/diagramData" Target="../diagrams/data1.xml"/>
  <Relationship Id="rId5" Type="http://schemas.openxmlformats.org/officeDocument/2006/relationships/diagramLayout" Target="../diagrams/layout1.xml"/>
  <Relationship Id="rId6" Type="http://schemas.openxmlformats.org/officeDocument/2006/relationships/diagramQuickStyle" Target="../diagrams/quickStyle1.xml"/>
  <Relationship Id="rId7" Type="http://schemas.openxmlformats.org/officeDocument/2006/relationships/diagramColors" Target="../diagrams/colors1.xml"/>
  <Relationship Id="rId8" Type="http://schemas.microsoft.com/office/2007/relationships/diagramDrawing" Target="../diagrams/drawing1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10" Type="http://schemas.openxmlformats.org/officeDocument/2006/relationships/image" Target="../media/image4.png"/>
  <Relationship Id="rId11" Type="http://schemas.openxmlformats.org/officeDocument/2006/relationships/image" Target="../media/image5.jpeg"/>
  <Relationship Id="rId12" Type="http://schemas.openxmlformats.org/officeDocument/2006/relationships/image" Target="../media/image6.png"/>
  <Relationship Id="rId2" Type="http://schemas.openxmlformats.org/officeDocument/2006/relationships/notesSlide" Target="../notesSlides/notesSlide6.xml"/>
  <Relationship Id="rId3" Type="http://schemas.openxmlformats.org/officeDocument/2006/relationships/diagramData" Target="../diagrams/data2.xml"/>
  <Relationship Id="rId4" Type="http://schemas.openxmlformats.org/officeDocument/2006/relationships/diagramLayout" Target="../diagrams/layout2.xml"/>
  <Relationship Id="rId5" Type="http://schemas.openxmlformats.org/officeDocument/2006/relationships/diagramQuickStyle" Target="../diagrams/quickStyle2.xml"/>
  <Relationship Id="rId6" Type="http://schemas.openxmlformats.org/officeDocument/2006/relationships/diagramColors" Target="../diagrams/colors2.xml"/>
  <Relationship Id="rId7" Type="http://schemas.microsoft.com/office/2007/relationships/diagramDrawing" Target="../diagrams/drawing2.xml"/>
  <Relationship Id="rId8" Type="http://schemas.openxmlformats.org/officeDocument/2006/relationships/image" Target="../media/image2.png"/>
  <Relationship Id="rId9" Type="http://schemas.openxmlformats.org/officeDocument/2006/relationships/image" Target="../media/image3.pn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8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6.xml"/>
  <Relationship Id="rId2" Type="http://schemas.openxmlformats.org/officeDocument/2006/relationships/notesSlide" Target="../notesSlides/notesSlide9.xml"/>
  <Relationship Id="rId3" Type="http://schemas.openxmlformats.org/officeDocument/2006/relationships/chart" Target="../charts/char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Massachusetts Landscape: 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Early Learning Screening and Formative Assessment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en-US" dirty="0" smtClean="0"/>
          </a:p>
        </p:txBody>
      </p:sp>
      <p:sp>
        <p:nvSpPr>
          <p:cNvPr id="5123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130425" y="3938587"/>
            <a:ext cx="6340475" cy="1001057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Presentation to the 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Board of Early Education and Care</a:t>
            </a:r>
          </a:p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November 10, 2015</a:t>
            </a:r>
          </a:p>
          <a:p>
            <a:pPr algn="ctr">
              <a:defRPr/>
            </a:pPr>
            <a:endParaRPr lang="en-US" sz="195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47FAD18-6D5B-44AF-8105-FCD3ACB3749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77072" y="-433636"/>
            <a:ext cx="7894114" cy="1545996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Grade 3 MCAS Performance – Math </a:t>
            </a:r>
            <a:b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% proficient or higher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8DF3F-6D89-4C19-920D-BE001D4B424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" y="80960"/>
            <a:ext cx="8201025" cy="801688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Why Does Early Learning Assessment Matter?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5880"/>
            <a:ext cx="8382000" cy="4525963"/>
          </a:xfrm>
        </p:spPr>
        <p:txBody>
          <a:bodyPr/>
          <a:lstStyle/>
          <a:p>
            <a:r>
              <a:rPr lang="en-US" sz="2000" b="0" dirty="0" smtClean="0"/>
              <a:t>More children should be proficient in ELA and Math by the end of 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grade to ensure future success.</a:t>
            </a:r>
          </a:p>
          <a:p>
            <a:r>
              <a:rPr lang="en-US" sz="2000" b="0" dirty="0" smtClean="0"/>
              <a:t>A coherent and aligned assessment strategy can provide stakeholders- teachers, parents, administrators and policymakers- with a better understanding of how young children are developing to inform and improve 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grade proficiency.</a:t>
            </a:r>
          </a:p>
          <a:p>
            <a:pPr algn="ctr">
              <a:buNone/>
            </a:pPr>
            <a:r>
              <a:rPr lang="en-US" b="0" dirty="0" smtClean="0"/>
              <a:t>	</a:t>
            </a:r>
            <a:r>
              <a:rPr lang="en-US" sz="2000" b="0" i="1" dirty="0" smtClean="0"/>
              <a:t>What is our current early learning assessment strategy at the federal, state and local levels?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B245F-2C5C-4FA3-82EA-01CE0068ACE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00048" y="996938"/>
          <a:ext cx="8443913" cy="534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98"/>
                <a:gridCol w="2671762"/>
                <a:gridCol w="1628778"/>
                <a:gridCol w="17430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99"/>
                          </a:solidFill>
                        </a:rPr>
                        <a:t>Agency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99"/>
                          </a:solidFill>
                        </a:rPr>
                        <a:t>Program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99"/>
                          </a:solidFill>
                        </a:rPr>
                        <a:t>Required Screening?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99"/>
                          </a:solidFill>
                        </a:rPr>
                        <a:t>Required Formative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</a:rPr>
                        <a:t> Assessment?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U.S.</a:t>
                      </a:r>
                      <a:r>
                        <a:rPr lang="en-US" sz="1400" baseline="0" dirty="0" smtClean="0"/>
                        <a:t> Office of Head 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Early Head Start/Head 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U.S. Department of 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Pre-K Special Education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MassHealth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Pediatric Well Visits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Full-day K </a:t>
                      </a:r>
                      <a:r>
                        <a:rPr lang="en-US" sz="1400" baseline="0" dirty="0" smtClean="0"/>
                        <a:t>Expansion/MKEA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DPH and Children’s Trust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Home Visiting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SAMHSA/DPH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Project LAUNCH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EEC/PCHP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Parent</a:t>
                      </a:r>
                      <a:r>
                        <a:rPr lang="en-US" sz="1400" baseline="0" dirty="0" smtClean="0"/>
                        <a:t> Child Home Program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Coordinated Family and Community</a:t>
                      </a:r>
                      <a:r>
                        <a:rPr lang="en-US" sz="1400" baseline="0" dirty="0" smtClean="0"/>
                        <a:t> Engagement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Quality</a:t>
                      </a:r>
                      <a:r>
                        <a:rPr lang="en-US" sz="1400" baseline="0" dirty="0" smtClean="0"/>
                        <a:t> Rating Improvement System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Universal Pre-k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Local School Districts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Public School Pre-k/K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3059" y="320677"/>
            <a:ext cx="8513763" cy="4699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Early learning assessment in Massachusetts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08EE26E-14E3-492D-A40C-2E6911B5018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00048" y="996938"/>
          <a:ext cx="8443913" cy="534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98"/>
                <a:gridCol w="2671762"/>
                <a:gridCol w="1628778"/>
                <a:gridCol w="17430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000099"/>
                          </a:solidFill>
                        </a:rPr>
                        <a:t>Agency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000099"/>
                          </a:solidFill>
                        </a:rPr>
                        <a:t>Program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000099"/>
                          </a:solidFill>
                        </a:rPr>
                        <a:t>Screening</a:t>
                      </a:r>
                    </a:p>
                    <a:p>
                      <a:r>
                        <a:rPr lang="en-US" sz="1600" smtClean="0">
                          <a:solidFill>
                            <a:srgbClr val="000099"/>
                          </a:solidFill>
                        </a:rPr>
                        <a:t>Tools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rgbClr val="000099"/>
                          </a:solidFill>
                        </a:rPr>
                        <a:t>Formative</a:t>
                      </a:r>
                      <a:r>
                        <a:rPr lang="en-US" sz="1600" baseline="0" smtClean="0">
                          <a:solidFill>
                            <a:srgbClr val="000099"/>
                          </a:solidFill>
                        </a:rPr>
                        <a:t> Assessment</a:t>
                      </a:r>
                    </a:p>
                    <a:p>
                      <a:r>
                        <a:rPr lang="en-US" sz="1600" baseline="0" smtClean="0">
                          <a:solidFill>
                            <a:srgbClr val="000099"/>
                          </a:solidFill>
                        </a:rPr>
                        <a:t>Tools</a:t>
                      </a:r>
                      <a:endParaRPr lang="en-US" sz="1600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U.S.</a:t>
                      </a:r>
                      <a:r>
                        <a:rPr lang="en-US" sz="1400" baseline="0" dirty="0" smtClean="0"/>
                        <a:t> Office of Head 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Early Head Start/Head 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U.S. Department of 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Pre-K Special Education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MassHealth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Pediatric Well Visits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Full-day K </a:t>
                      </a:r>
                      <a:r>
                        <a:rPr lang="en-US" sz="1400" baseline="0" dirty="0" smtClean="0"/>
                        <a:t>Expansion/MKEA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DPH and Children’s Trust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Home Visiting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SAMHSA/DPH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Project LAUNCH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EEC/PCHP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Parent</a:t>
                      </a:r>
                      <a:r>
                        <a:rPr lang="en-US" sz="1400" baseline="0" dirty="0" smtClean="0"/>
                        <a:t> Child Home Program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Coordinated Family and Community</a:t>
                      </a:r>
                      <a:r>
                        <a:rPr lang="en-US" sz="1400" baseline="0" dirty="0" smtClean="0"/>
                        <a:t> Engagement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Quality</a:t>
                      </a:r>
                      <a:r>
                        <a:rPr lang="en-US" sz="1400" baseline="0" dirty="0" smtClean="0"/>
                        <a:t> Rating Improvement System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Universal Pre-k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Local School Districts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Public School Pre-k/K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73059" y="320677"/>
            <a:ext cx="8513763" cy="4699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Early Learning Assessment Tools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08EE26E-14E3-492D-A40C-2E6911B5018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43550" y="2171710"/>
            <a:ext cx="1428750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“Research/ Evidence Based”?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err="1" smtClean="0">
                <a:solidFill>
                  <a:srgbClr val="000099"/>
                </a:solidFill>
                <a:latin typeface="+mn-lt"/>
              </a:rPr>
              <a:t>Brigance</a:t>
            </a: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PEDS?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SWYC? ASQ?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CES-D? Edinburg? CBT?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PACT?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PPVT?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PLS-5?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RTI?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0" y="1952627"/>
            <a:ext cx="1428750" cy="427809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“</a:t>
            </a:r>
            <a:r>
              <a:rPr lang="en-US" sz="1600" b="0" dirty="0" err="1" smtClean="0">
                <a:solidFill>
                  <a:srgbClr val="000099"/>
                </a:solidFill>
                <a:latin typeface="+mn-lt"/>
              </a:rPr>
              <a:t>Curriculumbased</a:t>
            </a: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”?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TS-Gold?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Work Sampling?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ASQ?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High Scope COR?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Creative Curriculum?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DIBELS</a:t>
            </a: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AIMS web?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RTI?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CBT?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PACT?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PPVT?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smtClean="0">
                <a:solidFill>
                  <a:srgbClr val="000099"/>
                </a:solidFill>
                <a:latin typeface="+mn-lt"/>
              </a:rPr>
              <a:t>PLS-5?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03" y="36545"/>
            <a:ext cx="7572651" cy="9222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Early Learning Assessment System Framework</a:t>
            </a:r>
            <a:r>
              <a:rPr lang="en-US" sz="1950" dirty="0" smtClean="0"/>
              <a:t/>
            </a:r>
            <a:br>
              <a:rPr lang="en-US" sz="1950" dirty="0" smtClean="0"/>
            </a:b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22918" y="1272369"/>
            <a:ext cx="34400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Learn about the Child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404850" y="2052978"/>
          <a:ext cx="60960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413" name="Picture 2" descr="C:\Users\mxd\AppData\Local\Microsoft\Windows\Temporary Internet Files\Content.IE5\ADEQ75WW\Octicons-checklist.svg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12018" y="1774896"/>
            <a:ext cx="569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3" descr="C:\Users\mxd\AppData\Local\Microsoft\Windows\Temporary Internet Files\Content.IE5\020F3ZL9\512px-Stethoscope_font_awesome.svg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43013" y="1826114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C:\Users\mxd\AppData\Local\Microsoft\Windows\Temporary Internet Files\Content.IE5\W6533JT4\550px-Israel_elections_statistics.svg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1339" y="1823429"/>
            <a:ext cx="733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TextBox 20"/>
          <p:cNvSpPr txBox="1">
            <a:spLocks noChangeArrowheads="1"/>
          </p:cNvSpPr>
          <p:nvPr/>
        </p:nvSpPr>
        <p:spPr bwMode="auto">
          <a:xfrm>
            <a:off x="4724400" y="3429000"/>
            <a:ext cx="2895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870012" y="1107479"/>
            <a:ext cx="7164279" cy="26389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1772239" y="3770722"/>
            <a:ext cx="311085" cy="6695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8162" y="4494451"/>
            <a:ext cx="26670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</a:rPr>
              <a:t>Compile the data &amp; put it in the hands of educators &amp; families</a:t>
            </a:r>
          </a:p>
        </p:txBody>
      </p:sp>
      <p:pic>
        <p:nvPicPr>
          <p:cNvPr id="17425" name="Picture 10" descr="C:\Users\mxd\AppData\Local\Microsoft\Windows\Temporary Internet Files\Content.IE5\020F3ZL9\parent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19086" y="5367890"/>
            <a:ext cx="5381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/>
          <p:cNvSpPr/>
          <p:nvPr/>
        </p:nvSpPr>
        <p:spPr>
          <a:xfrm>
            <a:off x="3261313" y="5080744"/>
            <a:ext cx="2362200" cy="29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57540" y="4491959"/>
            <a:ext cx="30480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</a:rPr>
              <a:t>Educators &amp; families make informed decisions about what’s best for the child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70483" y="5232479"/>
            <a:ext cx="29029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latin typeface="+mn-lt"/>
              </a:rPr>
              <a:t>Improving child outcomes through: </a:t>
            </a:r>
          </a:p>
          <a:p>
            <a:pPr algn="ctr">
              <a:defRPr/>
            </a:pPr>
            <a:r>
              <a:rPr lang="en-US" sz="1000" b="0" dirty="0" smtClean="0">
                <a:latin typeface="+mn-lt"/>
              </a:rPr>
              <a:t>Instructional </a:t>
            </a:r>
            <a:r>
              <a:rPr lang="en-US" sz="1000" b="0" dirty="0">
                <a:latin typeface="+mn-lt"/>
              </a:rPr>
              <a:t>Improvement</a:t>
            </a:r>
          </a:p>
          <a:p>
            <a:pPr algn="ctr">
              <a:defRPr/>
            </a:pPr>
            <a:r>
              <a:rPr lang="en-US" sz="1000" b="0" dirty="0">
                <a:latin typeface="+mn-lt"/>
              </a:rPr>
              <a:t>Program Improvement</a:t>
            </a:r>
          </a:p>
          <a:p>
            <a:pPr algn="ctr">
              <a:defRPr/>
            </a:pPr>
            <a:r>
              <a:rPr lang="en-US" sz="1000" b="0" dirty="0">
                <a:latin typeface="+mn-lt"/>
              </a:rPr>
              <a:t>Policy </a:t>
            </a:r>
            <a:r>
              <a:rPr lang="en-US" sz="1000" b="0" dirty="0" smtClean="0">
                <a:latin typeface="+mn-lt"/>
              </a:rPr>
              <a:t>Change</a:t>
            </a:r>
            <a:endParaRPr lang="en-US" sz="1000" b="0" dirty="0">
              <a:latin typeface="+mn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24935" y="4452980"/>
            <a:ext cx="25146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647819" y="4377915"/>
            <a:ext cx="30480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7432" name="Picture 25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98978" y="5268857"/>
            <a:ext cx="573087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185734" y="6329361"/>
            <a:ext cx="8843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Do current assessment requirements support a robust assessment system?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57776" y="-17286"/>
            <a:ext cx="7734300" cy="801688"/>
          </a:xfrm>
        </p:spPr>
        <p:txBody>
          <a:bodyPr/>
          <a:lstStyle/>
          <a:p>
            <a:r>
              <a:rPr lang="en-US" altLang="en-US" sz="2000" dirty="0" smtClean="0">
                <a:solidFill>
                  <a:schemeClr val="accent2">
                    <a:lumMod val="50000"/>
                  </a:schemeClr>
                </a:solidFill>
              </a:rPr>
              <a:t>Early Learning Assessment Practices in Other States</a:t>
            </a:r>
            <a:endParaRPr lang="en-US" altLang="en-US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4D465-7978-4AB3-869F-53E68049C7A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301659" y="1049338"/>
          <a:ext cx="8653805" cy="5352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633"/>
                <a:gridCol w="1706555"/>
                <a:gridCol w="1924413"/>
                <a:gridCol w="2021238"/>
                <a:gridCol w="1754966"/>
              </a:tblGrid>
              <a:tr h="39483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Assessment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Illinois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Maryland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Pennsylvania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Washington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8157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</a:rPr>
                        <a:t>Screening</a:t>
                      </a:r>
                      <a:endParaRPr lang="en-US" sz="12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 developmental screening within 60 days.  Providers select from list of recommended tools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en-US" sz="11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 developmental screening within 90 days of enrollment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  Providers must use ASQ-3, Best Beginnings Developmental Screen, Brigance Early Childhood Screen III,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DIAL-4, or ESI-R</a:t>
                      </a: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Must use developmentally appropriate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screening. ASQ is the only recommended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tool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Must use developmental screening tool that is valid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and conduct screening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within 90 days of enrollment 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190215">
                <a:tc>
                  <a:txBody>
                    <a:bodyPr/>
                    <a:lstStyle/>
                    <a:p>
                      <a:pPr algn="l"/>
                      <a:r>
                        <a:rPr lang="en-US" sz="12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</a:rPr>
                        <a:t>Formative </a:t>
                      </a:r>
                    </a:p>
                    <a:p>
                      <a:pPr algn="l"/>
                      <a:r>
                        <a:rPr lang="en-US" sz="12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</a:rPr>
                        <a:t>Assessment</a:t>
                      </a:r>
                      <a:endParaRPr lang="en-US" sz="12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Programs in QRIS must use assessment tool that aligns with the curriculum. No specific tools required for QRIS, but programs in Pre-K select from list of approved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Pilot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testing “Early Learning Assessment” formative assessment tool for Pre-K and QRIS.  Was developed jointly with Ohio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Programs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 QRIS and Pre-K m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ust use state-approved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tool, including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Assessment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Technology Incorporated: Galileo;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Houghton Mifflin Harcourt: Riverside Early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Assessments of Learning (REAL) Head Start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and REAL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Kindergarten Readiness; NIEER/Lakeshore: Early Learning Scale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(ELS); Pearson: THE WORK SAMPLING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SYSTEM;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Teaching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Strategies GOLD</a:t>
                      </a: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Programs participating in Pre-K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must use TS GOLD.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P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rograms participating in QRIS get extra points for using TS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GOLD, but not required. 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2275" y="6424613"/>
            <a:ext cx="62833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*  Includes screening and assessment policies for QRIS and state-funded pre-k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413205"/>
              </p:ext>
            </p:extLst>
          </p:nvPr>
        </p:nvGraphicFramePr>
        <p:xfrm>
          <a:off x="537331" y="1042302"/>
          <a:ext cx="8239027" cy="5349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148"/>
                <a:gridCol w="2849870"/>
                <a:gridCol w="3152009"/>
              </a:tblGrid>
              <a:tr h="64199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Required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Tools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6320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Illinois</a:t>
                      </a:r>
                    </a:p>
                    <a:p>
                      <a:endParaRPr lang="en-US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 and State Pre-K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Must select from list of approved tools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400" b="1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400" b="1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387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Maryland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 Pre-K and Licensing (in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2016)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ASQ-3, Best Beginnings Developmental Screen, Brigance Early Childhood Screen III,</a:t>
                      </a:r>
                    </a:p>
                    <a:p>
                      <a:pPr algn="l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DIAL-4, or ESI-R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178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Pennsylvania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State Pre-K and State HS Supplement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Must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use ASQ or developmentally appropriate tool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178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Washington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 and State Pre-K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specific tools required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9958" y="329953"/>
            <a:ext cx="8567493" cy="434975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Screening Requirements in Other States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1B25396-C1DE-4ED8-9135-A3180341A86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78287316"/>
              </p:ext>
            </p:extLst>
          </p:nvPr>
        </p:nvGraphicFramePr>
        <p:xfrm>
          <a:off x="433633" y="1014014"/>
          <a:ext cx="8371003" cy="5542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129"/>
                <a:gridCol w="2421365"/>
                <a:gridCol w="4269509"/>
              </a:tblGrid>
              <a:tr h="4365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Program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Required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Tools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763988">
                <a:tc>
                  <a:txBody>
                    <a:bodyPr/>
                    <a:lstStyle/>
                    <a:p>
                      <a:pPr algn="l"/>
                      <a:endParaRPr lang="en-US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Illinois</a:t>
                      </a:r>
                    </a:p>
                    <a:p>
                      <a:pPr algn="l"/>
                      <a:endParaRPr lang="en-US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 and State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Pre-K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 specific tools required for QRIS.</a:t>
                      </a:r>
                    </a:p>
                    <a:p>
                      <a:pPr algn="l"/>
                      <a:endParaRPr lang="en-US" sz="1200" b="0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Pre-K programs select from list of tools including Batelle Developmental Inventory; Brigance Inventory of Developing Skills; Assessment Evaluation and Programming Systems; Child Observation Record; Creative Curriculum Developmental Continuum; TS Gold; Work Sampling</a:t>
                      </a:r>
                    </a:p>
                  </a:txBody>
                  <a:tcPr/>
                </a:tc>
              </a:tr>
              <a:tr h="744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Maryland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and State Pre-K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Pilot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testing “Early Learning Assessment” formative assessment tool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796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Pennsylvania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QRIS,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State Pre-K and State HS Supplement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Assessment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Technology Incorporated: Galileo;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Houghton Mifflin Harcourt: Riverside Early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Assessments of Learning (REAL) Head Start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and REAL Kindergarten Readiness; NIEER/Lakeshore: Early Learning Scale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(ELS); Pearson: WORK SAMPLING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SYSTEM;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Teaching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Strategies GOLD</a:t>
                      </a:r>
                    </a:p>
                  </a:txBody>
                  <a:tcPr/>
                </a:tc>
              </a:tr>
              <a:tr h="801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Washington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QRIS and State Pre-K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TS Gold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8937" y="208962"/>
            <a:ext cx="8567493" cy="434975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Formative Assessment Requirements in Other States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1B25396-C1DE-4ED8-9135-A3180341A86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75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18E50-71E1-4BF8-94EB-B1DD4264DA2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9091" y="2058586"/>
            <a:ext cx="76347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kern="0" dirty="0" smtClean="0">
                <a:solidFill>
                  <a:srgbClr val="CCCCFF">
                    <a:lumMod val="50000"/>
                  </a:srgbClr>
                </a:solidFill>
                <a:latin typeface="Verdana"/>
                <a:ea typeface="+mj-ea"/>
                <a:cs typeface="Arial"/>
              </a:rPr>
              <a:t>Discussion and Next Steps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accent2">
                    <a:lumMod val="50000"/>
                  </a:schemeClr>
                </a:solidFill>
              </a:rPr>
              <a:t>APPENDICES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B245F-2C5C-4FA3-82EA-01CE0068ACE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67203" y="-54994"/>
            <a:ext cx="7734300" cy="801688"/>
          </a:xfrm>
        </p:spPr>
        <p:txBody>
          <a:bodyPr/>
          <a:lstStyle/>
          <a:p>
            <a:r>
              <a:rPr lang="en-US" altLang="en-US" sz="2000" dirty="0" smtClean="0">
                <a:solidFill>
                  <a:schemeClr val="accent2">
                    <a:lumMod val="50000"/>
                  </a:schemeClr>
                </a:solidFill>
              </a:rPr>
              <a:t>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r>
              <a:rPr lang="en-US" sz="1900" b="0" dirty="0" smtClean="0"/>
              <a:t>The Birth to Third Grade Advisory Group is a joint effort of:</a:t>
            </a:r>
          </a:p>
          <a:p>
            <a:pPr lvl="1"/>
            <a:r>
              <a:rPr lang="en-US" sz="1600" dirty="0" smtClean="0"/>
              <a:t>Department of Early Education and Care</a:t>
            </a:r>
          </a:p>
          <a:p>
            <a:pPr lvl="1"/>
            <a:r>
              <a:rPr lang="en-US" sz="1600" b="0" dirty="0" smtClean="0"/>
              <a:t>Department of Elementary and Secondary Education</a:t>
            </a:r>
          </a:p>
          <a:p>
            <a:pPr lvl="1"/>
            <a:r>
              <a:rPr lang="en-US" sz="1600" dirty="0" smtClean="0"/>
              <a:t>Department of Higher Education</a:t>
            </a:r>
          </a:p>
          <a:p>
            <a:pPr lvl="1"/>
            <a:r>
              <a:rPr lang="en-US" sz="1600" dirty="0" smtClean="0"/>
              <a:t>Department of Public Health</a:t>
            </a:r>
          </a:p>
          <a:p>
            <a:pPr lvl="1"/>
            <a:r>
              <a:rPr lang="en-US" sz="1600" dirty="0" smtClean="0"/>
              <a:t>Strategies for Children</a:t>
            </a:r>
          </a:p>
          <a:p>
            <a:pPr lvl="1"/>
            <a:r>
              <a:rPr lang="en-US" sz="1600" dirty="0" smtClean="0"/>
              <a:t>Readiness Centers Network</a:t>
            </a:r>
          </a:p>
          <a:p>
            <a:pPr lvl="1"/>
            <a:r>
              <a:rPr lang="en-US" sz="1600" dirty="0" smtClean="0"/>
              <a:t>CONNECT Public Higher Education Partnership </a:t>
            </a:r>
          </a:p>
          <a:p>
            <a:r>
              <a:rPr lang="en-US" sz="1900" b="0" dirty="0" smtClean="0"/>
              <a:t>The group’s work was funded through a National Governors Association grant from 2013-2015.</a:t>
            </a:r>
          </a:p>
          <a:p>
            <a:r>
              <a:rPr lang="en-US" sz="1900" b="0" dirty="0" smtClean="0"/>
              <a:t>In March, 2015, the group released a “Comprehensive Birth Through Grade 3 Agenda for the Commonwealth of Massachusetts” that included five key components.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E5CA1-87B2-4B92-B734-8887E47171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57" y="-36140"/>
            <a:ext cx="8286602" cy="801688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Names of Acronyms for Screening and Assessment Tools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B245F-2C5C-4FA3-82EA-01CE0068ACE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9045" y="1102936"/>
          <a:ext cx="7861956" cy="5612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0978"/>
                <a:gridCol w="3930978"/>
              </a:tblGrid>
              <a:tr h="5650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ASQ, ASQ:SE</a:t>
                      </a:r>
                      <a:r>
                        <a:rPr lang="en-US" sz="1200" dirty="0" smtClean="0"/>
                        <a:t>: Ages and Stages Questionnaire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dirty="0" smtClean="0"/>
                        <a:t>Ages and Stages Questionnaire Social Emotional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JOILET</a:t>
                      </a:r>
                      <a:r>
                        <a:rPr lang="en-US" sz="1200" kern="1200" dirty="0" smtClean="0"/>
                        <a:t>: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3-minute speech &amp; language screen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BDI</a:t>
                      </a:r>
                      <a:r>
                        <a:rPr lang="en-US" sz="1200" dirty="0" smtClean="0"/>
                        <a:t>: Battelle Developmental Inventory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MST</a:t>
                      </a:r>
                      <a:r>
                        <a:rPr lang="en-US" sz="1200" kern="1200" dirty="0" smtClean="0"/>
                        <a:t>: McCarthy Screening Test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556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BITSEA</a:t>
                      </a:r>
                      <a:r>
                        <a:rPr lang="en-US" sz="1200" dirty="0" smtClean="0"/>
                        <a:t>: Brief Infant Toddler Social Emotional Assessment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PEDS</a:t>
                      </a:r>
                      <a:r>
                        <a:rPr lang="en-US" sz="1200" dirty="0" smtClean="0"/>
                        <a:t>: Parents Evaluation of Developmental Status</a:t>
                      </a:r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CLASS</a:t>
                      </a:r>
                      <a:r>
                        <a:rPr lang="en-US" sz="1200" dirty="0" smtClean="0"/>
                        <a:t>: Classroom Assessment Scoring System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PLS-5</a:t>
                      </a:r>
                      <a:r>
                        <a:rPr lang="en-US" sz="1200" dirty="0" smtClean="0"/>
                        <a:t>: Preschool Language</a:t>
                      </a:r>
                      <a:r>
                        <a:rPr lang="en-US" sz="1200" baseline="0" dirty="0" smtClean="0"/>
                        <a:t> Scales 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 edition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DABERON</a:t>
                      </a:r>
                      <a:r>
                        <a:rPr lang="en-US" sz="1200" kern="1200" dirty="0" smtClean="0"/>
                        <a:t> Screening for School Readiness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PPVT</a:t>
                      </a:r>
                      <a:r>
                        <a:rPr lang="en-US" sz="1200" dirty="0" smtClean="0"/>
                        <a:t>: Peabody Picture Vocabulary Test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DIBELS</a:t>
                      </a:r>
                      <a:r>
                        <a:rPr lang="en-US" sz="1200" dirty="0" smtClean="0"/>
                        <a:t>: Dynamic Indicators of Basic Early Literacy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RTI</a:t>
                      </a:r>
                      <a:r>
                        <a:rPr lang="en-US" sz="1200" dirty="0" smtClean="0"/>
                        <a:t>: Response to Intervention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DRA</a:t>
                      </a:r>
                      <a:r>
                        <a:rPr lang="en-US" sz="1200" kern="1200" dirty="0" smtClean="0"/>
                        <a:t>: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Developmental Reading Assessment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SIB-R</a:t>
                      </a:r>
                      <a:r>
                        <a:rPr lang="en-US" sz="1200" kern="1200" dirty="0" smtClean="0"/>
                        <a:t>: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Scales of Independent Behavior-Revised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</a:tr>
              <a:tr h="387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ECERS</a:t>
                      </a:r>
                      <a:r>
                        <a:rPr lang="en-US" sz="1200" dirty="0" smtClean="0"/>
                        <a:t>: Early Childhood Environmental Rating System</a:t>
                      </a: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SWYC</a:t>
                      </a:r>
                      <a:r>
                        <a:rPr lang="en-US" sz="1200" dirty="0" smtClean="0"/>
                        <a:t>: Surveillance of Wellbeing of Young Children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9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/>
                        <a:t>ERI</a:t>
                      </a:r>
                      <a:r>
                        <a:rPr lang="en-US" sz="1200" kern="1200" dirty="0" smtClean="0"/>
                        <a:t>:</a:t>
                      </a:r>
                      <a:r>
                        <a:rPr lang="en-US" sz="1200" kern="1200" baseline="0" dirty="0" smtClean="0"/>
                        <a:t> </a:t>
                      </a:r>
                      <a:r>
                        <a:rPr lang="en-US" sz="1200" kern="1200" dirty="0" smtClean="0"/>
                        <a:t>Early Reading Inventory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TS Gold</a:t>
                      </a:r>
                      <a:r>
                        <a:rPr lang="en-US" sz="1200" dirty="0" smtClean="0"/>
                        <a:t>: Teaching Strategies</a:t>
                      </a:r>
                      <a:r>
                        <a:rPr lang="en-US" sz="1200" baseline="0" dirty="0" smtClean="0"/>
                        <a:t> Gold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ESI</a:t>
                      </a:r>
                      <a:r>
                        <a:rPr lang="en-US" sz="1200" dirty="0" smtClean="0"/>
                        <a:t>: Early Screening Inventory </a:t>
                      </a:r>
                    </a:p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WSS</a:t>
                      </a:r>
                      <a:r>
                        <a:rPr lang="en-US" sz="1200" dirty="0" smtClean="0"/>
                        <a:t>: Work Sampling System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/>
                </a:tc>
              </a:tr>
              <a:tr h="477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</a:t>
                      </a:r>
                      <a:r>
                        <a:rPr lang="en-US" sz="1200" b="1" baseline="0" dirty="0" smtClean="0"/>
                        <a:t> Scope COR</a:t>
                      </a:r>
                      <a:r>
                        <a:rPr lang="en-US" sz="1200" baseline="0" dirty="0" smtClean="0"/>
                        <a:t>: High Scope Child Observation Record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References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1914"/>
            <a:ext cx="8353650" cy="5299809"/>
          </a:xfrm>
        </p:spPr>
        <p:txBody>
          <a:bodyPr/>
          <a:lstStyle/>
          <a:p>
            <a:r>
              <a:rPr lang="en-US" sz="1400" b="0" dirty="0" smtClean="0"/>
              <a:t>Riley-Ayers</a:t>
            </a:r>
            <a:r>
              <a:rPr lang="en-US" sz="1400" b="0" dirty="0"/>
              <a:t>, S. (2014). </a:t>
            </a:r>
            <a:r>
              <a:rPr lang="en-US" sz="1400" b="0" dirty="0" smtClean="0"/>
              <a:t>Formative </a:t>
            </a:r>
            <a:r>
              <a:rPr lang="en-US" sz="1400" b="0" dirty="0"/>
              <a:t>assessment: Guidance for early childhood </a:t>
            </a:r>
            <a:r>
              <a:rPr lang="en-US" sz="1400" b="0" dirty="0" smtClean="0"/>
              <a:t>policymakers (Policy </a:t>
            </a:r>
            <a:r>
              <a:rPr lang="en-US" sz="1400" b="0" dirty="0"/>
              <a:t>Report). New Brunswick, </a:t>
            </a:r>
            <a:r>
              <a:rPr lang="en-US" sz="1400" b="0" dirty="0" smtClean="0"/>
              <a:t>NJ: </a:t>
            </a:r>
            <a:r>
              <a:rPr lang="en-US" sz="1400" b="0" dirty="0"/>
              <a:t>Center on Enhancing Early Learning Outcomes. </a:t>
            </a:r>
            <a:r>
              <a:rPr lang="en-US" sz="1400" b="0" dirty="0">
                <a:hlinkClick r:id="rId3"/>
              </a:rPr>
              <a:t>http://ceelo.org/wp-content/uploads/2014/04/</a:t>
            </a:r>
            <a:r>
              <a:rPr lang="en-US" sz="1400" b="0" dirty="0" smtClean="0">
                <a:hlinkClick r:id="rId3"/>
              </a:rPr>
              <a:t>ceelo_policy_report_formative_assessment.pdf</a:t>
            </a:r>
            <a:endParaRPr lang="en-US" sz="1400" b="0" dirty="0" smtClean="0"/>
          </a:p>
          <a:p>
            <a:r>
              <a:rPr lang="en-US" sz="1400" b="0" dirty="0" smtClean="0"/>
              <a:t>Schilder</a:t>
            </a:r>
            <a:r>
              <a:rPr lang="en-US" sz="1400" b="0" dirty="0"/>
              <a:t>, D. </a:t>
            </a:r>
            <a:r>
              <a:rPr lang="en-US" sz="1400" b="0" dirty="0" smtClean="0"/>
              <a:t>&amp; </a:t>
            </a:r>
            <a:r>
              <a:rPr lang="en-US" sz="1400" b="0" dirty="0"/>
              <a:t>Carolan, M. </a:t>
            </a:r>
            <a:r>
              <a:rPr lang="en-US" sz="1400" b="0" dirty="0" smtClean="0"/>
              <a:t>(2013). Monitoring </a:t>
            </a:r>
            <a:r>
              <a:rPr lang="en-US" sz="1400" b="0" dirty="0"/>
              <a:t>and Evaluation </a:t>
            </a:r>
            <a:r>
              <a:rPr lang="en-US" sz="1400" b="0" dirty="0" smtClean="0"/>
              <a:t>Policies (Policy Report). New Brunswick, NJ: Center </a:t>
            </a:r>
            <a:r>
              <a:rPr lang="en-US" sz="1400" b="0" dirty="0"/>
              <a:t>on </a:t>
            </a:r>
            <a:r>
              <a:rPr lang="en-US" sz="1400" b="0" dirty="0" smtClean="0"/>
              <a:t>Enhancing Early </a:t>
            </a:r>
            <a:r>
              <a:rPr lang="en-US" sz="1400" b="0" dirty="0"/>
              <a:t>Learning Outcomes. </a:t>
            </a:r>
            <a:r>
              <a:rPr lang="en-US" sz="1400" b="0" dirty="0">
                <a:hlinkClick r:id="rId4"/>
              </a:rPr>
              <a:t>http://ceelo.org/wp-content/uploads/2013/12/State-Pre-K-Monitoring-and-Evaluation-</a:t>
            </a:r>
            <a:r>
              <a:rPr lang="en-US" sz="1400" b="0" dirty="0" smtClean="0">
                <a:hlinkClick r:id="rId4"/>
              </a:rPr>
              <a:t>Policies.pdf</a:t>
            </a:r>
            <a:endParaRPr lang="en-US" sz="1400" b="0" dirty="0" smtClean="0"/>
          </a:p>
          <a:p>
            <a:r>
              <a:rPr lang="en-US" sz="1400" b="0" dirty="0"/>
              <a:t>Schilder, D. &amp; Carolan, </a:t>
            </a:r>
            <a:r>
              <a:rPr lang="en-US" sz="1400" b="0" dirty="0" smtClean="0"/>
              <a:t>M. </a:t>
            </a:r>
            <a:r>
              <a:rPr lang="en-US" sz="1400" b="0" dirty="0"/>
              <a:t>(2014)</a:t>
            </a:r>
            <a:r>
              <a:rPr lang="en-US" sz="1400" b="0" dirty="0" smtClean="0"/>
              <a:t>. State </a:t>
            </a:r>
            <a:r>
              <a:rPr lang="en-US" sz="1400" b="0" dirty="0"/>
              <a:t>early childhood </a:t>
            </a:r>
            <a:r>
              <a:rPr lang="en-US" sz="1400" b="0" dirty="0" smtClean="0"/>
              <a:t>assessment policies</a:t>
            </a:r>
            <a:r>
              <a:rPr lang="en-US" sz="1400" b="0" dirty="0"/>
              <a:t>. </a:t>
            </a:r>
            <a:r>
              <a:rPr lang="en-US" sz="1400" b="0" dirty="0" smtClean="0"/>
              <a:t>(Policy </a:t>
            </a:r>
            <a:r>
              <a:rPr lang="en-US" sz="1400" b="0" dirty="0"/>
              <a:t>Report). New Brunswick, NJ: Center on Enhancing Early Learning Outcomes. http://ceelo.org/wp-content/uploads/2014/03/CEELO_policy_snapshot_child_assessment_march_2014.pdf</a:t>
            </a:r>
          </a:p>
          <a:p>
            <a:r>
              <a:rPr lang="en-US" sz="1400" b="0" dirty="0" smtClean="0"/>
              <a:t>Schultz, T. </a:t>
            </a:r>
            <a:r>
              <a:rPr lang="en-US" sz="1400" b="0" dirty="0"/>
              <a:t>(</a:t>
            </a:r>
            <a:r>
              <a:rPr lang="en-US" sz="1400" b="0" dirty="0" smtClean="0"/>
              <a:t>2015)</a:t>
            </a:r>
            <a:r>
              <a:rPr lang="en-US" sz="1400" b="0" dirty="0"/>
              <a:t>. </a:t>
            </a:r>
            <a:r>
              <a:rPr lang="en-US" sz="1400" b="0" dirty="0" smtClean="0"/>
              <a:t>Making pre-K 3 assessments matter. (Powerpoint Presentation. New Brunswick, NJ: Center on Enhancing Early Learning Outcomes. </a:t>
            </a:r>
            <a:r>
              <a:rPr lang="en-US" sz="1400" b="0" dirty="0" smtClean="0">
                <a:hlinkClick r:id="rId5"/>
              </a:rPr>
              <a:t>http</a:t>
            </a:r>
            <a:r>
              <a:rPr lang="en-US" sz="1400" b="0" dirty="0">
                <a:hlinkClick r:id="rId5"/>
              </a:rPr>
              <a:t>://ceelo.org/wp-content/uploads/2015/07/</a:t>
            </a:r>
            <a:r>
              <a:rPr lang="en-US" sz="1400" b="0" dirty="0" smtClean="0">
                <a:hlinkClick r:id="rId5"/>
              </a:rPr>
              <a:t>ceelo_presentation_schultz_making_pk_assessment_matter_2015_june.pdf</a:t>
            </a:r>
            <a:endParaRPr lang="en-US" sz="1400" b="0" dirty="0"/>
          </a:p>
          <a:p>
            <a:r>
              <a:rPr lang="en-US" sz="1400" b="0" dirty="0"/>
              <a:t>Snow, C. E., &amp; Van Hemel, S. B. (Eds.). (2008). </a:t>
            </a:r>
            <a:r>
              <a:rPr lang="en-US" sz="1400" b="0" dirty="0" smtClean="0"/>
              <a:t>Early </a:t>
            </a:r>
            <a:r>
              <a:rPr lang="en-US" sz="1400" b="0" dirty="0"/>
              <a:t>childhood assessment: Why, what, and </a:t>
            </a:r>
            <a:r>
              <a:rPr lang="en-US" sz="1400" b="0" dirty="0" smtClean="0"/>
              <a:t>how. Washington</a:t>
            </a:r>
            <a:r>
              <a:rPr lang="en-US" sz="1400" b="0" dirty="0"/>
              <a:t>, DC: National Academies Press. http://www.nap.edu/read/12446/chapter/1</a:t>
            </a:r>
          </a:p>
          <a:p>
            <a:endParaRPr lang="en-US" sz="1400" b="0" dirty="0" smtClean="0"/>
          </a:p>
          <a:p>
            <a:pPr marL="0" indent="0">
              <a:buNone/>
            </a:pPr>
            <a:endParaRPr lang="en-US" sz="2000" b="0" dirty="0" smtClean="0"/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B245F-2C5C-4FA3-82EA-01CE0068ACE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869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05265"/>
            <a:ext cx="7734300" cy="801688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Additional Sources of Information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Council of Chief State School Officers Kindergarten Assessment Position Paper </a:t>
            </a:r>
            <a:r>
              <a:rPr lang="en-US" sz="1400" b="0" dirty="0">
                <a:hlinkClick r:id="rId2"/>
              </a:rPr>
              <a:t>http://www.ccsso.org/Documents/CCSSO_K-Assessment_Final_7-12-11.pdf</a:t>
            </a:r>
            <a:r>
              <a:rPr lang="en-US" sz="1400" b="0" dirty="0"/>
              <a:t> </a:t>
            </a:r>
            <a:endParaRPr lang="en-US" sz="1400" b="0" dirty="0" smtClean="0"/>
          </a:p>
          <a:p>
            <a:r>
              <a:rPr lang="en-US" sz="1400" b="0" dirty="0" smtClean="0"/>
              <a:t>Education </a:t>
            </a:r>
            <a:r>
              <a:rPr lang="en-US" sz="1400" b="0" dirty="0"/>
              <a:t>Commission of the States: Policy Analysis Topics, P-3 Kindergarten </a:t>
            </a:r>
            <a:r>
              <a:rPr lang="en-US" sz="1400" b="0" dirty="0">
                <a:hlinkClick r:id="rId3"/>
              </a:rPr>
              <a:t>http://www.ecs.org/html/educationIssues/ECSStateNotes.asp?nIssueID=</a:t>
            </a:r>
            <a:r>
              <a:rPr lang="en-US" sz="1400" b="0" dirty="0" smtClean="0">
                <a:hlinkClick r:id="rId3"/>
              </a:rPr>
              <a:t>260</a:t>
            </a:r>
            <a:endParaRPr lang="en-US" sz="1400" b="0" dirty="0" smtClean="0"/>
          </a:p>
          <a:p>
            <a:r>
              <a:rPr lang="en-US" sz="1400" b="0" dirty="0" smtClean="0"/>
              <a:t> Early </a:t>
            </a:r>
            <a:r>
              <a:rPr lang="en-US" sz="1400" b="0" dirty="0"/>
              <a:t>Learning Challenge Collaborative - Kindergarten Entry Assessments </a:t>
            </a:r>
            <a:r>
              <a:rPr lang="en-US" sz="1400" b="0" dirty="0">
                <a:hlinkClick r:id="rId4"/>
              </a:rPr>
              <a:t>http://www.elccollaborative.org/assessment/77-kindergarten-entry-</a:t>
            </a:r>
            <a:r>
              <a:rPr lang="en-US" sz="1400" b="0" dirty="0" smtClean="0">
                <a:hlinkClick r:id="rId4"/>
              </a:rPr>
              <a:t>assessment.html</a:t>
            </a:r>
            <a:endParaRPr lang="en-US" sz="1400" b="0" dirty="0" smtClean="0"/>
          </a:p>
          <a:p>
            <a:r>
              <a:rPr lang="en-US" sz="1400" b="0" dirty="0" smtClean="0"/>
              <a:t> NAEYC </a:t>
            </a:r>
            <a:r>
              <a:rPr lang="en-US" sz="1400" b="0" dirty="0"/>
              <a:t>Assessment Policy Considerations </a:t>
            </a:r>
            <a:r>
              <a:rPr lang="en-US" sz="1400" b="0" dirty="0">
                <a:hlinkClick r:id="rId5"/>
              </a:rPr>
              <a:t>http://www.naeyc.org/files/naeyc/file/research/</a:t>
            </a:r>
            <a:r>
              <a:rPr lang="en-US" sz="1400" b="0" dirty="0" smtClean="0">
                <a:hlinkClick r:id="rId5"/>
              </a:rPr>
              <a:t>Assessment_Systems.pdf</a:t>
            </a:r>
            <a:endParaRPr lang="en-US" sz="1400" b="0" dirty="0" smtClean="0"/>
          </a:p>
          <a:p>
            <a:r>
              <a:rPr lang="en-US" sz="1400" b="0" dirty="0" smtClean="0"/>
              <a:t> National </a:t>
            </a:r>
            <a:r>
              <a:rPr lang="en-US" sz="1400" b="0" dirty="0"/>
              <a:t>Institute for Early Education Research Assessment Resources </a:t>
            </a:r>
            <a:r>
              <a:rPr lang="en-US" sz="1400" b="0" dirty="0">
                <a:hlinkClick r:id="rId6"/>
              </a:rPr>
              <a:t>http://nieer.org/research/</a:t>
            </a:r>
            <a:r>
              <a:rPr lang="en-US" sz="1400" b="0" dirty="0" smtClean="0">
                <a:hlinkClick r:id="rId6"/>
              </a:rPr>
              <a:t>assessment</a:t>
            </a:r>
            <a:endParaRPr lang="en-US" sz="1400" b="0" dirty="0" smtClean="0"/>
          </a:p>
          <a:p>
            <a:r>
              <a:rPr lang="en-US" sz="1400" b="0" dirty="0" smtClean="0"/>
              <a:t> Regional </a:t>
            </a:r>
            <a:r>
              <a:rPr lang="en-US" sz="1400" b="0" dirty="0"/>
              <a:t>Education Lab for Northeast and Islands at EDC http://www.relnei.org/events/event- archive/bridge-webinar-early-childhood- assessment.html and </a:t>
            </a:r>
            <a:r>
              <a:rPr lang="en-US" sz="1400" b="0" dirty="0">
                <a:hlinkClick r:id="rId7"/>
              </a:rPr>
              <a:t>http://archive.relnei.org/documents/RDR_2011-09- </a:t>
            </a:r>
            <a:r>
              <a:rPr lang="en-US" sz="1400" b="0" dirty="0" smtClean="0">
                <a:hlinkClick r:id="rId7"/>
              </a:rPr>
              <a:t>30_Kindergarten_Readiness.pdf</a:t>
            </a:r>
            <a:endParaRPr lang="en-US" sz="1400" b="0" dirty="0" smtClean="0"/>
          </a:p>
          <a:p>
            <a:pPr marL="0" indent="0">
              <a:buNone/>
            </a:pPr>
            <a:r>
              <a:rPr lang="en-US" sz="1400" b="0" dirty="0" smtClean="0"/>
              <a:t> </a:t>
            </a:r>
            <a:endParaRPr lang="en-US" sz="1200" b="0" dirty="0" smtClean="0"/>
          </a:p>
          <a:p>
            <a:endParaRPr lang="en-US" sz="1200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B245F-2C5C-4FA3-82EA-01CE0068ACE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089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115938" y="1036876"/>
          <a:ext cx="7228885" cy="490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-36140"/>
            <a:ext cx="8729662" cy="801688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Comprehensive Birth to Third Grade Agenda Components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06729-8587-404F-9046-D232F06E81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24914" y="1980984"/>
            <a:ext cx="1574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n-lt"/>
              </a:rPr>
              <a:t>Providing Comprehensive Support Services</a:t>
            </a:r>
            <a:endParaRPr lang="en-US" sz="1200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43343" y="2725458"/>
            <a:ext cx="2849732" cy="186431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	</a:t>
            </a:r>
            <a:r>
              <a:rPr lang="en-US" sz="1600" b="0" dirty="0" smtClean="0"/>
              <a:t>A robust assessment system is a key part of the foundation for college and career success.</a:t>
            </a:r>
          </a:p>
        </p:txBody>
      </p:sp>
      <p:sp>
        <p:nvSpPr>
          <p:cNvPr id="9" name="Right Arrow 8"/>
          <p:cNvSpPr/>
          <p:nvPr/>
        </p:nvSpPr>
        <p:spPr bwMode="auto">
          <a:xfrm rot="10800000">
            <a:off x="6039536" y="4050426"/>
            <a:ext cx="978408" cy="484632"/>
          </a:xfrm>
          <a:prstGeom prst="right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14338" y="-73848"/>
            <a:ext cx="8459787" cy="801688"/>
          </a:xfrm>
        </p:spPr>
        <p:txBody>
          <a:bodyPr/>
          <a:lstStyle/>
          <a:p>
            <a:r>
              <a:rPr lang="en-US" altLang="en-US" sz="2000" dirty="0" smtClean="0">
                <a:solidFill>
                  <a:schemeClr val="accent2">
                    <a:lumMod val="50000"/>
                  </a:schemeClr>
                </a:solidFill>
              </a:rPr>
              <a:t>Why Focus on Building a Robust Assessment System?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74650" y="1034520"/>
            <a:ext cx="8605838" cy="5243731"/>
          </a:xfrm>
        </p:spPr>
        <p:txBody>
          <a:bodyPr/>
          <a:lstStyle/>
          <a:p>
            <a:r>
              <a:rPr lang="en-US" altLang="en-US" sz="1800" b="0" dirty="0" smtClean="0"/>
              <a:t>Research shows evidence that appropriate use of formative assessment informs teaching practices that </a:t>
            </a:r>
            <a:r>
              <a:rPr lang="en-US" altLang="en-US" sz="1800" dirty="0" smtClean="0"/>
              <a:t>produce significant learning gains </a:t>
            </a:r>
            <a:r>
              <a:rPr lang="en-US" altLang="en-US" sz="1800" b="0" dirty="0" smtClean="0"/>
              <a:t>for children.</a:t>
            </a:r>
          </a:p>
          <a:p>
            <a:r>
              <a:rPr lang="en-US" altLang="en-US" sz="1800" b="0" dirty="0" smtClean="0"/>
              <a:t>An assessment system should include </a:t>
            </a:r>
            <a:r>
              <a:rPr lang="en-US" altLang="en-US" sz="1800" dirty="0" smtClean="0"/>
              <a:t>observational</a:t>
            </a:r>
            <a:r>
              <a:rPr lang="en-US" altLang="en-US" sz="1800" b="0" dirty="0" smtClean="0"/>
              <a:t> </a:t>
            </a:r>
            <a:r>
              <a:rPr lang="en-US" altLang="en-US" sz="1800" dirty="0" smtClean="0"/>
              <a:t>formative assessment</a:t>
            </a:r>
            <a:r>
              <a:rPr lang="en-US" altLang="en-US" sz="1800" b="0" dirty="0" smtClean="0"/>
              <a:t>, so teachers can tailor instruction to the individual needs of children.</a:t>
            </a:r>
          </a:p>
          <a:p>
            <a:r>
              <a:rPr lang="en-US" altLang="en-US" sz="1800" b="0" dirty="0" smtClean="0"/>
              <a:t>A </a:t>
            </a:r>
            <a:r>
              <a:rPr lang="en-US" altLang="en-US" sz="1800" dirty="0" smtClean="0"/>
              <a:t>coherent and aligned assessment strategy </a:t>
            </a:r>
            <a:r>
              <a:rPr lang="en-US" altLang="en-US" sz="1800" b="0" dirty="0" smtClean="0"/>
              <a:t>for the early years can provide stakeholders – teachers, parents, administrators and policymakers – with a better understanding of how young children are developing.</a:t>
            </a:r>
          </a:p>
          <a:p>
            <a:pPr algn="ctr">
              <a:buNone/>
            </a:pPr>
            <a:endParaRPr lang="en-US" altLang="en-US" sz="1800" dirty="0" smtClean="0"/>
          </a:p>
          <a:p>
            <a:pPr algn="ctr">
              <a:buNone/>
            </a:pPr>
            <a:endParaRPr lang="en-US" sz="500" dirty="0" smtClean="0"/>
          </a:p>
          <a:p>
            <a:pPr algn="ctr">
              <a:buNone/>
            </a:pPr>
            <a:r>
              <a:rPr lang="en-US" sz="1800" dirty="0" smtClean="0"/>
              <a:t>Effective practice- whether educational or clinical- starts with comprehensive assessment.</a:t>
            </a:r>
            <a:endParaRPr lang="en-US" altLang="en-US" sz="1800" dirty="0" smtClean="0"/>
          </a:p>
          <a:p>
            <a:pPr>
              <a:buNone/>
            </a:pPr>
            <a:endParaRPr lang="en-US" altLang="en-US" sz="300" dirty="0" smtClean="0"/>
          </a:p>
          <a:p>
            <a:pPr>
              <a:buNone/>
            </a:pPr>
            <a:endParaRPr lang="en-US" altLang="en-US" sz="300" dirty="0" smtClean="0"/>
          </a:p>
          <a:p>
            <a:pPr>
              <a:buNone/>
            </a:pPr>
            <a:endParaRPr lang="en-US" altLang="en-US" sz="300" dirty="0" smtClean="0"/>
          </a:p>
          <a:p>
            <a:pPr>
              <a:buNone/>
            </a:pPr>
            <a:endParaRPr lang="en-US" altLang="en-US" sz="300" dirty="0" smtClean="0"/>
          </a:p>
          <a:p>
            <a:pPr>
              <a:buNone/>
            </a:pPr>
            <a:endParaRPr lang="en-US" altLang="en-US" sz="300" dirty="0" smtClean="0"/>
          </a:p>
          <a:p>
            <a:pPr>
              <a:buNone/>
            </a:pPr>
            <a:r>
              <a:rPr lang="en-US" sz="1100" b="0" i="1" dirty="0" smtClean="0"/>
              <a:t>Source: Lesaux, N., “Turning the Page: Refocusing Massachusetts for Reading Success,” Strategies for Children, 2010</a:t>
            </a:r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  <a:p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32F9D-C280-4347-8A75-01DF9A378A4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Down Arrow 6"/>
          <p:cNvSpPr/>
          <p:nvPr/>
        </p:nvSpPr>
        <p:spPr bwMode="auto">
          <a:xfrm>
            <a:off x="4364610" y="4408361"/>
            <a:ext cx="509048" cy="838986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66686" y="1152335"/>
            <a:ext cx="2809875" cy="5043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Timing Dictated by Educator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38486" y="1152335"/>
            <a:ext cx="2809875" cy="5043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Timing Dictated by Site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19811" y="1152335"/>
            <a:ext cx="2809875" cy="5043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Timing Dictated by District or State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059" y="103697"/>
            <a:ext cx="8700941" cy="1143000"/>
          </a:xfrm>
        </p:spPr>
        <p:txBody>
          <a:bodyPr anchor="t">
            <a:norm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Recipe for A Strong Assessment System: </a:t>
            </a:r>
            <a:b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Universal Measures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5966902"/>
              </p:ext>
            </p:extLst>
          </p:nvPr>
        </p:nvGraphicFramePr>
        <p:xfrm>
          <a:off x="371464" y="1471600"/>
          <a:ext cx="8286761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1297782" y="3817130"/>
            <a:ext cx="542925" cy="19478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7274717" y="3807605"/>
            <a:ext cx="542925" cy="19478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16200000">
            <a:off x="4236244" y="3807605"/>
            <a:ext cx="542925" cy="19478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9562" y="5294514"/>
            <a:ext cx="2457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Ongoing use as needed to calibrate practice</a:t>
            </a:r>
            <a:endParaRPr lang="en-US" sz="16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8486" y="5153011"/>
            <a:ext cx="27146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Periodic check-in on student mastery against external benchmarks</a:t>
            </a:r>
            <a:endParaRPr lang="en-US" sz="16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7912" y="5053000"/>
            <a:ext cx="2771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Annual, summative assessment of student achievement in broad content areas</a:t>
            </a:r>
            <a:endParaRPr lang="en-US" sz="16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491411" y="6492875"/>
            <a:ext cx="1652589" cy="365125"/>
          </a:xfrm>
        </p:spPr>
        <p:txBody>
          <a:bodyPr/>
          <a:lstStyle/>
          <a:p>
            <a:r>
              <a:rPr lang="en-US" sz="1200" b="0" dirty="0" smtClean="0">
                <a:latin typeface="+mn-lt"/>
              </a:rPr>
              <a:t>Lesaux et al</a:t>
            </a:r>
            <a:endParaRPr lang="en-US" sz="1200" b="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3340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2897"/>
    </mc:Choice>
    <mc:Fallback>
      <p:transition spd="slow" advTm="1028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6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03" y="36545"/>
            <a:ext cx="7572651" cy="9222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Early Learning Assessment System Framework</a:t>
            </a:r>
            <a:r>
              <a:rPr lang="en-US" sz="1950" dirty="0" smtClean="0"/>
              <a:t/>
            </a:r>
            <a:br>
              <a:rPr lang="en-US" sz="1950" dirty="0" smtClean="0"/>
            </a:b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22918" y="1272369"/>
            <a:ext cx="34400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Learn about the Child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404850" y="2052978"/>
          <a:ext cx="60960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413" name="Picture 2" descr="C:\Users\mxd\AppData\Local\Microsoft\Windows\Temporary Internet Files\Content.IE5\ADEQ75WW\Octicons-checklist.svg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12018" y="1774896"/>
            <a:ext cx="5699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3" descr="C:\Users\mxd\AppData\Local\Microsoft\Windows\Temporary Internet Files\Content.IE5\020F3ZL9\512px-Stethoscope_font_awesome.svg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43013" y="1826114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C:\Users\mxd\AppData\Local\Microsoft\Windows\Temporary Internet Files\Content.IE5\W6533JT4\550px-Israel_elections_statistics.svg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1339" y="1823429"/>
            <a:ext cx="733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TextBox 20"/>
          <p:cNvSpPr txBox="1">
            <a:spLocks noChangeArrowheads="1"/>
          </p:cNvSpPr>
          <p:nvPr/>
        </p:nvSpPr>
        <p:spPr bwMode="auto">
          <a:xfrm>
            <a:off x="4724400" y="3429000"/>
            <a:ext cx="2895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870012" y="1107479"/>
            <a:ext cx="7164279" cy="26389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1772239" y="3770722"/>
            <a:ext cx="311085" cy="6695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8162" y="4494451"/>
            <a:ext cx="26670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</a:rPr>
              <a:t>Compile the data &amp; put it in the hands of educators &amp; families</a:t>
            </a:r>
          </a:p>
        </p:txBody>
      </p:sp>
      <p:pic>
        <p:nvPicPr>
          <p:cNvPr id="17425" name="Picture 10" descr="C:\Users\mxd\AppData\Local\Microsoft\Windows\Temporary Internet Files\Content.IE5\020F3ZL9\parent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19086" y="5367890"/>
            <a:ext cx="5381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/>
          <p:cNvSpPr/>
          <p:nvPr/>
        </p:nvSpPr>
        <p:spPr>
          <a:xfrm>
            <a:off x="3261313" y="5080744"/>
            <a:ext cx="2362200" cy="29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57540" y="4491959"/>
            <a:ext cx="30480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</a:rPr>
              <a:t>Educators &amp; families make informed decisions about what’s best for the child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70483" y="5232479"/>
            <a:ext cx="29029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dirty="0" smtClean="0">
                <a:latin typeface="+mn-lt"/>
              </a:rPr>
              <a:t>Improving child outcomes through: </a:t>
            </a:r>
          </a:p>
          <a:p>
            <a:pPr algn="ctr">
              <a:defRPr/>
            </a:pPr>
            <a:r>
              <a:rPr lang="en-US" sz="1000" b="0" dirty="0" smtClean="0">
                <a:latin typeface="+mn-lt"/>
              </a:rPr>
              <a:t>Instructional </a:t>
            </a:r>
            <a:r>
              <a:rPr lang="en-US" sz="1000" b="0" dirty="0">
                <a:latin typeface="+mn-lt"/>
              </a:rPr>
              <a:t>Improvement</a:t>
            </a:r>
          </a:p>
          <a:p>
            <a:pPr algn="ctr">
              <a:defRPr/>
            </a:pPr>
            <a:r>
              <a:rPr lang="en-US" sz="1000" b="0" dirty="0">
                <a:latin typeface="+mn-lt"/>
              </a:rPr>
              <a:t>Program Improvement</a:t>
            </a:r>
          </a:p>
          <a:p>
            <a:pPr algn="ctr">
              <a:defRPr/>
            </a:pPr>
            <a:r>
              <a:rPr lang="en-US" sz="1000" b="0" dirty="0">
                <a:latin typeface="+mn-lt"/>
              </a:rPr>
              <a:t>Policy </a:t>
            </a:r>
            <a:r>
              <a:rPr lang="en-US" sz="1000" b="0" dirty="0" smtClean="0">
                <a:latin typeface="+mn-lt"/>
              </a:rPr>
              <a:t>Change</a:t>
            </a:r>
            <a:endParaRPr lang="en-US" sz="1000" b="0" dirty="0">
              <a:latin typeface="+mn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24935" y="4452980"/>
            <a:ext cx="25146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647819" y="4377915"/>
            <a:ext cx="30480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7432" name="Picture 25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98978" y="5268857"/>
            <a:ext cx="573087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6" y="266712"/>
            <a:ext cx="7620000" cy="704850"/>
          </a:xfrm>
        </p:spPr>
        <p:txBody>
          <a:bodyPr anchor="t"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The Climate of Assessment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4" name="Group 8"/>
          <p:cNvGrpSpPr/>
          <p:nvPr/>
        </p:nvGrpSpPr>
        <p:grpSpPr>
          <a:xfrm>
            <a:off x="2000260" y="1205038"/>
            <a:ext cx="4691634" cy="5210064"/>
            <a:chOff x="1714500" y="2125162"/>
            <a:chExt cx="5715000" cy="3233594"/>
          </a:xfrm>
        </p:grpSpPr>
        <p:sp>
          <p:nvSpPr>
            <p:cNvPr id="5" name="Round Diagonal Corner Rectangle 4"/>
            <p:cNvSpPr/>
            <p:nvPr/>
          </p:nvSpPr>
          <p:spPr>
            <a:xfrm>
              <a:off x="1714500" y="2128744"/>
              <a:ext cx="5715000" cy="3073331"/>
            </a:xfrm>
            <a:prstGeom prst="round2DiagRect">
              <a:avLst>
                <a:gd name="adj1" fmla="val 0"/>
                <a:gd name="adj2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6" name="Group 5"/>
            <p:cNvGrpSpPr/>
            <p:nvPr/>
          </p:nvGrpSpPr>
          <p:grpSpPr>
            <a:xfrm>
              <a:off x="2057400" y="2125162"/>
              <a:ext cx="5185842" cy="3233594"/>
              <a:chOff x="1142999" y="1096462"/>
              <a:chExt cx="2553633" cy="3233594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2999" y="1096462"/>
                <a:ext cx="2476500" cy="2607675"/>
              </a:xfrm>
              <a:prstGeom prst="rect">
                <a:avLst/>
              </a:prstGeom>
              <a:noFill/>
              <a:ln>
                <a:noFill/>
              </a:ln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Rectangle 7"/>
              <p:cNvSpPr/>
              <p:nvPr/>
            </p:nvSpPr>
            <p:spPr>
              <a:xfrm>
                <a:off x="1220133" y="1327024"/>
                <a:ext cx="2476499" cy="300303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3820" tIns="83820" rIns="83820" bIns="83820" numCol="1" spcCol="1270" anchor="t" anchorCtr="0">
                <a:noAutofit/>
              </a:bodyPr>
              <a:lstStyle/>
              <a:p>
                <a:pPr lvl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kern="1200" dirty="0" smtClean="0"/>
                  <a:t>Unprecedented amounts of dat</a:t>
                </a:r>
                <a:r>
                  <a:rPr lang="en-US" dirty="0" smtClean="0"/>
                  <a:t>a are collected on today’s children and youth. </a:t>
                </a:r>
                <a:endParaRPr lang="en-US" kern="1200" dirty="0" smtClean="0"/>
              </a:p>
              <a:p>
                <a:pPr lvl="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dirty="0" smtClean="0"/>
                  <a:t>And t</a:t>
                </a:r>
                <a:r>
                  <a:rPr lang="en-US" kern="1200" dirty="0" smtClean="0"/>
                  <a:t>ypical assessment practices are: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dirty="0" smtClean="0"/>
                  <a:t>Largely a matter of compliance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dirty="0" smtClean="0"/>
                  <a:t>Relatively poorly understood at all levels of the system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dirty="0" smtClean="0"/>
                  <a:t>Very time consuming and often </a:t>
                </a:r>
                <a:r>
                  <a:rPr lang="en-US" dirty="0"/>
                  <a:t>a</a:t>
                </a:r>
                <a:r>
                  <a:rPr lang="en-US" dirty="0" smtClean="0"/>
                  <a:t>nxiety provoking 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dirty="0" smtClean="0"/>
                  <a:t>Often politicized</a:t>
                </a: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342900" lvl="0" indent="-342900">
                  <a:buFont typeface="Arial" pitchFamily="34" charset="0"/>
                  <a:buChar char="•"/>
                </a:pPr>
                <a:endParaRPr lang="en-US" sz="2400" dirty="0" smtClean="0"/>
              </a:p>
              <a:p>
                <a:pPr marL="342900" lvl="0" indent="-3429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endParaRPr lang="en-US" sz="2200" kern="1200" dirty="0" smtClean="0"/>
              </a:p>
              <a:p>
                <a:pPr marL="342900" lvl="0" indent="-342900" algn="l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endParaRPr lang="en-US" sz="2200" kern="1200" dirty="0" smtClean="0"/>
              </a:p>
            </p:txBody>
          </p:sp>
        </p:grpSp>
      </p:grpSp>
      <p:grpSp>
        <p:nvGrpSpPr>
          <p:cNvPr id="9" name="Group 9"/>
          <p:cNvGrpSpPr/>
          <p:nvPr/>
        </p:nvGrpSpPr>
        <p:grpSpPr>
          <a:xfrm>
            <a:off x="145293" y="1262015"/>
            <a:ext cx="1714500" cy="5111347"/>
            <a:chOff x="-6596" y="87598"/>
            <a:chExt cx="952500" cy="3352725"/>
          </a:xfrm>
        </p:grpSpPr>
        <p:sp>
          <p:nvSpPr>
            <p:cNvPr id="14" name="Right Arrow 13"/>
            <p:cNvSpPr/>
            <p:nvPr/>
          </p:nvSpPr>
          <p:spPr>
            <a:xfrm rot="16200000">
              <a:off x="-1206709" y="1287711"/>
              <a:ext cx="3352725" cy="952500"/>
            </a:xfrm>
            <a:prstGeom prst="rightArrow">
              <a:avLst>
                <a:gd name="adj1" fmla="val 49830"/>
                <a:gd name="adj2" fmla="val 60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ight Arrow 4"/>
            <p:cNvSpPr/>
            <p:nvPr/>
          </p:nvSpPr>
          <p:spPr>
            <a:xfrm rot="16200000">
              <a:off x="-1056157" y="1655022"/>
              <a:ext cx="3064814" cy="4746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tx1"/>
                  </a:solidFill>
                </a:rPr>
                <a:t>Collection of student data</a:t>
              </a:r>
              <a:endParaRPr lang="en-US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591307" y="1305053"/>
            <a:ext cx="1714501" cy="5033744"/>
            <a:chOff x="6794508" y="1080843"/>
            <a:chExt cx="952500" cy="3352725"/>
          </a:xfrm>
        </p:grpSpPr>
        <p:sp>
          <p:nvSpPr>
            <p:cNvPr id="12" name="Right Arrow 11"/>
            <p:cNvSpPr/>
            <p:nvPr/>
          </p:nvSpPr>
          <p:spPr>
            <a:xfrm rot="5400000">
              <a:off x="5594395" y="2280956"/>
              <a:ext cx="3352725" cy="952500"/>
            </a:xfrm>
            <a:prstGeom prst="rightArrow">
              <a:avLst>
                <a:gd name="adj1" fmla="val 49830"/>
                <a:gd name="adj2" fmla="val 6066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ight Arrow 6"/>
            <p:cNvSpPr/>
            <p:nvPr/>
          </p:nvSpPr>
          <p:spPr>
            <a:xfrm rot="5400000">
              <a:off x="5618152" y="2516744"/>
              <a:ext cx="3289332" cy="4746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tx1"/>
                  </a:solidFill>
                </a:rPr>
                <a:t>Productive and effective use of data</a:t>
              </a:r>
              <a:endParaRPr lang="en-US" kern="12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496328" y="6384926"/>
            <a:ext cx="1561963" cy="365125"/>
          </a:xfrm>
        </p:spPr>
        <p:txBody>
          <a:bodyPr/>
          <a:lstStyle/>
          <a:p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Lesaux et al</a:t>
            </a:r>
            <a:endParaRPr lang="en-US" sz="12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1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50473"/>
            <a:ext cx="8455025" cy="801688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Why Does Early Learning Assessment Matter?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6650"/>
            <a:ext cx="8297863" cy="41592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1950" dirty="0" smtClean="0"/>
              <a:t>	Research shows that children who are not proficient by the end of 3</a:t>
            </a:r>
            <a:r>
              <a:rPr lang="en-US" sz="1950" baseline="30000" dirty="0" smtClean="0"/>
              <a:t>rd</a:t>
            </a:r>
            <a:r>
              <a:rPr lang="en-US" sz="1950" dirty="0" smtClean="0"/>
              <a:t> grade are:</a:t>
            </a:r>
          </a:p>
          <a:p>
            <a:pPr>
              <a:buFont typeface="Arial" charset="0"/>
              <a:buChar char="•"/>
              <a:defRPr/>
            </a:pPr>
            <a:r>
              <a:rPr lang="en-US" sz="1950" b="0" dirty="0" smtClean="0"/>
              <a:t>More likely to drop out of school</a:t>
            </a:r>
          </a:p>
          <a:p>
            <a:pPr>
              <a:buFont typeface="Arial" charset="0"/>
              <a:buChar char="•"/>
              <a:defRPr/>
            </a:pPr>
            <a:r>
              <a:rPr lang="en-US" sz="1950" b="0" dirty="0" smtClean="0"/>
              <a:t>Less likely to graduate from high school</a:t>
            </a:r>
          </a:p>
          <a:p>
            <a:pPr>
              <a:buFont typeface="Arial" charset="0"/>
              <a:buChar char="•"/>
              <a:defRPr/>
            </a:pPr>
            <a:r>
              <a:rPr lang="en-US" sz="1950" b="0" dirty="0" smtClean="0"/>
              <a:t>More likely be to earn low wages as an adult, furthering the challenge of intergenerational poverty; and</a:t>
            </a:r>
          </a:p>
          <a:p>
            <a:pPr>
              <a:buFont typeface="Arial" charset="0"/>
              <a:buChar char="•"/>
              <a:defRPr/>
            </a:pPr>
            <a:r>
              <a:rPr lang="en-US" sz="1950" b="0" dirty="0" smtClean="0"/>
              <a:t>Less likely to be successful in the global economy.</a:t>
            </a:r>
          </a:p>
          <a:p>
            <a:pPr>
              <a:buFont typeface="Arial" charset="0"/>
              <a:buChar char="•"/>
              <a:defRPr/>
            </a:pPr>
            <a:endParaRPr lang="en-US" sz="1950" b="0" dirty="0" smtClean="0"/>
          </a:p>
          <a:p>
            <a:pPr>
              <a:buNone/>
              <a:defRPr/>
            </a:pPr>
            <a:r>
              <a:rPr lang="en-US" sz="1950" b="0" dirty="0" smtClean="0"/>
              <a:t>	</a:t>
            </a:r>
            <a:endParaRPr lang="en-US" sz="195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DC8E9-65BF-485B-930B-2EB3C26FDB4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711196" y="5764214"/>
            <a:ext cx="7580312" cy="242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200" b="0" i="1" dirty="0" smtClean="0">
                <a:latin typeface="+mn-lt"/>
                <a:cs typeface="Arial" charset="0"/>
              </a:rPr>
              <a:t>Sources: Annie E. Casey Foundation; Campaign for Grade Level 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14338" y="-188537"/>
            <a:ext cx="7734300" cy="133860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Grade 3 MCAS Performance - English Language Arts  </a:t>
            </a:r>
            <a:r>
              <a:rPr lang="en-US" sz="1600" dirty="0" smtClean="0">
                <a:solidFill>
                  <a:srgbClr val="002060"/>
                </a:solidFill>
              </a:rPr>
              <a:t>% proficient or higher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B70C2-FABA-4FA6-8EEF-8A58A321F04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6.7|33.8|5.9|9.1|14.1"/>
</p:tagLst>
</file>

<file path=ppt/theme/theme1.xml><?xml version="1.0" encoding="utf-8"?>
<a:theme xmlns:a="http://schemas.openxmlformats.org/drawingml/2006/main" name="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EEC Template</Template>
  <TotalTime>4380</TotalTime>
  <Words>1667</Words>
  <Application>Microsoft Office PowerPoint</Application>
  <PresentationFormat>On-screen Show (4:3)</PresentationFormat>
  <Paragraphs>363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Blank EEC Template</vt:lpstr>
      <vt:lpstr>Custom Design</vt:lpstr>
      <vt:lpstr>  Massachusetts Landscape:  Early Learning Screening and Formative Assessment     </vt:lpstr>
      <vt:lpstr>Background</vt:lpstr>
      <vt:lpstr>Comprehensive Birth to Third Grade Agenda Components</vt:lpstr>
      <vt:lpstr>Why Focus on Building a Robust Assessment System?</vt:lpstr>
      <vt:lpstr>Recipe for A Strong Assessment System:  Universal Measures</vt:lpstr>
      <vt:lpstr>Early Learning Assessment System Framework </vt:lpstr>
      <vt:lpstr>The Climate of Assessment</vt:lpstr>
      <vt:lpstr>Why Does Early Learning Assessment Matter? </vt:lpstr>
      <vt:lpstr>    Grade 3 MCAS Performance - English Language Arts  % proficient or higher  </vt:lpstr>
      <vt:lpstr>Grade 3 MCAS Performance – Math  % proficient or higher  </vt:lpstr>
      <vt:lpstr>Why Does Early Learning Assessment Matter?</vt:lpstr>
      <vt:lpstr>Slide 12</vt:lpstr>
      <vt:lpstr>Slide 13</vt:lpstr>
      <vt:lpstr>Early Learning Assessment System Framework </vt:lpstr>
      <vt:lpstr>Early Learning Assessment Practices in Other States</vt:lpstr>
      <vt:lpstr>Slide 16</vt:lpstr>
      <vt:lpstr>Slide 17</vt:lpstr>
      <vt:lpstr>Slide 18</vt:lpstr>
      <vt:lpstr>APPENDICES</vt:lpstr>
      <vt:lpstr>Names of Acronyms for Screening and Assessment Tools</vt:lpstr>
      <vt:lpstr>References</vt:lpstr>
      <vt:lpstr>Additional Sources of Information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2014-07-22T19:51:03Z</dcterms:created>
  <dc:creator>EEC,</dc:creator>
  <dc:description>Edited project list on slide 7 -- Proposed Bond IV Projects.</dc:description>
  <lastModifiedBy>EEC,</lastModifiedBy>
  <lastPrinted>2011-02-28T13:39:27Z</lastPrinted>
  <dcterms:modified xsi:type="dcterms:W3CDTF">2016-03-23T13:40:51Z</dcterms:modified>
  <revision>433</revision>
  <dc:title>Title Date</dc:title>
</coreProperties>
</file>