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29"/>
  </p:notesMasterIdLst>
  <p:sldIdLst>
    <p:sldId id="2145705858" r:id="rId5"/>
    <p:sldId id="1187" r:id="rId6"/>
    <p:sldId id="1181" r:id="rId7"/>
    <p:sldId id="1180" r:id="rId8"/>
    <p:sldId id="1172" r:id="rId9"/>
    <p:sldId id="300" r:id="rId10"/>
    <p:sldId id="1165" r:id="rId11"/>
    <p:sldId id="1193" r:id="rId12"/>
    <p:sldId id="1188" r:id="rId13"/>
    <p:sldId id="1197" r:id="rId14"/>
    <p:sldId id="1182" r:id="rId15"/>
    <p:sldId id="1196" r:id="rId16"/>
    <p:sldId id="1166" r:id="rId17"/>
    <p:sldId id="1189" r:id="rId18"/>
    <p:sldId id="1198" r:id="rId19"/>
    <p:sldId id="1194" r:id="rId20"/>
    <p:sldId id="2145705751" r:id="rId21"/>
    <p:sldId id="2145705776" r:id="rId22"/>
    <p:sldId id="2145705856" r:id="rId23"/>
    <p:sldId id="2145705855" r:id="rId24"/>
    <p:sldId id="2145705773" r:id="rId25"/>
    <p:sldId id="2145705786" r:id="rId26"/>
    <p:sldId id="2145705787" r:id="rId27"/>
    <p:sldId id="214570585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F5CF0A-1CEE-E50F-D6E6-22FA634165DA}" name="Mashmasarmi, Syenna (EEA)" initials="MS" userId="S::syenna.mashmasarmi@mass.gov::ba451d3e-6622-49ec-8d0a-ec71ba4a0d4b" providerId="AD"/>
  <p188:author id="{B182E319-B80A-984A-6CC4-A12122F94EF8}" name="Goniea, Emily (EEA)" initials="GE" userId="S::emily.goniea@mass.gov::7f631a87-df4e-4797-bf00-33ffb8ef5074" providerId="AD"/>
  <p188:author id="{CA732447-B0A4-279E-0B09-D383045B92FC}" name="Runsten, Kara (EEA)" initials="KR" userId="S::Kara.Runsten@mass.gov::6460a0ac-789b-4644-8691-637a1214a579" providerId="AD"/>
  <p188:author id="{6FF5024E-949E-EA22-8E6E-D81F47F30E25}" name="Goniea, Emily (EEA)" initials="EG" userId="S::Emily.Goniea@mass.gov::7f631a87-df4e-4797-bf00-33ffb8ef5074" providerId="AD"/>
  <p188:author id="{AA404067-57F0-3D1D-EFFB-8B0E35F95C2C}" name="Robertson, Marissa (EEA)" initials="MR" userId="S::Marissa.Robertson2@mass.gov::51d27253-c00d-494b-81bf-98c29ab8bef1" providerId="AD"/>
  <p188:author id="{79D02F82-1FBD-D66F-1FE4-8FE7E289E628}" name="Hinkley, William (EEA)" initials="WH" userId="S::william.hinkley@mass.gov::7d0cb047-5df7-4acd-aed9-faa79c7679ea" providerId="AD"/>
  <p188:author id="{92E9D69C-0F94-E1EE-DDA7-DF8050A84D4A}" name="Dimino, Hilary M (EEA)" initials="D(" userId="S::hilary.m.dimino@mass.gov::df43f537-10ee-42c4-a8bd-0d4974123f3a" providerId="AD"/>
  <p188:author id="{4E3E1CA5-72E4-C61D-F117-9B7E9787F1FE}" name="Bulens, Nicholas (EEA)" initials="BN" userId="S::nicholas.bulens2@mass.gov::9ef2a1a7-6cd2-4d5a-9c99-dff774fe04c4" providerId="AD"/>
  <p188:author id="{600788AD-461D-54BE-8648-9FFA0E806CD5}" name="Stone, Oleander (EEA)" initials="SO" userId="S::oleander.stone@mass.gov::d271f059-3b36-4b78-a02d-6f36aff38743" providerId="AD"/>
  <p188:author id="{DAA387C0-299F-50A5-C2C6-E0A256C6B493}" name="Mansfield, Mia (EEA)" initials="MM" userId="S::mia.mansfield@mass.gov::ba538f1c-b24d-4809-a461-5d084bdb2c38" providerId="AD"/>
  <p188:author id="{0B3651CE-DDC6-21D8-5BCE-98A214F0E78F}" name="Runsten, Kara (EEA)" initials="RK" userId="S::kara.runsten@mass.gov::6460a0ac-789b-4644-8691-637a1214a579" providerId="AD"/>
  <p188:author id="{71EBE5E5-FC51-FA61-4B71-B624ED216535}" name="Sparacino, Holden (FWE)" initials="HS" userId="S::Holden.Sparacino@mass.gov::7dd4b67a-6607-405d-8dde-c841810cd969" providerId="AD"/>
  <p188:author id="{7D685DF2-2172-B7DB-8F91-C66346DB57CE}" name="Robertson, Marissa (EEA)" initials="RM" userId="S::marissa.robertson2@mass.gov::51d27253-c00d-494b-81bf-98c29ab8bef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DBF"/>
    <a:srgbClr val="0063BF"/>
    <a:srgbClr val="0C6DC7"/>
    <a:srgbClr val="2480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4B5560-643B-4AFE-9F54-F55BE0085AE5}" v="61" dt="2026-01-28T15:48:27.659"/>
    <p1510:client id="{8F459E91-5499-74D7-085B-FAAE1BE9311B}" v="153" dt="2026-01-27T17:46:44.1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p:cViewPr varScale="1">
        <p:scale>
          <a:sx n="56" d="100"/>
          <a:sy n="56" d="100"/>
        </p:scale>
        <p:origin x="97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95012-3309-49DB-9ACF-5C913167D499}" type="datetimeFigureOut">
              <a:rPr lang="en-US" smtClean="0"/>
              <a:t>1/30/2026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E59BB-6179-4BBB-9B38-84295EE64412}" type="slidenum">
              <a:rPr lang="en-US" smtClean="0"/>
              <a:t>‹#›</a:t>
            </a:fld>
            <a:endParaRPr lang="en-US"/>
          </a:p>
        </p:txBody>
      </p:sp>
    </p:spTree>
    <p:extLst>
      <p:ext uri="{BB962C8B-B14F-4D97-AF65-F5344CB8AC3E}">
        <p14:creationId xmlns:p14="http://schemas.microsoft.com/office/powerpoint/2010/main" val="3375409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7D0E59BB-6179-4BBB-9B38-84295EE64412}" type="slidenum">
              <a:rPr lang="en-US" smtClean="0"/>
              <a:t>2</a:t>
            </a:fld>
            <a:endParaRPr lang="en-US"/>
          </a:p>
        </p:txBody>
      </p:sp>
    </p:spTree>
    <p:extLst>
      <p:ext uri="{BB962C8B-B14F-4D97-AF65-F5344CB8AC3E}">
        <p14:creationId xmlns:p14="http://schemas.microsoft.com/office/powerpoint/2010/main" val="665423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7D0E59BB-6179-4BBB-9B38-84295EE64412}" type="slidenum">
              <a:rPr lang="en-US" smtClean="0"/>
              <a:t>13</a:t>
            </a:fld>
            <a:endParaRPr lang="en-US"/>
          </a:p>
        </p:txBody>
      </p:sp>
    </p:spTree>
    <p:extLst>
      <p:ext uri="{BB962C8B-B14F-4D97-AF65-F5344CB8AC3E}">
        <p14:creationId xmlns:p14="http://schemas.microsoft.com/office/powerpoint/2010/main" val="2791351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7D0E59BB-6179-4BBB-9B38-84295EE64412}" type="slidenum">
              <a:rPr lang="en-US" smtClean="0"/>
              <a:t>14</a:t>
            </a:fld>
            <a:endParaRPr lang="en-US"/>
          </a:p>
        </p:txBody>
      </p:sp>
    </p:spTree>
    <p:extLst>
      <p:ext uri="{BB962C8B-B14F-4D97-AF65-F5344CB8AC3E}">
        <p14:creationId xmlns:p14="http://schemas.microsoft.com/office/powerpoint/2010/main" val="2150504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a:buNone/>
            </a:pPr>
            <a:endParaRPr lang="en-US" dirty="0">
              <a:solidFill>
                <a:srgbClr val="000000"/>
              </a:solidFill>
            </a:endParaRPr>
          </a:p>
          <a:p>
            <a:pPr marL="285750" indent="-285750">
              <a:buFont typeface="Calibri,Sans-Serif"/>
              <a:buChar char="-"/>
            </a:pPr>
            <a:endParaRPr lang="en-US" dirty="0">
              <a:solidFill>
                <a:srgbClr val="444444"/>
              </a:solidFill>
            </a:endParaRPr>
          </a:p>
          <a:p>
            <a:pPr marL="285750" indent="-285750">
              <a:buFont typeface="Calibri"/>
              <a:buChar char="-"/>
            </a:pP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7D0E59BB-6179-4BBB-9B38-84295EE64412}" type="slidenum">
              <a:rPr lang="en-US" smtClean="0"/>
              <a:t>16</a:t>
            </a:fld>
            <a:endParaRPr lang="en-US"/>
          </a:p>
        </p:txBody>
      </p:sp>
    </p:spTree>
    <p:extLst>
      <p:ext uri="{BB962C8B-B14F-4D97-AF65-F5344CB8AC3E}">
        <p14:creationId xmlns:p14="http://schemas.microsoft.com/office/powerpoint/2010/main" val="3679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59591-AF01-4B53-894A-A8280006C71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9977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59591-AF01-4B53-894A-A8280006C71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2103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73DF6-9730-8125-FD87-25AE980513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2E541-C9AE-27B0-CD84-27E5E5DBC3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F30E5-9EA3-57A1-C9FF-C0D283D4D8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44C8B3-901B-1409-8D04-E60DEB7139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59591-AF01-4B53-894A-A8280006C71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7565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E339C-120F-FDF9-6F44-DA7D9704CC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A8C2BC-CDE7-D28B-2F69-7DAEE34A98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C34027-998E-26C2-1A0B-D9A9065A8F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3B99000-3BBE-D1E6-F73C-F0D121E135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59591-AF01-4B53-894A-A8280006C71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5511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ED487-F16D-204E-8F49-A6DA5B7AAF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0B87FE-8C41-D8EC-2AEF-4A5026B6AC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E6A3BA-AAE0-11CE-876A-1E143E48B6F5}"/>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C8C1A534-31D6-380E-4290-08F5E24FABF8}"/>
              </a:ext>
            </a:extLst>
          </p:cNvPr>
          <p:cNvSpPr>
            <a:spLocks noGrp="1"/>
          </p:cNvSpPr>
          <p:nvPr>
            <p:ph type="sldNum" sz="quarter" idx="5"/>
          </p:nvPr>
        </p:nvSpPr>
        <p:spPr/>
        <p:txBody>
          <a:bodyPr/>
          <a:lstStyle/>
          <a:p>
            <a:fld id="{7D0E59BB-6179-4BBB-9B38-84295EE64412}" type="slidenum">
              <a:rPr lang="en-US" smtClean="0"/>
              <a:t>24</a:t>
            </a:fld>
            <a:endParaRPr lang="en-US"/>
          </a:p>
        </p:txBody>
      </p:sp>
    </p:spTree>
    <p:extLst>
      <p:ext uri="{BB962C8B-B14F-4D97-AF65-F5344CB8AC3E}">
        <p14:creationId xmlns:p14="http://schemas.microsoft.com/office/powerpoint/2010/main" val="2489221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7D0E59BB-6179-4BBB-9B38-84295EE64412}" type="slidenum">
              <a:rPr lang="en-US" smtClean="0"/>
              <a:t>3</a:t>
            </a:fld>
            <a:endParaRPr lang="en-US"/>
          </a:p>
        </p:txBody>
      </p:sp>
    </p:spTree>
    <p:extLst>
      <p:ext uri="{BB962C8B-B14F-4D97-AF65-F5344CB8AC3E}">
        <p14:creationId xmlns:p14="http://schemas.microsoft.com/office/powerpoint/2010/main" val="4083189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7D0E59BB-6179-4BBB-9B38-84295EE64412}" type="slidenum">
              <a:rPr lang="en-US" smtClean="0"/>
              <a:t>4</a:t>
            </a:fld>
            <a:endParaRPr lang="en-US"/>
          </a:p>
        </p:txBody>
      </p:sp>
    </p:spTree>
    <p:extLst>
      <p:ext uri="{BB962C8B-B14F-4D97-AF65-F5344CB8AC3E}">
        <p14:creationId xmlns:p14="http://schemas.microsoft.com/office/powerpoint/2010/main" val="3777851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7D0E59BB-6179-4BBB-9B38-84295EE64412}" type="slidenum">
              <a:rPr lang="en-US" smtClean="0"/>
              <a:t>5</a:t>
            </a:fld>
            <a:endParaRPr lang="en-US"/>
          </a:p>
        </p:txBody>
      </p:sp>
    </p:spTree>
    <p:extLst>
      <p:ext uri="{BB962C8B-B14F-4D97-AF65-F5344CB8AC3E}">
        <p14:creationId xmlns:p14="http://schemas.microsoft.com/office/powerpoint/2010/main" val="994157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146A2-94EE-8555-E1BF-51BA9155BCEC}"/>
              </a:ext>
            </a:extLst>
          </p:cNvPr>
          <p:cNvSpPr>
            <a:spLocks noGrp="1" noRot="1" noChangeAspect="1"/>
          </p:cNvSpPr>
          <p:nvPr>
            <p:ph type="sldImg"/>
          </p:nvPr>
        </p:nvSpPr>
        <p:spPr>
          <a:xfrm>
            <a:off x="2314575" y="527050"/>
            <a:ext cx="4679950" cy="2633663"/>
          </a:xfrm>
        </p:spPr>
      </p:sp>
      <p:sp>
        <p:nvSpPr>
          <p:cNvPr id="3" name="Notes Placeholder 2">
            <a:extLst>
              <a:ext uri="{FF2B5EF4-FFF2-40B4-BE49-F238E27FC236}">
                <a16:creationId xmlns:a16="http://schemas.microsoft.com/office/drawing/2014/main" id="{575528D5-0034-27C9-C4BE-CE08884784C9}"/>
              </a:ext>
            </a:extLst>
          </p:cNvPr>
          <p:cNvSpPr txBox="1">
            <a:spLocks noGrp="1"/>
          </p:cNvSpPr>
          <p:nvPr>
            <p:ph type="body" sz="quarter" idx="1"/>
          </p:nvPr>
        </p:nvSpPr>
        <p:spPr/>
        <p:txBody>
          <a:bodyPr/>
          <a:lstStyle/>
          <a:p>
            <a:pPr lvl="0"/>
            <a:endParaRPr lang="en-US" dirty="0"/>
          </a:p>
        </p:txBody>
      </p:sp>
      <p:sp>
        <p:nvSpPr>
          <p:cNvPr id="4" name="Slide Number Placeholder 3">
            <a:extLst>
              <a:ext uri="{FF2B5EF4-FFF2-40B4-BE49-F238E27FC236}">
                <a16:creationId xmlns:a16="http://schemas.microsoft.com/office/drawing/2014/main" id="{35A8C6FB-38A9-D625-B82B-12BCB5595AFA}"/>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F32E0FE-3614-4093-B9C4-4447DEE048CC}" type="slidenum">
              <a:t>6</a:t>
            </a:fld>
            <a:endParaRPr lang="en-US" sz="1200" b="0" i="0" u="none" strike="noStrike" kern="1200" cap="none" spc="0" baseline="0">
              <a:solidFill>
                <a:srgbClr val="000000"/>
              </a:solidFill>
              <a:uFillTx/>
              <a:latin typeface="Apto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53C2B-C688-42C4-BD25-2B32EC2402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E7026E-C9EB-0519-5642-1E5D6D508DF5}"/>
              </a:ext>
            </a:extLst>
          </p:cNvPr>
          <p:cNvSpPr>
            <a:spLocks noGrp="1" noRot="1" noChangeAspect="1"/>
          </p:cNvSpPr>
          <p:nvPr>
            <p:ph type="sldImg"/>
          </p:nvPr>
        </p:nvSpPr>
        <p:spPr>
          <a:xfrm>
            <a:off x="2314575" y="527050"/>
            <a:ext cx="4679950" cy="2633663"/>
          </a:xfrm>
        </p:spPr>
      </p:sp>
      <p:sp>
        <p:nvSpPr>
          <p:cNvPr id="3" name="Notes Placeholder 2">
            <a:extLst>
              <a:ext uri="{FF2B5EF4-FFF2-40B4-BE49-F238E27FC236}">
                <a16:creationId xmlns:a16="http://schemas.microsoft.com/office/drawing/2014/main" id="{498F7B62-71D2-ABFF-FB0D-376E40227E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D105CD-D03D-9058-42A9-039438D97392}"/>
              </a:ext>
            </a:extLst>
          </p:cNvPr>
          <p:cNvSpPr>
            <a:spLocks noGrp="1"/>
          </p:cNvSpPr>
          <p:nvPr>
            <p:ph type="sldNum" sz="quarter" idx="5"/>
          </p:nvPr>
        </p:nvSpPr>
        <p:spPr/>
        <p:txBody>
          <a:bodyPr/>
          <a:lstStyle/>
          <a:p>
            <a:pPr>
              <a:defRPr/>
            </a:pPr>
            <a:fld id="{24B9F705-2773-4D34-A91B-637594787510}" type="slidenum">
              <a:rPr lang="en-US" smtClean="0"/>
              <a:pPr>
                <a:defRPr/>
              </a:pPr>
              <a:t>7</a:t>
            </a:fld>
            <a:endParaRPr lang="en-US"/>
          </a:p>
        </p:txBody>
      </p:sp>
    </p:spTree>
    <p:extLst>
      <p:ext uri="{BB962C8B-B14F-4D97-AF65-F5344CB8AC3E}">
        <p14:creationId xmlns:p14="http://schemas.microsoft.com/office/powerpoint/2010/main" val="1603688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7D0E59BB-6179-4BBB-9B38-84295EE64412}" type="slidenum">
              <a:rPr lang="en-US" smtClean="0"/>
              <a:t>9</a:t>
            </a:fld>
            <a:endParaRPr lang="en-US"/>
          </a:p>
        </p:txBody>
      </p:sp>
    </p:spTree>
    <p:extLst>
      <p:ext uri="{BB962C8B-B14F-4D97-AF65-F5344CB8AC3E}">
        <p14:creationId xmlns:p14="http://schemas.microsoft.com/office/powerpoint/2010/main" val="1181996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7D0E59BB-6179-4BBB-9B38-84295EE64412}" type="slidenum">
              <a:rPr lang="en-US" smtClean="0"/>
              <a:t>11</a:t>
            </a:fld>
            <a:endParaRPr lang="en-US"/>
          </a:p>
        </p:txBody>
      </p:sp>
    </p:spTree>
    <p:extLst>
      <p:ext uri="{BB962C8B-B14F-4D97-AF65-F5344CB8AC3E}">
        <p14:creationId xmlns:p14="http://schemas.microsoft.com/office/powerpoint/2010/main" val="682757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E59BB-6179-4BBB-9B38-84295EE64412}" type="slidenum">
              <a:rPr lang="en-US" smtClean="0"/>
              <a:t>12</a:t>
            </a:fld>
            <a:endParaRPr lang="en-US"/>
          </a:p>
        </p:txBody>
      </p:sp>
    </p:spTree>
    <p:extLst>
      <p:ext uri="{BB962C8B-B14F-4D97-AF65-F5344CB8AC3E}">
        <p14:creationId xmlns:p14="http://schemas.microsoft.com/office/powerpoint/2010/main" val="1615881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em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oleObject" Target="../embeddings/oleObject1.bin"/><Relationship Id="rId5" Type="http://schemas.openxmlformats.org/officeDocument/2006/relationships/slideMaster" Target="../slideMasters/slideMaster1.xml"/><Relationship Id="rId4" Type="http://schemas.openxmlformats.org/officeDocument/2006/relationships/tags" Target="../tags/tag4.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1.em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oleObject" Target="../embeddings/oleObject1.bin"/><Relationship Id="rId5" Type="http://schemas.openxmlformats.org/officeDocument/2006/relationships/slideMaster" Target="../slideMasters/slideMaster1.xml"/><Relationship Id="rId4" Type="http://schemas.openxmlformats.org/officeDocument/2006/relationships/tags" Target="../tags/tag8.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3.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40C34-60A7-3134-C0BB-ABC0E75EE0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DE2B87-6F35-146A-EF05-9D5BC9AAF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13FC66-6CDC-6766-1A20-1A716F823438}"/>
              </a:ext>
            </a:extLst>
          </p:cNvPr>
          <p:cNvSpPr>
            <a:spLocks noGrp="1"/>
          </p:cNvSpPr>
          <p:nvPr>
            <p:ph type="dt" sz="half" idx="10"/>
          </p:nvPr>
        </p:nvSpPr>
        <p:spPr/>
        <p:txBody>
          <a:bodyPr/>
          <a:lstStyle/>
          <a:p>
            <a:fld id="{BF0410D4-C8BD-409F-9D9E-182E062B75ED}" type="datetimeFigureOut">
              <a:rPr lang="en-US" smtClean="0"/>
              <a:t>1/30/2026</a:t>
            </a:fld>
            <a:endParaRPr lang="en-US"/>
          </a:p>
        </p:txBody>
      </p:sp>
      <p:sp>
        <p:nvSpPr>
          <p:cNvPr id="5" name="Footer Placeholder 4">
            <a:extLst>
              <a:ext uri="{FF2B5EF4-FFF2-40B4-BE49-F238E27FC236}">
                <a16:creationId xmlns:a16="http://schemas.microsoft.com/office/drawing/2014/main" id="{B67CB69B-4D46-1ABC-E958-8F1F25ADA2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11A76-60E2-66CD-6441-E4CFEC97EE6B}"/>
              </a:ext>
            </a:extLst>
          </p:cNvPr>
          <p:cNvSpPr>
            <a:spLocks noGrp="1"/>
          </p:cNvSpPr>
          <p:nvPr>
            <p:ph type="sldNum" sz="quarter" idx="12"/>
          </p:nvPr>
        </p:nvSpPr>
        <p:spPr/>
        <p:txBody>
          <a:bodyPr/>
          <a:lstStyle/>
          <a:p>
            <a:fld id="{B2360F9C-91DA-40A4-9114-9A71E71F1A63}" type="slidenum">
              <a:rPr lang="en-US" smtClean="0"/>
              <a:t>‹#›</a:t>
            </a:fld>
            <a:endParaRPr lang="en-US"/>
          </a:p>
        </p:txBody>
      </p:sp>
    </p:spTree>
    <p:extLst>
      <p:ext uri="{BB962C8B-B14F-4D97-AF65-F5344CB8AC3E}">
        <p14:creationId xmlns:p14="http://schemas.microsoft.com/office/powerpoint/2010/main" val="2857651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76A3F-F6A4-9B22-9E0A-6C2C3D84F2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2B6536-F37A-38E8-6AE9-6AF1D6A872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3991B6-6FC4-49A1-C5AF-107A256D1D60}"/>
              </a:ext>
            </a:extLst>
          </p:cNvPr>
          <p:cNvSpPr>
            <a:spLocks noGrp="1"/>
          </p:cNvSpPr>
          <p:nvPr>
            <p:ph type="dt" sz="half" idx="10"/>
          </p:nvPr>
        </p:nvSpPr>
        <p:spPr/>
        <p:txBody>
          <a:bodyPr/>
          <a:lstStyle/>
          <a:p>
            <a:fld id="{BF0410D4-C8BD-409F-9D9E-182E062B75ED}" type="datetimeFigureOut">
              <a:rPr lang="en-US" smtClean="0"/>
              <a:t>1/30/2026</a:t>
            </a:fld>
            <a:endParaRPr lang="en-US"/>
          </a:p>
        </p:txBody>
      </p:sp>
      <p:sp>
        <p:nvSpPr>
          <p:cNvPr id="5" name="Footer Placeholder 4">
            <a:extLst>
              <a:ext uri="{FF2B5EF4-FFF2-40B4-BE49-F238E27FC236}">
                <a16:creationId xmlns:a16="http://schemas.microsoft.com/office/drawing/2014/main" id="{612AD5F8-429C-0D20-FDEA-5CA1C8BE6A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3BD7E-417C-3E38-3EAE-5FCBA93B73A7}"/>
              </a:ext>
            </a:extLst>
          </p:cNvPr>
          <p:cNvSpPr>
            <a:spLocks noGrp="1"/>
          </p:cNvSpPr>
          <p:nvPr>
            <p:ph type="sldNum" sz="quarter" idx="12"/>
          </p:nvPr>
        </p:nvSpPr>
        <p:spPr/>
        <p:txBody>
          <a:bodyPr/>
          <a:lstStyle/>
          <a:p>
            <a:fld id="{B2360F9C-91DA-40A4-9114-9A71E71F1A63}" type="slidenum">
              <a:rPr lang="en-US" smtClean="0"/>
              <a:t>‹#›</a:t>
            </a:fld>
            <a:endParaRPr lang="en-US"/>
          </a:p>
        </p:txBody>
      </p:sp>
    </p:spTree>
    <p:extLst>
      <p:ext uri="{BB962C8B-B14F-4D97-AF65-F5344CB8AC3E}">
        <p14:creationId xmlns:p14="http://schemas.microsoft.com/office/powerpoint/2010/main" val="2733099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89CE2E-1591-53D1-87F4-2D2CB8A93A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B6B824-7F10-3FED-2B82-B5138329DB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36261-2807-865C-AF65-AC3B504A3E1B}"/>
              </a:ext>
            </a:extLst>
          </p:cNvPr>
          <p:cNvSpPr>
            <a:spLocks noGrp="1"/>
          </p:cNvSpPr>
          <p:nvPr>
            <p:ph type="dt" sz="half" idx="10"/>
          </p:nvPr>
        </p:nvSpPr>
        <p:spPr/>
        <p:txBody>
          <a:bodyPr/>
          <a:lstStyle/>
          <a:p>
            <a:fld id="{BF0410D4-C8BD-409F-9D9E-182E062B75ED}" type="datetimeFigureOut">
              <a:rPr lang="en-US" smtClean="0"/>
              <a:t>1/30/2026</a:t>
            </a:fld>
            <a:endParaRPr lang="en-US"/>
          </a:p>
        </p:txBody>
      </p:sp>
      <p:sp>
        <p:nvSpPr>
          <p:cNvPr id="5" name="Footer Placeholder 4">
            <a:extLst>
              <a:ext uri="{FF2B5EF4-FFF2-40B4-BE49-F238E27FC236}">
                <a16:creationId xmlns:a16="http://schemas.microsoft.com/office/drawing/2014/main" id="{2E95F566-DBED-0602-5304-B89C840696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64E4F-A119-3093-2126-B25EA1923A55}"/>
              </a:ext>
            </a:extLst>
          </p:cNvPr>
          <p:cNvSpPr>
            <a:spLocks noGrp="1"/>
          </p:cNvSpPr>
          <p:nvPr>
            <p:ph type="sldNum" sz="quarter" idx="12"/>
          </p:nvPr>
        </p:nvSpPr>
        <p:spPr/>
        <p:txBody>
          <a:bodyPr/>
          <a:lstStyle/>
          <a:p>
            <a:fld id="{B2360F9C-91DA-40A4-9114-9A71E71F1A63}" type="slidenum">
              <a:rPr lang="en-US" smtClean="0"/>
              <a:t>‹#›</a:t>
            </a:fld>
            <a:endParaRPr lang="en-US"/>
          </a:p>
        </p:txBody>
      </p:sp>
    </p:spTree>
    <p:extLst>
      <p:ext uri="{BB962C8B-B14F-4D97-AF65-F5344CB8AC3E}">
        <p14:creationId xmlns:p14="http://schemas.microsoft.com/office/powerpoint/2010/main" val="802404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title, and Two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735"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9">
            <a:extLst>
              <a:ext uri="{FF2B5EF4-FFF2-40B4-BE49-F238E27FC236}">
                <a16:creationId xmlns:a16="http://schemas.microsoft.com/office/drawing/2014/main" id="{D3CB03F8-3FD8-C7CD-0FF1-0432A52AACA4}"/>
              </a:ext>
            </a:extLst>
          </p:cNvPr>
          <p:cNvSpPr>
            <a:spLocks noGrp="1"/>
          </p:cNvSpPr>
          <p:nvPr>
            <p:ph sz="quarter" idx="12"/>
          </p:nvPr>
        </p:nvSpPr>
        <p:spPr>
          <a:xfrm>
            <a:off x="6198489" y="1514475"/>
            <a:ext cx="5438775"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2">
            <a:extLst>
              <a:ext uri="{FF2B5EF4-FFF2-40B4-BE49-F238E27FC236}">
                <a16:creationId xmlns:a16="http://schemas.microsoft.com/office/drawing/2014/main" id="{454CE8EF-B3B7-CDFC-9AF7-EE2F780B20D5}"/>
              </a:ext>
            </a:extLst>
          </p:cNvPr>
          <p:cNvSpPr>
            <a:spLocks noGrp="1"/>
          </p:cNvSpPr>
          <p:nvPr>
            <p:ph type="body" sz="quarter" idx="13"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7" name="Slide Number">
            <a:extLst>
              <a:ext uri="{FF2B5EF4-FFF2-40B4-BE49-F238E27FC236}">
                <a16:creationId xmlns:a16="http://schemas.microsoft.com/office/drawing/2014/main" id="{8824416D-AFE6-08A7-E4B9-0CFE919218ED}"/>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979862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402701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3" imgH="416" progId="TCLayout.ActiveDocument.1">
                  <p:embed/>
                </p:oleObj>
              </mc:Choice>
              <mc:Fallback>
                <p:oleObj name="think-cell Slide" r:id="rId6"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3"/>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itle 1">
            <a:extLst>
              <a:ext uri="{FF2B5EF4-FFF2-40B4-BE49-F238E27FC236}">
                <a16:creationId xmlns:a16="http://schemas.microsoft.com/office/drawing/2014/main" id="{38BBD363-9B0F-4C6C-AEB1-A224173EB797}"/>
              </a:ext>
            </a:extLst>
          </p:cNvPr>
          <p:cNvSpPr>
            <a:spLocks noGrp="1"/>
          </p:cNvSpPr>
          <p:nvPr>
            <p:ph type="title"/>
          </p:nvPr>
        </p:nvSpPr>
        <p:spPr/>
        <p:txBody>
          <a:bodyPr/>
          <a:lstStyle>
            <a:lvl1pPr>
              <a:defRPr sz="2400"/>
            </a:lvl1pPr>
          </a:lstStyle>
          <a:p>
            <a:r>
              <a:rPr lang="en-US"/>
              <a:t>Click to edit Master title style</a:t>
            </a:r>
          </a:p>
        </p:txBody>
      </p:sp>
      <p:sp>
        <p:nvSpPr>
          <p:cNvPr id="10" name="Content Placeholder 9">
            <a:extLst>
              <a:ext uri="{FF2B5EF4-FFF2-40B4-BE49-F238E27FC236}">
                <a16:creationId xmlns:a16="http://schemas.microsoft.com/office/drawing/2014/main" id="{5264D26E-6FA9-ED28-5A65-6241195C2D89}"/>
              </a:ext>
            </a:extLst>
          </p:cNvPr>
          <p:cNvSpPr>
            <a:spLocks noGrp="1"/>
          </p:cNvSpPr>
          <p:nvPr>
            <p:ph sz="quarter" idx="11"/>
          </p:nvPr>
        </p:nvSpPr>
        <p:spPr>
          <a:xfrm>
            <a:off x="554037" y="1514475"/>
            <a:ext cx="11082528" cy="4857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2E21AFB-10B9-74DC-B192-87E6947FA258}"/>
              </a:ext>
            </a:extLst>
          </p:cNvPr>
          <p:cNvSpPr>
            <a:spLocks noGrp="1"/>
          </p:cNvSpPr>
          <p:nvPr>
            <p:ph type="body" sz="quarter" idx="12" hasCustomPrompt="1"/>
          </p:nvPr>
        </p:nvSpPr>
        <p:spPr>
          <a:xfrm>
            <a:off x="554037" y="1101337"/>
            <a:ext cx="11082528" cy="276999"/>
          </a:xfrm>
        </p:spPr>
        <p:txBody>
          <a:bodyPr/>
          <a:lstStyle>
            <a:lvl1pPr marL="0" indent="0">
              <a:buNone/>
              <a:defRPr b="1" i="1">
                <a:solidFill>
                  <a:schemeClr val="accent1"/>
                </a:solidFill>
              </a:defRPr>
            </a:lvl1pPr>
          </a:lstStyle>
          <a:p>
            <a:pPr lvl="0"/>
            <a:r>
              <a:rPr lang="en-US"/>
              <a:t>Click to edit subtitle</a:t>
            </a:r>
          </a:p>
        </p:txBody>
      </p:sp>
      <p:sp>
        <p:nvSpPr>
          <p:cNvPr id="4" name="Slide Number">
            <a:extLst>
              <a:ext uri="{FF2B5EF4-FFF2-40B4-BE49-F238E27FC236}">
                <a16:creationId xmlns:a16="http://schemas.microsoft.com/office/drawing/2014/main" id="{FDB5644E-EE7D-06EC-1B37-CA063FC4E5E3}"/>
              </a:ext>
            </a:extLst>
          </p:cNvPr>
          <p:cNvSpPr>
            <a:spLocks noChangeArrowheads="1"/>
          </p:cNvSpPr>
          <p:nvPr userDrawn="1">
            <p:custDataLst>
              <p:tags r:id="rId4"/>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31903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1482000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6" name="Picture 2" descr="Seal of Massachusetts - Wikipedia">
            <a:extLst>
              <a:ext uri="{FF2B5EF4-FFF2-40B4-BE49-F238E27FC236}">
                <a16:creationId xmlns:a16="http://schemas.microsoft.com/office/drawing/2014/main" id="{80C093E0-C817-4F0A-A377-B08ED9F22A4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1271380" y="65317"/>
            <a:ext cx="845972" cy="84575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a:extLst>
              <a:ext uri="{FF2B5EF4-FFF2-40B4-BE49-F238E27FC236}">
                <a16:creationId xmlns:a16="http://schemas.microsoft.com/office/drawing/2014/main" id="{4A14795E-7C1B-5C31-ACF6-1E34D7B703C2}"/>
              </a:ext>
            </a:extLst>
          </p:cNvPr>
          <p:cNvSpPr>
            <a:spLocks noChangeArrowheads="1"/>
          </p:cNvSpPr>
          <p:nvPr userDrawn="1">
            <p:custDataLst>
              <p:tags r:id="rId3"/>
            </p:custDataLst>
          </p:nvPr>
        </p:nvSpPr>
        <p:spPr bwMode="black">
          <a:xfrm>
            <a:off x="11716610" y="661359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836321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5BB37-5D5B-F3E2-84A2-A8A958AF77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8B56BE-E99F-E74D-2C25-64FFC7B4D2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C0001-9ED0-6626-4820-37572A0D7826}"/>
              </a:ext>
            </a:extLst>
          </p:cNvPr>
          <p:cNvSpPr>
            <a:spLocks noGrp="1"/>
          </p:cNvSpPr>
          <p:nvPr>
            <p:ph type="dt" sz="half" idx="10"/>
          </p:nvPr>
        </p:nvSpPr>
        <p:spPr/>
        <p:txBody>
          <a:bodyPr/>
          <a:lstStyle/>
          <a:p>
            <a:fld id="{BF0410D4-C8BD-409F-9D9E-182E062B75ED}" type="datetimeFigureOut">
              <a:rPr lang="en-US" smtClean="0"/>
              <a:t>1/30/2026</a:t>
            </a:fld>
            <a:endParaRPr lang="en-US"/>
          </a:p>
        </p:txBody>
      </p:sp>
      <p:sp>
        <p:nvSpPr>
          <p:cNvPr id="5" name="Footer Placeholder 4">
            <a:extLst>
              <a:ext uri="{FF2B5EF4-FFF2-40B4-BE49-F238E27FC236}">
                <a16:creationId xmlns:a16="http://schemas.microsoft.com/office/drawing/2014/main" id="{BEBF40A3-D43B-2F16-609F-ABDB4BB1E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4DF01-4FDC-AB01-616C-3A20F4A3461F}"/>
              </a:ext>
            </a:extLst>
          </p:cNvPr>
          <p:cNvSpPr>
            <a:spLocks noGrp="1"/>
          </p:cNvSpPr>
          <p:nvPr>
            <p:ph type="sldNum" sz="quarter" idx="12"/>
          </p:nvPr>
        </p:nvSpPr>
        <p:spPr/>
        <p:txBody>
          <a:bodyPr/>
          <a:lstStyle/>
          <a:p>
            <a:fld id="{B2360F9C-91DA-40A4-9114-9A71E71F1A63}" type="slidenum">
              <a:rPr lang="en-US" smtClean="0"/>
              <a:t>‹#›</a:t>
            </a:fld>
            <a:endParaRPr lang="en-US"/>
          </a:p>
        </p:txBody>
      </p:sp>
    </p:spTree>
    <p:extLst>
      <p:ext uri="{BB962C8B-B14F-4D97-AF65-F5344CB8AC3E}">
        <p14:creationId xmlns:p14="http://schemas.microsoft.com/office/powerpoint/2010/main" val="2090811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15993-48CF-3489-FB6C-FE636E952C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8E734D-64F0-1533-5556-28E83EF301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F85841-4DE2-8AF1-272E-6025F9D63F7B}"/>
              </a:ext>
            </a:extLst>
          </p:cNvPr>
          <p:cNvSpPr>
            <a:spLocks noGrp="1"/>
          </p:cNvSpPr>
          <p:nvPr>
            <p:ph type="dt" sz="half" idx="10"/>
          </p:nvPr>
        </p:nvSpPr>
        <p:spPr/>
        <p:txBody>
          <a:bodyPr/>
          <a:lstStyle/>
          <a:p>
            <a:fld id="{BF0410D4-C8BD-409F-9D9E-182E062B75ED}" type="datetimeFigureOut">
              <a:rPr lang="en-US" smtClean="0"/>
              <a:t>1/30/2026</a:t>
            </a:fld>
            <a:endParaRPr lang="en-US"/>
          </a:p>
        </p:txBody>
      </p:sp>
      <p:sp>
        <p:nvSpPr>
          <p:cNvPr id="5" name="Footer Placeholder 4">
            <a:extLst>
              <a:ext uri="{FF2B5EF4-FFF2-40B4-BE49-F238E27FC236}">
                <a16:creationId xmlns:a16="http://schemas.microsoft.com/office/drawing/2014/main" id="{7A7AC576-B1CE-3645-8D61-4F2A2BF587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67DF92-B7AE-A31E-8838-CBBBC8D946A3}"/>
              </a:ext>
            </a:extLst>
          </p:cNvPr>
          <p:cNvSpPr>
            <a:spLocks noGrp="1"/>
          </p:cNvSpPr>
          <p:nvPr>
            <p:ph type="sldNum" sz="quarter" idx="12"/>
          </p:nvPr>
        </p:nvSpPr>
        <p:spPr/>
        <p:txBody>
          <a:bodyPr/>
          <a:lstStyle/>
          <a:p>
            <a:fld id="{B2360F9C-91DA-40A4-9114-9A71E71F1A63}" type="slidenum">
              <a:rPr lang="en-US" smtClean="0"/>
              <a:t>‹#›</a:t>
            </a:fld>
            <a:endParaRPr lang="en-US"/>
          </a:p>
        </p:txBody>
      </p:sp>
    </p:spTree>
    <p:extLst>
      <p:ext uri="{BB962C8B-B14F-4D97-AF65-F5344CB8AC3E}">
        <p14:creationId xmlns:p14="http://schemas.microsoft.com/office/powerpoint/2010/main" val="3822392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9552C-E07F-2234-8DC5-B25B68027A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D992B6-85E4-2990-3E23-CEDDFB4DCA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81044C-84AE-AA44-EF30-E58C5E9949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78CBD7-CCC1-8A0D-6F3B-93CEAC63EC1A}"/>
              </a:ext>
            </a:extLst>
          </p:cNvPr>
          <p:cNvSpPr>
            <a:spLocks noGrp="1"/>
          </p:cNvSpPr>
          <p:nvPr>
            <p:ph type="dt" sz="half" idx="10"/>
          </p:nvPr>
        </p:nvSpPr>
        <p:spPr/>
        <p:txBody>
          <a:bodyPr/>
          <a:lstStyle/>
          <a:p>
            <a:fld id="{BF0410D4-C8BD-409F-9D9E-182E062B75ED}" type="datetimeFigureOut">
              <a:rPr lang="en-US" smtClean="0"/>
              <a:t>1/30/2026</a:t>
            </a:fld>
            <a:endParaRPr lang="en-US"/>
          </a:p>
        </p:txBody>
      </p:sp>
      <p:sp>
        <p:nvSpPr>
          <p:cNvPr id="6" name="Footer Placeholder 5">
            <a:extLst>
              <a:ext uri="{FF2B5EF4-FFF2-40B4-BE49-F238E27FC236}">
                <a16:creationId xmlns:a16="http://schemas.microsoft.com/office/drawing/2014/main" id="{D7D4AE85-B7C6-70EB-2221-881BBC380F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1867FC-1EA8-C10F-9DFA-5246BFDA6E7B}"/>
              </a:ext>
            </a:extLst>
          </p:cNvPr>
          <p:cNvSpPr>
            <a:spLocks noGrp="1"/>
          </p:cNvSpPr>
          <p:nvPr>
            <p:ph type="sldNum" sz="quarter" idx="12"/>
          </p:nvPr>
        </p:nvSpPr>
        <p:spPr/>
        <p:txBody>
          <a:bodyPr/>
          <a:lstStyle/>
          <a:p>
            <a:fld id="{B2360F9C-91DA-40A4-9114-9A71E71F1A63}" type="slidenum">
              <a:rPr lang="en-US" smtClean="0"/>
              <a:t>‹#›</a:t>
            </a:fld>
            <a:endParaRPr lang="en-US"/>
          </a:p>
        </p:txBody>
      </p:sp>
    </p:spTree>
    <p:extLst>
      <p:ext uri="{BB962C8B-B14F-4D97-AF65-F5344CB8AC3E}">
        <p14:creationId xmlns:p14="http://schemas.microsoft.com/office/powerpoint/2010/main" val="2397464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75864-A3EC-7746-F57F-51DBE6A4A1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748E74-74EF-506A-F07D-21E9B6322E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3B4ED5-F6CA-04FC-C7B7-EF7523AB4F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FF27E2-AAAB-AAAD-8E8B-7ED8267916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036E59-BB8C-6B26-D85B-58ABC13C5E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6F07CB-55AF-A9F4-B930-BCEC51F46291}"/>
              </a:ext>
            </a:extLst>
          </p:cNvPr>
          <p:cNvSpPr>
            <a:spLocks noGrp="1"/>
          </p:cNvSpPr>
          <p:nvPr>
            <p:ph type="dt" sz="half" idx="10"/>
          </p:nvPr>
        </p:nvSpPr>
        <p:spPr/>
        <p:txBody>
          <a:bodyPr/>
          <a:lstStyle/>
          <a:p>
            <a:fld id="{BF0410D4-C8BD-409F-9D9E-182E062B75ED}" type="datetimeFigureOut">
              <a:rPr lang="en-US" smtClean="0"/>
              <a:t>1/30/2026</a:t>
            </a:fld>
            <a:endParaRPr lang="en-US"/>
          </a:p>
        </p:txBody>
      </p:sp>
      <p:sp>
        <p:nvSpPr>
          <p:cNvPr id="8" name="Footer Placeholder 7">
            <a:extLst>
              <a:ext uri="{FF2B5EF4-FFF2-40B4-BE49-F238E27FC236}">
                <a16:creationId xmlns:a16="http://schemas.microsoft.com/office/drawing/2014/main" id="{AC2978B9-F989-D1E8-4F41-A9CBF5D61D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76F69C-6CE3-D0DB-953E-288615D77973}"/>
              </a:ext>
            </a:extLst>
          </p:cNvPr>
          <p:cNvSpPr>
            <a:spLocks noGrp="1"/>
          </p:cNvSpPr>
          <p:nvPr>
            <p:ph type="sldNum" sz="quarter" idx="12"/>
          </p:nvPr>
        </p:nvSpPr>
        <p:spPr/>
        <p:txBody>
          <a:bodyPr/>
          <a:lstStyle/>
          <a:p>
            <a:fld id="{B2360F9C-91DA-40A4-9114-9A71E71F1A63}" type="slidenum">
              <a:rPr lang="en-US" smtClean="0"/>
              <a:t>‹#›</a:t>
            </a:fld>
            <a:endParaRPr lang="en-US"/>
          </a:p>
        </p:txBody>
      </p:sp>
    </p:spTree>
    <p:extLst>
      <p:ext uri="{BB962C8B-B14F-4D97-AF65-F5344CB8AC3E}">
        <p14:creationId xmlns:p14="http://schemas.microsoft.com/office/powerpoint/2010/main" val="2780650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AC6FF-73B5-84C4-8E22-0CC0C25621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C73948-DF53-20FB-0AF2-E0DBB836EEEA}"/>
              </a:ext>
            </a:extLst>
          </p:cNvPr>
          <p:cNvSpPr>
            <a:spLocks noGrp="1"/>
          </p:cNvSpPr>
          <p:nvPr>
            <p:ph type="dt" sz="half" idx="10"/>
          </p:nvPr>
        </p:nvSpPr>
        <p:spPr/>
        <p:txBody>
          <a:bodyPr/>
          <a:lstStyle/>
          <a:p>
            <a:fld id="{BF0410D4-C8BD-409F-9D9E-182E062B75ED}" type="datetimeFigureOut">
              <a:rPr lang="en-US" smtClean="0"/>
              <a:t>1/30/2026</a:t>
            </a:fld>
            <a:endParaRPr lang="en-US"/>
          </a:p>
        </p:txBody>
      </p:sp>
      <p:sp>
        <p:nvSpPr>
          <p:cNvPr id="4" name="Footer Placeholder 3">
            <a:extLst>
              <a:ext uri="{FF2B5EF4-FFF2-40B4-BE49-F238E27FC236}">
                <a16:creationId xmlns:a16="http://schemas.microsoft.com/office/drawing/2014/main" id="{9C470627-1328-94FE-D89C-00469DB5C3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169046-43F4-7149-2C6A-B4E5A3174F92}"/>
              </a:ext>
            </a:extLst>
          </p:cNvPr>
          <p:cNvSpPr>
            <a:spLocks noGrp="1"/>
          </p:cNvSpPr>
          <p:nvPr>
            <p:ph type="sldNum" sz="quarter" idx="12"/>
          </p:nvPr>
        </p:nvSpPr>
        <p:spPr/>
        <p:txBody>
          <a:bodyPr/>
          <a:lstStyle/>
          <a:p>
            <a:fld id="{B2360F9C-91DA-40A4-9114-9A71E71F1A63}" type="slidenum">
              <a:rPr lang="en-US" smtClean="0"/>
              <a:t>‹#›</a:t>
            </a:fld>
            <a:endParaRPr lang="en-US"/>
          </a:p>
        </p:txBody>
      </p:sp>
    </p:spTree>
    <p:extLst>
      <p:ext uri="{BB962C8B-B14F-4D97-AF65-F5344CB8AC3E}">
        <p14:creationId xmlns:p14="http://schemas.microsoft.com/office/powerpoint/2010/main" val="2341874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CFC375-94A2-19D6-6CD5-21DF8E01E616}"/>
              </a:ext>
            </a:extLst>
          </p:cNvPr>
          <p:cNvSpPr>
            <a:spLocks noGrp="1"/>
          </p:cNvSpPr>
          <p:nvPr>
            <p:ph type="dt" sz="half" idx="10"/>
          </p:nvPr>
        </p:nvSpPr>
        <p:spPr/>
        <p:txBody>
          <a:bodyPr/>
          <a:lstStyle/>
          <a:p>
            <a:fld id="{BF0410D4-C8BD-409F-9D9E-182E062B75ED}" type="datetimeFigureOut">
              <a:rPr lang="en-US" smtClean="0"/>
              <a:t>1/30/2026</a:t>
            </a:fld>
            <a:endParaRPr lang="en-US"/>
          </a:p>
        </p:txBody>
      </p:sp>
      <p:sp>
        <p:nvSpPr>
          <p:cNvPr id="3" name="Footer Placeholder 2">
            <a:extLst>
              <a:ext uri="{FF2B5EF4-FFF2-40B4-BE49-F238E27FC236}">
                <a16:creationId xmlns:a16="http://schemas.microsoft.com/office/drawing/2014/main" id="{0D23220F-3CF4-E770-2B30-041571487C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FDD09E-5E53-8204-E096-8E4B3EED81D2}"/>
              </a:ext>
            </a:extLst>
          </p:cNvPr>
          <p:cNvSpPr>
            <a:spLocks noGrp="1"/>
          </p:cNvSpPr>
          <p:nvPr>
            <p:ph type="sldNum" sz="quarter" idx="12"/>
          </p:nvPr>
        </p:nvSpPr>
        <p:spPr/>
        <p:txBody>
          <a:bodyPr/>
          <a:lstStyle/>
          <a:p>
            <a:fld id="{B2360F9C-91DA-40A4-9114-9A71E71F1A63}" type="slidenum">
              <a:rPr lang="en-US" smtClean="0"/>
              <a:t>‹#›</a:t>
            </a:fld>
            <a:endParaRPr lang="en-US"/>
          </a:p>
        </p:txBody>
      </p:sp>
    </p:spTree>
    <p:extLst>
      <p:ext uri="{BB962C8B-B14F-4D97-AF65-F5344CB8AC3E}">
        <p14:creationId xmlns:p14="http://schemas.microsoft.com/office/powerpoint/2010/main" val="3136948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DFFAA-FB06-DE0A-A31B-595F4855F5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142D91-4130-45EB-4103-C01A6642B5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4CD97F-43C2-AC09-DA5F-B22C168E02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B4A890-C562-9F9F-4746-B9565B549023}"/>
              </a:ext>
            </a:extLst>
          </p:cNvPr>
          <p:cNvSpPr>
            <a:spLocks noGrp="1"/>
          </p:cNvSpPr>
          <p:nvPr>
            <p:ph type="dt" sz="half" idx="10"/>
          </p:nvPr>
        </p:nvSpPr>
        <p:spPr/>
        <p:txBody>
          <a:bodyPr/>
          <a:lstStyle/>
          <a:p>
            <a:fld id="{BF0410D4-C8BD-409F-9D9E-182E062B75ED}" type="datetimeFigureOut">
              <a:rPr lang="en-US" smtClean="0"/>
              <a:t>1/30/2026</a:t>
            </a:fld>
            <a:endParaRPr lang="en-US"/>
          </a:p>
        </p:txBody>
      </p:sp>
      <p:sp>
        <p:nvSpPr>
          <p:cNvPr id="6" name="Footer Placeholder 5">
            <a:extLst>
              <a:ext uri="{FF2B5EF4-FFF2-40B4-BE49-F238E27FC236}">
                <a16:creationId xmlns:a16="http://schemas.microsoft.com/office/drawing/2014/main" id="{FE7468BD-7726-6048-FD0B-84CC1DF4D2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0025C5-5B76-70E0-8B39-82CCE8B26EEE}"/>
              </a:ext>
            </a:extLst>
          </p:cNvPr>
          <p:cNvSpPr>
            <a:spLocks noGrp="1"/>
          </p:cNvSpPr>
          <p:nvPr>
            <p:ph type="sldNum" sz="quarter" idx="12"/>
          </p:nvPr>
        </p:nvSpPr>
        <p:spPr/>
        <p:txBody>
          <a:bodyPr/>
          <a:lstStyle/>
          <a:p>
            <a:fld id="{B2360F9C-91DA-40A4-9114-9A71E71F1A63}" type="slidenum">
              <a:rPr lang="en-US" smtClean="0"/>
              <a:t>‹#›</a:t>
            </a:fld>
            <a:endParaRPr lang="en-US"/>
          </a:p>
        </p:txBody>
      </p:sp>
    </p:spTree>
    <p:extLst>
      <p:ext uri="{BB962C8B-B14F-4D97-AF65-F5344CB8AC3E}">
        <p14:creationId xmlns:p14="http://schemas.microsoft.com/office/powerpoint/2010/main" val="469683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EEA4D-9085-0F05-A0CB-451FB9D76E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219B41-ABE9-F147-7FA4-FA123EC35B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99FF8B-400D-5DB8-81D1-1CBE862928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EF1BB-19EE-96B7-9E6F-B39A0362AB3A}"/>
              </a:ext>
            </a:extLst>
          </p:cNvPr>
          <p:cNvSpPr>
            <a:spLocks noGrp="1"/>
          </p:cNvSpPr>
          <p:nvPr>
            <p:ph type="dt" sz="half" idx="10"/>
          </p:nvPr>
        </p:nvSpPr>
        <p:spPr/>
        <p:txBody>
          <a:bodyPr/>
          <a:lstStyle/>
          <a:p>
            <a:fld id="{BF0410D4-C8BD-409F-9D9E-182E062B75ED}" type="datetimeFigureOut">
              <a:rPr lang="en-US" smtClean="0"/>
              <a:t>1/30/2026</a:t>
            </a:fld>
            <a:endParaRPr lang="en-US"/>
          </a:p>
        </p:txBody>
      </p:sp>
      <p:sp>
        <p:nvSpPr>
          <p:cNvPr id="6" name="Footer Placeholder 5">
            <a:extLst>
              <a:ext uri="{FF2B5EF4-FFF2-40B4-BE49-F238E27FC236}">
                <a16:creationId xmlns:a16="http://schemas.microsoft.com/office/drawing/2014/main" id="{9DA295B1-CF95-2ADE-ABE1-975A68D253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2DB0CD-7FCC-65CD-403B-32473A4362F6}"/>
              </a:ext>
            </a:extLst>
          </p:cNvPr>
          <p:cNvSpPr>
            <a:spLocks noGrp="1"/>
          </p:cNvSpPr>
          <p:nvPr>
            <p:ph type="sldNum" sz="quarter" idx="12"/>
          </p:nvPr>
        </p:nvSpPr>
        <p:spPr/>
        <p:txBody>
          <a:bodyPr/>
          <a:lstStyle/>
          <a:p>
            <a:fld id="{B2360F9C-91DA-40A4-9114-9A71E71F1A63}" type="slidenum">
              <a:rPr lang="en-US" smtClean="0"/>
              <a:t>‹#›</a:t>
            </a:fld>
            <a:endParaRPr lang="en-US"/>
          </a:p>
        </p:txBody>
      </p:sp>
    </p:spTree>
    <p:extLst>
      <p:ext uri="{BB962C8B-B14F-4D97-AF65-F5344CB8AC3E}">
        <p14:creationId xmlns:p14="http://schemas.microsoft.com/office/powerpoint/2010/main" val="2540137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CAED98-CE37-F044-5507-119037C871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32BE05-DE06-9F7F-B79B-841E361344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592E95-9961-AC18-C442-F83783342B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F0410D4-C8BD-409F-9D9E-182E062B75ED}" type="datetimeFigureOut">
              <a:rPr lang="en-US" smtClean="0"/>
              <a:t>1/30/2026</a:t>
            </a:fld>
            <a:endParaRPr lang="en-US"/>
          </a:p>
        </p:txBody>
      </p:sp>
      <p:sp>
        <p:nvSpPr>
          <p:cNvPr id="5" name="Footer Placeholder 4">
            <a:extLst>
              <a:ext uri="{FF2B5EF4-FFF2-40B4-BE49-F238E27FC236}">
                <a16:creationId xmlns:a16="http://schemas.microsoft.com/office/drawing/2014/main" id="{1E9583DA-B17F-C05D-30DE-649B588C9D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D79BE59-E272-99F6-7255-313BDD9CEB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360F9C-91DA-40A4-9114-9A71E71F1A63}" type="slidenum">
              <a:rPr lang="en-US" smtClean="0"/>
              <a:t>‹#›</a:t>
            </a:fld>
            <a:endParaRPr lang="en-US"/>
          </a:p>
        </p:txBody>
      </p:sp>
    </p:spTree>
    <p:extLst>
      <p:ext uri="{BB962C8B-B14F-4D97-AF65-F5344CB8AC3E}">
        <p14:creationId xmlns:p14="http://schemas.microsoft.com/office/powerpoint/2010/main" val="30203962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s://www.commbuys.com/bso/external/bidDetail.sda?docId=BD-26-1042-ENV-ENV01-124463&amp;external=true&amp;parentUrl=clos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mass.gov/orgs/mymassgov"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mass.gov/info-details/grants-management-system-gms" TargetMode="External"/><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greenhub.appianportals.com/applicants-portal/page/help" TargetMode="External"/><Relationship Id="rId4" Type="http://schemas.openxmlformats.org/officeDocument/2006/relationships/hyperlink" Target="https://youtube.com/playlist?list=PLzQVK6KiTOqyPW5PUOcFE42iRJgdm8LA_&amp;si=Wm2l78OgFDZ-1nA_"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mass.gov/info-details/environment-climate-one-stop-eco-one-stop-grants-catalogue"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mass-eoeea.maps.arcgis.com/apps/instant/sidebar/index.html?appid=4be63e892a3d42d69334615a64095a39"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mass.gov/environment-climate-one-stop" TargetMode="External"/><Relationship Id="rId4" Type="http://schemas.openxmlformats.org/officeDocument/2006/relationships/hyperlink" Target="mailto:Ecoonestop@mass.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CO One Stop Logo">
            <a:extLst>
              <a:ext uri="{FF2B5EF4-FFF2-40B4-BE49-F238E27FC236}">
                <a16:creationId xmlns:a16="http://schemas.microsoft.com/office/drawing/2014/main" id="{A00F9819-8521-08B4-8919-08DEFBF25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4889" y="3813541"/>
            <a:ext cx="2958077" cy="1213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mmonwealth of Massachusetts State Seal">
            <a:extLst>
              <a:ext uri="{FF2B5EF4-FFF2-40B4-BE49-F238E27FC236}">
                <a16:creationId xmlns:a16="http://schemas.microsoft.com/office/drawing/2014/main" id="{93644E81-336C-B754-31EE-EA65A0A51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900" y="1262379"/>
            <a:ext cx="2067847" cy="2017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0EECE165-3875-9D2B-BCFF-B3575A717F2A}"/>
              </a:ext>
            </a:extLst>
          </p:cNvPr>
          <p:cNvSpPr txBox="1">
            <a:spLocks noGrp="1"/>
          </p:cNvSpPr>
          <p:nvPr>
            <p:ph type="title" idx="4294967295"/>
          </p:nvPr>
        </p:nvSpPr>
        <p:spPr>
          <a:xfrm>
            <a:off x="3520020" y="2151298"/>
            <a:ext cx="7971434" cy="19844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600"/>
              </a:spcAft>
              <a:buClrTx/>
              <a:buSzTx/>
              <a:buFontTx/>
              <a:buNone/>
              <a:tabLst>
                <a:tab pos="228600" algn="l"/>
              </a:tabLst>
              <a:defRPr/>
            </a:pPr>
            <a:r>
              <a:rPr kumimoji="0" lang="en-US" sz="2400" b="1" i="0" u="none" strike="noStrike" kern="1200" cap="none" spc="0" normalizeH="0" baseline="0" noProof="0" dirty="0">
                <a:ln>
                  <a:noFill/>
                </a:ln>
                <a:solidFill>
                  <a:srgbClr val="00269E"/>
                </a:solidFill>
                <a:effectLst/>
                <a:uLnTx/>
                <a:uFillTx/>
                <a:latin typeface="Arial"/>
                <a:ea typeface="+mj-ea"/>
                <a:cs typeface="+mj-cs"/>
              </a:rPr>
              <a:t>EEA Environment &amp; Climate One Stop  </a:t>
            </a:r>
            <a:br>
              <a:rPr kumimoji="0" lang="en-US" sz="2400" b="1" i="0" u="none" strike="noStrike" kern="1200" cap="none" spc="0" normalizeH="0" baseline="0" noProof="0" dirty="0">
                <a:ln>
                  <a:noFill/>
                </a:ln>
                <a:solidFill>
                  <a:schemeClr val="tx1"/>
                </a:solidFill>
                <a:effectLst/>
                <a:uLnTx/>
                <a:uFillTx/>
                <a:latin typeface="Arial"/>
                <a:ea typeface="+mj-ea"/>
                <a:cs typeface="+mj-cs"/>
              </a:rPr>
            </a:br>
            <a:r>
              <a:rPr kumimoji="0" lang="en-US" sz="2400" b="1" i="0" u="none" strike="noStrike" kern="1200" cap="none" spc="0" normalizeH="0" baseline="0" noProof="0" dirty="0">
                <a:ln>
                  <a:noFill/>
                </a:ln>
                <a:solidFill>
                  <a:srgbClr val="00269E"/>
                </a:solidFill>
                <a:effectLst/>
                <a:uLnTx/>
                <a:uFillTx/>
                <a:latin typeface="Arial"/>
                <a:ea typeface="+mj-ea"/>
                <a:cs typeface="+mj-cs"/>
              </a:rPr>
              <a:t>(ECO One Stop) </a:t>
            </a:r>
            <a:br>
              <a:rPr kumimoji="0" lang="en-US" sz="2400" b="1" i="0" u="none" strike="noStrike" kern="1200" cap="none" spc="0" normalizeH="0" baseline="0" noProof="0" dirty="0">
                <a:ln>
                  <a:noFill/>
                </a:ln>
                <a:solidFill>
                  <a:srgbClr val="00269E"/>
                </a:solidFill>
                <a:effectLst/>
                <a:uLnTx/>
                <a:uFillTx/>
                <a:latin typeface="Arial"/>
                <a:ea typeface="+mj-ea"/>
                <a:cs typeface="+mj-cs"/>
              </a:rPr>
            </a:br>
            <a:r>
              <a:rPr kumimoji="0" lang="en-US" sz="2400" b="1" i="0" u="none" strike="noStrike" kern="1200" cap="none" spc="0" normalizeH="0" baseline="0" noProof="0" dirty="0">
                <a:ln>
                  <a:noFill/>
                </a:ln>
                <a:solidFill>
                  <a:srgbClr val="00269E"/>
                </a:solidFill>
                <a:effectLst/>
                <a:uLnTx/>
                <a:uFillTx/>
                <a:latin typeface="Arial"/>
                <a:ea typeface="+mj-ea"/>
                <a:cs typeface="+mj-cs"/>
              </a:rPr>
              <a:t>Request for Responses Informational Session</a:t>
            </a:r>
          </a:p>
          <a:p>
            <a:pPr marL="0" marR="0" lvl="0" indent="0" algn="r" defTabSz="914400" rtl="0" eaLnBrk="1" fontAlgn="auto" latinLnBrk="0" hangingPunct="1">
              <a:lnSpc>
                <a:spcPct val="100000"/>
              </a:lnSpc>
              <a:spcBef>
                <a:spcPct val="0"/>
              </a:spcBef>
              <a:spcAft>
                <a:spcPts val="600"/>
              </a:spcAft>
              <a:buClrTx/>
              <a:buSzTx/>
              <a:buFontTx/>
              <a:buNone/>
              <a:tabLst>
                <a:tab pos="228600" algn="l"/>
              </a:tabLst>
              <a:defRPr/>
            </a:pPr>
            <a:r>
              <a:rPr kumimoji="0" lang="en-US" sz="2400" b="1" i="0" u="none" strike="noStrike" kern="1200" cap="none" spc="0" normalizeH="0" baseline="0" noProof="0" dirty="0">
                <a:ln>
                  <a:noFill/>
                </a:ln>
                <a:solidFill>
                  <a:srgbClr val="00269E"/>
                </a:solidFill>
                <a:effectLst/>
                <a:uLnTx/>
                <a:uFillTx/>
                <a:latin typeface="Arial"/>
                <a:ea typeface="+mj-ea"/>
                <a:cs typeface="+mj-cs"/>
              </a:rPr>
              <a:t>         </a:t>
            </a:r>
            <a:br>
              <a:rPr kumimoji="0" lang="en-US" sz="2400" b="1" i="0" u="none" strike="noStrike" kern="1200" cap="none" spc="0" normalizeH="0" baseline="0" noProof="0" dirty="0">
                <a:ln>
                  <a:noFill/>
                </a:ln>
                <a:solidFill>
                  <a:schemeClr val="tx1"/>
                </a:solidFill>
                <a:effectLst/>
                <a:uLnTx/>
                <a:uFillTx/>
                <a:latin typeface="Arial"/>
                <a:ea typeface="+mj-ea"/>
                <a:cs typeface="+mj-cs"/>
              </a:rPr>
            </a:br>
            <a:r>
              <a:rPr kumimoji="0" lang="en-US" sz="1800" b="1" i="0" u="none" strike="noStrike" kern="0" cap="none" spc="0" normalizeH="0" baseline="0" noProof="0" dirty="0">
                <a:ln>
                  <a:noFill/>
                </a:ln>
                <a:solidFill>
                  <a:srgbClr val="00269E"/>
                </a:solidFill>
                <a:effectLst/>
                <a:uLnTx/>
                <a:uFillTx/>
                <a:latin typeface="Arial"/>
                <a:ea typeface="+mn-ea"/>
                <a:cs typeface="Arial"/>
              </a:rPr>
              <a:t>January 2026</a:t>
            </a:r>
            <a:br>
              <a:rPr kumimoji="0" lang="en-US" sz="2400" b="1" i="0" u="none" strike="noStrike" kern="1200" cap="none" spc="0" normalizeH="0" baseline="0" noProof="0" dirty="0">
                <a:ln>
                  <a:noFill/>
                </a:ln>
                <a:solidFill>
                  <a:schemeClr val="tx1"/>
                </a:solidFill>
                <a:effectLst/>
                <a:uLnTx/>
                <a:uFillTx/>
                <a:latin typeface="Arial"/>
                <a:ea typeface="+mj-ea"/>
                <a:cs typeface="+mj-cs"/>
              </a:rPr>
            </a:br>
            <a:endParaRPr kumimoji="0" lang="en-US" sz="2400" b="1" i="0" u="none" strike="noStrike" kern="1200" cap="none" spc="0" normalizeH="0" baseline="0" noProof="0" dirty="0">
              <a:ln>
                <a:noFill/>
              </a:ln>
              <a:solidFill>
                <a:srgbClr val="00269E"/>
              </a:solidFill>
              <a:effectLst/>
              <a:uLnTx/>
              <a:uFillTx/>
              <a:latin typeface="Arial"/>
              <a:ea typeface="+mj-ea"/>
              <a:cs typeface="Arial"/>
            </a:endParaRPr>
          </a:p>
        </p:txBody>
      </p:sp>
      <p:cxnSp>
        <p:nvCxnSpPr>
          <p:cNvPr id="6" name="Straight Connector 5">
            <a:extLst>
              <a:ext uri="{FF2B5EF4-FFF2-40B4-BE49-F238E27FC236}">
                <a16:creationId xmlns:a16="http://schemas.microsoft.com/office/drawing/2014/main" id="{A5FEEEC5-017E-E458-F0A4-6DB37868678F}"/>
              </a:ext>
              <a:ext uri="{C183D7F6-B498-43B3-948B-1728B52AA6E4}">
                <adec:decorative xmlns:adec="http://schemas.microsoft.com/office/drawing/2017/decorative" val="1"/>
              </a:ext>
            </a:extLst>
          </p:cNvPr>
          <p:cNvCxnSpPr/>
          <p:nvPr/>
        </p:nvCxnSpPr>
        <p:spPr>
          <a:xfrm>
            <a:off x="4614530" y="3540642"/>
            <a:ext cx="6762307" cy="0"/>
          </a:xfrm>
          <a:prstGeom prst="line">
            <a:avLst/>
          </a:prstGeom>
          <a:ln>
            <a:solidFill>
              <a:srgbClr val="002DB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446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C7E79-83D4-1D1D-4019-EFB5C1C78C21}"/>
              </a:ext>
            </a:extLst>
          </p:cNvPr>
          <p:cNvSpPr>
            <a:spLocks noGrp="1"/>
          </p:cNvSpPr>
          <p:nvPr>
            <p:ph type="title"/>
          </p:nvPr>
        </p:nvSpPr>
        <p:spPr/>
        <p:txBody>
          <a:bodyPr>
            <a:normAutofit/>
          </a:bodyPr>
          <a:lstStyle/>
          <a:p>
            <a:r>
              <a:rPr lang="en-US" sz="4000" b="1">
                <a:solidFill>
                  <a:srgbClr val="0033CC"/>
                </a:solidFill>
                <a:latin typeface="Calibri"/>
                <a:ea typeface="Calibri"/>
                <a:cs typeface="Calibri"/>
              </a:rPr>
              <a:t>Request for Responses</a:t>
            </a:r>
          </a:p>
        </p:txBody>
      </p:sp>
      <p:sp>
        <p:nvSpPr>
          <p:cNvPr id="3" name="Content Placeholder 2">
            <a:extLst>
              <a:ext uri="{FF2B5EF4-FFF2-40B4-BE49-F238E27FC236}">
                <a16:creationId xmlns:a16="http://schemas.microsoft.com/office/drawing/2014/main" id="{026D8C4A-0184-AA65-BB03-A26632177D02}"/>
              </a:ext>
            </a:extLst>
          </p:cNvPr>
          <p:cNvSpPr>
            <a:spLocks noGrp="1"/>
          </p:cNvSpPr>
          <p:nvPr>
            <p:ph idx="1"/>
          </p:nvPr>
        </p:nvSpPr>
        <p:spPr/>
        <p:txBody>
          <a:bodyPr vert="horz" lIns="91440" tIns="45720" rIns="91440" bIns="45720" rtlCol="0" anchor="t">
            <a:normAutofit/>
          </a:bodyPr>
          <a:lstStyle/>
          <a:p>
            <a:r>
              <a:rPr lang="en-US" dirty="0"/>
              <a:t>Official procurement document posted to </a:t>
            </a:r>
            <a:r>
              <a:rPr lang="en-US" dirty="0" err="1"/>
              <a:t>Commbuys</a:t>
            </a:r>
            <a:r>
              <a:rPr lang="en-US" dirty="0"/>
              <a:t>: </a:t>
            </a:r>
            <a:r>
              <a:rPr lang="en-US" dirty="0">
                <a:ea typeface="+mn-lt"/>
                <a:cs typeface="+mn-lt"/>
                <a:hlinkClick r:id="rId2"/>
              </a:rPr>
              <a:t>COMMBUYS - Bid Solicitation</a:t>
            </a:r>
            <a:endParaRPr lang="en-US" dirty="0">
              <a:ea typeface="+mn-lt"/>
              <a:cs typeface="+mn-lt"/>
            </a:endParaRPr>
          </a:p>
          <a:p>
            <a:r>
              <a:rPr lang="en-US" dirty="0"/>
              <a:t>Includes a "General Section" at the beginning that has requirements for all ECO One Stop programs—goes over items like eligibility, match, contract duration, etc. </a:t>
            </a:r>
          </a:p>
          <a:p>
            <a:r>
              <a:rPr lang="en-US" dirty="0"/>
              <a:t>Each program has its own section at the end with program-specific requirements.</a:t>
            </a:r>
          </a:p>
          <a:p>
            <a:r>
              <a:rPr lang="en-US" dirty="0"/>
              <a:t>Attachments on COMMBUYS example application, scope and budget spreadsheet, grants catalogue question guidance spreadsheet</a:t>
            </a:r>
          </a:p>
        </p:txBody>
      </p:sp>
    </p:spTree>
    <p:extLst>
      <p:ext uri="{BB962C8B-B14F-4D97-AF65-F5344CB8AC3E}">
        <p14:creationId xmlns:p14="http://schemas.microsoft.com/office/powerpoint/2010/main" val="4292055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68E5C7-CB00-0353-1AFC-ED7F40D8840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E6468DF-FF7C-7CB7-7FE3-B3C6F7291D88}"/>
              </a:ext>
            </a:extLst>
          </p:cNvPr>
          <p:cNvSpPr txBox="1">
            <a:spLocks noGrp="1"/>
          </p:cNvSpPr>
          <p:nvPr>
            <p:ph type="title"/>
          </p:nvPr>
        </p:nvSpPr>
        <p:spPr>
          <a:xfrm>
            <a:off x="4469012" y="261579"/>
            <a:ext cx="7240384" cy="677257"/>
          </a:xfrm>
        </p:spPr>
        <p:txBody>
          <a:bodyPr anchor="b">
            <a:normAutofit/>
          </a:bodyPr>
          <a:lstStyle/>
          <a:p>
            <a:r>
              <a:rPr lang="en-US" sz="2800" b="1">
                <a:solidFill>
                  <a:srgbClr val="0033CC"/>
                </a:solidFill>
                <a:latin typeface="Calibri"/>
                <a:ea typeface="Calibri"/>
                <a:cs typeface="Calibri"/>
              </a:rPr>
              <a:t>Significant Changes to Note: </a:t>
            </a:r>
          </a:p>
        </p:txBody>
      </p:sp>
      <p:pic>
        <p:nvPicPr>
          <p:cNvPr id="2" name="Picture 1">
            <a:extLst>
              <a:ext uri="{FF2B5EF4-FFF2-40B4-BE49-F238E27FC236}">
                <a16:creationId xmlns:a16="http://schemas.microsoft.com/office/drawing/2014/main" id="{5A25A6FD-BF5E-CE09-D771-7537C398CCAE}"/>
              </a:ext>
              <a:ext uri="{C183D7F6-B498-43B3-948B-1728B52AA6E4}">
                <adec:decorative xmlns:adec="http://schemas.microsoft.com/office/drawing/2017/decorative" val="1"/>
              </a:ext>
            </a:extLst>
          </p:cNvPr>
          <p:cNvPicPr>
            <a:picLocks noChangeAspect="1"/>
          </p:cNvPicPr>
          <p:nvPr/>
        </p:nvPicPr>
        <p:blipFill>
          <a:blip r:embed="rId3"/>
          <a:srcRect l="31291" t="586" r="28814" b="-781"/>
          <a:stretch>
            <a:fillRect/>
          </a:stretch>
        </p:blipFill>
        <p:spPr>
          <a:xfrm>
            <a:off x="2" y="1587"/>
            <a:ext cx="4097944" cy="7003358"/>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D3E87651-6D31-5B44-9B9F-376DAFD2F501}"/>
              </a:ext>
            </a:extLst>
          </p:cNvPr>
          <p:cNvSpPr>
            <a:spLocks noGrp="1"/>
          </p:cNvSpPr>
          <p:nvPr>
            <p:ph idx="1"/>
          </p:nvPr>
        </p:nvSpPr>
        <p:spPr>
          <a:xfrm>
            <a:off x="4472688" y="1111462"/>
            <a:ext cx="7441946" cy="5351963"/>
          </a:xfrm>
        </p:spPr>
        <p:txBody>
          <a:bodyPr vert="horz" lIns="91440" tIns="45720" rIns="91440" bIns="45720" rtlCol="0" anchor="t">
            <a:normAutofit fontScale="55000" lnSpcReduction="20000"/>
          </a:bodyPr>
          <a:lstStyle/>
          <a:p>
            <a:pPr marL="0" indent="0">
              <a:buNone/>
            </a:pPr>
            <a:r>
              <a:rPr lang="en-US" sz="2900" b="1" dirty="0"/>
              <a:t>Match</a:t>
            </a:r>
          </a:p>
          <a:p>
            <a:r>
              <a:rPr lang="en-US" sz="2900" dirty="0"/>
              <a:t>10% local match required (calculated based on the amount of grant funding requested)</a:t>
            </a:r>
          </a:p>
          <a:p>
            <a:pPr lvl="1"/>
            <a:r>
              <a:rPr lang="en-US" sz="2900" i="1" dirty="0"/>
              <a:t>Example: If a project is requesting $100K in grant funds it will need a $10K match</a:t>
            </a:r>
          </a:p>
          <a:p>
            <a:r>
              <a:rPr lang="en-US" sz="2900" dirty="0"/>
              <a:t>In-kind (e.g., applicant staff time) and cash match accepted</a:t>
            </a:r>
          </a:p>
          <a:p>
            <a:r>
              <a:rPr lang="en-US" sz="2900" b="1" dirty="0"/>
              <a:t>No match is required for rural and small towns (as designated by the Office of Rural Affairs) and Tribal Governments</a:t>
            </a:r>
          </a:p>
          <a:p>
            <a:pPr marL="0" indent="0">
              <a:buNone/>
            </a:pPr>
            <a:r>
              <a:rPr lang="en-US" sz="2900" b="1" dirty="0"/>
              <a:t>Culverts</a:t>
            </a:r>
          </a:p>
          <a:p>
            <a:r>
              <a:rPr lang="en-US" sz="2900" dirty="0"/>
              <a:t>For culvert and small bridge replacement projects, the use of a designer that is prequalified by the MassDOT Architects and Engineers Review Board in Basic Bridge Design and Rating is strongly encouraged for any design work valued above $50,000 </a:t>
            </a:r>
          </a:p>
          <a:p>
            <a:pPr marL="0" indent="0">
              <a:buNone/>
            </a:pPr>
            <a:r>
              <a:rPr lang="en-US" sz="2900" b="1" dirty="0" err="1"/>
              <a:t>MassEnviroScreen</a:t>
            </a:r>
            <a:endParaRPr lang="en-US" sz="2900" b="1" dirty="0"/>
          </a:p>
          <a:p>
            <a:r>
              <a:rPr lang="en-US" sz="2900" dirty="0"/>
              <a:t>In collaboration with the EEA EJ Office, piloting a new state tool to identify Burdened Areas and communities</a:t>
            </a:r>
          </a:p>
          <a:p>
            <a:pPr marL="0" indent="0">
              <a:buNone/>
            </a:pPr>
            <a:r>
              <a:rPr lang="en-US" sz="2900" b="1" dirty="0"/>
              <a:t>Grants Management System</a:t>
            </a:r>
          </a:p>
          <a:p>
            <a:r>
              <a:rPr lang="en-US" sz="2900" dirty="0"/>
              <a:t>Applications are required to be submitted through the GMS.</a:t>
            </a:r>
          </a:p>
          <a:p>
            <a:pPr marL="0" indent="0">
              <a:buNone/>
            </a:pPr>
            <a:endParaRPr lang="en-US" sz="2900" dirty="0"/>
          </a:p>
          <a:p>
            <a:pPr marL="0" indent="0">
              <a:buNone/>
            </a:pPr>
            <a:r>
              <a:rPr lang="en-US" sz="2900" dirty="0"/>
              <a:t>*Please also note that only expenses incurred after the contract is in place will be eligible for reimbursement.*</a:t>
            </a:r>
          </a:p>
          <a:p>
            <a:endParaRPr lang="en-US" sz="2400" dirty="0"/>
          </a:p>
        </p:txBody>
      </p:sp>
    </p:spTree>
    <p:extLst>
      <p:ext uri="{BB962C8B-B14F-4D97-AF65-F5344CB8AC3E}">
        <p14:creationId xmlns:p14="http://schemas.microsoft.com/office/powerpoint/2010/main" val="2016943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3F05D-3EDC-4DFF-2910-34E5206DE4A9}"/>
              </a:ext>
            </a:extLst>
          </p:cNvPr>
          <p:cNvSpPr>
            <a:spLocks noGrp="1"/>
          </p:cNvSpPr>
          <p:nvPr>
            <p:ph type="title"/>
          </p:nvPr>
        </p:nvSpPr>
        <p:spPr>
          <a:xfrm>
            <a:off x="263106" y="235729"/>
            <a:ext cx="10515600" cy="1325563"/>
          </a:xfrm>
        </p:spPr>
        <p:txBody>
          <a:bodyPr>
            <a:normAutofit/>
          </a:bodyPr>
          <a:lstStyle/>
          <a:p>
            <a:r>
              <a:rPr lang="en-US" sz="2800" b="1">
                <a:solidFill>
                  <a:srgbClr val="0033CC"/>
                </a:solidFill>
                <a:latin typeface="Calibri"/>
                <a:ea typeface="Calibri"/>
                <a:cs typeface="Calibri"/>
              </a:rPr>
              <a:t>Application:</a:t>
            </a:r>
          </a:p>
        </p:txBody>
      </p:sp>
      <p:sp>
        <p:nvSpPr>
          <p:cNvPr id="3" name="Content Placeholder 2">
            <a:extLst>
              <a:ext uri="{FF2B5EF4-FFF2-40B4-BE49-F238E27FC236}">
                <a16:creationId xmlns:a16="http://schemas.microsoft.com/office/drawing/2014/main" id="{1D7B2D6D-D15D-D328-7515-887CB6C6DD4D}"/>
              </a:ext>
            </a:extLst>
          </p:cNvPr>
          <p:cNvSpPr>
            <a:spLocks noGrp="1"/>
          </p:cNvSpPr>
          <p:nvPr>
            <p:ph idx="1"/>
          </p:nvPr>
        </p:nvSpPr>
        <p:spPr>
          <a:xfrm>
            <a:off x="263105" y="4456681"/>
            <a:ext cx="11493261" cy="2151602"/>
          </a:xfrm>
        </p:spPr>
        <p:txBody>
          <a:bodyPr vert="horz" lIns="91440" tIns="45720" rIns="91440" bIns="45720" rtlCol="0" anchor="t">
            <a:normAutofit fontScale="77500" lnSpcReduction="20000"/>
          </a:bodyPr>
          <a:lstStyle/>
          <a:p>
            <a:pPr marL="0" indent="0">
              <a:buNone/>
            </a:pPr>
            <a:endParaRPr lang="en-US" sz="1600" b="1">
              <a:highlight>
                <a:srgbClr val="FFFFFF"/>
              </a:highlight>
            </a:endParaRPr>
          </a:p>
          <a:p>
            <a:pPr>
              <a:buNone/>
            </a:pPr>
            <a:r>
              <a:rPr lang="en-US" sz="2000">
                <a:ea typeface="+mn-lt"/>
                <a:cs typeface="+mn-lt"/>
              </a:rPr>
              <a:t>Important notes:</a:t>
            </a:r>
          </a:p>
          <a:p>
            <a:r>
              <a:rPr lang="en-US" sz="2000">
                <a:ea typeface="+mn-lt"/>
                <a:cs typeface="+mn-lt"/>
              </a:rPr>
              <a:t>If you don't see the program you wanted to apply to on the program selection page, go back and click "other" for your project type.</a:t>
            </a:r>
          </a:p>
          <a:p>
            <a:r>
              <a:rPr lang="en-US" sz="2000">
                <a:ea typeface="+mn-lt"/>
                <a:cs typeface="+mn-lt"/>
              </a:rPr>
              <a:t>An attachment may be optional in the core questions but required in a program's specific section. You can upload the same attachment twice or wait until the program section to upload.  </a:t>
            </a:r>
            <a:endParaRPr lang="en-US" sz="2000">
              <a:solidFill>
                <a:srgbClr val="000000"/>
              </a:solidFill>
            </a:endParaRPr>
          </a:p>
          <a:p>
            <a:r>
              <a:rPr lang="en-US" sz="2000" b="1" u="sng">
                <a:ea typeface="+mn-lt"/>
                <a:cs typeface="+mn-lt"/>
              </a:rPr>
              <a:t>Do not leave submitting your application for the last minute</a:t>
            </a:r>
            <a:r>
              <a:rPr lang="en-US" sz="2000">
                <a:ea typeface="+mn-lt"/>
                <a:cs typeface="+mn-lt"/>
              </a:rPr>
              <a:t>—if you miss a question, it may  take a while to find and make the correction in the GMS application. GMS pages also may take a minute to load—you can see the progress on the yellow bar at the top of the page.</a:t>
            </a:r>
          </a:p>
        </p:txBody>
      </p:sp>
      <p:sp>
        <p:nvSpPr>
          <p:cNvPr id="4" name="TextBox 3">
            <a:extLst>
              <a:ext uri="{FF2B5EF4-FFF2-40B4-BE49-F238E27FC236}">
                <a16:creationId xmlns:a16="http://schemas.microsoft.com/office/drawing/2014/main" id="{1FAD3C12-2C05-FB22-CCC8-89E050EDE073}"/>
              </a:ext>
            </a:extLst>
          </p:cNvPr>
          <p:cNvSpPr txBox="1"/>
          <p:nvPr/>
        </p:nvSpPr>
        <p:spPr>
          <a:xfrm>
            <a:off x="258793" y="1021392"/>
            <a:ext cx="11933206" cy="3429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b="1">
              <a:highlight>
                <a:srgbClr val="FFFFFF"/>
              </a:highlight>
              <a:latin typeface="Aptos"/>
              <a:ea typeface="Arial"/>
              <a:cs typeface="Segoe UI"/>
            </a:endParaRPr>
          </a:p>
          <a:p>
            <a:pPr marL="285750" indent="-285750">
              <a:lnSpc>
                <a:spcPct val="150000"/>
              </a:lnSpc>
              <a:buAutoNum type="arabicPeriod"/>
            </a:pPr>
            <a:r>
              <a:rPr lang="en-US" sz="2200">
                <a:highlight>
                  <a:srgbClr val="FFFFFF"/>
                </a:highlight>
                <a:latin typeface="Aptos"/>
                <a:ea typeface="Arial"/>
                <a:cs typeface="Segoe UI"/>
              </a:rPr>
              <a:t> Application Information -</a:t>
            </a:r>
            <a:r>
              <a:rPr lang="en-US" sz="2200" i="1">
                <a:highlight>
                  <a:srgbClr val="FFFFFF"/>
                </a:highlight>
                <a:latin typeface="Aptos"/>
                <a:ea typeface="Arial"/>
                <a:cs typeface="Segoe UI"/>
              </a:rPr>
              <a:t> R</a:t>
            </a:r>
            <a:r>
              <a:rPr lang="en-US" sz="2200" i="1">
                <a:highlight>
                  <a:srgbClr val="FFFFFF"/>
                </a:highlight>
                <a:ea typeface="+mn-lt"/>
                <a:cs typeface="+mn-lt"/>
              </a:rPr>
              <a:t>equired for all applicants.</a:t>
            </a:r>
          </a:p>
          <a:p>
            <a:pPr marL="285750" indent="-285750">
              <a:lnSpc>
                <a:spcPct val="150000"/>
              </a:lnSpc>
              <a:buAutoNum type="arabicPeriod"/>
            </a:pPr>
            <a:r>
              <a:rPr lang="en-US" sz="2200">
                <a:highlight>
                  <a:srgbClr val="FFFFFF"/>
                </a:highlight>
                <a:latin typeface="Aptos"/>
                <a:ea typeface="Arial"/>
                <a:cs typeface="Segoe UI"/>
              </a:rPr>
              <a:t> Eligibility Questions -</a:t>
            </a:r>
            <a:r>
              <a:rPr lang="en-US" sz="2200" i="1">
                <a:highlight>
                  <a:srgbClr val="FFFFFF"/>
                </a:highlight>
                <a:latin typeface="Aptos"/>
                <a:ea typeface="Arial"/>
                <a:cs typeface="Segoe UI"/>
              </a:rPr>
              <a:t> R</a:t>
            </a:r>
            <a:r>
              <a:rPr lang="en-US" sz="2200" i="1">
                <a:highlight>
                  <a:srgbClr val="FFFFFF"/>
                </a:highlight>
                <a:ea typeface="+mn-lt"/>
                <a:cs typeface="+mn-lt"/>
              </a:rPr>
              <a:t>esponses dictate which programs appear in Eligible Programs section.</a:t>
            </a:r>
          </a:p>
          <a:p>
            <a:pPr marL="285750" indent="-285750">
              <a:lnSpc>
                <a:spcPct val="150000"/>
              </a:lnSpc>
              <a:buAutoNum type="arabicPeriod"/>
            </a:pPr>
            <a:r>
              <a:rPr lang="en-US" sz="2200">
                <a:highlight>
                  <a:srgbClr val="FFFFFF"/>
                </a:highlight>
                <a:latin typeface="Aptos"/>
                <a:ea typeface="Arial"/>
                <a:cs typeface="Segoe UI"/>
              </a:rPr>
              <a:t> Eligible Programs/program selection -</a:t>
            </a:r>
            <a:r>
              <a:rPr lang="en-US" sz="2200">
                <a:highlight>
                  <a:srgbClr val="FFFFFF"/>
                </a:highlight>
                <a:ea typeface="+mn-lt"/>
                <a:cs typeface="Segoe UI"/>
              </a:rPr>
              <a:t> </a:t>
            </a:r>
            <a:r>
              <a:rPr lang="en-US" sz="2200" i="1">
                <a:highlight>
                  <a:srgbClr val="FFFFFF"/>
                </a:highlight>
                <a:ea typeface="+mn-lt"/>
                <a:cs typeface="Segoe UI"/>
              </a:rPr>
              <a:t>L</a:t>
            </a:r>
            <a:r>
              <a:rPr lang="en-US" sz="2200" i="1">
                <a:highlight>
                  <a:srgbClr val="FFFFFF"/>
                </a:highlight>
                <a:ea typeface="+mn-lt"/>
                <a:cs typeface="+mn-lt"/>
              </a:rPr>
              <a:t>ists programs that may be a good fit for your project.</a:t>
            </a:r>
            <a:r>
              <a:rPr lang="en-US" sz="2200" i="1">
                <a:highlight>
                  <a:srgbClr val="FFFFFF"/>
                </a:highlight>
                <a:latin typeface="Aptos"/>
                <a:ea typeface="Arial"/>
                <a:cs typeface="Segoe UI"/>
              </a:rPr>
              <a:t> </a:t>
            </a:r>
          </a:p>
          <a:p>
            <a:pPr marL="285750" indent="-285750">
              <a:lnSpc>
                <a:spcPct val="150000"/>
              </a:lnSpc>
              <a:buAutoNum type="arabicPeriod"/>
            </a:pPr>
            <a:r>
              <a:rPr lang="en-US" sz="2200">
                <a:highlight>
                  <a:srgbClr val="FFFFFF"/>
                </a:highlight>
                <a:latin typeface="Aptos"/>
                <a:ea typeface="Arial"/>
                <a:cs typeface="Segoe UI"/>
              </a:rPr>
              <a:t> Core questions - </a:t>
            </a:r>
            <a:r>
              <a:rPr lang="en-US" sz="2200" i="1">
                <a:highlight>
                  <a:srgbClr val="FFFFFF"/>
                </a:highlight>
                <a:latin typeface="Aptos"/>
                <a:ea typeface="Arial"/>
                <a:cs typeface="Segoe UI"/>
              </a:rPr>
              <a:t>A</a:t>
            </a:r>
            <a:r>
              <a:rPr lang="en-US" sz="2200" i="1">
                <a:highlight>
                  <a:srgbClr val="FFFFFF"/>
                </a:highlight>
                <a:ea typeface="+mn-lt"/>
                <a:cs typeface="+mn-lt"/>
              </a:rPr>
              <a:t>pply across multiple grants. </a:t>
            </a:r>
          </a:p>
          <a:p>
            <a:pPr marL="285750" indent="-285750">
              <a:lnSpc>
                <a:spcPct val="150000"/>
              </a:lnSpc>
              <a:buAutoNum type="arabicPeriod"/>
            </a:pPr>
            <a:r>
              <a:rPr lang="en-US" sz="2200">
                <a:highlight>
                  <a:srgbClr val="FFFFFF"/>
                </a:highlight>
                <a:latin typeface="Aptos"/>
                <a:ea typeface="Arial"/>
                <a:cs typeface="Segoe UI"/>
              </a:rPr>
              <a:t> Program-specific questions – </a:t>
            </a:r>
            <a:r>
              <a:rPr lang="en-US" sz="2200" i="1">
                <a:highlight>
                  <a:srgbClr val="FFFFFF"/>
                </a:highlight>
                <a:latin typeface="Aptos"/>
                <a:ea typeface="Arial"/>
                <a:cs typeface="Segoe UI"/>
              </a:rPr>
              <a:t>Unique to each</a:t>
            </a:r>
            <a:r>
              <a:rPr lang="en-US" sz="2200" i="1">
                <a:highlight>
                  <a:srgbClr val="FFFFFF"/>
                </a:highlight>
                <a:ea typeface="+mn-lt"/>
                <a:cs typeface="+mn-lt"/>
              </a:rPr>
              <a:t> grant program you selected. </a:t>
            </a:r>
          </a:p>
          <a:p>
            <a:pPr marL="285750" indent="-285750">
              <a:lnSpc>
                <a:spcPct val="150000"/>
              </a:lnSpc>
              <a:buAutoNum type="arabicPeriod"/>
            </a:pPr>
            <a:r>
              <a:rPr lang="en-US" sz="2200">
                <a:highlight>
                  <a:srgbClr val="FFFFFF"/>
                </a:highlight>
                <a:latin typeface="Aptos"/>
                <a:ea typeface="Arial"/>
                <a:cs typeface="Segoe UI"/>
              </a:rPr>
              <a:t> Review and Submit</a:t>
            </a:r>
          </a:p>
        </p:txBody>
      </p:sp>
    </p:spTree>
    <p:extLst>
      <p:ext uri="{BB962C8B-B14F-4D97-AF65-F5344CB8AC3E}">
        <p14:creationId xmlns:p14="http://schemas.microsoft.com/office/powerpoint/2010/main" val="2481021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14236EB-21A1-74C6-20D8-25E492F46B43}"/>
              </a:ext>
            </a:extLst>
          </p:cNvPr>
          <p:cNvSpPr>
            <a:spLocks noGrp="1"/>
          </p:cNvSpPr>
          <p:nvPr>
            <p:ph type="title"/>
          </p:nvPr>
        </p:nvSpPr>
        <p:spPr>
          <a:xfrm>
            <a:off x="673206" y="248561"/>
            <a:ext cx="10842734" cy="994172"/>
          </a:xfrm>
        </p:spPr>
        <p:txBody>
          <a:bodyPr>
            <a:normAutofit/>
          </a:bodyPr>
          <a:lstStyle/>
          <a:p>
            <a:pPr algn="ctr"/>
            <a:r>
              <a:rPr lang="en-US" sz="2800" b="1">
                <a:solidFill>
                  <a:srgbClr val="0033CC"/>
                </a:solidFill>
                <a:latin typeface="Calibri"/>
                <a:ea typeface="Calibri"/>
                <a:cs typeface="Calibri"/>
              </a:rPr>
              <a:t>Grant Management System (GMS)</a:t>
            </a:r>
            <a:endParaRPr lang="en-US"/>
          </a:p>
        </p:txBody>
      </p:sp>
      <p:pic>
        <p:nvPicPr>
          <p:cNvPr id="4" name="Picture 3" descr="MyMassGov Log In">
            <a:extLst>
              <a:ext uri="{FF2B5EF4-FFF2-40B4-BE49-F238E27FC236}">
                <a16:creationId xmlns:a16="http://schemas.microsoft.com/office/drawing/2014/main" id="{E6BB7D22-1B82-6D9B-D652-157C2AE7FE22}"/>
              </a:ext>
            </a:extLst>
          </p:cNvPr>
          <p:cNvPicPr>
            <a:picLocks noChangeAspect="1"/>
          </p:cNvPicPr>
          <p:nvPr/>
        </p:nvPicPr>
        <p:blipFill>
          <a:blip r:embed="rId3"/>
          <a:stretch>
            <a:fillRect/>
          </a:stretch>
        </p:blipFill>
        <p:spPr>
          <a:xfrm>
            <a:off x="2178014" y="3732572"/>
            <a:ext cx="6752113" cy="2444391"/>
          </a:xfrm>
          <a:prstGeom prst="rect">
            <a:avLst/>
          </a:prstGeom>
        </p:spPr>
      </p:pic>
      <p:sp>
        <p:nvSpPr>
          <p:cNvPr id="3" name="Content Placeholder 2">
            <a:extLst>
              <a:ext uri="{FF2B5EF4-FFF2-40B4-BE49-F238E27FC236}">
                <a16:creationId xmlns:a16="http://schemas.microsoft.com/office/drawing/2014/main" id="{94A096EA-2244-0749-7AAD-087BACA4EB99}"/>
              </a:ext>
            </a:extLst>
          </p:cNvPr>
          <p:cNvSpPr>
            <a:spLocks noGrp="1"/>
          </p:cNvSpPr>
          <p:nvPr>
            <p:ph idx="1"/>
          </p:nvPr>
        </p:nvSpPr>
        <p:spPr>
          <a:xfrm>
            <a:off x="838200" y="1200150"/>
            <a:ext cx="10515600" cy="4976813"/>
          </a:xfrm>
        </p:spPr>
        <p:txBody>
          <a:bodyPr vert="horz" lIns="91440" tIns="45720" rIns="91440" bIns="45720" rtlCol="0" anchor="t">
            <a:normAutofit/>
          </a:bodyPr>
          <a:lstStyle/>
          <a:p>
            <a:r>
              <a:rPr lang="en-US" dirty="0"/>
              <a:t>The application  will be submitted via EEA's new Grants Management System</a:t>
            </a:r>
          </a:p>
          <a:p>
            <a:r>
              <a:rPr lang="en-US" dirty="0"/>
              <a:t>It is easy and fast to sign up with </a:t>
            </a:r>
            <a:r>
              <a:rPr lang="en-US" dirty="0" err="1">
                <a:hlinkClick r:id="rId4"/>
              </a:rPr>
              <a:t>MyMassGov</a:t>
            </a:r>
            <a:r>
              <a:rPr lang="en-US" dirty="0"/>
              <a:t>! </a:t>
            </a:r>
            <a:r>
              <a:rPr lang="en-US" u="sng" dirty="0"/>
              <a:t>Create a “Business Account” NOT a personal one.</a:t>
            </a:r>
          </a:p>
          <a:p>
            <a:pPr marL="285750" indent="-285750">
              <a:lnSpc>
                <a:spcPct val="100000"/>
              </a:lnSpc>
              <a:spcBef>
                <a:spcPts val="0"/>
              </a:spcBef>
              <a:buFont typeface="Arial,Sans-Serif" panose="020B0604020202020204" pitchFamily="34" charset="0"/>
            </a:pPr>
            <a:r>
              <a:rPr lang="en-US" b="1" dirty="0">
                <a:highlight>
                  <a:srgbClr val="FFFF00"/>
                </a:highlight>
              </a:rPr>
              <a:t>Webinar to go over the GMS specifically Thursday, January 29, 2026 10-11am. Will be recorded and posted.</a:t>
            </a:r>
          </a:p>
          <a:p>
            <a:endParaRPr lang="en-US" dirty="0"/>
          </a:p>
          <a:p>
            <a:endParaRPr lang="en-US" dirty="0"/>
          </a:p>
        </p:txBody>
      </p:sp>
      <p:sp>
        <p:nvSpPr>
          <p:cNvPr id="5" name="TextBox 4">
            <a:extLst>
              <a:ext uri="{FF2B5EF4-FFF2-40B4-BE49-F238E27FC236}">
                <a16:creationId xmlns:a16="http://schemas.microsoft.com/office/drawing/2014/main" id="{56D922F6-7B6D-A2A8-BFCF-E0B251584922}"/>
              </a:ext>
            </a:extLst>
          </p:cNvPr>
          <p:cNvSpPr txBox="1"/>
          <p:nvPr/>
        </p:nvSpPr>
        <p:spPr>
          <a:xfrm>
            <a:off x="266700" y="6375400"/>
            <a:ext cx="10842734" cy="307777"/>
          </a:xfrm>
          <a:prstGeom prst="rect">
            <a:avLst/>
          </a:prstGeom>
          <a:noFill/>
        </p:spPr>
        <p:txBody>
          <a:bodyPr wrap="square" rtlCol="0">
            <a:spAutoFit/>
          </a:bodyPr>
          <a:lstStyle/>
          <a:p>
            <a:r>
              <a:rPr lang="en-US" sz="1400" err="1">
                <a:solidFill>
                  <a:schemeClr val="accent6">
                    <a:lumMod val="50000"/>
                  </a:schemeClr>
                </a:solidFill>
              </a:rPr>
              <a:t>MyMassGov</a:t>
            </a:r>
            <a:r>
              <a:rPr lang="en-US" sz="1400">
                <a:solidFill>
                  <a:schemeClr val="accent6">
                    <a:lumMod val="50000"/>
                  </a:schemeClr>
                </a:solidFill>
              </a:rPr>
              <a:t> credentials can help your organization access 18 Commonwealth of Massachusetts Systems!</a:t>
            </a:r>
          </a:p>
        </p:txBody>
      </p:sp>
    </p:spTree>
    <p:extLst>
      <p:ext uri="{BB962C8B-B14F-4D97-AF65-F5344CB8AC3E}">
        <p14:creationId xmlns:p14="http://schemas.microsoft.com/office/powerpoint/2010/main" val="948705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0533FA-0C04-9F01-D4CC-11575F60FEBA}"/>
              </a:ext>
            </a:extLst>
          </p:cNvPr>
          <p:cNvSpPr>
            <a:spLocks noGrp="1"/>
          </p:cNvSpPr>
          <p:nvPr>
            <p:ph type="title"/>
          </p:nvPr>
        </p:nvSpPr>
        <p:spPr>
          <a:xfrm>
            <a:off x="838200" y="365125"/>
            <a:ext cx="10515600" cy="1325563"/>
          </a:xfrm>
        </p:spPr>
        <p:txBody>
          <a:bodyPr>
            <a:normAutofit/>
          </a:bodyPr>
          <a:lstStyle/>
          <a:p>
            <a:pPr algn="ctr"/>
            <a:r>
              <a:rPr lang="en-US" sz="2800" b="1" dirty="0">
                <a:solidFill>
                  <a:srgbClr val="0033CC"/>
                </a:solidFill>
                <a:latin typeface="Calibri"/>
                <a:ea typeface="Calibri"/>
                <a:cs typeface="Calibri"/>
              </a:rPr>
              <a:t>Grant Management System (GMS) Assistance</a:t>
            </a:r>
            <a:endParaRPr lang="en-US" dirty="0"/>
          </a:p>
        </p:txBody>
      </p:sp>
      <p:sp>
        <p:nvSpPr>
          <p:cNvPr id="3" name="Content Placeholder 2">
            <a:extLst>
              <a:ext uri="{FF2B5EF4-FFF2-40B4-BE49-F238E27FC236}">
                <a16:creationId xmlns:a16="http://schemas.microsoft.com/office/drawing/2014/main" id="{C465D12F-A572-5E76-42BA-2B38C114671F}"/>
              </a:ext>
            </a:extLst>
          </p:cNvPr>
          <p:cNvSpPr>
            <a:spLocks noGrp="1"/>
          </p:cNvSpPr>
          <p:nvPr>
            <p:ph idx="1"/>
          </p:nvPr>
        </p:nvSpPr>
        <p:spPr>
          <a:xfrm>
            <a:off x="281517" y="1696508"/>
            <a:ext cx="11455400" cy="3749675"/>
          </a:xfrm>
        </p:spPr>
        <p:txBody>
          <a:bodyPr vert="horz" lIns="91440" tIns="45720" rIns="91440" bIns="45720" rtlCol="0" anchor="t">
            <a:normAutofit/>
          </a:bodyPr>
          <a:lstStyle/>
          <a:p>
            <a:r>
              <a:rPr lang="en-US" sz="2500"/>
              <a:t>Here's how to sign up for GMS: Visit </a:t>
            </a:r>
            <a:r>
              <a:rPr lang="en-US" sz="2500">
                <a:hlinkClick r:id="rId3"/>
              </a:rPr>
              <a:t>Grants Management System (GMS) | Mass.gov</a:t>
            </a:r>
            <a:r>
              <a:rPr lang="en-US" sz="2500"/>
              <a:t> for instructions </a:t>
            </a:r>
          </a:p>
          <a:p>
            <a:r>
              <a:rPr lang="en-US" sz="2500"/>
              <a:t>Watch our instructional playlist on YouTube: </a:t>
            </a:r>
            <a:r>
              <a:rPr lang="en-US" sz="2500">
                <a:hlinkClick r:id="rId4"/>
              </a:rPr>
              <a:t>https://youtube.com/playlist?list=PLzQVK6KiTOqyPW5PUOcFE42iRJgdm8LA_&amp;si=Wm2l78OgFDZ-1nA_</a:t>
            </a:r>
            <a:r>
              <a:rPr lang="en-US" sz="2500"/>
              <a:t>  </a:t>
            </a:r>
          </a:p>
          <a:p>
            <a:r>
              <a:rPr lang="en-US" sz="2500"/>
              <a:t>See our user guide at the GMS Portal: </a:t>
            </a:r>
            <a:r>
              <a:rPr lang="en-US" sz="2500">
                <a:hlinkClick r:id="rId5"/>
              </a:rPr>
              <a:t>Help - Executive Office of Energy &amp; Environmental Affairs Grants Management System</a:t>
            </a:r>
            <a:endParaRPr lang="en-US" sz="2500"/>
          </a:p>
          <a:p>
            <a:r>
              <a:rPr lang="en-US" sz="2500"/>
              <a:t>Tips and Tricks</a:t>
            </a:r>
          </a:p>
          <a:p>
            <a:endParaRPr lang="en-US"/>
          </a:p>
        </p:txBody>
      </p:sp>
      <p:pic>
        <p:nvPicPr>
          <p:cNvPr id="2050" name="x_x_x_x_x_x_x_x_Picture 1" descr="MyMassGov Log In">
            <a:extLst>
              <a:ext uri="{FF2B5EF4-FFF2-40B4-BE49-F238E27FC236}">
                <a16:creationId xmlns:a16="http://schemas.microsoft.com/office/drawing/2014/main" id="{1DE9B69E-3112-8E70-64B4-F6AA1E67BA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500" y="4822825"/>
            <a:ext cx="51498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x_x_x_x_x_x_x_x_Picture 13" descr="MyMassGov Log In">
            <a:extLst>
              <a:ext uri="{FF2B5EF4-FFF2-40B4-BE49-F238E27FC236}">
                <a16:creationId xmlns:a16="http://schemas.microsoft.com/office/drawing/2014/main" id="{CAD61EBF-2FFC-7776-C4DC-8F0044D069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4300" y="4634405"/>
            <a:ext cx="4165600" cy="2046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0436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AF021-2236-A007-14B7-A80C5515C4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82D003-444B-01ED-AEB2-7B1BED4586CE}"/>
              </a:ext>
            </a:extLst>
          </p:cNvPr>
          <p:cNvSpPr>
            <a:spLocks noGrp="1"/>
          </p:cNvSpPr>
          <p:nvPr>
            <p:ph type="title"/>
          </p:nvPr>
        </p:nvSpPr>
        <p:spPr>
          <a:xfrm>
            <a:off x="404283" y="162444"/>
            <a:ext cx="10515600" cy="1325563"/>
          </a:xfrm>
        </p:spPr>
        <p:txBody>
          <a:bodyPr/>
          <a:lstStyle/>
          <a:p>
            <a:r>
              <a:rPr lang="en-US"/>
              <a:t>Grants Catalogue</a:t>
            </a:r>
          </a:p>
        </p:txBody>
      </p:sp>
      <p:sp>
        <p:nvSpPr>
          <p:cNvPr id="3" name="Content Placeholder 2">
            <a:extLst>
              <a:ext uri="{FF2B5EF4-FFF2-40B4-BE49-F238E27FC236}">
                <a16:creationId xmlns:a16="http://schemas.microsoft.com/office/drawing/2014/main" id="{CF397A12-CCFD-2913-4054-32560C8664EB}"/>
              </a:ext>
            </a:extLst>
          </p:cNvPr>
          <p:cNvSpPr>
            <a:spLocks noGrp="1"/>
          </p:cNvSpPr>
          <p:nvPr>
            <p:ph idx="1"/>
          </p:nvPr>
        </p:nvSpPr>
        <p:spPr>
          <a:xfrm>
            <a:off x="464389" y="1825625"/>
            <a:ext cx="10515600" cy="4351338"/>
          </a:xfrm>
        </p:spPr>
        <p:txBody>
          <a:bodyPr vert="horz" lIns="91440" tIns="45720" rIns="91440" bIns="45720" rtlCol="0" anchor="t">
            <a:normAutofit/>
          </a:bodyPr>
          <a:lstStyle/>
          <a:p>
            <a:r>
              <a:rPr lang="en-US" sz="2200"/>
              <a:t>Grant Program Descriptions (</a:t>
            </a:r>
            <a:r>
              <a:rPr lang="en-US" sz="2200">
                <a:ea typeface="+mn-lt"/>
                <a:cs typeface="+mn-lt"/>
              </a:rPr>
              <a:t>Mass.gov Webpage</a:t>
            </a:r>
            <a:r>
              <a:rPr lang="en-US" sz="2200"/>
              <a:t>)</a:t>
            </a:r>
          </a:p>
          <a:p>
            <a:r>
              <a:rPr lang="en-US" sz="2200"/>
              <a:t>Question Guidance (Excel Spreadsheet)</a:t>
            </a:r>
          </a:p>
        </p:txBody>
      </p:sp>
      <p:pic>
        <p:nvPicPr>
          <p:cNvPr id="4" name="Picture 3" descr="ECO One Stop Grants Catalogue example">
            <a:extLst>
              <a:ext uri="{FF2B5EF4-FFF2-40B4-BE49-F238E27FC236}">
                <a16:creationId xmlns:a16="http://schemas.microsoft.com/office/drawing/2014/main" id="{F3E44D65-BD40-57E6-BD9B-2398314FD729}"/>
              </a:ext>
            </a:extLst>
          </p:cNvPr>
          <p:cNvPicPr>
            <a:picLocks noChangeAspect="1"/>
          </p:cNvPicPr>
          <p:nvPr/>
        </p:nvPicPr>
        <p:blipFill>
          <a:blip r:embed="rId2"/>
          <a:stretch>
            <a:fillRect/>
          </a:stretch>
        </p:blipFill>
        <p:spPr>
          <a:xfrm>
            <a:off x="0" y="3077326"/>
            <a:ext cx="12192000" cy="3636327"/>
          </a:xfrm>
          <a:prstGeom prst="rect">
            <a:avLst/>
          </a:prstGeom>
        </p:spPr>
      </p:pic>
      <p:sp>
        <p:nvSpPr>
          <p:cNvPr id="5" name="TextBox 4">
            <a:extLst>
              <a:ext uri="{FF2B5EF4-FFF2-40B4-BE49-F238E27FC236}">
                <a16:creationId xmlns:a16="http://schemas.microsoft.com/office/drawing/2014/main" id="{6E9F61B0-B96D-920C-C59C-F3E093831D60}"/>
              </a:ext>
            </a:extLst>
          </p:cNvPr>
          <p:cNvSpPr txBox="1"/>
          <p:nvPr/>
        </p:nvSpPr>
        <p:spPr>
          <a:xfrm>
            <a:off x="402566" y="1301150"/>
            <a:ext cx="11401245"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strike="noStrike" baseline="0">
                <a:solidFill>
                  <a:srgbClr val="467886"/>
                </a:solidFill>
                <a:latin typeface="Aptos"/>
                <a:ea typeface="Arial"/>
                <a:cs typeface="Arial"/>
                <a:hlinkClick r:id="rId3"/>
              </a:rPr>
              <a:t>https://www.mass.gov/info-details/</a:t>
            </a:r>
            <a:r>
              <a:rPr lang="en-US" sz="2000" u="sng">
                <a:solidFill>
                  <a:srgbClr val="467886"/>
                </a:solidFill>
                <a:latin typeface="Aptos"/>
                <a:ea typeface="Arial"/>
                <a:cs typeface="Arial"/>
                <a:hlinkClick r:id="rId3"/>
              </a:rPr>
              <a:t>environment-climate-one-stop-eco-one-stop-grants-catalogu</a:t>
            </a:r>
            <a:r>
              <a:rPr lang="en-US" sz="2000" u="sng">
                <a:solidFill>
                  <a:srgbClr val="467886"/>
                </a:solidFill>
                <a:latin typeface="Aptos"/>
                <a:ea typeface="Arial"/>
                <a:cs typeface="Arial"/>
              </a:rPr>
              <a:t>e</a:t>
            </a:r>
            <a:endParaRPr lang="en-US" sz="2000"/>
          </a:p>
          <a:p>
            <a:pPr algn="ctr"/>
            <a:endParaRPr lang="en-US"/>
          </a:p>
        </p:txBody>
      </p:sp>
    </p:spTree>
    <p:extLst>
      <p:ext uri="{BB962C8B-B14F-4D97-AF65-F5344CB8AC3E}">
        <p14:creationId xmlns:p14="http://schemas.microsoft.com/office/powerpoint/2010/main" val="680997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6AA6D-83F7-81DE-05A1-4FC3A7F8B0A4}"/>
              </a:ext>
            </a:extLst>
          </p:cNvPr>
          <p:cNvSpPr>
            <a:spLocks noGrp="1"/>
          </p:cNvSpPr>
          <p:nvPr>
            <p:ph type="title"/>
          </p:nvPr>
        </p:nvSpPr>
        <p:spPr>
          <a:xfrm>
            <a:off x="213783" y="-5292"/>
            <a:ext cx="10515600" cy="1325563"/>
          </a:xfrm>
        </p:spPr>
        <p:txBody>
          <a:bodyPr/>
          <a:lstStyle/>
          <a:p>
            <a:r>
              <a:rPr lang="en-US" sz="2800" b="1">
                <a:solidFill>
                  <a:srgbClr val="002DBF"/>
                </a:solidFill>
                <a:latin typeface="Calibri"/>
                <a:ea typeface="Calibri"/>
                <a:cs typeface="Calibri"/>
              </a:rPr>
              <a:t>Piloting the </a:t>
            </a:r>
            <a:r>
              <a:rPr lang="en-US" sz="2800" b="1" err="1">
                <a:solidFill>
                  <a:srgbClr val="002DBF"/>
                </a:solidFill>
                <a:latin typeface="Calibri"/>
                <a:ea typeface="Calibri"/>
                <a:cs typeface="Calibri"/>
              </a:rPr>
              <a:t>MassEnviroScreen</a:t>
            </a:r>
            <a:r>
              <a:rPr lang="en-US" sz="2800" b="1">
                <a:solidFill>
                  <a:srgbClr val="002DBF"/>
                </a:solidFill>
                <a:latin typeface="Calibri"/>
                <a:ea typeface="Calibri"/>
                <a:cs typeface="Calibri"/>
              </a:rPr>
              <a:t> Tool</a:t>
            </a:r>
          </a:p>
        </p:txBody>
      </p:sp>
      <p:sp>
        <p:nvSpPr>
          <p:cNvPr id="7" name="TextBox 6">
            <a:extLst>
              <a:ext uri="{FF2B5EF4-FFF2-40B4-BE49-F238E27FC236}">
                <a16:creationId xmlns:a16="http://schemas.microsoft.com/office/drawing/2014/main" id="{1A71C260-538C-D2DF-81DD-6ED980D27C43}"/>
              </a:ext>
            </a:extLst>
          </p:cNvPr>
          <p:cNvSpPr txBox="1"/>
          <p:nvPr/>
        </p:nvSpPr>
        <p:spPr>
          <a:xfrm>
            <a:off x="615950" y="6083492"/>
            <a:ext cx="12353828"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hlinkClick r:id="rId3"/>
              </a:rPr>
              <a:t>https://mass-eoeea.maps.arcgis.com/apps/instant/sidebar/index.html?appid=4be63e892a3d42d69334615a64095a39</a:t>
            </a:r>
            <a:endParaRPr lang="en-US" sz="1600"/>
          </a:p>
          <a:p>
            <a:endParaRPr lang="en-US" sz="1600"/>
          </a:p>
          <a:p>
            <a:pPr algn="ctr"/>
            <a:endParaRPr lang="en-US"/>
          </a:p>
        </p:txBody>
      </p:sp>
      <p:pic>
        <p:nvPicPr>
          <p:cNvPr id="3" name="Picture 2" descr="MassEnviroScreen Tool Mapper">
            <a:extLst>
              <a:ext uri="{FF2B5EF4-FFF2-40B4-BE49-F238E27FC236}">
                <a16:creationId xmlns:a16="http://schemas.microsoft.com/office/drawing/2014/main" id="{0A1ED89D-5D88-3835-F798-8CAD56E1D191}"/>
              </a:ext>
            </a:extLst>
          </p:cNvPr>
          <p:cNvPicPr>
            <a:picLocks noChangeAspect="1"/>
          </p:cNvPicPr>
          <p:nvPr/>
        </p:nvPicPr>
        <p:blipFill>
          <a:blip r:embed="rId4"/>
          <a:stretch>
            <a:fillRect/>
          </a:stretch>
        </p:blipFill>
        <p:spPr>
          <a:xfrm>
            <a:off x="430893" y="1249245"/>
            <a:ext cx="10681608" cy="4348926"/>
          </a:xfrm>
          <a:prstGeom prst="rect">
            <a:avLst/>
          </a:prstGeom>
        </p:spPr>
      </p:pic>
    </p:spTree>
    <p:extLst>
      <p:ext uri="{BB962C8B-B14F-4D97-AF65-F5344CB8AC3E}">
        <p14:creationId xmlns:p14="http://schemas.microsoft.com/office/powerpoint/2010/main" val="996173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E4CAA-6534-18B3-A33E-DA0644A3E642}"/>
              </a:ext>
            </a:extLst>
          </p:cNvPr>
          <p:cNvSpPr>
            <a:spLocks noGrp="1"/>
          </p:cNvSpPr>
          <p:nvPr>
            <p:ph type="title"/>
          </p:nvPr>
        </p:nvSpPr>
        <p:spPr>
          <a:xfrm>
            <a:off x="290153" y="659045"/>
            <a:ext cx="10602418" cy="731520"/>
          </a:xfrm>
        </p:spPr>
        <p:txBody>
          <a:bodyPr wrap="square" anchor="b">
            <a:normAutofit/>
          </a:bodyPr>
          <a:lstStyle/>
          <a:p>
            <a:r>
              <a:rPr lang="en-US" sz="2800" b="1">
                <a:solidFill>
                  <a:srgbClr val="002DBF"/>
                </a:solidFill>
              </a:rPr>
              <a:t>What is </a:t>
            </a:r>
            <a:r>
              <a:rPr lang="en-US" sz="2800" b="1" err="1">
                <a:solidFill>
                  <a:srgbClr val="002DBF"/>
                </a:solidFill>
              </a:rPr>
              <a:t>MassEnviroScreen</a:t>
            </a:r>
            <a:r>
              <a:rPr lang="en-US" sz="2800" b="1">
                <a:solidFill>
                  <a:srgbClr val="002DBF"/>
                </a:solidFill>
              </a:rPr>
              <a:t>?</a:t>
            </a:r>
          </a:p>
        </p:txBody>
      </p:sp>
      <p:sp>
        <p:nvSpPr>
          <p:cNvPr id="4" name="Text Placeholder 3">
            <a:extLst>
              <a:ext uri="{FF2B5EF4-FFF2-40B4-BE49-F238E27FC236}">
                <a16:creationId xmlns:a16="http://schemas.microsoft.com/office/drawing/2014/main" id="{22939085-1971-08FB-6421-7031162772FF}"/>
              </a:ext>
            </a:extLst>
          </p:cNvPr>
          <p:cNvSpPr txBox="1">
            <a:spLocks noGrp="1"/>
          </p:cNvSpPr>
          <p:nvPr>
            <p:ph sz="quarter" idx="11"/>
          </p:nvPr>
        </p:nvSpPr>
        <p:spPr>
          <a:xfrm>
            <a:off x="291674" y="1660485"/>
            <a:ext cx="5474034" cy="4710563"/>
          </a:xfrm>
        </p:spPr>
        <p:txBody>
          <a:bodyPr vert="horz" wrap="square" lIns="0" tIns="0" rIns="0" bIns="0" rtlCol="0" anchor="ctr">
            <a:noAutofit/>
          </a:bodyPr>
          <a:lstStyle/>
          <a:p>
            <a:pPr>
              <a:buClrTx/>
              <a:buSzTx/>
              <a:buFont typeface="Arial" panose="020B0604020202020204" pitchFamily="34" charset="0"/>
              <a:buChar char="•"/>
              <a:defRPr/>
            </a:pPr>
            <a:endParaRPr lang="en-US" sz="2000"/>
          </a:p>
          <a:p>
            <a:pPr>
              <a:buClrTx/>
              <a:buSzTx/>
              <a:buFont typeface="Arial" panose="020B0604020202020204" pitchFamily="34" charset="0"/>
              <a:buChar char="•"/>
              <a:defRPr/>
            </a:pPr>
            <a:r>
              <a:rPr lang="en-US" sz="2000" b="0" i="0"/>
              <a:t>The </a:t>
            </a:r>
            <a:r>
              <a:rPr lang="en-US" sz="2000" b="0" i="0" err="1"/>
              <a:t>MassEnviroScreen</a:t>
            </a:r>
            <a:r>
              <a:rPr lang="en-US" sz="2000" b="0" i="0"/>
              <a:t> (MES) is a </a:t>
            </a:r>
            <a:r>
              <a:rPr lang="en-US" sz="2000"/>
              <a:t>statewide environmental justice screening and mapping tool developed by OEJE</a:t>
            </a:r>
          </a:p>
          <a:p>
            <a:pPr>
              <a:buClrTx/>
              <a:buSzTx/>
              <a:buFont typeface="Arial" panose="020B0604020202020204" pitchFamily="34" charset="0"/>
              <a:buChar char="•"/>
              <a:defRPr/>
            </a:pPr>
            <a:r>
              <a:rPr lang="en-US" sz="2000"/>
              <a:t>Uses statewide data to identify communities facing cumulative environmental, climate, health and socioeconomic stressors</a:t>
            </a:r>
          </a:p>
          <a:p>
            <a:pPr>
              <a:buClrTx/>
              <a:buSzTx/>
              <a:buFont typeface="Arial" panose="020B0604020202020204" pitchFamily="34" charset="0"/>
              <a:buChar char="•"/>
              <a:defRPr/>
            </a:pPr>
            <a:r>
              <a:rPr lang="en-US" sz="2000" b="0" i="0"/>
              <a:t>Provides a consistent, transparent baseline for identifying communities that may experience greater cumulative impacts</a:t>
            </a:r>
          </a:p>
          <a:p>
            <a:pPr>
              <a:buClrTx/>
              <a:buSzTx/>
              <a:defRPr/>
            </a:pPr>
            <a:r>
              <a:rPr lang="en-US" sz="2000" b="1"/>
              <a:t>How communities can use MES:</a:t>
            </a:r>
          </a:p>
          <a:p>
            <a:pPr lvl="2">
              <a:buClrTx/>
              <a:buSzTx/>
              <a:defRPr/>
            </a:pPr>
            <a:r>
              <a:rPr lang="en-US"/>
              <a:t>Understand local conditions</a:t>
            </a:r>
          </a:p>
          <a:p>
            <a:pPr lvl="2">
              <a:buClrTx/>
              <a:buSzTx/>
              <a:defRPr/>
            </a:pPr>
            <a:r>
              <a:rPr kumimoji="0" lang="en-US" b="0" i="0" u="none" strike="noStrike" kern="1200" cap="none" spc="0" normalizeH="0" baseline="0" noProof="0">
                <a:ln>
                  <a:noFill/>
                </a:ln>
                <a:effectLst/>
                <a:uLnTx/>
                <a:uFillTx/>
              </a:rPr>
              <a:t>Support advocacy and organizing</a:t>
            </a:r>
            <a:endParaRPr lang="en-US" b="0" i="0" u="none" strike="noStrike" kern="1200" cap="none" spc="0" normalizeH="0" baseline="0" noProof="0">
              <a:ln>
                <a:noFill/>
              </a:ln>
              <a:effectLst/>
              <a:uLnTx/>
              <a:uFillTx/>
            </a:endParaRPr>
          </a:p>
          <a:p>
            <a:pPr lvl="2">
              <a:buClrTx/>
              <a:buSzTx/>
              <a:defRPr/>
            </a:pPr>
            <a:r>
              <a:rPr lang="en-US"/>
              <a:t>Engage more effectively in public processes and community engagement</a:t>
            </a:r>
          </a:p>
          <a:p>
            <a:pPr marL="0" indent="0">
              <a:spcBef>
                <a:spcPts val="300"/>
              </a:spcBef>
              <a:spcAft>
                <a:spcPts val="300"/>
              </a:spcAft>
              <a:buClrTx/>
              <a:buSzTx/>
              <a:buNone/>
              <a:defRPr/>
            </a:pPr>
            <a:endParaRPr lang="en-US" sz="2000" b="0" i="0" u="none" strike="noStrike" kern="1200" cap="none" spc="0" normalizeH="0" baseline="0" noProof="0">
              <a:ln>
                <a:noFill/>
              </a:ln>
              <a:effectLst/>
              <a:uLnTx/>
              <a:uFillTx/>
            </a:endParaRPr>
          </a:p>
        </p:txBody>
      </p:sp>
      <p:pic>
        <p:nvPicPr>
          <p:cNvPr id="1026" name="Picture 2" descr="Map of census block groups across Massachusetts. Each census block group is shaded according to its' cumulative burden score, with darker colors representing higher scores.">
            <a:extLst>
              <a:ext uri="{FF2B5EF4-FFF2-40B4-BE49-F238E27FC236}">
                <a16:creationId xmlns:a16="http://schemas.microsoft.com/office/drawing/2014/main" id="{457D5FEC-CC42-626F-C940-78254DFA2A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07" r="8052" b="10023"/>
          <a:stretch>
            <a:fillRect/>
          </a:stretch>
        </p:blipFill>
        <p:spPr bwMode="auto">
          <a:xfrm>
            <a:off x="5764505" y="1656206"/>
            <a:ext cx="6328760" cy="4095370"/>
          </a:xfrm>
          <a:prstGeom prst="rect">
            <a:avLst/>
          </a:prstGeom>
          <a:solidFill>
            <a:srgbClr val="FFFFFF"/>
          </a:solidFill>
          <a:ln>
            <a:solidFill>
              <a:schemeClr val="accent1"/>
            </a:solidFill>
          </a:ln>
        </p:spPr>
      </p:pic>
    </p:spTree>
    <p:extLst>
      <p:ext uri="{BB962C8B-B14F-4D97-AF65-F5344CB8AC3E}">
        <p14:creationId xmlns:p14="http://schemas.microsoft.com/office/powerpoint/2010/main" val="2286473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ACDD4-C801-5D08-EE05-5A1C53D19637}"/>
              </a:ext>
            </a:extLst>
          </p:cNvPr>
          <p:cNvSpPr>
            <a:spLocks noGrp="1"/>
          </p:cNvSpPr>
          <p:nvPr>
            <p:ph type="title"/>
          </p:nvPr>
        </p:nvSpPr>
        <p:spPr>
          <a:xfrm>
            <a:off x="554037" y="359324"/>
            <a:ext cx="10515600" cy="1325563"/>
          </a:xfrm>
        </p:spPr>
        <p:txBody>
          <a:bodyPr/>
          <a:lstStyle/>
          <a:p>
            <a:r>
              <a:rPr lang="en-US" sz="2800" b="1" err="1">
                <a:solidFill>
                  <a:srgbClr val="002DBF"/>
                </a:solidFill>
              </a:rPr>
              <a:t>MassEnviroScreen</a:t>
            </a:r>
            <a:r>
              <a:rPr lang="en-US" sz="2800">
                <a:solidFill>
                  <a:srgbClr val="002DBF"/>
                </a:solidFill>
              </a:rPr>
              <a:t> </a:t>
            </a:r>
            <a:r>
              <a:rPr lang="en-US" sz="2800" b="1">
                <a:solidFill>
                  <a:srgbClr val="002DBF"/>
                </a:solidFill>
              </a:rPr>
              <a:t>Components</a:t>
            </a:r>
            <a:r>
              <a:rPr lang="en-US" sz="2800">
                <a:solidFill>
                  <a:srgbClr val="002DBF"/>
                </a:solidFill>
              </a:rPr>
              <a:t> </a:t>
            </a:r>
          </a:p>
        </p:txBody>
      </p:sp>
      <p:sp>
        <p:nvSpPr>
          <p:cNvPr id="6" name="Content Placeholder 5">
            <a:extLst>
              <a:ext uri="{FF2B5EF4-FFF2-40B4-BE49-F238E27FC236}">
                <a16:creationId xmlns:a16="http://schemas.microsoft.com/office/drawing/2014/main" id="{25489481-E3D2-D769-848A-28F36A87234F}"/>
              </a:ext>
            </a:extLst>
          </p:cNvPr>
          <p:cNvSpPr>
            <a:spLocks noGrp="1"/>
          </p:cNvSpPr>
          <p:nvPr>
            <p:ph sz="quarter" idx="11"/>
          </p:nvPr>
        </p:nvSpPr>
        <p:spPr>
          <a:xfrm>
            <a:off x="554037" y="1852940"/>
            <a:ext cx="11082528" cy="4131900"/>
          </a:xfrm>
        </p:spPr>
        <p:txBody>
          <a:bodyPr vert="horz" lIns="91440" tIns="45720" rIns="91440" bIns="45720" rtlCol="0" anchor="t">
            <a:normAutofit/>
          </a:bodyPr>
          <a:lstStyle/>
          <a:p>
            <a:pPr>
              <a:buFont typeface="Arial" panose="020B0604020202020204" pitchFamily="34" charset="0"/>
              <a:buChar char="•"/>
            </a:pPr>
            <a:r>
              <a:rPr lang="en-US" sz="2000" b="1"/>
              <a:t>Environmental exposure</a:t>
            </a:r>
            <a:r>
              <a:rPr lang="en-US" sz="2000"/>
              <a:t> indicators are based on measurements of different types of pollution that people may come into contact with.</a:t>
            </a:r>
          </a:p>
          <a:p>
            <a:pPr>
              <a:buFont typeface="Arial" panose="020B0604020202020204" pitchFamily="34" charset="0"/>
              <a:buChar char="•"/>
            </a:pPr>
            <a:r>
              <a:rPr lang="en-US" sz="2000" b="1"/>
              <a:t>Environmental effects</a:t>
            </a:r>
            <a:r>
              <a:rPr lang="en-US" sz="2000">
                <a:solidFill>
                  <a:srgbClr val="14558F"/>
                </a:solidFill>
              </a:rPr>
              <a:t> </a:t>
            </a:r>
            <a:r>
              <a:rPr lang="en-US" sz="2000"/>
              <a:t>indicators are based on the locations of toxic chemicals in or near communities.</a:t>
            </a:r>
          </a:p>
          <a:p>
            <a:pPr>
              <a:buFont typeface="Arial" panose="020B0604020202020204" pitchFamily="34" charset="0"/>
              <a:buChar char="•"/>
            </a:pPr>
            <a:r>
              <a:rPr lang="en-US" sz="2000" b="1"/>
              <a:t>Climate risk</a:t>
            </a:r>
            <a:r>
              <a:rPr lang="en-US" sz="2000" b="1">
                <a:solidFill>
                  <a:srgbClr val="14558F"/>
                </a:solidFill>
              </a:rPr>
              <a:t> </a:t>
            </a:r>
            <a:r>
              <a:rPr lang="en-US" sz="2000"/>
              <a:t>indicators are based on exposures to climate hazards. </a:t>
            </a:r>
          </a:p>
          <a:p>
            <a:pPr>
              <a:buFont typeface="Arial" panose="020B0604020202020204" pitchFamily="34" charset="0"/>
              <a:buChar char="•"/>
            </a:pPr>
            <a:r>
              <a:rPr lang="en-US" sz="2000" b="1"/>
              <a:t>Sensitive populations</a:t>
            </a:r>
            <a:r>
              <a:rPr lang="en-US" sz="2000">
                <a:solidFill>
                  <a:srgbClr val="002DBF"/>
                </a:solidFill>
              </a:rPr>
              <a:t> </a:t>
            </a:r>
            <a:r>
              <a:rPr lang="en-US" sz="2000"/>
              <a:t>indicators measure the number of people in a community who may be more severely affected by pollution or climate hazards because of their health.</a:t>
            </a:r>
          </a:p>
          <a:p>
            <a:pPr>
              <a:buFont typeface="Arial" panose="020B0604020202020204" pitchFamily="34" charset="0"/>
              <a:buChar char="•"/>
            </a:pPr>
            <a:r>
              <a:rPr lang="en-US" sz="2000" b="1"/>
              <a:t>Socioeconomic factor</a:t>
            </a:r>
            <a:r>
              <a:rPr lang="en-US" sz="2000">
                <a:solidFill>
                  <a:srgbClr val="14558F"/>
                </a:solidFill>
              </a:rPr>
              <a:t> </a:t>
            </a:r>
            <a:r>
              <a:rPr lang="en-US" sz="2000"/>
              <a:t>indicators are conditions that may increase people’s stress or make healthy living difficult and cause them to be more sensitive to pollution’s effects.</a:t>
            </a:r>
          </a:p>
          <a:p>
            <a:pPr lvl="1"/>
            <a:endParaRPr lang="en-US" sz="1050"/>
          </a:p>
          <a:p>
            <a:pPr marL="0" indent="0">
              <a:buNone/>
            </a:pPr>
            <a:r>
              <a:rPr lang="en-US" sz="2000"/>
              <a:t>These components together provide a comprehensive picture of cumulative impact in the Commonwealth.</a:t>
            </a:r>
          </a:p>
          <a:p>
            <a:pPr lvl="1"/>
            <a:endParaRPr lang="en-US" sz="1000"/>
          </a:p>
        </p:txBody>
      </p:sp>
      <p:sp>
        <p:nvSpPr>
          <p:cNvPr id="7" name="Text Placeholder 6">
            <a:extLst>
              <a:ext uri="{FF2B5EF4-FFF2-40B4-BE49-F238E27FC236}">
                <a16:creationId xmlns:a16="http://schemas.microsoft.com/office/drawing/2014/main" id="{0B08E5A0-A086-8781-CDA9-B52863BC90CD}"/>
              </a:ext>
            </a:extLst>
          </p:cNvPr>
          <p:cNvSpPr>
            <a:spLocks noGrp="1"/>
          </p:cNvSpPr>
          <p:nvPr>
            <p:ph type="body" sz="quarter" idx="12"/>
          </p:nvPr>
        </p:nvSpPr>
        <p:spPr>
          <a:xfrm>
            <a:off x="554037" y="1413626"/>
            <a:ext cx="11082528" cy="276999"/>
          </a:xfrm>
        </p:spPr>
        <p:txBody>
          <a:bodyPr vert="horz" lIns="91440" tIns="45720" rIns="91440" bIns="45720" rtlCol="0" anchor="t">
            <a:noAutofit/>
          </a:bodyPr>
          <a:lstStyle/>
          <a:p>
            <a:r>
              <a:rPr lang="en-US" sz="2000" err="1">
                <a:solidFill>
                  <a:schemeClr val="tx1"/>
                </a:solidFill>
              </a:rPr>
              <a:t>MassEnviroScreen’s</a:t>
            </a:r>
            <a:r>
              <a:rPr lang="en-US" sz="2000">
                <a:solidFill>
                  <a:schemeClr val="tx1"/>
                </a:solidFill>
              </a:rPr>
              <a:t> 30 indicators fall into five broad components:</a:t>
            </a:r>
          </a:p>
        </p:txBody>
      </p:sp>
    </p:spTree>
    <p:extLst>
      <p:ext uri="{BB962C8B-B14F-4D97-AF65-F5344CB8AC3E}">
        <p14:creationId xmlns:p14="http://schemas.microsoft.com/office/powerpoint/2010/main" val="1073021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D5817-9C72-0933-4BBB-4EF2BE14E0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06BD93-0B18-26B6-70D4-0ECA00FA22C3}"/>
              </a:ext>
            </a:extLst>
          </p:cNvPr>
          <p:cNvSpPr>
            <a:spLocks noGrp="1"/>
          </p:cNvSpPr>
          <p:nvPr>
            <p:ph type="title"/>
          </p:nvPr>
        </p:nvSpPr>
        <p:spPr>
          <a:xfrm>
            <a:off x="554736" y="172212"/>
            <a:ext cx="10602418" cy="731520"/>
          </a:xfrm>
        </p:spPr>
        <p:txBody>
          <a:bodyPr wrap="square" anchor="b">
            <a:normAutofit/>
          </a:bodyPr>
          <a:lstStyle/>
          <a:p>
            <a:r>
              <a:rPr lang="en-US" sz="2800" b="1" err="1">
                <a:solidFill>
                  <a:srgbClr val="002DBF"/>
                </a:solidFill>
              </a:rPr>
              <a:t>MassEnviroScreen</a:t>
            </a:r>
            <a:r>
              <a:rPr lang="en-US" sz="2800" b="1">
                <a:solidFill>
                  <a:srgbClr val="002DBF"/>
                </a:solidFill>
              </a:rPr>
              <a:t> Output</a:t>
            </a:r>
          </a:p>
        </p:txBody>
      </p:sp>
      <p:sp>
        <p:nvSpPr>
          <p:cNvPr id="4" name="Text Placeholder 3">
            <a:extLst>
              <a:ext uri="{FF2B5EF4-FFF2-40B4-BE49-F238E27FC236}">
                <a16:creationId xmlns:a16="http://schemas.microsoft.com/office/drawing/2014/main" id="{D4EA9FF2-9E06-6980-71C8-8A6734834A84}"/>
              </a:ext>
            </a:extLst>
          </p:cNvPr>
          <p:cNvSpPr txBox="1">
            <a:spLocks noGrp="1"/>
          </p:cNvSpPr>
          <p:nvPr>
            <p:ph sz="quarter" idx="11"/>
          </p:nvPr>
        </p:nvSpPr>
        <p:spPr>
          <a:xfrm>
            <a:off x="555085" y="1164879"/>
            <a:ext cx="11081830" cy="5423104"/>
          </a:xfrm>
        </p:spPr>
        <p:txBody>
          <a:bodyPr vert="horz" wrap="square" lIns="0" tIns="0" rIns="0" bIns="0" rtlCol="0" anchor="t">
            <a:noAutofit/>
          </a:bodyPr>
          <a:lstStyle/>
          <a:p>
            <a:pPr marL="0" indent="0">
              <a:buClrTx/>
              <a:buSzTx/>
              <a:buNone/>
              <a:defRPr/>
            </a:pPr>
            <a:r>
              <a:rPr lang="en-US" sz="2000" b="1">
                <a:solidFill>
                  <a:schemeClr val="tx1">
                    <a:lumMod val="95000"/>
                    <a:lumOff val="5000"/>
                  </a:schemeClr>
                </a:solidFill>
                <a:ea typeface="Calibri"/>
              </a:rPr>
              <a:t>Indicator Percentile Values:</a:t>
            </a:r>
            <a:endParaRPr lang="en-US" sz="2000">
              <a:solidFill>
                <a:schemeClr val="tx1">
                  <a:lumMod val="95000"/>
                  <a:lumOff val="5000"/>
                </a:schemeClr>
              </a:solidFill>
              <a:ea typeface="Calibri" panose="020F0502020204030204" pitchFamily="34" charset="0"/>
            </a:endParaRPr>
          </a:p>
          <a:p>
            <a:pPr lvl="2">
              <a:buClrTx/>
              <a:buSzTx/>
              <a:buFont typeface="Arial" panose="020B0604020202020204" pitchFamily="34" charset="0"/>
              <a:buChar char="•"/>
              <a:defRPr/>
            </a:pPr>
            <a:r>
              <a:rPr lang="en-US">
                <a:ea typeface="Calibri"/>
              </a:rPr>
              <a:t>For each indicator, raw data values are converted into percentiles</a:t>
            </a:r>
          </a:p>
          <a:p>
            <a:pPr lvl="2">
              <a:buClrTx/>
              <a:buSzTx/>
              <a:buFont typeface="Arial" panose="020B0604020202020204" pitchFamily="34" charset="0"/>
              <a:buChar char="•"/>
              <a:defRPr/>
            </a:pPr>
            <a:r>
              <a:rPr lang="en-US">
                <a:ea typeface="Calibri"/>
              </a:rPr>
              <a:t>Percentiles show how a community compares to all other communities in Massachusetts</a:t>
            </a:r>
          </a:p>
          <a:p>
            <a:pPr marL="285750" indent="-285750">
              <a:buFont typeface="Arial,Sans-Serif" panose="020B0604020202020204" pitchFamily="34" charset="0"/>
              <a:defRPr/>
            </a:pPr>
            <a:r>
              <a:rPr lang="en-US" sz="2000" err="1">
                <a:ea typeface="+mn-lt"/>
                <a:cs typeface="+mn-lt"/>
              </a:rPr>
              <a:t>MassEnviroScreen</a:t>
            </a:r>
            <a:r>
              <a:rPr lang="en-US" sz="2000">
                <a:ea typeface="+mn-lt"/>
                <a:cs typeface="+mn-lt"/>
              </a:rPr>
              <a:t> assigns a cumulative burden score (0 – 100) to every census block group in Massachusetts</a:t>
            </a:r>
          </a:p>
          <a:p>
            <a:pPr marL="285750" indent="-285750">
              <a:buFont typeface="Arial,Sans-Serif" panose="020B0604020202020204" pitchFamily="34" charset="0"/>
              <a:defRPr/>
            </a:pPr>
            <a:r>
              <a:rPr lang="en-US" sz="2000">
                <a:ea typeface="+mn-lt"/>
                <a:cs typeface="+mn-lt"/>
              </a:rPr>
              <a:t>Higher scores = a combined greater pollution, climate burden and social vulnerability</a:t>
            </a:r>
            <a:endParaRPr lang="en-US"/>
          </a:p>
          <a:p>
            <a:pPr marL="285750" indent="-285750">
              <a:buFont typeface="Arial,Sans-Serif" panose="020B0604020202020204" pitchFamily="34" charset="0"/>
              <a:defRPr/>
            </a:pPr>
            <a:r>
              <a:rPr lang="en-US" sz="2000">
                <a:ea typeface="+mn-lt"/>
                <a:cs typeface="+mn-lt"/>
              </a:rPr>
              <a:t>Communities are designated as</a:t>
            </a:r>
            <a:r>
              <a:rPr lang="en-US" sz="2000">
                <a:solidFill>
                  <a:schemeClr val="accent1"/>
                </a:solidFill>
                <a:ea typeface="+mn-lt"/>
                <a:cs typeface="+mn-lt"/>
              </a:rPr>
              <a:t> </a:t>
            </a:r>
            <a:r>
              <a:rPr lang="en-US" sz="2000" b="1" i="1">
                <a:solidFill>
                  <a:schemeClr val="tx1">
                    <a:lumMod val="95000"/>
                    <a:lumOff val="5000"/>
                  </a:schemeClr>
                </a:solidFill>
                <a:ea typeface="+mn-lt"/>
                <a:cs typeface="+mn-lt"/>
              </a:rPr>
              <a:t>Burdened Areas </a:t>
            </a:r>
            <a:r>
              <a:rPr lang="en-US" sz="2000">
                <a:ea typeface="+mn-lt"/>
                <a:cs typeface="+mn-lt"/>
              </a:rPr>
              <a:t>when they meet one or both of the following criteria:</a:t>
            </a:r>
          </a:p>
          <a:p>
            <a:pPr marL="742950" lvl="2" indent="-285750">
              <a:buFont typeface="Arial,Sans-Serif" panose="020B0604020202020204" pitchFamily="34" charset="0"/>
              <a:defRPr/>
            </a:pPr>
            <a:r>
              <a:rPr lang="en-US">
                <a:ea typeface="+mn-lt"/>
                <a:cs typeface="+mn-lt"/>
              </a:rPr>
              <a:t>cumulative burden percentile score (</a:t>
            </a:r>
            <a:r>
              <a:rPr lang="en-US" err="1">
                <a:ea typeface="+mn-lt"/>
                <a:cs typeface="+mn-lt"/>
              </a:rPr>
              <a:t>i.e</a:t>
            </a:r>
            <a:r>
              <a:rPr lang="en-US">
                <a:ea typeface="+mn-lt"/>
                <a:cs typeface="+mn-lt"/>
              </a:rPr>
              <a:t>, </a:t>
            </a:r>
            <a:r>
              <a:rPr lang="en-US" err="1">
                <a:ea typeface="+mn-lt"/>
                <a:cs typeface="+mn-lt"/>
              </a:rPr>
              <a:t>MassEnviroScore</a:t>
            </a:r>
            <a:r>
              <a:rPr lang="en-US">
                <a:ea typeface="+mn-lt"/>
                <a:cs typeface="+mn-lt"/>
              </a:rPr>
              <a:t>) of </a:t>
            </a:r>
            <a:r>
              <a:rPr lang="en-US" b="1">
                <a:ea typeface="+mn-lt"/>
                <a:cs typeface="+mn-lt"/>
              </a:rPr>
              <a:t>75 or greater</a:t>
            </a:r>
            <a:r>
              <a:rPr lang="en-US">
                <a:ea typeface="+mn-lt"/>
                <a:cs typeface="+mn-lt"/>
              </a:rPr>
              <a:t>, OR</a:t>
            </a:r>
          </a:p>
          <a:p>
            <a:pPr marL="742950" lvl="2" indent="-285750">
              <a:buFont typeface="Arial,Sans-Serif" panose="020B0604020202020204" pitchFamily="34" charset="0"/>
              <a:defRPr/>
            </a:pPr>
            <a:r>
              <a:rPr lang="en-US" b="1">
                <a:ea typeface="+mn-lt"/>
                <a:cs typeface="+mn-lt"/>
              </a:rPr>
              <a:t>annual median household income is 65 percent or less</a:t>
            </a:r>
            <a:r>
              <a:rPr lang="en-US">
                <a:ea typeface="+mn-lt"/>
                <a:cs typeface="+mn-lt"/>
              </a:rPr>
              <a:t> of the statewide annual median household income</a:t>
            </a:r>
          </a:p>
          <a:p>
            <a:pPr marL="285750" indent="-285750">
              <a:buFont typeface="Arial,Sans-Serif" panose="020B0604020202020204" pitchFamily="34" charset="0"/>
              <a:defRPr/>
            </a:pPr>
            <a:endParaRPr lang="en-US" sz="2000"/>
          </a:p>
          <a:p>
            <a:pPr lvl="2">
              <a:defRPr/>
            </a:pPr>
            <a:endParaRPr lang="en-US">
              <a:ea typeface="Calibri" panose="020F0502020204030204" pitchFamily="34" charset="0"/>
            </a:endParaRPr>
          </a:p>
          <a:p>
            <a:pPr lvl="2">
              <a:defRPr/>
            </a:pPr>
            <a:endParaRPr lang="en-US">
              <a:ea typeface="Calibri" panose="020F0502020204030204" pitchFamily="34" charset="0"/>
            </a:endParaRPr>
          </a:p>
          <a:p>
            <a:pPr marL="285750" indent="-285750">
              <a:buClrTx/>
              <a:buSzTx/>
              <a:buFont typeface="Arial" panose="020B0604020202020204" pitchFamily="34" charset="0"/>
              <a:buChar char="•"/>
              <a:defRPr/>
            </a:pPr>
            <a:endParaRPr lang="en-US" sz="2000">
              <a:ea typeface="Calibri" panose="020F0502020204030204" pitchFamily="34" charset="0"/>
            </a:endParaRPr>
          </a:p>
          <a:p>
            <a:pPr marL="514350" indent="-285750">
              <a:buClrTx/>
              <a:buSzTx/>
              <a:buFont typeface="Arial" panose="020B0604020202020204" pitchFamily="34" charset="0"/>
              <a:buChar char="•"/>
              <a:defRPr/>
            </a:pPr>
            <a:endParaRPr lang="en-US" sz="2000">
              <a:ea typeface="Calibri" panose="020F0502020204030204" pitchFamily="34" charset="0"/>
            </a:endParaRPr>
          </a:p>
          <a:p>
            <a:pPr lvl="0">
              <a:buClrTx/>
              <a:buSzTx/>
              <a:buFont typeface="Arial" panose="020B0604020202020204" pitchFamily="34" charset="0"/>
              <a:buChar char="•"/>
              <a:defRPr/>
            </a:pPr>
            <a:endParaRPr lang="en-US" sz="2000" kern="100">
              <a:solidFill>
                <a:srgbClr val="000000"/>
              </a:solidFill>
              <a:ea typeface="Calibri" panose="020F0502020204030204" pitchFamily="34" charset="0"/>
            </a:endParaRPr>
          </a:p>
        </p:txBody>
      </p:sp>
    </p:spTree>
    <p:extLst>
      <p:ext uri="{BB962C8B-B14F-4D97-AF65-F5344CB8AC3E}">
        <p14:creationId xmlns:p14="http://schemas.microsoft.com/office/powerpoint/2010/main" val="2735919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6D4E4F-32A9-147B-120B-03775B3BC4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403BEE-9870-042A-95E2-DC851AFAEBF6}"/>
              </a:ext>
            </a:extLst>
          </p:cNvPr>
          <p:cNvSpPr txBox="1">
            <a:spLocks noGrp="1"/>
          </p:cNvSpPr>
          <p:nvPr>
            <p:ph type="title"/>
          </p:nvPr>
        </p:nvSpPr>
        <p:spPr>
          <a:xfrm>
            <a:off x="495460" y="3430497"/>
            <a:ext cx="3290887" cy="2452687"/>
          </a:xfrm>
        </p:spPr>
        <p:txBody>
          <a:bodyPr anchor="ctr">
            <a:noAutofit/>
          </a:bodyPr>
          <a:lstStyle/>
          <a:p>
            <a:r>
              <a:rPr lang="en-US" sz="3600" b="1">
                <a:solidFill>
                  <a:srgbClr val="0033CC"/>
                </a:solidFill>
                <a:latin typeface="Calibri"/>
                <a:ea typeface="Calibri"/>
                <a:cs typeface="Calibri"/>
              </a:rPr>
              <a:t>Agenda</a:t>
            </a:r>
          </a:p>
        </p:txBody>
      </p:sp>
      <p:pic>
        <p:nvPicPr>
          <p:cNvPr id="4" name="Picture 3">
            <a:extLst>
              <a:ext uri="{FF2B5EF4-FFF2-40B4-BE49-F238E27FC236}">
                <a16:creationId xmlns:a16="http://schemas.microsoft.com/office/drawing/2014/main" id="{1AF71361-2935-E7E6-A965-9A0CE5F2AF76}"/>
              </a:ext>
              <a:ext uri="{C183D7F6-B498-43B3-948B-1728B52AA6E4}">
                <adec:decorative xmlns:adec="http://schemas.microsoft.com/office/drawing/2017/decorative" val="1"/>
              </a:ext>
            </a:extLst>
          </p:cNvPr>
          <p:cNvPicPr>
            <a:picLocks noChangeAspect="1"/>
          </p:cNvPicPr>
          <p:nvPr/>
        </p:nvPicPr>
        <p:blipFill>
          <a:blip r:embed="rId3"/>
          <a:srcRect l="1101" t="28235" r="-1211" b="27059"/>
          <a:stretch>
            <a:fillRect/>
          </a:stretch>
        </p:blipFill>
        <p:spPr>
          <a:xfrm>
            <a:off x="20" y="-223765"/>
            <a:ext cx="12376295" cy="310881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96674CA5-991C-39D4-5858-D4613865EA95}"/>
              </a:ext>
            </a:extLst>
          </p:cNvPr>
          <p:cNvSpPr txBox="1">
            <a:spLocks noGrp="1"/>
          </p:cNvSpPr>
          <p:nvPr>
            <p:ph idx="1"/>
          </p:nvPr>
        </p:nvSpPr>
        <p:spPr>
          <a:xfrm>
            <a:off x="3171150" y="3136718"/>
            <a:ext cx="8693840" cy="3287566"/>
          </a:xfrm>
        </p:spPr>
        <p:txBody>
          <a:bodyPr vert="horz" lIns="91440" tIns="45720" rIns="91440" bIns="45720" rtlCol="0" anchor="ctr">
            <a:noAutofit/>
          </a:bodyPr>
          <a:lstStyle/>
          <a:p>
            <a:pPr marL="457200" indent="-457200"/>
            <a:r>
              <a:rPr lang="en-US" sz="2000" dirty="0"/>
              <a:t>Welcome from Stephanie Cooper, Undersecretary for Environment</a:t>
            </a:r>
          </a:p>
          <a:p>
            <a:pPr marL="457200" indent="-457200"/>
            <a:r>
              <a:rPr lang="en-US" sz="2000" dirty="0"/>
              <a:t>Introductions</a:t>
            </a:r>
          </a:p>
          <a:p>
            <a:pPr marL="457200" indent="-457200"/>
            <a:r>
              <a:rPr lang="en-US" sz="2000" dirty="0"/>
              <a:t>Overview of ECO One Stop, Timeline, &amp; Summary of Expressions of Interest (EOIs) </a:t>
            </a:r>
          </a:p>
          <a:p>
            <a:pPr marL="457200" indent="-457200"/>
            <a:r>
              <a:rPr lang="en-US" sz="2000" dirty="0"/>
              <a:t>Overview of ECO One Stop Request for Responses and Application</a:t>
            </a:r>
          </a:p>
          <a:p>
            <a:pPr marL="914400" lvl="1"/>
            <a:r>
              <a:rPr lang="en-US" sz="1600" dirty="0"/>
              <a:t>Grants Catalogue</a:t>
            </a:r>
          </a:p>
          <a:p>
            <a:pPr marL="914400" lvl="1"/>
            <a:r>
              <a:rPr lang="en-US" sz="1600" dirty="0"/>
              <a:t>Grants Management System</a:t>
            </a:r>
            <a:endParaRPr lang="en-US" dirty="0"/>
          </a:p>
          <a:p>
            <a:pPr marL="914400" lvl="1"/>
            <a:r>
              <a:rPr lang="en-US" sz="1600" dirty="0"/>
              <a:t>Piloting the </a:t>
            </a:r>
            <a:r>
              <a:rPr lang="en-US" sz="1600" dirty="0" err="1"/>
              <a:t>MassEnviroScreen</a:t>
            </a:r>
            <a:r>
              <a:rPr lang="en-US" sz="1600" dirty="0"/>
              <a:t> Tool</a:t>
            </a:r>
          </a:p>
          <a:p>
            <a:pPr marL="457200" indent="-457200"/>
            <a:r>
              <a:rPr lang="en-US" sz="2000" dirty="0"/>
              <a:t>Q&amp;A</a:t>
            </a:r>
          </a:p>
          <a:p>
            <a:pPr marL="0" indent="0">
              <a:buNone/>
            </a:pPr>
            <a:r>
              <a:rPr lang="en-US" sz="2000" i="1" dirty="0"/>
              <a:t>Note: This webinar will be recorded.</a:t>
            </a:r>
          </a:p>
        </p:txBody>
      </p:sp>
    </p:spTree>
    <p:extLst>
      <p:ext uri="{BB962C8B-B14F-4D97-AF65-F5344CB8AC3E}">
        <p14:creationId xmlns:p14="http://schemas.microsoft.com/office/powerpoint/2010/main" val="3176517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5708DBB-04D6-3CBA-B315-2294D73D4A8D}"/>
              </a:ext>
            </a:extLst>
          </p:cNvPr>
          <p:cNvSpPr txBox="1">
            <a:spLocks noGrp="1"/>
          </p:cNvSpPr>
          <p:nvPr>
            <p:ph type="title" idx="4294967295"/>
          </p:nvPr>
        </p:nvSpPr>
        <p:spPr>
          <a:xfrm>
            <a:off x="554736" y="292528"/>
            <a:ext cx="10602418" cy="7315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DBF"/>
                </a:solidFill>
                <a:effectLst/>
                <a:uLnTx/>
                <a:uFillTx/>
                <a:latin typeface="Calibri"/>
                <a:ea typeface="Calibri"/>
                <a:cs typeface="Calibri"/>
              </a:rPr>
              <a:t>How </a:t>
            </a:r>
            <a:r>
              <a:rPr kumimoji="0" lang="en-US" sz="2800" b="1" i="0" u="none" strike="noStrike" kern="1200" cap="none" spc="0" normalizeH="0" baseline="0" noProof="0" dirty="0" err="1">
                <a:ln>
                  <a:noFill/>
                </a:ln>
                <a:solidFill>
                  <a:srgbClr val="002DBF"/>
                </a:solidFill>
                <a:effectLst/>
                <a:uLnTx/>
                <a:uFillTx/>
                <a:latin typeface="Calibri"/>
                <a:ea typeface="Calibri"/>
                <a:cs typeface="Calibri"/>
              </a:rPr>
              <a:t>MassEnviroScreen</a:t>
            </a:r>
            <a:r>
              <a:rPr kumimoji="0" lang="en-US" sz="2800" b="1" i="0" u="none" strike="noStrike" kern="1200" cap="none" spc="0" normalizeH="0" baseline="0" noProof="0" dirty="0">
                <a:ln>
                  <a:noFill/>
                </a:ln>
                <a:solidFill>
                  <a:srgbClr val="002DBF"/>
                </a:solidFill>
                <a:effectLst/>
                <a:uLnTx/>
                <a:uFillTx/>
                <a:latin typeface="Calibri"/>
                <a:ea typeface="Calibri"/>
                <a:cs typeface="Calibri"/>
              </a:rPr>
              <a:t> will be utilized in the ECO One Stop</a:t>
            </a:r>
          </a:p>
        </p:txBody>
      </p:sp>
      <p:sp>
        <p:nvSpPr>
          <p:cNvPr id="7" name="Text Placeholder 3">
            <a:extLst>
              <a:ext uri="{FF2B5EF4-FFF2-40B4-BE49-F238E27FC236}">
                <a16:creationId xmlns:a16="http://schemas.microsoft.com/office/drawing/2014/main" id="{F6DFF873-13A0-A57B-F511-A2181D08EEFD}"/>
              </a:ext>
            </a:extLst>
          </p:cNvPr>
          <p:cNvSpPr txBox="1">
            <a:spLocks/>
          </p:cNvSpPr>
          <p:nvPr/>
        </p:nvSpPr>
        <p:spPr>
          <a:xfrm>
            <a:off x="559042" y="2265464"/>
            <a:ext cx="11072061" cy="3691390"/>
          </a:xfrm>
          <a:prstGeom prst="rect">
            <a:avLst/>
          </a:prstGeom>
        </p:spPr>
        <p:txBody>
          <a:bodyPr vert="horz" wrap="squar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2000"/>
          </a:p>
          <a:p>
            <a:pPr>
              <a:defRPr/>
            </a:pPr>
            <a:r>
              <a:rPr lang="en-US" sz="2000" err="1"/>
              <a:t>MassEnviroScreen</a:t>
            </a:r>
            <a:r>
              <a:rPr lang="en-US" sz="2000"/>
              <a:t> is undergoing finalization and may be refined over time as methodology and stakeholder feedback are incorporated.</a:t>
            </a:r>
          </a:p>
          <a:p>
            <a:pPr>
              <a:defRPr/>
            </a:pPr>
            <a:r>
              <a:rPr lang="en-US" sz="2000"/>
              <a:t>For the purposes of this RFR, the version of </a:t>
            </a:r>
            <a:r>
              <a:rPr lang="en-US" sz="2000" err="1"/>
              <a:t>MassEnviroScreen</a:t>
            </a:r>
            <a:r>
              <a:rPr lang="en-US" sz="2000"/>
              <a:t> released at the time of the RFR will be used to identify Burdened Areas. Designations in effect at the RFRs release will be respected and applied consistently throughout the grant evaluation process. Accordingly, </a:t>
            </a:r>
            <a:r>
              <a:rPr lang="en-US" sz="2000" err="1"/>
              <a:t>MassEnviroScreen</a:t>
            </a:r>
            <a:r>
              <a:rPr lang="en-US" sz="2000"/>
              <a:t> will be referenced as "draft" in this RFR to reflect its ongoing development</a:t>
            </a:r>
            <a:endParaRPr lang="en-US" sz="2000">
              <a:solidFill>
                <a:srgbClr val="000000"/>
              </a:solidFill>
            </a:endParaRPr>
          </a:p>
          <a:p>
            <a:pPr>
              <a:defRPr/>
            </a:pPr>
            <a:r>
              <a:rPr lang="en-US" sz="2000">
                <a:solidFill>
                  <a:srgbClr val="000000"/>
                </a:solidFill>
              </a:rPr>
              <a:t>MassEnviroScreen will be utilized the same way the EJ Map was, to identify if proposed projects are located in and benefitting burdened and vulnerable communities. </a:t>
            </a:r>
            <a:endParaRPr lang="en-US"/>
          </a:p>
          <a:p>
            <a:pPr>
              <a:defRPr/>
            </a:pPr>
            <a:r>
              <a:rPr lang="en-US" sz="2000">
                <a:solidFill>
                  <a:srgbClr val="000000"/>
                </a:solidFill>
              </a:rPr>
              <a:t>Importantly, a community not identified as a BA may still exhibit elevated percentile values for individual indicators; in these cases, applicants are encouraged to review MES at the indicator level to better understand localized conditions and explain how their project is benefitting these more vulnerable individuals.</a:t>
            </a:r>
          </a:p>
          <a:p>
            <a:pPr>
              <a:defRPr/>
            </a:pPr>
            <a:r>
              <a:rPr lang="en-US" sz="2000">
                <a:solidFill>
                  <a:srgbClr val="000000"/>
                </a:solidFill>
                <a:ea typeface="+mn-lt"/>
                <a:cs typeface="+mn-lt"/>
              </a:rPr>
              <a:t>Programs will incorporate into their project scoring the same way they did for the EJ &amp; Priority Populations.</a:t>
            </a:r>
          </a:p>
          <a:p>
            <a:pPr marL="0" indent="0" algn="ctr">
              <a:buNone/>
              <a:defRPr/>
            </a:pPr>
            <a:endParaRPr lang="en-US" sz="2000">
              <a:solidFill>
                <a:schemeClr val="accent1"/>
              </a:solidFill>
              <a:ea typeface="+mn-lt"/>
              <a:cs typeface="+mn-lt"/>
            </a:endParaRPr>
          </a:p>
          <a:p>
            <a:pPr marL="0" indent="0">
              <a:buNone/>
              <a:defRPr/>
            </a:pPr>
            <a:endParaRPr lang="en-US" sz="2000" b="1">
              <a:solidFill>
                <a:schemeClr val="accent1"/>
              </a:solidFill>
            </a:endParaRPr>
          </a:p>
          <a:p>
            <a:pPr marL="0" indent="0">
              <a:buNone/>
              <a:defRPr/>
            </a:pPr>
            <a:endParaRPr lang="en-US" sz="2000" b="1">
              <a:solidFill>
                <a:srgbClr val="156082"/>
              </a:solidFill>
            </a:endParaRPr>
          </a:p>
          <a:p>
            <a:pPr>
              <a:defRPr/>
            </a:pPr>
            <a:endParaRPr lang="en-US" sz="2000"/>
          </a:p>
        </p:txBody>
      </p:sp>
    </p:spTree>
    <p:extLst>
      <p:ext uri="{BB962C8B-B14F-4D97-AF65-F5344CB8AC3E}">
        <p14:creationId xmlns:p14="http://schemas.microsoft.com/office/powerpoint/2010/main" val="339541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CEC4B-0F0E-D707-8A71-6B7351D4D7D8}"/>
              </a:ext>
            </a:extLst>
          </p:cNvPr>
          <p:cNvSpPr>
            <a:spLocks noGrp="1"/>
          </p:cNvSpPr>
          <p:nvPr>
            <p:ph type="title"/>
          </p:nvPr>
        </p:nvSpPr>
        <p:spPr>
          <a:xfrm>
            <a:off x="588211" y="-6666"/>
            <a:ext cx="10515600" cy="1325563"/>
          </a:xfrm>
        </p:spPr>
        <p:txBody>
          <a:bodyPr>
            <a:normAutofit/>
          </a:bodyPr>
          <a:lstStyle/>
          <a:p>
            <a:r>
              <a:rPr lang="en-US" sz="3200" b="1">
                <a:solidFill>
                  <a:srgbClr val="002DBF"/>
                </a:solidFill>
                <a:latin typeface="Calibri"/>
                <a:ea typeface="Calibri"/>
                <a:cs typeface="Calibri"/>
              </a:rPr>
              <a:t>Draft </a:t>
            </a:r>
            <a:r>
              <a:rPr lang="en-US" sz="3200" b="1" err="1">
                <a:solidFill>
                  <a:srgbClr val="002DBF"/>
                </a:solidFill>
                <a:latin typeface="Calibri"/>
                <a:ea typeface="Calibri"/>
                <a:cs typeface="Calibri"/>
              </a:rPr>
              <a:t>MassEnviroScreen</a:t>
            </a:r>
            <a:r>
              <a:rPr lang="en-US" sz="3200" b="1">
                <a:solidFill>
                  <a:srgbClr val="002DBF"/>
                </a:solidFill>
                <a:latin typeface="Calibri"/>
                <a:ea typeface="Calibri"/>
                <a:cs typeface="Calibri"/>
              </a:rPr>
              <a:t>: Map of Burdened Areas</a:t>
            </a:r>
          </a:p>
        </p:txBody>
      </p:sp>
      <p:pic>
        <p:nvPicPr>
          <p:cNvPr id="7" name="Picture 6" descr="Map of Burdened Areas in Massachusetts (by census block group)">
            <a:extLst>
              <a:ext uri="{FF2B5EF4-FFF2-40B4-BE49-F238E27FC236}">
                <a16:creationId xmlns:a16="http://schemas.microsoft.com/office/drawing/2014/main" id="{77756C16-B988-9330-6ACC-96E63A1B18A6}"/>
              </a:ext>
            </a:extLst>
          </p:cNvPr>
          <p:cNvPicPr>
            <a:picLocks noChangeAspect="1"/>
          </p:cNvPicPr>
          <p:nvPr/>
        </p:nvPicPr>
        <p:blipFill>
          <a:blip r:embed="rId3"/>
          <a:srcRect l="853" t="3359" r="5708" b="6192"/>
          <a:stretch>
            <a:fillRect/>
          </a:stretch>
        </p:blipFill>
        <p:spPr>
          <a:xfrm>
            <a:off x="-5534" y="1007501"/>
            <a:ext cx="7311590" cy="4491497"/>
          </a:xfrm>
          <a:prstGeom prst="rect">
            <a:avLst/>
          </a:prstGeom>
          <a:ln>
            <a:solidFill>
              <a:schemeClr val="tx1"/>
            </a:solidFill>
          </a:ln>
        </p:spPr>
      </p:pic>
      <p:pic>
        <p:nvPicPr>
          <p:cNvPr id="9" name="Picture 8" descr="Legend for map demonstrating Burdened Areas in Massachusetts. Areas shaded in red represent Burdened Areas.">
            <a:extLst>
              <a:ext uri="{FF2B5EF4-FFF2-40B4-BE49-F238E27FC236}">
                <a16:creationId xmlns:a16="http://schemas.microsoft.com/office/drawing/2014/main" id="{62547D50-440E-AE30-18FB-BC1EFA415C8F}"/>
              </a:ext>
            </a:extLst>
          </p:cNvPr>
          <p:cNvPicPr>
            <a:picLocks noChangeAspect="1"/>
          </p:cNvPicPr>
          <p:nvPr/>
        </p:nvPicPr>
        <p:blipFill>
          <a:blip r:embed="rId4"/>
          <a:stretch>
            <a:fillRect/>
          </a:stretch>
        </p:blipFill>
        <p:spPr>
          <a:xfrm>
            <a:off x="0" y="5271554"/>
            <a:ext cx="2447110" cy="1586446"/>
          </a:xfrm>
          <a:prstGeom prst="rect">
            <a:avLst/>
          </a:prstGeom>
        </p:spPr>
      </p:pic>
      <p:pic>
        <p:nvPicPr>
          <p:cNvPr id="4" name="Picture 3" descr="Screenshot of text from MassEnviroScreen tool">
            <a:extLst>
              <a:ext uri="{FF2B5EF4-FFF2-40B4-BE49-F238E27FC236}">
                <a16:creationId xmlns:a16="http://schemas.microsoft.com/office/drawing/2014/main" id="{C46AC709-F45A-2EE8-6608-D72ED02DB11D}"/>
              </a:ext>
            </a:extLst>
          </p:cNvPr>
          <p:cNvPicPr>
            <a:picLocks noChangeAspect="1"/>
          </p:cNvPicPr>
          <p:nvPr/>
        </p:nvPicPr>
        <p:blipFill>
          <a:blip r:embed="rId5"/>
          <a:stretch>
            <a:fillRect/>
          </a:stretch>
        </p:blipFill>
        <p:spPr>
          <a:xfrm>
            <a:off x="7306056" y="1007501"/>
            <a:ext cx="4885943" cy="5850499"/>
          </a:xfrm>
          <a:prstGeom prst="rect">
            <a:avLst/>
          </a:prstGeom>
        </p:spPr>
      </p:pic>
    </p:spTree>
    <p:extLst>
      <p:ext uri="{BB962C8B-B14F-4D97-AF65-F5344CB8AC3E}">
        <p14:creationId xmlns:p14="http://schemas.microsoft.com/office/powerpoint/2010/main" val="817759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F2D94-55AB-EE36-2714-D9DB44FF88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09FACD-EE6C-244D-53EA-E2546EE86F0B}"/>
              </a:ext>
            </a:extLst>
          </p:cNvPr>
          <p:cNvSpPr>
            <a:spLocks noGrp="1"/>
          </p:cNvSpPr>
          <p:nvPr>
            <p:ph type="title"/>
          </p:nvPr>
        </p:nvSpPr>
        <p:spPr>
          <a:xfrm>
            <a:off x="601579" y="0"/>
            <a:ext cx="10515600" cy="1325563"/>
          </a:xfrm>
        </p:spPr>
        <p:txBody>
          <a:bodyPr>
            <a:normAutofit/>
          </a:bodyPr>
          <a:lstStyle/>
          <a:p>
            <a:r>
              <a:rPr lang="en-US" sz="2800" b="1" err="1">
                <a:solidFill>
                  <a:srgbClr val="002DBF"/>
                </a:solidFill>
                <a:latin typeface="Calibri"/>
                <a:ea typeface="Calibri"/>
                <a:cs typeface="Calibri"/>
              </a:rPr>
              <a:t>MassEnviroScreen</a:t>
            </a:r>
            <a:r>
              <a:rPr lang="en-US" sz="2800" b="1">
                <a:solidFill>
                  <a:srgbClr val="002DBF"/>
                </a:solidFill>
                <a:latin typeface="Calibri"/>
                <a:ea typeface="Calibri"/>
                <a:cs typeface="Calibri"/>
              </a:rPr>
              <a:t>: Pittsfield – Block Group 2, Census Tract 9006</a:t>
            </a:r>
          </a:p>
        </p:txBody>
      </p:sp>
      <p:pic>
        <p:nvPicPr>
          <p:cNvPr id="3" name="Picture 2" descr="Screenshot of Burdened Area in MassEnviroScreen Tool">
            <a:extLst>
              <a:ext uri="{FF2B5EF4-FFF2-40B4-BE49-F238E27FC236}">
                <a16:creationId xmlns:a16="http://schemas.microsoft.com/office/drawing/2014/main" id="{50878359-1EB4-673B-AC20-A6604A91C218}"/>
              </a:ext>
            </a:extLst>
          </p:cNvPr>
          <p:cNvPicPr>
            <a:picLocks noChangeAspect="1"/>
          </p:cNvPicPr>
          <p:nvPr/>
        </p:nvPicPr>
        <p:blipFill>
          <a:blip r:embed="rId3"/>
          <a:stretch>
            <a:fillRect/>
          </a:stretch>
        </p:blipFill>
        <p:spPr>
          <a:xfrm>
            <a:off x="0" y="1009802"/>
            <a:ext cx="12192000" cy="4965397"/>
          </a:xfrm>
          <a:prstGeom prst="rect">
            <a:avLst/>
          </a:prstGeom>
        </p:spPr>
      </p:pic>
      <p:pic>
        <p:nvPicPr>
          <p:cNvPr id="9" name="Picture 8" descr="MassEnviroScreen Tool Census Tract Data example">
            <a:extLst>
              <a:ext uri="{FF2B5EF4-FFF2-40B4-BE49-F238E27FC236}">
                <a16:creationId xmlns:a16="http://schemas.microsoft.com/office/drawing/2014/main" id="{2936FA69-06D9-CA35-94D3-BC1803C65ADA}"/>
              </a:ext>
            </a:extLst>
          </p:cNvPr>
          <p:cNvPicPr>
            <a:picLocks noChangeAspect="1"/>
          </p:cNvPicPr>
          <p:nvPr/>
        </p:nvPicPr>
        <p:blipFill>
          <a:blip r:embed="rId4"/>
          <a:stretch>
            <a:fillRect/>
          </a:stretch>
        </p:blipFill>
        <p:spPr>
          <a:xfrm>
            <a:off x="7162800" y="4110038"/>
            <a:ext cx="5029200" cy="2752725"/>
          </a:xfrm>
          <a:prstGeom prst="rect">
            <a:avLst/>
          </a:prstGeom>
        </p:spPr>
      </p:pic>
      <p:pic>
        <p:nvPicPr>
          <p:cNvPr id="10" name="Picture 9">
            <a:extLst>
              <a:ext uri="{FF2B5EF4-FFF2-40B4-BE49-F238E27FC236}">
                <a16:creationId xmlns:a16="http://schemas.microsoft.com/office/drawing/2014/main" id="{F39B49F3-2536-131F-CE55-ECAE587AADDA}"/>
              </a:ext>
              <a:ext uri="{C183D7F6-B498-43B3-948B-1728B52AA6E4}">
                <adec:decorative xmlns:adec="http://schemas.microsoft.com/office/drawing/2017/decorative" val="1"/>
              </a:ext>
            </a:extLst>
          </p:cNvPr>
          <p:cNvPicPr>
            <a:picLocks noChangeAspect="1"/>
          </p:cNvPicPr>
          <p:nvPr/>
        </p:nvPicPr>
        <p:blipFill>
          <a:blip r:embed="rId5"/>
          <a:srcRect r="-559" b="64977"/>
          <a:stretch>
            <a:fillRect/>
          </a:stretch>
        </p:blipFill>
        <p:spPr>
          <a:xfrm>
            <a:off x="1588" y="5278438"/>
            <a:ext cx="2295578" cy="964090"/>
          </a:xfrm>
          <a:prstGeom prst="rect">
            <a:avLst/>
          </a:prstGeom>
        </p:spPr>
      </p:pic>
    </p:spTree>
    <p:extLst>
      <p:ext uri="{BB962C8B-B14F-4D97-AF65-F5344CB8AC3E}">
        <p14:creationId xmlns:p14="http://schemas.microsoft.com/office/powerpoint/2010/main" val="792491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ABCED-7C9F-2EA5-BD61-A72F102C91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41C3C1-8C8A-F04E-555F-7C1A22DC8225}"/>
              </a:ext>
            </a:extLst>
          </p:cNvPr>
          <p:cNvSpPr>
            <a:spLocks noGrp="1"/>
          </p:cNvSpPr>
          <p:nvPr>
            <p:ph type="title"/>
          </p:nvPr>
        </p:nvSpPr>
        <p:spPr>
          <a:xfrm>
            <a:off x="646207" y="0"/>
            <a:ext cx="10515600" cy="1325563"/>
          </a:xfrm>
        </p:spPr>
        <p:txBody>
          <a:bodyPr>
            <a:normAutofit/>
          </a:bodyPr>
          <a:lstStyle/>
          <a:p>
            <a:r>
              <a:rPr lang="en-US" sz="2800" b="1" err="1">
                <a:solidFill>
                  <a:srgbClr val="002DBF"/>
                </a:solidFill>
                <a:latin typeface="Calibri"/>
                <a:ea typeface="Calibri"/>
                <a:cs typeface="Calibri"/>
              </a:rPr>
              <a:t>MassEnviroScreen</a:t>
            </a:r>
            <a:r>
              <a:rPr lang="en-US" sz="2800" b="1">
                <a:solidFill>
                  <a:srgbClr val="002DBF"/>
                </a:solidFill>
                <a:latin typeface="Calibri"/>
                <a:ea typeface="Calibri"/>
                <a:cs typeface="Calibri"/>
              </a:rPr>
              <a:t>: Provincetown – Block Group 1, Census Tract 101</a:t>
            </a:r>
          </a:p>
        </p:txBody>
      </p:sp>
      <p:pic>
        <p:nvPicPr>
          <p:cNvPr id="5" name="Picture 4" descr="MassEnviroScreen Tool data example">
            <a:extLst>
              <a:ext uri="{FF2B5EF4-FFF2-40B4-BE49-F238E27FC236}">
                <a16:creationId xmlns:a16="http://schemas.microsoft.com/office/drawing/2014/main" id="{5F0C54FC-2205-C4C8-E01B-65D8A4A035D0}"/>
              </a:ext>
            </a:extLst>
          </p:cNvPr>
          <p:cNvPicPr>
            <a:picLocks noChangeAspect="1"/>
          </p:cNvPicPr>
          <p:nvPr/>
        </p:nvPicPr>
        <p:blipFill>
          <a:blip r:embed="rId3"/>
          <a:srcRect l="3037" t="1333" r="4772" b="1600"/>
          <a:stretch>
            <a:fillRect/>
          </a:stretch>
        </p:blipFill>
        <p:spPr>
          <a:xfrm>
            <a:off x="7120732" y="2523331"/>
            <a:ext cx="5066745" cy="4336209"/>
          </a:xfrm>
          <a:prstGeom prst="rect">
            <a:avLst/>
          </a:prstGeom>
        </p:spPr>
      </p:pic>
      <p:pic>
        <p:nvPicPr>
          <p:cNvPr id="7" name="Picture 6" descr="MassEnviroScreen Tool Mapper example">
            <a:extLst>
              <a:ext uri="{FF2B5EF4-FFF2-40B4-BE49-F238E27FC236}">
                <a16:creationId xmlns:a16="http://schemas.microsoft.com/office/drawing/2014/main" id="{E72E70AE-A3E8-C92E-6D5B-0346CA045B8F}"/>
              </a:ext>
            </a:extLst>
          </p:cNvPr>
          <p:cNvPicPr>
            <a:picLocks noChangeAspect="1"/>
          </p:cNvPicPr>
          <p:nvPr/>
        </p:nvPicPr>
        <p:blipFill>
          <a:blip r:embed="rId4"/>
          <a:stretch>
            <a:fillRect/>
          </a:stretch>
        </p:blipFill>
        <p:spPr>
          <a:xfrm>
            <a:off x="-4523" y="1027906"/>
            <a:ext cx="12192000" cy="4950731"/>
          </a:xfrm>
          <a:prstGeom prst="rect">
            <a:avLst/>
          </a:prstGeom>
        </p:spPr>
      </p:pic>
      <p:pic>
        <p:nvPicPr>
          <p:cNvPr id="8" name="Picture 7" descr="MassEnviroScreen Tool data example">
            <a:extLst>
              <a:ext uri="{FF2B5EF4-FFF2-40B4-BE49-F238E27FC236}">
                <a16:creationId xmlns:a16="http://schemas.microsoft.com/office/drawing/2014/main" id="{E5DCDD61-981A-E687-208E-2B4446216786}"/>
              </a:ext>
            </a:extLst>
          </p:cNvPr>
          <p:cNvPicPr>
            <a:picLocks noChangeAspect="1"/>
          </p:cNvPicPr>
          <p:nvPr/>
        </p:nvPicPr>
        <p:blipFill>
          <a:blip r:embed="rId5"/>
          <a:srcRect r="-526" b="18699"/>
          <a:stretch>
            <a:fillRect/>
          </a:stretch>
        </p:blipFill>
        <p:spPr>
          <a:xfrm>
            <a:off x="100013" y="4972050"/>
            <a:ext cx="2276490" cy="1188692"/>
          </a:xfrm>
          <a:prstGeom prst="rect">
            <a:avLst/>
          </a:prstGeom>
        </p:spPr>
      </p:pic>
    </p:spTree>
    <p:extLst>
      <p:ext uri="{BB962C8B-B14F-4D97-AF65-F5344CB8AC3E}">
        <p14:creationId xmlns:p14="http://schemas.microsoft.com/office/powerpoint/2010/main" val="498691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78B840-6F73-7080-7F9D-B5487BCC81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C3102C-0734-4D92-8EB2-E39B6EE8CA70}"/>
              </a:ext>
            </a:extLst>
          </p:cNvPr>
          <p:cNvSpPr>
            <a:spLocks noGrp="1"/>
          </p:cNvSpPr>
          <p:nvPr>
            <p:ph type="title"/>
          </p:nvPr>
        </p:nvSpPr>
        <p:spPr>
          <a:xfrm>
            <a:off x="724505" y="457880"/>
            <a:ext cx="5291663" cy="1628775"/>
          </a:xfrm>
        </p:spPr>
        <p:txBody>
          <a:bodyPr anchor="b">
            <a:normAutofit/>
          </a:bodyPr>
          <a:lstStyle/>
          <a:p>
            <a:r>
              <a:rPr lang="en-US" sz="4000" b="1">
                <a:solidFill>
                  <a:srgbClr val="0033CC"/>
                </a:solidFill>
                <a:latin typeface="Calibri"/>
                <a:ea typeface="Calibri"/>
                <a:cs typeface="Calibri"/>
              </a:rPr>
              <a:t>Contact Us</a:t>
            </a:r>
          </a:p>
        </p:txBody>
      </p:sp>
      <p:pic>
        <p:nvPicPr>
          <p:cNvPr id="5" name="Picture 4">
            <a:extLst>
              <a:ext uri="{FF2B5EF4-FFF2-40B4-BE49-F238E27FC236}">
                <a16:creationId xmlns:a16="http://schemas.microsoft.com/office/drawing/2014/main" id="{18A27660-D099-63E8-C954-1C1B6C6084C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258" t="-25" r="48295" b="23"/>
          <a:stretch>
            <a:fillRect/>
          </a:stretch>
        </p:blipFill>
        <p:spPr>
          <a:xfrm flipH="1">
            <a:off x="7010398" y="0"/>
            <a:ext cx="5181600"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0B636E41-3979-1B7F-3A9A-5A280CBA66F2}"/>
              </a:ext>
            </a:extLst>
          </p:cNvPr>
          <p:cNvSpPr>
            <a:spLocks noGrp="1"/>
          </p:cNvSpPr>
          <p:nvPr>
            <p:ph idx="1"/>
          </p:nvPr>
        </p:nvSpPr>
        <p:spPr>
          <a:xfrm>
            <a:off x="601241" y="2425073"/>
            <a:ext cx="5863163" cy="3752849"/>
          </a:xfrm>
        </p:spPr>
        <p:txBody>
          <a:bodyPr vert="horz" lIns="91440" tIns="45720" rIns="91440" bIns="45720" rtlCol="0" anchor="t">
            <a:normAutofit/>
          </a:bodyPr>
          <a:lstStyle/>
          <a:p>
            <a:pPr marL="0" indent="0">
              <a:buNone/>
            </a:pPr>
            <a:r>
              <a:rPr lang="en-US" sz="2400">
                <a:hlinkClick r:id="rId4"/>
              </a:rPr>
              <a:t>EcoOneStop@mass.gov</a:t>
            </a:r>
            <a:r>
              <a:rPr lang="en-US" sz="2400"/>
              <a:t> - all questions for the Q&amp;A period </a:t>
            </a:r>
            <a:r>
              <a:rPr lang="en-US" sz="2400" b="1"/>
              <a:t>(due Feb 18)</a:t>
            </a:r>
            <a:r>
              <a:rPr lang="en-US" sz="2400"/>
              <a:t> should go to this address or posted directly to COMMBUYS</a:t>
            </a:r>
          </a:p>
          <a:p>
            <a:pPr marL="0" indent="0">
              <a:buNone/>
            </a:pPr>
            <a:endParaRPr lang="en-US" sz="2400"/>
          </a:p>
          <a:p>
            <a:pPr marL="0" indent="0">
              <a:buNone/>
            </a:pPr>
            <a:r>
              <a:rPr lang="en-US" sz="2400">
                <a:hlinkClick r:id="rId5"/>
              </a:rPr>
              <a:t>Mass.gov/environment-climate-one-stop</a:t>
            </a:r>
            <a:endParaRPr lang="en-US" sz="2400"/>
          </a:p>
        </p:txBody>
      </p:sp>
    </p:spTree>
    <p:extLst>
      <p:ext uri="{BB962C8B-B14F-4D97-AF65-F5344CB8AC3E}">
        <p14:creationId xmlns:p14="http://schemas.microsoft.com/office/powerpoint/2010/main" val="110252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AEC102-2FA4-7507-4E89-C086DB3BAF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CA9AA6-9E0F-526C-22C9-3092507B7E07}"/>
              </a:ext>
            </a:extLst>
          </p:cNvPr>
          <p:cNvSpPr txBox="1">
            <a:spLocks noGrp="1"/>
          </p:cNvSpPr>
          <p:nvPr>
            <p:ph type="title"/>
          </p:nvPr>
        </p:nvSpPr>
        <p:spPr>
          <a:xfrm>
            <a:off x="507750" y="3565691"/>
            <a:ext cx="3290887" cy="2452687"/>
          </a:xfrm>
        </p:spPr>
        <p:txBody>
          <a:bodyPr anchor="ctr">
            <a:noAutofit/>
          </a:bodyPr>
          <a:lstStyle/>
          <a:p>
            <a:r>
              <a:rPr lang="en-US" sz="2800">
                <a:solidFill>
                  <a:srgbClr val="0033CC"/>
                </a:solidFill>
                <a:latin typeface="Calibri"/>
                <a:ea typeface="Calibri"/>
                <a:cs typeface="Calibri"/>
              </a:rPr>
              <a:t>The</a:t>
            </a:r>
            <a:r>
              <a:rPr lang="en-US" sz="2800" b="1">
                <a:solidFill>
                  <a:srgbClr val="0033CC"/>
                </a:solidFill>
                <a:latin typeface="Calibri"/>
                <a:ea typeface="Calibri"/>
                <a:cs typeface="Calibri"/>
              </a:rPr>
              <a:t> Environment &amp; Climate One Stop </a:t>
            </a:r>
            <a:r>
              <a:rPr lang="en-US" sz="2800">
                <a:solidFill>
                  <a:srgbClr val="0033CC"/>
                </a:solidFill>
                <a:latin typeface="Calibri"/>
                <a:ea typeface="Calibri"/>
                <a:cs typeface="Calibri"/>
              </a:rPr>
              <a:t>aims to make applying for grant funding easier and more efficient for our constituents.</a:t>
            </a:r>
          </a:p>
        </p:txBody>
      </p:sp>
      <p:pic>
        <p:nvPicPr>
          <p:cNvPr id="4" name="Picture 3">
            <a:extLst>
              <a:ext uri="{FF2B5EF4-FFF2-40B4-BE49-F238E27FC236}">
                <a16:creationId xmlns:a16="http://schemas.microsoft.com/office/drawing/2014/main" id="{BBEFC2AA-240E-A60B-AAA0-472EAD7EC8DE}"/>
              </a:ext>
              <a:ext uri="{C183D7F6-B498-43B3-948B-1728B52AA6E4}">
                <adec:decorative xmlns:adec="http://schemas.microsoft.com/office/drawing/2017/decorative" val="1"/>
              </a:ext>
            </a:extLst>
          </p:cNvPr>
          <p:cNvPicPr>
            <a:picLocks noChangeAspect="1"/>
          </p:cNvPicPr>
          <p:nvPr/>
        </p:nvPicPr>
        <p:blipFill>
          <a:blip r:embed="rId3"/>
          <a:srcRect l="1066" t="37540" r="-1279" b="24434"/>
          <a:stretch>
            <a:fillRect/>
          </a:stretch>
        </p:blipFill>
        <p:spPr>
          <a:xfrm>
            <a:off x="20" y="-39410"/>
            <a:ext cx="12362671" cy="309462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9083BBF0-A03C-91F8-EFA7-22178C1C676F}"/>
              </a:ext>
            </a:extLst>
          </p:cNvPr>
          <p:cNvSpPr txBox="1">
            <a:spLocks noGrp="1"/>
          </p:cNvSpPr>
          <p:nvPr>
            <p:ph idx="1"/>
          </p:nvPr>
        </p:nvSpPr>
        <p:spPr>
          <a:xfrm>
            <a:off x="4286441" y="3782436"/>
            <a:ext cx="7485413" cy="2452687"/>
          </a:xfrm>
        </p:spPr>
        <p:txBody>
          <a:bodyPr vert="horz" lIns="91440" tIns="45720" rIns="91440" bIns="45720" rtlCol="0" anchor="ctr">
            <a:noAutofit/>
          </a:bodyPr>
          <a:lstStyle/>
          <a:p>
            <a:pPr marL="457200" indent="-457200"/>
            <a:r>
              <a:rPr lang="en-US" sz="1800"/>
              <a:t>Streamlines the grant application process to one single point of entry (e.g., Common App)</a:t>
            </a:r>
          </a:p>
          <a:p>
            <a:pPr marL="457200" indent="-457200"/>
            <a:r>
              <a:rPr lang="en-US" sz="1800"/>
              <a:t>Aligns program requirements and application questions as much as possible</a:t>
            </a:r>
          </a:p>
          <a:p>
            <a:pPr marL="457200" indent="-457200"/>
            <a:r>
              <a:rPr lang="en-US" sz="1800"/>
              <a:t>Links projects to the best source of funding</a:t>
            </a:r>
          </a:p>
          <a:p>
            <a:pPr marL="457200" indent="-457200"/>
            <a:r>
              <a:rPr lang="en-US" sz="1800"/>
              <a:t>Implements a key strategic priority of the Resilient Mass Finance Strategy</a:t>
            </a:r>
          </a:p>
          <a:p>
            <a:pPr marL="457200" indent="-457200"/>
            <a:r>
              <a:rPr lang="en-US" sz="1800"/>
              <a:t>Will be able to grow to include more programs over time</a:t>
            </a:r>
          </a:p>
          <a:p>
            <a:pPr marL="457200" indent="-457200"/>
            <a:r>
              <a:rPr lang="en-US" sz="1800"/>
              <a:t>Is inspired by and learning from the EOED Community One Stop</a:t>
            </a:r>
          </a:p>
          <a:p>
            <a:endParaRPr lang="en-US" sz="1800"/>
          </a:p>
        </p:txBody>
      </p:sp>
    </p:spTree>
    <p:extLst>
      <p:ext uri="{BB962C8B-B14F-4D97-AF65-F5344CB8AC3E}">
        <p14:creationId xmlns:p14="http://schemas.microsoft.com/office/powerpoint/2010/main" val="3165593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3B3983A-720B-0E72-7943-4F57E7783C7E}"/>
              </a:ext>
            </a:extLst>
          </p:cNvPr>
          <p:cNvSpPr txBox="1">
            <a:spLocks noGrp="1"/>
          </p:cNvSpPr>
          <p:nvPr>
            <p:ph type="title" idx="4294967295"/>
          </p:nvPr>
        </p:nvSpPr>
        <p:spPr>
          <a:xfrm>
            <a:off x="299721" y="-312003"/>
            <a:ext cx="9668932" cy="13407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2800" b="1" i="0" u="none" strike="noStrike" kern="1200" cap="none" spc="0" normalizeH="0" baseline="0" noProof="0" dirty="0">
                <a:ln>
                  <a:noFill/>
                </a:ln>
                <a:solidFill>
                  <a:schemeClr val="tx1"/>
                </a:solidFill>
                <a:effectLst/>
                <a:uLnTx/>
                <a:uFillTx/>
                <a:latin typeface="Calibri"/>
                <a:ea typeface="Calibri"/>
                <a:cs typeface="Calibri"/>
              </a:rPr>
            </a:br>
            <a:r>
              <a:rPr kumimoji="0" lang="en-US" sz="2800" b="1" i="0" u="none" strike="noStrike" kern="1200" cap="none" spc="0" normalizeH="0" baseline="0" noProof="0" dirty="0">
                <a:ln>
                  <a:noFill/>
                </a:ln>
                <a:solidFill>
                  <a:srgbClr val="0033CC"/>
                </a:solidFill>
                <a:effectLst/>
                <a:uLnTx/>
                <a:uFillTx/>
                <a:latin typeface="Calibri"/>
                <a:ea typeface="Calibri"/>
                <a:cs typeface="Calibri"/>
              </a:rPr>
              <a:t>The Environment &amp; Climate One Stop pilot includes 7 programs </a:t>
            </a:r>
            <a:r>
              <a:rPr kumimoji="0" lang="en-US" sz="2200" b="0" i="1" u="none" strike="noStrike" kern="1200" cap="none" spc="0" normalizeH="0" baseline="0" noProof="0" dirty="0">
                <a:ln>
                  <a:noFill/>
                </a:ln>
                <a:solidFill>
                  <a:srgbClr val="0033CC"/>
                </a:solidFill>
                <a:effectLst/>
                <a:uLnTx/>
                <a:uFillTx/>
                <a:latin typeface="Calibri"/>
                <a:ea typeface="Calibri"/>
                <a:cs typeface="Calibri"/>
              </a:rPr>
              <a:t>(and we hope this grows!)</a:t>
            </a:r>
            <a:endParaRPr kumimoji="0" lang="en-US" sz="2200" b="0" i="1" u="none" strike="noStrike" kern="1200" cap="none" spc="0" normalizeH="0" baseline="0" noProof="0" dirty="0">
              <a:ln>
                <a:noFill/>
              </a:ln>
              <a:solidFill>
                <a:schemeClr val="tx1"/>
              </a:solidFill>
              <a:effectLst/>
              <a:uLnTx/>
              <a:uFillTx/>
              <a:latin typeface="Calibri"/>
              <a:ea typeface="Calibri"/>
              <a:cs typeface="Calibri"/>
            </a:endParaRPr>
          </a:p>
        </p:txBody>
      </p:sp>
      <p:sp>
        <p:nvSpPr>
          <p:cNvPr id="6" name="TextBox 5">
            <a:extLst>
              <a:ext uri="{FF2B5EF4-FFF2-40B4-BE49-F238E27FC236}">
                <a16:creationId xmlns:a16="http://schemas.microsoft.com/office/drawing/2014/main" id="{92316F2F-102C-CF65-A0CD-D09FF4DDA12C}"/>
              </a:ext>
            </a:extLst>
          </p:cNvPr>
          <p:cNvSpPr txBox="1"/>
          <p:nvPr/>
        </p:nvSpPr>
        <p:spPr>
          <a:xfrm>
            <a:off x="299802" y="1076222"/>
            <a:ext cx="1156116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2DBF"/>
                </a:solidFill>
              </a:rPr>
              <a:t>MVP Action</a:t>
            </a:r>
          </a:p>
          <a:p>
            <a:r>
              <a:rPr lang="en-US" sz="1600">
                <a:ea typeface="+mn-lt"/>
                <a:cs typeface="+mn-lt"/>
              </a:rPr>
              <a:t>Offers financial resources to communities that are seeking to advance priority climate adaptation actions to address climate change impacts in alignment with the MVP Core Principles. </a:t>
            </a:r>
            <a:endParaRPr lang="en-US" sz="1600"/>
          </a:p>
        </p:txBody>
      </p:sp>
      <p:sp>
        <p:nvSpPr>
          <p:cNvPr id="7" name="TextBox 6">
            <a:extLst>
              <a:ext uri="{FF2B5EF4-FFF2-40B4-BE49-F238E27FC236}">
                <a16:creationId xmlns:a16="http://schemas.microsoft.com/office/drawing/2014/main" id="{E4A807F4-4155-9D0E-679A-6B0014F819F5}"/>
              </a:ext>
            </a:extLst>
          </p:cNvPr>
          <p:cNvSpPr txBox="1"/>
          <p:nvPr/>
        </p:nvSpPr>
        <p:spPr>
          <a:xfrm>
            <a:off x="299802" y="1984618"/>
            <a:ext cx="11587898"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2DBF"/>
                </a:solidFill>
              </a:rPr>
              <a:t>CZM Coastal Resilience</a:t>
            </a:r>
          </a:p>
          <a:p>
            <a:r>
              <a:rPr lang="en-US" sz="1600">
                <a:ea typeface="+mn-lt"/>
                <a:cs typeface="+mn-lt"/>
              </a:rPr>
              <a:t> Provides financial and technical support for local and regional efforts to address coastal flooding, erosion, and sea level rise. </a:t>
            </a:r>
          </a:p>
        </p:txBody>
      </p:sp>
      <p:sp>
        <p:nvSpPr>
          <p:cNvPr id="8" name="TextBox 7">
            <a:extLst>
              <a:ext uri="{FF2B5EF4-FFF2-40B4-BE49-F238E27FC236}">
                <a16:creationId xmlns:a16="http://schemas.microsoft.com/office/drawing/2014/main" id="{A61CF82D-A250-30F5-584C-CDAE280E7366}"/>
              </a:ext>
            </a:extLst>
          </p:cNvPr>
          <p:cNvSpPr txBox="1"/>
          <p:nvPr/>
        </p:nvSpPr>
        <p:spPr>
          <a:xfrm>
            <a:off x="299801" y="2646022"/>
            <a:ext cx="11561162"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2DBF"/>
                </a:solidFill>
                <a:ea typeface="+mn-lt"/>
                <a:cs typeface="+mn-lt"/>
              </a:rPr>
              <a:t>CZM Coastal Habitat and Water Quality</a:t>
            </a:r>
            <a:endParaRPr lang="en-US" b="1">
              <a:solidFill>
                <a:srgbClr val="002DBF"/>
              </a:solidFill>
            </a:endParaRPr>
          </a:p>
          <a:p>
            <a:r>
              <a:rPr lang="en-US" sz="1600">
                <a:ea typeface="+mn-lt"/>
                <a:cs typeface="+mn-lt"/>
              </a:rPr>
              <a:t>Provide financial resources for projects that assess and treat stormwater pollution and support comprehensive habitat restoration.</a:t>
            </a:r>
          </a:p>
        </p:txBody>
      </p:sp>
      <p:sp>
        <p:nvSpPr>
          <p:cNvPr id="9" name="TextBox 8">
            <a:extLst>
              <a:ext uri="{FF2B5EF4-FFF2-40B4-BE49-F238E27FC236}">
                <a16:creationId xmlns:a16="http://schemas.microsoft.com/office/drawing/2014/main" id="{189BE971-A9C3-331C-A6EE-3A8CE1AC4512}"/>
              </a:ext>
            </a:extLst>
          </p:cNvPr>
          <p:cNvSpPr txBox="1"/>
          <p:nvPr/>
        </p:nvSpPr>
        <p:spPr>
          <a:xfrm>
            <a:off x="301552" y="3318826"/>
            <a:ext cx="1158614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2DBF"/>
                </a:solidFill>
                <a:ea typeface="+mn-lt"/>
                <a:cs typeface="+mn-lt"/>
              </a:rPr>
              <a:t>EEA Cooling Corridors</a:t>
            </a:r>
            <a:endParaRPr lang="en-US" b="1">
              <a:solidFill>
                <a:srgbClr val="002DBF"/>
              </a:solidFill>
            </a:endParaRPr>
          </a:p>
          <a:p>
            <a:r>
              <a:rPr lang="en-US" sz="1600">
                <a:ea typeface="+mn-lt"/>
                <a:cs typeface="+mn-lt"/>
              </a:rPr>
              <a:t>Offers financial resources for conducting tree planting and related activities to assist with mitigating extreme heat and to enhance the tree canopy within neighborhoods and public spaces. </a:t>
            </a:r>
            <a:endParaRPr lang="en-US" sz="1600"/>
          </a:p>
        </p:txBody>
      </p:sp>
      <p:sp>
        <p:nvSpPr>
          <p:cNvPr id="10" name="TextBox 9">
            <a:extLst>
              <a:ext uri="{FF2B5EF4-FFF2-40B4-BE49-F238E27FC236}">
                <a16:creationId xmlns:a16="http://schemas.microsoft.com/office/drawing/2014/main" id="{3D44AFAA-147E-11B8-BC70-E58706702523}"/>
              </a:ext>
            </a:extLst>
          </p:cNvPr>
          <p:cNvSpPr txBox="1"/>
          <p:nvPr/>
        </p:nvSpPr>
        <p:spPr>
          <a:xfrm>
            <a:off x="301551" y="4287706"/>
            <a:ext cx="1174854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2DBF"/>
                </a:solidFill>
                <a:ea typeface="+mn-lt"/>
                <a:cs typeface="+mn-lt"/>
              </a:rPr>
              <a:t>EEA Planning Assistance</a:t>
            </a:r>
            <a:endParaRPr lang="en-US" b="1">
              <a:solidFill>
                <a:srgbClr val="002DBF"/>
              </a:solidFill>
            </a:endParaRPr>
          </a:p>
          <a:p>
            <a:r>
              <a:rPr lang="en-US" sz="1600">
                <a:ea typeface="+mn-lt"/>
                <a:cs typeface="+mn-lt"/>
              </a:rPr>
              <a:t>Supports sustainable land use practices, including zoning for diverse housing, climate change mitigation, and land conservation, in alignment with the state's Sustainable Development Principles.</a:t>
            </a:r>
          </a:p>
        </p:txBody>
      </p:sp>
      <p:sp>
        <p:nvSpPr>
          <p:cNvPr id="12" name="TextBox 11">
            <a:extLst>
              <a:ext uri="{FF2B5EF4-FFF2-40B4-BE49-F238E27FC236}">
                <a16:creationId xmlns:a16="http://schemas.microsoft.com/office/drawing/2014/main" id="{669F90E7-B576-037D-BF82-0043CE97C09F}"/>
              </a:ext>
            </a:extLst>
          </p:cNvPr>
          <p:cNvSpPr txBox="1"/>
          <p:nvPr/>
        </p:nvSpPr>
        <p:spPr>
          <a:xfrm>
            <a:off x="299797" y="5161256"/>
            <a:ext cx="11748540"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2DBF"/>
                </a:solidFill>
              </a:rPr>
              <a:t>EEA Dams and Seawalls</a:t>
            </a:r>
          </a:p>
          <a:p>
            <a:r>
              <a:rPr lang="en-US" sz="1600">
                <a:ea typeface="+mn-lt"/>
                <a:cs typeface="+mn-lt"/>
              </a:rPr>
              <a:t>Offers financial resources to support projects for the repair and removal of dams, levees, seawalls, and other forms of flood control. </a:t>
            </a:r>
            <a:endParaRPr lang="en-US" sz="1600"/>
          </a:p>
        </p:txBody>
      </p:sp>
      <p:sp>
        <p:nvSpPr>
          <p:cNvPr id="13" name="TextBox 12">
            <a:extLst>
              <a:ext uri="{FF2B5EF4-FFF2-40B4-BE49-F238E27FC236}">
                <a16:creationId xmlns:a16="http://schemas.microsoft.com/office/drawing/2014/main" id="{34E80681-3797-8878-4A17-F836A9490AF3}"/>
              </a:ext>
            </a:extLst>
          </p:cNvPr>
          <p:cNvSpPr txBox="1"/>
          <p:nvPr/>
        </p:nvSpPr>
        <p:spPr>
          <a:xfrm>
            <a:off x="299796" y="5883148"/>
            <a:ext cx="1174854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2DBF"/>
                </a:solidFill>
              </a:rPr>
              <a:t>DER Culvert Replacement Municipal Assistance and Training Site Initiative</a:t>
            </a:r>
            <a:endParaRPr lang="en-US">
              <a:solidFill>
                <a:srgbClr val="002DBF"/>
              </a:solidFill>
            </a:endParaRPr>
          </a:p>
          <a:p>
            <a:r>
              <a:rPr lang="en-US" sz="1600">
                <a:ea typeface="+mn-lt"/>
                <a:cs typeface="+mn-lt"/>
              </a:rPr>
              <a:t>Supports replacing or removing an undersized, perched, and/or degraded culverts or small bridges located in an area of high ecological value.  </a:t>
            </a:r>
          </a:p>
        </p:txBody>
      </p:sp>
    </p:spTree>
    <p:extLst>
      <p:ext uri="{BB962C8B-B14F-4D97-AF65-F5344CB8AC3E}">
        <p14:creationId xmlns:p14="http://schemas.microsoft.com/office/powerpoint/2010/main" val="3855588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8901E-C791-5D68-74E6-5B0F9ABF029A}"/>
              </a:ext>
            </a:extLst>
          </p:cNvPr>
          <p:cNvSpPr>
            <a:spLocks noGrp="1"/>
          </p:cNvSpPr>
          <p:nvPr>
            <p:ph type="title"/>
          </p:nvPr>
        </p:nvSpPr>
        <p:spPr>
          <a:xfrm>
            <a:off x="1640963" y="11191"/>
            <a:ext cx="10515600" cy="1325563"/>
          </a:xfrm>
        </p:spPr>
        <p:txBody>
          <a:bodyPr>
            <a:normAutofit/>
          </a:bodyPr>
          <a:lstStyle/>
          <a:p>
            <a:r>
              <a:rPr lang="en-US" sz="2800" b="1">
                <a:solidFill>
                  <a:srgbClr val="0033CC"/>
                </a:solidFill>
                <a:latin typeface="Calibri"/>
                <a:ea typeface="Calibri"/>
                <a:cs typeface="Calibri"/>
              </a:rPr>
              <a:t>Different programs still have different eligibility requirements</a:t>
            </a:r>
          </a:p>
        </p:txBody>
      </p:sp>
      <p:sp>
        <p:nvSpPr>
          <p:cNvPr id="7" name="TextBox 6">
            <a:extLst>
              <a:ext uri="{FF2B5EF4-FFF2-40B4-BE49-F238E27FC236}">
                <a16:creationId xmlns:a16="http://schemas.microsoft.com/office/drawing/2014/main" id="{17D11C26-DFDE-4657-D3DA-0B0F2F7A1CA1}"/>
              </a:ext>
            </a:extLst>
          </p:cNvPr>
          <p:cNvSpPr txBox="1"/>
          <p:nvPr/>
        </p:nvSpPr>
        <p:spPr>
          <a:xfrm>
            <a:off x="300789" y="5666785"/>
            <a:ext cx="1159309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2">
                    <a:lumMod val="76000"/>
                    <a:lumOff val="24000"/>
                  </a:schemeClr>
                </a:solidFill>
                <a:ea typeface="+mn-lt"/>
                <a:cs typeface="+mn-lt"/>
              </a:rPr>
              <a:t>*Non-municipality applicants to MVP Action, aside from Tribal Governments, must apply for projects that align with an MVP plan and include a letter of support from the municipality/</a:t>
            </a:r>
            <a:r>
              <a:rPr lang="en-US" sz="1200" err="1">
                <a:solidFill>
                  <a:schemeClr val="tx2">
                    <a:lumMod val="76000"/>
                    <a:lumOff val="24000"/>
                  </a:schemeClr>
                </a:solidFill>
                <a:ea typeface="+mn-lt"/>
                <a:cs typeface="+mn-lt"/>
              </a:rPr>
              <a:t>ies</a:t>
            </a:r>
            <a:r>
              <a:rPr lang="en-US" sz="1200">
                <a:solidFill>
                  <a:schemeClr val="tx2">
                    <a:lumMod val="76000"/>
                    <a:lumOff val="24000"/>
                  </a:schemeClr>
                </a:solidFill>
                <a:ea typeface="+mn-lt"/>
                <a:cs typeface="+mn-lt"/>
              </a:rPr>
              <a:t> related to the project.</a:t>
            </a:r>
            <a:endParaRPr lang="en-US">
              <a:solidFill>
                <a:schemeClr val="tx2">
                  <a:lumMod val="76000"/>
                  <a:lumOff val="24000"/>
                </a:schemeClr>
              </a:solidFill>
            </a:endParaRPr>
          </a:p>
          <a:p>
            <a:r>
              <a:rPr lang="en-US" sz="1200">
                <a:solidFill>
                  <a:schemeClr val="tx2">
                    <a:lumMod val="76000"/>
                    <a:lumOff val="24000"/>
                  </a:schemeClr>
                </a:solidFill>
              </a:rPr>
              <a:t>**Projects applying to CZM Coastal Resilience must be located in a Massachusetts Coastal Zone.</a:t>
            </a:r>
            <a:endParaRPr lang="en-US">
              <a:solidFill>
                <a:schemeClr val="tx2">
                  <a:lumMod val="76000"/>
                  <a:lumOff val="24000"/>
                </a:schemeClr>
              </a:solidFill>
            </a:endParaRPr>
          </a:p>
          <a:p>
            <a:r>
              <a:rPr lang="en-US" sz="1200">
                <a:solidFill>
                  <a:schemeClr val="tx2">
                    <a:lumMod val="76000"/>
                    <a:lumOff val="24000"/>
                  </a:schemeClr>
                </a:solidFill>
              </a:rPr>
              <a:t>***Projects applying to CZM Coastal Habitat and Water Quality must be located in a Massachusetts Coastal Watershed. Non-municipality applicants must be directly partnering with a municipality.</a:t>
            </a:r>
          </a:p>
        </p:txBody>
      </p:sp>
      <p:pic>
        <p:nvPicPr>
          <p:cNvPr id="13" name="Picture 12" descr="ECO One Stop Eligibility Requirements table">
            <a:extLst>
              <a:ext uri="{FF2B5EF4-FFF2-40B4-BE49-F238E27FC236}">
                <a16:creationId xmlns:a16="http://schemas.microsoft.com/office/drawing/2014/main" id="{4DA66E05-1783-FC5A-7139-BB64BEADED8D}"/>
              </a:ext>
            </a:extLst>
          </p:cNvPr>
          <p:cNvPicPr>
            <a:picLocks noChangeAspect="1"/>
          </p:cNvPicPr>
          <p:nvPr/>
        </p:nvPicPr>
        <p:blipFill>
          <a:blip r:embed="rId3"/>
          <a:srcRect t="2586" r="135" b="30185"/>
          <a:stretch>
            <a:fillRect/>
          </a:stretch>
        </p:blipFill>
        <p:spPr>
          <a:xfrm>
            <a:off x="0" y="967308"/>
            <a:ext cx="12175554" cy="4610505"/>
          </a:xfrm>
          <a:prstGeom prst="rect">
            <a:avLst/>
          </a:prstGeom>
        </p:spPr>
      </p:pic>
    </p:spTree>
    <p:extLst>
      <p:ext uri="{BB962C8B-B14F-4D97-AF65-F5344CB8AC3E}">
        <p14:creationId xmlns:p14="http://schemas.microsoft.com/office/powerpoint/2010/main" val="4187824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AD891-1A06-2786-F9E7-E093D97321B7}"/>
              </a:ext>
            </a:extLst>
          </p:cNvPr>
          <p:cNvSpPr txBox="1">
            <a:spLocks noGrp="1"/>
          </p:cNvSpPr>
          <p:nvPr>
            <p:ph type="title"/>
          </p:nvPr>
        </p:nvSpPr>
        <p:spPr>
          <a:xfrm>
            <a:off x="301061" y="8760"/>
            <a:ext cx="7317463" cy="994172"/>
          </a:xfrm>
        </p:spPr>
        <p:txBody>
          <a:bodyPr/>
          <a:lstStyle/>
          <a:p>
            <a:r>
              <a:rPr lang="en-US" sz="2800" b="1">
                <a:solidFill>
                  <a:srgbClr val="0033CC"/>
                </a:solidFill>
                <a:latin typeface="Calibri"/>
                <a:ea typeface="Calibri"/>
                <a:cs typeface="Calibri"/>
              </a:rPr>
              <a:t>2026 Grant Application Timeline</a:t>
            </a:r>
          </a:p>
        </p:txBody>
      </p:sp>
      <p:sp>
        <p:nvSpPr>
          <p:cNvPr id="3" name="Content Placeholder 2">
            <a:extLst>
              <a:ext uri="{FF2B5EF4-FFF2-40B4-BE49-F238E27FC236}">
                <a16:creationId xmlns:a16="http://schemas.microsoft.com/office/drawing/2014/main" id="{712953DE-B9AE-067A-2751-E73827FB1221}"/>
              </a:ext>
            </a:extLst>
          </p:cNvPr>
          <p:cNvSpPr txBox="1">
            <a:spLocks noGrp="1"/>
          </p:cNvSpPr>
          <p:nvPr>
            <p:ph idx="1"/>
          </p:nvPr>
        </p:nvSpPr>
        <p:spPr>
          <a:xfrm>
            <a:off x="301620" y="1001076"/>
            <a:ext cx="7999889" cy="3664053"/>
          </a:xfrm>
        </p:spPr>
        <p:txBody>
          <a:bodyPr vert="horz" lIns="68580" tIns="34290" rIns="68580" bIns="34290" rtlCol="0" anchor="t">
            <a:noAutofit/>
          </a:bodyPr>
          <a:lstStyle/>
          <a:p>
            <a:pPr lvl="0"/>
            <a:r>
              <a:rPr lang="en-US" sz="1800" b="1" dirty="0">
                <a:cs typeface="Arial"/>
              </a:rPr>
              <a:t>January 2026 </a:t>
            </a:r>
            <a:endParaRPr lang="en-US" dirty="0"/>
          </a:p>
          <a:p>
            <a:pPr lvl="1"/>
            <a:r>
              <a:rPr lang="en-US" sz="1800" dirty="0">
                <a:cs typeface="Arial"/>
              </a:rPr>
              <a:t>Application (RFR) opens – </a:t>
            </a:r>
            <a:r>
              <a:rPr lang="en-US" sz="1800" b="1" dirty="0">
                <a:cs typeface="Arial"/>
              </a:rPr>
              <a:t>January 22</a:t>
            </a:r>
          </a:p>
          <a:p>
            <a:pPr lvl="1"/>
            <a:r>
              <a:rPr lang="en-US" sz="1800" dirty="0">
                <a:cs typeface="Arial"/>
              </a:rPr>
              <a:t>RFR</a:t>
            </a:r>
            <a:r>
              <a:rPr lang="en-US" sz="1800" dirty="0">
                <a:ea typeface="+mn-lt"/>
                <a:cs typeface="+mn-lt"/>
              </a:rPr>
              <a:t> and Application Webinar: January 27, 2026, 10:00 AM – 11:00 AM </a:t>
            </a:r>
          </a:p>
          <a:p>
            <a:pPr lvl="1"/>
            <a:r>
              <a:rPr lang="en-US" sz="1800" dirty="0">
                <a:ea typeface="+mn-lt"/>
                <a:cs typeface="+mn-lt"/>
              </a:rPr>
              <a:t>RFR and Application Webinar: January 28, 2026, 12:00 – 1:00 PM </a:t>
            </a:r>
            <a:endParaRPr lang="en-US" dirty="0"/>
          </a:p>
          <a:p>
            <a:pPr lvl="1"/>
            <a:r>
              <a:rPr lang="en-US" sz="1800" dirty="0">
                <a:ea typeface="+mn-lt"/>
                <a:cs typeface="+mn-lt"/>
              </a:rPr>
              <a:t>Grant Management System (GMS) How-To Webinar: January 29, 2026, 10:00 AM – 11:00 AM </a:t>
            </a:r>
            <a:endParaRPr lang="en-US" dirty="0"/>
          </a:p>
          <a:p>
            <a:pPr lvl="1"/>
            <a:r>
              <a:rPr lang="en-US" sz="1800" dirty="0" err="1"/>
              <a:t>MassEnviroScreen</a:t>
            </a:r>
            <a:r>
              <a:rPr lang="en-US" sz="1800" dirty="0"/>
              <a:t> Office Hours: </a:t>
            </a:r>
            <a:r>
              <a:rPr lang="en-US" sz="1800" u="sng" dirty="0"/>
              <a:t>NEW February 4, 2026, 12:00 PM – 1:00 PM</a:t>
            </a:r>
            <a:r>
              <a:rPr lang="en-US" sz="1800" dirty="0"/>
              <a:t>; February 11, 2026, 3:00 PM – 4:00 PM; March 11, 2026, 12:00 PM – 1:00 PM</a:t>
            </a:r>
          </a:p>
          <a:p>
            <a:r>
              <a:rPr lang="en-US" sz="1800" b="1" dirty="0"/>
              <a:t>February 2026</a:t>
            </a:r>
          </a:p>
          <a:p>
            <a:pPr lvl="1"/>
            <a:r>
              <a:rPr lang="en-US" sz="1800" dirty="0"/>
              <a:t>Deadline for Questions to be submitted – February 18, 11:59pm</a:t>
            </a:r>
          </a:p>
          <a:p>
            <a:pPr lvl="1"/>
            <a:r>
              <a:rPr lang="en-US" sz="1800" dirty="0">
                <a:cs typeface="Arial"/>
              </a:rPr>
              <a:t>Responses to Questions published - February 25, 11:59pm (estimated)</a:t>
            </a:r>
          </a:p>
          <a:p>
            <a:r>
              <a:rPr lang="en-US" sz="1800" b="1" dirty="0">
                <a:cs typeface="Arial"/>
              </a:rPr>
              <a:t>March 2026</a:t>
            </a:r>
          </a:p>
          <a:p>
            <a:pPr lvl="1"/>
            <a:r>
              <a:rPr lang="en-US" sz="1800" b="1" u="sng" dirty="0">
                <a:solidFill>
                  <a:srgbClr val="FF0000"/>
                </a:solidFill>
                <a:cs typeface="Arial"/>
              </a:rPr>
              <a:t>Application closes – March 20, 11:59pm</a:t>
            </a:r>
          </a:p>
          <a:p>
            <a:r>
              <a:rPr lang="en-US" sz="1800" b="1" dirty="0">
                <a:cs typeface="Arial"/>
              </a:rPr>
              <a:t>June 2026 </a:t>
            </a:r>
          </a:p>
          <a:p>
            <a:pPr lvl="1"/>
            <a:r>
              <a:rPr lang="en-US" sz="1800" dirty="0">
                <a:cs typeface="Arial"/>
              </a:rPr>
              <a:t>Awards announced (expected); funding allocated and projects underway in July 2026</a:t>
            </a:r>
            <a:endParaRPr lang="en-US" sz="1800" dirty="0"/>
          </a:p>
        </p:txBody>
      </p:sp>
      <p:pic>
        <p:nvPicPr>
          <p:cNvPr id="5" name="Picture 4">
            <a:extLst>
              <a:ext uri="{FF2B5EF4-FFF2-40B4-BE49-F238E27FC236}">
                <a16:creationId xmlns:a16="http://schemas.microsoft.com/office/drawing/2014/main" id="{B9444645-283A-A863-2A1F-FB4CFE69460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39181" t="1219" r="31276" b="203"/>
          <a:stretch>
            <a:fillRect/>
          </a:stretch>
        </p:blipFill>
        <p:spPr>
          <a:xfrm flipH="1">
            <a:off x="9090631" y="5990"/>
            <a:ext cx="3103370" cy="690382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0F296-3DB2-B39E-D5FF-079A309C39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991BE7-CAB5-B8D8-3E2D-155D9B3CCDA4}"/>
              </a:ext>
            </a:extLst>
          </p:cNvPr>
          <p:cNvSpPr>
            <a:spLocks noGrp="1"/>
          </p:cNvSpPr>
          <p:nvPr>
            <p:ph type="title"/>
          </p:nvPr>
        </p:nvSpPr>
        <p:spPr>
          <a:xfrm>
            <a:off x="673206" y="253353"/>
            <a:ext cx="10842734" cy="994172"/>
          </a:xfrm>
        </p:spPr>
        <p:txBody>
          <a:bodyPr>
            <a:normAutofit/>
          </a:bodyPr>
          <a:lstStyle/>
          <a:p>
            <a:r>
              <a:rPr lang="en-US" sz="2800" b="1">
                <a:solidFill>
                  <a:srgbClr val="0033CC"/>
                </a:solidFill>
                <a:latin typeface="Calibri"/>
                <a:ea typeface="Calibri"/>
                <a:cs typeface="Calibri"/>
              </a:rPr>
              <a:t> Expression of Interest (EOI) Summary</a:t>
            </a:r>
          </a:p>
        </p:txBody>
      </p:sp>
      <p:sp>
        <p:nvSpPr>
          <p:cNvPr id="3" name="TextBox 2">
            <a:extLst>
              <a:ext uri="{FF2B5EF4-FFF2-40B4-BE49-F238E27FC236}">
                <a16:creationId xmlns:a16="http://schemas.microsoft.com/office/drawing/2014/main" id="{2A5BFF31-2981-4891-CC45-E263C4459A79}"/>
              </a:ext>
            </a:extLst>
          </p:cNvPr>
          <p:cNvSpPr txBox="1"/>
          <p:nvPr/>
        </p:nvSpPr>
        <p:spPr>
          <a:xfrm>
            <a:off x="679857" y="1515078"/>
            <a:ext cx="7985162"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In September we opened our Expression of Interest period.</a:t>
            </a:r>
          </a:p>
          <a:p>
            <a:endParaRPr lang="en-US" sz="2400" dirty="0"/>
          </a:p>
          <a:p>
            <a:r>
              <a:rPr lang="en-US" sz="2400" dirty="0"/>
              <a:t>We received a total of </a:t>
            </a:r>
            <a:r>
              <a:rPr lang="en-US" sz="2400" b="1" dirty="0"/>
              <a:t>541 submissions </a:t>
            </a:r>
            <a:r>
              <a:rPr lang="en-US" sz="2400" dirty="0"/>
              <a:t>from </a:t>
            </a:r>
            <a:r>
              <a:rPr lang="en-US" sz="2400" b="1" dirty="0"/>
              <a:t>286 different applicants.</a:t>
            </a:r>
          </a:p>
          <a:p>
            <a:endParaRPr lang="en-US" sz="2400" b="1" dirty="0"/>
          </a:p>
          <a:p>
            <a:r>
              <a:rPr lang="en-US" sz="2400" dirty="0"/>
              <a:t>Our team held approximately</a:t>
            </a:r>
            <a:r>
              <a:rPr lang="en-US" sz="2400" b="1" dirty="0"/>
              <a:t> 261 feedback calls</a:t>
            </a:r>
            <a:r>
              <a:rPr lang="en-US" sz="2400" dirty="0"/>
              <a:t> between October 2025 and January 2026.</a:t>
            </a:r>
          </a:p>
          <a:p>
            <a:endParaRPr lang="en-US" sz="2400" dirty="0"/>
          </a:p>
          <a:p>
            <a:r>
              <a:rPr lang="en-US" sz="2400" dirty="0">
                <a:ea typeface="+mn-lt"/>
                <a:cs typeface="+mn-lt"/>
              </a:rPr>
              <a:t>The most common project types were "Culvert or Small Bridge Upgrade or Removal" and "Stormwater Management.“</a:t>
            </a:r>
          </a:p>
          <a:p>
            <a:endParaRPr lang="en-US" sz="2400" dirty="0">
              <a:ea typeface="+mn-lt"/>
              <a:cs typeface="+mn-lt"/>
            </a:endParaRPr>
          </a:p>
          <a:p>
            <a:r>
              <a:rPr lang="en-US" sz="2400" dirty="0">
                <a:ea typeface="+mn-lt"/>
                <a:cs typeface="+mn-lt"/>
              </a:rPr>
              <a:t>*Note: You did not need to submit an EOI to submit a </a:t>
            </a:r>
            <a:r>
              <a:rPr lang="en-US" sz="2400">
                <a:ea typeface="+mn-lt"/>
                <a:cs typeface="+mn-lt"/>
              </a:rPr>
              <a:t>formal application*</a:t>
            </a:r>
            <a:endParaRPr lang="en-US" sz="2400"/>
          </a:p>
          <a:p>
            <a:endParaRPr lang="en-US" dirty="0"/>
          </a:p>
        </p:txBody>
      </p:sp>
      <p:pic>
        <p:nvPicPr>
          <p:cNvPr id="4" name="Picture 3">
            <a:extLst>
              <a:ext uri="{FF2B5EF4-FFF2-40B4-BE49-F238E27FC236}">
                <a16:creationId xmlns:a16="http://schemas.microsoft.com/office/drawing/2014/main" id="{0E6FD45A-4973-1E14-A4DE-7989FCB53ED4}"/>
              </a:ext>
              <a:ext uri="{C183D7F6-B498-43B3-948B-1728B52AA6E4}">
                <adec:decorative xmlns:adec="http://schemas.microsoft.com/office/drawing/2017/decorative" val="1"/>
              </a:ext>
            </a:extLst>
          </p:cNvPr>
          <p:cNvPicPr>
            <a:picLocks noChangeAspect="1"/>
          </p:cNvPicPr>
          <p:nvPr/>
        </p:nvPicPr>
        <p:blipFill>
          <a:blip r:embed="rId3"/>
          <a:srcRect l="51111" t="1875" r="18889" b="-2083"/>
          <a:stretch>
            <a:fillRect/>
          </a:stretch>
        </p:blipFill>
        <p:spPr>
          <a:xfrm flipH="1">
            <a:off x="9018745" y="-22765"/>
            <a:ext cx="3178580" cy="7090736"/>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Tree>
    <p:extLst>
      <p:ext uri="{BB962C8B-B14F-4D97-AF65-F5344CB8AC3E}">
        <p14:creationId xmlns:p14="http://schemas.microsoft.com/office/powerpoint/2010/main" val="3950623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59C07-954E-373D-8AE4-FCBAC02615A0}"/>
              </a:ext>
            </a:extLst>
          </p:cNvPr>
          <p:cNvSpPr>
            <a:spLocks noGrp="1"/>
          </p:cNvSpPr>
          <p:nvPr>
            <p:ph type="title"/>
          </p:nvPr>
        </p:nvSpPr>
        <p:spPr>
          <a:xfrm>
            <a:off x="838200" y="5691"/>
            <a:ext cx="10515600" cy="1325563"/>
          </a:xfrm>
        </p:spPr>
        <p:txBody>
          <a:bodyPr/>
          <a:lstStyle/>
          <a:p>
            <a:r>
              <a:rPr lang="en-US" sz="2800" b="1">
                <a:solidFill>
                  <a:srgbClr val="0033CC"/>
                </a:solidFill>
                <a:latin typeface="Calibri"/>
                <a:ea typeface="Calibri"/>
                <a:cs typeface="Calibri"/>
              </a:rPr>
              <a:t>Overview of Important Resources</a:t>
            </a:r>
          </a:p>
        </p:txBody>
      </p:sp>
      <p:pic>
        <p:nvPicPr>
          <p:cNvPr id="6" name="Content Placeholder 5" descr="A pyramid of available ECO One Stop resources by detail level">
            <a:extLst>
              <a:ext uri="{FF2B5EF4-FFF2-40B4-BE49-F238E27FC236}">
                <a16:creationId xmlns:a16="http://schemas.microsoft.com/office/drawing/2014/main" id="{42614C23-13D7-EF5A-265E-934F946D8E9C}"/>
              </a:ext>
            </a:extLst>
          </p:cNvPr>
          <p:cNvPicPr>
            <a:picLocks noGrp="1" noChangeAspect="1"/>
          </p:cNvPicPr>
          <p:nvPr>
            <p:ph idx="1"/>
          </p:nvPr>
        </p:nvPicPr>
        <p:blipFill>
          <a:blip r:embed="rId2"/>
          <a:stretch>
            <a:fillRect/>
          </a:stretch>
        </p:blipFill>
        <p:spPr>
          <a:xfrm>
            <a:off x="1150190" y="1064719"/>
            <a:ext cx="9905999" cy="5599980"/>
          </a:xfrm>
          <a:prstGeom prst="rect">
            <a:avLst/>
          </a:prstGeom>
        </p:spPr>
      </p:pic>
    </p:spTree>
    <p:extLst>
      <p:ext uri="{BB962C8B-B14F-4D97-AF65-F5344CB8AC3E}">
        <p14:creationId xmlns:p14="http://schemas.microsoft.com/office/powerpoint/2010/main" val="889461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4C81D0F-73A2-4331-6467-5387FA6D26BD}"/>
              </a:ext>
            </a:extLst>
          </p:cNvPr>
          <p:cNvSpPr>
            <a:spLocks noGrp="1"/>
          </p:cNvSpPr>
          <p:nvPr>
            <p:ph type="title"/>
          </p:nvPr>
        </p:nvSpPr>
        <p:spPr>
          <a:xfrm>
            <a:off x="838200" y="389706"/>
            <a:ext cx="10515600" cy="1325563"/>
          </a:xfrm>
        </p:spPr>
        <p:txBody>
          <a:bodyPr/>
          <a:lstStyle/>
          <a:p>
            <a:pPr algn="ctr"/>
            <a:r>
              <a:rPr lang="en-US" sz="4000" b="1">
                <a:solidFill>
                  <a:srgbClr val="0033CC"/>
                </a:solidFill>
                <a:latin typeface="Calibri"/>
                <a:ea typeface="Calibri"/>
                <a:cs typeface="Calibri"/>
              </a:rPr>
              <a:t>www.mass.gov/environment-climate-one-stop </a:t>
            </a:r>
            <a:endParaRPr lang="en-US" sz="4000" b="1">
              <a:latin typeface="Calibri"/>
              <a:ea typeface="Calibri"/>
              <a:cs typeface="Calibri"/>
            </a:endParaRPr>
          </a:p>
          <a:p>
            <a:endParaRPr lang="en-US"/>
          </a:p>
        </p:txBody>
      </p:sp>
      <p:pic>
        <p:nvPicPr>
          <p:cNvPr id="2" name="Picture 1" descr="ECO One Stop Website Homepage">
            <a:extLst>
              <a:ext uri="{FF2B5EF4-FFF2-40B4-BE49-F238E27FC236}">
                <a16:creationId xmlns:a16="http://schemas.microsoft.com/office/drawing/2014/main" id="{7485CF02-6300-3B66-5948-B1C6449CC212}"/>
              </a:ext>
            </a:extLst>
          </p:cNvPr>
          <p:cNvPicPr>
            <a:picLocks noChangeAspect="1"/>
          </p:cNvPicPr>
          <p:nvPr/>
        </p:nvPicPr>
        <p:blipFill>
          <a:blip r:embed="rId3"/>
          <a:stretch>
            <a:fillRect/>
          </a:stretch>
        </p:blipFill>
        <p:spPr>
          <a:xfrm>
            <a:off x="160639" y="1361607"/>
            <a:ext cx="5899640" cy="5296526"/>
          </a:xfrm>
          <a:prstGeom prst="rect">
            <a:avLst/>
          </a:prstGeom>
        </p:spPr>
      </p:pic>
      <p:pic>
        <p:nvPicPr>
          <p:cNvPr id="3" name="Picture 2" descr="ECO One Stop Website">
            <a:extLst>
              <a:ext uri="{FF2B5EF4-FFF2-40B4-BE49-F238E27FC236}">
                <a16:creationId xmlns:a16="http://schemas.microsoft.com/office/drawing/2014/main" id="{6B532FC7-1EBC-4167-A744-DF697D6AA2D1}"/>
              </a:ext>
            </a:extLst>
          </p:cNvPr>
          <p:cNvPicPr>
            <a:picLocks noChangeAspect="1"/>
          </p:cNvPicPr>
          <p:nvPr/>
        </p:nvPicPr>
        <p:blipFill>
          <a:blip r:embed="rId4"/>
          <a:srcRect l="-239" t="21154" b="1202"/>
          <a:stretch>
            <a:fillRect/>
          </a:stretch>
        </p:blipFill>
        <p:spPr>
          <a:xfrm>
            <a:off x="6047851" y="1061802"/>
            <a:ext cx="6142351" cy="4749684"/>
          </a:xfrm>
          <a:prstGeom prst="rect">
            <a:avLst/>
          </a:prstGeom>
        </p:spPr>
      </p:pic>
    </p:spTree>
    <p:extLst>
      <p:ext uri="{BB962C8B-B14F-4D97-AF65-F5344CB8AC3E}">
        <p14:creationId xmlns:p14="http://schemas.microsoft.com/office/powerpoint/2010/main" val="25819315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5. Source"/>
</p:tagLst>
</file>

<file path=ppt/tags/tag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xml><?xml version="1.0" encoding="utf-8"?>
<p:tagLst xmlns:a="http://schemas.openxmlformats.org/drawingml/2006/main" xmlns:r="http://schemas.openxmlformats.org/officeDocument/2006/relationships" xmlns:p="http://schemas.openxmlformats.org/presentationml/2006/main">
  <p:tag name="SHAPENAME" val="5. Source"/>
</p:tagLst>
</file>

<file path=ppt/tags/tag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xml><?xml version="1.0" encoding="utf-8"?>
<p:tagLst xmlns:a="http://schemas.openxmlformats.org/drawingml/2006/main" xmlns:r="http://schemas.openxmlformats.org/officeDocument/2006/relationships" xmlns:p="http://schemas.openxmlformats.org/presentationml/2006/main">
  <p:tag name="SHAPENAME" val="5. Source"/>
</p:tagLst>
</file>

<file path=ppt/tags/tag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03979F57BE6448B74C0881D89CDC53" ma:contentTypeVersion="14" ma:contentTypeDescription="Create a new document." ma:contentTypeScope="" ma:versionID="59c6a4fa1bdaa71d90153be150ba8881">
  <xsd:schema xmlns:xsd="http://www.w3.org/2001/XMLSchema" xmlns:xs="http://www.w3.org/2001/XMLSchema" xmlns:p="http://schemas.microsoft.com/office/2006/metadata/properties" xmlns:ns2="7582ccde-49be-4740-8d44-2fea7b4e5ef4" xmlns:ns3="9e0f59dc-bc70-4ef1-b804-aa9740cb085a" targetNamespace="http://schemas.microsoft.com/office/2006/metadata/properties" ma:root="true" ma:fieldsID="52f8ed715cdf42b5c4034900c6728749" ns2:_="" ns3:_="">
    <xsd:import namespace="7582ccde-49be-4740-8d44-2fea7b4e5ef4"/>
    <xsd:import namespace="9e0f59dc-bc70-4ef1-b804-aa9740cb085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82ccde-49be-4740-8d44-2fea7b4e5e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e0f59dc-bc70-4ef1-b804-aa9740cb08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93f78077-475d-4e72-8c60-8fdc6b3fdc44}" ma:internalName="TaxCatchAll" ma:showField="CatchAllData" ma:web="9e0f59dc-bc70-4ef1-b804-aa9740cb08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e0f59dc-bc70-4ef1-b804-aa9740cb085a" xsi:nil="true"/>
    <lcf76f155ced4ddcb4097134ff3c332f xmlns="7582ccde-49be-4740-8d44-2fea7b4e5ef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05D58D-4885-4FC1-841F-0AE31B1E164E}">
  <ds:schemaRefs>
    <ds:schemaRef ds:uri="7582ccde-49be-4740-8d44-2fea7b4e5ef4"/>
    <ds:schemaRef ds:uri="9e0f59dc-bc70-4ef1-b804-aa9740cb08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F9F1478-E559-487D-8293-86F390B2C9F0}">
  <ds:schemaRefs>
    <ds:schemaRef ds:uri="http://purl.org/dc/dcmitype/"/>
    <ds:schemaRef ds:uri="http://schemas.microsoft.com/office/2006/metadata/properties"/>
    <ds:schemaRef ds:uri="http://purl.org/dc/elements/1.1/"/>
    <ds:schemaRef ds:uri="7582ccde-49be-4740-8d44-2fea7b4e5ef4"/>
    <ds:schemaRef ds:uri="http://schemas.microsoft.com/office/2006/documentManagement/types"/>
    <ds:schemaRef ds:uri="http://purl.org/dc/terms/"/>
    <ds:schemaRef ds:uri="http://www.w3.org/XML/1998/namespace"/>
    <ds:schemaRef ds:uri="http://schemas.microsoft.com/office/infopath/2007/PartnerControls"/>
    <ds:schemaRef ds:uri="http://schemas.openxmlformats.org/package/2006/metadata/core-properties"/>
    <ds:schemaRef ds:uri="9e0f59dc-bc70-4ef1-b804-aa9740cb085a"/>
  </ds:schemaRefs>
</ds:datastoreItem>
</file>

<file path=customXml/itemProps3.xml><?xml version="1.0" encoding="utf-8"?>
<ds:datastoreItem xmlns:ds="http://schemas.openxmlformats.org/officeDocument/2006/customXml" ds:itemID="{CEC4B0E8-4092-45A5-945F-4865001005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133</TotalTime>
  <Words>1945</Words>
  <Application>Microsoft Office PowerPoint</Application>
  <PresentationFormat>Widescreen</PresentationFormat>
  <Paragraphs>177</Paragraphs>
  <Slides>24</Slides>
  <Notes>17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2" baseType="lpstr">
      <vt:lpstr>Aptos</vt:lpstr>
      <vt:lpstr>Aptos Display</vt:lpstr>
      <vt:lpstr>Arial</vt:lpstr>
      <vt:lpstr>Arial,Sans-Serif</vt:lpstr>
      <vt:lpstr>Calibri</vt:lpstr>
      <vt:lpstr>Calibri,Sans-Serif</vt:lpstr>
      <vt:lpstr>Office Theme</vt:lpstr>
      <vt:lpstr>think-cell Slide</vt:lpstr>
      <vt:lpstr>EEA Environment &amp; Climate One Stop   (ECO One Stop)  Request for Responses Informational Session           January 2026 </vt:lpstr>
      <vt:lpstr>Agenda</vt:lpstr>
      <vt:lpstr>The Environment &amp; Climate One Stop aims to make applying for grant funding easier and more efficient for our constituents.</vt:lpstr>
      <vt:lpstr> The Environment &amp; Climate One Stop pilot includes 7 programs (and we hope this grows!)</vt:lpstr>
      <vt:lpstr>Different programs still have different eligibility requirements</vt:lpstr>
      <vt:lpstr>2026 Grant Application Timeline</vt:lpstr>
      <vt:lpstr> Expression of Interest (EOI) Summary</vt:lpstr>
      <vt:lpstr>Overview of Important Resources</vt:lpstr>
      <vt:lpstr>www.mass.gov/environment-climate-one-stop  </vt:lpstr>
      <vt:lpstr>Request for Responses</vt:lpstr>
      <vt:lpstr>Significant Changes to Note: </vt:lpstr>
      <vt:lpstr>Application:</vt:lpstr>
      <vt:lpstr>Grant Management System (GMS)</vt:lpstr>
      <vt:lpstr>Grant Management System (GMS) Assistance</vt:lpstr>
      <vt:lpstr>Grants Catalogue</vt:lpstr>
      <vt:lpstr>Piloting the MassEnviroScreen Tool</vt:lpstr>
      <vt:lpstr>What is MassEnviroScreen?</vt:lpstr>
      <vt:lpstr>MassEnviroScreen Components </vt:lpstr>
      <vt:lpstr>MassEnviroScreen Output</vt:lpstr>
      <vt:lpstr>How MassEnviroScreen will be utilized in the ECO One Stop</vt:lpstr>
      <vt:lpstr>Draft MassEnviroScreen: Map of Burdened Areas</vt:lpstr>
      <vt:lpstr>MassEnviroScreen: Pittsfield – Block Group 2, Census Tract 9006</vt:lpstr>
      <vt:lpstr>MassEnviroScreen: Provincetown – Block Group 1, Census Tract 101</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Runsten, Kara (EEA)</dc:creator>
  <cp:lastModifiedBy>Robertson, Marissa (EEA)</cp:lastModifiedBy>
  <cp:revision>2</cp:revision>
  <dcterms:created xsi:type="dcterms:W3CDTF">2025-08-27T13:03:45Z</dcterms:created>
  <dcterms:modified xsi:type="dcterms:W3CDTF">2026-01-30T14:33:23Z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0x0101003303979F57BE6448B74C0881D89CDC53</vt:lpwstr>
  </property>
  <property fmtid="{D5CDD505-2E9C-101B-9397-08002B2CF9AE}" pid="3" name="MediaServiceImageTags">
    <vt:lpwstr/>
  </property>
</Properties>
</file>