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71" r:id="rId6"/>
    <p:sldId id="257" r:id="rId7"/>
    <p:sldId id="258" r:id="rId8"/>
    <p:sldId id="267" r:id="rId9"/>
    <p:sldId id="264" r:id="rId10"/>
    <p:sldId id="268" r:id="rId11"/>
    <p:sldId id="259" r:id="rId12"/>
    <p:sldId id="269" r:id="rId13"/>
    <p:sldId id="270" r:id="rId14"/>
    <p:sldId id="273" r:id="rId15"/>
    <p:sldId id="275" r:id="rId16"/>
    <p:sldId id="276" r:id="rId17"/>
    <p:sldId id="260" r:id="rId18"/>
    <p:sldId id="277" r:id="rId19"/>
    <p:sldId id="278" r:id="rId20"/>
    <p:sldId id="279" r:id="rId21"/>
    <p:sldId id="280" r:id="rId22"/>
    <p:sldId id="281" r:id="rId23"/>
    <p:sldId id="282" r:id="rId24"/>
    <p:sldId id="283" r:id="rId25"/>
    <p:sldId id="284" r:id="rId26"/>
    <p:sldId id="285" r:id="rId27"/>
    <p:sldId id="286" r:id="rId28"/>
    <p:sldId id="287" r:id="rId29"/>
    <p:sldId id="274" r:id="rId30"/>
    <p:sldId id="262" r:id="rId31"/>
    <p:sldId id="263" r:id="rId32"/>
    <p:sldId id="265" r:id="rId33"/>
    <p:sldId id="261" r:id="rId34"/>
    <p:sldId id="266" r:id="rId35"/>
    <p:sldId id="272" r:id="rId36"/>
    <p:sldId id="28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D02F82-1FBD-D66F-1FE4-8FE7E289E628}" name="Hinkley, William (EEA)" initials="WH" userId="S::william.hinkley@mass.gov::7d0cb047-5df7-4acd-aed9-faa79c7679ea" providerId="AD"/>
  <p188:author id="{0B3651CE-DDC6-21D8-5BCE-98A214F0E78F}" name="Runsten, Kara (EEA)" initials="RK" userId="S::kara.runsten@mass.gov::6460a0ac-789b-4644-8691-637a1214a57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78DED-51AF-4C4C-8426-366B19723550}" v="2" dt="2026-01-28T16:46:13.991"/>
    <p1510:client id="{5DBB5317-FE93-4E3F-9191-727B6EBCB112}" v="381" dt="2026-01-29T14:41:27.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108" autoAdjust="0"/>
  </p:normalViewPr>
  <p:slideViewPr>
    <p:cSldViewPr snapToGrid="0">
      <p:cViewPr varScale="1">
        <p:scale>
          <a:sx n="36" d="100"/>
          <a:sy n="36" d="100"/>
        </p:scale>
        <p:origin x="17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722CF-0E80-4D93-AB4E-1E36E9A4FA11}" type="datetimeFigureOut">
              <a:rPr lang="en-US" smtClean="0"/>
              <a:t>1/30/2026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E2B3D-A753-4666-9557-DCB93FE65BCD}" type="slidenum">
              <a:rPr lang="en-US" smtClean="0"/>
              <a:t>‹#›</a:t>
            </a:fld>
            <a:endParaRPr lang="en-US"/>
          </a:p>
        </p:txBody>
      </p:sp>
    </p:spTree>
    <p:extLst>
      <p:ext uri="{BB962C8B-B14F-4D97-AF65-F5344CB8AC3E}">
        <p14:creationId xmlns:p14="http://schemas.microsoft.com/office/powerpoint/2010/main" val="420291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E2B3D-A753-4666-9557-DCB93FE65BCD}" type="slidenum">
              <a:rPr lang="en-US" smtClean="0"/>
              <a:t>10</a:t>
            </a:fld>
            <a:endParaRPr lang="en-US"/>
          </a:p>
        </p:txBody>
      </p:sp>
    </p:spTree>
    <p:extLst>
      <p:ext uri="{BB962C8B-B14F-4D97-AF65-F5344CB8AC3E}">
        <p14:creationId xmlns:p14="http://schemas.microsoft.com/office/powerpoint/2010/main" val="220500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E2B3D-A753-4666-9557-DCB93FE65BCD}" type="slidenum">
              <a:rPr lang="en-US" smtClean="0"/>
              <a:t>13</a:t>
            </a:fld>
            <a:endParaRPr lang="en-US"/>
          </a:p>
        </p:txBody>
      </p:sp>
    </p:spTree>
    <p:extLst>
      <p:ext uri="{BB962C8B-B14F-4D97-AF65-F5344CB8AC3E}">
        <p14:creationId xmlns:p14="http://schemas.microsoft.com/office/powerpoint/2010/main" val="270090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E2B3D-A753-4666-9557-DCB93FE65BCD}" type="slidenum">
              <a:rPr lang="en-US" smtClean="0"/>
              <a:t>18</a:t>
            </a:fld>
            <a:endParaRPr lang="en-US"/>
          </a:p>
        </p:txBody>
      </p:sp>
    </p:spTree>
    <p:extLst>
      <p:ext uri="{BB962C8B-B14F-4D97-AF65-F5344CB8AC3E}">
        <p14:creationId xmlns:p14="http://schemas.microsoft.com/office/powerpoint/2010/main" val="8900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E2B3D-A753-4666-9557-DCB93FE65BCD}" type="slidenum">
              <a:rPr lang="en-US" smtClean="0"/>
              <a:t>26</a:t>
            </a:fld>
            <a:endParaRPr lang="en-US"/>
          </a:p>
        </p:txBody>
      </p:sp>
    </p:spTree>
    <p:extLst>
      <p:ext uri="{BB962C8B-B14F-4D97-AF65-F5344CB8AC3E}">
        <p14:creationId xmlns:p14="http://schemas.microsoft.com/office/powerpoint/2010/main" val="312362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F4E06-EFA5-D94E-C134-BAF83C0ABF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6589C1-D194-53A5-B454-E4837B596F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267E48-E4E6-A6FB-7F65-5EBE0BD3A74A}"/>
              </a:ext>
            </a:extLst>
          </p:cNvPr>
          <p:cNvSpPr>
            <a:spLocks noGrp="1"/>
          </p:cNvSpPr>
          <p:nvPr>
            <p:ph type="dt" sz="half" idx="10"/>
          </p:nvPr>
        </p:nvSpPr>
        <p:spPr/>
        <p:txBody>
          <a:bodyPr/>
          <a:lstStyle/>
          <a:p>
            <a:fld id="{BF70F6B1-5E69-46D9-AA8B-BA848C0370FD}" type="datetimeFigureOut">
              <a:rPr lang="en-US" smtClean="0"/>
              <a:t>1/30/2026</a:t>
            </a:fld>
            <a:endParaRPr lang="en-US"/>
          </a:p>
        </p:txBody>
      </p:sp>
      <p:sp>
        <p:nvSpPr>
          <p:cNvPr id="5" name="Footer Placeholder 4">
            <a:extLst>
              <a:ext uri="{FF2B5EF4-FFF2-40B4-BE49-F238E27FC236}">
                <a16:creationId xmlns:a16="http://schemas.microsoft.com/office/drawing/2014/main" id="{DAA19572-2D58-832C-A820-D9C0018DE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C0355-417C-092E-CB75-D17C998A6263}"/>
              </a:ext>
            </a:extLst>
          </p:cNvPr>
          <p:cNvSpPr>
            <a:spLocks noGrp="1"/>
          </p:cNvSpPr>
          <p:nvPr>
            <p:ph type="sldNum" sz="quarter" idx="12"/>
          </p:nvPr>
        </p:nvSpPr>
        <p:spPr/>
        <p:txBody>
          <a:bodyPr/>
          <a:lstStyle/>
          <a:p>
            <a:fld id="{681F6A81-9AB7-4239-B7A9-8AFE428F290A}" type="slidenum">
              <a:rPr lang="en-US" smtClean="0"/>
              <a:t>‹#›</a:t>
            </a:fld>
            <a:endParaRPr lang="en-US"/>
          </a:p>
        </p:txBody>
      </p:sp>
    </p:spTree>
    <p:extLst>
      <p:ext uri="{BB962C8B-B14F-4D97-AF65-F5344CB8AC3E}">
        <p14:creationId xmlns:p14="http://schemas.microsoft.com/office/powerpoint/2010/main" val="3880617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95A2-CE60-15D7-1532-4E61CF07B4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86A89C-4277-08C6-4788-C2154E5D0E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27565-C05D-5946-88AD-F111975FEBC9}"/>
              </a:ext>
            </a:extLst>
          </p:cNvPr>
          <p:cNvSpPr>
            <a:spLocks noGrp="1"/>
          </p:cNvSpPr>
          <p:nvPr>
            <p:ph type="dt" sz="half" idx="10"/>
          </p:nvPr>
        </p:nvSpPr>
        <p:spPr/>
        <p:txBody>
          <a:bodyPr/>
          <a:lstStyle/>
          <a:p>
            <a:fld id="{BF70F6B1-5E69-46D9-AA8B-BA848C0370FD}" type="datetimeFigureOut">
              <a:rPr lang="en-US" smtClean="0"/>
              <a:t>1/30/2026</a:t>
            </a:fld>
            <a:endParaRPr lang="en-US"/>
          </a:p>
        </p:txBody>
      </p:sp>
      <p:sp>
        <p:nvSpPr>
          <p:cNvPr id="5" name="Footer Placeholder 4">
            <a:extLst>
              <a:ext uri="{FF2B5EF4-FFF2-40B4-BE49-F238E27FC236}">
                <a16:creationId xmlns:a16="http://schemas.microsoft.com/office/drawing/2014/main" id="{93509E04-969D-0E56-AABB-214D28C32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AF9C7-38DF-7B73-ABF0-44C67FEE0219}"/>
              </a:ext>
            </a:extLst>
          </p:cNvPr>
          <p:cNvSpPr>
            <a:spLocks noGrp="1"/>
          </p:cNvSpPr>
          <p:nvPr>
            <p:ph type="sldNum" sz="quarter" idx="12"/>
          </p:nvPr>
        </p:nvSpPr>
        <p:spPr/>
        <p:txBody>
          <a:bodyPr/>
          <a:lstStyle/>
          <a:p>
            <a:fld id="{681F6A81-9AB7-4239-B7A9-8AFE428F290A}" type="slidenum">
              <a:rPr lang="en-US" smtClean="0"/>
              <a:t>‹#›</a:t>
            </a:fld>
            <a:endParaRPr lang="en-US"/>
          </a:p>
        </p:txBody>
      </p:sp>
    </p:spTree>
    <p:extLst>
      <p:ext uri="{BB962C8B-B14F-4D97-AF65-F5344CB8AC3E}">
        <p14:creationId xmlns:p14="http://schemas.microsoft.com/office/powerpoint/2010/main" val="1222983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BD10C3-84E6-2F5E-9594-F27D2CDA3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6DD7B8-3BA7-39AB-C4D2-3D7F98AFDE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11107-7503-DACF-F22A-074E712781EC}"/>
              </a:ext>
            </a:extLst>
          </p:cNvPr>
          <p:cNvSpPr>
            <a:spLocks noGrp="1"/>
          </p:cNvSpPr>
          <p:nvPr>
            <p:ph type="dt" sz="half" idx="10"/>
          </p:nvPr>
        </p:nvSpPr>
        <p:spPr/>
        <p:txBody>
          <a:bodyPr/>
          <a:lstStyle/>
          <a:p>
            <a:fld id="{BF70F6B1-5E69-46D9-AA8B-BA848C0370FD}" type="datetimeFigureOut">
              <a:rPr lang="en-US" smtClean="0"/>
              <a:t>1/30/2026</a:t>
            </a:fld>
            <a:endParaRPr lang="en-US"/>
          </a:p>
        </p:txBody>
      </p:sp>
      <p:sp>
        <p:nvSpPr>
          <p:cNvPr id="5" name="Footer Placeholder 4">
            <a:extLst>
              <a:ext uri="{FF2B5EF4-FFF2-40B4-BE49-F238E27FC236}">
                <a16:creationId xmlns:a16="http://schemas.microsoft.com/office/drawing/2014/main" id="{E25DFBC7-1C19-19B8-917C-50AD73DC3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FBABB-930E-1782-9CA4-BB926B41F68D}"/>
              </a:ext>
            </a:extLst>
          </p:cNvPr>
          <p:cNvSpPr>
            <a:spLocks noGrp="1"/>
          </p:cNvSpPr>
          <p:nvPr>
            <p:ph type="sldNum" sz="quarter" idx="12"/>
          </p:nvPr>
        </p:nvSpPr>
        <p:spPr/>
        <p:txBody>
          <a:bodyPr/>
          <a:lstStyle/>
          <a:p>
            <a:fld id="{681F6A81-9AB7-4239-B7A9-8AFE428F290A}" type="slidenum">
              <a:rPr lang="en-US" smtClean="0"/>
              <a:t>‹#›</a:t>
            </a:fld>
            <a:endParaRPr lang="en-US"/>
          </a:p>
        </p:txBody>
      </p:sp>
    </p:spTree>
    <p:extLst>
      <p:ext uri="{BB962C8B-B14F-4D97-AF65-F5344CB8AC3E}">
        <p14:creationId xmlns:p14="http://schemas.microsoft.com/office/powerpoint/2010/main" val="312571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B3BC-04D3-662A-20DF-0611890DDE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24E70-9F53-C502-F38C-0B4D7BCF81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D3DA0-3AE4-9AA9-96B2-B4477B009A73}"/>
              </a:ext>
            </a:extLst>
          </p:cNvPr>
          <p:cNvSpPr>
            <a:spLocks noGrp="1"/>
          </p:cNvSpPr>
          <p:nvPr>
            <p:ph type="dt" sz="half" idx="10"/>
          </p:nvPr>
        </p:nvSpPr>
        <p:spPr/>
        <p:txBody>
          <a:bodyPr/>
          <a:lstStyle/>
          <a:p>
            <a:fld id="{BF70F6B1-5E69-46D9-AA8B-BA848C0370FD}" type="datetimeFigureOut">
              <a:rPr lang="en-US" smtClean="0"/>
              <a:t>1/30/2026</a:t>
            </a:fld>
            <a:endParaRPr lang="en-US"/>
          </a:p>
        </p:txBody>
      </p:sp>
      <p:sp>
        <p:nvSpPr>
          <p:cNvPr id="5" name="Footer Placeholder 4">
            <a:extLst>
              <a:ext uri="{FF2B5EF4-FFF2-40B4-BE49-F238E27FC236}">
                <a16:creationId xmlns:a16="http://schemas.microsoft.com/office/drawing/2014/main" id="{BABD3A26-291C-09B3-8219-497369FCC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FEF7B-66A0-2DBB-40C7-57077DAFEBED}"/>
              </a:ext>
            </a:extLst>
          </p:cNvPr>
          <p:cNvSpPr>
            <a:spLocks noGrp="1"/>
          </p:cNvSpPr>
          <p:nvPr>
            <p:ph type="sldNum" sz="quarter" idx="12"/>
          </p:nvPr>
        </p:nvSpPr>
        <p:spPr/>
        <p:txBody>
          <a:bodyPr/>
          <a:lstStyle/>
          <a:p>
            <a:fld id="{681F6A81-9AB7-4239-B7A9-8AFE428F290A}" type="slidenum">
              <a:rPr lang="en-US" smtClean="0"/>
              <a:t>‹#›</a:t>
            </a:fld>
            <a:endParaRPr lang="en-US"/>
          </a:p>
        </p:txBody>
      </p:sp>
    </p:spTree>
    <p:extLst>
      <p:ext uri="{BB962C8B-B14F-4D97-AF65-F5344CB8AC3E}">
        <p14:creationId xmlns:p14="http://schemas.microsoft.com/office/powerpoint/2010/main" val="201429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2D12-EEA7-15FB-238F-1E6FF208C4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FA432F-3005-D4E0-E66E-0CD25FB547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317DAD-0C1B-5016-B546-5BC090143B69}"/>
              </a:ext>
            </a:extLst>
          </p:cNvPr>
          <p:cNvSpPr>
            <a:spLocks noGrp="1"/>
          </p:cNvSpPr>
          <p:nvPr>
            <p:ph type="dt" sz="half" idx="10"/>
          </p:nvPr>
        </p:nvSpPr>
        <p:spPr/>
        <p:txBody>
          <a:bodyPr/>
          <a:lstStyle/>
          <a:p>
            <a:fld id="{BF70F6B1-5E69-46D9-AA8B-BA848C0370FD}" type="datetimeFigureOut">
              <a:rPr lang="en-US" smtClean="0"/>
              <a:t>1/30/2026</a:t>
            </a:fld>
            <a:endParaRPr lang="en-US"/>
          </a:p>
        </p:txBody>
      </p:sp>
      <p:sp>
        <p:nvSpPr>
          <p:cNvPr id="5" name="Footer Placeholder 4">
            <a:extLst>
              <a:ext uri="{FF2B5EF4-FFF2-40B4-BE49-F238E27FC236}">
                <a16:creationId xmlns:a16="http://schemas.microsoft.com/office/drawing/2014/main" id="{E42C36BD-4461-1B58-9640-C6B403246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9176C-7582-935F-FB5D-8643ED893DD3}"/>
              </a:ext>
            </a:extLst>
          </p:cNvPr>
          <p:cNvSpPr>
            <a:spLocks noGrp="1"/>
          </p:cNvSpPr>
          <p:nvPr>
            <p:ph type="sldNum" sz="quarter" idx="12"/>
          </p:nvPr>
        </p:nvSpPr>
        <p:spPr/>
        <p:txBody>
          <a:bodyPr/>
          <a:lstStyle/>
          <a:p>
            <a:fld id="{681F6A81-9AB7-4239-B7A9-8AFE428F290A}" type="slidenum">
              <a:rPr lang="en-US" smtClean="0"/>
              <a:t>‹#›</a:t>
            </a:fld>
            <a:endParaRPr lang="en-US"/>
          </a:p>
        </p:txBody>
      </p:sp>
    </p:spTree>
    <p:extLst>
      <p:ext uri="{BB962C8B-B14F-4D97-AF65-F5344CB8AC3E}">
        <p14:creationId xmlns:p14="http://schemas.microsoft.com/office/powerpoint/2010/main" val="173906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F54A-7E4C-8D64-400A-CEFD96082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89E9FE-2D97-0330-13CA-FB9D298B78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29ECDF-CFEA-463E-78AD-3B4C495BF3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A35CED-0330-1699-478A-C86A9D9BC530}"/>
              </a:ext>
            </a:extLst>
          </p:cNvPr>
          <p:cNvSpPr>
            <a:spLocks noGrp="1"/>
          </p:cNvSpPr>
          <p:nvPr>
            <p:ph type="dt" sz="half" idx="10"/>
          </p:nvPr>
        </p:nvSpPr>
        <p:spPr/>
        <p:txBody>
          <a:bodyPr/>
          <a:lstStyle/>
          <a:p>
            <a:fld id="{BF70F6B1-5E69-46D9-AA8B-BA848C0370FD}" type="datetimeFigureOut">
              <a:rPr lang="en-US" smtClean="0"/>
              <a:t>1/30/2026</a:t>
            </a:fld>
            <a:endParaRPr lang="en-US"/>
          </a:p>
        </p:txBody>
      </p:sp>
      <p:sp>
        <p:nvSpPr>
          <p:cNvPr id="6" name="Footer Placeholder 5">
            <a:extLst>
              <a:ext uri="{FF2B5EF4-FFF2-40B4-BE49-F238E27FC236}">
                <a16:creationId xmlns:a16="http://schemas.microsoft.com/office/drawing/2014/main" id="{CB20600B-4B35-AFCE-0A7C-5BAF7DB20D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FF5D1-88A9-4C92-7FD1-70AE69EB9EED}"/>
              </a:ext>
            </a:extLst>
          </p:cNvPr>
          <p:cNvSpPr>
            <a:spLocks noGrp="1"/>
          </p:cNvSpPr>
          <p:nvPr>
            <p:ph type="sldNum" sz="quarter" idx="12"/>
          </p:nvPr>
        </p:nvSpPr>
        <p:spPr/>
        <p:txBody>
          <a:bodyPr/>
          <a:lstStyle/>
          <a:p>
            <a:fld id="{681F6A81-9AB7-4239-B7A9-8AFE428F290A}" type="slidenum">
              <a:rPr lang="en-US" smtClean="0"/>
              <a:t>‹#›</a:t>
            </a:fld>
            <a:endParaRPr lang="en-US"/>
          </a:p>
        </p:txBody>
      </p:sp>
    </p:spTree>
    <p:extLst>
      <p:ext uri="{BB962C8B-B14F-4D97-AF65-F5344CB8AC3E}">
        <p14:creationId xmlns:p14="http://schemas.microsoft.com/office/powerpoint/2010/main" val="399409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EDED-63D4-24A6-322E-C52D20F39F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81D783-4532-8037-CCA1-8AD5387EC7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E5CD52-FBB5-0D6F-C7DF-658D4AC3DB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C8B3F5-6D19-DB37-8065-47D4F9E07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54D505-D20C-5B21-96F9-EC75931C30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B4CCF9-B931-CDF6-FEDA-91E699579777}"/>
              </a:ext>
            </a:extLst>
          </p:cNvPr>
          <p:cNvSpPr>
            <a:spLocks noGrp="1"/>
          </p:cNvSpPr>
          <p:nvPr>
            <p:ph type="dt" sz="half" idx="10"/>
          </p:nvPr>
        </p:nvSpPr>
        <p:spPr/>
        <p:txBody>
          <a:bodyPr/>
          <a:lstStyle/>
          <a:p>
            <a:fld id="{BF70F6B1-5E69-46D9-AA8B-BA848C0370FD}" type="datetimeFigureOut">
              <a:rPr lang="en-US" smtClean="0"/>
              <a:t>1/30/2026</a:t>
            </a:fld>
            <a:endParaRPr lang="en-US"/>
          </a:p>
        </p:txBody>
      </p:sp>
      <p:sp>
        <p:nvSpPr>
          <p:cNvPr id="8" name="Footer Placeholder 7">
            <a:extLst>
              <a:ext uri="{FF2B5EF4-FFF2-40B4-BE49-F238E27FC236}">
                <a16:creationId xmlns:a16="http://schemas.microsoft.com/office/drawing/2014/main" id="{52B5F9C9-9865-42C7-CAB5-9C82A2ECF8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12B749-FCC4-DFD8-FBEE-7309F2A17AF9}"/>
              </a:ext>
            </a:extLst>
          </p:cNvPr>
          <p:cNvSpPr>
            <a:spLocks noGrp="1"/>
          </p:cNvSpPr>
          <p:nvPr>
            <p:ph type="sldNum" sz="quarter" idx="12"/>
          </p:nvPr>
        </p:nvSpPr>
        <p:spPr/>
        <p:txBody>
          <a:bodyPr/>
          <a:lstStyle/>
          <a:p>
            <a:fld id="{681F6A81-9AB7-4239-B7A9-8AFE428F290A}" type="slidenum">
              <a:rPr lang="en-US" smtClean="0"/>
              <a:t>‹#›</a:t>
            </a:fld>
            <a:endParaRPr lang="en-US"/>
          </a:p>
        </p:txBody>
      </p:sp>
    </p:spTree>
    <p:extLst>
      <p:ext uri="{BB962C8B-B14F-4D97-AF65-F5344CB8AC3E}">
        <p14:creationId xmlns:p14="http://schemas.microsoft.com/office/powerpoint/2010/main" val="312419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405A-6B73-32FC-ECF9-C7DA1AA7C3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3EBC82-CBB7-9566-9A1F-1180390EF26C}"/>
              </a:ext>
            </a:extLst>
          </p:cNvPr>
          <p:cNvSpPr>
            <a:spLocks noGrp="1"/>
          </p:cNvSpPr>
          <p:nvPr>
            <p:ph type="dt" sz="half" idx="10"/>
          </p:nvPr>
        </p:nvSpPr>
        <p:spPr/>
        <p:txBody>
          <a:bodyPr/>
          <a:lstStyle/>
          <a:p>
            <a:fld id="{BF70F6B1-5E69-46D9-AA8B-BA848C0370FD}" type="datetimeFigureOut">
              <a:rPr lang="en-US" smtClean="0"/>
              <a:t>1/30/2026</a:t>
            </a:fld>
            <a:endParaRPr lang="en-US"/>
          </a:p>
        </p:txBody>
      </p:sp>
      <p:sp>
        <p:nvSpPr>
          <p:cNvPr id="4" name="Footer Placeholder 3">
            <a:extLst>
              <a:ext uri="{FF2B5EF4-FFF2-40B4-BE49-F238E27FC236}">
                <a16:creationId xmlns:a16="http://schemas.microsoft.com/office/drawing/2014/main" id="{65F0EAC3-B442-5379-0B6C-593D82B4E9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631AB3-1429-FD5F-4E0E-DDC38480E575}"/>
              </a:ext>
            </a:extLst>
          </p:cNvPr>
          <p:cNvSpPr>
            <a:spLocks noGrp="1"/>
          </p:cNvSpPr>
          <p:nvPr>
            <p:ph type="sldNum" sz="quarter" idx="12"/>
          </p:nvPr>
        </p:nvSpPr>
        <p:spPr/>
        <p:txBody>
          <a:bodyPr/>
          <a:lstStyle/>
          <a:p>
            <a:fld id="{681F6A81-9AB7-4239-B7A9-8AFE428F290A}" type="slidenum">
              <a:rPr lang="en-US" smtClean="0"/>
              <a:t>‹#›</a:t>
            </a:fld>
            <a:endParaRPr lang="en-US"/>
          </a:p>
        </p:txBody>
      </p:sp>
    </p:spTree>
    <p:extLst>
      <p:ext uri="{BB962C8B-B14F-4D97-AF65-F5344CB8AC3E}">
        <p14:creationId xmlns:p14="http://schemas.microsoft.com/office/powerpoint/2010/main" val="158063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B6C1E3-804B-F9E2-D67A-046C6FF1E763}"/>
              </a:ext>
            </a:extLst>
          </p:cNvPr>
          <p:cNvSpPr>
            <a:spLocks noGrp="1"/>
          </p:cNvSpPr>
          <p:nvPr>
            <p:ph type="dt" sz="half" idx="10"/>
          </p:nvPr>
        </p:nvSpPr>
        <p:spPr/>
        <p:txBody>
          <a:bodyPr/>
          <a:lstStyle/>
          <a:p>
            <a:fld id="{BF70F6B1-5E69-46D9-AA8B-BA848C0370FD}" type="datetimeFigureOut">
              <a:rPr lang="en-US" smtClean="0"/>
              <a:t>1/30/2026</a:t>
            </a:fld>
            <a:endParaRPr lang="en-US"/>
          </a:p>
        </p:txBody>
      </p:sp>
      <p:sp>
        <p:nvSpPr>
          <p:cNvPr id="3" name="Footer Placeholder 2">
            <a:extLst>
              <a:ext uri="{FF2B5EF4-FFF2-40B4-BE49-F238E27FC236}">
                <a16:creationId xmlns:a16="http://schemas.microsoft.com/office/drawing/2014/main" id="{8BFC86DB-637E-1E2A-B79F-4B4D9CEDD4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47340E-71FD-CDA5-6423-F242012C7B29}"/>
              </a:ext>
            </a:extLst>
          </p:cNvPr>
          <p:cNvSpPr>
            <a:spLocks noGrp="1"/>
          </p:cNvSpPr>
          <p:nvPr>
            <p:ph type="sldNum" sz="quarter" idx="12"/>
          </p:nvPr>
        </p:nvSpPr>
        <p:spPr/>
        <p:txBody>
          <a:bodyPr/>
          <a:lstStyle/>
          <a:p>
            <a:fld id="{681F6A81-9AB7-4239-B7A9-8AFE428F290A}" type="slidenum">
              <a:rPr lang="en-US" smtClean="0"/>
              <a:t>‹#›</a:t>
            </a:fld>
            <a:endParaRPr lang="en-US"/>
          </a:p>
        </p:txBody>
      </p:sp>
    </p:spTree>
    <p:extLst>
      <p:ext uri="{BB962C8B-B14F-4D97-AF65-F5344CB8AC3E}">
        <p14:creationId xmlns:p14="http://schemas.microsoft.com/office/powerpoint/2010/main" val="57852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BE157-A0B2-FA84-7EDD-9E80299AE1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34AECC-FDB2-9BD4-50CE-67A56A4635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EC5274-AAB2-E919-01A6-8AE178E64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5D7F13-1F18-8F08-649B-BD790D393227}"/>
              </a:ext>
            </a:extLst>
          </p:cNvPr>
          <p:cNvSpPr>
            <a:spLocks noGrp="1"/>
          </p:cNvSpPr>
          <p:nvPr>
            <p:ph type="dt" sz="half" idx="10"/>
          </p:nvPr>
        </p:nvSpPr>
        <p:spPr/>
        <p:txBody>
          <a:bodyPr/>
          <a:lstStyle/>
          <a:p>
            <a:fld id="{BF70F6B1-5E69-46D9-AA8B-BA848C0370FD}" type="datetimeFigureOut">
              <a:rPr lang="en-US" smtClean="0"/>
              <a:t>1/30/2026</a:t>
            </a:fld>
            <a:endParaRPr lang="en-US"/>
          </a:p>
        </p:txBody>
      </p:sp>
      <p:sp>
        <p:nvSpPr>
          <p:cNvPr id="6" name="Footer Placeholder 5">
            <a:extLst>
              <a:ext uri="{FF2B5EF4-FFF2-40B4-BE49-F238E27FC236}">
                <a16:creationId xmlns:a16="http://schemas.microsoft.com/office/drawing/2014/main" id="{C62BFC64-C756-E7D9-0E20-337112F03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85695-7F8A-0EB2-DFC7-86CF92BEB3AD}"/>
              </a:ext>
            </a:extLst>
          </p:cNvPr>
          <p:cNvSpPr>
            <a:spLocks noGrp="1"/>
          </p:cNvSpPr>
          <p:nvPr>
            <p:ph type="sldNum" sz="quarter" idx="12"/>
          </p:nvPr>
        </p:nvSpPr>
        <p:spPr/>
        <p:txBody>
          <a:bodyPr/>
          <a:lstStyle/>
          <a:p>
            <a:fld id="{681F6A81-9AB7-4239-B7A9-8AFE428F290A}" type="slidenum">
              <a:rPr lang="en-US" smtClean="0"/>
              <a:t>‹#›</a:t>
            </a:fld>
            <a:endParaRPr lang="en-US"/>
          </a:p>
        </p:txBody>
      </p:sp>
    </p:spTree>
    <p:extLst>
      <p:ext uri="{BB962C8B-B14F-4D97-AF65-F5344CB8AC3E}">
        <p14:creationId xmlns:p14="http://schemas.microsoft.com/office/powerpoint/2010/main" val="716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DF71-A21F-D3AE-D41A-EE4BB1532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CEFAF-61A5-02BB-B1CA-6A90EC4C7F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15F70-07B0-4C97-23AB-BA162AEC4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079B4-9CB2-C19F-F29A-E5119A314F44}"/>
              </a:ext>
            </a:extLst>
          </p:cNvPr>
          <p:cNvSpPr>
            <a:spLocks noGrp="1"/>
          </p:cNvSpPr>
          <p:nvPr>
            <p:ph type="dt" sz="half" idx="10"/>
          </p:nvPr>
        </p:nvSpPr>
        <p:spPr/>
        <p:txBody>
          <a:bodyPr/>
          <a:lstStyle/>
          <a:p>
            <a:fld id="{BF70F6B1-5E69-46D9-AA8B-BA848C0370FD}" type="datetimeFigureOut">
              <a:rPr lang="en-US" smtClean="0"/>
              <a:t>1/30/2026</a:t>
            </a:fld>
            <a:endParaRPr lang="en-US"/>
          </a:p>
        </p:txBody>
      </p:sp>
      <p:sp>
        <p:nvSpPr>
          <p:cNvPr id="6" name="Footer Placeholder 5">
            <a:extLst>
              <a:ext uri="{FF2B5EF4-FFF2-40B4-BE49-F238E27FC236}">
                <a16:creationId xmlns:a16="http://schemas.microsoft.com/office/drawing/2014/main" id="{6B02096A-BEE4-8BE5-A3B5-AFDDF84DB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A4F03-C85A-AD12-C2B8-887D9A0AC168}"/>
              </a:ext>
            </a:extLst>
          </p:cNvPr>
          <p:cNvSpPr>
            <a:spLocks noGrp="1"/>
          </p:cNvSpPr>
          <p:nvPr>
            <p:ph type="sldNum" sz="quarter" idx="12"/>
          </p:nvPr>
        </p:nvSpPr>
        <p:spPr/>
        <p:txBody>
          <a:bodyPr/>
          <a:lstStyle/>
          <a:p>
            <a:fld id="{681F6A81-9AB7-4239-B7A9-8AFE428F290A}" type="slidenum">
              <a:rPr lang="en-US" smtClean="0"/>
              <a:t>‹#›</a:t>
            </a:fld>
            <a:endParaRPr lang="en-US"/>
          </a:p>
        </p:txBody>
      </p:sp>
    </p:spTree>
    <p:extLst>
      <p:ext uri="{BB962C8B-B14F-4D97-AF65-F5344CB8AC3E}">
        <p14:creationId xmlns:p14="http://schemas.microsoft.com/office/powerpoint/2010/main" val="3429354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E39C98-6133-347E-8F48-3CADCFB5C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AB4F9A-1759-10B2-CC74-47E8D6EE3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436F0-7EE8-D70E-6324-D566E80DF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70F6B1-5E69-46D9-AA8B-BA848C0370FD}" type="datetimeFigureOut">
              <a:rPr lang="en-US" smtClean="0"/>
              <a:t>1/30/2026</a:t>
            </a:fld>
            <a:endParaRPr lang="en-US"/>
          </a:p>
        </p:txBody>
      </p:sp>
      <p:sp>
        <p:nvSpPr>
          <p:cNvPr id="5" name="Footer Placeholder 4">
            <a:extLst>
              <a:ext uri="{FF2B5EF4-FFF2-40B4-BE49-F238E27FC236}">
                <a16:creationId xmlns:a16="http://schemas.microsoft.com/office/drawing/2014/main" id="{87D2CA97-5805-6C44-212C-6EEBA7E7A8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34891B1-A145-0CF5-15FF-EC17597176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1F6A81-9AB7-4239-B7A9-8AFE428F290A}" type="slidenum">
              <a:rPr lang="en-US" smtClean="0"/>
              <a:t>‹#›</a:t>
            </a:fld>
            <a:endParaRPr lang="en-US"/>
          </a:p>
        </p:txBody>
      </p:sp>
    </p:spTree>
    <p:extLst>
      <p:ext uri="{BB962C8B-B14F-4D97-AF65-F5344CB8AC3E}">
        <p14:creationId xmlns:p14="http://schemas.microsoft.com/office/powerpoint/2010/main" val="3135986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william.hinkley@mass.gov"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mass.gov/environment-climate-one-sto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ecoonestop@mass.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ecoonestop@mass.gov"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mailto:ecoonestop@mass.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CA3427F0-0D1C-0EC6-7F8F-6C544103018C}"/>
              </a:ext>
            </a:extLst>
          </p:cNvPr>
          <p:cNvSpPr txBox="1">
            <a:spLocks noGrp="1"/>
          </p:cNvSpPr>
          <p:nvPr>
            <p:ph type="title" idx="4294967295"/>
          </p:nvPr>
        </p:nvSpPr>
        <p:spPr>
          <a:xfrm>
            <a:off x="2892918" y="1794510"/>
            <a:ext cx="8685671" cy="25413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600"/>
              </a:spcAft>
              <a:buClrTx/>
              <a:buSzTx/>
              <a:buFontTx/>
              <a:buNone/>
              <a:tabLst>
                <a:tab pos="228600" algn="l"/>
              </a:tabLst>
              <a:defRPr/>
            </a:pPr>
            <a:r>
              <a:rPr kumimoji="0" lang="en-US" sz="2400" b="1" i="0" u="none" strike="noStrike" kern="1200" cap="none" spc="0" normalizeH="0" baseline="0" noProof="0" dirty="0">
                <a:ln>
                  <a:noFill/>
                </a:ln>
                <a:solidFill>
                  <a:srgbClr val="00269E"/>
                </a:solidFill>
                <a:effectLst/>
                <a:uLnTx/>
                <a:uFillTx/>
                <a:latin typeface="Arial"/>
                <a:ea typeface="+mj-ea"/>
                <a:cs typeface="+mj-cs"/>
              </a:rPr>
              <a:t>EEA Environment &amp; Climate One Stop (ECO One Stop)</a:t>
            </a:r>
            <a:br>
              <a:rPr kumimoji="0" lang="en-US" sz="2400" b="1" i="0" u="none" strike="noStrike" kern="1200" cap="none" spc="0" normalizeH="0" baseline="0" noProof="0" dirty="0">
                <a:ln>
                  <a:noFill/>
                </a:ln>
                <a:solidFill>
                  <a:srgbClr val="00269E"/>
                </a:solidFill>
                <a:effectLst/>
                <a:uLnTx/>
                <a:uFillTx/>
                <a:latin typeface="Arial"/>
                <a:ea typeface="+mj-ea"/>
                <a:cs typeface="+mj-cs"/>
              </a:rPr>
            </a:br>
            <a:br>
              <a:rPr kumimoji="0" lang="en-US" sz="2400" b="1" i="0" u="none" strike="noStrike" kern="1200" cap="none" spc="0" normalizeH="0" baseline="0" noProof="0" dirty="0">
                <a:ln>
                  <a:noFill/>
                </a:ln>
                <a:solidFill>
                  <a:srgbClr val="00269E"/>
                </a:solidFill>
                <a:effectLst/>
                <a:uLnTx/>
                <a:uFillTx/>
                <a:latin typeface="Arial"/>
                <a:ea typeface="+mj-ea"/>
                <a:cs typeface="+mj-cs"/>
              </a:rPr>
            </a:br>
            <a:r>
              <a:rPr kumimoji="0" lang="en-US" sz="2000" b="1" i="0" u="none" strike="noStrike" kern="1200" cap="none" spc="0" normalizeH="0" baseline="0" noProof="0" dirty="0">
                <a:ln>
                  <a:noFill/>
                </a:ln>
                <a:solidFill>
                  <a:srgbClr val="00269E"/>
                </a:solidFill>
                <a:effectLst/>
                <a:uLnTx/>
                <a:uFillTx/>
                <a:latin typeface="Arial"/>
                <a:ea typeface="+mj-ea"/>
                <a:cs typeface="+mj-cs"/>
              </a:rPr>
              <a:t>Using the EEA Grants Management System</a:t>
            </a:r>
            <a:br>
              <a:rPr kumimoji="0" lang="en-US" sz="2400" b="1" i="0" u="none" strike="noStrike" kern="1200" cap="none" spc="0" normalizeH="0" baseline="0" noProof="0" dirty="0">
                <a:ln>
                  <a:noFill/>
                </a:ln>
                <a:solidFill>
                  <a:schemeClr val="tx1"/>
                </a:solidFill>
                <a:effectLst/>
                <a:uLnTx/>
                <a:uFillTx/>
                <a:latin typeface="Arial"/>
                <a:ea typeface="+mj-ea"/>
                <a:cs typeface="+mj-cs"/>
              </a:rPr>
            </a:br>
            <a:br>
              <a:rPr kumimoji="0" lang="en-US" sz="2400" b="1" i="0" u="none" strike="noStrike" kern="1200" cap="none" spc="0" normalizeH="0" baseline="0" noProof="0" dirty="0">
                <a:ln>
                  <a:noFill/>
                </a:ln>
                <a:solidFill>
                  <a:schemeClr val="tx1"/>
                </a:solidFill>
                <a:effectLst/>
                <a:uLnTx/>
                <a:uFillTx/>
                <a:latin typeface="Arial"/>
                <a:ea typeface="+mj-ea"/>
                <a:cs typeface="+mj-cs"/>
              </a:rPr>
            </a:br>
            <a:endParaRPr kumimoji="0" lang="en-US" sz="2400" b="1" i="0" u="none" strike="noStrike" kern="1200" cap="none" spc="0" normalizeH="0" baseline="0" noProof="0" dirty="0">
              <a:ln>
                <a:noFill/>
              </a:ln>
              <a:solidFill>
                <a:srgbClr val="00269E"/>
              </a:solidFill>
              <a:effectLst/>
              <a:uLnTx/>
              <a:uFillTx/>
              <a:latin typeface="Arial"/>
              <a:ea typeface="+mj-ea"/>
              <a:cs typeface="Arial"/>
            </a:endParaRPr>
          </a:p>
        </p:txBody>
      </p:sp>
      <p:sp>
        <p:nvSpPr>
          <p:cNvPr id="11" name="Rectangle 3">
            <a:extLst>
              <a:ext uri="{FF2B5EF4-FFF2-40B4-BE49-F238E27FC236}">
                <a16:creationId xmlns:a16="http://schemas.microsoft.com/office/drawing/2014/main" id="{E1D5D181-40AC-DDF7-5009-49D33A6DE5FA}"/>
              </a:ext>
            </a:extLst>
          </p:cNvPr>
          <p:cNvSpPr/>
          <p:nvPr/>
        </p:nvSpPr>
        <p:spPr>
          <a:xfrm>
            <a:off x="3257858" y="3962396"/>
            <a:ext cx="8320731" cy="2031325"/>
          </a:xfrm>
          <a:prstGeom prst="rect">
            <a:avLst/>
          </a:prstGeom>
          <a:noFill/>
          <a:ln cap="flat">
            <a:noFill/>
            <a:prstDash val="solid"/>
          </a:ln>
        </p:spPr>
        <p:txBody>
          <a:bodyPr vert="horz" wrap="square" lIns="91440" tIns="45720" rIns="91440" bIns="45720" anchor="t" anchorCtr="0" compatLnSpc="1">
            <a:spAutoFit/>
          </a:bodyPr>
          <a:lstStyle/>
          <a:p>
            <a:pPr algn="r">
              <a:defRPr sz="1800" b="0" i="0" u="none" strike="noStrike" kern="0" cap="none" spc="0" baseline="0">
                <a:solidFill>
                  <a:srgbClr val="000000"/>
                </a:solidFill>
                <a:uFillTx/>
              </a:defRPr>
            </a:pPr>
            <a:r>
              <a:rPr lang="en-US" b="1" dirty="0">
                <a:solidFill>
                  <a:srgbClr val="00269E"/>
                </a:solidFill>
                <a:latin typeface="Arial"/>
                <a:cs typeface="Arial"/>
              </a:rPr>
              <a:t>January 29, 2026</a:t>
            </a:r>
          </a:p>
          <a:p>
            <a:pPr algn="r">
              <a:defRPr sz="1800" b="0" i="0" u="none" strike="noStrike" kern="0" cap="none" spc="0" baseline="0">
                <a:solidFill>
                  <a:srgbClr val="000000"/>
                </a:solidFill>
                <a:uFillTx/>
              </a:defRPr>
            </a:pPr>
            <a:endParaRPr lang="en-US" sz="1800" b="1" i="0" u="none" strike="noStrike" kern="1200" cap="none" spc="0" baseline="0" dirty="0">
              <a:solidFill>
                <a:srgbClr val="00269E"/>
              </a:solidFill>
              <a:uFillTx/>
              <a:latin typeface="Arial"/>
              <a:cs typeface="Arial"/>
            </a:endParaRPr>
          </a:p>
          <a:p>
            <a:pPr algn="r">
              <a:defRPr sz="1800" b="0" i="0" u="none" strike="noStrike" kern="0" cap="none" spc="0" baseline="0">
                <a:solidFill>
                  <a:srgbClr val="000000"/>
                </a:solidFill>
                <a:uFillTx/>
              </a:defRPr>
            </a:pPr>
            <a:endParaRPr lang="en-US" b="1" dirty="0">
              <a:solidFill>
                <a:srgbClr val="00269E"/>
              </a:solidFill>
              <a:latin typeface="Arial"/>
              <a:cs typeface="Arial"/>
            </a:endParaRPr>
          </a:p>
          <a:p>
            <a:pPr algn="r">
              <a:defRPr sz="1800" b="0" i="0" u="none" strike="noStrike" kern="0" cap="none" spc="0" baseline="0">
                <a:solidFill>
                  <a:srgbClr val="000000"/>
                </a:solidFill>
                <a:uFillTx/>
              </a:defRPr>
            </a:pPr>
            <a:endParaRPr lang="en-US" sz="1800" b="1" i="0" u="none" strike="noStrike" kern="1200" cap="none" spc="0" baseline="0" dirty="0">
              <a:solidFill>
                <a:srgbClr val="00269E"/>
              </a:solidFill>
              <a:uFillTx/>
              <a:latin typeface="Arial"/>
              <a:cs typeface="Arial"/>
            </a:endParaRPr>
          </a:p>
          <a:p>
            <a:pPr algn="r">
              <a:defRPr sz="1800" b="0" i="0" u="none" strike="noStrike" kern="0" cap="none" spc="0" baseline="0">
                <a:solidFill>
                  <a:srgbClr val="000000"/>
                </a:solidFill>
                <a:uFillTx/>
              </a:defRPr>
            </a:pPr>
            <a:r>
              <a:rPr lang="en-US" b="1" dirty="0">
                <a:solidFill>
                  <a:srgbClr val="00269E"/>
                </a:solidFill>
                <a:latin typeface="Arial"/>
                <a:cs typeface="Arial"/>
              </a:rPr>
              <a:t>William W. Hinkley</a:t>
            </a:r>
          </a:p>
          <a:p>
            <a:pPr algn="r">
              <a:defRPr sz="1800" b="0" i="0" u="none" strike="noStrike" kern="0" cap="none" spc="0" baseline="0">
                <a:solidFill>
                  <a:srgbClr val="000000"/>
                </a:solidFill>
                <a:uFillTx/>
              </a:defRPr>
            </a:pPr>
            <a:r>
              <a:rPr lang="en-US" b="1" dirty="0">
                <a:solidFill>
                  <a:srgbClr val="00269E"/>
                </a:solidFill>
                <a:latin typeface="Arial"/>
                <a:cs typeface="Arial"/>
              </a:rPr>
              <a:t>Executive Office of Energy and Environmental Affairs</a:t>
            </a:r>
          </a:p>
          <a:p>
            <a:pPr algn="r">
              <a:defRPr sz="1800" b="0" i="0" u="none" strike="noStrike" kern="0" cap="none" spc="0" baseline="0">
                <a:solidFill>
                  <a:srgbClr val="000000"/>
                </a:solidFill>
                <a:uFillTx/>
              </a:defRPr>
            </a:pPr>
            <a:r>
              <a:rPr lang="en-US" b="1" dirty="0">
                <a:solidFill>
                  <a:srgbClr val="00269E"/>
                </a:solidFill>
                <a:latin typeface="Arial"/>
                <a:cs typeface="Arial"/>
                <a:hlinkClick r:id="rId2"/>
              </a:rPr>
              <a:t>william.hinkley@mass.gov</a:t>
            </a:r>
            <a:r>
              <a:rPr lang="en-US" b="1" dirty="0">
                <a:solidFill>
                  <a:srgbClr val="00269E"/>
                </a:solidFill>
                <a:latin typeface="Arial"/>
                <a:cs typeface="Arial"/>
              </a:rPr>
              <a:t> </a:t>
            </a:r>
            <a:endParaRPr lang="en-US" sz="1800" b="1" i="0" u="none" strike="noStrike" kern="1200" cap="none" spc="0" baseline="0" dirty="0">
              <a:solidFill>
                <a:srgbClr val="00269E"/>
              </a:solidFill>
              <a:uFillTx/>
              <a:latin typeface="Arial"/>
              <a:cs typeface="Arial"/>
            </a:endParaRPr>
          </a:p>
        </p:txBody>
      </p:sp>
      <p:pic>
        <p:nvPicPr>
          <p:cNvPr id="7" name="Picture 2" descr="Commonwealth of Massachusetts State Seal">
            <a:extLst>
              <a:ext uri="{FF2B5EF4-FFF2-40B4-BE49-F238E27FC236}">
                <a16:creationId xmlns:a16="http://schemas.microsoft.com/office/drawing/2014/main" id="{18366BF6-6BA4-6797-CC4B-6E4FF1AB0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95" y="1411235"/>
            <a:ext cx="2067847" cy="201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ECO One Stop Logo">
            <a:extLst>
              <a:ext uri="{FF2B5EF4-FFF2-40B4-BE49-F238E27FC236}">
                <a16:creationId xmlns:a16="http://schemas.microsoft.com/office/drawing/2014/main" id="{D829EDEE-A9C9-9D2B-399E-789170084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84" y="3962397"/>
            <a:ext cx="3391993" cy="139299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85B50AC5-2DEC-ACC7-9B23-CA378CA9EFFD}"/>
              </a:ext>
              <a:ext uri="{C183D7F6-B498-43B3-948B-1728B52AA6E4}">
                <adec:decorative xmlns:adec="http://schemas.microsoft.com/office/drawing/2017/decorative" val="1"/>
              </a:ext>
            </a:extLst>
          </p:cNvPr>
          <p:cNvCxnSpPr>
            <a:cxnSpLocks/>
          </p:cNvCxnSpPr>
          <p:nvPr/>
        </p:nvCxnSpPr>
        <p:spPr>
          <a:xfrm>
            <a:off x="4331970" y="3836666"/>
            <a:ext cx="707955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1492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CDDA-1012-78E8-10EA-182D4AE2A19D}"/>
              </a:ext>
            </a:extLst>
          </p:cNvPr>
          <p:cNvSpPr>
            <a:spLocks noGrp="1"/>
          </p:cNvSpPr>
          <p:nvPr>
            <p:ph type="title"/>
          </p:nvPr>
        </p:nvSpPr>
        <p:spPr/>
        <p:txBody>
          <a:bodyPr>
            <a:normAutofit/>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The GMS Portal – Menu, Browse and Apply</a:t>
            </a:r>
          </a:p>
        </p:txBody>
      </p:sp>
      <p:sp>
        <p:nvSpPr>
          <p:cNvPr id="6" name="TextBox 5">
            <a:extLst>
              <a:ext uri="{FF2B5EF4-FFF2-40B4-BE49-F238E27FC236}">
                <a16:creationId xmlns:a16="http://schemas.microsoft.com/office/drawing/2014/main" id="{31584206-09CB-FFC6-A205-3CF54102E167}"/>
              </a:ext>
            </a:extLst>
          </p:cNvPr>
          <p:cNvSpPr txBox="1"/>
          <p:nvPr/>
        </p:nvSpPr>
        <p:spPr>
          <a:xfrm>
            <a:off x="300990" y="1704480"/>
            <a:ext cx="1931946" cy="3785652"/>
          </a:xfrm>
          <a:prstGeom prst="rect">
            <a:avLst/>
          </a:prstGeom>
          <a:solidFill>
            <a:schemeClr val="bg1"/>
          </a:solidFill>
          <a:ln>
            <a:solidFill>
              <a:schemeClr val="accent1">
                <a:shade val="15000"/>
              </a:schemeClr>
            </a:solidFill>
          </a:ln>
        </p:spPr>
        <p:txBody>
          <a:bodyPr wrap="square" rtlCol="0">
            <a:spAutoFit/>
          </a:bodyPr>
          <a:lstStyle/>
          <a:p>
            <a:r>
              <a:rPr lang="en-US" sz="2400" dirty="0"/>
              <a:t>The “Browse and Apply” tab on the left side menu shows all grant programs currently open in the GMS</a:t>
            </a:r>
          </a:p>
        </p:txBody>
      </p:sp>
      <p:sp>
        <p:nvSpPr>
          <p:cNvPr id="8" name="TextBox 7">
            <a:extLst>
              <a:ext uri="{FF2B5EF4-FFF2-40B4-BE49-F238E27FC236}">
                <a16:creationId xmlns:a16="http://schemas.microsoft.com/office/drawing/2014/main" id="{0589CE1D-4AE4-CC50-5632-238AB1B7199C}"/>
              </a:ext>
            </a:extLst>
          </p:cNvPr>
          <p:cNvSpPr txBox="1"/>
          <p:nvPr/>
        </p:nvSpPr>
        <p:spPr>
          <a:xfrm>
            <a:off x="200169" y="5934670"/>
            <a:ext cx="2190882" cy="646331"/>
          </a:xfrm>
          <a:prstGeom prst="rect">
            <a:avLst/>
          </a:prstGeom>
          <a:noFill/>
          <a:ln>
            <a:solidFill>
              <a:schemeClr val="tx1"/>
            </a:solidFill>
          </a:ln>
        </p:spPr>
        <p:txBody>
          <a:bodyPr wrap="square" rtlCol="0">
            <a:spAutoFit/>
          </a:bodyPr>
          <a:lstStyle/>
          <a:p>
            <a:r>
              <a:rPr lang="en-US" dirty="0"/>
              <a:t>Access your profile and logout here</a:t>
            </a:r>
          </a:p>
        </p:txBody>
      </p:sp>
      <p:pic>
        <p:nvPicPr>
          <p:cNvPr id="4" name="Picture 3" descr="Browse and apply tab allows user to see all grant programs currently open in GMS">
            <a:extLst>
              <a:ext uri="{FF2B5EF4-FFF2-40B4-BE49-F238E27FC236}">
                <a16:creationId xmlns:a16="http://schemas.microsoft.com/office/drawing/2014/main" id="{2CC70FC9-EAF3-DDDD-1A67-9A02D5EFD56A}"/>
              </a:ext>
            </a:extLst>
          </p:cNvPr>
          <p:cNvPicPr>
            <a:picLocks noChangeAspect="1"/>
          </p:cNvPicPr>
          <p:nvPr/>
        </p:nvPicPr>
        <p:blipFill>
          <a:blip r:embed="rId3"/>
          <a:stretch>
            <a:fillRect/>
          </a:stretch>
        </p:blipFill>
        <p:spPr>
          <a:xfrm>
            <a:off x="3052086" y="2292195"/>
            <a:ext cx="8838924" cy="4090429"/>
          </a:xfrm>
          <a:prstGeom prst="rect">
            <a:avLst/>
          </a:prstGeom>
        </p:spPr>
      </p:pic>
      <p:sp>
        <p:nvSpPr>
          <p:cNvPr id="5" name="Arrow: Right 4">
            <a:extLst>
              <a:ext uri="{FF2B5EF4-FFF2-40B4-BE49-F238E27FC236}">
                <a16:creationId xmlns:a16="http://schemas.microsoft.com/office/drawing/2014/main" id="{DB7B9985-F767-01D2-C7B0-0BA9C286085C}"/>
              </a:ext>
              <a:ext uri="{C183D7F6-B498-43B3-948B-1728B52AA6E4}">
                <adec:decorative xmlns:adec="http://schemas.microsoft.com/office/drawing/2017/decorative" val="1"/>
              </a:ext>
            </a:extLst>
          </p:cNvPr>
          <p:cNvSpPr/>
          <p:nvPr/>
        </p:nvSpPr>
        <p:spPr>
          <a:xfrm>
            <a:off x="2391050" y="6096874"/>
            <a:ext cx="502922" cy="28575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ED48AE2-A306-6F85-93FD-946155ED8AC1}"/>
              </a:ext>
              <a:ext uri="{C183D7F6-B498-43B3-948B-1728B52AA6E4}">
                <adec:decorative xmlns:adec="http://schemas.microsoft.com/office/drawing/2017/decorative" val="1"/>
              </a:ext>
            </a:extLst>
          </p:cNvPr>
          <p:cNvSpPr txBox="1"/>
          <p:nvPr/>
        </p:nvSpPr>
        <p:spPr>
          <a:xfrm>
            <a:off x="3052086" y="1690688"/>
            <a:ext cx="1130438" cy="369332"/>
          </a:xfrm>
          <a:prstGeom prst="rect">
            <a:avLst/>
          </a:prstGeom>
          <a:noFill/>
          <a:ln>
            <a:solidFill>
              <a:schemeClr val="tx1"/>
            </a:solidFill>
          </a:ln>
        </p:spPr>
        <p:txBody>
          <a:bodyPr wrap="none" rtlCol="0">
            <a:spAutoFit/>
          </a:bodyPr>
          <a:lstStyle/>
          <a:p>
            <a:r>
              <a:rPr lang="en-US" dirty="0"/>
              <a:t>Menu Bar</a:t>
            </a:r>
          </a:p>
        </p:txBody>
      </p:sp>
      <p:sp>
        <p:nvSpPr>
          <p:cNvPr id="7" name="Arrow: Right 6">
            <a:extLst>
              <a:ext uri="{FF2B5EF4-FFF2-40B4-BE49-F238E27FC236}">
                <a16:creationId xmlns:a16="http://schemas.microsoft.com/office/drawing/2014/main" id="{3B6FF09E-FABA-0631-95B0-0176E250E518}"/>
              </a:ext>
              <a:ext uri="{C183D7F6-B498-43B3-948B-1728B52AA6E4}">
                <adec:decorative xmlns:adec="http://schemas.microsoft.com/office/drawing/2017/decorative" val="1"/>
              </a:ext>
            </a:extLst>
          </p:cNvPr>
          <p:cNvSpPr/>
          <p:nvPr/>
        </p:nvSpPr>
        <p:spPr>
          <a:xfrm rot="5400000">
            <a:off x="3468438" y="2149320"/>
            <a:ext cx="502922" cy="28575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506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7D6E-F46B-4D29-475A-6935D5D70D66}"/>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The GMS Portal – Browse and Apply</a:t>
            </a:r>
            <a:endParaRPr lang="en-US" dirty="0"/>
          </a:p>
        </p:txBody>
      </p:sp>
      <p:sp>
        <p:nvSpPr>
          <p:cNvPr id="5" name="TextBox 4">
            <a:extLst>
              <a:ext uri="{FF2B5EF4-FFF2-40B4-BE49-F238E27FC236}">
                <a16:creationId xmlns:a16="http://schemas.microsoft.com/office/drawing/2014/main" id="{2B573305-EEE0-1C26-8B77-BC7980D27A89}"/>
              </a:ext>
            </a:extLst>
          </p:cNvPr>
          <p:cNvSpPr txBox="1"/>
          <p:nvPr/>
        </p:nvSpPr>
        <p:spPr>
          <a:xfrm>
            <a:off x="300990" y="1911172"/>
            <a:ext cx="2009110" cy="4154984"/>
          </a:xfrm>
          <a:prstGeom prst="rect">
            <a:avLst/>
          </a:prstGeom>
          <a:solidFill>
            <a:schemeClr val="bg1"/>
          </a:solidFill>
          <a:ln>
            <a:solidFill>
              <a:schemeClr val="accent1">
                <a:shade val="15000"/>
              </a:schemeClr>
            </a:solidFill>
          </a:ln>
        </p:spPr>
        <p:txBody>
          <a:bodyPr wrap="square" lIns="91440" tIns="45720" rIns="91440" bIns="45720" rtlCol="0" anchor="t">
            <a:spAutoFit/>
          </a:bodyPr>
          <a:lstStyle/>
          <a:p>
            <a:r>
              <a:rPr lang="en-US" sz="2400" dirty="0"/>
              <a:t>In the Browse and Apply menu:</a:t>
            </a:r>
          </a:p>
          <a:p>
            <a:endParaRPr lang="en-US" sz="2400" dirty="0"/>
          </a:p>
          <a:p>
            <a:r>
              <a:rPr lang="en-US" sz="2400" dirty="0"/>
              <a:t>Click the link to open the ECO One Stop record to learn more and begin application</a:t>
            </a:r>
          </a:p>
        </p:txBody>
      </p:sp>
      <p:pic>
        <p:nvPicPr>
          <p:cNvPr id="7" name="Picture 6" descr="Choose the Environment and Climate OneStop (ECO) FY27 grant card">
            <a:extLst>
              <a:ext uri="{FF2B5EF4-FFF2-40B4-BE49-F238E27FC236}">
                <a16:creationId xmlns:a16="http://schemas.microsoft.com/office/drawing/2014/main" id="{9A606E50-A720-0C06-4A57-772012217FA5}"/>
              </a:ext>
            </a:extLst>
          </p:cNvPr>
          <p:cNvPicPr>
            <a:picLocks noChangeAspect="1"/>
          </p:cNvPicPr>
          <p:nvPr/>
        </p:nvPicPr>
        <p:blipFill>
          <a:blip r:embed="rId2"/>
          <a:stretch>
            <a:fillRect/>
          </a:stretch>
        </p:blipFill>
        <p:spPr>
          <a:xfrm>
            <a:off x="2501445" y="1568272"/>
            <a:ext cx="9389565" cy="4035732"/>
          </a:xfrm>
          <a:prstGeom prst="rect">
            <a:avLst/>
          </a:prstGeom>
        </p:spPr>
      </p:pic>
    </p:spTree>
    <p:extLst>
      <p:ext uri="{BB962C8B-B14F-4D97-AF65-F5344CB8AC3E}">
        <p14:creationId xmlns:p14="http://schemas.microsoft.com/office/powerpoint/2010/main" val="169040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509E-42D9-EF6D-86EC-CA0737049CCC}"/>
              </a:ext>
            </a:extLst>
          </p:cNvPr>
          <p:cNvSpPr>
            <a:spLocks noGrp="1"/>
          </p:cNvSpPr>
          <p:nvPr>
            <p:ph type="title"/>
          </p:nvPr>
        </p:nvSpPr>
        <p:spPr/>
        <p:txBody>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ECO </a:t>
            </a:r>
            <a:r>
              <a:rPr lang="en-US" sz="2800" b="1" dirty="0" err="1">
                <a:solidFill>
                  <a:srgbClr val="0070C0"/>
                </a:solidFill>
                <a:latin typeface="Calibri" panose="020F0502020204030204" pitchFamily="34" charset="0"/>
                <a:ea typeface="Calibri" panose="020F0502020204030204" pitchFamily="34" charset="0"/>
                <a:cs typeface="Calibri" panose="020F0502020204030204" pitchFamily="34" charset="0"/>
              </a:rPr>
              <a:t>OneStop</a:t>
            </a:r>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 Record</a:t>
            </a:r>
          </a:p>
        </p:txBody>
      </p:sp>
      <p:sp>
        <p:nvSpPr>
          <p:cNvPr id="5" name="TextBox 4">
            <a:extLst>
              <a:ext uri="{FF2B5EF4-FFF2-40B4-BE49-F238E27FC236}">
                <a16:creationId xmlns:a16="http://schemas.microsoft.com/office/drawing/2014/main" id="{E1AB63C8-C44F-2E86-D5BD-7DB8A45DD47B}"/>
              </a:ext>
            </a:extLst>
          </p:cNvPr>
          <p:cNvSpPr txBox="1"/>
          <p:nvPr/>
        </p:nvSpPr>
        <p:spPr>
          <a:xfrm>
            <a:off x="140970" y="1771428"/>
            <a:ext cx="1931946" cy="3785652"/>
          </a:xfrm>
          <a:prstGeom prst="rect">
            <a:avLst/>
          </a:prstGeom>
          <a:solidFill>
            <a:schemeClr val="bg1"/>
          </a:solidFill>
          <a:ln>
            <a:solidFill>
              <a:schemeClr val="accent1">
                <a:shade val="15000"/>
              </a:schemeClr>
            </a:solidFill>
          </a:ln>
        </p:spPr>
        <p:txBody>
          <a:bodyPr wrap="square" rtlCol="0">
            <a:spAutoFit/>
          </a:bodyPr>
          <a:lstStyle/>
          <a:p>
            <a:r>
              <a:rPr lang="en-US" sz="2400" dirty="0"/>
              <a:t>You can learn more about the programs on this page.</a:t>
            </a:r>
          </a:p>
          <a:p>
            <a:endParaRPr lang="en-US" sz="2400" dirty="0"/>
          </a:p>
          <a:p>
            <a:r>
              <a:rPr lang="en-US" sz="2400" dirty="0"/>
              <a:t>Select “Start Grant  Application” to begin.</a:t>
            </a:r>
          </a:p>
        </p:txBody>
      </p:sp>
      <p:pic>
        <p:nvPicPr>
          <p:cNvPr id="4" name="Picture 3" descr="ECO One Stop Grant summary page includes program descriptions. Choose Start Grant Application to being application.">
            <a:extLst>
              <a:ext uri="{FF2B5EF4-FFF2-40B4-BE49-F238E27FC236}">
                <a16:creationId xmlns:a16="http://schemas.microsoft.com/office/drawing/2014/main" id="{8D409748-F6EB-A27D-E436-3A3956359EC2}"/>
              </a:ext>
            </a:extLst>
          </p:cNvPr>
          <p:cNvPicPr>
            <a:picLocks noChangeAspect="1"/>
          </p:cNvPicPr>
          <p:nvPr/>
        </p:nvPicPr>
        <p:blipFill>
          <a:blip r:embed="rId2"/>
          <a:stretch>
            <a:fillRect/>
          </a:stretch>
        </p:blipFill>
        <p:spPr>
          <a:xfrm>
            <a:off x="2297430" y="1573438"/>
            <a:ext cx="9593248" cy="4474443"/>
          </a:xfrm>
          <a:prstGeom prst="rect">
            <a:avLst/>
          </a:prstGeom>
        </p:spPr>
      </p:pic>
      <p:sp>
        <p:nvSpPr>
          <p:cNvPr id="6" name="Oval 5">
            <a:extLst>
              <a:ext uri="{FF2B5EF4-FFF2-40B4-BE49-F238E27FC236}">
                <a16:creationId xmlns:a16="http://schemas.microsoft.com/office/drawing/2014/main" id="{52D3CF38-1130-A489-554D-1D3F90FD2F35}"/>
              </a:ext>
              <a:ext uri="{C183D7F6-B498-43B3-948B-1728B52AA6E4}">
                <adec:decorative xmlns:adec="http://schemas.microsoft.com/office/drawing/2017/decorative" val="1"/>
              </a:ext>
            </a:extLst>
          </p:cNvPr>
          <p:cNvSpPr/>
          <p:nvPr/>
        </p:nvSpPr>
        <p:spPr>
          <a:xfrm>
            <a:off x="9944100" y="1211580"/>
            <a:ext cx="2171092" cy="106299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663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0D9E6-CF18-89BE-E171-1D58DA3C930D}"/>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The ECO Application - Information</a:t>
            </a:r>
            <a:endParaRPr lang="en-US" dirty="0"/>
          </a:p>
        </p:txBody>
      </p:sp>
      <p:sp>
        <p:nvSpPr>
          <p:cNvPr id="5" name="TextBox 4">
            <a:extLst>
              <a:ext uri="{FF2B5EF4-FFF2-40B4-BE49-F238E27FC236}">
                <a16:creationId xmlns:a16="http://schemas.microsoft.com/office/drawing/2014/main" id="{9628997C-645F-C3F7-F583-B601E78B1DE9}"/>
              </a:ext>
            </a:extLst>
          </p:cNvPr>
          <p:cNvSpPr txBox="1"/>
          <p:nvPr/>
        </p:nvSpPr>
        <p:spPr>
          <a:xfrm>
            <a:off x="312420" y="1555650"/>
            <a:ext cx="1931946" cy="5262979"/>
          </a:xfrm>
          <a:prstGeom prst="rect">
            <a:avLst/>
          </a:prstGeom>
          <a:solidFill>
            <a:schemeClr val="bg1"/>
          </a:solidFill>
          <a:ln>
            <a:solidFill>
              <a:schemeClr val="accent1">
                <a:shade val="15000"/>
              </a:schemeClr>
            </a:solidFill>
          </a:ln>
        </p:spPr>
        <p:txBody>
          <a:bodyPr wrap="square" lIns="91440" tIns="45720" rIns="91440" bIns="45720" rtlCol="0" anchor="t">
            <a:spAutoFit/>
          </a:bodyPr>
          <a:lstStyle/>
          <a:p>
            <a:r>
              <a:rPr lang="en-US" sz="2400" dirty="0"/>
              <a:t>The first page provides information about the ECO One Stop.</a:t>
            </a:r>
          </a:p>
          <a:p>
            <a:endParaRPr lang="en-US" sz="2400" dirty="0"/>
          </a:p>
          <a:p>
            <a:r>
              <a:rPr lang="en-US" sz="2400" dirty="0"/>
              <a:t>Note the “grayed out” menu on the left side. This will help you track your work.</a:t>
            </a:r>
          </a:p>
        </p:txBody>
      </p:sp>
      <p:pic>
        <p:nvPicPr>
          <p:cNvPr id="4" name="Picture 3" descr="First page of ECO One Stop application provide information about the ECO One Stop">
            <a:extLst>
              <a:ext uri="{FF2B5EF4-FFF2-40B4-BE49-F238E27FC236}">
                <a16:creationId xmlns:a16="http://schemas.microsoft.com/office/drawing/2014/main" id="{2FF779F0-445E-1BB1-BF01-D248D216FC63}"/>
              </a:ext>
            </a:extLst>
          </p:cNvPr>
          <p:cNvPicPr>
            <a:picLocks noChangeAspect="1"/>
          </p:cNvPicPr>
          <p:nvPr/>
        </p:nvPicPr>
        <p:blipFill>
          <a:blip r:embed="rId3"/>
          <a:stretch>
            <a:fillRect/>
          </a:stretch>
        </p:blipFill>
        <p:spPr>
          <a:xfrm>
            <a:off x="2578290" y="1445577"/>
            <a:ext cx="9228134" cy="3966845"/>
          </a:xfrm>
          <a:prstGeom prst="rect">
            <a:avLst/>
          </a:prstGeom>
        </p:spPr>
      </p:pic>
      <p:sp>
        <p:nvSpPr>
          <p:cNvPr id="6" name="TextBox 5">
            <a:extLst>
              <a:ext uri="{FF2B5EF4-FFF2-40B4-BE49-F238E27FC236}">
                <a16:creationId xmlns:a16="http://schemas.microsoft.com/office/drawing/2014/main" id="{C8530144-E188-A987-E647-17F2D33B5A8E}"/>
              </a:ext>
            </a:extLst>
          </p:cNvPr>
          <p:cNvSpPr txBox="1"/>
          <p:nvPr/>
        </p:nvSpPr>
        <p:spPr>
          <a:xfrm>
            <a:off x="3291278" y="5953195"/>
            <a:ext cx="7924208" cy="646331"/>
          </a:xfrm>
          <a:prstGeom prst="rect">
            <a:avLst/>
          </a:prstGeom>
          <a:solidFill>
            <a:schemeClr val="tx2">
              <a:lumMod val="10000"/>
              <a:lumOff val="90000"/>
            </a:schemeClr>
          </a:solidFill>
          <a:ln>
            <a:solidFill>
              <a:schemeClr val="accent1"/>
            </a:solidFill>
          </a:ln>
        </p:spPr>
        <p:txBody>
          <a:bodyPr wrap="square" rtlCol="0">
            <a:spAutoFit/>
          </a:bodyPr>
          <a:lstStyle/>
          <a:p>
            <a:r>
              <a:rPr lang="en-US" b="1" dirty="0"/>
              <a:t>Always use the NEXT button to record your work and then Save Draft </a:t>
            </a:r>
            <a:r>
              <a:rPr lang="en-US" dirty="0"/>
              <a:t>– even if you haven’t finished on the page. You can always select the BACK button.</a:t>
            </a:r>
          </a:p>
        </p:txBody>
      </p:sp>
      <p:pic>
        <p:nvPicPr>
          <p:cNvPr id="7" name="Graphic 6">
            <a:extLst>
              <a:ext uri="{FF2B5EF4-FFF2-40B4-BE49-F238E27FC236}">
                <a16:creationId xmlns:a16="http://schemas.microsoft.com/office/drawing/2014/main" id="{B72B5E6F-30E4-C553-1C31-98A1B598A94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43622" y="5806452"/>
            <a:ext cx="947656" cy="947656"/>
          </a:xfrm>
          <a:prstGeom prst="rect">
            <a:avLst/>
          </a:prstGeom>
        </p:spPr>
      </p:pic>
      <p:pic>
        <p:nvPicPr>
          <p:cNvPr id="9" name="Picture 8">
            <a:extLst>
              <a:ext uri="{FF2B5EF4-FFF2-40B4-BE49-F238E27FC236}">
                <a16:creationId xmlns:a16="http://schemas.microsoft.com/office/drawing/2014/main" id="{01C62187-69BC-5AEC-2827-F0B4B1C28E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215486" y="5953195"/>
            <a:ext cx="924862" cy="654171"/>
          </a:xfrm>
          <a:prstGeom prst="rect">
            <a:avLst/>
          </a:prstGeom>
        </p:spPr>
      </p:pic>
    </p:spTree>
    <p:extLst>
      <p:ext uri="{BB962C8B-B14F-4D97-AF65-F5344CB8AC3E}">
        <p14:creationId xmlns:p14="http://schemas.microsoft.com/office/powerpoint/2010/main" val="3311463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1EBA6-974D-6504-E4BE-26DFF15A6D04}"/>
              </a:ext>
            </a:extLst>
          </p:cNvPr>
          <p:cNvSpPr>
            <a:spLocks noGrp="1"/>
          </p:cNvSpPr>
          <p:nvPr>
            <p:ph type="title"/>
          </p:nvPr>
        </p:nvSpPr>
        <p:spPr/>
        <p:txBody>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Beginning the ECO </a:t>
            </a:r>
            <a:r>
              <a:rPr lang="en-US" sz="2800" b="1" dirty="0" err="1">
                <a:solidFill>
                  <a:srgbClr val="0070C0"/>
                </a:solidFill>
                <a:latin typeface="Calibri" panose="020F0502020204030204" pitchFamily="34" charset="0"/>
                <a:ea typeface="Calibri" panose="020F0502020204030204" pitchFamily="34" charset="0"/>
                <a:cs typeface="Calibri" panose="020F0502020204030204" pitchFamily="34" charset="0"/>
              </a:rPr>
              <a:t>OneStop</a:t>
            </a:r>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 Application and Saving Your Draft</a:t>
            </a:r>
          </a:p>
        </p:txBody>
      </p:sp>
      <p:sp>
        <p:nvSpPr>
          <p:cNvPr id="3" name="Content Placeholder 2">
            <a:extLst>
              <a:ext uri="{FF2B5EF4-FFF2-40B4-BE49-F238E27FC236}">
                <a16:creationId xmlns:a16="http://schemas.microsoft.com/office/drawing/2014/main" id="{F2A95FF1-197A-6534-1E12-480593902EBB}"/>
              </a:ext>
            </a:extLst>
          </p:cNvPr>
          <p:cNvSpPr>
            <a:spLocks noGrp="1"/>
          </p:cNvSpPr>
          <p:nvPr>
            <p:ph idx="1"/>
          </p:nvPr>
        </p:nvSpPr>
        <p:spPr/>
        <p:txBody>
          <a:bodyPr/>
          <a:lstStyle/>
          <a:p>
            <a:r>
              <a:rPr lang="en-US" dirty="0"/>
              <a:t>To save the information in each section, you must select </a:t>
            </a:r>
            <a:r>
              <a:rPr lang="en-US" b="1" dirty="0"/>
              <a:t>NEXT</a:t>
            </a:r>
            <a:r>
              <a:rPr lang="en-US" dirty="0"/>
              <a:t> before moving on. </a:t>
            </a:r>
          </a:p>
          <a:p>
            <a:r>
              <a:rPr lang="en-US" dirty="0"/>
              <a:t>Be sure to select SAVE DRAFT after using the NEXT</a:t>
            </a:r>
          </a:p>
          <a:p>
            <a:r>
              <a:rPr lang="en-US" dirty="0"/>
              <a:t>When you select SAVE DRAFT, you will </a:t>
            </a:r>
            <a:r>
              <a:rPr lang="en-US" b="1" dirty="0"/>
              <a:t>exit the application </a:t>
            </a:r>
            <a:r>
              <a:rPr lang="en-US" dirty="0"/>
              <a:t>back to your My Applications portal. You may re-enter by clicking the link in your drafts. </a:t>
            </a:r>
          </a:p>
          <a:p>
            <a:r>
              <a:rPr lang="en-US" i="1" dirty="0"/>
              <a:t>Note: If you don’t immediately see your draft, refresh your browser. </a:t>
            </a:r>
            <a:endParaRPr lang="en-US" dirty="0"/>
          </a:p>
          <a:p>
            <a:endParaRPr lang="en-US" dirty="0"/>
          </a:p>
        </p:txBody>
      </p:sp>
      <p:pic>
        <p:nvPicPr>
          <p:cNvPr id="4" name="Picture 3" descr="Next button">
            <a:extLst>
              <a:ext uri="{FF2B5EF4-FFF2-40B4-BE49-F238E27FC236}">
                <a16:creationId xmlns:a16="http://schemas.microsoft.com/office/drawing/2014/main" id="{E4A88DF7-BB02-9E6C-7E50-FCB75D8FCE8D}"/>
              </a:ext>
            </a:extLst>
          </p:cNvPr>
          <p:cNvPicPr>
            <a:picLocks noChangeAspect="1"/>
          </p:cNvPicPr>
          <p:nvPr/>
        </p:nvPicPr>
        <p:blipFill>
          <a:blip r:embed="rId2"/>
          <a:stretch>
            <a:fillRect/>
          </a:stretch>
        </p:blipFill>
        <p:spPr>
          <a:xfrm>
            <a:off x="10206873" y="2066995"/>
            <a:ext cx="1327685" cy="939095"/>
          </a:xfrm>
          <a:prstGeom prst="rect">
            <a:avLst/>
          </a:prstGeom>
        </p:spPr>
      </p:pic>
    </p:spTree>
    <p:extLst>
      <p:ext uri="{BB962C8B-B14F-4D97-AF65-F5344CB8AC3E}">
        <p14:creationId xmlns:p14="http://schemas.microsoft.com/office/powerpoint/2010/main" val="257752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9D66-9B02-C44C-D2DA-9BAD8381B5CB}"/>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The ECO Application – Policies and Procedures</a:t>
            </a:r>
            <a:endParaRPr lang="en-US" dirty="0"/>
          </a:p>
        </p:txBody>
      </p:sp>
      <p:sp>
        <p:nvSpPr>
          <p:cNvPr id="5" name="TextBox 4">
            <a:extLst>
              <a:ext uri="{FF2B5EF4-FFF2-40B4-BE49-F238E27FC236}">
                <a16:creationId xmlns:a16="http://schemas.microsoft.com/office/drawing/2014/main" id="{D1E0B51B-D7A2-0334-DA12-A18817D0BCD1}"/>
              </a:ext>
            </a:extLst>
          </p:cNvPr>
          <p:cNvSpPr txBox="1"/>
          <p:nvPr/>
        </p:nvSpPr>
        <p:spPr>
          <a:xfrm>
            <a:off x="312420" y="1690688"/>
            <a:ext cx="1931946" cy="3785652"/>
          </a:xfrm>
          <a:prstGeom prst="rect">
            <a:avLst/>
          </a:prstGeom>
          <a:solidFill>
            <a:schemeClr val="bg1"/>
          </a:solidFill>
          <a:ln>
            <a:solidFill>
              <a:schemeClr val="accent1">
                <a:shade val="15000"/>
              </a:schemeClr>
            </a:solidFill>
          </a:ln>
        </p:spPr>
        <p:txBody>
          <a:bodyPr wrap="square" lIns="91440" tIns="45720" rIns="91440" bIns="45720" rtlCol="0" anchor="t">
            <a:spAutoFit/>
          </a:bodyPr>
          <a:lstStyle/>
          <a:p>
            <a:r>
              <a:rPr lang="en-US" sz="2400" dirty="0"/>
              <a:t>This page has information on the program and the ECO One Stop Grants Catalogue for easy reference.</a:t>
            </a:r>
          </a:p>
        </p:txBody>
      </p:sp>
      <p:pic>
        <p:nvPicPr>
          <p:cNvPr id="4" name="Picture 3" descr="ECO One Stop policies and procedures page. ">
            <a:extLst>
              <a:ext uri="{FF2B5EF4-FFF2-40B4-BE49-F238E27FC236}">
                <a16:creationId xmlns:a16="http://schemas.microsoft.com/office/drawing/2014/main" id="{55B2289E-E8A5-EE4C-66D3-0CB05367BD45}"/>
              </a:ext>
            </a:extLst>
          </p:cNvPr>
          <p:cNvPicPr>
            <a:picLocks noChangeAspect="1"/>
          </p:cNvPicPr>
          <p:nvPr/>
        </p:nvPicPr>
        <p:blipFill>
          <a:blip r:embed="rId2"/>
          <a:stretch>
            <a:fillRect/>
          </a:stretch>
        </p:blipFill>
        <p:spPr>
          <a:xfrm>
            <a:off x="2560319" y="1892958"/>
            <a:ext cx="9177945" cy="3987267"/>
          </a:xfrm>
          <a:prstGeom prst="rect">
            <a:avLst/>
          </a:prstGeom>
        </p:spPr>
      </p:pic>
    </p:spTree>
    <p:extLst>
      <p:ext uri="{BB962C8B-B14F-4D97-AF65-F5344CB8AC3E}">
        <p14:creationId xmlns:p14="http://schemas.microsoft.com/office/powerpoint/2010/main" val="1452608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EA002-6FBE-07D9-FBD8-3C87B1924E05}"/>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The ECO Application – Application Information</a:t>
            </a:r>
            <a:endParaRPr lang="en-US" dirty="0"/>
          </a:p>
        </p:txBody>
      </p:sp>
      <p:sp>
        <p:nvSpPr>
          <p:cNvPr id="5" name="TextBox 4">
            <a:extLst>
              <a:ext uri="{FF2B5EF4-FFF2-40B4-BE49-F238E27FC236}">
                <a16:creationId xmlns:a16="http://schemas.microsoft.com/office/drawing/2014/main" id="{5339F059-01B5-C1C4-6E70-10E879E29E4B}"/>
              </a:ext>
            </a:extLst>
          </p:cNvPr>
          <p:cNvSpPr txBox="1"/>
          <p:nvPr/>
        </p:nvSpPr>
        <p:spPr>
          <a:xfrm>
            <a:off x="285474" y="1267778"/>
            <a:ext cx="1931946" cy="5324535"/>
          </a:xfrm>
          <a:prstGeom prst="rect">
            <a:avLst/>
          </a:prstGeom>
          <a:solidFill>
            <a:schemeClr val="bg1"/>
          </a:solidFill>
          <a:ln>
            <a:solidFill>
              <a:schemeClr val="accent1">
                <a:shade val="15000"/>
              </a:schemeClr>
            </a:solidFill>
          </a:ln>
        </p:spPr>
        <p:txBody>
          <a:bodyPr wrap="square" rtlCol="0">
            <a:spAutoFit/>
          </a:bodyPr>
          <a:lstStyle/>
          <a:p>
            <a:r>
              <a:rPr lang="en-US" sz="2000" dirty="0"/>
              <a:t>This is the first set of questions.</a:t>
            </a:r>
          </a:p>
          <a:p>
            <a:endParaRPr lang="en-US" sz="2000" dirty="0"/>
          </a:p>
          <a:p>
            <a:r>
              <a:rPr lang="en-US" sz="2000" dirty="0"/>
              <a:t>The           icon is a tip that you can click or hover for more info.</a:t>
            </a:r>
          </a:p>
          <a:p>
            <a:endParaRPr lang="en-US" sz="2000" dirty="0"/>
          </a:p>
          <a:p>
            <a:r>
              <a:rPr lang="en-US" sz="2000" dirty="0"/>
              <a:t>The primary contact field is populated with GMS users in your organization only.</a:t>
            </a:r>
          </a:p>
        </p:txBody>
      </p:sp>
      <p:pic>
        <p:nvPicPr>
          <p:cNvPr id="4" name="Picture 3" descr="ECO One Stop Application Information page">
            <a:extLst>
              <a:ext uri="{FF2B5EF4-FFF2-40B4-BE49-F238E27FC236}">
                <a16:creationId xmlns:a16="http://schemas.microsoft.com/office/drawing/2014/main" id="{0CCB94D4-7095-3FD1-88E8-65CE70381435}"/>
              </a:ext>
            </a:extLst>
          </p:cNvPr>
          <p:cNvPicPr>
            <a:picLocks noChangeAspect="1"/>
          </p:cNvPicPr>
          <p:nvPr/>
        </p:nvPicPr>
        <p:blipFill>
          <a:blip r:embed="rId2"/>
          <a:stretch>
            <a:fillRect/>
          </a:stretch>
        </p:blipFill>
        <p:spPr>
          <a:xfrm>
            <a:off x="2217420" y="2072037"/>
            <a:ext cx="9577998" cy="3350965"/>
          </a:xfrm>
          <a:prstGeom prst="rect">
            <a:avLst/>
          </a:prstGeom>
        </p:spPr>
      </p:pic>
      <p:pic>
        <p:nvPicPr>
          <p:cNvPr id="7" name="Picture 6">
            <a:extLst>
              <a:ext uri="{FF2B5EF4-FFF2-40B4-BE49-F238E27FC236}">
                <a16:creationId xmlns:a16="http://schemas.microsoft.com/office/drawing/2014/main" id="{230BCEFF-7794-2FC8-8271-3D6CA07AD4A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2348399"/>
            <a:ext cx="407279" cy="519282"/>
          </a:xfrm>
          <a:prstGeom prst="rect">
            <a:avLst/>
          </a:prstGeom>
        </p:spPr>
      </p:pic>
      <p:sp>
        <p:nvSpPr>
          <p:cNvPr id="9" name="TextBox 8">
            <a:extLst>
              <a:ext uri="{FF2B5EF4-FFF2-40B4-BE49-F238E27FC236}">
                <a16:creationId xmlns:a16="http://schemas.microsoft.com/office/drawing/2014/main" id="{4FE81174-89AA-9975-A506-4E2A2111CF28}"/>
              </a:ext>
            </a:extLst>
          </p:cNvPr>
          <p:cNvSpPr txBox="1"/>
          <p:nvPr/>
        </p:nvSpPr>
        <p:spPr>
          <a:xfrm>
            <a:off x="3444803" y="5804351"/>
            <a:ext cx="7495108" cy="800219"/>
          </a:xfrm>
          <a:prstGeom prst="rect">
            <a:avLst/>
          </a:prstGeom>
          <a:solidFill>
            <a:schemeClr val="tx2">
              <a:lumMod val="10000"/>
              <a:lumOff val="90000"/>
            </a:schemeClr>
          </a:solidFill>
          <a:ln>
            <a:solidFill>
              <a:schemeClr val="accent1"/>
            </a:solidFill>
          </a:ln>
        </p:spPr>
        <p:txBody>
          <a:bodyPr wrap="square" rtlCol="0">
            <a:spAutoFit/>
          </a:bodyPr>
          <a:lstStyle/>
          <a:p>
            <a:r>
              <a:rPr lang="en-US" dirty="0"/>
              <a:t>The asterisk </a:t>
            </a:r>
            <a:r>
              <a:rPr lang="en-US" sz="2800" b="1" dirty="0">
                <a:solidFill>
                  <a:schemeClr val="accent6">
                    <a:lumMod val="75000"/>
                  </a:schemeClr>
                </a:solidFill>
              </a:rPr>
              <a:t>*</a:t>
            </a:r>
            <a:r>
              <a:rPr lang="en-US" dirty="0"/>
              <a:t> symbol indicates a response is required. You cannot submit your application unless all required questions are complete</a:t>
            </a:r>
          </a:p>
        </p:txBody>
      </p:sp>
      <p:pic>
        <p:nvPicPr>
          <p:cNvPr id="10" name="Graphic 9">
            <a:extLst>
              <a:ext uri="{FF2B5EF4-FFF2-40B4-BE49-F238E27FC236}">
                <a16:creationId xmlns:a16="http://schemas.microsoft.com/office/drawing/2014/main" id="{211E9004-0B3B-9B01-FA47-ED9765450C2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147" y="5778207"/>
            <a:ext cx="947656" cy="947656"/>
          </a:xfrm>
          <a:prstGeom prst="rect">
            <a:avLst/>
          </a:prstGeom>
        </p:spPr>
      </p:pic>
      <p:sp>
        <p:nvSpPr>
          <p:cNvPr id="8" name="Arrow: Right 7">
            <a:extLst>
              <a:ext uri="{FF2B5EF4-FFF2-40B4-BE49-F238E27FC236}">
                <a16:creationId xmlns:a16="http://schemas.microsoft.com/office/drawing/2014/main" id="{2466286D-ABA5-ACED-0101-380CFDC345BF}"/>
              </a:ext>
              <a:ext uri="{C183D7F6-B498-43B3-948B-1728B52AA6E4}">
                <adec:decorative xmlns:adec="http://schemas.microsoft.com/office/drawing/2017/decorative" val="1"/>
              </a:ext>
            </a:extLst>
          </p:cNvPr>
          <p:cNvSpPr/>
          <p:nvPr/>
        </p:nvSpPr>
        <p:spPr>
          <a:xfrm>
            <a:off x="7385961" y="3461769"/>
            <a:ext cx="502922" cy="28575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701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E1BA-D406-C9B5-8C9A-1D91AB03801C}"/>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The ECO Application – Eligibility Questions</a:t>
            </a:r>
            <a:endParaRPr lang="en-US" dirty="0"/>
          </a:p>
        </p:txBody>
      </p:sp>
      <p:sp>
        <p:nvSpPr>
          <p:cNvPr id="5" name="TextBox 4">
            <a:extLst>
              <a:ext uri="{FF2B5EF4-FFF2-40B4-BE49-F238E27FC236}">
                <a16:creationId xmlns:a16="http://schemas.microsoft.com/office/drawing/2014/main" id="{04DF87AF-963F-1B4B-8FEC-815B107DDDC1}"/>
              </a:ext>
            </a:extLst>
          </p:cNvPr>
          <p:cNvSpPr txBox="1"/>
          <p:nvPr/>
        </p:nvSpPr>
        <p:spPr>
          <a:xfrm>
            <a:off x="106680" y="1791213"/>
            <a:ext cx="1931946" cy="3785652"/>
          </a:xfrm>
          <a:prstGeom prst="rect">
            <a:avLst/>
          </a:prstGeom>
          <a:solidFill>
            <a:schemeClr val="bg1"/>
          </a:solidFill>
          <a:ln>
            <a:solidFill>
              <a:schemeClr val="accent1">
                <a:shade val="15000"/>
              </a:schemeClr>
            </a:solidFill>
          </a:ln>
        </p:spPr>
        <p:txBody>
          <a:bodyPr wrap="square" rtlCol="0">
            <a:spAutoFit/>
          </a:bodyPr>
          <a:lstStyle/>
          <a:p>
            <a:r>
              <a:rPr lang="en-US" sz="2400" dirty="0"/>
              <a:t>These eligibility questions will help determine what programs your project may be eligible for.</a:t>
            </a:r>
          </a:p>
        </p:txBody>
      </p:sp>
      <p:pic>
        <p:nvPicPr>
          <p:cNvPr id="4" name="Picture 3" descr="ECO One Stop Eligibility questions page such as Applicant Entity Type, Project Type, and whether the community is a coastal watershed.">
            <a:extLst>
              <a:ext uri="{FF2B5EF4-FFF2-40B4-BE49-F238E27FC236}">
                <a16:creationId xmlns:a16="http://schemas.microsoft.com/office/drawing/2014/main" id="{9E67B341-E223-7EA6-1FF7-00BB02B46AB0}"/>
              </a:ext>
            </a:extLst>
          </p:cNvPr>
          <p:cNvPicPr>
            <a:picLocks noChangeAspect="1"/>
          </p:cNvPicPr>
          <p:nvPr/>
        </p:nvPicPr>
        <p:blipFill>
          <a:blip r:embed="rId2"/>
          <a:stretch>
            <a:fillRect/>
          </a:stretch>
        </p:blipFill>
        <p:spPr>
          <a:xfrm>
            <a:off x="2491739" y="1780005"/>
            <a:ext cx="9246525" cy="4230402"/>
          </a:xfrm>
          <a:prstGeom prst="rect">
            <a:avLst/>
          </a:prstGeom>
        </p:spPr>
      </p:pic>
    </p:spTree>
    <p:extLst>
      <p:ext uri="{BB962C8B-B14F-4D97-AF65-F5344CB8AC3E}">
        <p14:creationId xmlns:p14="http://schemas.microsoft.com/office/powerpoint/2010/main" val="1716411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0FA6-0D27-4E3E-E8B5-EAE3AA6B72C6}"/>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The ECO Application – Eligible Programs </a:t>
            </a:r>
            <a:endParaRPr lang="en-US" dirty="0"/>
          </a:p>
        </p:txBody>
      </p:sp>
      <p:sp>
        <p:nvSpPr>
          <p:cNvPr id="5" name="TextBox 4">
            <a:extLst>
              <a:ext uri="{FF2B5EF4-FFF2-40B4-BE49-F238E27FC236}">
                <a16:creationId xmlns:a16="http://schemas.microsoft.com/office/drawing/2014/main" id="{6EC33E7A-6C9B-2538-C017-487BB124DA7B}"/>
              </a:ext>
            </a:extLst>
          </p:cNvPr>
          <p:cNvSpPr txBox="1"/>
          <p:nvPr/>
        </p:nvSpPr>
        <p:spPr>
          <a:xfrm>
            <a:off x="118110" y="1839548"/>
            <a:ext cx="2567940" cy="4893647"/>
          </a:xfrm>
          <a:prstGeom prst="rect">
            <a:avLst/>
          </a:prstGeom>
          <a:solidFill>
            <a:schemeClr val="bg1"/>
          </a:solidFill>
          <a:ln>
            <a:solidFill>
              <a:schemeClr val="accent1">
                <a:shade val="15000"/>
              </a:schemeClr>
            </a:solidFill>
          </a:ln>
        </p:spPr>
        <p:txBody>
          <a:bodyPr wrap="square" rtlCol="0">
            <a:spAutoFit/>
          </a:bodyPr>
          <a:lstStyle/>
          <a:p>
            <a:r>
              <a:rPr lang="en-US" sz="2400" dirty="0"/>
              <a:t>The GMS will show you programs you seem to be eligible for. If you do not wish to apply to a program, select REMOVE. You may add it back later.  You must select at least 1 program.</a:t>
            </a:r>
          </a:p>
        </p:txBody>
      </p:sp>
      <p:sp>
        <p:nvSpPr>
          <p:cNvPr id="3" name="TextBox 2">
            <a:extLst>
              <a:ext uri="{FF2B5EF4-FFF2-40B4-BE49-F238E27FC236}">
                <a16:creationId xmlns:a16="http://schemas.microsoft.com/office/drawing/2014/main" id="{1457D5A8-3504-2EB2-C9C4-05C1D34DC249}"/>
              </a:ext>
            </a:extLst>
          </p:cNvPr>
          <p:cNvSpPr txBox="1"/>
          <p:nvPr/>
        </p:nvSpPr>
        <p:spPr>
          <a:xfrm>
            <a:off x="2834941" y="6269804"/>
            <a:ext cx="9238949" cy="615553"/>
          </a:xfrm>
          <a:prstGeom prst="rect">
            <a:avLst/>
          </a:prstGeom>
          <a:noFill/>
        </p:spPr>
        <p:txBody>
          <a:bodyPr wrap="square" rtlCol="0">
            <a:spAutoFit/>
          </a:bodyPr>
          <a:lstStyle/>
          <a:p>
            <a:r>
              <a:rPr lang="en-US" sz="1600"/>
              <a:t>If </a:t>
            </a:r>
            <a:r>
              <a:rPr lang="en-US" sz="1600" dirty="0"/>
              <a:t>you don't see the program you were intending to apply to, go back and </a:t>
            </a:r>
            <a:r>
              <a:rPr lang="en-US" sz="1600"/>
              <a:t>click “other” </a:t>
            </a:r>
            <a:r>
              <a:rPr lang="en-US" sz="1600" dirty="0"/>
              <a:t>for project type</a:t>
            </a:r>
          </a:p>
          <a:p>
            <a:endParaRPr lang="en-US" dirty="0"/>
          </a:p>
        </p:txBody>
      </p:sp>
      <p:pic>
        <p:nvPicPr>
          <p:cNvPr id="4" name="Picture 3" descr="ECO One Stop Eligible programs page">
            <a:extLst>
              <a:ext uri="{FF2B5EF4-FFF2-40B4-BE49-F238E27FC236}">
                <a16:creationId xmlns:a16="http://schemas.microsoft.com/office/drawing/2014/main" id="{3FECBDB8-69EF-5796-5D00-D2E3FF1A384A}"/>
              </a:ext>
            </a:extLst>
          </p:cNvPr>
          <p:cNvPicPr>
            <a:picLocks noChangeAspect="1"/>
          </p:cNvPicPr>
          <p:nvPr/>
        </p:nvPicPr>
        <p:blipFill>
          <a:blip r:embed="rId3"/>
          <a:stretch>
            <a:fillRect/>
          </a:stretch>
        </p:blipFill>
        <p:spPr>
          <a:xfrm>
            <a:off x="2834941" y="1965960"/>
            <a:ext cx="8979527" cy="4028572"/>
          </a:xfrm>
          <a:prstGeom prst="rect">
            <a:avLst/>
          </a:prstGeom>
        </p:spPr>
      </p:pic>
    </p:spTree>
    <p:extLst>
      <p:ext uri="{BB962C8B-B14F-4D97-AF65-F5344CB8AC3E}">
        <p14:creationId xmlns:p14="http://schemas.microsoft.com/office/powerpoint/2010/main" val="410185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7AA7-00E9-0973-4C9E-6DF410B2BE67}"/>
              </a:ext>
            </a:extLst>
          </p:cNvPr>
          <p:cNvSpPr>
            <a:spLocks noGrp="1"/>
          </p:cNvSpPr>
          <p:nvPr>
            <p:ph type="title"/>
          </p:nvPr>
        </p:nvSpPr>
        <p:spPr/>
        <p:txBody>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The ECO Application – Core Questions</a:t>
            </a:r>
          </a:p>
        </p:txBody>
      </p:sp>
      <p:sp>
        <p:nvSpPr>
          <p:cNvPr id="5" name="TextBox 4">
            <a:extLst>
              <a:ext uri="{FF2B5EF4-FFF2-40B4-BE49-F238E27FC236}">
                <a16:creationId xmlns:a16="http://schemas.microsoft.com/office/drawing/2014/main" id="{6C023F56-612E-F3FA-6720-A428A9D22149}"/>
              </a:ext>
            </a:extLst>
          </p:cNvPr>
          <p:cNvSpPr txBox="1"/>
          <p:nvPr/>
        </p:nvSpPr>
        <p:spPr>
          <a:xfrm>
            <a:off x="118110" y="1839548"/>
            <a:ext cx="2567940" cy="4893647"/>
          </a:xfrm>
          <a:prstGeom prst="rect">
            <a:avLst/>
          </a:prstGeom>
          <a:solidFill>
            <a:schemeClr val="bg1"/>
          </a:solidFill>
          <a:ln>
            <a:solidFill>
              <a:schemeClr val="accent1">
                <a:shade val="15000"/>
              </a:schemeClr>
            </a:solidFill>
          </a:ln>
        </p:spPr>
        <p:txBody>
          <a:bodyPr wrap="square" rtlCol="0">
            <a:spAutoFit/>
          </a:bodyPr>
          <a:lstStyle/>
          <a:p>
            <a:r>
              <a:rPr lang="en-US" sz="2400" dirty="0"/>
              <a:t>The Core Questions section is completed once. Answers provided here will be provided to all programs you apply for.</a:t>
            </a:r>
          </a:p>
          <a:p>
            <a:endParaRPr lang="en-US" sz="2400" dirty="0"/>
          </a:p>
          <a:p>
            <a:r>
              <a:rPr lang="en-US" sz="2400" dirty="0"/>
              <a:t>There are seven screens of Core Questions.</a:t>
            </a:r>
          </a:p>
        </p:txBody>
      </p:sp>
      <p:pic>
        <p:nvPicPr>
          <p:cNvPr id="4" name="Picture 3" descr="ECO One Stop Core Questions page">
            <a:extLst>
              <a:ext uri="{FF2B5EF4-FFF2-40B4-BE49-F238E27FC236}">
                <a16:creationId xmlns:a16="http://schemas.microsoft.com/office/drawing/2014/main" id="{F808D2E4-43D9-B503-A05B-9BD99C11FD9D}"/>
              </a:ext>
            </a:extLst>
          </p:cNvPr>
          <p:cNvPicPr>
            <a:picLocks noChangeAspect="1"/>
          </p:cNvPicPr>
          <p:nvPr/>
        </p:nvPicPr>
        <p:blipFill>
          <a:blip r:embed="rId2"/>
          <a:stretch>
            <a:fillRect/>
          </a:stretch>
        </p:blipFill>
        <p:spPr>
          <a:xfrm>
            <a:off x="3169162" y="1690015"/>
            <a:ext cx="8625692" cy="3715385"/>
          </a:xfrm>
          <a:prstGeom prst="rect">
            <a:avLst/>
          </a:prstGeom>
        </p:spPr>
      </p:pic>
    </p:spTree>
    <p:extLst>
      <p:ext uri="{BB962C8B-B14F-4D97-AF65-F5344CB8AC3E}">
        <p14:creationId xmlns:p14="http://schemas.microsoft.com/office/powerpoint/2010/main" val="227386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F0EB-5AFB-5DD8-2C1A-1FF680C94C36}"/>
              </a:ext>
            </a:extLst>
          </p:cNvPr>
          <p:cNvSpPr>
            <a:spLocks noGrp="1"/>
          </p:cNvSpPr>
          <p:nvPr>
            <p:ph type="title"/>
          </p:nvPr>
        </p:nvSpPr>
        <p:spPr/>
        <p:txBody>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Today’s Agenda</a:t>
            </a:r>
          </a:p>
        </p:txBody>
      </p:sp>
      <p:sp>
        <p:nvSpPr>
          <p:cNvPr id="3" name="Content Placeholder 2">
            <a:extLst>
              <a:ext uri="{FF2B5EF4-FFF2-40B4-BE49-F238E27FC236}">
                <a16:creationId xmlns:a16="http://schemas.microsoft.com/office/drawing/2014/main" id="{D764E28D-F38D-68D2-AB19-13FAA7EB993F}"/>
              </a:ext>
            </a:extLst>
          </p:cNvPr>
          <p:cNvSpPr>
            <a:spLocks noGrp="1"/>
          </p:cNvSpPr>
          <p:nvPr>
            <p:ph idx="1"/>
          </p:nvPr>
        </p:nvSpPr>
        <p:spPr>
          <a:xfrm>
            <a:off x="838200" y="1360171"/>
            <a:ext cx="10515600" cy="3566160"/>
          </a:xfrm>
        </p:spPr>
        <p:txBody>
          <a:bodyPr vert="horz" lIns="91440" tIns="45720" rIns="91440" bIns="45720" rtlCol="0" anchor="t">
            <a:normAutofit/>
          </a:bodyPr>
          <a:lstStyle/>
          <a:p>
            <a:r>
              <a:rPr lang="en-US" dirty="0"/>
              <a:t>Introduction to the Grants Management System</a:t>
            </a:r>
          </a:p>
          <a:p>
            <a:r>
              <a:rPr lang="en-US" dirty="0"/>
              <a:t>Creating a Username/Password with </a:t>
            </a:r>
            <a:r>
              <a:rPr lang="en-US" dirty="0" err="1"/>
              <a:t>MyMassGov</a:t>
            </a:r>
            <a:endParaRPr lang="en-US" dirty="0"/>
          </a:p>
          <a:p>
            <a:r>
              <a:rPr lang="en-US" dirty="0"/>
              <a:t>Creating your profile in the GMS</a:t>
            </a:r>
          </a:p>
          <a:p>
            <a:r>
              <a:rPr lang="en-US" dirty="0"/>
              <a:t>The ECO One Stop application in GMS</a:t>
            </a:r>
          </a:p>
          <a:p>
            <a:r>
              <a:rPr lang="en-US" dirty="0"/>
              <a:t>Assuring the correct applicant for the ECO One Stop</a:t>
            </a:r>
          </a:p>
          <a:p>
            <a:r>
              <a:rPr lang="en-US" dirty="0"/>
              <a:t>Participating as a consultant/partner</a:t>
            </a:r>
          </a:p>
          <a:p>
            <a:r>
              <a:rPr lang="en-US" dirty="0"/>
              <a:t>Deadlines and support</a:t>
            </a:r>
          </a:p>
          <a:p>
            <a:pPr marL="0" indent="0">
              <a:buNone/>
            </a:pPr>
            <a:endParaRPr lang="en-US" dirty="0"/>
          </a:p>
        </p:txBody>
      </p:sp>
      <p:sp>
        <p:nvSpPr>
          <p:cNvPr id="4" name="TextBox 3">
            <a:extLst>
              <a:ext uri="{FF2B5EF4-FFF2-40B4-BE49-F238E27FC236}">
                <a16:creationId xmlns:a16="http://schemas.microsoft.com/office/drawing/2014/main" id="{43F9A5EF-6A45-DD85-A5B5-3DE1AE9E5C78}"/>
              </a:ext>
            </a:extLst>
          </p:cNvPr>
          <p:cNvSpPr txBox="1"/>
          <p:nvPr/>
        </p:nvSpPr>
        <p:spPr>
          <a:xfrm>
            <a:off x="432435" y="5177790"/>
            <a:ext cx="11327130" cy="1200329"/>
          </a:xfrm>
          <a:prstGeom prst="rect">
            <a:avLst/>
          </a:prstGeom>
          <a:solidFill>
            <a:schemeClr val="tx2">
              <a:lumMod val="10000"/>
              <a:lumOff val="90000"/>
            </a:schemeClr>
          </a:solidFill>
          <a:ln>
            <a:solidFill>
              <a:schemeClr val="tx2">
                <a:lumMod val="50000"/>
                <a:lumOff val="50000"/>
              </a:schemeClr>
            </a:solidFill>
          </a:ln>
        </p:spPr>
        <p:txBody>
          <a:bodyPr wrap="square" rtlCol="0">
            <a:spAutoFit/>
          </a:bodyPr>
          <a:lstStyle/>
          <a:p>
            <a:r>
              <a:rPr lang="en-US" dirty="0"/>
              <a:t>Please note that there will be a large number of slides in this presentation so that the steps and information can be available when the presentation is posted to </a:t>
            </a:r>
            <a:r>
              <a:rPr lang="en-US" dirty="0">
                <a:hlinkClick r:id="rId2"/>
              </a:rPr>
              <a:t>https://www.mass.gov/environment-climate-one-stop</a:t>
            </a:r>
            <a:r>
              <a:rPr lang="en-US" dirty="0"/>
              <a:t> </a:t>
            </a:r>
          </a:p>
          <a:p>
            <a:endParaRPr lang="en-US" dirty="0"/>
          </a:p>
          <a:p>
            <a:r>
              <a:rPr lang="en-US" dirty="0"/>
              <a:t>This presentation is being recorded and will be posted to the website. </a:t>
            </a:r>
          </a:p>
        </p:txBody>
      </p:sp>
    </p:spTree>
    <p:extLst>
      <p:ext uri="{BB962C8B-B14F-4D97-AF65-F5344CB8AC3E}">
        <p14:creationId xmlns:p14="http://schemas.microsoft.com/office/powerpoint/2010/main" val="3989708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108F-D34C-E768-FDF6-F649D785A3D1}"/>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The ECO Application – Program Specific Questions</a:t>
            </a:r>
            <a:endParaRPr lang="en-US" dirty="0"/>
          </a:p>
        </p:txBody>
      </p:sp>
      <p:sp>
        <p:nvSpPr>
          <p:cNvPr id="5" name="TextBox 4">
            <a:extLst>
              <a:ext uri="{FF2B5EF4-FFF2-40B4-BE49-F238E27FC236}">
                <a16:creationId xmlns:a16="http://schemas.microsoft.com/office/drawing/2014/main" id="{F2293DFF-5357-971C-AF02-8662F0A58593}"/>
              </a:ext>
            </a:extLst>
          </p:cNvPr>
          <p:cNvSpPr txBox="1"/>
          <p:nvPr/>
        </p:nvSpPr>
        <p:spPr>
          <a:xfrm>
            <a:off x="152400" y="2090172"/>
            <a:ext cx="2213610" cy="2677656"/>
          </a:xfrm>
          <a:prstGeom prst="rect">
            <a:avLst/>
          </a:prstGeom>
          <a:solidFill>
            <a:schemeClr val="bg1"/>
          </a:solidFill>
          <a:ln>
            <a:solidFill>
              <a:schemeClr val="accent1">
                <a:shade val="15000"/>
              </a:schemeClr>
            </a:solidFill>
          </a:ln>
        </p:spPr>
        <p:txBody>
          <a:bodyPr wrap="square" rtlCol="0">
            <a:spAutoFit/>
          </a:bodyPr>
          <a:lstStyle/>
          <a:p>
            <a:r>
              <a:rPr lang="en-US" sz="2400" dirty="0"/>
              <a:t>You will then be directed to the questions specific to each program you are applying for.</a:t>
            </a:r>
          </a:p>
        </p:txBody>
      </p:sp>
      <p:pic>
        <p:nvPicPr>
          <p:cNvPr id="4" name="Picture 3" descr="ECO One Stop Program Details page">
            <a:extLst>
              <a:ext uri="{FF2B5EF4-FFF2-40B4-BE49-F238E27FC236}">
                <a16:creationId xmlns:a16="http://schemas.microsoft.com/office/drawing/2014/main" id="{CDEBB6E3-DC3C-C6AF-4E01-5C11D47FEDB7}"/>
              </a:ext>
            </a:extLst>
          </p:cNvPr>
          <p:cNvPicPr>
            <a:picLocks noChangeAspect="1"/>
          </p:cNvPicPr>
          <p:nvPr/>
        </p:nvPicPr>
        <p:blipFill>
          <a:blip r:embed="rId2"/>
          <a:stretch>
            <a:fillRect/>
          </a:stretch>
        </p:blipFill>
        <p:spPr>
          <a:xfrm>
            <a:off x="2622094" y="2183129"/>
            <a:ext cx="9098045" cy="3863975"/>
          </a:xfrm>
          <a:prstGeom prst="rect">
            <a:avLst/>
          </a:prstGeom>
        </p:spPr>
      </p:pic>
    </p:spTree>
    <p:extLst>
      <p:ext uri="{BB962C8B-B14F-4D97-AF65-F5344CB8AC3E}">
        <p14:creationId xmlns:p14="http://schemas.microsoft.com/office/powerpoint/2010/main" val="87749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F7F70-1989-5374-CF64-03E6379FD01B}"/>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The ECO Application – Program Specific Questions (cont.)</a:t>
            </a:r>
            <a:endParaRPr lang="en-US" dirty="0"/>
          </a:p>
        </p:txBody>
      </p:sp>
      <p:sp>
        <p:nvSpPr>
          <p:cNvPr id="5" name="TextBox 4">
            <a:extLst>
              <a:ext uri="{FF2B5EF4-FFF2-40B4-BE49-F238E27FC236}">
                <a16:creationId xmlns:a16="http://schemas.microsoft.com/office/drawing/2014/main" id="{1D7293B6-867A-4228-953D-42F0F2C58979}"/>
              </a:ext>
            </a:extLst>
          </p:cNvPr>
          <p:cNvSpPr txBox="1"/>
          <p:nvPr/>
        </p:nvSpPr>
        <p:spPr>
          <a:xfrm>
            <a:off x="129540" y="1942418"/>
            <a:ext cx="2213610" cy="2677656"/>
          </a:xfrm>
          <a:prstGeom prst="rect">
            <a:avLst/>
          </a:prstGeom>
          <a:solidFill>
            <a:schemeClr val="bg1"/>
          </a:solidFill>
          <a:ln>
            <a:solidFill>
              <a:schemeClr val="accent1">
                <a:shade val="15000"/>
              </a:schemeClr>
            </a:solidFill>
          </a:ln>
        </p:spPr>
        <p:txBody>
          <a:bodyPr wrap="square" lIns="91440" tIns="45720" rIns="91440" bIns="45720" rtlCol="0" anchor="t">
            <a:spAutoFit/>
          </a:bodyPr>
          <a:lstStyle/>
          <a:p>
            <a:r>
              <a:rPr lang="en-US" sz="2400" dirty="0"/>
              <a:t>You can review your responses before moving on to the next program-specific section.</a:t>
            </a:r>
          </a:p>
        </p:txBody>
      </p:sp>
      <p:pic>
        <p:nvPicPr>
          <p:cNvPr id="4" name="Picture 3" descr="ECO One Stop Program Specific Questions page">
            <a:extLst>
              <a:ext uri="{FF2B5EF4-FFF2-40B4-BE49-F238E27FC236}">
                <a16:creationId xmlns:a16="http://schemas.microsoft.com/office/drawing/2014/main" id="{459E892D-46BE-640C-E654-732C7AF0C89D}"/>
              </a:ext>
            </a:extLst>
          </p:cNvPr>
          <p:cNvPicPr>
            <a:picLocks noChangeAspect="1"/>
          </p:cNvPicPr>
          <p:nvPr/>
        </p:nvPicPr>
        <p:blipFill>
          <a:blip r:embed="rId2"/>
          <a:stretch>
            <a:fillRect/>
          </a:stretch>
        </p:blipFill>
        <p:spPr>
          <a:xfrm>
            <a:off x="2623375" y="1840230"/>
            <a:ext cx="9114889" cy="4170177"/>
          </a:xfrm>
          <a:prstGeom prst="rect">
            <a:avLst/>
          </a:prstGeom>
        </p:spPr>
      </p:pic>
    </p:spTree>
    <p:extLst>
      <p:ext uri="{BB962C8B-B14F-4D97-AF65-F5344CB8AC3E}">
        <p14:creationId xmlns:p14="http://schemas.microsoft.com/office/powerpoint/2010/main" val="3368420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AA87-3BA0-4A42-7B60-51C8A6E1521B}"/>
              </a:ext>
            </a:extLst>
          </p:cNvPr>
          <p:cNvSpPr>
            <a:spLocks noGrp="1"/>
          </p:cNvSpPr>
          <p:nvPr>
            <p:ph type="title"/>
          </p:nvPr>
        </p:nvSpPr>
        <p:spPr/>
        <p:txBody>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The ECO Application –  Review Documents</a:t>
            </a:r>
          </a:p>
        </p:txBody>
      </p:sp>
      <p:sp>
        <p:nvSpPr>
          <p:cNvPr id="5" name="TextBox 4">
            <a:extLst>
              <a:ext uri="{FF2B5EF4-FFF2-40B4-BE49-F238E27FC236}">
                <a16:creationId xmlns:a16="http://schemas.microsoft.com/office/drawing/2014/main" id="{A408E329-5AA7-0323-11DE-9217E94EA0B1}"/>
              </a:ext>
            </a:extLst>
          </p:cNvPr>
          <p:cNvSpPr txBox="1"/>
          <p:nvPr/>
        </p:nvSpPr>
        <p:spPr>
          <a:xfrm>
            <a:off x="118110" y="2239598"/>
            <a:ext cx="2213610" cy="2677656"/>
          </a:xfrm>
          <a:prstGeom prst="rect">
            <a:avLst/>
          </a:prstGeom>
          <a:solidFill>
            <a:schemeClr val="bg1"/>
          </a:solidFill>
          <a:ln>
            <a:solidFill>
              <a:schemeClr val="accent1">
                <a:shade val="15000"/>
              </a:schemeClr>
            </a:solidFill>
          </a:ln>
        </p:spPr>
        <p:txBody>
          <a:bodyPr wrap="square" lIns="91440" tIns="45720" rIns="91440" bIns="45720" rtlCol="0" anchor="t">
            <a:spAutoFit/>
          </a:bodyPr>
          <a:lstStyle/>
          <a:p>
            <a:r>
              <a:rPr lang="en-US" sz="2400" dirty="0"/>
              <a:t>You can review your uploaded documents on this page and add additional documents on this page.</a:t>
            </a:r>
          </a:p>
        </p:txBody>
      </p:sp>
      <p:pic>
        <p:nvPicPr>
          <p:cNvPr id="4" name="Picture 3" descr="ECO One Stop Review Documents page">
            <a:extLst>
              <a:ext uri="{FF2B5EF4-FFF2-40B4-BE49-F238E27FC236}">
                <a16:creationId xmlns:a16="http://schemas.microsoft.com/office/drawing/2014/main" id="{7E8BD74D-FDF5-EAEC-D4E8-0761D6077B02}"/>
              </a:ext>
            </a:extLst>
          </p:cNvPr>
          <p:cNvPicPr>
            <a:picLocks noChangeAspect="1"/>
          </p:cNvPicPr>
          <p:nvPr/>
        </p:nvPicPr>
        <p:blipFill>
          <a:blip r:embed="rId2"/>
          <a:stretch>
            <a:fillRect/>
          </a:stretch>
        </p:blipFill>
        <p:spPr>
          <a:xfrm>
            <a:off x="2611452" y="2125979"/>
            <a:ext cx="9114112" cy="3408153"/>
          </a:xfrm>
          <a:prstGeom prst="rect">
            <a:avLst/>
          </a:prstGeom>
        </p:spPr>
      </p:pic>
    </p:spTree>
    <p:extLst>
      <p:ext uri="{BB962C8B-B14F-4D97-AF65-F5344CB8AC3E}">
        <p14:creationId xmlns:p14="http://schemas.microsoft.com/office/powerpoint/2010/main" val="314266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2A4C-FC80-BDDE-ED38-DEE4CEF3AC1C}"/>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The ECO Application –  Review and Submit</a:t>
            </a:r>
            <a:endParaRPr lang="en-US" dirty="0"/>
          </a:p>
        </p:txBody>
      </p:sp>
      <p:pic>
        <p:nvPicPr>
          <p:cNvPr id="4" name="Picture 3">
            <a:extLst>
              <a:ext uri="{FF2B5EF4-FFF2-40B4-BE49-F238E27FC236}">
                <a16:creationId xmlns:a16="http://schemas.microsoft.com/office/drawing/2014/main" id="{934AB809-C60E-4A2D-449A-AD270B2BD25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77489" y="1508760"/>
            <a:ext cx="6315365" cy="2804462"/>
          </a:xfrm>
          <a:prstGeom prst="rect">
            <a:avLst/>
          </a:prstGeom>
        </p:spPr>
      </p:pic>
      <p:sp>
        <p:nvSpPr>
          <p:cNvPr id="5" name="TextBox 4">
            <a:extLst>
              <a:ext uri="{FF2B5EF4-FFF2-40B4-BE49-F238E27FC236}">
                <a16:creationId xmlns:a16="http://schemas.microsoft.com/office/drawing/2014/main" id="{B83D7906-387A-73B5-73AA-DAECA428F956}"/>
              </a:ext>
            </a:extLst>
          </p:cNvPr>
          <p:cNvSpPr txBox="1"/>
          <p:nvPr/>
        </p:nvSpPr>
        <p:spPr>
          <a:xfrm>
            <a:off x="266700" y="1793828"/>
            <a:ext cx="2213610" cy="4524315"/>
          </a:xfrm>
          <a:prstGeom prst="rect">
            <a:avLst/>
          </a:prstGeom>
          <a:solidFill>
            <a:schemeClr val="bg1"/>
          </a:solidFill>
          <a:ln>
            <a:solidFill>
              <a:schemeClr val="accent1">
                <a:shade val="15000"/>
              </a:schemeClr>
            </a:solidFill>
          </a:ln>
        </p:spPr>
        <p:txBody>
          <a:bodyPr wrap="square" rtlCol="0">
            <a:spAutoFit/>
          </a:bodyPr>
          <a:lstStyle/>
          <a:p>
            <a:r>
              <a:rPr lang="en-US" sz="2400" dirty="0"/>
              <a:t>The last screen compiles all your responses into one page and looks for missing information. </a:t>
            </a:r>
          </a:p>
          <a:p>
            <a:endParaRPr lang="en-US" sz="2400" dirty="0"/>
          </a:p>
          <a:p>
            <a:r>
              <a:rPr lang="en-US" sz="2400" dirty="0"/>
              <a:t>To edit a field you need to return to that screen.</a:t>
            </a:r>
          </a:p>
        </p:txBody>
      </p:sp>
      <p:pic>
        <p:nvPicPr>
          <p:cNvPr id="7" name="Picture 6" descr="ECO One Stop Member programs ">
            <a:extLst>
              <a:ext uri="{FF2B5EF4-FFF2-40B4-BE49-F238E27FC236}">
                <a16:creationId xmlns:a16="http://schemas.microsoft.com/office/drawing/2014/main" id="{AB43EBB9-18E7-5A9E-523C-F7291F4A7992}"/>
              </a:ext>
            </a:extLst>
          </p:cNvPr>
          <p:cNvPicPr>
            <a:picLocks noChangeAspect="1"/>
          </p:cNvPicPr>
          <p:nvPr/>
        </p:nvPicPr>
        <p:blipFill>
          <a:blip r:embed="rId3"/>
          <a:stretch>
            <a:fillRect/>
          </a:stretch>
        </p:blipFill>
        <p:spPr>
          <a:xfrm>
            <a:off x="2777489" y="4313222"/>
            <a:ext cx="6789420" cy="2200056"/>
          </a:xfrm>
          <a:prstGeom prst="rect">
            <a:avLst/>
          </a:prstGeom>
        </p:spPr>
      </p:pic>
      <p:sp>
        <p:nvSpPr>
          <p:cNvPr id="8" name="TextBox 7">
            <a:extLst>
              <a:ext uri="{FF2B5EF4-FFF2-40B4-BE49-F238E27FC236}">
                <a16:creationId xmlns:a16="http://schemas.microsoft.com/office/drawing/2014/main" id="{9C15F5BD-C51A-DBA9-B745-92A407B14026}"/>
              </a:ext>
            </a:extLst>
          </p:cNvPr>
          <p:cNvSpPr txBox="1"/>
          <p:nvPr/>
        </p:nvSpPr>
        <p:spPr>
          <a:xfrm>
            <a:off x="9864088" y="3640487"/>
            <a:ext cx="2213610" cy="2739211"/>
          </a:xfrm>
          <a:prstGeom prst="rect">
            <a:avLst/>
          </a:prstGeom>
          <a:solidFill>
            <a:schemeClr val="bg1"/>
          </a:solidFill>
          <a:ln>
            <a:solidFill>
              <a:schemeClr val="accent1">
                <a:shade val="15000"/>
              </a:schemeClr>
            </a:solidFill>
          </a:ln>
        </p:spPr>
        <p:txBody>
          <a:bodyPr wrap="square" rtlCol="0">
            <a:spAutoFit/>
          </a:bodyPr>
          <a:lstStyle/>
          <a:p>
            <a:r>
              <a:rPr lang="en-US" sz="2400" dirty="0"/>
              <a:t>To see your responses in the member programs, click the </a:t>
            </a:r>
            <a:r>
              <a:rPr lang="en-US" sz="2800" b="1" dirty="0">
                <a:solidFill>
                  <a:schemeClr val="accent6">
                    <a:lumMod val="75000"/>
                  </a:schemeClr>
                </a:solidFill>
              </a:rPr>
              <a:t>&gt;</a:t>
            </a:r>
            <a:r>
              <a:rPr lang="en-US" sz="2400" dirty="0"/>
              <a:t> arrow to expand the section</a:t>
            </a:r>
          </a:p>
        </p:txBody>
      </p:sp>
      <p:sp>
        <p:nvSpPr>
          <p:cNvPr id="9" name="Oval 8">
            <a:extLst>
              <a:ext uri="{FF2B5EF4-FFF2-40B4-BE49-F238E27FC236}">
                <a16:creationId xmlns:a16="http://schemas.microsoft.com/office/drawing/2014/main" id="{A947C243-C783-14C6-A274-772DC3A6CB6B}"/>
              </a:ext>
              <a:ext uri="{C183D7F6-B498-43B3-948B-1728B52AA6E4}">
                <adec:decorative xmlns:adec="http://schemas.microsoft.com/office/drawing/2017/decorative" val="1"/>
              </a:ext>
            </a:extLst>
          </p:cNvPr>
          <p:cNvSpPr/>
          <p:nvPr/>
        </p:nvSpPr>
        <p:spPr>
          <a:xfrm>
            <a:off x="8686800" y="4537710"/>
            <a:ext cx="1074420" cy="70866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111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E3DB-1EED-004C-CBED-06ACD7D899C6}"/>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The ECO Application –  Review and Submit (cont.)</a:t>
            </a:r>
            <a:endParaRPr lang="en-US" dirty="0"/>
          </a:p>
        </p:txBody>
      </p:sp>
      <p:sp>
        <p:nvSpPr>
          <p:cNvPr id="5" name="TextBox 4">
            <a:extLst>
              <a:ext uri="{FF2B5EF4-FFF2-40B4-BE49-F238E27FC236}">
                <a16:creationId xmlns:a16="http://schemas.microsoft.com/office/drawing/2014/main" id="{6998D4BE-0C0D-1705-56CE-39569F13CF43}"/>
              </a:ext>
            </a:extLst>
          </p:cNvPr>
          <p:cNvSpPr txBox="1"/>
          <p:nvPr/>
        </p:nvSpPr>
        <p:spPr>
          <a:xfrm>
            <a:off x="184664" y="1417651"/>
            <a:ext cx="2286000" cy="5262979"/>
          </a:xfrm>
          <a:prstGeom prst="rect">
            <a:avLst/>
          </a:prstGeom>
          <a:solidFill>
            <a:schemeClr val="bg1"/>
          </a:solidFill>
          <a:ln>
            <a:solidFill>
              <a:schemeClr val="accent1">
                <a:shade val="15000"/>
              </a:schemeClr>
            </a:solidFill>
          </a:ln>
        </p:spPr>
        <p:txBody>
          <a:bodyPr wrap="square" lIns="91440" tIns="45720" rIns="91440" bIns="45720" rtlCol="0" anchor="t">
            <a:spAutoFit/>
          </a:bodyPr>
          <a:lstStyle/>
          <a:p>
            <a:r>
              <a:rPr lang="en-US" sz="2400" dirty="0"/>
              <a:t>If there is missing information, they system will display error messages. </a:t>
            </a:r>
          </a:p>
          <a:p>
            <a:endParaRPr lang="en-US" sz="2400" dirty="0"/>
          </a:p>
          <a:p>
            <a:r>
              <a:rPr lang="en-US" sz="2400" dirty="0"/>
              <a:t>If there are no errors, you need to click the "I understand" box and the SUBMIT button.</a:t>
            </a:r>
          </a:p>
        </p:txBody>
      </p:sp>
      <p:pic>
        <p:nvPicPr>
          <p:cNvPr id="4" name="Picture 3" descr="ECO One Stop Review and Submit">
            <a:extLst>
              <a:ext uri="{FF2B5EF4-FFF2-40B4-BE49-F238E27FC236}">
                <a16:creationId xmlns:a16="http://schemas.microsoft.com/office/drawing/2014/main" id="{1B3F39FD-E1C7-5C8F-4CE6-91350FA97FDF}"/>
              </a:ext>
            </a:extLst>
          </p:cNvPr>
          <p:cNvPicPr>
            <a:picLocks noChangeAspect="1"/>
          </p:cNvPicPr>
          <p:nvPr/>
        </p:nvPicPr>
        <p:blipFill>
          <a:blip r:embed="rId2"/>
          <a:stretch>
            <a:fillRect/>
          </a:stretch>
        </p:blipFill>
        <p:spPr>
          <a:xfrm>
            <a:off x="2623064" y="1868335"/>
            <a:ext cx="9144470" cy="2705239"/>
          </a:xfrm>
          <a:prstGeom prst="rect">
            <a:avLst/>
          </a:prstGeom>
        </p:spPr>
      </p:pic>
      <p:sp>
        <p:nvSpPr>
          <p:cNvPr id="6" name="TextBox 5">
            <a:extLst>
              <a:ext uri="{FF2B5EF4-FFF2-40B4-BE49-F238E27FC236}">
                <a16:creationId xmlns:a16="http://schemas.microsoft.com/office/drawing/2014/main" id="{A3A624E7-1123-BA5A-1BE5-2FB8624CF1A3}"/>
              </a:ext>
            </a:extLst>
          </p:cNvPr>
          <p:cNvSpPr txBox="1"/>
          <p:nvPr/>
        </p:nvSpPr>
        <p:spPr>
          <a:xfrm>
            <a:off x="3764843" y="5072831"/>
            <a:ext cx="7495108" cy="646331"/>
          </a:xfrm>
          <a:prstGeom prst="rect">
            <a:avLst/>
          </a:prstGeom>
          <a:solidFill>
            <a:schemeClr val="tx2">
              <a:lumMod val="10000"/>
              <a:lumOff val="90000"/>
            </a:schemeClr>
          </a:solidFill>
          <a:ln>
            <a:solidFill>
              <a:schemeClr val="accent1"/>
            </a:solidFill>
          </a:ln>
        </p:spPr>
        <p:txBody>
          <a:bodyPr wrap="square" rtlCol="0">
            <a:spAutoFit/>
          </a:bodyPr>
          <a:lstStyle/>
          <a:p>
            <a:r>
              <a:rPr lang="en-US" dirty="0"/>
              <a:t>Once the application is submitted it </a:t>
            </a:r>
            <a:r>
              <a:rPr lang="en-US" b="1" dirty="0"/>
              <a:t>CANNOT</a:t>
            </a:r>
            <a:r>
              <a:rPr lang="en-US" dirty="0"/>
              <a:t> be edited, changed, or updated. Check your work carefully before submitting the application!</a:t>
            </a:r>
          </a:p>
        </p:txBody>
      </p:sp>
      <p:pic>
        <p:nvPicPr>
          <p:cNvPr id="7" name="Graphic 6">
            <a:extLst>
              <a:ext uri="{FF2B5EF4-FFF2-40B4-BE49-F238E27FC236}">
                <a16:creationId xmlns:a16="http://schemas.microsoft.com/office/drawing/2014/main" id="{A4F863AE-0B3E-69C9-14EB-D17104FE0D1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7187" y="4932387"/>
            <a:ext cx="947656" cy="947656"/>
          </a:xfrm>
          <a:prstGeom prst="rect">
            <a:avLst/>
          </a:prstGeom>
        </p:spPr>
      </p:pic>
      <p:sp>
        <p:nvSpPr>
          <p:cNvPr id="9" name="Oval 8">
            <a:extLst>
              <a:ext uri="{FF2B5EF4-FFF2-40B4-BE49-F238E27FC236}">
                <a16:creationId xmlns:a16="http://schemas.microsoft.com/office/drawing/2014/main" id="{F22069B4-2322-5D25-E0BC-0E91E06703E6}"/>
              </a:ext>
              <a:ext uri="{C183D7F6-B498-43B3-948B-1728B52AA6E4}">
                <adec:decorative xmlns:adec="http://schemas.microsoft.com/office/drawing/2017/decorative" val="1"/>
              </a:ext>
            </a:extLst>
          </p:cNvPr>
          <p:cNvSpPr/>
          <p:nvPr/>
        </p:nvSpPr>
        <p:spPr>
          <a:xfrm>
            <a:off x="10688216" y="2189945"/>
            <a:ext cx="1143470" cy="47251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5F27464-2AB5-118C-BD37-6DE74E91DC1C}"/>
              </a:ext>
              <a:ext uri="{C183D7F6-B498-43B3-948B-1728B52AA6E4}">
                <adec:decorative xmlns:adec="http://schemas.microsoft.com/office/drawing/2017/decorative" val="1"/>
              </a:ext>
            </a:extLst>
          </p:cNvPr>
          <p:cNvSpPr/>
          <p:nvPr/>
        </p:nvSpPr>
        <p:spPr>
          <a:xfrm>
            <a:off x="2429459" y="1932300"/>
            <a:ext cx="775456" cy="47251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519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CBC84-4178-3C08-ACEC-466040E9DC51}"/>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The ECO Application –  </a:t>
            </a:r>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Submission</a:t>
            </a:r>
            <a:endParaRPr lang="en-US" dirty="0"/>
          </a:p>
        </p:txBody>
      </p:sp>
      <p:sp>
        <p:nvSpPr>
          <p:cNvPr id="3" name="Content Placeholder 2">
            <a:extLst>
              <a:ext uri="{FF2B5EF4-FFF2-40B4-BE49-F238E27FC236}">
                <a16:creationId xmlns:a16="http://schemas.microsoft.com/office/drawing/2014/main" id="{6FEBAFB6-5574-4D9F-DB66-51C78E3E4893}"/>
              </a:ext>
            </a:extLst>
          </p:cNvPr>
          <p:cNvSpPr>
            <a:spLocks noGrp="1"/>
          </p:cNvSpPr>
          <p:nvPr>
            <p:ph idx="1"/>
          </p:nvPr>
        </p:nvSpPr>
        <p:spPr/>
        <p:txBody>
          <a:bodyPr/>
          <a:lstStyle/>
          <a:p>
            <a:r>
              <a:rPr lang="en-US" dirty="0"/>
              <a:t>When the application is submitted, the primary contact will receive an email from the GMS </a:t>
            </a:r>
          </a:p>
          <a:p>
            <a:r>
              <a:rPr lang="en-US" dirty="0"/>
              <a:t>The record will show as “Submitted”</a:t>
            </a:r>
          </a:p>
          <a:p>
            <a:r>
              <a:rPr lang="en-US" dirty="0"/>
              <a:t>The record will show in the “Apply” column on the My Applications tab</a:t>
            </a:r>
          </a:p>
          <a:p>
            <a:endParaRPr lang="en-US" dirty="0"/>
          </a:p>
          <a:p>
            <a:r>
              <a:rPr lang="en-US" dirty="0"/>
              <a:t>All records will be maintained in the GMS. </a:t>
            </a:r>
          </a:p>
          <a:p>
            <a:r>
              <a:rPr lang="en-US" dirty="0"/>
              <a:t>Drafts that are not submitted by the deadline will show as “Expired” and will remain in the GMS for 1 year.</a:t>
            </a:r>
          </a:p>
        </p:txBody>
      </p:sp>
    </p:spTree>
    <p:extLst>
      <p:ext uri="{BB962C8B-B14F-4D97-AF65-F5344CB8AC3E}">
        <p14:creationId xmlns:p14="http://schemas.microsoft.com/office/powerpoint/2010/main" val="3556037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5C10-B8D2-5E5E-A13F-2CEC18FF4202}"/>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The GMS Portal – My Applications</a:t>
            </a:r>
            <a:endParaRPr lang="en-US" dirty="0"/>
          </a:p>
        </p:txBody>
      </p:sp>
      <p:sp>
        <p:nvSpPr>
          <p:cNvPr id="5" name="TextBox 4">
            <a:extLst>
              <a:ext uri="{FF2B5EF4-FFF2-40B4-BE49-F238E27FC236}">
                <a16:creationId xmlns:a16="http://schemas.microsoft.com/office/drawing/2014/main" id="{C6E8E713-A6ED-8B41-C833-B4D3CEE20C74}"/>
              </a:ext>
            </a:extLst>
          </p:cNvPr>
          <p:cNvSpPr txBox="1"/>
          <p:nvPr/>
        </p:nvSpPr>
        <p:spPr>
          <a:xfrm>
            <a:off x="95250" y="1325658"/>
            <a:ext cx="1931946" cy="5262979"/>
          </a:xfrm>
          <a:prstGeom prst="rect">
            <a:avLst/>
          </a:prstGeom>
          <a:solidFill>
            <a:schemeClr val="bg1"/>
          </a:solidFill>
          <a:ln>
            <a:solidFill>
              <a:schemeClr val="accent1">
                <a:shade val="15000"/>
              </a:schemeClr>
            </a:solidFill>
          </a:ln>
        </p:spPr>
        <p:txBody>
          <a:bodyPr wrap="square" rtlCol="0">
            <a:spAutoFit/>
          </a:bodyPr>
          <a:lstStyle/>
          <a:p>
            <a:r>
              <a:rPr lang="en-US" sz="2400" dirty="0"/>
              <a:t>Once you create and save an application, it will appear in the Draft Applications area.</a:t>
            </a:r>
          </a:p>
          <a:p>
            <a:endParaRPr lang="en-US" sz="2400" dirty="0"/>
          </a:p>
          <a:p>
            <a:r>
              <a:rPr lang="en-US" sz="2400" dirty="0"/>
              <a:t>Once submitted it will appear in the “Apply” column.</a:t>
            </a:r>
          </a:p>
        </p:txBody>
      </p:sp>
      <p:pic>
        <p:nvPicPr>
          <p:cNvPr id="4" name="Picture 3" descr="View Draft Applications">
            <a:extLst>
              <a:ext uri="{FF2B5EF4-FFF2-40B4-BE49-F238E27FC236}">
                <a16:creationId xmlns:a16="http://schemas.microsoft.com/office/drawing/2014/main" id="{5C532E6D-1E5C-6A8B-C55D-4796109C61EF}"/>
              </a:ext>
            </a:extLst>
          </p:cNvPr>
          <p:cNvPicPr>
            <a:picLocks noChangeAspect="1"/>
          </p:cNvPicPr>
          <p:nvPr/>
        </p:nvPicPr>
        <p:blipFill>
          <a:blip r:embed="rId3"/>
          <a:stretch>
            <a:fillRect/>
          </a:stretch>
        </p:blipFill>
        <p:spPr>
          <a:xfrm>
            <a:off x="2862723" y="1794510"/>
            <a:ext cx="9006999" cy="4280506"/>
          </a:xfrm>
          <a:prstGeom prst="rect">
            <a:avLst/>
          </a:prstGeom>
        </p:spPr>
      </p:pic>
      <p:sp>
        <p:nvSpPr>
          <p:cNvPr id="6" name="Arrow: Right 5">
            <a:extLst>
              <a:ext uri="{FF2B5EF4-FFF2-40B4-BE49-F238E27FC236}">
                <a16:creationId xmlns:a16="http://schemas.microsoft.com/office/drawing/2014/main" id="{3F1C0327-985A-589D-BCBB-3EE0781207C9}"/>
              </a:ext>
              <a:ext uri="{C183D7F6-B498-43B3-948B-1728B52AA6E4}">
                <adec:decorative xmlns:adec="http://schemas.microsoft.com/office/drawing/2017/decorative" val="1"/>
              </a:ext>
            </a:extLst>
          </p:cNvPr>
          <p:cNvSpPr/>
          <p:nvPr/>
        </p:nvSpPr>
        <p:spPr>
          <a:xfrm>
            <a:off x="2193498" y="2865813"/>
            <a:ext cx="502922" cy="28575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9626B5A7-27A0-BFA3-AD31-F9AABCF1CF93}"/>
              </a:ext>
              <a:ext uri="{C183D7F6-B498-43B3-948B-1728B52AA6E4}">
                <adec:decorative xmlns:adec="http://schemas.microsoft.com/office/drawing/2017/decorative" val="1"/>
              </a:ext>
            </a:extLst>
          </p:cNvPr>
          <p:cNvSpPr/>
          <p:nvPr/>
        </p:nvSpPr>
        <p:spPr>
          <a:xfrm rot="1229998">
            <a:off x="3466038" y="5007033"/>
            <a:ext cx="502922" cy="28575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490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3F9A-0540-7333-A6BE-1AEBD4EFF383}"/>
              </a:ext>
            </a:extLst>
          </p:cNvPr>
          <p:cNvSpPr>
            <a:spLocks noGrp="1"/>
          </p:cNvSpPr>
          <p:nvPr>
            <p:ph type="title"/>
          </p:nvPr>
        </p:nvSpPr>
        <p:spPr/>
        <p:txBody>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Who May Apply for ECO in GMS?</a:t>
            </a:r>
          </a:p>
        </p:txBody>
      </p:sp>
      <p:sp>
        <p:nvSpPr>
          <p:cNvPr id="3" name="Content Placeholder 2">
            <a:extLst>
              <a:ext uri="{FF2B5EF4-FFF2-40B4-BE49-F238E27FC236}">
                <a16:creationId xmlns:a16="http://schemas.microsoft.com/office/drawing/2014/main" id="{6816ED54-7AE0-0920-B6A1-9C677CA5DDDF}"/>
              </a:ext>
            </a:extLst>
          </p:cNvPr>
          <p:cNvSpPr>
            <a:spLocks noGrp="1"/>
          </p:cNvSpPr>
          <p:nvPr>
            <p:ph idx="1"/>
          </p:nvPr>
        </p:nvSpPr>
        <p:spPr/>
        <p:txBody>
          <a:bodyPr vert="horz" lIns="91440" tIns="45720" rIns="91440" bIns="45720" rtlCol="0" anchor="t">
            <a:normAutofit/>
          </a:bodyPr>
          <a:lstStyle/>
          <a:p>
            <a:r>
              <a:rPr lang="en-US" dirty="0"/>
              <a:t>The application MUST be started and submitted by the entity that would ultimately receive and hold the grant contract.</a:t>
            </a:r>
          </a:p>
          <a:p>
            <a:r>
              <a:rPr lang="en-US" dirty="0"/>
              <a:t>In a partnership project there must be a single lead applicant. The program cannot split the grant scope into separate contracts. The application MUST be originated by the LEAD APPLICANT.</a:t>
            </a:r>
          </a:p>
          <a:p>
            <a:r>
              <a:rPr lang="en-US" dirty="0"/>
              <a:t>Consultants may NOT start or submit an application on behalf of an eligible entity. Applications submitted by consulting firms or grant writers under their own firm’s account will be rejected as ineligible applicants. </a:t>
            </a:r>
          </a:p>
        </p:txBody>
      </p:sp>
    </p:spTree>
    <p:extLst>
      <p:ext uri="{BB962C8B-B14F-4D97-AF65-F5344CB8AC3E}">
        <p14:creationId xmlns:p14="http://schemas.microsoft.com/office/powerpoint/2010/main" val="3758575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8DEA-8793-25CC-B263-F28D650BC69B}"/>
              </a:ext>
            </a:extLst>
          </p:cNvPr>
          <p:cNvSpPr>
            <a:spLocks noGrp="1"/>
          </p:cNvSpPr>
          <p:nvPr>
            <p:ph type="title"/>
          </p:nvPr>
        </p:nvSpPr>
        <p:spPr/>
        <p:txBody>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Becoming a Consultant/Partner in GMS</a:t>
            </a:r>
          </a:p>
        </p:txBody>
      </p:sp>
      <p:sp>
        <p:nvSpPr>
          <p:cNvPr id="3" name="Content Placeholder 2">
            <a:extLst>
              <a:ext uri="{FF2B5EF4-FFF2-40B4-BE49-F238E27FC236}">
                <a16:creationId xmlns:a16="http://schemas.microsoft.com/office/drawing/2014/main" id="{4C6F1A34-F9BF-B1CF-97BC-DAD55ACD7194}"/>
              </a:ext>
            </a:extLst>
          </p:cNvPr>
          <p:cNvSpPr>
            <a:spLocks noGrp="1"/>
          </p:cNvSpPr>
          <p:nvPr>
            <p:ph idx="1"/>
          </p:nvPr>
        </p:nvSpPr>
        <p:spPr/>
        <p:txBody>
          <a:bodyPr/>
          <a:lstStyle/>
          <a:p>
            <a:r>
              <a:rPr lang="en-US" dirty="0"/>
              <a:t>Create your Grantee Profile in GMS</a:t>
            </a:r>
          </a:p>
          <a:p>
            <a:r>
              <a:rPr lang="en-US" dirty="0"/>
              <a:t>Send an email to </a:t>
            </a:r>
            <a:r>
              <a:rPr lang="nl-NL" dirty="0">
                <a:hlinkClick r:id="rId2"/>
              </a:rPr>
              <a:t>ecoonestop@mass.gov</a:t>
            </a:r>
            <a:r>
              <a:rPr lang="nl-NL" dirty="0"/>
              <a:t> and request to have the Consultant permission enabled on your account</a:t>
            </a:r>
          </a:p>
          <a:p>
            <a:r>
              <a:rPr lang="nl-NL" dirty="0"/>
              <a:t>Once this is enabled, it will allow your name to be seen by clients/partners</a:t>
            </a:r>
            <a:endParaRPr lang="en-US" dirty="0"/>
          </a:p>
        </p:txBody>
      </p:sp>
    </p:spTree>
    <p:extLst>
      <p:ext uri="{BB962C8B-B14F-4D97-AF65-F5344CB8AC3E}">
        <p14:creationId xmlns:p14="http://schemas.microsoft.com/office/powerpoint/2010/main" val="4221616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2756-35C9-9D3F-2A72-483DE24B84CF}"/>
              </a:ext>
            </a:extLst>
          </p:cNvPr>
          <p:cNvSpPr>
            <a:spLocks noGrp="1"/>
          </p:cNvSpPr>
          <p:nvPr>
            <p:ph type="title"/>
          </p:nvPr>
        </p:nvSpPr>
        <p:spPr/>
        <p:txBody>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Accessing Consultant Dashboard from Grantee Dashboard</a:t>
            </a:r>
          </a:p>
        </p:txBody>
      </p:sp>
      <p:pic>
        <p:nvPicPr>
          <p:cNvPr id="5" name="Picture 4" descr="Grantee Grants Management Portal">
            <a:extLst>
              <a:ext uri="{FF2B5EF4-FFF2-40B4-BE49-F238E27FC236}">
                <a16:creationId xmlns:a16="http://schemas.microsoft.com/office/drawing/2014/main" id="{558D597E-D3CA-F17D-132F-DDFB02AE243F}"/>
              </a:ext>
            </a:extLst>
          </p:cNvPr>
          <p:cNvPicPr>
            <a:picLocks noChangeAspect="1"/>
          </p:cNvPicPr>
          <p:nvPr/>
        </p:nvPicPr>
        <p:blipFill>
          <a:blip r:embed="rId2"/>
          <a:stretch>
            <a:fillRect/>
          </a:stretch>
        </p:blipFill>
        <p:spPr>
          <a:xfrm>
            <a:off x="838200" y="2115890"/>
            <a:ext cx="10641002" cy="4098338"/>
          </a:xfrm>
          <a:prstGeom prst="rect">
            <a:avLst/>
          </a:prstGeom>
        </p:spPr>
      </p:pic>
      <p:sp>
        <p:nvSpPr>
          <p:cNvPr id="6" name="Arrow: Down 5">
            <a:extLst>
              <a:ext uri="{FF2B5EF4-FFF2-40B4-BE49-F238E27FC236}">
                <a16:creationId xmlns:a16="http://schemas.microsoft.com/office/drawing/2014/main" id="{EC02A8D6-032C-717C-BCA3-A9E0EDE98E78}"/>
              </a:ext>
              <a:ext uri="{C183D7F6-B498-43B3-948B-1728B52AA6E4}">
                <adec:decorative xmlns:adec="http://schemas.microsoft.com/office/drawing/2017/decorative" val="1"/>
              </a:ext>
            </a:extLst>
          </p:cNvPr>
          <p:cNvSpPr/>
          <p:nvPr/>
        </p:nvSpPr>
        <p:spPr>
          <a:xfrm>
            <a:off x="8812530" y="2011680"/>
            <a:ext cx="537210" cy="868680"/>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09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DD02-CC2C-45AD-A1DA-C7593EA1C99F}"/>
              </a:ext>
            </a:extLst>
          </p:cNvPr>
          <p:cNvSpPr>
            <a:spLocks noGrp="1"/>
          </p:cNvSpPr>
          <p:nvPr>
            <p:ph type="title"/>
          </p:nvPr>
        </p:nvSpPr>
        <p:spPr/>
        <p:txBody>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What is the Grants Management System?</a:t>
            </a:r>
          </a:p>
        </p:txBody>
      </p:sp>
      <p:sp>
        <p:nvSpPr>
          <p:cNvPr id="3" name="Content Placeholder 2">
            <a:extLst>
              <a:ext uri="{FF2B5EF4-FFF2-40B4-BE49-F238E27FC236}">
                <a16:creationId xmlns:a16="http://schemas.microsoft.com/office/drawing/2014/main" id="{A4B8476F-8BC8-DFA3-08B3-A4EE634C7C1E}"/>
              </a:ext>
            </a:extLst>
          </p:cNvPr>
          <p:cNvSpPr>
            <a:spLocks noGrp="1"/>
          </p:cNvSpPr>
          <p:nvPr>
            <p:ph idx="1"/>
          </p:nvPr>
        </p:nvSpPr>
        <p:spPr>
          <a:xfrm>
            <a:off x="662940" y="1825625"/>
            <a:ext cx="11052810" cy="4351338"/>
          </a:xfrm>
        </p:spPr>
        <p:txBody>
          <a:bodyPr vert="horz" lIns="91440" tIns="45720" rIns="91440" bIns="45720" rtlCol="0" anchor="t">
            <a:normAutofit/>
          </a:bodyPr>
          <a:lstStyle/>
          <a:p>
            <a:r>
              <a:rPr lang="en-US" dirty="0"/>
              <a:t>A central location to manage your grant work with EEA agencies</a:t>
            </a:r>
          </a:p>
          <a:p>
            <a:r>
              <a:rPr lang="en-US" dirty="0"/>
              <a:t>A portal to find and apply for grants </a:t>
            </a:r>
          </a:p>
          <a:p>
            <a:r>
              <a:rPr lang="en-US" dirty="0"/>
              <a:t>A secure way to transmit, retain, and view documents and messages</a:t>
            </a:r>
          </a:p>
          <a:p>
            <a:r>
              <a:rPr lang="en-US" dirty="0"/>
              <a:t>A tool to track the progress of your grant application</a:t>
            </a:r>
          </a:p>
          <a:p>
            <a:r>
              <a:rPr lang="en-US" dirty="0"/>
              <a:t>An in-app contracting tool</a:t>
            </a:r>
          </a:p>
          <a:p>
            <a:r>
              <a:rPr lang="en-US" dirty="0"/>
              <a:t>A way to send in payment requests and deliverables</a:t>
            </a:r>
          </a:p>
          <a:p>
            <a:r>
              <a:rPr lang="en-US" dirty="0"/>
              <a:t>A place to collaborate with your team and save records and access them for the future</a:t>
            </a:r>
          </a:p>
          <a:p>
            <a:pPr marL="0" indent="0">
              <a:buNone/>
            </a:pPr>
            <a:endParaRPr lang="en-US" dirty="0"/>
          </a:p>
          <a:p>
            <a:endParaRPr lang="en-US" dirty="0"/>
          </a:p>
        </p:txBody>
      </p:sp>
    </p:spTree>
    <p:extLst>
      <p:ext uri="{BB962C8B-B14F-4D97-AF65-F5344CB8AC3E}">
        <p14:creationId xmlns:p14="http://schemas.microsoft.com/office/powerpoint/2010/main" val="2040256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7CCF-671A-DA2D-EEE2-50527E936126}"/>
              </a:ext>
            </a:extLst>
          </p:cNvPr>
          <p:cNvSpPr>
            <a:spLocks noGrp="1"/>
          </p:cNvSpPr>
          <p:nvPr>
            <p:ph type="title"/>
          </p:nvPr>
        </p:nvSpPr>
        <p:spPr/>
        <p:txBody>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Consultant/Partner Access</a:t>
            </a:r>
          </a:p>
        </p:txBody>
      </p:sp>
      <p:sp>
        <p:nvSpPr>
          <p:cNvPr id="3" name="Content Placeholder 2">
            <a:extLst>
              <a:ext uri="{FF2B5EF4-FFF2-40B4-BE49-F238E27FC236}">
                <a16:creationId xmlns:a16="http://schemas.microsoft.com/office/drawing/2014/main" id="{095396C0-1E14-A8AE-BCF5-B63C0B2A8741}"/>
              </a:ext>
            </a:extLst>
          </p:cNvPr>
          <p:cNvSpPr>
            <a:spLocks noGrp="1"/>
          </p:cNvSpPr>
          <p:nvPr>
            <p:ph idx="1"/>
          </p:nvPr>
        </p:nvSpPr>
        <p:spPr/>
        <p:txBody>
          <a:bodyPr/>
          <a:lstStyle/>
          <a:p>
            <a:r>
              <a:rPr lang="en-US" dirty="0"/>
              <a:t>The EEA GMS team can add consultants and partners to your application. However, this may take a day or more depending on volume. To make these changes, send an email to </a:t>
            </a:r>
            <a:r>
              <a:rPr lang="nl-NL" dirty="0">
                <a:hlinkClick r:id="rId3"/>
              </a:rPr>
              <a:t>ecoonestop@mass.gov</a:t>
            </a:r>
            <a:r>
              <a:rPr lang="nl-NL" dirty="0"/>
              <a:t> </a:t>
            </a:r>
            <a:endParaRPr lang="en-US" dirty="0"/>
          </a:p>
          <a:p>
            <a:r>
              <a:rPr lang="en-US" dirty="0"/>
              <a:t>Organizations may select a member to serve as the Organizational Administrator. This person can add and remove users and consultants quickly.</a:t>
            </a:r>
          </a:p>
          <a:p>
            <a:r>
              <a:rPr lang="en-US" dirty="0"/>
              <a:t>If your organization wants to have an Administrator, send an email to </a:t>
            </a:r>
            <a:r>
              <a:rPr lang="nl-NL" dirty="0">
                <a:hlinkClick r:id="rId3"/>
              </a:rPr>
              <a:t>ecoonestop@mass.gov</a:t>
            </a:r>
            <a:r>
              <a:rPr lang="nl-NL" dirty="0"/>
              <a:t> to request. User tools will be provided.</a:t>
            </a:r>
            <a:endParaRPr lang="en-US" dirty="0"/>
          </a:p>
          <a:p>
            <a:endParaRPr lang="en-US" dirty="0"/>
          </a:p>
        </p:txBody>
      </p:sp>
    </p:spTree>
    <p:extLst>
      <p:ext uri="{BB962C8B-B14F-4D97-AF65-F5344CB8AC3E}">
        <p14:creationId xmlns:p14="http://schemas.microsoft.com/office/powerpoint/2010/main" val="138196063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EF76-CC7E-17BE-4755-7D41D318FD8A}"/>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Lockout Feature</a:t>
            </a:r>
            <a:endParaRPr lang="en-US" dirty="0"/>
          </a:p>
        </p:txBody>
      </p:sp>
      <p:pic>
        <p:nvPicPr>
          <p:cNvPr id="4" name="Picture 3" descr="Notice that starting the application looks it for others and that after 2 hours of inactivity, the session will and unsaved changes will be lost. To allow other users access, save draft, mark complete, or cancel and exit the application.">
            <a:extLst>
              <a:ext uri="{FF2B5EF4-FFF2-40B4-BE49-F238E27FC236}">
                <a16:creationId xmlns:a16="http://schemas.microsoft.com/office/drawing/2014/main" id="{93B468EF-97AB-0950-FB02-85B4C914A451}"/>
              </a:ext>
            </a:extLst>
          </p:cNvPr>
          <p:cNvPicPr>
            <a:picLocks noChangeAspect="1"/>
          </p:cNvPicPr>
          <p:nvPr/>
        </p:nvPicPr>
        <p:blipFill>
          <a:blip r:embed="rId2"/>
          <a:stretch>
            <a:fillRect/>
          </a:stretch>
        </p:blipFill>
        <p:spPr>
          <a:xfrm>
            <a:off x="757097" y="1690688"/>
            <a:ext cx="10840007" cy="457223"/>
          </a:xfrm>
          <a:prstGeom prst="rect">
            <a:avLst/>
          </a:prstGeom>
        </p:spPr>
      </p:pic>
      <p:sp>
        <p:nvSpPr>
          <p:cNvPr id="3" name="TextBox 2">
            <a:extLst>
              <a:ext uri="{FF2B5EF4-FFF2-40B4-BE49-F238E27FC236}">
                <a16:creationId xmlns:a16="http://schemas.microsoft.com/office/drawing/2014/main" id="{CE681265-C1AA-00D9-C03B-D95D56326F02}"/>
              </a:ext>
            </a:extLst>
          </p:cNvPr>
          <p:cNvSpPr txBox="1"/>
          <p:nvPr/>
        </p:nvSpPr>
        <p:spPr>
          <a:xfrm>
            <a:off x="919301" y="2734810"/>
            <a:ext cx="10677803" cy="2677656"/>
          </a:xfrm>
          <a:prstGeom prst="rect">
            <a:avLst/>
          </a:prstGeom>
          <a:noFill/>
        </p:spPr>
        <p:txBody>
          <a:bodyPr wrap="square" rtlCol="0">
            <a:spAutoFit/>
          </a:bodyPr>
          <a:lstStyle/>
          <a:p>
            <a:r>
              <a:rPr lang="en-US" sz="2400" dirty="0"/>
              <a:t>We have enabled a lockout feature to make sure your work is not overwritten. Use is exclusive to a user while they are in the application. If there are 2 hours of inactivity, the application will be opened to others and your work may not have been saved!</a:t>
            </a:r>
          </a:p>
          <a:p>
            <a:endParaRPr lang="en-US" sz="2400" dirty="0"/>
          </a:p>
          <a:p>
            <a:r>
              <a:rPr lang="en-US" sz="2400" dirty="0"/>
              <a:t>Be sure to exit the application with the save draft button to open it up to other users.</a:t>
            </a:r>
          </a:p>
        </p:txBody>
      </p:sp>
    </p:spTree>
    <p:extLst>
      <p:ext uri="{BB962C8B-B14F-4D97-AF65-F5344CB8AC3E}">
        <p14:creationId xmlns:p14="http://schemas.microsoft.com/office/powerpoint/2010/main" val="2246174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FEBD-A245-8EF2-4D1E-EEE7C8E8CBAA}"/>
              </a:ext>
            </a:extLst>
          </p:cNvPr>
          <p:cNvSpPr>
            <a:spLocks noGrp="1"/>
          </p:cNvSpPr>
          <p:nvPr>
            <p:ph type="title"/>
          </p:nvPr>
        </p:nvSpPr>
        <p:spPr/>
        <p:txBody>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Deadlines and Support</a:t>
            </a:r>
          </a:p>
        </p:txBody>
      </p:sp>
      <p:sp>
        <p:nvSpPr>
          <p:cNvPr id="3" name="Content Placeholder 2">
            <a:extLst>
              <a:ext uri="{FF2B5EF4-FFF2-40B4-BE49-F238E27FC236}">
                <a16:creationId xmlns:a16="http://schemas.microsoft.com/office/drawing/2014/main" id="{727F6BA4-EBFF-151C-27FE-56B228282F08}"/>
              </a:ext>
            </a:extLst>
          </p:cNvPr>
          <p:cNvSpPr>
            <a:spLocks noGrp="1"/>
          </p:cNvSpPr>
          <p:nvPr>
            <p:ph idx="1"/>
          </p:nvPr>
        </p:nvSpPr>
        <p:spPr/>
        <p:txBody>
          <a:bodyPr vert="horz" lIns="91440" tIns="45720" rIns="91440" bIns="45720" rtlCol="0" anchor="t">
            <a:normAutofit/>
          </a:bodyPr>
          <a:lstStyle/>
          <a:p>
            <a:r>
              <a:rPr lang="en-US" dirty="0"/>
              <a:t>The application will automatically close at 11:59:59 on 3/20/2026</a:t>
            </a:r>
          </a:p>
          <a:p>
            <a:r>
              <a:rPr lang="en-US" dirty="0"/>
              <a:t>Once an application is submitted no changes can be made and no further information may be provided.</a:t>
            </a:r>
          </a:p>
          <a:p>
            <a:r>
              <a:rPr lang="en-US" dirty="0"/>
              <a:t>Applicants are strongly urged to give themselves plenty of time to complete and submit the application.</a:t>
            </a:r>
          </a:p>
          <a:p>
            <a:r>
              <a:rPr lang="en-US" dirty="0"/>
              <a:t>We can help!  </a:t>
            </a:r>
            <a:r>
              <a:rPr lang="nl-NL" dirty="0">
                <a:hlinkClick r:id="rId2"/>
              </a:rPr>
              <a:t>ecoonestop@mass.gov</a:t>
            </a:r>
            <a:r>
              <a:rPr lang="nl-NL" dirty="0"/>
              <a:t> </a:t>
            </a:r>
          </a:p>
          <a:p>
            <a:endParaRPr lang="en-US" dirty="0"/>
          </a:p>
          <a:p>
            <a:r>
              <a:rPr lang="en-US" dirty="0"/>
              <a:t>User guides are available in the GMS portal and your user portal under the HELP tab.</a:t>
            </a:r>
          </a:p>
        </p:txBody>
      </p:sp>
    </p:spTree>
    <p:extLst>
      <p:ext uri="{BB962C8B-B14F-4D97-AF65-F5344CB8AC3E}">
        <p14:creationId xmlns:p14="http://schemas.microsoft.com/office/powerpoint/2010/main" val="478103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7E43-1E2D-9827-EEE7-D7C631A042B8}"/>
              </a:ext>
            </a:extLst>
          </p:cNvPr>
          <p:cNvSpPr>
            <a:spLocks noGrp="1"/>
          </p:cNvSpPr>
          <p:nvPr>
            <p:ph type="title"/>
          </p:nvPr>
        </p:nvSpPr>
        <p:spPr/>
        <p:txBody>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Questions and Answers</a:t>
            </a:r>
            <a:endParaRPr lang="en-US" dirty="0"/>
          </a:p>
        </p:txBody>
      </p:sp>
      <p:sp>
        <p:nvSpPr>
          <p:cNvPr id="3" name="Content Placeholder 2">
            <a:extLst>
              <a:ext uri="{FF2B5EF4-FFF2-40B4-BE49-F238E27FC236}">
                <a16:creationId xmlns:a16="http://schemas.microsoft.com/office/drawing/2014/main" id="{B14FDF5C-2733-FA1E-82D0-E2B8740F62F6}"/>
              </a:ext>
            </a:extLst>
          </p:cNvPr>
          <p:cNvSpPr>
            <a:spLocks noGrp="1"/>
          </p:cNvSpPr>
          <p:nvPr>
            <p:ph idx="1"/>
          </p:nvPr>
        </p:nvSpPr>
        <p:spPr/>
        <p:txBody>
          <a:bodyPr/>
          <a:lstStyle/>
          <a:p>
            <a:r>
              <a:rPr lang="en-US" dirty="0"/>
              <a:t>Please use the Q&amp;A tool in Zoom to post questions.</a:t>
            </a:r>
          </a:p>
          <a:p>
            <a:endParaRPr lang="en-US" dirty="0"/>
          </a:p>
          <a:p>
            <a:endParaRPr lang="en-US" dirty="0"/>
          </a:p>
          <a:p>
            <a:pPr marL="0" indent="0" algn="ctr">
              <a:buNone/>
            </a:pPr>
            <a:r>
              <a:rPr lang="en-US" dirty="0"/>
              <a:t>Thank you for joining us today! </a:t>
            </a:r>
          </a:p>
        </p:txBody>
      </p:sp>
    </p:spTree>
    <p:extLst>
      <p:ext uri="{BB962C8B-B14F-4D97-AF65-F5344CB8AC3E}">
        <p14:creationId xmlns:p14="http://schemas.microsoft.com/office/powerpoint/2010/main" val="407487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DF65-F68B-525D-A672-501EA034CB2D}"/>
              </a:ext>
            </a:extLst>
          </p:cNvPr>
          <p:cNvSpPr>
            <a:spLocks noGrp="1"/>
          </p:cNvSpPr>
          <p:nvPr>
            <p:ph type="title"/>
          </p:nvPr>
        </p:nvSpPr>
        <p:spPr/>
        <p:txBody>
          <a:bodyPr>
            <a:normAutofit/>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How to Register for a </a:t>
            </a:r>
            <a:r>
              <a:rPr lang="en-US" sz="2800" b="1" dirty="0" err="1">
                <a:solidFill>
                  <a:srgbClr val="0070C0"/>
                </a:solidFill>
                <a:latin typeface="Calibri" panose="020F0502020204030204" pitchFamily="34" charset="0"/>
                <a:ea typeface="Calibri" panose="020F0502020204030204" pitchFamily="34" charset="0"/>
                <a:cs typeface="Calibri" panose="020F0502020204030204" pitchFamily="34" charset="0"/>
              </a:rPr>
              <a:t>MyMassGov</a:t>
            </a:r>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 Username and Password</a:t>
            </a:r>
          </a:p>
        </p:txBody>
      </p:sp>
      <p:pic>
        <p:nvPicPr>
          <p:cNvPr id="5" name="Picture 4" descr="Choose the MyMassGov Business Account option when signing up for the GMS to apply to ECO One Stop">
            <a:extLst>
              <a:ext uri="{FF2B5EF4-FFF2-40B4-BE49-F238E27FC236}">
                <a16:creationId xmlns:a16="http://schemas.microsoft.com/office/drawing/2014/main" id="{ADE6B460-B28E-7DF9-21C9-276EB7802BEF}"/>
              </a:ext>
            </a:extLst>
          </p:cNvPr>
          <p:cNvPicPr>
            <a:picLocks noChangeAspect="1"/>
          </p:cNvPicPr>
          <p:nvPr/>
        </p:nvPicPr>
        <p:blipFill>
          <a:blip r:embed="rId2"/>
          <a:stretch>
            <a:fillRect/>
          </a:stretch>
        </p:blipFill>
        <p:spPr>
          <a:xfrm>
            <a:off x="1366048" y="1188797"/>
            <a:ext cx="9223684" cy="4228945"/>
          </a:xfrm>
          <a:prstGeom prst="rect">
            <a:avLst/>
          </a:prstGeom>
        </p:spPr>
      </p:pic>
      <p:sp>
        <p:nvSpPr>
          <p:cNvPr id="3" name="TextBox 2">
            <a:extLst>
              <a:ext uri="{FF2B5EF4-FFF2-40B4-BE49-F238E27FC236}">
                <a16:creationId xmlns:a16="http://schemas.microsoft.com/office/drawing/2014/main" id="{9AB0BA96-712B-B53E-B166-EE3231F24518}"/>
              </a:ext>
            </a:extLst>
          </p:cNvPr>
          <p:cNvSpPr txBox="1"/>
          <p:nvPr/>
        </p:nvSpPr>
        <p:spPr>
          <a:xfrm>
            <a:off x="1701002" y="5695881"/>
            <a:ext cx="8888730" cy="646331"/>
          </a:xfrm>
          <a:prstGeom prst="rect">
            <a:avLst/>
          </a:prstGeom>
          <a:solidFill>
            <a:schemeClr val="tx2">
              <a:lumMod val="10000"/>
              <a:lumOff val="90000"/>
            </a:schemeClr>
          </a:solidFill>
          <a:ln>
            <a:solidFill>
              <a:schemeClr val="accent1"/>
            </a:solidFill>
          </a:ln>
        </p:spPr>
        <p:txBody>
          <a:bodyPr wrap="square" rtlCol="0">
            <a:spAutoFit/>
          </a:bodyPr>
          <a:lstStyle/>
          <a:p>
            <a:r>
              <a:rPr lang="en-US" dirty="0"/>
              <a:t>You may already have a </a:t>
            </a:r>
            <a:r>
              <a:rPr lang="en-US" dirty="0" err="1"/>
              <a:t>MyMassGov</a:t>
            </a:r>
            <a:r>
              <a:rPr lang="en-US" dirty="0"/>
              <a:t> sign-in if you use many state services, including MassDOT grants. You do not need a new account. </a:t>
            </a:r>
          </a:p>
        </p:txBody>
      </p:sp>
      <p:pic>
        <p:nvPicPr>
          <p:cNvPr id="12" name="Graphic 11">
            <a:extLst>
              <a:ext uri="{FF2B5EF4-FFF2-40B4-BE49-F238E27FC236}">
                <a16:creationId xmlns:a16="http://schemas.microsoft.com/office/drawing/2014/main" id="{64B275D7-DF4E-5479-0DD6-A3F8D9EFF16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612" y="5545218"/>
            <a:ext cx="947656" cy="947656"/>
          </a:xfrm>
          <a:prstGeom prst="rect">
            <a:avLst/>
          </a:prstGeom>
        </p:spPr>
      </p:pic>
    </p:spTree>
    <p:extLst>
      <p:ext uri="{BB962C8B-B14F-4D97-AF65-F5344CB8AC3E}">
        <p14:creationId xmlns:p14="http://schemas.microsoft.com/office/powerpoint/2010/main" val="277259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74BD-ADA6-8B39-48A4-7853D12DA78A}"/>
              </a:ext>
            </a:extLst>
          </p:cNvPr>
          <p:cNvSpPr>
            <a:spLocks noGrp="1"/>
          </p:cNvSpPr>
          <p:nvPr>
            <p:ph type="title"/>
          </p:nvPr>
        </p:nvSpPr>
        <p:spPr>
          <a:xfrm>
            <a:off x="838200" y="365125"/>
            <a:ext cx="10751820" cy="1325563"/>
          </a:xfrm>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How to Register for a </a:t>
            </a:r>
            <a:r>
              <a:rPr kumimoji="0" lang="en-US" sz="28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MyMassGov</a:t>
            </a: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Username and Password Continued</a:t>
            </a:r>
            <a:endParaRPr lang="en-US" dirty="0"/>
          </a:p>
        </p:txBody>
      </p:sp>
      <p:pic>
        <p:nvPicPr>
          <p:cNvPr id="6" name="Picture 5" descr="Click the &quot;Create an Account&quot; button">
            <a:extLst>
              <a:ext uri="{FF2B5EF4-FFF2-40B4-BE49-F238E27FC236}">
                <a16:creationId xmlns:a16="http://schemas.microsoft.com/office/drawing/2014/main" id="{D65ECD2E-9224-3525-728A-0963999D425D}"/>
              </a:ext>
            </a:extLst>
          </p:cNvPr>
          <p:cNvPicPr>
            <a:picLocks noChangeAspect="1"/>
          </p:cNvPicPr>
          <p:nvPr/>
        </p:nvPicPr>
        <p:blipFill>
          <a:blip r:embed="rId2"/>
          <a:stretch>
            <a:fillRect/>
          </a:stretch>
        </p:blipFill>
        <p:spPr>
          <a:xfrm>
            <a:off x="1901609" y="1882666"/>
            <a:ext cx="8388781" cy="4235668"/>
          </a:xfrm>
          <a:prstGeom prst="rect">
            <a:avLst/>
          </a:prstGeom>
        </p:spPr>
      </p:pic>
    </p:spTree>
    <p:extLst>
      <p:ext uri="{BB962C8B-B14F-4D97-AF65-F5344CB8AC3E}">
        <p14:creationId xmlns:p14="http://schemas.microsoft.com/office/powerpoint/2010/main" val="175897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C20D-1487-53CA-BC14-812DEBD64606}"/>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Creating and Updating your GMS Profile</a:t>
            </a:r>
            <a:endParaRPr lang="en-US" dirty="0"/>
          </a:p>
        </p:txBody>
      </p:sp>
      <p:pic>
        <p:nvPicPr>
          <p:cNvPr id="5" name="Picture 4" descr="MyMassGov services options. Choose EOEEA Grants Management System (GMS)">
            <a:extLst>
              <a:ext uri="{FF2B5EF4-FFF2-40B4-BE49-F238E27FC236}">
                <a16:creationId xmlns:a16="http://schemas.microsoft.com/office/drawing/2014/main" id="{05F77476-4B69-70CE-E3CB-23B8C81DA53A}"/>
              </a:ext>
            </a:extLst>
          </p:cNvPr>
          <p:cNvPicPr>
            <a:picLocks noChangeAspect="1"/>
          </p:cNvPicPr>
          <p:nvPr/>
        </p:nvPicPr>
        <p:blipFill>
          <a:blip r:embed="rId2"/>
          <a:stretch>
            <a:fillRect/>
          </a:stretch>
        </p:blipFill>
        <p:spPr>
          <a:xfrm>
            <a:off x="510333" y="1808449"/>
            <a:ext cx="6130497" cy="4474392"/>
          </a:xfrm>
          <a:prstGeom prst="rect">
            <a:avLst/>
          </a:prstGeom>
        </p:spPr>
      </p:pic>
      <p:pic>
        <p:nvPicPr>
          <p:cNvPr id="7" name="Picture 6" descr="MyMassGov Business/Municipal/Nonprofit User Log In">
            <a:extLst>
              <a:ext uri="{FF2B5EF4-FFF2-40B4-BE49-F238E27FC236}">
                <a16:creationId xmlns:a16="http://schemas.microsoft.com/office/drawing/2014/main" id="{904BC8F2-E2DF-680F-D9A0-C4E28F979456}"/>
              </a:ext>
            </a:extLst>
          </p:cNvPr>
          <p:cNvPicPr>
            <a:picLocks noChangeAspect="1"/>
          </p:cNvPicPr>
          <p:nvPr/>
        </p:nvPicPr>
        <p:blipFill>
          <a:blip r:embed="rId3"/>
          <a:stretch>
            <a:fillRect/>
          </a:stretch>
        </p:blipFill>
        <p:spPr>
          <a:xfrm>
            <a:off x="7302592" y="2352581"/>
            <a:ext cx="4483330" cy="3638737"/>
          </a:xfrm>
          <a:prstGeom prst="rect">
            <a:avLst/>
          </a:prstGeom>
        </p:spPr>
      </p:pic>
    </p:spTree>
    <p:extLst>
      <p:ext uri="{BB962C8B-B14F-4D97-AF65-F5344CB8AC3E}">
        <p14:creationId xmlns:p14="http://schemas.microsoft.com/office/powerpoint/2010/main" val="161617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9948-A3EA-C3E3-1239-7D68086F73B5}"/>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Updating your GMS Profile</a:t>
            </a:r>
            <a:endParaRPr lang="en-US" dirty="0"/>
          </a:p>
        </p:txBody>
      </p:sp>
      <p:sp>
        <p:nvSpPr>
          <p:cNvPr id="4" name="TextBox 3">
            <a:extLst>
              <a:ext uri="{FF2B5EF4-FFF2-40B4-BE49-F238E27FC236}">
                <a16:creationId xmlns:a16="http://schemas.microsoft.com/office/drawing/2014/main" id="{125C0F15-29DD-CE33-2023-4D635EE1B49B}"/>
              </a:ext>
            </a:extLst>
          </p:cNvPr>
          <p:cNvSpPr txBox="1"/>
          <p:nvPr/>
        </p:nvSpPr>
        <p:spPr>
          <a:xfrm>
            <a:off x="2583181" y="2857947"/>
            <a:ext cx="3154680" cy="1938992"/>
          </a:xfrm>
          <a:prstGeom prst="rect">
            <a:avLst/>
          </a:prstGeom>
          <a:solidFill>
            <a:schemeClr val="accent4">
              <a:lumMod val="20000"/>
              <a:lumOff val="80000"/>
              <a:alpha val="50000"/>
            </a:schemeClr>
          </a:solidFill>
          <a:ln>
            <a:solidFill>
              <a:schemeClr val="accent4">
                <a:lumMod val="20000"/>
                <a:lumOff val="80000"/>
              </a:schemeClr>
            </a:solidFill>
          </a:ln>
        </p:spPr>
        <p:txBody>
          <a:bodyPr wrap="square" rtlCol="0">
            <a:spAutoFit/>
          </a:bodyPr>
          <a:lstStyle/>
          <a:p>
            <a:r>
              <a:rPr lang="en-US" sz="2400" dirty="0"/>
              <a:t>First time users will need to enter their information to get established in the GMS</a:t>
            </a:r>
          </a:p>
        </p:txBody>
      </p:sp>
      <p:pic>
        <p:nvPicPr>
          <p:cNvPr id="11" name="x_x_x_x_x_x_x_x_Picture 14" descr="Update your GMS profile by clicking the &quot;Update your user profile&quot; hyperlink in the GMS Portal.">
            <a:extLst>
              <a:ext uri="{FF2B5EF4-FFF2-40B4-BE49-F238E27FC236}">
                <a16:creationId xmlns:a16="http://schemas.microsoft.com/office/drawing/2014/main" id="{D2571B96-DFD1-55BA-098B-5C6367B642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1492" y="2228850"/>
            <a:ext cx="11550322" cy="38404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D674E6BB-3772-73CB-E329-9608AA5E49E8}"/>
              </a:ext>
              <a:ext uri="{C183D7F6-B498-43B3-948B-1728B52AA6E4}">
                <adec:decorative xmlns:adec="http://schemas.microsoft.com/office/drawing/2017/decorative" val="1"/>
              </a:ext>
            </a:extLst>
          </p:cNvPr>
          <p:cNvCxnSpPr>
            <a:cxnSpLocks/>
          </p:cNvCxnSpPr>
          <p:nvPr/>
        </p:nvCxnSpPr>
        <p:spPr>
          <a:xfrm>
            <a:off x="4034790" y="4602182"/>
            <a:ext cx="2948940" cy="79277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84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19FA-54A1-FB36-CA0D-4A8F5506C5D2}"/>
              </a:ext>
            </a:extLst>
          </p:cNvPr>
          <p:cNvSpPr>
            <a:spLocks noGrp="1"/>
          </p:cNvSpPr>
          <p:nvPr>
            <p:ph type="title"/>
          </p:nvPr>
        </p:nvSpPr>
        <p:spPr/>
        <p:txBody>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Updating your GMS Profile for First Time Users</a:t>
            </a:r>
          </a:p>
        </p:txBody>
      </p:sp>
      <p:pic>
        <p:nvPicPr>
          <p:cNvPr id="4" name="x_x_x_x_x_x_x_x_Picture 15" descr="Update profile fields to be filled in such as Name, email, and organization. Click the &quot;Update Profile&quot; button to send for verification. ">
            <a:extLst>
              <a:ext uri="{FF2B5EF4-FFF2-40B4-BE49-F238E27FC236}">
                <a16:creationId xmlns:a16="http://schemas.microsoft.com/office/drawing/2014/main" id="{C05A2C27-167D-7621-F597-DF35E3811A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85725" y="1487517"/>
            <a:ext cx="10488571" cy="50053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9B01C78-1657-1907-2650-88AAD319CC98}"/>
              </a:ext>
            </a:extLst>
          </p:cNvPr>
          <p:cNvSpPr txBox="1"/>
          <p:nvPr/>
        </p:nvSpPr>
        <p:spPr>
          <a:xfrm>
            <a:off x="994410" y="3558570"/>
            <a:ext cx="2914649" cy="3046988"/>
          </a:xfrm>
          <a:prstGeom prst="rect">
            <a:avLst/>
          </a:prstGeom>
          <a:solidFill>
            <a:schemeClr val="accent4">
              <a:lumMod val="20000"/>
              <a:lumOff val="80000"/>
              <a:alpha val="50000"/>
            </a:schemeClr>
          </a:solidFill>
          <a:ln>
            <a:solidFill>
              <a:schemeClr val="accent4">
                <a:lumMod val="20000"/>
                <a:lumOff val="80000"/>
              </a:schemeClr>
            </a:solidFill>
          </a:ln>
        </p:spPr>
        <p:txBody>
          <a:bodyPr wrap="square" rtlCol="0">
            <a:spAutoFit/>
          </a:bodyPr>
          <a:lstStyle/>
          <a:p>
            <a:r>
              <a:rPr lang="en-US" sz="2400" dirty="0"/>
              <a:t>Complete these fields and click “Update Profile” to send for verification</a:t>
            </a:r>
          </a:p>
          <a:p>
            <a:endParaRPr lang="en-US" sz="2400" dirty="0"/>
          </a:p>
          <a:p>
            <a:r>
              <a:rPr lang="en-US" sz="2400" dirty="0"/>
              <a:t>If not updated, we won’t receive the request!</a:t>
            </a:r>
          </a:p>
        </p:txBody>
      </p:sp>
      <p:sp>
        <p:nvSpPr>
          <p:cNvPr id="6" name="Oval 5" descr="Update profile button">
            <a:extLst>
              <a:ext uri="{FF2B5EF4-FFF2-40B4-BE49-F238E27FC236}">
                <a16:creationId xmlns:a16="http://schemas.microsoft.com/office/drawing/2014/main" id="{E573DD0B-B883-E16F-6477-19C31BBFE3B4}"/>
              </a:ext>
            </a:extLst>
          </p:cNvPr>
          <p:cNvSpPr/>
          <p:nvPr/>
        </p:nvSpPr>
        <p:spPr>
          <a:xfrm>
            <a:off x="9225228" y="6040365"/>
            <a:ext cx="2000250" cy="508852"/>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38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7C42-E830-787D-1841-704A177AF3F9}"/>
              </a:ext>
            </a:extLst>
          </p:cNvPr>
          <p:cNvSpPr>
            <a:spLocks noGrp="1"/>
          </p:cNvSpPr>
          <p:nvPr>
            <p:ph type="title"/>
          </p:nvPr>
        </p:nvSpPr>
        <p:spPr/>
        <p:txBody>
          <a:bodyPr/>
          <a:lstStyle/>
          <a:p>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Profile Review and Verification</a:t>
            </a:r>
            <a:endParaRPr lang="en-US" dirty="0"/>
          </a:p>
        </p:txBody>
      </p:sp>
      <p:sp>
        <p:nvSpPr>
          <p:cNvPr id="3" name="TextBox 2">
            <a:extLst>
              <a:ext uri="{FF2B5EF4-FFF2-40B4-BE49-F238E27FC236}">
                <a16:creationId xmlns:a16="http://schemas.microsoft.com/office/drawing/2014/main" id="{7DD0F77D-DB75-E137-787C-7FE516D4EB68}"/>
              </a:ext>
            </a:extLst>
          </p:cNvPr>
          <p:cNvSpPr txBox="1"/>
          <p:nvPr/>
        </p:nvSpPr>
        <p:spPr>
          <a:xfrm>
            <a:off x="140971" y="3105834"/>
            <a:ext cx="2705100" cy="1754326"/>
          </a:xfrm>
          <a:prstGeom prst="rect">
            <a:avLst/>
          </a:prstGeom>
          <a:solidFill>
            <a:schemeClr val="accent4">
              <a:lumMod val="20000"/>
              <a:lumOff val="80000"/>
              <a:alpha val="48000"/>
            </a:schemeClr>
          </a:solidFill>
          <a:ln>
            <a:solidFill>
              <a:schemeClr val="accent4">
                <a:lumMod val="20000"/>
                <a:lumOff val="80000"/>
              </a:schemeClr>
            </a:solidFill>
          </a:ln>
        </p:spPr>
        <p:txBody>
          <a:bodyPr wrap="square" rtlCol="0">
            <a:spAutoFit/>
          </a:bodyPr>
          <a:lstStyle/>
          <a:p>
            <a:r>
              <a:rPr lang="en-US" dirty="0"/>
              <a:t>Profile is now under review.</a:t>
            </a:r>
          </a:p>
          <a:p>
            <a:endParaRPr lang="en-US" dirty="0"/>
          </a:p>
          <a:p>
            <a:r>
              <a:rPr lang="en-US" dirty="0"/>
              <a:t>Depending on volume of requests this could take a couple of days!</a:t>
            </a:r>
          </a:p>
        </p:txBody>
      </p:sp>
      <p:pic>
        <p:nvPicPr>
          <p:cNvPr id="4" name="x_x_x_x_x_x_x_x_Picture 16" descr="GMS notification letting a user their profile is under review">
            <a:extLst>
              <a:ext uri="{FF2B5EF4-FFF2-40B4-BE49-F238E27FC236}">
                <a16:creationId xmlns:a16="http://schemas.microsoft.com/office/drawing/2014/main" id="{CA420E6B-3F2E-F1C6-C1BE-5368C057C2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7844" y="2153429"/>
            <a:ext cx="8836312" cy="4484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54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e0f59dc-bc70-4ef1-b804-aa9740cb085a" xsi:nil="true"/>
    <lcf76f155ced4ddcb4097134ff3c332f xmlns="7582ccde-49be-4740-8d44-2fea7b4e5ef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03979F57BE6448B74C0881D89CDC53" ma:contentTypeVersion="14" ma:contentTypeDescription="Create a new document." ma:contentTypeScope="" ma:versionID="59c6a4fa1bdaa71d90153be150ba8881">
  <xsd:schema xmlns:xsd="http://www.w3.org/2001/XMLSchema" xmlns:xs="http://www.w3.org/2001/XMLSchema" xmlns:p="http://schemas.microsoft.com/office/2006/metadata/properties" xmlns:ns2="7582ccde-49be-4740-8d44-2fea7b4e5ef4" xmlns:ns3="9e0f59dc-bc70-4ef1-b804-aa9740cb085a" targetNamespace="http://schemas.microsoft.com/office/2006/metadata/properties" ma:root="true" ma:fieldsID="52f8ed715cdf42b5c4034900c6728749" ns2:_="" ns3:_="">
    <xsd:import namespace="7582ccde-49be-4740-8d44-2fea7b4e5ef4"/>
    <xsd:import namespace="9e0f59dc-bc70-4ef1-b804-aa9740cb08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82ccde-49be-4740-8d44-2fea7b4e5e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0f59dc-bc70-4ef1-b804-aa9740cb08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93f78077-475d-4e72-8c60-8fdc6b3fdc44}" ma:internalName="TaxCatchAll" ma:showField="CatchAllData" ma:web="9e0f59dc-bc70-4ef1-b804-aa9740cb08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5305E2-5C6D-40F2-9EB4-1105439F1A47}">
  <ds:schemaRefs>
    <ds:schemaRef ds:uri="http://schemas.microsoft.com/office/2006/metadata/properties"/>
    <ds:schemaRef ds:uri="http://schemas.microsoft.com/office/infopath/2007/PartnerControls"/>
    <ds:schemaRef ds:uri="9e0f59dc-bc70-4ef1-b804-aa9740cb085a"/>
    <ds:schemaRef ds:uri="7582ccde-49be-4740-8d44-2fea7b4e5ef4"/>
  </ds:schemaRefs>
</ds:datastoreItem>
</file>

<file path=customXml/itemProps2.xml><?xml version="1.0" encoding="utf-8"?>
<ds:datastoreItem xmlns:ds="http://schemas.openxmlformats.org/officeDocument/2006/customXml" ds:itemID="{09FDF957-10A9-401F-85B6-2448E1A9EFD6}">
  <ds:schemaRefs>
    <ds:schemaRef ds:uri="http://schemas.microsoft.com/sharepoint/v3/contenttype/forms"/>
  </ds:schemaRefs>
</ds:datastoreItem>
</file>

<file path=customXml/itemProps3.xml><?xml version="1.0" encoding="utf-8"?>
<ds:datastoreItem xmlns:ds="http://schemas.openxmlformats.org/officeDocument/2006/customXml" ds:itemID="{7DBEA12E-AB22-4026-8FF9-A0B471CBF0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82ccde-49be-4740-8d44-2fea7b4e5ef4"/>
    <ds:schemaRef ds:uri="9e0f59dc-bc70-4ef1-b804-aa9740cb0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1122</TotalTime>
  <Words>1516</Words>
  <Application>Microsoft Office PowerPoint</Application>
  <PresentationFormat>Widescreen</PresentationFormat>
  <Paragraphs>141</Paragraphs>
  <Slides>33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Aptos Display</vt:lpstr>
      <vt:lpstr>Arial</vt:lpstr>
      <vt:lpstr>Calibri</vt:lpstr>
      <vt:lpstr>Office Theme</vt:lpstr>
      <vt:lpstr>EEA Environment &amp; Climate One Stop (ECO One Stop)  Using the EEA Grants Management System  </vt:lpstr>
      <vt:lpstr>Today’s Agenda</vt:lpstr>
      <vt:lpstr>What is the Grants Management System?</vt:lpstr>
      <vt:lpstr>How to Register for a MyMassGov Username and Password</vt:lpstr>
      <vt:lpstr>How to Register for a MyMassGov Username and Password Continued</vt:lpstr>
      <vt:lpstr>Creating and Updating your GMS Profile</vt:lpstr>
      <vt:lpstr>Updating your GMS Profile</vt:lpstr>
      <vt:lpstr>Updating your GMS Profile for First Time Users</vt:lpstr>
      <vt:lpstr>Profile Review and Verification</vt:lpstr>
      <vt:lpstr>The GMS Portal – Menu, Browse and Apply</vt:lpstr>
      <vt:lpstr>The GMS Portal – Browse and Apply</vt:lpstr>
      <vt:lpstr>ECO OneStop Record</vt:lpstr>
      <vt:lpstr>The ECO Application - Information</vt:lpstr>
      <vt:lpstr>Beginning the ECO OneStop Application and Saving Your Draft</vt:lpstr>
      <vt:lpstr>The ECO Application – Policies and Procedures</vt:lpstr>
      <vt:lpstr>The ECO Application – Application Information</vt:lpstr>
      <vt:lpstr>The ECO Application – Eligibility Questions</vt:lpstr>
      <vt:lpstr>The ECO Application – Eligible Programs </vt:lpstr>
      <vt:lpstr>The ECO Application – Core Questions</vt:lpstr>
      <vt:lpstr>The ECO Application – Program Specific Questions</vt:lpstr>
      <vt:lpstr>The ECO Application – Program Specific Questions (cont.)</vt:lpstr>
      <vt:lpstr>The ECO Application –  Review Documents</vt:lpstr>
      <vt:lpstr>The ECO Application –  Review and Submit</vt:lpstr>
      <vt:lpstr>The ECO Application –  Review and Submit (cont.)</vt:lpstr>
      <vt:lpstr>The ECO Application –  Submission</vt:lpstr>
      <vt:lpstr>The GMS Portal – My Applications</vt:lpstr>
      <vt:lpstr>Who May Apply for ECO in GMS?</vt:lpstr>
      <vt:lpstr>Becoming a Consultant/Partner in GMS</vt:lpstr>
      <vt:lpstr>Accessing Consultant Dashboard from Grantee Dashboard</vt:lpstr>
      <vt:lpstr>Consultant/Partner Access</vt:lpstr>
      <vt:lpstr>Lockout Feature</vt:lpstr>
      <vt:lpstr>Deadlines and Support</vt:lpstr>
      <vt:lpstr>Questions and Answers</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Hinkley, William (EEA)</dc:creator>
  <cp:lastModifiedBy>Robertson, Marissa (EEA)</cp:lastModifiedBy>
  <cp:revision>27</cp:revision>
  <dcterms:created xsi:type="dcterms:W3CDTF">2026-01-23T17:42:29Z</dcterms:created>
  <dcterms:modified xsi:type="dcterms:W3CDTF">2026-01-30T15:11:13Z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0x0101003303979F57BE6448B74C0881D89CDC53</vt:lpwstr>
  </property>
  <property fmtid="{D5CDD505-2E9C-101B-9397-08002B2CF9AE}" pid="3" name="MediaServiceImageTags">
    <vt:lpwstr/>
  </property>
</Properties>
</file>