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FBA709A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3E7EA248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1B2471EF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6033A621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387924B1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1A8178F0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74095278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24ADCA25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3A30AD5B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78775392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14CE0E3D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4004F9ED" w14:textId="77777777" w:rsidR="0058056D" w:rsidRDefault="0058056D">
      <w:pPr>
        <w:rPr>
          <w:rFonts w:ascii="Calibri" w:hAnsi="Calibri" w:cs="Calibri"/>
          <w:b/>
          <w:bCs/>
          <w:sz w:val="48"/>
          <w:szCs w:val="48"/>
        </w:rPr>
      </w:pPr>
    </w:p>
    <w:p w14:paraId="19F4C2AE" w14:textId="77777777" w:rsidR="0058056D" w:rsidRDefault="0058056D">
      <w:pPr>
        <w:rPr>
          <w:rFonts w:ascii="Calibri" w:hAnsi="Calibri" w:cs="Calibri"/>
          <w:b/>
          <w:sz w:val="48"/>
          <w:szCs w:val="48"/>
        </w:rPr>
      </w:pPr>
    </w:p>
    <w:p w14:paraId="5DDD4EEC" w14:textId="77777777" w:rsidR="0058056D" w:rsidRDefault="002B76DA">
      <w:pPr>
        <w:rPr>
          <w:rFonts w:ascii="Calibri" w:hAnsi="Calibri" w:cs="Calibri"/>
          <w:b/>
          <w:sz w:val="48"/>
          <w:szCs w:val="48"/>
        </w:rPr>
        <w:sectPr w:rsidR="0058056D">
          <w:headerReference w:type="default" r:id="rId12"/>
          <w:footerReference w:type="even" r:id="rId13"/>
          <w:footerReference w:type="default" r:id="rId14"/>
          <w:headerReference w:type="first" r:id="rId15"/>
          <w:footerReference w:type="first" r:id="rId16"/>
          <w:pgSz w:w="12240" w:h="15840"/>
          <w:pgMar w:top="1440" w:right="720" w:bottom="720" w:left="720" w:header="720" w:footer="720" w:gutter="0"/>
          <w:cols w:space="720"/>
          <w:titlePg/>
          <w:docGrid w:linePitch="360"/>
        </w:sect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8240" behindDoc="1" locked="0" layoutInCell="1" allowOverlap="1" wp14:anchorId="1C8E9250" wp14:editId="248FC93A">
                <wp:simplePos x="0" y="0"/>
                <wp:positionH relativeFrom="page">
                  <wp:align>left</wp:align>
                </wp:positionH>
                <wp:positionV relativeFrom="page">
                  <wp:posOffset>0</wp:posOffset>
                </wp:positionV>
                <wp:extent cx="7771765" cy="10057765"/>
                <wp:effectExtent l="0" t="0" r="0" b="0"/>
                <wp:wrapNone/>
                <wp:docPr id="340180664" name="Rectangle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771765" cy="10057765"/>
                        </a:xfrm>
                        <a:prstGeom prst="rect">
                          <a:avLst/>
                        </a:prstGeom>
                        <a:solidFill>
                          <a:srgbClr val="14558F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461CB56F" w14:textId="77777777" w:rsidR="0058056D" w:rsidRDefault="0058056D">
                            <w:pPr>
                              <w:jc w:val="center"/>
                            </w:pPr>
                          </w:p>
                          <w:p w14:paraId="56693F1C" w14:textId="77777777" w:rsidR="0058056D" w:rsidRDefault="0058056D">
                            <w:pPr>
                              <w:jc w:val="center"/>
                            </w:pPr>
                          </w:p>
                          <w:p w14:paraId="1EA70292" w14:textId="77777777" w:rsidR="0058056D" w:rsidRDefault="0058056D">
                            <w:pPr>
                              <w:jc w:val="center"/>
                            </w:pPr>
                          </w:p>
                          <w:p w14:paraId="5A710394" w14:textId="77777777" w:rsidR="0058056D" w:rsidRDefault="0058056D">
                            <w:pPr>
                              <w:jc w:val="center"/>
                            </w:pPr>
                          </w:p>
                          <w:p w14:paraId="3CA33888" w14:textId="77777777" w:rsidR="0058056D" w:rsidRDefault="0058056D">
                            <w:pPr>
                              <w:jc w:val="center"/>
                            </w:pPr>
                          </w:p>
                          <w:p w14:paraId="62EBAADA" w14:textId="42AF81E1" w:rsidR="0058056D" w:rsidRDefault="0058056D">
                            <w:pPr>
                              <w:jc w:val="center"/>
                            </w:pPr>
                          </w:p>
                          <w:p w14:paraId="0606458A" w14:textId="77777777" w:rsidR="0058056D" w:rsidRDefault="0058056D">
                            <w:pPr>
                              <w:jc w:val="center"/>
                            </w:pPr>
                          </w:p>
                          <w:p w14:paraId="39A67887" w14:textId="77777777" w:rsidR="0058056D" w:rsidRDefault="0058056D">
                            <w:pPr>
                              <w:ind w:left="144" w:right="288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</w:pPr>
                          </w:p>
                          <w:p w14:paraId="63DF91AA" w14:textId="77777777" w:rsidR="00D93CE4" w:rsidRDefault="00D93CE4">
                            <w:pPr>
                              <w:ind w:left="144" w:right="288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</w:pPr>
                            <w:r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  <w:t xml:space="preserve">Massachusetts </w:t>
                            </w:r>
                          </w:p>
                          <w:p w14:paraId="2170FB8D" w14:textId="353F990F" w:rsidR="00103CAD" w:rsidRDefault="00103CAD">
                            <w:pPr>
                              <w:ind w:left="144" w:right="288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</w:pPr>
                            <w:r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  <w:t>Live Theater Tax Credit</w:t>
                            </w:r>
                          </w:p>
                          <w:p w14:paraId="124062B9" w14:textId="5240F7D8" w:rsidR="0058056D" w:rsidRDefault="00103CAD">
                            <w:pPr>
                              <w:ind w:left="144" w:right="288"/>
                              <w:jc w:val="center"/>
                              <w:rPr>
                                <w:rFonts w:ascii="Calibri" w:hAnsi="Calibri" w:cs="Calibri"/>
                              </w:rPr>
                            </w:pPr>
                            <w:r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  <w:t>Economic Impact</w:t>
                            </w:r>
                            <w:r w:rsidR="002B76DA">
                              <w:rPr>
                                <w:rFonts w:ascii="Calibri" w:hAnsi="Calibri" w:cs="Calibri"/>
                                <w:color w:val="FFFFFF" w:themeColor="background1"/>
                                <w:sz w:val="56"/>
                                <w:szCs w:val="56"/>
                              </w:rPr>
                              <w:t xml:space="preserve"> Report</w:t>
                            </w:r>
                          </w:p>
                          <w:p w14:paraId="4B1818AA" w14:textId="77777777" w:rsidR="0058056D" w:rsidRDefault="0058056D">
                            <w:pPr>
                              <w:jc w:val="center"/>
                            </w:pPr>
                          </w:p>
                          <w:p w14:paraId="65CEF4FF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4F99CC74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5A45549B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30CBAFAD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111F52DF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79BAF260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13F14404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29CAF9BD" w14:textId="77777777" w:rsidR="0058056D" w:rsidRDefault="0058056D">
                            <w:pPr>
                              <w:jc w:val="center"/>
                              <w:rPr>
                                <w:rFonts w:ascii="Calibri" w:hAnsi="Calibri" w:cs="Calibri"/>
                                <w:sz w:val="20"/>
                                <w:szCs w:val="20"/>
                              </w:rPr>
                            </w:pPr>
                          </w:p>
                          <w:p w14:paraId="6ADB888C" w14:textId="77777777" w:rsidR="0058056D" w:rsidRDefault="0058056D">
                            <w:pPr>
                              <w:rPr>
                                <w:rFonts w:ascii="Calibri" w:hAnsi="Calibri" w:cs="Calibri"/>
                                <w:color w:val="FFFFFF" w:themeColor="background1"/>
                                <w:sz w:val="20"/>
                                <w:szCs w:val="20"/>
                              </w:rPr>
                            </w:pPr>
                          </w:p>
                          <w:p w14:paraId="0312483E" w14:textId="77777777" w:rsidR="0058056D" w:rsidRDefault="0058056D">
                            <w:pPr>
                              <w:ind w:left="1440" w:right="1440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20"/>
                                <w:szCs w:val="20"/>
                              </w:rPr>
                            </w:pPr>
                          </w:p>
                          <w:p w14:paraId="6F6A1CDB" w14:textId="77777777" w:rsidR="0058056D" w:rsidRDefault="0058056D">
                            <w:pPr>
                              <w:ind w:left="1440" w:right="1440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20"/>
                                <w:szCs w:val="20"/>
                              </w:rPr>
                            </w:pPr>
                          </w:p>
                          <w:p w14:paraId="54E1EF73" w14:textId="77777777" w:rsidR="0058056D" w:rsidRDefault="0058056D">
                            <w:pPr>
                              <w:ind w:left="1440" w:right="1440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20"/>
                                <w:szCs w:val="20"/>
                              </w:rPr>
                            </w:pPr>
                          </w:p>
                          <w:p w14:paraId="7AAC034A" w14:textId="77777777" w:rsidR="0058056D" w:rsidRDefault="0058056D">
                            <w:pPr>
                              <w:ind w:left="1440" w:right="1440"/>
                              <w:jc w:val="center"/>
                              <w:rPr>
                                <w:rFonts w:ascii="Calibri" w:hAnsi="Calibri" w:cs="Calibri"/>
                                <w:color w:val="FFFFFF" w:themeColor="background1"/>
                                <w:sz w:val="20"/>
                                <w:szCs w:val="20"/>
                              </w:rPr>
                            </w:pPr>
                          </w:p>
                          <w:p w14:paraId="34071908" w14:textId="77777777" w:rsidR="0058056D" w:rsidRDefault="0058056D">
                            <w:pPr>
                              <w:ind w:right="1440"/>
                              <w:rPr>
                                <w:rFonts w:ascii="Calibri" w:hAnsi="Calibri" w:cs="Calibri"/>
                                <w:color w:val="FFFFFF" w:themeColor="background1"/>
                                <w:sz w:val="20"/>
                                <w:szCs w:val="20"/>
                              </w:rPr>
                            </w:pPr>
                          </w:p>
                          <w:p w14:paraId="1B880261" w14:textId="77777777" w:rsidR="0058056D" w:rsidRDefault="0058056D">
                            <w:pPr>
                              <w:jc w:val="center"/>
                            </w:pPr>
                          </w:p>
                          <w:p w14:paraId="4BD00566" w14:textId="77777777" w:rsidR="0058056D" w:rsidRDefault="0058056D">
                            <w:pPr>
                              <w:jc w:val="center"/>
                            </w:pPr>
                          </w:p>
                          <w:p w14:paraId="066C02CF" w14:textId="77777777" w:rsidR="0058056D" w:rsidRDefault="0058056D">
                            <w:pPr>
                              <w:jc w:val="center"/>
                            </w:pPr>
                          </w:p>
                          <w:p w14:paraId="78B47020" w14:textId="77777777" w:rsidR="0058056D" w:rsidRDefault="0058056D">
                            <w:pPr>
                              <w:jc w:val="center"/>
                            </w:pPr>
                          </w:p>
                          <w:p w14:paraId="3D3E6CEB" w14:textId="77777777" w:rsidR="0058056D" w:rsidRDefault="0058056D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1C8E9250" id="Rectangle 3" o:spid="_x0000_s1026" style="position:absolute;margin-left:0;margin-top:0;width:611.95pt;height:791.95pt;z-index:-251658240;visibility:visible;mso-wrap-style:square;mso-wrap-distance-left:9pt;mso-wrap-distance-top:0;mso-wrap-distance-right:9pt;mso-wrap-distance-bottom:0;mso-position-horizontal:left;mso-position-horizontal-relative:page;mso-position-vertical:absolute;mso-position-vertical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IWVVbAIAADIFAAAOAAAAZHJzL2Uyb0RvYy54bWysVE1v2zAMvQ/YfxB0X20HSdMFdYqgRYYB&#10;xVq0G3ZWZCk2IIsapcTJfv0o2XG6tdhh2EUmxcfHD5O6vjm0hu0V+gZsyYuLnDNlJVSN3Zb829f1&#10;hyvOfBC2EgasKvlReX6zfP/uunMLNYEaTKWQEYn1i86VvA7BLbLMy1q1wl+AU5aMGrAVgVTcZhWK&#10;jthbk03y/DLrACuHIJX3dHvXG/ky8WutZHjQ2qvATMkpt5BOTOcmntnyWiy2KFzdyCEN8Q9ZtKKx&#10;FHSkuhNBsB02r6jaRiJ40OFCQpuB1o1UqQaqpsj/qOa5Fk6lWqg53o1t8v+PVn7ZP7tHpDZ0zi88&#10;ibGKg8Y2fik/dkjNOo7NUofAJF3O5/NifjnjTJKtyPPZPGpElJ39HfrwSUHLolBypN+RuiT29z70&#10;0BMkhvNgmmrdGJMU3G5uDbK9oF9XTGezq/XA/hvM2Ai2EN16xniTnatJUjgaFXHGPinNmoryn6RM&#10;0qCpMY6QUtlQ9KZaVGoIP8vzNCtU2+iRKk2EkVlT/JF7IIhD/Jq7z3LAR1eV5nR0zv+WWO88eqTI&#10;YMPo3DYW8C0CQ1UNkXv8qUl9a2KXwmFzIEgUN1AdH5Eh9AvjnVw39AvvhQ+PAmlDaJdo68MDHdpA&#10;V3IYJM5qwJ9v3Uc8DS5ZOeto40ruf+wEKs7MZ0sj/bGYTuOKJmU6m09IwZeWzUuL3bW3ECeD3hcn&#10;kxjxwZxEjdB+p8dhFaOSSVhJsUsuA56U29C/BPS8SLVaJRitpRPh3j47Gcljgy2sdgF0kyb23J2h&#10;gbSYaRKGRyRu/ks9oc5P3fIXAAAA//8DAFBLAwQUAAYACAAAACEAU6YrCdoAAAAHAQAADwAAAGRy&#10;cy9kb3ducmV2LnhtbEyOzU7DMBCE70i8g7VIXBB1mgooIU6FQBxBpXDhtk2WJBCvI9v5gadnywUu&#10;q1nNaObLN7Pt1Eg+tI4NLBcJKOLSVS3XBl5fHs7XoEJErrBzTAa+KMCmOD7KMavcxM807mKtpIRD&#10;hgaaGPtM61A2ZDEsXE8s3rvzFqO8vtaVx0nKbafTJLnUFluWhQZ7umuo/NwN1kDypkfE7Xb4+H5a&#10;Pvqzie/bq5Uxpyfz7Q2oSHP8C8MBX9ChEKa9G7gKqpMOyf3eg5emq2tQe1EXa1G6yPV//uIHAAD/&#10;/wMAUEsBAi0AFAAGAAgAAAAhALaDOJL+AAAA4QEAABMAAAAAAAAAAAAAAAAAAAAAAFtDb250ZW50&#10;X1R5cGVzXS54bWxQSwECLQAUAAYACAAAACEAOP0h/9YAAACUAQAACwAAAAAAAAAAAAAAAAAvAQAA&#10;X3JlbHMvLnJlbHNQSwECLQAUAAYACAAAACEApiFlVWwCAAAyBQAADgAAAAAAAAAAAAAAAAAuAgAA&#10;ZHJzL2Uyb0RvYy54bWxQSwECLQAUAAYACAAAACEAU6YrCdoAAAAHAQAADwAAAAAAAAAAAAAAAADG&#10;BAAAZHJzL2Rvd25yZXYueG1sUEsFBgAAAAAEAAQA8wAAAM0FAAAAAA==&#10;" fillcolor="#14558f" stroked="f" strokeweight="1pt">
                <v:textbox>
                  <w:txbxContent>
                    <w:p w14:paraId="461CB56F" w14:textId="77777777" w:rsidR="0058056D" w:rsidRDefault="0058056D">
                      <w:pPr>
                        <w:jc w:val="center"/>
                      </w:pPr>
                    </w:p>
                    <w:p w14:paraId="56693F1C" w14:textId="77777777" w:rsidR="0058056D" w:rsidRDefault="0058056D">
                      <w:pPr>
                        <w:jc w:val="center"/>
                      </w:pPr>
                    </w:p>
                    <w:p w14:paraId="1EA70292" w14:textId="77777777" w:rsidR="0058056D" w:rsidRDefault="0058056D">
                      <w:pPr>
                        <w:jc w:val="center"/>
                      </w:pPr>
                    </w:p>
                    <w:p w14:paraId="5A710394" w14:textId="77777777" w:rsidR="0058056D" w:rsidRDefault="0058056D">
                      <w:pPr>
                        <w:jc w:val="center"/>
                      </w:pPr>
                    </w:p>
                    <w:p w14:paraId="3CA33888" w14:textId="77777777" w:rsidR="0058056D" w:rsidRDefault="0058056D">
                      <w:pPr>
                        <w:jc w:val="center"/>
                      </w:pPr>
                    </w:p>
                    <w:p w14:paraId="62EBAADA" w14:textId="42AF81E1" w:rsidR="0058056D" w:rsidRDefault="0058056D">
                      <w:pPr>
                        <w:jc w:val="center"/>
                      </w:pPr>
                    </w:p>
                    <w:p w14:paraId="0606458A" w14:textId="77777777" w:rsidR="0058056D" w:rsidRDefault="0058056D">
                      <w:pPr>
                        <w:jc w:val="center"/>
                      </w:pPr>
                    </w:p>
                    <w:p w14:paraId="39A67887" w14:textId="77777777" w:rsidR="0058056D" w:rsidRDefault="0058056D">
                      <w:pPr>
                        <w:ind w:left="144" w:right="288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</w:pPr>
                    </w:p>
                    <w:p w14:paraId="63DF91AA" w14:textId="77777777" w:rsidR="00D93CE4" w:rsidRDefault="00D93CE4">
                      <w:pPr>
                        <w:ind w:left="144" w:right="288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</w:pPr>
                      <w:r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  <w:t xml:space="preserve">Massachusetts </w:t>
                      </w:r>
                    </w:p>
                    <w:p w14:paraId="2170FB8D" w14:textId="353F990F" w:rsidR="00103CAD" w:rsidRDefault="00103CAD">
                      <w:pPr>
                        <w:ind w:left="144" w:right="288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</w:pPr>
                      <w:r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  <w:t>Live Theater Tax Credit</w:t>
                      </w:r>
                    </w:p>
                    <w:p w14:paraId="124062B9" w14:textId="5240F7D8" w:rsidR="0058056D" w:rsidRDefault="00103CAD">
                      <w:pPr>
                        <w:ind w:left="144" w:right="288"/>
                        <w:jc w:val="center"/>
                        <w:rPr>
                          <w:rFonts w:ascii="Calibri" w:hAnsi="Calibri" w:cs="Calibri"/>
                        </w:rPr>
                      </w:pPr>
                      <w:r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  <w:t>Economic Impact</w:t>
                      </w:r>
                      <w:r w:rsidR="002B76DA">
                        <w:rPr>
                          <w:rFonts w:ascii="Calibri" w:hAnsi="Calibri" w:cs="Calibri"/>
                          <w:color w:val="FFFFFF" w:themeColor="background1"/>
                          <w:sz w:val="56"/>
                          <w:szCs w:val="56"/>
                        </w:rPr>
                        <w:t xml:space="preserve"> Report</w:t>
                      </w:r>
                    </w:p>
                    <w:p w14:paraId="4B1818AA" w14:textId="77777777" w:rsidR="0058056D" w:rsidRDefault="0058056D">
                      <w:pPr>
                        <w:jc w:val="center"/>
                      </w:pPr>
                    </w:p>
                    <w:p w14:paraId="65CEF4FF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4F99CC74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5A45549B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30CBAFAD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111F52DF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79BAF260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13F14404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29CAF9BD" w14:textId="77777777" w:rsidR="0058056D" w:rsidRDefault="0058056D">
                      <w:pPr>
                        <w:jc w:val="center"/>
                        <w:rPr>
                          <w:rFonts w:ascii="Calibri" w:hAnsi="Calibri" w:cs="Calibri"/>
                          <w:sz w:val="20"/>
                          <w:szCs w:val="20"/>
                        </w:rPr>
                      </w:pPr>
                    </w:p>
                    <w:p w14:paraId="6ADB888C" w14:textId="77777777" w:rsidR="0058056D" w:rsidRDefault="0058056D">
                      <w:pPr>
                        <w:rPr>
                          <w:rFonts w:ascii="Calibri" w:hAnsi="Calibri" w:cs="Calibri"/>
                          <w:color w:val="FFFFFF" w:themeColor="background1"/>
                          <w:sz w:val="20"/>
                          <w:szCs w:val="20"/>
                        </w:rPr>
                      </w:pPr>
                    </w:p>
                    <w:p w14:paraId="0312483E" w14:textId="77777777" w:rsidR="0058056D" w:rsidRDefault="0058056D">
                      <w:pPr>
                        <w:ind w:left="1440" w:right="1440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20"/>
                          <w:szCs w:val="20"/>
                        </w:rPr>
                      </w:pPr>
                    </w:p>
                    <w:p w14:paraId="6F6A1CDB" w14:textId="77777777" w:rsidR="0058056D" w:rsidRDefault="0058056D">
                      <w:pPr>
                        <w:ind w:left="1440" w:right="1440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20"/>
                          <w:szCs w:val="20"/>
                        </w:rPr>
                      </w:pPr>
                    </w:p>
                    <w:p w14:paraId="54E1EF73" w14:textId="77777777" w:rsidR="0058056D" w:rsidRDefault="0058056D">
                      <w:pPr>
                        <w:ind w:left="1440" w:right="1440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20"/>
                          <w:szCs w:val="20"/>
                        </w:rPr>
                      </w:pPr>
                    </w:p>
                    <w:p w14:paraId="7AAC034A" w14:textId="77777777" w:rsidR="0058056D" w:rsidRDefault="0058056D">
                      <w:pPr>
                        <w:ind w:left="1440" w:right="1440"/>
                        <w:jc w:val="center"/>
                        <w:rPr>
                          <w:rFonts w:ascii="Calibri" w:hAnsi="Calibri" w:cs="Calibri"/>
                          <w:color w:val="FFFFFF" w:themeColor="background1"/>
                          <w:sz w:val="20"/>
                          <w:szCs w:val="20"/>
                        </w:rPr>
                      </w:pPr>
                    </w:p>
                    <w:p w14:paraId="34071908" w14:textId="77777777" w:rsidR="0058056D" w:rsidRDefault="0058056D">
                      <w:pPr>
                        <w:ind w:right="1440"/>
                        <w:rPr>
                          <w:rFonts w:ascii="Calibri" w:hAnsi="Calibri" w:cs="Calibri"/>
                          <w:color w:val="FFFFFF" w:themeColor="background1"/>
                          <w:sz w:val="20"/>
                          <w:szCs w:val="20"/>
                        </w:rPr>
                      </w:pPr>
                    </w:p>
                    <w:p w14:paraId="1B880261" w14:textId="77777777" w:rsidR="0058056D" w:rsidRDefault="0058056D">
                      <w:pPr>
                        <w:jc w:val="center"/>
                      </w:pPr>
                    </w:p>
                    <w:p w14:paraId="4BD00566" w14:textId="77777777" w:rsidR="0058056D" w:rsidRDefault="0058056D">
                      <w:pPr>
                        <w:jc w:val="center"/>
                      </w:pPr>
                    </w:p>
                    <w:p w14:paraId="066C02CF" w14:textId="77777777" w:rsidR="0058056D" w:rsidRDefault="0058056D">
                      <w:pPr>
                        <w:jc w:val="center"/>
                      </w:pPr>
                    </w:p>
                    <w:p w14:paraId="78B47020" w14:textId="77777777" w:rsidR="0058056D" w:rsidRDefault="0058056D">
                      <w:pPr>
                        <w:jc w:val="center"/>
                      </w:pPr>
                    </w:p>
                    <w:p w14:paraId="3D3E6CEB" w14:textId="77777777" w:rsidR="0058056D" w:rsidRDefault="0058056D">
                      <w:pPr>
                        <w:jc w:val="center"/>
                      </w:pPr>
                    </w:p>
                  </w:txbxContent>
                </v:textbox>
                <w10:wrap anchorx="page" anchory="page"/>
              </v:rect>
            </w:pict>
          </mc:Fallback>
        </mc:AlternateContent>
      </w:r>
    </w:p>
    <w:p w14:paraId="1BB62271" w14:textId="77777777" w:rsidR="0058056D" w:rsidRDefault="0058056D">
      <w:pPr>
        <w:rPr>
          <w:rFonts w:ascii="Calibri" w:hAnsi="Calibri" w:cs="Calibri"/>
          <w:sz w:val="10"/>
          <w:szCs w:val="10"/>
        </w:rPr>
      </w:pPr>
    </w:p>
    <w:tbl>
      <w:tblPr>
        <w:tblStyle w:val="TableGrid"/>
        <w:tblW w:w="10782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3541"/>
        <w:gridCol w:w="7241"/>
      </w:tblGrid>
      <w:tr w:rsidR="0058056D" w14:paraId="73A0E67A" w14:textId="77777777" w:rsidTr="00E83525">
        <w:trPr>
          <w:trHeight w:val="504"/>
        </w:trPr>
        <w:tc>
          <w:tcPr>
            <w:tcW w:w="10782" w:type="dxa"/>
            <w:gridSpan w:val="2"/>
            <w:shd w:val="clear" w:color="auto" w:fill="14558F"/>
            <w:vAlign w:val="center"/>
          </w:tcPr>
          <w:p w14:paraId="35540718" w14:textId="46105769" w:rsidR="0058056D" w:rsidRDefault="002B76DA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  <w:bookmarkStart w:id="0" w:name="_Hlk202269655"/>
            <w: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  <w:t>Company Details</w:t>
            </w:r>
          </w:p>
        </w:tc>
      </w:tr>
      <w:tr w:rsidR="0058056D" w14:paraId="177C28C3" w14:textId="77777777" w:rsidTr="00102CD0">
        <w:trPr>
          <w:trHeight w:val="504"/>
        </w:trPr>
        <w:tc>
          <w:tcPr>
            <w:tcW w:w="3541" w:type="dxa"/>
            <w:shd w:val="clear" w:color="auto" w:fill="E7EEF4"/>
            <w:vAlign w:val="center"/>
          </w:tcPr>
          <w:p w14:paraId="7EB6D073" w14:textId="00DAB2EE" w:rsidR="0058056D" w:rsidRDefault="00D600B0" w:rsidP="055FF106">
            <w:pPr>
              <w:rPr>
                <w:rFonts w:ascii="Calibri" w:hAnsi="Calibri" w:cs="Calibri"/>
                <w:b/>
                <w:bCs/>
              </w:rPr>
            </w:pPr>
            <w:r w:rsidRPr="055FF106">
              <w:rPr>
                <w:rFonts w:ascii="Calibri" w:hAnsi="Calibri" w:cs="Calibri"/>
                <w:b/>
                <w:bCs/>
              </w:rPr>
              <w:t>Eligible Theater Company</w:t>
            </w:r>
            <w:r w:rsidR="68E814D3" w:rsidRPr="055FF106">
              <w:rPr>
                <w:rFonts w:ascii="Calibri" w:hAnsi="Calibri" w:cs="Calibri"/>
                <w:b/>
                <w:bCs/>
              </w:rPr>
              <w:t xml:space="preserve"> Name (Recipient)</w:t>
            </w:r>
          </w:p>
        </w:tc>
        <w:tc>
          <w:tcPr>
            <w:tcW w:w="7241" w:type="dxa"/>
            <w:vAlign w:val="center"/>
          </w:tcPr>
          <w:p w14:paraId="4667CEFA" w14:textId="560A15C9" w:rsidR="0058056D" w:rsidRDefault="0058056D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bookmarkEnd w:id="0"/>
    </w:tbl>
    <w:p w14:paraId="16B86ED4" w14:textId="77777777" w:rsidR="0058056D" w:rsidRDefault="0058056D">
      <w:pPr>
        <w:rPr>
          <w:rFonts w:ascii="Calibri" w:hAnsi="Calibri" w:cs="Calibri"/>
        </w:rPr>
      </w:pPr>
    </w:p>
    <w:tbl>
      <w:tblPr>
        <w:tblStyle w:val="TableGrid"/>
        <w:tblW w:w="10777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3577"/>
        <w:gridCol w:w="7200"/>
      </w:tblGrid>
      <w:tr w:rsidR="0058056D" w14:paraId="28E7693F" w14:textId="77777777" w:rsidTr="00E83525">
        <w:trPr>
          <w:trHeight w:val="504"/>
        </w:trPr>
        <w:tc>
          <w:tcPr>
            <w:tcW w:w="10777" w:type="dxa"/>
            <w:gridSpan w:val="2"/>
            <w:shd w:val="clear" w:color="auto" w:fill="14558F"/>
            <w:vAlign w:val="center"/>
          </w:tcPr>
          <w:p w14:paraId="3C808126" w14:textId="4AC766D5" w:rsidR="0058056D" w:rsidRDefault="00714313">
            <w:pPr>
              <w:rPr>
                <w:rFonts w:ascii="Calibri" w:hAnsi="Calibri" w:cs="Calibri"/>
                <w:bCs/>
                <w:sz w:val="32"/>
                <w:szCs w:val="32"/>
              </w:rPr>
            </w:pPr>
            <w:bookmarkStart w:id="1" w:name="_Hlk199761967"/>
            <w:bookmarkStart w:id="2" w:name="_Hlk199761985"/>
            <w: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  <w:t>Production Details</w:t>
            </w:r>
            <w:r w:rsidR="009575EA"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  <w:t xml:space="preserve"> </w:t>
            </w:r>
          </w:p>
        </w:tc>
      </w:tr>
      <w:bookmarkEnd w:id="1"/>
      <w:tr w:rsidR="0058056D" w14:paraId="02D4B073" w14:textId="77777777" w:rsidTr="003C64A0">
        <w:trPr>
          <w:trHeight w:val="504"/>
        </w:trPr>
        <w:tc>
          <w:tcPr>
            <w:tcW w:w="3577" w:type="dxa"/>
            <w:shd w:val="clear" w:color="auto" w:fill="E7EEF4"/>
            <w:vAlign w:val="center"/>
          </w:tcPr>
          <w:p w14:paraId="50BD5294" w14:textId="1EBB72AE" w:rsidR="0058056D" w:rsidRDefault="00714313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Live Theater Production Name</w:t>
            </w:r>
          </w:p>
        </w:tc>
        <w:tc>
          <w:tcPr>
            <w:tcW w:w="7200" w:type="dxa"/>
            <w:vAlign w:val="center"/>
          </w:tcPr>
          <w:p w14:paraId="0A15D68E" w14:textId="182B3290" w:rsidR="0058056D" w:rsidRDefault="0058056D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1D66BF" w14:paraId="78144B23" w14:textId="77777777" w:rsidTr="003C64A0">
        <w:trPr>
          <w:trHeight w:val="504"/>
        </w:trPr>
        <w:tc>
          <w:tcPr>
            <w:tcW w:w="3577" w:type="dxa"/>
            <w:shd w:val="clear" w:color="auto" w:fill="E7EEF4"/>
            <w:vAlign w:val="center"/>
          </w:tcPr>
          <w:p w14:paraId="5DFE5CDA" w14:textId="644656AC" w:rsidR="001D66BF" w:rsidRDefault="001D66BF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Total Tickets Sold</w:t>
            </w:r>
          </w:p>
        </w:tc>
        <w:tc>
          <w:tcPr>
            <w:tcW w:w="7200" w:type="dxa"/>
            <w:vAlign w:val="center"/>
          </w:tcPr>
          <w:p w14:paraId="023CF875" w14:textId="77777777" w:rsidR="001D66BF" w:rsidRDefault="001D66BF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AC753E" w14:paraId="52668D11" w14:textId="77777777" w:rsidTr="003C64A0">
        <w:trPr>
          <w:trHeight w:val="504"/>
        </w:trPr>
        <w:tc>
          <w:tcPr>
            <w:tcW w:w="3577" w:type="dxa"/>
            <w:shd w:val="clear" w:color="auto" w:fill="E7EEF4"/>
            <w:vAlign w:val="center"/>
          </w:tcPr>
          <w:p w14:paraId="40B726E3" w14:textId="655BF18A" w:rsidR="00AC753E" w:rsidRDefault="00AC753E" w:rsidP="00D656B5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Ticket Sales (</w:t>
            </w:r>
            <w:r w:rsidRPr="00AC753E">
              <w:rPr>
                <w:rFonts w:ascii="Calibri" w:hAnsi="Calibri" w:cs="Calibri"/>
                <w:b/>
              </w:rPr>
              <w:t xml:space="preserve">Total </w:t>
            </w:r>
            <w:r w:rsidR="00D06BA5">
              <w:rPr>
                <w:rFonts w:ascii="Calibri" w:hAnsi="Calibri" w:cs="Calibri"/>
                <w:b/>
              </w:rPr>
              <w:t>Gross Sales</w:t>
            </w:r>
            <w:r>
              <w:rPr>
                <w:rFonts w:ascii="Calibri" w:hAnsi="Calibri" w:cs="Calibri"/>
                <w:b/>
              </w:rPr>
              <w:t>)</w:t>
            </w:r>
          </w:p>
        </w:tc>
        <w:tc>
          <w:tcPr>
            <w:tcW w:w="7200" w:type="dxa"/>
            <w:vAlign w:val="center"/>
          </w:tcPr>
          <w:p w14:paraId="4D5BB61E" w14:textId="7370CFF1" w:rsidR="00AC753E" w:rsidRDefault="00AC753E" w:rsidP="00D656B5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tr w:rsidR="00072A41" w14:paraId="322392CA" w14:textId="77777777" w:rsidTr="003C64A0">
        <w:trPr>
          <w:trHeight w:val="504"/>
        </w:trPr>
        <w:tc>
          <w:tcPr>
            <w:tcW w:w="3577" w:type="dxa"/>
            <w:shd w:val="clear" w:color="auto" w:fill="E7EEF4"/>
            <w:vAlign w:val="center"/>
          </w:tcPr>
          <w:p w14:paraId="35CB0CEB" w14:textId="4141C45E" w:rsidR="00072A41" w:rsidRDefault="00072A41" w:rsidP="00D656B5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Average Ticket Price</w:t>
            </w:r>
          </w:p>
        </w:tc>
        <w:tc>
          <w:tcPr>
            <w:tcW w:w="7200" w:type="dxa"/>
            <w:vAlign w:val="center"/>
          </w:tcPr>
          <w:p w14:paraId="49BB511D" w14:textId="0746F095" w:rsidR="00C44F00" w:rsidRDefault="00072A41" w:rsidP="00D656B5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tr w:rsidR="001D66BF" w14:paraId="299A9362" w14:textId="77777777" w:rsidTr="00102CD0">
        <w:trPr>
          <w:trHeight w:val="504"/>
        </w:trPr>
        <w:tc>
          <w:tcPr>
            <w:tcW w:w="3577" w:type="dxa"/>
            <w:shd w:val="clear" w:color="auto" w:fill="E7EEF4"/>
            <w:vAlign w:val="center"/>
          </w:tcPr>
          <w:p w14:paraId="40AFF6E3" w14:textId="61357025" w:rsidR="001D66BF" w:rsidRDefault="004B0AB6" w:rsidP="00D656B5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Total Sales Tax Generated from Ticket Sales</w:t>
            </w:r>
          </w:p>
        </w:tc>
        <w:tc>
          <w:tcPr>
            <w:tcW w:w="7200" w:type="dxa"/>
            <w:vAlign w:val="center"/>
          </w:tcPr>
          <w:p w14:paraId="399F26A6" w14:textId="417932C4" w:rsidR="001D66BF" w:rsidRDefault="004B0AB6" w:rsidP="00D656B5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tr w:rsidR="00BF3206" w14:paraId="31D9F529" w14:textId="77777777" w:rsidTr="00102CD0">
        <w:trPr>
          <w:trHeight w:val="504"/>
        </w:trPr>
        <w:tc>
          <w:tcPr>
            <w:tcW w:w="3577" w:type="dxa"/>
            <w:shd w:val="clear" w:color="auto" w:fill="E7EEF4"/>
            <w:vAlign w:val="center"/>
          </w:tcPr>
          <w:p w14:paraId="0ED4304F" w14:textId="5996113E" w:rsidR="00BF3206" w:rsidRDefault="00BF3206" w:rsidP="00BF3206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Total Number of Performances</w:t>
            </w:r>
            <w:r w:rsidR="003F2C11">
              <w:rPr>
                <w:rFonts w:ascii="Calibri" w:hAnsi="Calibri" w:cs="Calibri"/>
                <w:b/>
              </w:rPr>
              <w:t xml:space="preserve"> </w:t>
            </w:r>
          </w:p>
        </w:tc>
        <w:tc>
          <w:tcPr>
            <w:tcW w:w="7200" w:type="dxa"/>
            <w:vAlign w:val="center"/>
          </w:tcPr>
          <w:p w14:paraId="7D4DEF15" w14:textId="77777777" w:rsidR="00BF3206" w:rsidRDefault="00BF3206" w:rsidP="00BF3206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bookmarkEnd w:id="2"/>
    </w:tbl>
    <w:p w14:paraId="0D56E3D9" w14:textId="77777777" w:rsidR="0058056D" w:rsidRDefault="0058056D">
      <w:pPr>
        <w:rPr>
          <w:rFonts w:ascii="Calibri" w:hAnsi="Calibri" w:cs="Calibri"/>
          <w:b/>
          <w:bCs/>
          <w:sz w:val="10"/>
          <w:szCs w:val="10"/>
        </w:rPr>
      </w:pPr>
    </w:p>
    <w:tbl>
      <w:tblPr>
        <w:tblStyle w:val="TableGrid"/>
        <w:tblW w:w="10770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5197"/>
        <w:gridCol w:w="5573"/>
      </w:tblGrid>
      <w:tr w:rsidR="0037240A" w14:paraId="6B0E6493" w14:textId="77777777" w:rsidTr="00102CD0">
        <w:trPr>
          <w:trHeight w:val="504"/>
        </w:trPr>
        <w:tc>
          <w:tcPr>
            <w:tcW w:w="10770" w:type="dxa"/>
            <w:gridSpan w:val="2"/>
            <w:shd w:val="clear" w:color="auto" w:fill="E7EEF4"/>
            <w:vAlign w:val="center"/>
          </w:tcPr>
          <w:p w14:paraId="057EC313" w14:textId="15AAEEC1" w:rsidR="0037240A" w:rsidRDefault="0037240A" w:rsidP="00CA2E34">
            <w:pPr>
              <w:rPr>
                <w:rFonts w:ascii="Calibri" w:hAnsi="Calibri" w:cs="Calibri"/>
                <w:bCs/>
              </w:rPr>
            </w:pPr>
            <w:bookmarkStart w:id="3" w:name="_Hlk199761011"/>
            <w:r>
              <w:rPr>
                <w:rFonts w:ascii="Calibri" w:hAnsi="Calibri" w:cs="Calibri"/>
                <w:b/>
              </w:rPr>
              <w:t>Performance Dates</w:t>
            </w:r>
            <w:r w:rsidR="009575EA">
              <w:rPr>
                <w:rFonts w:ascii="Calibri" w:hAnsi="Calibri" w:cs="Calibri"/>
                <w:b/>
              </w:rPr>
              <w:t xml:space="preserve"> </w:t>
            </w:r>
          </w:p>
        </w:tc>
      </w:tr>
      <w:tr w:rsidR="0037240A" w14:paraId="54D6B77B" w14:textId="77777777" w:rsidTr="00102CD0">
        <w:trPr>
          <w:trHeight w:val="504"/>
        </w:trPr>
        <w:tc>
          <w:tcPr>
            <w:tcW w:w="5197" w:type="dxa"/>
            <w:shd w:val="clear" w:color="auto" w:fill="F2F2F2" w:themeFill="background1" w:themeFillShade="F2"/>
            <w:vAlign w:val="center"/>
          </w:tcPr>
          <w:p w14:paraId="22354FD8" w14:textId="77777777" w:rsidR="0037240A" w:rsidRDefault="0037240A" w:rsidP="00CA2E34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Start Date</w:t>
            </w:r>
          </w:p>
        </w:tc>
        <w:tc>
          <w:tcPr>
            <w:tcW w:w="5573" w:type="dxa"/>
            <w:shd w:val="clear" w:color="auto" w:fill="F2F2F2" w:themeFill="background1" w:themeFillShade="F2"/>
            <w:vAlign w:val="center"/>
          </w:tcPr>
          <w:p w14:paraId="7244CF6F" w14:textId="77777777" w:rsidR="0037240A" w:rsidRDefault="0037240A" w:rsidP="00CA2E34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End Date</w:t>
            </w:r>
          </w:p>
        </w:tc>
      </w:tr>
      <w:tr w:rsidR="0037240A" w14:paraId="597911B5" w14:textId="77777777" w:rsidTr="00102CD0">
        <w:trPr>
          <w:trHeight w:val="504"/>
        </w:trPr>
        <w:sdt>
          <w:sdtPr>
            <w:rPr>
              <w:rFonts w:ascii="Calibri" w:hAnsi="Calibri" w:cs="Calibri"/>
              <w:bCs/>
            </w:rPr>
            <w:id w:val="2085872164"/>
            <w:placeholder>
              <w:docPart w:val="1FE511B6F68348E29E2706EE5FBD3CE0"/>
            </w:placeholder>
            <w:showingPlcHdr/>
            <w:date>
              <w:dateFormat w:val="M/d/yyyy"/>
              <w:lid w:val="en-US"/>
              <w:storeMappedDataAs w:val="dateTime"/>
              <w:calendar w:val="gregorian"/>
            </w:date>
          </w:sdtPr>
          <w:sdtEndPr/>
          <w:sdtContent>
            <w:tc>
              <w:tcPr>
                <w:tcW w:w="5197" w:type="dxa"/>
                <w:vAlign w:val="center"/>
              </w:tcPr>
              <w:p w14:paraId="4C49C1B9" w14:textId="77777777" w:rsidR="0037240A" w:rsidRDefault="0037240A" w:rsidP="00CA2E34">
                <w:pPr>
                  <w:rPr>
                    <w:rFonts w:ascii="Calibri" w:hAnsi="Calibri" w:cs="Calibri"/>
                    <w:bCs/>
                  </w:rPr>
                </w:pPr>
                <w:r w:rsidRPr="00551F17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Calibri" w:hAnsi="Calibri" w:cs="Calibri"/>
              <w:bCs/>
            </w:rPr>
            <w:id w:val="1149555774"/>
            <w:placeholder>
              <w:docPart w:val="1FE511B6F68348E29E2706EE5FBD3CE0"/>
            </w:placeholder>
            <w:showingPlcHdr/>
            <w:date>
              <w:dateFormat w:val="M/d/yyyy"/>
              <w:lid w:val="en-US"/>
              <w:storeMappedDataAs w:val="dateTime"/>
              <w:calendar w:val="gregorian"/>
            </w:date>
          </w:sdtPr>
          <w:sdtEndPr/>
          <w:sdtContent>
            <w:tc>
              <w:tcPr>
                <w:tcW w:w="5573" w:type="dxa"/>
                <w:vAlign w:val="center"/>
              </w:tcPr>
              <w:p w14:paraId="4499C075" w14:textId="77777777" w:rsidR="0037240A" w:rsidRDefault="0037240A" w:rsidP="00CA2E34">
                <w:pPr>
                  <w:rPr>
                    <w:rFonts w:ascii="Calibri" w:hAnsi="Calibri" w:cs="Calibri"/>
                    <w:bCs/>
                  </w:rPr>
                </w:pPr>
                <w:r w:rsidRPr="00551F17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  <w:bookmarkEnd w:id="3"/>
    </w:tbl>
    <w:p w14:paraId="3736EB9A" w14:textId="77777777" w:rsidR="0037240A" w:rsidRDefault="0037240A">
      <w:pPr>
        <w:rPr>
          <w:rFonts w:ascii="Calibri" w:hAnsi="Calibri" w:cs="Calibri"/>
          <w:b/>
          <w:bCs/>
          <w:sz w:val="10"/>
          <w:szCs w:val="10"/>
        </w:rPr>
      </w:pPr>
    </w:p>
    <w:tbl>
      <w:tblPr>
        <w:tblStyle w:val="TableGrid"/>
        <w:tblW w:w="10770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5197"/>
        <w:gridCol w:w="5573"/>
      </w:tblGrid>
      <w:tr w:rsidR="00111F09" w14:paraId="30DA7C1A" w14:textId="77777777" w:rsidTr="00102CD0">
        <w:trPr>
          <w:trHeight w:val="504"/>
        </w:trPr>
        <w:tc>
          <w:tcPr>
            <w:tcW w:w="10770" w:type="dxa"/>
            <w:gridSpan w:val="2"/>
            <w:shd w:val="clear" w:color="auto" w:fill="E7EEF4"/>
            <w:vAlign w:val="center"/>
          </w:tcPr>
          <w:p w14:paraId="3089C86B" w14:textId="0B4FA088" w:rsidR="00111F09" w:rsidRDefault="00111F09" w:rsidP="00CA2E34">
            <w:pPr>
              <w:rPr>
                <w:rFonts w:ascii="Calibri" w:hAnsi="Calibri" w:cs="Calibri"/>
                <w:bCs/>
              </w:rPr>
            </w:pPr>
            <w:r>
              <w:rPr>
                <w:rFonts w:ascii="Calibri" w:hAnsi="Calibri" w:cs="Calibri"/>
                <w:b/>
              </w:rPr>
              <w:t>Concession and Merchandise Sales</w:t>
            </w:r>
          </w:p>
        </w:tc>
      </w:tr>
      <w:tr w:rsidR="00111F09" w14:paraId="5FB1099D" w14:textId="77777777" w:rsidTr="00102CD0">
        <w:trPr>
          <w:trHeight w:val="504"/>
        </w:trPr>
        <w:tc>
          <w:tcPr>
            <w:tcW w:w="5197" w:type="dxa"/>
            <w:shd w:val="clear" w:color="auto" w:fill="F2F2F2" w:themeFill="background1" w:themeFillShade="F2"/>
            <w:vAlign w:val="center"/>
          </w:tcPr>
          <w:p w14:paraId="48D7B302" w14:textId="105CED78" w:rsidR="00111F09" w:rsidRDefault="00707F30" w:rsidP="00CA2E34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Total Sales</w:t>
            </w:r>
          </w:p>
        </w:tc>
        <w:tc>
          <w:tcPr>
            <w:tcW w:w="5573" w:type="dxa"/>
            <w:shd w:val="clear" w:color="auto" w:fill="F2F2F2" w:themeFill="background1" w:themeFillShade="F2"/>
            <w:vAlign w:val="center"/>
          </w:tcPr>
          <w:p w14:paraId="15FB2B19" w14:textId="3C3D3A16" w:rsidR="00111F09" w:rsidRDefault="00707F30" w:rsidP="00CA2E34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Associated Sales Tax</w:t>
            </w:r>
          </w:p>
        </w:tc>
      </w:tr>
      <w:tr w:rsidR="00111F09" w14:paraId="599E15E6" w14:textId="77777777" w:rsidTr="00102CD0">
        <w:trPr>
          <w:trHeight w:val="504"/>
        </w:trPr>
        <w:tc>
          <w:tcPr>
            <w:tcW w:w="5197" w:type="dxa"/>
            <w:vAlign w:val="center"/>
          </w:tcPr>
          <w:p w14:paraId="25CABA55" w14:textId="14DDE8DA" w:rsidR="00111F09" w:rsidRDefault="00707F30" w:rsidP="00CA2E34">
            <w:pPr>
              <w:rPr>
                <w:rFonts w:ascii="Calibri" w:hAnsi="Calibri" w:cs="Calibri"/>
                <w:bCs/>
              </w:rPr>
            </w:pPr>
            <w:r>
              <w:rPr>
                <w:rFonts w:ascii="Calibri" w:hAnsi="Calibri" w:cs="Calibri"/>
                <w:bCs/>
              </w:rPr>
              <w:t>$</w:t>
            </w:r>
          </w:p>
        </w:tc>
        <w:tc>
          <w:tcPr>
            <w:tcW w:w="5573" w:type="dxa"/>
            <w:vAlign w:val="center"/>
          </w:tcPr>
          <w:p w14:paraId="6D5B10BD" w14:textId="203AA985" w:rsidR="00111F09" w:rsidRDefault="00707F30" w:rsidP="00CA2E34">
            <w:pPr>
              <w:rPr>
                <w:rFonts w:ascii="Calibri" w:hAnsi="Calibri" w:cs="Calibri"/>
                <w:bCs/>
              </w:rPr>
            </w:pPr>
            <w:r>
              <w:rPr>
                <w:rFonts w:ascii="Calibri" w:hAnsi="Calibri" w:cs="Calibri"/>
                <w:bCs/>
              </w:rPr>
              <w:t>$</w:t>
            </w:r>
          </w:p>
        </w:tc>
      </w:tr>
    </w:tbl>
    <w:p w14:paraId="3AF167DC" w14:textId="0EDBFB2A" w:rsidR="00892B69" w:rsidRDefault="00892B69">
      <w:pPr>
        <w:rPr>
          <w:rFonts w:ascii="Calibri" w:hAnsi="Calibri" w:cs="Calibri"/>
          <w:b/>
          <w:bCs/>
        </w:rPr>
      </w:pPr>
    </w:p>
    <w:tbl>
      <w:tblPr>
        <w:tblStyle w:val="TableGrid"/>
        <w:tblW w:w="10770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4657"/>
        <w:gridCol w:w="6113"/>
      </w:tblGrid>
      <w:tr w:rsidR="00892D49" w14:paraId="16D750FC" w14:textId="77777777" w:rsidTr="00102CD0">
        <w:trPr>
          <w:trHeight w:val="504"/>
        </w:trPr>
        <w:tc>
          <w:tcPr>
            <w:tcW w:w="10770" w:type="dxa"/>
            <w:gridSpan w:val="2"/>
            <w:shd w:val="clear" w:color="auto" w:fill="14558F"/>
            <w:vAlign w:val="center"/>
          </w:tcPr>
          <w:p w14:paraId="0D913628" w14:textId="2D7AD6AA" w:rsidR="00892D49" w:rsidRDefault="2CD9674F" w:rsidP="03F07998">
            <w:pPr>
              <w:rPr>
                <w:rFonts w:ascii="Calibri" w:hAnsi="Calibri" w:cs="Calibri"/>
                <w:sz w:val="32"/>
                <w:szCs w:val="32"/>
              </w:rPr>
            </w:pPr>
            <w:r w:rsidRPr="03F07998"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>Production Expenses</w:t>
            </w:r>
          </w:p>
        </w:tc>
      </w:tr>
      <w:tr w:rsidR="0058056D" w14:paraId="60A48C32" w14:textId="77777777" w:rsidTr="00102CD0">
        <w:trPr>
          <w:trHeight w:val="504"/>
        </w:trPr>
        <w:tc>
          <w:tcPr>
            <w:tcW w:w="4657" w:type="dxa"/>
            <w:shd w:val="clear" w:color="auto" w:fill="E7EEF4"/>
            <w:vAlign w:val="center"/>
          </w:tcPr>
          <w:p w14:paraId="2AC8C616" w14:textId="77777777" w:rsidR="0058056D" w:rsidRDefault="00021C18">
            <w:pPr>
              <w:rPr>
                <w:rFonts w:ascii="Calibri" w:hAnsi="Calibri" w:cs="Calibri"/>
                <w:b/>
              </w:rPr>
            </w:pPr>
            <w:r w:rsidRPr="00021C18">
              <w:rPr>
                <w:rFonts w:ascii="Calibri" w:hAnsi="Calibri" w:cs="Calibri"/>
                <w:b/>
              </w:rPr>
              <w:t xml:space="preserve">Describe any spending on local businesses or vendors located in the municipality where production takes place (e.g. local vendor services such as catering, printing; lodging; </w:t>
            </w:r>
            <w:proofErr w:type="spellStart"/>
            <w:r w:rsidRPr="00021C18">
              <w:rPr>
                <w:rFonts w:ascii="Calibri" w:hAnsi="Calibri" w:cs="Calibri"/>
                <w:b/>
              </w:rPr>
              <w:t>etc</w:t>
            </w:r>
            <w:proofErr w:type="spellEnd"/>
            <w:r w:rsidRPr="00021C18">
              <w:rPr>
                <w:rFonts w:ascii="Calibri" w:hAnsi="Calibri" w:cs="Calibri"/>
                <w:b/>
              </w:rPr>
              <w:t>….)</w:t>
            </w:r>
          </w:p>
        </w:tc>
        <w:tc>
          <w:tcPr>
            <w:tcW w:w="6113" w:type="dxa"/>
            <w:vAlign w:val="center"/>
          </w:tcPr>
          <w:p w14:paraId="73640F1C" w14:textId="62E6661C" w:rsidR="0058056D" w:rsidRDefault="0058056D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A827A9" w14:paraId="62DA0605" w14:textId="77777777" w:rsidTr="00102CD0">
        <w:trPr>
          <w:trHeight w:val="504"/>
        </w:trPr>
        <w:tc>
          <w:tcPr>
            <w:tcW w:w="4657" w:type="dxa"/>
            <w:shd w:val="clear" w:color="auto" w:fill="E7EEF4"/>
            <w:vAlign w:val="center"/>
          </w:tcPr>
          <w:p w14:paraId="08CCD52D" w14:textId="2158D8B1" w:rsidR="00A827A9" w:rsidRPr="008A718D" w:rsidRDefault="004342D7">
            <w:pPr>
              <w:rPr>
                <w:rFonts w:ascii="Calibri" w:hAnsi="Calibri" w:cs="Calibri"/>
                <w:b/>
              </w:rPr>
            </w:pPr>
            <w:r w:rsidRPr="004342D7">
              <w:rPr>
                <w:rFonts w:ascii="Calibri" w:hAnsi="Calibri" w:cs="Calibri"/>
                <w:b/>
              </w:rPr>
              <w:t>Approximate amount spent:</w:t>
            </w:r>
          </w:p>
        </w:tc>
        <w:tc>
          <w:tcPr>
            <w:tcW w:w="6113" w:type="dxa"/>
            <w:vAlign w:val="center"/>
          </w:tcPr>
          <w:p w14:paraId="351ADE97" w14:textId="687DCAF3" w:rsidR="00A827A9" w:rsidRDefault="004342D7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tr w:rsidR="0058056D" w14:paraId="42D49C3D" w14:textId="77777777" w:rsidTr="00102CD0">
        <w:trPr>
          <w:trHeight w:val="504"/>
        </w:trPr>
        <w:tc>
          <w:tcPr>
            <w:tcW w:w="4657" w:type="dxa"/>
            <w:shd w:val="clear" w:color="auto" w:fill="E7EEF4"/>
            <w:vAlign w:val="center"/>
          </w:tcPr>
          <w:p w14:paraId="23A35114" w14:textId="5C9BD0BE" w:rsidR="0058056D" w:rsidRDefault="4E653D26" w:rsidP="055FF106">
            <w:pPr>
              <w:rPr>
                <w:rFonts w:ascii="Calibri" w:hAnsi="Calibri" w:cs="Calibri"/>
                <w:b/>
                <w:bCs/>
              </w:rPr>
            </w:pPr>
            <w:r w:rsidRPr="055FF106">
              <w:rPr>
                <w:rFonts w:ascii="Calibri" w:hAnsi="Calibri" w:cs="Calibri"/>
                <w:b/>
                <w:bCs/>
              </w:rPr>
              <w:t xml:space="preserve">Describe any </w:t>
            </w:r>
            <w:r w:rsidR="7D52AFF3" w:rsidRPr="055FF106">
              <w:rPr>
                <w:rFonts w:ascii="Calibri" w:hAnsi="Calibri" w:cs="Calibri"/>
                <w:b/>
                <w:bCs/>
              </w:rPr>
              <w:t xml:space="preserve">other </w:t>
            </w:r>
            <w:r w:rsidRPr="055FF106">
              <w:rPr>
                <w:rFonts w:ascii="Calibri" w:hAnsi="Calibri" w:cs="Calibri"/>
                <w:b/>
                <w:bCs/>
              </w:rPr>
              <w:t>spending on businesses or vendors located in the Commonwealth</w:t>
            </w:r>
            <w:r w:rsidR="7B7B8328" w:rsidRPr="055FF106">
              <w:rPr>
                <w:rFonts w:ascii="Calibri" w:hAnsi="Calibri" w:cs="Calibri"/>
                <w:b/>
                <w:bCs/>
              </w:rPr>
              <w:t xml:space="preserve"> (outside of the municipality where the production takes place)</w:t>
            </w:r>
            <w:r w:rsidRPr="055FF106">
              <w:rPr>
                <w:rFonts w:ascii="Calibri" w:hAnsi="Calibri" w:cs="Calibri"/>
                <w:b/>
                <w:bCs/>
              </w:rPr>
              <w:t>:</w:t>
            </w:r>
          </w:p>
        </w:tc>
        <w:tc>
          <w:tcPr>
            <w:tcW w:w="6113" w:type="dxa"/>
            <w:vAlign w:val="center"/>
          </w:tcPr>
          <w:p w14:paraId="4B6A29DB" w14:textId="7E569A4E" w:rsidR="0058056D" w:rsidRDefault="0058056D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4342D7" w14:paraId="4E15FE1A" w14:textId="77777777" w:rsidTr="00102CD0">
        <w:trPr>
          <w:trHeight w:val="504"/>
        </w:trPr>
        <w:tc>
          <w:tcPr>
            <w:tcW w:w="4657" w:type="dxa"/>
            <w:shd w:val="clear" w:color="auto" w:fill="E7EEF4"/>
            <w:vAlign w:val="center"/>
          </w:tcPr>
          <w:p w14:paraId="629166E4" w14:textId="533EF0C3" w:rsidR="004342D7" w:rsidRPr="00160C53" w:rsidRDefault="004342D7" w:rsidP="004342D7">
            <w:pPr>
              <w:rPr>
                <w:rFonts w:ascii="Calibri" w:hAnsi="Calibri" w:cs="Calibri"/>
                <w:b/>
              </w:rPr>
            </w:pPr>
            <w:r w:rsidRPr="004342D7">
              <w:rPr>
                <w:rFonts w:ascii="Calibri" w:hAnsi="Calibri" w:cs="Calibri"/>
                <w:b/>
              </w:rPr>
              <w:t>Approximate amount spent:</w:t>
            </w:r>
          </w:p>
        </w:tc>
        <w:tc>
          <w:tcPr>
            <w:tcW w:w="6113" w:type="dxa"/>
            <w:vAlign w:val="center"/>
          </w:tcPr>
          <w:p w14:paraId="7F251EA8" w14:textId="30A74959" w:rsidR="004342D7" w:rsidRDefault="004342D7" w:rsidP="004342D7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</w:tbl>
    <w:p w14:paraId="5C26DA98" w14:textId="77777777" w:rsidR="00892D49" w:rsidRPr="008419C4" w:rsidRDefault="00892D49" w:rsidP="03F07998">
      <w:pPr>
        <w:rPr>
          <w:rFonts w:ascii="Calibri" w:hAnsi="Calibri" w:cs="Calibri"/>
          <w:b/>
          <w:bCs/>
        </w:rPr>
      </w:pPr>
    </w:p>
    <w:tbl>
      <w:tblPr>
        <w:tblStyle w:val="TableGrid"/>
        <w:tblW w:w="10755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1687"/>
        <w:gridCol w:w="1170"/>
        <w:gridCol w:w="1170"/>
        <w:gridCol w:w="1350"/>
        <w:gridCol w:w="1620"/>
        <w:gridCol w:w="1170"/>
        <w:gridCol w:w="1260"/>
        <w:gridCol w:w="1328"/>
      </w:tblGrid>
      <w:tr w:rsidR="001D6A20" w:rsidRPr="008E39DE" w14:paraId="33FF7F2A" w14:textId="77777777" w:rsidTr="5E334D0E">
        <w:trPr>
          <w:trHeight w:val="504"/>
        </w:trPr>
        <w:tc>
          <w:tcPr>
            <w:tcW w:w="10755" w:type="dxa"/>
            <w:gridSpan w:val="8"/>
            <w:shd w:val="clear" w:color="auto" w:fill="14558F"/>
            <w:vAlign w:val="center"/>
          </w:tcPr>
          <w:p w14:paraId="0A6085F3" w14:textId="55041A8C" w:rsidR="001D6A20" w:rsidRPr="001D6A20" w:rsidRDefault="4530BB92" w:rsidP="5E334D0E">
            <w:pPr>
              <w:spacing w:line="259" w:lineRule="auto"/>
              <w:rPr>
                <w:rFonts w:ascii="Calibri" w:eastAsia="Aptos" w:hAnsi="Calibri" w:cs="Calibri"/>
                <w:b/>
                <w:bCs/>
                <w:sz w:val="32"/>
                <w:szCs w:val="32"/>
              </w:rPr>
            </w:pPr>
            <w:r w:rsidRPr="5E334D0E">
              <w:rPr>
                <w:rFonts w:ascii="Calibri" w:hAnsi="Calibri" w:cs="Calibri"/>
                <w:b/>
                <w:bCs/>
                <w:color w:val="FFFFFF" w:themeColor="background1"/>
                <w:sz w:val="32"/>
                <w:szCs w:val="32"/>
              </w:rPr>
              <w:t xml:space="preserve">Staff </w:t>
            </w:r>
            <w:r w:rsidR="001D6A20" w:rsidRPr="5E334D0E">
              <w:rPr>
                <w:rFonts w:ascii="Calibri" w:hAnsi="Calibri" w:cs="Calibri"/>
                <w:b/>
                <w:bCs/>
                <w:color w:val="FFFFFF" w:themeColor="background1"/>
                <w:sz w:val="32"/>
                <w:szCs w:val="32"/>
              </w:rPr>
              <w:t>Details</w:t>
            </w:r>
          </w:p>
        </w:tc>
      </w:tr>
      <w:tr w:rsidR="001D6A20" w:rsidRPr="008E39DE" w14:paraId="7D133002" w14:textId="77777777" w:rsidTr="5E334D0E">
        <w:trPr>
          <w:trHeight w:val="590"/>
        </w:trPr>
        <w:tc>
          <w:tcPr>
            <w:tcW w:w="1687" w:type="dxa"/>
            <w:shd w:val="clear" w:color="auto" w:fill="F2F2F2" w:themeFill="background1" w:themeFillShade="F2"/>
            <w:vAlign w:val="center"/>
          </w:tcPr>
          <w:p w14:paraId="6BBE3776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shd w:val="clear" w:color="auto" w:fill="F2F2F2" w:themeFill="background1" w:themeFillShade="F2"/>
            <w:vAlign w:val="center"/>
          </w:tcPr>
          <w:p w14:paraId="7B629576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  <w:bCs/>
              </w:rPr>
            </w:pPr>
            <w:r w:rsidRPr="008E39DE">
              <w:rPr>
                <w:rFonts w:ascii="Calibri" w:eastAsia="Aptos" w:hAnsi="Calibri" w:cs="Calibri"/>
                <w:b/>
                <w:bCs/>
              </w:rPr>
              <w:t xml:space="preserve">Total </w:t>
            </w:r>
            <w:proofErr w:type="gramStart"/>
            <w:r w:rsidRPr="008E39DE">
              <w:rPr>
                <w:rFonts w:ascii="Calibri" w:eastAsia="Aptos" w:hAnsi="Calibri" w:cs="Calibri"/>
                <w:b/>
                <w:bCs/>
              </w:rPr>
              <w:t>Jobs (#</w:t>
            </w:r>
            <w:proofErr w:type="gramEnd"/>
            <w:r w:rsidRPr="008E39DE">
              <w:rPr>
                <w:rFonts w:ascii="Calibri" w:eastAsia="Aptos" w:hAnsi="Calibri" w:cs="Calibri"/>
                <w:b/>
                <w:bCs/>
              </w:rPr>
              <w:t>)</w:t>
            </w:r>
          </w:p>
        </w:tc>
        <w:tc>
          <w:tcPr>
            <w:tcW w:w="1170" w:type="dxa"/>
            <w:shd w:val="clear" w:color="auto" w:fill="F2F2F2" w:themeFill="background1" w:themeFillShade="F2"/>
            <w:vAlign w:val="center"/>
          </w:tcPr>
          <w:p w14:paraId="100CC9C7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  <w:bCs/>
              </w:rPr>
            </w:pPr>
            <w:r w:rsidRPr="008E39DE">
              <w:rPr>
                <w:rFonts w:ascii="Calibri" w:eastAsia="Aptos" w:hAnsi="Calibri" w:cs="Calibri"/>
                <w:b/>
                <w:bCs/>
              </w:rPr>
              <w:t xml:space="preserve">MA Resident </w:t>
            </w:r>
            <w:proofErr w:type="gramStart"/>
            <w:r w:rsidRPr="008E39DE">
              <w:rPr>
                <w:rFonts w:ascii="Calibri" w:eastAsia="Aptos" w:hAnsi="Calibri" w:cs="Calibri"/>
                <w:b/>
                <w:bCs/>
              </w:rPr>
              <w:t>Jobs (#</w:t>
            </w:r>
            <w:proofErr w:type="gramEnd"/>
            <w:r w:rsidRPr="008E39DE">
              <w:rPr>
                <w:rFonts w:ascii="Calibri" w:eastAsia="Aptos" w:hAnsi="Calibri" w:cs="Calibri"/>
                <w:b/>
                <w:bCs/>
              </w:rPr>
              <w:t>)</w:t>
            </w:r>
          </w:p>
        </w:tc>
        <w:tc>
          <w:tcPr>
            <w:tcW w:w="1350" w:type="dxa"/>
            <w:shd w:val="clear" w:color="auto" w:fill="F2F2F2" w:themeFill="background1" w:themeFillShade="F2"/>
            <w:vAlign w:val="center"/>
          </w:tcPr>
          <w:p w14:paraId="55A59F26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  <w:bCs/>
              </w:rPr>
            </w:pPr>
            <w:r w:rsidRPr="008E39DE">
              <w:rPr>
                <w:rFonts w:ascii="Calibri" w:eastAsia="Aptos" w:hAnsi="Calibri" w:cs="Calibri"/>
                <w:b/>
                <w:bCs/>
              </w:rPr>
              <w:t xml:space="preserve">Non-resident </w:t>
            </w:r>
            <w:proofErr w:type="gramStart"/>
            <w:r w:rsidRPr="008E39DE">
              <w:rPr>
                <w:rFonts w:ascii="Calibri" w:eastAsia="Aptos" w:hAnsi="Calibri" w:cs="Calibri"/>
                <w:b/>
                <w:bCs/>
              </w:rPr>
              <w:t>Jobs (#</w:t>
            </w:r>
            <w:proofErr w:type="gramEnd"/>
            <w:r w:rsidRPr="008E39DE">
              <w:rPr>
                <w:rFonts w:ascii="Calibri" w:eastAsia="Aptos" w:hAnsi="Calibri" w:cs="Calibri"/>
                <w:b/>
                <w:bCs/>
              </w:rPr>
              <w:t>)</w:t>
            </w:r>
          </w:p>
        </w:tc>
        <w:tc>
          <w:tcPr>
            <w:tcW w:w="1620" w:type="dxa"/>
            <w:shd w:val="clear" w:color="auto" w:fill="F2F2F2" w:themeFill="background1" w:themeFillShade="F2"/>
            <w:vAlign w:val="center"/>
          </w:tcPr>
          <w:p w14:paraId="4DD75610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  <w:bCs/>
              </w:rPr>
            </w:pPr>
            <w:r w:rsidRPr="008E39DE">
              <w:rPr>
                <w:rFonts w:ascii="Calibri" w:eastAsia="Aptos" w:hAnsi="Calibri" w:cs="Calibri"/>
                <w:b/>
                <w:bCs/>
              </w:rPr>
              <w:t xml:space="preserve">Average Duration of Employment </w:t>
            </w:r>
          </w:p>
        </w:tc>
        <w:tc>
          <w:tcPr>
            <w:tcW w:w="1170" w:type="dxa"/>
            <w:shd w:val="clear" w:color="auto" w:fill="F2F2F2" w:themeFill="background1" w:themeFillShade="F2"/>
            <w:vAlign w:val="center"/>
          </w:tcPr>
          <w:p w14:paraId="590D74CF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  <w:bCs/>
              </w:rPr>
            </w:pPr>
            <w:r w:rsidRPr="008E39DE">
              <w:rPr>
                <w:rFonts w:ascii="Calibri" w:eastAsia="Aptos" w:hAnsi="Calibri" w:cs="Calibri"/>
                <w:b/>
                <w:bCs/>
              </w:rPr>
              <w:t>Average Wage ($)</w:t>
            </w:r>
          </w:p>
        </w:tc>
        <w:tc>
          <w:tcPr>
            <w:tcW w:w="1260" w:type="dxa"/>
            <w:shd w:val="clear" w:color="auto" w:fill="F2F2F2" w:themeFill="background1" w:themeFillShade="F2"/>
            <w:vAlign w:val="center"/>
          </w:tcPr>
          <w:p w14:paraId="74471099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  <w:r w:rsidRPr="008E39DE">
              <w:rPr>
                <w:rFonts w:ascii="Calibri" w:eastAsia="Aptos" w:hAnsi="Calibri" w:cs="Calibri"/>
                <w:b/>
              </w:rPr>
              <w:t>Total Wages ($)</w:t>
            </w:r>
          </w:p>
        </w:tc>
        <w:tc>
          <w:tcPr>
            <w:tcW w:w="1328" w:type="dxa"/>
            <w:shd w:val="clear" w:color="auto" w:fill="F2F2F2" w:themeFill="background1" w:themeFillShade="F2"/>
            <w:vAlign w:val="center"/>
          </w:tcPr>
          <w:p w14:paraId="6554B0E5" w14:textId="77777777" w:rsidR="001D6A20" w:rsidRPr="008E39DE" w:rsidRDefault="001D6A20" w:rsidP="00AE2C42">
            <w:pPr>
              <w:jc w:val="center"/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Income Tax Generated</w:t>
            </w:r>
          </w:p>
        </w:tc>
      </w:tr>
      <w:tr w:rsidR="001D6A20" w:rsidRPr="008E39DE" w14:paraId="14C57FB2" w14:textId="77777777" w:rsidTr="5E334D0E">
        <w:trPr>
          <w:trHeight w:val="590"/>
        </w:trPr>
        <w:tc>
          <w:tcPr>
            <w:tcW w:w="10755" w:type="dxa"/>
            <w:gridSpan w:val="8"/>
            <w:shd w:val="clear" w:color="auto" w:fill="E7EEF4"/>
            <w:vAlign w:val="center"/>
          </w:tcPr>
          <w:p w14:paraId="6425AF5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Performers and Creative Staff</w:t>
            </w:r>
          </w:p>
        </w:tc>
      </w:tr>
      <w:tr w:rsidR="001D6A20" w:rsidRPr="008E39DE" w14:paraId="208E6DA7" w14:textId="77777777" w:rsidTr="5E334D0E">
        <w:trPr>
          <w:trHeight w:val="504"/>
        </w:trPr>
        <w:tc>
          <w:tcPr>
            <w:tcW w:w="1687" w:type="dxa"/>
            <w:shd w:val="clear" w:color="auto" w:fill="F2F2F2" w:themeFill="background1" w:themeFillShade="F2"/>
            <w:vAlign w:val="center"/>
          </w:tcPr>
          <w:p w14:paraId="77C07B45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Full-time Jobs</w:t>
            </w:r>
          </w:p>
        </w:tc>
        <w:tc>
          <w:tcPr>
            <w:tcW w:w="1170" w:type="dxa"/>
            <w:vAlign w:val="center"/>
          </w:tcPr>
          <w:p w14:paraId="2E45FB55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4DC7A9B2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350" w:type="dxa"/>
            <w:vAlign w:val="center"/>
          </w:tcPr>
          <w:p w14:paraId="7FC5E5E1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6610EF3C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32B6AC6F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2501FDC9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5871CB3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  <w:tr w:rsidR="001D6A20" w:rsidRPr="008E39DE" w14:paraId="5CC9C237" w14:textId="77777777" w:rsidTr="5E334D0E">
        <w:trPr>
          <w:trHeight w:val="504"/>
        </w:trPr>
        <w:tc>
          <w:tcPr>
            <w:tcW w:w="1687" w:type="dxa"/>
            <w:shd w:val="clear" w:color="auto" w:fill="F2F2F2" w:themeFill="background1" w:themeFillShade="F2"/>
            <w:vAlign w:val="center"/>
          </w:tcPr>
          <w:p w14:paraId="131163A2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Part-Time Jobs</w:t>
            </w:r>
          </w:p>
        </w:tc>
        <w:tc>
          <w:tcPr>
            <w:tcW w:w="1170" w:type="dxa"/>
            <w:vAlign w:val="center"/>
          </w:tcPr>
          <w:p w14:paraId="1D27E7AA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1EEF25DF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350" w:type="dxa"/>
            <w:vAlign w:val="center"/>
          </w:tcPr>
          <w:p w14:paraId="578CAFEE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4B462815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5D7C99A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102058D8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43FD0586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</w:tbl>
    <w:p w14:paraId="432C9E55" w14:textId="77777777" w:rsidR="001D6A20" w:rsidRPr="008E39DE" w:rsidRDefault="001D6A20" w:rsidP="001D6A20">
      <w:pPr>
        <w:rPr>
          <w:rFonts w:ascii="Calibri" w:eastAsia="Aptos" w:hAnsi="Calibri" w:cs="Calibri"/>
          <w:b/>
          <w:sz w:val="10"/>
          <w:szCs w:val="10"/>
        </w:rPr>
      </w:pPr>
    </w:p>
    <w:tbl>
      <w:tblPr>
        <w:tblStyle w:val="TableGrid"/>
        <w:tblW w:w="10755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1687"/>
        <w:gridCol w:w="1170"/>
        <w:gridCol w:w="1170"/>
        <w:gridCol w:w="1350"/>
        <w:gridCol w:w="1620"/>
        <w:gridCol w:w="1170"/>
        <w:gridCol w:w="1260"/>
        <w:gridCol w:w="1328"/>
      </w:tblGrid>
      <w:tr w:rsidR="001D6A20" w:rsidRPr="008E39DE" w14:paraId="5118287F" w14:textId="77777777" w:rsidTr="00AE2C42">
        <w:trPr>
          <w:trHeight w:val="504"/>
        </w:trPr>
        <w:tc>
          <w:tcPr>
            <w:tcW w:w="10755" w:type="dxa"/>
            <w:gridSpan w:val="8"/>
            <w:shd w:val="clear" w:color="auto" w:fill="E7EEF4"/>
            <w:vAlign w:val="center"/>
          </w:tcPr>
          <w:p w14:paraId="21C3015E" w14:textId="77777777" w:rsidR="001D6A20" w:rsidRPr="008E39DE" w:rsidRDefault="001D6A20" w:rsidP="00AE2C42">
            <w:pPr>
              <w:rPr>
                <w:rFonts w:ascii="Calibri" w:eastAsia="Aptos" w:hAnsi="Calibri" w:cs="Calibri"/>
                <w:bCs/>
              </w:rPr>
            </w:pPr>
            <w:r w:rsidRPr="008E39DE">
              <w:rPr>
                <w:rFonts w:ascii="Calibri" w:eastAsia="Aptos" w:hAnsi="Calibri" w:cs="Calibri"/>
                <w:b/>
              </w:rPr>
              <w:t>Technical Crew and Production Staff</w:t>
            </w:r>
          </w:p>
        </w:tc>
      </w:tr>
      <w:tr w:rsidR="001D6A20" w:rsidRPr="008E39DE" w14:paraId="5F2F28AF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26D67691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Full-time Jobs</w:t>
            </w:r>
          </w:p>
        </w:tc>
        <w:tc>
          <w:tcPr>
            <w:tcW w:w="1170" w:type="dxa"/>
            <w:vAlign w:val="center"/>
          </w:tcPr>
          <w:p w14:paraId="0C8F57C5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7226D1C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350" w:type="dxa"/>
            <w:vAlign w:val="center"/>
          </w:tcPr>
          <w:p w14:paraId="564B3F8C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1FD1BFC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4CB791B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395E9B9C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7D847FFE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  <w:tr w:rsidR="001D6A20" w:rsidRPr="008E39DE" w14:paraId="1732C896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2F38B3B1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Part-Time Jobs</w:t>
            </w:r>
          </w:p>
        </w:tc>
        <w:tc>
          <w:tcPr>
            <w:tcW w:w="1170" w:type="dxa"/>
            <w:vAlign w:val="center"/>
          </w:tcPr>
          <w:p w14:paraId="2D525948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4B37D9A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350" w:type="dxa"/>
            <w:vAlign w:val="center"/>
          </w:tcPr>
          <w:p w14:paraId="38A6965E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69E369CA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545E5BD3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42F587A4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60617E2F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</w:tbl>
    <w:p w14:paraId="1245F178" w14:textId="77777777" w:rsidR="001D6A20" w:rsidRPr="008E39DE" w:rsidRDefault="001D6A20" w:rsidP="001D6A20">
      <w:pPr>
        <w:rPr>
          <w:rFonts w:ascii="Calibri" w:eastAsia="Aptos" w:hAnsi="Calibri" w:cs="Calibri"/>
          <w:b/>
          <w:bCs/>
          <w:sz w:val="10"/>
          <w:szCs w:val="10"/>
        </w:rPr>
      </w:pPr>
    </w:p>
    <w:tbl>
      <w:tblPr>
        <w:tblStyle w:val="TableGrid"/>
        <w:tblW w:w="10755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1687"/>
        <w:gridCol w:w="1260"/>
        <w:gridCol w:w="1170"/>
        <w:gridCol w:w="1260"/>
        <w:gridCol w:w="1620"/>
        <w:gridCol w:w="1170"/>
        <w:gridCol w:w="1260"/>
        <w:gridCol w:w="1328"/>
      </w:tblGrid>
      <w:tr w:rsidR="001D6A20" w:rsidRPr="008E39DE" w14:paraId="509B7277" w14:textId="77777777" w:rsidTr="00AE2C42">
        <w:trPr>
          <w:trHeight w:val="504"/>
        </w:trPr>
        <w:tc>
          <w:tcPr>
            <w:tcW w:w="10755" w:type="dxa"/>
            <w:gridSpan w:val="8"/>
            <w:shd w:val="clear" w:color="auto" w:fill="E7EEF4"/>
            <w:vAlign w:val="center"/>
          </w:tcPr>
          <w:p w14:paraId="204D4D4E" w14:textId="77777777" w:rsidR="001D6A20" w:rsidRPr="008E39DE" w:rsidRDefault="001D6A20" w:rsidP="00AE2C42">
            <w:pPr>
              <w:rPr>
                <w:rFonts w:ascii="Calibri" w:eastAsia="Aptos" w:hAnsi="Calibri" w:cs="Calibri"/>
                <w:bCs/>
              </w:rPr>
            </w:pPr>
            <w:r w:rsidRPr="008E39DE">
              <w:rPr>
                <w:rFonts w:ascii="Calibri" w:eastAsia="Aptos" w:hAnsi="Calibri" w:cs="Calibri"/>
                <w:b/>
              </w:rPr>
              <w:t>Administrative and Box Office Staff</w:t>
            </w:r>
          </w:p>
        </w:tc>
      </w:tr>
      <w:tr w:rsidR="001D6A20" w:rsidRPr="008E39DE" w14:paraId="269DCC25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768323D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Full-time Jobs</w:t>
            </w:r>
          </w:p>
        </w:tc>
        <w:tc>
          <w:tcPr>
            <w:tcW w:w="1260" w:type="dxa"/>
            <w:vAlign w:val="center"/>
          </w:tcPr>
          <w:p w14:paraId="2003869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424F166A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6F1BA5E4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12B7FD50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377DA5A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6A49BFDA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2A51FE84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  <w:tr w:rsidR="001D6A20" w:rsidRPr="008E39DE" w14:paraId="1C004F86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0EAD7824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Part-Time Jobs</w:t>
            </w:r>
          </w:p>
        </w:tc>
        <w:tc>
          <w:tcPr>
            <w:tcW w:w="1260" w:type="dxa"/>
            <w:vAlign w:val="center"/>
          </w:tcPr>
          <w:p w14:paraId="2FE6C89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43AABFBF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088AC946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4F582F76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0521A214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7653956E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7F9897B1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</w:tbl>
    <w:p w14:paraId="52F782A6" w14:textId="77777777" w:rsidR="001D6A20" w:rsidRPr="008E39DE" w:rsidRDefault="001D6A20" w:rsidP="001D6A20">
      <w:pPr>
        <w:rPr>
          <w:rFonts w:ascii="Calibri" w:eastAsia="Aptos" w:hAnsi="Calibri" w:cs="Calibri"/>
          <w:b/>
          <w:sz w:val="10"/>
          <w:szCs w:val="10"/>
        </w:rPr>
      </w:pPr>
    </w:p>
    <w:tbl>
      <w:tblPr>
        <w:tblStyle w:val="TableGrid"/>
        <w:tblW w:w="10755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1687"/>
        <w:gridCol w:w="1260"/>
        <w:gridCol w:w="1170"/>
        <w:gridCol w:w="1260"/>
        <w:gridCol w:w="1620"/>
        <w:gridCol w:w="1170"/>
        <w:gridCol w:w="1260"/>
        <w:gridCol w:w="1328"/>
      </w:tblGrid>
      <w:tr w:rsidR="001D6A20" w:rsidRPr="008E39DE" w14:paraId="6E6A2458" w14:textId="77777777" w:rsidTr="00AE2C42">
        <w:trPr>
          <w:trHeight w:val="504"/>
        </w:trPr>
        <w:tc>
          <w:tcPr>
            <w:tcW w:w="10755" w:type="dxa"/>
            <w:gridSpan w:val="8"/>
            <w:shd w:val="clear" w:color="auto" w:fill="E7EEF4"/>
            <w:vAlign w:val="center"/>
          </w:tcPr>
          <w:p w14:paraId="7C5BF244" w14:textId="77777777" w:rsidR="001D6A20" w:rsidRPr="008E39DE" w:rsidRDefault="001D6A20" w:rsidP="00AE2C42">
            <w:pPr>
              <w:rPr>
                <w:rFonts w:ascii="Calibri" w:eastAsia="Aptos" w:hAnsi="Calibri" w:cs="Calibri"/>
                <w:bCs/>
              </w:rPr>
            </w:pPr>
            <w:r w:rsidRPr="008E39DE">
              <w:rPr>
                <w:rFonts w:ascii="Calibri" w:eastAsia="Aptos" w:hAnsi="Calibri" w:cs="Calibri"/>
                <w:b/>
              </w:rPr>
              <w:t>Front of House Personnel (ushers, house staff, etc.)</w:t>
            </w:r>
          </w:p>
        </w:tc>
      </w:tr>
      <w:tr w:rsidR="001D6A20" w:rsidRPr="008E39DE" w14:paraId="1A920EAF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790137B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Full-time Jobs</w:t>
            </w:r>
          </w:p>
        </w:tc>
        <w:tc>
          <w:tcPr>
            <w:tcW w:w="1260" w:type="dxa"/>
            <w:vAlign w:val="center"/>
          </w:tcPr>
          <w:p w14:paraId="3EC3F333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7E55C583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3B873890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4D91BD76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6B1E26D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7EC4F12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64653AEA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  <w:tr w:rsidR="001D6A20" w:rsidRPr="008E39DE" w14:paraId="78077BEF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704A03B9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Part-Time Jobs</w:t>
            </w:r>
          </w:p>
        </w:tc>
        <w:tc>
          <w:tcPr>
            <w:tcW w:w="1260" w:type="dxa"/>
            <w:vAlign w:val="center"/>
          </w:tcPr>
          <w:p w14:paraId="627DBA3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0C5E442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176A248D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5E090385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1AD8FE6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11A47D4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6E66C7AF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</w:tbl>
    <w:p w14:paraId="522A674D" w14:textId="77777777" w:rsidR="001D6A20" w:rsidRPr="008E39DE" w:rsidRDefault="001D6A20" w:rsidP="001D6A20">
      <w:pPr>
        <w:rPr>
          <w:rFonts w:ascii="Calibri" w:eastAsia="Aptos" w:hAnsi="Calibri" w:cs="Calibri"/>
          <w:b/>
          <w:sz w:val="10"/>
          <w:szCs w:val="10"/>
        </w:rPr>
      </w:pPr>
    </w:p>
    <w:tbl>
      <w:tblPr>
        <w:tblStyle w:val="TableGrid"/>
        <w:tblW w:w="10755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1687"/>
        <w:gridCol w:w="1260"/>
        <w:gridCol w:w="1170"/>
        <w:gridCol w:w="1260"/>
        <w:gridCol w:w="1620"/>
        <w:gridCol w:w="1170"/>
        <w:gridCol w:w="1260"/>
        <w:gridCol w:w="1328"/>
      </w:tblGrid>
      <w:tr w:rsidR="001D6A20" w:rsidRPr="008E39DE" w14:paraId="3B2F9D53" w14:textId="77777777" w:rsidTr="00AE2C42">
        <w:trPr>
          <w:trHeight w:val="504"/>
        </w:trPr>
        <w:tc>
          <w:tcPr>
            <w:tcW w:w="10755" w:type="dxa"/>
            <w:gridSpan w:val="8"/>
            <w:shd w:val="clear" w:color="auto" w:fill="E7EEF4"/>
            <w:vAlign w:val="center"/>
          </w:tcPr>
          <w:p w14:paraId="3FC9C8F8" w14:textId="77777777" w:rsidR="001D6A20" w:rsidRPr="008E39DE" w:rsidRDefault="001D6A20" w:rsidP="00AE2C42">
            <w:pPr>
              <w:rPr>
                <w:rFonts w:ascii="Calibri" w:eastAsia="Aptos" w:hAnsi="Calibri" w:cs="Calibri"/>
                <w:bCs/>
              </w:rPr>
            </w:pPr>
            <w:r w:rsidRPr="008E39DE">
              <w:rPr>
                <w:rFonts w:ascii="Calibri" w:eastAsia="Aptos" w:hAnsi="Calibri" w:cs="Calibri"/>
                <w:b/>
              </w:rPr>
              <w:t>Other Staff</w:t>
            </w:r>
          </w:p>
        </w:tc>
      </w:tr>
      <w:tr w:rsidR="001D6A20" w:rsidRPr="008E39DE" w14:paraId="67F9B2A6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2CB33AB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Full-time Jobs</w:t>
            </w:r>
          </w:p>
        </w:tc>
        <w:tc>
          <w:tcPr>
            <w:tcW w:w="1260" w:type="dxa"/>
            <w:vAlign w:val="center"/>
          </w:tcPr>
          <w:p w14:paraId="72E055D8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234A37B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7148C8F0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10518E62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23D00E5C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7FC3A135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0F0C5A8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  <w:tr w:rsidR="001D6A20" w:rsidRPr="008E39DE" w14:paraId="3014B555" w14:textId="77777777" w:rsidTr="00AE2C42">
        <w:trPr>
          <w:trHeight w:val="504"/>
        </w:trPr>
        <w:tc>
          <w:tcPr>
            <w:tcW w:w="1687" w:type="dxa"/>
            <w:shd w:val="clear" w:color="auto" w:fill="F2F2F2"/>
            <w:vAlign w:val="center"/>
          </w:tcPr>
          <w:p w14:paraId="714780B0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Part-Time Jobs</w:t>
            </w:r>
          </w:p>
        </w:tc>
        <w:tc>
          <w:tcPr>
            <w:tcW w:w="1260" w:type="dxa"/>
            <w:vAlign w:val="center"/>
          </w:tcPr>
          <w:p w14:paraId="5F20DFD7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0B381759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01E45574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620" w:type="dxa"/>
            <w:vAlign w:val="center"/>
          </w:tcPr>
          <w:p w14:paraId="2FAEE562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170" w:type="dxa"/>
            <w:vAlign w:val="center"/>
          </w:tcPr>
          <w:p w14:paraId="63A2BAD1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  <w:tc>
          <w:tcPr>
            <w:tcW w:w="1260" w:type="dxa"/>
            <w:vAlign w:val="center"/>
          </w:tcPr>
          <w:p w14:paraId="74E5C913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  <w:kern w:val="0"/>
                <w14:ligatures w14:val="none"/>
              </w:rPr>
            </w:pPr>
          </w:p>
        </w:tc>
        <w:tc>
          <w:tcPr>
            <w:tcW w:w="1328" w:type="dxa"/>
            <w:vAlign w:val="center"/>
          </w:tcPr>
          <w:p w14:paraId="2E5FE659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  <w:tr w:rsidR="001D6A20" w:rsidRPr="008E39DE" w14:paraId="443E5A88" w14:textId="77777777" w:rsidTr="00AE2C42">
        <w:trPr>
          <w:trHeight w:val="504"/>
        </w:trPr>
        <w:tc>
          <w:tcPr>
            <w:tcW w:w="2947" w:type="dxa"/>
            <w:gridSpan w:val="2"/>
            <w:shd w:val="clear" w:color="auto" w:fill="E7EEF4"/>
            <w:vAlign w:val="center"/>
          </w:tcPr>
          <w:p w14:paraId="257D3EEB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  <w:r w:rsidRPr="008E39DE">
              <w:rPr>
                <w:rFonts w:ascii="Calibri" w:eastAsia="Aptos" w:hAnsi="Calibri" w:cs="Calibri"/>
                <w:b/>
              </w:rPr>
              <w:t>Please describe other staff</w:t>
            </w:r>
          </w:p>
        </w:tc>
        <w:tc>
          <w:tcPr>
            <w:tcW w:w="7808" w:type="dxa"/>
            <w:gridSpan w:val="6"/>
            <w:vAlign w:val="center"/>
          </w:tcPr>
          <w:p w14:paraId="50E38A52" w14:textId="77777777" w:rsidR="001D6A20" w:rsidRPr="008E39DE" w:rsidRDefault="001D6A20" w:rsidP="00AE2C42">
            <w:pPr>
              <w:rPr>
                <w:rFonts w:ascii="Calibri" w:eastAsia="Aptos" w:hAnsi="Calibri" w:cs="Calibri"/>
                <w:b/>
              </w:rPr>
            </w:pPr>
          </w:p>
        </w:tc>
      </w:tr>
    </w:tbl>
    <w:p w14:paraId="2723FF14" w14:textId="77777777" w:rsidR="001D6A20" w:rsidRPr="008E39DE" w:rsidRDefault="001D6A20" w:rsidP="001D6A20">
      <w:pPr>
        <w:rPr>
          <w:rFonts w:ascii="Calibri" w:eastAsia="Aptos" w:hAnsi="Calibri" w:cs="Calibri"/>
          <w:b/>
        </w:rPr>
      </w:pPr>
    </w:p>
    <w:p w14:paraId="10DA24A1" w14:textId="1A7B2400" w:rsidR="009B5BB6" w:rsidRDefault="009B5BB6">
      <w:pPr>
        <w:rPr>
          <w:rFonts w:ascii="Aptos" w:eastAsia="Aptos" w:hAnsi="Aptos" w:cs="Times New Roman"/>
        </w:rPr>
      </w:pPr>
      <w:r>
        <w:rPr>
          <w:rFonts w:ascii="Aptos" w:eastAsia="Aptos" w:hAnsi="Aptos" w:cs="Times New Roman"/>
        </w:rPr>
        <w:br w:type="page"/>
      </w:r>
    </w:p>
    <w:tbl>
      <w:tblPr>
        <w:tblStyle w:val="TableGrid"/>
        <w:tblW w:w="10800" w:type="dxa"/>
        <w:tblInd w:w="85" w:type="dxa"/>
        <w:tblLayout w:type="fixed"/>
        <w:tblLook w:val="04A0" w:firstRow="1" w:lastRow="0" w:firstColumn="1" w:lastColumn="0" w:noHBand="0" w:noVBand="1"/>
      </w:tblPr>
      <w:tblGrid>
        <w:gridCol w:w="3510"/>
        <w:gridCol w:w="4140"/>
        <w:gridCol w:w="3143"/>
        <w:gridCol w:w="7"/>
      </w:tblGrid>
      <w:tr w:rsidR="00CB4734" w14:paraId="109CB7E8" w14:textId="77777777" w:rsidTr="001D6A20">
        <w:trPr>
          <w:gridAfter w:val="1"/>
          <w:wAfter w:w="7" w:type="dxa"/>
          <w:trHeight w:val="504"/>
        </w:trPr>
        <w:tc>
          <w:tcPr>
            <w:tcW w:w="10793" w:type="dxa"/>
            <w:gridSpan w:val="3"/>
            <w:shd w:val="clear" w:color="auto" w:fill="14558F"/>
            <w:vAlign w:val="center"/>
          </w:tcPr>
          <w:p w14:paraId="590ADBBD" w14:textId="7BF6084C" w:rsidR="00CB4734" w:rsidRDefault="00CB4734" w:rsidP="055FF106">
            <w:pPr>
              <w:rPr>
                <w:rFonts w:ascii="Calibri" w:hAnsi="Calibri" w:cs="Calibri"/>
                <w:sz w:val="32"/>
                <w:szCs w:val="32"/>
              </w:rPr>
            </w:pPr>
            <w:bookmarkStart w:id="4" w:name="_Hlk200534647"/>
            <w:r w:rsidRPr="055FF106"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lastRenderedPageBreak/>
              <w:t xml:space="preserve">Attendee Survey </w:t>
            </w:r>
            <w:r w:rsidR="4C7EF0C6" w:rsidRPr="055FF106"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>Results</w:t>
            </w:r>
          </w:p>
        </w:tc>
      </w:tr>
      <w:bookmarkEnd w:id="4"/>
      <w:tr w:rsidR="00DC3860" w14:paraId="106AECCD" w14:textId="77777777" w:rsidTr="001D6A20">
        <w:trPr>
          <w:trHeight w:val="504"/>
        </w:trPr>
        <w:tc>
          <w:tcPr>
            <w:tcW w:w="3510" w:type="dxa"/>
            <w:shd w:val="clear" w:color="auto" w:fill="E7EEF4"/>
            <w:vAlign w:val="center"/>
          </w:tcPr>
          <w:p w14:paraId="39BA8366" w14:textId="3D6C6310" w:rsidR="00DC3860" w:rsidRPr="007B2E4A" w:rsidRDefault="41D83D86" w:rsidP="2B75603D">
            <w:pP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  <w:r w:rsidRPr="055FF106">
              <w:rPr>
                <w:rFonts w:ascii="Calibri" w:hAnsi="Calibri" w:cs="Calibri"/>
                <w:b/>
                <w:bCs/>
              </w:rPr>
              <w:t xml:space="preserve">Total survey responses </w:t>
            </w:r>
            <w:proofErr w:type="gramStart"/>
            <w:r w:rsidRPr="055FF106">
              <w:rPr>
                <w:rFonts w:ascii="Calibri" w:hAnsi="Calibri" w:cs="Calibri"/>
                <w:b/>
                <w:bCs/>
              </w:rPr>
              <w:t>received</w:t>
            </w:r>
            <w:r w:rsidR="009618B6" w:rsidRPr="009618B6">
              <w:rPr>
                <w:rFonts w:ascii="Calibri" w:hAnsi="Calibri" w:cs="Calibri"/>
                <w:b/>
                <w:bCs/>
              </w:rPr>
              <w:t xml:space="preserve"> (#</w:t>
            </w:r>
            <w:proofErr w:type="gramEnd"/>
            <w:r w:rsidR="009618B6" w:rsidRPr="009618B6">
              <w:rPr>
                <w:rFonts w:ascii="Calibri" w:hAnsi="Calibri" w:cs="Calibri"/>
                <w:b/>
                <w:bCs/>
              </w:rPr>
              <w:t xml:space="preserve">) </w:t>
            </w:r>
            <w:r w:rsidR="305F04B0" w:rsidRPr="00161857">
              <w:rPr>
                <w:rFonts w:ascii="Calibri" w:hAnsi="Calibri" w:cs="Calibri"/>
              </w:rPr>
              <w:t>(this number should include surveys completed for multiple attendees</w:t>
            </w:r>
            <w:r w:rsidR="0466292B" w:rsidRPr="055FF106">
              <w:rPr>
                <w:rFonts w:ascii="Calibri" w:hAnsi="Calibri" w:cs="Calibri"/>
              </w:rPr>
              <w:t>, if known</w:t>
            </w:r>
            <w:r w:rsidR="305F04B0" w:rsidRPr="00161857">
              <w:rPr>
                <w:rFonts w:ascii="Calibri" w:hAnsi="Calibri" w:cs="Calibri"/>
              </w:rPr>
              <w:t>)</w:t>
            </w:r>
          </w:p>
        </w:tc>
        <w:tc>
          <w:tcPr>
            <w:tcW w:w="7290" w:type="dxa"/>
            <w:gridSpan w:val="3"/>
            <w:vAlign w:val="center"/>
          </w:tcPr>
          <w:p w14:paraId="55B4B404" w14:textId="59D0C8F7" w:rsidR="00DC3860" w:rsidRDefault="00DC3860" w:rsidP="00DC3860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</w:tr>
      <w:tr w:rsidR="004D46A4" w14:paraId="452BB939" w14:textId="77777777" w:rsidTr="001D6A20">
        <w:trPr>
          <w:trHeight w:val="504"/>
        </w:trPr>
        <w:tc>
          <w:tcPr>
            <w:tcW w:w="3510" w:type="dxa"/>
            <w:shd w:val="clear" w:color="auto" w:fill="E7EEF4"/>
            <w:vAlign w:val="center"/>
          </w:tcPr>
          <w:p w14:paraId="60FF9FB7" w14:textId="77777777" w:rsidR="004D46A4" w:rsidRDefault="004D46A4" w:rsidP="2B75603D">
            <w:pPr>
              <w:rPr>
                <w:rFonts w:ascii="Calibri" w:hAnsi="Calibri" w:cs="Calibri"/>
              </w:rPr>
            </w:pPr>
            <w:r w:rsidRPr="004D46A4">
              <w:rPr>
                <w:rFonts w:ascii="Calibri" w:hAnsi="Calibri" w:cs="Calibri"/>
                <w:b/>
                <w:bCs/>
              </w:rPr>
              <w:t>Percent</w:t>
            </w:r>
            <w:r>
              <w:rPr>
                <w:rFonts w:ascii="Calibri" w:hAnsi="Calibri" w:cs="Calibri"/>
                <w:b/>
                <w:bCs/>
              </w:rPr>
              <w:t>age of attendees responding to the survey</w:t>
            </w:r>
            <w:r w:rsidRPr="009618B6">
              <w:rPr>
                <w:rFonts w:ascii="Calibri" w:hAnsi="Calibri" w:cs="Calibri"/>
                <w:b/>
                <w:bCs/>
              </w:rPr>
              <w:t xml:space="preserve"> </w:t>
            </w:r>
            <w:r w:rsidR="009618B6" w:rsidRPr="009618B6">
              <w:rPr>
                <w:rFonts w:ascii="Calibri" w:hAnsi="Calibri" w:cs="Calibri"/>
                <w:b/>
                <w:bCs/>
              </w:rPr>
              <w:t>(%)</w:t>
            </w:r>
            <w:r w:rsidR="009618B6" w:rsidRPr="009618B6">
              <w:rPr>
                <w:rFonts w:ascii="Calibri" w:hAnsi="Calibri" w:cs="Calibri"/>
              </w:rPr>
              <w:t xml:space="preserve"> </w:t>
            </w:r>
            <w:r>
              <w:rPr>
                <w:rFonts w:ascii="Calibri" w:hAnsi="Calibri" w:cs="Calibri"/>
              </w:rPr>
              <w:t>(total tickets sold divided by total attendee responses)</w:t>
            </w:r>
            <w:r w:rsidR="007B2E4A">
              <w:rPr>
                <w:rFonts w:ascii="Calibri" w:hAnsi="Calibri" w:cs="Calibri"/>
              </w:rPr>
              <w:t xml:space="preserve"> </w:t>
            </w:r>
          </w:p>
          <w:p w14:paraId="7BAE7C58" w14:textId="614C0DD5" w:rsidR="005C3D42" w:rsidRPr="004D46A4" w:rsidRDefault="005C3D42" w:rsidP="2B75603D">
            <w:pPr>
              <w:rPr>
                <w:rFonts w:ascii="Calibri" w:hAnsi="Calibri" w:cs="Calibri"/>
              </w:rPr>
            </w:pPr>
            <w:r>
              <w:rPr>
                <w:rFonts w:ascii="Calibri" w:hAnsi="Calibri" w:cs="Calibri"/>
              </w:rPr>
              <w:t xml:space="preserve">If the </w:t>
            </w:r>
            <w:r w:rsidR="009C5800">
              <w:rPr>
                <w:rFonts w:ascii="Calibri" w:hAnsi="Calibri" w:cs="Calibri"/>
              </w:rPr>
              <w:t>survey percentage is below 20%, please explain</w:t>
            </w:r>
          </w:p>
        </w:tc>
        <w:tc>
          <w:tcPr>
            <w:tcW w:w="7290" w:type="dxa"/>
            <w:gridSpan w:val="3"/>
            <w:vAlign w:val="center"/>
          </w:tcPr>
          <w:p w14:paraId="6FE52790" w14:textId="77777777" w:rsidR="004D46A4" w:rsidRDefault="004D46A4" w:rsidP="00DC3860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</w:tr>
      <w:tr w:rsidR="00A0420A" w14:paraId="29947170" w14:textId="77777777" w:rsidTr="001D6A20">
        <w:trPr>
          <w:trHeight w:val="504"/>
        </w:trPr>
        <w:tc>
          <w:tcPr>
            <w:tcW w:w="3510" w:type="dxa"/>
            <w:shd w:val="clear" w:color="auto" w:fill="E7EEF4"/>
            <w:vAlign w:val="center"/>
          </w:tcPr>
          <w:p w14:paraId="77FAF4BF" w14:textId="3C3E2A2F" w:rsidR="00A0420A" w:rsidRPr="004D46A4" w:rsidRDefault="00A0420A" w:rsidP="2B75603D">
            <w:pPr>
              <w:rPr>
                <w:rFonts w:ascii="Calibri" w:hAnsi="Calibri" w:cs="Calibri"/>
                <w:b/>
                <w:bCs/>
              </w:rPr>
            </w:pPr>
            <w:r w:rsidRPr="00A0420A">
              <w:rPr>
                <w:rFonts w:ascii="Calibri" w:hAnsi="Calibri" w:cs="Calibri"/>
                <w:b/>
                <w:bCs/>
              </w:rPr>
              <w:t xml:space="preserve">Number of survey responses stating that the live theater production was the primary reason for their </w:t>
            </w:r>
            <w:proofErr w:type="gramStart"/>
            <w:r w:rsidRPr="00A0420A">
              <w:rPr>
                <w:rFonts w:ascii="Calibri" w:hAnsi="Calibri" w:cs="Calibri"/>
                <w:b/>
                <w:bCs/>
              </w:rPr>
              <w:t>visit (#</w:t>
            </w:r>
            <w:proofErr w:type="gramEnd"/>
            <w:r w:rsidRPr="00A0420A">
              <w:rPr>
                <w:rFonts w:ascii="Calibri" w:hAnsi="Calibri" w:cs="Calibri"/>
                <w:b/>
                <w:bCs/>
              </w:rPr>
              <w:t>)</w:t>
            </w:r>
          </w:p>
        </w:tc>
        <w:tc>
          <w:tcPr>
            <w:tcW w:w="7290" w:type="dxa"/>
            <w:gridSpan w:val="3"/>
            <w:vAlign w:val="center"/>
          </w:tcPr>
          <w:p w14:paraId="718C2C82" w14:textId="77777777" w:rsidR="00A0420A" w:rsidRDefault="00A0420A" w:rsidP="00DC3860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</w:tr>
      <w:tr w:rsidR="009C16F3" w14:paraId="71E94B2F" w14:textId="77777777" w:rsidTr="001D6A20">
        <w:trPr>
          <w:trHeight w:val="504"/>
        </w:trPr>
        <w:tc>
          <w:tcPr>
            <w:tcW w:w="3510" w:type="dxa"/>
            <w:shd w:val="clear" w:color="auto" w:fill="F2F2F2" w:themeFill="background1" w:themeFillShade="F2"/>
            <w:vAlign w:val="center"/>
          </w:tcPr>
          <w:p w14:paraId="270A6F90" w14:textId="69427E6C" w:rsidR="009C16F3" w:rsidRDefault="009C16F3" w:rsidP="00CA2E34">
            <w:pPr>
              <w:jc w:val="center"/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  <w:r>
              <w:rPr>
                <w:rFonts w:ascii="Calibri" w:hAnsi="Calibri" w:cs="Calibri"/>
                <w:b/>
              </w:rPr>
              <w:t xml:space="preserve">Total Massachusetts Resident Attendees </w:t>
            </w:r>
          </w:p>
        </w:tc>
        <w:tc>
          <w:tcPr>
            <w:tcW w:w="4140" w:type="dxa"/>
            <w:shd w:val="clear" w:color="auto" w:fill="F2F2F2" w:themeFill="background1" w:themeFillShade="F2"/>
            <w:vAlign w:val="center"/>
          </w:tcPr>
          <w:p w14:paraId="5666C1D3" w14:textId="52DCE2C9" w:rsidR="009C16F3" w:rsidRDefault="009C16F3" w:rsidP="00CA2E34">
            <w:pPr>
              <w:jc w:val="center"/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  <w:r>
              <w:rPr>
                <w:rFonts w:ascii="Calibri" w:hAnsi="Calibri" w:cs="Calibri"/>
                <w:b/>
                <w:lang w:val="en-IN"/>
              </w:rPr>
              <w:t>Total Out-of-State Attendees</w:t>
            </w:r>
          </w:p>
        </w:tc>
        <w:tc>
          <w:tcPr>
            <w:tcW w:w="3150" w:type="dxa"/>
            <w:gridSpan w:val="2"/>
            <w:shd w:val="clear" w:color="auto" w:fill="F2F2F2" w:themeFill="background1" w:themeFillShade="F2"/>
            <w:vAlign w:val="center"/>
          </w:tcPr>
          <w:p w14:paraId="48AEB883" w14:textId="2BCB9364" w:rsidR="009C16F3" w:rsidRDefault="009C16F3" w:rsidP="00CA2E34">
            <w:pPr>
              <w:jc w:val="center"/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  <w:r>
              <w:rPr>
                <w:rFonts w:ascii="Calibri" w:hAnsi="Calibri" w:cs="Calibri"/>
                <w:b/>
                <w:lang w:val="en-IN"/>
              </w:rPr>
              <w:t>Total International Attendees</w:t>
            </w:r>
          </w:p>
        </w:tc>
      </w:tr>
      <w:tr w:rsidR="009C16F3" w14:paraId="32763A22" w14:textId="77777777" w:rsidTr="001D6A20">
        <w:trPr>
          <w:trHeight w:val="504"/>
        </w:trPr>
        <w:tc>
          <w:tcPr>
            <w:tcW w:w="3510" w:type="dxa"/>
            <w:vAlign w:val="center"/>
          </w:tcPr>
          <w:p w14:paraId="1DF642DC" w14:textId="77777777" w:rsidR="009C16F3" w:rsidRDefault="009C16F3" w:rsidP="00CA2E34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  <w:tc>
          <w:tcPr>
            <w:tcW w:w="4140" w:type="dxa"/>
            <w:vAlign w:val="center"/>
          </w:tcPr>
          <w:p w14:paraId="0B6FC446" w14:textId="77777777" w:rsidR="009C16F3" w:rsidRDefault="009C16F3" w:rsidP="00CA2E34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  <w:tc>
          <w:tcPr>
            <w:tcW w:w="3150" w:type="dxa"/>
            <w:gridSpan w:val="2"/>
            <w:vAlign w:val="center"/>
          </w:tcPr>
          <w:p w14:paraId="1C0622EA" w14:textId="77777777" w:rsidR="009C16F3" w:rsidRDefault="009C16F3" w:rsidP="009C16F3">
            <w:pPr>
              <w:ind w:left="720" w:hanging="720"/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</w:tr>
    </w:tbl>
    <w:p w14:paraId="4F6C2D72" w14:textId="77777777" w:rsidR="00017598" w:rsidRDefault="00017598" w:rsidP="00EA0332">
      <w:pPr>
        <w:rPr>
          <w:rFonts w:ascii="Calibri" w:hAnsi="Calibri" w:cs="Calibri"/>
          <w:sz w:val="10"/>
          <w:szCs w:val="10"/>
        </w:rPr>
      </w:pPr>
    </w:p>
    <w:tbl>
      <w:tblPr>
        <w:tblStyle w:val="TableGrid"/>
        <w:tblW w:w="10800" w:type="dxa"/>
        <w:tblInd w:w="85" w:type="dxa"/>
        <w:tblLayout w:type="fixed"/>
        <w:tblLook w:val="04A0" w:firstRow="1" w:lastRow="0" w:firstColumn="1" w:lastColumn="0" w:noHBand="0" w:noVBand="1"/>
      </w:tblPr>
      <w:tblGrid>
        <w:gridCol w:w="3870"/>
        <w:gridCol w:w="2430"/>
        <w:gridCol w:w="1620"/>
        <w:gridCol w:w="2880"/>
      </w:tblGrid>
      <w:tr w:rsidR="00361743" w14:paraId="0CFEABB4" w14:textId="77777777" w:rsidTr="001D6A20">
        <w:trPr>
          <w:trHeight w:val="504"/>
        </w:trPr>
        <w:tc>
          <w:tcPr>
            <w:tcW w:w="10800" w:type="dxa"/>
            <w:gridSpan w:val="4"/>
            <w:shd w:val="clear" w:color="auto" w:fill="E7EEF4"/>
            <w:vAlign w:val="center"/>
          </w:tcPr>
          <w:p w14:paraId="7BA53C13" w14:textId="20473A22" w:rsidR="00361743" w:rsidRDefault="5DB5DACE" w:rsidP="2B75603D">
            <w:pP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  <w:bookmarkStart w:id="5" w:name="_Hlk199765583"/>
            <w:r w:rsidRPr="2B75603D">
              <w:rPr>
                <w:rFonts w:ascii="Calibri" w:hAnsi="Calibri" w:cs="Calibri"/>
                <w:b/>
                <w:bCs/>
              </w:rPr>
              <w:t xml:space="preserve">For respondents who indicated they </w:t>
            </w:r>
            <w:r w:rsidR="3E354285" w:rsidRPr="2B75603D">
              <w:rPr>
                <w:rFonts w:ascii="Calibri" w:hAnsi="Calibri" w:cs="Calibri"/>
                <w:b/>
                <w:bCs/>
              </w:rPr>
              <w:t>lodged</w:t>
            </w:r>
            <w:r w:rsidRPr="2B75603D">
              <w:rPr>
                <w:rFonts w:ascii="Calibri" w:hAnsi="Calibri" w:cs="Calibri"/>
                <w:b/>
                <w:bCs/>
              </w:rPr>
              <w:t xml:space="preserve"> in Massachusetts:</w:t>
            </w:r>
            <w:bookmarkEnd w:id="5"/>
          </w:p>
        </w:tc>
      </w:tr>
      <w:tr w:rsidR="00361743" w14:paraId="637C7A22" w14:textId="77777777" w:rsidTr="001D6A20">
        <w:trPr>
          <w:trHeight w:val="504"/>
        </w:trPr>
        <w:tc>
          <w:tcPr>
            <w:tcW w:w="3870" w:type="dxa"/>
            <w:tcBorders>
              <w:bottom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210DC32D" w14:textId="583F10AC" w:rsidR="00361743" w:rsidRDefault="5DB5DACE" w:rsidP="2B75603D">
            <w:pPr>
              <w:jc w:val="center"/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  <w:r w:rsidRPr="2B75603D">
              <w:rPr>
                <w:rFonts w:ascii="Calibri" w:hAnsi="Calibri" w:cs="Calibri"/>
                <w:b/>
                <w:bCs/>
              </w:rPr>
              <w:t>Number of attendees who</w:t>
            </w:r>
            <w:r w:rsidR="00563143">
              <w:rPr>
                <w:rFonts w:ascii="Calibri" w:hAnsi="Calibri" w:cs="Calibri"/>
                <w:b/>
                <w:bCs/>
              </w:rPr>
              <w:t xml:space="preserve"> </w:t>
            </w:r>
            <w:r w:rsidRPr="2B75603D">
              <w:rPr>
                <w:rFonts w:ascii="Calibri" w:hAnsi="Calibri" w:cs="Calibri"/>
                <w:b/>
                <w:bCs/>
              </w:rPr>
              <w:t>lodg</w:t>
            </w:r>
            <w:r w:rsidR="123E5153" w:rsidRPr="2B75603D">
              <w:rPr>
                <w:rFonts w:ascii="Calibri" w:hAnsi="Calibri" w:cs="Calibri"/>
                <w:b/>
                <w:bCs/>
              </w:rPr>
              <w:t>ed overnight</w:t>
            </w:r>
            <w:r w:rsidRPr="2B75603D">
              <w:rPr>
                <w:rFonts w:ascii="Calibri" w:hAnsi="Calibri" w:cs="Calibri"/>
                <w:b/>
                <w:bCs/>
              </w:rPr>
              <w:t xml:space="preserve"> in Massachusetts</w:t>
            </w:r>
          </w:p>
        </w:tc>
        <w:tc>
          <w:tcPr>
            <w:tcW w:w="2430" w:type="dxa"/>
            <w:tcBorders>
              <w:bottom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28056453" w14:textId="3BB4DBF9" w:rsidR="00361743" w:rsidRDefault="00361743" w:rsidP="00CA2E34">
            <w:pPr>
              <w:jc w:val="center"/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  <w:r>
              <w:rPr>
                <w:rFonts w:ascii="Calibri" w:hAnsi="Calibri" w:cs="Calibri"/>
                <w:b/>
                <w:lang w:val="en-IN"/>
              </w:rPr>
              <w:t>Average length of stay</w:t>
            </w:r>
            <w:r w:rsidR="0022392C">
              <w:rPr>
                <w:rFonts w:ascii="Calibri" w:hAnsi="Calibri" w:cs="Calibri"/>
                <w:b/>
                <w:lang w:val="en-IN"/>
              </w:rPr>
              <w:br/>
            </w:r>
            <w:r>
              <w:rPr>
                <w:rFonts w:ascii="Calibri" w:hAnsi="Calibri" w:cs="Calibri"/>
                <w:b/>
                <w:lang w:val="en-IN"/>
              </w:rPr>
              <w:t>(nights)</w:t>
            </w:r>
          </w:p>
        </w:tc>
        <w:tc>
          <w:tcPr>
            <w:tcW w:w="1620" w:type="dxa"/>
            <w:tcBorders>
              <w:bottom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71E688DC" w14:textId="51B8F14F" w:rsidR="00361743" w:rsidRDefault="00361743" w:rsidP="00CA2E34">
            <w:pPr>
              <w:jc w:val="center"/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  <w:r>
              <w:rPr>
                <w:rFonts w:ascii="Calibri" w:hAnsi="Calibri" w:cs="Calibri"/>
                <w:b/>
                <w:lang w:val="en-IN"/>
              </w:rPr>
              <w:t>Average cost of lodging</w:t>
            </w:r>
            <w:r w:rsidR="00F47D81">
              <w:rPr>
                <w:rFonts w:ascii="Calibri" w:hAnsi="Calibri" w:cs="Calibri"/>
                <w:b/>
                <w:lang w:val="en-IN"/>
              </w:rPr>
              <w:t xml:space="preserve"> ($)</w:t>
            </w:r>
          </w:p>
        </w:tc>
        <w:tc>
          <w:tcPr>
            <w:tcW w:w="2880" w:type="dxa"/>
            <w:tcBorders>
              <w:bottom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341D4F6B" w14:textId="066F6EC1" w:rsidR="00361743" w:rsidRDefault="589A5BDB" w:rsidP="2B75603D">
            <w:pPr>
              <w:jc w:val="center"/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  <w:r w:rsidRPr="055FF106">
              <w:rPr>
                <w:rFonts w:ascii="Calibri" w:hAnsi="Calibri" w:cs="Calibri"/>
                <w:b/>
                <w:bCs/>
                <w:lang w:val="en-IN"/>
              </w:rPr>
              <w:t xml:space="preserve">Estimate Room </w:t>
            </w:r>
            <w:r w:rsidR="07077DE0" w:rsidRPr="055FF106">
              <w:rPr>
                <w:rFonts w:ascii="Calibri" w:hAnsi="Calibri" w:cs="Calibri"/>
                <w:b/>
                <w:bCs/>
                <w:lang w:val="en-IN"/>
              </w:rPr>
              <w:t xml:space="preserve">Occupancy </w:t>
            </w:r>
            <w:r w:rsidRPr="055FF106">
              <w:rPr>
                <w:rFonts w:ascii="Calibri" w:hAnsi="Calibri" w:cs="Calibri"/>
                <w:b/>
                <w:bCs/>
                <w:lang w:val="en-IN"/>
              </w:rPr>
              <w:t>Tax</w:t>
            </w:r>
            <w:r w:rsidR="746B1D7F" w:rsidRPr="055FF106">
              <w:rPr>
                <w:rFonts w:ascii="Calibri" w:hAnsi="Calibri" w:cs="Calibri"/>
                <w:b/>
                <w:bCs/>
                <w:lang w:val="en-IN"/>
              </w:rPr>
              <w:t xml:space="preserve"> Generated</w:t>
            </w:r>
            <w:r w:rsidR="08D13150" w:rsidRPr="055FF106">
              <w:rPr>
                <w:rFonts w:ascii="Calibri" w:hAnsi="Calibri" w:cs="Calibri"/>
                <w:b/>
                <w:bCs/>
                <w:lang w:val="en-IN"/>
              </w:rPr>
              <w:t xml:space="preserve"> ($)</w:t>
            </w:r>
          </w:p>
        </w:tc>
      </w:tr>
      <w:tr w:rsidR="00361743" w14:paraId="5A5808ED" w14:textId="77777777" w:rsidTr="001D6A20">
        <w:trPr>
          <w:trHeight w:val="504"/>
        </w:trPr>
        <w:tc>
          <w:tcPr>
            <w:tcW w:w="3870" w:type="dxa"/>
            <w:tcBorders>
              <w:bottom w:val="single" w:sz="4" w:space="0" w:color="auto"/>
            </w:tcBorders>
            <w:vAlign w:val="center"/>
          </w:tcPr>
          <w:p w14:paraId="39666862" w14:textId="77777777" w:rsidR="00361743" w:rsidRDefault="00361743" w:rsidP="00CA2E34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  <w:tc>
          <w:tcPr>
            <w:tcW w:w="2430" w:type="dxa"/>
            <w:tcBorders>
              <w:bottom w:val="single" w:sz="4" w:space="0" w:color="auto"/>
            </w:tcBorders>
            <w:vAlign w:val="center"/>
          </w:tcPr>
          <w:p w14:paraId="28BF3F03" w14:textId="77777777" w:rsidR="00361743" w:rsidRDefault="00361743" w:rsidP="00CA2E34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  <w:tc>
          <w:tcPr>
            <w:tcW w:w="1620" w:type="dxa"/>
            <w:tcBorders>
              <w:bottom w:val="single" w:sz="4" w:space="0" w:color="auto"/>
            </w:tcBorders>
            <w:vAlign w:val="center"/>
          </w:tcPr>
          <w:p w14:paraId="4BE10D89" w14:textId="77777777" w:rsidR="00361743" w:rsidRDefault="00361743" w:rsidP="00CA2E34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  <w:tc>
          <w:tcPr>
            <w:tcW w:w="2880" w:type="dxa"/>
            <w:tcBorders>
              <w:bottom w:val="single" w:sz="4" w:space="0" w:color="auto"/>
            </w:tcBorders>
            <w:vAlign w:val="center"/>
          </w:tcPr>
          <w:p w14:paraId="13D12A7F" w14:textId="77777777" w:rsidR="00361743" w:rsidRDefault="00361743" w:rsidP="00CA2E34">
            <w:pPr>
              <w:rPr>
                <w:rFonts w:ascii="Calibri" w:hAnsi="Calibri" w:cs="Calibri"/>
                <w:b/>
                <w:color w:val="FFFFFF" w:themeColor="background1"/>
                <w:spacing w:val="20"/>
                <w:sz w:val="32"/>
                <w:szCs w:val="32"/>
              </w:rPr>
            </w:pPr>
          </w:p>
        </w:tc>
      </w:tr>
    </w:tbl>
    <w:p w14:paraId="669AA7AA" w14:textId="77777777" w:rsidR="00361743" w:rsidRDefault="00361743" w:rsidP="00EA0332">
      <w:pPr>
        <w:rPr>
          <w:rFonts w:ascii="Calibri" w:hAnsi="Calibri" w:cs="Calibri"/>
          <w:sz w:val="10"/>
          <w:szCs w:val="10"/>
        </w:rPr>
      </w:pPr>
    </w:p>
    <w:tbl>
      <w:tblPr>
        <w:tblStyle w:val="TableGrid"/>
        <w:tblW w:w="10805" w:type="dxa"/>
        <w:tblInd w:w="85" w:type="dxa"/>
        <w:tblLayout w:type="fixed"/>
        <w:tblLook w:val="04A0" w:firstRow="1" w:lastRow="0" w:firstColumn="1" w:lastColumn="0" w:noHBand="0" w:noVBand="1"/>
      </w:tblPr>
      <w:tblGrid>
        <w:gridCol w:w="4410"/>
        <w:gridCol w:w="1350"/>
        <w:gridCol w:w="1710"/>
        <w:gridCol w:w="1620"/>
        <w:gridCol w:w="1715"/>
      </w:tblGrid>
      <w:tr w:rsidR="00026F17" w14:paraId="6AEAA2DC" w14:textId="77777777" w:rsidTr="001D6A20">
        <w:trPr>
          <w:trHeight w:val="504"/>
        </w:trPr>
        <w:tc>
          <w:tcPr>
            <w:tcW w:w="10805" w:type="dxa"/>
            <w:gridSpan w:val="5"/>
            <w:shd w:val="clear" w:color="auto" w:fill="E7EEF4"/>
            <w:vAlign w:val="center"/>
          </w:tcPr>
          <w:p w14:paraId="20EACDEC" w14:textId="050826BF" w:rsidR="00026F17" w:rsidRPr="006E16D9" w:rsidRDefault="603146B9" w:rsidP="055FF106">
            <w:pPr>
              <w:rPr>
                <w:rFonts w:ascii="Calibri" w:hAnsi="Calibri" w:cs="Calibri"/>
                <w:b/>
                <w:bCs/>
                <w:lang w:val="en-IN"/>
              </w:rPr>
            </w:pPr>
            <w:r w:rsidRPr="055FF106">
              <w:rPr>
                <w:rFonts w:ascii="Calibri" w:hAnsi="Calibri" w:cs="Calibri"/>
                <w:b/>
                <w:bCs/>
                <w:lang w:val="en-IN"/>
              </w:rPr>
              <w:t>Other spending categories</w:t>
            </w:r>
          </w:p>
        </w:tc>
      </w:tr>
      <w:tr w:rsidR="006A331A" w14:paraId="7B96CCAB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5AE86780" w14:textId="77777777" w:rsidR="006A331A" w:rsidRPr="00CC7FCB" w:rsidRDefault="006A331A" w:rsidP="00026F17">
            <w:pPr>
              <w:rPr>
                <w:rFonts w:ascii="Calibri" w:hAnsi="Calibri" w:cs="Calibri"/>
                <w:b/>
                <w:highlight w:val="yellow"/>
              </w:rPr>
            </w:pPr>
          </w:p>
        </w:tc>
        <w:tc>
          <w:tcPr>
            <w:tcW w:w="1350" w:type="dxa"/>
            <w:shd w:val="clear" w:color="auto" w:fill="F2F2F2" w:themeFill="background1" w:themeFillShade="F2"/>
            <w:vAlign w:val="center"/>
          </w:tcPr>
          <w:p w14:paraId="20D77EA8" w14:textId="2174CE3C" w:rsidR="006A331A" w:rsidRPr="006E16D9" w:rsidRDefault="006A331A" w:rsidP="00026F17">
            <w:pPr>
              <w:jc w:val="center"/>
              <w:rPr>
                <w:rFonts w:ascii="Calibri" w:hAnsi="Calibri" w:cs="Calibri"/>
                <w:b/>
                <w:lang w:val="en-IN"/>
              </w:rPr>
            </w:pPr>
            <w:r>
              <w:rPr>
                <w:rFonts w:ascii="Calibri" w:hAnsi="Calibri" w:cs="Calibri"/>
                <w:b/>
                <w:lang w:val="en-IN"/>
              </w:rPr>
              <w:t xml:space="preserve">Number of </w:t>
            </w:r>
            <w:r w:rsidR="4ACDA0A6" w:rsidRPr="466F4C65">
              <w:rPr>
                <w:rFonts w:ascii="Calibri" w:hAnsi="Calibri" w:cs="Calibri"/>
                <w:b/>
                <w:bCs/>
                <w:lang w:val="en-IN"/>
              </w:rPr>
              <w:t>R</w:t>
            </w:r>
            <w:r w:rsidRPr="466F4C65">
              <w:rPr>
                <w:rFonts w:ascii="Calibri" w:hAnsi="Calibri" w:cs="Calibri"/>
                <w:b/>
                <w:bCs/>
                <w:lang w:val="en-IN"/>
              </w:rPr>
              <w:t>esponses</w:t>
            </w:r>
          </w:p>
        </w:tc>
        <w:tc>
          <w:tcPr>
            <w:tcW w:w="1710" w:type="dxa"/>
            <w:shd w:val="clear" w:color="auto" w:fill="F2F2F2" w:themeFill="background1" w:themeFillShade="F2"/>
            <w:vAlign w:val="center"/>
          </w:tcPr>
          <w:p w14:paraId="61C709F8" w14:textId="51E18E33" w:rsidR="006A331A" w:rsidRPr="006E16D9" w:rsidRDefault="006A331A" w:rsidP="00026F17">
            <w:pPr>
              <w:jc w:val="center"/>
              <w:rPr>
                <w:rFonts w:ascii="Calibri" w:hAnsi="Calibri" w:cs="Calibri"/>
                <w:b/>
                <w:lang w:val="en-IN"/>
              </w:rPr>
            </w:pPr>
            <w:r w:rsidRPr="006E16D9">
              <w:rPr>
                <w:rFonts w:ascii="Calibri" w:hAnsi="Calibri" w:cs="Calibri"/>
                <w:b/>
                <w:lang w:val="en-IN"/>
              </w:rPr>
              <w:t xml:space="preserve">Average </w:t>
            </w:r>
            <w:r w:rsidR="2F95380A" w:rsidRPr="466F4C65">
              <w:rPr>
                <w:rFonts w:ascii="Calibri" w:hAnsi="Calibri" w:cs="Calibri"/>
                <w:b/>
                <w:bCs/>
                <w:lang w:val="en-IN"/>
              </w:rPr>
              <w:t>A</w:t>
            </w:r>
            <w:r w:rsidRPr="466F4C65">
              <w:rPr>
                <w:rFonts w:ascii="Calibri" w:hAnsi="Calibri" w:cs="Calibri"/>
                <w:b/>
                <w:bCs/>
                <w:lang w:val="en-IN"/>
              </w:rPr>
              <w:t>mount</w:t>
            </w:r>
            <w:r w:rsidRPr="006E16D9">
              <w:rPr>
                <w:rFonts w:ascii="Calibri" w:hAnsi="Calibri" w:cs="Calibri"/>
                <w:b/>
                <w:lang w:val="en-IN"/>
              </w:rPr>
              <w:t xml:space="preserve"> </w:t>
            </w:r>
            <w:r w:rsidR="7707596C" w:rsidRPr="56616685">
              <w:rPr>
                <w:rFonts w:ascii="Calibri" w:hAnsi="Calibri" w:cs="Calibri"/>
                <w:b/>
                <w:bCs/>
                <w:lang w:val="en-IN"/>
              </w:rPr>
              <w:t>S</w:t>
            </w:r>
            <w:r w:rsidRPr="56616685">
              <w:rPr>
                <w:rFonts w:ascii="Calibri" w:hAnsi="Calibri" w:cs="Calibri"/>
                <w:b/>
                <w:bCs/>
                <w:lang w:val="en-IN"/>
              </w:rPr>
              <w:t xml:space="preserve">pent </w:t>
            </w:r>
            <w:r w:rsidR="35F112B6" w:rsidRPr="5550AC1A">
              <w:rPr>
                <w:rFonts w:ascii="Calibri" w:hAnsi="Calibri" w:cs="Calibri"/>
                <w:b/>
                <w:bCs/>
                <w:lang w:val="en-IN"/>
              </w:rPr>
              <w:t>P</w:t>
            </w:r>
            <w:r w:rsidRPr="5550AC1A">
              <w:rPr>
                <w:rFonts w:ascii="Calibri" w:hAnsi="Calibri" w:cs="Calibri"/>
                <w:b/>
                <w:bCs/>
                <w:lang w:val="en-IN"/>
              </w:rPr>
              <w:t>er</w:t>
            </w:r>
            <w:r w:rsidRPr="56616685">
              <w:rPr>
                <w:rFonts w:ascii="Calibri" w:hAnsi="Calibri" w:cs="Calibri"/>
                <w:b/>
                <w:bCs/>
                <w:lang w:val="en-IN"/>
              </w:rPr>
              <w:t xml:space="preserve"> </w:t>
            </w:r>
            <w:r w:rsidR="7707596C" w:rsidRPr="56616685">
              <w:rPr>
                <w:rFonts w:ascii="Calibri" w:hAnsi="Calibri" w:cs="Calibri"/>
                <w:b/>
                <w:bCs/>
                <w:lang w:val="en-IN"/>
              </w:rPr>
              <w:t>A</w:t>
            </w:r>
            <w:r w:rsidRPr="56616685">
              <w:rPr>
                <w:rFonts w:ascii="Calibri" w:hAnsi="Calibri" w:cs="Calibri"/>
                <w:b/>
                <w:bCs/>
                <w:lang w:val="en-IN"/>
              </w:rPr>
              <w:t>ttendee</w:t>
            </w:r>
          </w:p>
        </w:tc>
        <w:tc>
          <w:tcPr>
            <w:tcW w:w="1620" w:type="dxa"/>
            <w:shd w:val="clear" w:color="auto" w:fill="F2F2F2" w:themeFill="background1" w:themeFillShade="F2"/>
            <w:vAlign w:val="center"/>
          </w:tcPr>
          <w:p w14:paraId="2BD64A5C" w14:textId="4C5A2BF3" w:rsidR="006A331A" w:rsidRPr="006E16D9" w:rsidRDefault="619D6E2C" w:rsidP="055FF106">
            <w:pPr>
              <w:jc w:val="center"/>
              <w:rPr>
                <w:rFonts w:ascii="Calibri" w:hAnsi="Calibri" w:cs="Calibri"/>
                <w:b/>
                <w:bCs/>
                <w:lang w:val="en-IN"/>
              </w:rPr>
            </w:pPr>
            <w:r w:rsidRPr="055FF106">
              <w:rPr>
                <w:rFonts w:ascii="Calibri" w:hAnsi="Calibri" w:cs="Calibri"/>
                <w:b/>
                <w:bCs/>
                <w:lang w:val="en-IN"/>
              </w:rPr>
              <w:t xml:space="preserve">Estimate Total Amount Spent </w:t>
            </w:r>
          </w:p>
        </w:tc>
        <w:tc>
          <w:tcPr>
            <w:tcW w:w="1715" w:type="dxa"/>
            <w:shd w:val="clear" w:color="auto" w:fill="F2F2F2" w:themeFill="background1" w:themeFillShade="F2"/>
            <w:vAlign w:val="center"/>
          </w:tcPr>
          <w:p w14:paraId="0622AEC1" w14:textId="2345C63A" w:rsidR="006A331A" w:rsidRPr="006E16D9" w:rsidRDefault="3793C856" w:rsidP="055FF106">
            <w:pPr>
              <w:jc w:val="center"/>
              <w:rPr>
                <w:rFonts w:ascii="Calibri" w:hAnsi="Calibri" w:cs="Calibri"/>
                <w:b/>
                <w:bCs/>
                <w:lang w:val="en-IN"/>
              </w:rPr>
            </w:pPr>
            <w:r w:rsidRPr="055FF106">
              <w:rPr>
                <w:rFonts w:ascii="Calibri" w:hAnsi="Calibri" w:cs="Calibri"/>
                <w:b/>
                <w:bCs/>
                <w:lang w:val="en-IN"/>
              </w:rPr>
              <w:t>Estimate Total Tax Generated</w:t>
            </w:r>
            <w:r w:rsidR="6CAEB582" w:rsidRPr="055FF106">
              <w:rPr>
                <w:rFonts w:ascii="Calibri" w:hAnsi="Calibri" w:cs="Calibri"/>
                <w:b/>
                <w:bCs/>
                <w:lang w:val="en-IN"/>
              </w:rPr>
              <w:t xml:space="preserve"> (Meals</w:t>
            </w:r>
            <w:r w:rsidR="00AC08B1">
              <w:rPr>
                <w:rFonts w:ascii="Calibri" w:hAnsi="Calibri" w:cs="Calibri"/>
                <w:b/>
                <w:bCs/>
                <w:lang w:val="en-IN"/>
              </w:rPr>
              <w:t>/</w:t>
            </w:r>
            <w:r w:rsidR="6CAEB582" w:rsidRPr="055FF106">
              <w:rPr>
                <w:rFonts w:ascii="Calibri" w:hAnsi="Calibri" w:cs="Calibri"/>
                <w:b/>
                <w:bCs/>
                <w:lang w:val="en-IN"/>
              </w:rPr>
              <w:t>Sales Tax)</w:t>
            </w:r>
          </w:p>
        </w:tc>
      </w:tr>
      <w:tr w:rsidR="006A331A" w14:paraId="7307B11D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4C7E8FD8" w14:textId="14D4D7C6" w:rsidR="006A331A" w:rsidRPr="002D6E37" w:rsidRDefault="619D6E2C" w:rsidP="055FF106">
            <w:pPr>
              <w:rPr>
                <w:rFonts w:ascii="Calibri" w:hAnsi="Calibri" w:cs="Calibri"/>
                <w:b/>
                <w:bCs/>
              </w:rPr>
            </w:pPr>
            <w:r w:rsidRPr="055FF106">
              <w:rPr>
                <w:rFonts w:ascii="Calibri" w:hAnsi="Calibri" w:cs="Calibri"/>
                <w:b/>
                <w:bCs/>
              </w:rPr>
              <w:t xml:space="preserve">Respondents who dined at </w:t>
            </w:r>
            <w:r w:rsidR="3406B4D6" w:rsidRPr="055FF106">
              <w:rPr>
                <w:rFonts w:ascii="Calibri" w:hAnsi="Calibri" w:cs="Calibri"/>
                <w:b/>
                <w:bCs/>
              </w:rPr>
              <w:t xml:space="preserve">one or more </w:t>
            </w:r>
            <w:r w:rsidRPr="055FF106">
              <w:rPr>
                <w:rFonts w:ascii="Calibri" w:hAnsi="Calibri" w:cs="Calibri"/>
                <w:b/>
                <w:bCs/>
              </w:rPr>
              <w:t>restaurant</w:t>
            </w:r>
            <w:r w:rsidR="043587C0" w:rsidRPr="055FF106">
              <w:rPr>
                <w:rFonts w:ascii="Calibri" w:hAnsi="Calibri" w:cs="Calibri"/>
                <w:b/>
                <w:bCs/>
              </w:rPr>
              <w:t>s</w:t>
            </w:r>
          </w:p>
        </w:tc>
        <w:tc>
          <w:tcPr>
            <w:tcW w:w="1350" w:type="dxa"/>
            <w:vAlign w:val="center"/>
          </w:tcPr>
          <w:p w14:paraId="2E614276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0" w:type="dxa"/>
            <w:vAlign w:val="center"/>
          </w:tcPr>
          <w:p w14:paraId="08E48FC1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620" w:type="dxa"/>
            <w:vAlign w:val="center"/>
          </w:tcPr>
          <w:p w14:paraId="436BA70B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5" w:type="dxa"/>
            <w:vAlign w:val="center"/>
          </w:tcPr>
          <w:p w14:paraId="643F7F68" w14:textId="3CD9C19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6A331A" w14:paraId="5854113C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4676C0BE" w14:textId="0F807384" w:rsidR="006A331A" w:rsidRPr="002D6E37" w:rsidRDefault="006A331A" w:rsidP="00026F17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t>Respondents</w:t>
            </w:r>
            <w:r w:rsidRPr="00CD3B15">
              <w:rPr>
                <w:rFonts w:ascii="Calibri" w:hAnsi="Calibri" w:cs="Calibri"/>
                <w:b/>
              </w:rPr>
              <w:t xml:space="preserve"> </w:t>
            </w:r>
            <w:r>
              <w:rPr>
                <w:rFonts w:ascii="Calibri" w:hAnsi="Calibri" w:cs="Calibri"/>
                <w:b/>
              </w:rPr>
              <w:t>who</w:t>
            </w:r>
            <w:r w:rsidRPr="008D055D">
              <w:rPr>
                <w:rFonts w:ascii="Calibri" w:hAnsi="Calibri" w:cs="Calibri"/>
                <w:b/>
              </w:rPr>
              <w:t xml:space="preserve"> </w:t>
            </w:r>
            <w:r>
              <w:rPr>
                <w:rFonts w:ascii="Calibri" w:hAnsi="Calibri" w:cs="Calibri"/>
                <w:b/>
              </w:rPr>
              <w:t xml:space="preserve">attended another form of live entertainment, venue, or cultural event (museum, sporting event, etc.) </w:t>
            </w:r>
          </w:p>
        </w:tc>
        <w:tc>
          <w:tcPr>
            <w:tcW w:w="1350" w:type="dxa"/>
            <w:vAlign w:val="center"/>
          </w:tcPr>
          <w:p w14:paraId="7068920F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0" w:type="dxa"/>
            <w:vAlign w:val="center"/>
          </w:tcPr>
          <w:p w14:paraId="2D466E87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620" w:type="dxa"/>
            <w:vAlign w:val="center"/>
          </w:tcPr>
          <w:p w14:paraId="020B0916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5" w:type="dxa"/>
            <w:vAlign w:val="center"/>
          </w:tcPr>
          <w:p w14:paraId="54CD0560" w14:textId="6EEA4ADA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6A331A" w14:paraId="376031B5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2C261113" w14:textId="6957A44D" w:rsidR="006A331A" w:rsidRPr="008D055D" w:rsidRDefault="619D6E2C" w:rsidP="055FF106">
            <w:pPr>
              <w:rPr>
                <w:rFonts w:ascii="Calibri" w:hAnsi="Calibri" w:cs="Calibri"/>
                <w:b/>
                <w:bCs/>
              </w:rPr>
            </w:pPr>
            <w:r w:rsidRPr="055FF106">
              <w:rPr>
                <w:rFonts w:ascii="Calibri" w:hAnsi="Calibri" w:cs="Calibri"/>
                <w:b/>
                <w:bCs/>
              </w:rPr>
              <w:t>Respondents who utilized public transportation</w:t>
            </w:r>
          </w:p>
        </w:tc>
        <w:tc>
          <w:tcPr>
            <w:tcW w:w="1350" w:type="dxa"/>
            <w:vAlign w:val="center"/>
          </w:tcPr>
          <w:p w14:paraId="6A42E2A4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0" w:type="dxa"/>
            <w:vAlign w:val="center"/>
          </w:tcPr>
          <w:p w14:paraId="38B166A9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620" w:type="dxa"/>
            <w:vAlign w:val="center"/>
          </w:tcPr>
          <w:p w14:paraId="08BC2595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5" w:type="dxa"/>
            <w:vAlign w:val="center"/>
          </w:tcPr>
          <w:p w14:paraId="4B69DD6B" w14:textId="0D20A6F3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6A331A" w14:paraId="5C139519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0C2A0431" w14:textId="477DA611" w:rsidR="006A331A" w:rsidRDefault="619D6E2C" w:rsidP="055FF106">
            <w:pPr>
              <w:rPr>
                <w:rFonts w:ascii="Calibri" w:hAnsi="Calibri" w:cs="Calibri"/>
                <w:b/>
                <w:bCs/>
              </w:rPr>
            </w:pPr>
            <w:r w:rsidRPr="055FF106">
              <w:rPr>
                <w:rFonts w:ascii="Calibri" w:hAnsi="Calibri" w:cs="Calibri"/>
                <w:b/>
                <w:bCs/>
              </w:rPr>
              <w:t>Respondents who shopped at a retail establishment</w:t>
            </w:r>
          </w:p>
        </w:tc>
        <w:tc>
          <w:tcPr>
            <w:tcW w:w="1350" w:type="dxa"/>
            <w:vAlign w:val="center"/>
          </w:tcPr>
          <w:p w14:paraId="42EF9382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0" w:type="dxa"/>
            <w:vAlign w:val="center"/>
          </w:tcPr>
          <w:p w14:paraId="3E1C7591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620" w:type="dxa"/>
            <w:vAlign w:val="center"/>
          </w:tcPr>
          <w:p w14:paraId="64D70627" w14:textId="77777777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5" w:type="dxa"/>
            <w:vAlign w:val="center"/>
          </w:tcPr>
          <w:p w14:paraId="7BFAB58B" w14:textId="041F4165" w:rsidR="006A331A" w:rsidRDefault="006A331A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4A1E37" w14:paraId="4014E14C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5312B74B" w14:textId="512CDDB6" w:rsidR="004A1E37" w:rsidRPr="055FF106" w:rsidRDefault="00E663FA" w:rsidP="055FF106">
            <w:pPr>
              <w:rPr>
                <w:rFonts w:ascii="Calibri" w:hAnsi="Calibri" w:cs="Calibri"/>
                <w:b/>
                <w:bCs/>
              </w:rPr>
            </w:pPr>
            <w:r>
              <w:rPr>
                <w:rFonts w:ascii="Calibri" w:hAnsi="Calibri" w:cs="Calibri"/>
                <w:b/>
                <w:bCs/>
              </w:rPr>
              <w:t>Other spending</w:t>
            </w:r>
          </w:p>
        </w:tc>
        <w:tc>
          <w:tcPr>
            <w:tcW w:w="1350" w:type="dxa"/>
            <w:vAlign w:val="center"/>
          </w:tcPr>
          <w:p w14:paraId="100E88E0" w14:textId="77777777" w:rsidR="004A1E37" w:rsidRDefault="004A1E37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0" w:type="dxa"/>
            <w:vAlign w:val="center"/>
          </w:tcPr>
          <w:p w14:paraId="18A5A30A" w14:textId="77777777" w:rsidR="004A1E37" w:rsidRDefault="004A1E37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620" w:type="dxa"/>
            <w:vAlign w:val="center"/>
          </w:tcPr>
          <w:p w14:paraId="256C69D0" w14:textId="77777777" w:rsidR="004A1E37" w:rsidRDefault="004A1E37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5" w:type="dxa"/>
            <w:vAlign w:val="center"/>
          </w:tcPr>
          <w:p w14:paraId="4B24065C" w14:textId="77777777" w:rsidR="004A1E37" w:rsidRDefault="004A1E37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  <w:tr w:rsidR="002F309C" w14:paraId="57928E59" w14:textId="77777777" w:rsidTr="001D6A20">
        <w:trPr>
          <w:trHeight w:val="504"/>
        </w:trPr>
        <w:tc>
          <w:tcPr>
            <w:tcW w:w="4410" w:type="dxa"/>
            <w:shd w:val="clear" w:color="auto" w:fill="F2F2F2" w:themeFill="background1" w:themeFillShade="F2"/>
            <w:vAlign w:val="center"/>
          </w:tcPr>
          <w:p w14:paraId="087897DD" w14:textId="71815446" w:rsidR="002F309C" w:rsidRPr="007E2F6D" w:rsidRDefault="002F309C" w:rsidP="00643AD1">
            <w:pPr>
              <w:jc w:val="right"/>
              <w:rPr>
                <w:rFonts w:ascii="Calibri" w:hAnsi="Calibri" w:cs="Calibri"/>
                <w:b/>
                <w:lang w:val="en-IN"/>
              </w:rPr>
            </w:pPr>
            <w:r w:rsidRPr="007E2F6D">
              <w:rPr>
                <w:rFonts w:ascii="Calibri" w:hAnsi="Calibri" w:cs="Calibri"/>
                <w:b/>
                <w:lang w:val="en-IN"/>
              </w:rPr>
              <w:t xml:space="preserve">Total </w:t>
            </w:r>
          </w:p>
        </w:tc>
        <w:tc>
          <w:tcPr>
            <w:tcW w:w="1350" w:type="dxa"/>
            <w:vAlign w:val="center"/>
          </w:tcPr>
          <w:p w14:paraId="4E2B81D4" w14:textId="37C12A17" w:rsidR="002F309C" w:rsidRPr="007E2F6D" w:rsidRDefault="002F309C" w:rsidP="006D052D">
            <w:pPr>
              <w:jc w:val="right"/>
              <w:rPr>
                <w:rFonts w:ascii="Calibri" w:hAnsi="Calibri" w:cs="Calibri"/>
                <w:b/>
                <w:lang w:val="en-IN"/>
              </w:rPr>
            </w:pPr>
          </w:p>
        </w:tc>
        <w:tc>
          <w:tcPr>
            <w:tcW w:w="1710" w:type="dxa"/>
            <w:vAlign w:val="center"/>
          </w:tcPr>
          <w:p w14:paraId="3E4CD4D8" w14:textId="77777777" w:rsidR="002F309C" w:rsidRDefault="002F309C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620" w:type="dxa"/>
            <w:vAlign w:val="center"/>
          </w:tcPr>
          <w:p w14:paraId="248E49CC" w14:textId="77777777" w:rsidR="002F309C" w:rsidRDefault="002F309C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  <w:tc>
          <w:tcPr>
            <w:tcW w:w="1715" w:type="dxa"/>
            <w:vAlign w:val="center"/>
          </w:tcPr>
          <w:p w14:paraId="76207E19" w14:textId="192512BE" w:rsidR="002F309C" w:rsidRDefault="002F309C" w:rsidP="00026F17">
            <w:pPr>
              <w:rPr>
                <w:rFonts w:ascii="Calibri" w:hAnsi="Calibri" w:cs="Calibri"/>
                <w:bCs/>
                <w:lang w:val="en-IN"/>
              </w:rPr>
            </w:pPr>
          </w:p>
        </w:tc>
      </w:tr>
    </w:tbl>
    <w:p w14:paraId="13159AB0" w14:textId="77777777" w:rsidR="007E2F6D" w:rsidRDefault="007E2F6D" w:rsidP="00EA0332">
      <w:pPr>
        <w:rPr>
          <w:rFonts w:ascii="Calibri" w:hAnsi="Calibri" w:cs="Calibri"/>
          <w:sz w:val="10"/>
          <w:szCs w:val="10"/>
        </w:rPr>
      </w:pPr>
    </w:p>
    <w:tbl>
      <w:tblPr>
        <w:tblStyle w:val="TableGrid"/>
        <w:tblW w:w="10805" w:type="dxa"/>
        <w:tblInd w:w="85" w:type="dxa"/>
        <w:tblLayout w:type="fixed"/>
        <w:tblLook w:val="04A0" w:firstRow="1" w:lastRow="0" w:firstColumn="1" w:lastColumn="0" w:noHBand="0" w:noVBand="1"/>
      </w:tblPr>
      <w:tblGrid>
        <w:gridCol w:w="3510"/>
        <w:gridCol w:w="7295"/>
      </w:tblGrid>
      <w:tr w:rsidR="00977874" w:rsidRPr="00FC3BCC" w14:paraId="21800C31" w14:textId="77777777" w:rsidTr="001D6A20">
        <w:trPr>
          <w:trHeight w:val="504"/>
        </w:trPr>
        <w:tc>
          <w:tcPr>
            <w:tcW w:w="3510" w:type="dxa"/>
            <w:shd w:val="clear" w:color="auto" w:fill="E7EEF4"/>
            <w:vAlign w:val="center"/>
          </w:tcPr>
          <w:p w14:paraId="21E19959" w14:textId="6F0DF373" w:rsidR="00977874" w:rsidRPr="00FC3BCC" w:rsidRDefault="00977874" w:rsidP="00CA2E34">
            <w:pPr>
              <w:rPr>
                <w:rFonts w:ascii="Calibri" w:hAnsi="Calibri" w:cs="Calibri"/>
                <w:b/>
              </w:rPr>
            </w:pPr>
            <w:r>
              <w:rPr>
                <w:rFonts w:ascii="Calibri" w:hAnsi="Calibri" w:cs="Calibri"/>
                <w:b/>
              </w:rPr>
              <w:lastRenderedPageBreak/>
              <w:t>Please describe any other spending</w:t>
            </w:r>
            <w:r w:rsidR="001C12EA">
              <w:rPr>
                <w:rFonts w:ascii="Calibri" w:hAnsi="Calibri" w:cs="Calibri"/>
                <w:b/>
              </w:rPr>
              <w:t xml:space="preserve"> categories </w:t>
            </w:r>
          </w:p>
        </w:tc>
        <w:tc>
          <w:tcPr>
            <w:tcW w:w="7295" w:type="dxa"/>
            <w:vAlign w:val="center"/>
          </w:tcPr>
          <w:p w14:paraId="66C4A879" w14:textId="77777777" w:rsidR="00977874" w:rsidRPr="00FC3BCC" w:rsidRDefault="00977874" w:rsidP="00CA2E34">
            <w:pPr>
              <w:rPr>
                <w:rFonts w:ascii="Calibri" w:hAnsi="Calibri" w:cs="Calibri"/>
                <w:b/>
              </w:rPr>
            </w:pPr>
          </w:p>
        </w:tc>
      </w:tr>
    </w:tbl>
    <w:p w14:paraId="495E8D6D" w14:textId="77777777" w:rsidR="00FC3BCC" w:rsidRPr="00C630B6" w:rsidRDefault="00FC3BCC" w:rsidP="00FC3BCC">
      <w:pPr>
        <w:rPr>
          <w:rFonts w:ascii="Calibri" w:hAnsi="Calibri" w:cs="Calibri"/>
          <w:sz w:val="10"/>
          <w:szCs w:val="10"/>
        </w:rPr>
      </w:pPr>
    </w:p>
    <w:p w14:paraId="3FC6A01E" w14:textId="77777777" w:rsidR="005E5E3F" w:rsidRDefault="005E5E3F" w:rsidP="00EA0332">
      <w:pPr>
        <w:rPr>
          <w:rFonts w:ascii="Calibri" w:hAnsi="Calibri" w:cs="Calibri"/>
        </w:rPr>
      </w:pPr>
    </w:p>
    <w:tbl>
      <w:tblPr>
        <w:tblStyle w:val="TableGrid"/>
        <w:tblW w:w="10770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10770"/>
      </w:tblGrid>
      <w:tr w:rsidR="005E5E3F" w14:paraId="1B5F1140" w14:textId="77777777" w:rsidTr="00B82C05">
        <w:trPr>
          <w:trHeight w:val="504"/>
        </w:trPr>
        <w:tc>
          <w:tcPr>
            <w:tcW w:w="10770" w:type="dxa"/>
            <w:shd w:val="clear" w:color="auto" w:fill="14558F"/>
            <w:vAlign w:val="center"/>
          </w:tcPr>
          <w:p w14:paraId="628ECD19" w14:textId="16EB7A91" w:rsidR="005E5E3F" w:rsidRDefault="005A62C6" w:rsidP="00CA2E34">
            <w:pPr>
              <w:rPr>
                <w:rFonts w:ascii="Calibri" w:hAnsi="Calibri" w:cs="Calibri"/>
                <w:sz w:val="32"/>
                <w:szCs w:val="32"/>
              </w:rPr>
            </w:pPr>
            <w: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>Other</w:t>
            </w:r>
            <w:r w:rsidR="005E5E3F" w:rsidRPr="055FF106"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 xml:space="preserve"> Impacts</w:t>
            </w:r>
            <w: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 xml:space="preserve"> &amp; Partnerships</w:t>
            </w:r>
          </w:p>
        </w:tc>
      </w:tr>
      <w:tr w:rsidR="00C630B6" w14:paraId="4EA05B80" w14:textId="77777777" w:rsidTr="00B82C05">
        <w:trPr>
          <w:trHeight w:val="504"/>
        </w:trPr>
        <w:tc>
          <w:tcPr>
            <w:tcW w:w="10770" w:type="dxa"/>
            <w:shd w:val="clear" w:color="auto" w:fill="E7EEF4"/>
            <w:vAlign w:val="center"/>
          </w:tcPr>
          <w:p w14:paraId="4EC09EFE" w14:textId="7CA5BB8C" w:rsidR="00C630B6" w:rsidRDefault="00C630B6" w:rsidP="00CA2E34">
            <w:pP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  <w:r w:rsidRPr="00491A53">
              <w:rPr>
                <w:rFonts w:ascii="Calibri" w:hAnsi="Calibri" w:cs="Calibri"/>
                <w:b/>
              </w:rPr>
              <w:t>Describe any other direct or indirect economic benefits this production provided to the local or regional community (</w:t>
            </w:r>
            <w:proofErr w:type="gramStart"/>
            <w:r w:rsidRPr="00491A53">
              <w:rPr>
                <w:rFonts w:ascii="Calibri" w:hAnsi="Calibri" w:cs="Calibri"/>
                <w:b/>
              </w:rPr>
              <w:t>restaurants</w:t>
            </w:r>
            <w:proofErr w:type="gramEnd"/>
            <w:r w:rsidRPr="00491A53">
              <w:rPr>
                <w:rFonts w:ascii="Calibri" w:hAnsi="Calibri" w:cs="Calibri"/>
                <w:b/>
              </w:rPr>
              <w:t>, lodging, cultural events, tax revenue impacts, etc.):</w:t>
            </w:r>
          </w:p>
        </w:tc>
      </w:tr>
      <w:tr w:rsidR="00C630B6" w14:paraId="771C130F" w14:textId="77777777" w:rsidTr="00B82C05">
        <w:trPr>
          <w:trHeight w:val="504"/>
        </w:trPr>
        <w:tc>
          <w:tcPr>
            <w:tcW w:w="10770" w:type="dxa"/>
            <w:vAlign w:val="center"/>
          </w:tcPr>
          <w:p w14:paraId="3D4ABC06" w14:textId="77777777" w:rsidR="00C630B6" w:rsidRDefault="00C630B6" w:rsidP="00CA2E34">
            <w:pP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</w:p>
        </w:tc>
      </w:tr>
      <w:tr w:rsidR="00C630B6" w14:paraId="6D41D2C1" w14:textId="77777777" w:rsidTr="00B82C05">
        <w:trPr>
          <w:trHeight w:val="504"/>
        </w:trPr>
        <w:tc>
          <w:tcPr>
            <w:tcW w:w="10770" w:type="dxa"/>
            <w:shd w:val="clear" w:color="auto" w:fill="E7EEF4"/>
            <w:vAlign w:val="center"/>
          </w:tcPr>
          <w:p w14:paraId="1E4F8F86" w14:textId="110627C0" w:rsidR="00C630B6" w:rsidRDefault="00C630B6" w:rsidP="00CA2E34">
            <w:pP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  <w:r w:rsidRPr="00E42AE2">
              <w:rPr>
                <w:rFonts w:ascii="Calibri" w:hAnsi="Calibri" w:cs="Calibri"/>
                <w:b/>
              </w:rPr>
              <w:t>Detail any partnerships with Massachusetts businesses, community-based organizations, cultural or educational institutions:</w:t>
            </w:r>
          </w:p>
        </w:tc>
      </w:tr>
      <w:tr w:rsidR="00C630B6" w14:paraId="038EB321" w14:textId="77777777" w:rsidTr="00B82C05">
        <w:trPr>
          <w:trHeight w:val="504"/>
        </w:trPr>
        <w:tc>
          <w:tcPr>
            <w:tcW w:w="10770" w:type="dxa"/>
            <w:vAlign w:val="center"/>
          </w:tcPr>
          <w:p w14:paraId="411952EA" w14:textId="77777777" w:rsidR="00C630B6" w:rsidRDefault="00C630B6" w:rsidP="00CA2E34">
            <w:pPr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</w:pPr>
          </w:p>
        </w:tc>
      </w:tr>
    </w:tbl>
    <w:p w14:paraId="653094BA" w14:textId="77777777" w:rsidR="00E33671" w:rsidRDefault="00E33671" w:rsidP="00EA0332">
      <w:pPr>
        <w:rPr>
          <w:rFonts w:ascii="Calibri" w:hAnsi="Calibri" w:cs="Calibri"/>
          <w:sz w:val="10"/>
          <w:szCs w:val="10"/>
        </w:rPr>
      </w:pPr>
    </w:p>
    <w:tbl>
      <w:tblPr>
        <w:tblStyle w:val="TableGrid"/>
        <w:tblW w:w="10782" w:type="dxa"/>
        <w:tblInd w:w="108" w:type="dxa"/>
        <w:tblLayout w:type="fixed"/>
        <w:tblLook w:val="04A0" w:firstRow="1" w:lastRow="0" w:firstColumn="1" w:lastColumn="0" w:noHBand="0" w:noVBand="1"/>
      </w:tblPr>
      <w:tblGrid>
        <w:gridCol w:w="3541"/>
        <w:gridCol w:w="7229"/>
        <w:gridCol w:w="12"/>
      </w:tblGrid>
      <w:tr w:rsidR="00E33671" w14:paraId="4B4DC560" w14:textId="77777777" w:rsidTr="67CBB663">
        <w:trPr>
          <w:gridAfter w:val="1"/>
          <w:wAfter w:w="12" w:type="dxa"/>
          <w:trHeight w:val="590"/>
        </w:trPr>
        <w:tc>
          <w:tcPr>
            <w:tcW w:w="10770" w:type="dxa"/>
            <w:gridSpan w:val="2"/>
            <w:shd w:val="clear" w:color="auto" w:fill="14558F"/>
            <w:vAlign w:val="center"/>
          </w:tcPr>
          <w:p w14:paraId="6C928038" w14:textId="19BD758D" w:rsidR="00E33671" w:rsidRDefault="0F113A38" w:rsidP="055FF106">
            <w:pPr>
              <w:rPr>
                <w:rFonts w:ascii="Calibri" w:hAnsi="Calibri" w:cs="Calibri"/>
                <w:sz w:val="32"/>
                <w:szCs w:val="32"/>
              </w:rPr>
            </w:pPr>
            <w:bookmarkStart w:id="6" w:name="_Hlk202170000"/>
            <w:r w:rsidRPr="055FF106"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 xml:space="preserve">Estimate </w:t>
            </w:r>
            <w:r w:rsidR="2A07C88A" w:rsidRPr="055FF106">
              <w:rPr>
                <w:rFonts w:ascii="Calibri" w:hAnsi="Calibri" w:cs="Calibri"/>
                <w:b/>
                <w:bCs/>
                <w:color w:val="FFFFFF" w:themeColor="background1"/>
                <w:spacing w:val="20"/>
                <w:sz w:val="32"/>
                <w:szCs w:val="32"/>
              </w:rPr>
              <w:t>Tax Revenue Impacts</w:t>
            </w:r>
          </w:p>
        </w:tc>
      </w:tr>
      <w:tr w:rsidR="00EA0332" w14:paraId="413E3785" w14:textId="77777777" w:rsidTr="67CBB663">
        <w:trPr>
          <w:trHeight w:val="590"/>
        </w:trPr>
        <w:tc>
          <w:tcPr>
            <w:tcW w:w="3541" w:type="dxa"/>
            <w:shd w:val="clear" w:color="auto" w:fill="E7EEF4"/>
            <w:vAlign w:val="center"/>
          </w:tcPr>
          <w:p w14:paraId="3AE6EACD" w14:textId="273BE71F" w:rsidR="00EA0332" w:rsidRDefault="00797EF0" w:rsidP="00CA2E34">
            <w:pPr>
              <w:rPr>
                <w:rFonts w:ascii="Calibri" w:hAnsi="Calibri" w:cs="Calibri"/>
                <w:b/>
              </w:rPr>
            </w:pPr>
            <w:bookmarkStart w:id="7" w:name="_Hlk199765599"/>
            <w:bookmarkEnd w:id="6"/>
            <w:r>
              <w:rPr>
                <w:rFonts w:ascii="Calibri" w:hAnsi="Calibri" w:cs="Calibri"/>
                <w:b/>
              </w:rPr>
              <w:t xml:space="preserve">Total </w:t>
            </w:r>
            <w:r w:rsidR="003E17C9">
              <w:rPr>
                <w:rFonts w:ascii="Calibri" w:hAnsi="Calibri" w:cs="Calibri"/>
                <w:b/>
              </w:rPr>
              <w:t>Sale</w:t>
            </w:r>
            <w:r w:rsidR="007B0063">
              <w:rPr>
                <w:rFonts w:ascii="Calibri" w:hAnsi="Calibri" w:cs="Calibri"/>
                <w:b/>
              </w:rPr>
              <w:t>s</w:t>
            </w:r>
            <w:r w:rsidR="003E17C9">
              <w:rPr>
                <w:rFonts w:ascii="Calibri" w:hAnsi="Calibri" w:cs="Calibri"/>
                <w:b/>
              </w:rPr>
              <w:t xml:space="preserve"> Tax</w:t>
            </w:r>
            <w:r w:rsidR="001263D6">
              <w:rPr>
                <w:rFonts w:ascii="Calibri" w:hAnsi="Calibri" w:cs="Calibri"/>
                <w:b/>
              </w:rPr>
              <w:t xml:space="preserve"> Generated</w:t>
            </w:r>
          </w:p>
        </w:tc>
        <w:tc>
          <w:tcPr>
            <w:tcW w:w="7241" w:type="dxa"/>
            <w:gridSpan w:val="2"/>
            <w:vAlign w:val="center"/>
          </w:tcPr>
          <w:p w14:paraId="47CA918A" w14:textId="110C31B0" w:rsidR="00EA0332" w:rsidRDefault="00491A53" w:rsidP="00CA2E34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bookmarkEnd w:id="7"/>
      <w:tr w:rsidR="003E17C9" w14:paraId="0E88BB98" w14:textId="77777777" w:rsidTr="67CBB663">
        <w:trPr>
          <w:trHeight w:val="590"/>
        </w:trPr>
        <w:tc>
          <w:tcPr>
            <w:tcW w:w="3541" w:type="dxa"/>
            <w:shd w:val="clear" w:color="auto" w:fill="E7EEF4"/>
            <w:vAlign w:val="center"/>
          </w:tcPr>
          <w:p w14:paraId="1632F21C" w14:textId="792E5435" w:rsidR="003E17C9" w:rsidRDefault="3DD7014B" w:rsidP="67CBB663">
            <w:pPr>
              <w:rPr>
                <w:rFonts w:ascii="Calibri" w:hAnsi="Calibri" w:cs="Calibri"/>
                <w:b/>
                <w:bCs/>
              </w:rPr>
            </w:pPr>
            <w:r w:rsidRPr="67CBB663">
              <w:rPr>
                <w:rFonts w:ascii="Calibri" w:hAnsi="Calibri" w:cs="Calibri"/>
                <w:b/>
                <w:bCs/>
              </w:rPr>
              <w:t xml:space="preserve">Total </w:t>
            </w:r>
            <w:r w:rsidR="31376A03" w:rsidRPr="67CBB663">
              <w:rPr>
                <w:rFonts w:ascii="Calibri" w:hAnsi="Calibri" w:cs="Calibri"/>
                <w:b/>
                <w:bCs/>
              </w:rPr>
              <w:t xml:space="preserve">Estimate </w:t>
            </w:r>
            <w:r w:rsidR="603AD61E" w:rsidRPr="67CBB663">
              <w:rPr>
                <w:rFonts w:ascii="Calibri" w:hAnsi="Calibri" w:cs="Calibri"/>
                <w:b/>
                <w:bCs/>
              </w:rPr>
              <w:t>Lodging/Rooms Tax</w:t>
            </w:r>
            <w:r w:rsidRPr="67CBB663">
              <w:rPr>
                <w:rFonts w:ascii="Calibri" w:hAnsi="Calibri" w:cs="Calibri"/>
                <w:b/>
                <w:bCs/>
              </w:rPr>
              <w:t xml:space="preserve"> Generated</w:t>
            </w:r>
          </w:p>
        </w:tc>
        <w:tc>
          <w:tcPr>
            <w:tcW w:w="7241" w:type="dxa"/>
            <w:gridSpan w:val="2"/>
            <w:vAlign w:val="center"/>
          </w:tcPr>
          <w:p w14:paraId="3B7EE7A0" w14:textId="1BDADA46" w:rsidR="003E17C9" w:rsidRDefault="00491A53" w:rsidP="00CA2E34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tr w:rsidR="003E17C9" w14:paraId="3B982A90" w14:textId="77777777" w:rsidTr="67CBB663">
        <w:trPr>
          <w:trHeight w:val="590"/>
        </w:trPr>
        <w:tc>
          <w:tcPr>
            <w:tcW w:w="3541" w:type="dxa"/>
            <w:shd w:val="clear" w:color="auto" w:fill="E7EEF4"/>
            <w:vAlign w:val="center"/>
          </w:tcPr>
          <w:p w14:paraId="32142FA1" w14:textId="101F7238" w:rsidR="003E17C9" w:rsidRDefault="3DD7014B" w:rsidP="67CBB663">
            <w:pPr>
              <w:rPr>
                <w:rFonts w:ascii="Calibri" w:hAnsi="Calibri" w:cs="Calibri"/>
                <w:b/>
                <w:bCs/>
              </w:rPr>
            </w:pPr>
            <w:r w:rsidRPr="67CBB663">
              <w:rPr>
                <w:rFonts w:ascii="Calibri" w:hAnsi="Calibri" w:cs="Calibri"/>
                <w:b/>
                <w:bCs/>
              </w:rPr>
              <w:t xml:space="preserve">Total </w:t>
            </w:r>
            <w:r w:rsidR="3C9DCA1C" w:rsidRPr="67CBB663">
              <w:rPr>
                <w:rFonts w:ascii="Calibri" w:hAnsi="Calibri" w:cs="Calibri"/>
                <w:b/>
                <w:bCs/>
              </w:rPr>
              <w:t xml:space="preserve">Estimate </w:t>
            </w:r>
            <w:r w:rsidR="603AD61E" w:rsidRPr="67CBB663">
              <w:rPr>
                <w:rFonts w:ascii="Calibri" w:hAnsi="Calibri" w:cs="Calibri"/>
                <w:b/>
                <w:bCs/>
              </w:rPr>
              <w:t>Meals Tax</w:t>
            </w:r>
            <w:r w:rsidRPr="67CBB663">
              <w:rPr>
                <w:rFonts w:ascii="Calibri" w:hAnsi="Calibri" w:cs="Calibri"/>
                <w:b/>
                <w:bCs/>
              </w:rPr>
              <w:t xml:space="preserve"> Generated</w:t>
            </w:r>
          </w:p>
        </w:tc>
        <w:tc>
          <w:tcPr>
            <w:tcW w:w="7241" w:type="dxa"/>
            <w:gridSpan w:val="2"/>
            <w:vAlign w:val="center"/>
          </w:tcPr>
          <w:p w14:paraId="4B73FC05" w14:textId="35F45EC9" w:rsidR="003E17C9" w:rsidRDefault="00491A53" w:rsidP="00CA2E34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  <w:tr w:rsidR="003E17C9" w14:paraId="252AB21E" w14:textId="77777777" w:rsidTr="67CBB663">
        <w:trPr>
          <w:trHeight w:val="590"/>
        </w:trPr>
        <w:tc>
          <w:tcPr>
            <w:tcW w:w="3541" w:type="dxa"/>
            <w:shd w:val="clear" w:color="auto" w:fill="E7EEF4"/>
            <w:vAlign w:val="center"/>
          </w:tcPr>
          <w:p w14:paraId="2C03FA66" w14:textId="0D12A618" w:rsidR="003E17C9" w:rsidRDefault="3DD7014B" w:rsidP="67CBB663">
            <w:pPr>
              <w:rPr>
                <w:rFonts w:ascii="Calibri" w:hAnsi="Calibri" w:cs="Calibri"/>
                <w:b/>
                <w:bCs/>
              </w:rPr>
            </w:pPr>
            <w:r w:rsidRPr="67CBB663">
              <w:rPr>
                <w:rFonts w:ascii="Calibri" w:hAnsi="Calibri" w:cs="Calibri"/>
                <w:b/>
                <w:bCs/>
              </w:rPr>
              <w:t xml:space="preserve">Total </w:t>
            </w:r>
            <w:r w:rsidR="3337B018" w:rsidRPr="67CBB663">
              <w:rPr>
                <w:rFonts w:ascii="Calibri" w:hAnsi="Calibri" w:cs="Calibri"/>
                <w:b/>
                <w:bCs/>
              </w:rPr>
              <w:t xml:space="preserve">Estimate </w:t>
            </w:r>
            <w:r w:rsidR="603AD61E" w:rsidRPr="67CBB663">
              <w:rPr>
                <w:rFonts w:ascii="Calibri" w:hAnsi="Calibri" w:cs="Calibri"/>
                <w:b/>
                <w:bCs/>
              </w:rPr>
              <w:t>Income Tax</w:t>
            </w:r>
            <w:r w:rsidRPr="67CBB663">
              <w:rPr>
                <w:rFonts w:ascii="Calibri" w:hAnsi="Calibri" w:cs="Calibri"/>
                <w:b/>
                <w:bCs/>
              </w:rPr>
              <w:t xml:space="preserve"> Generated</w:t>
            </w:r>
          </w:p>
        </w:tc>
        <w:tc>
          <w:tcPr>
            <w:tcW w:w="7241" w:type="dxa"/>
            <w:gridSpan w:val="2"/>
            <w:vAlign w:val="center"/>
          </w:tcPr>
          <w:p w14:paraId="2FA9EE60" w14:textId="7AE51710" w:rsidR="003E17C9" w:rsidRDefault="00491A53" w:rsidP="00CA2E34">
            <w:pPr>
              <w:rPr>
                <w:rFonts w:ascii="Calibri" w:hAnsi="Calibri" w:cs="Calibri"/>
                <w:bCs/>
                <w:lang w:val="en-IN"/>
              </w:rPr>
            </w:pPr>
            <w:r>
              <w:rPr>
                <w:rFonts w:ascii="Calibri" w:hAnsi="Calibri" w:cs="Calibri"/>
                <w:bCs/>
                <w:lang w:val="en-IN"/>
              </w:rPr>
              <w:t>$</w:t>
            </w:r>
          </w:p>
        </w:tc>
      </w:tr>
    </w:tbl>
    <w:p w14:paraId="4F18D292" w14:textId="77777777" w:rsidR="001E59DE" w:rsidRDefault="001E59DE">
      <w:pPr>
        <w:rPr>
          <w:rFonts w:ascii="Calibri" w:hAnsi="Calibri" w:cs="Calibri"/>
          <w:sz w:val="10"/>
          <w:szCs w:val="10"/>
        </w:rPr>
      </w:pPr>
    </w:p>
    <w:p w14:paraId="05E9CA0D" w14:textId="77777777" w:rsidR="00FC03BD" w:rsidRDefault="00FC03BD">
      <w:pPr>
        <w:rPr>
          <w:rFonts w:ascii="Calibri" w:hAnsi="Calibri" w:cs="Calibri"/>
          <w:sz w:val="10"/>
          <w:szCs w:val="10"/>
        </w:rPr>
      </w:pPr>
    </w:p>
    <w:p w14:paraId="6BF8C83C" w14:textId="77777777" w:rsidR="00D9748B" w:rsidRDefault="00D9748B" w:rsidP="00D9748B">
      <w:pPr>
        <w:ind w:left="270"/>
        <w:rPr>
          <w:rFonts w:ascii="Calibri" w:hAnsi="Calibri" w:cs="Calibri"/>
        </w:rPr>
      </w:pPr>
      <w:r w:rsidRPr="00D9748B">
        <w:rPr>
          <w:rFonts w:ascii="Calibri" w:hAnsi="Calibri" w:cs="Calibri"/>
        </w:rPr>
        <w:t>I, the undersigned, hereby affirm, to the best of my knowledge, the information contained herein is accurate and complete and I am authorized to submit this Economic Impact Report on behalf of the Eligible Theater Company.</w:t>
      </w:r>
    </w:p>
    <w:p w14:paraId="596E7F4C" w14:textId="77777777" w:rsidR="00D9748B" w:rsidRPr="00D9748B" w:rsidRDefault="00D9748B" w:rsidP="00D9748B">
      <w:pPr>
        <w:ind w:left="270"/>
        <w:rPr>
          <w:rFonts w:ascii="Calibri" w:hAnsi="Calibri" w:cs="Calibri"/>
        </w:rPr>
      </w:pPr>
    </w:p>
    <w:p w14:paraId="4226A64D" w14:textId="26B64254" w:rsidR="00D9748B" w:rsidRDefault="00D9748B" w:rsidP="00D9748B">
      <w:pPr>
        <w:ind w:left="270"/>
        <w:rPr>
          <w:rFonts w:ascii="Calibri" w:hAnsi="Calibri" w:cs="Calibri"/>
        </w:rPr>
      </w:pPr>
      <w:r w:rsidRPr="67CBB663">
        <w:rPr>
          <w:rFonts w:ascii="Calibri" w:hAnsi="Calibri" w:cs="Calibri"/>
        </w:rPr>
        <w:t>Submitted By:</w:t>
      </w:r>
      <w:r w:rsidR="0075687D" w:rsidRPr="67CBB663">
        <w:rPr>
          <w:rFonts w:ascii="Calibri" w:hAnsi="Calibri" w:cs="Calibri"/>
        </w:rPr>
        <w:t xml:space="preserve"> </w:t>
      </w:r>
      <w:r w:rsidRPr="67CBB663">
        <w:rPr>
          <w:rFonts w:ascii="Calibri" w:hAnsi="Calibri" w:cs="Calibri"/>
        </w:rPr>
        <w:t>______________________</w:t>
      </w:r>
      <w:proofErr w:type="gramStart"/>
      <w:r w:rsidR="0075687D" w:rsidRPr="67CBB663">
        <w:rPr>
          <w:rFonts w:ascii="Calibri" w:hAnsi="Calibri" w:cs="Calibri"/>
        </w:rPr>
        <w:t>_</w:t>
      </w:r>
      <w:r>
        <w:tab/>
      </w:r>
      <w:r w:rsidR="001718A9">
        <w:tab/>
      </w:r>
      <w:r w:rsidR="0075687D" w:rsidRPr="67CBB663">
        <w:rPr>
          <w:rFonts w:ascii="Calibri" w:hAnsi="Calibri" w:cs="Calibri"/>
        </w:rPr>
        <w:t>Title:</w:t>
      </w:r>
      <w:r>
        <w:tab/>
      </w:r>
      <w:proofErr w:type="gramEnd"/>
      <w:r w:rsidR="0075687D" w:rsidRPr="67CBB663">
        <w:rPr>
          <w:rFonts w:ascii="Calibri" w:hAnsi="Calibri" w:cs="Calibri"/>
        </w:rPr>
        <w:t>_______________________</w:t>
      </w:r>
    </w:p>
    <w:p w14:paraId="4BD27F24" w14:textId="77777777" w:rsidR="0075687D" w:rsidRDefault="0075687D" w:rsidP="00D9748B">
      <w:pPr>
        <w:ind w:left="270"/>
        <w:rPr>
          <w:rFonts w:ascii="Calibri" w:hAnsi="Calibri" w:cs="Calibri"/>
        </w:rPr>
      </w:pPr>
    </w:p>
    <w:p w14:paraId="5A68BF60" w14:textId="77777777" w:rsidR="0075687D" w:rsidRPr="00D9748B" w:rsidRDefault="0075687D" w:rsidP="00D9748B">
      <w:pPr>
        <w:ind w:left="270"/>
        <w:rPr>
          <w:rFonts w:ascii="Calibri" w:hAnsi="Calibri" w:cs="Calibri"/>
        </w:rPr>
      </w:pPr>
    </w:p>
    <w:p w14:paraId="5FC69F3A" w14:textId="17D311D4" w:rsidR="00D9748B" w:rsidRPr="00D9748B" w:rsidRDefault="00D9748B" w:rsidP="00D9748B">
      <w:pPr>
        <w:ind w:left="270"/>
        <w:rPr>
          <w:rFonts w:ascii="Calibri" w:hAnsi="Calibri" w:cs="Calibri"/>
        </w:rPr>
      </w:pPr>
      <w:r w:rsidRPr="67CBB663">
        <w:rPr>
          <w:rFonts w:ascii="Calibri" w:hAnsi="Calibri" w:cs="Calibri"/>
        </w:rPr>
        <w:t>Signature:</w:t>
      </w:r>
      <w:proofErr w:type="gramStart"/>
      <w:r>
        <w:tab/>
      </w:r>
      <w:r w:rsidR="0075687D" w:rsidRPr="67CBB663">
        <w:rPr>
          <w:rFonts w:ascii="Calibri" w:hAnsi="Calibri" w:cs="Calibri"/>
        </w:rPr>
        <w:t xml:space="preserve">  </w:t>
      </w:r>
      <w:r w:rsidRPr="67CBB663">
        <w:rPr>
          <w:rFonts w:ascii="Calibri" w:hAnsi="Calibri" w:cs="Calibri"/>
        </w:rPr>
        <w:t>_</w:t>
      </w:r>
      <w:proofErr w:type="gramEnd"/>
      <w:r w:rsidRPr="67CBB663">
        <w:rPr>
          <w:rFonts w:ascii="Calibri" w:hAnsi="Calibri" w:cs="Calibri"/>
        </w:rPr>
        <w:t>_____________________</w:t>
      </w:r>
      <w:proofErr w:type="gramStart"/>
      <w:r w:rsidRPr="67CBB663">
        <w:rPr>
          <w:rFonts w:ascii="Calibri" w:hAnsi="Calibri" w:cs="Calibri"/>
        </w:rPr>
        <w:t>_</w:t>
      </w:r>
      <w:r>
        <w:tab/>
      </w:r>
      <w:r>
        <w:tab/>
      </w:r>
      <w:r w:rsidR="0075687D" w:rsidRPr="67CBB663">
        <w:rPr>
          <w:rFonts w:ascii="Calibri" w:hAnsi="Calibri" w:cs="Calibri"/>
        </w:rPr>
        <w:t>Date</w:t>
      </w:r>
      <w:proofErr w:type="gramEnd"/>
      <w:r w:rsidR="0075687D" w:rsidRPr="67CBB663">
        <w:rPr>
          <w:rFonts w:ascii="Calibri" w:hAnsi="Calibri" w:cs="Calibri"/>
        </w:rPr>
        <w:t xml:space="preserve">: </w:t>
      </w:r>
      <w:r>
        <w:tab/>
      </w:r>
      <w:r w:rsidR="0075687D" w:rsidRPr="67CBB663">
        <w:rPr>
          <w:rFonts w:ascii="Calibri" w:hAnsi="Calibri" w:cs="Calibri"/>
        </w:rPr>
        <w:t>_______________________</w:t>
      </w:r>
    </w:p>
    <w:p w14:paraId="040BC89B" w14:textId="4DD88664" w:rsidR="002A7CBF" w:rsidRPr="007A2F7A" w:rsidRDefault="002A7CBF" w:rsidP="0075687D">
      <w:pPr>
        <w:rPr>
          <w:rFonts w:ascii="Calibri" w:hAnsi="Calibri" w:cs="Calibri"/>
        </w:rPr>
      </w:pPr>
    </w:p>
    <w:sectPr w:rsidR="002A7CBF" w:rsidRPr="007A2F7A" w:rsidSect="00952E7E">
      <w:footerReference w:type="default" r:id="rId17"/>
      <w:pgSz w:w="12240" w:h="15840"/>
      <w:pgMar w:top="1440" w:right="720" w:bottom="1080" w:left="720" w:header="720" w:footer="360" w:gutter="0"/>
      <w:pgNumType w:start="1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4EA8770" w14:textId="77777777" w:rsidR="00054B2C" w:rsidRDefault="00054B2C">
      <w:r>
        <w:separator/>
      </w:r>
    </w:p>
  </w:endnote>
  <w:endnote w:type="continuationSeparator" w:id="0">
    <w:p w14:paraId="0D45A75C" w14:textId="77777777" w:rsidR="00054B2C" w:rsidRDefault="00054B2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eNumber"/>
      </w:rPr>
      <w:id w:val="-491954153"/>
    </w:sdtPr>
    <w:sdtEndPr>
      <w:rPr>
        <w:rStyle w:val="PageNumber"/>
      </w:rPr>
    </w:sdtEndPr>
    <w:sdtContent>
      <w:p w14:paraId="5E008E97" w14:textId="77777777" w:rsidR="0058056D" w:rsidRDefault="002B76DA">
        <w:pPr>
          <w:pStyle w:val="Footer"/>
          <w:framePr w:wrap="auto" w:vAnchor="text" w:hAnchor="margin" w:xAlign="right" w:y="1"/>
          <w:rPr>
            <w:rStyle w:val="PageNumber"/>
          </w:rPr>
        </w:pP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 w:rsidR="007558E2">
          <w:rPr>
            <w:rStyle w:val="PageNumber"/>
            <w:noProof/>
          </w:rPr>
          <w:t>1</w:t>
        </w:r>
        <w:r>
          <w:rPr>
            <w:rStyle w:val="PageNumber"/>
          </w:rPr>
          <w:fldChar w:fldCharType="end"/>
        </w:r>
      </w:p>
    </w:sdtContent>
  </w:sdt>
  <w:p w14:paraId="566B272C" w14:textId="77777777" w:rsidR="0058056D" w:rsidRDefault="0058056D">
    <w:pPr>
      <w:pStyle w:val="Footer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365183378"/>
    </w:sdtPr>
    <w:sdtEndPr>
      <w:rPr>
        <w:rFonts w:ascii="Calibri" w:hAnsi="Calibri" w:cs="Calibri"/>
      </w:rPr>
    </w:sdtEndPr>
    <w:sdtContent>
      <w:p w14:paraId="648A29D4" w14:textId="77777777" w:rsidR="0058056D" w:rsidRDefault="002B76DA">
        <w:pPr>
          <w:pStyle w:val="Footer"/>
          <w:jc w:val="right"/>
          <w:rPr>
            <w:rFonts w:ascii="Calibri" w:hAnsi="Calibri" w:cs="Calibri"/>
          </w:rPr>
        </w:pPr>
        <w:r>
          <w:rPr>
            <w:rFonts w:ascii="Calibri" w:hAnsi="Calibri" w:cs="Calibri"/>
          </w:rPr>
          <w:fldChar w:fldCharType="begin"/>
        </w:r>
        <w:r>
          <w:rPr>
            <w:rFonts w:ascii="Calibri" w:hAnsi="Calibri" w:cs="Calibri"/>
          </w:rPr>
          <w:instrText xml:space="preserve"> PAGE   \* MERGEFORMAT </w:instrText>
        </w:r>
        <w:r>
          <w:rPr>
            <w:rFonts w:ascii="Calibri" w:hAnsi="Calibri" w:cs="Calibri"/>
          </w:rPr>
          <w:fldChar w:fldCharType="separate"/>
        </w:r>
        <w:r>
          <w:rPr>
            <w:rFonts w:ascii="Calibri" w:hAnsi="Calibri" w:cs="Calibri"/>
          </w:rPr>
          <w:t>2</w:t>
        </w:r>
        <w:r>
          <w:rPr>
            <w:rFonts w:ascii="Calibri" w:hAnsi="Calibri" w:cs="Calibri"/>
          </w:rPr>
          <w:fldChar w:fldCharType="end"/>
        </w:r>
      </w:p>
    </w:sdtContent>
  </w:sdt>
  <w:p w14:paraId="23739BE9" w14:textId="77777777" w:rsidR="0058056D" w:rsidRDefault="002B76DA">
    <w:pPr>
      <w:pStyle w:val="Footer"/>
      <w:tabs>
        <w:tab w:val="clear" w:pos="4680"/>
        <w:tab w:val="clear" w:pos="9360"/>
        <w:tab w:val="left" w:pos="2211"/>
      </w:tabs>
      <w:ind w:right="360"/>
      <w:rPr>
        <w:rFonts w:ascii="Calibri" w:hAnsi="Calibri" w:cs="Calibri"/>
      </w:rPr>
    </w:pPr>
    <w:r>
      <w:rPr>
        <w:rFonts w:ascii="Calibri" w:hAnsi="Calibri" w:cs="Calibri"/>
        <w:color w:val="7F7F7F" w:themeColor="text1" w:themeTint="80"/>
      </w:rPr>
      <w:t>Applicant Number: EDIP-000021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C3E1EF0" w14:textId="51C0BEFF" w:rsidR="0058056D" w:rsidRDefault="002B76DA">
    <w:pPr>
      <w:pStyle w:val="Footer"/>
      <w:rPr>
        <w:rFonts w:ascii="Calibri" w:hAnsi="Calibri" w:cs="Calibri"/>
        <w:color w:val="7F7F7F" w:themeColor="text1" w:themeTint="80"/>
      </w:rPr>
    </w:pPr>
    <w:r>
      <w:rPr>
        <w:rFonts w:ascii="Calibri" w:hAnsi="Calibri" w:cs="Calibri"/>
        <w:color w:val="7F7F7F" w:themeColor="text1" w:themeTint="80"/>
      </w:rPr>
      <w:t>Applicant Number: EDIP-000007</w:t>
    </w:r>
    <w:r>
      <w:rPr>
        <w:rFonts w:ascii="Calibri" w:hAnsi="Calibri" w:cs="Calibri"/>
        <w:color w:val="7F7F7F" w:themeColor="text1" w:themeTint="80"/>
      </w:rPr>
      <w:tab/>
    </w:r>
    <w:r>
      <w:rPr>
        <w:rFonts w:ascii="Calibri" w:hAnsi="Calibri" w:cs="Calibri"/>
        <w:color w:val="7F7F7F" w:themeColor="text1" w:themeTint="80"/>
      </w:rPr>
      <w:tab/>
    </w:r>
    <w:r>
      <w:rPr>
        <w:rFonts w:ascii="Calibri" w:hAnsi="Calibri" w:cs="Calibri"/>
        <w:color w:val="7F7F7F" w:themeColor="text1" w:themeTint="80"/>
      </w:rPr>
      <w:tab/>
    </w:r>
    <w:sdt>
      <w:sdtPr>
        <w:rPr>
          <w:rFonts w:ascii="Calibri" w:hAnsi="Calibri" w:cs="Calibri"/>
          <w:color w:val="7F7F7F" w:themeColor="text1" w:themeTint="80"/>
        </w:rPr>
        <w:id w:val="959379403"/>
      </w:sdtPr>
      <w:sdtEndPr/>
      <w:sdtContent>
        <w:r>
          <w:rPr>
            <w:rFonts w:ascii="Calibri" w:hAnsi="Calibri" w:cs="Calibri"/>
            <w:color w:val="7F7F7F" w:themeColor="text1" w:themeTint="80"/>
          </w:rPr>
          <w:fldChar w:fldCharType="begin"/>
        </w:r>
        <w:r>
          <w:rPr>
            <w:rFonts w:ascii="Calibri" w:hAnsi="Calibri" w:cs="Calibri"/>
            <w:color w:val="7F7F7F" w:themeColor="text1" w:themeTint="80"/>
          </w:rPr>
          <w:instrText xml:space="preserve"> PAGE   \* MERGEFORMAT </w:instrText>
        </w:r>
        <w:r>
          <w:rPr>
            <w:rFonts w:ascii="Calibri" w:hAnsi="Calibri" w:cs="Calibri"/>
            <w:color w:val="7F7F7F" w:themeColor="text1" w:themeTint="80"/>
          </w:rPr>
          <w:fldChar w:fldCharType="separate"/>
        </w:r>
        <w:r>
          <w:rPr>
            <w:rFonts w:ascii="Calibri" w:hAnsi="Calibri" w:cs="Calibri"/>
            <w:color w:val="7F7F7F" w:themeColor="text1" w:themeTint="80"/>
          </w:rPr>
          <w:t>2</w:t>
        </w:r>
        <w:r>
          <w:rPr>
            <w:rFonts w:ascii="Calibri" w:hAnsi="Calibri" w:cs="Calibri"/>
            <w:color w:val="7F7F7F" w:themeColor="text1" w:themeTint="80"/>
          </w:rPr>
          <w:fldChar w:fldCharType="end"/>
        </w:r>
      </w:sdtContent>
    </w:sdt>
  </w:p>
  <w:p w14:paraId="0635BFB9" w14:textId="54B7663C" w:rsidR="0058056D" w:rsidRDefault="0058056D">
    <w:pPr>
      <w:pStyle w:val="Footer"/>
      <w:jc w:val="right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97DBA3" w14:textId="77777777" w:rsidR="0058056D" w:rsidRDefault="002B76DA">
    <w:pPr>
      <w:pStyle w:val="Footer"/>
      <w:jc w:val="right"/>
      <w:rPr>
        <w:rFonts w:ascii="Calibri" w:hAnsi="Calibri" w:cs="Calibri"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58241" behindDoc="0" locked="0" layoutInCell="1" allowOverlap="1" wp14:anchorId="1D680430" wp14:editId="3A756E7E">
              <wp:simplePos x="0" y="0"/>
              <wp:positionH relativeFrom="margin">
                <wp:align>right</wp:align>
              </wp:positionH>
              <wp:positionV relativeFrom="paragraph">
                <wp:posOffset>0</wp:posOffset>
              </wp:positionV>
              <wp:extent cx="1828800" cy="1828800"/>
              <wp:effectExtent l="0" t="0" r="0" b="0"/>
              <wp:wrapNone/>
              <wp:docPr id="4" name="Text Box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828800" cy="182880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sdt>
                          <w:sdtPr>
                            <w:id w:val="147466789"/>
                          </w:sdtPr>
                          <w:sdtEndPr>
                            <w:rPr>
                              <w:rFonts w:ascii="Calibri" w:hAnsi="Calibri" w:cs="Calibri"/>
                            </w:rPr>
                          </w:sdtEndPr>
                          <w:sdtContent>
                            <w:p w14:paraId="29BE45E4" w14:textId="77777777" w:rsidR="0058056D" w:rsidRDefault="002B76DA">
                              <w:pPr>
                                <w:pStyle w:val="Footer"/>
                                <w:jc w:val="right"/>
                                <w:rPr>
                                  <w:rFonts w:ascii="Calibri" w:hAnsi="Calibri" w:cs="Calibri"/>
                                </w:rPr>
                              </w:pPr>
                              <w:r>
                                <w:rPr>
                                  <w:rFonts w:ascii="Calibri" w:hAnsi="Calibri" w:cs="Calibri"/>
                                </w:rPr>
                                <w:fldChar w:fldCharType="begin"/>
                              </w:r>
                              <w:r>
                                <w:rPr>
                                  <w:rFonts w:ascii="Calibri" w:hAnsi="Calibri" w:cs="Calibri"/>
                                </w:rPr>
                                <w:instrText xml:space="preserve"> PAGE   \* MERGEFORMAT </w:instrText>
                              </w:r>
                              <w:r>
                                <w:rPr>
                                  <w:rFonts w:ascii="Calibri" w:hAnsi="Calibri" w:cs="Calibri"/>
                                </w:rPr>
                                <w:fldChar w:fldCharType="separate"/>
                              </w:r>
                              <w:r>
                                <w:rPr>
                                  <w:rFonts w:ascii="Calibri" w:hAnsi="Calibri" w:cs="Calibri"/>
                                </w:rPr>
                                <w:t>2</w:t>
                              </w:r>
                              <w:r>
                                <w:rPr>
                                  <w:rFonts w:ascii="Calibri" w:hAnsi="Calibri" w:cs="Calibri"/>
                                </w:rPr>
                                <w:fldChar w:fldCharType="end"/>
                              </w:r>
                            </w:p>
                          </w:sdtContent>
                        </w:sdt>
                        <w:p w14:paraId="038C0137" w14:textId="77777777" w:rsidR="0058056D" w:rsidRDefault="0058056D">
                          <w:pPr>
                            <w:rPr>
                              <w:rFonts w:ascii="Calibri" w:hAnsi="Calibri" w:cs="Calibri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none" lIns="0" tIns="0" rIns="0" bIns="0" numCol="1" spcCol="0" rtlCol="0" fromWordArt="0" anchor="t" anchorCtr="0" forceAA="0" compatLnSpc="1"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D680430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27" type="#_x0000_t202" style="position:absolute;left:0;text-align:left;margin-left:92.8pt;margin-top:0;width:2in;height:2in;z-index:251658241;visibility:visible;mso-wrap-style:none;mso-wrap-distance-left:9pt;mso-wrap-distance-top:0;mso-wrap-distance-right:9pt;mso-wrap-distance-bottom:0;mso-position-horizontal:right;mso-position-horizontal-relative:margin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fyqUPQIAAOQEAAAOAAAAZHJzL2Uyb0RvYy54bWysVN+P0zAMfkfif4jyzroNcZqmdaex0xDS&#10;xJ3YIZ6zNFkr0jhKvLXjr8dJfwwdvBziJXVj+7P92c7qvq0NuygfKrA5n02mnCkroajsKeffnnfv&#10;FpwFFLYQBqzK+VUFfr9++2bVuKWaQwmmUJ4RiA3LxuW8RHTLLAuyVLUIE3DKklKDrwXSrz9lhRcN&#10;odcmm0+nd1kDvnAepAqBbh86JV8nfK2VxEetg0Jmck65YTp9Oo/xzNYrsTx54cpK9mmIf8iiFpWl&#10;oCPUg0DBzr76A6qupIcAGicS6gy0rqRKNVA1s+mLag6lcCrVQuQEN9IU/h+s/HI5uCfPsP0ILTUw&#10;EtK4sAx0Getpta/jlzJlpCcKryNtqkUmo9NivlhMSSVJN/wQTnZzdz7gJwU1i0LOPfUl0SUu+4Cd&#10;6WASo1nYVcak3hjLmpzfvf8wTQ6jhsCNpRi3ZJOEV6MigrFflWZVkXKOF2mi1NZ4dhE0C0JKZTGV&#10;m5DIOlppCvsax94+uqo0ba9xHj1SZLA4OteVBZ/qfZF28WNIWXf2AwNd3ZECbI9t38QjFFfqrYdu&#10;7IOTu4r434uAT8LTnFPPaHfxkQ5tgHiGXuKsBP/zb/fRnsaPtJw1tDc5t7TYnJnPlsYyrtgg+EE4&#10;DoI911sg8mf0JjiZRHLwaAZRe6i/00JvYgxSCSspUs5xELfY7S49CFJtNsmIFskJ3NuDkxE6Ndtt&#10;zkgzlEYrktIx0ZNFq5SGs1/7uKu//yer2+O0/gUAAP//AwBQSwMEFAAGAAgAAAAhAHGq0bnXAAAA&#10;BQEAAA8AAABkcnMvZG93bnJldi54bWxMj0FPwzAMhe+T9h8iI3HbUgZCVWk6sYlyRGLlwDFrTFtI&#10;nCrJuvLvMQgJLpafnvX8vXI7OysmDHHwpOBqnYFAar0ZqFPw0tSrHERMmoy2nlDBJ0bYVstFqQvj&#10;z/SM0yF1gkMoFlpBn9JYSBnbHp2Oaz8isffmg9OJZeikCfrM4c7KTZbdSqcH4g+9HnHfY/txODkF&#10;+7ppwoQx2Fd8rK/fn3Y3+DArdXkx39+BSDinv2P4xmd0qJjp6E9korAKuEj6mext8pzl8XeRVSn/&#10;01dfAAAA//8DAFBLAQItABQABgAIAAAAIQC2gziS/gAAAOEBAAATAAAAAAAAAAAAAAAAAAAAAABb&#10;Q29udGVudF9UeXBlc10ueG1sUEsBAi0AFAAGAAgAAAAhADj9If/WAAAAlAEAAAsAAAAAAAAAAAAA&#10;AAAALwEAAF9yZWxzLy5yZWxzUEsBAi0AFAAGAAgAAAAhAPx/KpQ9AgAA5AQAAA4AAAAAAAAAAAAA&#10;AAAALgIAAGRycy9lMm9Eb2MueG1sUEsBAi0AFAAGAAgAAAAhAHGq0bnXAAAABQEAAA8AAAAAAAAA&#10;AAAAAAAAlwQAAGRycy9kb3ducmV2LnhtbFBLBQYAAAAABAAEAPMAAACbBQAAAAA=&#10;" filled="f" stroked="f" strokeweight=".5pt">
              <v:textbox style="mso-fit-shape-to-text:t" inset="0,0,0,0">
                <w:txbxContent>
                  <w:sdt>
                    <w:sdtPr>
                      <w:id w:val="147466789"/>
                    </w:sdtPr>
                    <w:sdtEndPr>
                      <w:rPr>
                        <w:rFonts w:ascii="Calibri" w:hAnsi="Calibri" w:cs="Calibri"/>
                      </w:rPr>
                    </w:sdtEndPr>
                    <w:sdtContent>
                      <w:p w14:paraId="29BE45E4" w14:textId="77777777" w:rsidR="0058056D" w:rsidRDefault="002B76DA">
                        <w:pPr>
                          <w:pStyle w:val="Footer"/>
                          <w:jc w:val="right"/>
                          <w:rPr>
                            <w:rFonts w:ascii="Calibri" w:hAnsi="Calibri" w:cs="Calibri"/>
                          </w:rPr>
                        </w:pPr>
                        <w:r>
                          <w:rPr>
                            <w:rFonts w:ascii="Calibri" w:hAnsi="Calibri" w:cs="Calibri"/>
                          </w:rPr>
                          <w:fldChar w:fldCharType="begin"/>
                        </w:r>
                        <w:r>
                          <w:rPr>
                            <w:rFonts w:ascii="Calibri" w:hAnsi="Calibri" w:cs="Calibri"/>
                          </w:rPr>
                          <w:instrText xml:space="preserve"> PAGE   \* MERGEFORMAT </w:instrText>
                        </w:r>
                        <w:r>
                          <w:rPr>
                            <w:rFonts w:ascii="Calibri" w:hAnsi="Calibri" w:cs="Calibri"/>
                          </w:rPr>
                          <w:fldChar w:fldCharType="separate"/>
                        </w:r>
                        <w:r>
                          <w:rPr>
                            <w:rFonts w:ascii="Calibri" w:hAnsi="Calibri" w:cs="Calibri"/>
                          </w:rPr>
                          <w:t>2</w:t>
                        </w:r>
                        <w:r>
                          <w:rPr>
                            <w:rFonts w:ascii="Calibri" w:hAnsi="Calibri" w:cs="Calibri"/>
                          </w:rPr>
                          <w:fldChar w:fldCharType="end"/>
                        </w:r>
                      </w:p>
                    </w:sdtContent>
                  </w:sdt>
                  <w:p w14:paraId="038C0137" w14:textId="77777777" w:rsidR="0058056D" w:rsidRDefault="0058056D">
                    <w:pPr>
                      <w:rPr>
                        <w:rFonts w:ascii="Calibri" w:hAnsi="Calibri" w:cs="Calibri"/>
                      </w:rPr>
                    </w:pPr>
                  </w:p>
                </w:txbxContent>
              </v:textbox>
              <w10:wrap anchorx="margin"/>
            </v:shape>
          </w:pict>
        </mc:Fallback>
      </mc:AlternateContent>
    </w:r>
  </w:p>
  <w:p w14:paraId="5BD1A9D8" w14:textId="4D721662" w:rsidR="0058056D" w:rsidRDefault="0058056D">
    <w:pPr>
      <w:pStyle w:val="Footer"/>
      <w:tabs>
        <w:tab w:val="clear" w:pos="4680"/>
        <w:tab w:val="clear" w:pos="9360"/>
        <w:tab w:val="left" w:pos="2211"/>
      </w:tabs>
      <w:ind w:right="360"/>
      <w:rPr>
        <w:rFonts w:ascii="Calibri" w:hAnsi="Calibri" w:cs="Calibri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9CAF7CA" w14:textId="77777777" w:rsidR="00054B2C" w:rsidRDefault="00054B2C">
      <w:r>
        <w:separator/>
      </w:r>
    </w:p>
  </w:footnote>
  <w:footnote w:type="continuationSeparator" w:id="0">
    <w:p w14:paraId="3DACA0F2" w14:textId="77777777" w:rsidR="00054B2C" w:rsidRDefault="00054B2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E7F0A5" w14:textId="3C9900DB" w:rsidR="0058056D" w:rsidRPr="005F4E32" w:rsidRDefault="00D93CE4" w:rsidP="00D93CE4">
    <w:pPr>
      <w:pStyle w:val="Header"/>
      <w:tabs>
        <w:tab w:val="left" w:pos="1890"/>
        <w:tab w:val="left" w:pos="1980"/>
      </w:tabs>
      <w:ind w:left="90"/>
      <w:rPr>
        <w:sz w:val="32"/>
        <w:szCs w:val="32"/>
      </w:rPr>
    </w:pPr>
    <w:r w:rsidRPr="00D93CE4">
      <w:rPr>
        <w:color w:val="FFFFFF" w:themeColor="background1"/>
        <w:sz w:val="32"/>
        <w:szCs w:val="32"/>
      </w:rPr>
      <w:t>Massachusetts Live Theater Tax Credit</w:t>
    </w:r>
    <w:r>
      <w:rPr>
        <w:color w:val="FFFFFF" w:themeColor="background1"/>
        <w:sz w:val="32"/>
        <w:szCs w:val="32"/>
      </w:rPr>
      <w:t xml:space="preserve"> -</w:t>
    </w:r>
    <w:r w:rsidRPr="00D93CE4">
      <w:rPr>
        <w:color w:val="FFFFFF" w:themeColor="background1"/>
        <w:sz w:val="32"/>
        <w:szCs w:val="32"/>
      </w:rPr>
      <w:t xml:space="preserve"> Economic Impact Report</w:t>
    </w:r>
    <w:r w:rsidRPr="00D93CE4">
      <w:rPr>
        <w:noProof/>
        <w:color w:val="FFFFFF" w:themeColor="background1"/>
        <w:sz w:val="32"/>
        <w:szCs w:val="32"/>
      </w:rPr>
      <w:t xml:space="preserve"> </w:t>
    </w:r>
    <w:r w:rsidR="002B76DA" w:rsidRPr="005F4E32">
      <w:rPr>
        <w:noProof/>
        <w:color w:val="FFFFFF" w:themeColor="background1"/>
        <w:sz w:val="32"/>
        <w:szCs w:val="32"/>
      </w:rPr>
      <mc:AlternateContent>
        <mc:Choice Requires="wps">
          <w:drawing>
            <wp:anchor distT="0" distB="0" distL="114300" distR="114300" simplePos="0" relativeHeight="251658242" behindDoc="1" locked="0" layoutInCell="1" allowOverlap="1" wp14:anchorId="27A7352B" wp14:editId="23500028">
              <wp:simplePos x="0" y="0"/>
              <wp:positionH relativeFrom="margin">
                <wp:posOffset>-456565</wp:posOffset>
              </wp:positionH>
              <wp:positionV relativeFrom="paragraph">
                <wp:posOffset>-452755</wp:posOffset>
              </wp:positionV>
              <wp:extent cx="7810500" cy="866775"/>
              <wp:effectExtent l="0" t="0" r="0" b="0"/>
              <wp:wrapNone/>
              <wp:docPr id="49026942" name="Rectangle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810500" cy="866775"/>
                      </a:xfrm>
                      <a:prstGeom prst="rect">
                        <a:avLst/>
                      </a:prstGeom>
                      <a:solidFill>
                        <a:srgbClr val="14558F"/>
                      </a:solidFill>
                      <a:ln w="12700" cap="flat" cmpd="sng" algn="ctr">
                        <a:noFill/>
                        <a:prstDash val="solid"/>
                        <a:miter lim="800000"/>
                      </a:ln>
                      <a:effectLst/>
                    </wps:spPr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398EBC5E" id="Rectangle 2" o:spid="_x0000_s1026" style="position:absolute;margin-left:-35.95pt;margin-top:-35.65pt;width:615pt;height:68.25pt;z-index:-251658238;visibility:visible;mso-wrap-style:square;mso-wrap-distance-left:9pt;mso-wrap-distance-top:0;mso-wrap-distance-right:9pt;mso-wrap-distance-bottom:0;mso-position-horizontal:absolute;mso-position-horizontal-relative:margin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hznZOgIAAGgEAAAOAAAAZHJzL2Uyb0RvYy54bWysVE1vGjEQvVfqf7B8b3ZBECjKEqFEVJWi&#10;JlJS9Wy8NmvJ9rhjw5L++o69m5B+nKpyMDOeYd7M8xuurk/OsqPCaMA3fHJRc6a8hNb4fcO/Pm0/&#10;LDmLSfhWWPCq4c8q8uv1+3dXfVipKXRgW4WMivi46kPDu5TCqqqi7JQT8QKC8hTUgE4kcnFftSh6&#10;qu5sNa3ry6oHbAOCVDHS7e0Q5OtSX2sl073WUSVmG069pXJiOXf5rNZXYrVHETojxzbEP3ThhPEE&#10;+lrqViTBDmj+KOWMRIig04UEV4HWRqoyA00zqX+b5rETQZVZiJwYXmmK/6+s/HJ8DA9INPQhriKZ&#10;eYqTRpe/qT92KmQ9v5KlTolJulwsJ/W8Jk4lxZaXl4vFPLNZnX8dMKZPChzLRsORHqNwJI53MQ2p&#10;LykZLII17dZYWxzc724ssqOgh5vM5vPldqz+S5r1rKf4dFEaESQgbUWinlxoGx79njNh96RMmbBg&#10;e8gI5dUz9q2I3YBRyg5ycCaRJq1xNFedPyOy9bkzVVQ1TnAmLVs7aJ8fkCEMMotBbg2B3ImYHgSS&#10;rogt2pV0T4e2QJ3DaHHWAf74233Op+emKGc96ZSm+n4QqDiznz0J4eNkNsvCLs5svpiSg28ju7cR&#10;f3A3kBmlrQyymDk/2RdTI7hvtFKbjEoh4SVhD/yNzk0a9oeWUqrNpqSRmINId/4xyFw88+Rhc0ig&#10;TXnpMzukkOyQnItWxtXL+/LWL1nnP4j1TwAAAP//AwBQSwMEFAAGAAgAAAAhAKxcAJrgAAAACwEA&#10;AA8AAABkcnMvZG93bnJldi54bWxMj8tOwzAQRfdI/IM1SGxQ67hVH4Q4FQKxBJXCht00HpJAPI5i&#10;5wFfj8sGdjOaozvnZrvJNmKgzteONah5AoK4cKbmUsPry8NsC8IHZIONY9LwRR52+flZhqlxIz/T&#10;cAiliCHsU9RQhdCmUvqiIot+7lrieHt3ncUQ166UpsMxhttGLpJkLS3WHD9U2NJdRcXnobcakjc5&#10;IO73/cf3k3rsrka+rzdLrS8vptsbEIGm8AfDST+qQx6djq5n40WjYbZR1xH9HZYgToRabRWIo4b1&#10;agEyz+T/DvkPAAAA//8DAFBLAQItABQABgAIAAAAIQC2gziS/gAAAOEBAAATAAAAAAAAAAAAAAAA&#10;AAAAAABbQ29udGVudF9UeXBlc10ueG1sUEsBAi0AFAAGAAgAAAAhADj9If/WAAAAlAEAAAsAAAAA&#10;AAAAAAAAAAAALwEAAF9yZWxzLy5yZWxzUEsBAi0AFAAGAAgAAAAhAJ+HOdk6AgAAaAQAAA4AAAAA&#10;AAAAAAAAAAAALgIAAGRycy9lMm9Eb2MueG1sUEsBAi0AFAAGAAgAAAAhAKxcAJrgAAAACwEAAA8A&#10;AAAAAAAAAAAAAAAAlAQAAGRycy9kb3ducmV2LnhtbFBLBQYAAAAABAAEAPMAAAChBQAAAAA=&#10;" fillcolor="#14558f" stroked="f" strokeweight="1pt">
              <w10:wrap anchorx="margin"/>
            </v:rect>
          </w:pict>
        </mc:Fallback>
      </mc:AlternateContent>
    </w:r>
    <w:r w:rsidR="00B71045" w:rsidRPr="005F4E32">
      <w:rPr>
        <w:sz w:val="32"/>
        <w:szCs w:val="32"/>
      </w:rPr>
      <w:tab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8F89B9" w14:textId="3D71A08A" w:rsidR="0058056D" w:rsidRDefault="002B76DA">
    <w:pPr>
      <w:pStyle w:val="Header"/>
      <w:tabs>
        <w:tab w:val="clear" w:pos="9360"/>
      </w:tabs>
    </w:pPr>
    <w:r>
      <w:rPr>
        <w:noProof/>
      </w:rPr>
      <mc:AlternateContent>
        <mc:Choice Requires="wps">
          <w:drawing>
            <wp:anchor distT="0" distB="0" distL="114300" distR="114300" simplePos="0" relativeHeight="251658240" behindDoc="1" locked="0" layoutInCell="1" allowOverlap="1" wp14:anchorId="6A1485EC" wp14:editId="0B0C80A6">
              <wp:simplePos x="0" y="0"/>
              <wp:positionH relativeFrom="margin">
                <wp:posOffset>-457200</wp:posOffset>
              </wp:positionH>
              <wp:positionV relativeFrom="paragraph">
                <wp:posOffset>-450850</wp:posOffset>
              </wp:positionV>
              <wp:extent cx="7810500" cy="866775"/>
              <wp:effectExtent l="0" t="0" r="0" b="0"/>
              <wp:wrapNone/>
              <wp:docPr id="286664951" name="Rectangle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810500" cy="866775"/>
                      </a:xfrm>
                      <a:prstGeom prst="rect">
                        <a:avLst/>
                      </a:prstGeom>
                      <a:solidFill>
                        <a:srgbClr val="14558F"/>
                      </a:solidFill>
                      <a:ln w="12700" cap="flat" cmpd="sng" algn="ctr">
                        <a:noFill/>
                        <a:prstDash val="solid"/>
                        <a:miter lim="800000"/>
                      </a:ln>
                      <a:effectLst/>
                    </wps:spPr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257B9C78" id="Rectangle 1" o:spid="_x0000_s1026" style="position:absolute;margin-left:-36pt;margin-top:-35.5pt;width:615pt;height:68.25pt;z-index:-251658240;visibility:visible;mso-wrap-style:square;mso-wrap-distance-left:9pt;mso-wrap-distance-top:0;mso-wrap-distance-right:9pt;mso-wrap-distance-bottom:0;mso-position-horizontal:absolute;mso-position-horizontal-relative:margin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hznZOgIAAGgEAAAOAAAAZHJzL2Uyb0RvYy54bWysVE1vGjEQvVfqf7B8b3ZBECjKEqFEVJWi&#10;JlJS9Wy8NmvJ9rhjw5L++o69m5B+nKpyMDOeYd7M8xuurk/OsqPCaMA3fHJRc6a8hNb4fcO/Pm0/&#10;LDmLSfhWWPCq4c8q8uv1+3dXfVipKXRgW4WMivi46kPDu5TCqqqi7JQT8QKC8hTUgE4kcnFftSh6&#10;qu5sNa3ry6oHbAOCVDHS7e0Q5OtSX2sl073WUSVmG069pXJiOXf5rNZXYrVHETojxzbEP3ThhPEE&#10;+lrqViTBDmj+KOWMRIig04UEV4HWRqoyA00zqX+b5rETQZVZiJwYXmmK/6+s/HJ8DA9INPQhriKZ&#10;eYqTRpe/qT92KmQ9v5KlTolJulwsJ/W8Jk4lxZaXl4vFPLNZnX8dMKZPChzLRsORHqNwJI53MQ2p&#10;LykZLII17dZYWxzc724ssqOgh5vM5vPldqz+S5r1rKf4dFEaESQgbUWinlxoGx79njNh96RMmbBg&#10;e8gI5dUz9q2I3YBRyg5ycCaRJq1xNFedPyOy9bkzVVQ1TnAmLVs7aJ8fkCEMMotBbg2B3ImYHgSS&#10;rogt2pV0T4e2QJ3DaHHWAf74233Op+emKGc96ZSm+n4QqDiznz0J4eNkNsvCLs5svpiSg28ju7cR&#10;f3A3kBmlrQyymDk/2RdTI7hvtFKbjEoh4SVhD/yNzk0a9oeWUqrNpqSRmINId/4xyFw88+Rhc0ig&#10;TXnpMzukkOyQnItWxtXL+/LWL1nnP4j1TwAAAP//AwBQSwMEFAAGAAgAAAAhAOClP2jfAAAACwEA&#10;AA8AAABkcnMvZG93bnJldi54bWxMj81OwzAQhO9IvIO1SFxQ66QobZXGqRCII6gtXLhtYzcJxOso&#10;dn7g6dmc4PaNdjQ7k+0n24jBdL52pCBeRiAMFU7XVCp4f3tebEH4gKSxcWQUfBsP+/z6KsNUu5GO&#10;ZjiFUnAI+RQVVCG0qZS+qIxFv3StIb5dXGcxsOxKqTscOdw2chVFa2mxJv5QYWseK1N8nXqrIPqQ&#10;A+Lh0H/+vMYv3d1IT/XmXqnbm+lhByKYKfyZYa7P1SHnTmfXk/aiUbDYrHhLmCFmmB1xsmU6K1gn&#10;Ccg8k/835L8AAAD//wMAUEsBAi0AFAAGAAgAAAAhALaDOJL+AAAA4QEAABMAAAAAAAAAAAAAAAAA&#10;AAAAAFtDb250ZW50X1R5cGVzXS54bWxQSwECLQAUAAYACAAAACEAOP0h/9YAAACUAQAACwAAAAAA&#10;AAAAAAAAAAAvAQAAX3JlbHMvLnJlbHNQSwECLQAUAAYACAAAACEAn4c52ToCAABoBAAADgAAAAAA&#10;AAAAAAAAAAAuAgAAZHJzL2Uyb0RvYy54bWxQSwECLQAUAAYACAAAACEA4KU/aN8AAAALAQAADwAA&#10;AAAAAAAAAAAAAACUBAAAZHJzL2Rvd25yZXYueG1sUEsFBgAAAAAEAAQA8wAAAKAFAAAAAA==&#10;" fillcolor="#14558f" stroked="f" strokeweight="1pt">
              <w10:wrap anchorx="margin"/>
            </v:rect>
          </w:pict>
        </mc:Fallback>
      </mc:AlternateContent>
    </w:r>
    <w:r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F1228DE"/>
    <w:multiLevelType w:val="hybridMultilevel"/>
    <w:tmpl w:val="0D5E115E"/>
    <w:lvl w:ilvl="0" w:tplc="95AA06F0">
      <w:start w:val="1"/>
      <w:numFmt w:val="decimal"/>
      <w:lvlText w:val="%1)"/>
      <w:lvlJc w:val="left"/>
      <w:pPr>
        <w:ind w:left="1020" w:hanging="360"/>
      </w:pPr>
    </w:lvl>
    <w:lvl w:ilvl="1" w:tplc="745200BA">
      <w:start w:val="1"/>
      <w:numFmt w:val="decimal"/>
      <w:lvlText w:val="%2)"/>
      <w:lvlJc w:val="left"/>
      <w:pPr>
        <w:ind w:left="1020" w:hanging="360"/>
      </w:pPr>
    </w:lvl>
    <w:lvl w:ilvl="2" w:tplc="40AA3464">
      <w:start w:val="1"/>
      <w:numFmt w:val="decimal"/>
      <w:lvlText w:val="%3)"/>
      <w:lvlJc w:val="left"/>
      <w:pPr>
        <w:ind w:left="1020" w:hanging="360"/>
      </w:pPr>
    </w:lvl>
    <w:lvl w:ilvl="3" w:tplc="535682EE">
      <w:start w:val="1"/>
      <w:numFmt w:val="decimal"/>
      <w:lvlText w:val="%4)"/>
      <w:lvlJc w:val="left"/>
      <w:pPr>
        <w:ind w:left="1020" w:hanging="360"/>
      </w:pPr>
    </w:lvl>
    <w:lvl w:ilvl="4" w:tplc="5E1A9C7C">
      <w:start w:val="1"/>
      <w:numFmt w:val="decimal"/>
      <w:lvlText w:val="%5)"/>
      <w:lvlJc w:val="left"/>
      <w:pPr>
        <w:ind w:left="1020" w:hanging="360"/>
      </w:pPr>
    </w:lvl>
    <w:lvl w:ilvl="5" w:tplc="ADD09E36">
      <w:start w:val="1"/>
      <w:numFmt w:val="decimal"/>
      <w:lvlText w:val="%6)"/>
      <w:lvlJc w:val="left"/>
      <w:pPr>
        <w:ind w:left="1020" w:hanging="360"/>
      </w:pPr>
    </w:lvl>
    <w:lvl w:ilvl="6" w:tplc="EA2050F2">
      <w:start w:val="1"/>
      <w:numFmt w:val="decimal"/>
      <w:lvlText w:val="%7)"/>
      <w:lvlJc w:val="left"/>
      <w:pPr>
        <w:ind w:left="1020" w:hanging="360"/>
      </w:pPr>
    </w:lvl>
    <w:lvl w:ilvl="7" w:tplc="D08AD71C">
      <w:start w:val="1"/>
      <w:numFmt w:val="decimal"/>
      <w:lvlText w:val="%8)"/>
      <w:lvlJc w:val="left"/>
      <w:pPr>
        <w:ind w:left="1020" w:hanging="360"/>
      </w:pPr>
    </w:lvl>
    <w:lvl w:ilvl="8" w:tplc="E9365274">
      <w:start w:val="1"/>
      <w:numFmt w:val="decimal"/>
      <w:lvlText w:val="%9)"/>
      <w:lvlJc w:val="left"/>
      <w:pPr>
        <w:ind w:left="1020" w:hanging="360"/>
      </w:pPr>
    </w:lvl>
  </w:abstractNum>
  <w:abstractNum w:abstractNumId="1" w15:restartNumberingAfterBreak="0">
    <w:nsid w:val="2E401835"/>
    <w:multiLevelType w:val="hybridMultilevel"/>
    <w:tmpl w:val="9DBCA49C"/>
    <w:lvl w:ilvl="0" w:tplc="04090011">
      <w:start w:val="1"/>
      <w:numFmt w:val="decimal"/>
      <w:lvlText w:val="%1)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>
      <w:start w:val="1"/>
      <w:numFmt w:val="lowerLetter"/>
      <w:lvlText w:val="%8."/>
      <w:lvlJc w:val="left"/>
      <w:pPr>
        <w:ind w:left="5760" w:hanging="360"/>
      </w:pPr>
    </w:lvl>
    <w:lvl w:ilvl="8" w:tplc="0409001B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5CEA520C"/>
    <w:multiLevelType w:val="hybridMultilevel"/>
    <w:tmpl w:val="3A846B38"/>
    <w:lvl w:ilvl="0" w:tplc="4EA46EBA">
      <w:start w:val="1"/>
      <w:numFmt w:val="decimal"/>
      <w:lvlText w:val="%1)"/>
      <w:lvlJc w:val="left"/>
      <w:pPr>
        <w:ind w:left="720" w:hanging="360"/>
      </w:pPr>
      <w:rPr>
        <w:rFonts w:asciiTheme="minorHAnsi" w:hAnsiTheme="minorHAnsi" w:cstheme="minorBidi" w:hint="default"/>
        <w:b w:val="0"/>
        <w:color w:val="auto"/>
        <w:sz w:val="16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459617570">
    <w:abstractNumId w:val="2"/>
  </w:num>
  <w:num w:numId="2" w16cid:durableId="585892088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 w16cid:durableId="1417826537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trackRevisions/>
  <w:defaultTabStop w:val="72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</w:footnotePr>
  <w:endnotePr>
    <w:endnote w:id="-1"/>
    <w:endnote w:id="0"/>
  </w:endnotePr>
  <w:compat>
    <w:balanceSingleByteDoubleByteWidth/>
    <w:doNotExpandShiftReturn/>
    <w:adjustLineHeightInTable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D3739"/>
    <w:rsid w:val="000030A7"/>
    <w:rsid w:val="0000378C"/>
    <w:rsid w:val="000079F4"/>
    <w:rsid w:val="00012FDE"/>
    <w:rsid w:val="000141B6"/>
    <w:rsid w:val="00015841"/>
    <w:rsid w:val="00017598"/>
    <w:rsid w:val="00017E98"/>
    <w:rsid w:val="00021C18"/>
    <w:rsid w:val="000253FB"/>
    <w:rsid w:val="00026F17"/>
    <w:rsid w:val="00027A7D"/>
    <w:rsid w:val="00032B5C"/>
    <w:rsid w:val="000331BB"/>
    <w:rsid w:val="0004123B"/>
    <w:rsid w:val="00053C1C"/>
    <w:rsid w:val="00054B2C"/>
    <w:rsid w:val="0005573D"/>
    <w:rsid w:val="00057CEA"/>
    <w:rsid w:val="00061E7E"/>
    <w:rsid w:val="00061E87"/>
    <w:rsid w:val="0006267B"/>
    <w:rsid w:val="0006290E"/>
    <w:rsid w:val="0006555A"/>
    <w:rsid w:val="00065942"/>
    <w:rsid w:val="00072A41"/>
    <w:rsid w:val="00074222"/>
    <w:rsid w:val="00076F43"/>
    <w:rsid w:val="00086968"/>
    <w:rsid w:val="0008725D"/>
    <w:rsid w:val="0009031D"/>
    <w:rsid w:val="000959FA"/>
    <w:rsid w:val="00097650"/>
    <w:rsid w:val="000A0C0D"/>
    <w:rsid w:val="000A539E"/>
    <w:rsid w:val="000B2420"/>
    <w:rsid w:val="000B3655"/>
    <w:rsid w:val="000B4D22"/>
    <w:rsid w:val="000C3E3B"/>
    <w:rsid w:val="000C6840"/>
    <w:rsid w:val="000D0014"/>
    <w:rsid w:val="000D242E"/>
    <w:rsid w:val="000D56F1"/>
    <w:rsid w:val="000D6748"/>
    <w:rsid w:val="000E45A9"/>
    <w:rsid w:val="000E4CA8"/>
    <w:rsid w:val="000F4545"/>
    <w:rsid w:val="00102CD0"/>
    <w:rsid w:val="00103CAD"/>
    <w:rsid w:val="00106E52"/>
    <w:rsid w:val="00110A19"/>
    <w:rsid w:val="00111F09"/>
    <w:rsid w:val="00116296"/>
    <w:rsid w:val="001167CF"/>
    <w:rsid w:val="00120EA6"/>
    <w:rsid w:val="001234E3"/>
    <w:rsid w:val="001263D6"/>
    <w:rsid w:val="0012690D"/>
    <w:rsid w:val="00126B35"/>
    <w:rsid w:val="00127DBB"/>
    <w:rsid w:val="00136110"/>
    <w:rsid w:val="001428B4"/>
    <w:rsid w:val="00144002"/>
    <w:rsid w:val="0014453E"/>
    <w:rsid w:val="00144C5B"/>
    <w:rsid w:val="00152230"/>
    <w:rsid w:val="00152E91"/>
    <w:rsid w:val="00152FC9"/>
    <w:rsid w:val="0015384C"/>
    <w:rsid w:val="0015535E"/>
    <w:rsid w:val="00160C53"/>
    <w:rsid w:val="00161857"/>
    <w:rsid w:val="001654DB"/>
    <w:rsid w:val="00170B7D"/>
    <w:rsid w:val="001718A9"/>
    <w:rsid w:val="00175224"/>
    <w:rsid w:val="001805CD"/>
    <w:rsid w:val="0018315A"/>
    <w:rsid w:val="001837DF"/>
    <w:rsid w:val="00184C19"/>
    <w:rsid w:val="00186CE3"/>
    <w:rsid w:val="0019305C"/>
    <w:rsid w:val="001962D0"/>
    <w:rsid w:val="001A62E8"/>
    <w:rsid w:val="001A69D5"/>
    <w:rsid w:val="001A74AB"/>
    <w:rsid w:val="001B291B"/>
    <w:rsid w:val="001B3AFE"/>
    <w:rsid w:val="001C12EA"/>
    <w:rsid w:val="001C19DA"/>
    <w:rsid w:val="001C2632"/>
    <w:rsid w:val="001C4E3A"/>
    <w:rsid w:val="001C4EAB"/>
    <w:rsid w:val="001D0601"/>
    <w:rsid w:val="001D0949"/>
    <w:rsid w:val="001D66BF"/>
    <w:rsid w:val="001D68B2"/>
    <w:rsid w:val="001D6912"/>
    <w:rsid w:val="001D6A20"/>
    <w:rsid w:val="001E1B3C"/>
    <w:rsid w:val="001E59DE"/>
    <w:rsid w:val="001E6597"/>
    <w:rsid w:val="001E67A0"/>
    <w:rsid w:val="001F5519"/>
    <w:rsid w:val="001F795F"/>
    <w:rsid w:val="002023B2"/>
    <w:rsid w:val="0020433A"/>
    <w:rsid w:val="002055CA"/>
    <w:rsid w:val="00206016"/>
    <w:rsid w:val="00206514"/>
    <w:rsid w:val="00207524"/>
    <w:rsid w:val="0021538A"/>
    <w:rsid w:val="0022392C"/>
    <w:rsid w:val="00226137"/>
    <w:rsid w:val="00226E08"/>
    <w:rsid w:val="00227BDB"/>
    <w:rsid w:val="002372C3"/>
    <w:rsid w:val="00240A38"/>
    <w:rsid w:val="00240B6F"/>
    <w:rsid w:val="0024325A"/>
    <w:rsid w:val="002438DD"/>
    <w:rsid w:val="00266B65"/>
    <w:rsid w:val="0027250B"/>
    <w:rsid w:val="00273144"/>
    <w:rsid w:val="00273F78"/>
    <w:rsid w:val="002758FF"/>
    <w:rsid w:val="002805B2"/>
    <w:rsid w:val="00280801"/>
    <w:rsid w:val="00282B00"/>
    <w:rsid w:val="002834A4"/>
    <w:rsid w:val="00287FD6"/>
    <w:rsid w:val="00293D6F"/>
    <w:rsid w:val="00295D1B"/>
    <w:rsid w:val="00296AB3"/>
    <w:rsid w:val="00296C0A"/>
    <w:rsid w:val="00297153"/>
    <w:rsid w:val="002A25CF"/>
    <w:rsid w:val="002A649A"/>
    <w:rsid w:val="002A721F"/>
    <w:rsid w:val="002A7CBF"/>
    <w:rsid w:val="002B302B"/>
    <w:rsid w:val="002B5C92"/>
    <w:rsid w:val="002B76DA"/>
    <w:rsid w:val="002C06B0"/>
    <w:rsid w:val="002C21E9"/>
    <w:rsid w:val="002C3083"/>
    <w:rsid w:val="002C410B"/>
    <w:rsid w:val="002D6663"/>
    <w:rsid w:val="002D6E37"/>
    <w:rsid w:val="002D7F6E"/>
    <w:rsid w:val="002E06E9"/>
    <w:rsid w:val="002E64E2"/>
    <w:rsid w:val="002F2C8A"/>
    <w:rsid w:val="002F309C"/>
    <w:rsid w:val="002F4669"/>
    <w:rsid w:val="002F4705"/>
    <w:rsid w:val="002F5F24"/>
    <w:rsid w:val="002F6A0B"/>
    <w:rsid w:val="002F7C95"/>
    <w:rsid w:val="00300588"/>
    <w:rsid w:val="0030728C"/>
    <w:rsid w:val="00307699"/>
    <w:rsid w:val="00310425"/>
    <w:rsid w:val="0031196E"/>
    <w:rsid w:val="00316840"/>
    <w:rsid w:val="00327BAC"/>
    <w:rsid w:val="00331300"/>
    <w:rsid w:val="003326B9"/>
    <w:rsid w:val="00334C87"/>
    <w:rsid w:val="003370E1"/>
    <w:rsid w:val="003376CC"/>
    <w:rsid w:val="00337BDD"/>
    <w:rsid w:val="00344588"/>
    <w:rsid w:val="003450DA"/>
    <w:rsid w:val="00345A72"/>
    <w:rsid w:val="00346777"/>
    <w:rsid w:val="00346880"/>
    <w:rsid w:val="00350ACB"/>
    <w:rsid w:val="003511D8"/>
    <w:rsid w:val="00351516"/>
    <w:rsid w:val="0035326E"/>
    <w:rsid w:val="0036065F"/>
    <w:rsid w:val="00361743"/>
    <w:rsid w:val="0036393C"/>
    <w:rsid w:val="00363D30"/>
    <w:rsid w:val="00367591"/>
    <w:rsid w:val="0037136A"/>
    <w:rsid w:val="0037240A"/>
    <w:rsid w:val="00373080"/>
    <w:rsid w:val="003759DD"/>
    <w:rsid w:val="00375C3B"/>
    <w:rsid w:val="00383756"/>
    <w:rsid w:val="00385372"/>
    <w:rsid w:val="003858C7"/>
    <w:rsid w:val="003A0233"/>
    <w:rsid w:val="003A0F1C"/>
    <w:rsid w:val="003A3F36"/>
    <w:rsid w:val="003A407D"/>
    <w:rsid w:val="003B118E"/>
    <w:rsid w:val="003B1FF6"/>
    <w:rsid w:val="003B4D6F"/>
    <w:rsid w:val="003B6698"/>
    <w:rsid w:val="003C1165"/>
    <w:rsid w:val="003C1484"/>
    <w:rsid w:val="003C3102"/>
    <w:rsid w:val="003C3961"/>
    <w:rsid w:val="003C4E9B"/>
    <w:rsid w:val="003C64A0"/>
    <w:rsid w:val="003D3774"/>
    <w:rsid w:val="003D6501"/>
    <w:rsid w:val="003D674A"/>
    <w:rsid w:val="003E154F"/>
    <w:rsid w:val="003E17C9"/>
    <w:rsid w:val="003E6CCD"/>
    <w:rsid w:val="003E71F9"/>
    <w:rsid w:val="003F159C"/>
    <w:rsid w:val="003F2C11"/>
    <w:rsid w:val="003F2D01"/>
    <w:rsid w:val="003F3607"/>
    <w:rsid w:val="003F68CB"/>
    <w:rsid w:val="003F7996"/>
    <w:rsid w:val="003F7F47"/>
    <w:rsid w:val="0040611E"/>
    <w:rsid w:val="00406198"/>
    <w:rsid w:val="00420EE0"/>
    <w:rsid w:val="004342D7"/>
    <w:rsid w:val="0043500B"/>
    <w:rsid w:val="004375D2"/>
    <w:rsid w:val="0044011E"/>
    <w:rsid w:val="004460EC"/>
    <w:rsid w:val="00447738"/>
    <w:rsid w:val="004579CB"/>
    <w:rsid w:val="004643BB"/>
    <w:rsid w:val="00465404"/>
    <w:rsid w:val="00465EEC"/>
    <w:rsid w:val="0047062A"/>
    <w:rsid w:val="00470DCF"/>
    <w:rsid w:val="004712AA"/>
    <w:rsid w:val="00471D8E"/>
    <w:rsid w:val="0047347C"/>
    <w:rsid w:val="004769D7"/>
    <w:rsid w:val="004772BA"/>
    <w:rsid w:val="00482AE9"/>
    <w:rsid w:val="00491A53"/>
    <w:rsid w:val="00493F36"/>
    <w:rsid w:val="004941DF"/>
    <w:rsid w:val="004A1E37"/>
    <w:rsid w:val="004A45DD"/>
    <w:rsid w:val="004B044B"/>
    <w:rsid w:val="004B0AB6"/>
    <w:rsid w:val="004B7195"/>
    <w:rsid w:val="004B7DC3"/>
    <w:rsid w:val="004C35E8"/>
    <w:rsid w:val="004C3C12"/>
    <w:rsid w:val="004C4AC1"/>
    <w:rsid w:val="004C5F65"/>
    <w:rsid w:val="004C6287"/>
    <w:rsid w:val="004C68C0"/>
    <w:rsid w:val="004D07CC"/>
    <w:rsid w:val="004D3B7D"/>
    <w:rsid w:val="004D46A4"/>
    <w:rsid w:val="004E2247"/>
    <w:rsid w:val="004E4211"/>
    <w:rsid w:val="004E7E4F"/>
    <w:rsid w:val="004F0DA0"/>
    <w:rsid w:val="004F4BFC"/>
    <w:rsid w:val="004F6E57"/>
    <w:rsid w:val="0050445B"/>
    <w:rsid w:val="00511397"/>
    <w:rsid w:val="005114EF"/>
    <w:rsid w:val="00512016"/>
    <w:rsid w:val="005151B7"/>
    <w:rsid w:val="0051683E"/>
    <w:rsid w:val="005177F2"/>
    <w:rsid w:val="005218CD"/>
    <w:rsid w:val="00521D10"/>
    <w:rsid w:val="005234A8"/>
    <w:rsid w:val="00525389"/>
    <w:rsid w:val="00525873"/>
    <w:rsid w:val="00525898"/>
    <w:rsid w:val="00526A50"/>
    <w:rsid w:val="005439D0"/>
    <w:rsid w:val="00543A5C"/>
    <w:rsid w:val="005441DF"/>
    <w:rsid w:val="005468B7"/>
    <w:rsid w:val="00547D94"/>
    <w:rsid w:val="005503CD"/>
    <w:rsid w:val="005512E8"/>
    <w:rsid w:val="005517C4"/>
    <w:rsid w:val="00551DF7"/>
    <w:rsid w:val="0055302C"/>
    <w:rsid w:val="00553599"/>
    <w:rsid w:val="00554A56"/>
    <w:rsid w:val="00554BA1"/>
    <w:rsid w:val="00563143"/>
    <w:rsid w:val="00570865"/>
    <w:rsid w:val="00573288"/>
    <w:rsid w:val="0058056D"/>
    <w:rsid w:val="00581297"/>
    <w:rsid w:val="005837C8"/>
    <w:rsid w:val="00584271"/>
    <w:rsid w:val="00585072"/>
    <w:rsid w:val="0058792C"/>
    <w:rsid w:val="00587936"/>
    <w:rsid w:val="00593844"/>
    <w:rsid w:val="00593B71"/>
    <w:rsid w:val="00593E75"/>
    <w:rsid w:val="00594F8A"/>
    <w:rsid w:val="0059520A"/>
    <w:rsid w:val="00597123"/>
    <w:rsid w:val="0059712C"/>
    <w:rsid w:val="005A0B2F"/>
    <w:rsid w:val="005A4E1A"/>
    <w:rsid w:val="005A52DF"/>
    <w:rsid w:val="005A62C6"/>
    <w:rsid w:val="005B0DA4"/>
    <w:rsid w:val="005B247D"/>
    <w:rsid w:val="005C0FD1"/>
    <w:rsid w:val="005C3D42"/>
    <w:rsid w:val="005C4BF3"/>
    <w:rsid w:val="005C50AE"/>
    <w:rsid w:val="005C5E93"/>
    <w:rsid w:val="005D046A"/>
    <w:rsid w:val="005D26C7"/>
    <w:rsid w:val="005D52A3"/>
    <w:rsid w:val="005E07CE"/>
    <w:rsid w:val="005E5E3F"/>
    <w:rsid w:val="005F0CC2"/>
    <w:rsid w:val="005F32F0"/>
    <w:rsid w:val="005F4E32"/>
    <w:rsid w:val="00607479"/>
    <w:rsid w:val="0061197B"/>
    <w:rsid w:val="00612300"/>
    <w:rsid w:val="0061546B"/>
    <w:rsid w:val="00622D01"/>
    <w:rsid w:val="00623C33"/>
    <w:rsid w:val="006241E8"/>
    <w:rsid w:val="006265AE"/>
    <w:rsid w:val="00627351"/>
    <w:rsid w:val="006305B1"/>
    <w:rsid w:val="00634BCA"/>
    <w:rsid w:val="00635066"/>
    <w:rsid w:val="006374AB"/>
    <w:rsid w:val="00637CF3"/>
    <w:rsid w:val="00640EDF"/>
    <w:rsid w:val="0064399C"/>
    <w:rsid w:val="00643AD1"/>
    <w:rsid w:val="00650839"/>
    <w:rsid w:val="00653D3F"/>
    <w:rsid w:val="00656D24"/>
    <w:rsid w:val="00657187"/>
    <w:rsid w:val="00660473"/>
    <w:rsid w:val="006617A5"/>
    <w:rsid w:val="00662ED0"/>
    <w:rsid w:val="00670890"/>
    <w:rsid w:val="00670F8D"/>
    <w:rsid w:val="00674A47"/>
    <w:rsid w:val="00677928"/>
    <w:rsid w:val="0069675E"/>
    <w:rsid w:val="00696D1C"/>
    <w:rsid w:val="006A331A"/>
    <w:rsid w:val="006B1698"/>
    <w:rsid w:val="006B4051"/>
    <w:rsid w:val="006B539B"/>
    <w:rsid w:val="006B7A4B"/>
    <w:rsid w:val="006C0CEE"/>
    <w:rsid w:val="006C58B9"/>
    <w:rsid w:val="006D052D"/>
    <w:rsid w:val="006D22D2"/>
    <w:rsid w:val="006D29D2"/>
    <w:rsid w:val="006D302A"/>
    <w:rsid w:val="006D3139"/>
    <w:rsid w:val="006D6ED9"/>
    <w:rsid w:val="006D79A7"/>
    <w:rsid w:val="006E16D9"/>
    <w:rsid w:val="006E496E"/>
    <w:rsid w:val="006E5122"/>
    <w:rsid w:val="006E78EF"/>
    <w:rsid w:val="006F22B1"/>
    <w:rsid w:val="006F37F2"/>
    <w:rsid w:val="006F441A"/>
    <w:rsid w:val="006F7B19"/>
    <w:rsid w:val="00702E6D"/>
    <w:rsid w:val="0070370B"/>
    <w:rsid w:val="00704120"/>
    <w:rsid w:val="00706E6E"/>
    <w:rsid w:val="00707F30"/>
    <w:rsid w:val="00714313"/>
    <w:rsid w:val="007143D1"/>
    <w:rsid w:val="0071599B"/>
    <w:rsid w:val="007200D6"/>
    <w:rsid w:val="00733279"/>
    <w:rsid w:val="00734E59"/>
    <w:rsid w:val="00735028"/>
    <w:rsid w:val="007357B0"/>
    <w:rsid w:val="00736285"/>
    <w:rsid w:val="00740E60"/>
    <w:rsid w:val="007504C3"/>
    <w:rsid w:val="007558E2"/>
    <w:rsid w:val="0075687D"/>
    <w:rsid w:val="00756C58"/>
    <w:rsid w:val="00757B10"/>
    <w:rsid w:val="00760423"/>
    <w:rsid w:val="00760E59"/>
    <w:rsid w:val="00761EBB"/>
    <w:rsid w:val="0076774E"/>
    <w:rsid w:val="00771A38"/>
    <w:rsid w:val="00773109"/>
    <w:rsid w:val="00775425"/>
    <w:rsid w:val="00776402"/>
    <w:rsid w:val="00777270"/>
    <w:rsid w:val="00777F93"/>
    <w:rsid w:val="007815B2"/>
    <w:rsid w:val="00784814"/>
    <w:rsid w:val="00790EEB"/>
    <w:rsid w:val="00797EF0"/>
    <w:rsid w:val="007A04D9"/>
    <w:rsid w:val="007A1383"/>
    <w:rsid w:val="007A2F7A"/>
    <w:rsid w:val="007B0063"/>
    <w:rsid w:val="007B0B26"/>
    <w:rsid w:val="007B129C"/>
    <w:rsid w:val="007B1AF4"/>
    <w:rsid w:val="007B2E4A"/>
    <w:rsid w:val="007B7B07"/>
    <w:rsid w:val="007C6084"/>
    <w:rsid w:val="007C7A68"/>
    <w:rsid w:val="007C7FC6"/>
    <w:rsid w:val="007D2DBD"/>
    <w:rsid w:val="007D2F6F"/>
    <w:rsid w:val="007E2A73"/>
    <w:rsid w:val="007E2F6D"/>
    <w:rsid w:val="007E5AF1"/>
    <w:rsid w:val="007E69AE"/>
    <w:rsid w:val="007E7710"/>
    <w:rsid w:val="007F2B1A"/>
    <w:rsid w:val="007F2EE6"/>
    <w:rsid w:val="007F31AA"/>
    <w:rsid w:val="007F324F"/>
    <w:rsid w:val="007F35E4"/>
    <w:rsid w:val="00804331"/>
    <w:rsid w:val="00804A43"/>
    <w:rsid w:val="0081303E"/>
    <w:rsid w:val="008137FA"/>
    <w:rsid w:val="0081704C"/>
    <w:rsid w:val="0081751D"/>
    <w:rsid w:val="00817738"/>
    <w:rsid w:val="008203CA"/>
    <w:rsid w:val="00822338"/>
    <w:rsid w:val="00822AC0"/>
    <w:rsid w:val="008230F8"/>
    <w:rsid w:val="00826D14"/>
    <w:rsid w:val="00833FF1"/>
    <w:rsid w:val="00835746"/>
    <w:rsid w:val="008373DD"/>
    <w:rsid w:val="008419C4"/>
    <w:rsid w:val="00842391"/>
    <w:rsid w:val="00842AD1"/>
    <w:rsid w:val="0084328B"/>
    <w:rsid w:val="00846CB8"/>
    <w:rsid w:val="0084774C"/>
    <w:rsid w:val="00847CD7"/>
    <w:rsid w:val="00857D34"/>
    <w:rsid w:val="008601B0"/>
    <w:rsid w:val="0086278B"/>
    <w:rsid w:val="00863497"/>
    <w:rsid w:val="00864F36"/>
    <w:rsid w:val="00865BD1"/>
    <w:rsid w:val="00866083"/>
    <w:rsid w:val="00867F8F"/>
    <w:rsid w:val="008701E0"/>
    <w:rsid w:val="0087346D"/>
    <w:rsid w:val="008734BA"/>
    <w:rsid w:val="00874EEF"/>
    <w:rsid w:val="008752B0"/>
    <w:rsid w:val="00875811"/>
    <w:rsid w:val="00875BFF"/>
    <w:rsid w:val="008804DB"/>
    <w:rsid w:val="00880C89"/>
    <w:rsid w:val="00880F10"/>
    <w:rsid w:val="0088298F"/>
    <w:rsid w:val="008856A2"/>
    <w:rsid w:val="00885722"/>
    <w:rsid w:val="00887EE2"/>
    <w:rsid w:val="00892B69"/>
    <w:rsid w:val="00892D49"/>
    <w:rsid w:val="00896456"/>
    <w:rsid w:val="008A5E56"/>
    <w:rsid w:val="008A718D"/>
    <w:rsid w:val="008B18E1"/>
    <w:rsid w:val="008B1F13"/>
    <w:rsid w:val="008B20E7"/>
    <w:rsid w:val="008B2FC9"/>
    <w:rsid w:val="008B3AF0"/>
    <w:rsid w:val="008B79A9"/>
    <w:rsid w:val="008C1E7A"/>
    <w:rsid w:val="008D055D"/>
    <w:rsid w:val="008D24AA"/>
    <w:rsid w:val="008D4446"/>
    <w:rsid w:val="008E25A5"/>
    <w:rsid w:val="008E30FC"/>
    <w:rsid w:val="008F3B06"/>
    <w:rsid w:val="008F46B1"/>
    <w:rsid w:val="00903DEF"/>
    <w:rsid w:val="00916862"/>
    <w:rsid w:val="0091787A"/>
    <w:rsid w:val="009213EF"/>
    <w:rsid w:val="00931D8F"/>
    <w:rsid w:val="0094211F"/>
    <w:rsid w:val="00942262"/>
    <w:rsid w:val="00952E7E"/>
    <w:rsid w:val="009542B1"/>
    <w:rsid w:val="009575EA"/>
    <w:rsid w:val="009618B6"/>
    <w:rsid w:val="009622EB"/>
    <w:rsid w:val="00977874"/>
    <w:rsid w:val="009804D1"/>
    <w:rsid w:val="00981E3C"/>
    <w:rsid w:val="009827A0"/>
    <w:rsid w:val="00987508"/>
    <w:rsid w:val="00992580"/>
    <w:rsid w:val="00994AF7"/>
    <w:rsid w:val="00994CD2"/>
    <w:rsid w:val="009A4CA9"/>
    <w:rsid w:val="009A72FD"/>
    <w:rsid w:val="009B0AC7"/>
    <w:rsid w:val="009B13DD"/>
    <w:rsid w:val="009B2A12"/>
    <w:rsid w:val="009B5BB6"/>
    <w:rsid w:val="009B6ED6"/>
    <w:rsid w:val="009B6F39"/>
    <w:rsid w:val="009C0441"/>
    <w:rsid w:val="009C16F3"/>
    <w:rsid w:val="009C5800"/>
    <w:rsid w:val="009D3EDF"/>
    <w:rsid w:val="009E6237"/>
    <w:rsid w:val="009E7706"/>
    <w:rsid w:val="009F53E4"/>
    <w:rsid w:val="00A0420A"/>
    <w:rsid w:val="00A137A4"/>
    <w:rsid w:val="00A143B8"/>
    <w:rsid w:val="00A17197"/>
    <w:rsid w:val="00A20AE3"/>
    <w:rsid w:val="00A24F04"/>
    <w:rsid w:val="00A30A94"/>
    <w:rsid w:val="00A37AC8"/>
    <w:rsid w:val="00A43CE7"/>
    <w:rsid w:val="00A4694F"/>
    <w:rsid w:val="00A46956"/>
    <w:rsid w:val="00A52F9C"/>
    <w:rsid w:val="00A55B0F"/>
    <w:rsid w:val="00A57C26"/>
    <w:rsid w:val="00A607F2"/>
    <w:rsid w:val="00A65C10"/>
    <w:rsid w:val="00A827A9"/>
    <w:rsid w:val="00A92035"/>
    <w:rsid w:val="00A95C52"/>
    <w:rsid w:val="00A97A23"/>
    <w:rsid w:val="00A97B82"/>
    <w:rsid w:val="00AB156D"/>
    <w:rsid w:val="00AB3A39"/>
    <w:rsid w:val="00AB5594"/>
    <w:rsid w:val="00AB66C8"/>
    <w:rsid w:val="00AC01EA"/>
    <w:rsid w:val="00AC08B1"/>
    <w:rsid w:val="00AC1D09"/>
    <w:rsid w:val="00AC46AB"/>
    <w:rsid w:val="00AC753E"/>
    <w:rsid w:val="00AD1415"/>
    <w:rsid w:val="00AD4AF9"/>
    <w:rsid w:val="00AD5377"/>
    <w:rsid w:val="00AE2735"/>
    <w:rsid w:val="00AE2C42"/>
    <w:rsid w:val="00AE4BA8"/>
    <w:rsid w:val="00AE7FF4"/>
    <w:rsid w:val="00B0029E"/>
    <w:rsid w:val="00B05E98"/>
    <w:rsid w:val="00B06587"/>
    <w:rsid w:val="00B07B6B"/>
    <w:rsid w:val="00B07D43"/>
    <w:rsid w:val="00B105E7"/>
    <w:rsid w:val="00B109CF"/>
    <w:rsid w:val="00B1201E"/>
    <w:rsid w:val="00B168ED"/>
    <w:rsid w:val="00B21C8D"/>
    <w:rsid w:val="00B2368F"/>
    <w:rsid w:val="00B24BD5"/>
    <w:rsid w:val="00B25630"/>
    <w:rsid w:val="00B25797"/>
    <w:rsid w:val="00B3226F"/>
    <w:rsid w:val="00B357B6"/>
    <w:rsid w:val="00B41B74"/>
    <w:rsid w:val="00B426C3"/>
    <w:rsid w:val="00B45818"/>
    <w:rsid w:val="00B46ABD"/>
    <w:rsid w:val="00B536D2"/>
    <w:rsid w:val="00B54DE0"/>
    <w:rsid w:val="00B70C4B"/>
    <w:rsid w:val="00B71045"/>
    <w:rsid w:val="00B75F18"/>
    <w:rsid w:val="00B80457"/>
    <w:rsid w:val="00B81C33"/>
    <w:rsid w:val="00B82C05"/>
    <w:rsid w:val="00B83136"/>
    <w:rsid w:val="00B8612B"/>
    <w:rsid w:val="00B8694E"/>
    <w:rsid w:val="00B90FFF"/>
    <w:rsid w:val="00B923F0"/>
    <w:rsid w:val="00B939D5"/>
    <w:rsid w:val="00B94299"/>
    <w:rsid w:val="00B9515C"/>
    <w:rsid w:val="00B95AB8"/>
    <w:rsid w:val="00B9636C"/>
    <w:rsid w:val="00B96388"/>
    <w:rsid w:val="00B972DC"/>
    <w:rsid w:val="00B97381"/>
    <w:rsid w:val="00BA1457"/>
    <w:rsid w:val="00BA154F"/>
    <w:rsid w:val="00BA77DD"/>
    <w:rsid w:val="00BB456F"/>
    <w:rsid w:val="00BB4F53"/>
    <w:rsid w:val="00BB5809"/>
    <w:rsid w:val="00BC1627"/>
    <w:rsid w:val="00BC38D1"/>
    <w:rsid w:val="00BC6230"/>
    <w:rsid w:val="00BD1874"/>
    <w:rsid w:val="00BD19C0"/>
    <w:rsid w:val="00BF3206"/>
    <w:rsid w:val="00BF3360"/>
    <w:rsid w:val="00BF394A"/>
    <w:rsid w:val="00BF5DCD"/>
    <w:rsid w:val="00BF7706"/>
    <w:rsid w:val="00BF7752"/>
    <w:rsid w:val="00C02225"/>
    <w:rsid w:val="00C037C1"/>
    <w:rsid w:val="00C051A3"/>
    <w:rsid w:val="00C05213"/>
    <w:rsid w:val="00C15495"/>
    <w:rsid w:val="00C20A28"/>
    <w:rsid w:val="00C2608C"/>
    <w:rsid w:val="00C333A5"/>
    <w:rsid w:val="00C3757A"/>
    <w:rsid w:val="00C37EB2"/>
    <w:rsid w:val="00C424E8"/>
    <w:rsid w:val="00C44E4D"/>
    <w:rsid w:val="00C44F00"/>
    <w:rsid w:val="00C453D5"/>
    <w:rsid w:val="00C45600"/>
    <w:rsid w:val="00C45857"/>
    <w:rsid w:val="00C459C8"/>
    <w:rsid w:val="00C4646B"/>
    <w:rsid w:val="00C523D3"/>
    <w:rsid w:val="00C529E9"/>
    <w:rsid w:val="00C55BE9"/>
    <w:rsid w:val="00C563AD"/>
    <w:rsid w:val="00C630B6"/>
    <w:rsid w:val="00C6410B"/>
    <w:rsid w:val="00C64C9E"/>
    <w:rsid w:val="00C66060"/>
    <w:rsid w:val="00C67871"/>
    <w:rsid w:val="00C70BB5"/>
    <w:rsid w:val="00C7467A"/>
    <w:rsid w:val="00C74D8B"/>
    <w:rsid w:val="00C750C3"/>
    <w:rsid w:val="00C83515"/>
    <w:rsid w:val="00C84A52"/>
    <w:rsid w:val="00C858E5"/>
    <w:rsid w:val="00C85901"/>
    <w:rsid w:val="00C90B5C"/>
    <w:rsid w:val="00C92E82"/>
    <w:rsid w:val="00C936D9"/>
    <w:rsid w:val="00CA0BA9"/>
    <w:rsid w:val="00CA2E34"/>
    <w:rsid w:val="00CA3172"/>
    <w:rsid w:val="00CA438A"/>
    <w:rsid w:val="00CB2BD5"/>
    <w:rsid w:val="00CB2E3D"/>
    <w:rsid w:val="00CB4734"/>
    <w:rsid w:val="00CC419F"/>
    <w:rsid w:val="00CC54D3"/>
    <w:rsid w:val="00CC5A61"/>
    <w:rsid w:val="00CC69B3"/>
    <w:rsid w:val="00CC7FCB"/>
    <w:rsid w:val="00CD197D"/>
    <w:rsid w:val="00CD3B15"/>
    <w:rsid w:val="00CD503F"/>
    <w:rsid w:val="00CD698C"/>
    <w:rsid w:val="00CE037F"/>
    <w:rsid w:val="00CE353D"/>
    <w:rsid w:val="00CE4B13"/>
    <w:rsid w:val="00CE56F0"/>
    <w:rsid w:val="00CE5DD3"/>
    <w:rsid w:val="00CF0048"/>
    <w:rsid w:val="00CF18DD"/>
    <w:rsid w:val="00CF2FD7"/>
    <w:rsid w:val="00CF3191"/>
    <w:rsid w:val="00CF54BE"/>
    <w:rsid w:val="00CF6874"/>
    <w:rsid w:val="00D023CD"/>
    <w:rsid w:val="00D06BA5"/>
    <w:rsid w:val="00D07EF9"/>
    <w:rsid w:val="00D211B2"/>
    <w:rsid w:val="00D22CF2"/>
    <w:rsid w:val="00D22D9F"/>
    <w:rsid w:val="00D2405B"/>
    <w:rsid w:val="00D27882"/>
    <w:rsid w:val="00D3425B"/>
    <w:rsid w:val="00D36F64"/>
    <w:rsid w:val="00D44075"/>
    <w:rsid w:val="00D47844"/>
    <w:rsid w:val="00D479D3"/>
    <w:rsid w:val="00D600B0"/>
    <w:rsid w:val="00D60E89"/>
    <w:rsid w:val="00D62FEE"/>
    <w:rsid w:val="00D656B5"/>
    <w:rsid w:val="00D65D87"/>
    <w:rsid w:val="00D675C3"/>
    <w:rsid w:val="00D72653"/>
    <w:rsid w:val="00D75543"/>
    <w:rsid w:val="00D802DE"/>
    <w:rsid w:val="00D833F7"/>
    <w:rsid w:val="00D84896"/>
    <w:rsid w:val="00D85D8F"/>
    <w:rsid w:val="00D93CE4"/>
    <w:rsid w:val="00D9748B"/>
    <w:rsid w:val="00DA4B86"/>
    <w:rsid w:val="00DA7CCD"/>
    <w:rsid w:val="00DB3123"/>
    <w:rsid w:val="00DB65A2"/>
    <w:rsid w:val="00DB7033"/>
    <w:rsid w:val="00DC0ADB"/>
    <w:rsid w:val="00DC2A3E"/>
    <w:rsid w:val="00DC3860"/>
    <w:rsid w:val="00DC4DAE"/>
    <w:rsid w:val="00DC7852"/>
    <w:rsid w:val="00DD3739"/>
    <w:rsid w:val="00DD3A1D"/>
    <w:rsid w:val="00DE0172"/>
    <w:rsid w:val="00DE3F07"/>
    <w:rsid w:val="00DE63E2"/>
    <w:rsid w:val="00DF78DC"/>
    <w:rsid w:val="00E01C7A"/>
    <w:rsid w:val="00E01EF4"/>
    <w:rsid w:val="00E044B8"/>
    <w:rsid w:val="00E11396"/>
    <w:rsid w:val="00E1770F"/>
    <w:rsid w:val="00E22001"/>
    <w:rsid w:val="00E24BA7"/>
    <w:rsid w:val="00E25A68"/>
    <w:rsid w:val="00E260BE"/>
    <w:rsid w:val="00E3128C"/>
    <w:rsid w:val="00E33671"/>
    <w:rsid w:val="00E35AD9"/>
    <w:rsid w:val="00E42AE2"/>
    <w:rsid w:val="00E460CA"/>
    <w:rsid w:val="00E4614A"/>
    <w:rsid w:val="00E47123"/>
    <w:rsid w:val="00E476F6"/>
    <w:rsid w:val="00E54859"/>
    <w:rsid w:val="00E563AA"/>
    <w:rsid w:val="00E6160E"/>
    <w:rsid w:val="00E63B40"/>
    <w:rsid w:val="00E6491D"/>
    <w:rsid w:val="00E663FA"/>
    <w:rsid w:val="00E76F67"/>
    <w:rsid w:val="00E76FE5"/>
    <w:rsid w:val="00E7745A"/>
    <w:rsid w:val="00E81614"/>
    <w:rsid w:val="00E81E18"/>
    <w:rsid w:val="00E830F0"/>
    <w:rsid w:val="00E83525"/>
    <w:rsid w:val="00E85514"/>
    <w:rsid w:val="00E95060"/>
    <w:rsid w:val="00EA0332"/>
    <w:rsid w:val="00EA0D11"/>
    <w:rsid w:val="00EA4406"/>
    <w:rsid w:val="00EA6D4D"/>
    <w:rsid w:val="00EC098D"/>
    <w:rsid w:val="00EC4D0D"/>
    <w:rsid w:val="00ED00E9"/>
    <w:rsid w:val="00ED0191"/>
    <w:rsid w:val="00ED143D"/>
    <w:rsid w:val="00ED52CA"/>
    <w:rsid w:val="00EE03B2"/>
    <w:rsid w:val="00EE1A5B"/>
    <w:rsid w:val="00EE4E53"/>
    <w:rsid w:val="00EE64E7"/>
    <w:rsid w:val="00EF0884"/>
    <w:rsid w:val="00EF2AAF"/>
    <w:rsid w:val="00EF445D"/>
    <w:rsid w:val="00EF519F"/>
    <w:rsid w:val="00EF6310"/>
    <w:rsid w:val="00EF682B"/>
    <w:rsid w:val="00EF7576"/>
    <w:rsid w:val="00F00B11"/>
    <w:rsid w:val="00F01084"/>
    <w:rsid w:val="00F02D9D"/>
    <w:rsid w:val="00F0412F"/>
    <w:rsid w:val="00F05FB2"/>
    <w:rsid w:val="00F075E8"/>
    <w:rsid w:val="00F10D34"/>
    <w:rsid w:val="00F13AE6"/>
    <w:rsid w:val="00F2275C"/>
    <w:rsid w:val="00F2370A"/>
    <w:rsid w:val="00F24182"/>
    <w:rsid w:val="00F30EC7"/>
    <w:rsid w:val="00F322D1"/>
    <w:rsid w:val="00F334C1"/>
    <w:rsid w:val="00F3762F"/>
    <w:rsid w:val="00F457C1"/>
    <w:rsid w:val="00F47D81"/>
    <w:rsid w:val="00F56A8C"/>
    <w:rsid w:val="00F56DEE"/>
    <w:rsid w:val="00F578AA"/>
    <w:rsid w:val="00F611C4"/>
    <w:rsid w:val="00F70896"/>
    <w:rsid w:val="00F7202A"/>
    <w:rsid w:val="00F75FAC"/>
    <w:rsid w:val="00F764F3"/>
    <w:rsid w:val="00F77123"/>
    <w:rsid w:val="00F778AB"/>
    <w:rsid w:val="00F81F61"/>
    <w:rsid w:val="00F87CA0"/>
    <w:rsid w:val="00F87CC1"/>
    <w:rsid w:val="00F9702F"/>
    <w:rsid w:val="00FA1741"/>
    <w:rsid w:val="00FA2807"/>
    <w:rsid w:val="00FB0DE5"/>
    <w:rsid w:val="00FC03BD"/>
    <w:rsid w:val="00FC123C"/>
    <w:rsid w:val="00FC1AE2"/>
    <w:rsid w:val="00FC3BCC"/>
    <w:rsid w:val="00FC4450"/>
    <w:rsid w:val="00FC779B"/>
    <w:rsid w:val="00FD0395"/>
    <w:rsid w:val="00FD5598"/>
    <w:rsid w:val="00FD7513"/>
    <w:rsid w:val="00FE1D6F"/>
    <w:rsid w:val="00FE2D02"/>
    <w:rsid w:val="00FE49D7"/>
    <w:rsid w:val="00FF3969"/>
    <w:rsid w:val="01EB2557"/>
    <w:rsid w:val="024D4235"/>
    <w:rsid w:val="028CF877"/>
    <w:rsid w:val="02C77092"/>
    <w:rsid w:val="03A57D86"/>
    <w:rsid w:val="03B80D91"/>
    <w:rsid w:val="03F07998"/>
    <w:rsid w:val="043587C0"/>
    <w:rsid w:val="0466292B"/>
    <w:rsid w:val="0485BA75"/>
    <w:rsid w:val="05100673"/>
    <w:rsid w:val="055FF106"/>
    <w:rsid w:val="05D15EA4"/>
    <w:rsid w:val="06D2772A"/>
    <w:rsid w:val="07077DE0"/>
    <w:rsid w:val="07C2E525"/>
    <w:rsid w:val="07D70744"/>
    <w:rsid w:val="08922961"/>
    <w:rsid w:val="08D13150"/>
    <w:rsid w:val="08D2DF07"/>
    <w:rsid w:val="08F66DC1"/>
    <w:rsid w:val="0945B0D3"/>
    <w:rsid w:val="09C1F9F3"/>
    <w:rsid w:val="0A550500"/>
    <w:rsid w:val="0AE56D33"/>
    <w:rsid w:val="0B036229"/>
    <w:rsid w:val="0CF18276"/>
    <w:rsid w:val="0D12FA9A"/>
    <w:rsid w:val="0D1A615A"/>
    <w:rsid w:val="0D4A0CB6"/>
    <w:rsid w:val="0D6D2991"/>
    <w:rsid w:val="0E887A67"/>
    <w:rsid w:val="0F113A38"/>
    <w:rsid w:val="0F29DB89"/>
    <w:rsid w:val="0FB3F6B1"/>
    <w:rsid w:val="0FD92550"/>
    <w:rsid w:val="102803C4"/>
    <w:rsid w:val="105B6853"/>
    <w:rsid w:val="10D1070B"/>
    <w:rsid w:val="111E543B"/>
    <w:rsid w:val="116BD4C8"/>
    <w:rsid w:val="12198574"/>
    <w:rsid w:val="12202B77"/>
    <w:rsid w:val="123E5153"/>
    <w:rsid w:val="12976F0D"/>
    <w:rsid w:val="13047906"/>
    <w:rsid w:val="14EF8BB2"/>
    <w:rsid w:val="15C85C3E"/>
    <w:rsid w:val="17881EF7"/>
    <w:rsid w:val="18088990"/>
    <w:rsid w:val="18DE77FE"/>
    <w:rsid w:val="19C3A4CC"/>
    <w:rsid w:val="1A0B6A6D"/>
    <w:rsid w:val="1AF03DD5"/>
    <w:rsid w:val="1BB8D2E6"/>
    <w:rsid w:val="1C8C6FED"/>
    <w:rsid w:val="1C9A0267"/>
    <w:rsid w:val="1DA06738"/>
    <w:rsid w:val="1F2E10E9"/>
    <w:rsid w:val="1F404DD2"/>
    <w:rsid w:val="208B79E5"/>
    <w:rsid w:val="21C0DF79"/>
    <w:rsid w:val="21DE2725"/>
    <w:rsid w:val="22C85DF0"/>
    <w:rsid w:val="22FE26C7"/>
    <w:rsid w:val="23494CBC"/>
    <w:rsid w:val="23EB6BA1"/>
    <w:rsid w:val="23FB776A"/>
    <w:rsid w:val="24847F4E"/>
    <w:rsid w:val="24E40586"/>
    <w:rsid w:val="259FEF64"/>
    <w:rsid w:val="267327D2"/>
    <w:rsid w:val="26CD45F4"/>
    <w:rsid w:val="272E5302"/>
    <w:rsid w:val="27D67D82"/>
    <w:rsid w:val="27F8399B"/>
    <w:rsid w:val="28166D1B"/>
    <w:rsid w:val="288A5D47"/>
    <w:rsid w:val="2A07C88A"/>
    <w:rsid w:val="2A4D5475"/>
    <w:rsid w:val="2B0DA430"/>
    <w:rsid w:val="2B11DA1B"/>
    <w:rsid w:val="2B75603D"/>
    <w:rsid w:val="2CCAE809"/>
    <w:rsid w:val="2CD9674F"/>
    <w:rsid w:val="2D87B3AF"/>
    <w:rsid w:val="2E141F51"/>
    <w:rsid w:val="2E195759"/>
    <w:rsid w:val="2F95380A"/>
    <w:rsid w:val="2FA2CF5E"/>
    <w:rsid w:val="30424A95"/>
    <w:rsid w:val="305F04B0"/>
    <w:rsid w:val="30749D73"/>
    <w:rsid w:val="3106B3C4"/>
    <w:rsid w:val="31376A03"/>
    <w:rsid w:val="32252C47"/>
    <w:rsid w:val="32AA7C5F"/>
    <w:rsid w:val="3337B018"/>
    <w:rsid w:val="3406B4D6"/>
    <w:rsid w:val="3495EA25"/>
    <w:rsid w:val="35077FA4"/>
    <w:rsid w:val="359F849A"/>
    <w:rsid w:val="35F112B6"/>
    <w:rsid w:val="3793C856"/>
    <w:rsid w:val="38056737"/>
    <w:rsid w:val="39B2E0D6"/>
    <w:rsid w:val="3AB55DB8"/>
    <w:rsid w:val="3B614023"/>
    <w:rsid w:val="3BC5D567"/>
    <w:rsid w:val="3BE61394"/>
    <w:rsid w:val="3C9DCA1C"/>
    <w:rsid w:val="3CC1A36B"/>
    <w:rsid w:val="3DD7014B"/>
    <w:rsid w:val="3E354285"/>
    <w:rsid w:val="3F8522CD"/>
    <w:rsid w:val="3FC47F3A"/>
    <w:rsid w:val="40F97CA8"/>
    <w:rsid w:val="4102D817"/>
    <w:rsid w:val="41337E0D"/>
    <w:rsid w:val="417351C4"/>
    <w:rsid w:val="41D83D86"/>
    <w:rsid w:val="42F15650"/>
    <w:rsid w:val="431F6357"/>
    <w:rsid w:val="441E5ED4"/>
    <w:rsid w:val="44532713"/>
    <w:rsid w:val="44940EA1"/>
    <w:rsid w:val="4530BB92"/>
    <w:rsid w:val="466F4C65"/>
    <w:rsid w:val="46AF609C"/>
    <w:rsid w:val="46CF5FE7"/>
    <w:rsid w:val="46DC1E8F"/>
    <w:rsid w:val="47B155A8"/>
    <w:rsid w:val="47E20B07"/>
    <w:rsid w:val="48023040"/>
    <w:rsid w:val="493EEE6A"/>
    <w:rsid w:val="4A060617"/>
    <w:rsid w:val="4A2EBBFF"/>
    <w:rsid w:val="4ACDA0A6"/>
    <w:rsid w:val="4B326962"/>
    <w:rsid w:val="4C59947F"/>
    <w:rsid w:val="4C7EF0C6"/>
    <w:rsid w:val="4CDCE87E"/>
    <w:rsid w:val="4CF23D81"/>
    <w:rsid w:val="4E13788D"/>
    <w:rsid w:val="4E522D67"/>
    <w:rsid w:val="4E653D26"/>
    <w:rsid w:val="4F7970F8"/>
    <w:rsid w:val="4F9B1F1C"/>
    <w:rsid w:val="50846E7E"/>
    <w:rsid w:val="50C4E495"/>
    <w:rsid w:val="514D41CF"/>
    <w:rsid w:val="5310535D"/>
    <w:rsid w:val="54DC2403"/>
    <w:rsid w:val="54F902DB"/>
    <w:rsid w:val="55097B26"/>
    <w:rsid w:val="5544607A"/>
    <w:rsid w:val="5550AC1A"/>
    <w:rsid w:val="55CE79E5"/>
    <w:rsid w:val="56616685"/>
    <w:rsid w:val="589A5BDB"/>
    <w:rsid w:val="59279D65"/>
    <w:rsid w:val="5984DB0C"/>
    <w:rsid w:val="59B35730"/>
    <w:rsid w:val="5A4D6F36"/>
    <w:rsid w:val="5AB6488E"/>
    <w:rsid w:val="5AB69856"/>
    <w:rsid w:val="5BAFB429"/>
    <w:rsid w:val="5BBFF25B"/>
    <w:rsid w:val="5BE0D737"/>
    <w:rsid w:val="5C595C08"/>
    <w:rsid w:val="5C9B8A14"/>
    <w:rsid w:val="5DA207A9"/>
    <w:rsid w:val="5DB5DACE"/>
    <w:rsid w:val="5E1962C9"/>
    <w:rsid w:val="5E1C5015"/>
    <w:rsid w:val="5E334D0E"/>
    <w:rsid w:val="5F034867"/>
    <w:rsid w:val="5F3CA7E6"/>
    <w:rsid w:val="603146B9"/>
    <w:rsid w:val="603AD61E"/>
    <w:rsid w:val="619D6E2C"/>
    <w:rsid w:val="63955B94"/>
    <w:rsid w:val="6416E0F0"/>
    <w:rsid w:val="64245153"/>
    <w:rsid w:val="6626DA38"/>
    <w:rsid w:val="66A82156"/>
    <w:rsid w:val="66F1D603"/>
    <w:rsid w:val="67A2A1A0"/>
    <w:rsid w:val="67CBB663"/>
    <w:rsid w:val="68657710"/>
    <w:rsid w:val="687C617D"/>
    <w:rsid w:val="68E814D3"/>
    <w:rsid w:val="69621DF8"/>
    <w:rsid w:val="69A11CB8"/>
    <w:rsid w:val="6A0CADE3"/>
    <w:rsid w:val="6A2D195C"/>
    <w:rsid w:val="6BCD7B95"/>
    <w:rsid w:val="6C0B2C9C"/>
    <w:rsid w:val="6CAEB582"/>
    <w:rsid w:val="6D876D89"/>
    <w:rsid w:val="6E7C9645"/>
    <w:rsid w:val="6F34261A"/>
    <w:rsid w:val="717410B3"/>
    <w:rsid w:val="71EC6FEF"/>
    <w:rsid w:val="71F9A595"/>
    <w:rsid w:val="72016718"/>
    <w:rsid w:val="72536B3B"/>
    <w:rsid w:val="72735B17"/>
    <w:rsid w:val="72A40F6B"/>
    <w:rsid w:val="7391204B"/>
    <w:rsid w:val="742361F2"/>
    <w:rsid w:val="746B1D7F"/>
    <w:rsid w:val="749566EF"/>
    <w:rsid w:val="761F92DD"/>
    <w:rsid w:val="76C21265"/>
    <w:rsid w:val="7707596C"/>
    <w:rsid w:val="776DB067"/>
    <w:rsid w:val="778EFCA8"/>
    <w:rsid w:val="77B577DD"/>
    <w:rsid w:val="781D6833"/>
    <w:rsid w:val="783F74D7"/>
    <w:rsid w:val="788270D2"/>
    <w:rsid w:val="78BFAD2E"/>
    <w:rsid w:val="79050385"/>
    <w:rsid w:val="7A282FB5"/>
    <w:rsid w:val="7ADB4D39"/>
    <w:rsid w:val="7B7B8328"/>
    <w:rsid w:val="7BEED824"/>
    <w:rsid w:val="7D52AFF3"/>
    <w:rsid w:val="7DAA4389"/>
    <w:rsid w:val="7DC93E75"/>
    <w:rsid w:val="7DC9403A"/>
    <w:rsid w:val="7DCCCC8B"/>
    <w:rsid w:val="7F94066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."/>
  <w:listSeparator w:val=","/>
  <w14:docId w14:val="63C420A4"/>
  <w15:docId w15:val="{E201C698-1475-40B0-B169-E89DE2B5F77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SimSun" w:hAnsi="Times New Roman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unhideWhenUsed="1" w:qFormat="1"/>
    <w:lsdException w:name="header" w:unhideWhenUsed="1" w:qFormat="1"/>
    <w:lsdException w:name="footer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 w:qFormat="1"/>
    <w:lsdException w:name="line number" w:semiHidden="1" w:unhideWhenUsed="1"/>
    <w:lsdException w:name="page number" w:semiHidden="1" w:unhideWhenUsed="1" w:qFormat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 w:qFormat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unhideWhenUsed="1" w:qFormat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 w:qFormat="1"/>
    <w:lsdException w:name="annotation subject" w:semiHidden="1" w:unhideWhenUsed="1" w:qFormat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 w:qFormat="1"/>
    <w:lsdException w:name="Table Theme" w:semiHidden="1" w:unhideWhenUsed="1"/>
    <w:lsdException w:name="Placeholder Text" w:semiHidden="1" w:qFormat="1"/>
    <w:lsdException w:name="No Spacing" w:semiHidden="1" w:unhideWhenUsed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nhideWhenUsed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4769D7"/>
    <w:rPr>
      <w:rFonts w:asciiTheme="minorHAnsi" w:eastAsiaTheme="minorHAnsi" w:hAnsiTheme="minorHAnsi" w:cstheme="minorBidi"/>
      <w:kern w:val="2"/>
      <w:sz w:val="24"/>
      <w:szCs w:val="24"/>
      <w14:ligatures w14:val="standardContextual"/>
    </w:rPr>
  </w:style>
  <w:style w:type="paragraph" w:styleId="Heading1">
    <w:name w:val="heading 1"/>
    <w:basedOn w:val="Normal"/>
    <w:next w:val="Normal"/>
    <w:link w:val="Heading1Char"/>
    <w:uiPriority w:val="9"/>
    <w:qFormat/>
    <w:pPr>
      <w:keepNext/>
      <w:keepLines/>
      <w:spacing w:before="360" w:after="80"/>
      <w:outlineLvl w:val="0"/>
    </w:pPr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pPr>
      <w:keepNext/>
      <w:keepLines/>
      <w:outlineLvl w:val="7"/>
    </w:pPr>
    <w:rPr>
      <w:rFonts w:eastAsiaTheme="majorEastAsia" w:cstheme="majorBidi"/>
      <w:i/>
      <w:iCs/>
      <w:color w:val="262626" w:themeColor="text1" w:themeTint="D9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pPr>
      <w:keepNext/>
      <w:keepLines/>
      <w:outlineLvl w:val="8"/>
    </w:pPr>
    <w:rPr>
      <w:rFonts w:eastAsiaTheme="majorEastAsia" w:cstheme="majorBidi"/>
      <w:color w:val="262626" w:themeColor="text1" w:themeTint="D9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CommentReference">
    <w:name w:val="annotation reference"/>
    <w:basedOn w:val="DefaultParagraphFont"/>
    <w:uiPriority w:val="99"/>
    <w:semiHidden/>
    <w:unhideWhenUsed/>
    <w:qFormat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qFormat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qFormat/>
    <w:rPr>
      <w:b/>
      <w:bCs/>
    </w:rPr>
  </w:style>
  <w:style w:type="paragraph" w:styleId="Footer">
    <w:name w:val="footer"/>
    <w:basedOn w:val="Normal"/>
    <w:link w:val="FooterChar"/>
    <w:uiPriority w:val="99"/>
    <w:unhideWhenUsed/>
    <w:qFormat/>
    <w:pPr>
      <w:tabs>
        <w:tab w:val="center" w:pos="4680"/>
        <w:tab w:val="right" w:pos="9360"/>
      </w:tabs>
    </w:pPr>
  </w:style>
  <w:style w:type="paragraph" w:styleId="Header">
    <w:name w:val="header"/>
    <w:basedOn w:val="Normal"/>
    <w:link w:val="HeaderChar"/>
    <w:uiPriority w:val="99"/>
    <w:unhideWhenUsed/>
    <w:qFormat/>
    <w:pPr>
      <w:tabs>
        <w:tab w:val="center" w:pos="4680"/>
        <w:tab w:val="right" w:pos="9360"/>
      </w:tabs>
    </w:pPr>
  </w:style>
  <w:style w:type="character" w:styleId="Hyperlink">
    <w:name w:val="Hyperlink"/>
    <w:basedOn w:val="DefaultParagraphFont"/>
    <w:uiPriority w:val="99"/>
    <w:unhideWhenUsed/>
    <w:qFormat/>
    <w:rPr>
      <w:color w:val="467886" w:themeColor="hyperlink"/>
      <w:u w:val="single"/>
    </w:rPr>
  </w:style>
  <w:style w:type="character" w:styleId="PageNumber">
    <w:name w:val="page number"/>
    <w:basedOn w:val="DefaultParagraphFont"/>
    <w:uiPriority w:val="99"/>
    <w:semiHidden/>
    <w:unhideWhenUsed/>
    <w:qFormat/>
  </w:style>
  <w:style w:type="paragraph" w:styleId="Subtitle">
    <w:name w:val="Subtitle"/>
    <w:basedOn w:val="Normal"/>
    <w:next w:val="Normal"/>
    <w:link w:val="SubtitleChar"/>
    <w:uiPriority w:val="11"/>
    <w:qFormat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table" w:styleId="TableGrid">
    <w:name w:val="Table Grid"/>
    <w:basedOn w:val="TableNormal"/>
    <w:uiPriority w:val="39"/>
    <w:qFormat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next w:val="Normal"/>
    <w:link w:val="TitleChar"/>
    <w:uiPriority w:val="10"/>
    <w:qFormat/>
    <w:pPr>
      <w:spacing w:after="80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Heading1Char">
    <w:name w:val="Heading 1 Char"/>
    <w:basedOn w:val="DefaultParagraphFont"/>
    <w:link w:val="Heading1"/>
    <w:uiPriority w:val="9"/>
    <w:qFormat/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character" w:customStyle="1" w:styleId="Heading2Char">
    <w:name w:val="Heading 2 Char"/>
    <w:basedOn w:val="DefaultParagraphFont"/>
    <w:link w:val="Heading2"/>
    <w:uiPriority w:val="9"/>
    <w:semiHidden/>
    <w:qFormat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semiHidden/>
    <w:qFormat/>
    <w:rPr>
      <w:rFonts w:eastAsiaTheme="majorEastAsia" w:cstheme="majorBidi"/>
      <w:color w:val="0F4761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qFormat/>
    <w:rPr>
      <w:rFonts w:eastAsiaTheme="majorEastAsia" w:cstheme="majorBidi"/>
      <w:i/>
      <w:iCs/>
      <w:color w:val="0F4761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qFormat/>
    <w:rPr>
      <w:rFonts w:eastAsiaTheme="majorEastAsia" w:cstheme="majorBidi"/>
      <w:color w:val="0F4761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qFormat/>
    <w:rPr>
      <w:rFonts w:eastAsiaTheme="majorEastAsia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qFormat/>
    <w:rPr>
      <w:rFonts w:eastAsiaTheme="majorEastAsia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qFormat/>
    <w:rPr>
      <w:rFonts w:eastAsiaTheme="majorEastAsia" w:cstheme="majorBidi"/>
      <w:i/>
      <w:iCs/>
      <w:color w:val="262626" w:themeColor="text1" w:themeTint="D9"/>
    </w:rPr>
  </w:style>
  <w:style w:type="character" w:customStyle="1" w:styleId="Heading9Char">
    <w:name w:val="Heading 9 Char"/>
    <w:basedOn w:val="DefaultParagraphFont"/>
    <w:link w:val="Heading9"/>
    <w:uiPriority w:val="9"/>
    <w:semiHidden/>
    <w:qFormat/>
    <w:rPr>
      <w:rFonts w:eastAsiaTheme="majorEastAsia" w:cstheme="majorBidi"/>
      <w:color w:val="262626" w:themeColor="text1" w:themeTint="D9"/>
    </w:rPr>
  </w:style>
  <w:style w:type="character" w:customStyle="1" w:styleId="TitleChar">
    <w:name w:val="Title Char"/>
    <w:basedOn w:val="DefaultParagraphFont"/>
    <w:link w:val="Title"/>
    <w:uiPriority w:val="10"/>
    <w:qFormat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SubtitleChar">
    <w:name w:val="Subtitle Char"/>
    <w:basedOn w:val="DefaultParagraphFont"/>
    <w:link w:val="Subtitle"/>
    <w:uiPriority w:val="11"/>
    <w:qFormat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Quote">
    <w:name w:val="Quote"/>
    <w:basedOn w:val="Normal"/>
    <w:next w:val="Normal"/>
    <w:link w:val="QuoteChar"/>
    <w:uiPriority w:val="29"/>
    <w:qFormat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qFormat/>
    <w:rPr>
      <w:i/>
      <w:iCs/>
      <w:color w:val="404040" w:themeColor="text1" w:themeTint="BF"/>
    </w:rPr>
  </w:style>
  <w:style w:type="paragraph" w:styleId="ListParagraph">
    <w:name w:val="List Paragraph"/>
    <w:basedOn w:val="Normal"/>
    <w:uiPriority w:val="34"/>
    <w:qFormat/>
    <w:pPr>
      <w:ind w:left="720"/>
      <w:contextualSpacing/>
    </w:pPr>
  </w:style>
  <w:style w:type="character" w:customStyle="1" w:styleId="IntenseEmphasis1">
    <w:name w:val="Intense Emphasis1"/>
    <w:basedOn w:val="DefaultParagraphFont"/>
    <w:uiPriority w:val="21"/>
    <w:qFormat/>
    <w:rPr>
      <w:i/>
      <w:iCs/>
      <w:color w:val="0F4761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qFormat/>
    <w:pPr>
      <w:pBdr>
        <w:top w:val="single" w:sz="4" w:space="10" w:color="0F4761" w:themeColor="accent1" w:themeShade="BF"/>
        <w:bottom w:val="single" w:sz="4" w:space="10" w:color="0F4761" w:themeColor="accent1" w:themeShade="BF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customStyle="1" w:styleId="IntenseQuoteChar">
    <w:name w:val="Intense Quote Char"/>
    <w:basedOn w:val="DefaultParagraphFont"/>
    <w:link w:val="IntenseQuote"/>
    <w:uiPriority w:val="30"/>
    <w:qFormat/>
    <w:rPr>
      <w:i/>
      <w:iCs/>
      <w:color w:val="0F4761" w:themeColor="accent1" w:themeShade="BF"/>
    </w:rPr>
  </w:style>
  <w:style w:type="character" w:customStyle="1" w:styleId="IntenseReference1">
    <w:name w:val="Intense Reference1"/>
    <w:basedOn w:val="DefaultParagraphFont"/>
    <w:uiPriority w:val="32"/>
    <w:qFormat/>
    <w:rPr>
      <w:b/>
      <w:bCs/>
      <w:smallCaps/>
      <w:color w:val="0F4761" w:themeColor="accent1" w:themeShade="BF"/>
      <w:spacing w:val="5"/>
    </w:rPr>
  </w:style>
  <w:style w:type="character" w:styleId="PlaceholderText">
    <w:name w:val="Placeholder Text"/>
    <w:basedOn w:val="DefaultParagraphFont"/>
    <w:uiPriority w:val="99"/>
    <w:semiHidden/>
    <w:qFormat/>
    <w:rPr>
      <w:color w:val="666666"/>
    </w:rPr>
  </w:style>
  <w:style w:type="character" w:customStyle="1" w:styleId="Style2">
    <w:name w:val="Style2"/>
    <w:basedOn w:val="DefaultParagraphFont"/>
    <w:uiPriority w:val="1"/>
    <w:qFormat/>
    <w:rPr>
      <w:b/>
      <w:color w:val="00B050"/>
    </w:rPr>
  </w:style>
  <w:style w:type="character" w:customStyle="1" w:styleId="HeaderChar">
    <w:name w:val="Header Char"/>
    <w:basedOn w:val="DefaultParagraphFont"/>
    <w:link w:val="Header"/>
    <w:uiPriority w:val="99"/>
    <w:qFormat/>
  </w:style>
  <w:style w:type="character" w:customStyle="1" w:styleId="FooterChar">
    <w:name w:val="Footer Char"/>
    <w:basedOn w:val="DefaultParagraphFont"/>
    <w:link w:val="Footer"/>
    <w:uiPriority w:val="99"/>
    <w:qFormat/>
  </w:style>
  <w:style w:type="paragraph" w:customStyle="1" w:styleId="paragraph">
    <w:name w:val="paragraph"/>
    <w:basedOn w:val="Normal"/>
    <w:qFormat/>
    <w:pPr>
      <w:spacing w:before="100" w:beforeAutospacing="1" w:after="100" w:afterAutospacing="1"/>
    </w:pPr>
    <w:rPr>
      <w:rFonts w:ascii="Times New Roman" w:eastAsia="Times New Roman" w:hAnsi="Times New Roman" w:cs="Times New Roman"/>
      <w:kern w:val="0"/>
    </w:rPr>
  </w:style>
  <w:style w:type="character" w:customStyle="1" w:styleId="normaltextrun">
    <w:name w:val="normaltextrun"/>
    <w:basedOn w:val="DefaultParagraphFont"/>
    <w:qFormat/>
  </w:style>
  <w:style w:type="character" w:customStyle="1" w:styleId="eop">
    <w:name w:val="eop"/>
    <w:basedOn w:val="DefaultParagraphFont"/>
    <w:qFormat/>
  </w:style>
  <w:style w:type="character" w:customStyle="1" w:styleId="CommentTextChar">
    <w:name w:val="Comment Text Char"/>
    <w:basedOn w:val="DefaultParagraphFont"/>
    <w:link w:val="CommentText"/>
    <w:uiPriority w:val="99"/>
    <w:qFormat/>
    <w:rPr>
      <w:sz w:val="20"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qFormat/>
    <w:rPr>
      <w:b/>
      <w:bCs/>
      <w:sz w:val="20"/>
      <w:szCs w:val="20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qFormat/>
    <w:rPr>
      <w:color w:val="605E5C"/>
      <w:shd w:val="clear" w:color="auto" w:fill="E1DFDD"/>
    </w:rPr>
  </w:style>
  <w:style w:type="paragraph" w:styleId="Revision">
    <w:name w:val="Revision"/>
    <w:hidden/>
    <w:uiPriority w:val="99"/>
    <w:unhideWhenUsed/>
    <w:rsid w:val="00161857"/>
    <w:rPr>
      <w:rFonts w:asciiTheme="minorHAnsi" w:eastAsiaTheme="minorHAnsi" w:hAnsiTheme="minorHAnsi" w:cstheme="minorBidi"/>
      <w:kern w:val="2"/>
      <w:sz w:val="24"/>
      <w:szCs w:val="24"/>
      <w14:ligatures w14:val="standardContextu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97027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8769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4.xml"/><Relationship Id="rId2" Type="http://schemas.openxmlformats.org/officeDocument/2006/relationships/customXml" Target="../customXml/item2.xml"/><Relationship Id="rId16" Type="http://schemas.openxmlformats.org/officeDocument/2006/relationships/footer" Target="foot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2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FE511B6F68348E29E2706EE5FBD3CE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629946A-5370-4670-A265-277D0474BCEA}"/>
      </w:docPartPr>
      <w:docPartBody>
        <w:p w:rsidR="00061E87" w:rsidRDefault="00061E87" w:rsidP="00061E87">
          <w:pPr>
            <w:pStyle w:val="1FE511B6F68348E29E2706EE5FBD3CE0"/>
          </w:pPr>
          <w:r w:rsidRPr="00551F17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ordia New">
    <w:panose1 w:val="020B0304020202020204"/>
    <w:charset w:val="DE"/>
    <w:family w:val="swiss"/>
    <w:pitch w:val="variable"/>
    <w:sig w:usb0="81000003" w:usb1="00000000" w:usb2="00000000" w:usb3="00000000" w:csb0="00010001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61E87"/>
    <w:rsid w:val="000360FC"/>
    <w:rsid w:val="00061E87"/>
    <w:rsid w:val="001167CF"/>
    <w:rsid w:val="00120EA6"/>
    <w:rsid w:val="00126137"/>
    <w:rsid w:val="001E69C8"/>
    <w:rsid w:val="002372C3"/>
    <w:rsid w:val="00334C87"/>
    <w:rsid w:val="003D5543"/>
    <w:rsid w:val="003E71F9"/>
    <w:rsid w:val="00465EEC"/>
    <w:rsid w:val="00607479"/>
    <w:rsid w:val="00682A59"/>
    <w:rsid w:val="00682BFB"/>
    <w:rsid w:val="006C0CEE"/>
    <w:rsid w:val="00743E49"/>
    <w:rsid w:val="007C7A68"/>
    <w:rsid w:val="00817819"/>
    <w:rsid w:val="008B20E7"/>
    <w:rsid w:val="00923B61"/>
    <w:rsid w:val="00AB156D"/>
    <w:rsid w:val="00AC1D09"/>
    <w:rsid w:val="00D023CD"/>
    <w:rsid w:val="00F075E8"/>
    <w:rsid w:val="00FD0395"/>
    <w:rsid w:val="00FE68F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th-T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qFormat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qFormat/>
    <w:rsid w:val="00061E87"/>
    <w:rPr>
      <w:color w:val="666666"/>
    </w:rPr>
  </w:style>
  <w:style w:type="paragraph" w:customStyle="1" w:styleId="1FE511B6F68348E29E2706EE5FBD3CE0">
    <w:name w:val="1FE511B6F68348E29E2706EE5FBD3CE0"/>
    <w:rsid w:val="00061E8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s:customData xmlns="http://www.wps.cn/officeDocument/2013/wpsCustomData" xmlns:s="http://www.wps.cn/officeDocument/2013/wpsCustomData">
  <customSectProps>
    <customSectPr/>
    <customSectPr/>
  </customSectProps>
  <customShpExts>
    <customShpInfo spid="_x0000_s1026" textRotate="1"/>
  </customShpExts>
</s:customDat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1196768-4157-4d80-b3c6-79cf9493a5fe">
      <Terms xmlns="http://schemas.microsoft.com/office/infopath/2007/PartnerControls"/>
    </lcf76f155ced4ddcb4097134ff3c332f>
    <TaxCatchAll xmlns="5f8eec94-f1e8-4333-9199-0fcb2e707b9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23EC507CF3D814C891D1408D57845A8" ma:contentTypeVersion="15" ma:contentTypeDescription="Create a new document." ma:contentTypeScope="" ma:versionID="b0048444fbcbe36c562be25288eb7d2d">
  <xsd:schema xmlns:xsd="http://www.w3.org/2001/XMLSchema" xmlns:xs="http://www.w3.org/2001/XMLSchema" xmlns:p="http://schemas.microsoft.com/office/2006/metadata/properties" xmlns:ns2="e1196768-4157-4d80-b3c6-79cf9493a5fe" xmlns:ns3="5f8eec94-f1e8-4333-9199-0fcb2e707b9d" targetNamespace="http://schemas.microsoft.com/office/2006/metadata/properties" ma:root="true" ma:fieldsID="cd0d80345393a278978358a08207d55c" ns2:_="" ns3:_="">
    <xsd:import namespace="e1196768-4157-4d80-b3c6-79cf9493a5fe"/>
    <xsd:import namespace="5f8eec94-f1e8-4333-9199-0fcb2e707b9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196768-4157-4d80-b3c6-79cf9493a5f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Length (seconds)" ma:internalName="MediaLengthInSeconds" ma:readOnly="true">
      <xsd:simpleType>
        <xsd:restriction base="dms:Unknown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9f123c60-6d59-4beb-a46f-4c7d903a1f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8eec94-f1e8-4333-9199-0fcb2e707b9d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b81b5905-22af-45a9-86d7-a1f9675fe683}" ma:internalName="TaxCatchAll" ma:showField="CatchAllData" ma:web="5f8eec94-f1e8-4333-9199-0fcb2e707b9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1977F7D-205B-4081-913C-38D41E755F92}">
  <ds:schemaRefs>
    <ds:schemaRef ds:uri="http://www.wps.cn/officeDocument/2013/wpsCustomData"/>
  </ds:schemaRefs>
</ds:datastoreItem>
</file>

<file path=customXml/itemProps2.xml><?xml version="1.0" encoding="utf-8"?>
<ds:datastoreItem xmlns:ds="http://schemas.openxmlformats.org/officeDocument/2006/customXml" ds:itemID="{9BF5A101-321D-40DF-8166-252503D0D87D}">
  <ds:schemaRefs>
    <ds:schemaRef ds:uri="http://schemas.microsoft.com/office/2006/metadata/properties"/>
    <ds:schemaRef ds:uri="http://schemas.microsoft.com/office/infopath/2007/PartnerControls"/>
    <ds:schemaRef ds:uri="e1196768-4157-4d80-b3c6-79cf9493a5fe"/>
    <ds:schemaRef ds:uri="5f8eec94-f1e8-4333-9199-0fcb2e707b9d"/>
  </ds:schemaRefs>
</ds:datastoreItem>
</file>

<file path=customXml/itemProps3.xml><?xml version="1.0" encoding="utf-8"?>
<ds:datastoreItem xmlns:ds="http://schemas.openxmlformats.org/officeDocument/2006/customXml" ds:itemID="{0358A104-2AA4-470C-A30F-581DE064B4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1196768-4157-4d80-b3c6-79cf9493a5fe"/>
    <ds:schemaRef ds:uri="5f8eec94-f1e8-4333-9199-0fcb2e707b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4672F16-E218-DB48-8F95-8430A8636F50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98517A9-010B-46ED-A085-B21185602BA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3e861d16-48b7-4a0e-9806-8c04d81b7b2a}" enabled="0" method="" siteId="{3e861d16-48b7-4a0e-9806-8c04d81b7b2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5</Pages>
  <Words>546</Words>
  <Characters>3115</Characters>
  <Application>Microsoft Office Word</Application>
  <DocSecurity>0</DocSecurity>
  <Lines>25</Lines>
  <Paragraphs>7</Paragraphs>
  <ScaleCrop>false</ScaleCrop>
  <Company>Commonwealth of Massachusetts</Company>
  <LinksUpToDate>false</LinksUpToDate>
  <CharactersWithSpaces>3654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Mund, Alexa</dc:creator>
  <cp:keywords/>
  <cp:lastModifiedBy>McGovern, Robert (EOED)</cp:lastModifiedBy>
  <cp:revision>8</cp:revision>
  <cp:lastPrinted>2025-04-01T23:20:00Z</cp:lastPrinted>
  <dcterms:created xsi:type="dcterms:W3CDTF">2025-07-09T16:40:00Z</dcterms:created>
  <dcterms:modified xsi:type="dcterms:W3CDTF">2026-04-21T19:50:00Z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0x010100023EC507CF3D814C891D1408D57845A8</vt:lpwstr>
  </property>
  <property fmtid="{D5CDD505-2E9C-101B-9397-08002B2CF9AE}" pid="3" name="MediaServiceImageTags">
    <vt:lpwstr/>
  </property>
  <property fmtid="{D5CDD505-2E9C-101B-9397-08002B2CF9AE}" pid="4" name="KSOProductBuildVer">
    <vt:lpwstr>1033-12.2.0.21179</vt:lpwstr>
  </property>
  <property fmtid="{D5CDD505-2E9C-101B-9397-08002B2CF9AE}" pid="5" name="ICV">
    <vt:lpwstr>875752849B4042FCBADEB34BAA387F2F_12</vt:lpwstr>
  </property>
</Properties>
</file>