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33"/>
  </p:notesMasterIdLst>
  <p:handoutMasterIdLst>
    <p:handoutMasterId r:id="rId34"/>
  </p:handoutMasterIdLst>
  <p:sldIdLst>
    <p:sldId id="257" r:id="rId3"/>
    <p:sldId id="259" r:id="rId4"/>
    <p:sldId id="261" r:id="rId5"/>
    <p:sldId id="262" r:id="rId6"/>
    <p:sldId id="263" r:id="rId7"/>
    <p:sldId id="260" r:id="rId8"/>
    <p:sldId id="272" r:id="rId9"/>
    <p:sldId id="270" r:id="rId10"/>
    <p:sldId id="271" r:id="rId11"/>
    <p:sldId id="282" r:id="rId12"/>
    <p:sldId id="264" r:id="rId13"/>
    <p:sldId id="265" r:id="rId14"/>
    <p:sldId id="266" r:id="rId15"/>
    <p:sldId id="288" r:id="rId16"/>
    <p:sldId id="267" r:id="rId17"/>
    <p:sldId id="268" r:id="rId18"/>
    <p:sldId id="269" r:id="rId19"/>
    <p:sldId id="273" r:id="rId20"/>
    <p:sldId id="283" r:id="rId21"/>
    <p:sldId id="274" r:id="rId22"/>
    <p:sldId id="281" r:id="rId23"/>
    <p:sldId id="275" r:id="rId24"/>
    <p:sldId id="276" r:id="rId25"/>
    <p:sldId id="284" r:id="rId26"/>
    <p:sldId id="285" r:id="rId27"/>
    <p:sldId id="286" r:id="rId28"/>
    <p:sldId id="287" r:id="rId29"/>
    <p:sldId id="277" r:id="rId30"/>
    <p:sldId id="278" r:id="rId31"/>
    <p:sldId id="279"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3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25" autoAdjust="0"/>
  </p:normalViewPr>
  <p:slideViewPr>
    <p:cSldViewPr snapToGrid="0" snapToObjects="1">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MEAN</a:t>
            </a:r>
            <a:r>
              <a:rPr lang="en-US" baseline="0" dirty="0"/>
              <a:t> STATE HOURLY RATE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23775369662949E-2"/>
          <c:y val="0.11215027977617906"/>
          <c:w val="0.91597502663652197"/>
          <c:h val="0.64915836359783563"/>
        </c:manualLayout>
      </c:layout>
      <c:bar3DChart>
        <c:barDir val="col"/>
        <c:grouping val="stacked"/>
        <c:varyColors val="0"/>
        <c:ser>
          <c:idx val="0"/>
          <c:order val="0"/>
          <c:spPr>
            <a:solidFill>
              <a:schemeClr val="accent1"/>
            </a:solidFill>
            <a:ln>
              <a:noFill/>
            </a:ln>
            <a:effectLst/>
            <a:sp3d/>
          </c:spPr>
          <c:invertIfNegative val="0"/>
          <c:dLbls>
            <c:dLbl>
              <c:idx val="16"/>
              <c:layout>
                <c:manualLayout>
                  <c:x val="-1.2101070328415043E-16"/>
                  <c:y val="-2.664535038635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2C-4A87-B3FB-DAB533320575}"/>
                </c:ext>
              </c:extLst>
            </c:dLbl>
            <c:numFmt formatCode="#,##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0"/>
              </c:ext>
            </c:extLst>
          </c:dLbls>
          <c:cat>
            <c:strRef>
              <c:f>Sheet1!$A$3:$A$24</c:f>
              <c:strCache>
                <c:ptCount val="22"/>
                <c:pt idx="0">
                  <c:v>California</c:v>
                </c:pt>
                <c:pt idx="1">
                  <c:v>Florida</c:v>
                </c:pt>
                <c:pt idx="2">
                  <c:v>Illinois</c:v>
                </c:pt>
                <c:pt idx="3">
                  <c:v>Indiana</c:v>
                </c:pt>
                <c:pt idx="4">
                  <c:v>Iowa</c:v>
                </c:pt>
                <c:pt idx="5">
                  <c:v>Kentucky</c:v>
                </c:pt>
                <c:pt idx="6">
                  <c:v>Louisiana</c:v>
                </c:pt>
                <c:pt idx="7">
                  <c:v>Maryland</c:v>
                </c:pt>
                <c:pt idx="8">
                  <c:v>Michigan</c:v>
                </c:pt>
                <c:pt idx="9">
                  <c:v>Minnesota</c:v>
                </c:pt>
                <c:pt idx="10">
                  <c:v>Mississippi</c:v>
                </c:pt>
                <c:pt idx="11">
                  <c:v>Missouri</c:v>
                </c:pt>
                <c:pt idx="12">
                  <c:v>New Jersey</c:v>
                </c:pt>
                <c:pt idx="13">
                  <c:v>New York</c:v>
                </c:pt>
                <c:pt idx="14">
                  <c:v>Ohio</c:v>
                </c:pt>
                <c:pt idx="15">
                  <c:v>Pennsylvania</c:v>
                </c:pt>
                <c:pt idx="16">
                  <c:v>South Carolina</c:v>
                </c:pt>
                <c:pt idx="17">
                  <c:v>Tennessee</c:v>
                </c:pt>
                <c:pt idx="18">
                  <c:v>Texas</c:v>
                </c:pt>
                <c:pt idx="19">
                  <c:v>West Virginia</c:v>
                </c:pt>
                <c:pt idx="20">
                  <c:v>Wisconsin</c:v>
                </c:pt>
                <c:pt idx="21">
                  <c:v>Federal Bridge &amp;Lock Tender</c:v>
                </c:pt>
              </c:strCache>
            </c:strRef>
          </c:cat>
          <c:val>
            <c:numRef>
              <c:f>Sheet1!$B$3:$B$24</c:f>
              <c:numCache>
                <c:formatCode>0.00</c:formatCode>
                <c:ptCount val="22"/>
                <c:pt idx="0">
                  <c:v>24.77</c:v>
                </c:pt>
                <c:pt idx="1">
                  <c:v>16.39</c:v>
                </c:pt>
                <c:pt idx="2">
                  <c:v>30.2</c:v>
                </c:pt>
                <c:pt idx="3">
                  <c:v>26.16</c:v>
                </c:pt>
                <c:pt idx="4">
                  <c:v>26.55</c:v>
                </c:pt>
                <c:pt idx="5">
                  <c:v>24.74</c:v>
                </c:pt>
                <c:pt idx="6">
                  <c:v>16.55</c:v>
                </c:pt>
                <c:pt idx="7">
                  <c:v>20.88</c:v>
                </c:pt>
                <c:pt idx="8">
                  <c:v>20.94</c:v>
                </c:pt>
                <c:pt idx="9">
                  <c:v>28.78</c:v>
                </c:pt>
                <c:pt idx="10">
                  <c:v>20.71</c:v>
                </c:pt>
                <c:pt idx="11">
                  <c:v>26.91</c:v>
                </c:pt>
                <c:pt idx="12">
                  <c:v>23.98</c:v>
                </c:pt>
                <c:pt idx="13">
                  <c:v>23.2</c:v>
                </c:pt>
                <c:pt idx="14">
                  <c:v>24.46</c:v>
                </c:pt>
                <c:pt idx="15">
                  <c:v>25.97</c:v>
                </c:pt>
                <c:pt idx="16">
                  <c:v>22.39</c:v>
                </c:pt>
                <c:pt idx="17">
                  <c:v>25.2</c:v>
                </c:pt>
                <c:pt idx="18">
                  <c:v>16.98</c:v>
                </c:pt>
                <c:pt idx="19">
                  <c:v>26.29</c:v>
                </c:pt>
                <c:pt idx="20">
                  <c:v>23.99</c:v>
                </c:pt>
                <c:pt idx="21">
                  <c:v>26.12</c:v>
                </c:pt>
              </c:numCache>
            </c:numRef>
          </c:val>
          <c:extLst>
            <c:ext xmlns:c16="http://schemas.microsoft.com/office/drawing/2014/chart" uri="{C3380CC4-5D6E-409C-BE32-E72D297353CC}">
              <c16:uniqueId val="{00000001-682C-4A87-B3FB-DAB533320575}"/>
            </c:ext>
          </c:extLst>
        </c:ser>
        <c:dLbls>
          <c:showLegendKey val="0"/>
          <c:showVal val="0"/>
          <c:showCatName val="0"/>
          <c:showSerName val="0"/>
          <c:showPercent val="0"/>
          <c:showBubbleSize val="0"/>
        </c:dLbls>
        <c:gapWidth val="150"/>
        <c:shape val="box"/>
        <c:axId val="503405760"/>
        <c:axId val="496792928"/>
        <c:axId val="0"/>
      </c:bar3DChart>
      <c:catAx>
        <c:axId val="503405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792928"/>
        <c:crosses val="autoZero"/>
        <c:auto val="1"/>
        <c:lblAlgn val="ctr"/>
        <c:lblOffset val="100"/>
        <c:noMultiLvlLbl val="0"/>
      </c:catAx>
      <c:valAx>
        <c:axId val="496792928"/>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40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F93C66C-4D20-B941-A85F-2C67EB357568}" type="datetimeFigureOut">
              <a:rPr lang="en-US" smtClean="0"/>
              <a:pPr/>
              <a:t>10/25/2019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396210-762F-A94A-97EC-57A6515D9427}" type="slidenum">
              <a:rPr lang="en-US" smtClean="0"/>
              <a:pPr/>
              <a:t>‹#›</a:t>
            </a:fld>
            <a:endParaRPr lang="en-US" dirty="0"/>
          </a:p>
        </p:txBody>
      </p:sp>
    </p:spTree>
    <p:extLst>
      <p:ext uri="{BB962C8B-B14F-4D97-AF65-F5344CB8AC3E}">
        <p14:creationId xmlns:p14="http://schemas.microsoft.com/office/powerpoint/2010/main" val="2383048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4B9FB8-9EE8-784F-B84D-07519F18AC05}" type="datetimeFigureOut">
              <a:rPr lang="en-US" smtClean="0"/>
              <a:pPr/>
              <a:t>10/25/2019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FC3355-8C5E-DE4A-A118-CCAA23F86985}" type="slidenum">
              <a:rPr lang="en-US" smtClean="0"/>
              <a:pPr/>
              <a:t>‹#›</a:t>
            </a:fld>
            <a:endParaRPr lang="en-US" dirty="0"/>
          </a:p>
        </p:txBody>
      </p:sp>
    </p:spTree>
    <p:extLst>
      <p:ext uri="{BB962C8B-B14F-4D97-AF65-F5344CB8AC3E}">
        <p14:creationId xmlns:p14="http://schemas.microsoft.com/office/powerpoint/2010/main" val="3995567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C3355-8C5E-DE4A-A118-CCAA23F86985}" type="slidenum">
              <a:rPr lang="en-US" smtClean="0"/>
              <a:pPr/>
              <a:t>12</a:t>
            </a:fld>
            <a:endParaRPr lang="en-US" dirty="0"/>
          </a:p>
        </p:txBody>
      </p:sp>
    </p:spTree>
    <p:extLst>
      <p:ext uri="{BB962C8B-B14F-4D97-AF65-F5344CB8AC3E}">
        <p14:creationId xmlns:p14="http://schemas.microsoft.com/office/powerpoint/2010/main" val="499948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i="0">
                <a:solidFill>
                  <a:srgbClr val="FFFFFF"/>
                </a:solidFill>
                <a:latin typeface="+mj-lt"/>
                <a:cs typeface="ITC Eras Std Bold"/>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584718"/>
            <a:ext cx="7886979" cy="4656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fld id="{87DD084B-D6CE-8549-975C-55C9DDBAB6C4}" type="slidenum">
              <a:rPr lang="en-US" smtClean="0"/>
              <a:pPr/>
              <a:t>‹#›</a:t>
            </a:fld>
            <a:endParaRPr lang="en-US" dirty="0"/>
          </a:p>
        </p:txBody>
      </p:sp>
      <p:sp>
        <p:nvSpPr>
          <p:cNvPr id="10"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fld id="{8F240138-700E-704C-9B64-E53DA781ACBE}" type="datetimeFigureOut">
              <a:rPr lang="en-US" smtClean="0"/>
              <a:pPr/>
              <a:t>10/25/2019</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051599"/>
            <a:ext cx="8229600" cy="1351450"/>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457200" rtl="0" eaLnBrk="1" latinLnBrk="0" hangingPunct="1">
        <a:spcBef>
          <a:spcPct val="0"/>
        </a:spcBef>
        <a:buNone/>
        <a:defRPr sz="3600" b="1" i="0" kern="1200">
          <a:solidFill>
            <a:schemeClr val="bg1"/>
          </a:solidFill>
          <a:latin typeface="Arial Bold"/>
          <a:ea typeface="+mj-ea"/>
          <a:cs typeface="Arial Bold"/>
        </a:defRPr>
      </a:lvl1pPr>
    </p:titleStyle>
    <p:bodyStyle>
      <a:lvl1pPr marL="342900" indent="-342900" algn="l" defTabSz="457200" rtl="0" eaLnBrk="1" latinLnBrk="0" hangingPunct="1">
        <a:spcBef>
          <a:spcPct val="20000"/>
        </a:spcBef>
        <a:buSzPct val="80000"/>
        <a:buFontTx/>
        <a:buBlip>
          <a:blip r:embed="rId4"/>
        </a:buBlip>
        <a:defRPr sz="3200" b="0" i="0" kern="1200">
          <a:solidFill>
            <a:schemeClr val="bg1"/>
          </a:solidFill>
          <a:latin typeface="ITC Eras Std Medium"/>
          <a:ea typeface="+mn-ea"/>
          <a:cs typeface="ITC Eras Std Medium"/>
        </a:defRPr>
      </a:lvl1pPr>
      <a:lvl2pPr marL="742950" indent="-285750" algn="l" defTabSz="457200" rtl="0" eaLnBrk="1" latinLnBrk="0" hangingPunct="1">
        <a:spcBef>
          <a:spcPct val="20000"/>
        </a:spcBef>
        <a:buSzPct val="80000"/>
        <a:buFontTx/>
        <a:buBlip>
          <a:blip r:embed="rId5"/>
        </a:buBlip>
        <a:defRPr sz="2800" b="0" i="0" kern="1200">
          <a:solidFill>
            <a:schemeClr val="bg1"/>
          </a:solidFill>
          <a:latin typeface="ITC Eras Std Medium"/>
          <a:ea typeface="+mn-ea"/>
          <a:cs typeface="ITC Eras Std Medium"/>
        </a:defRPr>
      </a:lvl2pPr>
      <a:lvl3pPr marL="1143000" indent="-228600" algn="l" defTabSz="457200" rtl="0" eaLnBrk="1" latinLnBrk="0" hangingPunct="1">
        <a:spcBef>
          <a:spcPct val="20000"/>
        </a:spcBef>
        <a:buSzPct val="80000"/>
        <a:buFontTx/>
        <a:buBlip>
          <a:blip r:embed="rId5"/>
        </a:buBlip>
        <a:defRPr sz="2400" b="0" i="0" kern="1200">
          <a:solidFill>
            <a:schemeClr val="bg1"/>
          </a:solidFill>
          <a:latin typeface="ITC Eras Std Medium"/>
          <a:ea typeface="+mn-ea"/>
          <a:cs typeface="ITC Eras Std Medium"/>
        </a:defRPr>
      </a:lvl3pPr>
      <a:lvl4pPr marL="1600200" indent="-228600" algn="l" defTabSz="457200" rtl="0" eaLnBrk="1" latinLnBrk="0" hangingPunct="1">
        <a:spcBef>
          <a:spcPct val="20000"/>
        </a:spcBef>
        <a:buSzPct val="80000"/>
        <a:buFontTx/>
        <a:buBlip>
          <a:blip r:embed="rId5"/>
        </a:buBlip>
        <a:defRPr sz="2000" b="0" i="0" kern="1200">
          <a:solidFill>
            <a:schemeClr val="bg1"/>
          </a:solidFill>
          <a:latin typeface="ITC Eras Std Medium"/>
          <a:ea typeface="+mn-ea"/>
          <a:cs typeface="ITC Eras Std Medium"/>
        </a:defRPr>
      </a:lvl4pPr>
      <a:lvl5pPr marL="2057400" indent="-228600" algn="l" defTabSz="457200" rtl="0" eaLnBrk="1" latinLnBrk="0" hangingPunct="1">
        <a:spcBef>
          <a:spcPct val="20000"/>
        </a:spcBef>
        <a:buSzPct val="80000"/>
        <a:buFontTx/>
        <a:buBlip>
          <a:blip r:embed="rId5"/>
        </a:buBlip>
        <a:defRPr sz="2000" b="0" i="0" kern="1200">
          <a:solidFill>
            <a:schemeClr val="bg1"/>
          </a:solidFill>
          <a:latin typeface="ITC Eras Std Medium"/>
          <a:ea typeface="+mn-ea"/>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fld id="{87DD084B-D6CE-8549-975C-55C9DDBAB6C4}" type="slidenum">
              <a:rPr lang="en-US" smtClean="0"/>
              <a:pPr/>
              <a:t>‹#›</a:t>
            </a:fld>
            <a:endParaRPr lang="en-US" dirty="0"/>
          </a:p>
        </p:txBody>
      </p:sp>
      <p:sp>
        <p:nvSpPr>
          <p:cNvPr id="9"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fld id="{8F240138-700E-704C-9B64-E53DA781ACBE}" type="datetimeFigureOut">
              <a:rPr lang="en-US" smtClean="0"/>
              <a:pPr/>
              <a:t>10/25/2019</a:t>
            </a:fld>
            <a:endParaRPr lang="en-US" dirty="0"/>
          </a:p>
        </p:txBody>
      </p:sp>
      <p:sp>
        <p:nvSpPr>
          <p:cNvPr id="6" name="Title Placeholder 5"/>
          <p:cNvSpPr>
            <a:spLocks noGrp="1"/>
          </p:cNvSpPr>
          <p:nvPr>
            <p:ph type="title"/>
          </p:nvPr>
        </p:nvSpPr>
        <p:spPr>
          <a:xfrm>
            <a:off x="457200" y="734738"/>
            <a:ext cx="8229600" cy="692754"/>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457200" rtl="0" eaLnBrk="1" latinLnBrk="0" hangingPunct="1">
        <a:spcBef>
          <a:spcPct val="0"/>
        </a:spcBef>
        <a:buNone/>
        <a:defRPr sz="3600" kern="1200">
          <a:solidFill>
            <a:srgbClr val="0E386C"/>
          </a:solidFill>
          <a:latin typeface="Arial"/>
          <a:ea typeface="+mj-ea"/>
          <a:cs typeface="Arial"/>
        </a:defRPr>
      </a:lvl1pPr>
    </p:titleStyle>
    <p:bodyStyle>
      <a:lvl1pPr marL="342900" indent="-342900" algn="l" defTabSz="457200" rtl="0" eaLnBrk="1" latinLnBrk="0" hangingPunct="1">
        <a:spcBef>
          <a:spcPct val="20000"/>
        </a:spcBef>
        <a:buSzPct val="100000"/>
        <a:buFont typeface="Arial"/>
        <a:buChar char="•"/>
        <a:defRPr sz="3200" b="0" i="0" kern="1200">
          <a:solidFill>
            <a:srgbClr val="0E386C"/>
          </a:solidFill>
          <a:latin typeface="Arial"/>
          <a:ea typeface="+mn-ea"/>
          <a:cs typeface="Arial"/>
        </a:defRPr>
      </a:lvl1pPr>
      <a:lvl2pPr marL="742950" indent="-285750" algn="l" defTabSz="457200" rtl="0" eaLnBrk="1" latinLnBrk="0" hangingPunct="1">
        <a:spcBef>
          <a:spcPct val="20000"/>
        </a:spcBef>
        <a:buSzPct val="100000"/>
        <a:buFont typeface="Arial"/>
        <a:buChar char="•"/>
        <a:defRPr sz="2800" b="0" i="0" kern="1200">
          <a:solidFill>
            <a:srgbClr val="0E386C"/>
          </a:solidFill>
          <a:latin typeface="Arial"/>
          <a:ea typeface="+mn-ea"/>
          <a:cs typeface="Arial"/>
        </a:defRPr>
      </a:lvl2pPr>
      <a:lvl3pPr marL="1143000" indent="-228600" algn="l" defTabSz="457200" rtl="0" eaLnBrk="1" latinLnBrk="0" hangingPunct="1">
        <a:spcBef>
          <a:spcPct val="20000"/>
        </a:spcBef>
        <a:buSzPct val="100000"/>
        <a:buFont typeface="Arial"/>
        <a:buChar char="•"/>
        <a:defRPr sz="2400" b="0" i="0" kern="1200">
          <a:solidFill>
            <a:srgbClr val="0E386C"/>
          </a:solidFill>
          <a:latin typeface="Arial"/>
          <a:ea typeface="+mn-ea"/>
          <a:cs typeface="Arial"/>
        </a:defRPr>
      </a:lvl3pPr>
      <a:lvl4pPr marL="1600200" indent="-228600" algn="l" defTabSz="457200" rtl="0" eaLnBrk="1" latinLnBrk="0" hangingPunct="1">
        <a:spcBef>
          <a:spcPct val="20000"/>
        </a:spcBef>
        <a:buSzPct val="100000"/>
        <a:buFont typeface="Arial"/>
        <a:buChar char="•"/>
        <a:defRPr sz="2000" b="0" i="0" kern="1200">
          <a:solidFill>
            <a:srgbClr val="0E386C"/>
          </a:solidFill>
          <a:latin typeface="Arial"/>
          <a:ea typeface="+mn-ea"/>
          <a:cs typeface="Arial"/>
        </a:defRPr>
      </a:lvl4pPr>
      <a:lvl5pPr marL="2057400" indent="-228600" algn="l" defTabSz="457200" rtl="0" eaLnBrk="1" latinLnBrk="0" hangingPunct="1">
        <a:spcBef>
          <a:spcPct val="20000"/>
        </a:spcBef>
        <a:buSzPct val="100000"/>
        <a:buFont typeface="Arial"/>
        <a:buChar char="•"/>
        <a:defRPr sz="2000" b="0" i="0" kern="1200">
          <a:solidFill>
            <a:srgbClr val="0E386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433" y="1155254"/>
            <a:ext cx="7772400" cy="1470025"/>
          </a:xfrm>
        </p:spPr>
        <p:txBody>
          <a:bodyPr>
            <a:noAutofit/>
          </a:bodyPr>
          <a:lstStyle/>
          <a:p>
            <a:r>
              <a:rPr lang="en-US" sz="4800" dirty="0">
                <a:latin typeface="Arial Black" panose="020B0A04020102020204" pitchFamily="34" charset="0"/>
              </a:rPr>
              <a:t>Drawbridge Operator (Construction) </a:t>
            </a:r>
            <a:endParaRPr lang="en-US" sz="4800" b="1" dirty="0">
              <a:latin typeface="+mj-lt"/>
            </a:endParaRPr>
          </a:p>
        </p:txBody>
      </p:sp>
      <p:sp>
        <p:nvSpPr>
          <p:cNvPr id="3" name="Subtitle 2"/>
          <p:cNvSpPr>
            <a:spLocks noGrp="1"/>
          </p:cNvSpPr>
          <p:nvPr>
            <p:ph type="subTitle" idx="1"/>
          </p:nvPr>
        </p:nvSpPr>
        <p:spPr>
          <a:xfrm>
            <a:off x="712433" y="2947386"/>
            <a:ext cx="8138604" cy="2691414"/>
          </a:xfrm>
        </p:spPr>
        <p:txBody>
          <a:bodyPr/>
          <a:lstStyle/>
          <a:p>
            <a:r>
              <a:rPr lang="en-US" b="1" dirty="0"/>
              <a:t>Recommendation for New Prevailing Wage Rate</a:t>
            </a:r>
          </a:p>
          <a:p>
            <a:r>
              <a:rPr lang="en-US" b="1" dirty="0"/>
              <a:t>Department of Labor Standards Public Hearing</a:t>
            </a:r>
          </a:p>
          <a:p>
            <a:r>
              <a:rPr lang="en-US" b="1" dirty="0"/>
              <a:t>October 22, 2019</a:t>
            </a:r>
          </a:p>
          <a:p>
            <a:r>
              <a:rPr lang="en-US" b="1" dirty="0">
                <a:solidFill>
                  <a:srgbClr val="FF0000"/>
                </a:solidFill>
              </a:rPr>
              <a:t>With Post-Hearing Edits (Red Font)</a:t>
            </a:r>
          </a:p>
          <a:p>
            <a:r>
              <a:rPr lang="en-US" b="1" dirty="0">
                <a:solidFill>
                  <a:srgbClr val="FF0000"/>
                </a:solidFill>
              </a:rPr>
              <a:t>October 25, 2019</a:t>
            </a:r>
            <a:endParaRPr lang="en-US" b="1" dirty="0"/>
          </a:p>
          <a:p>
            <a:endParaRPr 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B04616-0153-4F09-B7A0-4C92791F237D}"/>
              </a:ext>
            </a:extLst>
          </p:cNvPr>
          <p:cNvSpPr>
            <a:spLocks noGrp="1"/>
          </p:cNvSpPr>
          <p:nvPr>
            <p:ph sz="quarter" idx="13"/>
          </p:nvPr>
        </p:nvSpPr>
        <p:spPr/>
        <p:txBody>
          <a:bodyPr>
            <a:normAutofit fontScale="40000" lnSpcReduction="20000"/>
          </a:bodyPr>
          <a:lstStyle/>
          <a:p>
            <a:endParaRPr lang="en-US" sz="3300" dirty="0"/>
          </a:p>
          <a:p>
            <a:endParaRPr lang="en-US" sz="3300" dirty="0"/>
          </a:p>
          <a:p>
            <a:r>
              <a:rPr lang="en-US" sz="4000" b="1" dirty="0"/>
              <a:t>Letter dated December 5, 2014 from the Executive Office of Labor and Workforce Development, Department of Labor Standards (DLS) to Attorney Joel Lewin.</a:t>
            </a:r>
          </a:p>
          <a:p>
            <a:endParaRPr lang="en-US" sz="3800" dirty="0"/>
          </a:p>
          <a:p>
            <a:pPr lvl="1"/>
            <a:r>
              <a:rPr lang="en-US" sz="3400" dirty="0"/>
              <a:t>At the request of DLS, the </a:t>
            </a:r>
            <a:r>
              <a:rPr lang="en-US" sz="3400" dirty="0">
                <a:solidFill>
                  <a:srgbClr val="FF0000"/>
                </a:solidFill>
              </a:rPr>
              <a:t>International Brotherhood of Electrical Workers (“</a:t>
            </a:r>
            <a:r>
              <a:rPr lang="en-US" sz="3400" dirty="0"/>
              <a:t>IBEW</a:t>
            </a:r>
            <a:r>
              <a:rPr lang="en-US" sz="3400" dirty="0">
                <a:solidFill>
                  <a:srgbClr val="FF0000"/>
                </a:solidFill>
              </a:rPr>
              <a:t>”)</a:t>
            </a:r>
            <a:r>
              <a:rPr lang="en-US" sz="3400" dirty="0"/>
              <a:t> and National Electrical Contractors Association (“NECA”) submitted the following description of duties of “bridge operation” referenced in the CBA:</a:t>
            </a:r>
          </a:p>
          <a:p>
            <a:pPr marL="400050" lvl="1" indent="0">
              <a:buNone/>
            </a:pPr>
            <a:endParaRPr lang="en-US" sz="3400" dirty="0"/>
          </a:p>
          <a:p>
            <a:pPr marL="400050" lvl="1" indent="0">
              <a:buNone/>
            </a:pPr>
            <a:r>
              <a:rPr lang="en-US" sz="3400" dirty="0"/>
              <a:t>	</a:t>
            </a:r>
            <a:r>
              <a:rPr lang="en-US" sz="3500" dirty="0"/>
              <a:t>       Operation – Electric Bridge Tender</a:t>
            </a:r>
          </a:p>
          <a:p>
            <a:pPr marL="400050" lvl="1" indent="0">
              <a:buNone/>
            </a:pPr>
            <a:endParaRPr lang="en-US" sz="3500" dirty="0"/>
          </a:p>
          <a:p>
            <a:pPr marL="857250" lvl="2" indent="0">
              <a:buNone/>
            </a:pPr>
            <a:r>
              <a:rPr lang="en-US" sz="3500" dirty="0"/>
              <a:t>The performance of work by qualified persons which insures the safe passage of water traffic, trains, other vehicles and persons in compliance with the general requirements of the Commonwealth of Massachusetts, Department of Transportation policies, procedures, and bulletins, and United States Coast Guard regulations governing drawbridge requirements and operations.  In general, Electric Bridge Tenders, after receiving signals from approaching vessels, or other approved means or modes of transportation as required, are responsible for initiating movements by which bridges and related equipment are safely set in motion by pre-engineered and defined mechanical and electrical means, including confirmation that the Electric Bridge has attained its desired destinations.  Electric Bridge Tenders shall make observation, direct communications and perform necessary record keeping as directed by appropriate authority.</a:t>
            </a:r>
          </a:p>
          <a:p>
            <a:endParaRPr lang="en-US" dirty="0"/>
          </a:p>
        </p:txBody>
      </p:sp>
      <p:sp>
        <p:nvSpPr>
          <p:cNvPr id="3" name="Slide Number Placeholder 2">
            <a:extLst>
              <a:ext uri="{FF2B5EF4-FFF2-40B4-BE49-F238E27FC236}">
                <a16:creationId xmlns:a16="http://schemas.microsoft.com/office/drawing/2014/main" id="{6C4D70D9-1307-440E-B714-9ED001CA181B}"/>
              </a:ext>
            </a:extLst>
          </p:cNvPr>
          <p:cNvSpPr>
            <a:spLocks noGrp="1"/>
          </p:cNvSpPr>
          <p:nvPr>
            <p:ph type="sldNum" sz="quarter" idx="4"/>
          </p:nvPr>
        </p:nvSpPr>
        <p:spPr/>
        <p:txBody>
          <a:bodyPr/>
          <a:lstStyle/>
          <a:p>
            <a:fld id="{87DD084B-D6CE-8549-975C-55C9DDBAB6C4}" type="slidenum">
              <a:rPr lang="en-US" smtClean="0"/>
              <a:pPr/>
              <a:t>10</a:t>
            </a:fld>
            <a:endParaRPr lang="en-US" dirty="0"/>
          </a:p>
        </p:txBody>
      </p:sp>
      <p:sp>
        <p:nvSpPr>
          <p:cNvPr id="4" name="Date Placeholder 3">
            <a:extLst>
              <a:ext uri="{FF2B5EF4-FFF2-40B4-BE49-F238E27FC236}">
                <a16:creationId xmlns:a16="http://schemas.microsoft.com/office/drawing/2014/main" id="{99457568-D16E-4F5C-89F9-283635A66B55}"/>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52884FE6-37AB-4F14-AE86-247DA9A69774}"/>
              </a:ext>
            </a:extLst>
          </p:cNvPr>
          <p:cNvSpPr>
            <a:spLocks noGrp="1"/>
          </p:cNvSpPr>
          <p:nvPr>
            <p:ph type="title"/>
          </p:nvPr>
        </p:nvSpPr>
        <p:spPr/>
        <p:txBody>
          <a:bodyPr>
            <a:normAutofit fontScale="90000"/>
          </a:bodyPr>
          <a:lstStyle/>
          <a:p>
            <a:br>
              <a:rPr lang="en-US" b="1" dirty="0"/>
            </a:br>
            <a:r>
              <a:rPr lang="en-US" b="1" dirty="0"/>
              <a:t>History of DLS Guidance – Drawbridge Operator (Construction) Classification</a:t>
            </a:r>
            <a:endParaRPr lang="en-US" dirty="0"/>
          </a:p>
        </p:txBody>
      </p:sp>
    </p:spTree>
    <p:extLst>
      <p:ext uri="{BB962C8B-B14F-4D97-AF65-F5344CB8AC3E}">
        <p14:creationId xmlns:p14="http://schemas.microsoft.com/office/powerpoint/2010/main" val="7833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B3A1C-8DB0-4555-874A-F190A1AC8551}"/>
              </a:ext>
            </a:extLst>
          </p:cNvPr>
          <p:cNvSpPr>
            <a:spLocks noGrp="1"/>
          </p:cNvSpPr>
          <p:nvPr>
            <p:ph sz="quarter" idx="13"/>
          </p:nvPr>
        </p:nvSpPr>
        <p:spPr>
          <a:xfrm>
            <a:off x="457200" y="2007908"/>
            <a:ext cx="7886979" cy="4233613"/>
          </a:xfrm>
        </p:spPr>
        <p:txBody>
          <a:bodyPr>
            <a:noAutofit/>
          </a:bodyPr>
          <a:lstStyle/>
          <a:p>
            <a:r>
              <a:rPr lang="en-US" sz="2000" dirty="0"/>
              <a:t>The following is a summary of key requirements of a Drawbridge Operator:</a:t>
            </a:r>
          </a:p>
          <a:p>
            <a:pPr lvl="1"/>
            <a:r>
              <a:rPr lang="en-US" sz="2000" dirty="0"/>
              <a:t>Must be competent and reliable and must have sufficient skill and experience to properly operate the equipment involved.</a:t>
            </a:r>
          </a:p>
          <a:p>
            <a:pPr lvl="1"/>
            <a:r>
              <a:rPr lang="en-US" sz="2000" dirty="0"/>
              <a:t>May be exposed to: adverse weather conditions; may be subject to work-related verbal abuse; harmful effects of noise, fumes, gases, etc.; hazardous conditions such as open water channels, ladders, bridge staging, steep slopes, etc.; and may be required to stand for long periods of time; lift and carry heavy objects in excess of fifty pounds; work in a confined area; work varied shifts, weekends, holidays and nights and on a standby (on call) work status.</a:t>
            </a:r>
          </a:p>
        </p:txBody>
      </p:sp>
      <p:sp>
        <p:nvSpPr>
          <p:cNvPr id="3" name="Slide Number Placeholder 2">
            <a:extLst>
              <a:ext uri="{FF2B5EF4-FFF2-40B4-BE49-F238E27FC236}">
                <a16:creationId xmlns:a16="http://schemas.microsoft.com/office/drawing/2014/main" id="{3608383E-9FB2-4B76-9A28-40181854BA6A}"/>
              </a:ext>
            </a:extLst>
          </p:cNvPr>
          <p:cNvSpPr>
            <a:spLocks noGrp="1"/>
          </p:cNvSpPr>
          <p:nvPr>
            <p:ph type="sldNum" sz="quarter" idx="4"/>
          </p:nvPr>
        </p:nvSpPr>
        <p:spPr/>
        <p:txBody>
          <a:bodyPr/>
          <a:lstStyle/>
          <a:p>
            <a:fld id="{87DD084B-D6CE-8549-975C-55C9DDBAB6C4}" type="slidenum">
              <a:rPr lang="en-US" smtClean="0"/>
              <a:pPr/>
              <a:t>11</a:t>
            </a:fld>
            <a:endParaRPr lang="en-US" dirty="0"/>
          </a:p>
        </p:txBody>
      </p:sp>
      <p:sp>
        <p:nvSpPr>
          <p:cNvPr id="4" name="Date Placeholder 3">
            <a:extLst>
              <a:ext uri="{FF2B5EF4-FFF2-40B4-BE49-F238E27FC236}">
                <a16:creationId xmlns:a16="http://schemas.microsoft.com/office/drawing/2014/main" id="{F9E72EC2-D920-4FA4-87F5-6A7BFE12249E}"/>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214CEF04-9C2D-4E5A-9EB5-6B89734DA54E}"/>
              </a:ext>
            </a:extLst>
          </p:cNvPr>
          <p:cNvSpPr>
            <a:spLocks noGrp="1"/>
          </p:cNvSpPr>
          <p:nvPr>
            <p:ph type="title"/>
          </p:nvPr>
        </p:nvSpPr>
        <p:spPr>
          <a:xfrm>
            <a:off x="457200" y="734738"/>
            <a:ext cx="8229600" cy="1112916"/>
          </a:xfrm>
        </p:spPr>
        <p:txBody>
          <a:bodyPr>
            <a:normAutofit fontScale="90000"/>
          </a:bodyPr>
          <a:lstStyle/>
          <a:p>
            <a:r>
              <a:rPr lang="en-US" b="1" dirty="0"/>
              <a:t>Qualifications of Drawbridge Operators per MassDOT Contracts</a:t>
            </a:r>
          </a:p>
        </p:txBody>
      </p:sp>
    </p:spTree>
    <p:extLst>
      <p:ext uri="{BB962C8B-B14F-4D97-AF65-F5344CB8AC3E}">
        <p14:creationId xmlns:p14="http://schemas.microsoft.com/office/powerpoint/2010/main" val="345468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1DE671-36B8-4A43-B598-E56B07C9D756}"/>
              </a:ext>
            </a:extLst>
          </p:cNvPr>
          <p:cNvSpPr>
            <a:spLocks noGrp="1"/>
          </p:cNvSpPr>
          <p:nvPr>
            <p:ph sz="quarter" idx="13"/>
          </p:nvPr>
        </p:nvSpPr>
        <p:spPr>
          <a:xfrm>
            <a:off x="457200" y="1838226"/>
            <a:ext cx="7886979" cy="4518124"/>
          </a:xfrm>
        </p:spPr>
        <p:txBody>
          <a:bodyPr>
            <a:normAutofit fontScale="32500" lnSpcReduction="20000"/>
          </a:bodyPr>
          <a:lstStyle/>
          <a:p>
            <a:pPr lvl="1"/>
            <a:r>
              <a:rPr lang="en-US" sz="8000" dirty="0"/>
              <a:t>Communicate on the marine radio in English. </a:t>
            </a:r>
          </a:p>
          <a:p>
            <a:pPr lvl="1"/>
            <a:r>
              <a:rPr lang="en-US" sz="8000" dirty="0"/>
              <a:t>Read and demonstrate his/her understanding of the Coast Guard Regulations and Massachusetts Department of Transportation's procedures regarding the operation of drawbridges.</a:t>
            </a:r>
          </a:p>
          <a:p>
            <a:pPr lvl="1"/>
            <a:r>
              <a:rPr lang="en-US" sz="8000" dirty="0"/>
              <a:t>Must be able to adjust to changing situations to meet emergency or changing conditions, to maintain a calm manner in stressful and emergency situations and to exercise sound judgement.</a:t>
            </a:r>
            <a:endParaRPr lang="en-US" sz="8000" dirty="0">
              <a:solidFill>
                <a:srgbClr val="FF0000"/>
              </a:solidFill>
            </a:endParaRPr>
          </a:p>
        </p:txBody>
      </p:sp>
      <p:sp>
        <p:nvSpPr>
          <p:cNvPr id="3" name="Slide Number Placeholder 2">
            <a:extLst>
              <a:ext uri="{FF2B5EF4-FFF2-40B4-BE49-F238E27FC236}">
                <a16:creationId xmlns:a16="http://schemas.microsoft.com/office/drawing/2014/main" id="{2CB6BE82-FDC3-4B58-89FC-7C597AB1EE50}"/>
              </a:ext>
            </a:extLst>
          </p:cNvPr>
          <p:cNvSpPr>
            <a:spLocks noGrp="1"/>
          </p:cNvSpPr>
          <p:nvPr>
            <p:ph type="sldNum" sz="quarter" idx="4"/>
          </p:nvPr>
        </p:nvSpPr>
        <p:spPr/>
        <p:txBody>
          <a:bodyPr/>
          <a:lstStyle/>
          <a:p>
            <a:fld id="{87DD084B-D6CE-8549-975C-55C9DDBAB6C4}" type="slidenum">
              <a:rPr lang="en-US" smtClean="0"/>
              <a:pPr/>
              <a:t>12</a:t>
            </a:fld>
            <a:endParaRPr lang="en-US" dirty="0"/>
          </a:p>
        </p:txBody>
      </p:sp>
      <p:sp>
        <p:nvSpPr>
          <p:cNvPr id="4" name="Date Placeholder 3">
            <a:extLst>
              <a:ext uri="{FF2B5EF4-FFF2-40B4-BE49-F238E27FC236}">
                <a16:creationId xmlns:a16="http://schemas.microsoft.com/office/drawing/2014/main" id="{0B580749-7632-4476-B23F-9FBB3D535F33}"/>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00A3A867-1EE7-41BA-8C4E-06556BD5DCC5}"/>
              </a:ext>
            </a:extLst>
          </p:cNvPr>
          <p:cNvSpPr>
            <a:spLocks noGrp="1"/>
          </p:cNvSpPr>
          <p:nvPr>
            <p:ph type="title"/>
          </p:nvPr>
        </p:nvSpPr>
        <p:spPr>
          <a:xfrm>
            <a:off x="457200" y="734738"/>
            <a:ext cx="8229600" cy="858392"/>
          </a:xfrm>
        </p:spPr>
        <p:txBody>
          <a:bodyPr>
            <a:normAutofit fontScale="90000"/>
          </a:bodyPr>
          <a:lstStyle/>
          <a:p>
            <a:r>
              <a:rPr lang="en-US" b="1" dirty="0"/>
              <a:t>Key Requirements of a Drawbridge Operator</a:t>
            </a:r>
          </a:p>
        </p:txBody>
      </p:sp>
    </p:spTree>
    <p:extLst>
      <p:ext uri="{BB962C8B-B14F-4D97-AF65-F5344CB8AC3E}">
        <p14:creationId xmlns:p14="http://schemas.microsoft.com/office/powerpoint/2010/main" val="342058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079CF-B626-4FAF-B71F-634B64933D15}"/>
              </a:ext>
            </a:extLst>
          </p:cNvPr>
          <p:cNvSpPr>
            <a:spLocks noGrp="1"/>
          </p:cNvSpPr>
          <p:nvPr>
            <p:ph sz="quarter" idx="13"/>
          </p:nvPr>
        </p:nvSpPr>
        <p:spPr>
          <a:xfrm>
            <a:off x="457200" y="1329179"/>
            <a:ext cx="7886979" cy="5109327"/>
          </a:xfrm>
        </p:spPr>
        <p:txBody>
          <a:bodyPr>
            <a:normAutofit fontScale="25000" lnSpcReduction="20000"/>
          </a:bodyPr>
          <a:lstStyle/>
          <a:p>
            <a:r>
              <a:rPr lang="en-US" sz="7600" dirty="0"/>
              <a:t>Promptly open the bridge for the passage of vessels when a request to open has been given in accordance with established signaling procedures.</a:t>
            </a:r>
          </a:p>
          <a:p>
            <a:r>
              <a:rPr lang="en-US" sz="7600" dirty="0"/>
              <a:t>Promptly close the bridge after passage of vessels and re-establish flow of vehicular traffic in a timely manner.</a:t>
            </a:r>
          </a:p>
          <a:p>
            <a:r>
              <a:rPr lang="en-US" sz="7600" dirty="0"/>
              <a:t>Be awake and alert at all times for signals from vessels desiring passage through bridge in order to ensure safe and expedient passage.  </a:t>
            </a:r>
          </a:p>
          <a:p>
            <a:r>
              <a:rPr lang="en-US" sz="7600" dirty="0"/>
              <a:t>Maintain records, reports and logs.</a:t>
            </a:r>
          </a:p>
          <a:p>
            <a:r>
              <a:rPr lang="en-US" sz="7600" dirty="0"/>
              <a:t>Immediately report any failure, disorder or breakage, which will in any way affect the efficient operation of the bridge to the Engineer.</a:t>
            </a:r>
          </a:p>
          <a:p>
            <a:r>
              <a:rPr lang="en-US" sz="7600" b="1" dirty="0">
                <a:solidFill>
                  <a:srgbClr val="FF0000"/>
                </a:solidFill>
              </a:rPr>
              <a:t>Drawbridge operators are trained to never open electrical cabinets and to never touch equipment therein, as this equipment can only be serviced by licensed electricians.</a:t>
            </a:r>
            <a:endParaRPr lang="en-US" sz="7600" b="1" dirty="0"/>
          </a:p>
          <a:p>
            <a:r>
              <a:rPr lang="en-US" sz="7600" dirty="0"/>
              <a:t>Keep the draw tender’s building clean and orderly at all times.</a:t>
            </a:r>
          </a:p>
          <a:p>
            <a:r>
              <a:rPr lang="en-US" sz="7600" dirty="0"/>
              <a:t>Prevent unauthorized entry into draw tender’s buildings, machinery areas and fender systems.</a:t>
            </a:r>
          </a:p>
          <a:p>
            <a:r>
              <a:rPr lang="en-US" sz="7600" dirty="0"/>
              <a:t>Frequently and randomly inspect the draw tender’s building, fender pier systems, lift/swing span, approaches and waterway for suspicious activities.  </a:t>
            </a:r>
          </a:p>
          <a:p>
            <a:endParaRPr lang="en-US" dirty="0"/>
          </a:p>
        </p:txBody>
      </p:sp>
      <p:sp>
        <p:nvSpPr>
          <p:cNvPr id="3" name="Slide Number Placeholder 2">
            <a:extLst>
              <a:ext uri="{FF2B5EF4-FFF2-40B4-BE49-F238E27FC236}">
                <a16:creationId xmlns:a16="http://schemas.microsoft.com/office/drawing/2014/main" id="{B432DE0C-FF8A-46D9-9BBB-2DE84F89B8D2}"/>
              </a:ext>
            </a:extLst>
          </p:cNvPr>
          <p:cNvSpPr>
            <a:spLocks noGrp="1"/>
          </p:cNvSpPr>
          <p:nvPr>
            <p:ph type="sldNum" sz="quarter" idx="4"/>
          </p:nvPr>
        </p:nvSpPr>
        <p:spPr/>
        <p:txBody>
          <a:bodyPr/>
          <a:lstStyle/>
          <a:p>
            <a:fld id="{87DD084B-D6CE-8549-975C-55C9DDBAB6C4}" type="slidenum">
              <a:rPr lang="en-US" smtClean="0"/>
              <a:pPr/>
              <a:t>13</a:t>
            </a:fld>
            <a:endParaRPr lang="en-US" dirty="0"/>
          </a:p>
        </p:txBody>
      </p:sp>
      <p:sp>
        <p:nvSpPr>
          <p:cNvPr id="4" name="Date Placeholder 3">
            <a:extLst>
              <a:ext uri="{FF2B5EF4-FFF2-40B4-BE49-F238E27FC236}">
                <a16:creationId xmlns:a16="http://schemas.microsoft.com/office/drawing/2014/main" id="{11E25001-A5DD-476F-8026-AEF38A64BE42}"/>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7A715449-B87D-4042-9FF0-8BD804DE52F3}"/>
              </a:ext>
            </a:extLst>
          </p:cNvPr>
          <p:cNvSpPr>
            <a:spLocks noGrp="1"/>
          </p:cNvSpPr>
          <p:nvPr>
            <p:ph type="title"/>
          </p:nvPr>
        </p:nvSpPr>
        <p:spPr>
          <a:xfrm>
            <a:off x="457200" y="734738"/>
            <a:ext cx="8229600" cy="594442"/>
          </a:xfrm>
        </p:spPr>
        <p:txBody>
          <a:bodyPr>
            <a:normAutofit fontScale="90000"/>
          </a:bodyPr>
          <a:lstStyle/>
          <a:p>
            <a:r>
              <a:rPr lang="en-US" b="1" dirty="0"/>
              <a:t>Key Duties of a Drawbridge Operator</a:t>
            </a:r>
            <a:endParaRPr lang="en-US" dirty="0"/>
          </a:p>
        </p:txBody>
      </p:sp>
    </p:spTree>
    <p:extLst>
      <p:ext uri="{BB962C8B-B14F-4D97-AF65-F5344CB8AC3E}">
        <p14:creationId xmlns:p14="http://schemas.microsoft.com/office/powerpoint/2010/main" val="220694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1D4A6-66AA-40F8-B02A-CE6D39EA21C8}"/>
              </a:ext>
            </a:extLst>
          </p:cNvPr>
          <p:cNvSpPr>
            <a:spLocks noGrp="1"/>
          </p:cNvSpPr>
          <p:nvPr>
            <p:ph sz="quarter" idx="13"/>
          </p:nvPr>
        </p:nvSpPr>
        <p:spPr>
          <a:xfrm>
            <a:off x="461639" y="2064671"/>
            <a:ext cx="7886979" cy="4656804"/>
          </a:xfrm>
        </p:spPr>
        <p:txBody>
          <a:bodyPr>
            <a:normAutofit fontScale="25000" lnSpcReduction="20000"/>
          </a:bodyPr>
          <a:lstStyle/>
          <a:p>
            <a:r>
              <a:rPr lang="en-US" sz="6000" dirty="0">
                <a:solidFill>
                  <a:srgbClr val="FF0000"/>
                </a:solidFill>
              </a:rPr>
              <a:t>Instructions. </a:t>
            </a:r>
          </a:p>
          <a:p>
            <a:pPr lvl="1"/>
            <a:r>
              <a:rPr lang="en-US" sz="5200" dirty="0">
                <a:solidFill>
                  <a:srgbClr val="FF0000"/>
                </a:solidFill>
              </a:rPr>
              <a:t>MassDOT provides written operating instructions for each drawbridge.</a:t>
            </a:r>
          </a:p>
          <a:p>
            <a:pPr lvl="1"/>
            <a:r>
              <a:rPr lang="en-US" sz="5200" b="1" dirty="0">
                <a:solidFill>
                  <a:srgbClr val="FF0000"/>
                </a:solidFill>
              </a:rPr>
              <a:t>Operating instructions for each MassDOT drawbridge were prepared by Engineers</a:t>
            </a:r>
            <a:r>
              <a:rPr lang="en-US" sz="5200" dirty="0">
                <a:solidFill>
                  <a:srgbClr val="FF0000"/>
                </a:solidFill>
              </a:rPr>
              <a:t>: MassDOT consultants who designed the drawbridges, MassDOT design/build contractors who designed the drawbridges, or MassDOT employees.</a:t>
            </a:r>
          </a:p>
          <a:p>
            <a:pPr lvl="1"/>
            <a:r>
              <a:rPr lang="en-US" sz="5200" dirty="0">
                <a:solidFill>
                  <a:srgbClr val="FF0000"/>
                </a:solidFill>
              </a:rPr>
              <a:t>MassDOT provides written Coast Guard regulations and other drawbridge operation rules.</a:t>
            </a:r>
          </a:p>
          <a:p>
            <a:pPr marL="457200" lvl="1" indent="0">
              <a:buNone/>
            </a:pPr>
            <a:endParaRPr lang="en-US" sz="5200" dirty="0">
              <a:solidFill>
                <a:srgbClr val="FF0000"/>
              </a:solidFill>
            </a:endParaRPr>
          </a:p>
          <a:p>
            <a:r>
              <a:rPr lang="en-US" sz="6000" dirty="0">
                <a:solidFill>
                  <a:srgbClr val="FF0000"/>
                </a:solidFill>
              </a:rPr>
              <a:t>Training (required to take the MassDOT certification examinations).</a:t>
            </a:r>
          </a:p>
          <a:p>
            <a:pPr lvl="1"/>
            <a:r>
              <a:rPr lang="en-US" sz="5200" dirty="0"/>
              <a:t>For bridges with specific hours of operation, the Operators shall complete 40 hours of instruction</a:t>
            </a:r>
            <a:r>
              <a:rPr lang="en-US" sz="5200" dirty="0">
                <a:solidFill>
                  <a:srgbClr val="FF0000"/>
                </a:solidFill>
              </a:rPr>
              <a:t> from employees of the contractor who have received MassDOT certification, and perform a minimum of twelve (12) bridge openings for each bridge that the Operator may be assigned to operate. </a:t>
            </a:r>
            <a:endParaRPr lang="en-US" sz="5200" dirty="0"/>
          </a:p>
          <a:p>
            <a:pPr lvl="1"/>
            <a:r>
              <a:rPr lang="en-US" sz="5200" dirty="0"/>
              <a:t>For bridges without specific hours of operation the Operators shall receive instruction on the proper operation </a:t>
            </a:r>
            <a:r>
              <a:rPr lang="en-US" sz="5200" dirty="0">
                <a:solidFill>
                  <a:srgbClr val="FF0000"/>
                </a:solidFill>
              </a:rPr>
              <a:t>from employees of the contractor who have received MassDOT certification, </a:t>
            </a:r>
            <a:r>
              <a:rPr lang="en-US" sz="5200" dirty="0"/>
              <a:t>and perform a minimum of five (5) openings.</a:t>
            </a:r>
          </a:p>
          <a:p>
            <a:pPr marL="457200" lvl="1" indent="0">
              <a:buNone/>
            </a:pPr>
            <a:endParaRPr lang="en-US" sz="5200" dirty="0"/>
          </a:p>
          <a:p>
            <a:r>
              <a:rPr lang="en-US" sz="6000" dirty="0">
                <a:solidFill>
                  <a:srgbClr val="FF0000"/>
                </a:solidFill>
              </a:rPr>
              <a:t>Certification.</a:t>
            </a:r>
          </a:p>
          <a:p>
            <a:pPr lvl="1"/>
            <a:r>
              <a:rPr lang="en-US" sz="5200" dirty="0">
                <a:solidFill>
                  <a:srgbClr val="FF0000"/>
                </a:solidFill>
              </a:rPr>
              <a:t>The MassDOT Drawbridge Supervisor certifies Bridge Operators prior to the independent operation of each bridge.  Each Bridge Operator must pass written and/or practical examinations that are prepared and administered by MassDOT. </a:t>
            </a:r>
          </a:p>
          <a:p>
            <a:pPr lvl="1"/>
            <a:r>
              <a:rPr lang="en-US" sz="5200" dirty="0">
                <a:solidFill>
                  <a:srgbClr val="FF0000"/>
                </a:solidFill>
              </a:rPr>
              <a:t>The written examination is on MassDOT drawbridge operation procedures, Special Provisions of the Contract, and pertinent Coast Guard Regulations. </a:t>
            </a:r>
          </a:p>
          <a:p>
            <a:pPr lvl="1"/>
            <a:r>
              <a:rPr lang="en-US" sz="5200" dirty="0">
                <a:solidFill>
                  <a:srgbClr val="FF0000"/>
                </a:solidFill>
              </a:rPr>
              <a:t>The practical examination requires the operator to demonstrate his/her ability to properly operate the drawbridge.</a:t>
            </a:r>
          </a:p>
          <a:p>
            <a:endParaRPr lang="en-US" dirty="0"/>
          </a:p>
        </p:txBody>
      </p:sp>
      <p:sp>
        <p:nvSpPr>
          <p:cNvPr id="3" name="Slide Number Placeholder 2">
            <a:extLst>
              <a:ext uri="{FF2B5EF4-FFF2-40B4-BE49-F238E27FC236}">
                <a16:creationId xmlns:a16="http://schemas.microsoft.com/office/drawing/2014/main" id="{7775F06F-BCB6-4F2F-8147-23C7B2FB2F6A}"/>
              </a:ext>
            </a:extLst>
          </p:cNvPr>
          <p:cNvSpPr>
            <a:spLocks noGrp="1"/>
          </p:cNvSpPr>
          <p:nvPr>
            <p:ph type="sldNum" sz="quarter" idx="4"/>
          </p:nvPr>
        </p:nvSpPr>
        <p:spPr/>
        <p:txBody>
          <a:bodyPr/>
          <a:lstStyle/>
          <a:p>
            <a:fld id="{87DD084B-D6CE-8549-975C-55C9DDBAB6C4}" type="slidenum">
              <a:rPr lang="en-US" smtClean="0"/>
              <a:pPr/>
              <a:t>14</a:t>
            </a:fld>
            <a:endParaRPr lang="en-US" dirty="0"/>
          </a:p>
        </p:txBody>
      </p:sp>
      <p:sp>
        <p:nvSpPr>
          <p:cNvPr id="4" name="Date Placeholder 3">
            <a:extLst>
              <a:ext uri="{FF2B5EF4-FFF2-40B4-BE49-F238E27FC236}">
                <a16:creationId xmlns:a16="http://schemas.microsoft.com/office/drawing/2014/main" id="{B0A2796B-595E-4A4E-8BE9-BB12D9E4F609}"/>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B94EE442-7A52-46EE-8ABE-BAE889B18BA4}"/>
              </a:ext>
            </a:extLst>
          </p:cNvPr>
          <p:cNvSpPr>
            <a:spLocks noGrp="1"/>
          </p:cNvSpPr>
          <p:nvPr>
            <p:ph type="title"/>
          </p:nvPr>
        </p:nvSpPr>
        <p:spPr/>
        <p:txBody>
          <a:bodyPr>
            <a:noAutofit/>
          </a:bodyPr>
          <a:lstStyle/>
          <a:p>
            <a:br>
              <a:rPr lang="en-US" sz="3000" b="1" dirty="0">
                <a:solidFill>
                  <a:srgbClr val="FF0000"/>
                </a:solidFill>
              </a:rPr>
            </a:br>
            <a:r>
              <a:rPr lang="en-US" sz="2800" b="1" dirty="0">
                <a:solidFill>
                  <a:srgbClr val="FF0000"/>
                </a:solidFill>
              </a:rPr>
              <a:t>MassDOT Instructions, Training and Certification - Drawbridge Operation and Maintenance Contractors</a:t>
            </a:r>
            <a:endParaRPr lang="en-US" sz="2800" dirty="0"/>
          </a:p>
        </p:txBody>
      </p:sp>
    </p:spTree>
    <p:extLst>
      <p:ext uri="{BB962C8B-B14F-4D97-AF65-F5344CB8AC3E}">
        <p14:creationId xmlns:p14="http://schemas.microsoft.com/office/powerpoint/2010/main" val="188804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AC888-EF51-49F1-8978-31A04F03C4C5}"/>
              </a:ext>
            </a:extLst>
          </p:cNvPr>
          <p:cNvSpPr>
            <a:spLocks noGrp="1"/>
          </p:cNvSpPr>
          <p:nvPr>
            <p:ph sz="quarter" idx="13"/>
          </p:nvPr>
        </p:nvSpPr>
        <p:spPr/>
        <p:txBody>
          <a:bodyPr>
            <a:noAutofit/>
          </a:bodyPr>
          <a:lstStyle/>
          <a:p>
            <a:r>
              <a:rPr lang="en-US" sz="2000" dirty="0"/>
              <a:t>The following is a summary of key requirements of an electrician:  </a:t>
            </a:r>
          </a:p>
          <a:p>
            <a:pPr lvl="1"/>
            <a:r>
              <a:rPr lang="en-US" sz="2000" dirty="0"/>
              <a:t>Are licensed by the state examiners of electricians</a:t>
            </a:r>
            <a:r>
              <a:rPr lang="en-US" sz="2000" dirty="0">
                <a:solidFill>
                  <a:srgbClr val="FF0000"/>
                </a:solidFill>
              </a:rPr>
              <a:t>. </a:t>
            </a:r>
          </a:p>
          <a:p>
            <a:pPr lvl="1"/>
            <a:r>
              <a:rPr lang="en-US" sz="2000" dirty="0"/>
              <a:t>Learn their trade through a formal apprenticeship program that lasts three years or more.</a:t>
            </a:r>
          </a:p>
          <a:p>
            <a:pPr lvl="1"/>
            <a:r>
              <a:rPr lang="en-US" sz="2000" dirty="0"/>
              <a:t>Learn to read blueprints and technical diagrams.</a:t>
            </a:r>
          </a:p>
          <a:p>
            <a:pPr lvl="1"/>
            <a:r>
              <a:rPr lang="en-US" sz="2000" dirty="0"/>
              <a:t>Learn to inspect electrical components and use testing devices to identify electrical problems.</a:t>
            </a:r>
          </a:p>
          <a:p>
            <a:pPr lvl="1"/>
            <a:r>
              <a:rPr lang="en-US" sz="2000" dirty="0"/>
              <a:t>Trained to observe a high level of safety protocols.</a:t>
            </a:r>
          </a:p>
          <a:p>
            <a:pPr lvl="1"/>
            <a:r>
              <a:rPr lang="en-US" sz="2000" dirty="0"/>
              <a:t>Responsible for understanding and abiding by local and state building codes and regulations. </a:t>
            </a:r>
          </a:p>
        </p:txBody>
      </p:sp>
      <p:sp>
        <p:nvSpPr>
          <p:cNvPr id="3" name="Slide Number Placeholder 2">
            <a:extLst>
              <a:ext uri="{FF2B5EF4-FFF2-40B4-BE49-F238E27FC236}">
                <a16:creationId xmlns:a16="http://schemas.microsoft.com/office/drawing/2014/main" id="{2AA71661-98F7-4652-BC64-FA17335A097C}"/>
              </a:ext>
            </a:extLst>
          </p:cNvPr>
          <p:cNvSpPr>
            <a:spLocks noGrp="1"/>
          </p:cNvSpPr>
          <p:nvPr>
            <p:ph type="sldNum" sz="quarter" idx="4"/>
          </p:nvPr>
        </p:nvSpPr>
        <p:spPr/>
        <p:txBody>
          <a:bodyPr/>
          <a:lstStyle/>
          <a:p>
            <a:fld id="{87DD084B-D6CE-8549-975C-55C9DDBAB6C4}" type="slidenum">
              <a:rPr lang="en-US" smtClean="0"/>
              <a:pPr/>
              <a:t>15</a:t>
            </a:fld>
            <a:endParaRPr lang="en-US" dirty="0"/>
          </a:p>
        </p:txBody>
      </p:sp>
      <p:sp>
        <p:nvSpPr>
          <p:cNvPr id="4" name="Date Placeholder 3">
            <a:extLst>
              <a:ext uri="{FF2B5EF4-FFF2-40B4-BE49-F238E27FC236}">
                <a16:creationId xmlns:a16="http://schemas.microsoft.com/office/drawing/2014/main" id="{6C83269B-2882-47DF-AB4A-D8DB5F7BD6B8}"/>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957A8677-00A9-43AE-8029-D89884F0CE54}"/>
              </a:ext>
            </a:extLst>
          </p:cNvPr>
          <p:cNvSpPr>
            <a:spLocks noGrp="1"/>
          </p:cNvSpPr>
          <p:nvPr>
            <p:ph type="title"/>
          </p:nvPr>
        </p:nvSpPr>
        <p:spPr/>
        <p:txBody>
          <a:bodyPr>
            <a:normAutofit/>
          </a:bodyPr>
          <a:lstStyle/>
          <a:p>
            <a:r>
              <a:rPr lang="en-US" b="1" dirty="0"/>
              <a:t>Qualifications of a</a:t>
            </a:r>
            <a:r>
              <a:rPr lang="en-US" b="1" dirty="0">
                <a:solidFill>
                  <a:srgbClr val="FF0000"/>
                </a:solidFill>
              </a:rPr>
              <a:t>n</a:t>
            </a:r>
            <a:r>
              <a:rPr lang="en-US" b="1" dirty="0"/>
              <a:t> Electrician</a:t>
            </a:r>
          </a:p>
        </p:txBody>
      </p:sp>
    </p:spTree>
    <p:extLst>
      <p:ext uri="{BB962C8B-B14F-4D97-AF65-F5344CB8AC3E}">
        <p14:creationId xmlns:p14="http://schemas.microsoft.com/office/powerpoint/2010/main" val="337398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A47D68-B051-49A2-9B49-B81500F0B39B}"/>
              </a:ext>
            </a:extLst>
          </p:cNvPr>
          <p:cNvSpPr>
            <a:spLocks noGrp="1"/>
          </p:cNvSpPr>
          <p:nvPr>
            <p:ph sz="quarter" idx="13"/>
          </p:nvPr>
        </p:nvSpPr>
        <p:spPr/>
        <p:txBody>
          <a:bodyPr>
            <a:normAutofit/>
          </a:bodyPr>
          <a:lstStyle/>
          <a:p>
            <a:pPr lvl="1"/>
            <a:r>
              <a:rPr lang="en-US" sz="2000" dirty="0"/>
              <a:t>Specialize in connecting electrical systems to the outside power source, and then distributing that power throughout the facility.</a:t>
            </a:r>
          </a:p>
          <a:p>
            <a:pPr lvl="1"/>
            <a:r>
              <a:rPr lang="en-US" sz="2000" dirty="0"/>
              <a:t>Install conduit, lighting fixtures and electrical outlets.  </a:t>
            </a:r>
          </a:p>
          <a:p>
            <a:pPr lvl="1"/>
            <a:r>
              <a:rPr lang="en-US" sz="2000" dirty="0"/>
              <a:t>Inspect, maintain and repair existing electrical systems within the facility.</a:t>
            </a:r>
          </a:p>
          <a:p>
            <a:pPr lvl="1"/>
            <a:r>
              <a:rPr lang="en-US" sz="2000" dirty="0"/>
              <a:t>Install and maintain all of the various types of electrical systems found in commercial and industrial facilities, including lighting, receptacles, motors, heating equipment, and systems that control the operation of all of a facility's energy usage.</a:t>
            </a:r>
          </a:p>
          <a:p>
            <a:pPr marL="0" indent="0">
              <a:buNone/>
            </a:pPr>
            <a:endParaRPr lang="en-US" dirty="0"/>
          </a:p>
        </p:txBody>
      </p:sp>
      <p:sp>
        <p:nvSpPr>
          <p:cNvPr id="3" name="Slide Number Placeholder 2">
            <a:extLst>
              <a:ext uri="{FF2B5EF4-FFF2-40B4-BE49-F238E27FC236}">
                <a16:creationId xmlns:a16="http://schemas.microsoft.com/office/drawing/2014/main" id="{7D9A4356-BCBC-4A14-A7E9-61D66341665B}"/>
              </a:ext>
            </a:extLst>
          </p:cNvPr>
          <p:cNvSpPr>
            <a:spLocks noGrp="1"/>
          </p:cNvSpPr>
          <p:nvPr>
            <p:ph type="sldNum" sz="quarter" idx="4"/>
          </p:nvPr>
        </p:nvSpPr>
        <p:spPr/>
        <p:txBody>
          <a:bodyPr/>
          <a:lstStyle/>
          <a:p>
            <a:fld id="{87DD084B-D6CE-8549-975C-55C9DDBAB6C4}" type="slidenum">
              <a:rPr lang="en-US" smtClean="0"/>
              <a:pPr/>
              <a:t>16</a:t>
            </a:fld>
            <a:endParaRPr lang="en-US" dirty="0"/>
          </a:p>
        </p:txBody>
      </p:sp>
      <p:sp>
        <p:nvSpPr>
          <p:cNvPr id="4" name="Date Placeholder 3">
            <a:extLst>
              <a:ext uri="{FF2B5EF4-FFF2-40B4-BE49-F238E27FC236}">
                <a16:creationId xmlns:a16="http://schemas.microsoft.com/office/drawing/2014/main" id="{C2931848-F987-4B1B-86CB-613609C8656C}"/>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2BBD0673-2498-46FA-BBBE-15B6E14B6575}"/>
              </a:ext>
            </a:extLst>
          </p:cNvPr>
          <p:cNvSpPr>
            <a:spLocks noGrp="1"/>
          </p:cNvSpPr>
          <p:nvPr>
            <p:ph type="title"/>
          </p:nvPr>
        </p:nvSpPr>
        <p:spPr/>
        <p:txBody>
          <a:bodyPr/>
          <a:lstStyle/>
          <a:p>
            <a:r>
              <a:rPr lang="en-US" b="1" dirty="0"/>
              <a:t>Key Duties of a Electrician</a:t>
            </a:r>
            <a:endParaRPr lang="en-US" dirty="0"/>
          </a:p>
        </p:txBody>
      </p:sp>
    </p:spTree>
    <p:extLst>
      <p:ext uri="{BB962C8B-B14F-4D97-AF65-F5344CB8AC3E}">
        <p14:creationId xmlns:p14="http://schemas.microsoft.com/office/powerpoint/2010/main" val="263011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6D4277-227B-49AF-BEA2-FD2C6A73CE92}"/>
              </a:ext>
            </a:extLst>
          </p:cNvPr>
          <p:cNvSpPr>
            <a:spLocks noGrp="1"/>
          </p:cNvSpPr>
          <p:nvPr>
            <p:ph sz="quarter" idx="13"/>
          </p:nvPr>
        </p:nvSpPr>
        <p:spPr>
          <a:xfrm>
            <a:off x="457200" y="1926454"/>
            <a:ext cx="7886979" cy="4315068"/>
          </a:xfrm>
        </p:spPr>
        <p:txBody>
          <a:bodyPr>
            <a:normAutofit fontScale="85000" lnSpcReduction="20000"/>
          </a:bodyPr>
          <a:lstStyle/>
          <a:p>
            <a:r>
              <a:rPr lang="en-US" dirty="0"/>
              <a:t>The requirements for a Drawbridge Operator per MassDOT Contracts and an Electrician </a:t>
            </a:r>
            <a:r>
              <a:rPr lang="en-US" u="sng" dirty="0"/>
              <a:t>are not consistent</a:t>
            </a:r>
            <a:r>
              <a:rPr lang="en-US" dirty="0"/>
              <a:t>.  </a:t>
            </a:r>
          </a:p>
          <a:p>
            <a:r>
              <a:rPr lang="en-US" dirty="0"/>
              <a:t>The duties of a Drawbridge Operator per MassDOT Contracts and an Electrician </a:t>
            </a:r>
            <a:r>
              <a:rPr lang="en-US" u="sng" dirty="0"/>
              <a:t>are not the same.</a:t>
            </a:r>
          </a:p>
          <a:p>
            <a:r>
              <a:rPr lang="en-US" dirty="0"/>
              <a:t>A licensed Electrician is not required to safely and properly operate MassDOT’s movable bridges.  </a:t>
            </a:r>
          </a:p>
          <a:p>
            <a:r>
              <a:rPr lang="en-US" dirty="0"/>
              <a:t>The skills of an Electrician are not necessary for the safe and proper operation of a drawbridge. </a:t>
            </a:r>
          </a:p>
          <a:p>
            <a:endParaRPr lang="en-US" dirty="0"/>
          </a:p>
          <a:p>
            <a:endParaRPr lang="en-US" dirty="0"/>
          </a:p>
        </p:txBody>
      </p:sp>
      <p:sp>
        <p:nvSpPr>
          <p:cNvPr id="3" name="Slide Number Placeholder 2">
            <a:extLst>
              <a:ext uri="{FF2B5EF4-FFF2-40B4-BE49-F238E27FC236}">
                <a16:creationId xmlns:a16="http://schemas.microsoft.com/office/drawing/2014/main" id="{97B9A896-D666-4DDE-99B7-A346062AEDD5}"/>
              </a:ext>
            </a:extLst>
          </p:cNvPr>
          <p:cNvSpPr>
            <a:spLocks noGrp="1"/>
          </p:cNvSpPr>
          <p:nvPr>
            <p:ph type="sldNum" sz="quarter" idx="4"/>
          </p:nvPr>
        </p:nvSpPr>
        <p:spPr/>
        <p:txBody>
          <a:bodyPr/>
          <a:lstStyle/>
          <a:p>
            <a:fld id="{87DD084B-D6CE-8549-975C-55C9DDBAB6C4}" type="slidenum">
              <a:rPr lang="en-US" smtClean="0"/>
              <a:pPr/>
              <a:t>17</a:t>
            </a:fld>
            <a:endParaRPr lang="en-US" dirty="0"/>
          </a:p>
        </p:txBody>
      </p:sp>
      <p:sp>
        <p:nvSpPr>
          <p:cNvPr id="4" name="Date Placeholder 3">
            <a:extLst>
              <a:ext uri="{FF2B5EF4-FFF2-40B4-BE49-F238E27FC236}">
                <a16:creationId xmlns:a16="http://schemas.microsoft.com/office/drawing/2014/main" id="{5708F5F8-09C9-4609-80FE-5CE05C819C81}"/>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3344CCA7-05F3-44C3-943C-3FBF6A29B051}"/>
              </a:ext>
            </a:extLst>
          </p:cNvPr>
          <p:cNvSpPr>
            <a:spLocks noGrp="1"/>
          </p:cNvSpPr>
          <p:nvPr>
            <p:ph type="title"/>
          </p:nvPr>
        </p:nvSpPr>
        <p:spPr>
          <a:xfrm>
            <a:off x="363984" y="914400"/>
            <a:ext cx="8389399" cy="513092"/>
          </a:xfrm>
        </p:spPr>
        <p:txBody>
          <a:bodyPr>
            <a:noAutofit/>
          </a:bodyPr>
          <a:lstStyle/>
          <a:p>
            <a:br>
              <a:rPr lang="en-US" b="1" dirty="0"/>
            </a:br>
            <a:br>
              <a:rPr lang="en-US" b="1" dirty="0"/>
            </a:br>
            <a:br>
              <a:rPr lang="en-US" b="1" dirty="0"/>
            </a:br>
            <a:r>
              <a:rPr lang="en-US" sz="3200" b="1" dirty="0"/>
              <a:t>Drawbridge Operator and Electrician Qualifications and Duties are Inconsistent </a:t>
            </a:r>
            <a:br>
              <a:rPr lang="en-US" b="1" dirty="0"/>
            </a:br>
            <a:br>
              <a:rPr lang="en-US" b="1" dirty="0"/>
            </a:br>
            <a:br>
              <a:rPr lang="en-US" b="1" dirty="0"/>
            </a:br>
            <a:endParaRPr lang="en-US" b="1" dirty="0"/>
          </a:p>
        </p:txBody>
      </p:sp>
    </p:spTree>
    <p:extLst>
      <p:ext uri="{BB962C8B-B14F-4D97-AF65-F5344CB8AC3E}">
        <p14:creationId xmlns:p14="http://schemas.microsoft.com/office/powerpoint/2010/main" val="279362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D5CA9-155C-43FD-9271-83812F8D9905}"/>
              </a:ext>
            </a:extLst>
          </p:cNvPr>
          <p:cNvSpPr>
            <a:spLocks noGrp="1"/>
          </p:cNvSpPr>
          <p:nvPr>
            <p:ph sz="quarter" idx="13"/>
          </p:nvPr>
        </p:nvSpPr>
        <p:spPr>
          <a:xfrm>
            <a:off x="142044" y="1563518"/>
            <a:ext cx="8544756" cy="4656804"/>
          </a:xfrm>
        </p:spPr>
        <p:txBody>
          <a:bodyPr>
            <a:normAutofit fontScale="70000" lnSpcReduction="20000"/>
          </a:bodyPr>
          <a:lstStyle/>
          <a:p>
            <a:r>
              <a:rPr lang="en-US" u="sng" dirty="0"/>
              <a:t>Electrician and Drawbridge Operator (Construction)</a:t>
            </a:r>
            <a:r>
              <a:rPr lang="en-US" dirty="0"/>
              <a:t>.</a:t>
            </a:r>
          </a:p>
          <a:p>
            <a:pPr lvl="1"/>
            <a:r>
              <a:rPr lang="en-US" dirty="0"/>
              <a:t>The Prevailing Wage Rate issued on 09/12/19 for an Electrician and a Drawbridge Operator (Construction) is $82.98 per hour.</a:t>
            </a:r>
          </a:p>
          <a:p>
            <a:pPr marL="457200" lvl="1" indent="0">
              <a:buNone/>
            </a:pPr>
            <a:endParaRPr lang="en-US" dirty="0"/>
          </a:p>
          <a:p>
            <a:r>
              <a:rPr lang="en-US" u="sng" dirty="0"/>
              <a:t>Drawbridge Operator (Outside of Construction) – MassDOT Contractors.</a:t>
            </a:r>
            <a:endParaRPr lang="en-US" dirty="0"/>
          </a:p>
          <a:p>
            <a:pPr lvl="1"/>
            <a:r>
              <a:rPr lang="en-US" dirty="0"/>
              <a:t>The hourly </a:t>
            </a:r>
            <a:r>
              <a:rPr lang="en-US" dirty="0">
                <a:solidFill>
                  <a:srgbClr val="FF0000"/>
                </a:solidFill>
              </a:rPr>
              <a:t>base </a:t>
            </a:r>
            <a:r>
              <a:rPr lang="en-US" dirty="0"/>
              <a:t>wage rates paid for drawbridge operation performed outside of construction activity under each District’s drawbridge operation and maintenance contract are as follows:</a:t>
            </a:r>
          </a:p>
          <a:p>
            <a:pPr lvl="2"/>
            <a:r>
              <a:rPr lang="en-US" u="sng" dirty="0"/>
              <a:t>District 4</a:t>
            </a:r>
            <a:r>
              <a:rPr lang="en-US" dirty="0"/>
              <a:t>. Contract # 105387, Cora Operations, Inc. </a:t>
            </a:r>
            <a:r>
              <a:rPr lang="en-US" strike="sngStrike" dirty="0">
                <a:solidFill>
                  <a:srgbClr val="FF0000"/>
                </a:solidFill>
              </a:rPr>
              <a:t>(non-union)</a:t>
            </a:r>
            <a:r>
              <a:rPr lang="en-US" dirty="0">
                <a:solidFill>
                  <a:srgbClr val="FF0000"/>
                </a:solidFill>
              </a:rPr>
              <a:t>: </a:t>
            </a:r>
            <a:r>
              <a:rPr lang="en-US" dirty="0"/>
              <a:t>$13.00</a:t>
            </a:r>
          </a:p>
          <a:p>
            <a:pPr lvl="2"/>
            <a:r>
              <a:rPr lang="en-US" u="sng" dirty="0"/>
              <a:t>District 5</a:t>
            </a:r>
            <a:r>
              <a:rPr lang="en-US" dirty="0"/>
              <a:t>. Contract # 106639, SPS New England </a:t>
            </a:r>
            <a:r>
              <a:rPr lang="en-US" strike="sngStrike" dirty="0">
                <a:solidFill>
                  <a:srgbClr val="FF0000"/>
                </a:solidFill>
              </a:rPr>
              <a:t>(union)</a:t>
            </a:r>
            <a:r>
              <a:rPr lang="en-US" dirty="0">
                <a:solidFill>
                  <a:srgbClr val="FF0000"/>
                </a:solidFill>
              </a:rPr>
              <a:t>: </a:t>
            </a:r>
            <a:r>
              <a:rPr lang="en-US" dirty="0"/>
              <a:t>$ 22.00</a:t>
            </a:r>
          </a:p>
          <a:p>
            <a:pPr lvl="2"/>
            <a:r>
              <a:rPr lang="en-US" u="sng" dirty="0"/>
              <a:t>District 6</a:t>
            </a:r>
            <a:r>
              <a:rPr lang="en-US" dirty="0"/>
              <a:t>. Contract # </a:t>
            </a:r>
            <a:r>
              <a:rPr lang="en-US" strike="sngStrike" dirty="0">
                <a:solidFill>
                  <a:srgbClr val="FF0000"/>
                </a:solidFill>
              </a:rPr>
              <a:t>99322</a:t>
            </a:r>
            <a:r>
              <a:rPr lang="en-US" dirty="0">
                <a:solidFill>
                  <a:srgbClr val="FF0000"/>
                </a:solidFill>
              </a:rPr>
              <a:t> 106475</a:t>
            </a:r>
            <a:r>
              <a:rPr lang="en-US" dirty="0"/>
              <a:t>, Cora Operations, Inc.</a:t>
            </a:r>
            <a:r>
              <a:rPr lang="en-US" strike="sngStrike" dirty="0">
                <a:solidFill>
                  <a:srgbClr val="FF0000"/>
                </a:solidFill>
              </a:rPr>
              <a:t>(non-union)</a:t>
            </a:r>
            <a:r>
              <a:rPr lang="en-US" dirty="0">
                <a:solidFill>
                  <a:srgbClr val="FF0000"/>
                </a:solidFill>
              </a:rPr>
              <a:t>:</a:t>
            </a:r>
            <a:r>
              <a:rPr lang="en-US" strike="sngStrike" dirty="0">
                <a:solidFill>
                  <a:srgbClr val="FF0000"/>
                </a:solidFill>
              </a:rPr>
              <a:t> </a:t>
            </a:r>
            <a:r>
              <a:rPr lang="en-US" dirty="0"/>
              <a:t>$14.00</a:t>
            </a:r>
          </a:p>
          <a:p>
            <a:pPr marL="914400" lvl="2" indent="0">
              <a:buNone/>
            </a:pPr>
            <a:endParaRPr lang="en-US" dirty="0"/>
          </a:p>
          <a:p>
            <a:endParaRPr lang="en-US" dirty="0"/>
          </a:p>
        </p:txBody>
      </p:sp>
      <p:sp>
        <p:nvSpPr>
          <p:cNvPr id="3" name="Slide Number Placeholder 2">
            <a:extLst>
              <a:ext uri="{FF2B5EF4-FFF2-40B4-BE49-F238E27FC236}">
                <a16:creationId xmlns:a16="http://schemas.microsoft.com/office/drawing/2014/main" id="{0B528557-11D9-4529-BC47-4054CCF0B24F}"/>
              </a:ext>
            </a:extLst>
          </p:cNvPr>
          <p:cNvSpPr>
            <a:spLocks noGrp="1"/>
          </p:cNvSpPr>
          <p:nvPr>
            <p:ph type="sldNum" sz="quarter" idx="4"/>
          </p:nvPr>
        </p:nvSpPr>
        <p:spPr>
          <a:xfrm>
            <a:off x="6553200" y="6356349"/>
            <a:ext cx="2133600" cy="365125"/>
          </a:xfrm>
        </p:spPr>
        <p:txBody>
          <a:bodyPr/>
          <a:lstStyle/>
          <a:p>
            <a:fld id="{87DD084B-D6CE-8549-975C-55C9DDBAB6C4}" type="slidenum">
              <a:rPr lang="en-US" smtClean="0"/>
              <a:pPr/>
              <a:t>18</a:t>
            </a:fld>
            <a:endParaRPr lang="en-US" dirty="0"/>
          </a:p>
        </p:txBody>
      </p:sp>
      <p:sp>
        <p:nvSpPr>
          <p:cNvPr id="4" name="Date Placeholder 3">
            <a:extLst>
              <a:ext uri="{FF2B5EF4-FFF2-40B4-BE49-F238E27FC236}">
                <a16:creationId xmlns:a16="http://schemas.microsoft.com/office/drawing/2014/main" id="{0C744F99-9705-4879-B43C-EB394FE66872}"/>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E35957F2-3F52-469E-858F-BD29F97017BA}"/>
              </a:ext>
            </a:extLst>
          </p:cNvPr>
          <p:cNvSpPr>
            <a:spLocks noGrp="1"/>
          </p:cNvSpPr>
          <p:nvPr>
            <p:ph type="title"/>
          </p:nvPr>
        </p:nvSpPr>
        <p:spPr/>
        <p:txBody>
          <a:bodyPr>
            <a:normAutofit/>
          </a:bodyPr>
          <a:lstStyle/>
          <a:p>
            <a:r>
              <a:rPr lang="en-US" b="1" dirty="0"/>
              <a:t>Pay Rates in Massachusetts </a:t>
            </a:r>
          </a:p>
        </p:txBody>
      </p:sp>
    </p:spTree>
    <p:extLst>
      <p:ext uri="{BB962C8B-B14F-4D97-AF65-F5344CB8AC3E}">
        <p14:creationId xmlns:p14="http://schemas.microsoft.com/office/powerpoint/2010/main" val="71656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9C6876-C48F-4158-A3A4-ABF3AEACCA0E}"/>
              </a:ext>
            </a:extLst>
          </p:cNvPr>
          <p:cNvSpPr>
            <a:spLocks noGrp="1"/>
          </p:cNvSpPr>
          <p:nvPr>
            <p:ph sz="quarter" idx="13"/>
          </p:nvPr>
        </p:nvSpPr>
        <p:spPr>
          <a:xfrm>
            <a:off x="363984" y="1584718"/>
            <a:ext cx="8229600" cy="4656804"/>
          </a:xfrm>
        </p:spPr>
        <p:txBody>
          <a:bodyPr>
            <a:normAutofit fontScale="25000" lnSpcReduction="20000"/>
          </a:bodyPr>
          <a:lstStyle/>
          <a:p>
            <a:r>
              <a:rPr lang="en-US" sz="6000" dirty="0"/>
              <a:t>MassDOT employees with the job titles Bridge Operator I and Bridge Operator II operate drawbridges. </a:t>
            </a:r>
          </a:p>
          <a:p>
            <a:pPr lvl="1"/>
            <a:r>
              <a:rPr lang="en-US" sz="5200" dirty="0"/>
              <a:t>Bridge Operator I employees (7) -  5 in District 5, 1 in District 6.</a:t>
            </a:r>
          </a:p>
          <a:p>
            <a:pPr lvl="1"/>
            <a:r>
              <a:rPr lang="en-US" sz="5200" dirty="0"/>
              <a:t>Bridge Operator I</a:t>
            </a:r>
            <a:r>
              <a:rPr lang="en-US" sz="5200" dirty="0">
                <a:solidFill>
                  <a:srgbClr val="FF0000"/>
                </a:solidFill>
              </a:rPr>
              <a:t>I</a:t>
            </a:r>
            <a:r>
              <a:rPr lang="en-US" sz="5200" dirty="0"/>
              <a:t> employees (2) - 2 in District 5, 1 in District 6.</a:t>
            </a:r>
          </a:p>
          <a:p>
            <a:pPr lvl="1"/>
            <a:r>
              <a:rPr lang="en-US" sz="5200" dirty="0"/>
              <a:t>There are neither Bridge Operator I nor Bridge Operator II employees in District 4.</a:t>
            </a:r>
          </a:p>
          <a:p>
            <a:pPr marL="514350" lvl="1" indent="0">
              <a:buNone/>
            </a:pPr>
            <a:endParaRPr lang="en-US" sz="6000" dirty="0"/>
          </a:p>
          <a:p>
            <a:r>
              <a:rPr lang="en-US" sz="6000" dirty="0"/>
              <a:t>MassDOT Bridge Operator I and Bridge Operator II are members of ALLIANCE, AFSCME – SEIU LOCAL 888, UNIT 2 (MassDOT Unit B). Their current hourly rate ranges are as follows: </a:t>
            </a:r>
          </a:p>
          <a:p>
            <a:pPr lvl="1"/>
            <a:r>
              <a:rPr lang="en-US" sz="5200" dirty="0"/>
              <a:t>Bridge Operator I (Grade 12) </a:t>
            </a:r>
          </a:p>
          <a:p>
            <a:pPr lvl="2"/>
            <a:r>
              <a:rPr lang="en-US" sz="4800" dirty="0">
                <a:solidFill>
                  <a:srgbClr val="FF0000"/>
                </a:solidFill>
              </a:rPr>
              <a:t>Base rate range</a:t>
            </a:r>
            <a:r>
              <a:rPr lang="en-US" sz="4800" dirty="0"/>
              <a:t>: $17.60 - $22.33.</a:t>
            </a:r>
          </a:p>
          <a:p>
            <a:pPr lvl="2"/>
            <a:r>
              <a:rPr lang="en-US" sz="4800" dirty="0">
                <a:solidFill>
                  <a:srgbClr val="FF0000"/>
                </a:solidFill>
              </a:rPr>
              <a:t>Pension, health and welfare, and other insurances and fringes range (37.91% of base): $6.67 – $8.47 </a:t>
            </a:r>
          </a:p>
          <a:p>
            <a:pPr lvl="2"/>
            <a:r>
              <a:rPr lang="en-US" sz="4800" dirty="0">
                <a:solidFill>
                  <a:srgbClr val="FF0000"/>
                </a:solidFill>
              </a:rPr>
              <a:t>Total hourly rate range: $24.27 – $30.80</a:t>
            </a:r>
          </a:p>
          <a:p>
            <a:pPr lvl="1"/>
            <a:endParaRPr lang="en-US" dirty="0"/>
          </a:p>
          <a:p>
            <a:pPr lvl="1"/>
            <a:r>
              <a:rPr lang="en-US" sz="5200" dirty="0"/>
              <a:t>Bridge Operator II (Grade 14) </a:t>
            </a:r>
          </a:p>
          <a:p>
            <a:pPr lvl="2"/>
            <a:r>
              <a:rPr lang="en-US" sz="4800" dirty="0">
                <a:solidFill>
                  <a:srgbClr val="FF0000"/>
                </a:solidFill>
              </a:rPr>
              <a:t>Base rate range</a:t>
            </a:r>
            <a:r>
              <a:rPr lang="en-US" sz="4800" dirty="0"/>
              <a:t>: $19.02 - $24.91.</a:t>
            </a:r>
          </a:p>
          <a:p>
            <a:pPr lvl="2"/>
            <a:r>
              <a:rPr lang="en-US" sz="4800" dirty="0">
                <a:solidFill>
                  <a:srgbClr val="FF0000"/>
                </a:solidFill>
              </a:rPr>
              <a:t>Pension, health and welfare, and other insurances and fringes range (37.91% of base): $7.21 - $9.44</a:t>
            </a:r>
          </a:p>
          <a:p>
            <a:pPr lvl="2"/>
            <a:r>
              <a:rPr lang="en-US" sz="4800" dirty="0">
                <a:solidFill>
                  <a:srgbClr val="FF0000"/>
                </a:solidFill>
              </a:rPr>
              <a:t>Total hourly rate range: $26.23 – $34.35</a:t>
            </a:r>
          </a:p>
          <a:p>
            <a:pPr marL="914400" lvl="2" indent="0">
              <a:buNone/>
            </a:pPr>
            <a:endParaRPr lang="en-US" dirty="0"/>
          </a:p>
          <a:p>
            <a:r>
              <a:rPr lang="en-US" sz="6000" dirty="0"/>
              <a:t>The wage rate ranges were established by the CBA between MassDOT and the Coalition of MassDOT Unions for the term 7/1/14 – 6/30/17, Unit B, which is based on the CBA between the Commonwealth and the Alliance: American Federation of State, County and Municipal Employees (“AFSCME”</a:t>
            </a:r>
            <a:r>
              <a:rPr lang="en-US" sz="6000" dirty="0">
                <a:sym typeface="Wingdings" panose="05000000000000000000" pitchFamily="2" charset="2"/>
              </a:rPr>
              <a:t>) – Service Employees International Union (“SEIU”) Local 888 Unit 2, for the term 7/1/09 – 6/30/12.</a:t>
            </a:r>
            <a:r>
              <a:rPr lang="en-US" sz="6000" dirty="0"/>
              <a:t> </a:t>
            </a:r>
          </a:p>
          <a:p>
            <a:endParaRPr lang="en-US" dirty="0"/>
          </a:p>
        </p:txBody>
      </p:sp>
      <p:sp>
        <p:nvSpPr>
          <p:cNvPr id="3" name="Slide Number Placeholder 2">
            <a:extLst>
              <a:ext uri="{FF2B5EF4-FFF2-40B4-BE49-F238E27FC236}">
                <a16:creationId xmlns:a16="http://schemas.microsoft.com/office/drawing/2014/main" id="{513585BF-FA25-4B58-B7D3-7F852FECFA0B}"/>
              </a:ext>
            </a:extLst>
          </p:cNvPr>
          <p:cNvSpPr>
            <a:spLocks noGrp="1"/>
          </p:cNvSpPr>
          <p:nvPr>
            <p:ph type="sldNum" sz="quarter" idx="4"/>
          </p:nvPr>
        </p:nvSpPr>
        <p:spPr/>
        <p:txBody>
          <a:bodyPr/>
          <a:lstStyle/>
          <a:p>
            <a:fld id="{87DD084B-D6CE-8549-975C-55C9DDBAB6C4}" type="slidenum">
              <a:rPr lang="en-US" smtClean="0"/>
              <a:pPr/>
              <a:t>19</a:t>
            </a:fld>
            <a:endParaRPr lang="en-US" dirty="0"/>
          </a:p>
        </p:txBody>
      </p:sp>
      <p:sp>
        <p:nvSpPr>
          <p:cNvPr id="4" name="Date Placeholder 3">
            <a:extLst>
              <a:ext uri="{FF2B5EF4-FFF2-40B4-BE49-F238E27FC236}">
                <a16:creationId xmlns:a16="http://schemas.microsoft.com/office/drawing/2014/main" id="{3AB4C195-4705-4BE5-BFE9-8CB8A32409B8}"/>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021A893F-9A66-4ED8-A327-BEA1B5658B54}"/>
              </a:ext>
            </a:extLst>
          </p:cNvPr>
          <p:cNvSpPr>
            <a:spLocks noGrp="1"/>
          </p:cNvSpPr>
          <p:nvPr>
            <p:ph type="title"/>
          </p:nvPr>
        </p:nvSpPr>
        <p:spPr>
          <a:xfrm>
            <a:off x="545977" y="825622"/>
            <a:ext cx="8229600" cy="601869"/>
          </a:xfrm>
        </p:spPr>
        <p:txBody>
          <a:bodyPr>
            <a:normAutofit fontScale="90000"/>
          </a:bodyPr>
          <a:lstStyle/>
          <a:p>
            <a:r>
              <a:rPr lang="en-US" b="1" dirty="0"/>
              <a:t>Pay Rates in Massachusetts – MassDOT Employees</a:t>
            </a:r>
            <a:endParaRPr lang="en-US" dirty="0"/>
          </a:p>
        </p:txBody>
      </p:sp>
    </p:spTree>
    <p:extLst>
      <p:ext uri="{BB962C8B-B14F-4D97-AF65-F5344CB8AC3E}">
        <p14:creationId xmlns:p14="http://schemas.microsoft.com/office/powerpoint/2010/main" val="227302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800" dirty="0"/>
              <a:t>28 year employee of MassDOT Highway Division in District 4</a:t>
            </a:r>
          </a:p>
          <a:p>
            <a:r>
              <a:rPr lang="en-US" sz="2800" dirty="0"/>
              <a:t>24 years working with drawbridges</a:t>
            </a:r>
          </a:p>
          <a:p>
            <a:r>
              <a:rPr lang="en-US" sz="2800" dirty="0"/>
              <a:t>Civil Engineer</a:t>
            </a:r>
          </a:p>
          <a:p>
            <a:r>
              <a:rPr lang="en-US" sz="2800" dirty="0"/>
              <a:t>Drawbridge Supervisor (Resident Engineer) from November 1995 to March 2010</a:t>
            </a:r>
          </a:p>
          <a:p>
            <a:r>
              <a:rPr lang="en-US" sz="2800" dirty="0"/>
              <a:t>Assistant Structures Maintenance Engineer from March 2010 to June 2014</a:t>
            </a:r>
          </a:p>
          <a:p>
            <a:r>
              <a:rPr lang="en-US" sz="2800" dirty="0"/>
              <a:t>Structures Maintenance Engineer from June 2014 to present</a:t>
            </a:r>
          </a:p>
        </p:txBody>
      </p:sp>
      <p:sp>
        <p:nvSpPr>
          <p:cNvPr id="4" name="Slide Number Placeholder 3"/>
          <p:cNvSpPr>
            <a:spLocks noGrp="1"/>
          </p:cNvSpPr>
          <p:nvPr>
            <p:ph type="sldNum" sz="quarter" idx="4"/>
          </p:nvPr>
        </p:nvSpPr>
        <p:spPr/>
        <p:txBody>
          <a:bodyPr/>
          <a:lstStyle/>
          <a:p>
            <a:fld id="{87DD084B-D6CE-8549-975C-55C9DDBAB6C4}" type="slidenum">
              <a:rPr lang="en-US" smtClean="0"/>
              <a:pPr/>
              <a:t>2</a:t>
            </a:fld>
            <a:endParaRPr lang="en-US" dirty="0"/>
          </a:p>
        </p:txBody>
      </p:sp>
      <p:sp>
        <p:nvSpPr>
          <p:cNvPr id="5" name="Date Placeholder 4"/>
          <p:cNvSpPr>
            <a:spLocks noGrp="1"/>
          </p:cNvSpPr>
          <p:nvPr>
            <p:ph type="dt" sz="half" idx="2"/>
          </p:nvPr>
        </p:nvSpPr>
        <p:spPr/>
        <p:txBody>
          <a:bodyPr/>
          <a:lstStyle/>
          <a:p>
            <a:endParaRPr lang="en-US" dirty="0"/>
          </a:p>
        </p:txBody>
      </p:sp>
      <p:sp>
        <p:nvSpPr>
          <p:cNvPr id="6" name="Title 5"/>
          <p:cNvSpPr>
            <a:spLocks noGrp="1"/>
          </p:cNvSpPr>
          <p:nvPr>
            <p:ph type="title"/>
          </p:nvPr>
        </p:nvSpPr>
        <p:spPr/>
        <p:txBody>
          <a:bodyPr/>
          <a:lstStyle/>
          <a:p>
            <a:r>
              <a:rPr lang="en-US" b="1" dirty="0"/>
              <a:t>William Bernard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0E435-8B39-446D-B665-0D0706498CB3}"/>
              </a:ext>
            </a:extLst>
          </p:cNvPr>
          <p:cNvSpPr>
            <a:spLocks noGrp="1"/>
          </p:cNvSpPr>
          <p:nvPr>
            <p:ph sz="quarter" idx="13"/>
          </p:nvPr>
        </p:nvSpPr>
        <p:spPr/>
        <p:txBody>
          <a:bodyPr>
            <a:normAutofit fontScale="55000" lnSpcReduction="20000"/>
          </a:bodyPr>
          <a:lstStyle/>
          <a:p>
            <a:r>
              <a:rPr lang="en-US" sz="3300" dirty="0"/>
              <a:t>Top Paying States</a:t>
            </a:r>
          </a:p>
          <a:p>
            <a:pPr lvl="1"/>
            <a:r>
              <a:rPr lang="en-US" dirty="0"/>
              <a:t>Per the website www.bls.gov/OES for the U.S. Bureau of Labor Statistics, Division of Occupational Employment Statistics, the mean hourly rate in May of 2017 was as follows for bridge and lock tenders:</a:t>
            </a:r>
          </a:p>
          <a:p>
            <a:pPr lvl="2"/>
            <a:r>
              <a:rPr lang="en-US" dirty="0"/>
              <a:t>Illinois $29.91</a:t>
            </a:r>
          </a:p>
          <a:p>
            <a:pPr lvl="2"/>
            <a:r>
              <a:rPr lang="en-US" dirty="0"/>
              <a:t>Minnesota $28.65</a:t>
            </a:r>
          </a:p>
          <a:p>
            <a:pPr lvl="2"/>
            <a:r>
              <a:rPr lang="en-US" dirty="0"/>
              <a:t>Washington $26.54</a:t>
            </a:r>
          </a:p>
          <a:p>
            <a:pPr lvl="2"/>
            <a:r>
              <a:rPr lang="en-US" dirty="0"/>
              <a:t>Missouri $26.18</a:t>
            </a:r>
          </a:p>
          <a:p>
            <a:r>
              <a:rPr lang="en-US" dirty="0"/>
              <a:t>Per the website www.bls.gov/OES for the U.S. Bureau of Labor Statistics, Division of Occupational Employment Statistics, the mean hourly rate in May of 2017 was as follows for bridge and lock tenders:</a:t>
            </a:r>
          </a:p>
          <a:p>
            <a:pPr lvl="1"/>
            <a:r>
              <a:rPr lang="en-US" dirty="0"/>
              <a:t>Chicago, IL $33.60</a:t>
            </a:r>
          </a:p>
          <a:p>
            <a:pPr lvl="1"/>
            <a:r>
              <a:rPr lang="en-US" dirty="0"/>
              <a:t>St. Louis, MO $30.71</a:t>
            </a:r>
          </a:p>
          <a:p>
            <a:pPr lvl="1"/>
            <a:r>
              <a:rPr lang="en-US" dirty="0"/>
              <a:t>Davenport, IL $26.57</a:t>
            </a:r>
          </a:p>
          <a:p>
            <a:pPr lvl="1"/>
            <a:r>
              <a:rPr lang="en-US" dirty="0"/>
              <a:t>Cincinnati, OH $26.32</a:t>
            </a:r>
          </a:p>
          <a:p>
            <a:pPr lvl="1"/>
            <a:r>
              <a:rPr lang="en-US" dirty="0"/>
              <a:t>Pittsburgh, PA $25.26</a:t>
            </a:r>
          </a:p>
          <a:p>
            <a:r>
              <a:rPr lang="en-US" dirty="0"/>
              <a:t>Per the website www.bls.gov/OES for the U.S. Bureau of Labor Statistics, Division</a:t>
            </a:r>
            <a:r>
              <a:rPr lang="en-US" sz="3300" dirty="0"/>
              <a:t> of Occupational Employment Statistics, the mean hourly rate in May of 2017 for Federal bridge and lock tenders was $26.12.</a:t>
            </a:r>
          </a:p>
        </p:txBody>
      </p:sp>
      <p:sp>
        <p:nvSpPr>
          <p:cNvPr id="3" name="Slide Number Placeholder 2">
            <a:extLst>
              <a:ext uri="{FF2B5EF4-FFF2-40B4-BE49-F238E27FC236}">
                <a16:creationId xmlns:a16="http://schemas.microsoft.com/office/drawing/2014/main" id="{1B033027-73B5-492A-BCA2-6E86C41B8406}"/>
              </a:ext>
            </a:extLst>
          </p:cNvPr>
          <p:cNvSpPr>
            <a:spLocks noGrp="1"/>
          </p:cNvSpPr>
          <p:nvPr>
            <p:ph type="sldNum" sz="quarter" idx="4"/>
          </p:nvPr>
        </p:nvSpPr>
        <p:spPr/>
        <p:txBody>
          <a:bodyPr/>
          <a:lstStyle/>
          <a:p>
            <a:fld id="{87DD084B-D6CE-8549-975C-55C9DDBAB6C4}" type="slidenum">
              <a:rPr lang="en-US" smtClean="0"/>
              <a:pPr/>
              <a:t>20</a:t>
            </a:fld>
            <a:endParaRPr lang="en-US" dirty="0"/>
          </a:p>
        </p:txBody>
      </p:sp>
      <p:sp>
        <p:nvSpPr>
          <p:cNvPr id="4" name="Date Placeholder 3">
            <a:extLst>
              <a:ext uri="{FF2B5EF4-FFF2-40B4-BE49-F238E27FC236}">
                <a16:creationId xmlns:a16="http://schemas.microsoft.com/office/drawing/2014/main" id="{98EE43F3-6F84-4B55-813D-FBBF7F054073}"/>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B8A525E7-0EC9-4054-B744-1A37DBA7D8C7}"/>
              </a:ext>
            </a:extLst>
          </p:cNvPr>
          <p:cNvSpPr>
            <a:spLocks noGrp="1"/>
          </p:cNvSpPr>
          <p:nvPr>
            <p:ph type="title"/>
          </p:nvPr>
        </p:nvSpPr>
        <p:spPr/>
        <p:txBody>
          <a:bodyPr>
            <a:normAutofit/>
          </a:bodyPr>
          <a:lstStyle/>
          <a:p>
            <a:r>
              <a:rPr lang="en-US" b="1" dirty="0"/>
              <a:t>Pay Rates – State and Federal</a:t>
            </a:r>
            <a:endParaRPr lang="en-US" dirty="0"/>
          </a:p>
        </p:txBody>
      </p:sp>
    </p:spTree>
    <p:extLst>
      <p:ext uri="{BB962C8B-B14F-4D97-AF65-F5344CB8AC3E}">
        <p14:creationId xmlns:p14="http://schemas.microsoft.com/office/powerpoint/2010/main" val="376024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D17E33-070B-4A7C-BDCE-CA48939F33C5}"/>
              </a:ext>
            </a:extLst>
          </p:cNvPr>
          <p:cNvSpPr>
            <a:spLocks noGrp="1"/>
          </p:cNvSpPr>
          <p:nvPr>
            <p:ph type="sldNum" sz="quarter" idx="4"/>
          </p:nvPr>
        </p:nvSpPr>
        <p:spPr/>
        <p:txBody>
          <a:bodyPr/>
          <a:lstStyle/>
          <a:p>
            <a:fld id="{87DD084B-D6CE-8549-975C-55C9DDBAB6C4}" type="slidenum">
              <a:rPr lang="en-US" smtClean="0"/>
              <a:pPr/>
              <a:t>21</a:t>
            </a:fld>
            <a:endParaRPr lang="en-US" dirty="0"/>
          </a:p>
        </p:txBody>
      </p:sp>
      <p:sp>
        <p:nvSpPr>
          <p:cNvPr id="4" name="Date Placeholder 3">
            <a:extLst>
              <a:ext uri="{FF2B5EF4-FFF2-40B4-BE49-F238E27FC236}">
                <a16:creationId xmlns:a16="http://schemas.microsoft.com/office/drawing/2014/main" id="{18298D27-2E78-400F-A4D7-C555C6FA6BE8}"/>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B2F3D79A-5FB1-4EDD-9384-D8211A8B6522}"/>
              </a:ext>
            </a:extLst>
          </p:cNvPr>
          <p:cNvSpPr>
            <a:spLocks noGrp="1"/>
          </p:cNvSpPr>
          <p:nvPr>
            <p:ph type="title"/>
          </p:nvPr>
        </p:nvSpPr>
        <p:spPr/>
        <p:txBody>
          <a:bodyPr/>
          <a:lstStyle/>
          <a:p>
            <a:r>
              <a:rPr lang="en-US" b="1" dirty="0"/>
              <a:t>Mean State Pay Rates</a:t>
            </a:r>
          </a:p>
        </p:txBody>
      </p:sp>
      <p:graphicFrame>
        <p:nvGraphicFramePr>
          <p:cNvPr id="6" name="Content Placeholder 5">
            <a:extLst>
              <a:ext uri="{FF2B5EF4-FFF2-40B4-BE49-F238E27FC236}">
                <a16:creationId xmlns:a16="http://schemas.microsoft.com/office/drawing/2014/main" id="{D97002A9-0BC3-409A-A3DF-0F83518B092C}"/>
              </a:ext>
            </a:extLst>
          </p:cNvPr>
          <p:cNvGraphicFramePr>
            <a:graphicFrameLocks noGrp="1"/>
          </p:cNvGraphicFramePr>
          <p:nvPr>
            <p:ph sz="quarter" idx="13"/>
            <p:extLst>
              <p:ext uri="{D42A27DB-BD31-4B8C-83A1-F6EECF244321}">
                <p14:modId xmlns:p14="http://schemas.microsoft.com/office/powerpoint/2010/main" val="3168569103"/>
              </p:ext>
            </p:extLst>
          </p:nvPr>
        </p:nvGraphicFramePr>
        <p:xfrm>
          <a:off x="457200" y="1584325"/>
          <a:ext cx="7886700"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814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0E913-6FBE-4E0F-8926-9117A87C2CF1}"/>
              </a:ext>
            </a:extLst>
          </p:cNvPr>
          <p:cNvSpPr>
            <a:spLocks noGrp="1"/>
          </p:cNvSpPr>
          <p:nvPr>
            <p:ph sz="quarter" idx="13"/>
          </p:nvPr>
        </p:nvSpPr>
        <p:spPr/>
        <p:txBody>
          <a:bodyPr>
            <a:normAutofit fontScale="32500" lnSpcReduction="20000"/>
          </a:bodyPr>
          <a:lstStyle/>
          <a:p>
            <a:r>
              <a:rPr lang="en-US" sz="5200" dirty="0"/>
              <a:t>MassDOT is paying a premium of around $60.00 per hour for drawbridge operation during construction, compared to the hourly rates for drawbridge operation in other States and by the Federal government, as well as the hourly rates for drawbridge operation performed outside of construction by MassDOT employees and contractors.  </a:t>
            </a:r>
          </a:p>
          <a:p>
            <a:r>
              <a:rPr lang="en-US" sz="5200" dirty="0"/>
              <a:t>One recent example of the cost premium is for drawbridge operation on Bridge G-05-002 in Gloucester. The drawbridge was being operated by a contractor, under the District 4 drawbridge operation and maintenance contract.</a:t>
            </a:r>
          </a:p>
          <a:p>
            <a:r>
              <a:rPr lang="en-US" sz="5200" dirty="0"/>
              <a:t>There was an unexpected foundation failure of the control house.  Prior to the failure, there was no construction taking place at the bridge so the prevailing wage rate for Drawbridge Operator (Construction) did not apply; MassDOT paid the contractor’s unit bid price of around $13.00 per hour for operation of the bridge. </a:t>
            </a:r>
          </a:p>
          <a:p>
            <a:r>
              <a:rPr lang="en-US" sz="5200" dirty="0"/>
              <a:t>To address the failure of the control house, MassDOT commenced a multiyear construction project to replace the control house and make significant upgrades to the bridge in order to keep this critical bridge operational.</a:t>
            </a:r>
          </a:p>
          <a:p>
            <a:r>
              <a:rPr lang="en-US" sz="5200" dirty="0"/>
              <a:t>When the bridge became under construction, the prevailing wage rate for Drawbridge Operators, equal to an electrician’s rate, was required to be paid. To date, this has cost MassDOT a premium of $1,512,485.10. </a:t>
            </a:r>
          </a:p>
          <a:p>
            <a:endParaRPr lang="en-US" dirty="0"/>
          </a:p>
        </p:txBody>
      </p:sp>
      <p:sp>
        <p:nvSpPr>
          <p:cNvPr id="3" name="Slide Number Placeholder 2">
            <a:extLst>
              <a:ext uri="{FF2B5EF4-FFF2-40B4-BE49-F238E27FC236}">
                <a16:creationId xmlns:a16="http://schemas.microsoft.com/office/drawing/2014/main" id="{EBEE6F6A-BC72-4D44-BD33-405D8E9A6143}"/>
              </a:ext>
            </a:extLst>
          </p:cNvPr>
          <p:cNvSpPr>
            <a:spLocks noGrp="1"/>
          </p:cNvSpPr>
          <p:nvPr>
            <p:ph type="sldNum" sz="quarter" idx="4"/>
          </p:nvPr>
        </p:nvSpPr>
        <p:spPr/>
        <p:txBody>
          <a:bodyPr/>
          <a:lstStyle/>
          <a:p>
            <a:fld id="{87DD084B-D6CE-8549-975C-55C9DDBAB6C4}" type="slidenum">
              <a:rPr lang="en-US" smtClean="0"/>
              <a:pPr/>
              <a:t>22</a:t>
            </a:fld>
            <a:endParaRPr lang="en-US" dirty="0"/>
          </a:p>
        </p:txBody>
      </p:sp>
      <p:sp>
        <p:nvSpPr>
          <p:cNvPr id="4" name="Date Placeholder 3">
            <a:extLst>
              <a:ext uri="{FF2B5EF4-FFF2-40B4-BE49-F238E27FC236}">
                <a16:creationId xmlns:a16="http://schemas.microsoft.com/office/drawing/2014/main" id="{0747BA51-53F5-4516-8FBD-D5C3DFDF2033}"/>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75E2821A-D833-4263-AA0B-B469EADA2CE6}"/>
              </a:ext>
            </a:extLst>
          </p:cNvPr>
          <p:cNvSpPr>
            <a:spLocks noGrp="1"/>
          </p:cNvSpPr>
          <p:nvPr>
            <p:ph type="title"/>
          </p:nvPr>
        </p:nvSpPr>
        <p:spPr/>
        <p:txBody>
          <a:bodyPr/>
          <a:lstStyle/>
          <a:p>
            <a:r>
              <a:rPr lang="en-US" b="1" dirty="0"/>
              <a:t>Financial Impact</a:t>
            </a:r>
          </a:p>
        </p:txBody>
      </p:sp>
    </p:spTree>
    <p:extLst>
      <p:ext uri="{BB962C8B-B14F-4D97-AF65-F5344CB8AC3E}">
        <p14:creationId xmlns:p14="http://schemas.microsoft.com/office/powerpoint/2010/main" val="414987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C03ABF-9670-4793-A47C-4CCD40C99133}"/>
              </a:ext>
            </a:extLst>
          </p:cNvPr>
          <p:cNvSpPr>
            <a:spLocks noGrp="1"/>
          </p:cNvSpPr>
          <p:nvPr>
            <p:ph sz="quarter" idx="13"/>
          </p:nvPr>
        </p:nvSpPr>
        <p:spPr/>
        <p:txBody>
          <a:bodyPr>
            <a:normAutofit fontScale="70000" lnSpcReduction="20000"/>
          </a:bodyPr>
          <a:lstStyle/>
          <a:p>
            <a:r>
              <a:rPr lang="en-US" dirty="0"/>
              <a:t>The majority of </a:t>
            </a:r>
            <a:r>
              <a:rPr lang="en-US" sz="3100" dirty="0"/>
              <a:t>all </a:t>
            </a:r>
            <a:r>
              <a:rPr lang="en-US" dirty="0"/>
              <a:t>drawbridge operation in Massachusetts is performed and paid under </a:t>
            </a:r>
            <a:r>
              <a:rPr lang="en-US" sz="3100" dirty="0"/>
              <a:t>the biennial District 4, 5 and 6 drawbridge </a:t>
            </a:r>
            <a:r>
              <a:rPr lang="en-US" dirty="0"/>
              <a:t>operation and maintenance contracts. </a:t>
            </a:r>
          </a:p>
          <a:p>
            <a:r>
              <a:rPr lang="en-US" dirty="0"/>
              <a:t>Due to the age and condition of these drawbridges, a considerable amount of tradespersons activity </a:t>
            </a:r>
            <a:r>
              <a:rPr lang="en-US" sz="3100" dirty="0"/>
              <a:t>(construction) is required on them </a:t>
            </a:r>
            <a:r>
              <a:rPr lang="en-US" dirty="0"/>
              <a:t>to keep them safe and operational. </a:t>
            </a:r>
          </a:p>
          <a:p>
            <a:r>
              <a:rPr lang="en-US" dirty="0"/>
              <a:t>The example cited above demonstrates the financial impact on </a:t>
            </a:r>
            <a:r>
              <a:rPr lang="en-US" u="sng" dirty="0"/>
              <a:t>just one </a:t>
            </a:r>
            <a:r>
              <a:rPr lang="en-US" dirty="0"/>
              <a:t>of these drawbridges. </a:t>
            </a:r>
          </a:p>
          <a:p>
            <a:r>
              <a:rPr lang="en-US" dirty="0"/>
              <a:t>Continuing to pay the existing prevailing wag</a:t>
            </a:r>
            <a:r>
              <a:rPr lang="en-US" sz="3100" dirty="0"/>
              <a:t>e rate for drawbridge operation during construction, </a:t>
            </a:r>
            <a:r>
              <a:rPr lang="en-US" dirty="0"/>
              <a:t>based on skills which are not needed for the operation of MassDOT’s drawbridges, will unnecessarily cost the citizens of the Commonwealth tens of millions of dollars over the next several years.</a:t>
            </a:r>
          </a:p>
        </p:txBody>
      </p:sp>
      <p:sp>
        <p:nvSpPr>
          <p:cNvPr id="3" name="Slide Number Placeholder 2">
            <a:extLst>
              <a:ext uri="{FF2B5EF4-FFF2-40B4-BE49-F238E27FC236}">
                <a16:creationId xmlns:a16="http://schemas.microsoft.com/office/drawing/2014/main" id="{B437F01D-A16A-49C3-A96D-BD0903D03B2B}"/>
              </a:ext>
            </a:extLst>
          </p:cNvPr>
          <p:cNvSpPr>
            <a:spLocks noGrp="1"/>
          </p:cNvSpPr>
          <p:nvPr>
            <p:ph type="sldNum" sz="quarter" idx="4"/>
          </p:nvPr>
        </p:nvSpPr>
        <p:spPr/>
        <p:txBody>
          <a:bodyPr/>
          <a:lstStyle/>
          <a:p>
            <a:fld id="{87DD084B-D6CE-8549-975C-55C9DDBAB6C4}" type="slidenum">
              <a:rPr lang="en-US" smtClean="0"/>
              <a:pPr/>
              <a:t>23</a:t>
            </a:fld>
            <a:endParaRPr lang="en-US" dirty="0"/>
          </a:p>
        </p:txBody>
      </p:sp>
      <p:sp>
        <p:nvSpPr>
          <p:cNvPr id="4" name="Date Placeholder 3">
            <a:extLst>
              <a:ext uri="{FF2B5EF4-FFF2-40B4-BE49-F238E27FC236}">
                <a16:creationId xmlns:a16="http://schemas.microsoft.com/office/drawing/2014/main" id="{1D38A5C1-D9B4-4399-8972-19E870026CDF}"/>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DFA3490F-C166-4420-A06A-BA44562F29B5}"/>
              </a:ext>
            </a:extLst>
          </p:cNvPr>
          <p:cNvSpPr>
            <a:spLocks noGrp="1"/>
          </p:cNvSpPr>
          <p:nvPr>
            <p:ph type="title"/>
          </p:nvPr>
        </p:nvSpPr>
        <p:spPr/>
        <p:txBody>
          <a:bodyPr/>
          <a:lstStyle/>
          <a:p>
            <a:r>
              <a:rPr lang="en-US" b="1" dirty="0"/>
              <a:t>Financial Impact</a:t>
            </a:r>
            <a:endParaRPr lang="en-US" dirty="0"/>
          </a:p>
        </p:txBody>
      </p:sp>
    </p:spTree>
    <p:extLst>
      <p:ext uri="{BB962C8B-B14F-4D97-AF65-F5344CB8AC3E}">
        <p14:creationId xmlns:p14="http://schemas.microsoft.com/office/powerpoint/2010/main" val="2743548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161E6-366E-4759-B986-AD30BF8E0F71}"/>
              </a:ext>
            </a:extLst>
          </p:cNvPr>
          <p:cNvSpPr>
            <a:spLocks noGrp="1"/>
          </p:cNvSpPr>
          <p:nvPr>
            <p:ph sz="quarter" idx="13"/>
          </p:nvPr>
        </p:nvSpPr>
        <p:spPr/>
        <p:txBody>
          <a:bodyPr>
            <a:normAutofit fontScale="70000" lnSpcReduction="20000"/>
          </a:bodyPr>
          <a:lstStyle/>
          <a:p>
            <a:r>
              <a:rPr lang="en-US" dirty="0"/>
              <a:t>10+ years as Project Manager at MassDOT Accelerated Bridge Program / Bridge Project Development</a:t>
            </a:r>
          </a:p>
          <a:p>
            <a:endParaRPr lang="en-US" dirty="0"/>
          </a:p>
          <a:p>
            <a:r>
              <a:rPr lang="en-US" dirty="0"/>
              <a:t>35 years as Design Engineer, Project Manager &amp; Civil Dept. Head in private consulting engineering firms.</a:t>
            </a:r>
          </a:p>
          <a:p>
            <a:endParaRPr lang="en-US" dirty="0"/>
          </a:p>
          <a:p>
            <a:r>
              <a:rPr lang="en-US" dirty="0"/>
              <a:t>Licensed Professional Engineer</a:t>
            </a:r>
          </a:p>
          <a:p>
            <a:endParaRPr lang="en-US" dirty="0"/>
          </a:p>
          <a:p>
            <a:r>
              <a:rPr lang="en-US" dirty="0"/>
              <a:t>Project Manager for recently advertised Belden Bly (Fox Hill) Movable Bridge Project, Rte. 107, in Lynn-Saugus, and several other MassDOT drawbridge projects currently in the study phase.</a:t>
            </a:r>
          </a:p>
          <a:p>
            <a:endParaRPr lang="en-US" dirty="0"/>
          </a:p>
        </p:txBody>
      </p:sp>
      <p:sp>
        <p:nvSpPr>
          <p:cNvPr id="3" name="Slide Number Placeholder 2">
            <a:extLst>
              <a:ext uri="{FF2B5EF4-FFF2-40B4-BE49-F238E27FC236}">
                <a16:creationId xmlns:a16="http://schemas.microsoft.com/office/drawing/2014/main" id="{77456431-5D68-4650-AF98-35BBBF5121B4}"/>
              </a:ext>
            </a:extLst>
          </p:cNvPr>
          <p:cNvSpPr>
            <a:spLocks noGrp="1"/>
          </p:cNvSpPr>
          <p:nvPr>
            <p:ph type="sldNum" sz="quarter" idx="4"/>
          </p:nvPr>
        </p:nvSpPr>
        <p:spPr/>
        <p:txBody>
          <a:bodyPr/>
          <a:lstStyle/>
          <a:p>
            <a:fld id="{87DD084B-D6CE-8549-975C-55C9DDBAB6C4}" type="slidenum">
              <a:rPr lang="en-US" smtClean="0"/>
              <a:pPr/>
              <a:t>24</a:t>
            </a:fld>
            <a:endParaRPr lang="en-US" dirty="0"/>
          </a:p>
        </p:txBody>
      </p:sp>
      <p:sp>
        <p:nvSpPr>
          <p:cNvPr id="4" name="Date Placeholder 3">
            <a:extLst>
              <a:ext uri="{FF2B5EF4-FFF2-40B4-BE49-F238E27FC236}">
                <a16:creationId xmlns:a16="http://schemas.microsoft.com/office/drawing/2014/main" id="{3BD4BD2D-1BE6-47C2-A4AA-E414597F2853}"/>
              </a:ext>
            </a:extLst>
          </p:cNvPr>
          <p:cNvSpPr>
            <a:spLocks noGrp="1"/>
          </p:cNvSpPr>
          <p:nvPr>
            <p:ph type="dt" sz="half" idx="2"/>
          </p:nvPr>
        </p:nvSpPr>
        <p:spPr/>
        <p:txBody>
          <a:bodyPr/>
          <a:lstStyle/>
          <a:p>
            <a:fld id="{018CFC05-DBCF-438C-AC8C-3FC558449209}" type="datetime1">
              <a:rPr lang="en-US" smtClean="0"/>
              <a:t>10/25/2019</a:t>
            </a:fld>
            <a:endParaRPr lang="en-US" dirty="0"/>
          </a:p>
        </p:txBody>
      </p:sp>
      <p:sp>
        <p:nvSpPr>
          <p:cNvPr id="5" name="Title 4">
            <a:extLst>
              <a:ext uri="{FF2B5EF4-FFF2-40B4-BE49-F238E27FC236}">
                <a16:creationId xmlns:a16="http://schemas.microsoft.com/office/drawing/2014/main" id="{DA013156-D1B4-4181-8C0F-5834A549B644}"/>
              </a:ext>
            </a:extLst>
          </p:cNvPr>
          <p:cNvSpPr>
            <a:spLocks noGrp="1"/>
          </p:cNvSpPr>
          <p:nvPr>
            <p:ph type="title"/>
          </p:nvPr>
        </p:nvSpPr>
        <p:spPr/>
        <p:txBody>
          <a:bodyPr/>
          <a:lstStyle/>
          <a:p>
            <a:r>
              <a:rPr lang="en-US" dirty="0"/>
              <a:t>Paul King</a:t>
            </a:r>
          </a:p>
        </p:txBody>
      </p:sp>
    </p:spTree>
    <p:extLst>
      <p:ext uri="{BB962C8B-B14F-4D97-AF65-F5344CB8AC3E}">
        <p14:creationId xmlns:p14="http://schemas.microsoft.com/office/powerpoint/2010/main" val="106967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DA38E-0455-4310-AE60-F47E18EB4439}"/>
              </a:ext>
            </a:extLst>
          </p:cNvPr>
          <p:cNvSpPr>
            <a:spLocks noGrp="1"/>
          </p:cNvSpPr>
          <p:nvPr>
            <p:ph sz="quarter" idx="13"/>
          </p:nvPr>
        </p:nvSpPr>
        <p:spPr>
          <a:xfrm>
            <a:off x="284085" y="1584718"/>
            <a:ext cx="8682362" cy="4656804"/>
          </a:xfrm>
        </p:spPr>
        <p:txBody>
          <a:bodyPr>
            <a:normAutofit fontScale="62500" lnSpcReduction="20000"/>
          </a:bodyPr>
          <a:lstStyle/>
          <a:p>
            <a:pPr marL="0" indent="0">
              <a:buNone/>
            </a:pPr>
            <a:endParaRPr lang="en-US" sz="3600" b="1" dirty="0"/>
          </a:p>
          <a:p>
            <a:pPr marL="0" indent="0">
              <a:buNone/>
            </a:pPr>
            <a:r>
              <a:rPr lang="en-US" sz="3600" b="1" dirty="0"/>
              <a:t>MassDOT Rate = </a:t>
            </a:r>
            <a:r>
              <a:rPr lang="en-US" sz="3600" b="1" dirty="0">
                <a:solidFill>
                  <a:srgbClr val="FF0000"/>
                </a:solidFill>
              </a:rPr>
              <a:t>$34.35 </a:t>
            </a:r>
            <a:r>
              <a:rPr lang="en-US" sz="2800" dirty="0"/>
              <a:t>(Operator II, Grade 14) </a:t>
            </a:r>
            <a:r>
              <a:rPr lang="en-US" sz="3600" b="1" dirty="0"/>
              <a:t>IBEW Rate = $82.98</a:t>
            </a:r>
          </a:p>
          <a:p>
            <a:pPr marL="0" indent="0">
              <a:buNone/>
            </a:pPr>
            <a:endParaRPr lang="en-US" sz="3600" b="1" dirty="0"/>
          </a:p>
          <a:p>
            <a:pPr marL="0" indent="0">
              <a:buNone/>
            </a:pPr>
            <a:r>
              <a:rPr lang="en-US" sz="3600" b="1" dirty="0"/>
              <a:t>EXISTING TEMPORARY BRIDGE</a:t>
            </a:r>
          </a:p>
          <a:p>
            <a:pPr marL="0" indent="0">
              <a:buNone/>
            </a:pPr>
            <a:endParaRPr lang="en-US" b="1" dirty="0"/>
          </a:p>
          <a:p>
            <a:pPr marL="0" indent="0">
              <a:buNone/>
            </a:pPr>
            <a:r>
              <a:rPr lang="en-US" b="1" dirty="0"/>
              <a:t>Operator Requirements During Construction</a:t>
            </a:r>
          </a:p>
          <a:p>
            <a:r>
              <a:rPr lang="en-US" dirty="0"/>
              <a:t>June 1 - Sept. 30  –  24 hrs./day, 7 days/wk.</a:t>
            </a:r>
          </a:p>
          <a:p>
            <a:r>
              <a:rPr lang="en-US" dirty="0"/>
              <a:t>Oct. 1 – May 31  -   5 am – 7 pm, 7 days/wk. On-call 7 pm – 5 am.</a:t>
            </a:r>
          </a:p>
          <a:p>
            <a:pPr marL="0" indent="0">
              <a:buNone/>
            </a:pPr>
            <a:endParaRPr lang="en-US" b="1" dirty="0"/>
          </a:p>
          <a:p>
            <a:pPr marL="0" indent="0">
              <a:buNone/>
            </a:pPr>
            <a:r>
              <a:rPr lang="en-US" b="1" dirty="0"/>
              <a:t>Estimated Operator Hours During Construction – 22,620</a:t>
            </a:r>
          </a:p>
          <a:p>
            <a:pPr marL="0" indent="0">
              <a:buNone/>
            </a:pPr>
            <a:r>
              <a:rPr lang="en-US" dirty="0"/>
              <a:t>Est. Cost @ IBEW Rate:        $1,877,000</a:t>
            </a:r>
          </a:p>
          <a:p>
            <a:pPr marL="0" indent="0">
              <a:buNone/>
            </a:pPr>
            <a:r>
              <a:rPr lang="en-US" dirty="0"/>
              <a:t>Est. Cost @ MassDOT Rate: </a:t>
            </a:r>
            <a:r>
              <a:rPr lang="en-US" dirty="0">
                <a:solidFill>
                  <a:srgbClr val="FF0000"/>
                </a:solidFill>
              </a:rPr>
              <a:t>$</a:t>
            </a:r>
            <a:r>
              <a:rPr lang="en-US" u="sng" dirty="0">
                <a:solidFill>
                  <a:srgbClr val="FF0000"/>
                </a:solidFill>
              </a:rPr>
              <a:t>   777,000</a:t>
            </a:r>
          </a:p>
          <a:p>
            <a:pPr marL="0" indent="0">
              <a:buNone/>
            </a:pPr>
            <a:r>
              <a:rPr lang="en-US" dirty="0"/>
              <a:t>					            	  </a:t>
            </a:r>
            <a:r>
              <a:rPr lang="en-US" b="1" dirty="0">
                <a:solidFill>
                  <a:srgbClr val="FF0000"/>
                </a:solidFill>
              </a:rPr>
              <a:t>$1,100,000  </a:t>
            </a:r>
            <a:r>
              <a:rPr lang="en-US" sz="2800" dirty="0"/>
              <a:t>Additional Cost Premium</a:t>
            </a:r>
            <a:endParaRPr lang="en-US" dirty="0"/>
          </a:p>
        </p:txBody>
      </p:sp>
      <p:sp>
        <p:nvSpPr>
          <p:cNvPr id="3" name="Slide Number Placeholder 2">
            <a:extLst>
              <a:ext uri="{FF2B5EF4-FFF2-40B4-BE49-F238E27FC236}">
                <a16:creationId xmlns:a16="http://schemas.microsoft.com/office/drawing/2014/main" id="{931966C5-30F6-4DA1-A157-57397021773D}"/>
              </a:ext>
            </a:extLst>
          </p:cNvPr>
          <p:cNvSpPr>
            <a:spLocks noGrp="1"/>
          </p:cNvSpPr>
          <p:nvPr>
            <p:ph type="sldNum" sz="quarter" idx="4"/>
          </p:nvPr>
        </p:nvSpPr>
        <p:spPr/>
        <p:txBody>
          <a:bodyPr/>
          <a:lstStyle/>
          <a:p>
            <a:fld id="{87DD084B-D6CE-8549-975C-55C9DDBAB6C4}" type="slidenum">
              <a:rPr lang="en-US" smtClean="0"/>
              <a:pPr/>
              <a:t>25</a:t>
            </a:fld>
            <a:endParaRPr lang="en-US" dirty="0"/>
          </a:p>
        </p:txBody>
      </p:sp>
      <p:sp>
        <p:nvSpPr>
          <p:cNvPr id="4" name="Date Placeholder 3">
            <a:extLst>
              <a:ext uri="{FF2B5EF4-FFF2-40B4-BE49-F238E27FC236}">
                <a16:creationId xmlns:a16="http://schemas.microsoft.com/office/drawing/2014/main" id="{D64B4E2C-086D-438F-A838-BB0728693B56}"/>
              </a:ext>
            </a:extLst>
          </p:cNvPr>
          <p:cNvSpPr>
            <a:spLocks noGrp="1"/>
          </p:cNvSpPr>
          <p:nvPr>
            <p:ph type="dt" sz="half" idx="2"/>
          </p:nvPr>
        </p:nvSpPr>
        <p:spPr/>
        <p:txBody>
          <a:bodyPr/>
          <a:lstStyle/>
          <a:p>
            <a:fld id="{799BDEDE-04F5-4095-82E9-EACB58F13D5B}" type="datetime1">
              <a:rPr lang="en-US" smtClean="0"/>
              <a:t>10/25/2019</a:t>
            </a:fld>
            <a:endParaRPr lang="en-US" dirty="0"/>
          </a:p>
        </p:txBody>
      </p:sp>
      <p:sp>
        <p:nvSpPr>
          <p:cNvPr id="5" name="Title 4">
            <a:extLst>
              <a:ext uri="{FF2B5EF4-FFF2-40B4-BE49-F238E27FC236}">
                <a16:creationId xmlns:a16="http://schemas.microsoft.com/office/drawing/2014/main" id="{9F7CC650-1109-4BEB-A844-622F899299A7}"/>
              </a:ext>
            </a:extLst>
          </p:cNvPr>
          <p:cNvSpPr>
            <a:spLocks noGrp="1"/>
          </p:cNvSpPr>
          <p:nvPr>
            <p:ph type="title"/>
          </p:nvPr>
        </p:nvSpPr>
        <p:spPr/>
        <p:txBody>
          <a:bodyPr>
            <a:normAutofit fontScale="90000"/>
          </a:bodyPr>
          <a:lstStyle/>
          <a:p>
            <a:r>
              <a:rPr lang="en-US" dirty="0"/>
              <a:t>Comparative Drawbridge Operator Costs – Belden Bly Bridge Replacement Project</a:t>
            </a:r>
          </a:p>
        </p:txBody>
      </p:sp>
    </p:spTree>
    <p:extLst>
      <p:ext uri="{BB962C8B-B14F-4D97-AF65-F5344CB8AC3E}">
        <p14:creationId xmlns:p14="http://schemas.microsoft.com/office/powerpoint/2010/main" val="296751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4894B8-BBF9-4651-BAE5-6BA7142E48CD}"/>
              </a:ext>
            </a:extLst>
          </p:cNvPr>
          <p:cNvSpPr>
            <a:spLocks noGrp="1"/>
          </p:cNvSpPr>
          <p:nvPr>
            <p:ph sz="quarter" idx="13"/>
          </p:nvPr>
        </p:nvSpPr>
        <p:spPr/>
        <p:txBody>
          <a:bodyPr>
            <a:normAutofit fontScale="70000" lnSpcReduction="20000"/>
          </a:bodyPr>
          <a:lstStyle/>
          <a:p>
            <a:pPr marL="0" indent="0">
              <a:buNone/>
            </a:pPr>
            <a:endParaRPr lang="en-US" sz="3600" b="1" dirty="0"/>
          </a:p>
          <a:p>
            <a:pPr marL="0" indent="0">
              <a:buNone/>
            </a:pPr>
            <a:r>
              <a:rPr lang="en-US" sz="3600" b="1" dirty="0"/>
              <a:t>NEW BRIDGE </a:t>
            </a:r>
          </a:p>
          <a:p>
            <a:pPr marL="0" indent="0">
              <a:buNone/>
            </a:pPr>
            <a:r>
              <a:rPr lang="en-US" sz="3600" b="1" dirty="0"/>
              <a:t>Operator Requirements During Construction</a:t>
            </a:r>
            <a:r>
              <a:rPr lang="en-US" dirty="0"/>
              <a:t>	</a:t>
            </a:r>
          </a:p>
          <a:p>
            <a:r>
              <a:rPr lang="en-US" dirty="0"/>
              <a:t>Test Stage 2 (no traffic) – 90 days, Minimum 1 opening/day</a:t>
            </a:r>
          </a:p>
          <a:p>
            <a:r>
              <a:rPr lang="en-US" dirty="0"/>
              <a:t>Test Stage 3 (w/ traffic) – 9 months, Full Time</a:t>
            </a:r>
          </a:p>
          <a:p>
            <a:endParaRPr lang="en-US" dirty="0"/>
          </a:p>
          <a:p>
            <a:pPr marL="0" indent="0">
              <a:buNone/>
            </a:pPr>
            <a:r>
              <a:rPr lang="en-US" b="1" dirty="0"/>
              <a:t>Estimated Operator Hours During Construction – 6,620</a:t>
            </a:r>
          </a:p>
          <a:p>
            <a:pPr marL="0" indent="0">
              <a:buNone/>
            </a:pPr>
            <a:r>
              <a:rPr lang="en-US" dirty="0"/>
              <a:t>Est. Cost @ IBEW Rate:        $549,328</a:t>
            </a:r>
          </a:p>
          <a:p>
            <a:pPr marL="0" indent="0">
              <a:buNone/>
            </a:pPr>
            <a:r>
              <a:rPr lang="en-US" dirty="0"/>
              <a:t>Est. Cost @ MassDOT Rate: </a:t>
            </a:r>
            <a:r>
              <a:rPr lang="en-US" u="sng" dirty="0">
                <a:solidFill>
                  <a:srgbClr val="FF0000"/>
                </a:solidFill>
              </a:rPr>
              <a:t>$227,400</a:t>
            </a:r>
          </a:p>
          <a:p>
            <a:pPr marL="0" indent="0">
              <a:buNone/>
            </a:pPr>
            <a:r>
              <a:rPr lang="en-US" dirty="0"/>
              <a:t>					           		</a:t>
            </a:r>
            <a:r>
              <a:rPr lang="en-US" b="1" dirty="0">
                <a:solidFill>
                  <a:srgbClr val="FF0000"/>
                </a:solidFill>
              </a:rPr>
              <a:t>$321,928 </a:t>
            </a:r>
            <a:r>
              <a:rPr lang="en-US" sz="2800" dirty="0"/>
              <a:t>Additional Cost Premium</a:t>
            </a:r>
            <a:endParaRPr lang="en-US" sz="2800" b="1" dirty="0"/>
          </a:p>
          <a:p>
            <a:endParaRPr lang="en-US" dirty="0"/>
          </a:p>
        </p:txBody>
      </p:sp>
      <p:sp>
        <p:nvSpPr>
          <p:cNvPr id="3" name="Slide Number Placeholder 2">
            <a:extLst>
              <a:ext uri="{FF2B5EF4-FFF2-40B4-BE49-F238E27FC236}">
                <a16:creationId xmlns:a16="http://schemas.microsoft.com/office/drawing/2014/main" id="{F11046E4-69BD-4557-9964-F85B86389F65}"/>
              </a:ext>
            </a:extLst>
          </p:cNvPr>
          <p:cNvSpPr>
            <a:spLocks noGrp="1"/>
          </p:cNvSpPr>
          <p:nvPr>
            <p:ph type="sldNum" sz="quarter" idx="4"/>
          </p:nvPr>
        </p:nvSpPr>
        <p:spPr/>
        <p:txBody>
          <a:bodyPr/>
          <a:lstStyle/>
          <a:p>
            <a:fld id="{87DD084B-D6CE-8549-975C-55C9DDBAB6C4}" type="slidenum">
              <a:rPr lang="en-US" smtClean="0"/>
              <a:pPr/>
              <a:t>26</a:t>
            </a:fld>
            <a:endParaRPr lang="en-US" dirty="0"/>
          </a:p>
        </p:txBody>
      </p:sp>
      <p:sp>
        <p:nvSpPr>
          <p:cNvPr id="4" name="Date Placeholder 3">
            <a:extLst>
              <a:ext uri="{FF2B5EF4-FFF2-40B4-BE49-F238E27FC236}">
                <a16:creationId xmlns:a16="http://schemas.microsoft.com/office/drawing/2014/main" id="{2F802480-7A50-4CD6-BEE8-9360CF69F208}"/>
              </a:ext>
            </a:extLst>
          </p:cNvPr>
          <p:cNvSpPr>
            <a:spLocks noGrp="1"/>
          </p:cNvSpPr>
          <p:nvPr>
            <p:ph type="dt" sz="half" idx="2"/>
          </p:nvPr>
        </p:nvSpPr>
        <p:spPr/>
        <p:txBody>
          <a:bodyPr/>
          <a:lstStyle/>
          <a:p>
            <a:fld id="{6A00E601-9D77-4EA5-822F-CF6645A031FA}" type="datetime1">
              <a:rPr lang="en-US" smtClean="0"/>
              <a:t>10/25/2019</a:t>
            </a:fld>
            <a:endParaRPr lang="en-US" dirty="0"/>
          </a:p>
        </p:txBody>
      </p:sp>
      <p:sp>
        <p:nvSpPr>
          <p:cNvPr id="5" name="Title 4">
            <a:extLst>
              <a:ext uri="{FF2B5EF4-FFF2-40B4-BE49-F238E27FC236}">
                <a16:creationId xmlns:a16="http://schemas.microsoft.com/office/drawing/2014/main" id="{A2D34DAA-9E6D-4785-BD16-0D83ACF87CBE}"/>
              </a:ext>
            </a:extLst>
          </p:cNvPr>
          <p:cNvSpPr>
            <a:spLocks noGrp="1"/>
          </p:cNvSpPr>
          <p:nvPr>
            <p:ph type="title"/>
          </p:nvPr>
        </p:nvSpPr>
        <p:spPr/>
        <p:txBody>
          <a:bodyPr>
            <a:normAutofit fontScale="90000"/>
          </a:bodyPr>
          <a:lstStyle/>
          <a:p>
            <a:r>
              <a:rPr lang="en-US" dirty="0"/>
              <a:t>Comparative Drawbridge Operator Costs – Belden Bly Bridge Replacement Project</a:t>
            </a:r>
          </a:p>
        </p:txBody>
      </p:sp>
    </p:spTree>
    <p:extLst>
      <p:ext uri="{BB962C8B-B14F-4D97-AF65-F5344CB8AC3E}">
        <p14:creationId xmlns:p14="http://schemas.microsoft.com/office/powerpoint/2010/main" val="186014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68360-956D-4261-B85F-2EFA566917FD}"/>
              </a:ext>
            </a:extLst>
          </p:cNvPr>
          <p:cNvSpPr>
            <a:spLocks noGrp="1"/>
          </p:cNvSpPr>
          <p:nvPr>
            <p:ph sz="quarter" idx="13"/>
          </p:nvPr>
        </p:nvSpPr>
        <p:spPr/>
        <p:txBody>
          <a:bodyPr>
            <a:normAutofit fontScale="85000" lnSpcReduction="20000"/>
          </a:bodyPr>
          <a:lstStyle/>
          <a:p>
            <a:pPr marL="0" indent="0">
              <a:buNone/>
            </a:pPr>
            <a:r>
              <a:rPr lang="en-US" b="1" dirty="0"/>
              <a:t>Total Project Operator Cost</a:t>
            </a:r>
          </a:p>
          <a:p>
            <a:pPr marL="0" indent="0">
              <a:buNone/>
            </a:pPr>
            <a:endParaRPr lang="en-US" b="1" dirty="0"/>
          </a:p>
          <a:p>
            <a:pPr marL="0" indent="0">
              <a:buNone/>
            </a:pPr>
            <a:r>
              <a:rPr lang="en-US" b="1" dirty="0"/>
              <a:t>	</a:t>
            </a:r>
            <a:r>
              <a:rPr lang="en-US" dirty="0"/>
              <a:t>	   IBEW Rate:          $2,426,328</a:t>
            </a:r>
          </a:p>
          <a:p>
            <a:pPr marL="0" indent="0">
              <a:buNone/>
            </a:pPr>
            <a:r>
              <a:rPr lang="en-US" dirty="0"/>
              <a:t>             MassDOT Rate:   </a:t>
            </a:r>
            <a:r>
              <a:rPr lang="en-US" dirty="0">
                <a:solidFill>
                  <a:srgbClr val="FF0000"/>
                </a:solidFill>
              </a:rPr>
              <a:t>$1,004,400</a:t>
            </a:r>
            <a:endParaRPr lang="en-US" b="1" dirty="0">
              <a:solidFill>
                <a:srgbClr val="FF0000"/>
              </a:solidFill>
            </a:endParaRPr>
          </a:p>
          <a:p>
            <a:pPr marL="0" indent="0">
              <a:buNone/>
            </a:pPr>
            <a:endParaRPr lang="en-US" b="1" dirty="0"/>
          </a:p>
          <a:p>
            <a:pPr marL="0" indent="0">
              <a:buNone/>
            </a:pPr>
            <a:endParaRPr lang="en-US" b="1" dirty="0"/>
          </a:p>
          <a:p>
            <a:pPr marL="0" indent="0">
              <a:buNone/>
            </a:pPr>
            <a:r>
              <a:rPr lang="en-US" b="1" dirty="0"/>
              <a:t>MINIMUM TOTAL PROJECT COST PREMIUM</a:t>
            </a:r>
          </a:p>
          <a:p>
            <a:pPr marL="0" indent="0">
              <a:buNone/>
            </a:pPr>
            <a:endParaRPr lang="en-US" dirty="0"/>
          </a:p>
          <a:p>
            <a:pPr marL="0" indent="0">
              <a:buNone/>
            </a:pPr>
            <a:r>
              <a:rPr lang="en-US" dirty="0"/>
              <a:t>	Existing Temp. Bridge:     </a:t>
            </a:r>
            <a:r>
              <a:rPr lang="en-US" dirty="0">
                <a:solidFill>
                  <a:srgbClr val="FF0000"/>
                </a:solidFill>
              </a:rPr>
              <a:t>$1,100,000</a:t>
            </a:r>
          </a:p>
          <a:p>
            <a:pPr marL="0" indent="0">
              <a:buNone/>
            </a:pPr>
            <a:r>
              <a:rPr lang="en-US" dirty="0"/>
              <a:t>	New Bridge:                     </a:t>
            </a:r>
            <a:r>
              <a:rPr lang="en-US" u="sng" dirty="0">
                <a:solidFill>
                  <a:srgbClr val="FF0000"/>
                </a:solidFill>
              </a:rPr>
              <a:t>$   321,928</a:t>
            </a:r>
          </a:p>
          <a:p>
            <a:pPr marL="0" indent="0">
              <a:buNone/>
            </a:pPr>
            <a:r>
              <a:rPr lang="en-US" dirty="0"/>
              <a:t>						   	            </a:t>
            </a:r>
            <a:r>
              <a:rPr lang="en-US" b="1" dirty="0">
                <a:solidFill>
                  <a:srgbClr val="FF0000"/>
                </a:solidFill>
              </a:rPr>
              <a:t>$1,421,928</a:t>
            </a:r>
          </a:p>
          <a:p>
            <a:endParaRPr lang="en-US" dirty="0"/>
          </a:p>
        </p:txBody>
      </p:sp>
      <p:sp>
        <p:nvSpPr>
          <p:cNvPr id="3" name="Slide Number Placeholder 2">
            <a:extLst>
              <a:ext uri="{FF2B5EF4-FFF2-40B4-BE49-F238E27FC236}">
                <a16:creationId xmlns:a16="http://schemas.microsoft.com/office/drawing/2014/main" id="{2DAD312D-ABC7-4994-9B71-50F5918DDBCF}"/>
              </a:ext>
            </a:extLst>
          </p:cNvPr>
          <p:cNvSpPr>
            <a:spLocks noGrp="1"/>
          </p:cNvSpPr>
          <p:nvPr>
            <p:ph type="sldNum" sz="quarter" idx="4"/>
          </p:nvPr>
        </p:nvSpPr>
        <p:spPr/>
        <p:txBody>
          <a:bodyPr/>
          <a:lstStyle/>
          <a:p>
            <a:fld id="{87DD084B-D6CE-8549-975C-55C9DDBAB6C4}" type="slidenum">
              <a:rPr lang="en-US" smtClean="0"/>
              <a:pPr/>
              <a:t>27</a:t>
            </a:fld>
            <a:endParaRPr lang="en-US" dirty="0"/>
          </a:p>
        </p:txBody>
      </p:sp>
      <p:sp>
        <p:nvSpPr>
          <p:cNvPr id="4" name="Date Placeholder 3">
            <a:extLst>
              <a:ext uri="{FF2B5EF4-FFF2-40B4-BE49-F238E27FC236}">
                <a16:creationId xmlns:a16="http://schemas.microsoft.com/office/drawing/2014/main" id="{E7F6FBB7-7198-42A5-AE18-1D405FA4A89F}"/>
              </a:ext>
            </a:extLst>
          </p:cNvPr>
          <p:cNvSpPr>
            <a:spLocks noGrp="1"/>
          </p:cNvSpPr>
          <p:nvPr>
            <p:ph type="dt" sz="half" idx="2"/>
          </p:nvPr>
        </p:nvSpPr>
        <p:spPr/>
        <p:txBody>
          <a:bodyPr/>
          <a:lstStyle/>
          <a:p>
            <a:fld id="{B0798A0E-564B-4D79-BACA-9A71F9043A2F}" type="datetime1">
              <a:rPr lang="en-US" smtClean="0"/>
              <a:t>10/25/2019</a:t>
            </a:fld>
            <a:endParaRPr lang="en-US" dirty="0"/>
          </a:p>
        </p:txBody>
      </p:sp>
      <p:sp>
        <p:nvSpPr>
          <p:cNvPr id="5" name="Title 4">
            <a:extLst>
              <a:ext uri="{FF2B5EF4-FFF2-40B4-BE49-F238E27FC236}">
                <a16:creationId xmlns:a16="http://schemas.microsoft.com/office/drawing/2014/main" id="{29095474-7F40-4BCE-AA12-CF1836676962}"/>
              </a:ext>
            </a:extLst>
          </p:cNvPr>
          <p:cNvSpPr>
            <a:spLocks noGrp="1"/>
          </p:cNvSpPr>
          <p:nvPr>
            <p:ph type="title"/>
          </p:nvPr>
        </p:nvSpPr>
        <p:spPr/>
        <p:txBody>
          <a:bodyPr>
            <a:normAutofit fontScale="90000"/>
          </a:bodyPr>
          <a:lstStyle/>
          <a:p>
            <a:r>
              <a:rPr lang="en-US" dirty="0"/>
              <a:t>Comparative Drawbridge Operator Costs – Belden Bly Bridge Replacement Project</a:t>
            </a:r>
          </a:p>
        </p:txBody>
      </p:sp>
    </p:spTree>
    <p:extLst>
      <p:ext uri="{BB962C8B-B14F-4D97-AF65-F5344CB8AC3E}">
        <p14:creationId xmlns:p14="http://schemas.microsoft.com/office/powerpoint/2010/main" val="85837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8E1F8-FCF9-4DDA-85EF-5A7584B6DD83}"/>
              </a:ext>
            </a:extLst>
          </p:cNvPr>
          <p:cNvSpPr>
            <a:spLocks noGrp="1"/>
          </p:cNvSpPr>
          <p:nvPr>
            <p:ph sz="quarter" idx="13"/>
          </p:nvPr>
        </p:nvSpPr>
        <p:spPr/>
        <p:txBody>
          <a:bodyPr>
            <a:noAutofit/>
          </a:bodyPr>
          <a:lstStyle/>
          <a:p>
            <a:r>
              <a:rPr lang="en-US" sz="1400" dirty="0"/>
              <a:t>The premium costs of a drawbridge operator (during construction) at the rate established by Electricians Local 103 (in Districts 4 and 6 contracts), and at the rate established by Electricians Local 223 (in District 5 contracts), are not justified. </a:t>
            </a:r>
          </a:p>
          <a:p>
            <a:r>
              <a:rPr lang="en-US" sz="1400" dirty="0"/>
              <a:t>Drawbridge Operators are performing the duties of a drawbridge operator, not the duties of electricians. </a:t>
            </a:r>
          </a:p>
          <a:p>
            <a:r>
              <a:rPr lang="en-US" sz="1400" dirty="0"/>
              <a:t>The duties of a Drawbridge Operator on MassDOT drawbridges are always the same, whether they are performed outside of construction activity or during construction activity. </a:t>
            </a:r>
          </a:p>
          <a:p>
            <a:r>
              <a:rPr lang="en-US" sz="1400" dirty="0"/>
              <a:t>The duties of a Drawbridge Operator do not change when tradespersons are working on a bridge.</a:t>
            </a:r>
          </a:p>
          <a:p>
            <a:pPr lvl="1"/>
            <a:r>
              <a:rPr lang="en-US" sz="1400" dirty="0"/>
              <a:t>As an example, a drawbridge operator’s pay rate would go from under $20.00 per hour to over $80.00 per hour when a tradespersons crew has been mobilized to patch a pot hole on the bridge. Although the hourly pay rate increases by approximately $60.00, the drawbridge operator’s duties remain the same. </a:t>
            </a:r>
          </a:p>
          <a:p>
            <a:r>
              <a:rPr lang="en-US" sz="1400" dirty="0"/>
              <a:t>The drawbridge operators are trained and qualified to communicate through marine radios and public address systems with maritime traffic, pedestrians and tradesmen working on bridges. This communication is a critical part of the training and qualifications for these drawbridge operators.</a:t>
            </a:r>
          </a:p>
          <a:p>
            <a:r>
              <a:rPr lang="en-US" sz="1400" dirty="0"/>
              <a:t>The cost premium of paying a Drawbridge Operator the prevailing wage rate of an electrician is not required, and cannot be justified as an appropriate expenditure of tax dollars. </a:t>
            </a:r>
          </a:p>
          <a:p>
            <a:r>
              <a:rPr lang="en-US" sz="1400" dirty="0"/>
              <a:t>The prevailing wage rate for Drawbridge Operators should be based on the duties of trained qualified drawbridge operators, not electricians.</a:t>
            </a:r>
          </a:p>
        </p:txBody>
      </p:sp>
      <p:sp>
        <p:nvSpPr>
          <p:cNvPr id="3" name="Slide Number Placeholder 2">
            <a:extLst>
              <a:ext uri="{FF2B5EF4-FFF2-40B4-BE49-F238E27FC236}">
                <a16:creationId xmlns:a16="http://schemas.microsoft.com/office/drawing/2014/main" id="{A5F1C107-56BA-4D0F-8331-CC008BD40D2D}"/>
              </a:ext>
            </a:extLst>
          </p:cNvPr>
          <p:cNvSpPr>
            <a:spLocks noGrp="1"/>
          </p:cNvSpPr>
          <p:nvPr>
            <p:ph type="sldNum" sz="quarter" idx="4"/>
          </p:nvPr>
        </p:nvSpPr>
        <p:spPr/>
        <p:txBody>
          <a:bodyPr/>
          <a:lstStyle/>
          <a:p>
            <a:fld id="{87DD084B-D6CE-8549-975C-55C9DDBAB6C4}" type="slidenum">
              <a:rPr lang="en-US" smtClean="0"/>
              <a:pPr/>
              <a:t>28</a:t>
            </a:fld>
            <a:endParaRPr lang="en-US" dirty="0"/>
          </a:p>
        </p:txBody>
      </p:sp>
      <p:sp>
        <p:nvSpPr>
          <p:cNvPr id="4" name="Date Placeholder 3">
            <a:extLst>
              <a:ext uri="{FF2B5EF4-FFF2-40B4-BE49-F238E27FC236}">
                <a16:creationId xmlns:a16="http://schemas.microsoft.com/office/drawing/2014/main" id="{CC39AF79-A65F-45AF-9E9D-30F0E33BCC17}"/>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D2B1F17D-FE0D-440A-AF73-B38D4027BB8B}"/>
              </a:ext>
            </a:extLst>
          </p:cNvPr>
          <p:cNvSpPr>
            <a:spLocks noGrp="1"/>
          </p:cNvSpPr>
          <p:nvPr>
            <p:ph type="title"/>
          </p:nvPr>
        </p:nvSpPr>
        <p:spPr/>
        <p:txBody>
          <a:bodyPr/>
          <a:lstStyle/>
          <a:p>
            <a:r>
              <a:rPr lang="en-US" b="1" dirty="0"/>
              <a:t>MassDOT’s Position</a:t>
            </a:r>
          </a:p>
        </p:txBody>
      </p:sp>
    </p:spTree>
    <p:extLst>
      <p:ext uri="{BB962C8B-B14F-4D97-AF65-F5344CB8AC3E}">
        <p14:creationId xmlns:p14="http://schemas.microsoft.com/office/powerpoint/2010/main" val="54914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68CD4F-C7FD-4FCD-8FF8-E538AF01470F}"/>
              </a:ext>
            </a:extLst>
          </p:cNvPr>
          <p:cNvSpPr>
            <a:spLocks noGrp="1"/>
          </p:cNvSpPr>
          <p:nvPr>
            <p:ph sz="quarter" idx="13"/>
          </p:nvPr>
        </p:nvSpPr>
        <p:spPr/>
        <p:txBody>
          <a:bodyPr>
            <a:normAutofit fontScale="62500" lnSpcReduction="20000"/>
          </a:bodyPr>
          <a:lstStyle/>
          <a:p>
            <a:r>
              <a:rPr lang="en-US" dirty="0"/>
              <a:t>MassDOT is requesting a reduction of the prevailing wage rate of the Drawbridge Operator (Construction) classification, to rates consistent with rates paid to MassDOT Bridge Operator I and Bridge Operator II employees, which were established by a collective bargaining agreement</a:t>
            </a:r>
            <a:r>
              <a:rPr lang="en-US" strike="sngStrike" dirty="0"/>
              <a:t>, </a:t>
            </a:r>
            <a:r>
              <a:rPr lang="en-US" strike="sngStrike" dirty="0">
                <a:solidFill>
                  <a:srgbClr val="FF0000"/>
                </a:solidFill>
              </a:rPr>
              <a:t>and consistent with rates paid by MassDOT contractors for drawbridge operation performed outside of construction activity</a:t>
            </a:r>
            <a:r>
              <a:rPr lang="en-US" dirty="0">
                <a:solidFill>
                  <a:srgbClr val="FF0000"/>
                </a:solidFill>
              </a:rPr>
              <a:t>.</a:t>
            </a:r>
          </a:p>
          <a:p>
            <a:r>
              <a:rPr lang="en-US" dirty="0"/>
              <a:t>The Drawbridge Operator classification and prevailing wage rate should not be the rate paid to electricians, as established by Electricians Local 103 or Electricians Local 223. </a:t>
            </a:r>
          </a:p>
          <a:p>
            <a:r>
              <a:rPr lang="en-US" dirty="0"/>
              <a:t>The job requirements, training, education and skill level of drawbridge operators are not consistent with that of the members of Electricians Local 103, nor are the skills of licensed electricians needed for the operation of drawbridges in the Commonwealth.</a:t>
            </a:r>
          </a:p>
        </p:txBody>
      </p:sp>
      <p:sp>
        <p:nvSpPr>
          <p:cNvPr id="3" name="Slide Number Placeholder 2">
            <a:extLst>
              <a:ext uri="{FF2B5EF4-FFF2-40B4-BE49-F238E27FC236}">
                <a16:creationId xmlns:a16="http://schemas.microsoft.com/office/drawing/2014/main" id="{713D9EC9-77D4-4A7F-AE90-7AFAF1D5B328}"/>
              </a:ext>
            </a:extLst>
          </p:cNvPr>
          <p:cNvSpPr>
            <a:spLocks noGrp="1"/>
          </p:cNvSpPr>
          <p:nvPr>
            <p:ph type="sldNum" sz="quarter" idx="4"/>
          </p:nvPr>
        </p:nvSpPr>
        <p:spPr/>
        <p:txBody>
          <a:bodyPr/>
          <a:lstStyle/>
          <a:p>
            <a:fld id="{87DD084B-D6CE-8549-975C-55C9DDBAB6C4}" type="slidenum">
              <a:rPr lang="en-US" smtClean="0"/>
              <a:pPr/>
              <a:t>29</a:t>
            </a:fld>
            <a:endParaRPr lang="en-US" dirty="0"/>
          </a:p>
        </p:txBody>
      </p:sp>
      <p:sp>
        <p:nvSpPr>
          <p:cNvPr id="4" name="Date Placeholder 3">
            <a:extLst>
              <a:ext uri="{FF2B5EF4-FFF2-40B4-BE49-F238E27FC236}">
                <a16:creationId xmlns:a16="http://schemas.microsoft.com/office/drawing/2014/main" id="{B399E369-530A-4197-A5F6-4A7718033AEE}"/>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AA45021F-DEB1-4C41-BF95-8E77F2FB8D4B}"/>
              </a:ext>
            </a:extLst>
          </p:cNvPr>
          <p:cNvSpPr>
            <a:spLocks noGrp="1"/>
          </p:cNvSpPr>
          <p:nvPr>
            <p:ph type="title"/>
          </p:nvPr>
        </p:nvSpPr>
        <p:spPr/>
        <p:txBody>
          <a:bodyPr/>
          <a:lstStyle/>
          <a:p>
            <a:r>
              <a:rPr lang="en-US" b="1" dirty="0"/>
              <a:t>Summary</a:t>
            </a:r>
          </a:p>
        </p:txBody>
      </p:sp>
    </p:spTree>
    <p:extLst>
      <p:ext uri="{BB962C8B-B14F-4D97-AF65-F5344CB8AC3E}">
        <p14:creationId xmlns:p14="http://schemas.microsoft.com/office/powerpoint/2010/main" val="94583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A96445-8729-4222-B15C-EE79F8429ED2}"/>
              </a:ext>
            </a:extLst>
          </p:cNvPr>
          <p:cNvSpPr>
            <a:spLocks noGrp="1"/>
          </p:cNvSpPr>
          <p:nvPr>
            <p:ph sz="quarter" idx="13"/>
          </p:nvPr>
        </p:nvSpPr>
        <p:spPr/>
        <p:txBody>
          <a:bodyPr/>
          <a:lstStyle/>
          <a:p>
            <a:r>
              <a:rPr lang="en-US" dirty="0"/>
              <a:t>Dictionary.com defines a drawbridge as: a bridge of which the whole or a section may be drawn up, let down, or drawn aside, to prevent access or to leave a passage open for boats, barges, etc.</a:t>
            </a:r>
          </a:p>
          <a:p>
            <a:r>
              <a:rPr lang="en-US" dirty="0"/>
              <a:t>Drawbridges are also known as movable bridges.</a:t>
            </a:r>
          </a:p>
          <a:p>
            <a:endParaRPr lang="en-US" dirty="0"/>
          </a:p>
        </p:txBody>
      </p:sp>
      <p:sp>
        <p:nvSpPr>
          <p:cNvPr id="3" name="Slide Number Placeholder 2">
            <a:extLst>
              <a:ext uri="{FF2B5EF4-FFF2-40B4-BE49-F238E27FC236}">
                <a16:creationId xmlns:a16="http://schemas.microsoft.com/office/drawing/2014/main" id="{222DF8A8-5D06-4319-992B-56C74D2B3F63}"/>
              </a:ext>
            </a:extLst>
          </p:cNvPr>
          <p:cNvSpPr>
            <a:spLocks noGrp="1"/>
          </p:cNvSpPr>
          <p:nvPr>
            <p:ph type="sldNum" sz="quarter" idx="4"/>
          </p:nvPr>
        </p:nvSpPr>
        <p:spPr/>
        <p:txBody>
          <a:bodyPr/>
          <a:lstStyle/>
          <a:p>
            <a:fld id="{87DD084B-D6CE-8549-975C-55C9DDBAB6C4}" type="slidenum">
              <a:rPr lang="en-US" smtClean="0"/>
              <a:pPr/>
              <a:t>3</a:t>
            </a:fld>
            <a:endParaRPr lang="en-US" dirty="0"/>
          </a:p>
        </p:txBody>
      </p:sp>
      <p:sp>
        <p:nvSpPr>
          <p:cNvPr id="4" name="Date Placeholder 3">
            <a:extLst>
              <a:ext uri="{FF2B5EF4-FFF2-40B4-BE49-F238E27FC236}">
                <a16:creationId xmlns:a16="http://schemas.microsoft.com/office/drawing/2014/main" id="{0E88EE75-FC0B-4DAE-A70D-C9994DB70B3B}"/>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5FB06FDF-08EC-454C-84AF-E460784C1039}"/>
              </a:ext>
            </a:extLst>
          </p:cNvPr>
          <p:cNvSpPr>
            <a:spLocks noGrp="1"/>
          </p:cNvSpPr>
          <p:nvPr>
            <p:ph type="title"/>
          </p:nvPr>
        </p:nvSpPr>
        <p:spPr/>
        <p:txBody>
          <a:bodyPr/>
          <a:lstStyle/>
          <a:p>
            <a:r>
              <a:rPr lang="en-US" b="1" dirty="0"/>
              <a:t>What is a Drawbridge?</a:t>
            </a:r>
          </a:p>
        </p:txBody>
      </p:sp>
    </p:spTree>
    <p:extLst>
      <p:ext uri="{BB962C8B-B14F-4D97-AF65-F5344CB8AC3E}">
        <p14:creationId xmlns:p14="http://schemas.microsoft.com/office/powerpoint/2010/main" val="2844356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A3EDD-15ED-4D73-96A1-0754431D8CEB}"/>
              </a:ext>
            </a:extLst>
          </p:cNvPr>
          <p:cNvSpPr>
            <a:spLocks noGrp="1"/>
          </p:cNvSpPr>
          <p:nvPr>
            <p:ph sz="quarter" idx="13"/>
          </p:nvPr>
        </p:nvSpPr>
        <p:spPr/>
        <p:txBody>
          <a:bodyPr>
            <a:normAutofit fontScale="32500" lnSpcReduction="20000"/>
          </a:bodyPr>
          <a:lstStyle/>
          <a:p>
            <a:r>
              <a:rPr lang="en-US" sz="5000" dirty="0"/>
              <a:t>Establishing a prevailing wage rate for Drawbridge Operators (Construction) based on the duties of trained, qualified drawbridge operators (and not electricians), consistent with rates paid to MassDOT Bridge Operator I and Bridge Operator II employees, which were established by a collective bargaining agreement </a:t>
            </a:r>
            <a:r>
              <a:rPr lang="en-US" sz="5000" strike="sngStrike" dirty="0">
                <a:solidFill>
                  <a:srgbClr val="FF0000"/>
                </a:solidFill>
              </a:rPr>
              <a:t>and are consistent with the rates paid by MassDOT contractors for drawbridge operation performed outside of construction activity</a:t>
            </a:r>
            <a:r>
              <a:rPr lang="en-US" sz="5000" dirty="0"/>
              <a:t>, would:</a:t>
            </a:r>
          </a:p>
          <a:p>
            <a:pPr marL="457200" lvl="1" indent="0">
              <a:buNone/>
            </a:pPr>
            <a:endParaRPr lang="en-US" dirty="0"/>
          </a:p>
          <a:p>
            <a:pPr marL="457200" lvl="1" indent="0">
              <a:buNone/>
            </a:pPr>
            <a:r>
              <a:rPr lang="en-US" sz="4300" dirty="0"/>
              <a:t>(1) Ensure that qualified drawbridge operators receive a fair and equitable rate of pay;  </a:t>
            </a:r>
          </a:p>
          <a:p>
            <a:pPr marL="457200" lvl="1" indent="0">
              <a:buNone/>
            </a:pPr>
            <a:r>
              <a:rPr lang="en-US" sz="4300" dirty="0">
                <a:solidFill>
                  <a:srgbClr val="FF0000"/>
                </a:solidFill>
              </a:rPr>
              <a:t>(2) Ensure that qualified drawbridge operators are no longer replaced by electricians during construction activity; </a:t>
            </a:r>
          </a:p>
          <a:p>
            <a:pPr marL="457200" lvl="1" indent="0">
              <a:buNone/>
            </a:pPr>
            <a:r>
              <a:rPr lang="en-US" sz="4300" dirty="0"/>
              <a:t>(</a:t>
            </a:r>
            <a:r>
              <a:rPr lang="en-US" sz="4300" dirty="0">
                <a:solidFill>
                  <a:srgbClr val="FF0000"/>
                </a:solidFill>
              </a:rPr>
              <a:t>3</a:t>
            </a:r>
            <a:r>
              <a:rPr lang="en-US" sz="4300" dirty="0"/>
              <a:t>) Eliminate the premium costs for drawbridge operation during construction that MassDOT is currently paying; and </a:t>
            </a:r>
          </a:p>
          <a:p>
            <a:pPr marL="457200" lvl="1" indent="0">
              <a:buNone/>
            </a:pPr>
            <a:r>
              <a:rPr lang="en-US" sz="4300" dirty="0"/>
              <a:t>(</a:t>
            </a:r>
            <a:r>
              <a:rPr lang="en-US" sz="4300" dirty="0">
                <a:solidFill>
                  <a:srgbClr val="FF0000"/>
                </a:solidFill>
              </a:rPr>
              <a:t>4</a:t>
            </a:r>
            <a:r>
              <a:rPr lang="en-US" sz="4300" dirty="0"/>
              <a:t>) Save millions in taxpayer dollars going forward.</a:t>
            </a:r>
          </a:p>
          <a:p>
            <a:pPr marL="457200" lvl="1" indent="0">
              <a:buNone/>
            </a:pPr>
            <a:endParaRPr lang="en-US" dirty="0"/>
          </a:p>
          <a:p>
            <a:r>
              <a:rPr lang="en-US" sz="4900" dirty="0"/>
              <a:t>Reducing the prevailing wage rate of a Drawbridge Operator (Construction) to a rate that is consistent with the rate paid to </a:t>
            </a:r>
            <a:r>
              <a:rPr lang="en-US" sz="4900" dirty="0">
                <a:solidFill>
                  <a:srgbClr val="FF0000"/>
                </a:solidFill>
              </a:rPr>
              <a:t>MassDOT Bridge Operator I and Bridge Operator II employees</a:t>
            </a:r>
            <a:r>
              <a:rPr lang="en-US" sz="4900" dirty="0"/>
              <a:t> </a:t>
            </a:r>
            <a:r>
              <a:rPr lang="en-US" sz="4900" strike="sngStrike" dirty="0">
                <a:solidFill>
                  <a:srgbClr val="FF0000"/>
                </a:solidFill>
              </a:rPr>
              <a:t>drawbridge operators outside of construction, as described above</a:t>
            </a:r>
            <a:r>
              <a:rPr lang="en-US" sz="4900" dirty="0"/>
              <a:t>, will simplify pricing decisions for bidders on MassDOT drawbridge operation and maintenance contracts, which require drawbridge operation both during construction, as well as outside of construction, and likely lead to lower bid prices on MassDOT these contracts.</a:t>
            </a:r>
          </a:p>
          <a:p>
            <a:pPr marL="0" indent="0">
              <a:buNone/>
            </a:pPr>
            <a:endParaRPr lang="en-US" sz="3400" dirty="0"/>
          </a:p>
          <a:p>
            <a:r>
              <a:rPr lang="en-US" sz="4900" dirty="0"/>
              <a:t>Thank you for your consideration.</a:t>
            </a:r>
          </a:p>
        </p:txBody>
      </p:sp>
      <p:sp>
        <p:nvSpPr>
          <p:cNvPr id="3" name="Slide Number Placeholder 2">
            <a:extLst>
              <a:ext uri="{FF2B5EF4-FFF2-40B4-BE49-F238E27FC236}">
                <a16:creationId xmlns:a16="http://schemas.microsoft.com/office/drawing/2014/main" id="{355E963F-3CA9-4B79-B229-543970A1150B}"/>
              </a:ext>
            </a:extLst>
          </p:cNvPr>
          <p:cNvSpPr>
            <a:spLocks noGrp="1"/>
          </p:cNvSpPr>
          <p:nvPr>
            <p:ph type="sldNum" sz="quarter" idx="4"/>
          </p:nvPr>
        </p:nvSpPr>
        <p:spPr/>
        <p:txBody>
          <a:bodyPr/>
          <a:lstStyle/>
          <a:p>
            <a:fld id="{87DD084B-D6CE-8549-975C-55C9DDBAB6C4}" type="slidenum">
              <a:rPr lang="en-US" smtClean="0"/>
              <a:pPr/>
              <a:t>30</a:t>
            </a:fld>
            <a:endParaRPr lang="en-US" dirty="0"/>
          </a:p>
        </p:txBody>
      </p:sp>
      <p:sp>
        <p:nvSpPr>
          <p:cNvPr id="4" name="Date Placeholder 3">
            <a:extLst>
              <a:ext uri="{FF2B5EF4-FFF2-40B4-BE49-F238E27FC236}">
                <a16:creationId xmlns:a16="http://schemas.microsoft.com/office/drawing/2014/main" id="{A9FFFD57-7178-44B0-A34A-1C565FDFBB91}"/>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B8F1C349-8C5A-4F3A-B4F1-F39DB9111C58}"/>
              </a:ext>
            </a:extLst>
          </p:cNvPr>
          <p:cNvSpPr>
            <a:spLocks noGrp="1"/>
          </p:cNvSpPr>
          <p:nvPr>
            <p:ph type="title"/>
          </p:nvPr>
        </p:nvSpPr>
        <p:spPr>
          <a:xfrm>
            <a:off x="457200" y="807868"/>
            <a:ext cx="8229600" cy="776850"/>
          </a:xfrm>
        </p:spPr>
        <p:txBody>
          <a:bodyPr>
            <a:normAutofit fontScale="90000"/>
          </a:bodyPr>
          <a:lstStyle/>
          <a:p>
            <a:r>
              <a:rPr lang="en-US" b="1" dirty="0"/>
              <a:t>Benefits of Proposed Implementation</a:t>
            </a:r>
            <a:endParaRPr lang="en-US" dirty="0"/>
          </a:p>
        </p:txBody>
      </p:sp>
    </p:spTree>
    <p:extLst>
      <p:ext uri="{BB962C8B-B14F-4D97-AF65-F5344CB8AC3E}">
        <p14:creationId xmlns:p14="http://schemas.microsoft.com/office/powerpoint/2010/main" val="369620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0BE37-0667-4515-9FC6-C726FC9F4BD5}"/>
              </a:ext>
            </a:extLst>
          </p:cNvPr>
          <p:cNvSpPr>
            <a:spLocks noGrp="1"/>
          </p:cNvSpPr>
          <p:nvPr>
            <p:ph sz="quarter" idx="13"/>
          </p:nvPr>
        </p:nvSpPr>
        <p:spPr/>
        <p:txBody>
          <a:bodyPr>
            <a:normAutofit lnSpcReduction="10000"/>
          </a:bodyPr>
          <a:lstStyle/>
          <a:p>
            <a:r>
              <a:rPr lang="en-US" u="sng" dirty="0"/>
              <a:t>Bascule</a:t>
            </a:r>
            <a:r>
              <a:rPr lang="en-US" dirty="0"/>
              <a:t> – operates by rotating a leaf (or leaves) from the horizontal position to a point that is nearly vertical. </a:t>
            </a:r>
          </a:p>
          <a:p>
            <a:r>
              <a:rPr lang="en-US" u="sng" dirty="0"/>
              <a:t>Swing</a:t>
            </a:r>
            <a:r>
              <a:rPr lang="en-US" dirty="0"/>
              <a:t> – operates by rotating the movable span so that it is aligned with the channel.</a:t>
            </a:r>
          </a:p>
          <a:p>
            <a:r>
              <a:rPr lang="en-US" u="sng" dirty="0"/>
              <a:t>Vertical Lift </a:t>
            </a:r>
            <a:r>
              <a:rPr lang="en-US" dirty="0"/>
              <a:t>– operates by raising the span to allow passage of marine traffic</a:t>
            </a:r>
          </a:p>
          <a:p>
            <a:r>
              <a:rPr lang="en-US" dirty="0"/>
              <a:t>There are multiple subtypes of each.</a:t>
            </a:r>
          </a:p>
        </p:txBody>
      </p:sp>
      <p:sp>
        <p:nvSpPr>
          <p:cNvPr id="3" name="Slide Number Placeholder 2">
            <a:extLst>
              <a:ext uri="{FF2B5EF4-FFF2-40B4-BE49-F238E27FC236}">
                <a16:creationId xmlns:a16="http://schemas.microsoft.com/office/drawing/2014/main" id="{6127EA8D-90E6-48AA-89CD-77162EF332D1}"/>
              </a:ext>
            </a:extLst>
          </p:cNvPr>
          <p:cNvSpPr>
            <a:spLocks noGrp="1"/>
          </p:cNvSpPr>
          <p:nvPr>
            <p:ph type="sldNum" sz="quarter" idx="4"/>
          </p:nvPr>
        </p:nvSpPr>
        <p:spPr/>
        <p:txBody>
          <a:bodyPr/>
          <a:lstStyle/>
          <a:p>
            <a:fld id="{87DD084B-D6CE-8549-975C-55C9DDBAB6C4}" type="slidenum">
              <a:rPr lang="en-US" smtClean="0"/>
              <a:pPr/>
              <a:t>4</a:t>
            </a:fld>
            <a:endParaRPr lang="en-US" dirty="0"/>
          </a:p>
        </p:txBody>
      </p:sp>
      <p:sp>
        <p:nvSpPr>
          <p:cNvPr id="4" name="Date Placeholder 3">
            <a:extLst>
              <a:ext uri="{FF2B5EF4-FFF2-40B4-BE49-F238E27FC236}">
                <a16:creationId xmlns:a16="http://schemas.microsoft.com/office/drawing/2014/main" id="{18146CD0-DD79-4FD5-B62B-ACA2514230F6}"/>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26BEC3AE-3127-43F9-AA54-9181240040D9}"/>
              </a:ext>
            </a:extLst>
          </p:cNvPr>
          <p:cNvSpPr>
            <a:spLocks noGrp="1"/>
          </p:cNvSpPr>
          <p:nvPr>
            <p:ph type="title"/>
          </p:nvPr>
        </p:nvSpPr>
        <p:spPr/>
        <p:txBody>
          <a:bodyPr/>
          <a:lstStyle/>
          <a:p>
            <a:r>
              <a:rPr lang="en-US" b="1" dirty="0"/>
              <a:t>3 Types of Drawbridges</a:t>
            </a:r>
          </a:p>
        </p:txBody>
      </p:sp>
    </p:spTree>
    <p:extLst>
      <p:ext uri="{BB962C8B-B14F-4D97-AF65-F5344CB8AC3E}">
        <p14:creationId xmlns:p14="http://schemas.microsoft.com/office/powerpoint/2010/main" val="443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3D908-A34E-4834-90C7-78F28FF30C6D}"/>
              </a:ext>
            </a:extLst>
          </p:cNvPr>
          <p:cNvSpPr>
            <a:spLocks noGrp="1"/>
          </p:cNvSpPr>
          <p:nvPr>
            <p:ph sz="quarter" idx="13"/>
          </p:nvPr>
        </p:nvSpPr>
        <p:spPr/>
        <p:txBody>
          <a:bodyPr>
            <a:normAutofit fontScale="92500" lnSpcReduction="20000"/>
          </a:bodyPr>
          <a:lstStyle/>
          <a:p>
            <a:r>
              <a:rPr lang="en-US" dirty="0"/>
              <a:t>MassDOT Highway Division has </a:t>
            </a:r>
            <a:r>
              <a:rPr lang="en-US" sz="3100" dirty="0"/>
              <a:t>a total of nineteen drawbridges, which are located in Highway Division </a:t>
            </a:r>
            <a:r>
              <a:rPr lang="en-US" dirty="0"/>
              <a:t>Districts 4, 5 and 6</a:t>
            </a:r>
          </a:p>
          <a:p>
            <a:r>
              <a:rPr lang="en-US" dirty="0"/>
              <a:t>Types</a:t>
            </a:r>
          </a:p>
          <a:p>
            <a:pPr lvl="1"/>
            <a:r>
              <a:rPr lang="en-US" sz="3100" dirty="0"/>
              <a:t>12 Bascule Bridges</a:t>
            </a:r>
          </a:p>
          <a:p>
            <a:pPr lvl="1"/>
            <a:r>
              <a:rPr lang="en-US" sz="3100" dirty="0"/>
              <a:t>5 Swing Bridges</a:t>
            </a:r>
          </a:p>
          <a:p>
            <a:pPr lvl="1"/>
            <a:r>
              <a:rPr lang="en-US" sz="3100" dirty="0"/>
              <a:t>2 Vertical Lift Bridges</a:t>
            </a:r>
          </a:p>
          <a:p>
            <a:r>
              <a:rPr lang="en-US" sz="3100" dirty="0"/>
              <a:t>Numbers per District</a:t>
            </a:r>
          </a:p>
          <a:p>
            <a:pPr lvl="1"/>
            <a:r>
              <a:rPr lang="en-US" dirty="0"/>
              <a:t>10 in District 4</a:t>
            </a:r>
          </a:p>
          <a:p>
            <a:pPr lvl="1"/>
            <a:r>
              <a:rPr lang="en-US" dirty="0"/>
              <a:t>4 in District 5</a:t>
            </a:r>
          </a:p>
          <a:p>
            <a:pPr lvl="1"/>
            <a:r>
              <a:rPr lang="en-US" dirty="0"/>
              <a:t>5 in District 6 (3 transferred from DCR in 2009)</a:t>
            </a:r>
          </a:p>
          <a:p>
            <a:endParaRPr lang="en-US" dirty="0"/>
          </a:p>
        </p:txBody>
      </p:sp>
      <p:sp>
        <p:nvSpPr>
          <p:cNvPr id="3" name="Slide Number Placeholder 2">
            <a:extLst>
              <a:ext uri="{FF2B5EF4-FFF2-40B4-BE49-F238E27FC236}">
                <a16:creationId xmlns:a16="http://schemas.microsoft.com/office/drawing/2014/main" id="{ADD543E3-B4B4-4659-A524-8E02B118AE30}"/>
              </a:ext>
            </a:extLst>
          </p:cNvPr>
          <p:cNvSpPr>
            <a:spLocks noGrp="1"/>
          </p:cNvSpPr>
          <p:nvPr>
            <p:ph type="sldNum" sz="quarter" idx="4"/>
          </p:nvPr>
        </p:nvSpPr>
        <p:spPr/>
        <p:txBody>
          <a:bodyPr/>
          <a:lstStyle/>
          <a:p>
            <a:fld id="{87DD084B-D6CE-8549-975C-55C9DDBAB6C4}" type="slidenum">
              <a:rPr lang="en-US" smtClean="0"/>
              <a:pPr/>
              <a:t>5</a:t>
            </a:fld>
            <a:endParaRPr lang="en-US" dirty="0"/>
          </a:p>
        </p:txBody>
      </p:sp>
      <p:sp>
        <p:nvSpPr>
          <p:cNvPr id="4" name="Date Placeholder 3">
            <a:extLst>
              <a:ext uri="{FF2B5EF4-FFF2-40B4-BE49-F238E27FC236}">
                <a16:creationId xmlns:a16="http://schemas.microsoft.com/office/drawing/2014/main" id="{802BA096-4553-4A6D-8679-68FE3CD548C8}"/>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BD91E33B-B6E1-4E37-A05C-DB24BEE33E93}"/>
              </a:ext>
            </a:extLst>
          </p:cNvPr>
          <p:cNvSpPr>
            <a:spLocks noGrp="1"/>
          </p:cNvSpPr>
          <p:nvPr>
            <p:ph type="title"/>
          </p:nvPr>
        </p:nvSpPr>
        <p:spPr/>
        <p:txBody>
          <a:bodyPr/>
          <a:lstStyle/>
          <a:p>
            <a:r>
              <a:rPr lang="en-US" b="1" dirty="0"/>
              <a:t>MassDOT Drawbridges</a:t>
            </a:r>
          </a:p>
        </p:txBody>
      </p:sp>
    </p:spTree>
    <p:extLst>
      <p:ext uri="{BB962C8B-B14F-4D97-AF65-F5344CB8AC3E}">
        <p14:creationId xmlns:p14="http://schemas.microsoft.com/office/powerpoint/2010/main" val="73667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5BB86F-F880-416C-9FDA-AA109CA6ED90}"/>
              </a:ext>
            </a:extLst>
          </p:cNvPr>
          <p:cNvSpPr>
            <a:spLocks noGrp="1"/>
          </p:cNvSpPr>
          <p:nvPr>
            <p:ph sz="quarter" idx="13"/>
          </p:nvPr>
        </p:nvSpPr>
        <p:spPr>
          <a:xfrm>
            <a:off x="457200" y="1908698"/>
            <a:ext cx="7886979" cy="4447651"/>
          </a:xfrm>
        </p:spPr>
        <p:txBody>
          <a:bodyPr>
            <a:normAutofit fontScale="85000" lnSpcReduction="10000"/>
          </a:bodyPr>
          <a:lstStyle/>
          <a:p>
            <a:r>
              <a:rPr lang="en-US" sz="2000" dirty="0"/>
              <a:t>Prior to 1992, all drawbridges of the Massachusetts Highway Department (“MassHighway”), a predecessor of the MassDOT Highway Division, were operated by in-house drawbridge operators.</a:t>
            </a:r>
          </a:p>
          <a:p>
            <a:r>
              <a:rPr lang="en-US" sz="2000" dirty="0"/>
              <a:t>In 1992 MassHighway eliminated many, but not all, in-house drawbridge operator positions.</a:t>
            </a:r>
          </a:p>
          <a:p>
            <a:r>
              <a:rPr lang="en-US" sz="2000" dirty="0"/>
              <a:t>In 1992/1993, MassHighway contracted for drawbridge operator services for the first time, as part of Contract # 93162 - </a:t>
            </a:r>
            <a:r>
              <a:rPr lang="en-US" sz="2000" i="1" dirty="0"/>
              <a:t>Maintenance of State Highways in Essex County</a:t>
            </a:r>
            <a:r>
              <a:rPr lang="en-US" sz="2000" dirty="0"/>
              <a:t>. </a:t>
            </a:r>
          </a:p>
          <a:p>
            <a:r>
              <a:rPr lang="en-US" sz="2000" dirty="0"/>
              <a:t>In 1994, MassHighway began expanding the geographic scope of its contracts that require drawbridge operation. </a:t>
            </a:r>
          </a:p>
          <a:p>
            <a:r>
              <a:rPr lang="en-US" sz="2000" dirty="0"/>
              <a:t>Since 2009, when MassDOT was created, Highway Divisions 4, 5 and 6 </a:t>
            </a:r>
            <a:r>
              <a:rPr lang="en-US" sz="2000" dirty="0">
                <a:solidFill>
                  <a:srgbClr val="FF0000"/>
                </a:solidFill>
              </a:rPr>
              <a:t>have</a:t>
            </a:r>
            <a:r>
              <a:rPr lang="en-US" sz="2000" dirty="0"/>
              <a:t> procure</a:t>
            </a:r>
            <a:r>
              <a:rPr lang="en-US" sz="2000" dirty="0">
                <a:solidFill>
                  <a:srgbClr val="FF0000"/>
                </a:solidFill>
              </a:rPr>
              <a:t>d</a:t>
            </a:r>
            <a:r>
              <a:rPr lang="en-US" sz="2000" dirty="0"/>
              <a:t> respective biennial contracts for drawbridge operation and maintenance; under these contracts, drawbridge operation occurs outside of construction, as well as during construction. </a:t>
            </a:r>
          </a:p>
          <a:p>
            <a:r>
              <a:rPr lang="en-US" sz="2000" dirty="0"/>
              <a:t>Drawbridge operation is also provided by contractors for project-specific public works contracts, such as Contract # 98480 Construction of the Fore River Drawbridge in Quincy. </a:t>
            </a:r>
          </a:p>
          <a:p>
            <a:endParaRPr lang="en-US" sz="2000" dirty="0">
              <a:solidFill>
                <a:srgbClr val="FF0000"/>
              </a:solidFill>
            </a:endParaRPr>
          </a:p>
          <a:p>
            <a:pPr marL="0" indent="0">
              <a:buNone/>
            </a:pPr>
            <a:endParaRPr lang="en-US" sz="1900" dirty="0"/>
          </a:p>
          <a:p>
            <a:endParaRPr lang="en-US" sz="1900" dirty="0"/>
          </a:p>
          <a:p>
            <a:endParaRPr lang="en-US" dirty="0"/>
          </a:p>
          <a:p>
            <a:endParaRPr lang="en-US" dirty="0"/>
          </a:p>
        </p:txBody>
      </p:sp>
      <p:sp>
        <p:nvSpPr>
          <p:cNvPr id="3" name="Slide Number Placeholder 2">
            <a:extLst>
              <a:ext uri="{FF2B5EF4-FFF2-40B4-BE49-F238E27FC236}">
                <a16:creationId xmlns:a16="http://schemas.microsoft.com/office/drawing/2014/main" id="{7830398A-71D4-4476-8F90-D5912A62ECA9}"/>
              </a:ext>
            </a:extLst>
          </p:cNvPr>
          <p:cNvSpPr>
            <a:spLocks noGrp="1"/>
          </p:cNvSpPr>
          <p:nvPr>
            <p:ph type="sldNum" sz="quarter" idx="4"/>
          </p:nvPr>
        </p:nvSpPr>
        <p:spPr/>
        <p:txBody>
          <a:bodyPr/>
          <a:lstStyle/>
          <a:p>
            <a:fld id="{87DD084B-D6CE-8549-975C-55C9DDBAB6C4}" type="slidenum">
              <a:rPr lang="en-US" smtClean="0"/>
              <a:pPr/>
              <a:t>6</a:t>
            </a:fld>
            <a:endParaRPr lang="en-US" dirty="0"/>
          </a:p>
        </p:txBody>
      </p:sp>
      <p:sp>
        <p:nvSpPr>
          <p:cNvPr id="4" name="Date Placeholder 3">
            <a:extLst>
              <a:ext uri="{FF2B5EF4-FFF2-40B4-BE49-F238E27FC236}">
                <a16:creationId xmlns:a16="http://schemas.microsoft.com/office/drawing/2014/main" id="{725725E2-FECE-4DAE-8335-59B9D6E82242}"/>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D8F31E78-6F5F-45D7-A23E-3471491D2BEB}"/>
              </a:ext>
            </a:extLst>
          </p:cNvPr>
          <p:cNvSpPr>
            <a:spLocks noGrp="1"/>
          </p:cNvSpPr>
          <p:nvPr>
            <p:ph type="title"/>
          </p:nvPr>
        </p:nvSpPr>
        <p:spPr>
          <a:xfrm>
            <a:off x="457200" y="1012054"/>
            <a:ext cx="8229600" cy="594804"/>
          </a:xfrm>
        </p:spPr>
        <p:txBody>
          <a:bodyPr>
            <a:normAutofit fontScale="90000"/>
          </a:bodyPr>
          <a:lstStyle/>
          <a:p>
            <a:br>
              <a:rPr lang="en-US" b="1" u="sng" dirty="0"/>
            </a:br>
            <a:r>
              <a:rPr lang="en-US" b="1" dirty="0"/>
              <a:t>History of Operators of MassDOT Drawbridges</a:t>
            </a:r>
            <a:br>
              <a:rPr lang="en-US" dirty="0"/>
            </a:br>
            <a:endParaRPr lang="en-US" dirty="0"/>
          </a:p>
        </p:txBody>
      </p:sp>
    </p:spTree>
    <p:extLst>
      <p:ext uri="{BB962C8B-B14F-4D97-AF65-F5344CB8AC3E}">
        <p14:creationId xmlns:p14="http://schemas.microsoft.com/office/powerpoint/2010/main" val="230283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FF1B56-2F14-4863-A838-C527555E9874}"/>
              </a:ext>
            </a:extLst>
          </p:cNvPr>
          <p:cNvSpPr>
            <a:spLocks noGrp="1"/>
          </p:cNvSpPr>
          <p:nvPr>
            <p:ph sz="quarter" idx="13"/>
          </p:nvPr>
        </p:nvSpPr>
        <p:spPr>
          <a:xfrm>
            <a:off x="537099" y="2299317"/>
            <a:ext cx="7886979" cy="4375015"/>
          </a:xfrm>
        </p:spPr>
        <p:txBody>
          <a:bodyPr>
            <a:normAutofit fontScale="70000" lnSpcReduction="20000"/>
          </a:bodyPr>
          <a:lstStyle/>
          <a:p>
            <a:r>
              <a:rPr lang="en-US" dirty="0"/>
              <a:t>Letter dated November 21, 1997 from</a:t>
            </a:r>
            <a:r>
              <a:rPr lang="en-US" dirty="0">
                <a:solidFill>
                  <a:srgbClr val="FF0000"/>
                </a:solidFill>
              </a:rPr>
              <a:t> </a:t>
            </a:r>
            <a:r>
              <a:rPr lang="en-US" dirty="0"/>
              <a:t>Construction Industries of Massachusetts (“CIM</a:t>
            </a:r>
            <a:r>
              <a:rPr lang="en-US" sz="3100" dirty="0"/>
              <a:t>”) </a:t>
            </a:r>
            <a:r>
              <a:rPr lang="en-US" dirty="0"/>
              <a:t>to the Department of Labor and Workforce Development Division of Occupational Safety </a:t>
            </a:r>
            <a:r>
              <a:rPr lang="en-US" sz="3100" dirty="0"/>
              <a:t>(“DOS”). </a:t>
            </a:r>
            <a:r>
              <a:rPr lang="en-US" dirty="0"/>
              <a:t>CIM argued that operators of the Fore River drawbridge in Quincy should be paid prevailing wage rates during construction (</a:t>
            </a:r>
            <a:r>
              <a:rPr lang="en-US" sz="3100" dirty="0"/>
              <a:t>MassHighway Project </a:t>
            </a:r>
            <a:r>
              <a:rPr lang="en-US" dirty="0"/>
              <a:t>110651, Contract 98480).</a:t>
            </a:r>
          </a:p>
          <a:p>
            <a:r>
              <a:rPr lang="en-US" sz="3100" dirty="0"/>
              <a:t>Letter dated December 3, 1997 from </a:t>
            </a:r>
            <a:r>
              <a:rPr lang="en-US" dirty="0"/>
              <a:t>DOS to CIM. DOS wrote: “… the operation of </a:t>
            </a:r>
            <a:r>
              <a:rPr lang="en-US" sz="3100" dirty="0"/>
              <a:t>the [Fore River] </a:t>
            </a:r>
            <a:r>
              <a:rPr lang="en-US" dirty="0"/>
              <a:t>drawbridge will be an integral part of the rehabilitation project and the prevailing wage schedule issued pursuant to M.G.L. Ch. 149, sections 26 and 27 for this project will apply to the operators employed by the construction contractor.”</a:t>
            </a:r>
          </a:p>
        </p:txBody>
      </p:sp>
      <p:sp>
        <p:nvSpPr>
          <p:cNvPr id="3" name="Slide Number Placeholder 2">
            <a:extLst>
              <a:ext uri="{FF2B5EF4-FFF2-40B4-BE49-F238E27FC236}">
                <a16:creationId xmlns:a16="http://schemas.microsoft.com/office/drawing/2014/main" id="{5328E760-89A5-45B6-BCDF-5ACD63CA6427}"/>
              </a:ext>
            </a:extLst>
          </p:cNvPr>
          <p:cNvSpPr>
            <a:spLocks noGrp="1"/>
          </p:cNvSpPr>
          <p:nvPr>
            <p:ph type="sldNum" sz="quarter" idx="4"/>
          </p:nvPr>
        </p:nvSpPr>
        <p:spPr/>
        <p:txBody>
          <a:bodyPr/>
          <a:lstStyle/>
          <a:p>
            <a:fld id="{87DD084B-D6CE-8549-975C-55C9DDBAB6C4}" type="slidenum">
              <a:rPr lang="en-US" smtClean="0"/>
              <a:pPr/>
              <a:t>7</a:t>
            </a:fld>
            <a:endParaRPr lang="en-US" dirty="0"/>
          </a:p>
        </p:txBody>
      </p:sp>
      <p:sp>
        <p:nvSpPr>
          <p:cNvPr id="4" name="Date Placeholder 3">
            <a:extLst>
              <a:ext uri="{FF2B5EF4-FFF2-40B4-BE49-F238E27FC236}">
                <a16:creationId xmlns:a16="http://schemas.microsoft.com/office/drawing/2014/main" id="{F58E5CB0-A249-4474-98C4-1068A3A7E10F}"/>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54E75C50-9D60-45E6-9153-647FE3FAE07C}"/>
              </a:ext>
            </a:extLst>
          </p:cNvPr>
          <p:cNvSpPr>
            <a:spLocks noGrp="1"/>
          </p:cNvSpPr>
          <p:nvPr>
            <p:ph type="title"/>
          </p:nvPr>
        </p:nvSpPr>
        <p:spPr>
          <a:xfrm>
            <a:off x="457200" y="754602"/>
            <a:ext cx="8229600" cy="1544715"/>
          </a:xfrm>
        </p:spPr>
        <p:txBody>
          <a:bodyPr>
            <a:normAutofit fontScale="90000"/>
          </a:bodyPr>
          <a:lstStyle/>
          <a:p>
            <a:r>
              <a:rPr lang="en-US" b="1" dirty="0"/>
              <a:t>History of DLS Guidance – Drawbridge Operator (Construction) Prevailing Wage Rates </a:t>
            </a:r>
          </a:p>
        </p:txBody>
      </p:sp>
    </p:spTree>
    <p:extLst>
      <p:ext uri="{BB962C8B-B14F-4D97-AF65-F5344CB8AC3E}">
        <p14:creationId xmlns:p14="http://schemas.microsoft.com/office/powerpoint/2010/main" val="192138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E696BF-883B-4EAD-8468-BD14B1EEBE99}"/>
              </a:ext>
            </a:extLst>
          </p:cNvPr>
          <p:cNvSpPr>
            <a:spLocks noGrp="1"/>
          </p:cNvSpPr>
          <p:nvPr>
            <p:ph sz="quarter" idx="13"/>
          </p:nvPr>
        </p:nvSpPr>
        <p:spPr>
          <a:xfrm>
            <a:off x="457200" y="1935332"/>
            <a:ext cx="7886979" cy="4306189"/>
          </a:xfrm>
        </p:spPr>
        <p:txBody>
          <a:bodyPr>
            <a:normAutofit fontScale="55000" lnSpcReduction="20000"/>
          </a:bodyPr>
          <a:lstStyle/>
          <a:p>
            <a:endParaRPr lang="en-US" dirty="0"/>
          </a:p>
          <a:p>
            <a:r>
              <a:rPr lang="en-US" dirty="0"/>
              <a:t>Letter dated December 20, 2013 from the Executive Office of Labor and Workforce Development, Department of Labor Standards (DLS) to Attorney Francis A. Shannon, III.</a:t>
            </a:r>
          </a:p>
          <a:p>
            <a:pPr lvl="1"/>
            <a:r>
              <a:rPr lang="en-US" dirty="0"/>
              <a:t>The DLS letter was in response to Attorney Shannon’s request for the appropriate classification and prevailing wage rates for drawbridge operators working on the Fore River Bridge Replacement contract (Contract # 98480). </a:t>
            </a:r>
          </a:p>
          <a:p>
            <a:pPr lvl="1"/>
            <a:r>
              <a:rPr lang="en-US" dirty="0"/>
              <a:t>At the time the original Prevailing Wage sheets for the Contract were issued, February 17, 2012, a drawbridge operator classification did not exist.</a:t>
            </a:r>
          </a:p>
          <a:p>
            <a:pPr lvl="1"/>
            <a:r>
              <a:rPr lang="en-US" dirty="0"/>
              <a:t>DLS advised Ma</a:t>
            </a:r>
            <a:r>
              <a:rPr lang="en-US" sz="2700" dirty="0"/>
              <a:t>ssDOT that the drawbridge operators must be paid prevailing wage during construction, at the lowest rate on the prevailing wage sheets, “Tree Trimmer Groundman.” </a:t>
            </a:r>
          </a:p>
          <a:p>
            <a:pPr lvl="1"/>
            <a:r>
              <a:rPr lang="en-US" sz="2700" dirty="0"/>
              <a:t>After the Contract was executed, DLS added the Prevailing Wage classification “Drawbridge Operator (Construction),” at the rate established by Electricians Local 103, and included it in </a:t>
            </a:r>
            <a:r>
              <a:rPr lang="en-US" dirty="0"/>
              <a:t>the updated Prevailing Wage rates for the Contract issued August 20, 2013.</a:t>
            </a:r>
          </a:p>
          <a:p>
            <a:pPr lvl="1"/>
            <a:r>
              <a:rPr lang="en-US" dirty="0"/>
              <a:t>DLS stated that drawbridge operators working on the Fore River bridge during construction must be paid the “Drawbridge Operator (Construction)” rate effective August 20, 2013.</a:t>
            </a:r>
          </a:p>
        </p:txBody>
      </p:sp>
      <p:sp>
        <p:nvSpPr>
          <p:cNvPr id="3" name="Slide Number Placeholder 2">
            <a:extLst>
              <a:ext uri="{FF2B5EF4-FFF2-40B4-BE49-F238E27FC236}">
                <a16:creationId xmlns:a16="http://schemas.microsoft.com/office/drawing/2014/main" id="{CFB81BB6-3A16-4E2F-B93D-57EA2D766815}"/>
              </a:ext>
            </a:extLst>
          </p:cNvPr>
          <p:cNvSpPr>
            <a:spLocks noGrp="1"/>
          </p:cNvSpPr>
          <p:nvPr>
            <p:ph type="sldNum" sz="quarter" idx="4"/>
          </p:nvPr>
        </p:nvSpPr>
        <p:spPr/>
        <p:txBody>
          <a:bodyPr/>
          <a:lstStyle/>
          <a:p>
            <a:fld id="{87DD084B-D6CE-8549-975C-55C9DDBAB6C4}" type="slidenum">
              <a:rPr lang="en-US" smtClean="0"/>
              <a:pPr/>
              <a:t>8</a:t>
            </a:fld>
            <a:endParaRPr lang="en-US" dirty="0"/>
          </a:p>
        </p:txBody>
      </p:sp>
      <p:sp>
        <p:nvSpPr>
          <p:cNvPr id="4" name="Date Placeholder 3">
            <a:extLst>
              <a:ext uri="{FF2B5EF4-FFF2-40B4-BE49-F238E27FC236}">
                <a16:creationId xmlns:a16="http://schemas.microsoft.com/office/drawing/2014/main" id="{F073D1F2-5011-49C0-9CEE-18EF73B9387D}"/>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817925D6-4092-4705-B478-DC042C66D1BE}"/>
              </a:ext>
            </a:extLst>
          </p:cNvPr>
          <p:cNvSpPr>
            <a:spLocks noGrp="1"/>
          </p:cNvSpPr>
          <p:nvPr>
            <p:ph type="title"/>
          </p:nvPr>
        </p:nvSpPr>
        <p:spPr>
          <a:xfrm>
            <a:off x="457200" y="1056442"/>
            <a:ext cx="8229600" cy="621527"/>
          </a:xfrm>
        </p:spPr>
        <p:txBody>
          <a:bodyPr>
            <a:normAutofit fontScale="90000"/>
          </a:bodyPr>
          <a:lstStyle/>
          <a:p>
            <a:r>
              <a:rPr lang="en-US" b="1" dirty="0"/>
              <a:t>History of DLS Guidance – Drawbridge Operator (Construction) Prevailing Wage Rates </a:t>
            </a:r>
            <a:endParaRPr lang="en-US" dirty="0"/>
          </a:p>
        </p:txBody>
      </p:sp>
    </p:spTree>
    <p:extLst>
      <p:ext uri="{BB962C8B-B14F-4D97-AF65-F5344CB8AC3E}">
        <p14:creationId xmlns:p14="http://schemas.microsoft.com/office/powerpoint/2010/main" val="150496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23D66E-DA3C-46C2-AD3F-7673DB1F712A}"/>
              </a:ext>
            </a:extLst>
          </p:cNvPr>
          <p:cNvSpPr>
            <a:spLocks noGrp="1"/>
          </p:cNvSpPr>
          <p:nvPr>
            <p:ph sz="quarter" idx="13"/>
          </p:nvPr>
        </p:nvSpPr>
        <p:spPr>
          <a:xfrm>
            <a:off x="457200" y="1677970"/>
            <a:ext cx="7886979" cy="4563551"/>
          </a:xfrm>
        </p:spPr>
        <p:txBody>
          <a:bodyPr>
            <a:normAutofit fontScale="25000" lnSpcReduction="20000"/>
          </a:bodyPr>
          <a:lstStyle/>
          <a:p>
            <a:endParaRPr lang="en-US" dirty="0"/>
          </a:p>
          <a:p>
            <a:endParaRPr lang="en-US" dirty="0"/>
          </a:p>
          <a:p>
            <a:endParaRPr lang="en-US" dirty="0"/>
          </a:p>
          <a:p>
            <a:endParaRPr lang="en-US" sz="5500" dirty="0"/>
          </a:p>
          <a:p>
            <a:r>
              <a:rPr lang="en-US" sz="7200" dirty="0"/>
              <a:t>Letter dated December 5, 2014 from the Executive Office of Labor and Workforce Development, Department of Labor Standards (DLS) to Attorney Joel Lewin.</a:t>
            </a:r>
          </a:p>
          <a:p>
            <a:pPr lvl="1"/>
            <a:r>
              <a:rPr lang="en-US" sz="6000" dirty="0"/>
              <a:t>The DLS reiterated its position that prevailing wage rates must be paid to drawbridge operators during bridge construction, under the prevailing wage rate for the classification “Drawbridge Operator (Construction),” which DLS established in 2013.</a:t>
            </a:r>
          </a:p>
          <a:p>
            <a:pPr lvl="1"/>
            <a:r>
              <a:rPr lang="en-US" sz="6000" dirty="0"/>
              <a:t>However, “given the unusual increase in the prevailing wage for the Drawbridge Operator classification,” the drawbridge operator shall be paid the lowest classification on the wage sheet, Tree Trimmer Groundman, for public works contracts awarded prior to the date of the Letter, December 5, 2014.  </a:t>
            </a:r>
          </a:p>
          <a:p>
            <a:pPr lvl="1"/>
            <a:r>
              <a:rPr lang="en-US" sz="6000" dirty="0"/>
              <a:t>The Drawbridge Operator (Construction) rate shall apply to all contracts awarded after December 5, 2014.</a:t>
            </a:r>
          </a:p>
          <a:p>
            <a:r>
              <a:rPr lang="en-US" sz="7200" dirty="0"/>
              <a:t>DLS has determined that for construction projects on drawbridges in District 5, where Electricians Local 103 does not have jurisdiction, drawbridge operators must be paid the prevailing wage of an Electrician, established by Electricians Local 223.</a:t>
            </a:r>
          </a:p>
          <a:p>
            <a:pPr marL="57150" indent="0">
              <a:buNone/>
            </a:pPr>
            <a:endParaRPr lang="en-US" sz="2300" dirty="0">
              <a:highlight>
                <a:srgbClr val="FFFF00"/>
              </a:highlight>
            </a:endParaRPr>
          </a:p>
          <a:p>
            <a:pPr lvl="1"/>
            <a:endParaRPr lang="en-US" u="sng" dirty="0">
              <a:highlight>
                <a:srgbClr val="FFFF00"/>
              </a:highlight>
            </a:endParaRPr>
          </a:p>
        </p:txBody>
      </p:sp>
      <p:sp>
        <p:nvSpPr>
          <p:cNvPr id="3" name="Slide Number Placeholder 2">
            <a:extLst>
              <a:ext uri="{FF2B5EF4-FFF2-40B4-BE49-F238E27FC236}">
                <a16:creationId xmlns:a16="http://schemas.microsoft.com/office/drawing/2014/main" id="{4D0DBF66-93A1-4075-A248-F9768A6E1B9E}"/>
              </a:ext>
            </a:extLst>
          </p:cNvPr>
          <p:cNvSpPr>
            <a:spLocks noGrp="1"/>
          </p:cNvSpPr>
          <p:nvPr>
            <p:ph type="sldNum" sz="quarter" idx="4"/>
          </p:nvPr>
        </p:nvSpPr>
        <p:spPr/>
        <p:txBody>
          <a:bodyPr/>
          <a:lstStyle/>
          <a:p>
            <a:fld id="{87DD084B-D6CE-8549-975C-55C9DDBAB6C4}" type="slidenum">
              <a:rPr lang="en-US" smtClean="0"/>
              <a:pPr/>
              <a:t>9</a:t>
            </a:fld>
            <a:endParaRPr lang="en-US" dirty="0"/>
          </a:p>
        </p:txBody>
      </p:sp>
      <p:sp>
        <p:nvSpPr>
          <p:cNvPr id="4" name="Date Placeholder 3">
            <a:extLst>
              <a:ext uri="{FF2B5EF4-FFF2-40B4-BE49-F238E27FC236}">
                <a16:creationId xmlns:a16="http://schemas.microsoft.com/office/drawing/2014/main" id="{30A9E668-E47B-4EEE-BB55-47C1F8A8C2D2}"/>
              </a:ext>
            </a:extLst>
          </p:cNvPr>
          <p:cNvSpPr>
            <a:spLocks noGrp="1"/>
          </p:cNvSpPr>
          <p:nvPr>
            <p:ph type="dt" sz="half" idx="2"/>
          </p:nvPr>
        </p:nvSpPr>
        <p:spPr/>
        <p:txBody>
          <a:bodyPr/>
          <a:lstStyle/>
          <a:p>
            <a:endParaRPr lang="en-US" dirty="0"/>
          </a:p>
        </p:txBody>
      </p:sp>
      <p:sp>
        <p:nvSpPr>
          <p:cNvPr id="5" name="Title 4">
            <a:extLst>
              <a:ext uri="{FF2B5EF4-FFF2-40B4-BE49-F238E27FC236}">
                <a16:creationId xmlns:a16="http://schemas.microsoft.com/office/drawing/2014/main" id="{9C6373D0-B7C6-4206-BF2D-04D5EEB4EC95}"/>
              </a:ext>
            </a:extLst>
          </p:cNvPr>
          <p:cNvSpPr>
            <a:spLocks noGrp="1"/>
          </p:cNvSpPr>
          <p:nvPr>
            <p:ph type="title"/>
          </p:nvPr>
        </p:nvSpPr>
        <p:spPr>
          <a:xfrm>
            <a:off x="457200" y="734737"/>
            <a:ext cx="8464858" cy="1023042"/>
          </a:xfrm>
        </p:spPr>
        <p:txBody>
          <a:bodyPr>
            <a:normAutofit fontScale="90000"/>
          </a:bodyPr>
          <a:lstStyle/>
          <a:p>
            <a:br>
              <a:rPr lang="en-US" b="1" dirty="0"/>
            </a:br>
            <a:r>
              <a:rPr lang="en-US" b="1" dirty="0"/>
              <a:t>History of DLS Guidance – Drawbridge Operator (Construction) Prevailing Wage Rates </a:t>
            </a:r>
          </a:p>
        </p:txBody>
      </p:sp>
    </p:spTree>
    <p:extLst>
      <p:ext uri="{BB962C8B-B14F-4D97-AF65-F5344CB8AC3E}">
        <p14:creationId xmlns:p14="http://schemas.microsoft.com/office/powerpoint/2010/main" val="622815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3154</TotalTime>
  <Words>3673</Words>
  <Application>Microsoft Office PowerPoint</Application>
  <PresentationFormat>On-screen Show (4:3)</PresentationFormat>
  <Paragraphs>279</Paragraphs>
  <Slides>30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Arial Black</vt:lpstr>
      <vt:lpstr>Arial Bold</vt:lpstr>
      <vt:lpstr>Calibri</vt:lpstr>
      <vt:lpstr>ITC Eras Std Medium</vt:lpstr>
      <vt:lpstr>Office Theme</vt:lpstr>
      <vt:lpstr>Office Theme</vt:lpstr>
      <vt:lpstr>Drawbridge Operator (Construction) </vt:lpstr>
      <vt:lpstr>William Bernard</vt:lpstr>
      <vt:lpstr>What is a Drawbridge?</vt:lpstr>
      <vt:lpstr>3 Types of Drawbridges</vt:lpstr>
      <vt:lpstr>MassDOT Drawbridges</vt:lpstr>
      <vt:lpstr> History of Operators of MassDOT Drawbridges </vt:lpstr>
      <vt:lpstr>History of DLS Guidance – Drawbridge Operator (Construction) Prevailing Wage Rates </vt:lpstr>
      <vt:lpstr>History of DLS Guidance – Drawbridge Operator (Construction) Prevailing Wage Rates </vt:lpstr>
      <vt:lpstr> History of DLS Guidance – Drawbridge Operator (Construction) Prevailing Wage Rates </vt:lpstr>
      <vt:lpstr> History of DLS Guidance – Drawbridge Operator (Construction) Classification</vt:lpstr>
      <vt:lpstr>Qualifications of Drawbridge Operators per MassDOT Contracts</vt:lpstr>
      <vt:lpstr>Key Requirements of a Drawbridge Operator</vt:lpstr>
      <vt:lpstr>Key Duties of a Drawbridge Operator</vt:lpstr>
      <vt:lpstr> MassDOT Instructions, Training and Certification - Drawbridge Operation and Maintenance Contractors</vt:lpstr>
      <vt:lpstr>Qualifications of an Electrician</vt:lpstr>
      <vt:lpstr>Key Duties of a Electrician</vt:lpstr>
      <vt:lpstr>   Drawbridge Operator and Electrician Qualifications and Duties are Inconsistent    </vt:lpstr>
      <vt:lpstr>Pay Rates in Massachusetts </vt:lpstr>
      <vt:lpstr>Pay Rates in Massachusetts – MassDOT Employees</vt:lpstr>
      <vt:lpstr>Pay Rates – State and Federal</vt:lpstr>
      <vt:lpstr>Mean State Pay Rates</vt:lpstr>
      <vt:lpstr>Financial Impact</vt:lpstr>
      <vt:lpstr>Financial Impact</vt:lpstr>
      <vt:lpstr>Paul King</vt:lpstr>
      <vt:lpstr>Comparative Drawbridge Operator Costs – Belden Bly Bridge Replacement Project</vt:lpstr>
      <vt:lpstr>Comparative Drawbridge Operator Costs – Belden Bly Bridge Replacement Project</vt:lpstr>
      <vt:lpstr>Comparative Drawbridge Operator Costs – Belden Bly Bridge Replacement Project</vt:lpstr>
      <vt:lpstr>MassDOT’s Position</vt:lpstr>
      <vt:lpstr>Summary</vt:lpstr>
      <vt:lpstr>Benefits of Proposed Implementation</vt:lpstr>
    </vt:vector>
  </TitlesOfParts>
  <Manager/>
  <Company>MBTA Marketing Department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c:title>
  <dc:subject/>
  <dc:creator/>
  <cp:keywords/>
  <dc:description/>
  <cp:lastModifiedBy>Murphy, Alicia (DOT)</cp:lastModifiedBy>
  <cp:revision>277</cp:revision>
  <cp:lastPrinted>2019-10-25T20:55:17Z</cp:lastPrinted>
  <dcterms:created xsi:type="dcterms:W3CDTF">2014-10-21T15:28:52Z</dcterms:created>
  <dcterms:modified xsi:type="dcterms:W3CDTF">2019-10-25T21:08:40Z</dcterms:modified>
  <cp:category/>
</cp:coreProperties>
</file>