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98" r:id="rId1"/>
  </p:sldMasterIdLst>
  <p:notesMasterIdLst>
    <p:notesMasterId r:id="rId19"/>
  </p:notesMasterIdLst>
  <p:sldIdLst>
    <p:sldId id="256" r:id="rId2"/>
    <p:sldId id="440" r:id="rId3"/>
    <p:sldId id="350" r:id="rId4"/>
    <p:sldId id="354" r:id="rId5"/>
    <p:sldId id="371" r:id="rId6"/>
    <p:sldId id="372" r:id="rId7"/>
    <p:sldId id="467" r:id="rId8"/>
    <p:sldId id="474" r:id="rId9"/>
    <p:sldId id="473" r:id="rId10"/>
    <p:sldId id="401" r:id="rId11"/>
    <p:sldId id="402" r:id="rId12"/>
    <p:sldId id="403" r:id="rId13"/>
    <p:sldId id="364" r:id="rId14"/>
    <p:sldId id="449" r:id="rId15"/>
    <p:sldId id="358" r:id="rId16"/>
    <p:sldId id="471" r:id="rId17"/>
    <p:sldId id="412" r:id="rId18"/>
  </p:sldIdLst>
  <p:sldSz cx="9144000" cy="6858000" type="screen4x3"/>
  <p:notesSz cx="7010400" cy="9296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dlocal" initials="i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3750" autoAdjust="0"/>
  </p:normalViewPr>
  <p:slideViewPr>
    <p:cSldViewPr snapToGrid="0">
      <p:cViewPr varScale="1">
        <p:scale>
          <a:sx n="114" d="100"/>
          <a:sy n="114" d="100"/>
        </p:scale>
        <p:origin x="1440" y="102"/>
      </p:cViewPr>
      <p:guideLst>
        <p:guide orient="horz" pos="2160"/>
        <p:guide pos="2880"/>
      </p:guideLst>
    </p:cSldViewPr>
  </p:slideViewPr>
  <p:outlineViewPr>
    <p:cViewPr varScale="1">
      <p:scale>
        <a:sx n="30" d="100"/>
        <a:sy n="30" d="100"/>
      </p:scale>
      <p:origin x="0" y="27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2" d="100"/>
        <a:sy n="92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776" y="-5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>
              <a:ea typeface="ＭＳ Ｐゴシック" pitchFamily="34" charset="-128"/>
              <a:cs typeface="+mn-cs"/>
            </a:endParaRPr>
          </a:p>
        </p:txBody>
      </p:sp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>
              <a:ea typeface="ＭＳ Ｐゴシック" pitchFamily="34" charset="-128"/>
              <a:cs typeface="+mn-cs"/>
            </a:endParaRP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>
              <a:ea typeface="ＭＳ Ｐゴシック" pitchFamily="34" charset="-128"/>
              <a:cs typeface="+mn-cs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>
              <a:ea typeface="ＭＳ Ｐゴシック" pitchFamily="34" charset="-128"/>
              <a:cs typeface="+mn-cs"/>
            </a:endParaRPr>
          </a:p>
        </p:txBody>
      </p:sp>
      <p:sp>
        <p:nvSpPr>
          <p:cNvPr id="35846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5025" cy="348297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605463" cy="4181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3249" tIns="46445" rIns="93249" bIns="4644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>
              <a:ea typeface="ＭＳ Ｐゴシック" pitchFamily="34" charset="-128"/>
              <a:cs typeface="+mn-cs"/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971925" y="8831263"/>
            <a:ext cx="3035300" cy="4619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3249" tIns="46445" rIns="93249" bIns="46445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fld id="{F679437F-8458-8C47-8CB3-A70E010A6E0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1086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fld id="{994D2C95-FDFD-B646-AD21-FB1B35284C31}" type="slidenum">
              <a:rPr lang="en-US">
                <a:solidFill>
                  <a:srgbClr val="000000"/>
                </a:solidFill>
                <a:latin typeface="Times New Roman" charset="0"/>
              </a:rPr>
              <a:pPr/>
              <a:t>1</a:t>
            </a:fld>
            <a:endParaRPr lang="en-US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3249" tIns="46445" rIns="93249" bIns="46445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buSzPct val="100000"/>
              <a:buFont typeface="Times New Roman" charset="0"/>
              <a:buNone/>
            </a:pPr>
            <a:fld id="{09698996-CFBB-2E46-B029-5D8F7BAC270C}" type="slidenum">
              <a:rPr lang="en-US" sz="1200">
                <a:solidFill>
                  <a:srgbClr val="000000"/>
                </a:solidFill>
                <a:latin typeface="Times New Roman" charset="0"/>
              </a:rPr>
              <a:pPr algn="r" eaLnBrk="1" hangingPunct="1">
                <a:buSzPct val="100000"/>
                <a:buFont typeface="Times New Roman" charset="0"/>
                <a:buNone/>
              </a:pPr>
              <a:t>1</a:t>
            </a:fld>
            <a:endParaRPr lang="en-US" sz="12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6150"/>
          </a:xfrm>
          <a:solidFill>
            <a:srgbClr val="FFFFFF"/>
          </a:solidFill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r>
              <a:rPr lang="en-US" dirty="0">
                <a:latin typeface="Times New Roman" charset="0"/>
              </a:rPr>
              <a:t>Bill Oates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F679437F-8458-8C47-8CB3-A70E010A6E0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57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F679437F-8458-8C47-8CB3-A70E010A6E0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88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F679437F-8458-8C47-8CB3-A70E010A6E0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40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F679437F-8458-8C47-8CB3-A70E010A6E0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325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F679437F-8458-8C47-8CB3-A70E010A6E0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60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1.bp.blogspot.com/-zpRD6ykFFTU/T7GbZXnUDgI/AAAAAAAAARg/fnXoYnTRxiM/s1600/300px-Seal_of_Massachusetts.svg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25" y="4800600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172200" y="5715000"/>
            <a:ext cx="28194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38401"/>
            <a:ext cx="7772400" cy="1295400"/>
          </a:xfrm>
        </p:spPr>
        <p:txBody>
          <a:bodyPr/>
          <a:lstStyle>
            <a:lvl1pPr algn="ctr">
              <a:defRPr>
                <a:solidFill>
                  <a:srgbClr val="3F936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838200" y="3886200"/>
            <a:ext cx="7696200" cy="762000"/>
          </a:xfrm>
        </p:spPr>
        <p:txBody>
          <a:bodyPr/>
          <a:lstStyle>
            <a:lvl1pPr algn="ctr">
              <a:defRPr>
                <a:solidFill>
                  <a:srgbClr val="2B399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6705600" y="6416675"/>
            <a:ext cx="2133600" cy="212725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fld id="{014C6BB2-ED01-D941-A874-F77E522314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6705600" y="6096000"/>
            <a:ext cx="2133600" cy="381000"/>
          </a:xfrm>
          <a:solidFill>
            <a:schemeClr val="bg1"/>
          </a:solidFill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0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910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910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8658D7-1126-ED4D-8495-0BFAD5FF0E8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9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447800"/>
            <a:ext cx="8229600" cy="452628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1E4BF15A-7CE0-344C-8EF2-3A65B5B1708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4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176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0" y="6340475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800">
                <a:solidFill>
                  <a:srgbClr val="7F7F7F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600" y="6569075"/>
            <a:ext cx="2133600" cy="2127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charset="0"/>
              <a:buNone/>
              <a:defRPr sz="800">
                <a:solidFill>
                  <a:srgbClr val="7F7F7F"/>
                </a:solidFill>
                <a:cs typeface="Arial" charset="0"/>
              </a:defRPr>
            </a:lvl1pPr>
          </a:lstStyle>
          <a:p>
            <a:fld id="{987A5038-E5CA-484B-B742-AF87E36897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0" name="Picture 4" descr="http://1.bp.blogspot.com/-zpRD6ykFFTU/T7GbZXnUDgI/AAAAAAAAARg/fnXoYnTRxiM/s1600/300px-Seal_of_Massachusetts.svg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6159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57200" y="1219200"/>
            <a:ext cx="8229600" cy="46038"/>
          </a:xfrm>
          <a:prstGeom prst="rect">
            <a:avLst/>
          </a:prstGeom>
          <a:solidFill>
            <a:srgbClr val="2B3990"/>
          </a:solidFill>
          <a:ln w="28575" cap="rnd">
            <a:solidFill>
              <a:srgbClr val="2B39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20750" y="6334701"/>
            <a:ext cx="236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EEA ePlace Portal</a:t>
            </a:r>
          </a:p>
        </p:txBody>
      </p:sp>
    </p:spTree>
    <p:extLst>
      <p:ext uri="{BB962C8B-B14F-4D97-AF65-F5344CB8AC3E}">
        <p14:creationId xmlns:p14="http://schemas.microsoft.com/office/powerpoint/2010/main" val="259672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3F9365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F9365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ts val="16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457200" indent="-228600" algn="l" rtl="0" eaLnBrk="1" fontAlgn="base" hangingPunct="1">
        <a:spcBef>
          <a:spcPts val="1000"/>
        </a:spcBef>
        <a:spcAft>
          <a:spcPct val="0"/>
        </a:spcAft>
        <a:buClr>
          <a:srgbClr val="3F9365"/>
        </a:buClr>
        <a:buFont typeface="Wingdings 3" charset="0"/>
        <a:buChar char=""/>
        <a:defRPr sz="28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914400" indent="-231775" algn="l" rtl="0" eaLnBrk="1" fontAlgn="base" hangingPunct="1">
        <a:spcBef>
          <a:spcPts val="400"/>
        </a:spcBef>
        <a:spcAft>
          <a:spcPct val="0"/>
        </a:spcAft>
        <a:buClr>
          <a:srgbClr val="3F9365"/>
        </a:buClr>
        <a:buFont typeface="Wingdings" charset="0"/>
        <a:buChar char="§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371600" indent="-230188" algn="l" rtl="0" eaLnBrk="1" fontAlgn="base" hangingPunct="1">
        <a:spcBef>
          <a:spcPts val="400"/>
        </a:spcBef>
        <a:spcAft>
          <a:spcPct val="0"/>
        </a:spcAft>
        <a:buClr>
          <a:srgbClr val="3F9365"/>
        </a:buClr>
        <a:buFont typeface="Arial" charset="0"/>
        <a:buChar char="-"/>
        <a:defRPr sz="16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1825625" indent="-228600" algn="l" rtl="0" eaLnBrk="1" fontAlgn="base" hangingPunct="1">
        <a:spcBef>
          <a:spcPts val="400"/>
        </a:spcBef>
        <a:spcAft>
          <a:spcPct val="0"/>
        </a:spcAft>
        <a:buClr>
          <a:srgbClr val="3F9365"/>
        </a:buClr>
        <a:buFont typeface="Times New Roman" charset="0"/>
        <a:buChar char="-"/>
        <a:defRPr sz="16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eplace.eea.mass.gov/citizenacces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ePLACE_helpdesk@state.ma.u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place.eea.mass.gov/citizenacces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838200" y="3886200"/>
            <a:ext cx="7696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 dirty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2000" y="2436813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endParaRPr lang="en-US" sz="3600" b="1" dirty="0">
              <a:solidFill>
                <a:srgbClr val="3F9365"/>
              </a:solidFill>
              <a:cs typeface="Arial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838200" y="2971800"/>
            <a:ext cx="7696200" cy="194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1600"/>
              </a:spcBef>
            </a:pPr>
            <a:endParaRPr lang="en-US" sz="2400" dirty="0">
              <a:solidFill>
                <a:srgbClr val="2B3990"/>
              </a:solidFill>
              <a:cs typeface="Arial" charset="0"/>
            </a:endParaRPr>
          </a:p>
        </p:txBody>
      </p:sp>
      <p:sp>
        <p:nvSpPr>
          <p:cNvPr id="6151" name="Title 6"/>
          <p:cNvSpPr>
            <a:spLocks noGrp="1"/>
          </p:cNvSpPr>
          <p:nvPr>
            <p:ph type="ctrTitle"/>
          </p:nvPr>
        </p:nvSpPr>
        <p:spPr>
          <a:xfrm>
            <a:off x="515938" y="1424538"/>
            <a:ext cx="8218988" cy="4097957"/>
          </a:xfrm>
        </p:spPr>
        <p:txBody>
          <a:bodyPr/>
          <a:lstStyle/>
          <a:p>
            <a:br>
              <a:rPr lang="en-US" sz="2800" b="1" dirty="0"/>
            </a:br>
            <a:br>
              <a:rPr lang="en-US" sz="2800" b="1" dirty="0"/>
            </a:br>
            <a:r>
              <a:rPr lang="en-US" sz="4000" dirty="0"/>
              <a:t>EEA General Request</a:t>
            </a:r>
            <a:br>
              <a:rPr lang="en-US" sz="4000" dirty="0"/>
            </a:br>
            <a:r>
              <a:rPr lang="en-US" sz="4000" dirty="0"/>
              <a:t>Request Record Access Form</a:t>
            </a:r>
            <a:br>
              <a:rPr lang="en-US" dirty="0"/>
            </a:br>
            <a:br>
              <a:rPr lang="en-US" b="1" dirty="0"/>
            </a:br>
            <a:br>
              <a:rPr lang="en-US" b="1" dirty="0"/>
            </a:br>
            <a:endParaRPr lang="en-US" sz="28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2122"/>
            <a:ext cx="8229600" cy="1062458"/>
          </a:xfrm>
        </p:spPr>
        <p:txBody>
          <a:bodyPr>
            <a:normAutofit/>
          </a:bodyPr>
          <a:lstStyle/>
          <a:p>
            <a:r>
              <a:rPr lang="en-US" sz="3200" dirty="0"/>
              <a:t>Step 2: Documents (Attaching)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1447800"/>
            <a:ext cx="3727862" cy="45262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 “File Upload” window opens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“Browse”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Choose the file(s) you want to attach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When all files reach 100%, click “Continue”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4BF15A-7CE0-344C-8EF2-3A65B5B1708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170" name="Picture 2" descr="\\env.govt.state.ma.us\enterprise\DEP-Winter-U-Home\ESwallow\EIPAS FormTestingScreen Caps\ScreenCaps\AQ09\AQ09_33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951" y="1555668"/>
            <a:ext cx="4421470" cy="406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918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1447799"/>
            <a:ext cx="3917868" cy="47389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Select the document type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Provide a description of each document that you uploaded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Click “Browse” to add more documents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When all documents are uploaded and described, click “Save”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Click “Continue Application”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4BF15A-7CE0-344C-8EF2-3A65B5B1708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195" name="Picture 3" descr="\\env.govt.state.ma.us\enterprise\DEP-Winter-U-Home\ESwallow\EIPAS FormTestingScreen Caps\ScreenCaps\AQ09\AQ09_35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805" y="1425038"/>
            <a:ext cx="4474444" cy="456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3806456" y="4306186"/>
            <a:ext cx="623349" cy="1180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3498112" y="5114260"/>
            <a:ext cx="931693" cy="7163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3679115" y="1786270"/>
            <a:ext cx="750690" cy="9784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195" idx="1"/>
          </p:cNvCxnSpPr>
          <p:nvPr/>
        </p:nvCxnSpPr>
        <p:spPr>
          <a:xfrm>
            <a:off x="3679115" y="2603351"/>
            <a:ext cx="750690" cy="11021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76199"/>
            <a:ext cx="8229600" cy="1193435"/>
          </a:xfrm>
        </p:spPr>
        <p:txBody>
          <a:bodyPr>
            <a:normAutofit/>
          </a:bodyPr>
          <a:lstStyle/>
          <a:p>
            <a:r>
              <a:rPr lang="en-US" sz="3200" dirty="0"/>
              <a:t>Step 2: Documents (Attaching)</a:t>
            </a:r>
          </a:p>
        </p:txBody>
      </p:sp>
    </p:spTree>
    <p:extLst>
      <p:ext uri="{BB962C8B-B14F-4D97-AF65-F5344CB8AC3E}">
        <p14:creationId xmlns:p14="http://schemas.microsoft.com/office/powerpoint/2010/main" val="2922280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1447800"/>
            <a:ext cx="3940743" cy="45262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You should see a message that you have successfully attached documents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Review the list of attached documents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When ready, click on “Continue Application”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4BF15A-7CE0-344C-8EF2-3A65B5B1708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67999"/>
            <a:ext cx="8229600" cy="1070251"/>
          </a:xfrm>
        </p:spPr>
        <p:txBody>
          <a:bodyPr>
            <a:normAutofit/>
          </a:bodyPr>
          <a:lstStyle/>
          <a:p>
            <a:r>
              <a:rPr lang="en-US" sz="3200" dirty="0"/>
              <a:t>Step 2: Documents (Attaching)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4D95FD4-FEF9-4D87-80C2-54723385F2FF}"/>
              </a:ext>
            </a:extLst>
          </p:cNvPr>
          <p:cNvCxnSpPr>
            <a:cxnSpLocks/>
          </p:cNvCxnSpPr>
          <p:nvPr/>
        </p:nvCxnSpPr>
        <p:spPr>
          <a:xfrm>
            <a:off x="1923090" y="4829175"/>
            <a:ext cx="2190589" cy="1738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0120AC0-3F95-439F-986C-A8F02CBB1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679" y="1402080"/>
            <a:ext cx="4951514" cy="5070909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6E1165F-8078-4329-9589-06C1AC513E14}"/>
              </a:ext>
            </a:extLst>
          </p:cNvPr>
          <p:cNvCxnSpPr>
            <a:cxnSpLocks/>
          </p:cNvCxnSpPr>
          <p:nvPr/>
        </p:nvCxnSpPr>
        <p:spPr>
          <a:xfrm flipV="1">
            <a:off x="2351371" y="2409826"/>
            <a:ext cx="1762308" cy="419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4DD5B7-A435-47D3-9E92-EC6DAC7FE597}"/>
              </a:ext>
            </a:extLst>
          </p:cNvPr>
          <p:cNvCxnSpPr>
            <a:cxnSpLocks/>
          </p:cNvCxnSpPr>
          <p:nvPr/>
        </p:nvCxnSpPr>
        <p:spPr>
          <a:xfrm>
            <a:off x="3595595" y="3796666"/>
            <a:ext cx="639801" cy="1906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082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364"/>
            <a:ext cx="8229600" cy="1076886"/>
          </a:xfrm>
        </p:spPr>
        <p:txBody>
          <a:bodyPr/>
          <a:lstStyle/>
          <a:p>
            <a:r>
              <a:rPr lang="en-US" sz="3200" dirty="0"/>
              <a:t>Step 3: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856" y="1664747"/>
            <a:ext cx="3569142" cy="4191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The entire application is  shown on a single page for your review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If you note something you want to change, click “Edit Application”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Otherwise, continue to the bottom of the page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F18658D7-1126-ED4D-8495-0BFAD5FF0E82}" type="slidenum">
              <a:rPr lang="en-US" smtClean="0"/>
              <a:pPr algn="ctr"/>
              <a:t>13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D801DA-C2FA-406B-85BB-A590D5705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988" y="1300162"/>
            <a:ext cx="4214812" cy="5114925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7A92818-69ED-492D-8D04-89FDA59BE8BA}"/>
              </a:ext>
            </a:extLst>
          </p:cNvPr>
          <p:cNvCxnSpPr>
            <a:cxnSpLocks/>
          </p:cNvCxnSpPr>
          <p:nvPr/>
        </p:nvCxnSpPr>
        <p:spPr>
          <a:xfrm>
            <a:off x="4048125" y="4048125"/>
            <a:ext cx="1952625" cy="1381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304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927" y="171568"/>
            <a:ext cx="8229600" cy="1057157"/>
          </a:xfrm>
        </p:spPr>
        <p:txBody>
          <a:bodyPr/>
          <a:lstStyle/>
          <a:p>
            <a:r>
              <a:rPr lang="en-US" sz="3200" dirty="0"/>
              <a:t>Step 3: Review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Read the Certification Statement.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the check the box to complete your certification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on “Continue Application” to proceed with the submittal of your application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F18658D7-1126-ED4D-8495-0BFAD5FF0E82}" type="slidenum">
              <a:rPr lang="en-US" smtClean="0"/>
              <a:pPr algn="ctr"/>
              <a:t>14</a:t>
            </a:fld>
            <a:endParaRPr lang="en-US" dirty="0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2657475" y="5257799"/>
            <a:ext cx="1914525" cy="200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4F7089D-CD6D-4AF7-AE1B-82C66F462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603227"/>
            <a:ext cx="4133850" cy="4219575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E81F926-2237-4E7F-9E25-6E0BFBB83FFD}"/>
              </a:ext>
            </a:extLst>
          </p:cNvPr>
          <p:cNvCxnSpPr>
            <a:cxnSpLocks/>
          </p:cNvCxnSpPr>
          <p:nvPr/>
        </p:nvCxnSpPr>
        <p:spPr>
          <a:xfrm>
            <a:off x="3072366" y="3305572"/>
            <a:ext cx="1575836" cy="16681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503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Submission Successful!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823495" cy="4191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When you submit your application you will receive a Record ID so you can track the status of your application when you log back in to ePlace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The Agency will review your application and you will receive an email with the next steps</a:t>
            </a:r>
            <a:r>
              <a:rPr lang="en-US" b="1" dirty="0"/>
              <a:t> </a:t>
            </a:r>
            <a:r>
              <a:rPr lang="en-US" dirty="0"/>
              <a:t> 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F18658D7-1126-ED4D-8495-0BFAD5FF0E82}" type="slidenum">
              <a:rPr lang="en-US" smtClean="0"/>
              <a:pPr algn="ctr"/>
              <a:t>15</a:t>
            </a:fld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CC1C88-E4E9-4776-8090-D53736CA4B1C}"/>
              </a:ext>
            </a:extLst>
          </p:cNvPr>
          <p:cNvCxnSpPr>
            <a:cxnSpLocks/>
          </p:cNvCxnSpPr>
          <p:nvPr/>
        </p:nvCxnSpPr>
        <p:spPr>
          <a:xfrm>
            <a:off x="4512938" y="3265660"/>
            <a:ext cx="767756" cy="860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B08AC34-F457-4432-BB59-666E4CCFE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0694" y="1638470"/>
            <a:ext cx="361565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0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9379-57A3-4841-B31D-C0B21965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Status of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0AA36-D484-43A3-88BC-E74772088E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0000"/>
                </a:solidFill>
              </a:rPr>
              <a:t>Log on to EEA ePlace portal</a:t>
            </a:r>
          </a:p>
          <a:p>
            <a:pPr lvl="1"/>
            <a:r>
              <a:rPr lang="en-US" u="sng" dirty="0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https://eplace.eea.mass.gov/citizenaccess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0000"/>
                </a:solidFill>
              </a:rPr>
              <a:t>Go to your “My Records” page in ePlace to see  or track the status of  an application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5633D7-1EFD-46EB-A7B3-07BF8975836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41966" y="1398815"/>
            <a:ext cx="4038600" cy="406037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8B53D1-6A7D-499E-9D7B-C0A9F523B6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F18658D7-1126-ED4D-8495-0BFAD5FF0E82}" type="slidenum">
              <a:rPr lang="en-US" smtClean="0"/>
              <a:pPr algn="ctr"/>
              <a:t>16</a:t>
            </a:fld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0D66F26-F5D6-493A-B62F-461D996A3632}"/>
              </a:ext>
            </a:extLst>
          </p:cNvPr>
          <p:cNvCxnSpPr>
            <a:cxnSpLocks/>
          </p:cNvCxnSpPr>
          <p:nvPr/>
        </p:nvCxnSpPr>
        <p:spPr>
          <a:xfrm flipV="1">
            <a:off x="4302035" y="1997074"/>
            <a:ext cx="1393371" cy="1431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207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47144" y="506076"/>
            <a:ext cx="7772400" cy="668205"/>
          </a:xfrm>
        </p:spPr>
        <p:txBody>
          <a:bodyPr/>
          <a:lstStyle/>
          <a:p>
            <a:pPr algn="l"/>
            <a:r>
              <a:rPr lang="en-US" dirty="0"/>
              <a:t>Questions?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41725" y="2021634"/>
            <a:ext cx="7696200" cy="762000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For technical assistance</a:t>
            </a:r>
            <a:r>
              <a:rPr lang="en-US" sz="18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200" dirty="0"/>
              <a:t>Contact the ePlace Help Desk Team at (844) 733-7522</a:t>
            </a:r>
          </a:p>
          <a:p>
            <a:pPr lvl="1"/>
            <a:r>
              <a:rPr lang="en-US" sz="2200" dirty="0"/>
              <a:t>Or send an email to: </a:t>
            </a:r>
            <a:r>
              <a:rPr lang="en-US" sz="2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ePLACE_helpdesk@state.ma.us</a:t>
            </a:r>
            <a:endParaRPr lang="en-US" sz="2200" dirty="0"/>
          </a:p>
          <a:p>
            <a:pPr marL="0" indent="0">
              <a:buNone/>
            </a:pP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>
          <a:xfrm>
            <a:off x="3566544" y="6596399"/>
            <a:ext cx="2133600" cy="212725"/>
          </a:xfrm>
        </p:spPr>
        <p:txBody>
          <a:bodyPr/>
          <a:lstStyle/>
          <a:p>
            <a:pPr algn="ctr"/>
            <a:fld id="{4A1CB9DC-AE73-6249-B04B-8FC14CD0CF1A}" type="slidenum">
              <a:rPr lang="en-US" smtClean="0"/>
              <a:pPr algn="ctr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428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Overview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1000" y="1297577"/>
            <a:ext cx="8229600" cy="467650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This presentation is to assist in completing </a:t>
            </a:r>
            <a:r>
              <a:rPr lang="en-US" b="1" dirty="0"/>
              <a:t>a Request Record Access.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Use this form to request access to record(s) you seek to transfer to your account.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This presentation will take you screen by screen through the ePlace online permitting application process</a:t>
            </a:r>
            <a:endParaRPr lang="en-US" sz="2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C6BB2-ED01-D941-A874-F77E5223146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76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How to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4245" y="1353509"/>
            <a:ext cx="4324574" cy="443769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dirty="0"/>
              <a:t>First time users: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Click or type this address on your browser: </a:t>
            </a:r>
            <a:r>
              <a:rPr lang="en-US" sz="2400" u="sng" dirty="0">
                <a:hlinkClick r:id="rId2"/>
              </a:rPr>
              <a:t>https://eplace.eea.mass.gov/citizenaccess</a:t>
            </a:r>
            <a:r>
              <a:rPr lang="en-US" sz="2400" dirty="0"/>
              <a:t>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Follow the prompts to create a new user account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Log into your account in ePlace using your username/password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1E4BF15A-7CE0-344C-8EF2-3A65B5B17089}" type="slidenum">
              <a:rPr lang="en-US" smtClean="0"/>
              <a:pPr algn="ctr"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75" y="1326777"/>
            <a:ext cx="4068008" cy="446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>
            <a:cxnSpLocks/>
          </p:cNvCxnSpPr>
          <p:nvPr/>
        </p:nvCxnSpPr>
        <p:spPr>
          <a:xfrm flipV="1">
            <a:off x="4308278" y="4317254"/>
            <a:ext cx="3268179" cy="872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0BBD14F-0E41-4829-9243-4847A60BDCAB}"/>
              </a:ext>
            </a:extLst>
          </p:cNvPr>
          <p:cNvCxnSpPr>
            <a:cxnSpLocks/>
          </p:cNvCxnSpPr>
          <p:nvPr/>
        </p:nvCxnSpPr>
        <p:spPr>
          <a:xfrm flipV="1">
            <a:off x="4000500" y="2184400"/>
            <a:ext cx="3949700" cy="1531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57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File an Online Application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here to start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9B05E6-C0D7-2E4A-963D-8E79E5BBAD96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2052638"/>
            <a:ext cx="81153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325091" y="1686296"/>
            <a:ext cx="2446317" cy="1655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55668" y="3253839"/>
            <a:ext cx="926275" cy="1751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96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File an Online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Read and accept  the Terms and Conditions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the checkbox and click “Continue”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4BF15A-7CE0-344C-8EF2-3A65B5B17089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 descr="\\env.govt.state.ma.us\enterprise\DEP-Winter-U-Home\ESwallow\EIPAS FormTestingScreen Caps\ScreenCaps\AQ09\AQ09_2.PN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7"/>
          <a:stretch/>
        </p:blipFill>
        <p:spPr bwMode="auto">
          <a:xfrm>
            <a:off x="1947553" y="2580011"/>
            <a:ext cx="4435580" cy="3668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1116281" y="2398816"/>
            <a:ext cx="831272" cy="30553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92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Apply for EEA General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24254" y="1447800"/>
            <a:ext cx="3192069" cy="45262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on “Apply for an EEA General Request” and select “Request Record Access Form</a:t>
            </a:r>
            <a:r>
              <a:rPr lang="en-US" sz="2000" dirty="0"/>
              <a:t>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4BF15A-7CE0-344C-8EF2-3A65B5B17089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8689AE8-4545-4A26-9C26-BAE98D9B0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543" y="1426624"/>
            <a:ext cx="5293885" cy="5142451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8C537E-5A0F-4EEC-B440-B858A43FCDBF}"/>
              </a:ext>
            </a:extLst>
          </p:cNvPr>
          <p:cNvCxnSpPr>
            <a:cxnSpLocks/>
          </p:cNvCxnSpPr>
          <p:nvPr/>
        </p:nvCxnSpPr>
        <p:spPr>
          <a:xfrm>
            <a:off x="2120288" y="3429000"/>
            <a:ext cx="1788982" cy="2485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63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A83B9-506B-418E-B8E1-DA5D167B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199"/>
            <a:ext cx="8686800" cy="1167246"/>
          </a:xfrm>
        </p:spPr>
        <p:txBody>
          <a:bodyPr/>
          <a:lstStyle/>
          <a:p>
            <a:r>
              <a:rPr lang="en-US" sz="3200" dirty="0"/>
              <a:t>Step 1: Application Information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9D66D9-4EDF-4701-BB27-B5FD77CED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" y="1838325"/>
            <a:ext cx="4043681" cy="432885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Record Details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Please identify your agency and program by clicking on each of the dropdown menus.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53BC2-9A41-4D4A-B994-FC57F08699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1E4BF15A-7CE0-344C-8EF2-3A65B5B17089}" type="slidenum">
              <a:rPr lang="en-US" smtClean="0"/>
              <a:pPr algn="ctr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699477-8ACF-4811-82E7-0319FFBB8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0" y="1645338"/>
            <a:ext cx="5143500" cy="25146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E7100BB-7B1A-4CEA-8DA0-F3D90F15B1B8}"/>
              </a:ext>
            </a:extLst>
          </p:cNvPr>
          <p:cNvCxnSpPr>
            <a:cxnSpLocks/>
          </p:cNvCxnSpPr>
          <p:nvPr/>
        </p:nvCxnSpPr>
        <p:spPr>
          <a:xfrm>
            <a:off x="2905125" y="3810050"/>
            <a:ext cx="3371850" cy="513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4ED6CF-2D50-40DC-9ED6-F589A4D0D2C9}"/>
              </a:ext>
            </a:extLst>
          </p:cNvPr>
          <p:cNvCxnSpPr>
            <a:cxnSpLocks/>
          </p:cNvCxnSpPr>
          <p:nvPr/>
        </p:nvCxnSpPr>
        <p:spPr>
          <a:xfrm flipV="1">
            <a:off x="2905125" y="3273402"/>
            <a:ext cx="3371850" cy="536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198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A83B9-506B-418E-B8E1-DA5D167B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199"/>
            <a:ext cx="8686800" cy="1117333"/>
          </a:xfrm>
        </p:spPr>
        <p:txBody>
          <a:bodyPr/>
          <a:lstStyle/>
          <a:p>
            <a:r>
              <a:rPr lang="en-US" sz="3200" dirty="0"/>
              <a:t>Step 1: Application Information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9D66D9-4EDF-4701-BB27-B5FD77CED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" y="1471059"/>
            <a:ext cx="4043681" cy="469612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Record List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Please read instructions on how to add records you seek to transfer to your account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Add row and enter the Record ID that you are requesting access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Click “ Continue Application”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53BC2-9A41-4D4A-B994-FC57F08699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1E4BF15A-7CE0-344C-8EF2-3A65B5B17089}" type="slidenum">
              <a:rPr lang="en-US" smtClean="0"/>
              <a:pPr algn="ctr"/>
              <a:t>8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C7480E-5EAB-4E08-B97D-935C800D4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1590675"/>
            <a:ext cx="4528502" cy="4105275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DF2B25B-E756-4C90-BB66-67E6A35DC5CC}"/>
              </a:ext>
            </a:extLst>
          </p:cNvPr>
          <p:cNvCxnSpPr>
            <a:cxnSpLocks/>
          </p:cNvCxnSpPr>
          <p:nvPr/>
        </p:nvCxnSpPr>
        <p:spPr>
          <a:xfrm>
            <a:off x="3695700" y="2343150"/>
            <a:ext cx="8001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50DED6C-30A6-47AB-956C-CCC417CC5AA8}"/>
              </a:ext>
            </a:extLst>
          </p:cNvPr>
          <p:cNvCxnSpPr>
            <a:cxnSpLocks/>
          </p:cNvCxnSpPr>
          <p:nvPr/>
        </p:nvCxnSpPr>
        <p:spPr>
          <a:xfrm flipV="1">
            <a:off x="3114675" y="4486275"/>
            <a:ext cx="1457325" cy="85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0777B69-2B80-4285-B7C5-27A8B15086B6}"/>
              </a:ext>
            </a:extLst>
          </p:cNvPr>
          <p:cNvCxnSpPr>
            <a:cxnSpLocks/>
          </p:cNvCxnSpPr>
          <p:nvPr/>
        </p:nvCxnSpPr>
        <p:spPr>
          <a:xfrm flipV="1">
            <a:off x="2305050" y="5181600"/>
            <a:ext cx="2266950" cy="514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36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135A2-7B14-49FA-8EDD-8A92C20AB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Step 2: Document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E9858-2C1A-490B-ADFD-4844A7341E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F18658D7-1126-ED4D-8495-0BFAD5FF0E82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EA4A45-A2D1-4AA2-83E6-5145B8FF5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815" y="1543834"/>
            <a:ext cx="4847572" cy="4191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Attachment: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Please read instructions to attach any supporting documents that indicates your permission to transfer the records from the existing account to your account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To begin attaching documents, click “Add”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A86F5A6-10B2-444A-AC79-4C9BE51071DA}"/>
              </a:ext>
            </a:extLst>
          </p:cNvPr>
          <p:cNvCxnSpPr>
            <a:cxnSpLocks/>
          </p:cNvCxnSpPr>
          <p:nvPr/>
        </p:nvCxnSpPr>
        <p:spPr>
          <a:xfrm>
            <a:off x="2172749" y="5103690"/>
            <a:ext cx="2347737" cy="4209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BD8C568-9F19-4DB5-8E39-11BE13EB1E7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39781" y="1543834"/>
            <a:ext cx="4249280" cy="4666466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80D5BC3-171A-461F-815E-1D968707D32B}"/>
              </a:ext>
            </a:extLst>
          </p:cNvPr>
          <p:cNvCxnSpPr>
            <a:cxnSpLocks/>
          </p:cNvCxnSpPr>
          <p:nvPr/>
        </p:nvCxnSpPr>
        <p:spPr>
          <a:xfrm>
            <a:off x="4200525" y="2390775"/>
            <a:ext cx="63992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95343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mplate ">
  <a:themeElements>
    <a:clrScheme name="Custom 1">
      <a:dk1>
        <a:srgbClr val="000000"/>
      </a:dk1>
      <a:lt1>
        <a:srgbClr val="FFFFFF"/>
      </a:lt1>
      <a:dk2>
        <a:srgbClr val="D4C66F"/>
      </a:dk2>
      <a:lt2>
        <a:srgbClr val="F1F0E7"/>
      </a:lt2>
      <a:accent1>
        <a:srgbClr val="3F9365"/>
      </a:accent1>
      <a:accent2>
        <a:srgbClr val="2B3990"/>
      </a:accent2>
      <a:accent3>
        <a:srgbClr val="F69200"/>
      </a:accent3>
      <a:accent4>
        <a:srgbClr val="BDB58B"/>
      </a:accent4>
      <a:accent5>
        <a:srgbClr val="CDD2F0"/>
      </a:accent5>
      <a:accent6>
        <a:srgbClr val="ABDBC0"/>
      </a:accent6>
      <a:hlink>
        <a:srgbClr val="FF8C00"/>
      </a:hlink>
      <a:folHlink>
        <a:srgbClr val="D4C6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B3990"/>
        </a:solidFill>
        <a:ln>
          <a:noFill/>
        </a:ln>
      </a:spPr>
      <a:bodyPr rtlCol="0" anchor="ctr"/>
      <a:lstStyle>
        <a:defPPr algn="ctr">
          <a:defRPr sz="1400" dirty="0" err="1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ppt61D7.tmp</Template>
  <TotalTime>9147</TotalTime>
  <Words>587</Words>
  <Application>Microsoft Office PowerPoint</Application>
  <PresentationFormat>On-screen Show (4:3)</PresentationFormat>
  <Paragraphs>87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Wingdings 3</vt:lpstr>
      <vt:lpstr>Presentation Template </vt:lpstr>
      <vt:lpstr>  EEA General Request Request Record Access Form   </vt:lpstr>
      <vt:lpstr>Overview</vt:lpstr>
      <vt:lpstr>How to Apply</vt:lpstr>
      <vt:lpstr>File an Online Application</vt:lpstr>
      <vt:lpstr>File an Online Application</vt:lpstr>
      <vt:lpstr>Apply for EEA General Request</vt:lpstr>
      <vt:lpstr>Step 1: Application Information</vt:lpstr>
      <vt:lpstr>Step 1: Application Information</vt:lpstr>
      <vt:lpstr>Step 2: Document</vt:lpstr>
      <vt:lpstr>Step 2: Documents (Attaching)</vt:lpstr>
      <vt:lpstr>Step 2: Documents (Attaching)</vt:lpstr>
      <vt:lpstr>Step 2: Documents (Attaching)</vt:lpstr>
      <vt:lpstr>Step 3: Review</vt:lpstr>
      <vt:lpstr>Step 3: Review </vt:lpstr>
      <vt:lpstr>Submission Successful!</vt:lpstr>
      <vt:lpstr>Status of application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gcoetzee</dc:creator>
  <cp:lastModifiedBy>Kuci, Jona (EEA)</cp:lastModifiedBy>
  <cp:revision>610</cp:revision>
  <cp:lastPrinted>1601-01-01T00:00:00Z</cp:lastPrinted>
  <dcterms:created xsi:type="dcterms:W3CDTF">2014-06-17T15:39:54Z</dcterms:created>
  <dcterms:modified xsi:type="dcterms:W3CDTF">2021-04-16T00:58:06Z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