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11" r:id="rId5"/>
    <p:sldMasterId id="2147483648" r:id="rId6"/>
    <p:sldMasterId id="2147483696" r:id="rId7"/>
  </p:sldMasterIdLst>
  <p:notesMasterIdLst>
    <p:notesMasterId r:id="rId36"/>
  </p:notesMasterIdLst>
  <p:sldIdLst>
    <p:sldId id="1241" r:id="rId8"/>
    <p:sldId id="5236" r:id="rId9"/>
    <p:sldId id="5448" r:id="rId10"/>
    <p:sldId id="5447" r:id="rId11"/>
    <p:sldId id="5446" r:id="rId12"/>
    <p:sldId id="5445" r:id="rId13"/>
    <p:sldId id="5444" r:id="rId14"/>
    <p:sldId id="5443" r:id="rId15"/>
    <p:sldId id="5442" r:id="rId16"/>
    <p:sldId id="5441" r:id="rId17"/>
    <p:sldId id="5440" r:id="rId18"/>
    <p:sldId id="5439" r:id="rId19"/>
    <p:sldId id="5438" r:id="rId20"/>
    <p:sldId id="5437" r:id="rId21"/>
    <p:sldId id="5436" r:id="rId22"/>
    <p:sldId id="5435" r:id="rId23"/>
    <p:sldId id="5420" r:id="rId24"/>
    <p:sldId id="5404" r:id="rId25"/>
    <p:sldId id="5405" r:id="rId26"/>
    <p:sldId id="5449" r:id="rId27"/>
    <p:sldId id="5450" r:id="rId28"/>
    <p:sldId id="5434" r:id="rId29"/>
    <p:sldId id="5415" r:id="rId30"/>
    <p:sldId id="5378" r:id="rId31"/>
    <p:sldId id="5412" r:id="rId32"/>
    <p:sldId id="5137" r:id="rId33"/>
    <p:sldId id="5161" r:id="rId34"/>
    <p:sldId id="5433" r:id="rId3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D2012-A76C-234C-89E8-92F42C04D94B}" name="Venguer, Nicole (A&amp;F)" initials="VN(" userId="S::Nicole.Venguer@mass.gov::cd936947-338e-46e3-89ec-0bf8cee7be15" providerId="AD"/>
  <p188:author id="{11EB8B15-86BD-0882-1E29-54E983FDEE3C}" name="Kershaw, Amy (EEC)" initials="KA(" userId="S::amy.kershaw2@mass.gov::863cd089-ee56-4616-807b-bb84c497e830" providerId="AD"/>
  <p188:author id="{FECF2622-02F9-F4B7-F3C9-E083A2811EB8}" name="Cohen, Joy (EEC)" initials="C(" userId="S::joy.cohen@mass.gov::f2c3f0cb-3182-43af-93a7-c4b7ebe091f6" providerId="AD"/>
  <p188:author id="{4633556E-3B50-797C-F8E3-0902E3AA3E55}" name="Bowne, Jocelyn (EEC)" initials="BJ(" userId="S::jocelyn.bowne@mass.gov::bc55a913-06f7-4dff-bbda-8ce0600126b4" providerId="AD"/>
  <p188:author id="{1C8E2280-F1C3-38C8-7990-C3390CE1CBFC}" name="Koelle, Addison (EEC)" initials="K(" userId="S::addison.koelle@mass.gov::6ea80ade-bdbf-47c7-acfe-9af8f75a3cfe" providerId="AD"/>
  <p188:author id="{93D533A3-BD63-0C7A-8387-5726F96B0DEA}" name="Checkoway, Amy (EEC)" initials="C(" userId="S::amy.checkoway@mass.gov::705991ab-b9c1-44f2-bfb6-4d1b22ebe416" providerId="AD"/>
  <p188:author id="{1AB0A7A7-1019-6C98-5CC5-F4BEBF8F2DBB}" name="Kelly, Christian (EEC)" initials="KC(" userId="S::christian.kelly@mass.gov::e8c8b666-4de0-41b6-b008-b6a402dcbea6" providerId="AD"/>
  <p188:author id="{D1C854DD-2B00-796E-827D-92F261FAD432}" name="Kelleher, Michael W. (DOT)" initials="K(" userId="S::michael.w.kelleher@dot.state.ma.us::83062b0d-3adf-432d-890a-8d5d26bf1b84" providerId="AD"/>
  <p188:author id="{2106CCFC-6F08-3A77-869D-EA7500D77A28}" name="Power, Chris (EEC)" initials="P(" userId="S::chris.power@mass.gov::7355e77b-c52c-4307-b1d1-ece46b2ca1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S::catherine.premont@mass.gov::a5dc6443-49f0-4e3a-a866-63b8b2ad8f60" providerId="AD"/>
      </p:ext>
    </p:extLst>
  </p:cmAuthor>
  <p:cmAuthor id="2" name="Cohen, Joy (EEC)" initials="CJ(" lastIdx="2" clrIdx="1">
    <p:extLst>
      <p:ext uri="{19B8F6BF-5375-455C-9EA6-DF929625EA0E}">
        <p15:presenceInfo xmlns:p15="http://schemas.microsoft.com/office/powerpoint/2012/main" userId="S::joy.cohen@mass.gov::f2c3f0cb-3182-43af-93a7-c4b7ebe091f6" providerId="AD"/>
      </p:ext>
    </p:extLst>
  </p:cmAuthor>
  <p:cmAuthor id="3" name="Kelleher, Michael W. (DOT)" initials="K(" lastIdx="5" clrIdx="2">
    <p:extLst>
      <p:ext uri="{19B8F6BF-5375-455C-9EA6-DF929625EA0E}">
        <p15:presenceInfo xmlns:p15="http://schemas.microsoft.com/office/powerpoint/2012/main" userId="S::michael.w.kelleher@dot.state.ma.us::83062b0d-3adf-432d-890a-8d5d26bf1b84" providerId="AD"/>
      </p:ext>
    </p:extLst>
  </p:cmAuthor>
  <p:cmAuthor id="4" name="Venguer, Nicole (A&amp;F)" initials="VN(" lastIdx="3" clrIdx="3">
    <p:extLst>
      <p:ext uri="{19B8F6BF-5375-455C-9EA6-DF929625EA0E}">
        <p15:presenceInfo xmlns:p15="http://schemas.microsoft.com/office/powerpoint/2012/main" userId="S::Nicole.Venguer@mass.gov::cd936947-338e-46e3-89ec-0bf8cee7be15" providerId="AD"/>
      </p:ext>
    </p:extLst>
  </p:cmAuthor>
  <p:cmAuthor id="5" name="Chris" initials="C" lastIdx="1" clrIdx="4">
    <p:extLst>
      <p:ext uri="{19B8F6BF-5375-455C-9EA6-DF929625EA0E}">
        <p15:presenceInfo xmlns:p15="http://schemas.microsoft.com/office/powerpoint/2012/main" userId="S::chris.power@mass.gov::7355e77b-c52c-4307-b1d1-ece46b2ca1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7E5"/>
    <a:srgbClr val="99CCFF"/>
    <a:srgbClr val="0000E5"/>
    <a:srgbClr val="FFFFFF"/>
    <a:srgbClr val="3399FF"/>
    <a:srgbClr val="EFF6FF"/>
    <a:srgbClr val="FF0000"/>
    <a:srgbClr val="00B050"/>
    <a:srgbClr val="C0D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6B9FD-9B80-47AC-B406-247B363FD7F7}" v="16" dt="2022-09-08T11:20:01.128"/>
    <p1510:client id="{12CF59E3-36E5-2384-7E84-CFB66385ABAD}" v="56" dt="2022-09-08T11:22:01.028"/>
    <p1510:client id="{35DFA59D-40DB-4A37-843D-B790F0D17A2C}" v="466" dt="2022-09-08T14:23:57.470"/>
    <p1510:client id="{5F16BDFA-AE3C-3FFD-FFD6-B32C13388BE9}" v="1" dt="2022-09-08T13:32:09.054"/>
    <p1510:client id="{60C81E58-D287-479B-5725-BD0968E29E0A}" v="134" dt="2022-09-08T12:40:18.722"/>
    <p1510:client id="{A4168201-03B0-41BB-98C6-E9AA8DB63F43}" v="9" dt="2022-09-08T13:38:20.764"/>
    <p1510:client id="{B343DDB4-AB07-4880-8385-9D518182D306}" v="20" dt="2022-09-07T21:07:39.050"/>
    <p1510:client id="{BD8440A8-E9B0-EB1E-38CE-4D9F3C64751C}" v="226" dt="2022-09-07T20:55:57.510"/>
    <p1510:client id="{C1F4F768-E759-AE37-9F4C-F776DE551CA4}" v="17" dt="2022-09-08T12:43:12.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2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DEBA4-B1FA-4780-87D7-C4D4A792C9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6B8245-5787-4F41-A67A-859B1D36251D}">
      <dgm:prSet phldrT="[Text]" custT="1"/>
      <dgm:spPr>
        <a:solidFill>
          <a:srgbClr val="1A1AE8"/>
        </a:solidFill>
        <a:ln>
          <a:noFill/>
        </a:ln>
      </dgm:spPr>
      <dgm:t>
        <a:bodyPr/>
        <a:lstStyle/>
        <a:p>
          <a:r>
            <a:rPr lang="en-US" sz="2400" b="1"/>
            <a:t>Prices</a:t>
          </a:r>
        </a:p>
      </dgm:t>
    </dgm:pt>
    <dgm:pt modelId="{4923E319-A97B-463C-A5A9-AD13AEFC35F8}" type="parTrans" cxnId="{15AEA55A-5ED7-4002-9C35-FC39AAE1D35B}">
      <dgm:prSet/>
      <dgm:spPr/>
      <dgm:t>
        <a:bodyPr/>
        <a:lstStyle/>
        <a:p>
          <a:endParaRPr lang="en-US"/>
        </a:p>
      </dgm:t>
    </dgm:pt>
    <dgm:pt modelId="{2B71A7C7-C654-4A69-9D00-3AF6CE1B117E}" type="sibTrans" cxnId="{15AEA55A-5ED7-4002-9C35-FC39AAE1D35B}">
      <dgm:prSet/>
      <dgm:spPr/>
      <dgm:t>
        <a:bodyPr/>
        <a:lstStyle/>
        <a:p>
          <a:endParaRPr lang="en-US"/>
        </a:p>
      </dgm:t>
    </dgm:pt>
    <dgm:pt modelId="{8B7DF26E-6660-47CE-9C9B-CD3B6332BE25}">
      <dgm:prSet phldrT="[Text]" custT="1"/>
      <dgm:spPr>
        <a:solidFill>
          <a:srgbClr val="D1D1F7">
            <a:alpha val="90000"/>
          </a:srgbClr>
        </a:solidFill>
        <a:ln>
          <a:noFill/>
        </a:ln>
      </dgm:spPr>
      <dgm:t>
        <a:bodyPr/>
        <a:lstStyle/>
        <a:p>
          <a:pPr marL="119063" indent="0">
            <a:buNone/>
          </a:pPr>
          <a:r>
            <a:rPr lang="en-US" sz="1400">
              <a:solidFill>
                <a:schemeClr val="bg1"/>
              </a:solidFill>
            </a:rPr>
            <a:t>The </a:t>
          </a:r>
          <a:r>
            <a:rPr lang="en-US" sz="1400" b="1">
              <a:solidFill>
                <a:schemeClr val="bg1"/>
              </a:solidFill>
            </a:rPr>
            <a:t>Market Rate Survey</a:t>
          </a:r>
          <a:r>
            <a:rPr lang="en-US" sz="1400" b="0">
              <a:solidFill>
                <a:schemeClr val="bg1"/>
              </a:solidFill>
            </a:rPr>
            <a:t> provides information about how </a:t>
          </a:r>
          <a:r>
            <a:rPr lang="en-US" sz="1400" b="1">
              <a:solidFill>
                <a:schemeClr val="bg1"/>
              </a:solidFill>
            </a:rPr>
            <a:t>much providers in the marketplace are charging </a:t>
          </a:r>
          <a:r>
            <a:rPr lang="en-US" sz="1400" b="0">
              <a:solidFill>
                <a:schemeClr val="bg1"/>
              </a:solidFill>
            </a:rPr>
            <a:t>private-pay families for care.</a:t>
          </a:r>
          <a:endParaRPr lang="en-US" sz="1400">
            <a:solidFill>
              <a:schemeClr val="bg1"/>
            </a:solidFill>
          </a:endParaRPr>
        </a:p>
      </dgm:t>
    </dgm:pt>
    <dgm:pt modelId="{BCDD7357-ACD7-46C1-AB44-9BB096175443}" type="parTrans" cxnId="{7B51C03F-B93E-41F3-9AF7-0CF0A8B3EA21}">
      <dgm:prSet/>
      <dgm:spPr/>
      <dgm:t>
        <a:bodyPr/>
        <a:lstStyle/>
        <a:p>
          <a:endParaRPr lang="en-US"/>
        </a:p>
      </dgm:t>
    </dgm:pt>
    <dgm:pt modelId="{6DBD448B-58F1-4500-9895-0224A480DF53}" type="sibTrans" cxnId="{7B51C03F-B93E-41F3-9AF7-0CF0A8B3EA21}">
      <dgm:prSet/>
      <dgm:spPr/>
      <dgm:t>
        <a:bodyPr/>
        <a:lstStyle/>
        <a:p>
          <a:endParaRPr lang="en-US"/>
        </a:p>
      </dgm:t>
    </dgm:pt>
    <dgm:pt modelId="{D2BC7A64-5E52-4AA9-9563-4ACE539B7BFB}">
      <dgm:prSet phldrT="[Text]" custT="1"/>
      <dgm:spPr>
        <a:solidFill>
          <a:schemeClr val="accent2"/>
        </a:solidFill>
        <a:ln>
          <a:noFill/>
        </a:ln>
      </dgm:spPr>
      <dgm:t>
        <a:bodyPr/>
        <a:lstStyle/>
        <a:p>
          <a:r>
            <a:rPr lang="en-US" sz="2400" b="1"/>
            <a:t>Costs</a:t>
          </a:r>
          <a:endParaRPr lang="en-US" sz="1800" b="1"/>
        </a:p>
      </dgm:t>
    </dgm:pt>
    <dgm:pt modelId="{DEC9BAE6-08A0-45E5-AEFA-0E45221613A4}" type="parTrans" cxnId="{8D068B43-35DD-4B94-BA03-D5E9794C80E7}">
      <dgm:prSet/>
      <dgm:spPr/>
      <dgm:t>
        <a:bodyPr/>
        <a:lstStyle/>
        <a:p>
          <a:endParaRPr lang="en-US"/>
        </a:p>
      </dgm:t>
    </dgm:pt>
    <dgm:pt modelId="{7DF8D3A3-D6A1-4DC0-8F35-5CAC395BE5CB}" type="sibTrans" cxnId="{8D068B43-35DD-4B94-BA03-D5E9794C80E7}">
      <dgm:prSet/>
      <dgm:spPr/>
      <dgm:t>
        <a:bodyPr/>
        <a:lstStyle/>
        <a:p>
          <a:endParaRPr lang="en-US"/>
        </a:p>
      </dgm:t>
    </dgm:pt>
    <dgm:pt modelId="{DCB1C717-1C50-491B-9F35-12EA0D68AFD4}">
      <dgm:prSet phldrT="[Text]"/>
      <dgm:spPr>
        <a:solidFill>
          <a:schemeClr val="accent2">
            <a:lumMod val="20000"/>
            <a:lumOff val="80000"/>
            <a:alpha val="90000"/>
          </a:schemeClr>
        </a:solidFill>
        <a:ln>
          <a:noFill/>
        </a:ln>
      </dgm:spPr>
      <dgm:t>
        <a:bodyPr/>
        <a:lstStyle/>
        <a:p>
          <a:pPr marL="119063" indent="0">
            <a:buNone/>
          </a:pPr>
          <a:r>
            <a:rPr lang="en-US">
              <a:solidFill>
                <a:schemeClr val="bg1"/>
              </a:solidFill>
            </a:rPr>
            <a:t>The </a:t>
          </a:r>
          <a:r>
            <a:rPr lang="en-US" b="1">
              <a:solidFill>
                <a:schemeClr val="bg1"/>
              </a:solidFill>
            </a:rPr>
            <a:t>Narrow Cost Analysis </a:t>
          </a:r>
          <a:r>
            <a:rPr lang="en-US" b="0">
              <a:solidFill>
                <a:schemeClr val="bg1"/>
              </a:solidFill>
            </a:rPr>
            <a:t>provides information about </a:t>
          </a:r>
          <a:r>
            <a:rPr lang="en-US" b="1">
              <a:solidFill>
                <a:schemeClr val="bg1"/>
              </a:solidFill>
            </a:rPr>
            <a:t>how much it is costing providers to operate </a:t>
          </a:r>
          <a:r>
            <a:rPr lang="en-US" b="0">
              <a:solidFill>
                <a:schemeClr val="bg1"/>
              </a:solidFill>
            </a:rPr>
            <a:t>their programs meeting required standards for health and safety (and higher levels of quality).</a:t>
          </a:r>
          <a:endParaRPr lang="en-US">
            <a:solidFill>
              <a:schemeClr val="bg1"/>
            </a:solidFill>
          </a:endParaRPr>
        </a:p>
      </dgm:t>
    </dgm:pt>
    <dgm:pt modelId="{047D64A7-76FF-481E-ACC2-3D2532ADE24E}" type="parTrans" cxnId="{8B680695-A055-49C5-ABD0-5A99130AB61E}">
      <dgm:prSet/>
      <dgm:spPr/>
      <dgm:t>
        <a:bodyPr/>
        <a:lstStyle/>
        <a:p>
          <a:endParaRPr lang="en-US"/>
        </a:p>
      </dgm:t>
    </dgm:pt>
    <dgm:pt modelId="{D7568761-E935-4499-B854-B45DD5A25264}" type="sibTrans" cxnId="{8B680695-A055-49C5-ABD0-5A99130AB61E}">
      <dgm:prSet/>
      <dgm:spPr/>
      <dgm:t>
        <a:bodyPr/>
        <a:lstStyle/>
        <a:p>
          <a:endParaRPr lang="en-US"/>
        </a:p>
      </dgm:t>
    </dgm:pt>
    <dgm:pt modelId="{49EF06EB-A4C7-4138-9D01-DC1974CEC18F}">
      <dgm:prSet phldrT="[Text]" custT="1"/>
      <dgm:spPr>
        <a:solidFill>
          <a:srgbClr val="D1D1F7">
            <a:alpha val="90000"/>
          </a:srgbClr>
        </a:solidFill>
        <a:ln>
          <a:noFill/>
        </a:ln>
      </dgm:spPr>
      <dgm:t>
        <a:bodyPr/>
        <a:lstStyle/>
        <a:p>
          <a:pPr marL="119063" indent="0">
            <a:buNone/>
          </a:pPr>
          <a:r>
            <a:rPr lang="en-US" sz="1400">
              <a:solidFill>
                <a:schemeClr val="bg1"/>
              </a:solidFill>
            </a:rPr>
            <a:t>This information helps the Commonwealth understand the extent to which subsidy rates </a:t>
          </a:r>
          <a:r>
            <a:rPr lang="en-US" sz="1400" b="1">
              <a:solidFill>
                <a:schemeClr val="bg1"/>
              </a:solidFill>
            </a:rPr>
            <a:t>allow parents to access the full market</a:t>
          </a:r>
          <a:r>
            <a:rPr lang="en-US" sz="1400">
              <a:solidFill>
                <a:schemeClr val="bg1"/>
              </a:solidFill>
            </a:rPr>
            <a:t> of care available.</a:t>
          </a:r>
        </a:p>
      </dgm:t>
    </dgm:pt>
    <dgm:pt modelId="{22950E7F-A307-49F6-8F35-D703309A2A06}" type="parTrans" cxnId="{42F54646-9DDC-4E87-BBAB-2E8359D9EE12}">
      <dgm:prSet/>
      <dgm:spPr/>
      <dgm:t>
        <a:bodyPr/>
        <a:lstStyle/>
        <a:p>
          <a:endParaRPr lang="en-US"/>
        </a:p>
      </dgm:t>
    </dgm:pt>
    <dgm:pt modelId="{B7BC419D-B18F-4E59-8CA6-4F8CDF4A377E}" type="sibTrans" cxnId="{42F54646-9DDC-4E87-BBAB-2E8359D9EE12}">
      <dgm:prSet/>
      <dgm:spPr/>
      <dgm:t>
        <a:bodyPr/>
        <a:lstStyle/>
        <a:p>
          <a:endParaRPr lang="en-US"/>
        </a:p>
      </dgm:t>
    </dgm:pt>
    <dgm:pt modelId="{DA569607-1A50-499E-84A6-2C0C631FF664}">
      <dgm:prSet phldrT="[Text]" custT="1"/>
      <dgm:spPr>
        <a:solidFill>
          <a:srgbClr val="D1D1F7">
            <a:alpha val="90000"/>
          </a:srgbClr>
        </a:solidFill>
        <a:ln>
          <a:noFill/>
        </a:ln>
      </dgm:spPr>
      <dgm:t>
        <a:bodyPr/>
        <a:lstStyle/>
        <a:p>
          <a:pPr marL="119063" indent="0">
            <a:buNone/>
          </a:pPr>
          <a:endParaRPr lang="en-US" sz="1400">
            <a:solidFill>
              <a:schemeClr val="bg1"/>
            </a:solidFill>
          </a:endParaRPr>
        </a:p>
      </dgm:t>
    </dgm:pt>
    <dgm:pt modelId="{2D65CABA-F3D8-4F00-8AB6-149A0E0B4832}" type="parTrans" cxnId="{A7DAA458-2954-4CC0-A5C2-3CCAE60F986E}">
      <dgm:prSet/>
      <dgm:spPr/>
      <dgm:t>
        <a:bodyPr/>
        <a:lstStyle/>
        <a:p>
          <a:endParaRPr lang="en-US"/>
        </a:p>
      </dgm:t>
    </dgm:pt>
    <dgm:pt modelId="{A4C577EA-BD92-42B1-ACEF-E7CDDDBED25A}" type="sibTrans" cxnId="{A7DAA458-2954-4CC0-A5C2-3CCAE60F986E}">
      <dgm:prSet/>
      <dgm:spPr/>
      <dgm:t>
        <a:bodyPr/>
        <a:lstStyle/>
        <a:p>
          <a:endParaRPr lang="en-US"/>
        </a:p>
      </dgm:t>
    </dgm:pt>
    <dgm:pt modelId="{1E781A7C-AF8E-40C0-A0FC-339AF147FD25}">
      <dgm:prSet/>
      <dgm:spPr>
        <a:solidFill>
          <a:schemeClr val="accent2">
            <a:lumMod val="20000"/>
            <a:lumOff val="80000"/>
            <a:alpha val="90000"/>
          </a:schemeClr>
        </a:solidFill>
        <a:ln>
          <a:noFill/>
        </a:ln>
      </dgm:spPr>
      <dgm:t>
        <a:bodyPr/>
        <a:lstStyle/>
        <a:p>
          <a:pPr marL="171450" indent="0"/>
          <a:endParaRPr lang="en-US">
            <a:solidFill>
              <a:schemeClr val="bg1"/>
            </a:solidFill>
          </a:endParaRPr>
        </a:p>
      </dgm:t>
    </dgm:pt>
    <dgm:pt modelId="{8E786AE3-1BC7-4439-A1A3-6BEDB8DDAF69}" type="parTrans" cxnId="{5CEFB290-42D3-4651-B3B2-96BD451757E1}">
      <dgm:prSet/>
      <dgm:spPr/>
      <dgm:t>
        <a:bodyPr/>
        <a:lstStyle/>
        <a:p>
          <a:endParaRPr lang="en-US"/>
        </a:p>
      </dgm:t>
    </dgm:pt>
    <dgm:pt modelId="{E0CF87EC-11C1-4403-A9B4-7D725FE4AC01}" type="sibTrans" cxnId="{5CEFB290-42D3-4651-B3B2-96BD451757E1}">
      <dgm:prSet/>
      <dgm:spPr/>
      <dgm:t>
        <a:bodyPr/>
        <a:lstStyle/>
        <a:p>
          <a:endParaRPr lang="en-US"/>
        </a:p>
      </dgm:t>
    </dgm:pt>
    <dgm:pt modelId="{0B90642C-F598-4B4B-94A5-A9A86E5C1582}">
      <dgm:prSet/>
      <dgm:spPr>
        <a:solidFill>
          <a:schemeClr val="accent2">
            <a:lumMod val="20000"/>
            <a:lumOff val="80000"/>
            <a:alpha val="90000"/>
          </a:schemeClr>
        </a:solidFill>
        <a:ln>
          <a:noFill/>
        </a:ln>
      </dgm:spPr>
      <dgm:t>
        <a:bodyPr/>
        <a:lstStyle/>
        <a:p>
          <a:pPr marL="119063" indent="0">
            <a:buNone/>
          </a:pPr>
          <a:r>
            <a:rPr lang="en-US">
              <a:solidFill>
                <a:schemeClr val="bg1"/>
              </a:solidFill>
            </a:rPr>
            <a:t>This information helps the Commonwealth understand the extent to which subsidy rates (and market rates) </a:t>
          </a:r>
          <a:r>
            <a:rPr lang="en-US" b="1">
              <a:solidFill>
                <a:schemeClr val="bg1"/>
              </a:solidFill>
            </a:rPr>
            <a:t>allow providers cover the full cost of care.</a:t>
          </a:r>
        </a:p>
      </dgm:t>
    </dgm:pt>
    <dgm:pt modelId="{41542C17-402E-428D-8323-AE95FE93FED6}" type="parTrans" cxnId="{B66977F8-9875-482D-87D8-1A3D45AD3CFA}">
      <dgm:prSet/>
      <dgm:spPr/>
      <dgm:t>
        <a:bodyPr/>
        <a:lstStyle/>
        <a:p>
          <a:endParaRPr lang="en-US"/>
        </a:p>
      </dgm:t>
    </dgm:pt>
    <dgm:pt modelId="{AD96AB54-F1F6-4EA5-BE9A-0C9004D43348}" type="sibTrans" cxnId="{B66977F8-9875-482D-87D8-1A3D45AD3CFA}">
      <dgm:prSet/>
      <dgm:spPr/>
      <dgm:t>
        <a:bodyPr/>
        <a:lstStyle/>
        <a:p>
          <a:endParaRPr lang="en-US"/>
        </a:p>
      </dgm:t>
    </dgm:pt>
    <dgm:pt modelId="{7C37CC0F-BEDF-491F-8297-2613BD2603ED}" type="pres">
      <dgm:prSet presAssocID="{5B2DEBA4-B1FA-4780-87D7-C4D4A792C9D5}" presName="Name0" presStyleCnt="0">
        <dgm:presLayoutVars>
          <dgm:dir/>
          <dgm:animLvl val="lvl"/>
          <dgm:resizeHandles val="exact"/>
        </dgm:presLayoutVars>
      </dgm:prSet>
      <dgm:spPr/>
    </dgm:pt>
    <dgm:pt modelId="{2F141848-7DE3-4D8D-AB78-7D8795BF4FC9}" type="pres">
      <dgm:prSet presAssocID="{ED6B8245-5787-4F41-A67A-859B1D36251D}" presName="composite" presStyleCnt="0"/>
      <dgm:spPr/>
    </dgm:pt>
    <dgm:pt modelId="{021A2A02-0EB0-413A-9379-26944BAD09F5}" type="pres">
      <dgm:prSet presAssocID="{ED6B8245-5787-4F41-A67A-859B1D36251D}" presName="parTx" presStyleLbl="alignNode1" presStyleIdx="0" presStyleCnt="2">
        <dgm:presLayoutVars>
          <dgm:chMax val="0"/>
          <dgm:chPref val="0"/>
          <dgm:bulletEnabled val="1"/>
        </dgm:presLayoutVars>
      </dgm:prSet>
      <dgm:spPr/>
    </dgm:pt>
    <dgm:pt modelId="{AB68207F-9846-4787-8475-F161C16A0D6E}" type="pres">
      <dgm:prSet presAssocID="{ED6B8245-5787-4F41-A67A-859B1D36251D}" presName="desTx" presStyleLbl="alignAccFollowNode1" presStyleIdx="0" presStyleCnt="2">
        <dgm:presLayoutVars>
          <dgm:bulletEnabled val="1"/>
        </dgm:presLayoutVars>
      </dgm:prSet>
      <dgm:spPr/>
    </dgm:pt>
    <dgm:pt modelId="{A076062F-59DB-472E-A6D1-67C03009AD72}" type="pres">
      <dgm:prSet presAssocID="{2B71A7C7-C654-4A69-9D00-3AF6CE1B117E}" presName="space" presStyleCnt="0"/>
      <dgm:spPr/>
    </dgm:pt>
    <dgm:pt modelId="{DBD0612A-BFEA-4D11-9324-208F45C640B4}" type="pres">
      <dgm:prSet presAssocID="{D2BC7A64-5E52-4AA9-9563-4ACE539B7BFB}" presName="composite" presStyleCnt="0"/>
      <dgm:spPr/>
    </dgm:pt>
    <dgm:pt modelId="{18D4E0C7-02E2-42D9-8E5C-163BE9D5E3CD}" type="pres">
      <dgm:prSet presAssocID="{D2BC7A64-5E52-4AA9-9563-4ACE539B7BFB}" presName="parTx" presStyleLbl="alignNode1" presStyleIdx="1" presStyleCnt="2">
        <dgm:presLayoutVars>
          <dgm:chMax val="0"/>
          <dgm:chPref val="0"/>
          <dgm:bulletEnabled val="1"/>
        </dgm:presLayoutVars>
      </dgm:prSet>
      <dgm:spPr/>
    </dgm:pt>
    <dgm:pt modelId="{946A06CB-08E8-42FE-B11C-8F03346D2F11}" type="pres">
      <dgm:prSet presAssocID="{D2BC7A64-5E52-4AA9-9563-4ACE539B7BFB}" presName="desTx" presStyleLbl="alignAccFollowNode1" presStyleIdx="1" presStyleCnt="2">
        <dgm:presLayoutVars>
          <dgm:bulletEnabled val="1"/>
        </dgm:presLayoutVars>
      </dgm:prSet>
      <dgm:spPr/>
    </dgm:pt>
  </dgm:ptLst>
  <dgm:cxnLst>
    <dgm:cxn modelId="{7B51C03F-B93E-41F3-9AF7-0CF0A8B3EA21}" srcId="{ED6B8245-5787-4F41-A67A-859B1D36251D}" destId="{8B7DF26E-6660-47CE-9C9B-CD3B6332BE25}" srcOrd="0" destOrd="0" parTransId="{BCDD7357-ACD7-46C1-AB44-9BB096175443}" sibTransId="{6DBD448B-58F1-4500-9895-0224A480DF53}"/>
    <dgm:cxn modelId="{E74C415F-8309-4683-98DB-68DF94063076}" type="presOf" srcId="{ED6B8245-5787-4F41-A67A-859B1D36251D}" destId="{021A2A02-0EB0-413A-9379-26944BAD09F5}" srcOrd="0" destOrd="0" presId="urn:microsoft.com/office/officeart/2005/8/layout/hList1"/>
    <dgm:cxn modelId="{1BB4DD60-5C34-4E82-BFBA-89447332BA48}" type="presOf" srcId="{DA569607-1A50-499E-84A6-2C0C631FF664}" destId="{AB68207F-9846-4787-8475-F161C16A0D6E}" srcOrd="0" destOrd="1" presId="urn:microsoft.com/office/officeart/2005/8/layout/hList1"/>
    <dgm:cxn modelId="{8D068B43-35DD-4B94-BA03-D5E9794C80E7}" srcId="{5B2DEBA4-B1FA-4780-87D7-C4D4A792C9D5}" destId="{D2BC7A64-5E52-4AA9-9563-4ACE539B7BFB}" srcOrd="1" destOrd="0" parTransId="{DEC9BAE6-08A0-45E5-AEFA-0E45221613A4}" sibTransId="{7DF8D3A3-D6A1-4DC0-8F35-5CAC395BE5CB}"/>
    <dgm:cxn modelId="{42F54646-9DDC-4E87-BBAB-2E8359D9EE12}" srcId="{ED6B8245-5787-4F41-A67A-859B1D36251D}" destId="{49EF06EB-A4C7-4138-9D01-DC1974CEC18F}" srcOrd="2" destOrd="0" parTransId="{22950E7F-A307-49F6-8F35-D703309A2A06}" sibTransId="{B7BC419D-B18F-4E59-8CA6-4F8CDF4A377E}"/>
    <dgm:cxn modelId="{A7DAA458-2954-4CC0-A5C2-3CCAE60F986E}" srcId="{ED6B8245-5787-4F41-A67A-859B1D36251D}" destId="{DA569607-1A50-499E-84A6-2C0C631FF664}" srcOrd="1" destOrd="0" parTransId="{2D65CABA-F3D8-4F00-8AB6-149A0E0B4832}" sibTransId="{A4C577EA-BD92-42B1-ACEF-E7CDDDBED25A}"/>
    <dgm:cxn modelId="{0B54C959-A17A-4BB4-9800-5A3CD9351C98}" type="presOf" srcId="{DCB1C717-1C50-491B-9F35-12EA0D68AFD4}" destId="{946A06CB-08E8-42FE-B11C-8F03346D2F11}" srcOrd="0" destOrd="0" presId="urn:microsoft.com/office/officeart/2005/8/layout/hList1"/>
    <dgm:cxn modelId="{15AEA55A-5ED7-4002-9C35-FC39AAE1D35B}" srcId="{5B2DEBA4-B1FA-4780-87D7-C4D4A792C9D5}" destId="{ED6B8245-5787-4F41-A67A-859B1D36251D}" srcOrd="0" destOrd="0" parTransId="{4923E319-A97B-463C-A5A9-AD13AEFC35F8}" sibTransId="{2B71A7C7-C654-4A69-9D00-3AF6CE1B117E}"/>
    <dgm:cxn modelId="{5CEFB290-42D3-4651-B3B2-96BD451757E1}" srcId="{D2BC7A64-5E52-4AA9-9563-4ACE539B7BFB}" destId="{1E781A7C-AF8E-40C0-A0FC-339AF147FD25}" srcOrd="1" destOrd="0" parTransId="{8E786AE3-1BC7-4439-A1A3-6BEDB8DDAF69}" sibTransId="{E0CF87EC-11C1-4403-A9B4-7D725FE4AC01}"/>
    <dgm:cxn modelId="{8B680695-A055-49C5-ABD0-5A99130AB61E}" srcId="{D2BC7A64-5E52-4AA9-9563-4ACE539B7BFB}" destId="{DCB1C717-1C50-491B-9F35-12EA0D68AFD4}" srcOrd="0" destOrd="0" parTransId="{047D64A7-76FF-481E-ACC2-3D2532ADE24E}" sibTransId="{D7568761-E935-4499-B854-B45DD5A25264}"/>
    <dgm:cxn modelId="{2084D6A0-AB60-474C-AC58-CF588A51251E}" type="presOf" srcId="{5B2DEBA4-B1FA-4780-87D7-C4D4A792C9D5}" destId="{7C37CC0F-BEDF-491F-8297-2613BD2603ED}" srcOrd="0" destOrd="0" presId="urn:microsoft.com/office/officeart/2005/8/layout/hList1"/>
    <dgm:cxn modelId="{3D8D68B3-A389-4E5F-BB10-E9FBA6E628BC}" type="presOf" srcId="{0B90642C-F598-4B4B-94A5-A9A86E5C1582}" destId="{946A06CB-08E8-42FE-B11C-8F03346D2F11}" srcOrd="0" destOrd="2" presId="urn:microsoft.com/office/officeart/2005/8/layout/hList1"/>
    <dgm:cxn modelId="{9822ABBF-3AD6-4A91-82D4-BC2060626EE1}" type="presOf" srcId="{49EF06EB-A4C7-4138-9D01-DC1974CEC18F}" destId="{AB68207F-9846-4787-8475-F161C16A0D6E}" srcOrd="0" destOrd="2" presId="urn:microsoft.com/office/officeart/2005/8/layout/hList1"/>
    <dgm:cxn modelId="{A32319C1-DE89-4D73-AA8F-A1AE8C109B74}" type="presOf" srcId="{D2BC7A64-5E52-4AA9-9563-4ACE539B7BFB}" destId="{18D4E0C7-02E2-42D9-8E5C-163BE9D5E3CD}" srcOrd="0" destOrd="0" presId="urn:microsoft.com/office/officeart/2005/8/layout/hList1"/>
    <dgm:cxn modelId="{D92106D1-2E1B-4309-A29E-576FCD7182DD}" type="presOf" srcId="{8B7DF26E-6660-47CE-9C9B-CD3B6332BE25}" destId="{AB68207F-9846-4787-8475-F161C16A0D6E}" srcOrd="0" destOrd="0" presId="urn:microsoft.com/office/officeart/2005/8/layout/hList1"/>
    <dgm:cxn modelId="{AC88EFE7-DA51-43D3-9010-98819E7AF23E}" type="presOf" srcId="{1E781A7C-AF8E-40C0-A0FC-339AF147FD25}" destId="{946A06CB-08E8-42FE-B11C-8F03346D2F11}" srcOrd="0" destOrd="1" presId="urn:microsoft.com/office/officeart/2005/8/layout/hList1"/>
    <dgm:cxn modelId="{B66977F8-9875-482D-87D8-1A3D45AD3CFA}" srcId="{D2BC7A64-5E52-4AA9-9563-4ACE539B7BFB}" destId="{0B90642C-F598-4B4B-94A5-A9A86E5C1582}" srcOrd="2" destOrd="0" parTransId="{41542C17-402E-428D-8323-AE95FE93FED6}" sibTransId="{AD96AB54-F1F6-4EA5-BE9A-0C9004D43348}"/>
    <dgm:cxn modelId="{013AE9E5-5738-457F-8040-E1B31384D122}" type="presParOf" srcId="{7C37CC0F-BEDF-491F-8297-2613BD2603ED}" destId="{2F141848-7DE3-4D8D-AB78-7D8795BF4FC9}" srcOrd="0" destOrd="0" presId="urn:microsoft.com/office/officeart/2005/8/layout/hList1"/>
    <dgm:cxn modelId="{E7ABEC2A-1784-4E88-8BBA-F72C247D554C}" type="presParOf" srcId="{2F141848-7DE3-4D8D-AB78-7D8795BF4FC9}" destId="{021A2A02-0EB0-413A-9379-26944BAD09F5}" srcOrd="0" destOrd="0" presId="urn:microsoft.com/office/officeart/2005/8/layout/hList1"/>
    <dgm:cxn modelId="{2949639E-5D40-44D8-AAD8-1BB184ED2B70}" type="presParOf" srcId="{2F141848-7DE3-4D8D-AB78-7D8795BF4FC9}" destId="{AB68207F-9846-4787-8475-F161C16A0D6E}" srcOrd="1" destOrd="0" presId="urn:microsoft.com/office/officeart/2005/8/layout/hList1"/>
    <dgm:cxn modelId="{A90FE085-2973-4918-8942-03605CED2869}" type="presParOf" srcId="{7C37CC0F-BEDF-491F-8297-2613BD2603ED}" destId="{A076062F-59DB-472E-A6D1-67C03009AD72}" srcOrd="1" destOrd="0" presId="urn:microsoft.com/office/officeart/2005/8/layout/hList1"/>
    <dgm:cxn modelId="{91F0FB9F-8423-4FC2-80F5-ED0270F06767}" type="presParOf" srcId="{7C37CC0F-BEDF-491F-8297-2613BD2603ED}" destId="{DBD0612A-BFEA-4D11-9324-208F45C640B4}" srcOrd="2" destOrd="0" presId="urn:microsoft.com/office/officeart/2005/8/layout/hList1"/>
    <dgm:cxn modelId="{449F54D7-CF7E-4D54-B4EB-593A783E161D}" type="presParOf" srcId="{DBD0612A-BFEA-4D11-9324-208F45C640B4}" destId="{18D4E0C7-02E2-42D9-8E5C-163BE9D5E3CD}" srcOrd="0" destOrd="0" presId="urn:microsoft.com/office/officeart/2005/8/layout/hList1"/>
    <dgm:cxn modelId="{C63E2232-72D3-4051-859F-8B7227DBB0F8}" type="presParOf" srcId="{DBD0612A-BFEA-4D11-9324-208F45C640B4}" destId="{946A06CB-08E8-42FE-B11C-8F03346D2F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9223A-B6AB-4E77-B3A7-3F1386C9AB7A}"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62CEED43-B964-4ACF-80A9-67B7D69A2AC5}">
      <dgm:prSet phldr="0" custT="1"/>
      <dgm:spPr/>
      <dgm:t>
        <a:bodyPr/>
        <a:lstStyle/>
        <a:p>
          <a:pPr algn="l"/>
          <a:r>
            <a:rPr lang="en-US" sz="1400" b="0">
              <a:latin typeface="+mj-lt"/>
              <a:cs typeface="Calibri" panose="020F0502020204030204" pitchFamily="34" charset="0"/>
            </a:rPr>
            <a:t>Simplify policies, processes</a:t>
          </a:r>
          <a:r>
            <a:rPr lang="en-US" sz="1400">
              <a:latin typeface="+mj-lt"/>
              <a:cs typeface="Calibri" panose="020F0502020204030204" pitchFamily="34" charset="0"/>
            </a:rPr>
            <a:t> </a:t>
          </a:r>
          <a:r>
            <a:rPr lang="en-US" sz="1400" b="0">
              <a:latin typeface="+mj-lt"/>
              <a:cs typeface="Calibri" panose="020F0502020204030204" pitchFamily="34" charset="0"/>
            </a:rPr>
            <a:t>and procedures</a:t>
          </a:r>
          <a:r>
            <a:rPr lang="en-US" sz="1400">
              <a:latin typeface="+mj-lt"/>
              <a:cs typeface="Calibri" panose="020F0502020204030204" pitchFamily="34" charset="0"/>
            </a:rPr>
            <a:t> for families seeking subsidy for timely and need-responsive placements</a:t>
          </a:r>
        </a:p>
      </dgm:t>
    </dgm:pt>
    <dgm:pt modelId="{6009DF6B-9E56-434D-A1F7-081AEABF17E5}" type="parTrans" cxnId="{F054DE74-4062-42BA-BA59-4ABF904A3C88}">
      <dgm:prSet/>
      <dgm:spPr/>
      <dgm:t>
        <a:bodyPr/>
        <a:lstStyle/>
        <a:p>
          <a:endParaRPr lang="en-US"/>
        </a:p>
      </dgm:t>
    </dgm:pt>
    <dgm:pt modelId="{B1B2C6D2-D3D4-4C48-8031-01E6D1F8E638}" type="sibTrans" cxnId="{F054DE74-4062-42BA-BA59-4ABF904A3C88}">
      <dgm:prSet/>
      <dgm:spPr/>
      <dgm:t>
        <a:bodyPr/>
        <a:lstStyle/>
        <a:p>
          <a:endParaRPr lang="en-US"/>
        </a:p>
      </dgm:t>
    </dgm:pt>
    <dgm:pt modelId="{9738DB21-6B3D-43CD-AC4D-D04BA8634519}">
      <dgm:prSet phldr="0" custT="1"/>
      <dgm:spPr/>
      <dgm:t>
        <a:bodyPr/>
        <a:lstStyle/>
        <a:p>
          <a:pPr algn="l" rtl="0"/>
          <a:r>
            <a:rPr lang="en-US" sz="1600">
              <a:latin typeface="+mj-lt"/>
              <a:cs typeface="Calibri" panose="020F0502020204030204" pitchFamily="34" charset="0"/>
            </a:rPr>
            <a:t>Align with Public Benefit Programs </a:t>
          </a:r>
          <a:endParaRPr lang="en-US" sz="1600">
            <a:latin typeface="+mj-lt"/>
            <a:ea typeface="Verdana"/>
            <a:cs typeface="Calibri" panose="020F0502020204030204" pitchFamily="34" charset="0"/>
          </a:endParaRPr>
        </a:p>
      </dgm:t>
    </dgm:pt>
    <dgm:pt modelId="{4B8CF88F-72C8-4E40-A291-71227A432A38}" type="parTrans" cxnId="{1C2449B0-6434-442A-AEEF-53E28D9CBE4F}">
      <dgm:prSet/>
      <dgm:spPr/>
      <dgm:t>
        <a:bodyPr/>
        <a:lstStyle/>
        <a:p>
          <a:endParaRPr lang="en-US"/>
        </a:p>
      </dgm:t>
    </dgm:pt>
    <dgm:pt modelId="{65418246-968A-4962-912C-C8811A6DBE9D}" type="sibTrans" cxnId="{1C2449B0-6434-442A-AEEF-53E28D9CBE4F}">
      <dgm:prSet/>
      <dgm:spPr/>
      <dgm:t>
        <a:bodyPr/>
        <a:lstStyle/>
        <a:p>
          <a:endParaRPr lang="en-US"/>
        </a:p>
      </dgm:t>
    </dgm:pt>
    <dgm:pt modelId="{2309B429-D520-4620-87CC-3E613E14DEE5}">
      <dgm:prSet phldr="0" custT="1"/>
      <dgm:spPr/>
      <dgm:t>
        <a:bodyPr/>
        <a:lstStyle/>
        <a:p>
          <a:pPr algn="l" rtl="0"/>
          <a:r>
            <a:rPr lang="en-US" sz="1600" b="0">
              <a:latin typeface="+mj-lt"/>
              <a:cs typeface="Calibri" panose="020F0502020204030204" pitchFamily="34" charset="0"/>
            </a:rPr>
            <a:t>Wait List Administration</a:t>
          </a:r>
        </a:p>
      </dgm:t>
    </dgm:pt>
    <dgm:pt modelId="{2E2FDEA4-F8A9-4CA3-B9DE-C6C1A0A341B2}" type="parTrans" cxnId="{B47B3E7B-B74C-4675-B483-686ACCF07A95}">
      <dgm:prSet/>
      <dgm:spPr/>
      <dgm:t>
        <a:bodyPr/>
        <a:lstStyle/>
        <a:p>
          <a:endParaRPr lang="en-US"/>
        </a:p>
      </dgm:t>
    </dgm:pt>
    <dgm:pt modelId="{756D8858-2864-4D38-BC6D-184A3F530DFF}" type="sibTrans" cxnId="{B47B3E7B-B74C-4675-B483-686ACCF07A95}">
      <dgm:prSet/>
      <dgm:spPr/>
      <dgm:t>
        <a:bodyPr/>
        <a:lstStyle/>
        <a:p>
          <a:endParaRPr lang="en-US"/>
        </a:p>
      </dgm:t>
    </dgm:pt>
    <dgm:pt modelId="{14F5C5FC-D97F-4007-A65F-F6BFD4A0CF79}">
      <dgm:prSet phldr="0" custT="1"/>
      <dgm:spPr/>
      <dgm:t>
        <a:bodyPr/>
        <a:lstStyle/>
        <a:p>
          <a:pPr algn="l" rtl="0"/>
          <a:r>
            <a:rPr lang="en-US" sz="1600" b="0">
              <a:latin typeface="+mj-lt"/>
              <a:cs typeface="Calibri" panose="020F0502020204030204" pitchFamily="34" charset="0"/>
            </a:rPr>
            <a:t>Expand Access</a:t>
          </a:r>
        </a:p>
      </dgm:t>
    </dgm:pt>
    <dgm:pt modelId="{8C8B41E1-5E28-4E37-8730-EEED46B048F9}" type="parTrans" cxnId="{26B27D90-6C47-4711-8ED9-2AE92E901526}">
      <dgm:prSet/>
      <dgm:spPr/>
      <dgm:t>
        <a:bodyPr/>
        <a:lstStyle/>
        <a:p>
          <a:endParaRPr lang="en-US"/>
        </a:p>
      </dgm:t>
    </dgm:pt>
    <dgm:pt modelId="{CE1A8425-D720-4436-BD06-CC7ABD1E2E50}" type="sibTrans" cxnId="{26B27D90-6C47-4711-8ED9-2AE92E901526}">
      <dgm:prSet/>
      <dgm:spPr/>
      <dgm:t>
        <a:bodyPr/>
        <a:lstStyle/>
        <a:p>
          <a:endParaRPr lang="en-US"/>
        </a:p>
      </dgm:t>
    </dgm:pt>
    <dgm:pt modelId="{ADA55A7A-B808-4F5E-99DA-DE2440F52A81}">
      <dgm:prSet phldr="0" custT="1"/>
      <dgm:spPr/>
      <dgm:t>
        <a:bodyPr/>
        <a:lstStyle/>
        <a:p>
          <a:pPr algn="l" rtl="0"/>
          <a:r>
            <a:rPr lang="en-US" sz="1600" b="0">
              <a:latin typeface="+mj-lt"/>
              <a:cs typeface="Calibri" panose="020F0502020204030204" pitchFamily="34" charset="0"/>
            </a:rPr>
            <a:t>Streamline Processes</a:t>
          </a:r>
        </a:p>
      </dgm:t>
    </dgm:pt>
    <dgm:pt modelId="{7DA1D211-5E6E-4053-9E14-B869DE78D39B}" type="parTrans" cxnId="{94F91640-0CBB-4225-BFC9-B45FE5AC3F3B}">
      <dgm:prSet/>
      <dgm:spPr/>
      <dgm:t>
        <a:bodyPr/>
        <a:lstStyle/>
        <a:p>
          <a:endParaRPr lang="en-US"/>
        </a:p>
      </dgm:t>
    </dgm:pt>
    <dgm:pt modelId="{EAFCCDD2-F172-4D75-BCC2-9C2A70DFD248}" type="sibTrans" cxnId="{94F91640-0CBB-4225-BFC9-B45FE5AC3F3B}">
      <dgm:prSet/>
      <dgm:spPr/>
      <dgm:t>
        <a:bodyPr/>
        <a:lstStyle/>
        <a:p>
          <a:endParaRPr lang="en-US"/>
        </a:p>
      </dgm:t>
    </dgm:pt>
    <dgm:pt modelId="{A15A9F40-354F-453E-B1A1-10E1720B2F8E}">
      <dgm:prSet phldr="0" custT="1"/>
      <dgm:spPr/>
      <dgm:t>
        <a:bodyPr/>
        <a:lstStyle/>
        <a:p>
          <a:pPr algn="l" rtl="0"/>
          <a:r>
            <a:rPr lang="en-US" sz="1400">
              <a:latin typeface="+mj-lt"/>
              <a:cs typeface="Calibri" panose="020F0502020204030204" pitchFamily="34" charset="0"/>
            </a:rPr>
            <a:t>Collaborate with other public benefit programs to align </a:t>
          </a:r>
          <a:r>
            <a:rPr lang="en-US" sz="1400" b="0">
              <a:latin typeface="+mj-lt"/>
              <a:cs typeface="Calibri" panose="020F0502020204030204" pitchFamily="34" charset="0"/>
            </a:rPr>
            <a:t>eligibility requirements, verifications, and definitions </a:t>
          </a:r>
        </a:p>
      </dgm:t>
    </dgm:pt>
    <dgm:pt modelId="{1FDF5ACC-26CC-445C-B15A-E0C4B6CCA443}" type="parTrans" cxnId="{615B3FAE-5578-48C8-8BCF-DA74CD72ADC8}">
      <dgm:prSet/>
      <dgm:spPr/>
      <dgm:t>
        <a:bodyPr/>
        <a:lstStyle/>
        <a:p>
          <a:endParaRPr lang="en-US"/>
        </a:p>
      </dgm:t>
    </dgm:pt>
    <dgm:pt modelId="{DD5F9ECD-B0A8-4E82-9387-4A5A69FCBEE1}" type="sibTrans" cxnId="{615B3FAE-5578-48C8-8BCF-DA74CD72ADC8}">
      <dgm:prSet/>
      <dgm:spPr/>
      <dgm:t>
        <a:bodyPr/>
        <a:lstStyle/>
        <a:p>
          <a:endParaRPr lang="en-US"/>
        </a:p>
      </dgm:t>
    </dgm:pt>
    <dgm:pt modelId="{C87A719E-BFB4-40B2-83C8-2200F5793DAD}">
      <dgm:prSet phldr="0" custT="1"/>
      <dgm:spPr/>
      <dgm:t>
        <a:bodyPr/>
        <a:lstStyle/>
        <a:p>
          <a:pPr rtl="0"/>
          <a:r>
            <a:rPr lang="en-US" sz="1400" b="0">
              <a:latin typeface="+mj-lt"/>
              <a:cs typeface="Calibri" panose="020F0502020204030204" pitchFamily="34" charset="0"/>
            </a:rPr>
            <a:t>Revisit </a:t>
          </a:r>
          <a:r>
            <a:rPr lang="en-US" sz="1400" b="0" err="1">
              <a:latin typeface="+mj-lt"/>
              <a:cs typeface="Calibri" panose="020F0502020204030204" pitchFamily="34" charset="0"/>
            </a:rPr>
            <a:t>KinderWait</a:t>
          </a:r>
          <a:r>
            <a:rPr lang="en-US" sz="1400" b="0">
              <a:latin typeface="+mj-lt"/>
              <a:cs typeface="Calibri" panose="020F0502020204030204" pitchFamily="34" charset="0"/>
            </a:rPr>
            <a:t>, EEC’s waitlist management system,</a:t>
          </a:r>
          <a:r>
            <a:rPr lang="en-US" sz="1400">
              <a:latin typeface="+mj-lt"/>
              <a:cs typeface="Calibri" panose="020F0502020204030204" pitchFamily="34" charset="0"/>
            </a:rPr>
            <a:t> to expedite family enrollment, improve data </a:t>
          </a:r>
          <a:r>
            <a:rPr lang="en-US" sz="1400" b="0">
              <a:latin typeface="+mj-lt"/>
              <a:cs typeface="Calibri" panose="020F0502020204030204" pitchFamily="34" charset="0"/>
            </a:rPr>
            <a:t>quality</a:t>
          </a:r>
          <a:r>
            <a:rPr lang="en-US" sz="1400" b="0">
              <a:latin typeface="+mj-lt"/>
              <a:ea typeface="Verdana"/>
              <a:cs typeface="Calibri" panose="020F0502020204030204" pitchFamily="34" charset="0"/>
            </a:rPr>
            <a:t>, and reconcile current Wait List</a:t>
          </a:r>
        </a:p>
      </dgm:t>
    </dgm:pt>
    <dgm:pt modelId="{3E30B7D8-E141-44D7-A46C-3FA4E9668462}" type="parTrans" cxnId="{D6115D90-49CC-4F5D-B953-497E2EBD663B}">
      <dgm:prSet/>
      <dgm:spPr/>
      <dgm:t>
        <a:bodyPr/>
        <a:lstStyle/>
        <a:p>
          <a:endParaRPr lang="en-US"/>
        </a:p>
      </dgm:t>
    </dgm:pt>
    <dgm:pt modelId="{A425978F-5873-4129-9C3E-5F2835EC2A34}" type="sibTrans" cxnId="{D6115D90-49CC-4F5D-B953-497E2EBD663B}">
      <dgm:prSet/>
      <dgm:spPr/>
      <dgm:t>
        <a:bodyPr/>
        <a:lstStyle/>
        <a:p>
          <a:endParaRPr lang="en-US"/>
        </a:p>
      </dgm:t>
    </dgm:pt>
    <dgm:pt modelId="{7A36408F-180D-4FC7-A527-018AA70D0422}">
      <dgm:prSet phldr="0" custT="1"/>
      <dgm:spPr/>
      <dgm:t>
        <a:bodyPr/>
        <a:lstStyle/>
        <a:p>
          <a:pPr rtl="0"/>
          <a:r>
            <a:rPr lang="en-US" sz="1400" b="0">
              <a:latin typeface="+mj-lt"/>
              <a:cs typeface="Calibri" panose="020F0502020204030204" pitchFamily="34" charset="0"/>
            </a:rPr>
            <a:t>Implement </a:t>
          </a:r>
          <a:r>
            <a:rPr lang="en-US" sz="1400" b="0" err="1">
              <a:latin typeface="+mj-lt"/>
              <a:cs typeface="Calibri" panose="020F0502020204030204" pitchFamily="34" charset="0"/>
            </a:rPr>
            <a:t>eDocuments</a:t>
          </a:r>
          <a:r>
            <a:rPr lang="en-US" sz="1400" b="0">
              <a:latin typeface="+mj-lt"/>
              <a:cs typeface="Calibri" panose="020F0502020204030204" pitchFamily="34" charset="0"/>
            </a:rPr>
            <a:t> with eSignature capability and encourage virtual appointments</a:t>
          </a:r>
          <a:r>
            <a:rPr lang="en-US" sz="1400">
              <a:latin typeface="+mj-lt"/>
              <a:cs typeface="Calibri" panose="020F0502020204030204" pitchFamily="34" charset="0"/>
            </a:rPr>
            <a:t> to facilitate document collection, verification process and enrollment</a:t>
          </a:r>
        </a:p>
      </dgm:t>
    </dgm:pt>
    <dgm:pt modelId="{27465688-F0AD-47BB-9DDC-E80CEDF3C299}" type="parTrans" cxnId="{EB9B435B-3DE4-4CB2-978F-153EBEC2282B}">
      <dgm:prSet/>
      <dgm:spPr/>
      <dgm:t>
        <a:bodyPr/>
        <a:lstStyle/>
        <a:p>
          <a:endParaRPr lang="en-US"/>
        </a:p>
      </dgm:t>
    </dgm:pt>
    <dgm:pt modelId="{46389EDB-C24D-409A-9C4C-A1FB2EDB48DF}" type="sibTrans" cxnId="{EB9B435B-3DE4-4CB2-978F-153EBEC2282B}">
      <dgm:prSet/>
      <dgm:spPr/>
      <dgm:t>
        <a:bodyPr/>
        <a:lstStyle/>
        <a:p>
          <a:endParaRPr lang="en-US"/>
        </a:p>
      </dgm:t>
    </dgm:pt>
    <dgm:pt modelId="{C5BA0B69-5481-4261-9D61-15045D59540B}">
      <dgm:prSet phldr="0" custT="1"/>
      <dgm:spPr/>
      <dgm:t>
        <a:bodyPr/>
        <a:lstStyle/>
        <a:p>
          <a:pPr rtl="0"/>
          <a:r>
            <a:rPr lang="en-US" sz="1600" b="0">
              <a:latin typeface="+mj-lt"/>
              <a:cs typeface="Calibri" panose="020F0502020204030204" pitchFamily="34" charset="0"/>
            </a:rPr>
            <a:t>Use Technology</a:t>
          </a:r>
        </a:p>
      </dgm:t>
    </dgm:pt>
    <dgm:pt modelId="{06547243-DBB4-42A9-9338-69C49A6B46C5}" type="parTrans" cxnId="{B51985C9-C92A-4AE6-9164-A5E6F5C04039}">
      <dgm:prSet/>
      <dgm:spPr/>
      <dgm:t>
        <a:bodyPr/>
        <a:lstStyle/>
        <a:p>
          <a:endParaRPr lang="en-US"/>
        </a:p>
      </dgm:t>
    </dgm:pt>
    <dgm:pt modelId="{1AF954CF-8F09-43E7-9DFD-CA5443925BAA}" type="sibTrans" cxnId="{B51985C9-C92A-4AE6-9164-A5E6F5C04039}">
      <dgm:prSet/>
      <dgm:spPr/>
      <dgm:t>
        <a:bodyPr/>
        <a:lstStyle/>
        <a:p>
          <a:endParaRPr lang="en-US"/>
        </a:p>
      </dgm:t>
    </dgm:pt>
    <dgm:pt modelId="{54429132-8847-4E41-BC51-24BB13E04D16}">
      <dgm:prSet phldr="0" custT="1"/>
      <dgm:spPr/>
      <dgm:t>
        <a:bodyPr/>
        <a:lstStyle/>
        <a:p>
          <a:pPr rtl="0"/>
          <a:r>
            <a:rPr lang="en-US" sz="1400" b="0">
              <a:latin typeface="+mj-lt"/>
              <a:cs typeface="Calibri" panose="020F0502020204030204" pitchFamily="34" charset="0"/>
            </a:rPr>
            <a:t>Expand access to providers serving families with a subsidy across geographic regions, age groups, and hours of operation </a:t>
          </a:r>
          <a:endParaRPr lang="en-US" sz="1400">
            <a:latin typeface="+mj-lt"/>
            <a:cs typeface="Calibri" panose="020F0502020204030204" pitchFamily="34" charset="0"/>
          </a:endParaRPr>
        </a:p>
      </dgm:t>
    </dgm:pt>
    <dgm:pt modelId="{EEB4DE12-467A-4DAC-8209-A6F1A30F4C9C}" type="parTrans" cxnId="{5B42C158-A912-49FD-B63E-F08EADC47CF4}">
      <dgm:prSet/>
      <dgm:spPr/>
      <dgm:t>
        <a:bodyPr/>
        <a:lstStyle/>
        <a:p>
          <a:endParaRPr lang="en-US"/>
        </a:p>
      </dgm:t>
    </dgm:pt>
    <dgm:pt modelId="{475358FC-9687-4D73-9871-76A4479D7B80}" type="sibTrans" cxnId="{5B42C158-A912-49FD-B63E-F08EADC47CF4}">
      <dgm:prSet/>
      <dgm:spPr/>
      <dgm:t>
        <a:bodyPr/>
        <a:lstStyle/>
        <a:p>
          <a:endParaRPr lang="en-US"/>
        </a:p>
      </dgm:t>
    </dgm:pt>
    <dgm:pt modelId="{55564BAA-1DC7-400A-BEEF-E141AA9B68E8}" type="pres">
      <dgm:prSet presAssocID="{25F9223A-B6AB-4E77-B3A7-3F1386C9AB7A}" presName="linear" presStyleCnt="0">
        <dgm:presLayoutVars>
          <dgm:animLvl val="lvl"/>
          <dgm:resizeHandles val="exact"/>
        </dgm:presLayoutVars>
      </dgm:prSet>
      <dgm:spPr/>
    </dgm:pt>
    <dgm:pt modelId="{5AA26242-DDCB-468F-A6CB-2DB292C8FF50}" type="pres">
      <dgm:prSet presAssocID="{ADA55A7A-B808-4F5E-99DA-DE2440F52A81}" presName="parentText" presStyleLbl="node1" presStyleIdx="0" presStyleCnt="5">
        <dgm:presLayoutVars>
          <dgm:chMax val="0"/>
          <dgm:bulletEnabled val="1"/>
        </dgm:presLayoutVars>
      </dgm:prSet>
      <dgm:spPr/>
    </dgm:pt>
    <dgm:pt modelId="{F67E91F3-FA7F-4E4B-860D-11B26CF2AB42}" type="pres">
      <dgm:prSet presAssocID="{ADA55A7A-B808-4F5E-99DA-DE2440F52A81}" presName="childText" presStyleLbl="revTx" presStyleIdx="0" presStyleCnt="5">
        <dgm:presLayoutVars>
          <dgm:bulletEnabled val="1"/>
        </dgm:presLayoutVars>
      </dgm:prSet>
      <dgm:spPr/>
    </dgm:pt>
    <dgm:pt modelId="{15205884-0878-4C74-A21D-139872F11567}" type="pres">
      <dgm:prSet presAssocID="{9738DB21-6B3D-43CD-AC4D-D04BA8634519}" presName="parentText" presStyleLbl="node1" presStyleIdx="1" presStyleCnt="5">
        <dgm:presLayoutVars>
          <dgm:chMax val="0"/>
          <dgm:bulletEnabled val="1"/>
        </dgm:presLayoutVars>
      </dgm:prSet>
      <dgm:spPr/>
    </dgm:pt>
    <dgm:pt modelId="{C425CB1C-BF37-4C60-BC08-58E06E771511}" type="pres">
      <dgm:prSet presAssocID="{9738DB21-6B3D-43CD-AC4D-D04BA8634519}" presName="childText" presStyleLbl="revTx" presStyleIdx="1" presStyleCnt="5">
        <dgm:presLayoutVars>
          <dgm:bulletEnabled val="1"/>
        </dgm:presLayoutVars>
      </dgm:prSet>
      <dgm:spPr/>
    </dgm:pt>
    <dgm:pt modelId="{E98B3BF0-1700-478A-9B35-96595C5BF923}" type="pres">
      <dgm:prSet presAssocID="{2309B429-D520-4620-87CC-3E613E14DEE5}" presName="parentText" presStyleLbl="node1" presStyleIdx="2" presStyleCnt="5">
        <dgm:presLayoutVars>
          <dgm:chMax val="0"/>
          <dgm:bulletEnabled val="1"/>
        </dgm:presLayoutVars>
      </dgm:prSet>
      <dgm:spPr/>
    </dgm:pt>
    <dgm:pt modelId="{371DE034-917E-483F-A36C-7BD485AA92BD}" type="pres">
      <dgm:prSet presAssocID="{2309B429-D520-4620-87CC-3E613E14DEE5}" presName="childText" presStyleLbl="revTx" presStyleIdx="2" presStyleCnt="5">
        <dgm:presLayoutVars>
          <dgm:bulletEnabled val="1"/>
        </dgm:presLayoutVars>
      </dgm:prSet>
      <dgm:spPr/>
    </dgm:pt>
    <dgm:pt modelId="{03C96BEC-B2BB-4591-ACB8-BCC757DF8843}" type="pres">
      <dgm:prSet presAssocID="{C5BA0B69-5481-4261-9D61-15045D59540B}" presName="parentText" presStyleLbl="node1" presStyleIdx="3" presStyleCnt="5">
        <dgm:presLayoutVars>
          <dgm:chMax val="0"/>
          <dgm:bulletEnabled val="1"/>
        </dgm:presLayoutVars>
      </dgm:prSet>
      <dgm:spPr/>
    </dgm:pt>
    <dgm:pt modelId="{2CD40F6A-5C24-4219-BD5C-2107038F34FD}" type="pres">
      <dgm:prSet presAssocID="{C5BA0B69-5481-4261-9D61-15045D59540B}" presName="childText" presStyleLbl="revTx" presStyleIdx="3" presStyleCnt="5">
        <dgm:presLayoutVars>
          <dgm:bulletEnabled val="1"/>
        </dgm:presLayoutVars>
      </dgm:prSet>
      <dgm:spPr/>
    </dgm:pt>
    <dgm:pt modelId="{BDA4A335-2677-4BDF-A55B-A89C5D5822E3}" type="pres">
      <dgm:prSet presAssocID="{14F5C5FC-D97F-4007-A65F-F6BFD4A0CF79}" presName="parentText" presStyleLbl="node1" presStyleIdx="4" presStyleCnt="5">
        <dgm:presLayoutVars>
          <dgm:chMax val="0"/>
          <dgm:bulletEnabled val="1"/>
        </dgm:presLayoutVars>
      </dgm:prSet>
      <dgm:spPr/>
    </dgm:pt>
    <dgm:pt modelId="{33C485D2-1290-4FB0-9260-E8DA7D9EAD34}" type="pres">
      <dgm:prSet presAssocID="{14F5C5FC-D97F-4007-A65F-F6BFD4A0CF79}" presName="childText" presStyleLbl="revTx" presStyleIdx="4" presStyleCnt="5">
        <dgm:presLayoutVars>
          <dgm:bulletEnabled val="1"/>
        </dgm:presLayoutVars>
      </dgm:prSet>
      <dgm:spPr/>
    </dgm:pt>
  </dgm:ptLst>
  <dgm:cxnLst>
    <dgm:cxn modelId="{B63B3E04-3CEC-4BF7-B3AD-C15AE02C376B}" type="presOf" srcId="{14F5C5FC-D97F-4007-A65F-F6BFD4A0CF79}" destId="{BDA4A335-2677-4BDF-A55B-A89C5D5822E3}" srcOrd="0" destOrd="0" presId="urn:microsoft.com/office/officeart/2005/8/layout/vList2"/>
    <dgm:cxn modelId="{948B1F0A-65B0-463E-9839-412BB9401828}" type="presOf" srcId="{62CEED43-B964-4ACF-80A9-67B7D69A2AC5}" destId="{F67E91F3-FA7F-4E4B-860D-11B26CF2AB42}" srcOrd="0" destOrd="0" presId="urn:microsoft.com/office/officeart/2005/8/layout/vList2"/>
    <dgm:cxn modelId="{3A7D2D0B-7689-432F-AB10-21DA979E10F2}" type="presOf" srcId="{25F9223A-B6AB-4E77-B3A7-3F1386C9AB7A}" destId="{55564BAA-1DC7-400A-BEEF-E141AA9B68E8}" srcOrd="0" destOrd="0" presId="urn:microsoft.com/office/officeart/2005/8/layout/vList2"/>
    <dgm:cxn modelId="{327D9913-57CC-47E3-8255-C7F6B25EEACF}" type="presOf" srcId="{54429132-8847-4E41-BC51-24BB13E04D16}" destId="{33C485D2-1290-4FB0-9260-E8DA7D9EAD34}" srcOrd="0" destOrd="0" presId="urn:microsoft.com/office/officeart/2005/8/layout/vList2"/>
    <dgm:cxn modelId="{0BE0A23C-2337-4415-B133-DB70136BADF3}" type="presOf" srcId="{C5BA0B69-5481-4261-9D61-15045D59540B}" destId="{03C96BEC-B2BB-4591-ACB8-BCC757DF8843}" srcOrd="0" destOrd="0" presId="urn:microsoft.com/office/officeart/2005/8/layout/vList2"/>
    <dgm:cxn modelId="{94F91640-0CBB-4225-BFC9-B45FE5AC3F3B}" srcId="{25F9223A-B6AB-4E77-B3A7-3F1386C9AB7A}" destId="{ADA55A7A-B808-4F5E-99DA-DE2440F52A81}" srcOrd="0" destOrd="0" parTransId="{7DA1D211-5E6E-4053-9E14-B869DE78D39B}" sibTransId="{EAFCCDD2-F172-4D75-BCC2-9C2A70DFD248}"/>
    <dgm:cxn modelId="{EB9B435B-3DE4-4CB2-978F-153EBEC2282B}" srcId="{C5BA0B69-5481-4261-9D61-15045D59540B}" destId="{7A36408F-180D-4FC7-A527-018AA70D0422}" srcOrd="0" destOrd="0" parTransId="{27465688-F0AD-47BB-9DDC-E80CEDF3C299}" sibTransId="{46389EDB-C24D-409A-9C4C-A1FB2EDB48DF}"/>
    <dgm:cxn modelId="{08E9F043-1006-42D8-834F-65451A0143E9}" type="presOf" srcId="{ADA55A7A-B808-4F5E-99DA-DE2440F52A81}" destId="{5AA26242-DDCB-468F-A6CB-2DB292C8FF50}" srcOrd="0" destOrd="0" presId="urn:microsoft.com/office/officeart/2005/8/layout/vList2"/>
    <dgm:cxn modelId="{F054DE74-4062-42BA-BA59-4ABF904A3C88}" srcId="{ADA55A7A-B808-4F5E-99DA-DE2440F52A81}" destId="{62CEED43-B964-4ACF-80A9-67B7D69A2AC5}" srcOrd="0" destOrd="0" parTransId="{6009DF6B-9E56-434D-A1F7-081AEABF17E5}" sibTransId="{B1B2C6D2-D3D4-4C48-8031-01E6D1F8E638}"/>
    <dgm:cxn modelId="{5B42C158-A912-49FD-B63E-F08EADC47CF4}" srcId="{14F5C5FC-D97F-4007-A65F-F6BFD4A0CF79}" destId="{54429132-8847-4E41-BC51-24BB13E04D16}" srcOrd="0" destOrd="0" parTransId="{EEB4DE12-467A-4DAC-8209-A6F1A30F4C9C}" sibTransId="{475358FC-9687-4D73-9871-76A4479D7B80}"/>
    <dgm:cxn modelId="{B47B3E7B-B74C-4675-B483-686ACCF07A95}" srcId="{25F9223A-B6AB-4E77-B3A7-3F1386C9AB7A}" destId="{2309B429-D520-4620-87CC-3E613E14DEE5}" srcOrd="2" destOrd="0" parTransId="{2E2FDEA4-F8A9-4CA3-B9DE-C6C1A0A341B2}" sibTransId="{756D8858-2864-4D38-BC6D-184A3F530DFF}"/>
    <dgm:cxn modelId="{907F178D-11A2-40F6-8EE9-EBF4BA6F6AB2}" type="presOf" srcId="{9738DB21-6B3D-43CD-AC4D-D04BA8634519}" destId="{15205884-0878-4C74-A21D-139872F11567}" srcOrd="0" destOrd="0" presId="urn:microsoft.com/office/officeart/2005/8/layout/vList2"/>
    <dgm:cxn modelId="{D6115D90-49CC-4F5D-B953-497E2EBD663B}" srcId="{2309B429-D520-4620-87CC-3E613E14DEE5}" destId="{C87A719E-BFB4-40B2-83C8-2200F5793DAD}" srcOrd="0" destOrd="0" parTransId="{3E30B7D8-E141-44D7-A46C-3FA4E9668462}" sibTransId="{A425978F-5873-4129-9C3E-5F2835EC2A34}"/>
    <dgm:cxn modelId="{26B27D90-6C47-4711-8ED9-2AE92E901526}" srcId="{25F9223A-B6AB-4E77-B3A7-3F1386C9AB7A}" destId="{14F5C5FC-D97F-4007-A65F-F6BFD4A0CF79}" srcOrd="4" destOrd="0" parTransId="{8C8B41E1-5E28-4E37-8730-EEED46B048F9}" sibTransId="{CE1A8425-D720-4436-BD06-CC7ABD1E2E50}"/>
    <dgm:cxn modelId="{6CA6A0A3-7B7D-4B0E-AC08-72ED2C9D2D3E}" type="presOf" srcId="{7A36408F-180D-4FC7-A527-018AA70D0422}" destId="{2CD40F6A-5C24-4219-BD5C-2107038F34FD}" srcOrd="0" destOrd="0" presId="urn:microsoft.com/office/officeart/2005/8/layout/vList2"/>
    <dgm:cxn modelId="{615B3FAE-5578-48C8-8BCF-DA74CD72ADC8}" srcId="{9738DB21-6B3D-43CD-AC4D-D04BA8634519}" destId="{A15A9F40-354F-453E-B1A1-10E1720B2F8E}" srcOrd="0" destOrd="0" parTransId="{1FDF5ACC-26CC-445C-B15A-E0C4B6CCA443}" sibTransId="{DD5F9ECD-B0A8-4E82-9387-4A5A69FCBEE1}"/>
    <dgm:cxn modelId="{1C2449B0-6434-442A-AEEF-53E28D9CBE4F}" srcId="{25F9223A-B6AB-4E77-B3A7-3F1386C9AB7A}" destId="{9738DB21-6B3D-43CD-AC4D-D04BA8634519}" srcOrd="1" destOrd="0" parTransId="{4B8CF88F-72C8-4E40-A291-71227A432A38}" sibTransId="{65418246-968A-4962-912C-C8811A6DBE9D}"/>
    <dgm:cxn modelId="{3FBBFDBB-8B30-4E9B-995E-BD71FE3306B5}" type="presOf" srcId="{C87A719E-BFB4-40B2-83C8-2200F5793DAD}" destId="{371DE034-917E-483F-A36C-7BD485AA92BD}" srcOrd="0" destOrd="0" presId="urn:microsoft.com/office/officeart/2005/8/layout/vList2"/>
    <dgm:cxn modelId="{B51985C9-C92A-4AE6-9164-A5E6F5C04039}" srcId="{25F9223A-B6AB-4E77-B3A7-3F1386C9AB7A}" destId="{C5BA0B69-5481-4261-9D61-15045D59540B}" srcOrd="3" destOrd="0" parTransId="{06547243-DBB4-42A9-9338-69C49A6B46C5}" sibTransId="{1AF954CF-8F09-43E7-9DFD-CA5443925BAA}"/>
    <dgm:cxn modelId="{4CB487E9-A8F6-4BDA-9FD2-3571F5EBD171}" type="presOf" srcId="{A15A9F40-354F-453E-B1A1-10E1720B2F8E}" destId="{C425CB1C-BF37-4C60-BC08-58E06E771511}" srcOrd="0" destOrd="0" presId="urn:microsoft.com/office/officeart/2005/8/layout/vList2"/>
    <dgm:cxn modelId="{765054EF-7B6B-4F17-A31F-4B8772CBCB82}" type="presOf" srcId="{2309B429-D520-4620-87CC-3E613E14DEE5}" destId="{E98B3BF0-1700-478A-9B35-96595C5BF923}" srcOrd="0" destOrd="0" presId="urn:microsoft.com/office/officeart/2005/8/layout/vList2"/>
    <dgm:cxn modelId="{D9C96ACD-8692-49C1-A646-EDE246139F4F}" type="presParOf" srcId="{55564BAA-1DC7-400A-BEEF-E141AA9B68E8}" destId="{5AA26242-DDCB-468F-A6CB-2DB292C8FF50}" srcOrd="0" destOrd="0" presId="urn:microsoft.com/office/officeart/2005/8/layout/vList2"/>
    <dgm:cxn modelId="{BE0EAD58-712F-425A-89BB-13C2C417529F}" type="presParOf" srcId="{55564BAA-1DC7-400A-BEEF-E141AA9B68E8}" destId="{F67E91F3-FA7F-4E4B-860D-11B26CF2AB42}" srcOrd="1" destOrd="0" presId="urn:microsoft.com/office/officeart/2005/8/layout/vList2"/>
    <dgm:cxn modelId="{53DFBA7B-A7C5-4965-871B-7F8E94DEDFF7}" type="presParOf" srcId="{55564BAA-1DC7-400A-BEEF-E141AA9B68E8}" destId="{15205884-0878-4C74-A21D-139872F11567}" srcOrd="2" destOrd="0" presId="urn:microsoft.com/office/officeart/2005/8/layout/vList2"/>
    <dgm:cxn modelId="{A743B4D8-B8B2-44FE-8CF1-984F3DC30EC5}" type="presParOf" srcId="{55564BAA-1DC7-400A-BEEF-E141AA9B68E8}" destId="{C425CB1C-BF37-4C60-BC08-58E06E771511}" srcOrd="3" destOrd="0" presId="urn:microsoft.com/office/officeart/2005/8/layout/vList2"/>
    <dgm:cxn modelId="{847B7585-0ADB-441A-98D2-28085DD1AFEF}" type="presParOf" srcId="{55564BAA-1DC7-400A-BEEF-E141AA9B68E8}" destId="{E98B3BF0-1700-478A-9B35-96595C5BF923}" srcOrd="4" destOrd="0" presId="urn:microsoft.com/office/officeart/2005/8/layout/vList2"/>
    <dgm:cxn modelId="{29BF768B-54D8-48B8-AB0D-6245E9657693}" type="presParOf" srcId="{55564BAA-1DC7-400A-BEEF-E141AA9B68E8}" destId="{371DE034-917E-483F-A36C-7BD485AA92BD}" srcOrd="5" destOrd="0" presId="urn:microsoft.com/office/officeart/2005/8/layout/vList2"/>
    <dgm:cxn modelId="{1CB37C5B-188C-44A9-BB72-DF1000B56FFB}" type="presParOf" srcId="{55564BAA-1DC7-400A-BEEF-E141AA9B68E8}" destId="{03C96BEC-B2BB-4591-ACB8-BCC757DF8843}" srcOrd="6" destOrd="0" presId="urn:microsoft.com/office/officeart/2005/8/layout/vList2"/>
    <dgm:cxn modelId="{1E21AA27-3291-4751-8570-481D9356C66C}" type="presParOf" srcId="{55564BAA-1DC7-400A-BEEF-E141AA9B68E8}" destId="{2CD40F6A-5C24-4219-BD5C-2107038F34FD}" srcOrd="7" destOrd="0" presId="urn:microsoft.com/office/officeart/2005/8/layout/vList2"/>
    <dgm:cxn modelId="{8A7254F9-517B-4022-A18A-5E094C07DD4C}" type="presParOf" srcId="{55564BAA-1DC7-400A-BEEF-E141AA9B68E8}" destId="{BDA4A335-2677-4BDF-A55B-A89C5D5822E3}" srcOrd="8" destOrd="0" presId="urn:microsoft.com/office/officeart/2005/8/layout/vList2"/>
    <dgm:cxn modelId="{2E6D2474-35EE-4435-BE8A-ACBB18FDC6F6}" type="presParOf" srcId="{55564BAA-1DC7-400A-BEEF-E141AA9B68E8}" destId="{33C485D2-1290-4FB0-9260-E8DA7D9EAD3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2B323-DE57-4857-AE94-60385215CD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8A74CA-D92A-42C2-A7CA-CD11EACCCD0A}">
      <dgm:prSet custT="1"/>
      <dgm:spPr>
        <a:solidFill>
          <a:schemeClr val="bg1">
            <a:lumMod val="95000"/>
          </a:schemeClr>
        </a:solidFill>
        <a:ln>
          <a:solidFill>
            <a:schemeClr val="bg1"/>
          </a:solidFill>
        </a:ln>
      </dgm:spPr>
      <dgm:t>
        <a:bodyPr/>
        <a:lstStyle/>
        <a:p>
          <a:pPr>
            <a:spcBef>
              <a:spcPts val="0"/>
            </a:spcBef>
            <a:spcAft>
              <a:spcPts val="600"/>
            </a:spcAft>
          </a:pPr>
          <a:r>
            <a:rPr lang="en-US" sz="1300" b="0">
              <a:latin typeface="+mj-lt"/>
              <a:cs typeface="Calibri"/>
            </a:rPr>
            <a:t>Family’s income cannot exceed 85 percent of the applicable state median income, and the family cannot have countable assets in excess of $1,000,000</a:t>
          </a:r>
          <a:endParaRPr lang="en-US" sz="1300">
            <a:latin typeface="+mj-lt"/>
            <a:cs typeface="Calibri"/>
          </a:endParaRPr>
        </a:p>
      </dgm:t>
    </dgm:pt>
    <dgm:pt modelId="{4CC6970F-36CF-44E2-8C4D-58EA13C19304}" type="parTrans" cxnId="{35D8283A-4E5B-41F3-9588-9A5E0AA8944C}">
      <dgm:prSet/>
      <dgm:spPr/>
      <dgm:t>
        <a:bodyPr/>
        <a:lstStyle/>
        <a:p>
          <a:endParaRPr lang="en-US"/>
        </a:p>
      </dgm:t>
    </dgm:pt>
    <dgm:pt modelId="{2719BCB7-3710-4BE2-8179-F2A6F7D9385A}" type="sibTrans" cxnId="{35D8283A-4E5B-41F3-9588-9A5E0AA8944C}">
      <dgm:prSet/>
      <dgm:spPr/>
      <dgm:t>
        <a:bodyPr/>
        <a:lstStyle/>
        <a:p>
          <a:endParaRPr lang="en-US"/>
        </a:p>
      </dgm:t>
    </dgm:pt>
    <dgm:pt modelId="{AC876B71-FA51-4A21-B6BA-FD00064A11C9}">
      <dgm:prSet custT="1"/>
      <dgm:spPr>
        <a:solidFill>
          <a:schemeClr val="bg1">
            <a:lumMod val="95000"/>
          </a:schemeClr>
        </a:solidFill>
        <a:ln>
          <a:solidFill>
            <a:schemeClr val="bg1"/>
          </a:solidFill>
        </a:ln>
      </dgm:spPr>
      <dgm:t>
        <a:bodyPr/>
        <a:lstStyle/>
        <a:p>
          <a:pPr>
            <a:spcBef>
              <a:spcPts val="0"/>
            </a:spcBef>
            <a:spcAft>
              <a:spcPts val="600"/>
            </a:spcAft>
          </a:pPr>
          <a:r>
            <a:rPr lang="en-US" sz="1300" b="0">
              <a:latin typeface="+mj-lt"/>
              <a:cs typeface="Calibri"/>
            </a:rPr>
            <a:t>Parents or guardians must be working or attending a job training or educational program, with some options for states to grant exceptions.</a:t>
          </a:r>
          <a:endParaRPr lang="en-US" sz="1300">
            <a:latin typeface="+mj-lt"/>
            <a:cs typeface="Calibri"/>
          </a:endParaRPr>
        </a:p>
      </dgm:t>
    </dgm:pt>
    <dgm:pt modelId="{6414C44B-F87F-424E-AD69-2E18BA5CEE9F}" type="parTrans" cxnId="{F9984357-EC61-47FA-A3B8-BA6C28DFE568}">
      <dgm:prSet/>
      <dgm:spPr/>
      <dgm:t>
        <a:bodyPr/>
        <a:lstStyle/>
        <a:p>
          <a:endParaRPr lang="en-US"/>
        </a:p>
      </dgm:t>
    </dgm:pt>
    <dgm:pt modelId="{ECCDE56F-529D-46B4-A469-728348557613}" type="sibTrans" cxnId="{F9984357-EC61-47FA-A3B8-BA6C28DFE568}">
      <dgm:prSet/>
      <dgm:spPr/>
      <dgm:t>
        <a:bodyPr/>
        <a:lstStyle/>
        <a:p>
          <a:endParaRPr lang="en-US"/>
        </a:p>
      </dgm:t>
    </dgm:pt>
    <dgm:pt modelId="{FAB6BC4D-C28A-4A45-A997-1CBB70D00EDA}">
      <dgm:prSet custT="1"/>
      <dgm:spPr>
        <a:solidFill>
          <a:schemeClr val="bg1">
            <a:lumMod val="95000"/>
          </a:schemeClr>
        </a:solidFill>
        <a:ln>
          <a:solidFill>
            <a:schemeClr val="bg1"/>
          </a:solidFill>
        </a:ln>
      </dgm:spPr>
      <dgm:t>
        <a:bodyPr/>
        <a:lstStyle/>
        <a:p>
          <a:pPr rtl="0">
            <a:spcBef>
              <a:spcPts val="0"/>
            </a:spcBef>
            <a:spcAft>
              <a:spcPts val="600"/>
            </a:spcAft>
          </a:pPr>
          <a:r>
            <a:rPr lang="en-US" sz="1300" b="0">
              <a:latin typeface="+mj-lt"/>
              <a:cs typeface="Calibri"/>
            </a:rPr>
            <a:t>Children served by CCDF funded subsidies must be under 13 years of age (unless the child has special needs)</a:t>
          </a:r>
          <a:endParaRPr lang="en-US" sz="1300">
            <a:latin typeface="+mj-lt"/>
            <a:cs typeface="Calibri"/>
          </a:endParaRPr>
        </a:p>
      </dgm:t>
    </dgm:pt>
    <dgm:pt modelId="{D5E179C4-99C6-45DE-8133-3535957B390F}" type="parTrans" cxnId="{B6AA43A8-A774-4367-B32D-BDA51BAA83FA}">
      <dgm:prSet/>
      <dgm:spPr/>
      <dgm:t>
        <a:bodyPr/>
        <a:lstStyle/>
        <a:p>
          <a:endParaRPr lang="en-US"/>
        </a:p>
      </dgm:t>
    </dgm:pt>
    <dgm:pt modelId="{0016D573-63AF-4200-AE78-B0B61CA137F6}" type="sibTrans" cxnId="{B6AA43A8-A774-4367-B32D-BDA51BAA83FA}">
      <dgm:prSet/>
      <dgm:spPr/>
      <dgm:t>
        <a:bodyPr/>
        <a:lstStyle/>
        <a:p>
          <a:endParaRPr lang="en-US"/>
        </a:p>
      </dgm:t>
    </dgm:pt>
    <dgm:pt modelId="{A74837D7-E3C0-4CBB-BBC6-BB94D36716C0}">
      <dgm:prSet custT="1"/>
      <dgm:spPr>
        <a:solidFill>
          <a:schemeClr val="accent1">
            <a:lumMod val="25000"/>
          </a:schemeClr>
        </a:solidFill>
        <a:ln>
          <a:noFill/>
        </a:ln>
      </dgm:spPr>
      <dgm:t>
        <a:bodyPr/>
        <a:lstStyle/>
        <a:p>
          <a:r>
            <a:rPr lang="en-US" sz="1700" b="1">
              <a:solidFill>
                <a:schemeClr val="bg1"/>
              </a:solidFill>
              <a:latin typeface="+mj-lt"/>
              <a:cs typeface="Calibri"/>
            </a:rPr>
            <a:t>Federal policies establish the basic requirements for eligibility for CCDF-funded child care subsidies</a:t>
          </a:r>
        </a:p>
      </dgm:t>
    </dgm:pt>
    <dgm:pt modelId="{B2FAFADC-9BA7-4812-9968-005E770AB361}" type="sibTrans" cxnId="{40E6D00C-0A68-4335-A2ED-29265EBCA7C7}">
      <dgm:prSet/>
      <dgm:spPr/>
      <dgm:t>
        <a:bodyPr/>
        <a:lstStyle/>
        <a:p>
          <a:endParaRPr lang="en-US"/>
        </a:p>
      </dgm:t>
    </dgm:pt>
    <dgm:pt modelId="{227CEEF2-F139-4F4A-992E-099591E32538}" type="parTrans" cxnId="{40E6D00C-0A68-4335-A2ED-29265EBCA7C7}">
      <dgm:prSet/>
      <dgm:spPr/>
      <dgm:t>
        <a:bodyPr/>
        <a:lstStyle/>
        <a:p>
          <a:endParaRPr lang="en-US"/>
        </a:p>
      </dgm:t>
    </dgm:pt>
    <dgm:pt modelId="{05A700AD-AD0E-4DE2-AB15-898865D5D1F5}" type="pres">
      <dgm:prSet presAssocID="{6812B323-DE57-4857-AE94-60385215CDB2}" presName="linear" presStyleCnt="0">
        <dgm:presLayoutVars>
          <dgm:animLvl val="lvl"/>
          <dgm:resizeHandles val="exact"/>
        </dgm:presLayoutVars>
      </dgm:prSet>
      <dgm:spPr/>
    </dgm:pt>
    <dgm:pt modelId="{47E82C17-DDEB-410C-8669-4DF134889588}" type="pres">
      <dgm:prSet presAssocID="{A74837D7-E3C0-4CBB-BBC6-BB94D36716C0}" presName="parentText" presStyleLbl="node1" presStyleIdx="0" presStyleCnt="1" custScaleY="86825" custLinFactNeighborY="-19948">
        <dgm:presLayoutVars>
          <dgm:chMax val="0"/>
          <dgm:bulletEnabled val="1"/>
        </dgm:presLayoutVars>
      </dgm:prSet>
      <dgm:spPr/>
    </dgm:pt>
    <dgm:pt modelId="{81EA13E0-23FE-4A53-920B-1503A4672341}" type="pres">
      <dgm:prSet presAssocID="{A74837D7-E3C0-4CBB-BBC6-BB94D36716C0}" presName="childText" presStyleLbl="revTx" presStyleIdx="0" presStyleCnt="1">
        <dgm:presLayoutVars>
          <dgm:bulletEnabled val="1"/>
        </dgm:presLayoutVars>
      </dgm:prSet>
      <dgm:spPr/>
    </dgm:pt>
  </dgm:ptLst>
  <dgm:cxnLst>
    <dgm:cxn modelId="{40E6D00C-0A68-4335-A2ED-29265EBCA7C7}" srcId="{6812B323-DE57-4857-AE94-60385215CDB2}" destId="{A74837D7-E3C0-4CBB-BBC6-BB94D36716C0}" srcOrd="0" destOrd="0" parTransId="{227CEEF2-F139-4F4A-992E-099591E32538}" sibTransId="{B2FAFADC-9BA7-4812-9968-005E770AB361}"/>
    <dgm:cxn modelId="{35D8283A-4E5B-41F3-9588-9A5E0AA8944C}" srcId="{A74837D7-E3C0-4CBB-BBC6-BB94D36716C0}" destId="{2D8A74CA-D92A-42C2-A7CA-CD11EACCCD0A}" srcOrd="1" destOrd="0" parTransId="{4CC6970F-36CF-44E2-8C4D-58EA13C19304}" sibTransId="{2719BCB7-3710-4BE2-8179-F2A6F7D9385A}"/>
    <dgm:cxn modelId="{67564E6B-5CF9-423E-86B0-0C78D7F30FB0}" type="presOf" srcId="{FAB6BC4D-C28A-4A45-A997-1CBB70D00EDA}" destId="{81EA13E0-23FE-4A53-920B-1503A4672341}" srcOrd="0" destOrd="0" presId="urn:microsoft.com/office/officeart/2005/8/layout/vList2"/>
    <dgm:cxn modelId="{F9984357-EC61-47FA-A3B8-BA6C28DFE568}" srcId="{A74837D7-E3C0-4CBB-BBC6-BB94D36716C0}" destId="{AC876B71-FA51-4A21-B6BA-FD00064A11C9}" srcOrd="2" destOrd="0" parTransId="{6414C44B-F87F-424E-AD69-2E18BA5CEE9F}" sibTransId="{ECCDE56F-529D-46B4-A469-728348557613}"/>
    <dgm:cxn modelId="{1A2C907B-272F-4585-BC22-2AB14EFB1B6C}" type="presOf" srcId="{AC876B71-FA51-4A21-B6BA-FD00064A11C9}" destId="{81EA13E0-23FE-4A53-920B-1503A4672341}" srcOrd="0" destOrd="2" presId="urn:microsoft.com/office/officeart/2005/8/layout/vList2"/>
    <dgm:cxn modelId="{6A2D9584-858B-49CC-98D1-E84DA83120AB}" type="presOf" srcId="{A74837D7-E3C0-4CBB-BBC6-BB94D36716C0}" destId="{47E82C17-DDEB-410C-8669-4DF134889588}" srcOrd="0" destOrd="0" presId="urn:microsoft.com/office/officeart/2005/8/layout/vList2"/>
    <dgm:cxn modelId="{B6AA43A8-A774-4367-B32D-BDA51BAA83FA}" srcId="{A74837D7-E3C0-4CBB-BBC6-BB94D36716C0}" destId="{FAB6BC4D-C28A-4A45-A997-1CBB70D00EDA}" srcOrd="0" destOrd="0" parTransId="{D5E179C4-99C6-45DE-8133-3535957B390F}" sibTransId="{0016D573-63AF-4200-AE78-B0B61CA137F6}"/>
    <dgm:cxn modelId="{CD3A73BB-5C08-4ABB-A092-81C43BD34C33}" type="presOf" srcId="{6812B323-DE57-4857-AE94-60385215CDB2}" destId="{05A700AD-AD0E-4DE2-AB15-898865D5D1F5}" srcOrd="0" destOrd="0" presId="urn:microsoft.com/office/officeart/2005/8/layout/vList2"/>
    <dgm:cxn modelId="{E91A7AC2-83BB-4957-8670-D04A252DC7EB}" type="presOf" srcId="{2D8A74CA-D92A-42C2-A7CA-CD11EACCCD0A}" destId="{81EA13E0-23FE-4A53-920B-1503A4672341}" srcOrd="0" destOrd="1" presId="urn:microsoft.com/office/officeart/2005/8/layout/vList2"/>
    <dgm:cxn modelId="{810E8F7C-AB9E-4B67-A6C6-1DED004040BD}" type="presParOf" srcId="{05A700AD-AD0E-4DE2-AB15-898865D5D1F5}" destId="{47E82C17-DDEB-410C-8669-4DF134889588}" srcOrd="0" destOrd="0" presId="urn:microsoft.com/office/officeart/2005/8/layout/vList2"/>
    <dgm:cxn modelId="{578CB684-41D1-40BF-90CE-FE42A37437B9}" type="presParOf" srcId="{05A700AD-AD0E-4DE2-AB15-898865D5D1F5}" destId="{81EA13E0-23FE-4A53-920B-1503A4672341}"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A2A02-0EB0-413A-9379-26944BAD09F5}">
      <dsp:nvSpPr>
        <dsp:cNvPr id="0" name=""/>
        <dsp:cNvSpPr/>
      </dsp:nvSpPr>
      <dsp:spPr>
        <a:xfrm>
          <a:off x="22" y="153932"/>
          <a:ext cx="2163133" cy="512452"/>
        </a:xfrm>
        <a:prstGeom prst="rect">
          <a:avLst/>
        </a:prstGeom>
        <a:solidFill>
          <a:srgbClr val="1A1AE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Prices</a:t>
          </a:r>
        </a:p>
      </dsp:txBody>
      <dsp:txXfrm>
        <a:off x="22" y="153932"/>
        <a:ext cx="2163133" cy="512452"/>
      </dsp:txXfrm>
    </dsp:sp>
    <dsp:sp modelId="{AB68207F-9846-4787-8475-F161C16A0D6E}">
      <dsp:nvSpPr>
        <dsp:cNvPr id="0" name=""/>
        <dsp:cNvSpPr/>
      </dsp:nvSpPr>
      <dsp:spPr>
        <a:xfrm>
          <a:off x="22" y="666384"/>
          <a:ext cx="2163133" cy="3211649"/>
        </a:xfrm>
        <a:prstGeom prst="rect">
          <a:avLst/>
        </a:prstGeom>
        <a:solidFill>
          <a:srgbClr val="D1D1F7">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9063" lvl="1" indent="0" algn="l" defTabSz="622300">
            <a:lnSpc>
              <a:spcPct val="90000"/>
            </a:lnSpc>
            <a:spcBef>
              <a:spcPct val="0"/>
            </a:spcBef>
            <a:spcAft>
              <a:spcPct val="15000"/>
            </a:spcAft>
            <a:buNone/>
          </a:pPr>
          <a:r>
            <a:rPr lang="en-US" sz="1400" kern="1200">
              <a:solidFill>
                <a:schemeClr val="bg1"/>
              </a:solidFill>
            </a:rPr>
            <a:t>The </a:t>
          </a:r>
          <a:r>
            <a:rPr lang="en-US" sz="1400" b="1" kern="1200">
              <a:solidFill>
                <a:schemeClr val="bg1"/>
              </a:solidFill>
            </a:rPr>
            <a:t>Market Rate Survey</a:t>
          </a:r>
          <a:r>
            <a:rPr lang="en-US" sz="1400" b="0" kern="1200">
              <a:solidFill>
                <a:schemeClr val="bg1"/>
              </a:solidFill>
            </a:rPr>
            <a:t> provides information about how </a:t>
          </a:r>
          <a:r>
            <a:rPr lang="en-US" sz="1400" b="1" kern="1200">
              <a:solidFill>
                <a:schemeClr val="bg1"/>
              </a:solidFill>
            </a:rPr>
            <a:t>much providers in the marketplace are charging </a:t>
          </a:r>
          <a:r>
            <a:rPr lang="en-US" sz="1400" b="0" kern="1200">
              <a:solidFill>
                <a:schemeClr val="bg1"/>
              </a:solidFill>
            </a:rPr>
            <a:t>private-pay families for care.</a:t>
          </a:r>
          <a:endParaRPr lang="en-US" sz="1400" kern="1200">
            <a:solidFill>
              <a:schemeClr val="bg1"/>
            </a:solidFill>
          </a:endParaRPr>
        </a:p>
        <a:p>
          <a:pPr marL="119063" lvl="1" indent="0" algn="l" defTabSz="622300">
            <a:lnSpc>
              <a:spcPct val="90000"/>
            </a:lnSpc>
            <a:spcBef>
              <a:spcPct val="0"/>
            </a:spcBef>
            <a:spcAft>
              <a:spcPct val="15000"/>
            </a:spcAft>
            <a:buNone/>
          </a:pPr>
          <a:endParaRPr lang="en-US" sz="1400" kern="1200">
            <a:solidFill>
              <a:schemeClr val="bg1"/>
            </a:solidFill>
          </a:endParaRPr>
        </a:p>
        <a:p>
          <a:pPr marL="119063" lvl="1" indent="0" algn="l" defTabSz="622300">
            <a:lnSpc>
              <a:spcPct val="90000"/>
            </a:lnSpc>
            <a:spcBef>
              <a:spcPct val="0"/>
            </a:spcBef>
            <a:spcAft>
              <a:spcPct val="15000"/>
            </a:spcAft>
            <a:buNone/>
          </a:pPr>
          <a:r>
            <a:rPr lang="en-US" sz="1400" kern="1200">
              <a:solidFill>
                <a:schemeClr val="bg1"/>
              </a:solidFill>
            </a:rPr>
            <a:t>This information helps the Commonwealth understand the extent to which subsidy rates </a:t>
          </a:r>
          <a:r>
            <a:rPr lang="en-US" sz="1400" b="1" kern="1200">
              <a:solidFill>
                <a:schemeClr val="bg1"/>
              </a:solidFill>
            </a:rPr>
            <a:t>allow parents to access the full market</a:t>
          </a:r>
          <a:r>
            <a:rPr lang="en-US" sz="1400" kern="1200">
              <a:solidFill>
                <a:schemeClr val="bg1"/>
              </a:solidFill>
            </a:rPr>
            <a:t> of care available.</a:t>
          </a:r>
        </a:p>
      </dsp:txBody>
      <dsp:txXfrm>
        <a:off x="22" y="666384"/>
        <a:ext cx="2163133" cy="3211649"/>
      </dsp:txXfrm>
    </dsp:sp>
    <dsp:sp modelId="{18D4E0C7-02E2-42D9-8E5C-163BE9D5E3CD}">
      <dsp:nvSpPr>
        <dsp:cNvPr id="0" name=""/>
        <dsp:cNvSpPr/>
      </dsp:nvSpPr>
      <dsp:spPr>
        <a:xfrm>
          <a:off x="2465994" y="153932"/>
          <a:ext cx="2163133" cy="512452"/>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Costs</a:t>
          </a:r>
          <a:endParaRPr lang="en-US" sz="1800" b="1" kern="1200"/>
        </a:p>
      </dsp:txBody>
      <dsp:txXfrm>
        <a:off x="2465994" y="153932"/>
        <a:ext cx="2163133" cy="512452"/>
      </dsp:txXfrm>
    </dsp:sp>
    <dsp:sp modelId="{946A06CB-08E8-42FE-B11C-8F03346D2F11}">
      <dsp:nvSpPr>
        <dsp:cNvPr id="0" name=""/>
        <dsp:cNvSpPr/>
      </dsp:nvSpPr>
      <dsp:spPr>
        <a:xfrm>
          <a:off x="2465994" y="666384"/>
          <a:ext cx="2163133" cy="3211649"/>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9063" lvl="1" indent="0" algn="l" defTabSz="577850">
            <a:lnSpc>
              <a:spcPct val="90000"/>
            </a:lnSpc>
            <a:spcBef>
              <a:spcPct val="0"/>
            </a:spcBef>
            <a:spcAft>
              <a:spcPct val="15000"/>
            </a:spcAft>
            <a:buNone/>
          </a:pPr>
          <a:r>
            <a:rPr lang="en-US" sz="1300" kern="1200">
              <a:solidFill>
                <a:schemeClr val="bg1"/>
              </a:solidFill>
            </a:rPr>
            <a:t>The </a:t>
          </a:r>
          <a:r>
            <a:rPr lang="en-US" sz="1300" b="1" kern="1200">
              <a:solidFill>
                <a:schemeClr val="bg1"/>
              </a:solidFill>
            </a:rPr>
            <a:t>Narrow Cost Analysis </a:t>
          </a:r>
          <a:r>
            <a:rPr lang="en-US" sz="1300" b="0" kern="1200">
              <a:solidFill>
                <a:schemeClr val="bg1"/>
              </a:solidFill>
            </a:rPr>
            <a:t>provides information about </a:t>
          </a:r>
          <a:r>
            <a:rPr lang="en-US" sz="1300" b="1" kern="1200">
              <a:solidFill>
                <a:schemeClr val="bg1"/>
              </a:solidFill>
            </a:rPr>
            <a:t>how much it is costing providers to operate </a:t>
          </a:r>
          <a:r>
            <a:rPr lang="en-US" sz="1300" b="0" kern="1200">
              <a:solidFill>
                <a:schemeClr val="bg1"/>
              </a:solidFill>
            </a:rPr>
            <a:t>their programs meeting required standards for health and safety (and higher levels of quality).</a:t>
          </a:r>
          <a:endParaRPr lang="en-US" sz="1300" kern="1200">
            <a:solidFill>
              <a:schemeClr val="bg1"/>
            </a:solidFill>
          </a:endParaRPr>
        </a:p>
        <a:p>
          <a:pPr marL="171450" lvl="1" indent="0" algn="l" defTabSz="577850">
            <a:lnSpc>
              <a:spcPct val="90000"/>
            </a:lnSpc>
            <a:spcBef>
              <a:spcPct val="0"/>
            </a:spcBef>
            <a:spcAft>
              <a:spcPct val="15000"/>
            </a:spcAft>
            <a:buChar char="•"/>
          </a:pPr>
          <a:endParaRPr lang="en-US" sz="1300" kern="1200">
            <a:solidFill>
              <a:schemeClr val="bg1"/>
            </a:solidFill>
          </a:endParaRPr>
        </a:p>
        <a:p>
          <a:pPr marL="119063" lvl="1" indent="0" algn="l" defTabSz="577850">
            <a:lnSpc>
              <a:spcPct val="90000"/>
            </a:lnSpc>
            <a:spcBef>
              <a:spcPct val="0"/>
            </a:spcBef>
            <a:spcAft>
              <a:spcPct val="15000"/>
            </a:spcAft>
            <a:buNone/>
          </a:pPr>
          <a:r>
            <a:rPr lang="en-US" sz="1300" kern="1200">
              <a:solidFill>
                <a:schemeClr val="bg1"/>
              </a:solidFill>
            </a:rPr>
            <a:t>This information helps the Commonwealth understand the extent to which subsidy rates (and market rates) </a:t>
          </a:r>
          <a:r>
            <a:rPr lang="en-US" sz="1300" b="1" kern="1200">
              <a:solidFill>
                <a:schemeClr val="bg1"/>
              </a:solidFill>
            </a:rPr>
            <a:t>allow providers cover the full cost of care.</a:t>
          </a:r>
        </a:p>
      </dsp:txBody>
      <dsp:txXfrm>
        <a:off x="2465994" y="666384"/>
        <a:ext cx="2163133" cy="321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26242-DDCB-468F-A6CB-2DB292C8FF50}">
      <dsp:nvSpPr>
        <dsp:cNvPr id="0" name=""/>
        <dsp:cNvSpPr/>
      </dsp:nvSpPr>
      <dsp:spPr>
        <a:xfrm>
          <a:off x="0" y="38519"/>
          <a:ext cx="8163098" cy="48672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latin typeface="+mj-lt"/>
              <a:cs typeface="Calibri" panose="020F0502020204030204" pitchFamily="34" charset="0"/>
            </a:rPr>
            <a:t>Streamline Processes</a:t>
          </a:r>
        </a:p>
      </dsp:txBody>
      <dsp:txXfrm>
        <a:off x="23760" y="62279"/>
        <a:ext cx="8115578" cy="439200"/>
      </dsp:txXfrm>
    </dsp:sp>
    <dsp:sp modelId="{F67E91F3-FA7F-4E4B-860D-11B26CF2AB42}">
      <dsp:nvSpPr>
        <dsp:cNvPr id="0" name=""/>
        <dsp:cNvSpPr/>
      </dsp:nvSpPr>
      <dsp:spPr>
        <a:xfrm>
          <a:off x="0" y="525239"/>
          <a:ext cx="816309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kern="1200">
              <a:latin typeface="+mj-lt"/>
              <a:cs typeface="Calibri" panose="020F0502020204030204" pitchFamily="34" charset="0"/>
            </a:rPr>
            <a:t>Simplify policies, processes</a:t>
          </a:r>
          <a:r>
            <a:rPr lang="en-US" sz="1400" kern="1200">
              <a:latin typeface="+mj-lt"/>
              <a:cs typeface="Calibri" panose="020F0502020204030204" pitchFamily="34" charset="0"/>
            </a:rPr>
            <a:t> </a:t>
          </a:r>
          <a:r>
            <a:rPr lang="en-US" sz="1400" b="0" kern="1200">
              <a:latin typeface="+mj-lt"/>
              <a:cs typeface="Calibri" panose="020F0502020204030204" pitchFamily="34" charset="0"/>
            </a:rPr>
            <a:t>and procedures</a:t>
          </a:r>
          <a:r>
            <a:rPr lang="en-US" sz="1400" kern="1200">
              <a:latin typeface="+mj-lt"/>
              <a:cs typeface="Calibri" panose="020F0502020204030204" pitchFamily="34" charset="0"/>
            </a:rPr>
            <a:t> for families seeking subsidy for timely and need-responsive placements</a:t>
          </a:r>
        </a:p>
      </dsp:txBody>
      <dsp:txXfrm>
        <a:off x="0" y="525239"/>
        <a:ext cx="8163098" cy="430560"/>
      </dsp:txXfrm>
    </dsp:sp>
    <dsp:sp modelId="{15205884-0878-4C74-A21D-139872F11567}">
      <dsp:nvSpPr>
        <dsp:cNvPr id="0" name=""/>
        <dsp:cNvSpPr/>
      </dsp:nvSpPr>
      <dsp:spPr>
        <a:xfrm>
          <a:off x="0" y="955799"/>
          <a:ext cx="8163098" cy="486720"/>
        </a:xfrm>
        <a:prstGeom prst="roundRect">
          <a:avLst/>
        </a:prstGeom>
        <a:solidFill>
          <a:schemeClr val="accent1">
            <a:shade val="50000"/>
            <a:hueOff val="68537"/>
            <a:satOff val="25540"/>
            <a:lumOff val="12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mj-lt"/>
              <a:cs typeface="Calibri" panose="020F0502020204030204" pitchFamily="34" charset="0"/>
            </a:rPr>
            <a:t>Align with Public Benefit Programs </a:t>
          </a:r>
          <a:endParaRPr lang="en-US" sz="1600" kern="1200">
            <a:latin typeface="+mj-lt"/>
            <a:ea typeface="Verdana"/>
            <a:cs typeface="Calibri" panose="020F0502020204030204" pitchFamily="34" charset="0"/>
          </a:endParaRPr>
        </a:p>
      </dsp:txBody>
      <dsp:txXfrm>
        <a:off x="23760" y="979559"/>
        <a:ext cx="8115578" cy="439200"/>
      </dsp:txXfrm>
    </dsp:sp>
    <dsp:sp modelId="{C425CB1C-BF37-4C60-BC08-58E06E771511}">
      <dsp:nvSpPr>
        <dsp:cNvPr id="0" name=""/>
        <dsp:cNvSpPr/>
      </dsp:nvSpPr>
      <dsp:spPr>
        <a:xfrm>
          <a:off x="0" y="1442519"/>
          <a:ext cx="816309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mj-lt"/>
              <a:cs typeface="Calibri" panose="020F0502020204030204" pitchFamily="34" charset="0"/>
            </a:rPr>
            <a:t>Collaborate with other public benefit programs to align </a:t>
          </a:r>
          <a:r>
            <a:rPr lang="en-US" sz="1400" b="0" kern="1200">
              <a:latin typeface="+mj-lt"/>
              <a:cs typeface="Calibri" panose="020F0502020204030204" pitchFamily="34" charset="0"/>
            </a:rPr>
            <a:t>eligibility requirements, verifications, and definitions </a:t>
          </a:r>
        </a:p>
      </dsp:txBody>
      <dsp:txXfrm>
        <a:off x="0" y="1442519"/>
        <a:ext cx="8163098" cy="430560"/>
      </dsp:txXfrm>
    </dsp:sp>
    <dsp:sp modelId="{E98B3BF0-1700-478A-9B35-96595C5BF923}">
      <dsp:nvSpPr>
        <dsp:cNvPr id="0" name=""/>
        <dsp:cNvSpPr/>
      </dsp:nvSpPr>
      <dsp:spPr>
        <a:xfrm>
          <a:off x="0" y="1873079"/>
          <a:ext cx="8163098" cy="486720"/>
        </a:xfrm>
        <a:prstGeom prst="roundRect">
          <a:avLst/>
        </a:prstGeom>
        <a:solidFill>
          <a:schemeClr val="accent1">
            <a:shade val="50000"/>
            <a:hueOff val="137074"/>
            <a:satOff val="51080"/>
            <a:lumOff val="256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latin typeface="+mj-lt"/>
              <a:cs typeface="Calibri" panose="020F0502020204030204" pitchFamily="34" charset="0"/>
            </a:rPr>
            <a:t>Wait List Administration</a:t>
          </a:r>
        </a:p>
      </dsp:txBody>
      <dsp:txXfrm>
        <a:off x="23760" y="1896839"/>
        <a:ext cx="8115578" cy="439200"/>
      </dsp:txXfrm>
    </dsp:sp>
    <dsp:sp modelId="{371DE034-917E-483F-A36C-7BD485AA92BD}">
      <dsp:nvSpPr>
        <dsp:cNvPr id="0" name=""/>
        <dsp:cNvSpPr/>
      </dsp:nvSpPr>
      <dsp:spPr>
        <a:xfrm>
          <a:off x="0" y="2359799"/>
          <a:ext cx="816309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0" kern="1200">
              <a:latin typeface="+mj-lt"/>
              <a:cs typeface="Calibri" panose="020F0502020204030204" pitchFamily="34" charset="0"/>
            </a:rPr>
            <a:t>Revisit </a:t>
          </a:r>
          <a:r>
            <a:rPr lang="en-US" sz="1400" b="0" kern="1200" err="1">
              <a:latin typeface="+mj-lt"/>
              <a:cs typeface="Calibri" panose="020F0502020204030204" pitchFamily="34" charset="0"/>
            </a:rPr>
            <a:t>KinderWait</a:t>
          </a:r>
          <a:r>
            <a:rPr lang="en-US" sz="1400" b="0" kern="1200">
              <a:latin typeface="+mj-lt"/>
              <a:cs typeface="Calibri" panose="020F0502020204030204" pitchFamily="34" charset="0"/>
            </a:rPr>
            <a:t>, EEC’s waitlist management system,</a:t>
          </a:r>
          <a:r>
            <a:rPr lang="en-US" sz="1400" kern="1200">
              <a:latin typeface="+mj-lt"/>
              <a:cs typeface="Calibri" panose="020F0502020204030204" pitchFamily="34" charset="0"/>
            </a:rPr>
            <a:t> to expedite family enrollment, improve data </a:t>
          </a:r>
          <a:r>
            <a:rPr lang="en-US" sz="1400" b="0" kern="1200">
              <a:latin typeface="+mj-lt"/>
              <a:cs typeface="Calibri" panose="020F0502020204030204" pitchFamily="34" charset="0"/>
            </a:rPr>
            <a:t>quality</a:t>
          </a:r>
          <a:r>
            <a:rPr lang="en-US" sz="1400" b="0" kern="1200">
              <a:latin typeface="+mj-lt"/>
              <a:ea typeface="Verdana"/>
              <a:cs typeface="Calibri" panose="020F0502020204030204" pitchFamily="34" charset="0"/>
            </a:rPr>
            <a:t>, and reconcile current Wait List</a:t>
          </a:r>
        </a:p>
      </dsp:txBody>
      <dsp:txXfrm>
        <a:off x="0" y="2359799"/>
        <a:ext cx="8163098" cy="430560"/>
      </dsp:txXfrm>
    </dsp:sp>
    <dsp:sp modelId="{03C96BEC-B2BB-4591-ACB8-BCC757DF8843}">
      <dsp:nvSpPr>
        <dsp:cNvPr id="0" name=""/>
        <dsp:cNvSpPr/>
      </dsp:nvSpPr>
      <dsp:spPr>
        <a:xfrm>
          <a:off x="0" y="2790359"/>
          <a:ext cx="8163098" cy="486720"/>
        </a:xfrm>
        <a:prstGeom prst="roundRect">
          <a:avLst/>
        </a:prstGeom>
        <a:solidFill>
          <a:schemeClr val="accent1">
            <a:shade val="50000"/>
            <a:hueOff val="137074"/>
            <a:satOff val="51080"/>
            <a:lumOff val="256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latin typeface="+mj-lt"/>
              <a:cs typeface="Calibri" panose="020F0502020204030204" pitchFamily="34" charset="0"/>
            </a:rPr>
            <a:t>Use Technology</a:t>
          </a:r>
        </a:p>
      </dsp:txBody>
      <dsp:txXfrm>
        <a:off x="23760" y="2814119"/>
        <a:ext cx="8115578" cy="439200"/>
      </dsp:txXfrm>
    </dsp:sp>
    <dsp:sp modelId="{2CD40F6A-5C24-4219-BD5C-2107038F34FD}">
      <dsp:nvSpPr>
        <dsp:cNvPr id="0" name=""/>
        <dsp:cNvSpPr/>
      </dsp:nvSpPr>
      <dsp:spPr>
        <a:xfrm>
          <a:off x="0" y="3277079"/>
          <a:ext cx="816309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0" kern="1200">
              <a:latin typeface="+mj-lt"/>
              <a:cs typeface="Calibri" panose="020F0502020204030204" pitchFamily="34" charset="0"/>
            </a:rPr>
            <a:t>Implement </a:t>
          </a:r>
          <a:r>
            <a:rPr lang="en-US" sz="1400" b="0" kern="1200" err="1">
              <a:latin typeface="+mj-lt"/>
              <a:cs typeface="Calibri" panose="020F0502020204030204" pitchFamily="34" charset="0"/>
            </a:rPr>
            <a:t>eDocuments</a:t>
          </a:r>
          <a:r>
            <a:rPr lang="en-US" sz="1400" b="0" kern="1200">
              <a:latin typeface="+mj-lt"/>
              <a:cs typeface="Calibri" panose="020F0502020204030204" pitchFamily="34" charset="0"/>
            </a:rPr>
            <a:t> with eSignature capability and encourage virtual appointments</a:t>
          </a:r>
          <a:r>
            <a:rPr lang="en-US" sz="1400" kern="1200">
              <a:latin typeface="+mj-lt"/>
              <a:cs typeface="Calibri" panose="020F0502020204030204" pitchFamily="34" charset="0"/>
            </a:rPr>
            <a:t> to facilitate document collection, verification process and enrollment</a:t>
          </a:r>
        </a:p>
      </dsp:txBody>
      <dsp:txXfrm>
        <a:off x="0" y="3277079"/>
        <a:ext cx="8163098" cy="430560"/>
      </dsp:txXfrm>
    </dsp:sp>
    <dsp:sp modelId="{BDA4A335-2677-4BDF-A55B-A89C5D5822E3}">
      <dsp:nvSpPr>
        <dsp:cNvPr id="0" name=""/>
        <dsp:cNvSpPr/>
      </dsp:nvSpPr>
      <dsp:spPr>
        <a:xfrm>
          <a:off x="0" y="3707639"/>
          <a:ext cx="8163098" cy="486720"/>
        </a:xfrm>
        <a:prstGeom prst="roundRect">
          <a:avLst/>
        </a:prstGeom>
        <a:solidFill>
          <a:schemeClr val="accent1">
            <a:shade val="50000"/>
            <a:hueOff val="68537"/>
            <a:satOff val="25540"/>
            <a:lumOff val="12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latin typeface="+mj-lt"/>
              <a:cs typeface="Calibri" panose="020F0502020204030204" pitchFamily="34" charset="0"/>
            </a:rPr>
            <a:t>Expand Access</a:t>
          </a:r>
        </a:p>
      </dsp:txBody>
      <dsp:txXfrm>
        <a:off x="23760" y="3731399"/>
        <a:ext cx="8115578" cy="439200"/>
      </dsp:txXfrm>
    </dsp:sp>
    <dsp:sp modelId="{33C485D2-1290-4FB0-9260-E8DA7D9EAD34}">
      <dsp:nvSpPr>
        <dsp:cNvPr id="0" name=""/>
        <dsp:cNvSpPr/>
      </dsp:nvSpPr>
      <dsp:spPr>
        <a:xfrm>
          <a:off x="0" y="4194359"/>
          <a:ext cx="816309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0" kern="1200">
              <a:latin typeface="+mj-lt"/>
              <a:cs typeface="Calibri" panose="020F0502020204030204" pitchFamily="34" charset="0"/>
            </a:rPr>
            <a:t>Expand access to providers serving families with a subsidy across geographic regions, age groups, and hours of operation </a:t>
          </a:r>
          <a:endParaRPr lang="en-US" sz="1400" kern="1200">
            <a:latin typeface="+mj-lt"/>
            <a:cs typeface="Calibri" panose="020F0502020204030204" pitchFamily="34" charset="0"/>
          </a:endParaRPr>
        </a:p>
      </dsp:txBody>
      <dsp:txXfrm>
        <a:off x="0" y="4194359"/>
        <a:ext cx="8163098" cy="43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82C17-DDEB-410C-8669-4DF134889588}">
      <dsp:nvSpPr>
        <dsp:cNvPr id="0" name=""/>
        <dsp:cNvSpPr/>
      </dsp:nvSpPr>
      <dsp:spPr>
        <a:xfrm>
          <a:off x="0" y="0"/>
          <a:ext cx="8424928" cy="845189"/>
        </a:xfrm>
        <a:prstGeom prst="roundRect">
          <a:avLst/>
        </a:prstGeom>
        <a:solidFill>
          <a:schemeClr val="accent1">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latin typeface="+mj-lt"/>
              <a:cs typeface="Calibri"/>
            </a:rPr>
            <a:t>Federal policies establish the basic requirements for eligibility for CCDF-funded child care subsidies</a:t>
          </a:r>
        </a:p>
      </dsp:txBody>
      <dsp:txXfrm>
        <a:off x="41259" y="41259"/>
        <a:ext cx="8342410" cy="762671"/>
      </dsp:txXfrm>
    </dsp:sp>
    <dsp:sp modelId="{81EA13E0-23FE-4A53-920B-1503A4672341}">
      <dsp:nvSpPr>
        <dsp:cNvPr id="0" name=""/>
        <dsp:cNvSpPr/>
      </dsp:nvSpPr>
      <dsp:spPr>
        <a:xfrm>
          <a:off x="0" y="852549"/>
          <a:ext cx="8424928" cy="1210949"/>
        </a:xfrm>
        <a:prstGeom prst="rect">
          <a:avLst/>
        </a:prstGeom>
        <a:solidFill>
          <a:schemeClr val="bg1">
            <a:lumMod val="95000"/>
          </a:schemeClr>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267491" tIns="16510" rIns="92456" bIns="16510" numCol="1" spcCol="1270" anchor="t" anchorCtr="0">
          <a:noAutofit/>
        </a:bodyPr>
        <a:lstStyle/>
        <a:p>
          <a:pPr marL="114300" lvl="1" indent="-114300" algn="l" defTabSz="577850" rtl="0">
            <a:lnSpc>
              <a:spcPct val="90000"/>
            </a:lnSpc>
            <a:spcBef>
              <a:spcPct val="0"/>
            </a:spcBef>
            <a:spcAft>
              <a:spcPts val="600"/>
            </a:spcAft>
            <a:buChar char="•"/>
          </a:pPr>
          <a:r>
            <a:rPr lang="en-US" sz="1300" b="0" kern="1200">
              <a:latin typeface="+mj-lt"/>
              <a:cs typeface="Calibri"/>
            </a:rPr>
            <a:t>Children served by CCDF funded subsidies must be under 13 years of age (unless the child has special needs)</a:t>
          </a:r>
          <a:endParaRPr lang="en-US" sz="1300" kern="1200">
            <a:latin typeface="+mj-lt"/>
            <a:cs typeface="Calibri"/>
          </a:endParaRPr>
        </a:p>
        <a:p>
          <a:pPr marL="114300" lvl="1" indent="-114300" algn="l" defTabSz="577850">
            <a:lnSpc>
              <a:spcPct val="90000"/>
            </a:lnSpc>
            <a:spcBef>
              <a:spcPct val="0"/>
            </a:spcBef>
            <a:spcAft>
              <a:spcPts val="600"/>
            </a:spcAft>
            <a:buChar char="•"/>
          </a:pPr>
          <a:r>
            <a:rPr lang="en-US" sz="1300" b="0" kern="1200">
              <a:latin typeface="+mj-lt"/>
              <a:cs typeface="Calibri"/>
            </a:rPr>
            <a:t>Family’s income cannot exceed 85 percent of the applicable state median income, and the family cannot have countable assets in excess of $1,000,000</a:t>
          </a:r>
          <a:endParaRPr lang="en-US" sz="1300" kern="1200">
            <a:latin typeface="+mj-lt"/>
            <a:cs typeface="Calibri"/>
          </a:endParaRPr>
        </a:p>
        <a:p>
          <a:pPr marL="114300" lvl="1" indent="-114300" algn="l" defTabSz="577850">
            <a:lnSpc>
              <a:spcPct val="90000"/>
            </a:lnSpc>
            <a:spcBef>
              <a:spcPct val="0"/>
            </a:spcBef>
            <a:spcAft>
              <a:spcPts val="600"/>
            </a:spcAft>
            <a:buChar char="•"/>
          </a:pPr>
          <a:r>
            <a:rPr lang="en-US" sz="1300" b="0" kern="1200">
              <a:latin typeface="+mj-lt"/>
              <a:cs typeface="Calibri"/>
            </a:rPr>
            <a:t>Parents or guardians must be working or attending a job training or educational program, with some options for states to grant exceptions.</a:t>
          </a:r>
          <a:endParaRPr lang="en-US" sz="1300" kern="1200">
            <a:latin typeface="+mj-lt"/>
            <a:cs typeface="Calibri"/>
          </a:endParaRPr>
        </a:p>
      </dsp:txBody>
      <dsp:txXfrm>
        <a:off x="0" y="852549"/>
        <a:ext cx="8424928" cy="12109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677942E-A9C6-4BEF-9DA4-A2AE001F2E61}" type="datetimeFigureOut">
              <a:rPr lang="en-US" smtClean="0"/>
              <a:t>9/8/2022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94580A6-996A-464E-90BE-7B4D911CF816}" type="slidenum">
              <a:rPr lang="en-US" smtClean="0"/>
              <a:t>‹#›</a:t>
            </a:fld>
            <a:endParaRPr lang="en-US"/>
          </a:p>
        </p:txBody>
      </p:sp>
    </p:spTree>
    <p:extLst>
      <p:ext uri="{BB962C8B-B14F-4D97-AF65-F5344CB8AC3E}">
        <p14:creationId xmlns:p14="http://schemas.microsoft.com/office/powerpoint/2010/main" val="34296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46A4-B631-4AFD-B557-20EC68D4BD91}"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120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4580A6-996A-464E-90BE-7B4D911CF816}" type="slidenum">
              <a:rPr lang="en-US" smtClean="0"/>
              <a:t>16</a:t>
            </a:fld>
            <a:endParaRPr lang="en-US"/>
          </a:p>
        </p:txBody>
      </p:sp>
    </p:spTree>
    <p:extLst>
      <p:ext uri="{BB962C8B-B14F-4D97-AF65-F5344CB8AC3E}">
        <p14:creationId xmlns:p14="http://schemas.microsoft.com/office/powerpoint/2010/main" val="348686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highlight>
                <a:srgbClr val="FFFF00"/>
              </a:highlight>
            </a:endParaRPr>
          </a:p>
        </p:txBody>
      </p:sp>
      <p:sp>
        <p:nvSpPr>
          <p:cNvPr id="4" name="Slide Number Placeholder 3"/>
          <p:cNvSpPr>
            <a:spLocks noGrp="1"/>
          </p:cNvSpPr>
          <p:nvPr>
            <p:ph type="sldNum" sz="quarter" idx="5"/>
          </p:nvPr>
        </p:nvSpPr>
        <p:spPr/>
        <p:txBody>
          <a:bodyPr/>
          <a:lstStyle/>
          <a:p>
            <a:pPr defTabSz="942289">
              <a:defRPr/>
            </a:pPr>
            <a:fld id="{45FC96D1-829A-4326-B953-95C07ACFCC67}" type="slidenum">
              <a:rPr lang="en-US">
                <a:solidFill>
                  <a:prstClr val="black"/>
                </a:solidFill>
                <a:latin typeface="Calibri" panose="020F0502020204030204"/>
              </a:rPr>
              <a:pPr defTabSz="94228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68322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C96D1-829A-4326-B953-95C07ACFC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71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19</a:t>
            </a:fld>
            <a:endParaRPr lang="en-US"/>
          </a:p>
        </p:txBody>
      </p:sp>
    </p:spTree>
    <p:extLst>
      <p:ext uri="{BB962C8B-B14F-4D97-AF65-F5344CB8AC3E}">
        <p14:creationId xmlns:p14="http://schemas.microsoft.com/office/powerpoint/2010/main" val="1408622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highlight>
                <a:srgbClr val="FFFF00"/>
              </a:highlight>
            </a:endParaRPr>
          </a:p>
        </p:txBody>
      </p:sp>
      <p:sp>
        <p:nvSpPr>
          <p:cNvPr id="4" name="Slide Number Placeholder 3"/>
          <p:cNvSpPr>
            <a:spLocks noGrp="1"/>
          </p:cNvSpPr>
          <p:nvPr>
            <p:ph type="sldNum" sz="quarter" idx="5"/>
          </p:nvPr>
        </p:nvSpPr>
        <p:spPr/>
        <p:txBody>
          <a:bodyPr/>
          <a:lstStyle/>
          <a:p>
            <a:pPr defTabSz="942289">
              <a:defRPr/>
            </a:pPr>
            <a:fld id="{45FC96D1-829A-4326-B953-95C07ACFCC67}"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864124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highlight>
                <a:srgbClr val="FFFF00"/>
              </a:highlight>
            </a:endParaRPr>
          </a:p>
        </p:txBody>
      </p:sp>
      <p:sp>
        <p:nvSpPr>
          <p:cNvPr id="4" name="Slide Number Placeholder 3"/>
          <p:cNvSpPr>
            <a:spLocks noGrp="1"/>
          </p:cNvSpPr>
          <p:nvPr>
            <p:ph type="sldNum" sz="quarter" idx="5"/>
          </p:nvPr>
        </p:nvSpPr>
        <p:spPr/>
        <p:txBody>
          <a:bodyPr/>
          <a:lstStyle/>
          <a:p>
            <a:pPr defTabSz="942289">
              <a:defRPr/>
            </a:pPr>
            <a:fld id="{45FC96D1-829A-4326-B953-95C07ACFCC67}"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9641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4580A6-996A-464E-90BE-7B4D911CF816}" type="slidenum">
              <a:rPr lang="en-US" smtClean="0"/>
              <a:t>24</a:t>
            </a:fld>
            <a:endParaRPr lang="en-US"/>
          </a:p>
        </p:txBody>
      </p:sp>
    </p:spTree>
    <p:extLst>
      <p:ext uri="{BB962C8B-B14F-4D97-AF65-F5344CB8AC3E}">
        <p14:creationId xmlns:p14="http://schemas.microsoft.com/office/powerpoint/2010/main" val="309900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4580A6-996A-464E-90BE-7B4D911CF816}" type="slidenum">
              <a:rPr lang="en-US" smtClean="0"/>
              <a:t>25</a:t>
            </a:fld>
            <a:endParaRPr lang="en-US"/>
          </a:p>
        </p:txBody>
      </p:sp>
    </p:spTree>
    <p:extLst>
      <p:ext uri="{BB962C8B-B14F-4D97-AF65-F5344CB8AC3E}">
        <p14:creationId xmlns:p14="http://schemas.microsoft.com/office/powerpoint/2010/main" val="312505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100"/>
          </a:p>
        </p:txBody>
      </p:sp>
      <p:sp>
        <p:nvSpPr>
          <p:cNvPr id="4" name="Slide Number Placeholder 3"/>
          <p:cNvSpPr>
            <a:spLocks noGrp="1"/>
          </p:cNvSpPr>
          <p:nvPr>
            <p:ph type="sldNum" sz="quarter" idx="10"/>
          </p:nvPr>
        </p:nvSpPr>
        <p:spPr/>
        <p:txBody>
          <a:bodyPr/>
          <a:lstStyle/>
          <a:p>
            <a:pPr>
              <a:defRPr/>
            </a:pPr>
            <a:fld id="{6BD497A2-2BD9-4678-9C1B-AA05BB177043}" type="slidenum">
              <a:rPr lang="en-US" smtClean="0"/>
              <a:pPr>
                <a:defRPr/>
              </a:pPr>
              <a:t>26</a:t>
            </a:fld>
            <a:endParaRPr lang="en-US"/>
          </a:p>
        </p:txBody>
      </p:sp>
    </p:spTree>
    <p:extLst>
      <p:ext uri="{BB962C8B-B14F-4D97-AF65-F5344CB8AC3E}">
        <p14:creationId xmlns:p14="http://schemas.microsoft.com/office/powerpoint/2010/main" val="38897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27</a:t>
            </a:fld>
            <a:endParaRPr lang="en-US"/>
          </a:p>
        </p:txBody>
      </p:sp>
    </p:spTree>
    <p:extLst>
      <p:ext uri="{BB962C8B-B14F-4D97-AF65-F5344CB8AC3E}">
        <p14:creationId xmlns:p14="http://schemas.microsoft.com/office/powerpoint/2010/main" val="126012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4580A6-996A-464E-90BE-7B4D911CF816}" type="slidenum">
              <a:rPr lang="en-US" smtClean="0"/>
              <a:t>2</a:t>
            </a:fld>
            <a:endParaRPr lang="en-US"/>
          </a:p>
        </p:txBody>
      </p:sp>
    </p:spTree>
    <p:extLst>
      <p:ext uri="{BB962C8B-B14F-4D97-AF65-F5344CB8AC3E}">
        <p14:creationId xmlns:p14="http://schemas.microsoft.com/office/powerpoint/2010/main" val="154872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08.09.2022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keep simple, no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2950" y="857250"/>
            <a:ext cx="3086100" cy="2314575"/>
          </a:xfrm>
        </p:spPr>
      </p:sp>
      <p:sp>
        <p:nvSpPr>
          <p:cNvPr id="3" name="Notes Placeholder 2"/>
          <p:cNvSpPr>
            <a:spLocks noGrp="1"/>
          </p:cNvSpPr>
          <p:nvPr>
            <p:ph type="body" idx="1"/>
          </p:nvPr>
        </p:nvSpPr>
        <p:spPr/>
        <p:txBody>
          <a:bodyPr/>
          <a:lstStyle/>
          <a:p>
            <a:r>
              <a:rPr lang="en-US"/>
              <a:t>Notes: </a:t>
            </a:r>
          </a:p>
          <a:p>
            <a:pPr marL="171450" indent="-171450">
              <a:buFontTx/>
              <a:buChar char="-"/>
            </a:pPr>
            <a:r>
              <a:rPr lang="en-US">
                <a:latin typeface="Nunito"/>
                <a:cs typeface="Arial"/>
              </a:rPr>
              <a:t>Approximately one-third of the providers had not updated their rates in the past year and were subsequently dropped from the dataset. </a:t>
            </a:r>
          </a:p>
          <a:p>
            <a:pPr marL="171450" indent="-171450">
              <a:buFontTx/>
              <a:buChar char="-"/>
            </a:pPr>
            <a:r>
              <a:rPr lang="en-US">
                <a:latin typeface="Nunito"/>
                <a:cs typeface="Arial"/>
              </a:rPr>
              <a:t>Extreme outliers, likely caused data-entry errors were addressed through data cleaning, reducing sample by approximately 5%</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9436AD62-1EE5-2948-A3A2-02CBFBFFF95B}" type="slidenum">
              <a:rPr lang="en-US" smtClean="0"/>
              <a:t>5</a:t>
            </a:fld>
            <a:endParaRPr lang="en-US"/>
          </a:p>
        </p:txBody>
      </p:sp>
    </p:spTree>
    <p:extLst>
      <p:ext uri="{BB962C8B-B14F-4D97-AF65-F5344CB8AC3E}">
        <p14:creationId xmlns:p14="http://schemas.microsoft.com/office/powerpoint/2010/main" val="195512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ADD TO STAKEHOLDER DECK</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12753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08.09.2022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3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08.09.2022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35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ADD TO OUTREACH DECK</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51696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2950" y="857250"/>
            <a:ext cx="3086100" cy="2314575"/>
          </a:xfrm>
        </p:spPr>
      </p:sp>
      <p:sp>
        <p:nvSpPr>
          <p:cNvPr id="3" name="Notes Placeholder 2"/>
          <p:cNvSpPr>
            <a:spLocks noGrp="1"/>
          </p:cNvSpPr>
          <p:nvPr>
            <p:ph type="body" idx="1"/>
          </p:nvPr>
        </p:nvSpPr>
        <p:spPr/>
        <p:txBody>
          <a:bodyPr/>
          <a:lstStyle/>
          <a:p>
            <a:r>
              <a:rPr lang="en-US"/>
              <a:t>NOTE: The 2018 report used the 2019 subsidy rates in their analysis</a:t>
            </a:r>
          </a:p>
        </p:txBody>
      </p:sp>
      <p:sp>
        <p:nvSpPr>
          <p:cNvPr id="4" name="Slide Number Placeholder 3"/>
          <p:cNvSpPr>
            <a:spLocks noGrp="1"/>
          </p:cNvSpPr>
          <p:nvPr>
            <p:ph type="sldNum" sz="quarter" idx="5"/>
          </p:nvPr>
        </p:nvSpPr>
        <p:spPr/>
        <p:txBody>
          <a:bodyPr/>
          <a:lstStyle/>
          <a:p>
            <a:fld id="{9436AD62-1EE5-2948-A3A2-02CBFBFFF95B}" type="slidenum">
              <a:rPr lang="en-US" smtClean="0"/>
              <a:t>15</a:t>
            </a:fld>
            <a:endParaRPr lang="en-US"/>
          </a:p>
        </p:txBody>
      </p:sp>
    </p:spTree>
    <p:extLst>
      <p:ext uri="{BB962C8B-B14F-4D97-AF65-F5344CB8AC3E}">
        <p14:creationId xmlns:p14="http://schemas.microsoft.com/office/powerpoint/2010/main" val="334126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8" descr="The Commonwealth of Massachusetts state se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425" y="1125538"/>
            <a:ext cx="1479550" cy="1414462"/>
          </a:xfrm>
          <a:prstGeom prst="rect">
            <a:avLst/>
          </a:prstGeom>
          <a:noFill/>
          <a:ln w="9525">
            <a:noFill/>
            <a:miter lim="800000"/>
            <a:headEnd/>
            <a:tailEnd/>
          </a:ln>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p:spPr>
        <p:txBody>
          <a:bodyPr/>
          <a:lstStyle/>
          <a:p>
            <a:pPr fontAlgn="base">
              <a:spcBef>
                <a:spcPct val="0"/>
              </a:spcBef>
              <a:spcAft>
                <a:spcPct val="0"/>
              </a:spcAft>
              <a:defRPr/>
            </a:pPr>
            <a:endParaRPr lang="en-US" b="1">
              <a:solidFill>
                <a:srgbClr val="000000"/>
              </a:solidFill>
              <a:latin typeface="Arial" charset="0"/>
            </a:endParaRPr>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p:spPr>
        <p:txBody>
          <a:bodyPr/>
          <a:lstStyle/>
          <a:p>
            <a:pPr fontAlgn="base">
              <a:spcBef>
                <a:spcPct val="0"/>
              </a:spcBef>
              <a:spcAft>
                <a:spcPct val="0"/>
              </a:spcAft>
              <a:defRPr/>
            </a:pPr>
            <a:endParaRPr lang="en-US" b="1">
              <a:solidFill>
                <a:srgbClr val="000000"/>
              </a:solidFill>
              <a:latin typeface="Arial" charset="0"/>
            </a:endParaRPr>
          </a:p>
        </p:txBody>
      </p:sp>
      <p:pic>
        <p:nvPicPr>
          <p:cNvPr id="7" name="Picture 11" descr="EEC.gif"/>
          <p:cNvPicPr>
            <a:picLocks noChangeAspect="1"/>
          </p:cNvPicPr>
          <p:nvPr/>
        </p:nvPicPr>
        <p:blipFill>
          <a:blip r:embed="rId3" cstate="print"/>
          <a:srcRect/>
          <a:stretch>
            <a:fillRect/>
          </a:stretch>
        </p:blipFill>
        <p:spPr bwMode="auto">
          <a:xfrm>
            <a:off x="5815013" y="5591175"/>
            <a:ext cx="2857500" cy="638175"/>
          </a:xfrm>
          <a:prstGeom prst="rect">
            <a:avLst/>
          </a:prstGeom>
          <a:noFill/>
          <a:ln w="9525">
            <a:noFill/>
            <a:miter lim="800000"/>
            <a:headEnd/>
            <a:tailEnd/>
          </a:ln>
        </p:spPr>
      </p:pic>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a:t>Click to edit Master title style</a:t>
            </a:r>
          </a:p>
        </p:txBody>
      </p:sp>
      <p:sp>
        <p:nvSpPr>
          <p:cNvPr id="13" name="Text Placeholder 12"/>
          <p:cNvSpPr>
            <a:spLocks noGrp="1"/>
          </p:cNvSpPr>
          <p:nvPr>
            <p:ph type="body" sz="quarter" idx="13"/>
          </p:nvPr>
        </p:nvSpPr>
        <p:spPr>
          <a:xfrm>
            <a:off x="2449513" y="3927475"/>
            <a:ext cx="5716587" cy="446088"/>
          </a:xfrm>
        </p:spPr>
        <p:txBody>
          <a:bodyPr/>
          <a:lstStyle>
            <a:lvl1pPr>
              <a:buNone/>
              <a:defRPr sz="1800">
                <a:solidFill>
                  <a:srgbClr val="000099"/>
                </a:solidFill>
              </a:defRPr>
            </a:lvl1pPr>
          </a:lstStyle>
          <a:p>
            <a:pPr lvl="0"/>
            <a:r>
              <a:rPr lang="en-US"/>
              <a:t>Click to edit Master text styles</a:t>
            </a:r>
          </a:p>
        </p:txBody>
      </p:sp>
      <p:sp>
        <p:nvSpPr>
          <p:cNvPr id="8" name="Rectangle 3"/>
          <p:cNvSpPr>
            <a:spLocks noGrp="1" noChangeArrowheads="1"/>
          </p:cNvSpPr>
          <p:nvPr>
            <p:ph type="dt" sz="half" idx="14"/>
          </p:nvPr>
        </p:nvSpPr>
        <p:spPr>
          <a:xfrm>
            <a:off x="457200" y="6245225"/>
            <a:ext cx="2133600" cy="476250"/>
          </a:xfrm>
        </p:spPr>
        <p:txBody>
          <a:bodyPr/>
          <a:lstStyle>
            <a:lvl1pPr>
              <a:defRPr/>
            </a:lvl1pPr>
          </a:lstStyle>
          <a:p>
            <a:pPr>
              <a:defRPr/>
            </a:pPr>
            <a:fld id="{2200DE78-286F-4487-B6BC-3C13584D420A}" type="datetime1">
              <a:rPr lang="en-US" smtClean="0">
                <a:solidFill>
                  <a:srgbClr val="000000"/>
                </a:solidFill>
              </a:rPr>
              <a:t>9/8/2022</a:t>
            </a:fld>
            <a:endParaRPr lang="en-US">
              <a:solidFill>
                <a:srgbClr val="000000"/>
              </a:solidFill>
            </a:endParaRPr>
          </a:p>
        </p:txBody>
      </p:sp>
      <p:sp>
        <p:nvSpPr>
          <p:cNvPr id="9" name="Rectangle 4"/>
          <p:cNvSpPr>
            <a:spLocks noGrp="1" noChangeArrowheads="1"/>
          </p:cNvSpPr>
          <p:nvPr>
            <p:ph type="ftr" sz="quarter" idx="15"/>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800" b="0">
                <a:latin typeface="Verdana" pitchFamily="96" charset="0"/>
              </a:defRPr>
            </a:lvl1pPr>
          </a:lstStyle>
          <a:p>
            <a:pPr fontAlgn="base">
              <a:spcAft>
                <a:spcPct val="0"/>
              </a:spcAft>
              <a:defRPr/>
            </a:pPr>
            <a:endParaRPr lang="en-US">
              <a:solidFill>
                <a:srgbClr val="000000"/>
              </a:solidFill>
            </a:endParaRPr>
          </a:p>
        </p:txBody>
      </p:sp>
      <p:sp>
        <p:nvSpPr>
          <p:cNvPr id="10" name="Rectangle 5"/>
          <p:cNvSpPr>
            <a:spLocks noGrp="1" noChangeArrowheads="1"/>
          </p:cNvSpPr>
          <p:nvPr>
            <p:ph type="sldNum" sz="quarter" idx="16"/>
          </p:nvPr>
        </p:nvSpPr>
        <p:spPr>
          <a:xfrm>
            <a:off x="6553200" y="6245225"/>
            <a:ext cx="2133600" cy="476250"/>
          </a:xfrm>
        </p:spPr>
        <p:txBody>
          <a:bodyPr/>
          <a:lstStyle>
            <a:lvl1pPr>
              <a:defRPr/>
            </a:lvl1pPr>
          </a:lstStyle>
          <a:p>
            <a:pPr>
              <a:defRPr/>
            </a:pPr>
            <a:fld id="{97659502-4112-4662-9C36-34E6E9D3DB7D}" type="slidenum">
              <a:rPr lang="en-US" smtClean="0">
                <a:solidFill>
                  <a:srgbClr val="000000"/>
                </a:solidFill>
              </a:rPr>
              <a:pPr>
                <a:defRPr/>
              </a:pPr>
              <a:t>‹#›</a:t>
            </a:fld>
            <a:endParaRPr lang="en-US">
              <a:solidFill>
                <a:srgbClr val="000000"/>
              </a:solidFill>
            </a:endParaRPr>
          </a:p>
        </p:txBody>
      </p:sp>
      <p:pic>
        <p:nvPicPr>
          <p:cNvPr id="11" name="Picture 11" descr="EEC.gif">
            <a:extLst>
              <a:ext uri="{FF2B5EF4-FFF2-40B4-BE49-F238E27FC236}">
                <a16:creationId xmlns:a16="http://schemas.microsoft.com/office/drawing/2014/main" id="{4A69FA92-4272-468E-B200-9D8CCBE4F335}"/>
              </a:ext>
            </a:extLst>
          </p:cNvPr>
          <p:cNvPicPr>
            <a:picLocks noChangeAspect="1"/>
          </p:cNvPicPr>
          <p:nvPr userDrawn="1"/>
        </p:nvPicPr>
        <p:blipFill>
          <a:blip r:embed="rId3" cstate="print"/>
          <a:srcRect/>
          <a:stretch>
            <a:fillRect/>
          </a:stretch>
        </p:blipFill>
        <p:spPr bwMode="auto">
          <a:xfrm>
            <a:off x="5815013" y="5591175"/>
            <a:ext cx="2857500" cy="638175"/>
          </a:xfrm>
          <a:prstGeom prst="rect">
            <a:avLst/>
          </a:prstGeom>
          <a:noFill/>
          <a:ln w="9525">
            <a:noFill/>
            <a:miter lim="800000"/>
            <a:headEnd/>
            <a:tailEnd/>
          </a:ln>
        </p:spPr>
      </p:pic>
    </p:spTree>
    <p:extLst>
      <p:ext uri="{BB962C8B-B14F-4D97-AF65-F5344CB8AC3E}">
        <p14:creationId xmlns:p14="http://schemas.microsoft.com/office/powerpoint/2010/main" val="402089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09094E05-29A7-4CFE-BD3A-65BEEEC88404}"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5670FEEB-9B26-44F7-A40F-0A8D0893447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8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AAFC0BFC-AB8A-4C3F-8AC7-68583CCBD3F1}"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ECEC3C2B-CE1A-4F9A-AEFE-767466A111D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52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F4F24E1E-AE7A-4042-ADBD-671B0710A8F5}" type="datetime1">
              <a:rPr lang="en-US" smtClean="0">
                <a:solidFill>
                  <a:srgbClr val="000000"/>
                </a:solidFill>
              </a:rPr>
              <a:t>9/8/2022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42F72485-A65B-4111-BF50-6A1B6A82425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790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a:t>Click to edit Master title style</a:t>
            </a:r>
          </a:p>
        </p:txBody>
      </p:sp>
      <p:sp>
        <p:nvSpPr>
          <p:cNvPr id="3" name="Table Placeholder 2"/>
          <p:cNvSpPr>
            <a:spLocks noGrp="1"/>
          </p:cNvSpPr>
          <p:nvPr>
            <p:ph type="tbl" idx="1"/>
          </p:nvPr>
        </p:nvSpPr>
        <p:spPr>
          <a:xfrm>
            <a:off x="457200" y="1600200"/>
            <a:ext cx="8382000" cy="4525963"/>
          </a:xfrm>
        </p:spPr>
        <p:txBody>
          <a:bodyPr/>
          <a:lstStyle/>
          <a:p>
            <a:pPr lvl="0"/>
            <a:r>
              <a:rPr lang="en-US" noProof="0"/>
              <a:t>Click icon to add table</a:t>
            </a:r>
          </a:p>
        </p:txBody>
      </p:sp>
      <p:sp>
        <p:nvSpPr>
          <p:cNvPr id="4" name="Rectangle 12"/>
          <p:cNvSpPr>
            <a:spLocks noGrp="1" noChangeArrowheads="1"/>
          </p:cNvSpPr>
          <p:nvPr>
            <p:ph type="dt" sz="half" idx="10"/>
          </p:nvPr>
        </p:nvSpPr>
        <p:spPr>
          <a:ln/>
        </p:spPr>
        <p:txBody>
          <a:bodyPr/>
          <a:lstStyle>
            <a:lvl1pPr>
              <a:defRPr/>
            </a:lvl1pPr>
          </a:lstStyle>
          <a:p>
            <a:pPr>
              <a:defRPr/>
            </a:pPr>
            <a:fld id="{DA2A31B9-5E34-4A00-A491-C824D5309A6A}"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430FF46F-1E42-4F91-A1C0-95EA0578AE0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72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pPr>
              <a:defRPr/>
            </a:pPr>
            <a:fld id="{BA807058-D8BE-4D32-A4A6-B451F1AEF943}"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FDF88B55-EA6D-4ACF-BBAA-E1DCDBBFDFF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43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52400"/>
            <a:ext cx="7734300" cy="801688"/>
          </a:xfrm>
        </p:spPr>
        <p:txBody>
          <a:bodyPr/>
          <a:lstStyle/>
          <a:p>
            <a:r>
              <a:rPr lang="en-US"/>
              <a:t>Click to edit Master title style</a:t>
            </a:r>
          </a:p>
        </p:txBody>
      </p:sp>
      <p:sp>
        <p:nvSpPr>
          <p:cNvPr id="3" name="Content Placeholder 2"/>
          <p:cNvSpPr>
            <a:spLocks noGrp="1"/>
          </p:cNvSpPr>
          <p:nvPr>
            <p:ph sz="half" idx="1"/>
          </p:nvPr>
        </p:nvSpPr>
        <p:spPr>
          <a:xfrm>
            <a:off x="457200" y="1600200"/>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600200"/>
            <a:ext cx="411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938588"/>
            <a:ext cx="411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pPr>
              <a:defRPr/>
            </a:pPr>
            <a:fld id="{7E14E568-D442-4337-93C3-D29291224D87}" type="datetime1">
              <a:rPr lang="en-US" smtClean="0">
                <a:solidFill>
                  <a:srgbClr val="000000"/>
                </a:solidFill>
              </a:rPr>
              <a:t>9/8/2022</a:t>
            </a:fld>
            <a:endParaRPr lang="en-US">
              <a:solidFill>
                <a:srgbClr val="000000"/>
              </a:solidFill>
            </a:endParaRPr>
          </a:p>
        </p:txBody>
      </p:sp>
      <p:sp>
        <p:nvSpPr>
          <p:cNvPr id="7" name="Rectangle 14"/>
          <p:cNvSpPr>
            <a:spLocks noGrp="1" noChangeArrowheads="1"/>
          </p:cNvSpPr>
          <p:nvPr>
            <p:ph type="sldNum" sz="quarter" idx="11"/>
          </p:nvPr>
        </p:nvSpPr>
        <p:spPr>
          <a:ln/>
        </p:spPr>
        <p:txBody>
          <a:bodyPr/>
          <a:lstStyle>
            <a:lvl1pPr>
              <a:defRPr/>
            </a:lvl1pPr>
          </a:lstStyle>
          <a:p>
            <a:pPr>
              <a:defRPr/>
            </a:pPr>
            <a:fld id="{17D43E7C-8E0F-49B8-894D-32C106A97F6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91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3" name="Line 11"/>
          <p:cNvSpPr>
            <a:spLocks noChangeShapeType="1"/>
          </p:cNvSpPr>
          <p:nvPr/>
        </p:nvSpPr>
        <p:spPr bwMode="auto">
          <a:xfrm>
            <a:off x="2443163"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6" name="Picture 2" descr="https://upload.wikimedia.org/wikipedia/commons/thumb/8/82/Seal_of_Massachusetts.svg/2000px-Seal_of_Massachusetts.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786"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anchor="ctr"/>
          <a:lstStyle/>
          <a:p>
            <a:pPr>
              <a:lnSpc>
                <a:spcPct val="100000"/>
              </a:lnSpc>
              <a:spcAft>
                <a:spcPts val="600"/>
              </a:spcAft>
            </a:pPr>
            <a:r>
              <a:rPr lang="en-US" sz="2800">
                <a:solidFill>
                  <a:srgbClr val="00269E"/>
                </a:solidFill>
                <a:latin typeface="Arial" pitchFamily="34" charset="0"/>
                <a:cs typeface="Arial" pitchFamily="34" charset="0"/>
              </a:rPr>
              <a:t>Click to edit Master title style</a:t>
            </a:r>
            <a:endParaRPr lang="en-US" sz="2400">
              <a:solidFill>
                <a:srgbClr val="00269E"/>
              </a:solidFill>
              <a:latin typeface="Arial" pitchFamily="34" charset="0"/>
              <a:cs typeface="Arial" pitchFamily="34" charset="0"/>
            </a:endParaRPr>
          </a:p>
        </p:txBody>
      </p:sp>
      <p:pic>
        <p:nvPicPr>
          <p:cNvPr id="8" name="Picture 2" descr="https://upload.wikimedia.org/wikipedia/commons/thumb/8/82/Seal_of_Massachusetts.svg/2000px-Seal_of_Massachusetts.svg.png">
            <a:extLst>
              <a:ext uri="{FF2B5EF4-FFF2-40B4-BE49-F238E27FC236}">
                <a16:creationId xmlns:a16="http://schemas.microsoft.com/office/drawing/2014/main" id="{F08F020E-1FCB-4E39-B87B-BBA83676339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786"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7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11D74-CA9F-4EC8-B641-B2326D1CCA2F}"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0B0E-32B1-4158-9304-F9E9B068F047}" type="slidenum">
              <a:rPr lang="en-US" smtClean="0"/>
              <a:t>‹#›</a:t>
            </a:fld>
            <a:endParaRPr lang="en-US"/>
          </a:p>
        </p:txBody>
      </p:sp>
    </p:spTree>
    <p:extLst>
      <p:ext uri="{BB962C8B-B14F-4D97-AF65-F5344CB8AC3E}">
        <p14:creationId xmlns:p14="http://schemas.microsoft.com/office/powerpoint/2010/main" val="55709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07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448411" y="337158"/>
            <a:ext cx="7438835"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447676" y="752475"/>
            <a:ext cx="8426450" cy="447675"/>
          </a:xfrm>
          <a:prstGeom prst="rect">
            <a:avLst/>
          </a:prstGeom>
        </p:spPr>
        <p:txBody>
          <a:bodyPr/>
          <a:lstStyle>
            <a:lvl1pPr marL="0" indent="0">
              <a:buNone/>
              <a:defRPr sz="1200" b="0" i="1">
                <a:solidFill>
                  <a:schemeClr val="tx1"/>
                </a:solidFill>
                <a:latin typeface="Arial" panose="020B0604020202020204" pitchFamily="34" charset="0"/>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5325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2"/>
            <a:ext cx="8382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44500" y="277813"/>
            <a:ext cx="7132638" cy="469900"/>
          </a:xfrm>
        </p:spPr>
        <p:txBody>
          <a:bodyPr/>
          <a:lstStyle>
            <a:lvl1pPr>
              <a:buNone/>
              <a:defRPr sz="1800"/>
            </a:lvl1pPr>
          </a:lstStyle>
          <a:p>
            <a:pPr lvl="0"/>
            <a:r>
              <a:rPr lang="en-US"/>
              <a:t>Click to edit Master text styles</a:t>
            </a:r>
          </a:p>
          <a:p>
            <a:pPr lvl="1"/>
            <a:r>
              <a:rPr lang="en-US"/>
              <a:t>Second level</a:t>
            </a:r>
          </a:p>
        </p:txBody>
      </p:sp>
      <p:sp>
        <p:nvSpPr>
          <p:cNvPr id="4" name="Rectangle 12"/>
          <p:cNvSpPr>
            <a:spLocks noGrp="1" noChangeArrowheads="1"/>
          </p:cNvSpPr>
          <p:nvPr>
            <p:ph type="dt" sz="half" idx="13"/>
          </p:nvPr>
        </p:nvSpPr>
        <p:spPr>
          <a:ln/>
        </p:spPr>
        <p:txBody>
          <a:bodyPr/>
          <a:lstStyle>
            <a:lvl1pPr>
              <a:defRPr/>
            </a:lvl1pPr>
          </a:lstStyle>
          <a:p>
            <a:pPr>
              <a:defRPr/>
            </a:pPr>
            <a:fld id="{4AA767C0-C504-4EDF-86B4-90847DEFE20B}"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4"/>
          </p:nvPr>
        </p:nvSpPr>
        <p:spPr>
          <a:ln/>
        </p:spPr>
        <p:txBody>
          <a:bodyPr/>
          <a:lstStyle>
            <a:lvl1pPr>
              <a:defRPr/>
            </a:lvl1pPr>
          </a:lstStyle>
          <a:p>
            <a:pPr>
              <a:defRPr/>
            </a:pPr>
            <a:fld id="{0A56C0EC-3B98-441E-AA55-70D5E6ACE5C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31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ndard Content Slide">
  <p:cSld name="Standard Content Slide">
    <p:spTree>
      <p:nvGrpSpPr>
        <p:cNvPr id="1" name="Shape 22"/>
        <p:cNvGrpSpPr/>
        <p:nvPr/>
      </p:nvGrpSpPr>
      <p:grpSpPr>
        <a:xfrm>
          <a:off x="0" y="0"/>
          <a:ext cx="0" cy="0"/>
          <a:chOff x="0" y="0"/>
          <a:chExt cx="0" cy="0"/>
        </a:xfrm>
      </p:grpSpPr>
      <p:cxnSp>
        <p:nvCxnSpPr>
          <p:cNvPr id="23" name="Google Shape;23;p24"/>
          <p:cNvCxnSpPr/>
          <p:nvPr/>
        </p:nvCxnSpPr>
        <p:spPr>
          <a:xfrm>
            <a:off x="0" y="6137275"/>
            <a:ext cx="9144000" cy="0"/>
          </a:xfrm>
          <a:prstGeom prst="straightConnector1">
            <a:avLst/>
          </a:prstGeom>
          <a:noFill/>
          <a:ln w="9525" cap="flat" cmpd="sng">
            <a:solidFill>
              <a:srgbClr val="7F7F7F"/>
            </a:solidFill>
            <a:prstDash val="solid"/>
            <a:round/>
            <a:headEnd type="none" w="sm" len="sm"/>
            <a:tailEnd type="none" w="sm" len="sm"/>
          </a:ln>
        </p:spPr>
      </p:cxnSp>
      <p:sp>
        <p:nvSpPr>
          <p:cNvPr id="24" name="Google Shape;24;p24"/>
          <p:cNvSpPr txBox="1">
            <a:spLocks noGrp="1"/>
          </p:cNvSpPr>
          <p:nvPr>
            <p:ph type="body" idx="1"/>
          </p:nvPr>
        </p:nvSpPr>
        <p:spPr>
          <a:xfrm>
            <a:off x="608076" y="1543925"/>
            <a:ext cx="7927848" cy="431871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1pPr>
            <a:lvl2pPr marL="914400" marR="0" lvl="1"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Barlow"/>
                <a:ea typeface="Barlow"/>
                <a:cs typeface="Barlow"/>
                <a:sym typeface="Barlow"/>
              </a:defRPr>
            </a:lvl2pPr>
            <a:lvl3pPr marL="1371600" marR="0" lvl="2" indent="-317500" algn="l" rtl="0">
              <a:lnSpc>
                <a:spcPct val="100000"/>
              </a:lnSpc>
              <a:spcBef>
                <a:spcPts val="280"/>
              </a:spcBef>
              <a:spcAft>
                <a:spcPts val="0"/>
              </a:spcAft>
              <a:buClr>
                <a:schemeClr val="dk1"/>
              </a:buClr>
              <a:buSzPts val="1400"/>
              <a:buFont typeface="Noto Sans Symbols"/>
              <a:buChar char="▪"/>
              <a:defRPr sz="1400" b="0" i="0" u="none" strike="noStrike" cap="none">
                <a:solidFill>
                  <a:schemeClr val="dk1"/>
                </a:solidFill>
                <a:latin typeface="Barlow"/>
                <a:ea typeface="Barlow"/>
                <a:cs typeface="Barlow"/>
                <a:sym typeface="Barlow"/>
              </a:defRPr>
            </a:lvl3pPr>
            <a:lvl4pPr marL="1828800" marR="0" lvl="3" indent="-304800" algn="l" rtl="0">
              <a:lnSpc>
                <a:spcPct val="100000"/>
              </a:lnSpc>
              <a:spcBef>
                <a:spcPts val="240"/>
              </a:spcBef>
              <a:spcAft>
                <a:spcPts val="0"/>
              </a:spcAft>
              <a:buClr>
                <a:schemeClr val="dk1"/>
              </a:buClr>
              <a:buSzPts val="1200"/>
              <a:buFont typeface="Noto Sans Symbols"/>
              <a:buChar char="▪"/>
              <a:defRPr sz="1200" b="0" i="0" u="none" strike="noStrike" cap="none">
                <a:solidFill>
                  <a:schemeClr val="dk1"/>
                </a:solidFill>
                <a:latin typeface="Barlow"/>
                <a:ea typeface="Barlow"/>
                <a:cs typeface="Barlow"/>
                <a:sym typeface="Barlow"/>
              </a:defRPr>
            </a:lvl4pPr>
            <a:lvl5pPr marL="2286000" marR="0" lvl="4" indent="-304800" algn="l" rtl="0">
              <a:lnSpc>
                <a:spcPct val="100000"/>
              </a:lnSpc>
              <a:spcBef>
                <a:spcPts val="240"/>
              </a:spcBef>
              <a:spcAft>
                <a:spcPts val="0"/>
              </a:spcAft>
              <a:buClr>
                <a:schemeClr val="dk1"/>
              </a:buClr>
              <a:buSzPts val="1200"/>
              <a:buFont typeface="Noto Sans Symbols"/>
              <a:buChar char="▪"/>
              <a:defRPr sz="1200" b="0" i="0" u="none" strike="noStrike" cap="none">
                <a:solidFill>
                  <a:schemeClr val="dk1"/>
                </a:solidFill>
                <a:latin typeface="Barlow"/>
                <a:ea typeface="Barlow"/>
                <a:cs typeface="Barlow"/>
                <a:sym typeface="Barl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9pPr>
          </a:lstStyle>
          <a:p>
            <a:endParaRPr/>
          </a:p>
        </p:txBody>
      </p:sp>
      <p:sp>
        <p:nvSpPr>
          <p:cNvPr id="25" name="Google Shape;25;p24"/>
          <p:cNvSpPr txBox="1">
            <a:spLocks noGrp="1"/>
          </p:cNvSpPr>
          <p:nvPr>
            <p:ph type="body" idx="2"/>
          </p:nvPr>
        </p:nvSpPr>
        <p:spPr>
          <a:xfrm>
            <a:off x="3586794" y="1063534"/>
            <a:ext cx="1970411" cy="3077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1" i="0" u="none" strike="noStrike" cap="none">
                <a:solidFill>
                  <a:schemeClr val="dk1"/>
                </a:solidFill>
                <a:latin typeface="Barlow"/>
                <a:ea typeface="Barlow"/>
                <a:cs typeface="Barlow"/>
                <a:sym typeface="Barlow"/>
              </a:defRPr>
            </a:lvl1pPr>
            <a:lvl2pPr marL="914400" marR="0" lvl="1" indent="-406400" algn="l" rtl="0">
              <a:lnSpc>
                <a:spcPct val="100000"/>
              </a:lnSpc>
              <a:spcBef>
                <a:spcPts val="560"/>
              </a:spcBef>
              <a:spcAft>
                <a:spcPts val="0"/>
              </a:spcAft>
              <a:buClr>
                <a:srgbClr val="000000"/>
              </a:buClr>
              <a:buSzPts val="2800"/>
              <a:buFont typeface="Arial"/>
              <a:buChar char="–"/>
              <a:defRPr sz="2800" b="0" i="0" u="none" strike="noStrike" cap="none">
                <a:solidFill>
                  <a:srgbClr val="000000"/>
                </a:solidFill>
                <a:latin typeface="Barlow"/>
                <a:ea typeface="Barlow"/>
                <a:cs typeface="Barlow"/>
                <a:sym typeface="Barlow"/>
              </a:defRPr>
            </a:lvl2pPr>
            <a:lvl3pPr marL="1371600" marR="0" lvl="2" indent="-381000" algn="l" rtl="0">
              <a:lnSpc>
                <a:spcPct val="100000"/>
              </a:lnSpc>
              <a:spcBef>
                <a:spcPts val="480"/>
              </a:spcBef>
              <a:spcAft>
                <a:spcPts val="0"/>
              </a:spcAft>
              <a:buClr>
                <a:srgbClr val="000000"/>
              </a:buClr>
              <a:buSzPts val="2400"/>
              <a:buFont typeface="Arial"/>
              <a:buChar char="•"/>
              <a:defRPr sz="2400" b="0" i="0" u="none" strike="noStrike" cap="none">
                <a:solidFill>
                  <a:srgbClr val="000000"/>
                </a:solidFill>
                <a:latin typeface="Barlow"/>
                <a:ea typeface="Barlow"/>
                <a:cs typeface="Barlow"/>
                <a:sym typeface="Barlow"/>
              </a:defRPr>
            </a:lvl3pPr>
            <a:lvl4pPr marL="1828800" marR="0" lvl="3"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4pPr>
            <a:lvl5pPr marL="2286000" marR="0" lvl="4"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9pPr>
          </a:lstStyle>
          <a:p>
            <a:endParaRPr/>
          </a:p>
        </p:txBody>
      </p:sp>
      <p:sp>
        <p:nvSpPr>
          <p:cNvPr id="26" name="Google Shape;26;p24"/>
          <p:cNvSpPr txBox="1">
            <a:spLocks noGrp="1"/>
          </p:cNvSpPr>
          <p:nvPr>
            <p:ph type="body" idx="3"/>
          </p:nvPr>
        </p:nvSpPr>
        <p:spPr>
          <a:xfrm>
            <a:off x="608076" y="5892800"/>
            <a:ext cx="7927848" cy="215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0000"/>
              </a:buClr>
              <a:buSzPts val="2800"/>
              <a:buFont typeface="Arial"/>
              <a:buChar char="–"/>
              <a:defRPr sz="2800" b="0" i="0" u="none" strike="noStrike" cap="none">
                <a:solidFill>
                  <a:srgbClr val="000000"/>
                </a:solidFill>
                <a:latin typeface="Barlow"/>
                <a:ea typeface="Barlow"/>
                <a:cs typeface="Barlow"/>
                <a:sym typeface="Barlow"/>
              </a:defRPr>
            </a:lvl2pPr>
            <a:lvl3pPr marL="1371600" marR="0" lvl="2" indent="-381000" algn="l" rtl="0">
              <a:lnSpc>
                <a:spcPct val="100000"/>
              </a:lnSpc>
              <a:spcBef>
                <a:spcPts val="480"/>
              </a:spcBef>
              <a:spcAft>
                <a:spcPts val="0"/>
              </a:spcAft>
              <a:buClr>
                <a:srgbClr val="000000"/>
              </a:buClr>
              <a:buSzPts val="2400"/>
              <a:buFont typeface="Arial"/>
              <a:buChar char="•"/>
              <a:defRPr sz="2400" b="0" i="0" u="none" strike="noStrike" cap="none">
                <a:solidFill>
                  <a:srgbClr val="000000"/>
                </a:solidFill>
                <a:latin typeface="Barlow"/>
                <a:ea typeface="Barlow"/>
                <a:cs typeface="Barlow"/>
                <a:sym typeface="Barlow"/>
              </a:defRPr>
            </a:lvl3pPr>
            <a:lvl4pPr marL="1828800" marR="0" lvl="3"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4pPr>
            <a:lvl5pPr marL="2286000" marR="0" lvl="4"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9pPr>
          </a:lstStyle>
          <a:p>
            <a:endParaRPr/>
          </a:p>
        </p:txBody>
      </p:sp>
      <p:sp>
        <p:nvSpPr>
          <p:cNvPr id="27" name="Google Shape;27;p24"/>
          <p:cNvSpPr txBox="1">
            <a:spLocks noGrp="1"/>
          </p:cNvSpPr>
          <p:nvPr>
            <p:ph type="title"/>
          </p:nvPr>
        </p:nvSpPr>
        <p:spPr>
          <a:xfrm>
            <a:off x="608076" y="152402"/>
            <a:ext cx="7927848" cy="78970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dt" idx="10"/>
          </p:nvPr>
        </p:nvSpPr>
        <p:spPr>
          <a:xfrm>
            <a:off x="7229475" y="6146800"/>
            <a:ext cx="889000" cy="473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2143125" y="6146800"/>
            <a:ext cx="5064125" cy="473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140700" y="6146800"/>
            <a:ext cx="374650" cy="473075"/>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24"/>
          <p:cNvPicPr preferRelativeResize="0"/>
          <p:nvPr/>
        </p:nvPicPr>
        <p:blipFill rotWithShape="1">
          <a:blip r:embed="rId2">
            <a:alphaModFix/>
          </a:blip>
          <a:srcRect/>
          <a:stretch/>
        </p:blipFill>
        <p:spPr>
          <a:xfrm>
            <a:off x="641764" y="6242152"/>
            <a:ext cx="1289184" cy="371306"/>
          </a:xfrm>
          <a:prstGeom prst="rect">
            <a:avLst/>
          </a:prstGeom>
          <a:noFill/>
          <a:ln>
            <a:noFill/>
          </a:ln>
        </p:spPr>
      </p:pic>
    </p:spTree>
    <p:extLst>
      <p:ext uri="{BB962C8B-B14F-4D97-AF65-F5344CB8AC3E}">
        <p14:creationId xmlns:p14="http://schemas.microsoft.com/office/powerpoint/2010/main" val="1638255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 No lin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4204CDE-0565-4DC4-9806-DB6131D71887}"/>
              </a:ext>
            </a:extLst>
          </p:cNvPr>
          <p:cNvSpPr>
            <a:spLocks noGrp="1"/>
          </p:cNvSpPr>
          <p:nvPr>
            <p:ph type="dt" sz="half" idx="10"/>
          </p:nvPr>
        </p:nvSpPr>
        <p:spPr/>
        <p:txBody>
          <a:bodyPr/>
          <a:lstStyle/>
          <a:p>
            <a:pPr fontAlgn="base">
              <a:spcAft>
                <a:spcPct val="0"/>
              </a:spcAft>
              <a:defRPr/>
            </a:pPr>
            <a:fld id="{2F3C2207-D54E-42B2-BBB0-E5E632C4D1A0}" type="datetime1">
              <a:rPr lang="en-US" smtClean="0">
                <a:solidFill>
                  <a:srgbClr val="000000"/>
                </a:solidFill>
              </a:rPr>
              <a:t>9/8/2022</a:t>
            </a:fld>
            <a:endParaRPr lang="en-US">
              <a:solidFill>
                <a:srgbClr val="000000"/>
              </a:solidFill>
            </a:endParaRPr>
          </a:p>
        </p:txBody>
      </p:sp>
      <p:sp>
        <p:nvSpPr>
          <p:cNvPr id="4" name="Slide Number Placeholder 3">
            <a:extLst>
              <a:ext uri="{FF2B5EF4-FFF2-40B4-BE49-F238E27FC236}">
                <a16:creationId xmlns:a16="http://schemas.microsoft.com/office/drawing/2014/main" id="{4F9B2003-B1E2-47C9-BC12-3FB48465AFAF}"/>
              </a:ext>
            </a:extLst>
          </p:cNvPr>
          <p:cNvSpPr>
            <a:spLocks noGrp="1"/>
          </p:cNvSpPr>
          <p:nvPr>
            <p:ph type="sldNum" sz="quarter" idx="11"/>
          </p:nvPr>
        </p:nvSpPr>
        <p:spPr/>
        <p:txBody>
          <a:bodyPr/>
          <a:lstStyle/>
          <a:p>
            <a:pPr fontAlgn="base">
              <a:spcAft>
                <a:spcPct val="0"/>
              </a:spcAft>
              <a:defRPr/>
            </a:pPr>
            <a:fld id="{ABBAB80B-196E-4758-AC9A-831BAC26F61E}" type="slidenum">
              <a:rPr lang="en-US" smtClean="0"/>
              <a:pPr fontAlgn="base">
                <a:spcAft>
                  <a:spcPct val="0"/>
                </a:spcAft>
                <a:defRPr/>
              </a:pPr>
              <a:t>‹#›</a:t>
            </a:fld>
            <a:endParaRPr lang="en-US"/>
          </a:p>
        </p:txBody>
      </p:sp>
      <p:pic>
        <p:nvPicPr>
          <p:cNvPr id="5" name="Picture 7" descr="EEC-Happle2.gif">
            <a:extLst>
              <a:ext uri="{FF2B5EF4-FFF2-40B4-BE49-F238E27FC236}">
                <a16:creationId xmlns:a16="http://schemas.microsoft.com/office/drawing/2014/main" id="{C66EA485-4E34-4820-92E2-8A10860C7B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81975" y="182563"/>
            <a:ext cx="660400" cy="655637"/>
          </a:xfrm>
          <a:prstGeom prst="rect">
            <a:avLst/>
          </a:prstGeom>
          <a:noFill/>
          <a:ln w="9525">
            <a:noFill/>
            <a:miter lim="800000"/>
            <a:headEnd/>
            <a:tailEnd/>
          </a:ln>
        </p:spPr>
      </p:pic>
    </p:spTree>
    <p:extLst>
      <p:ext uri="{BB962C8B-B14F-4D97-AF65-F5344CB8AC3E}">
        <p14:creationId xmlns:p14="http://schemas.microsoft.com/office/powerpoint/2010/main" val="875003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483" name="Line 11"/>
          <p:cNvSpPr>
            <a:spLocks noChangeShapeType="1"/>
          </p:cNvSpPr>
          <p:nvPr/>
        </p:nvSpPr>
        <p:spPr bwMode="auto">
          <a:xfrm>
            <a:off x="2443166"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73"/>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2274971" y="1814170"/>
            <a:ext cx="6069891" cy="1843430"/>
          </a:xfrm>
          <a:prstGeom prst="rect">
            <a:avLst/>
          </a:prstGeom>
        </p:spPr>
        <p:txBody>
          <a:bodyPr anchor="ctr"/>
          <a:lstStyle>
            <a:lvl1pPr>
              <a:lnSpc>
                <a:spcPct val="100000"/>
              </a:lnSpc>
              <a:spcAft>
                <a:spcPts val="450"/>
              </a:spcAft>
              <a:defRPr>
                <a:latin typeface="+mj-lt"/>
              </a:defRPr>
            </a:lvl1pPr>
          </a:lstStyle>
          <a:p>
            <a:pPr>
              <a:lnSpc>
                <a:spcPct val="100000"/>
              </a:lnSpc>
              <a:spcAft>
                <a:spcPts val="450"/>
              </a:spcAft>
            </a:pPr>
            <a:r>
              <a:rPr lang="en-US" sz="2100">
                <a:solidFill>
                  <a:srgbClr val="00269E"/>
                </a:solidFill>
                <a:latin typeface="Arial" pitchFamily="34" charset="0"/>
                <a:cs typeface="Arial" pitchFamily="34" charset="0"/>
              </a:rPr>
              <a:t>Commonwealth of Massachusetts</a:t>
            </a:r>
            <a:br>
              <a:rPr lang="en-US" sz="1200">
                <a:solidFill>
                  <a:srgbClr val="00269E"/>
                </a:solidFill>
                <a:latin typeface="Arial" pitchFamily="34" charset="0"/>
                <a:cs typeface="Arial" pitchFamily="34" charset="0"/>
              </a:rPr>
            </a:br>
            <a:r>
              <a:rPr lang="en-US" sz="1200">
                <a:solidFill>
                  <a:srgbClr val="00269E"/>
                </a:solidFill>
                <a:latin typeface="Arial" pitchFamily="34" charset="0"/>
                <a:cs typeface="Arial" pitchFamily="34" charset="0"/>
              </a:rPr>
              <a:t>Department of Early Education and Care</a:t>
            </a:r>
            <a:br>
              <a:rPr lang="en-US" sz="1350">
                <a:solidFill>
                  <a:srgbClr val="00269E"/>
                </a:solidFill>
                <a:latin typeface="Arial" pitchFamily="34" charset="0"/>
                <a:cs typeface="Arial" pitchFamily="34" charset="0"/>
              </a:rPr>
            </a:br>
            <a:br>
              <a:rPr lang="en-US" sz="750">
                <a:solidFill>
                  <a:srgbClr val="00269E"/>
                </a:solidFill>
                <a:latin typeface="Arial" pitchFamily="34" charset="0"/>
                <a:cs typeface="Arial" pitchFamily="34" charset="0"/>
              </a:rPr>
            </a:br>
            <a:r>
              <a:rPr lang="en-US" sz="1200">
                <a:solidFill>
                  <a:srgbClr val="00269E"/>
                </a:solidFill>
                <a:latin typeface="Arial" pitchFamily="34" charset="0"/>
                <a:cs typeface="Arial" pitchFamily="34" charset="0"/>
              </a:rPr>
              <a:t>[Presentation Name]</a:t>
            </a:r>
            <a:endParaRPr lang="en-US" sz="1800">
              <a:solidFill>
                <a:srgbClr val="00269E"/>
              </a:solidFill>
              <a:latin typeface="Arial" pitchFamily="34" charset="0"/>
              <a:cs typeface="Arial" pitchFamily="34" charset="0"/>
            </a:endParaRPr>
          </a:p>
        </p:txBody>
      </p:sp>
      <p:sp>
        <p:nvSpPr>
          <p:cNvPr id="7" name="TextBox 6"/>
          <p:cNvSpPr txBox="1"/>
          <p:nvPr userDrawn="1"/>
        </p:nvSpPr>
        <p:spPr>
          <a:xfrm>
            <a:off x="3265716" y="6283293"/>
            <a:ext cx="2612572" cy="184666"/>
          </a:xfrm>
          <a:prstGeom prst="rect">
            <a:avLst/>
          </a:prstGeom>
          <a:noFill/>
        </p:spPr>
        <p:txBody>
          <a:bodyPr wrap="square" rtlCol="0">
            <a:spAutoFit/>
          </a:bodyPr>
          <a:lstStyle/>
          <a:p>
            <a:pPr marL="0" marR="0" indent="0" algn="ctr" defTabSz="685800" rtl="0" eaLnBrk="1" fontAlgn="base" latinLnBrk="0" hangingPunct="1">
              <a:lnSpc>
                <a:spcPct val="100000"/>
              </a:lnSpc>
              <a:spcBef>
                <a:spcPct val="0"/>
              </a:spcBef>
              <a:spcAft>
                <a:spcPct val="0"/>
              </a:spcAft>
              <a:buClrTx/>
              <a:buSzTx/>
              <a:buFontTx/>
              <a:buNone/>
              <a:tabLst/>
              <a:defRPr/>
            </a:pPr>
            <a:r>
              <a:rPr lang="en-US" sz="600"/>
              <a:t>DRAFT &amp; CONFIDENTIAL</a:t>
            </a:r>
          </a:p>
        </p:txBody>
      </p:sp>
      <p:pic>
        <p:nvPicPr>
          <p:cNvPr id="8" name="Picture 2" descr="Image result for ma eec logo">
            <a:extLst>
              <a:ext uri="{FF2B5EF4-FFF2-40B4-BE49-F238E27FC236}">
                <a16:creationId xmlns:a16="http://schemas.microsoft.com/office/drawing/2014/main" id="{2EC2DAEF-7C93-468F-8ED0-D833A05BDF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943" y="5413933"/>
            <a:ext cx="2714748" cy="73866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1">
            <a:extLst>
              <a:ext uri="{FF2B5EF4-FFF2-40B4-BE49-F238E27FC236}">
                <a16:creationId xmlns:a16="http://schemas.microsoft.com/office/drawing/2014/main" id="{BD63178D-32CC-470E-A854-65E8DE896789}"/>
              </a:ext>
            </a:extLst>
          </p:cNvPr>
          <p:cNvSpPr>
            <a:spLocks noGrp="1"/>
          </p:cNvSpPr>
          <p:nvPr>
            <p:ph sz="quarter" idx="11" hasCustomPrompt="1"/>
          </p:nvPr>
        </p:nvSpPr>
        <p:spPr>
          <a:xfrm>
            <a:off x="2274971" y="3989858"/>
            <a:ext cx="6069892" cy="447675"/>
          </a:xfrm>
          <a:prstGeom prst="rect">
            <a:avLst/>
          </a:prstGeom>
        </p:spPr>
        <p:txBody>
          <a:bodyPr/>
          <a:lstStyle>
            <a:lvl1pPr marL="0" indent="0" algn="r">
              <a:buNone/>
              <a:defRPr sz="1200" b="0" i="1">
                <a:solidFill>
                  <a:schemeClr val="tx1">
                    <a:lumMod val="50000"/>
                    <a:lumOff val="50000"/>
                  </a:schemeClr>
                </a:solidFill>
                <a:latin typeface="+mj-lt"/>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141754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483" name="Line 11"/>
          <p:cNvSpPr>
            <a:spLocks noChangeShapeType="1"/>
          </p:cNvSpPr>
          <p:nvPr/>
        </p:nvSpPr>
        <p:spPr bwMode="auto">
          <a:xfrm>
            <a:off x="2443166"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73"/>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2274971" y="1814170"/>
            <a:ext cx="6069891" cy="1843430"/>
          </a:xfrm>
          <a:prstGeom prst="rect">
            <a:avLst/>
          </a:prstGeom>
        </p:spPr>
        <p:txBody>
          <a:bodyPr anchor="ctr"/>
          <a:lstStyle>
            <a:lvl1pPr>
              <a:lnSpc>
                <a:spcPct val="100000"/>
              </a:lnSpc>
              <a:spcAft>
                <a:spcPts val="450"/>
              </a:spcAft>
              <a:defRPr>
                <a:latin typeface="+mj-lt"/>
              </a:defRPr>
            </a:lvl1pPr>
          </a:lstStyle>
          <a:p>
            <a:pPr>
              <a:lnSpc>
                <a:spcPct val="100000"/>
              </a:lnSpc>
              <a:spcAft>
                <a:spcPts val="600"/>
              </a:spcAft>
            </a:pPr>
            <a:r>
              <a:rPr lang="en-US" sz="2100">
                <a:solidFill>
                  <a:srgbClr val="00269E"/>
                </a:solidFill>
                <a:latin typeface="Arial" pitchFamily="34" charset="0"/>
                <a:cs typeface="Arial" pitchFamily="34" charset="0"/>
              </a:rPr>
              <a:t>Commonwealth of Massachusetts</a:t>
            </a:r>
            <a:br>
              <a:rPr lang="en-US" sz="1200">
                <a:solidFill>
                  <a:srgbClr val="00269E"/>
                </a:solidFill>
                <a:latin typeface="Arial" pitchFamily="34" charset="0"/>
                <a:cs typeface="Arial" pitchFamily="34" charset="0"/>
              </a:rPr>
            </a:br>
            <a:r>
              <a:rPr lang="en-US" sz="1200">
                <a:solidFill>
                  <a:srgbClr val="00269E"/>
                </a:solidFill>
                <a:latin typeface="Arial" pitchFamily="34" charset="0"/>
                <a:cs typeface="Arial" pitchFamily="34" charset="0"/>
              </a:rPr>
              <a:t>Department of Early Education and Care</a:t>
            </a:r>
            <a:br>
              <a:rPr lang="en-US" sz="1350">
                <a:solidFill>
                  <a:srgbClr val="00269E"/>
                </a:solidFill>
                <a:latin typeface="Arial" pitchFamily="34" charset="0"/>
                <a:cs typeface="Arial" pitchFamily="34" charset="0"/>
              </a:rPr>
            </a:br>
            <a:br>
              <a:rPr lang="en-US" sz="750">
                <a:solidFill>
                  <a:srgbClr val="00269E"/>
                </a:solidFill>
                <a:latin typeface="Arial" pitchFamily="34" charset="0"/>
                <a:cs typeface="Arial" pitchFamily="34" charset="0"/>
              </a:rPr>
            </a:br>
            <a:r>
              <a:rPr lang="en-US" sz="1200">
                <a:solidFill>
                  <a:srgbClr val="00269E"/>
                </a:solidFill>
                <a:latin typeface="Arial" pitchFamily="34" charset="0"/>
                <a:cs typeface="Arial" pitchFamily="34" charset="0"/>
              </a:rPr>
              <a:t>[Presentation Name]</a:t>
            </a:r>
            <a:endParaRPr lang="en-US" sz="1800">
              <a:solidFill>
                <a:srgbClr val="00269E"/>
              </a:solidFill>
              <a:latin typeface="Arial" pitchFamily="34" charset="0"/>
              <a:cs typeface="Arial" pitchFamily="34" charset="0"/>
            </a:endParaRPr>
          </a:p>
        </p:txBody>
      </p:sp>
      <p:sp>
        <p:nvSpPr>
          <p:cNvPr id="7" name="TextBox 6"/>
          <p:cNvSpPr txBox="1"/>
          <p:nvPr userDrawn="1"/>
        </p:nvSpPr>
        <p:spPr>
          <a:xfrm>
            <a:off x="3265716" y="6283293"/>
            <a:ext cx="2612572" cy="184666"/>
          </a:xfrm>
          <a:prstGeom prst="rect">
            <a:avLst/>
          </a:prstGeom>
          <a:noFill/>
        </p:spPr>
        <p:txBody>
          <a:bodyPr wrap="square" rtlCol="0">
            <a:spAutoFit/>
          </a:bodyPr>
          <a:lstStyle/>
          <a:p>
            <a:pPr marL="0" marR="0" indent="0" algn="ctr" defTabSz="685800" rtl="0" eaLnBrk="1" fontAlgn="base" latinLnBrk="0" hangingPunct="1">
              <a:lnSpc>
                <a:spcPct val="100000"/>
              </a:lnSpc>
              <a:spcBef>
                <a:spcPct val="0"/>
              </a:spcBef>
              <a:spcAft>
                <a:spcPct val="0"/>
              </a:spcAft>
              <a:buClrTx/>
              <a:buSzTx/>
              <a:buFontTx/>
              <a:buNone/>
              <a:tabLst/>
              <a:defRPr/>
            </a:pPr>
            <a:r>
              <a:rPr lang="en-US" sz="600"/>
              <a:t>DRAFT &amp; CONFIDENTIAL</a:t>
            </a:r>
          </a:p>
        </p:txBody>
      </p:sp>
      <p:pic>
        <p:nvPicPr>
          <p:cNvPr id="8" name="Picture 2" descr="Image result for ma eec logo">
            <a:extLst>
              <a:ext uri="{FF2B5EF4-FFF2-40B4-BE49-F238E27FC236}">
                <a16:creationId xmlns:a16="http://schemas.microsoft.com/office/drawing/2014/main" id="{2EC2DAEF-7C93-468F-8ED0-D833A05BDF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943" y="5413933"/>
            <a:ext cx="2714748" cy="73866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1">
            <a:extLst>
              <a:ext uri="{FF2B5EF4-FFF2-40B4-BE49-F238E27FC236}">
                <a16:creationId xmlns:a16="http://schemas.microsoft.com/office/drawing/2014/main" id="{BD63178D-32CC-470E-A854-65E8DE896789}"/>
              </a:ext>
            </a:extLst>
          </p:cNvPr>
          <p:cNvSpPr>
            <a:spLocks noGrp="1"/>
          </p:cNvSpPr>
          <p:nvPr>
            <p:ph sz="quarter" idx="11" hasCustomPrompt="1"/>
          </p:nvPr>
        </p:nvSpPr>
        <p:spPr>
          <a:xfrm>
            <a:off x="2274971" y="3989858"/>
            <a:ext cx="6069892" cy="447675"/>
          </a:xfrm>
          <a:prstGeom prst="rect">
            <a:avLst/>
          </a:prstGeom>
        </p:spPr>
        <p:txBody>
          <a:bodyPr/>
          <a:lstStyle>
            <a:lvl1pPr marL="0" indent="0" algn="r">
              <a:buNone/>
              <a:defRPr sz="1200" b="0" i="1">
                <a:solidFill>
                  <a:schemeClr val="tx1">
                    <a:lumMod val="50000"/>
                    <a:lumOff val="50000"/>
                  </a:schemeClr>
                </a:solidFill>
                <a:latin typeface="+mj-lt"/>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86782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448411" y="337158"/>
            <a:ext cx="7438835"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447676" y="752475"/>
            <a:ext cx="8426450" cy="447675"/>
          </a:xfrm>
          <a:prstGeom prst="rect">
            <a:avLst/>
          </a:prstGeom>
        </p:spPr>
        <p:txBody>
          <a:bodyPr/>
          <a:lstStyle>
            <a:lvl1pPr marL="0" indent="0">
              <a:buNone/>
              <a:defRPr sz="1200" b="0" i="1">
                <a:solidFill>
                  <a:schemeClr val="tx1"/>
                </a:solidFill>
                <a:latin typeface="+mj-lt"/>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208808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448411" y="337158"/>
            <a:ext cx="7438835"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447676" y="752475"/>
            <a:ext cx="8426450" cy="447675"/>
          </a:xfrm>
          <a:prstGeom prst="rect">
            <a:avLst/>
          </a:prstGeom>
        </p:spPr>
        <p:txBody>
          <a:bodyPr/>
          <a:lstStyle>
            <a:lvl1pPr marL="0" indent="0">
              <a:buNone/>
              <a:defRPr sz="1200" b="0" i="1">
                <a:solidFill>
                  <a:schemeClr val="tx1"/>
                </a:solidFill>
                <a:latin typeface="+mj-lt"/>
                <a:cs typeface="Arial" panose="020B0604020202020204" pitchFamily="34" charset="0"/>
              </a:defRPr>
            </a:lvl1pPr>
          </a:lstStyle>
          <a:p>
            <a:pPr lvl="0"/>
            <a:r>
              <a:rPr lang="en-US"/>
              <a:t>Click here to add content</a:t>
            </a:r>
          </a:p>
        </p:txBody>
      </p:sp>
      <p:sp>
        <p:nvSpPr>
          <p:cNvPr id="3" name="Text Placeholder 2">
            <a:extLst>
              <a:ext uri="{FF2B5EF4-FFF2-40B4-BE49-F238E27FC236}">
                <a16:creationId xmlns:a16="http://schemas.microsoft.com/office/drawing/2014/main" id="{F19FAAEC-32FD-4672-94A3-9757A5B5DF5A}"/>
              </a:ext>
            </a:extLst>
          </p:cNvPr>
          <p:cNvSpPr>
            <a:spLocks noGrp="1"/>
          </p:cNvSpPr>
          <p:nvPr>
            <p:ph type="body" sz="quarter" idx="12"/>
          </p:nvPr>
        </p:nvSpPr>
        <p:spPr>
          <a:xfrm>
            <a:off x="447676" y="1509713"/>
            <a:ext cx="8426450" cy="4699000"/>
          </a:xfrm>
          <a:prstGeom prst="rect">
            <a:avLst/>
          </a:prstGeom>
        </p:spPr>
        <p:txBody>
          <a:bodyPr/>
          <a:lstStyle>
            <a:lvl1pPr>
              <a:defRPr sz="1200" b="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610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448412" y="337160"/>
            <a:ext cx="7438835"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447676" y="752475"/>
            <a:ext cx="8426450" cy="447675"/>
          </a:xfrm>
          <a:prstGeom prst="rect">
            <a:avLst/>
          </a:prstGeom>
        </p:spPr>
        <p:txBody>
          <a:bodyPr/>
          <a:lstStyle>
            <a:lvl1pPr marL="0" indent="0">
              <a:buNone/>
              <a:defRPr sz="900" b="0" i="1">
                <a:solidFill>
                  <a:schemeClr val="tx1"/>
                </a:solidFill>
                <a:latin typeface="+mj-lt"/>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918407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2"/>
            <a:ext cx="8382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44500" y="277813"/>
            <a:ext cx="7132638" cy="469900"/>
          </a:xfrm>
        </p:spPr>
        <p:txBody>
          <a:bodyPr/>
          <a:lstStyle>
            <a:lvl1pPr>
              <a:buNone/>
              <a:defRPr sz="1800"/>
            </a:lvl1pPr>
          </a:lstStyle>
          <a:p>
            <a:pPr lvl="0"/>
            <a:r>
              <a:rPr lang="en-US"/>
              <a:t>Click to edit Master text styles</a:t>
            </a:r>
          </a:p>
          <a:p>
            <a:pPr lvl="1"/>
            <a:r>
              <a:rPr lang="en-US"/>
              <a:t>Second level</a:t>
            </a:r>
          </a:p>
        </p:txBody>
      </p:sp>
      <p:sp>
        <p:nvSpPr>
          <p:cNvPr id="4" name="Rectangle 12"/>
          <p:cNvSpPr>
            <a:spLocks noGrp="1" noChangeArrowheads="1"/>
          </p:cNvSpPr>
          <p:nvPr>
            <p:ph type="dt" sz="half" idx="13"/>
          </p:nvPr>
        </p:nvSpPr>
        <p:spPr>
          <a:ln/>
        </p:spPr>
        <p:txBody>
          <a:bodyPr/>
          <a:lstStyle>
            <a:lvl1pPr>
              <a:defRPr/>
            </a:lvl1pPr>
          </a:lstStyle>
          <a:p>
            <a:pPr>
              <a:defRPr/>
            </a:pPr>
            <a:fld id="{4AA767C0-C504-4EDF-86B4-90847DEFE20B}"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4"/>
          </p:nvPr>
        </p:nvSpPr>
        <p:spPr>
          <a:ln/>
        </p:spPr>
        <p:txBody>
          <a:bodyPr/>
          <a:lstStyle>
            <a:lvl1pPr>
              <a:defRPr/>
            </a:lvl1pPr>
          </a:lstStyle>
          <a:p>
            <a:pPr>
              <a:defRPr/>
            </a:pPr>
            <a:fld id="{0A56C0EC-3B98-441E-AA55-70D5E6ACE5C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1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8800AC52-3216-F445-9F49-AE1FFA202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3"/>
            <a:ext cx="9144000" cy="6851135"/>
          </a:xfrm>
          <a:prstGeom prst="rect">
            <a:avLst/>
          </a:prstGeom>
        </p:spPr>
      </p:pic>
      <p:sp>
        <p:nvSpPr>
          <p:cNvPr id="11" name="Text Placeholder 8">
            <a:extLst>
              <a:ext uri="{FF2B5EF4-FFF2-40B4-BE49-F238E27FC236}">
                <a16:creationId xmlns:a16="http://schemas.microsoft.com/office/drawing/2014/main" id="{19BD79FA-2D74-614B-8405-FF34F9ED0A04}"/>
              </a:ext>
            </a:extLst>
          </p:cNvPr>
          <p:cNvSpPr>
            <a:spLocks noGrp="1"/>
          </p:cNvSpPr>
          <p:nvPr>
            <p:ph type="body" sz="quarter" idx="11" hasCustomPrompt="1"/>
          </p:nvPr>
        </p:nvSpPr>
        <p:spPr>
          <a:xfrm>
            <a:off x="445770" y="5715000"/>
            <a:ext cx="6858000" cy="365760"/>
          </a:xfrm>
          <a:prstGeom prst="rect">
            <a:avLst/>
          </a:prstGeom>
        </p:spPr>
        <p:txBody>
          <a:bodyPr lIns="91440" tIns="45720" rIns="91440" bIns="45720" anchor="t" anchorCtr="0">
            <a:normAutofit/>
          </a:bodyPr>
          <a:lstStyle>
            <a:lvl1pPr marL="0" indent="0" algn="l">
              <a:lnSpc>
                <a:spcPts val="1575"/>
              </a:lnSpc>
              <a:spcBef>
                <a:spcPts val="0"/>
              </a:spcBef>
              <a:buNone/>
              <a:defRPr sz="1350" b="0" i="1" spc="0">
                <a:solidFill>
                  <a:srgbClr val="FFFFFF"/>
                </a:solidFill>
                <a:latin typeface="Palatino" pitchFamily="2" charset="77"/>
                <a:ea typeface="Palatino" pitchFamily="2" charset="77"/>
                <a:cs typeface="Palatino" pitchFamily="2" charset="77"/>
              </a:defRPr>
            </a:lvl1pPr>
            <a:lvl2pPr>
              <a:defRPr b="0" i="0">
                <a:solidFill>
                  <a:srgbClr val="FFFFFF"/>
                </a:solidFill>
                <a:latin typeface="Mercury Text G3 Bold"/>
                <a:cs typeface="Mercury Text G3 Bold"/>
              </a:defRPr>
            </a:lvl2pPr>
            <a:lvl3pPr>
              <a:defRPr b="0" i="0">
                <a:solidFill>
                  <a:srgbClr val="FFFFFF"/>
                </a:solidFill>
                <a:latin typeface="Mercury Text G3 Bold"/>
                <a:cs typeface="Mercury Text G3 Bold"/>
              </a:defRPr>
            </a:lvl3pPr>
            <a:lvl4pPr>
              <a:defRPr b="0" i="0">
                <a:solidFill>
                  <a:srgbClr val="FFFFFF"/>
                </a:solidFill>
                <a:latin typeface="Mercury Text G3 Bold"/>
                <a:cs typeface="Mercury Text G3 Bold"/>
              </a:defRPr>
            </a:lvl4pPr>
            <a:lvl5pPr>
              <a:defRPr b="0" i="0">
                <a:solidFill>
                  <a:srgbClr val="FFFFFF"/>
                </a:solidFill>
                <a:latin typeface="Mercury Text G3 Bold"/>
                <a:cs typeface="Mercury Text G3 Bold"/>
              </a:defRPr>
            </a:lvl5pPr>
          </a:lstStyle>
          <a:p>
            <a:pPr lvl="0"/>
            <a:r>
              <a:rPr lang="en-US"/>
              <a:t>Click to add date</a:t>
            </a:r>
          </a:p>
        </p:txBody>
      </p:sp>
      <p:sp>
        <p:nvSpPr>
          <p:cNvPr id="12" name="Text Placeholder 11">
            <a:extLst>
              <a:ext uri="{FF2B5EF4-FFF2-40B4-BE49-F238E27FC236}">
                <a16:creationId xmlns:a16="http://schemas.microsoft.com/office/drawing/2014/main" id="{EDB6618C-DF74-F44A-951C-B3E25E327EE0}"/>
              </a:ext>
            </a:extLst>
          </p:cNvPr>
          <p:cNvSpPr>
            <a:spLocks noGrp="1"/>
          </p:cNvSpPr>
          <p:nvPr>
            <p:ph type="body" sz="quarter" idx="10" hasCustomPrompt="1"/>
          </p:nvPr>
        </p:nvSpPr>
        <p:spPr>
          <a:xfrm>
            <a:off x="459486" y="2570226"/>
            <a:ext cx="6858000" cy="2386584"/>
          </a:xfrm>
          <a:prstGeom prst="rect">
            <a:avLst/>
          </a:prstGeom>
        </p:spPr>
        <p:txBody>
          <a:bodyPr>
            <a:noAutofit/>
          </a:bodyPr>
          <a:lstStyle>
            <a:lvl1pPr marL="0" indent="0">
              <a:lnSpc>
                <a:spcPct val="80000"/>
              </a:lnSpc>
              <a:buNone/>
              <a:defRPr sz="7200" b="0" i="0" cap="none" spc="75" baseline="0">
                <a:solidFill>
                  <a:schemeClr val="tx2"/>
                </a:solidFill>
                <a:latin typeface="Avenir Book" panose="02000503020000020003" pitchFamily="2" charset="0"/>
                <a:cs typeface="Arial" panose="020B0604020202020204" pitchFamily="34" charset="0"/>
              </a:defRPr>
            </a:lvl1pPr>
            <a:lvl2pPr>
              <a:defRPr i="0">
                <a:latin typeface="Knockout 31 Junior Middlewt" panose="02000503050000020004" pitchFamily="2" charset="0"/>
              </a:defRPr>
            </a:lvl2pPr>
            <a:lvl3pPr>
              <a:defRPr i="0">
                <a:latin typeface="Knockout 31 Junior Middlewt" panose="02000503050000020004" pitchFamily="2" charset="0"/>
              </a:defRPr>
            </a:lvl3pPr>
            <a:lvl4pPr>
              <a:defRPr i="0">
                <a:latin typeface="Knockout 31 Junior Middlewt" panose="02000503050000020004" pitchFamily="2" charset="0"/>
              </a:defRPr>
            </a:lvl4pPr>
            <a:lvl5pPr>
              <a:defRPr i="0">
                <a:latin typeface="Knockout 31 Junior Middlewt" panose="02000503050000020004" pitchFamily="2" charset="0"/>
              </a:defRPr>
            </a:lvl5pPr>
          </a:lstStyle>
          <a:p>
            <a:pPr lvl="0"/>
            <a:r>
              <a:rPr lang="en-US"/>
              <a:t>Click to</a:t>
            </a:r>
            <a:br>
              <a:rPr lang="en-US"/>
            </a:br>
            <a:r>
              <a:rPr lang="en-US"/>
              <a:t>edit title</a:t>
            </a:r>
          </a:p>
        </p:txBody>
      </p:sp>
      <p:pic>
        <p:nvPicPr>
          <p:cNvPr id="8" name="Picture 7" descr="Text&#10;&#10;Description automatically generated">
            <a:extLst>
              <a:ext uri="{FF2B5EF4-FFF2-40B4-BE49-F238E27FC236}">
                <a16:creationId xmlns:a16="http://schemas.microsoft.com/office/drawing/2014/main" id="{CF97B66F-6D34-C949-97F0-758E3BAD04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853" y="1283872"/>
            <a:ext cx="2338497" cy="925929"/>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6"/>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78A0B34-21F6-F841-B073-4E86E4751336}"/>
              </a:ext>
            </a:extLst>
          </p:cNvPr>
          <p:cNvSpPr>
            <a:spLocks noGrp="1"/>
          </p:cNvSpPr>
          <p:nvPr>
            <p:ph type="title"/>
          </p:nvPr>
        </p:nvSpPr>
        <p:spPr>
          <a:xfrm>
            <a:off x="459486" y="704088"/>
            <a:ext cx="8229600" cy="740664"/>
          </a:xfrm>
        </p:spPr>
        <p:txBody>
          <a:bodyPr/>
          <a:lstStyle>
            <a:lvl1pPr>
              <a:defRPr sz="2625" b="1" i="0">
                <a:solidFill>
                  <a:schemeClr val="tx1"/>
                </a:solidFill>
                <a:latin typeface="Avenir Heavy" panose="02000503020000020003" pitchFamily="2" charset="0"/>
                <a:cs typeface="Arial" panose="020B0604020202020204" pitchFamily="34" charset="0"/>
              </a:defRPr>
            </a:lvl1pPr>
          </a:lstStyle>
          <a:p>
            <a:r>
              <a:rPr lang="en-US"/>
              <a:t>Click to edit Master title style</a:t>
            </a:r>
          </a:p>
        </p:txBody>
      </p:sp>
      <p:sp>
        <p:nvSpPr>
          <p:cNvPr id="14" name="Footer Placeholder 4">
            <a:extLst>
              <a:ext uri="{FF2B5EF4-FFF2-40B4-BE49-F238E27FC236}">
                <a16:creationId xmlns:a16="http://schemas.microsoft.com/office/drawing/2014/main" id="{0BBC4CF8-9E6C-4647-BE6E-09F09B925AD9}"/>
              </a:ext>
            </a:extLst>
          </p:cNvPr>
          <p:cNvSpPr>
            <a:spLocks noGrp="1"/>
          </p:cNvSpPr>
          <p:nvPr>
            <p:ph type="ftr" sz="quarter" idx="18"/>
          </p:nvPr>
        </p:nvSpPr>
        <p:spPr>
          <a:xfrm>
            <a:off x="459486" y="301752"/>
            <a:ext cx="8229600" cy="356616"/>
          </a:xfrm>
        </p:spPr>
        <p:txBody>
          <a:bodyPr/>
          <a:lstStyle>
            <a:lvl1pPr>
              <a:defRPr b="0" i="0"/>
            </a:lvl1pPr>
          </a:lstStyle>
          <a:p>
            <a:r>
              <a:rPr lang="en-US"/>
              <a:t>Early Childhood Transformation Team </a:t>
            </a:r>
          </a:p>
        </p:txBody>
      </p:sp>
      <p:sp>
        <p:nvSpPr>
          <p:cNvPr id="15" name="Slide Number Placeholder 5">
            <a:extLst>
              <a:ext uri="{FF2B5EF4-FFF2-40B4-BE49-F238E27FC236}">
                <a16:creationId xmlns:a16="http://schemas.microsoft.com/office/drawing/2014/main" id="{813F8BFB-6D23-7945-9432-4A018BC09C10}"/>
              </a:ext>
            </a:extLst>
          </p:cNvPr>
          <p:cNvSpPr>
            <a:spLocks noGrp="1"/>
          </p:cNvSpPr>
          <p:nvPr>
            <p:ph type="sldNum" sz="quarter" idx="19"/>
          </p:nvPr>
        </p:nvSpPr>
        <p:spPr>
          <a:xfrm>
            <a:off x="6631686" y="6355080"/>
            <a:ext cx="2057400" cy="365760"/>
          </a:xfrm>
        </p:spPr>
        <p:txBody>
          <a:bodyPr/>
          <a:lstStyle>
            <a:lvl1pPr>
              <a:defRPr b="0" i="0"/>
            </a:lvl1pPr>
          </a:lstStyle>
          <a:p>
            <a:fld id="{B6F15528-21DE-4FAA-801E-634DDDAF4B2B}" type="slidenum">
              <a:rPr lang="en-US" smtClean="0"/>
              <a:pPr/>
              <a:t>‹#›</a:t>
            </a:fld>
            <a:endParaRPr lang="en-US"/>
          </a:p>
        </p:txBody>
      </p:sp>
      <p:sp>
        <p:nvSpPr>
          <p:cNvPr id="16" name="Text Placeholder 3">
            <a:extLst>
              <a:ext uri="{FF2B5EF4-FFF2-40B4-BE49-F238E27FC236}">
                <a16:creationId xmlns:a16="http://schemas.microsoft.com/office/drawing/2014/main" id="{F5E64124-008B-C04F-B38B-7F5C1A37C690}"/>
              </a:ext>
            </a:extLst>
          </p:cNvPr>
          <p:cNvSpPr>
            <a:spLocks noGrp="1"/>
          </p:cNvSpPr>
          <p:nvPr>
            <p:ph idx="1"/>
          </p:nvPr>
        </p:nvSpPr>
        <p:spPr>
          <a:xfrm>
            <a:off x="459486" y="1655064"/>
            <a:ext cx="8229600" cy="4526280"/>
          </a:xfrm>
          <a:prstGeom prst="rect">
            <a:avLst/>
          </a:prstGeom>
        </p:spPr>
        <p:txBody>
          <a:bodyPr vert="horz" lIns="91440" tIns="45720" rIns="91440" bIns="45720" rtlCol="0">
            <a:norm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Graphic 16">
            <a:extLst>
              <a:ext uri="{FF2B5EF4-FFF2-40B4-BE49-F238E27FC236}">
                <a16:creationId xmlns:a16="http://schemas.microsoft.com/office/drawing/2014/main" id="{3DC6C52B-4E1A-D24E-B8C6-A5EEF5D28F3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415492"/>
            <a:ext cx="217582" cy="290109"/>
          </a:xfrm>
          <a:prstGeom prst="rect">
            <a:avLst/>
          </a:prstGeom>
        </p:spPr>
      </p:pic>
      <p:sp>
        <p:nvSpPr>
          <p:cNvPr id="18" name="Rectangle 17">
            <a:extLst>
              <a:ext uri="{FF2B5EF4-FFF2-40B4-BE49-F238E27FC236}">
                <a16:creationId xmlns:a16="http://schemas.microsoft.com/office/drawing/2014/main" id="{24AFA7CC-6908-7A43-931B-9CFDC6964F9B}"/>
              </a:ext>
            </a:extLst>
          </p:cNvPr>
          <p:cNvSpPr/>
          <p:nvPr userDrawn="1"/>
        </p:nvSpPr>
        <p:spPr>
          <a:xfrm>
            <a:off x="0" y="-20782"/>
            <a:ext cx="217582" cy="6878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C2995935-9242-4759-9608-40D7C1FB168D}" type="datetime1">
              <a:rPr lang="en-US" smtClean="0">
                <a:solidFill>
                  <a:srgbClr val="000000"/>
                </a:solidFill>
              </a:rPr>
              <a:t>9/8/2022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485E8343-7F15-4471-9246-35AB593FF58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325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Layout - White">
    <p:bg>
      <p:bgPr>
        <a:solidFill>
          <a:schemeClr val="bg1">
            <a:lumMod val="10000"/>
            <a:lumOff val="90000"/>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60901B-9723-0B40-8EC6-DC6317D5C377}"/>
              </a:ext>
            </a:extLst>
          </p:cNvPr>
          <p:cNvSpPr>
            <a:spLocks noGrp="1"/>
          </p:cNvSpPr>
          <p:nvPr>
            <p:ph type="title"/>
          </p:nvPr>
        </p:nvSpPr>
        <p:spPr/>
        <p:txBody>
          <a:bodyPr/>
          <a:lstStyle>
            <a:lvl1pPr>
              <a:defRPr sz="2625" b="1" i="0">
                <a:solidFill>
                  <a:schemeClr val="tx1"/>
                </a:solidFill>
                <a:latin typeface="Avenir Heavy" panose="02000503020000020003" pitchFamily="2" charset="0"/>
                <a:cs typeface="Arial" panose="020B06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5B0A05F3-3F2C-594D-986A-67CC96D269CE}"/>
              </a:ext>
            </a:extLst>
          </p:cNvPr>
          <p:cNvSpPr>
            <a:spLocks noGrp="1"/>
          </p:cNvSpPr>
          <p:nvPr>
            <p:ph type="ftr" sz="quarter" idx="18"/>
          </p:nvPr>
        </p:nvSpPr>
        <p:spPr/>
        <p:txBody>
          <a:bodyPr/>
          <a:lstStyle>
            <a:lvl1pPr>
              <a:defRPr b="0" i="0"/>
            </a:lvl1pPr>
          </a:lstStyle>
          <a:p>
            <a:r>
              <a:rPr lang="en-US"/>
              <a:t>Early Childhood Transformation Team </a:t>
            </a:r>
          </a:p>
        </p:txBody>
      </p:sp>
      <p:sp>
        <p:nvSpPr>
          <p:cNvPr id="6" name="Slide Number Placeholder 5">
            <a:extLst>
              <a:ext uri="{FF2B5EF4-FFF2-40B4-BE49-F238E27FC236}">
                <a16:creationId xmlns:a16="http://schemas.microsoft.com/office/drawing/2014/main" id="{4F260887-7DE3-2248-9C30-627836A86FBC}"/>
              </a:ext>
            </a:extLst>
          </p:cNvPr>
          <p:cNvSpPr>
            <a:spLocks noGrp="1"/>
          </p:cNvSpPr>
          <p:nvPr>
            <p:ph type="sldNum" sz="quarter" idx="19"/>
          </p:nvPr>
        </p:nvSpPr>
        <p:spPr/>
        <p:txBody>
          <a:bodyPr/>
          <a:lstStyle>
            <a:lvl1pPr>
              <a:defRPr b="0" i="0"/>
            </a:lvl1pPr>
          </a:lstStyle>
          <a:p>
            <a:fld id="{B6F15528-21DE-4FAA-801E-634DDDAF4B2B}" type="slidenum">
              <a:rPr lang="en-US" smtClean="0"/>
              <a:pPr/>
              <a:t>‹#›</a:t>
            </a:fld>
            <a:endParaRPr lang="en-US"/>
          </a:p>
        </p:txBody>
      </p:sp>
      <p:sp>
        <p:nvSpPr>
          <p:cNvPr id="11" name="Text Placeholder 3">
            <a:extLst>
              <a:ext uri="{FF2B5EF4-FFF2-40B4-BE49-F238E27FC236}">
                <a16:creationId xmlns:a16="http://schemas.microsoft.com/office/drawing/2014/main" id="{05E18CBA-CEFF-C84B-A3CB-F820C91CA66C}"/>
              </a:ext>
            </a:extLst>
          </p:cNvPr>
          <p:cNvSpPr>
            <a:spLocks noGrp="1"/>
          </p:cNvSpPr>
          <p:nvPr>
            <p:ph idx="1"/>
          </p:nvPr>
        </p:nvSpPr>
        <p:spPr>
          <a:xfrm>
            <a:off x="459486" y="1655064"/>
            <a:ext cx="8229600" cy="4526280"/>
          </a:xfrm>
          <a:prstGeom prst="rect">
            <a:avLst/>
          </a:prstGeom>
        </p:spPr>
        <p:txBody>
          <a:bodyPr vert="horz" lIns="91440" tIns="45720" rIns="91440" bIns="45720" rtlCol="0">
            <a:norm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AD334A9A-28A0-7749-B0B9-BD64FA948C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415492"/>
            <a:ext cx="217582" cy="290109"/>
          </a:xfrm>
          <a:prstGeom prst="rect">
            <a:avLst/>
          </a:prstGeom>
        </p:spPr>
      </p:pic>
      <p:sp>
        <p:nvSpPr>
          <p:cNvPr id="10" name="Rectangle 9">
            <a:extLst>
              <a:ext uri="{FF2B5EF4-FFF2-40B4-BE49-F238E27FC236}">
                <a16:creationId xmlns:a16="http://schemas.microsoft.com/office/drawing/2014/main" id="{3E1B3D58-F1FE-8942-86D0-2D63956A2F81}"/>
              </a:ext>
            </a:extLst>
          </p:cNvPr>
          <p:cNvSpPr/>
          <p:nvPr userDrawn="1"/>
        </p:nvSpPr>
        <p:spPr>
          <a:xfrm>
            <a:off x="0" y="-20782"/>
            <a:ext cx="217582" cy="6878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57756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yout - White">
    <p:bg>
      <p:bgPr>
        <a:solidFill>
          <a:schemeClr val="tx2"/>
        </a:solidFill>
        <a:effectLst/>
      </p:bgPr>
    </p:bg>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7E514E8-3AAC-024C-916A-C8159ECD6CB5}"/>
              </a:ext>
            </a:extLst>
          </p:cNvPr>
          <p:cNvSpPr>
            <a:spLocks noGrp="1"/>
          </p:cNvSpPr>
          <p:nvPr>
            <p:ph type="title"/>
          </p:nvPr>
        </p:nvSpPr>
        <p:spPr>
          <a:xfrm>
            <a:off x="459486" y="704088"/>
            <a:ext cx="8229600" cy="740664"/>
          </a:xfrm>
        </p:spPr>
        <p:txBody>
          <a:bodyPr/>
          <a:lstStyle>
            <a:lvl1pPr>
              <a:defRPr sz="2625" b="1" i="0">
                <a:solidFill>
                  <a:schemeClr val="tx1"/>
                </a:solidFill>
                <a:latin typeface="Avenir Heavy" panose="02000503020000020003" pitchFamily="2" charset="0"/>
                <a:cs typeface="Arial" panose="020B0604020202020204" pitchFamily="34" charset="0"/>
              </a:defRPr>
            </a:lvl1pPr>
          </a:lstStyle>
          <a:p>
            <a:r>
              <a:rPr lang="en-US"/>
              <a:t>Click to edit Master title style</a:t>
            </a:r>
          </a:p>
        </p:txBody>
      </p:sp>
      <p:sp>
        <p:nvSpPr>
          <p:cNvPr id="15" name="Footer Placeholder 4">
            <a:extLst>
              <a:ext uri="{FF2B5EF4-FFF2-40B4-BE49-F238E27FC236}">
                <a16:creationId xmlns:a16="http://schemas.microsoft.com/office/drawing/2014/main" id="{F18CBFA2-EFBD-6E48-82BA-37A71C21CB4A}"/>
              </a:ext>
            </a:extLst>
          </p:cNvPr>
          <p:cNvSpPr>
            <a:spLocks noGrp="1"/>
          </p:cNvSpPr>
          <p:nvPr>
            <p:ph type="ftr" sz="quarter" idx="18"/>
          </p:nvPr>
        </p:nvSpPr>
        <p:spPr>
          <a:xfrm>
            <a:off x="459486" y="301752"/>
            <a:ext cx="8229600" cy="356616"/>
          </a:xfrm>
        </p:spPr>
        <p:txBody>
          <a:bodyPr/>
          <a:lstStyle>
            <a:lvl1pPr>
              <a:defRPr b="0" i="0"/>
            </a:lvl1pPr>
          </a:lstStyle>
          <a:p>
            <a:r>
              <a:rPr lang="en-US"/>
              <a:t>Early Childhood Transformation Team </a:t>
            </a:r>
          </a:p>
        </p:txBody>
      </p:sp>
      <p:sp>
        <p:nvSpPr>
          <p:cNvPr id="16" name="Slide Number Placeholder 5">
            <a:extLst>
              <a:ext uri="{FF2B5EF4-FFF2-40B4-BE49-F238E27FC236}">
                <a16:creationId xmlns:a16="http://schemas.microsoft.com/office/drawing/2014/main" id="{5BEE0987-097F-834B-80EB-58EF8622C28E}"/>
              </a:ext>
            </a:extLst>
          </p:cNvPr>
          <p:cNvSpPr>
            <a:spLocks noGrp="1"/>
          </p:cNvSpPr>
          <p:nvPr>
            <p:ph type="sldNum" sz="quarter" idx="19"/>
          </p:nvPr>
        </p:nvSpPr>
        <p:spPr>
          <a:xfrm>
            <a:off x="6631686" y="6355080"/>
            <a:ext cx="2057400" cy="365760"/>
          </a:xfrm>
        </p:spPr>
        <p:txBody>
          <a:bodyPr/>
          <a:lstStyle>
            <a:lvl1pPr>
              <a:defRPr b="0" i="0"/>
            </a:lvl1pPr>
          </a:lstStyle>
          <a:p>
            <a:fld id="{B6F15528-21DE-4FAA-801E-634DDDAF4B2B}" type="slidenum">
              <a:rPr lang="en-US" smtClean="0"/>
              <a:pPr/>
              <a:t>‹#›</a:t>
            </a:fld>
            <a:endParaRPr lang="en-US"/>
          </a:p>
        </p:txBody>
      </p:sp>
      <p:sp>
        <p:nvSpPr>
          <p:cNvPr id="17" name="Text Placeholder 3">
            <a:extLst>
              <a:ext uri="{FF2B5EF4-FFF2-40B4-BE49-F238E27FC236}">
                <a16:creationId xmlns:a16="http://schemas.microsoft.com/office/drawing/2014/main" id="{29F3AAD1-24F8-9F41-90B1-E34BD0E185C6}"/>
              </a:ext>
            </a:extLst>
          </p:cNvPr>
          <p:cNvSpPr>
            <a:spLocks noGrp="1"/>
          </p:cNvSpPr>
          <p:nvPr>
            <p:ph idx="1"/>
          </p:nvPr>
        </p:nvSpPr>
        <p:spPr>
          <a:xfrm>
            <a:off x="459486" y="1655064"/>
            <a:ext cx="8229600" cy="4526280"/>
          </a:xfrm>
          <a:prstGeom prst="rect">
            <a:avLst/>
          </a:prstGeom>
        </p:spPr>
        <p:txBody>
          <a:bodyPr vert="horz" lIns="91440" tIns="45720" rIns="91440" bIns="45720" rtlCol="0">
            <a:normAutofit/>
          </a:bodyPr>
          <a:lstStyle>
            <a:lvl1pPr>
              <a:buClr>
                <a:schemeClr val="tx1"/>
              </a:buClr>
              <a:defRPr b="0" i="0"/>
            </a:lvl1pPr>
            <a:lvl2pPr>
              <a:buClr>
                <a:schemeClr val="tx1"/>
              </a:buClr>
              <a:defRPr b="0" i="0"/>
            </a:lvl2pPr>
            <a:lvl3pPr>
              <a:buClr>
                <a:schemeClr val="tx1"/>
              </a:buClr>
              <a:defRPr b="0" i="0"/>
            </a:lvl3pPr>
            <a:lvl4pPr>
              <a:buClr>
                <a:schemeClr val="tx1"/>
              </a:buClr>
              <a:defRPr b="0" i="0"/>
            </a:lvl4pPr>
            <a:lvl5pPr>
              <a:buClr>
                <a:schemeClr val="tx1"/>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Graphic 17">
            <a:extLst>
              <a:ext uri="{FF2B5EF4-FFF2-40B4-BE49-F238E27FC236}">
                <a16:creationId xmlns:a16="http://schemas.microsoft.com/office/drawing/2014/main" id="{69D2A525-D109-684F-B1B2-AF8DC30581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415492"/>
            <a:ext cx="217582" cy="290109"/>
          </a:xfrm>
          <a:prstGeom prst="rect">
            <a:avLst/>
          </a:prstGeom>
        </p:spPr>
      </p:pic>
      <p:sp>
        <p:nvSpPr>
          <p:cNvPr id="19" name="Rectangle 18">
            <a:extLst>
              <a:ext uri="{FF2B5EF4-FFF2-40B4-BE49-F238E27FC236}">
                <a16:creationId xmlns:a16="http://schemas.microsoft.com/office/drawing/2014/main" id="{D52D6318-187B-B84E-BAAA-C4E343B4AB2E}"/>
              </a:ext>
            </a:extLst>
          </p:cNvPr>
          <p:cNvSpPr/>
          <p:nvPr userDrawn="1"/>
        </p:nvSpPr>
        <p:spPr>
          <a:xfrm>
            <a:off x="0" y="-20782"/>
            <a:ext cx="217582" cy="687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55056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ayout -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B0A05F3-3F2C-594D-986A-67CC96D269CE}"/>
              </a:ext>
            </a:extLst>
          </p:cNvPr>
          <p:cNvSpPr>
            <a:spLocks noGrp="1"/>
          </p:cNvSpPr>
          <p:nvPr>
            <p:ph type="ftr" sz="quarter" idx="18"/>
          </p:nvPr>
        </p:nvSpPr>
        <p:spPr>
          <a:xfrm>
            <a:off x="3943350" y="301752"/>
            <a:ext cx="4745736" cy="356616"/>
          </a:xfrm>
        </p:spPr>
        <p:txBody>
          <a:bodyPr/>
          <a:lstStyle>
            <a:lvl1pPr>
              <a:defRPr b="0" i="0"/>
            </a:lvl1pPr>
          </a:lstStyle>
          <a:p>
            <a:r>
              <a:rPr lang="en-US"/>
              <a:t>Early Childhood Transformation Team </a:t>
            </a:r>
          </a:p>
        </p:txBody>
      </p:sp>
      <p:sp>
        <p:nvSpPr>
          <p:cNvPr id="6" name="Slide Number Placeholder 5">
            <a:extLst>
              <a:ext uri="{FF2B5EF4-FFF2-40B4-BE49-F238E27FC236}">
                <a16:creationId xmlns:a16="http://schemas.microsoft.com/office/drawing/2014/main" id="{4F260887-7DE3-2248-9C30-627836A86FBC}"/>
              </a:ext>
            </a:extLst>
          </p:cNvPr>
          <p:cNvSpPr>
            <a:spLocks noGrp="1"/>
          </p:cNvSpPr>
          <p:nvPr>
            <p:ph type="sldNum" sz="quarter" idx="19"/>
          </p:nvPr>
        </p:nvSpPr>
        <p:spPr/>
        <p:txBody>
          <a:bodyPr/>
          <a:lstStyle>
            <a:lvl1pPr>
              <a:defRPr b="0" i="0"/>
            </a:lvl1pPr>
          </a:lstStyle>
          <a:p>
            <a:fld id="{B6F15528-21DE-4FAA-801E-634DDDAF4B2B}" type="slidenum">
              <a:rPr lang="en-US" smtClean="0"/>
              <a:pPr/>
              <a:t>‹#›</a:t>
            </a:fld>
            <a:endParaRPr lang="en-US"/>
          </a:p>
        </p:txBody>
      </p:sp>
      <p:sp>
        <p:nvSpPr>
          <p:cNvPr id="11" name="Text Placeholder 3">
            <a:extLst>
              <a:ext uri="{FF2B5EF4-FFF2-40B4-BE49-F238E27FC236}">
                <a16:creationId xmlns:a16="http://schemas.microsoft.com/office/drawing/2014/main" id="{05E18CBA-CEFF-C84B-A3CB-F820C91CA66C}"/>
              </a:ext>
            </a:extLst>
          </p:cNvPr>
          <p:cNvSpPr>
            <a:spLocks noGrp="1"/>
          </p:cNvSpPr>
          <p:nvPr>
            <p:ph idx="1"/>
          </p:nvPr>
        </p:nvSpPr>
        <p:spPr>
          <a:xfrm>
            <a:off x="3943350" y="838200"/>
            <a:ext cx="4745736" cy="5343144"/>
          </a:xfrm>
          <a:prstGeom prst="rect">
            <a:avLst/>
          </a:prstGeom>
        </p:spPr>
        <p:txBody>
          <a:bodyPr vert="horz" lIns="91440" tIns="45720" rIns="91440" bIns="45720" rtlCol="0">
            <a:normAutofit/>
          </a:bodyPr>
          <a:lstStyle>
            <a:lvl1pPr>
              <a:buClr>
                <a:schemeClr val="bg2"/>
              </a:buClr>
              <a:defRPr b="0" i="0"/>
            </a:lvl1pPr>
            <a:lvl2pPr>
              <a:buClr>
                <a:schemeClr val="bg2"/>
              </a:buClr>
              <a:defRPr b="0" i="0"/>
            </a:lvl2pPr>
            <a:lvl3pPr>
              <a:buClr>
                <a:schemeClr val="bg2"/>
              </a:buClr>
              <a:defRPr b="0" i="0"/>
            </a:lvl3pPr>
            <a:lvl4pPr>
              <a:buClr>
                <a:schemeClr val="bg2"/>
              </a:buClr>
              <a:defRPr b="0" i="0"/>
            </a:lvl4pPr>
            <a:lvl5pPr>
              <a:buClr>
                <a:schemeClr val="bg2"/>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FC7F9E49-AC09-6348-840B-FF242BB233C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3350" y="6411192"/>
            <a:ext cx="217582" cy="290109"/>
          </a:xfrm>
          <a:prstGeom prst="rect">
            <a:avLst/>
          </a:prstGeom>
        </p:spPr>
      </p:pic>
      <p:sp>
        <p:nvSpPr>
          <p:cNvPr id="2" name="Rectangle 1">
            <a:extLst>
              <a:ext uri="{FF2B5EF4-FFF2-40B4-BE49-F238E27FC236}">
                <a16:creationId xmlns:a16="http://schemas.microsoft.com/office/drawing/2014/main" id="{5664A537-AF64-9D4A-8771-81B3A84934BA}"/>
              </a:ext>
            </a:extLst>
          </p:cNvPr>
          <p:cNvSpPr/>
          <p:nvPr userDrawn="1"/>
        </p:nvSpPr>
        <p:spPr>
          <a:xfrm>
            <a:off x="0" y="-20782"/>
            <a:ext cx="3600450" cy="6878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a:extLst>
              <a:ext uri="{FF2B5EF4-FFF2-40B4-BE49-F238E27FC236}">
                <a16:creationId xmlns:a16="http://schemas.microsoft.com/office/drawing/2014/main" id="{8460901B-9723-0B40-8EC6-DC6317D5C377}"/>
              </a:ext>
            </a:extLst>
          </p:cNvPr>
          <p:cNvSpPr>
            <a:spLocks noGrp="1"/>
          </p:cNvSpPr>
          <p:nvPr>
            <p:ph type="title"/>
          </p:nvPr>
        </p:nvSpPr>
        <p:spPr>
          <a:xfrm>
            <a:off x="342900" y="704088"/>
            <a:ext cx="2743200" cy="5477256"/>
          </a:xfrm>
        </p:spPr>
        <p:txBody>
          <a:bodyPr/>
          <a:lstStyle>
            <a:lvl1pPr>
              <a:defRPr sz="3600" b="1" i="0">
                <a:latin typeface="Avenir Heavy" panose="02000503020000020003"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9285372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Layout - White">
    <p:bg>
      <p:bgPr>
        <a:solidFill>
          <a:schemeClr val="bg1">
            <a:lumMod val="10000"/>
            <a:lumOff val="90000"/>
            <a:alpha val="49612"/>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B0A05F3-3F2C-594D-986A-67CC96D269CE}"/>
              </a:ext>
            </a:extLst>
          </p:cNvPr>
          <p:cNvSpPr>
            <a:spLocks noGrp="1"/>
          </p:cNvSpPr>
          <p:nvPr>
            <p:ph type="ftr" sz="quarter" idx="18"/>
          </p:nvPr>
        </p:nvSpPr>
        <p:spPr>
          <a:xfrm>
            <a:off x="3943350" y="301752"/>
            <a:ext cx="4745736" cy="356616"/>
          </a:xfrm>
        </p:spPr>
        <p:txBody>
          <a:bodyPr/>
          <a:lstStyle>
            <a:lvl1pPr>
              <a:defRPr b="0" i="0"/>
            </a:lvl1pPr>
          </a:lstStyle>
          <a:p>
            <a:r>
              <a:rPr lang="en-US"/>
              <a:t>Early Childhood Transformation Team </a:t>
            </a:r>
          </a:p>
        </p:txBody>
      </p:sp>
      <p:sp>
        <p:nvSpPr>
          <p:cNvPr id="6" name="Slide Number Placeholder 5">
            <a:extLst>
              <a:ext uri="{FF2B5EF4-FFF2-40B4-BE49-F238E27FC236}">
                <a16:creationId xmlns:a16="http://schemas.microsoft.com/office/drawing/2014/main" id="{4F260887-7DE3-2248-9C30-627836A86FBC}"/>
              </a:ext>
            </a:extLst>
          </p:cNvPr>
          <p:cNvSpPr>
            <a:spLocks noGrp="1"/>
          </p:cNvSpPr>
          <p:nvPr>
            <p:ph type="sldNum" sz="quarter" idx="19"/>
          </p:nvPr>
        </p:nvSpPr>
        <p:spPr/>
        <p:txBody>
          <a:bodyPr/>
          <a:lstStyle>
            <a:lvl1pPr>
              <a:defRPr b="0" i="0"/>
            </a:lvl1pPr>
          </a:lstStyle>
          <a:p>
            <a:fld id="{B6F15528-21DE-4FAA-801E-634DDDAF4B2B}" type="slidenum">
              <a:rPr lang="en-US" smtClean="0"/>
              <a:pPr/>
              <a:t>‹#›</a:t>
            </a:fld>
            <a:endParaRPr lang="en-US"/>
          </a:p>
        </p:txBody>
      </p:sp>
      <p:sp>
        <p:nvSpPr>
          <p:cNvPr id="11" name="Text Placeholder 3">
            <a:extLst>
              <a:ext uri="{FF2B5EF4-FFF2-40B4-BE49-F238E27FC236}">
                <a16:creationId xmlns:a16="http://schemas.microsoft.com/office/drawing/2014/main" id="{05E18CBA-CEFF-C84B-A3CB-F820C91CA66C}"/>
              </a:ext>
            </a:extLst>
          </p:cNvPr>
          <p:cNvSpPr>
            <a:spLocks noGrp="1"/>
          </p:cNvSpPr>
          <p:nvPr>
            <p:ph idx="1"/>
          </p:nvPr>
        </p:nvSpPr>
        <p:spPr>
          <a:xfrm>
            <a:off x="3943350" y="838200"/>
            <a:ext cx="4745736" cy="5343144"/>
          </a:xfrm>
          <a:prstGeom prst="rect">
            <a:avLst/>
          </a:prstGeom>
        </p:spPr>
        <p:txBody>
          <a:bodyPr vert="horz" lIns="91440" tIns="45720" rIns="91440" bIns="45720" rtlCol="0">
            <a:normAutofit/>
          </a:bodyPr>
          <a:lstStyle>
            <a:lvl1pPr>
              <a:buClr>
                <a:schemeClr val="bg2"/>
              </a:buClr>
              <a:defRPr b="0" i="0"/>
            </a:lvl1pPr>
            <a:lvl2pPr>
              <a:buClr>
                <a:schemeClr val="bg2"/>
              </a:buClr>
              <a:defRPr b="0" i="0"/>
            </a:lvl2pPr>
            <a:lvl3pPr>
              <a:buClr>
                <a:schemeClr val="bg2"/>
              </a:buClr>
              <a:defRPr b="0" i="0"/>
            </a:lvl3pPr>
            <a:lvl4pPr>
              <a:buClr>
                <a:schemeClr val="bg2"/>
              </a:buClr>
              <a:defRPr b="0" i="0"/>
            </a:lvl4pPr>
            <a:lvl5pPr>
              <a:buClr>
                <a:schemeClr val="bg2"/>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FC7F9E49-AC09-6348-840B-FF242BB233C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3350" y="6411192"/>
            <a:ext cx="217582" cy="290109"/>
          </a:xfrm>
          <a:prstGeom prst="rect">
            <a:avLst/>
          </a:prstGeom>
        </p:spPr>
      </p:pic>
      <p:sp>
        <p:nvSpPr>
          <p:cNvPr id="2" name="Rectangle 1">
            <a:extLst>
              <a:ext uri="{FF2B5EF4-FFF2-40B4-BE49-F238E27FC236}">
                <a16:creationId xmlns:a16="http://schemas.microsoft.com/office/drawing/2014/main" id="{5664A537-AF64-9D4A-8771-81B3A84934BA}"/>
              </a:ext>
            </a:extLst>
          </p:cNvPr>
          <p:cNvSpPr/>
          <p:nvPr userDrawn="1"/>
        </p:nvSpPr>
        <p:spPr>
          <a:xfrm>
            <a:off x="0" y="-20782"/>
            <a:ext cx="3600450" cy="6878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a:extLst>
              <a:ext uri="{FF2B5EF4-FFF2-40B4-BE49-F238E27FC236}">
                <a16:creationId xmlns:a16="http://schemas.microsoft.com/office/drawing/2014/main" id="{8460901B-9723-0B40-8EC6-DC6317D5C377}"/>
              </a:ext>
            </a:extLst>
          </p:cNvPr>
          <p:cNvSpPr>
            <a:spLocks noGrp="1"/>
          </p:cNvSpPr>
          <p:nvPr>
            <p:ph type="title"/>
          </p:nvPr>
        </p:nvSpPr>
        <p:spPr>
          <a:xfrm>
            <a:off x="342900" y="704088"/>
            <a:ext cx="2743200" cy="5477256"/>
          </a:xfrm>
        </p:spPr>
        <p:txBody>
          <a:bodyPr/>
          <a:lstStyle>
            <a:lvl1pPr>
              <a:defRPr sz="3600" b="1" i="0">
                <a:solidFill>
                  <a:schemeClr val="tx2"/>
                </a:solidFill>
                <a:latin typeface="Avenir Heavy" panose="02000503020000020003"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93099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Layout - White">
    <p:bg>
      <p:bgPr>
        <a:solidFill>
          <a:schemeClr val="tx2">
            <a:alpha val="49612"/>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B0A05F3-3F2C-594D-986A-67CC96D269CE}"/>
              </a:ext>
            </a:extLst>
          </p:cNvPr>
          <p:cNvSpPr>
            <a:spLocks noGrp="1"/>
          </p:cNvSpPr>
          <p:nvPr>
            <p:ph type="ftr" sz="quarter" idx="18"/>
          </p:nvPr>
        </p:nvSpPr>
        <p:spPr>
          <a:xfrm>
            <a:off x="3943350" y="301752"/>
            <a:ext cx="4745736" cy="356616"/>
          </a:xfrm>
        </p:spPr>
        <p:txBody>
          <a:bodyPr/>
          <a:lstStyle>
            <a:lvl1pPr>
              <a:defRPr b="0" i="0"/>
            </a:lvl1pPr>
          </a:lstStyle>
          <a:p>
            <a:r>
              <a:rPr lang="en-US"/>
              <a:t>Early Childhood Transformation Team </a:t>
            </a:r>
          </a:p>
        </p:txBody>
      </p:sp>
      <p:sp>
        <p:nvSpPr>
          <p:cNvPr id="6" name="Slide Number Placeholder 5">
            <a:extLst>
              <a:ext uri="{FF2B5EF4-FFF2-40B4-BE49-F238E27FC236}">
                <a16:creationId xmlns:a16="http://schemas.microsoft.com/office/drawing/2014/main" id="{4F260887-7DE3-2248-9C30-627836A86FBC}"/>
              </a:ext>
            </a:extLst>
          </p:cNvPr>
          <p:cNvSpPr>
            <a:spLocks noGrp="1"/>
          </p:cNvSpPr>
          <p:nvPr>
            <p:ph type="sldNum" sz="quarter" idx="19"/>
          </p:nvPr>
        </p:nvSpPr>
        <p:spPr/>
        <p:txBody>
          <a:bodyPr/>
          <a:lstStyle>
            <a:lvl1pPr>
              <a:defRPr b="0" i="0"/>
            </a:lvl1pPr>
          </a:lstStyle>
          <a:p>
            <a:fld id="{B6F15528-21DE-4FAA-801E-634DDDAF4B2B}" type="slidenum">
              <a:rPr lang="en-US" smtClean="0"/>
              <a:pPr/>
              <a:t>‹#›</a:t>
            </a:fld>
            <a:endParaRPr lang="en-US"/>
          </a:p>
        </p:txBody>
      </p:sp>
      <p:sp>
        <p:nvSpPr>
          <p:cNvPr id="11" name="Text Placeholder 3">
            <a:extLst>
              <a:ext uri="{FF2B5EF4-FFF2-40B4-BE49-F238E27FC236}">
                <a16:creationId xmlns:a16="http://schemas.microsoft.com/office/drawing/2014/main" id="{05E18CBA-CEFF-C84B-A3CB-F820C91CA66C}"/>
              </a:ext>
            </a:extLst>
          </p:cNvPr>
          <p:cNvSpPr>
            <a:spLocks noGrp="1"/>
          </p:cNvSpPr>
          <p:nvPr>
            <p:ph idx="1"/>
          </p:nvPr>
        </p:nvSpPr>
        <p:spPr>
          <a:xfrm>
            <a:off x="3943350" y="838200"/>
            <a:ext cx="4745736" cy="5343144"/>
          </a:xfrm>
          <a:prstGeom prst="rect">
            <a:avLst/>
          </a:prstGeom>
        </p:spPr>
        <p:txBody>
          <a:bodyPr vert="horz" lIns="91440" tIns="45720" rIns="91440" bIns="45720" rtlCol="0">
            <a:normAutofit/>
          </a:bodyPr>
          <a:lstStyle>
            <a:lvl1pPr>
              <a:buClr>
                <a:schemeClr val="tx1"/>
              </a:buClr>
              <a:defRPr b="0" i="0"/>
            </a:lvl1pPr>
            <a:lvl2pPr>
              <a:buClr>
                <a:schemeClr val="tx1"/>
              </a:buClr>
              <a:defRPr b="0" i="0"/>
            </a:lvl2pPr>
            <a:lvl3pPr>
              <a:buClr>
                <a:schemeClr val="tx1"/>
              </a:buClr>
              <a:defRPr b="0" i="0"/>
            </a:lvl3pPr>
            <a:lvl4pPr>
              <a:buClr>
                <a:schemeClr val="tx1"/>
              </a:buClr>
              <a:defRPr b="0" i="0"/>
            </a:lvl4pPr>
            <a:lvl5pPr>
              <a:buClr>
                <a:schemeClr val="tx1"/>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FC7F9E49-AC09-6348-840B-FF242BB233C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3350" y="6411192"/>
            <a:ext cx="217582" cy="290109"/>
          </a:xfrm>
          <a:prstGeom prst="rect">
            <a:avLst/>
          </a:prstGeom>
        </p:spPr>
      </p:pic>
      <p:sp>
        <p:nvSpPr>
          <p:cNvPr id="2" name="Rectangle 1">
            <a:extLst>
              <a:ext uri="{FF2B5EF4-FFF2-40B4-BE49-F238E27FC236}">
                <a16:creationId xmlns:a16="http://schemas.microsoft.com/office/drawing/2014/main" id="{5664A537-AF64-9D4A-8771-81B3A84934BA}"/>
              </a:ext>
            </a:extLst>
          </p:cNvPr>
          <p:cNvSpPr/>
          <p:nvPr userDrawn="1"/>
        </p:nvSpPr>
        <p:spPr>
          <a:xfrm>
            <a:off x="0" y="-20782"/>
            <a:ext cx="3600450" cy="687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a:extLst>
              <a:ext uri="{FF2B5EF4-FFF2-40B4-BE49-F238E27FC236}">
                <a16:creationId xmlns:a16="http://schemas.microsoft.com/office/drawing/2014/main" id="{8460901B-9723-0B40-8EC6-DC6317D5C377}"/>
              </a:ext>
            </a:extLst>
          </p:cNvPr>
          <p:cNvSpPr>
            <a:spLocks noGrp="1"/>
          </p:cNvSpPr>
          <p:nvPr>
            <p:ph type="title"/>
          </p:nvPr>
        </p:nvSpPr>
        <p:spPr>
          <a:xfrm>
            <a:off x="342900" y="704088"/>
            <a:ext cx="2743200" cy="5477256"/>
          </a:xfrm>
        </p:spPr>
        <p:txBody>
          <a:bodyPr/>
          <a:lstStyle>
            <a:lvl1pPr>
              <a:defRPr sz="3600" b="1" i="0">
                <a:solidFill>
                  <a:schemeClr val="tx2"/>
                </a:solidFill>
                <a:latin typeface="Avenir Heavy" panose="02000503020000020003"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61306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060"/>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45D5762-D28A-D548-BCD4-EEBDD83F28AC}"/>
              </a:ext>
            </a:extLst>
          </p:cNvPr>
          <p:cNvPicPr>
            <a:picLocks noChangeAspect="1"/>
          </p:cNvPicPr>
          <p:nvPr userDrawn="1"/>
        </p:nvPicPr>
        <p:blipFill rotWithShape="1">
          <a:blip r:embed="rId2">
            <a:alphaModFix amt="2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240" b="16631"/>
          <a:stretch/>
        </p:blipFill>
        <p:spPr>
          <a:xfrm>
            <a:off x="321588" y="1"/>
            <a:ext cx="7549642" cy="6857999"/>
          </a:xfrm>
          <a:prstGeom prst="rect">
            <a:avLst/>
          </a:prstGeom>
        </p:spPr>
      </p:pic>
      <p:sp>
        <p:nvSpPr>
          <p:cNvPr id="6" name="Text Placeholder 11">
            <a:extLst>
              <a:ext uri="{FF2B5EF4-FFF2-40B4-BE49-F238E27FC236}">
                <a16:creationId xmlns:a16="http://schemas.microsoft.com/office/drawing/2014/main" id="{CB8D471D-5A36-7047-AC99-C533CF68A3D5}"/>
              </a:ext>
            </a:extLst>
          </p:cNvPr>
          <p:cNvSpPr>
            <a:spLocks noGrp="1"/>
          </p:cNvSpPr>
          <p:nvPr>
            <p:ph type="body" sz="quarter" idx="10" hasCustomPrompt="1"/>
          </p:nvPr>
        </p:nvSpPr>
        <p:spPr>
          <a:xfrm>
            <a:off x="459486" y="3124200"/>
            <a:ext cx="7276338" cy="2852928"/>
          </a:xfrm>
          <a:prstGeom prst="rect">
            <a:avLst/>
          </a:prstGeom>
        </p:spPr>
        <p:txBody>
          <a:bodyPr anchor="b">
            <a:noAutofit/>
          </a:bodyPr>
          <a:lstStyle>
            <a:lvl1pPr marL="0" indent="0">
              <a:lnSpc>
                <a:spcPct val="80000"/>
              </a:lnSpc>
              <a:spcBef>
                <a:spcPts val="0"/>
              </a:spcBef>
              <a:spcAft>
                <a:spcPts val="0"/>
              </a:spcAft>
              <a:buNone/>
              <a:defRPr sz="4950" b="1" i="0" cap="none" baseline="0">
                <a:solidFill>
                  <a:schemeClr val="accent6"/>
                </a:solidFill>
                <a:latin typeface="Avenir Heavy" panose="02000503020000020003" pitchFamily="2" charset="0"/>
                <a:cs typeface="Arial" panose="020B0604020202020204" pitchFamily="34" charset="0"/>
              </a:defRPr>
            </a:lvl1pPr>
            <a:lvl2pPr>
              <a:defRPr i="0">
                <a:latin typeface="Knockout 31 Junior Middlewt" panose="02000503050000020004" pitchFamily="2" charset="0"/>
              </a:defRPr>
            </a:lvl2pPr>
            <a:lvl3pPr>
              <a:defRPr i="0">
                <a:latin typeface="Knockout 31 Junior Middlewt" panose="02000503050000020004" pitchFamily="2" charset="0"/>
              </a:defRPr>
            </a:lvl3pPr>
            <a:lvl4pPr>
              <a:defRPr i="0">
                <a:latin typeface="Knockout 31 Junior Middlewt" panose="02000503050000020004" pitchFamily="2" charset="0"/>
              </a:defRPr>
            </a:lvl4pPr>
            <a:lvl5pPr>
              <a:defRPr i="0">
                <a:latin typeface="Knockout 31 Junior Middlewt" panose="02000503050000020004" pitchFamily="2" charset="0"/>
              </a:defRPr>
            </a:lvl5pPr>
          </a:lstStyle>
          <a:p>
            <a:pPr lvl="0"/>
            <a:r>
              <a:rPr lang="en-US"/>
              <a:t>CLICK TO EDIT MASTER TEXT STYLES</a:t>
            </a:r>
          </a:p>
        </p:txBody>
      </p:sp>
    </p:spTree>
    <p:extLst>
      <p:ext uri="{BB962C8B-B14F-4D97-AF65-F5344CB8AC3E}">
        <p14:creationId xmlns:p14="http://schemas.microsoft.com/office/powerpoint/2010/main" val="424912125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963-26CF-F4A7-680A-1F9BB4118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88E9E-D97A-4809-2DF9-ACA0832EC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7B4F7-DEE5-3B4C-A894-C0BDD075007C}"/>
              </a:ext>
            </a:extLst>
          </p:cNvPr>
          <p:cNvSpPr>
            <a:spLocks noGrp="1"/>
          </p:cNvSpPr>
          <p:nvPr>
            <p:ph type="dt" sz="half" idx="10"/>
          </p:nvPr>
        </p:nvSpPr>
        <p:spPr/>
        <p:txBody>
          <a:bodyPr/>
          <a:lstStyle/>
          <a:p>
            <a:fld id="{D998AFEA-67A5-4980-BF09-9C2331E41ADD}" type="datetimeFigureOut">
              <a:rPr lang="en-US" smtClean="0"/>
              <a:t>9/8/2022</a:t>
            </a:fld>
            <a:endParaRPr lang="en-US"/>
          </a:p>
        </p:txBody>
      </p:sp>
      <p:sp>
        <p:nvSpPr>
          <p:cNvPr id="5" name="Footer Placeholder 4">
            <a:extLst>
              <a:ext uri="{FF2B5EF4-FFF2-40B4-BE49-F238E27FC236}">
                <a16:creationId xmlns:a16="http://schemas.microsoft.com/office/drawing/2014/main" id="{EE74AFF9-4ECA-E8B0-0EFA-FBBC125C8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F7566-248D-64EA-3B95-CA31CBAED887}"/>
              </a:ext>
            </a:extLst>
          </p:cNvPr>
          <p:cNvSpPr>
            <a:spLocks noGrp="1"/>
          </p:cNvSpPr>
          <p:nvPr>
            <p:ph type="sldNum" sz="quarter" idx="12"/>
          </p:nvPr>
        </p:nvSpPr>
        <p:spPr/>
        <p:txBody>
          <a:bodyPr/>
          <a:lstStyle/>
          <a:p>
            <a:fld id="{FB05BEC4-A446-463D-8C4A-104C9A9923B9}" type="slidenum">
              <a:rPr lang="en-US" smtClean="0"/>
              <a:t>‹#›</a:t>
            </a:fld>
            <a:endParaRPr lang="en-US"/>
          </a:p>
        </p:txBody>
      </p:sp>
    </p:spTree>
    <p:extLst>
      <p:ext uri="{BB962C8B-B14F-4D97-AF65-F5344CB8AC3E}">
        <p14:creationId xmlns:p14="http://schemas.microsoft.com/office/powerpoint/2010/main" val="1970765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483E319-833F-868B-80FA-9033CF25FE42}"/>
              </a:ext>
            </a:extLst>
          </p:cNvPr>
          <p:cNvSpPr>
            <a:spLocks noGrp="1"/>
          </p:cNvSpPr>
          <p:nvPr>
            <p:ph type="title"/>
          </p:nvPr>
        </p:nvSpPr>
        <p:spPr>
          <a:xfrm>
            <a:off x="232853" y="382779"/>
            <a:ext cx="6301740" cy="868541"/>
          </a:xfrm>
        </p:spPr>
        <p:txBody>
          <a:bodyPr>
            <a:noAutofit/>
          </a:bodyPr>
          <a:lstStyle>
            <a:lvl1pPr algn="l">
              <a:defRPr sz="3200" b="1">
                <a:solidFill>
                  <a:schemeClr val="tx2"/>
                </a:solidFill>
                <a:latin typeface="Nunito" pitchFamily="2" charset="77"/>
              </a:defRPr>
            </a:lvl1pPr>
          </a:lstStyle>
          <a:p>
            <a:r>
              <a:rPr lang="en-US"/>
              <a:t>Click to edit Master title style</a:t>
            </a:r>
          </a:p>
        </p:txBody>
      </p:sp>
      <p:sp>
        <p:nvSpPr>
          <p:cNvPr id="15" name="Content Placeholder 14">
            <a:extLst>
              <a:ext uri="{FF2B5EF4-FFF2-40B4-BE49-F238E27FC236}">
                <a16:creationId xmlns:a16="http://schemas.microsoft.com/office/drawing/2014/main" id="{8840AD62-7415-F668-E29E-1F916C97DE03}"/>
              </a:ext>
            </a:extLst>
          </p:cNvPr>
          <p:cNvSpPr>
            <a:spLocks noGrp="1"/>
          </p:cNvSpPr>
          <p:nvPr>
            <p:ph sz="quarter" idx="10"/>
          </p:nvPr>
        </p:nvSpPr>
        <p:spPr>
          <a:xfrm>
            <a:off x="232569" y="1498600"/>
            <a:ext cx="8530431"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33">
            <a:extLst>
              <a:ext uri="{FF2B5EF4-FFF2-40B4-BE49-F238E27FC236}">
                <a16:creationId xmlns:a16="http://schemas.microsoft.com/office/drawing/2014/main" id="{2326A138-F02E-75D4-7FF9-A85701111ADA}"/>
              </a:ext>
            </a:extLst>
          </p:cNvPr>
          <p:cNvPicPr>
            <a:picLocks noChangeAspect="1"/>
          </p:cNvPicPr>
          <p:nvPr userDrawn="1"/>
        </p:nvPicPr>
        <p:blipFill>
          <a:blip r:embed="rId2"/>
          <a:srcRect/>
          <a:stretch>
            <a:fillRect/>
          </a:stretch>
        </p:blipFill>
        <p:spPr>
          <a:xfrm>
            <a:off x="8055760" y="6172200"/>
            <a:ext cx="999941" cy="593298"/>
          </a:xfrm>
          <a:prstGeom prst="rect">
            <a:avLst/>
          </a:prstGeom>
        </p:spPr>
      </p:pic>
    </p:spTree>
    <p:extLst>
      <p:ext uri="{BB962C8B-B14F-4D97-AF65-F5344CB8AC3E}">
        <p14:creationId xmlns:p14="http://schemas.microsoft.com/office/powerpoint/2010/main" val="1550271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700">
                <a:solidFill>
                  <a:schemeClr val="tx1"/>
                </a:solidFill>
              </a:defRPr>
            </a:lvl1pPr>
          </a:lstStyle>
          <a:p>
            <a:fld id="{B6F15528-21DE-4FAA-801E-634DDDAF4B2B}" type="slidenum">
              <a:rPr lang="en-US" smtClean="0"/>
              <a:pPr/>
              <a:t>‹#›</a:t>
            </a:fld>
            <a:endParaRPr lang="en-US"/>
          </a:p>
        </p:txBody>
      </p:sp>
      <p:pic>
        <p:nvPicPr>
          <p:cNvPr id="5" name="Picture 33">
            <a:extLst>
              <a:ext uri="{FF2B5EF4-FFF2-40B4-BE49-F238E27FC236}">
                <a16:creationId xmlns:a16="http://schemas.microsoft.com/office/drawing/2014/main" id="{998C6DF1-C14B-23A0-53B1-1C026B530927}"/>
              </a:ext>
            </a:extLst>
          </p:cNvPr>
          <p:cNvPicPr>
            <a:picLocks noChangeAspect="1"/>
          </p:cNvPicPr>
          <p:nvPr userDrawn="1"/>
        </p:nvPicPr>
        <p:blipFill>
          <a:blip r:embed="rId2"/>
          <a:srcRect/>
          <a:stretch>
            <a:fillRect/>
          </a:stretch>
        </p:blipFill>
        <p:spPr>
          <a:xfrm>
            <a:off x="8055760" y="6172200"/>
            <a:ext cx="999941" cy="593298"/>
          </a:xfrm>
          <a:prstGeom prst="rect">
            <a:avLst/>
          </a:prstGeom>
        </p:spPr>
      </p:pic>
    </p:spTree>
    <p:extLst>
      <p:ext uri="{BB962C8B-B14F-4D97-AF65-F5344CB8AC3E}">
        <p14:creationId xmlns:p14="http://schemas.microsoft.com/office/powerpoint/2010/main" val="397165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53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769F5790-BF01-4E0E-837C-06535C3D14FB}" type="datetime1">
              <a:rPr lang="en-US" smtClean="0">
                <a:solidFill>
                  <a:srgbClr val="000000"/>
                </a:solidFill>
              </a:rPr>
              <a:t>9/8/2022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394FB84C-2DC0-42E1-B5EC-C5F78C35A8F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0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0076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590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6408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5413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3286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198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248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0445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3412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726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698B00E5-DDB8-4A2A-BA29-FCF03222E67D}" type="datetime1">
              <a:rPr lang="en-US" smtClean="0">
                <a:solidFill>
                  <a:srgbClr val="000000"/>
                </a:solidFill>
              </a:rPr>
              <a:t>9/8/2022</a:t>
            </a:fld>
            <a:endParaRPr lang="en-US">
              <a:solidFill>
                <a:srgbClr val="000000"/>
              </a:solidFill>
            </a:endParaRPr>
          </a:p>
        </p:txBody>
      </p:sp>
      <p:sp>
        <p:nvSpPr>
          <p:cNvPr id="8" name="Rectangle 14"/>
          <p:cNvSpPr>
            <a:spLocks noGrp="1" noChangeArrowheads="1"/>
          </p:cNvSpPr>
          <p:nvPr>
            <p:ph type="sldNum" sz="quarter" idx="11"/>
          </p:nvPr>
        </p:nvSpPr>
        <p:spPr>
          <a:ln/>
        </p:spPr>
        <p:txBody>
          <a:bodyPr/>
          <a:lstStyle>
            <a:lvl1pPr>
              <a:defRPr/>
            </a:lvl1pPr>
          </a:lstStyle>
          <a:p>
            <a:pPr>
              <a:defRPr/>
            </a:pPr>
            <a:fld id="{A6802564-FF5A-4A68-AF07-C968DD86666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132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4338" y="152400"/>
            <a:ext cx="7584674" cy="722243"/>
          </a:xfrm>
        </p:spPr>
        <p:txBody>
          <a:bodyPr/>
          <a:lstStyle>
            <a:lvl1pPr>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3B6946B6-8510-4C5F-8DDF-32453D0EE9DF}" type="datetime1">
              <a:rPr lang="en-US" smtClean="0">
                <a:solidFill>
                  <a:srgbClr val="000000"/>
                </a:solidFill>
              </a:rPr>
              <a:t>9/8/2022</a:t>
            </a:fld>
            <a:endParaRPr lang="en-US">
              <a:solidFill>
                <a:srgbClr val="000000"/>
              </a:solidFill>
            </a:endParaRPr>
          </a:p>
        </p:txBody>
      </p:sp>
      <p:sp>
        <p:nvSpPr>
          <p:cNvPr id="4" name="Rectangle 14"/>
          <p:cNvSpPr>
            <a:spLocks noGrp="1" noChangeArrowheads="1"/>
          </p:cNvSpPr>
          <p:nvPr>
            <p:ph type="sldNum" sz="quarter" idx="11"/>
          </p:nvPr>
        </p:nvSpPr>
        <p:spPr>
          <a:ln/>
        </p:spPr>
        <p:txBody>
          <a:bodyPr/>
          <a:lstStyle>
            <a:lvl1pPr>
              <a:defRPr/>
            </a:lvl1pPr>
          </a:lstStyle>
          <a:p>
            <a:pPr>
              <a:defRPr/>
            </a:pPr>
            <a:fld id="{9FCE180A-8270-40FF-A9EE-D2FFFB869DB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98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A4D60944-08EF-42B7-97FE-95B65B5F679B}" type="datetime1">
              <a:rPr lang="en-US" smtClean="0">
                <a:solidFill>
                  <a:srgbClr val="000000"/>
                </a:solidFill>
              </a:rPr>
              <a:t>9/8/2022</a:t>
            </a:fld>
            <a:endParaRPr lang="en-US">
              <a:solidFill>
                <a:srgbClr val="000000"/>
              </a:solidFill>
            </a:endParaRPr>
          </a:p>
        </p:txBody>
      </p:sp>
      <p:sp>
        <p:nvSpPr>
          <p:cNvPr id="3" name="Rectangle 14"/>
          <p:cNvSpPr>
            <a:spLocks noGrp="1" noChangeArrowheads="1"/>
          </p:cNvSpPr>
          <p:nvPr>
            <p:ph type="sldNum" sz="quarter" idx="11"/>
          </p:nvPr>
        </p:nvSpPr>
        <p:spPr>
          <a:ln/>
        </p:spPr>
        <p:txBody>
          <a:bodyPr/>
          <a:lstStyle>
            <a:lvl1pPr>
              <a:defRPr/>
            </a:lvl1pPr>
          </a:lstStyle>
          <a:p>
            <a:pPr>
              <a:defRPr/>
            </a:pPr>
            <a:fld id="{5F634CD6-7DA5-4400-B910-746BB5339B8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93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8ACDDC98-AF43-431A-AA56-BA618A100DBD}" type="datetime1">
              <a:rPr lang="en-US" smtClean="0">
                <a:solidFill>
                  <a:srgbClr val="000000"/>
                </a:solidFill>
              </a:rPr>
              <a:t>9/8/2022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36E87CFF-2772-457D-A37A-56D9248AC3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897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3C81A7F9-BCD7-4ADA-95D0-36855D815626}" type="datetime1">
              <a:rPr lang="en-US" smtClean="0">
                <a:solidFill>
                  <a:srgbClr val="000000"/>
                </a:solidFill>
              </a:rPr>
              <a:t>9/8/2022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D9DFCF88-840C-4C6E-87E1-B496797835F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26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5"/>
          <p:cNvSpPr>
            <a:spLocks noGrp="1" noChangeArrowheads="1"/>
          </p:cNvSpPr>
          <p:nvPr>
            <p:ph type="title"/>
          </p:nvPr>
        </p:nvSpPr>
        <p:spPr bwMode="auto">
          <a:xfrm>
            <a:off x="414338" y="152400"/>
            <a:ext cx="7734300"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11"/>
          <p:cNvSpPr>
            <a:spLocks noGrp="1" noChangeArrowheads="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0">
                <a:latin typeface="+mn-lt"/>
                <a:cs typeface="+mn-cs"/>
              </a:defRPr>
            </a:lvl1pPr>
          </a:lstStyle>
          <a:p>
            <a:pPr fontAlgn="base">
              <a:spcAft>
                <a:spcPct val="0"/>
              </a:spcAft>
              <a:defRPr/>
            </a:pPr>
            <a:fld id="{2F3C2207-D54E-42B2-BBB0-E5E632C4D1A0}" type="datetime1">
              <a:rPr lang="en-US" smtClean="0">
                <a:solidFill>
                  <a:srgbClr val="000000"/>
                </a:solidFill>
              </a:rPr>
              <a:t>9/8/2022</a:t>
            </a:fld>
            <a:endParaRPr lang="en-US">
              <a:solidFill>
                <a:srgbClr val="000000"/>
              </a:solidFill>
            </a:endParaRPr>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0">
                <a:solidFill>
                  <a:schemeClr val="tx1"/>
                </a:solidFill>
                <a:latin typeface="+mn-lt"/>
                <a:cs typeface="+mn-cs"/>
              </a:defRPr>
            </a:lvl1pPr>
          </a:lstStyle>
          <a:p>
            <a:pPr fontAlgn="base">
              <a:spcAft>
                <a:spcPct val="0"/>
              </a:spcAft>
              <a:defRPr/>
            </a:pPr>
            <a:fld id="{ABBAB80B-196E-4758-AC9A-831BAC26F61E}" type="slidenum">
              <a:rPr lang="en-US" smtClean="0"/>
              <a:pPr fontAlgn="base">
                <a:spcAft>
                  <a:spcPct val="0"/>
                </a:spcAft>
                <a:defRPr/>
              </a:pPr>
              <a:t>‹#›</a:t>
            </a:fld>
            <a:endParaRPr lang="en-US"/>
          </a:p>
        </p:txBody>
      </p:sp>
      <p:sp>
        <p:nvSpPr>
          <p:cNvPr id="1030" name="Line 32"/>
          <p:cNvSpPr>
            <a:spLocks noChangeShapeType="1"/>
          </p:cNvSpPr>
          <p:nvPr/>
        </p:nvSpPr>
        <p:spPr bwMode="auto">
          <a:xfrm>
            <a:off x="444500" y="919163"/>
            <a:ext cx="8415338" cy="1587"/>
          </a:xfrm>
          <a:prstGeom prst="line">
            <a:avLst/>
          </a:prstGeom>
          <a:noFill/>
          <a:ln w="9525">
            <a:solidFill>
              <a:srgbClr val="0033CC"/>
            </a:solidFill>
            <a:round/>
            <a:headEnd/>
            <a:tailEnd/>
          </a:ln>
        </p:spPr>
        <p:txBody>
          <a:bodyPr/>
          <a:lstStyle/>
          <a:p>
            <a:pPr fontAlgn="base">
              <a:spcBef>
                <a:spcPct val="0"/>
              </a:spcBef>
              <a:spcAft>
                <a:spcPct val="0"/>
              </a:spcAft>
              <a:defRPr/>
            </a:pPr>
            <a:endParaRPr lang="en-US" b="1">
              <a:solidFill>
                <a:srgbClr val="000000"/>
              </a:solidFill>
              <a:latin typeface="Arial" charset="0"/>
            </a:endParaRPr>
          </a:p>
        </p:txBody>
      </p:sp>
      <p:pic>
        <p:nvPicPr>
          <p:cNvPr id="3079" name="Picture 7" descr="EEC-Happle2.gif"/>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181975" y="182563"/>
            <a:ext cx="660400" cy="655637"/>
          </a:xfrm>
          <a:prstGeom prst="rect">
            <a:avLst/>
          </a:prstGeom>
          <a:noFill/>
          <a:ln w="9525">
            <a:noFill/>
            <a:miter lim="800000"/>
            <a:headEnd/>
            <a:tailEnd/>
          </a:ln>
        </p:spPr>
      </p:pic>
    </p:spTree>
    <p:extLst>
      <p:ext uri="{BB962C8B-B14F-4D97-AF65-F5344CB8AC3E}">
        <p14:creationId xmlns:p14="http://schemas.microsoft.com/office/powerpoint/2010/main" val="2521354103"/>
      </p:ext>
    </p:extLst>
  </p:cSld>
  <p:clrMap bg1="lt1" tx1="dk1" bg2="lt2" tx2="dk2" accent1="accent1" accent2="accent2" accent3="accent3" accent4="accent4" accent5="accent5" accent6="accent6" hlink="hlink" folHlink="folHlink"/>
  <p:sldLayoutIdLst>
    <p:sldLayoutId id="2147483720" r:id="rId1"/>
    <p:sldLayoutId id="2147483674" r:id="rId2"/>
    <p:sldLayoutId id="2147483675" r:id="rId3"/>
    <p:sldLayoutId id="2147483676" r:id="rId4"/>
    <p:sldLayoutId id="2147483677" r:id="rId5"/>
    <p:sldLayoutId id="2147483678" r:id="rId6"/>
    <p:sldLayoutId id="2147483722" r:id="rId7"/>
    <p:sldLayoutId id="2147483680" r:id="rId8"/>
    <p:sldLayoutId id="2147483681" r:id="rId9"/>
    <p:sldLayoutId id="2147483682" r:id="rId10"/>
    <p:sldLayoutId id="2147483683" r:id="rId11"/>
    <p:sldLayoutId id="2147483684" r:id="rId12"/>
    <p:sldLayoutId id="2147483716" r:id="rId13"/>
    <p:sldLayoutId id="2147483686" r:id="rId14"/>
    <p:sldLayoutId id="2147483712" r:id="rId15"/>
    <p:sldLayoutId id="2147483688" r:id="rId16"/>
    <p:sldLayoutId id="2147483713" r:id="rId17"/>
    <p:sldLayoutId id="2147483690" r:id="rId18"/>
    <p:sldLayoutId id="2147483714" r:id="rId19"/>
    <p:sldLayoutId id="2147483715" r:id="rId20"/>
    <p:sldLayoutId id="2147483693" r:id="rId21"/>
  </p:sldLayoutIdLst>
  <p:hf hdr="0" ftr="0" dt="0"/>
  <p:txStyles>
    <p:title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Slide Number Placeholder 6"/>
          <p:cNvSpPr txBox="1">
            <a:spLocks/>
          </p:cNvSpPr>
          <p:nvPr userDrawn="1"/>
        </p:nvSpPr>
        <p:spPr>
          <a:xfrm>
            <a:off x="8149379" y="6543215"/>
            <a:ext cx="762000" cy="228600"/>
          </a:xfrm>
          <a:prstGeom prst="rect">
            <a:avLst/>
          </a:prstGeom>
        </p:spPr>
        <p:txBody>
          <a:bodyPr vert="horz" wrap="square" lIns="68580" tIns="34290" rIns="68580" bIns="34290" numCol="1" anchor="ctr" anchorCtr="0" compatLnSpc="1">
            <a:prstTxWarp prst="textNoShape">
              <a:avLst/>
            </a:prstTxWarp>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75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41" name="Content Placeholder 8"/>
          <p:cNvSpPr txBox="1">
            <a:spLocks/>
          </p:cNvSpPr>
          <p:nvPr userDrawn="1"/>
        </p:nvSpPr>
        <p:spPr>
          <a:xfrm>
            <a:off x="306388" y="1698958"/>
            <a:ext cx="8463062" cy="4438496"/>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endParaRPr lang="en-US" sz="975"/>
          </a:p>
        </p:txBody>
      </p:sp>
      <p:sp>
        <p:nvSpPr>
          <p:cNvPr id="2" name="TextBox 1"/>
          <p:cNvSpPr txBox="1"/>
          <p:nvPr userDrawn="1"/>
        </p:nvSpPr>
        <p:spPr>
          <a:xfrm>
            <a:off x="3265716" y="6543215"/>
            <a:ext cx="2612572" cy="184666"/>
          </a:xfrm>
          <a:prstGeom prst="rect">
            <a:avLst/>
          </a:prstGeom>
          <a:noFill/>
        </p:spPr>
        <p:txBody>
          <a:bodyPr wrap="square" rtlCol="0">
            <a:spAutoFit/>
          </a:bodyPr>
          <a:lstStyle/>
          <a:p>
            <a:pPr marL="0" marR="0" indent="0" algn="ctr" defTabSz="685800" rtl="0" eaLnBrk="1" fontAlgn="base" latinLnBrk="0" hangingPunct="1">
              <a:lnSpc>
                <a:spcPct val="100000"/>
              </a:lnSpc>
              <a:spcBef>
                <a:spcPct val="0"/>
              </a:spcBef>
              <a:spcAft>
                <a:spcPct val="0"/>
              </a:spcAft>
              <a:buClrTx/>
              <a:buSzTx/>
              <a:buFontTx/>
              <a:buNone/>
              <a:tabLst/>
              <a:defRPr/>
            </a:pPr>
            <a:r>
              <a:rPr lang="en-US" sz="600"/>
              <a:t>DRAFT &amp; CONFIDENTIAL</a:t>
            </a:r>
          </a:p>
        </p:txBody>
      </p:sp>
      <p:pic>
        <p:nvPicPr>
          <p:cNvPr id="10" name="Picture 2" descr="Image result for eec logo">
            <a:extLst>
              <a:ext uri="{FF2B5EF4-FFF2-40B4-BE49-F238E27FC236}">
                <a16:creationId xmlns:a16="http://schemas.microsoft.com/office/drawing/2014/main" id="{D9072A2F-1AB6-4F67-8B5C-42FEC3A3A262}"/>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6399" t="661" r="13602" b="-1"/>
          <a:stretch/>
        </p:blipFill>
        <p:spPr bwMode="auto">
          <a:xfrm>
            <a:off x="7887247" y="95710"/>
            <a:ext cx="740183" cy="6893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FB6E6F3-B26C-4EA8-80F8-E43F978D817B}"/>
              </a:ext>
            </a:extLst>
          </p:cNvPr>
          <p:cNvSpPr txBox="1"/>
          <p:nvPr userDrawn="1"/>
        </p:nvSpPr>
        <p:spPr>
          <a:xfrm>
            <a:off x="3810000" y="0"/>
            <a:ext cx="1524000" cy="415498"/>
          </a:xfrm>
          <a:prstGeom prst="rect">
            <a:avLst/>
          </a:prstGeom>
          <a:noFill/>
        </p:spPr>
        <p:txBody>
          <a:bodyPr wrap="square" rtlCol="0">
            <a:spAutoFit/>
          </a:bodyPr>
          <a:lstStyle/>
          <a:p>
            <a:pPr algn="l"/>
            <a:r>
              <a:rPr lang="en-US" sz="2100" b="0">
                <a:solidFill>
                  <a:schemeClr val="bg1">
                    <a:lumMod val="95000"/>
                  </a:schemeClr>
                </a:solidFill>
                <a:latin typeface="Arial Black" panose="020B0A04020102020204" pitchFamily="34" charset="0"/>
              </a:rPr>
              <a:t>DRAFT</a:t>
            </a:r>
            <a:endParaRPr lang="en-US" sz="1500" b="0">
              <a:solidFill>
                <a:schemeClr val="bg1">
                  <a:lumMod val="95000"/>
                </a:schemeClr>
              </a:solidFill>
              <a:latin typeface="Arial Black" panose="020B0A04020102020204" pitchFamily="34" charset="0"/>
            </a:endParaRPr>
          </a:p>
        </p:txBody>
      </p:sp>
      <p:sp>
        <p:nvSpPr>
          <p:cNvPr id="16" name="Rectangle 6">
            <a:extLst>
              <a:ext uri="{FF2B5EF4-FFF2-40B4-BE49-F238E27FC236}">
                <a16:creationId xmlns:a16="http://schemas.microsoft.com/office/drawing/2014/main" id="{B4C39A74-3A0F-4B55-9EBC-A8EC16D0E1B9}"/>
              </a:ext>
            </a:extLst>
          </p:cNvPr>
          <p:cNvSpPr>
            <a:spLocks noGrp="1" noChangeArrowheads="1"/>
          </p:cNvSpPr>
          <p:nvPr>
            <p:ph type="title"/>
          </p:nvPr>
        </p:nvSpPr>
        <p:spPr bwMode="auto">
          <a:xfrm>
            <a:off x="448411" y="337158"/>
            <a:ext cx="7438835"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Main Header</a:t>
            </a:r>
          </a:p>
        </p:txBody>
      </p:sp>
      <p:cxnSp>
        <p:nvCxnSpPr>
          <p:cNvPr id="18" name="Straight Connector 17">
            <a:extLst>
              <a:ext uri="{FF2B5EF4-FFF2-40B4-BE49-F238E27FC236}">
                <a16:creationId xmlns:a16="http://schemas.microsoft.com/office/drawing/2014/main" id="{7BA71FB0-9CEF-424F-90D6-538F7CF89FBB}"/>
              </a:ext>
            </a:extLst>
          </p:cNvPr>
          <p:cNvCxnSpPr/>
          <p:nvPr userDrawn="1"/>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391893"/>
      </p:ext>
    </p:extLst>
  </p:cSld>
  <p:clrMap bg1="lt1" tx1="dk1" bg2="lt2" tx2="dk2" accent1="accent1" accent2="accent2" accent3="accent3" accent4="accent4" accent5="accent5" accent6="accent6" hlink="hlink" folHlink="folHlink"/>
  <p:sldLayoutIdLst>
    <p:sldLayoutId id="2147483673" r:id="rId1"/>
    <p:sldLayoutId id="2147483695" r:id="rId2"/>
    <p:sldLayoutId id="2147483717" r:id="rId3"/>
    <p:sldLayoutId id="2147483718" r:id="rId4"/>
    <p:sldLayoutId id="2147483719" r:id="rId5"/>
    <p:sldLayoutId id="2147483723" r:id="rId6"/>
  </p:sldLayoutIdLst>
  <p:hf hdr="0" ftr="0"/>
  <p:txStyles>
    <p:titleStyle>
      <a:lvl1pPr algn="l" rtl="0" eaLnBrk="1" fontAlgn="base" hangingPunct="1">
        <a:lnSpc>
          <a:spcPct val="90000"/>
        </a:lnSpc>
        <a:spcBef>
          <a:spcPct val="0"/>
        </a:spcBef>
        <a:spcAft>
          <a:spcPct val="0"/>
        </a:spcAft>
        <a:defRPr sz="1800" b="1">
          <a:solidFill>
            <a:srgbClr val="00269E"/>
          </a:solidFill>
          <a:latin typeface="+mj-lt"/>
          <a:ea typeface="+mj-ea"/>
          <a:cs typeface="Arial" panose="020B0604020202020204" pitchFamily="34" charset="0"/>
        </a:defRPr>
      </a:lvl1pPr>
      <a:lvl2pPr algn="l" rtl="0" eaLnBrk="1" fontAlgn="base" hangingPunct="1">
        <a:spcBef>
          <a:spcPct val="0"/>
        </a:spcBef>
        <a:spcAft>
          <a:spcPct val="0"/>
        </a:spcAft>
        <a:defRPr sz="1800" b="1">
          <a:solidFill>
            <a:srgbClr val="0033CC"/>
          </a:solidFill>
          <a:latin typeface="Verdana" pitchFamily="34" charset="0"/>
          <a:cs typeface="Arial" charset="0"/>
        </a:defRPr>
      </a:lvl2pPr>
      <a:lvl3pPr algn="l" rtl="0" eaLnBrk="1" fontAlgn="base" hangingPunct="1">
        <a:spcBef>
          <a:spcPct val="0"/>
        </a:spcBef>
        <a:spcAft>
          <a:spcPct val="0"/>
        </a:spcAft>
        <a:defRPr sz="1800" b="1">
          <a:solidFill>
            <a:srgbClr val="0033CC"/>
          </a:solidFill>
          <a:latin typeface="Verdana" pitchFamily="34" charset="0"/>
          <a:cs typeface="Arial" charset="0"/>
        </a:defRPr>
      </a:lvl3pPr>
      <a:lvl4pPr algn="l" rtl="0" eaLnBrk="1" fontAlgn="base" hangingPunct="1">
        <a:spcBef>
          <a:spcPct val="0"/>
        </a:spcBef>
        <a:spcAft>
          <a:spcPct val="0"/>
        </a:spcAft>
        <a:defRPr sz="1800" b="1">
          <a:solidFill>
            <a:srgbClr val="0033CC"/>
          </a:solidFill>
          <a:latin typeface="Verdana" pitchFamily="34" charset="0"/>
          <a:cs typeface="Arial" charset="0"/>
        </a:defRPr>
      </a:lvl4pPr>
      <a:lvl5pPr algn="l" rtl="0" eaLnBrk="1" fontAlgn="base" hangingPunct="1">
        <a:spcBef>
          <a:spcPct val="0"/>
        </a:spcBef>
        <a:spcAft>
          <a:spcPct val="0"/>
        </a:spcAft>
        <a:defRPr sz="1800" b="1">
          <a:solidFill>
            <a:srgbClr val="0033CC"/>
          </a:solidFill>
          <a:latin typeface="Verdana" pitchFamily="34" charset="0"/>
          <a:cs typeface="Arial" charset="0"/>
        </a:defRPr>
      </a:lvl5pPr>
      <a:lvl6pPr marL="342900" algn="l" rtl="0" eaLnBrk="1" fontAlgn="base" hangingPunct="1">
        <a:spcBef>
          <a:spcPct val="0"/>
        </a:spcBef>
        <a:spcAft>
          <a:spcPct val="0"/>
        </a:spcAft>
        <a:defRPr sz="1800" b="1">
          <a:solidFill>
            <a:srgbClr val="0033CC"/>
          </a:solidFill>
          <a:latin typeface="Verdana" pitchFamily="34" charset="0"/>
          <a:cs typeface="Arial" charset="0"/>
        </a:defRPr>
      </a:lvl6pPr>
      <a:lvl7pPr marL="685800" algn="l" rtl="0" eaLnBrk="1" fontAlgn="base" hangingPunct="1">
        <a:spcBef>
          <a:spcPct val="0"/>
        </a:spcBef>
        <a:spcAft>
          <a:spcPct val="0"/>
        </a:spcAft>
        <a:defRPr sz="1800" b="1">
          <a:solidFill>
            <a:srgbClr val="0033CC"/>
          </a:solidFill>
          <a:latin typeface="Verdana" pitchFamily="34" charset="0"/>
          <a:cs typeface="Arial" charset="0"/>
        </a:defRPr>
      </a:lvl7pPr>
      <a:lvl8pPr marL="1028700" algn="l" rtl="0" eaLnBrk="1" fontAlgn="base" hangingPunct="1">
        <a:spcBef>
          <a:spcPct val="0"/>
        </a:spcBef>
        <a:spcAft>
          <a:spcPct val="0"/>
        </a:spcAft>
        <a:defRPr sz="1800" b="1">
          <a:solidFill>
            <a:srgbClr val="0033CC"/>
          </a:solidFill>
          <a:latin typeface="Verdana" pitchFamily="34" charset="0"/>
          <a:cs typeface="Arial" charset="0"/>
        </a:defRPr>
      </a:lvl8pPr>
      <a:lvl9pPr marL="1371600" algn="l" rtl="0" eaLnBrk="1" fontAlgn="base" hangingPunct="1">
        <a:spcBef>
          <a:spcPct val="0"/>
        </a:spcBef>
        <a:spcAft>
          <a:spcPct val="0"/>
        </a:spcAft>
        <a:defRPr sz="1800" b="1">
          <a:solidFill>
            <a:srgbClr val="0033CC"/>
          </a:solidFill>
          <a:latin typeface="Verdana" pitchFamily="34" charset="0"/>
          <a:cs typeface="Arial" charset="0"/>
        </a:defRPr>
      </a:lvl9pPr>
    </p:titleStyle>
    <p:bodyStyle>
      <a:lvl1pPr marL="171450" indent="-171450" algn="l" rtl="0" eaLnBrk="1" fontAlgn="base" hangingPunct="1">
        <a:spcBef>
          <a:spcPct val="100000"/>
        </a:spcBef>
        <a:spcAft>
          <a:spcPct val="0"/>
        </a:spcAft>
        <a:buClr>
          <a:srgbClr val="0033CC"/>
        </a:buClr>
        <a:buChar char="•"/>
        <a:defRPr sz="1800" b="1">
          <a:solidFill>
            <a:schemeClr val="tx1"/>
          </a:solidFill>
          <a:latin typeface="Calibri" panose="020F0502020204030204" pitchFamily="34" charset="0"/>
          <a:ea typeface="+mn-ea"/>
          <a:cs typeface="+mn-cs"/>
        </a:defRPr>
      </a:lvl1pPr>
      <a:lvl2pPr marL="432197" indent="-175022" algn="l" rtl="0" eaLnBrk="1" fontAlgn="base" hangingPunct="1">
        <a:spcBef>
          <a:spcPct val="20000"/>
        </a:spcBef>
        <a:spcAft>
          <a:spcPct val="0"/>
        </a:spcAft>
        <a:buClr>
          <a:srgbClr val="0033CC"/>
        </a:buClr>
        <a:buFont typeface="Arial" charset="0"/>
        <a:buChar char="–"/>
        <a:defRPr sz="1500">
          <a:solidFill>
            <a:schemeClr val="tx1"/>
          </a:solidFill>
          <a:latin typeface="Calibri" panose="020F0502020204030204" pitchFamily="34" charset="0"/>
          <a:cs typeface="+mn-cs"/>
        </a:defRPr>
      </a:lvl2pPr>
      <a:lvl3pPr marL="68580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3pPr>
      <a:lvl4pPr marL="946547" indent="-175022"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4pPr>
      <a:lvl5pPr marL="120015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5pPr>
      <a:lvl6pPr marL="1543050" indent="-167879" algn="l" rtl="0" eaLnBrk="1" fontAlgn="base" hangingPunct="1">
        <a:spcBef>
          <a:spcPct val="20000"/>
        </a:spcBef>
        <a:spcAft>
          <a:spcPct val="0"/>
        </a:spcAft>
        <a:buClr>
          <a:srgbClr val="0033CC"/>
        </a:buClr>
        <a:buChar char="»"/>
        <a:defRPr sz="1500">
          <a:solidFill>
            <a:schemeClr val="tx1"/>
          </a:solidFill>
          <a:latin typeface="+mn-lt"/>
          <a:cs typeface="+mn-cs"/>
        </a:defRPr>
      </a:lvl6pPr>
      <a:lvl7pPr marL="1885950" indent="-167879" algn="l" rtl="0" eaLnBrk="1" fontAlgn="base" hangingPunct="1">
        <a:spcBef>
          <a:spcPct val="20000"/>
        </a:spcBef>
        <a:spcAft>
          <a:spcPct val="0"/>
        </a:spcAft>
        <a:buClr>
          <a:srgbClr val="0033CC"/>
        </a:buClr>
        <a:buChar char="»"/>
        <a:defRPr sz="1500">
          <a:solidFill>
            <a:schemeClr val="tx1"/>
          </a:solidFill>
          <a:latin typeface="+mn-lt"/>
          <a:cs typeface="+mn-cs"/>
        </a:defRPr>
      </a:lvl7pPr>
      <a:lvl8pPr marL="2228850" indent="-167879" algn="l" rtl="0" eaLnBrk="1" fontAlgn="base" hangingPunct="1">
        <a:spcBef>
          <a:spcPct val="20000"/>
        </a:spcBef>
        <a:spcAft>
          <a:spcPct val="0"/>
        </a:spcAft>
        <a:buClr>
          <a:srgbClr val="0033CC"/>
        </a:buClr>
        <a:buChar char="»"/>
        <a:defRPr sz="1500">
          <a:solidFill>
            <a:schemeClr val="tx1"/>
          </a:solidFill>
          <a:latin typeface="+mn-lt"/>
          <a:cs typeface="+mn-cs"/>
        </a:defRPr>
      </a:lvl8pPr>
      <a:lvl9pPr marL="2571750" indent="-167879" algn="l" rtl="0" eaLnBrk="1" fontAlgn="base" hangingPunct="1">
        <a:spcBef>
          <a:spcPct val="20000"/>
        </a:spcBef>
        <a:spcAft>
          <a:spcPct val="0"/>
        </a:spcAft>
        <a:buClr>
          <a:srgbClr val="0033CC"/>
        </a:buClr>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6631686" y="6355080"/>
            <a:ext cx="2057400" cy="365760"/>
          </a:xfrm>
          <a:prstGeom prst="rect">
            <a:avLst/>
          </a:prstGeom>
        </p:spPr>
        <p:txBody>
          <a:bodyPr wrap="square" lIns="91440" tIns="45720" rIns="91440" bIns="45720" anchor="ctr" anchorCtr="0">
            <a:noAutofit/>
          </a:bodyPr>
          <a:lstStyle>
            <a:lvl1pPr algn="r">
              <a:defRPr sz="675" b="0" i="0">
                <a:solidFill>
                  <a:schemeClr val="bg1"/>
                </a:solidFill>
                <a:latin typeface="Avenir Book" panose="02000503020000020003" pitchFamily="2" charset="0"/>
                <a:cs typeface="Arial" panose="020B0604020202020204" pitchFamily="34" charset="0"/>
              </a:defRPr>
            </a:lvl1pPr>
          </a:lstStyle>
          <a:p>
            <a:fld id="{B6F15528-21DE-4FAA-801E-634DDDAF4B2B}" type="slidenum">
              <a:rPr lang="en-US" smtClean="0"/>
              <a:pPr/>
              <a:t>‹#›</a:t>
            </a:fld>
            <a:endParaRPr lang="en-US"/>
          </a:p>
        </p:txBody>
      </p:sp>
      <p:sp>
        <p:nvSpPr>
          <p:cNvPr id="9" name="Title Placeholder 8">
            <a:extLst>
              <a:ext uri="{FF2B5EF4-FFF2-40B4-BE49-F238E27FC236}">
                <a16:creationId xmlns:a16="http://schemas.microsoft.com/office/drawing/2014/main" id="{4D199AEC-8346-BC4A-91D4-825FED35DFA7}"/>
              </a:ext>
            </a:extLst>
          </p:cNvPr>
          <p:cNvSpPr>
            <a:spLocks noGrp="1"/>
          </p:cNvSpPr>
          <p:nvPr>
            <p:ph type="title"/>
          </p:nvPr>
        </p:nvSpPr>
        <p:spPr>
          <a:xfrm>
            <a:off x="459486" y="704088"/>
            <a:ext cx="8229600" cy="740664"/>
          </a:xfrm>
          <a:prstGeom prst="rect">
            <a:avLst/>
          </a:prstGeom>
        </p:spPr>
        <p:txBody>
          <a:bodyPr vert="horz" lIns="91440" tIns="45720" rIns="91440" bIns="45720" rtlCol="0" anchor="ctr">
            <a:noAutofit/>
          </a:bodyPr>
          <a:lstStyle/>
          <a:p>
            <a:r>
              <a:rPr lang="en-US"/>
              <a:t>Click to edit master title style</a:t>
            </a:r>
          </a:p>
        </p:txBody>
      </p:sp>
      <p:sp>
        <p:nvSpPr>
          <p:cNvPr id="2" name="Footer Placeholder 1">
            <a:extLst>
              <a:ext uri="{FF2B5EF4-FFF2-40B4-BE49-F238E27FC236}">
                <a16:creationId xmlns:a16="http://schemas.microsoft.com/office/drawing/2014/main" id="{06301FCB-6B33-8745-8486-AC0C2754656A}"/>
              </a:ext>
            </a:extLst>
          </p:cNvPr>
          <p:cNvSpPr>
            <a:spLocks noGrp="1"/>
          </p:cNvSpPr>
          <p:nvPr>
            <p:ph type="ftr" sz="quarter" idx="3"/>
          </p:nvPr>
        </p:nvSpPr>
        <p:spPr>
          <a:xfrm>
            <a:off x="459486" y="301752"/>
            <a:ext cx="8229600" cy="356616"/>
          </a:xfrm>
          <a:prstGeom prst="rect">
            <a:avLst/>
          </a:prstGeom>
        </p:spPr>
        <p:txBody>
          <a:bodyPr vert="horz" lIns="91440" tIns="45720" rIns="91440" bIns="45720" rtlCol="0" anchor="ctr"/>
          <a:lstStyle>
            <a:lvl1pPr algn="l">
              <a:defRPr sz="675" b="0" i="0" cap="all" spc="225" baseline="0">
                <a:solidFill>
                  <a:schemeClr val="bg1"/>
                </a:solidFill>
                <a:latin typeface="Avenir Book" panose="02000503020000020003" pitchFamily="2" charset="0"/>
                <a:cs typeface="Arial" panose="020B0604020202020204" pitchFamily="34" charset="0"/>
              </a:defRPr>
            </a:lvl1pPr>
          </a:lstStyle>
          <a:p>
            <a:r>
              <a:rPr lang="en-US"/>
              <a:t>Early Childhood Transformation Team</a:t>
            </a:r>
          </a:p>
        </p:txBody>
      </p:sp>
      <p:sp>
        <p:nvSpPr>
          <p:cNvPr id="4" name="Text Placeholder 3">
            <a:extLst>
              <a:ext uri="{FF2B5EF4-FFF2-40B4-BE49-F238E27FC236}">
                <a16:creationId xmlns:a16="http://schemas.microsoft.com/office/drawing/2014/main" id="{E1CED3A1-DFA4-FE44-9D73-8BEDEEA28CC1}"/>
              </a:ext>
            </a:extLst>
          </p:cNvPr>
          <p:cNvSpPr>
            <a:spLocks noGrp="1"/>
          </p:cNvSpPr>
          <p:nvPr>
            <p:ph type="body" idx="1"/>
          </p:nvPr>
        </p:nvSpPr>
        <p:spPr>
          <a:xfrm>
            <a:off x="459486" y="1655064"/>
            <a:ext cx="8229600" cy="4526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4" r:id="rId3"/>
    <p:sldLayoutId id="2147483687" r:id="rId4"/>
    <p:sldLayoutId id="2147483689" r:id="rId5"/>
    <p:sldLayoutId id="2147483691" r:id="rId6"/>
    <p:sldLayoutId id="2147483692" r:id="rId7"/>
    <p:sldLayoutId id="2147483685" r:id="rId8"/>
    <p:sldLayoutId id="2147483708" r:id="rId9"/>
    <p:sldLayoutId id="2147483709" r:id="rId10"/>
    <p:sldLayoutId id="2147483710" r:id="rId11"/>
  </p:sldLayoutIdLst>
  <p:hf hdr="0" dt="0"/>
  <p:txStyles>
    <p:titleStyle>
      <a:lvl1pPr marL="0" marR="0" indent="0" defTabSz="685800" eaLnBrk="1" fontAlgn="auto" latinLnBrk="0" hangingPunct="1">
        <a:lnSpc>
          <a:spcPct val="90000"/>
        </a:lnSpc>
        <a:spcBef>
          <a:spcPts val="0"/>
        </a:spcBef>
        <a:spcAft>
          <a:spcPts val="0"/>
        </a:spcAft>
        <a:buClrTx/>
        <a:buSzTx/>
        <a:buFontTx/>
        <a:buNone/>
        <a:tabLst/>
        <a:defRPr sz="3000" b="1" i="0" u="none" cap="none" spc="75" baseline="0">
          <a:solidFill>
            <a:schemeClr val="tx1"/>
          </a:solidFill>
          <a:latin typeface="Avenir Heavy" panose="02000503020000020003" pitchFamily="2" charset="0"/>
          <a:ea typeface="+mj-ea"/>
          <a:cs typeface="Arial" panose="020B0604020202020204" pitchFamily="34" charset="0"/>
        </a:defRPr>
      </a:lvl1pPr>
    </p:titleStyle>
    <p:bodyStyle>
      <a:lvl1pPr marL="259556" indent="-259556" eaLnBrk="1" hangingPunct="1">
        <a:lnSpc>
          <a:spcPct val="130000"/>
        </a:lnSpc>
        <a:spcBef>
          <a:spcPts val="300"/>
        </a:spcBef>
        <a:spcAft>
          <a:spcPts val="450"/>
        </a:spcAft>
        <a:buClr>
          <a:schemeClr val="bg2"/>
        </a:buClr>
        <a:buFont typeface="System Font Regular"/>
        <a:buChar char="+"/>
        <a:tabLst/>
        <a:defRPr b="0" i="0">
          <a:solidFill>
            <a:schemeClr val="bg1"/>
          </a:solidFill>
          <a:latin typeface="Avenir Book" panose="02000503020000020003" pitchFamily="2" charset="0"/>
          <a:ea typeface="+mn-ea"/>
          <a:cs typeface="Arial" panose="020B0604020202020204" pitchFamily="34" charset="0"/>
        </a:defRPr>
      </a:lvl1pPr>
      <a:lvl2pPr marL="557213" indent="-214313" eaLnBrk="1" hangingPunct="1">
        <a:lnSpc>
          <a:spcPct val="130000"/>
        </a:lnSpc>
        <a:spcBef>
          <a:spcPts val="150"/>
        </a:spcBef>
        <a:spcAft>
          <a:spcPts val="300"/>
        </a:spcAft>
        <a:buClr>
          <a:schemeClr val="bg2"/>
        </a:buClr>
        <a:buFont typeface="System Font Regular"/>
        <a:buChar char="–"/>
        <a:defRPr sz="1200" b="0" i="0">
          <a:solidFill>
            <a:schemeClr val="bg1"/>
          </a:solidFill>
          <a:latin typeface="Avenir Book" panose="02000503020000020003" pitchFamily="2" charset="0"/>
          <a:ea typeface="+mn-ea"/>
          <a:cs typeface="Arial" panose="020B0604020202020204" pitchFamily="34" charset="0"/>
        </a:defRPr>
      </a:lvl2pPr>
      <a:lvl3pPr marL="900113" indent="-214313" eaLnBrk="1" hangingPunct="1">
        <a:lnSpc>
          <a:spcPct val="130000"/>
        </a:lnSpc>
        <a:spcBef>
          <a:spcPts val="0"/>
        </a:spcBef>
        <a:spcAft>
          <a:spcPts val="150"/>
        </a:spcAft>
        <a:buClr>
          <a:schemeClr val="bg2"/>
        </a:buClr>
        <a:buFont typeface="Arial" panose="020B0604020202020204" pitchFamily="34" charset="0"/>
        <a:buChar char="•"/>
        <a:defRPr sz="1050" b="0" i="0">
          <a:solidFill>
            <a:schemeClr val="bg1"/>
          </a:solidFill>
          <a:latin typeface="Avenir Book" panose="02000503020000020003" pitchFamily="2" charset="0"/>
          <a:ea typeface="+mn-ea"/>
          <a:cs typeface="Arial" panose="020B0604020202020204" pitchFamily="34" charset="0"/>
        </a:defRPr>
      </a:lvl3pPr>
      <a:lvl4pPr marL="1243013" indent="-214313" eaLnBrk="1" hangingPunct="1">
        <a:lnSpc>
          <a:spcPct val="130000"/>
        </a:lnSpc>
        <a:spcBef>
          <a:spcPts val="0"/>
        </a:spcBef>
        <a:spcAft>
          <a:spcPts val="150"/>
        </a:spcAft>
        <a:buClr>
          <a:schemeClr val="bg2"/>
        </a:buClr>
        <a:buFont typeface="Arial" panose="020B0604020202020204" pitchFamily="34" charset="0"/>
        <a:buChar char="•"/>
        <a:defRPr sz="1050" b="0" i="0">
          <a:solidFill>
            <a:schemeClr val="bg1"/>
          </a:solidFill>
          <a:latin typeface="Avenir Book" panose="02000503020000020003" pitchFamily="2" charset="0"/>
          <a:ea typeface="+mn-ea"/>
          <a:cs typeface="Arial" panose="020B0604020202020204" pitchFamily="34" charset="0"/>
        </a:defRPr>
      </a:lvl4pPr>
      <a:lvl5pPr marL="1585913" indent="-214313" eaLnBrk="1" hangingPunct="1">
        <a:lnSpc>
          <a:spcPct val="130000"/>
        </a:lnSpc>
        <a:spcBef>
          <a:spcPts val="0"/>
        </a:spcBef>
        <a:spcAft>
          <a:spcPts val="150"/>
        </a:spcAft>
        <a:buClr>
          <a:schemeClr val="bg2"/>
        </a:buClr>
        <a:buFont typeface="Arial" panose="020B0604020202020204" pitchFamily="34" charset="0"/>
        <a:buChar char="•"/>
        <a:defRPr sz="1050" b="0" i="0">
          <a:solidFill>
            <a:schemeClr val="bg1"/>
          </a:solidFill>
          <a:latin typeface="Avenir Book" panose="02000503020000020003" pitchFamily="2" charset="0"/>
          <a:ea typeface="+mn-ea"/>
          <a:cs typeface="Arial" panose="020B0604020202020204" pitchFamily="34"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9/8/2022</a:t>
            </a:fld>
            <a:endParaRPr lang="en-US"/>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128396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7.xml"/><Relationship Id="rId5" Type="http://schemas.openxmlformats.org/officeDocument/2006/relationships/image" Target="../media/image48.sv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ctrTitle"/>
          </p:nvPr>
        </p:nvSpPr>
        <p:spPr>
          <a:xfrm>
            <a:off x="2274970" y="1814170"/>
            <a:ext cx="6846744" cy="1843430"/>
          </a:xfrm>
          <a:prstGeom prst="rect">
            <a:avLst/>
          </a:prstGeom>
        </p:spPr>
        <p:txBody>
          <a:bodyPr anchor="ctr"/>
          <a:lstStyle/>
          <a:p>
            <a:pPr>
              <a:lnSpc>
                <a:spcPct val="100000"/>
              </a:lnSpc>
              <a:spcAft>
                <a:spcPts val="600"/>
              </a:spcAft>
            </a:pPr>
            <a:r>
              <a:rPr lang="en-US">
                <a:solidFill>
                  <a:srgbClr val="00269E"/>
                </a:solidFill>
                <a:latin typeface="Arial" pitchFamily="34" charset="0"/>
                <a:cs typeface="Arial" pitchFamily="34" charset="0"/>
              </a:rPr>
              <a:t>Commonwealth of Massachusetts</a:t>
            </a:r>
            <a:br>
              <a:rPr lang="en-US">
                <a:solidFill>
                  <a:srgbClr val="00269E"/>
                </a:solidFill>
                <a:latin typeface="Arial" pitchFamily="34" charset="0"/>
                <a:cs typeface="Arial" pitchFamily="34" charset="0"/>
              </a:rPr>
            </a:br>
            <a:r>
              <a:rPr lang="en-US">
                <a:solidFill>
                  <a:srgbClr val="00269E"/>
                </a:solidFill>
                <a:latin typeface="Arial" pitchFamily="34" charset="0"/>
                <a:cs typeface="Arial" pitchFamily="34" charset="0"/>
              </a:rPr>
              <a:t>Department of Early Education and Care</a:t>
            </a:r>
            <a:br>
              <a:rPr lang="en-US" sz="2800">
                <a:solidFill>
                  <a:srgbClr val="00269E"/>
                </a:solidFill>
                <a:latin typeface="Arial" pitchFamily="34" charset="0"/>
                <a:cs typeface="Arial" pitchFamily="34" charset="0"/>
              </a:rPr>
            </a:br>
            <a:br>
              <a:rPr lang="en-US" sz="1600">
                <a:solidFill>
                  <a:srgbClr val="00269E"/>
                </a:solidFill>
                <a:latin typeface="Arial" pitchFamily="34" charset="0"/>
                <a:cs typeface="Arial" pitchFamily="34" charset="0"/>
              </a:rPr>
            </a:br>
            <a:endParaRPr lang="en-US" sz="2400">
              <a:solidFill>
                <a:srgbClr val="00269E"/>
              </a:solidFill>
              <a:latin typeface="Arial" pitchFamily="34" charset="0"/>
              <a:cs typeface="Arial" pitchFamily="34" charset="0"/>
            </a:endParaRPr>
          </a:p>
        </p:txBody>
      </p:sp>
      <p:sp>
        <p:nvSpPr>
          <p:cNvPr id="2" name="TextBox 1"/>
          <p:cNvSpPr txBox="1"/>
          <p:nvPr/>
        </p:nvSpPr>
        <p:spPr>
          <a:xfrm>
            <a:off x="2716104" y="3902354"/>
            <a:ext cx="5569587" cy="738664"/>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69E"/>
                </a:solidFill>
                <a:effectLst/>
                <a:uLnTx/>
                <a:uFillTx/>
                <a:latin typeface="Arial"/>
                <a:ea typeface="+mn-ea"/>
                <a:cs typeface="Arial"/>
              </a:rPr>
              <a:t>EEC Advisory Council</a:t>
            </a:r>
          </a:p>
          <a:p>
            <a:pPr marL="0" marR="0" lvl="0" indent="0" algn="r" defTabSz="914400" rtl="0" eaLnBrk="1" fontAlgn="auto" latinLnBrk="0" hangingPunct="1">
              <a:lnSpc>
                <a:spcPct val="100000"/>
              </a:lnSpc>
              <a:spcBef>
                <a:spcPts val="0"/>
              </a:spcBef>
              <a:spcAft>
                <a:spcPts val="1200"/>
              </a:spcAft>
              <a:buClrTx/>
              <a:buSzTx/>
              <a:buFontTx/>
              <a:buNone/>
              <a:tabLst/>
              <a:defRPr/>
            </a:pPr>
            <a:r>
              <a:rPr lang="en-US" sz="1400" i="1">
                <a:solidFill>
                  <a:srgbClr val="000000">
                    <a:lumMod val="50000"/>
                    <a:lumOff val="50000"/>
                  </a:srgbClr>
                </a:solidFill>
                <a:latin typeface="Arial"/>
                <a:cs typeface="Arial"/>
              </a:rPr>
              <a:t>September 8</a:t>
            </a:r>
            <a:r>
              <a:rPr kumimoji="0" lang="en-US" sz="1400" b="0" i="1" u="none" strike="noStrike" kern="1200" cap="none" spc="0" normalizeH="0" baseline="0" noProof="0">
                <a:ln>
                  <a:noFill/>
                </a:ln>
                <a:solidFill>
                  <a:srgbClr val="000000">
                    <a:lumMod val="50000"/>
                    <a:lumOff val="50000"/>
                  </a:srgbClr>
                </a:solidFill>
                <a:effectLst/>
                <a:uLnTx/>
                <a:uFillTx/>
                <a:latin typeface="Arial"/>
                <a:ea typeface="+mn-ea"/>
                <a:cs typeface="Arial"/>
              </a:rPr>
              <a:t>, 2022</a:t>
            </a:r>
            <a:endParaRPr kumimoji="0" lang="en-US" sz="1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pic>
        <p:nvPicPr>
          <p:cNvPr id="1026" name="Picture 2" descr="Image result for ma eec logo">
            <a:extLst>
              <a:ext uri="{FF2B5EF4-FFF2-40B4-BE49-F238E27FC236}">
                <a16:creationId xmlns:a16="http://schemas.microsoft.com/office/drawing/2014/main" id="{35D8A83C-70FF-4B31-90EB-3AFE3CD0C7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0943" y="5413933"/>
            <a:ext cx="2714748" cy="73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41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4996D7-0EBA-3B2E-8769-74DE89C6A512}"/>
              </a:ext>
            </a:extLst>
          </p:cNvPr>
          <p:cNvSpPr>
            <a:spLocks noGrp="1"/>
          </p:cNvSpPr>
          <p:nvPr>
            <p:ph type="title"/>
          </p:nvPr>
        </p:nvSpPr>
        <p:spPr/>
        <p:txBody>
          <a:bodyPr>
            <a:normAutofit/>
          </a:bodyPr>
          <a:lstStyle/>
          <a:p>
            <a:r>
              <a:rPr lang="en-US"/>
              <a:t>GSA Rates, MRS findings, and Cost Estimates</a:t>
            </a:r>
          </a:p>
        </p:txBody>
      </p:sp>
      <p:sp>
        <p:nvSpPr>
          <p:cNvPr id="5" name="TextBox 4">
            <a:extLst>
              <a:ext uri="{FF2B5EF4-FFF2-40B4-BE49-F238E27FC236}">
                <a16:creationId xmlns:a16="http://schemas.microsoft.com/office/drawing/2014/main" id="{9160B3FD-DFEE-4FA6-9DC3-E00076F902DD}"/>
              </a:ext>
            </a:extLst>
          </p:cNvPr>
          <p:cNvSpPr txBox="1"/>
          <p:nvPr/>
        </p:nvSpPr>
        <p:spPr>
          <a:xfrm>
            <a:off x="616961" y="5016338"/>
            <a:ext cx="7910080" cy="879472"/>
          </a:xfrm>
          <a:prstGeom prst="rect">
            <a:avLst/>
          </a:prstGeom>
          <a:noFill/>
        </p:spPr>
        <p:txBody>
          <a:bodyPr wrap="square">
            <a:spAutoFit/>
          </a:bodyPr>
          <a:lstStyle/>
          <a:p>
            <a:pPr marL="259556" indent="-259556">
              <a:lnSpc>
                <a:spcPct val="130000"/>
              </a:lnSpc>
              <a:spcBef>
                <a:spcPts val="300"/>
              </a:spcBef>
              <a:spcAft>
                <a:spcPts val="450"/>
              </a:spcAft>
              <a:buClr>
                <a:schemeClr val="bg2"/>
              </a:buClr>
              <a:buFont typeface="System Font Regular"/>
              <a:buChar char="+"/>
            </a:pPr>
            <a:r>
              <a:rPr lang="en-US" sz="1350">
                <a:solidFill>
                  <a:schemeClr val="bg1"/>
                </a:solidFill>
                <a:latin typeface="Avenir Book" panose="02000503020000020003" pitchFamily="2" charset="0"/>
                <a:cs typeface="Arial" panose="020B0604020202020204" pitchFamily="34" charset="0"/>
              </a:rPr>
              <a:t>In all regions of the Commonwealth, for every age group and program type, the existing subsidy rates are below the 75th percentile market-rate, and many are also below the 50</a:t>
            </a:r>
            <a:r>
              <a:rPr lang="en-US" sz="1350" baseline="30000">
                <a:solidFill>
                  <a:schemeClr val="bg1"/>
                </a:solidFill>
                <a:latin typeface="Avenir Book" panose="02000503020000020003" pitchFamily="2" charset="0"/>
                <a:cs typeface="Arial" panose="020B0604020202020204" pitchFamily="34" charset="0"/>
              </a:rPr>
              <a:t>th</a:t>
            </a:r>
            <a:r>
              <a:rPr lang="en-US" sz="1350">
                <a:solidFill>
                  <a:schemeClr val="bg1"/>
                </a:solidFill>
                <a:latin typeface="Avenir Book" panose="02000503020000020003" pitchFamily="2" charset="0"/>
                <a:cs typeface="Arial" panose="020B0604020202020204" pitchFamily="34" charset="0"/>
              </a:rPr>
              <a:t> percentile. This is consistent with the findings of the 2018 MRS. </a:t>
            </a:r>
          </a:p>
        </p:txBody>
      </p:sp>
      <p:graphicFrame>
        <p:nvGraphicFramePr>
          <p:cNvPr id="6" name="Table 5">
            <a:extLst>
              <a:ext uri="{FF2B5EF4-FFF2-40B4-BE49-F238E27FC236}">
                <a16:creationId xmlns:a16="http://schemas.microsoft.com/office/drawing/2014/main" id="{C00B7F65-770E-49C1-A6B1-19D13642EFC7}"/>
              </a:ext>
            </a:extLst>
          </p:cNvPr>
          <p:cNvGraphicFramePr>
            <a:graphicFrameLocks noGrp="1"/>
          </p:cNvGraphicFramePr>
          <p:nvPr>
            <p:extLst>
              <p:ext uri="{D42A27DB-BD31-4B8C-83A1-F6EECF244321}">
                <p14:modId xmlns:p14="http://schemas.microsoft.com/office/powerpoint/2010/main" val="2592714973"/>
              </p:ext>
            </p:extLst>
          </p:nvPr>
        </p:nvGraphicFramePr>
        <p:xfrm>
          <a:off x="172133" y="2007394"/>
          <a:ext cx="8799734" cy="2973241"/>
        </p:xfrm>
        <a:graphic>
          <a:graphicData uri="http://schemas.openxmlformats.org/drawingml/2006/table">
            <a:tbl>
              <a:tblPr firstRow="1" firstCol="1" bandRow="1">
                <a:tableStyleId>{FABFCF23-3B69-468F-B69F-88F6DE6A72F2}</a:tableStyleId>
              </a:tblPr>
              <a:tblGrid>
                <a:gridCol w="1058330">
                  <a:extLst>
                    <a:ext uri="{9D8B030D-6E8A-4147-A177-3AD203B41FA5}">
                      <a16:colId xmlns:a16="http://schemas.microsoft.com/office/drawing/2014/main" val="2843824443"/>
                    </a:ext>
                  </a:extLst>
                </a:gridCol>
                <a:gridCol w="645117">
                  <a:extLst>
                    <a:ext uri="{9D8B030D-6E8A-4147-A177-3AD203B41FA5}">
                      <a16:colId xmlns:a16="http://schemas.microsoft.com/office/drawing/2014/main" val="2404215058"/>
                    </a:ext>
                  </a:extLst>
                </a:gridCol>
                <a:gridCol w="645117">
                  <a:extLst>
                    <a:ext uri="{9D8B030D-6E8A-4147-A177-3AD203B41FA5}">
                      <a16:colId xmlns:a16="http://schemas.microsoft.com/office/drawing/2014/main" val="3741649891"/>
                    </a:ext>
                  </a:extLst>
                </a:gridCol>
                <a:gridCol w="645117">
                  <a:extLst>
                    <a:ext uri="{9D8B030D-6E8A-4147-A177-3AD203B41FA5}">
                      <a16:colId xmlns:a16="http://schemas.microsoft.com/office/drawing/2014/main" val="2841694741"/>
                    </a:ext>
                  </a:extLst>
                </a:gridCol>
                <a:gridCol w="645117">
                  <a:extLst>
                    <a:ext uri="{9D8B030D-6E8A-4147-A177-3AD203B41FA5}">
                      <a16:colId xmlns:a16="http://schemas.microsoft.com/office/drawing/2014/main" val="1145818755"/>
                    </a:ext>
                  </a:extLst>
                </a:gridCol>
                <a:gridCol w="645117">
                  <a:extLst>
                    <a:ext uri="{9D8B030D-6E8A-4147-A177-3AD203B41FA5}">
                      <a16:colId xmlns:a16="http://schemas.microsoft.com/office/drawing/2014/main" val="715332426"/>
                    </a:ext>
                  </a:extLst>
                </a:gridCol>
                <a:gridCol w="645117">
                  <a:extLst>
                    <a:ext uri="{9D8B030D-6E8A-4147-A177-3AD203B41FA5}">
                      <a16:colId xmlns:a16="http://schemas.microsoft.com/office/drawing/2014/main" val="4146923396"/>
                    </a:ext>
                  </a:extLst>
                </a:gridCol>
                <a:gridCol w="645117">
                  <a:extLst>
                    <a:ext uri="{9D8B030D-6E8A-4147-A177-3AD203B41FA5}">
                      <a16:colId xmlns:a16="http://schemas.microsoft.com/office/drawing/2014/main" val="1493157328"/>
                    </a:ext>
                  </a:extLst>
                </a:gridCol>
                <a:gridCol w="645117">
                  <a:extLst>
                    <a:ext uri="{9D8B030D-6E8A-4147-A177-3AD203B41FA5}">
                      <a16:colId xmlns:a16="http://schemas.microsoft.com/office/drawing/2014/main" val="2732401517"/>
                    </a:ext>
                  </a:extLst>
                </a:gridCol>
                <a:gridCol w="645117">
                  <a:extLst>
                    <a:ext uri="{9D8B030D-6E8A-4147-A177-3AD203B41FA5}">
                      <a16:colId xmlns:a16="http://schemas.microsoft.com/office/drawing/2014/main" val="596144783"/>
                    </a:ext>
                  </a:extLst>
                </a:gridCol>
                <a:gridCol w="645117">
                  <a:extLst>
                    <a:ext uri="{9D8B030D-6E8A-4147-A177-3AD203B41FA5}">
                      <a16:colId xmlns:a16="http://schemas.microsoft.com/office/drawing/2014/main" val="1445080339"/>
                    </a:ext>
                  </a:extLst>
                </a:gridCol>
                <a:gridCol w="645117">
                  <a:extLst>
                    <a:ext uri="{9D8B030D-6E8A-4147-A177-3AD203B41FA5}">
                      <a16:colId xmlns:a16="http://schemas.microsoft.com/office/drawing/2014/main" val="3851936606"/>
                    </a:ext>
                  </a:extLst>
                </a:gridCol>
                <a:gridCol w="645117">
                  <a:extLst>
                    <a:ext uri="{9D8B030D-6E8A-4147-A177-3AD203B41FA5}">
                      <a16:colId xmlns:a16="http://schemas.microsoft.com/office/drawing/2014/main" val="516098289"/>
                    </a:ext>
                  </a:extLst>
                </a:gridCol>
              </a:tblGrid>
              <a:tr h="182738">
                <a:tc rowSpan="2">
                  <a:txBody>
                    <a:bodyPr/>
                    <a:lstStyle/>
                    <a:p>
                      <a:pPr marL="0" marR="0" algn="ctr" eaLnBrk="1" fontAlgn="auto" hangingPunct="1">
                        <a:lnSpc>
                          <a:spcPct val="107000"/>
                        </a:lnSpc>
                        <a:spcBef>
                          <a:spcPts val="0"/>
                        </a:spcBef>
                        <a:spcAft>
                          <a:spcPts val="0"/>
                        </a:spcAft>
                      </a:pPr>
                      <a:r>
                        <a:rPr lang="en-US" sz="1100" b="1" i="0" u="none" strike="noStrike">
                          <a:solidFill>
                            <a:srgbClr val="000000"/>
                          </a:solidFill>
                          <a:effectLst/>
                          <a:latin typeface="Nunito" pitchFamily="2" charset="0"/>
                          <a:ea typeface="+mn-ea"/>
                          <a:cs typeface="+mn-cs"/>
                        </a:rPr>
                        <a:t>Region</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10000"/>
                        <a:lumOff val="90000"/>
                      </a:schemeClr>
                    </a:solidFill>
                  </a:tcPr>
                </a:tc>
                <a:tc gridSpan="3">
                  <a:txBody>
                    <a:bodyPr/>
                    <a:lstStyle/>
                    <a:p>
                      <a:pPr marL="0" marR="0" algn="ctr">
                        <a:lnSpc>
                          <a:spcPct val="107000"/>
                        </a:lnSpc>
                        <a:spcBef>
                          <a:spcPts val="0"/>
                        </a:spcBef>
                        <a:spcAft>
                          <a:spcPts val="0"/>
                        </a:spcAft>
                      </a:pPr>
                      <a:r>
                        <a:rPr lang="en-US" sz="1100" u="none">
                          <a:solidFill>
                            <a:schemeClr val="bg1"/>
                          </a:solidFill>
                          <a:effectLst/>
                          <a:latin typeface="Nunito" pitchFamily="2" charset="0"/>
                        </a:rPr>
                        <a:t>Infant</a:t>
                      </a:r>
                      <a:endParaRPr lang="en-US" sz="1100" u="none">
                        <a:solidFill>
                          <a:schemeClr val="bg1"/>
                        </a:solidFill>
                        <a:effectLst/>
                        <a:latin typeface="Nunito" pitchFamily="2" charset="0"/>
                        <a:cs typeface="Times New Roman" panose="02020603050405020304" pitchFamily="18" charset="0"/>
                      </a:endParaRP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marL="0" marR="0" algn="ctr">
                        <a:lnSpc>
                          <a:spcPct val="107000"/>
                        </a:lnSpc>
                        <a:spcBef>
                          <a:spcPts val="0"/>
                        </a:spcBef>
                        <a:spcAft>
                          <a:spcPts val="0"/>
                        </a:spcAft>
                      </a:pPr>
                      <a:r>
                        <a:rPr lang="en-US" sz="1800">
                          <a:solidFill>
                            <a:schemeClr val="bg1"/>
                          </a:solidFill>
                          <a:effectLst/>
                        </a:rPr>
                        <a:t>EEC Infant Subsidy Percentile</a:t>
                      </a: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5564" marR="65564" marT="9106" marB="9106" anchor="ctr"/>
                </a:tc>
                <a:tc hMerge="1">
                  <a:txBody>
                    <a:bodyPr/>
                    <a:lstStyle/>
                    <a:p>
                      <a:pPr marL="0" marR="0" algn="ctr">
                        <a:lnSpc>
                          <a:spcPct val="107000"/>
                        </a:lnSpc>
                        <a:spcBef>
                          <a:spcPts val="0"/>
                        </a:spcBef>
                        <a:spcAft>
                          <a:spcPts val="0"/>
                        </a:spcAft>
                      </a:pPr>
                      <a:r>
                        <a:rPr lang="en-US" sz="1800">
                          <a:solidFill>
                            <a:schemeClr val="bg1"/>
                          </a:solidFill>
                          <a:effectLst/>
                        </a:rPr>
                        <a:t>Infant </a:t>
                      </a:r>
                    </a:p>
                    <a:p>
                      <a:pPr marL="0" marR="0" algn="ctr">
                        <a:lnSpc>
                          <a:spcPct val="107000"/>
                        </a:lnSpc>
                        <a:spcBef>
                          <a:spcPts val="0"/>
                        </a:spcBef>
                        <a:spcAft>
                          <a:spcPts val="0"/>
                        </a:spcAft>
                      </a:pPr>
                      <a:r>
                        <a:rPr lang="en-US" sz="1800">
                          <a:solidFill>
                            <a:schemeClr val="bg1"/>
                          </a:solidFill>
                          <a:effectLst/>
                        </a:rPr>
                        <a:t>25</a:t>
                      </a:r>
                      <a:r>
                        <a:rPr lang="en-US" sz="1800" baseline="30000">
                          <a:solidFill>
                            <a:schemeClr val="bg1"/>
                          </a:solidFill>
                          <a:effectLst/>
                        </a:rPr>
                        <a:t>th</a:t>
                      </a:r>
                      <a:r>
                        <a:rPr lang="en-US" sz="1800">
                          <a:solidFill>
                            <a:schemeClr val="bg1"/>
                          </a:solidFill>
                          <a:effectLst/>
                        </a:rPr>
                        <a:t> Percentile</a:t>
                      </a: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gridSpan="3">
                  <a:txBody>
                    <a:bodyPr/>
                    <a:lstStyle/>
                    <a:p>
                      <a:pPr marL="0" marR="0" algn="ctr">
                        <a:lnSpc>
                          <a:spcPct val="107000"/>
                        </a:lnSpc>
                        <a:spcBef>
                          <a:spcPts val="0"/>
                        </a:spcBef>
                        <a:spcAft>
                          <a:spcPts val="0"/>
                        </a:spcAft>
                      </a:pPr>
                      <a:r>
                        <a:rPr lang="en-US" sz="1100" u="none">
                          <a:solidFill>
                            <a:schemeClr val="bg1"/>
                          </a:solidFill>
                          <a:effectLst/>
                          <a:latin typeface="Nunito" pitchFamily="2" charset="0"/>
                        </a:rPr>
                        <a:t>Toddler</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marL="0" marR="0" algn="ctr">
                        <a:lnSpc>
                          <a:spcPct val="107000"/>
                        </a:lnSpc>
                        <a:spcBef>
                          <a:spcPts val="0"/>
                        </a:spcBef>
                        <a:spcAft>
                          <a:spcPts val="0"/>
                        </a:spcAft>
                      </a:pPr>
                      <a:r>
                        <a:rPr lang="en-US" sz="1800">
                          <a:solidFill>
                            <a:schemeClr val="bg1"/>
                          </a:solidFill>
                          <a:effectLst/>
                        </a:rPr>
                        <a:t>Infant </a:t>
                      </a:r>
                    </a:p>
                    <a:p>
                      <a:pPr marL="0" marR="0" algn="ctr">
                        <a:lnSpc>
                          <a:spcPct val="107000"/>
                        </a:lnSpc>
                        <a:spcBef>
                          <a:spcPts val="0"/>
                        </a:spcBef>
                        <a:spcAft>
                          <a:spcPts val="0"/>
                        </a:spcAft>
                      </a:pPr>
                      <a:r>
                        <a:rPr lang="en-US" sz="1800">
                          <a:solidFill>
                            <a:schemeClr val="bg1"/>
                          </a:solidFill>
                          <a:effectLst/>
                        </a:rPr>
                        <a:t>75</a:t>
                      </a:r>
                      <a:r>
                        <a:rPr lang="en-US" sz="1800" baseline="30000">
                          <a:solidFill>
                            <a:schemeClr val="bg1"/>
                          </a:solidFill>
                          <a:effectLst/>
                        </a:rPr>
                        <a:t>th</a:t>
                      </a:r>
                      <a:r>
                        <a:rPr lang="en-US" sz="1800">
                          <a:solidFill>
                            <a:schemeClr val="bg1"/>
                          </a:solidFill>
                          <a:effectLst/>
                        </a:rPr>
                        <a:t> Percentile</a:t>
                      </a: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pPr marL="0" marR="0" algn="ctr">
                        <a:lnSpc>
                          <a:spcPct val="107000"/>
                        </a:lnSpc>
                        <a:spcBef>
                          <a:spcPts val="0"/>
                        </a:spcBef>
                        <a:spcAft>
                          <a:spcPts val="0"/>
                        </a:spcAft>
                      </a:pPr>
                      <a:r>
                        <a:rPr lang="en-US" sz="1800">
                          <a:solidFill>
                            <a:schemeClr val="bg1"/>
                          </a:solidFill>
                          <a:effectLst/>
                        </a:rPr>
                        <a:t>Current Toddler EEC Subsidy</a:t>
                      </a:r>
                      <a:endParaRPr lang="en-US" sz="1800">
                        <a:solidFill>
                          <a:schemeClr val="bg1"/>
                        </a:solidFill>
                        <a:effectLst/>
                        <a:latin typeface="Nunito" pitchFamily="2" charset="0"/>
                      </a:endParaRPr>
                    </a:p>
                  </a:txBody>
                  <a:tcPr marL="63914" marR="63914" marT="8877" marB="8877" anchor="ctr"/>
                </a:tc>
                <a:tc gridSpan="3">
                  <a:txBody>
                    <a:bodyPr/>
                    <a:lstStyle/>
                    <a:p>
                      <a:pPr marL="0" marR="0" algn="ctr">
                        <a:lnSpc>
                          <a:spcPct val="107000"/>
                        </a:lnSpc>
                        <a:spcBef>
                          <a:spcPts val="0"/>
                        </a:spcBef>
                        <a:spcAft>
                          <a:spcPts val="0"/>
                        </a:spcAft>
                      </a:pPr>
                      <a:r>
                        <a:rPr lang="en-US" sz="1100" u="none">
                          <a:solidFill>
                            <a:schemeClr val="bg1"/>
                          </a:solidFill>
                          <a:effectLst/>
                          <a:latin typeface="Nunito" pitchFamily="2" charset="0"/>
                        </a:rPr>
                        <a:t>Preschool</a:t>
                      </a:r>
                      <a:endParaRPr lang="en-US" sz="1100" u="none">
                        <a:solidFill>
                          <a:schemeClr val="bg1"/>
                        </a:solidFill>
                        <a:effectLst/>
                        <a:latin typeface="Nunito" pitchFamily="2"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marL="0" marR="0" algn="ctr">
                        <a:lnSpc>
                          <a:spcPct val="107000"/>
                        </a:lnSpc>
                        <a:spcBef>
                          <a:spcPts val="0"/>
                        </a:spcBef>
                        <a:spcAft>
                          <a:spcPts val="0"/>
                        </a:spcAft>
                      </a:pPr>
                      <a:r>
                        <a:rPr lang="en-US" sz="1800">
                          <a:solidFill>
                            <a:schemeClr val="bg1"/>
                          </a:solidFill>
                          <a:effectLst/>
                        </a:rPr>
                        <a:t>Toddler</a:t>
                      </a:r>
                    </a:p>
                    <a:p>
                      <a:pPr marL="0" marR="0" algn="ctr">
                        <a:lnSpc>
                          <a:spcPct val="107000"/>
                        </a:lnSpc>
                        <a:spcBef>
                          <a:spcPts val="0"/>
                        </a:spcBef>
                        <a:spcAft>
                          <a:spcPts val="0"/>
                        </a:spcAft>
                      </a:pPr>
                      <a:r>
                        <a:rPr lang="en-US" sz="1800">
                          <a:solidFill>
                            <a:schemeClr val="bg1"/>
                          </a:solidFill>
                          <a:effectLst/>
                        </a:rPr>
                        <a:t>25</a:t>
                      </a:r>
                      <a:r>
                        <a:rPr lang="en-US" sz="1800" baseline="30000">
                          <a:solidFill>
                            <a:schemeClr val="bg1"/>
                          </a:solidFill>
                          <a:effectLst/>
                        </a:rPr>
                        <a:t>th</a:t>
                      </a:r>
                      <a:r>
                        <a:rPr lang="en-US" sz="1800">
                          <a:solidFill>
                            <a:schemeClr val="bg1"/>
                          </a:solidFill>
                          <a:effectLst/>
                        </a:rPr>
                        <a:t> Percentile</a:t>
                      </a: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pPr marL="0" marR="0" algn="ctr">
                        <a:lnSpc>
                          <a:spcPct val="107000"/>
                        </a:lnSpc>
                        <a:spcBef>
                          <a:spcPts val="0"/>
                        </a:spcBef>
                        <a:spcAft>
                          <a:spcPts val="0"/>
                        </a:spcAft>
                      </a:pPr>
                      <a:r>
                        <a:rPr lang="en-US" sz="1800">
                          <a:solidFill>
                            <a:schemeClr val="bg1"/>
                          </a:solidFill>
                          <a:effectLst/>
                        </a:rPr>
                        <a:t>Toddler</a:t>
                      </a:r>
                    </a:p>
                    <a:p>
                      <a:pPr marL="0" marR="0" algn="ctr">
                        <a:lnSpc>
                          <a:spcPct val="107000"/>
                        </a:lnSpc>
                        <a:spcBef>
                          <a:spcPts val="0"/>
                        </a:spcBef>
                        <a:spcAft>
                          <a:spcPts val="0"/>
                        </a:spcAft>
                      </a:pPr>
                      <a:r>
                        <a:rPr lang="en-US" sz="1800">
                          <a:solidFill>
                            <a:schemeClr val="bg1"/>
                          </a:solidFill>
                          <a:effectLst/>
                        </a:rPr>
                        <a:t>50</a:t>
                      </a:r>
                      <a:r>
                        <a:rPr lang="en-US" sz="1800" baseline="30000">
                          <a:solidFill>
                            <a:schemeClr val="bg1"/>
                          </a:solidFill>
                          <a:effectLst/>
                        </a:rPr>
                        <a:t>th</a:t>
                      </a:r>
                      <a:r>
                        <a:rPr lang="en-US" sz="1800">
                          <a:solidFill>
                            <a:schemeClr val="bg1"/>
                          </a:solidFill>
                          <a:effectLst/>
                        </a:rPr>
                        <a:t> Percentile</a:t>
                      </a: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gridSpan="3">
                  <a:txBody>
                    <a:bodyPr/>
                    <a:lstStyle/>
                    <a:p>
                      <a:pPr marL="0" marR="0" algn="ctr">
                        <a:lnSpc>
                          <a:spcPct val="107000"/>
                        </a:lnSpc>
                        <a:spcBef>
                          <a:spcPts val="0"/>
                        </a:spcBef>
                        <a:spcAft>
                          <a:spcPts val="0"/>
                        </a:spcAft>
                      </a:pPr>
                      <a:r>
                        <a:rPr lang="en-US" sz="1100" u="none">
                          <a:solidFill>
                            <a:schemeClr val="bg1"/>
                          </a:solidFill>
                          <a:effectLst/>
                          <a:latin typeface="Nunito" pitchFamily="2" charset="0"/>
                        </a:rPr>
                        <a:t>School Age</a:t>
                      </a:r>
                      <a:endParaRPr lang="en-US" sz="1100" u="none">
                        <a:solidFill>
                          <a:schemeClr val="bg1"/>
                        </a:solidFill>
                        <a:effectLst/>
                        <a:latin typeface="Nunito" pitchFamily="2" charset="0"/>
                        <a:ea typeface="Calibri" panose="020F0502020204030204" pitchFamily="34" charset="0"/>
                        <a:cs typeface="Times New Roman" panose="02020603050405020304" pitchFamily="18" charset="0"/>
                      </a:endParaRP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2372913849"/>
                  </a:ext>
                </a:extLst>
              </a:tr>
              <a:tr h="487204">
                <a:tc v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5564" marR="65564" marT="9106" marB="9106" anchor="ctr">
                    <a:solidFill>
                      <a:schemeClr val="accent5"/>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Current</a:t>
                      </a:r>
                    </a:p>
                    <a:p>
                      <a:pPr marL="0" algn="ctr" eaLnBrk="1" fontAlgn="auto" hangingPunct="1"/>
                      <a:r>
                        <a:rPr lang="en-US" sz="1100" b="0" i="0" u="none" strike="noStrike">
                          <a:solidFill>
                            <a:srgbClr val="000000"/>
                          </a:solidFill>
                          <a:effectLst/>
                          <a:latin typeface="Nunito" pitchFamily="2" charset="0"/>
                          <a:ea typeface="+mn-ea"/>
                          <a:cs typeface="+mn-cs"/>
                        </a:rPr>
                        <a:t> Rate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75th Percentile MRS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Narrow Cost Estimate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Current Rate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75th Percentile MRS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Narrow Cost Estimate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Current Rate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75th Percentile MRS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Narrow Cost Estimate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Current Rate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75th Percentile MRS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eaLnBrk="1" fontAlgn="auto" hangingPunct="1"/>
                      <a:r>
                        <a:rPr lang="en-US" sz="1100" b="0" i="0" u="none" strike="noStrike">
                          <a:solidFill>
                            <a:srgbClr val="000000"/>
                          </a:solidFill>
                          <a:effectLst/>
                          <a:latin typeface="Nunito" pitchFamily="2" charset="0"/>
                          <a:ea typeface="+mn-ea"/>
                          <a:cs typeface="+mn-cs"/>
                        </a:rPr>
                        <a:t>Narrow Cost Estimate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61766131"/>
                  </a:ext>
                </a:extLst>
              </a:tr>
              <a:tr h="378737">
                <a:tc>
                  <a:txBody>
                    <a:bodyPr/>
                    <a:lstStyle/>
                    <a:p>
                      <a:pPr marL="0" marR="0" algn="ctr" eaLnBrk="1" fontAlgn="auto" hangingPunct="1">
                        <a:lnSpc>
                          <a:spcPct val="107000"/>
                        </a:lnSpc>
                        <a:spcBef>
                          <a:spcPts val="0"/>
                        </a:spcBef>
                        <a:spcAft>
                          <a:spcPts val="0"/>
                        </a:spcAft>
                      </a:pPr>
                      <a:r>
                        <a:rPr lang="en-US" sz="1100" b="1" i="0" u="none" strike="noStrike">
                          <a:solidFill>
                            <a:srgbClr val="000000"/>
                          </a:solidFill>
                          <a:effectLst/>
                          <a:latin typeface="Nunito" pitchFamily="2" charset="0"/>
                          <a:ea typeface="+mn-ea"/>
                          <a:cs typeface="+mn-cs"/>
                        </a:rPr>
                        <a:t>Region 1- Western</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$65.71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$74.00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$127.62</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$60.26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$65.00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$100.20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$45.82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$54.00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$56.64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$42.13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$45.00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$42.70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500050"/>
                  </a:ext>
                </a:extLst>
              </a:tr>
              <a:tr h="378737">
                <a:tc>
                  <a:txBody>
                    <a:bodyPr/>
                    <a:lstStyle/>
                    <a:p>
                      <a:pPr marL="0" marR="0" algn="ctr" eaLnBrk="1" fontAlgn="auto" hangingPunct="1">
                        <a:lnSpc>
                          <a:spcPct val="107000"/>
                        </a:lnSpc>
                        <a:spcBef>
                          <a:spcPts val="0"/>
                        </a:spcBef>
                        <a:spcAft>
                          <a:spcPts val="0"/>
                        </a:spcAft>
                      </a:pPr>
                      <a:r>
                        <a:rPr lang="en-US" sz="1100" b="1" i="0" u="none" strike="noStrike">
                          <a:solidFill>
                            <a:srgbClr val="000000"/>
                          </a:solidFill>
                          <a:effectLst/>
                          <a:latin typeface="Nunito" pitchFamily="2" charset="0"/>
                          <a:ea typeface="+mn-ea"/>
                          <a:cs typeface="+mn-cs"/>
                        </a:rPr>
                        <a:t>Region 2- Central</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$67.51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$85.13</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$127.62</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$61.65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$79.34</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$100.20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$48.81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$64.00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$56.64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$42.14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$51.00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$42.70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34741406"/>
                  </a:ext>
                </a:extLst>
              </a:tr>
              <a:tr h="378737">
                <a:tc>
                  <a:txBody>
                    <a:bodyPr/>
                    <a:lstStyle/>
                    <a:p>
                      <a:pPr marL="0" marR="0" algn="ctr" eaLnBrk="1" fontAlgn="auto" hangingPunct="1">
                        <a:lnSpc>
                          <a:spcPct val="107000"/>
                        </a:lnSpc>
                        <a:spcBef>
                          <a:spcPts val="0"/>
                        </a:spcBef>
                        <a:spcAft>
                          <a:spcPts val="0"/>
                        </a:spcAft>
                      </a:pPr>
                      <a:r>
                        <a:rPr lang="en-US" sz="1100" b="1" i="0" u="none" strike="noStrike">
                          <a:solidFill>
                            <a:srgbClr val="000000"/>
                          </a:solidFill>
                          <a:effectLst/>
                          <a:latin typeface="Nunito" pitchFamily="2" charset="0"/>
                          <a:ea typeface="+mn-ea"/>
                          <a:cs typeface="+mn-cs"/>
                        </a:rPr>
                        <a:t>Region 3- Northeast</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$79.40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$104.00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$129.58</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$69.05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$97.00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$101.70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$49.91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$73.90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$57.43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$43.57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$49.00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$43.24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61804934"/>
                  </a:ext>
                </a:extLst>
              </a:tr>
              <a:tr h="378737">
                <a:tc>
                  <a:txBody>
                    <a:bodyPr/>
                    <a:lstStyle/>
                    <a:p>
                      <a:pPr marL="0" marR="0" algn="ctr" eaLnBrk="1" fontAlgn="auto" hangingPunct="1">
                        <a:lnSpc>
                          <a:spcPct val="107000"/>
                        </a:lnSpc>
                        <a:spcBef>
                          <a:spcPts val="0"/>
                        </a:spcBef>
                        <a:spcAft>
                          <a:spcPts val="0"/>
                        </a:spcAft>
                      </a:pPr>
                      <a:r>
                        <a:rPr lang="en-US" sz="1100" b="1" i="0" u="none" strike="noStrike">
                          <a:solidFill>
                            <a:srgbClr val="000000"/>
                          </a:solidFill>
                          <a:effectLst/>
                          <a:latin typeface="Nunito" pitchFamily="2" charset="0"/>
                          <a:ea typeface="+mn-ea"/>
                          <a:cs typeface="+mn-cs"/>
                        </a:rPr>
                        <a:t>Region 4- Metro</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$90.41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$129.56</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$132.12</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$82.08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$117.00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$103.65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$63.22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$99.45</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$58.44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$44.79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$59.00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$43.94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11074964"/>
                  </a:ext>
                </a:extLst>
              </a:tr>
              <a:tr h="378737">
                <a:tc>
                  <a:txBody>
                    <a:bodyPr/>
                    <a:lstStyle/>
                    <a:p>
                      <a:pPr marL="0" marR="0" algn="ctr" eaLnBrk="1" fontAlgn="auto" hangingPunct="1">
                        <a:lnSpc>
                          <a:spcPct val="107000"/>
                        </a:lnSpc>
                        <a:spcBef>
                          <a:spcPts val="0"/>
                        </a:spcBef>
                        <a:spcAft>
                          <a:spcPts val="0"/>
                        </a:spcAft>
                      </a:pPr>
                      <a:r>
                        <a:rPr lang="en-US" sz="1100" b="1" i="0" u="none" strike="noStrike">
                          <a:solidFill>
                            <a:srgbClr val="000000"/>
                          </a:solidFill>
                          <a:effectLst/>
                          <a:latin typeface="Nunito" pitchFamily="2" charset="0"/>
                          <a:ea typeface="+mn-ea"/>
                          <a:cs typeface="+mn-cs"/>
                        </a:rPr>
                        <a:t>Region 5- Southeast</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$65.71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$84.20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$128.60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$61.65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$77.50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auto" latinLnBrk="0"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$100.95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$47.03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$62.50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$57.03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eaLnBrk="1" fontAlgn="auto" hangingPunct="1"/>
                      <a:r>
                        <a:rPr lang="en-US" sz="1100" b="0" i="0" u="none" strike="noStrike">
                          <a:solidFill>
                            <a:schemeClr val="bg1"/>
                          </a:solidFill>
                          <a:effectLst/>
                          <a:latin typeface="Nunito" pitchFamily="2" charset="0"/>
                          <a:ea typeface="+mn-ea"/>
                          <a:cs typeface="+mn-cs"/>
                        </a:rPr>
                        <a:t>$42.14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eaLnBrk="1" fontAlgn="auto" hangingPunct="1">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$48.00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auto" latinLnBrk="0" hangingPunct="1"/>
                      <a:r>
                        <a:rPr lang="en-US" sz="1100" b="0" i="0" u="none" strike="noStrike">
                          <a:solidFill>
                            <a:schemeClr val="bg1"/>
                          </a:solidFill>
                          <a:effectLst/>
                          <a:latin typeface="Nunito" pitchFamily="2" charset="0"/>
                          <a:ea typeface="+mn-ea"/>
                          <a:cs typeface="+mn-cs"/>
                        </a:rPr>
                        <a:t>$42.97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63816180"/>
                  </a:ext>
                </a:extLst>
              </a:tr>
              <a:tr h="378737">
                <a:tc>
                  <a:txBody>
                    <a:bodyPr/>
                    <a:lstStyle/>
                    <a:p>
                      <a:pPr marL="0" marR="0" algn="ctr">
                        <a:lnSpc>
                          <a:spcPct val="107000"/>
                        </a:lnSpc>
                        <a:spcBef>
                          <a:spcPts val="0"/>
                        </a:spcBef>
                        <a:spcAft>
                          <a:spcPts val="0"/>
                        </a:spcAft>
                      </a:pPr>
                      <a:r>
                        <a:rPr lang="en-US" sz="1100" b="1" u="none">
                          <a:solidFill>
                            <a:schemeClr val="bg1"/>
                          </a:solidFill>
                          <a:effectLst/>
                          <a:latin typeface="Nunito" pitchFamily="2" charset="0"/>
                        </a:rPr>
                        <a:t>Region 6- Metro Boston</a:t>
                      </a:r>
                      <a:endParaRPr lang="en-US" sz="1100" b="1" u="none">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chemeClr val="bg1"/>
                          </a:solidFill>
                          <a:effectLst/>
                          <a:latin typeface="Nunito" pitchFamily="2" charset="0"/>
                        </a:rPr>
                        <a:t>$85.68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100" u="none">
                          <a:solidFill>
                            <a:schemeClr val="bg1"/>
                          </a:solidFill>
                          <a:effectLst/>
                          <a:latin typeface="Nunito" pitchFamily="2" charset="0"/>
                          <a:ea typeface="Calibri" panose="020F0502020204030204" pitchFamily="34" charset="0"/>
                          <a:cs typeface="Times New Roman" panose="02020603050405020304" pitchFamily="18" charset="0"/>
                        </a:rPr>
                        <a:t>$146.42</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fontAlgn="b" latinLnBrk="0" hangingPunct="1">
                        <a:lnSpc>
                          <a:spcPct val="107000"/>
                        </a:lnSpc>
                        <a:spcBef>
                          <a:spcPts val="0"/>
                        </a:spcBef>
                        <a:spcAft>
                          <a:spcPts val="0"/>
                        </a:spcAft>
                      </a:pPr>
                      <a:r>
                        <a:rPr lang="en-US" sz="1100" u="none" kern="1200">
                          <a:solidFill>
                            <a:schemeClr val="bg1"/>
                          </a:solidFill>
                          <a:effectLst/>
                          <a:latin typeface="Nunito" pitchFamily="2" charset="0"/>
                          <a:cs typeface="Times New Roman" panose="02020603050405020304" pitchFamily="18" charset="0"/>
                        </a:rPr>
                        <a:t>$132.02</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$79.86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100" u="none">
                          <a:solidFill>
                            <a:schemeClr val="bg1"/>
                          </a:solidFill>
                          <a:effectLst/>
                          <a:latin typeface="Nunito" pitchFamily="2" charset="0"/>
                          <a:ea typeface="Calibri" panose="020F0502020204030204" pitchFamily="34" charset="0"/>
                          <a:cs typeface="Times New Roman" panose="02020603050405020304" pitchFamily="18" charset="0"/>
                        </a:rPr>
                        <a:t>$135.33</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b" latinLnBrk="0" hangingPunct="1">
                        <a:lnSpc>
                          <a:spcPct val="107000"/>
                        </a:lnSpc>
                        <a:spcBef>
                          <a:spcPts val="0"/>
                        </a:spcBef>
                        <a:spcAft>
                          <a:spcPts val="0"/>
                        </a:spcAft>
                      </a:pPr>
                      <a:r>
                        <a:rPr lang="en-US" sz="1100" u="none" kern="1200">
                          <a:solidFill>
                            <a:schemeClr val="bg1"/>
                          </a:solidFill>
                          <a:effectLst/>
                          <a:latin typeface="Nunito" pitchFamily="2" charset="0"/>
                          <a:cs typeface="Times New Roman" panose="02020603050405020304" pitchFamily="18" charset="0"/>
                        </a:rPr>
                        <a:t>$103.58</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$50.37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100" u="none">
                          <a:solidFill>
                            <a:schemeClr val="bg1"/>
                          </a:solidFill>
                          <a:effectLst/>
                          <a:latin typeface="Nunito" pitchFamily="2" charset="0"/>
                          <a:ea typeface="Calibri" panose="020F0502020204030204" pitchFamily="34" charset="0"/>
                          <a:cs typeface="Times New Roman" panose="02020603050405020304" pitchFamily="18" charset="0"/>
                        </a:rPr>
                        <a:t>$88.00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sz="1100" b="0" i="0" u="none" strike="noStrike" kern="1200">
                          <a:solidFill>
                            <a:schemeClr val="bg1"/>
                          </a:solidFill>
                          <a:effectLst/>
                          <a:latin typeface="Nunito" pitchFamily="2" charset="0"/>
                          <a:ea typeface="+mn-ea"/>
                          <a:cs typeface="+mn-cs"/>
                        </a:rPr>
                        <a:t>$58.40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chemeClr val="bg1"/>
                          </a:solidFill>
                          <a:effectLst/>
                          <a:latin typeface="Nunito" pitchFamily="2" charset="0"/>
                        </a:rPr>
                        <a:t>$44.79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100" u="none">
                          <a:solidFill>
                            <a:schemeClr val="bg1"/>
                          </a:solidFill>
                          <a:effectLst/>
                          <a:latin typeface="Nunito" pitchFamily="2" charset="0"/>
                          <a:ea typeface="Calibri" panose="020F0502020204030204" pitchFamily="34" charset="0"/>
                          <a:cs typeface="Times New Roman" panose="02020603050405020304" pitchFamily="18" charset="0"/>
                        </a:rPr>
                        <a:t>$57.50</a:t>
                      </a: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en-US" sz="1100" b="0" i="0" u="none" strike="noStrike" kern="1200">
                          <a:solidFill>
                            <a:schemeClr val="bg1"/>
                          </a:solidFill>
                          <a:effectLst/>
                          <a:latin typeface="Nunito" pitchFamily="2" charset="0"/>
                          <a:ea typeface="+mn-ea"/>
                          <a:cs typeface="+mn-cs"/>
                        </a:rPr>
                        <a:t>$43.92</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10980140"/>
                  </a:ext>
                </a:extLst>
              </a:tr>
            </a:tbl>
          </a:graphicData>
        </a:graphic>
      </p:graphicFrame>
    </p:spTree>
    <p:extLst>
      <p:ext uri="{BB962C8B-B14F-4D97-AF65-F5344CB8AC3E}">
        <p14:creationId xmlns:p14="http://schemas.microsoft.com/office/powerpoint/2010/main" val="6452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4996D7-0EBA-3B2E-8769-74DE89C6A512}"/>
              </a:ext>
            </a:extLst>
          </p:cNvPr>
          <p:cNvSpPr>
            <a:spLocks noGrp="1"/>
          </p:cNvSpPr>
          <p:nvPr>
            <p:ph type="title"/>
          </p:nvPr>
        </p:nvSpPr>
        <p:spPr/>
        <p:txBody>
          <a:bodyPr>
            <a:normAutofit/>
          </a:bodyPr>
          <a:lstStyle/>
          <a:p>
            <a:r>
              <a:rPr lang="en-US"/>
              <a:t>FCC Rates, MRS findings, and Cost Estimates</a:t>
            </a:r>
          </a:p>
        </p:txBody>
      </p:sp>
      <p:sp>
        <p:nvSpPr>
          <p:cNvPr id="3" name="Rectangle 1">
            <a:extLst>
              <a:ext uri="{FF2B5EF4-FFF2-40B4-BE49-F238E27FC236}">
                <a16:creationId xmlns:a16="http://schemas.microsoft.com/office/drawing/2014/main" id="{C87832CF-6151-746B-46ED-5F0D9EBEF0F0}"/>
              </a:ext>
            </a:extLst>
          </p:cNvPr>
          <p:cNvSpPr>
            <a:spLocks noChangeArrowheads="1"/>
          </p:cNvSpPr>
          <p:nvPr/>
        </p:nvSpPr>
        <p:spPr bwMode="auto">
          <a:xfrm>
            <a:off x="1152525" y="2895043"/>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5" name="TextBox 4">
            <a:extLst>
              <a:ext uri="{FF2B5EF4-FFF2-40B4-BE49-F238E27FC236}">
                <a16:creationId xmlns:a16="http://schemas.microsoft.com/office/drawing/2014/main" id="{80C4155A-7376-4E40-B56C-FCA753A93BC9}"/>
              </a:ext>
            </a:extLst>
          </p:cNvPr>
          <p:cNvSpPr txBox="1"/>
          <p:nvPr/>
        </p:nvSpPr>
        <p:spPr>
          <a:xfrm>
            <a:off x="625555" y="5209380"/>
            <a:ext cx="7910080" cy="1252138"/>
          </a:xfrm>
          <a:prstGeom prst="rect">
            <a:avLst/>
          </a:prstGeom>
          <a:noFill/>
        </p:spPr>
        <p:txBody>
          <a:bodyPr wrap="square">
            <a:spAutoFit/>
          </a:bodyPr>
          <a:lstStyle/>
          <a:p>
            <a:pPr marL="259556" indent="-259556">
              <a:lnSpc>
                <a:spcPct val="130000"/>
              </a:lnSpc>
              <a:spcBef>
                <a:spcPts val="300"/>
              </a:spcBef>
              <a:spcAft>
                <a:spcPts val="450"/>
              </a:spcAft>
              <a:buClr>
                <a:schemeClr val="bg2"/>
              </a:buClr>
              <a:buFont typeface="System Font Regular"/>
              <a:buChar char="+"/>
            </a:pPr>
            <a:r>
              <a:rPr lang="en-US" sz="1350">
                <a:solidFill>
                  <a:schemeClr val="bg1"/>
                </a:solidFill>
                <a:latin typeface="Avenir Book" panose="02000503020000020003" pitchFamily="2" charset="0"/>
                <a:cs typeface="Arial" panose="020B0604020202020204" pitchFamily="34" charset="0"/>
              </a:rPr>
              <a:t>In all regions of the Commonwealth, for every age group and program type, the existing subsidy rates are below the 75th percentile market-rate, and many are also below the 50</a:t>
            </a:r>
            <a:r>
              <a:rPr lang="en-US" sz="1350" baseline="30000">
                <a:solidFill>
                  <a:schemeClr val="bg1"/>
                </a:solidFill>
                <a:latin typeface="Avenir Book" panose="02000503020000020003" pitchFamily="2" charset="0"/>
                <a:cs typeface="Arial" panose="020B0604020202020204" pitchFamily="34" charset="0"/>
              </a:rPr>
              <a:t>th</a:t>
            </a:r>
            <a:r>
              <a:rPr lang="en-US" sz="1350">
                <a:solidFill>
                  <a:schemeClr val="bg1"/>
                </a:solidFill>
                <a:latin typeface="Avenir Book" panose="02000503020000020003" pitchFamily="2" charset="0"/>
                <a:cs typeface="Arial" panose="020B0604020202020204" pitchFamily="34" charset="0"/>
              </a:rPr>
              <a:t> percentile. This is consistent with the findings of the 2018 MRS. </a:t>
            </a:r>
          </a:p>
          <a:p>
            <a:pPr marL="259556" indent="-259556">
              <a:lnSpc>
                <a:spcPct val="130000"/>
              </a:lnSpc>
              <a:spcBef>
                <a:spcPts val="300"/>
              </a:spcBef>
              <a:spcAft>
                <a:spcPts val="450"/>
              </a:spcAft>
              <a:buClr>
                <a:schemeClr val="bg2"/>
              </a:buClr>
              <a:buFont typeface="System Font Regular"/>
              <a:buChar char="+"/>
            </a:pPr>
            <a:endParaRPr lang="en-US" sz="1350">
              <a:solidFill>
                <a:schemeClr val="bg1"/>
              </a:solidFill>
              <a:latin typeface="Avenir Book" panose="02000503020000020003" pitchFamily="2" charset="0"/>
              <a:cs typeface="Arial" panose="020B0604020202020204" pitchFamily="34" charset="0"/>
            </a:endParaRPr>
          </a:p>
        </p:txBody>
      </p:sp>
      <p:graphicFrame>
        <p:nvGraphicFramePr>
          <p:cNvPr id="6" name="Table 5">
            <a:extLst>
              <a:ext uri="{FF2B5EF4-FFF2-40B4-BE49-F238E27FC236}">
                <a16:creationId xmlns:a16="http://schemas.microsoft.com/office/drawing/2014/main" id="{0765BF81-59EE-4390-A32E-69F778A97530}"/>
              </a:ext>
            </a:extLst>
          </p:cNvPr>
          <p:cNvGraphicFramePr>
            <a:graphicFrameLocks noGrp="1"/>
          </p:cNvGraphicFramePr>
          <p:nvPr>
            <p:extLst>
              <p:ext uri="{D42A27DB-BD31-4B8C-83A1-F6EECF244321}">
                <p14:modId xmlns:p14="http://schemas.microsoft.com/office/powerpoint/2010/main" val="1056497048"/>
              </p:ext>
            </p:extLst>
          </p:nvPr>
        </p:nvGraphicFramePr>
        <p:xfrm>
          <a:off x="313981" y="1981803"/>
          <a:ext cx="8436167" cy="3085543"/>
        </p:xfrm>
        <a:graphic>
          <a:graphicData uri="http://schemas.openxmlformats.org/drawingml/2006/table">
            <a:tbl>
              <a:tblPr firstRow="1" firstCol="1" bandRow="1">
                <a:tableStyleId>{1FECB4D8-DB02-4DC6-A0A2-4F2EBAE1DC90}</a:tableStyleId>
              </a:tblPr>
              <a:tblGrid>
                <a:gridCol w="1059599">
                  <a:extLst>
                    <a:ext uri="{9D8B030D-6E8A-4147-A177-3AD203B41FA5}">
                      <a16:colId xmlns:a16="http://schemas.microsoft.com/office/drawing/2014/main" val="2843824443"/>
                    </a:ext>
                  </a:extLst>
                </a:gridCol>
                <a:gridCol w="922071">
                  <a:extLst>
                    <a:ext uri="{9D8B030D-6E8A-4147-A177-3AD203B41FA5}">
                      <a16:colId xmlns:a16="http://schemas.microsoft.com/office/drawing/2014/main" val="3236047597"/>
                    </a:ext>
                  </a:extLst>
                </a:gridCol>
                <a:gridCol w="922071">
                  <a:extLst>
                    <a:ext uri="{9D8B030D-6E8A-4147-A177-3AD203B41FA5}">
                      <a16:colId xmlns:a16="http://schemas.microsoft.com/office/drawing/2014/main" val="3562695048"/>
                    </a:ext>
                  </a:extLst>
                </a:gridCol>
                <a:gridCol w="922071">
                  <a:extLst>
                    <a:ext uri="{9D8B030D-6E8A-4147-A177-3AD203B41FA5}">
                      <a16:colId xmlns:a16="http://schemas.microsoft.com/office/drawing/2014/main" val="3257935866"/>
                    </a:ext>
                  </a:extLst>
                </a:gridCol>
                <a:gridCol w="922071">
                  <a:extLst>
                    <a:ext uri="{9D8B030D-6E8A-4147-A177-3AD203B41FA5}">
                      <a16:colId xmlns:a16="http://schemas.microsoft.com/office/drawing/2014/main" val="2250886719"/>
                    </a:ext>
                  </a:extLst>
                </a:gridCol>
                <a:gridCol w="922071">
                  <a:extLst>
                    <a:ext uri="{9D8B030D-6E8A-4147-A177-3AD203B41FA5}">
                      <a16:colId xmlns:a16="http://schemas.microsoft.com/office/drawing/2014/main" val="1145818755"/>
                    </a:ext>
                  </a:extLst>
                </a:gridCol>
                <a:gridCol w="922071">
                  <a:extLst>
                    <a:ext uri="{9D8B030D-6E8A-4147-A177-3AD203B41FA5}">
                      <a16:colId xmlns:a16="http://schemas.microsoft.com/office/drawing/2014/main" val="1185360352"/>
                    </a:ext>
                  </a:extLst>
                </a:gridCol>
                <a:gridCol w="922071">
                  <a:extLst>
                    <a:ext uri="{9D8B030D-6E8A-4147-A177-3AD203B41FA5}">
                      <a16:colId xmlns:a16="http://schemas.microsoft.com/office/drawing/2014/main" val="877306782"/>
                    </a:ext>
                  </a:extLst>
                </a:gridCol>
                <a:gridCol w="922071">
                  <a:extLst>
                    <a:ext uri="{9D8B030D-6E8A-4147-A177-3AD203B41FA5}">
                      <a16:colId xmlns:a16="http://schemas.microsoft.com/office/drawing/2014/main" val="144351029"/>
                    </a:ext>
                  </a:extLst>
                </a:gridCol>
              </a:tblGrid>
              <a:tr h="182738">
                <a:tc rowSpan="2">
                  <a:txBody>
                    <a:bodyPr/>
                    <a:lstStyle/>
                    <a:p>
                      <a:pPr marL="0" marR="0" algn="ctr">
                        <a:lnSpc>
                          <a:spcPct val="107000"/>
                        </a:lnSpc>
                        <a:spcBef>
                          <a:spcPts val="0"/>
                        </a:spcBef>
                        <a:spcAft>
                          <a:spcPts val="0"/>
                        </a:spcAft>
                      </a:pPr>
                      <a:r>
                        <a:rPr lang="en-US" sz="1100">
                          <a:solidFill>
                            <a:schemeClr val="bg1"/>
                          </a:solidFill>
                          <a:effectLst/>
                          <a:latin typeface="Nunito" pitchFamily="2" charset="0"/>
                        </a:rPr>
                        <a:t>Region</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100">
                          <a:solidFill>
                            <a:schemeClr val="bg1"/>
                          </a:solidFill>
                          <a:effectLst/>
                          <a:latin typeface="Nunito" pitchFamily="2" charset="0"/>
                        </a:rPr>
                        <a:t>Under Age 2</a:t>
                      </a:r>
                      <a:endParaRPr lang="en-US" sz="1100">
                        <a:solidFill>
                          <a:schemeClr val="bg1"/>
                        </a:solidFill>
                        <a:effectLst/>
                        <a:latin typeface="Nunito" pitchFamily="2" charset="0"/>
                        <a:cs typeface="Times New Roman" panose="02020603050405020304" pitchFamily="18" charset="0"/>
                      </a:endParaRP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cs typeface="Times New Roman" panose="02020603050405020304" pitchFamily="18" charset="0"/>
                      </a:endParaRPr>
                    </a:p>
                  </a:txBody>
                  <a:tcPr marL="63914" marR="63914" marT="8877" marB="8877" anchor="ct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cs typeface="Times New Roman" panose="02020603050405020304" pitchFamily="18" charset="0"/>
                      </a:endParaRPr>
                    </a:p>
                  </a:txBody>
                  <a:tcPr marL="63914" marR="63914" marT="8877" marB="8877" anchor="ct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cs typeface="Times New Roman" panose="02020603050405020304" pitchFamily="18" charset="0"/>
                      </a:endParaRPr>
                    </a:p>
                  </a:txBody>
                  <a:tcPr marL="63914" marR="63914" marT="8877" marB="8877" anchor="ctr"/>
                </a:tc>
                <a:tc gridSpan="4">
                  <a:txBody>
                    <a:bodyPr/>
                    <a:lstStyle/>
                    <a:p>
                      <a:pPr marL="0" marR="0" algn="ctr">
                        <a:lnSpc>
                          <a:spcPct val="107000"/>
                        </a:lnSpc>
                        <a:spcBef>
                          <a:spcPts val="0"/>
                        </a:spcBef>
                        <a:spcAft>
                          <a:spcPts val="0"/>
                        </a:spcAft>
                      </a:pPr>
                      <a:r>
                        <a:rPr lang="en-US" sz="1100">
                          <a:solidFill>
                            <a:schemeClr val="bg1"/>
                          </a:solidFill>
                          <a:effectLst/>
                          <a:latin typeface="Nunito" pitchFamily="2" charset="0"/>
                        </a:rPr>
                        <a:t>Over Age 2</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51435" marR="51435" marT="7144" marB="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pPr marL="0" marR="0" algn="ctr">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2372913849"/>
                  </a:ext>
                </a:extLst>
              </a:tr>
              <a:tr h="647224">
                <a:tc vMerge="1">
                  <a:txBody>
                    <a:bodyPr/>
                    <a:lstStyle/>
                    <a:p>
                      <a:pPr marL="0" marR="0">
                        <a:lnSpc>
                          <a:spcPct val="107000"/>
                        </a:lnSpc>
                        <a:spcBef>
                          <a:spcPts val="0"/>
                        </a:spcBef>
                        <a:spcAft>
                          <a:spcPts val="0"/>
                        </a:spcAft>
                      </a:pPr>
                      <a:endParaRPr lang="en-US" sz="1800">
                        <a:solidFill>
                          <a:schemeClr val="bg1"/>
                        </a:solidFill>
                        <a:effectLst/>
                        <a:latin typeface="Nunito" pitchFamily="2" charset="0"/>
                        <a:ea typeface="Calibri" panose="020F0502020204030204" pitchFamily="34" charset="0"/>
                        <a:cs typeface="Times New Roman" panose="02020603050405020304" pitchFamily="18" charset="0"/>
                      </a:endParaRPr>
                    </a:p>
                  </a:txBody>
                  <a:tcPr marL="65564" marR="65564" marT="9106" marB="9106" anchor="ctr">
                    <a:solidFill>
                      <a:schemeClr val="accent3"/>
                    </a:solidFill>
                  </a:tcPr>
                </a:tc>
                <a:tc>
                  <a:txBody>
                    <a:bodyPr/>
                    <a:lstStyle/>
                    <a:p>
                      <a:pPr algn="ctr" fontAlgn="b"/>
                      <a:r>
                        <a:rPr lang="en-US" sz="1100" b="0" i="0" u="none" strike="noStrike">
                          <a:solidFill>
                            <a:schemeClr val="bg1"/>
                          </a:solidFill>
                          <a:effectLst/>
                          <a:latin typeface="Nunito" pitchFamily="2" charset="0"/>
                          <a:ea typeface="+mn-ea"/>
                          <a:cs typeface="+mn-cs"/>
                        </a:rPr>
                        <a:t>Current</a:t>
                      </a:r>
                      <a:r>
                        <a:rPr lang="en-US" sz="1100" b="0" i="0" u="none" strike="noStrike">
                          <a:solidFill>
                            <a:schemeClr val="bg1"/>
                          </a:solidFill>
                          <a:effectLst/>
                          <a:latin typeface="Nunito" pitchFamily="2" charset="0"/>
                        </a:rPr>
                        <a:t> Rate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100" b="0" i="0" u="none" strike="noStrike">
                          <a:solidFill>
                            <a:schemeClr val="bg1"/>
                          </a:solidFill>
                          <a:effectLst/>
                          <a:latin typeface="Nunito" pitchFamily="2" charset="0"/>
                        </a:rPr>
                        <a:t>75th Percentile MRS Infant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100" b="0" i="0" u="none" strike="noStrike">
                          <a:solidFill>
                            <a:schemeClr val="bg1"/>
                          </a:solidFill>
                          <a:effectLst/>
                          <a:latin typeface="Nunito" pitchFamily="2" charset="0"/>
                        </a:rPr>
                        <a:t>75th Percentile MRS Toddler</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100" b="0" i="0" u="none" strike="noStrike">
                          <a:solidFill>
                            <a:schemeClr val="bg1"/>
                          </a:solidFill>
                          <a:effectLst/>
                          <a:latin typeface="Nunito" pitchFamily="2" charset="0"/>
                        </a:rPr>
                        <a:t>Narrow Cost Estimate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100" b="0" i="0" u="none" strike="noStrike">
                          <a:solidFill>
                            <a:schemeClr val="bg1"/>
                          </a:solidFill>
                          <a:effectLst/>
                          <a:latin typeface="Nunito" pitchFamily="2" charset="0"/>
                        </a:rPr>
                        <a:t>Current Rate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100" b="0" i="0" u="none" strike="noStrike">
                          <a:solidFill>
                            <a:schemeClr val="bg1"/>
                          </a:solidFill>
                          <a:effectLst/>
                          <a:latin typeface="Nunito" pitchFamily="2" charset="0"/>
                        </a:rPr>
                        <a:t>75th Percentile MRS  Preschool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100" b="0" i="0" u="none" strike="noStrike">
                          <a:solidFill>
                            <a:schemeClr val="bg1"/>
                          </a:solidFill>
                          <a:effectLst/>
                          <a:latin typeface="Nunito" pitchFamily="2" charset="0"/>
                        </a:rPr>
                        <a:t>75th Percentile MRS School-Age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100" b="0" i="0" u="none" strike="noStrike">
                          <a:solidFill>
                            <a:schemeClr val="bg1"/>
                          </a:solidFill>
                          <a:effectLst/>
                          <a:latin typeface="Nunito" pitchFamily="2" charset="0"/>
                        </a:rPr>
                        <a:t>Narrow Cost Estimate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328763155"/>
                  </a:ext>
                </a:extLst>
              </a:tr>
              <a:tr h="353321">
                <a:tc>
                  <a:txBody>
                    <a:bodyPr/>
                    <a:lstStyle/>
                    <a:p>
                      <a:pPr marL="0" marR="0">
                        <a:lnSpc>
                          <a:spcPct val="107000"/>
                        </a:lnSpc>
                        <a:spcBef>
                          <a:spcPts val="0"/>
                        </a:spcBef>
                        <a:spcAft>
                          <a:spcPts val="0"/>
                        </a:spcAft>
                      </a:pPr>
                      <a:r>
                        <a:rPr lang="en-US" sz="1100">
                          <a:solidFill>
                            <a:schemeClr val="bg1"/>
                          </a:solidFill>
                          <a:effectLst/>
                          <a:latin typeface="Nunito" pitchFamily="2" charset="0"/>
                        </a:rPr>
                        <a:t>Region 1- Western</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bg1"/>
                          </a:solidFill>
                          <a:effectLst/>
                          <a:latin typeface="Nunito" pitchFamily="2" charset="0"/>
                        </a:rPr>
                        <a:t>$42.79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$50.00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$48.00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$69.13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$36.89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$45.00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$45.00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$46.82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500050"/>
                  </a:ext>
                </a:extLst>
              </a:tr>
              <a:tr h="353321">
                <a:tc>
                  <a:txBody>
                    <a:bodyPr/>
                    <a:lstStyle/>
                    <a:p>
                      <a:pPr marL="0" marR="0">
                        <a:lnSpc>
                          <a:spcPct val="107000"/>
                        </a:lnSpc>
                        <a:spcBef>
                          <a:spcPts val="0"/>
                        </a:spcBef>
                        <a:spcAft>
                          <a:spcPts val="0"/>
                        </a:spcAft>
                      </a:pPr>
                      <a:r>
                        <a:rPr lang="en-US" sz="1100">
                          <a:solidFill>
                            <a:schemeClr val="bg1"/>
                          </a:solidFill>
                          <a:effectLst/>
                          <a:latin typeface="Nunito" pitchFamily="2" charset="0"/>
                        </a:rPr>
                        <a:t>Region 2- Central</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bg1"/>
                          </a:solidFill>
                          <a:effectLst/>
                          <a:latin typeface="Nunito" pitchFamily="2" charset="0"/>
                        </a:rPr>
                        <a:t>$48.90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$60.00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$55.00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$69.13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$38.83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$55.00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$50.00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$46.82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734741406"/>
                  </a:ext>
                </a:extLst>
              </a:tr>
              <a:tr h="353321">
                <a:tc>
                  <a:txBody>
                    <a:bodyPr/>
                    <a:lstStyle/>
                    <a:p>
                      <a:pPr marL="0" marR="0">
                        <a:lnSpc>
                          <a:spcPct val="107000"/>
                        </a:lnSpc>
                        <a:spcBef>
                          <a:spcPts val="0"/>
                        </a:spcBef>
                        <a:spcAft>
                          <a:spcPts val="0"/>
                        </a:spcAft>
                      </a:pPr>
                      <a:r>
                        <a:rPr lang="en-US" sz="1100">
                          <a:solidFill>
                            <a:schemeClr val="bg1"/>
                          </a:solidFill>
                          <a:effectLst/>
                          <a:latin typeface="Nunito" pitchFamily="2" charset="0"/>
                        </a:rPr>
                        <a:t>Region 3- Northeast</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bg1"/>
                          </a:solidFill>
                          <a:effectLst/>
                          <a:latin typeface="Nunito" pitchFamily="2" charset="0"/>
                        </a:rPr>
                        <a:t>$48.90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$58.00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$55.00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$70.06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$38.90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$55.00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$54.00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$47.31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961804934"/>
                  </a:ext>
                </a:extLst>
              </a:tr>
              <a:tr h="353321">
                <a:tc>
                  <a:txBody>
                    <a:bodyPr/>
                    <a:lstStyle/>
                    <a:p>
                      <a:pPr marL="0" marR="0">
                        <a:lnSpc>
                          <a:spcPct val="107000"/>
                        </a:lnSpc>
                        <a:spcBef>
                          <a:spcPts val="0"/>
                        </a:spcBef>
                        <a:spcAft>
                          <a:spcPts val="0"/>
                        </a:spcAft>
                      </a:pPr>
                      <a:r>
                        <a:rPr lang="en-US" sz="1100">
                          <a:solidFill>
                            <a:schemeClr val="bg1"/>
                          </a:solidFill>
                          <a:effectLst/>
                          <a:latin typeface="Nunito" pitchFamily="2" charset="0"/>
                        </a:rPr>
                        <a:t>Region 4- Metro</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bg1"/>
                          </a:solidFill>
                          <a:effectLst/>
                          <a:latin typeface="Nunito" pitchFamily="2" charset="0"/>
                        </a:rPr>
                        <a:t>$73.34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$85.00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$80.00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$71.28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$44.38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$76.00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$74.50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$47.94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11074964"/>
                  </a:ext>
                </a:extLst>
              </a:tr>
              <a:tr h="353321">
                <a:tc>
                  <a:txBody>
                    <a:bodyPr/>
                    <a:lstStyle/>
                    <a:p>
                      <a:pPr marL="0" marR="0">
                        <a:lnSpc>
                          <a:spcPct val="107000"/>
                        </a:lnSpc>
                        <a:spcBef>
                          <a:spcPts val="0"/>
                        </a:spcBef>
                        <a:spcAft>
                          <a:spcPts val="0"/>
                        </a:spcAft>
                      </a:pPr>
                      <a:r>
                        <a:rPr lang="en-US" sz="1100">
                          <a:solidFill>
                            <a:schemeClr val="bg1"/>
                          </a:solidFill>
                          <a:effectLst/>
                          <a:latin typeface="Nunito" pitchFamily="2" charset="0"/>
                        </a:rPr>
                        <a:t>Region 5- Southeast</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bg1"/>
                          </a:solidFill>
                          <a:effectLst/>
                          <a:latin typeface="Nunito" pitchFamily="2" charset="0"/>
                        </a:rPr>
                        <a:t>$48.90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$56.00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$60.00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$69.59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$38.83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$60.00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$58.75</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$47.06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763816180"/>
                  </a:ext>
                </a:extLst>
              </a:tr>
              <a:tr h="353321">
                <a:tc>
                  <a:txBody>
                    <a:bodyPr/>
                    <a:lstStyle/>
                    <a:p>
                      <a:pPr marL="0" marR="0">
                        <a:lnSpc>
                          <a:spcPct val="107000"/>
                        </a:lnSpc>
                        <a:spcBef>
                          <a:spcPts val="0"/>
                        </a:spcBef>
                        <a:spcAft>
                          <a:spcPts val="0"/>
                        </a:spcAft>
                      </a:pPr>
                      <a:r>
                        <a:rPr lang="en-US" sz="1100">
                          <a:solidFill>
                            <a:schemeClr val="bg1"/>
                          </a:solidFill>
                          <a:effectLst/>
                          <a:latin typeface="Nunito" pitchFamily="2" charset="0"/>
                        </a:rPr>
                        <a:t>Region 6- Metro Boston</a:t>
                      </a:r>
                      <a:endParaRPr lang="en-US" sz="1100">
                        <a:solidFill>
                          <a:schemeClr val="bg1"/>
                        </a:solidFill>
                        <a:effectLst/>
                        <a:latin typeface="Nunito" pitchFamily="2" charset="0"/>
                        <a:ea typeface="Calibri" panose="020F0502020204030204" pitchFamily="34" charset="0"/>
                        <a:cs typeface="Times New Roman" panose="02020603050405020304" pitchFamily="18" charset="0"/>
                      </a:endParaRP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bg1"/>
                          </a:solidFill>
                          <a:effectLst/>
                          <a:latin typeface="Nunito" pitchFamily="2" charset="0"/>
                        </a:rPr>
                        <a:t>$55.00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$80.00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$70.00</a:t>
                      </a:r>
                    </a:p>
                  </a:txBody>
                  <a:tcPr marL="49173" marR="49173"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$71.23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0" i="0" u="none" strike="noStrike">
                          <a:solidFill>
                            <a:schemeClr val="bg1"/>
                          </a:solidFill>
                          <a:effectLst/>
                          <a:latin typeface="Nunito" pitchFamily="2" charset="0"/>
                        </a:rPr>
                        <a:t>$39.94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$60.00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i="0" u="none" strike="noStrike">
                          <a:solidFill>
                            <a:schemeClr val="bg1"/>
                          </a:solidFill>
                          <a:effectLst/>
                          <a:latin typeface="Nunito" pitchFamily="2" charset="0"/>
                          <a:ea typeface="+mn-ea"/>
                          <a:cs typeface="+mn-cs"/>
                        </a:rPr>
                        <a:t>$60.00</a:t>
                      </a:r>
                    </a:p>
                  </a:txBody>
                  <a:tcPr marL="47936" marR="47936" marT="6658" marB="6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0" i="0" u="none" strike="noStrike">
                          <a:solidFill>
                            <a:schemeClr val="bg1"/>
                          </a:solidFill>
                          <a:effectLst/>
                          <a:latin typeface="Nunito" pitchFamily="2" charset="0"/>
                        </a:rPr>
                        <a:t>$47.92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910980140"/>
                  </a:ext>
                </a:extLst>
              </a:tr>
            </a:tbl>
          </a:graphicData>
        </a:graphic>
      </p:graphicFrame>
    </p:spTree>
    <p:extLst>
      <p:ext uri="{BB962C8B-B14F-4D97-AF65-F5344CB8AC3E}">
        <p14:creationId xmlns:p14="http://schemas.microsoft.com/office/powerpoint/2010/main" val="182950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3429001"/>
            <a:ext cx="1289222" cy="1289222"/>
            <a:chOff x="0" y="0"/>
            <a:chExt cx="1913890" cy="1913890"/>
          </a:xfrm>
          <a:solidFill>
            <a:schemeClr val="accent3"/>
          </a:solidFill>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grpSp>
        <p:nvGrpSpPr>
          <p:cNvPr id="4" name="Group 4"/>
          <p:cNvGrpSpPr/>
          <p:nvPr/>
        </p:nvGrpSpPr>
        <p:grpSpPr>
          <a:xfrm>
            <a:off x="1289223" y="4718223"/>
            <a:ext cx="1289222" cy="128922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70F2E"/>
            </a:solidFill>
          </p:spPr>
        </p:sp>
      </p:grpSp>
      <p:grpSp>
        <p:nvGrpSpPr>
          <p:cNvPr id="6" name="Group 6"/>
          <p:cNvGrpSpPr/>
          <p:nvPr/>
        </p:nvGrpSpPr>
        <p:grpSpPr>
          <a:xfrm>
            <a:off x="1289223" y="857251"/>
            <a:ext cx="1289222" cy="1289222"/>
            <a:chOff x="0" y="0"/>
            <a:chExt cx="1913890" cy="1913890"/>
          </a:xfrm>
          <a:solidFill>
            <a:schemeClr val="accent3"/>
          </a:solidFill>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9223" y="3431892"/>
            <a:ext cx="1289222" cy="1289222"/>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 y="2146473"/>
            <a:ext cx="1289222" cy="128922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200000" flipH="1" flipV="1">
            <a:off x="1" y="4721113"/>
            <a:ext cx="1289222" cy="1289222"/>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6200000">
            <a:off x="1" y="857251"/>
            <a:ext cx="1289222" cy="1289222"/>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1289223" y="2142670"/>
            <a:ext cx="1289222" cy="1289222"/>
          </a:xfrm>
          <a:prstGeom prst="rect">
            <a:avLst/>
          </a:prstGeom>
        </p:spPr>
      </p:pic>
      <p:sp>
        <p:nvSpPr>
          <p:cNvPr id="13" name="Content Placeholder 4">
            <a:extLst>
              <a:ext uri="{FF2B5EF4-FFF2-40B4-BE49-F238E27FC236}">
                <a16:creationId xmlns:a16="http://schemas.microsoft.com/office/drawing/2014/main" id="{A8AC5E85-0C7D-258D-3420-EB416AB2A57C}"/>
              </a:ext>
            </a:extLst>
          </p:cNvPr>
          <p:cNvSpPr txBox="1">
            <a:spLocks/>
          </p:cNvSpPr>
          <p:nvPr/>
        </p:nvSpPr>
        <p:spPr>
          <a:xfrm>
            <a:off x="3329293" y="2959074"/>
            <a:ext cx="4800600" cy="2403759"/>
          </a:xfrm>
          <a:prstGeom prst="rect">
            <a:avLst/>
          </a:prstGeom>
        </p:spPr>
        <p:txBody>
          <a:bodyPr vert="horz" lIns="45720" tIns="22860" rIns="45720" bIns="22860" rtlCol="0" anchor="t">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a:solidFill>
                  <a:schemeClr val="bg1"/>
                </a:solidFill>
                <a:latin typeface="Nunito" pitchFamily="2" charset="0"/>
                <a:cs typeface="Arial" panose="020B0604020202020204" pitchFamily="34" charset="0"/>
              </a:rPr>
              <a:t>While the process included extensive stakeholder engagement, the current NCA relies on a relatively limited sample of providers.</a:t>
            </a:r>
          </a:p>
          <a:p>
            <a:pPr marL="0" indent="0">
              <a:spcBef>
                <a:spcPts val="0"/>
              </a:spcBef>
              <a:buNone/>
            </a:pPr>
            <a:endParaRPr lang="en-US" sz="2400">
              <a:solidFill>
                <a:schemeClr val="bg1"/>
              </a:solidFill>
              <a:latin typeface="Nunito" pitchFamily="2" charset="0"/>
              <a:cs typeface="Arial" panose="020B0604020202020204" pitchFamily="34" charset="0"/>
            </a:endParaRPr>
          </a:p>
          <a:p>
            <a:pPr>
              <a:spcBef>
                <a:spcPts val="0"/>
              </a:spcBef>
            </a:pPr>
            <a:r>
              <a:rPr lang="en-US" sz="2400">
                <a:solidFill>
                  <a:schemeClr val="bg1"/>
                </a:solidFill>
                <a:latin typeface="Nunito" pitchFamily="2" charset="0"/>
                <a:cs typeface="Arial" panose="020B0604020202020204" pitchFamily="34" charset="0"/>
              </a:rPr>
              <a:t>Costs for occupancy will be a key focus, as the current estimate is likely lower than true costs, especially in the Boston area.</a:t>
            </a:r>
          </a:p>
          <a:p>
            <a:pPr marL="0" indent="0">
              <a:spcBef>
                <a:spcPts val="0"/>
              </a:spcBef>
              <a:buNone/>
            </a:pPr>
            <a:endParaRPr lang="en-US" sz="2400">
              <a:solidFill>
                <a:schemeClr val="bg1"/>
              </a:solidFill>
              <a:latin typeface="Nunito" pitchFamily="2" charset="0"/>
              <a:cs typeface="Arial" panose="020B0604020202020204" pitchFamily="34" charset="0"/>
            </a:endParaRPr>
          </a:p>
          <a:p>
            <a:pPr>
              <a:spcBef>
                <a:spcPts val="0"/>
              </a:spcBef>
            </a:pPr>
            <a:r>
              <a:rPr lang="en-US" sz="2400">
                <a:solidFill>
                  <a:schemeClr val="bg1"/>
                </a:solidFill>
                <a:latin typeface="Nunito" pitchFamily="2" charset="0"/>
                <a:cs typeface="Arial" panose="020B0604020202020204" pitchFamily="34" charset="0"/>
              </a:rPr>
              <a:t>Future models will also include more information about other revenue sources, such as the Child and Adult Care Food Program.</a:t>
            </a:r>
          </a:p>
          <a:p>
            <a:pPr lvl="1"/>
            <a:endParaRPr lang="en-US" sz="1400">
              <a:latin typeface="Nunito" pitchFamily="2" charset="0"/>
              <a:cs typeface="Arial"/>
            </a:endParaRPr>
          </a:p>
          <a:p>
            <a:endParaRPr lang="en-US" sz="1600">
              <a:latin typeface="Nunito" pitchFamily="2" charset="0"/>
            </a:endParaRPr>
          </a:p>
        </p:txBody>
      </p:sp>
      <p:sp>
        <p:nvSpPr>
          <p:cNvPr id="14" name="TextBox 13">
            <a:extLst>
              <a:ext uri="{FF2B5EF4-FFF2-40B4-BE49-F238E27FC236}">
                <a16:creationId xmlns:a16="http://schemas.microsoft.com/office/drawing/2014/main" id="{B4DEC6DD-94E7-6C51-D0BD-37DB2D8BD2CC}"/>
              </a:ext>
            </a:extLst>
          </p:cNvPr>
          <p:cNvSpPr txBox="1"/>
          <p:nvPr/>
        </p:nvSpPr>
        <p:spPr>
          <a:xfrm>
            <a:off x="3009991" y="1655352"/>
            <a:ext cx="5844727" cy="796372"/>
          </a:xfrm>
          <a:prstGeom prst="rect">
            <a:avLst/>
          </a:prstGeom>
          <a:noFill/>
        </p:spPr>
        <p:txBody>
          <a:bodyPr wrap="square" lIns="68580" tIns="34290" rIns="68580" bIns="34290" rtlCol="0" anchor="t">
            <a:spAutoFit/>
          </a:bodyPr>
          <a:lstStyle/>
          <a:p>
            <a:r>
              <a:rPr lang="en-US" sz="1575" b="1">
                <a:ea typeface="+mn-lt"/>
                <a:cs typeface="+mn-lt"/>
              </a:rPr>
              <a:t>A deeper analysis of program costs and revenues is planned in the coming months</a:t>
            </a:r>
            <a:endParaRPr lang="en-US" sz="1350"/>
          </a:p>
          <a:p>
            <a:endParaRPr lang="en-US" sz="1575" i="1">
              <a:solidFill>
                <a:srgbClr val="000D6D"/>
              </a:solidFill>
              <a:latin typeface="Nunito" pitchFamily="2" charset="0"/>
            </a:endParaRPr>
          </a:p>
        </p:txBody>
      </p:sp>
      <p:sp>
        <p:nvSpPr>
          <p:cNvPr id="15" name="Rectangle 14">
            <a:extLst>
              <a:ext uri="{FF2B5EF4-FFF2-40B4-BE49-F238E27FC236}">
                <a16:creationId xmlns:a16="http://schemas.microsoft.com/office/drawing/2014/main" id="{90CA25F5-3B8B-E4B3-9ACD-2AE4AB6381D5}"/>
              </a:ext>
            </a:extLst>
          </p:cNvPr>
          <p:cNvSpPr/>
          <p:nvPr/>
        </p:nvSpPr>
        <p:spPr>
          <a:xfrm>
            <a:off x="0" y="823940"/>
            <a:ext cx="2760148" cy="5223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Box 45"/>
          <p:cNvSpPr txBox="1"/>
          <p:nvPr/>
        </p:nvSpPr>
        <p:spPr>
          <a:xfrm>
            <a:off x="289282" y="2010112"/>
            <a:ext cx="2102708" cy="3197029"/>
          </a:xfrm>
          <a:prstGeom prst="rect">
            <a:avLst/>
          </a:prstGeom>
        </p:spPr>
        <p:txBody>
          <a:bodyPr wrap="square" lIns="0" tIns="0" rIns="0" bIns="0" rtlCol="0" anchor="t">
            <a:spAutoFit/>
          </a:bodyPr>
          <a:lstStyle/>
          <a:p>
            <a:pPr>
              <a:spcBef>
                <a:spcPct val="0"/>
              </a:spcBef>
            </a:pPr>
            <a:r>
              <a:rPr lang="en-US" sz="2625" b="1" spc="75">
                <a:latin typeface="Nunito Bold" pitchFamily="2" charset="0"/>
                <a:ea typeface="+mj-ea"/>
                <a:cs typeface="Arial" panose="020B0604020202020204" pitchFamily="34" charset="0"/>
              </a:rPr>
              <a:t>The Narrow Cost Estimate Results should be considered preliminary</a:t>
            </a:r>
          </a:p>
          <a:p>
            <a:pPr>
              <a:spcBef>
                <a:spcPct val="0"/>
              </a:spcBef>
            </a:pPr>
            <a:endParaRPr lang="en-US" sz="2400">
              <a:solidFill>
                <a:schemeClr val="bg1"/>
              </a:solidFill>
              <a:latin typeface="Nunito Bold"/>
            </a:endParaRPr>
          </a:p>
        </p:txBody>
      </p:sp>
    </p:spTree>
    <p:extLst>
      <p:ext uri="{BB962C8B-B14F-4D97-AF65-F5344CB8AC3E}">
        <p14:creationId xmlns:p14="http://schemas.microsoft.com/office/powerpoint/2010/main" val="201253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68D0F9-5D8B-453E-BFCA-133448ECEE95}"/>
              </a:ext>
            </a:extLst>
          </p:cNvPr>
          <p:cNvSpPr>
            <a:spLocks noGrp="1"/>
          </p:cNvSpPr>
          <p:nvPr>
            <p:ph type="body" sz="quarter" idx="10"/>
          </p:nvPr>
        </p:nvSpPr>
        <p:spPr/>
        <p:txBody>
          <a:bodyPr/>
          <a:lstStyle/>
          <a:p>
            <a:r>
              <a:rPr lang="en-US"/>
              <a:t>Appendix</a:t>
            </a:r>
          </a:p>
        </p:txBody>
      </p:sp>
    </p:spTree>
    <p:extLst>
      <p:ext uri="{BB962C8B-B14F-4D97-AF65-F5344CB8AC3E}">
        <p14:creationId xmlns:p14="http://schemas.microsoft.com/office/powerpoint/2010/main" val="7449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53F1-42D3-2561-EEB4-E0549BD4A92D}"/>
              </a:ext>
            </a:extLst>
          </p:cNvPr>
          <p:cNvSpPr>
            <a:spLocks noGrp="1"/>
          </p:cNvSpPr>
          <p:nvPr>
            <p:ph type="title"/>
          </p:nvPr>
        </p:nvSpPr>
        <p:spPr/>
        <p:txBody>
          <a:bodyPr/>
          <a:lstStyle/>
          <a:p>
            <a:r>
              <a:rPr lang="en-US">
                <a:latin typeface="Nunito Bold" pitchFamily="2" charset="0"/>
              </a:rPr>
              <a:t>Compliance with Federal Requirements</a:t>
            </a:r>
          </a:p>
        </p:txBody>
      </p:sp>
      <p:sp>
        <p:nvSpPr>
          <p:cNvPr id="3" name="Footer Placeholder 2">
            <a:extLst>
              <a:ext uri="{FF2B5EF4-FFF2-40B4-BE49-F238E27FC236}">
                <a16:creationId xmlns:a16="http://schemas.microsoft.com/office/drawing/2014/main" id="{EF376250-12EE-0362-0582-F1BA7D8F3754}"/>
              </a:ext>
            </a:extLst>
          </p:cNvPr>
          <p:cNvSpPr>
            <a:spLocks noGrp="1"/>
          </p:cNvSpPr>
          <p:nvPr>
            <p:ph type="ftr" sz="quarter" idx="18"/>
          </p:nvPr>
        </p:nvSpPr>
        <p:spPr/>
        <p:txBody>
          <a:bodyPr/>
          <a:lstStyle/>
          <a:p>
            <a:r>
              <a:rPr lang="en-US"/>
              <a:t>Center for Early learning funding equity</a:t>
            </a:r>
          </a:p>
        </p:txBody>
      </p:sp>
      <p:sp>
        <p:nvSpPr>
          <p:cNvPr id="4" name="Slide Number Placeholder 3">
            <a:extLst>
              <a:ext uri="{FF2B5EF4-FFF2-40B4-BE49-F238E27FC236}">
                <a16:creationId xmlns:a16="http://schemas.microsoft.com/office/drawing/2014/main" id="{188518BE-4658-0729-4DA1-6C8F444CD963}"/>
              </a:ext>
            </a:extLst>
          </p:cNvPr>
          <p:cNvSpPr>
            <a:spLocks noGrp="1"/>
          </p:cNvSpPr>
          <p:nvPr>
            <p:ph type="sldNum" sz="quarter" idx="19"/>
          </p:nvPr>
        </p:nvSpPr>
        <p:spPr/>
        <p:txBody>
          <a:bodyPr/>
          <a:lstStyle/>
          <a:p>
            <a:fld id="{B6F15528-21DE-4FAA-801E-634DDDAF4B2B}" type="slidenum">
              <a:rPr lang="en-US" smtClean="0"/>
              <a:pPr/>
              <a:t>14</a:t>
            </a:fld>
            <a:endParaRPr lang="en-US"/>
          </a:p>
        </p:txBody>
      </p:sp>
      <p:sp>
        <p:nvSpPr>
          <p:cNvPr id="5" name="Content Placeholder 4">
            <a:extLst>
              <a:ext uri="{FF2B5EF4-FFF2-40B4-BE49-F238E27FC236}">
                <a16:creationId xmlns:a16="http://schemas.microsoft.com/office/drawing/2014/main" id="{61F19561-AFBC-39CD-3534-208677E2AB42}"/>
              </a:ext>
            </a:extLst>
          </p:cNvPr>
          <p:cNvSpPr>
            <a:spLocks noGrp="1"/>
          </p:cNvSpPr>
          <p:nvPr>
            <p:ph idx="1"/>
          </p:nvPr>
        </p:nvSpPr>
        <p:spPr/>
        <p:txBody>
          <a:bodyPr vert="horz" lIns="68580" tIns="34290" rIns="68580" bIns="34290" rtlCol="0" anchor="t">
            <a:normAutofit/>
          </a:bodyPr>
          <a:lstStyle/>
          <a:p>
            <a:r>
              <a:rPr lang="en-US" b="1">
                <a:latin typeface="Nunito"/>
                <a:cs typeface="Arial"/>
              </a:rPr>
              <a:t>Market Rate Survey (MRS): </a:t>
            </a:r>
            <a:endParaRPr lang="en-US" b="1">
              <a:latin typeface="Nunito" pitchFamily="2" charset="0"/>
            </a:endParaRPr>
          </a:p>
          <a:p>
            <a:pPr lvl="1"/>
            <a:r>
              <a:rPr lang="en-US">
                <a:latin typeface="Nunito"/>
                <a:cs typeface="Arial"/>
              </a:rPr>
              <a:t>EEC required to conduct a valid and reliable Child Care Market Rate Survey (MRS) for gathering data on private-pay child care rates every three years.</a:t>
            </a:r>
          </a:p>
          <a:p>
            <a:pPr lvl="1"/>
            <a:r>
              <a:rPr lang="en-US">
                <a:latin typeface="Nunito"/>
                <a:cs typeface="Arial"/>
              </a:rPr>
              <a:t>The Market Rate Survey must:</a:t>
            </a:r>
          </a:p>
          <a:p>
            <a:pPr lvl="2" algn="l">
              <a:buFont typeface="Wingdings" panose="05000000000000000000" pitchFamily="2" charset="2"/>
              <a:buChar char="ü"/>
            </a:pPr>
            <a:r>
              <a:rPr lang="en-US">
                <a:latin typeface="Nunito"/>
                <a:cs typeface="Arial"/>
              </a:rPr>
              <a:t>represent the full child care market,</a:t>
            </a:r>
          </a:p>
          <a:p>
            <a:pPr lvl="2" algn="l">
              <a:buFont typeface="Wingdings" panose="05000000000000000000" pitchFamily="2" charset="2"/>
              <a:buChar char="ü"/>
            </a:pPr>
            <a:r>
              <a:rPr lang="en-US">
                <a:latin typeface="Nunito"/>
                <a:cs typeface="Arial"/>
              </a:rPr>
              <a:t>provide complete and current data,</a:t>
            </a:r>
          </a:p>
          <a:p>
            <a:pPr lvl="2" algn="l">
              <a:buFont typeface="Wingdings" panose="05000000000000000000" pitchFamily="2" charset="2"/>
              <a:buChar char="ü"/>
            </a:pPr>
            <a:r>
              <a:rPr lang="en-US">
                <a:latin typeface="Nunito"/>
                <a:cs typeface="Arial"/>
              </a:rPr>
              <a:t>use rigorous data collection procedures,</a:t>
            </a:r>
          </a:p>
          <a:p>
            <a:pPr lvl="2" algn="l">
              <a:buFont typeface="Wingdings" panose="05000000000000000000" pitchFamily="2" charset="2"/>
              <a:buChar char="ü"/>
            </a:pPr>
            <a:r>
              <a:rPr lang="en-US">
                <a:latin typeface="Nunito"/>
                <a:cs typeface="Arial"/>
              </a:rPr>
              <a:t>reflect geographic variation, and</a:t>
            </a:r>
          </a:p>
          <a:p>
            <a:pPr lvl="2" algn="l">
              <a:buFont typeface="Wingdings" panose="05000000000000000000" pitchFamily="2" charset="2"/>
              <a:buChar char="ü"/>
            </a:pPr>
            <a:r>
              <a:rPr lang="en-US">
                <a:latin typeface="Nunito"/>
                <a:cs typeface="Arial"/>
              </a:rPr>
              <a:t>analyze data in a manner that captures other relevant differences.</a:t>
            </a:r>
          </a:p>
          <a:p>
            <a:pPr lvl="1"/>
            <a:r>
              <a:rPr lang="en-US">
                <a:latin typeface="Nunito"/>
                <a:cs typeface="Arial"/>
              </a:rPr>
              <a:t>Federal guidance establishes the 75</a:t>
            </a:r>
            <a:r>
              <a:rPr lang="en-US" baseline="30000">
                <a:latin typeface="Nunito"/>
                <a:cs typeface="Arial"/>
              </a:rPr>
              <a:t>th</a:t>
            </a:r>
            <a:r>
              <a:rPr lang="en-US">
                <a:latin typeface="Nunito"/>
                <a:cs typeface="Arial"/>
              </a:rPr>
              <a:t> percentile (of market rates) as the benchmark for providing equal access.</a:t>
            </a:r>
          </a:p>
          <a:p>
            <a:pPr lvl="1"/>
            <a:r>
              <a:rPr lang="en-US">
                <a:latin typeface="Nunito"/>
                <a:cs typeface="Arial"/>
              </a:rPr>
              <a:t>Use of administrative data is an approved approach to completing a Market Rate Survey.</a:t>
            </a:r>
          </a:p>
          <a:p>
            <a:r>
              <a:rPr lang="en-US" b="1">
                <a:latin typeface="Nunito"/>
                <a:cs typeface="Arial"/>
              </a:rPr>
              <a:t>Narrow Cost Analysis</a:t>
            </a:r>
          </a:p>
          <a:p>
            <a:pPr lvl="1"/>
            <a:r>
              <a:rPr lang="en-US">
                <a:latin typeface="Nunito"/>
                <a:cs typeface="Arial"/>
              </a:rPr>
              <a:t>States must also complete a Narrow Cost Analysis, estimating the cost of meeting health and safety standards and a higher level of quality for each type of care.</a:t>
            </a:r>
          </a:p>
        </p:txBody>
      </p:sp>
      <p:sp>
        <p:nvSpPr>
          <p:cNvPr id="8" name="Footer Placeholder 2">
            <a:extLst>
              <a:ext uri="{FF2B5EF4-FFF2-40B4-BE49-F238E27FC236}">
                <a16:creationId xmlns:a16="http://schemas.microsoft.com/office/drawing/2014/main" id="{E069AF10-A618-4E19-82C0-11369A68114D}"/>
              </a:ext>
            </a:extLst>
          </p:cNvPr>
          <p:cNvSpPr txBox="1">
            <a:spLocks/>
          </p:cNvSpPr>
          <p:nvPr/>
        </p:nvSpPr>
        <p:spPr>
          <a:xfrm>
            <a:off x="786800" y="5630418"/>
            <a:ext cx="8229600" cy="267462"/>
          </a:xfrm>
          <a:prstGeom prst="rect">
            <a:avLst/>
          </a:prstGeom>
        </p:spPr>
        <p:txBody>
          <a:bodyPr vert="horz" lIns="68580" tIns="34290" rIns="68580" bIns="34290" rtlCol="0" anchor="ctr"/>
          <a:lstStyle>
            <a:defPPr>
              <a:defRPr lang="en-US"/>
            </a:defPPr>
            <a:lvl1pPr marL="0" algn="l" defTabSz="914400" rtl="0" eaLnBrk="1" latinLnBrk="0" hangingPunct="1">
              <a:defRPr sz="900" b="0" i="0" kern="1200" cap="all" spc="300" baseline="0">
                <a:solidFill>
                  <a:schemeClr val="bg1"/>
                </a:solidFill>
                <a:latin typeface="Avenir Book" panose="02000503020000020003"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a:t>CENTER FOR EARLY LEARNING FUNDING EQUITY</a:t>
            </a:r>
          </a:p>
        </p:txBody>
      </p:sp>
    </p:spTree>
    <p:extLst>
      <p:ext uri="{BB962C8B-B14F-4D97-AF65-F5344CB8AC3E}">
        <p14:creationId xmlns:p14="http://schemas.microsoft.com/office/powerpoint/2010/main" val="424931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4244-B91D-0936-EBDB-F75CF72A2E24}"/>
              </a:ext>
            </a:extLst>
          </p:cNvPr>
          <p:cNvSpPr>
            <a:spLocks noGrp="1"/>
          </p:cNvSpPr>
          <p:nvPr>
            <p:ph type="title"/>
          </p:nvPr>
        </p:nvSpPr>
        <p:spPr>
          <a:xfrm>
            <a:off x="457200" y="1576121"/>
            <a:ext cx="8229600" cy="555498"/>
          </a:xfrm>
        </p:spPr>
        <p:txBody>
          <a:bodyPr/>
          <a:lstStyle/>
          <a:p>
            <a:r>
              <a:rPr lang="en-US"/>
              <a:t>Looking back:</a:t>
            </a:r>
            <a:br>
              <a:rPr lang="en-US"/>
            </a:br>
            <a:r>
              <a:rPr lang="en-US" sz="2400"/>
              <a:t>2019 subsidy rates mostly fell below the 50</a:t>
            </a:r>
            <a:r>
              <a:rPr lang="en-US" sz="2400" baseline="30000"/>
              <a:t>th</a:t>
            </a:r>
            <a:r>
              <a:rPr lang="en-US" sz="2400"/>
              <a:t> percentile </a:t>
            </a:r>
            <a:br>
              <a:rPr lang="en-US" sz="2400"/>
            </a:br>
            <a:r>
              <a:rPr lang="en-US" sz="2400"/>
              <a:t>of the 2018 MRS</a:t>
            </a:r>
            <a:endParaRPr lang="en-US"/>
          </a:p>
        </p:txBody>
      </p:sp>
      <p:sp>
        <p:nvSpPr>
          <p:cNvPr id="3" name="Footer Placeholder 2">
            <a:extLst>
              <a:ext uri="{FF2B5EF4-FFF2-40B4-BE49-F238E27FC236}">
                <a16:creationId xmlns:a16="http://schemas.microsoft.com/office/drawing/2014/main" id="{9715C662-20AE-8A66-B401-62DC6440D533}"/>
              </a:ext>
            </a:extLst>
          </p:cNvPr>
          <p:cNvSpPr>
            <a:spLocks noGrp="1"/>
          </p:cNvSpPr>
          <p:nvPr>
            <p:ph type="ftr" sz="quarter" idx="18"/>
          </p:nvPr>
        </p:nvSpPr>
        <p:spPr>
          <a:xfrm>
            <a:off x="786800" y="5630418"/>
            <a:ext cx="8229600" cy="267462"/>
          </a:xfrm>
        </p:spPr>
        <p:txBody>
          <a:bodyPr/>
          <a:lstStyle/>
          <a:p>
            <a:r>
              <a:rPr lang="en-US"/>
              <a:t>CENTER FOR EARLY LEARNING FUNDING EQUITY</a:t>
            </a:r>
          </a:p>
        </p:txBody>
      </p:sp>
      <p:sp>
        <p:nvSpPr>
          <p:cNvPr id="4" name="Slide Number Placeholder 3">
            <a:extLst>
              <a:ext uri="{FF2B5EF4-FFF2-40B4-BE49-F238E27FC236}">
                <a16:creationId xmlns:a16="http://schemas.microsoft.com/office/drawing/2014/main" id="{F69440C5-C6C5-00B5-5824-C1BB8DD60C27}"/>
              </a:ext>
            </a:extLst>
          </p:cNvPr>
          <p:cNvSpPr>
            <a:spLocks noGrp="1"/>
          </p:cNvSpPr>
          <p:nvPr>
            <p:ph type="sldNum" sz="quarter" idx="19"/>
          </p:nvPr>
        </p:nvSpPr>
        <p:spPr/>
        <p:txBody>
          <a:bodyPr/>
          <a:lstStyle/>
          <a:p>
            <a:fld id="{B6F15528-21DE-4FAA-801E-634DDDAF4B2B}" type="slidenum">
              <a:rPr lang="en-US" smtClean="0"/>
              <a:pPr/>
              <a:t>15</a:t>
            </a:fld>
            <a:endParaRPr lang="en-US"/>
          </a:p>
        </p:txBody>
      </p:sp>
      <p:graphicFrame>
        <p:nvGraphicFramePr>
          <p:cNvPr id="6" name="Table 5">
            <a:extLst>
              <a:ext uri="{FF2B5EF4-FFF2-40B4-BE49-F238E27FC236}">
                <a16:creationId xmlns:a16="http://schemas.microsoft.com/office/drawing/2014/main" id="{5122DBAF-CFF3-5FC7-9438-A253D1449A76}"/>
              </a:ext>
            </a:extLst>
          </p:cNvPr>
          <p:cNvGraphicFramePr>
            <a:graphicFrameLocks noGrp="1"/>
          </p:cNvGraphicFramePr>
          <p:nvPr>
            <p:extLst>
              <p:ext uri="{D42A27DB-BD31-4B8C-83A1-F6EECF244321}">
                <p14:modId xmlns:p14="http://schemas.microsoft.com/office/powerpoint/2010/main" val="4126697587"/>
              </p:ext>
            </p:extLst>
          </p:nvPr>
        </p:nvGraphicFramePr>
        <p:xfrm>
          <a:off x="382766" y="2924767"/>
          <a:ext cx="8512479" cy="2012259"/>
        </p:xfrm>
        <a:graphic>
          <a:graphicData uri="http://schemas.openxmlformats.org/drawingml/2006/table">
            <a:tbl>
              <a:tblPr firstRow="1" firstCol="1" bandRow="1">
                <a:tableStyleId>{5FD0F851-EC5A-4D38-B0AD-8093EC10F338}</a:tableStyleId>
              </a:tblPr>
              <a:tblGrid>
                <a:gridCol w="999840">
                  <a:extLst>
                    <a:ext uri="{9D8B030D-6E8A-4147-A177-3AD203B41FA5}">
                      <a16:colId xmlns:a16="http://schemas.microsoft.com/office/drawing/2014/main" val="454456612"/>
                    </a:ext>
                  </a:extLst>
                </a:gridCol>
                <a:gridCol w="820500">
                  <a:extLst>
                    <a:ext uri="{9D8B030D-6E8A-4147-A177-3AD203B41FA5}">
                      <a16:colId xmlns:a16="http://schemas.microsoft.com/office/drawing/2014/main" val="3051919630"/>
                    </a:ext>
                  </a:extLst>
                </a:gridCol>
                <a:gridCol w="544701">
                  <a:extLst>
                    <a:ext uri="{9D8B030D-6E8A-4147-A177-3AD203B41FA5}">
                      <a16:colId xmlns:a16="http://schemas.microsoft.com/office/drawing/2014/main" val="2665938978"/>
                    </a:ext>
                  </a:extLst>
                </a:gridCol>
                <a:gridCol w="654215">
                  <a:extLst>
                    <a:ext uri="{9D8B030D-6E8A-4147-A177-3AD203B41FA5}">
                      <a16:colId xmlns:a16="http://schemas.microsoft.com/office/drawing/2014/main" val="1955380642"/>
                    </a:ext>
                  </a:extLst>
                </a:gridCol>
                <a:gridCol w="466414">
                  <a:extLst>
                    <a:ext uri="{9D8B030D-6E8A-4147-A177-3AD203B41FA5}">
                      <a16:colId xmlns:a16="http://schemas.microsoft.com/office/drawing/2014/main" val="421669701"/>
                    </a:ext>
                  </a:extLst>
                </a:gridCol>
                <a:gridCol w="633093">
                  <a:extLst>
                    <a:ext uri="{9D8B030D-6E8A-4147-A177-3AD203B41FA5}">
                      <a16:colId xmlns:a16="http://schemas.microsoft.com/office/drawing/2014/main" val="3018252949"/>
                    </a:ext>
                  </a:extLst>
                </a:gridCol>
                <a:gridCol w="633093">
                  <a:extLst>
                    <a:ext uri="{9D8B030D-6E8A-4147-A177-3AD203B41FA5}">
                      <a16:colId xmlns:a16="http://schemas.microsoft.com/office/drawing/2014/main" val="1783887890"/>
                    </a:ext>
                  </a:extLst>
                </a:gridCol>
                <a:gridCol w="580457">
                  <a:extLst>
                    <a:ext uri="{9D8B030D-6E8A-4147-A177-3AD203B41FA5}">
                      <a16:colId xmlns:a16="http://schemas.microsoft.com/office/drawing/2014/main" val="1333405677"/>
                    </a:ext>
                  </a:extLst>
                </a:gridCol>
                <a:gridCol w="580457">
                  <a:extLst>
                    <a:ext uri="{9D8B030D-6E8A-4147-A177-3AD203B41FA5}">
                      <a16:colId xmlns:a16="http://schemas.microsoft.com/office/drawing/2014/main" val="1118125580"/>
                    </a:ext>
                  </a:extLst>
                </a:gridCol>
                <a:gridCol w="465828">
                  <a:extLst>
                    <a:ext uri="{9D8B030D-6E8A-4147-A177-3AD203B41FA5}">
                      <a16:colId xmlns:a16="http://schemas.microsoft.com/office/drawing/2014/main" val="1581830102"/>
                    </a:ext>
                  </a:extLst>
                </a:gridCol>
                <a:gridCol w="602721">
                  <a:extLst>
                    <a:ext uri="{9D8B030D-6E8A-4147-A177-3AD203B41FA5}">
                      <a16:colId xmlns:a16="http://schemas.microsoft.com/office/drawing/2014/main" val="4242999033"/>
                    </a:ext>
                  </a:extLst>
                </a:gridCol>
                <a:gridCol w="533397">
                  <a:extLst>
                    <a:ext uri="{9D8B030D-6E8A-4147-A177-3AD203B41FA5}">
                      <a16:colId xmlns:a16="http://schemas.microsoft.com/office/drawing/2014/main" val="1926471873"/>
                    </a:ext>
                  </a:extLst>
                </a:gridCol>
                <a:gridCol w="532812">
                  <a:extLst>
                    <a:ext uri="{9D8B030D-6E8A-4147-A177-3AD203B41FA5}">
                      <a16:colId xmlns:a16="http://schemas.microsoft.com/office/drawing/2014/main" val="1530835849"/>
                    </a:ext>
                  </a:extLst>
                </a:gridCol>
                <a:gridCol w="464951">
                  <a:extLst>
                    <a:ext uri="{9D8B030D-6E8A-4147-A177-3AD203B41FA5}">
                      <a16:colId xmlns:a16="http://schemas.microsoft.com/office/drawing/2014/main" val="1766282470"/>
                    </a:ext>
                  </a:extLst>
                </a:gridCol>
              </a:tblGrid>
              <a:tr h="144399">
                <a:tc>
                  <a:txBody>
                    <a:bodyPr/>
                    <a:lstStyle/>
                    <a:p>
                      <a:pPr algn="ctr"/>
                      <a:endParaRPr lang="en-US" sz="800">
                        <a:effectLst/>
                        <a:latin typeface="Nunito" pitchFamily="2" charset="0"/>
                        <a:cs typeface="Times New Roman" panose="02020603050405020304" pitchFamily="18" charset="0"/>
                      </a:endParaRPr>
                    </a:p>
                  </a:txBody>
                  <a:tcPr marL="51435" marR="51435" marT="0" marB="0"/>
                </a:tc>
                <a:tc gridSpan="4">
                  <a:txBody>
                    <a:bodyPr/>
                    <a:lstStyle/>
                    <a:p>
                      <a:pPr marL="0" marR="0" algn="ctr">
                        <a:lnSpc>
                          <a:spcPct val="107000"/>
                        </a:lnSpc>
                        <a:spcBef>
                          <a:spcPts val="0"/>
                        </a:spcBef>
                        <a:spcAft>
                          <a:spcPts val="0"/>
                        </a:spcAft>
                      </a:pPr>
                      <a:r>
                        <a:rPr lang="en-US" sz="900">
                          <a:solidFill>
                            <a:schemeClr val="bg1"/>
                          </a:solidFill>
                          <a:effectLst/>
                          <a:latin typeface="Nunito" pitchFamily="2" charset="0"/>
                        </a:rPr>
                        <a:t>Group and School Age Providers</a:t>
                      </a:r>
                      <a:endParaRPr lang="en-US" sz="9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accent2"/>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500">
                        <a:effectLst/>
                        <a:latin typeface="Nunito" pitchFamily="2"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900">
                          <a:solidFill>
                            <a:schemeClr val="tx2"/>
                          </a:solidFill>
                          <a:effectLst/>
                          <a:latin typeface="Nunito" pitchFamily="2" charset="0"/>
                        </a:rPr>
                        <a:t>Family Child Care Providers</a:t>
                      </a:r>
                      <a:endParaRPr lang="en-US" sz="900">
                        <a:solidFill>
                          <a:schemeClr val="tx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00">
                        <a:effectLst/>
                        <a:latin typeface="Nunito" pitchFamily="2" charset="0"/>
                        <a:ea typeface="Times New Roman" panose="02020603050405020304" pitchFamily="18" charset="0"/>
                        <a:cs typeface="Times New Roman" panose="02020603050405020304" pitchFamily="18" charset="0"/>
                      </a:endParaRPr>
                    </a:p>
                  </a:txBody>
                  <a:tcPr marL="68580" marR="68580" marT="0" marB="0" anchor="ctr"/>
                </a:tc>
                <a:tc gridSpan="4">
                  <a:txBody>
                    <a:bodyPr/>
                    <a:lstStyle/>
                    <a:p>
                      <a:pPr marL="0" marR="0" lvl="0" indent="0" algn="ctr" defTabSz="914400" eaLnBrk="1" fontAlgn="auto" latinLnBrk="0" hangingPunct="1">
                        <a:lnSpc>
                          <a:spcPct val="107000"/>
                        </a:lnSpc>
                        <a:spcBef>
                          <a:spcPts val="0"/>
                        </a:spcBef>
                        <a:spcAft>
                          <a:spcPts val="0"/>
                        </a:spcAft>
                        <a:buClrTx/>
                        <a:buSzTx/>
                        <a:buFontTx/>
                        <a:buNone/>
                        <a:tabLst/>
                        <a:defRPr/>
                      </a:pPr>
                      <a:r>
                        <a:rPr lang="en-US" sz="900" b="1">
                          <a:solidFill>
                            <a:schemeClr val="tx2"/>
                          </a:solidFill>
                          <a:effectLst/>
                          <a:latin typeface="Nunito" pitchFamily="2" charset="0"/>
                          <a:ea typeface="+mn-ea"/>
                          <a:cs typeface="+mn-cs"/>
                        </a:rPr>
                        <a:t>Before and After School Only</a:t>
                      </a:r>
                    </a:p>
                  </a:txBody>
                  <a:tcPr marL="51435" marR="51435" marT="0" marB="0" anchor="ctr">
                    <a:solidFill>
                      <a:schemeClr val="accent3"/>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500">
                        <a:effectLst/>
                        <a:latin typeface="Nunito" pitchFamily="2"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416055"/>
                  </a:ext>
                </a:extLst>
              </a:tr>
              <a:tr h="417135">
                <a:tc>
                  <a:txBody>
                    <a:bodyPr/>
                    <a:lstStyle/>
                    <a:p>
                      <a:pPr algn="ctr"/>
                      <a:endParaRPr lang="en-US" sz="800">
                        <a:effectLst/>
                        <a:latin typeface="Nunito" pitchFamily="2"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Infant</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Toddler</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Preschool</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ea typeface="Times New Roman" panose="02020603050405020304" pitchFamily="18" charset="0"/>
                          <a:cs typeface="Times New Roman" panose="02020603050405020304" pitchFamily="18" charset="0"/>
                        </a:rPr>
                        <a:t>School Age</a:t>
                      </a:r>
                    </a:p>
                  </a:txBody>
                  <a:tcPr marL="51435" marR="51435" marT="0" marB="0" anchor="ctr">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Infant</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tx1">
                        <a:lumMod val="20000"/>
                        <a:lumOff val="8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Toddler 1</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tx1">
                        <a:lumMod val="20000"/>
                        <a:lumOff val="8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Toddler 2</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tx1">
                        <a:lumMod val="20000"/>
                        <a:lumOff val="8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rPr>
                        <a:t>Preschool</a:t>
                      </a:r>
                      <a:endParaRPr lang="en-US" sz="800" b="1">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nchor="ctr">
                    <a:solidFill>
                      <a:schemeClr val="tx1">
                        <a:lumMod val="20000"/>
                        <a:lumOff val="8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ea typeface="Times New Roman" panose="02020603050405020304" pitchFamily="18" charset="0"/>
                          <a:cs typeface="Times New Roman" panose="02020603050405020304" pitchFamily="18" charset="0"/>
                        </a:rPr>
                        <a:t>School Age</a:t>
                      </a:r>
                    </a:p>
                  </a:txBody>
                  <a:tcPr marL="51435" marR="51435" marT="0" marB="0" anchor="ctr">
                    <a:solidFill>
                      <a:schemeClr val="tx1">
                        <a:lumMod val="20000"/>
                        <a:lumOff val="80000"/>
                      </a:schemeClr>
                    </a:solidFill>
                  </a:tcPr>
                </a:tc>
                <a:tc>
                  <a:txBody>
                    <a:bodyPr/>
                    <a:lstStyle/>
                    <a:p>
                      <a:pPr algn="ctr"/>
                      <a:r>
                        <a:rPr lang="en-US" sz="800" b="1">
                          <a:solidFill>
                            <a:schemeClr val="bg1"/>
                          </a:solidFill>
                          <a:effectLst/>
                          <a:latin typeface="Nunito" pitchFamily="2" charset="0"/>
                          <a:ea typeface="Times New Roman" panose="02020603050405020304" pitchFamily="18" charset="0"/>
                          <a:cs typeface="Times New Roman" panose="02020603050405020304" pitchFamily="18" charset="0"/>
                        </a:rPr>
                        <a:t>FCC Before</a:t>
                      </a:r>
                      <a:endParaRPr lang="en-US" sz="1400" b="1">
                        <a:solidFill>
                          <a:schemeClr val="bg1"/>
                        </a:solidFill>
                      </a:endParaRPr>
                    </a:p>
                  </a:txBody>
                  <a:tcPr marL="51435" marR="51435" marT="0" marB="0" anchor="ctr">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ea typeface="Times New Roman" panose="02020603050405020304" pitchFamily="18" charset="0"/>
                          <a:cs typeface="Times New Roman" panose="02020603050405020304" pitchFamily="18" charset="0"/>
                        </a:rPr>
                        <a:t>FCC After</a:t>
                      </a:r>
                    </a:p>
                  </a:txBody>
                  <a:tcPr marL="51435" marR="51435" marT="0" marB="0" anchor="ctr">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ea typeface="Times New Roman" panose="02020603050405020304" pitchFamily="18" charset="0"/>
                          <a:cs typeface="Times New Roman" panose="02020603050405020304" pitchFamily="18" charset="0"/>
                        </a:rPr>
                        <a:t>Center Before</a:t>
                      </a:r>
                    </a:p>
                  </a:txBody>
                  <a:tcPr marL="51435" marR="51435" marT="0" marB="0" anchor="ctr">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b="1">
                          <a:solidFill>
                            <a:schemeClr val="bg1"/>
                          </a:solidFill>
                          <a:effectLst/>
                          <a:latin typeface="Nunito" pitchFamily="2" charset="0"/>
                          <a:ea typeface="Times New Roman" panose="02020603050405020304" pitchFamily="18" charset="0"/>
                          <a:cs typeface="Times New Roman" panose="02020603050405020304" pitchFamily="18" charset="0"/>
                        </a:rPr>
                        <a:t>Center After</a:t>
                      </a:r>
                    </a:p>
                  </a:txBody>
                  <a:tcPr marL="51435" marR="51435" marT="0" marB="0" anchor="ctr">
                    <a:solidFill>
                      <a:schemeClr val="accent3">
                        <a:lumMod val="20000"/>
                        <a:lumOff val="80000"/>
                        <a:alpha val="20000"/>
                      </a:schemeClr>
                    </a:solidFill>
                  </a:tcPr>
                </a:tc>
                <a:extLst>
                  <a:ext uri="{0D108BD9-81ED-4DB2-BD59-A6C34878D82A}">
                    <a16:rowId xmlns:a16="http://schemas.microsoft.com/office/drawing/2014/main" val="876545481"/>
                  </a:ext>
                </a:extLst>
              </a:tr>
              <a:tr h="134588">
                <a:tc>
                  <a:txBody>
                    <a:bodyPr/>
                    <a:lstStyle/>
                    <a:p>
                      <a:pPr marL="0" marR="0" algn="l">
                        <a:lnSpc>
                          <a:spcPct val="107000"/>
                        </a:lnSpc>
                        <a:spcBef>
                          <a:spcPts val="0"/>
                        </a:spcBef>
                        <a:spcAft>
                          <a:spcPts val="0"/>
                        </a:spcAft>
                      </a:pPr>
                      <a:r>
                        <a:rPr lang="en-US" sz="800">
                          <a:solidFill>
                            <a:schemeClr val="bg1"/>
                          </a:solidFill>
                          <a:effectLst/>
                          <a:latin typeface="Nunito" pitchFamily="2" charset="0"/>
                        </a:rPr>
                        <a:t>Region 1- Western</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$56.65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$51.95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$39.51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$36.33</a:t>
                      </a:r>
                    </a:p>
                  </a:txBody>
                  <a:tcPr marL="51435" marR="51435" marT="7144" marB="7144"/>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$38.56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6">
                        <a:lumMod val="95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$38.56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algn="ctr"/>
                      <a:r>
                        <a:rPr lang="en-US" sz="800">
                          <a:solidFill>
                            <a:srgbClr val="000000"/>
                          </a:solidFill>
                          <a:effectLst/>
                          <a:latin typeface="Nunito" pitchFamily="2" charset="0"/>
                          <a:ea typeface="Times New Roman" panose="02020603050405020304" pitchFamily="18" charset="0"/>
                          <a:cs typeface="Arial" panose="020B0604020202020204" pitchFamily="34" charset="0"/>
                        </a:rPr>
                        <a:t>$19.95</a:t>
                      </a:r>
                      <a:endParaRPr lang="en-US" sz="1400"/>
                    </a:p>
                  </a:txBody>
                  <a:tcPr marL="51435" marR="51435" marT="7144" marB="7144"/>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$19.95</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$8.59</a:t>
                      </a:r>
                    </a:p>
                  </a:txBody>
                  <a:tcPr marL="51435" marR="51435" marT="7144" marB="7144"/>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Times New Roman" panose="02020603050405020304" pitchFamily="18" charset="0"/>
                        </a:rPr>
                        <a:t>$18.03</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tc>
                <a:extLst>
                  <a:ext uri="{0D108BD9-81ED-4DB2-BD59-A6C34878D82A}">
                    <a16:rowId xmlns:a16="http://schemas.microsoft.com/office/drawing/2014/main" val="50646969"/>
                  </a:ext>
                </a:extLst>
              </a:tr>
              <a:tr h="134588">
                <a:tc>
                  <a:txBody>
                    <a:bodyPr/>
                    <a:lstStyle/>
                    <a:p>
                      <a:pPr marL="0" marR="0" algn="l">
                        <a:lnSpc>
                          <a:spcPct val="107000"/>
                        </a:lnSpc>
                        <a:spcBef>
                          <a:spcPts val="0"/>
                        </a:spcBef>
                        <a:spcAft>
                          <a:spcPts val="0"/>
                        </a:spcAft>
                      </a:pPr>
                      <a:r>
                        <a:rPr lang="en-US" sz="800">
                          <a:solidFill>
                            <a:schemeClr val="bg1"/>
                          </a:solidFill>
                          <a:effectLst/>
                          <a:latin typeface="Nunito" pitchFamily="2" charset="0"/>
                        </a:rPr>
                        <a:t>Region 2- Central</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$58.20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$53.15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$39.51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$36.33</a:t>
                      </a:r>
                    </a:p>
                  </a:txBody>
                  <a:tcPr marL="51435" marR="51435" marT="7144" marB="7144">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$44.07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chemeClr val="bg1"/>
                          </a:solidFill>
                          <a:effectLst/>
                          <a:latin typeface="Nunito" pitchFamily="2" charset="0"/>
                          <a:ea typeface="Times New Roman" panose="02020603050405020304" pitchFamily="18" charset="0"/>
                          <a:cs typeface="Arial" panose="020B0604020202020204" pitchFamily="34" charset="0"/>
                        </a:rPr>
                        <a:t>$44.07 </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algn="ctr"/>
                      <a:r>
                        <a:rPr lang="en-US" sz="800">
                          <a:solidFill>
                            <a:srgbClr val="000000"/>
                          </a:solidFill>
                          <a:effectLst/>
                          <a:latin typeface="Nunito" pitchFamily="2" charset="0"/>
                          <a:ea typeface="Times New Roman" panose="02020603050405020304" pitchFamily="18" charset="0"/>
                          <a:cs typeface="Arial" panose="020B0604020202020204" pitchFamily="34" charset="0"/>
                        </a:rPr>
                        <a:t>$19.95</a:t>
                      </a:r>
                      <a:endParaRPr lang="en-US" sz="1400"/>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$19.95</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$8.59</a:t>
                      </a: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$18.03</a:t>
                      </a:r>
                    </a:p>
                  </a:txBody>
                  <a:tcPr marL="51435" marR="51435" marT="7144" marB="7144">
                    <a:solidFill>
                      <a:schemeClr val="accent3">
                        <a:lumMod val="20000"/>
                        <a:lumOff val="80000"/>
                        <a:alpha val="20000"/>
                      </a:schemeClr>
                    </a:solidFill>
                  </a:tcPr>
                </a:tc>
                <a:extLst>
                  <a:ext uri="{0D108BD9-81ED-4DB2-BD59-A6C34878D82A}">
                    <a16:rowId xmlns:a16="http://schemas.microsoft.com/office/drawing/2014/main" val="779430480"/>
                  </a:ext>
                </a:extLst>
              </a:tr>
              <a:tr h="242602">
                <a:tc>
                  <a:txBody>
                    <a:bodyPr/>
                    <a:lstStyle/>
                    <a:p>
                      <a:pPr marL="0" marR="0" algn="l">
                        <a:lnSpc>
                          <a:spcPct val="107000"/>
                        </a:lnSpc>
                        <a:spcBef>
                          <a:spcPts val="0"/>
                        </a:spcBef>
                        <a:spcAft>
                          <a:spcPts val="0"/>
                        </a:spcAft>
                      </a:pPr>
                      <a:r>
                        <a:rPr lang="en-US" sz="800">
                          <a:solidFill>
                            <a:schemeClr val="bg1"/>
                          </a:solidFill>
                          <a:effectLst/>
                          <a:latin typeface="Nunito" pitchFamily="2" charset="0"/>
                        </a:rPr>
                        <a:t>Region 3- Northeast</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$65.00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$59.47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$42.18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$37.56</a:t>
                      </a:r>
                    </a:p>
                  </a:txBody>
                  <a:tcPr marL="51435" marR="51435" marT="7144" marB="7144"/>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$44.07 </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$44.07 </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$35.07</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$35.07</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$35.07</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algn="ctr"/>
                      <a:r>
                        <a:rPr lang="en-US" sz="800">
                          <a:solidFill>
                            <a:srgbClr val="000000"/>
                          </a:solidFill>
                          <a:effectLst/>
                          <a:latin typeface="Nunito" pitchFamily="2" charset="0"/>
                          <a:ea typeface="Times New Roman" panose="02020603050405020304" pitchFamily="18" charset="0"/>
                          <a:cs typeface="Arial" panose="020B0604020202020204" pitchFamily="34" charset="0"/>
                        </a:rPr>
                        <a:t>$21.04</a:t>
                      </a:r>
                      <a:endParaRPr lang="en-US" sz="1400"/>
                    </a:p>
                  </a:txBody>
                  <a:tcPr marL="51435" marR="51435" marT="7144" marB="7144"/>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$21.04</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$9.11</a:t>
                      </a:r>
                    </a:p>
                  </a:txBody>
                  <a:tcPr marL="51435" marR="51435" marT="7144" marB="7144"/>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$20.17</a:t>
                      </a:r>
                    </a:p>
                  </a:txBody>
                  <a:tcPr marL="51435" marR="51435" marT="7144" marB="7144"/>
                </a:tc>
                <a:extLst>
                  <a:ext uri="{0D108BD9-81ED-4DB2-BD59-A6C34878D82A}">
                    <a16:rowId xmlns:a16="http://schemas.microsoft.com/office/drawing/2014/main" val="755432028"/>
                  </a:ext>
                </a:extLst>
              </a:tr>
              <a:tr h="134588">
                <a:tc>
                  <a:txBody>
                    <a:bodyPr/>
                    <a:lstStyle/>
                    <a:p>
                      <a:pPr marL="0" marR="0" algn="l">
                        <a:lnSpc>
                          <a:spcPct val="107000"/>
                        </a:lnSpc>
                        <a:spcBef>
                          <a:spcPts val="0"/>
                        </a:spcBef>
                        <a:spcAft>
                          <a:spcPts val="0"/>
                        </a:spcAft>
                      </a:pPr>
                      <a:r>
                        <a:rPr lang="en-US" sz="800">
                          <a:solidFill>
                            <a:schemeClr val="bg1"/>
                          </a:solidFill>
                          <a:effectLst/>
                          <a:latin typeface="Nunito" pitchFamily="2" charset="0"/>
                        </a:rPr>
                        <a:t>Region 4- Metro</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chemeClr val="bg1"/>
                          </a:solidFill>
                          <a:effectLst/>
                          <a:latin typeface="Nunito" pitchFamily="2" charset="0"/>
                          <a:ea typeface="Times New Roman" panose="02020603050405020304" pitchFamily="18" charset="0"/>
                          <a:cs typeface="Arial" panose="020B0604020202020204" pitchFamily="34" charset="0"/>
                        </a:rPr>
                        <a:t>$70.39 </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chemeClr val="bg1"/>
                          </a:solidFill>
                          <a:effectLst/>
                          <a:latin typeface="Nunito" pitchFamily="2" charset="0"/>
                          <a:ea typeface="Times New Roman" panose="02020603050405020304" pitchFamily="18" charset="0"/>
                          <a:cs typeface="Arial" panose="020B0604020202020204" pitchFamily="34" charset="0"/>
                        </a:rPr>
                        <a:t>$63.92 </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$43.42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$38.62</a:t>
                      </a:r>
                    </a:p>
                  </a:txBody>
                  <a:tcPr marL="51435" marR="51435" marT="7144" marB="7144">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$66.10 </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$66.10 </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$35.07</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$35.07</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$35.07</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algn="ctr"/>
                      <a:r>
                        <a:rPr lang="en-US" sz="800">
                          <a:solidFill>
                            <a:srgbClr val="000000"/>
                          </a:solidFill>
                          <a:effectLst/>
                          <a:latin typeface="Nunito" pitchFamily="2" charset="0"/>
                          <a:ea typeface="Times New Roman" panose="02020603050405020304" pitchFamily="18" charset="0"/>
                          <a:cs typeface="Arial" panose="020B0604020202020204" pitchFamily="34" charset="0"/>
                        </a:rPr>
                        <a:t>$21.04</a:t>
                      </a:r>
                      <a:endParaRPr lang="en-US" sz="1400"/>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$21.04</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$9.35</a:t>
                      </a: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$20.71</a:t>
                      </a:r>
                    </a:p>
                  </a:txBody>
                  <a:tcPr marL="51435" marR="51435" marT="7144" marB="7144">
                    <a:solidFill>
                      <a:schemeClr val="accent3">
                        <a:lumMod val="20000"/>
                        <a:lumOff val="80000"/>
                        <a:alpha val="20000"/>
                      </a:schemeClr>
                    </a:solidFill>
                  </a:tcPr>
                </a:tc>
                <a:extLst>
                  <a:ext uri="{0D108BD9-81ED-4DB2-BD59-A6C34878D82A}">
                    <a16:rowId xmlns:a16="http://schemas.microsoft.com/office/drawing/2014/main" val="3395529145"/>
                  </a:ext>
                </a:extLst>
              </a:tr>
              <a:tr h="242602">
                <a:tc>
                  <a:txBody>
                    <a:bodyPr/>
                    <a:lstStyle/>
                    <a:p>
                      <a:pPr marL="0" marR="0" algn="l">
                        <a:lnSpc>
                          <a:spcPct val="107000"/>
                        </a:lnSpc>
                        <a:spcBef>
                          <a:spcPts val="0"/>
                        </a:spcBef>
                        <a:spcAft>
                          <a:spcPts val="0"/>
                        </a:spcAft>
                      </a:pPr>
                      <a:r>
                        <a:rPr lang="en-US" sz="800">
                          <a:solidFill>
                            <a:schemeClr val="bg1"/>
                          </a:solidFill>
                          <a:effectLst/>
                          <a:latin typeface="Nunito" pitchFamily="2" charset="0"/>
                        </a:rPr>
                        <a:t>Region 5- Southeast and Cape</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$56.65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$53.15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$39.51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$36.33</a:t>
                      </a:r>
                    </a:p>
                  </a:txBody>
                  <a:tcPr marL="51435" marR="51435" marT="7144" marB="7144"/>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$44.07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6">
                        <a:lumMod val="95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$44.07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$33.25</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6">
                        <a:lumMod val="95000"/>
                      </a:schemeClr>
                    </a:solidFill>
                  </a:tcPr>
                </a:tc>
                <a:tc>
                  <a:txBody>
                    <a:bodyPr/>
                    <a:lstStyle/>
                    <a:p>
                      <a:pPr algn="ctr"/>
                      <a:r>
                        <a:rPr lang="en-US" sz="800">
                          <a:solidFill>
                            <a:srgbClr val="000000"/>
                          </a:solidFill>
                          <a:effectLst/>
                          <a:latin typeface="Nunito" pitchFamily="2" charset="0"/>
                          <a:ea typeface="Times New Roman" panose="02020603050405020304" pitchFamily="18" charset="0"/>
                          <a:cs typeface="Arial" panose="020B0604020202020204" pitchFamily="34" charset="0"/>
                        </a:rPr>
                        <a:t>$19.95</a:t>
                      </a:r>
                      <a:endParaRPr lang="en-US" sz="1400"/>
                    </a:p>
                  </a:txBody>
                  <a:tcPr marL="51435" marR="51435" marT="7144" marB="7144"/>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Arial" panose="020B0604020202020204" pitchFamily="34" charset="0"/>
                        </a:rPr>
                        <a:t>$19.95</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$8.59</a:t>
                      </a:r>
                    </a:p>
                  </a:txBody>
                  <a:tcPr marL="51435" marR="51435" marT="7144" marB="7144"/>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$18.03</a:t>
                      </a:r>
                    </a:p>
                  </a:txBody>
                  <a:tcPr marL="51435" marR="51435" marT="7144" marB="7144"/>
                </a:tc>
                <a:extLst>
                  <a:ext uri="{0D108BD9-81ED-4DB2-BD59-A6C34878D82A}">
                    <a16:rowId xmlns:a16="http://schemas.microsoft.com/office/drawing/2014/main" val="1889649591"/>
                  </a:ext>
                </a:extLst>
              </a:tr>
              <a:tr h="242602">
                <a:tc>
                  <a:txBody>
                    <a:bodyPr/>
                    <a:lstStyle/>
                    <a:p>
                      <a:pPr marL="0" marR="0" algn="l">
                        <a:lnSpc>
                          <a:spcPct val="107000"/>
                        </a:lnSpc>
                        <a:spcBef>
                          <a:spcPts val="0"/>
                        </a:spcBef>
                        <a:spcAft>
                          <a:spcPts val="0"/>
                        </a:spcAft>
                      </a:pPr>
                      <a:r>
                        <a:rPr lang="en-US" sz="800">
                          <a:solidFill>
                            <a:schemeClr val="bg1"/>
                          </a:solidFill>
                          <a:effectLst/>
                          <a:latin typeface="Nunito" pitchFamily="2" charset="0"/>
                        </a:rPr>
                        <a:t>Region 6- Metro Boston</a:t>
                      </a:r>
                      <a:endParaRPr lang="en-US" sz="800">
                        <a:solidFill>
                          <a:schemeClr val="bg1"/>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$73.86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$68.85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$43.42 </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Times New Roman" panose="02020603050405020304" pitchFamily="18" charset="0"/>
                        </a:rPr>
                        <a:t>$38.62</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2">
                        <a:lumMod val="40000"/>
                        <a:lumOff val="60000"/>
                        <a:alpha val="20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$49.57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$49.57 </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$35.07</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$35.07</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marL="0" marR="0" algn="ctr">
                        <a:lnSpc>
                          <a:spcPct val="107000"/>
                        </a:lnSpc>
                        <a:spcBef>
                          <a:spcPts val="0"/>
                        </a:spcBef>
                        <a:spcAft>
                          <a:spcPts val="0"/>
                        </a:spcAft>
                      </a:pPr>
                      <a:r>
                        <a:rPr lang="en-US" sz="800">
                          <a:solidFill>
                            <a:schemeClr val="bg2"/>
                          </a:solidFill>
                          <a:effectLst/>
                          <a:latin typeface="Nunito" pitchFamily="2" charset="0"/>
                          <a:ea typeface="Times New Roman" panose="02020603050405020304" pitchFamily="18" charset="0"/>
                          <a:cs typeface="Arial" panose="020B0604020202020204" pitchFamily="34" charset="0"/>
                        </a:rPr>
                        <a:t>$35.07</a:t>
                      </a:r>
                      <a:endParaRPr lang="en-US" sz="800">
                        <a:solidFill>
                          <a:schemeClr val="bg2"/>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tx1">
                        <a:lumMod val="20000"/>
                        <a:lumOff val="80000"/>
                      </a:schemeClr>
                    </a:solidFill>
                  </a:tcPr>
                </a:tc>
                <a:tc>
                  <a:txBody>
                    <a:bodyPr/>
                    <a:lstStyle/>
                    <a:p>
                      <a:pPr algn="ctr"/>
                      <a:r>
                        <a:rPr lang="en-US" sz="800">
                          <a:solidFill>
                            <a:schemeClr val="bg2"/>
                          </a:solidFill>
                          <a:effectLst/>
                          <a:latin typeface="Nunito" pitchFamily="2" charset="0"/>
                          <a:ea typeface="Times New Roman" panose="02020603050405020304" pitchFamily="18" charset="0"/>
                          <a:cs typeface="Arial" panose="020B0604020202020204" pitchFamily="34" charset="0"/>
                        </a:rPr>
                        <a:t>$21.04</a:t>
                      </a:r>
                      <a:endParaRPr lang="en-US" sz="1400">
                        <a:solidFill>
                          <a:schemeClr val="bg2"/>
                        </a:solidFill>
                      </a:endParaRP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Arial" panose="020B0604020202020204" pitchFamily="34" charset="0"/>
                        </a:rPr>
                        <a:t>$21.04</a:t>
                      </a:r>
                      <a:endParaRPr lang="en-US" sz="800">
                        <a:solidFill>
                          <a:srgbClr val="FF0000"/>
                        </a:solidFill>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FF0000"/>
                          </a:solidFill>
                          <a:effectLst/>
                          <a:latin typeface="Nunito" pitchFamily="2" charset="0"/>
                          <a:ea typeface="Times New Roman" panose="02020603050405020304" pitchFamily="18" charset="0"/>
                          <a:cs typeface="Times New Roman" panose="02020603050405020304" pitchFamily="18" charset="0"/>
                        </a:rPr>
                        <a:t>$9.35</a:t>
                      </a:r>
                    </a:p>
                  </a:txBody>
                  <a:tcPr marL="51435" marR="51435" marT="7144" marB="7144">
                    <a:solidFill>
                      <a:schemeClr val="accent3">
                        <a:lumMod val="20000"/>
                        <a:lumOff val="80000"/>
                        <a:alpha val="20000"/>
                      </a:schemeClr>
                    </a:solidFill>
                  </a:tcPr>
                </a:tc>
                <a:tc>
                  <a:txBody>
                    <a:bodyPr/>
                    <a:lstStyle/>
                    <a:p>
                      <a:pPr marL="0" marR="0" algn="ctr">
                        <a:lnSpc>
                          <a:spcPct val="107000"/>
                        </a:lnSpc>
                        <a:spcBef>
                          <a:spcPts val="0"/>
                        </a:spcBef>
                        <a:spcAft>
                          <a:spcPts val="0"/>
                        </a:spcAft>
                      </a:pPr>
                      <a:r>
                        <a:rPr lang="en-US" sz="800">
                          <a:solidFill>
                            <a:srgbClr val="000000"/>
                          </a:solidFill>
                          <a:effectLst/>
                          <a:latin typeface="Nunito" pitchFamily="2" charset="0"/>
                          <a:ea typeface="Times New Roman" panose="02020603050405020304" pitchFamily="18" charset="0"/>
                          <a:cs typeface="Times New Roman" panose="02020603050405020304" pitchFamily="18" charset="0"/>
                        </a:rPr>
                        <a:t>$20.71</a:t>
                      </a:r>
                      <a:endParaRPr lang="en-US" sz="800">
                        <a:effectLst/>
                        <a:latin typeface="Nunito" pitchFamily="2" charset="0"/>
                        <a:ea typeface="Times New Roman" panose="02020603050405020304" pitchFamily="18" charset="0"/>
                        <a:cs typeface="Times New Roman" panose="02020603050405020304" pitchFamily="18" charset="0"/>
                      </a:endParaRPr>
                    </a:p>
                  </a:txBody>
                  <a:tcPr marL="51435" marR="51435" marT="7144" marB="7144">
                    <a:solidFill>
                      <a:schemeClr val="accent3">
                        <a:lumMod val="20000"/>
                        <a:lumOff val="80000"/>
                        <a:alpha val="20000"/>
                      </a:schemeClr>
                    </a:solidFill>
                  </a:tcPr>
                </a:tc>
                <a:extLst>
                  <a:ext uri="{0D108BD9-81ED-4DB2-BD59-A6C34878D82A}">
                    <a16:rowId xmlns:a16="http://schemas.microsoft.com/office/drawing/2014/main" val="2410030602"/>
                  </a:ext>
                </a:extLst>
              </a:tr>
            </a:tbl>
          </a:graphicData>
        </a:graphic>
      </p:graphicFrame>
      <p:sp>
        <p:nvSpPr>
          <p:cNvPr id="7" name="Content Placeholder 4">
            <a:extLst>
              <a:ext uri="{FF2B5EF4-FFF2-40B4-BE49-F238E27FC236}">
                <a16:creationId xmlns:a16="http://schemas.microsoft.com/office/drawing/2014/main" id="{0CED6D25-A683-3D4F-D3DE-8CD61A33EEA1}"/>
              </a:ext>
            </a:extLst>
          </p:cNvPr>
          <p:cNvSpPr>
            <a:spLocks noGrp="1"/>
          </p:cNvSpPr>
          <p:nvPr>
            <p:ph idx="1"/>
          </p:nvPr>
        </p:nvSpPr>
        <p:spPr>
          <a:xfrm>
            <a:off x="457200" y="2356716"/>
            <a:ext cx="8229600" cy="331517"/>
          </a:xfrm>
        </p:spPr>
        <p:txBody>
          <a:bodyPr>
            <a:normAutofit fontScale="85000" lnSpcReduction="20000"/>
          </a:bodyPr>
          <a:lstStyle/>
          <a:p>
            <a:r>
              <a:rPr lang="en-US"/>
              <a:t>The </a:t>
            </a:r>
            <a:r>
              <a:rPr lang="en-US">
                <a:solidFill>
                  <a:schemeClr val="bg2"/>
                </a:solidFill>
              </a:rPr>
              <a:t>red</a:t>
            </a:r>
            <a:r>
              <a:rPr lang="en-US"/>
              <a:t> subsidy rates fell below the 50</a:t>
            </a:r>
            <a:r>
              <a:rPr lang="en-US" baseline="30000"/>
              <a:t>th</a:t>
            </a:r>
            <a:r>
              <a:rPr lang="en-US"/>
              <a:t> percentile of market rates in the 2018 MRS</a:t>
            </a:r>
          </a:p>
        </p:txBody>
      </p:sp>
    </p:spTree>
    <p:extLst>
      <p:ext uri="{BB962C8B-B14F-4D97-AF65-F5344CB8AC3E}">
        <p14:creationId xmlns:p14="http://schemas.microsoft.com/office/powerpoint/2010/main" val="105297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D83ACCD-7122-B8A2-8F2C-C4449620AB91}"/>
              </a:ext>
            </a:extLst>
          </p:cNvPr>
          <p:cNvSpPr txBox="1"/>
          <p:nvPr/>
        </p:nvSpPr>
        <p:spPr>
          <a:xfrm>
            <a:off x="2640663" y="2759818"/>
            <a:ext cx="39898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cs typeface="Arial"/>
            </a:endParaRPr>
          </a:p>
        </p:txBody>
      </p:sp>
      <p:sp>
        <p:nvSpPr>
          <p:cNvPr id="5" name="TextBox 1">
            <a:extLst>
              <a:ext uri="{FF2B5EF4-FFF2-40B4-BE49-F238E27FC236}">
                <a16:creationId xmlns:a16="http://schemas.microsoft.com/office/drawing/2014/main" id="{52EAFF96-098B-0143-EF42-F87099AB334E}"/>
              </a:ext>
            </a:extLst>
          </p:cNvPr>
          <p:cNvSpPr txBox="1"/>
          <p:nvPr/>
        </p:nvSpPr>
        <p:spPr>
          <a:xfrm>
            <a:off x="2287119" y="2759818"/>
            <a:ext cx="456976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a:solidFill>
                  <a:srgbClr val="00269E"/>
                </a:solidFill>
                <a:latin typeface="Arial" pitchFamily="34" charset="0"/>
                <a:ea typeface="+mj-ea"/>
                <a:cs typeface="Arial" pitchFamily="34" charset="0"/>
              </a:rPr>
              <a:t>Reimagining the Child Care Financial Assistance System </a:t>
            </a:r>
          </a:p>
          <a:p>
            <a:pPr algn="ctr"/>
            <a:endParaRPr lang="en-US" sz="2400">
              <a:cs typeface="Arial"/>
            </a:endParaRPr>
          </a:p>
        </p:txBody>
      </p:sp>
      <p:sp>
        <p:nvSpPr>
          <p:cNvPr id="6" name="Slide Number Placeholder 5">
            <a:extLst>
              <a:ext uri="{FF2B5EF4-FFF2-40B4-BE49-F238E27FC236}">
                <a16:creationId xmlns:a16="http://schemas.microsoft.com/office/drawing/2014/main" id="{46EBB983-5286-4459-BD64-10910D6F76FD}"/>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16</a:t>
            </a:fld>
            <a:endParaRPr lang="en-US" sz="800"/>
          </a:p>
        </p:txBody>
      </p:sp>
    </p:spTree>
    <p:extLst>
      <p:ext uri="{BB962C8B-B14F-4D97-AF65-F5344CB8AC3E}">
        <p14:creationId xmlns:p14="http://schemas.microsoft.com/office/powerpoint/2010/main" val="85265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553DCA5-9134-47C9-B20F-76666C17FB21}"/>
              </a:ext>
            </a:extLst>
          </p:cNvPr>
          <p:cNvSpPr txBox="1">
            <a:spLocks/>
          </p:cNvSpPr>
          <p:nvPr/>
        </p:nvSpPr>
        <p:spPr>
          <a:xfrm>
            <a:off x="416906" y="257286"/>
            <a:ext cx="7734300" cy="620713"/>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33CC"/>
                </a:solidFill>
                <a:effectLst/>
                <a:uLnTx/>
                <a:uFillTx/>
                <a:latin typeface="Arial" panose="020B0604020202020204"/>
                <a:ea typeface="+mj-ea"/>
                <a:cs typeface="Calibri"/>
              </a:rPr>
              <a:t>Financial Assistance for Child Care (Subsidy)</a:t>
            </a:r>
            <a:r>
              <a:rPr lang="en-US" sz="2000" kern="0">
                <a:latin typeface="Arial" panose="020B0604020202020204"/>
                <a:cs typeface="Calibri"/>
              </a:rPr>
              <a:t>:</a:t>
            </a:r>
          </a:p>
          <a:p>
            <a:pPr defTabSz="914400">
              <a:defRPr/>
            </a:pPr>
            <a:r>
              <a:rPr kumimoji="0" lang="en-US" sz="2000" b="1" i="0" u="none" strike="noStrike" kern="0" cap="none" spc="0" normalizeH="0" baseline="0" noProof="0">
                <a:ln>
                  <a:noFill/>
                </a:ln>
                <a:solidFill>
                  <a:srgbClr val="0033CC"/>
                </a:solidFill>
                <a:effectLst/>
                <a:uLnTx/>
                <a:uFillTx/>
                <a:latin typeface="Arial" panose="020B0604020202020204"/>
                <a:ea typeface="+mj-ea"/>
                <a:cs typeface="Calibri"/>
              </a:rPr>
              <a:t>Updates from </a:t>
            </a:r>
            <a:r>
              <a:rPr lang="en-US" sz="2000" kern="0">
                <a:latin typeface="Arial" panose="020B0604020202020204"/>
                <a:cs typeface="Calibri"/>
              </a:rPr>
              <a:t>May Advisory Council Meeting</a:t>
            </a:r>
            <a:endParaRPr lang="en-US" sz="2000" b="1" i="0" u="none" strike="noStrike" kern="0" cap="none" spc="0" normalizeH="0" baseline="0" noProof="0">
              <a:ln>
                <a:noFill/>
              </a:ln>
              <a:solidFill>
                <a:srgbClr val="0033CC"/>
              </a:solidFill>
              <a:effectLst/>
              <a:uLnTx/>
              <a:uFillTx/>
              <a:latin typeface="Arial" panose="020B0604020202020204"/>
              <a:cs typeface="Calibri" panose="020F0502020204030204" pitchFamily="34" charset="0"/>
            </a:endParaRPr>
          </a:p>
        </p:txBody>
      </p:sp>
      <p:sp>
        <p:nvSpPr>
          <p:cNvPr id="50" name="Content Placeholder 2">
            <a:extLst>
              <a:ext uri="{FF2B5EF4-FFF2-40B4-BE49-F238E27FC236}">
                <a16:creationId xmlns:a16="http://schemas.microsoft.com/office/drawing/2014/main" id="{C40DDEB0-8102-4E15-A9E7-D128B859D679}"/>
              </a:ext>
            </a:extLst>
          </p:cNvPr>
          <p:cNvSpPr txBox="1">
            <a:spLocks/>
          </p:cNvSpPr>
          <p:nvPr/>
        </p:nvSpPr>
        <p:spPr>
          <a:xfrm>
            <a:off x="492641" y="1024836"/>
            <a:ext cx="8044902" cy="1799876"/>
          </a:xfrm>
          <a:prstGeom prst="rect">
            <a:avLst/>
          </a:prstGeom>
          <a:noFill/>
        </p:spPr>
        <p:txBody>
          <a:bodyPr anchor="t"/>
          <a:lstStyle>
            <a:lvl1pPr marL="0" indent="0" algn="l" rtl="0" eaLnBrk="1" fontAlgn="base" hangingPunct="1">
              <a:spcBef>
                <a:spcPct val="100000"/>
              </a:spcBef>
              <a:spcAft>
                <a:spcPct val="0"/>
              </a:spcAft>
              <a:buClr>
                <a:srgbClr val="0033CC"/>
              </a:buClr>
              <a:buNone/>
              <a:defRPr sz="1600" b="0" i="1">
                <a:solidFill>
                  <a:schemeClr val="tx1"/>
                </a:solidFill>
                <a:latin typeface="Arial" panose="020B0604020202020204" pitchFamily="34" charset="0"/>
                <a:ea typeface="+mn-ea"/>
                <a:cs typeface="Arial" panose="020B0604020202020204" pitchFamily="34" charset="0"/>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R="0" lvl="0" algn="l" defTabSz="914400" rtl="0" eaLnBrk="1" fontAlgn="auto" latinLnBrk="0" hangingPunct="1">
              <a:lnSpc>
                <a:spcPct val="100000"/>
              </a:lnSpc>
              <a:spcBef>
                <a:spcPts val="0"/>
              </a:spcBef>
              <a:spcAft>
                <a:spcPts val="0"/>
              </a:spcAft>
              <a:buClr>
                <a:srgbClr val="0033CC"/>
              </a:buClr>
              <a:buSzTx/>
              <a:tabLst/>
              <a:defRPr/>
            </a:pP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EEC has begun holistic, listening and feedback-driven and analysis of the child care financial assistance system (subsidy).</a:t>
            </a:r>
            <a:endParaRPr kumimoji="0" lang="en-US" sz="1450" b="0" i="0" u="none" strike="noStrike" kern="1200" cap="none" spc="0" normalizeH="0" baseline="0" noProof="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
                <a:srgbClr val="0033CC"/>
              </a:buClr>
              <a:buSzTx/>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Calibri"/>
            </a:endParaRPr>
          </a:p>
          <a:p>
            <a:pPr marR="0" lvl="0" algn="l" defTabSz="914400" rtl="0" eaLnBrk="1" fontAlgn="auto" latinLnBrk="0" hangingPunct="1">
              <a:lnSpc>
                <a:spcPct val="100000"/>
              </a:lnSpc>
              <a:spcBef>
                <a:spcPts val="0"/>
              </a:spcBef>
              <a:spcAft>
                <a:spcPts val="0"/>
              </a:spcAft>
              <a:buClr>
                <a:srgbClr val="0033CC"/>
              </a:buClr>
              <a:buSzTx/>
              <a:tabLst/>
              <a:defRPr/>
            </a:pP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Initial areas of focus have been identified to simplify the process for families, reduce the burden on CCRRs/providers and collect better data on system needs.</a:t>
            </a:r>
          </a:p>
          <a:p>
            <a:pPr marR="0" lvl="0" algn="l" defTabSz="914400" rtl="0" eaLnBrk="1" fontAlgn="auto" latinLnBrk="0" hangingPunct="1">
              <a:lnSpc>
                <a:spcPct val="100000"/>
              </a:lnSpc>
              <a:spcBef>
                <a:spcPts val="0"/>
              </a:spcBef>
              <a:spcAft>
                <a:spcPts val="0"/>
              </a:spcAft>
              <a:buClr>
                <a:srgbClr val="0033CC"/>
              </a:buClr>
              <a:buSzTx/>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Calibri"/>
            </a:endParaRPr>
          </a:p>
          <a:p>
            <a:pPr marR="0" lvl="0" algn="l" defTabSz="914400" rtl="0" eaLnBrk="1" fontAlgn="auto" latinLnBrk="0" hangingPunct="1">
              <a:lnSpc>
                <a:spcPct val="100000"/>
              </a:lnSpc>
              <a:spcBef>
                <a:spcPts val="0"/>
              </a:spcBef>
              <a:spcAft>
                <a:spcPts val="0"/>
              </a:spcAft>
              <a:buClr>
                <a:srgbClr val="0033CC"/>
              </a:buClr>
              <a:buSzTx/>
              <a:tabLst/>
              <a:defRPr/>
            </a:pP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EEC project team is focused on increasing placements, reconciling waitlist data, innovative efforts to connect families to referral services, and revising policies to facilitate family access.</a:t>
            </a:r>
          </a:p>
          <a:p>
            <a:pPr marR="0" lvl="0" algn="l" defTabSz="914400" rtl="0" eaLnBrk="1" fontAlgn="auto" latinLnBrk="0" hangingPunct="1">
              <a:lnSpc>
                <a:spcPct val="100000"/>
              </a:lnSpc>
              <a:spcBef>
                <a:spcPts val="0"/>
              </a:spcBef>
              <a:spcAft>
                <a:spcPts val="0"/>
              </a:spcAft>
              <a:buClr>
                <a:srgbClr val="0033CC"/>
              </a:buClr>
              <a:buSzTx/>
              <a:tabLst/>
              <a:defRPr/>
            </a:pPr>
            <a:endParaRPr kumimoji="0" lang="en-US" sz="1500" b="0" i="0" u="none" strike="noStrike" kern="1200" cap="none" spc="0" normalizeH="0" baseline="0" noProof="0">
              <a:ln>
                <a:noFill/>
              </a:ln>
              <a:solidFill>
                <a:srgbClr val="000000"/>
              </a:solidFill>
              <a:effectLst/>
              <a:uLnTx/>
              <a:uFillTx/>
              <a:latin typeface="Arial" panose="020B0604020202020204"/>
              <a:ea typeface="+mn-ea"/>
              <a:cs typeface="Calibri"/>
            </a:endParaRPr>
          </a:p>
        </p:txBody>
      </p:sp>
      <p:sp>
        <p:nvSpPr>
          <p:cNvPr id="54" name="TextBox 53">
            <a:extLst>
              <a:ext uri="{FF2B5EF4-FFF2-40B4-BE49-F238E27FC236}">
                <a16:creationId xmlns:a16="http://schemas.microsoft.com/office/drawing/2014/main" id="{FF6ED9C8-7474-43FC-927B-8A604EA324F7}"/>
              </a:ext>
            </a:extLst>
          </p:cNvPr>
          <p:cNvSpPr txBox="1"/>
          <p:nvPr/>
        </p:nvSpPr>
        <p:spPr>
          <a:xfrm>
            <a:off x="4218248" y="2909260"/>
            <a:ext cx="19649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Conduct interviews with contracted providers and providers with voucher agreements</a:t>
            </a:r>
          </a:p>
        </p:txBody>
      </p:sp>
      <p:sp>
        <p:nvSpPr>
          <p:cNvPr id="56" name="TextBox 55">
            <a:extLst>
              <a:ext uri="{FF2B5EF4-FFF2-40B4-BE49-F238E27FC236}">
                <a16:creationId xmlns:a16="http://schemas.microsoft.com/office/drawing/2014/main" id="{2CBB3713-A589-40F0-91DC-E390899ED424}"/>
              </a:ext>
            </a:extLst>
          </p:cNvPr>
          <p:cNvSpPr txBox="1"/>
          <p:nvPr/>
        </p:nvSpPr>
        <p:spPr>
          <a:xfrm>
            <a:off x="1501046" y="6234271"/>
            <a:ext cx="18131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Complete</a:t>
            </a:r>
          </a:p>
        </p:txBody>
      </p:sp>
      <p:sp>
        <p:nvSpPr>
          <p:cNvPr id="57" name="TextBox 56">
            <a:extLst>
              <a:ext uri="{FF2B5EF4-FFF2-40B4-BE49-F238E27FC236}">
                <a16:creationId xmlns:a16="http://schemas.microsoft.com/office/drawing/2014/main" id="{5A3556CC-2219-4823-A255-8A4D8D01C181}"/>
              </a:ext>
            </a:extLst>
          </p:cNvPr>
          <p:cNvSpPr txBox="1"/>
          <p:nvPr/>
        </p:nvSpPr>
        <p:spPr>
          <a:xfrm>
            <a:off x="6755615" y="2909260"/>
            <a:ext cx="2042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Collect feedback on existing subsidy IT systems for needed enhancements</a:t>
            </a:r>
          </a:p>
        </p:txBody>
      </p:sp>
      <p:sp>
        <p:nvSpPr>
          <p:cNvPr id="60" name="Rectangle 59">
            <a:extLst>
              <a:ext uri="{FF2B5EF4-FFF2-40B4-BE49-F238E27FC236}">
                <a16:creationId xmlns:a16="http://schemas.microsoft.com/office/drawing/2014/main" id="{C790E585-EE75-42E7-97FC-C37BFB29970B}"/>
              </a:ext>
            </a:extLst>
          </p:cNvPr>
          <p:cNvSpPr/>
          <p:nvPr/>
        </p:nvSpPr>
        <p:spPr bwMode="auto">
          <a:xfrm>
            <a:off x="1892528" y="3794496"/>
            <a:ext cx="1309359" cy="1075455"/>
          </a:xfrm>
          <a:prstGeom prst="rect">
            <a:avLst/>
          </a:prstGeom>
          <a:solidFill>
            <a:srgbClr val="0067E5"/>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1" name="Rectangle 60">
            <a:extLst>
              <a:ext uri="{FF2B5EF4-FFF2-40B4-BE49-F238E27FC236}">
                <a16:creationId xmlns:a16="http://schemas.microsoft.com/office/drawing/2014/main" id="{11D7A12C-D3FB-48DE-AE32-FBBFAC078B7C}"/>
              </a:ext>
            </a:extLst>
          </p:cNvPr>
          <p:cNvSpPr/>
          <p:nvPr/>
        </p:nvSpPr>
        <p:spPr bwMode="auto">
          <a:xfrm>
            <a:off x="3201498" y="3794496"/>
            <a:ext cx="1309359" cy="1075455"/>
          </a:xfrm>
          <a:prstGeom prst="rect">
            <a:avLst/>
          </a:prstGeom>
          <a:solidFill>
            <a:schemeClr val="accent3">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3" name="Rectangle 62">
            <a:extLst>
              <a:ext uri="{FF2B5EF4-FFF2-40B4-BE49-F238E27FC236}">
                <a16:creationId xmlns:a16="http://schemas.microsoft.com/office/drawing/2014/main" id="{AAB9878E-FAD6-4380-93FD-A7511115BBF8}"/>
              </a:ext>
            </a:extLst>
          </p:cNvPr>
          <p:cNvSpPr/>
          <p:nvPr/>
        </p:nvSpPr>
        <p:spPr bwMode="auto">
          <a:xfrm>
            <a:off x="4517497" y="3794496"/>
            <a:ext cx="1309359" cy="1075455"/>
          </a:xfrm>
          <a:prstGeom prst="rect">
            <a:avLst/>
          </a:prstGeom>
          <a:solidFill>
            <a:schemeClr val="bg1">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4" name="Rectangle 63">
            <a:extLst>
              <a:ext uri="{FF2B5EF4-FFF2-40B4-BE49-F238E27FC236}">
                <a16:creationId xmlns:a16="http://schemas.microsoft.com/office/drawing/2014/main" id="{58E12661-4B94-41D3-A09B-27C82BAE0633}"/>
              </a:ext>
            </a:extLst>
          </p:cNvPr>
          <p:cNvSpPr/>
          <p:nvPr/>
        </p:nvSpPr>
        <p:spPr bwMode="auto">
          <a:xfrm>
            <a:off x="7122254" y="3794496"/>
            <a:ext cx="1309359" cy="1075455"/>
          </a:xfrm>
          <a:prstGeom prst="rect">
            <a:avLst/>
          </a:prstGeom>
          <a:solidFill>
            <a:schemeClr val="accent3">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5" name="Freeform 4847">
            <a:extLst>
              <a:ext uri="{FF2B5EF4-FFF2-40B4-BE49-F238E27FC236}">
                <a16:creationId xmlns:a16="http://schemas.microsoft.com/office/drawing/2014/main" id="{F4D31F64-5F29-482E-A5FA-EFE90319B60B}"/>
              </a:ext>
            </a:extLst>
          </p:cNvPr>
          <p:cNvSpPr>
            <a:spLocks noEditPoints="1"/>
          </p:cNvSpPr>
          <p:nvPr/>
        </p:nvSpPr>
        <p:spPr bwMode="auto">
          <a:xfrm>
            <a:off x="3624857" y="4043109"/>
            <a:ext cx="421318" cy="576123"/>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6" name="Oval 65">
            <a:extLst>
              <a:ext uri="{FF2B5EF4-FFF2-40B4-BE49-F238E27FC236}">
                <a16:creationId xmlns:a16="http://schemas.microsoft.com/office/drawing/2014/main" id="{239EA63F-2927-416D-9199-9ECE9A1C287B}"/>
              </a:ext>
            </a:extLst>
          </p:cNvPr>
          <p:cNvSpPr/>
          <p:nvPr/>
        </p:nvSpPr>
        <p:spPr bwMode="ltGray">
          <a:xfrm>
            <a:off x="6368000" y="3941992"/>
            <a:ext cx="638147" cy="631896"/>
          </a:xfrm>
          <a:prstGeom prst="ellipse">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67" name="TextBox 66">
            <a:extLst>
              <a:ext uri="{FF2B5EF4-FFF2-40B4-BE49-F238E27FC236}">
                <a16:creationId xmlns:a16="http://schemas.microsoft.com/office/drawing/2014/main" id="{53D3916D-61CC-40A2-90B4-06EF08D89B91}"/>
              </a:ext>
            </a:extLst>
          </p:cNvPr>
          <p:cNvSpPr txBox="1"/>
          <p:nvPr/>
        </p:nvSpPr>
        <p:spPr>
          <a:xfrm>
            <a:off x="1392570" y="2388787"/>
            <a:ext cx="928663" cy="70788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a:ln>
                <a:noFill/>
              </a:ln>
              <a:solidFill>
                <a:srgbClr val="0067E5"/>
              </a:solidFill>
              <a:effectLst/>
              <a:uLnTx/>
              <a:uFillTx/>
              <a:latin typeface="Arial" panose="020B0604020202020204"/>
              <a:ea typeface="+mn-ea"/>
              <a:cs typeface="Arial" panose="020B0604020202020204" pitchFamily="34" charset="0"/>
            </a:endParaRPr>
          </a:p>
        </p:txBody>
      </p:sp>
      <p:sp>
        <p:nvSpPr>
          <p:cNvPr id="68" name="TextBox 67">
            <a:extLst>
              <a:ext uri="{FF2B5EF4-FFF2-40B4-BE49-F238E27FC236}">
                <a16:creationId xmlns:a16="http://schemas.microsoft.com/office/drawing/2014/main" id="{65428625-54DB-4712-BBA0-C785F1E686CF}"/>
              </a:ext>
            </a:extLst>
          </p:cNvPr>
          <p:cNvSpPr txBox="1"/>
          <p:nvPr/>
        </p:nvSpPr>
        <p:spPr>
          <a:xfrm>
            <a:off x="1413366" y="3001593"/>
            <a:ext cx="22591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Interviewing Mass211 and CCRRs about pain points and processes</a:t>
            </a:r>
          </a:p>
        </p:txBody>
      </p:sp>
      <p:grpSp>
        <p:nvGrpSpPr>
          <p:cNvPr id="70" name="Group 69">
            <a:extLst>
              <a:ext uri="{FF2B5EF4-FFF2-40B4-BE49-F238E27FC236}">
                <a16:creationId xmlns:a16="http://schemas.microsoft.com/office/drawing/2014/main" id="{1F5EDC5E-AFB8-4476-8C57-B43276C03401}"/>
              </a:ext>
            </a:extLst>
          </p:cNvPr>
          <p:cNvGrpSpPr/>
          <p:nvPr/>
        </p:nvGrpSpPr>
        <p:grpSpPr>
          <a:xfrm>
            <a:off x="6321424" y="4028352"/>
            <a:ext cx="781776" cy="577571"/>
            <a:chOff x="4173369" y="4591247"/>
            <a:chExt cx="680872" cy="508000"/>
          </a:xfrm>
          <a:solidFill>
            <a:srgbClr val="FFFFFF"/>
          </a:solidFill>
        </p:grpSpPr>
        <p:sp>
          <p:nvSpPr>
            <p:cNvPr id="89" name="Freeform 65">
              <a:extLst>
                <a:ext uri="{FF2B5EF4-FFF2-40B4-BE49-F238E27FC236}">
                  <a16:creationId xmlns:a16="http://schemas.microsoft.com/office/drawing/2014/main" id="{A8915248-3361-45B5-BB05-938C8EE8064F}"/>
                </a:ext>
              </a:extLst>
            </p:cNvPr>
            <p:cNvSpPr>
              <a:spLocks/>
            </p:cNvSpPr>
            <p:nvPr/>
          </p:nvSpPr>
          <p:spPr bwMode="auto">
            <a:xfrm>
              <a:off x="4173369" y="4591247"/>
              <a:ext cx="216848" cy="508000"/>
            </a:xfrm>
            <a:custGeom>
              <a:avLst/>
              <a:gdLst>
                <a:gd name="T0" fmla="*/ 20 w 60"/>
                <a:gd name="T1" fmla="*/ 140 h 140"/>
                <a:gd name="T2" fmla="*/ 16 w 60"/>
                <a:gd name="T3" fmla="*/ 137 h 140"/>
                <a:gd name="T4" fmla="*/ 17 w 60"/>
                <a:gd name="T5" fmla="*/ 120 h 140"/>
                <a:gd name="T6" fmla="*/ 36 w 60"/>
                <a:gd name="T7" fmla="*/ 115 h 140"/>
                <a:gd name="T8" fmla="*/ 38 w 60"/>
                <a:gd name="T9" fmla="*/ 115 h 140"/>
                <a:gd name="T10" fmla="*/ 39 w 60"/>
                <a:gd name="T11" fmla="*/ 115 h 140"/>
                <a:gd name="T12" fmla="*/ 41 w 60"/>
                <a:gd name="T13" fmla="*/ 114 h 140"/>
                <a:gd name="T14" fmla="*/ 41 w 60"/>
                <a:gd name="T15" fmla="*/ 112 h 140"/>
                <a:gd name="T16" fmla="*/ 40 w 60"/>
                <a:gd name="T17" fmla="*/ 109 h 140"/>
                <a:gd name="T18" fmla="*/ 40 w 60"/>
                <a:gd name="T19" fmla="*/ 100 h 140"/>
                <a:gd name="T20" fmla="*/ 43 w 60"/>
                <a:gd name="T21" fmla="*/ 97 h 140"/>
                <a:gd name="T22" fmla="*/ 44 w 60"/>
                <a:gd name="T23" fmla="*/ 97 h 140"/>
                <a:gd name="T24" fmla="*/ 43 w 60"/>
                <a:gd name="T25" fmla="*/ 94 h 140"/>
                <a:gd name="T26" fmla="*/ 44 w 60"/>
                <a:gd name="T27" fmla="*/ 91 h 140"/>
                <a:gd name="T28" fmla="*/ 45 w 60"/>
                <a:gd name="T29" fmla="*/ 89 h 140"/>
                <a:gd name="T30" fmla="*/ 44 w 60"/>
                <a:gd name="T31" fmla="*/ 87 h 140"/>
                <a:gd name="T32" fmla="*/ 43 w 60"/>
                <a:gd name="T33" fmla="*/ 82 h 140"/>
                <a:gd name="T34" fmla="*/ 50 w 60"/>
                <a:gd name="T35" fmla="*/ 77 h 140"/>
                <a:gd name="T36" fmla="*/ 53 w 60"/>
                <a:gd name="T37" fmla="*/ 76 h 140"/>
                <a:gd name="T38" fmla="*/ 49 w 60"/>
                <a:gd name="T39" fmla="*/ 70 h 140"/>
                <a:gd name="T40" fmla="*/ 43 w 60"/>
                <a:gd name="T41" fmla="*/ 57 h 140"/>
                <a:gd name="T42" fmla="*/ 44 w 60"/>
                <a:gd name="T43" fmla="*/ 48 h 140"/>
                <a:gd name="T44" fmla="*/ 44 w 60"/>
                <a:gd name="T45" fmla="*/ 43 h 140"/>
                <a:gd name="T46" fmla="*/ 4 w 60"/>
                <a:gd name="T47" fmla="*/ 7 h 140"/>
                <a:gd name="T48" fmla="*/ 1 w 60"/>
                <a:gd name="T49" fmla="*/ 6 h 140"/>
                <a:gd name="T50" fmla="*/ 1 w 60"/>
                <a:gd name="T51" fmla="*/ 3 h 140"/>
                <a:gd name="T52" fmla="*/ 5 w 60"/>
                <a:gd name="T53" fmla="*/ 0 h 140"/>
                <a:gd name="T54" fmla="*/ 51 w 60"/>
                <a:gd name="T55" fmla="*/ 43 h 140"/>
                <a:gd name="T56" fmla="*/ 50 w 60"/>
                <a:gd name="T57" fmla="*/ 50 h 140"/>
                <a:gd name="T58" fmla="*/ 49 w 60"/>
                <a:gd name="T59" fmla="*/ 56 h 140"/>
                <a:gd name="T60" fmla="*/ 54 w 60"/>
                <a:gd name="T61" fmla="*/ 65 h 140"/>
                <a:gd name="T62" fmla="*/ 59 w 60"/>
                <a:gd name="T63" fmla="*/ 78 h 140"/>
                <a:gd name="T64" fmla="*/ 51 w 60"/>
                <a:gd name="T65" fmla="*/ 84 h 140"/>
                <a:gd name="T66" fmla="*/ 50 w 60"/>
                <a:gd name="T67" fmla="*/ 84 h 140"/>
                <a:gd name="T68" fmla="*/ 50 w 60"/>
                <a:gd name="T69" fmla="*/ 85 h 140"/>
                <a:gd name="T70" fmla="*/ 51 w 60"/>
                <a:gd name="T71" fmla="*/ 85 h 140"/>
                <a:gd name="T72" fmla="*/ 52 w 60"/>
                <a:gd name="T73" fmla="*/ 90 h 140"/>
                <a:gd name="T74" fmla="*/ 50 w 60"/>
                <a:gd name="T75" fmla="*/ 93 h 140"/>
                <a:gd name="T76" fmla="*/ 51 w 60"/>
                <a:gd name="T77" fmla="*/ 97 h 140"/>
                <a:gd name="T78" fmla="*/ 46 w 60"/>
                <a:gd name="T79" fmla="*/ 104 h 140"/>
                <a:gd name="T80" fmla="*/ 46 w 60"/>
                <a:gd name="T81" fmla="*/ 104 h 140"/>
                <a:gd name="T82" fmla="*/ 47 w 60"/>
                <a:gd name="T83" fmla="*/ 107 h 140"/>
                <a:gd name="T84" fmla="*/ 48 w 60"/>
                <a:gd name="T85" fmla="*/ 111 h 140"/>
                <a:gd name="T86" fmla="*/ 46 w 60"/>
                <a:gd name="T87" fmla="*/ 119 h 140"/>
                <a:gd name="T88" fmla="*/ 38 w 60"/>
                <a:gd name="T89" fmla="*/ 122 h 140"/>
                <a:gd name="T90" fmla="*/ 35 w 60"/>
                <a:gd name="T91" fmla="*/ 122 h 140"/>
                <a:gd name="T92" fmla="*/ 22 w 60"/>
                <a:gd name="T93" fmla="*/ 125 h 140"/>
                <a:gd name="T94" fmla="*/ 23 w 60"/>
                <a:gd name="T95" fmla="*/ 135 h 140"/>
                <a:gd name="T96" fmla="*/ 21 w 60"/>
                <a:gd name="T97" fmla="*/ 140 h 140"/>
                <a:gd name="T98" fmla="*/ 20 w 6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140">
                  <a:moveTo>
                    <a:pt x="20" y="140"/>
                  </a:moveTo>
                  <a:cubicBezTo>
                    <a:pt x="18" y="140"/>
                    <a:pt x="17" y="139"/>
                    <a:pt x="16" y="137"/>
                  </a:cubicBezTo>
                  <a:cubicBezTo>
                    <a:pt x="16" y="135"/>
                    <a:pt x="13" y="125"/>
                    <a:pt x="17" y="120"/>
                  </a:cubicBezTo>
                  <a:cubicBezTo>
                    <a:pt x="20" y="116"/>
                    <a:pt x="30" y="115"/>
                    <a:pt x="36" y="115"/>
                  </a:cubicBezTo>
                  <a:cubicBezTo>
                    <a:pt x="37" y="115"/>
                    <a:pt x="38" y="115"/>
                    <a:pt x="38" y="115"/>
                  </a:cubicBezTo>
                  <a:cubicBezTo>
                    <a:pt x="38" y="115"/>
                    <a:pt x="38" y="115"/>
                    <a:pt x="39" y="115"/>
                  </a:cubicBezTo>
                  <a:cubicBezTo>
                    <a:pt x="39" y="115"/>
                    <a:pt x="40" y="114"/>
                    <a:pt x="41" y="114"/>
                  </a:cubicBezTo>
                  <a:cubicBezTo>
                    <a:pt x="41" y="113"/>
                    <a:pt x="41" y="113"/>
                    <a:pt x="41" y="112"/>
                  </a:cubicBezTo>
                  <a:cubicBezTo>
                    <a:pt x="41" y="111"/>
                    <a:pt x="40" y="110"/>
                    <a:pt x="40" y="109"/>
                  </a:cubicBezTo>
                  <a:cubicBezTo>
                    <a:pt x="39" y="105"/>
                    <a:pt x="38" y="102"/>
                    <a:pt x="40" y="100"/>
                  </a:cubicBezTo>
                  <a:cubicBezTo>
                    <a:pt x="41" y="98"/>
                    <a:pt x="42" y="98"/>
                    <a:pt x="43" y="97"/>
                  </a:cubicBezTo>
                  <a:cubicBezTo>
                    <a:pt x="43" y="97"/>
                    <a:pt x="44" y="97"/>
                    <a:pt x="44" y="97"/>
                  </a:cubicBezTo>
                  <a:cubicBezTo>
                    <a:pt x="43" y="96"/>
                    <a:pt x="43" y="96"/>
                    <a:pt x="43" y="94"/>
                  </a:cubicBezTo>
                  <a:cubicBezTo>
                    <a:pt x="42" y="93"/>
                    <a:pt x="43" y="91"/>
                    <a:pt x="44" y="91"/>
                  </a:cubicBezTo>
                  <a:cubicBezTo>
                    <a:pt x="44" y="90"/>
                    <a:pt x="44" y="89"/>
                    <a:pt x="45" y="89"/>
                  </a:cubicBezTo>
                  <a:cubicBezTo>
                    <a:pt x="45" y="89"/>
                    <a:pt x="44" y="88"/>
                    <a:pt x="44" y="87"/>
                  </a:cubicBezTo>
                  <a:cubicBezTo>
                    <a:pt x="44" y="86"/>
                    <a:pt x="43" y="84"/>
                    <a:pt x="43" y="82"/>
                  </a:cubicBezTo>
                  <a:cubicBezTo>
                    <a:pt x="43" y="78"/>
                    <a:pt x="48" y="77"/>
                    <a:pt x="50" y="77"/>
                  </a:cubicBezTo>
                  <a:cubicBezTo>
                    <a:pt x="51" y="77"/>
                    <a:pt x="53" y="76"/>
                    <a:pt x="53" y="76"/>
                  </a:cubicBezTo>
                  <a:cubicBezTo>
                    <a:pt x="53" y="75"/>
                    <a:pt x="50" y="71"/>
                    <a:pt x="49" y="70"/>
                  </a:cubicBezTo>
                  <a:cubicBezTo>
                    <a:pt x="46" y="66"/>
                    <a:pt x="43" y="62"/>
                    <a:pt x="43" y="57"/>
                  </a:cubicBezTo>
                  <a:cubicBezTo>
                    <a:pt x="42" y="53"/>
                    <a:pt x="43" y="51"/>
                    <a:pt x="44" y="48"/>
                  </a:cubicBezTo>
                  <a:cubicBezTo>
                    <a:pt x="44" y="47"/>
                    <a:pt x="44" y="45"/>
                    <a:pt x="44" y="43"/>
                  </a:cubicBezTo>
                  <a:cubicBezTo>
                    <a:pt x="44" y="43"/>
                    <a:pt x="45" y="7"/>
                    <a:pt x="4" y="7"/>
                  </a:cubicBezTo>
                  <a:cubicBezTo>
                    <a:pt x="3" y="7"/>
                    <a:pt x="2" y="7"/>
                    <a:pt x="1" y="6"/>
                  </a:cubicBezTo>
                  <a:cubicBezTo>
                    <a:pt x="1" y="6"/>
                    <a:pt x="0" y="5"/>
                    <a:pt x="1" y="3"/>
                  </a:cubicBezTo>
                  <a:cubicBezTo>
                    <a:pt x="1" y="1"/>
                    <a:pt x="3" y="0"/>
                    <a:pt x="5" y="0"/>
                  </a:cubicBezTo>
                  <a:cubicBezTo>
                    <a:pt x="52" y="0"/>
                    <a:pt x="51" y="43"/>
                    <a:pt x="51" y="43"/>
                  </a:cubicBezTo>
                  <a:cubicBezTo>
                    <a:pt x="51" y="46"/>
                    <a:pt x="51" y="48"/>
                    <a:pt x="50" y="50"/>
                  </a:cubicBezTo>
                  <a:cubicBezTo>
                    <a:pt x="50" y="52"/>
                    <a:pt x="49" y="54"/>
                    <a:pt x="49" y="56"/>
                  </a:cubicBezTo>
                  <a:cubicBezTo>
                    <a:pt x="50" y="59"/>
                    <a:pt x="52" y="62"/>
                    <a:pt x="54" y="65"/>
                  </a:cubicBezTo>
                  <a:cubicBezTo>
                    <a:pt x="57" y="69"/>
                    <a:pt x="60" y="73"/>
                    <a:pt x="59" y="78"/>
                  </a:cubicBezTo>
                  <a:cubicBezTo>
                    <a:pt x="58" y="83"/>
                    <a:pt x="53" y="84"/>
                    <a:pt x="51" y="84"/>
                  </a:cubicBezTo>
                  <a:cubicBezTo>
                    <a:pt x="50" y="84"/>
                    <a:pt x="50" y="84"/>
                    <a:pt x="50" y="84"/>
                  </a:cubicBezTo>
                  <a:cubicBezTo>
                    <a:pt x="50" y="84"/>
                    <a:pt x="50" y="84"/>
                    <a:pt x="50" y="85"/>
                  </a:cubicBezTo>
                  <a:cubicBezTo>
                    <a:pt x="51" y="85"/>
                    <a:pt x="51" y="85"/>
                    <a:pt x="51" y="85"/>
                  </a:cubicBezTo>
                  <a:cubicBezTo>
                    <a:pt x="51" y="86"/>
                    <a:pt x="52" y="88"/>
                    <a:pt x="52" y="90"/>
                  </a:cubicBezTo>
                  <a:cubicBezTo>
                    <a:pt x="52" y="91"/>
                    <a:pt x="51" y="92"/>
                    <a:pt x="50" y="93"/>
                  </a:cubicBezTo>
                  <a:cubicBezTo>
                    <a:pt x="51" y="94"/>
                    <a:pt x="51" y="95"/>
                    <a:pt x="51" y="97"/>
                  </a:cubicBezTo>
                  <a:cubicBezTo>
                    <a:pt x="51" y="101"/>
                    <a:pt x="48" y="103"/>
                    <a:pt x="46" y="104"/>
                  </a:cubicBezTo>
                  <a:cubicBezTo>
                    <a:pt x="46" y="104"/>
                    <a:pt x="46" y="104"/>
                    <a:pt x="46" y="104"/>
                  </a:cubicBezTo>
                  <a:cubicBezTo>
                    <a:pt x="46" y="105"/>
                    <a:pt x="47" y="106"/>
                    <a:pt x="47" y="107"/>
                  </a:cubicBezTo>
                  <a:cubicBezTo>
                    <a:pt x="47" y="108"/>
                    <a:pt x="47" y="109"/>
                    <a:pt x="48" y="111"/>
                  </a:cubicBezTo>
                  <a:cubicBezTo>
                    <a:pt x="48" y="114"/>
                    <a:pt x="48" y="116"/>
                    <a:pt x="46" y="119"/>
                  </a:cubicBezTo>
                  <a:cubicBezTo>
                    <a:pt x="44" y="121"/>
                    <a:pt x="41" y="122"/>
                    <a:pt x="38" y="122"/>
                  </a:cubicBezTo>
                  <a:cubicBezTo>
                    <a:pt x="37" y="122"/>
                    <a:pt x="36" y="122"/>
                    <a:pt x="35" y="122"/>
                  </a:cubicBezTo>
                  <a:cubicBezTo>
                    <a:pt x="29" y="122"/>
                    <a:pt x="23" y="124"/>
                    <a:pt x="22" y="125"/>
                  </a:cubicBezTo>
                  <a:cubicBezTo>
                    <a:pt x="21" y="126"/>
                    <a:pt x="22" y="131"/>
                    <a:pt x="23" y="135"/>
                  </a:cubicBezTo>
                  <a:cubicBezTo>
                    <a:pt x="23" y="137"/>
                    <a:pt x="22" y="139"/>
                    <a:pt x="21" y="140"/>
                  </a:cubicBezTo>
                  <a:cubicBezTo>
                    <a:pt x="20" y="140"/>
                    <a:pt x="20" y="140"/>
                    <a:pt x="2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0" name="Freeform 66">
              <a:extLst>
                <a:ext uri="{FF2B5EF4-FFF2-40B4-BE49-F238E27FC236}">
                  <a16:creationId xmlns:a16="http://schemas.microsoft.com/office/drawing/2014/main" id="{91455FC1-E481-458F-9513-560330568612}"/>
                </a:ext>
              </a:extLst>
            </p:cNvPr>
            <p:cNvSpPr>
              <a:spLocks/>
            </p:cNvSpPr>
            <p:nvPr/>
          </p:nvSpPr>
          <p:spPr bwMode="auto">
            <a:xfrm>
              <a:off x="4637393" y="4591247"/>
              <a:ext cx="216848" cy="508000"/>
            </a:xfrm>
            <a:custGeom>
              <a:avLst/>
              <a:gdLst>
                <a:gd name="T0" fmla="*/ 40 w 60"/>
                <a:gd name="T1" fmla="*/ 140 h 140"/>
                <a:gd name="T2" fmla="*/ 38 w 60"/>
                <a:gd name="T3" fmla="*/ 135 h 140"/>
                <a:gd name="T4" fmla="*/ 38 w 60"/>
                <a:gd name="T5" fmla="*/ 125 h 140"/>
                <a:gd name="T6" fmla="*/ 25 w 60"/>
                <a:gd name="T7" fmla="*/ 122 h 140"/>
                <a:gd name="T8" fmla="*/ 23 w 60"/>
                <a:gd name="T9" fmla="*/ 122 h 140"/>
                <a:gd name="T10" fmla="*/ 15 w 60"/>
                <a:gd name="T11" fmla="*/ 119 h 140"/>
                <a:gd name="T12" fmla="*/ 13 w 60"/>
                <a:gd name="T13" fmla="*/ 111 h 140"/>
                <a:gd name="T14" fmla="*/ 14 w 60"/>
                <a:gd name="T15" fmla="*/ 107 h 140"/>
                <a:gd name="T16" fmla="*/ 15 w 60"/>
                <a:gd name="T17" fmla="*/ 104 h 140"/>
                <a:gd name="T18" fmla="*/ 14 w 60"/>
                <a:gd name="T19" fmla="*/ 104 h 140"/>
                <a:gd name="T20" fmla="*/ 9 w 60"/>
                <a:gd name="T21" fmla="*/ 97 h 140"/>
                <a:gd name="T22" fmla="*/ 10 w 60"/>
                <a:gd name="T23" fmla="*/ 93 h 140"/>
                <a:gd name="T24" fmla="*/ 9 w 60"/>
                <a:gd name="T25" fmla="*/ 90 h 140"/>
                <a:gd name="T26" fmla="*/ 10 w 60"/>
                <a:gd name="T27" fmla="*/ 85 h 140"/>
                <a:gd name="T28" fmla="*/ 10 w 60"/>
                <a:gd name="T29" fmla="*/ 85 h 140"/>
                <a:gd name="T30" fmla="*/ 10 w 60"/>
                <a:gd name="T31" fmla="*/ 84 h 140"/>
                <a:gd name="T32" fmla="*/ 10 w 60"/>
                <a:gd name="T33" fmla="*/ 84 h 140"/>
                <a:gd name="T34" fmla="*/ 1 w 60"/>
                <a:gd name="T35" fmla="*/ 78 h 140"/>
                <a:gd name="T36" fmla="*/ 6 w 60"/>
                <a:gd name="T37" fmla="*/ 65 h 140"/>
                <a:gd name="T38" fmla="*/ 11 w 60"/>
                <a:gd name="T39" fmla="*/ 56 h 140"/>
                <a:gd name="T40" fmla="*/ 10 w 60"/>
                <a:gd name="T41" fmla="*/ 50 h 140"/>
                <a:gd name="T42" fmla="*/ 10 w 60"/>
                <a:gd name="T43" fmla="*/ 43 h 140"/>
                <a:gd name="T44" fmla="*/ 56 w 60"/>
                <a:gd name="T45" fmla="*/ 0 h 140"/>
                <a:gd name="T46" fmla="*/ 60 w 60"/>
                <a:gd name="T47" fmla="*/ 3 h 140"/>
                <a:gd name="T48" fmla="*/ 59 w 60"/>
                <a:gd name="T49" fmla="*/ 6 h 140"/>
                <a:gd name="T50" fmla="*/ 57 w 60"/>
                <a:gd name="T51" fmla="*/ 7 h 140"/>
                <a:gd name="T52" fmla="*/ 16 w 60"/>
                <a:gd name="T53" fmla="*/ 43 h 140"/>
                <a:gd name="T54" fmla="*/ 17 w 60"/>
                <a:gd name="T55" fmla="*/ 48 h 140"/>
                <a:gd name="T56" fmla="*/ 18 w 60"/>
                <a:gd name="T57" fmla="*/ 57 h 140"/>
                <a:gd name="T58" fmla="*/ 11 w 60"/>
                <a:gd name="T59" fmla="*/ 70 h 140"/>
                <a:gd name="T60" fmla="*/ 8 w 60"/>
                <a:gd name="T61" fmla="*/ 76 h 140"/>
                <a:gd name="T62" fmla="*/ 11 w 60"/>
                <a:gd name="T63" fmla="*/ 77 h 140"/>
                <a:gd name="T64" fmla="*/ 17 w 60"/>
                <a:gd name="T65" fmla="*/ 82 h 140"/>
                <a:gd name="T66" fmla="*/ 17 w 60"/>
                <a:gd name="T67" fmla="*/ 87 h 140"/>
                <a:gd name="T68" fmla="*/ 16 w 60"/>
                <a:gd name="T69" fmla="*/ 89 h 140"/>
                <a:gd name="T70" fmla="*/ 17 w 60"/>
                <a:gd name="T71" fmla="*/ 91 h 140"/>
                <a:gd name="T72" fmla="*/ 18 w 60"/>
                <a:gd name="T73" fmla="*/ 94 h 140"/>
                <a:gd name="T74" fmla="*/ 16 w 60"/>
                <a:gd name="T75" fmla="*/ 97 h 140"/>
                <a:gd name="T76" fmla="*/ 17 w 60"/>
                <a:gd name="T77" fmla="*/ 97 h 140"/>
                <a:gd name="T78" fmla="*/ 20 w 60"/>
                <a:gd name="T79" fmla="*/ 100 h 140"/>
                <a:gd name="T80" fmla="*/ 20 w 60"/>
                <a:gd name="T81" fmla="*/ 109 h 140"/>
                <a:gd name="T82" fmla="*/ 20 w 60"/>
                <a:gd name="T83" fmla="*/ 112 h 140"/>
                <a:gd name="T84" fmla="*/ 20 w 60"/>
                <a:gd name="T85" fmla="*/ 114 h 140"/>
                <a:gd name="T86" fmla="*/ 22 w 60"/>
                <a:gd name="T87" fmla="*/ 115 h 140"/>
                <a:gd name="T88" fmla="*/ 22 w 60"/>
                <a:gd name="T89" fmla="*/ 115 h 140"/>
                <a:gd name="T90" fmla="*/ 25 w 60"/>
                <a:gd name="T91" fmla="*/ 115 h 140"/>
                <a:gd name="T92" fmla="*/ 44 w 60"/>
                <a:gd name="T93" fmla="*/ 120 h 140"/>
                <a:gd name="T94" fmla="*/ 44 w 60"/>
                <a:gd name="T95" fmla="*/ 137 h 140"/>
                <a:gd name="T96" fmla="*/ 41 w 60"/>
                <a:gd name="T97" fmla="*/ 140 h 140"/>
                <a:gd name="T98" fmla="*/ 40 w 6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140">
                  <a:moveTo>
                    <a:pt x="40" y="140"/>
                  </a:moveTo>
                  <a:cubicBezTo>
                    <a:pt x="38" y="139"/>
                    <a:pt x="37" y="137"/>
                    <a:pt x="38" y="135"/>
                  </a:cubicBezTo>
                  <a:cubicBezTo>
                    <a:pt x="39" y="131"/>
                    <a:pt x="39" y="126"/>
                    <a:pt x="38" y="125"/>
                  </a:cubicBezTo>
                  <a:cubicBezTo>
                    <a:pt x="38" y="124"/>
                    <a:pt x="32" y="122"/>
                    <a:pt x="25" y="122"/>
                  </a:cubicBezTo>
                  <a:cubicBezTo>
                    <a:pt x="25" y="122"/>
                    <a:pt x="24" y="122"/>
                    <a:pt x="23" y="122"/>
                  </a:cubicBezTo>
                  <a:cubicBezTo>
                    <a:pt x="20" y="122"/>
                    <a:pt x="17" y="121"/>
                    <a:pt x="15" y="119"/>
                  </a:cubicBezTo>
                  <a:cubicBezTo>
                    <a:pt x="13" y="116"/>
                    <a:pt x="12" y="114"/>
                    <a:pt x="13" y="111"/>
                  </a:cubicBezTo>
                  <a:cubicBezTo>
                    <a:pt x="13" y="109"/>
                    <a:pt x="14" y="108"/>
                    <a:pt x="14" y="107"/>
                  </a:cubicBezTo>
                  <a:cubicBezTo>
                    <a:pt x="14" y="106"/>
                    <a:pt x="14" y="105"/>
                    <a:pt x="15" y="104"/>
                  </a:cubicBezTo>
                  <a:cubicBezTo>
                    <a:pt x="14" y="104"/>
                    <a:pt x="14" y="104"/>
                    <a:pt x="14" y="104"/>
                  </a:cubicBezTo>
                  <a:cubicBezTo>
                    <a:pt x="13" y="103"/>
                    <a:pt x="9" y="101"/>
                    <a:pt x="9" y="97"/>
                  </a:cubicBezTo>
                  <a:cubicBezTo>
                    <a:pt x="9" y="95"/>
                    <a:pt x="10" y="94"/>
                    <a:pt x="10" y="93"/>
                  </a:cubicBezTo>
                  <a:cubicBezTo>
                    <a:pt x="10" y="92"/>
                    <a:pt x="9" y="91"/>
                    <a:pt x="9" y="90"/>
                  </a:cubicBezTo>
                  <a:cubicBezTo>
                    <a:pt x="9" y="88"/>
                    <a:pt x="10" y="86"/>
                    <a:pt x="10" y="85"/>
                  </a:cubicBezTo>
                  <a:cubicBezTo>
                    <a:pt x="10" y="85"/>
                    <a:pt x="10" y="85"/>
                    <a:pt x="10" y="85"/>
                  </a:cubicBezTo>
                  <a:cubicBezTo>
                    <a:pt x="10" y="84"/>
                    <a:pt x="10" y="84"/>
                    <a:pt x="10" y="84"/>
                  </a:cubicBezTo>
                  <a:cubicBezTo>
                    <a:pt x="10" y="84"/>
                    <a:pt x="10" y="84"/>
                    <a:pt x="10" y="84"/>
                  </a:cubicBezTo>
                  <a:cubicBezTo>
                    <a:pt x="7" y="84"/>
                    <a:pt x="3" y="83"/>
                    <a:pt x="1" y="78"/>
                  </a:cubicBezTo>
                  <a:cubicBezTo>
                    <a:pt x="0" y="73"/>
                    <a:pt x="3" y="69"/>
                    <a:pt x="6" y="65"/>
                  </a:cubicBezTo>
                  <a:cubicBezTo>
                    <a:pt x="8" y="62"/>
                    <a:pt x="11" y="59"/>
                    <a:pt x="11" y="56"/>
                  </a:cubicBezTo>
                  <a:cubicBezTo>
                    <a:pt x="11" y="54"/>
                    <a:pt x="11" y="52"/>
                    <a:pt x="10" y="50"/>
                  </a:cubicBezTo>
                  <a:cubicBezTo>
                    <a:pt x="10" y="48"/>
                    <a:pt x="9" y="46"/>
                    <a:pt x="10" y="43"/>
                  </a:cubicBezTo>
                  <a:cubicBezTo>
                    <a:pt x="10" y="43"/>
                    <a:pt x="9" y="0"/>
                    <a:pt x="56" y="0"/>
                  </a:cubicBezTo>
                  <a:cubicBezTo>
                    <a:pt x="58" y="0"/>
                    <a:pt x="60" y="1"/>
                    <a:pt x="60" y="3"/>
                  </a:cubicBezTo>
                  <a:cubicBezTo>
                    <a:pt x="60" y="5"/>
                    <a:pt x="60" y="6"/>
                    <a:pt x="59" y="6"/>
                  </a:cubicBezTo>
                  <a:cubicBezTo>
                    <a:pt x="59" y="7"/>
                    <a:pt x="58" y="7"/>
                    <a:pt x="57" y="7"/>
                  </a:cubicBezTo>
                  <a:cubicBezTo>
                    <a:pt x="16" y="7"/>
                    <a:pt x="16" y="43"/>
                    <a:pt x="16" y="43"/>
                  </a:cubicBezTo>
                  <a:cubicBezTo>
                    <a:pt x="16" y="45"/>
                    <a:pt x="17" y="47"/>
                    <a:pt x="17" y="48"/>
                  </a:cubicBezTo>
                  <a:cubicBezTo>
                    <a:pt x="18" y="51"/>
                    <a:pt x="18" y="53"/>
                    <a:pt x="18" y="57"/>
                  </a:cubicBezTo>
                  <a:cubicBezTo>
                    <a:pt x="17" y="62"/>
                    <a:pt x="14" y="66"/>
                    <a:pt x="11" y="70"/>
                  </a:cubicBezTo>
                  <a:cubicBezTo>
                    <a:pt x="11" y="71"/>
                    <a:pt x="8" y="75"/>
                    <a:pt x="8" y="76"/>
                  </a:cubicBezTo>
                  <a:cubicBezTo>
                    <a:pt x="8" y="76"/>
                    <a:pt x="10" y="77"/>
                    <a:pt x="11" y="77"/>
                  </a:cubicBezTo>
                  <a:cubicBezTo>
                    <a:pt x="13" y="77"/>
                    <a:pt x="17" y="78"/>
                    <a:pt x="17" y="82"/>
                  </a:cubicBezTo>
                  <a:cubicBezTo>
                    <a:pt x="17" y="84"/>
                    <a:pt x="17" y="86"/>
                    <a:pt x="17" y="87"/>
                  </a:cubicBezTo>
                  <a:cubicBezTo>
                    <a:pt x="16" y="88"/>
                    <a:pt x="16" y="89"/>
                    <a:pt x="16" y="89"/>
                  </a:cubicBezTo>
                  <a:cubicBezTo>
                    <a:pt x="16" y="89"/>
                    <a:pt x="17" y="90"/>
                    <a:pt x="17" y="91"/>
                  </a:cubicBezTo>
                  <a:cubicBezTo>
                    <a:pt x="18" y="91"/>
                    <a:pt x="18" y="93"/>
                    <a:pt x="18" y="94"/>
                  </a:cubicBezTo>
                  <a:cubicBezTo>
                    <a:pt x="18" y="96"/>
                    <a:pt x="17" y="96"/>
                    <a:pt x="16" y="97"/>
                  </a:cubicBezTo>
                  <a:cubicBezTo>
                    <a:pt x="17" y="97"/>
                    <a:pt x="17" y="97"/>
                    <a:pt x="17" y="97"/>
                  </a:cubicBezTo>
                  <a:cubicBezTo>
                    <a:pt x="18" y="98"/>
                    <a:pt x="20" y="98"/>
                    <a:pt x="20" y="100"/>
                  </a:cubicBezTo>
                  <a:cubicBezTo>
                    <a:pt x="22" y="102"/>
                    <a:pt x="21" y="105"/>
                    <a:pt x="20" y="109"/>
                  </a:cubicBezTo>
                  <a:cubicBezTo>
                    <a:pt x="20" y="110"/>
                    <a:pt x="20" y="111"/>
                    <a:pt x="20" y="112"/>
                  </a:cubicBezTo>
                  <a:cubicBezTo>
                    <a:pt x="20" y="113"/>
                    <a:pt x="19" y="113"/>
                    <a:pt x="20" y="114"/>
                  </a:cubicBezTo>
                  <a:cubicBezTo>
                    <a:pt x="20" y="114"/>
                    <a:pt x="21" y="115"/>
                    <a:pt x="22" y="115"/>
                  </a:cubicBezTo>
                  <a:cubicBezTo>
                    <a:pt x="22" y="115"/>
                    <a:pt x="22" y="115"/>
                    <a:pt x="22" y="115"/>
                  </a:cubicBezTo>
                  <a:cubicBezTo>
                    <a:pt x="22" y="115"/>
                    <a:pt x="23" y="115"/>
                    <a:pt x="25" y="115"/>
                  </a:cubicBezTo>
                  <a:cubicBezTo>
                    <a:pt x="31" y="115"/>
                    <a:pt x="40" y="116"/>
                    <a:pt x="44" y="120"/>
                  </a:cubicBezTo>
                  <a:cubicBezTo>
                    <a:pt x="47" y="125"/>
                    <a:pt x="45" y="135"/>
                    <a:pt x="44" y="137"/>
                  </a:cubicBezTo>
                  <a:cubicBezTo>
                    <a:pt x="44" y="139"/>
                    <a:pt x="43" y="140"/>
                    <a:pt x="41" y="140"/>
                  </a:cubicBezTo>
                  <a:cubicBezTo>
                    <a:pt x="41" y="140"/>
                    <a:pt x="40" y="140"/>
                    <a:pt x="4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1" name="Freeform 67">
              <a:extLst>
                <a:ext uri="{FF2B5EF4-FFF2-40B4-BE49-F238E27FC236}">
                  <a16:creationId xmlns:a16="http://schemas.microsoft.com/office/drawing/2014/main" id="{72B54EAA-A6C7-4ADB-9FE5-167E958E98E8}"/>
                </a:ext>
              </a:extLst>
            </p:cNvPr>
            <p:cNvSpPr>
              <a:spLocks noEditPoints="1"/>
            </p:cNvSpPr>
            <p:nvPr/>
          </p:nvSpPr>
          <p:spPr bwMode="auto">
            <a:xfrm>
              <a:off x="4408414" y="4677683"/>
              <a:ext cx="206233" cy="291152"/>
            </a:xfrm>
            <a:custGeom>
              <a:avLst/>
              <a:gdLst>
                <a:gd name="T0" fmla="*/ 40 w 57"/>
                <a:gd name="T1" fmla="*/ 0 h 80"/>
                <a:gd name="T2" fmla="*/ 4 w 57"/>
                <a:gd name="T3" fmla="*/ 0 h 80"/>
                <a:gd name="T4" fmla="*/ 0 w 57"/>
                <a:gd name="T5" fmla="*/ 4 h 80"/>
                <a:gd name="T6" fmla="*/ 0 w 57"/>
                <a:gd name="T7" fmla="*/ 75 h 80"/>
                <a:gd name="T8" fmla="*/ 4 w 57"/>
                <a:gd name="T9" fmla="*/ 80 h 80"/>
                <a:gd name="T10" fmla="*/ 53 w 57"/>
                <a:gd name="T11" fmla="*/ 80 h 80"/>
                <a:gd name="T12" fmla="*/ 57 w 57"/>
                <a:gd name="T13" fmla="*/ 75 h 80"/>
                <a:gd name="T14" fmla="*/ 57 w 57"/>
                <a:gd name="T15" fmla="*/ 19 h 80"/>
                <a:gd name="T16" fmla="*/ 40 w 57"/>
                <a:gd name="T17" fmla="*/ 0 h 80"/>
                <a:gd name="T18" fmla="*/ 11 w 57"/>
                <a:gd name="T19" fmla="*/ 31 h 80"/>
                <a:gd name="T20" fmla="*/ 34 w 57"/>
                <a:gd name="T21" fmla="*/ 31 h 80"/>
                <a:gd name="T22" fmla="*/ 37 w 57"/>
                <a:gd name="T23" fmla="*/ 34 h 80"/>
                <a:gd name="T24" fmla="*/ 34 w 57"/>
                <a:gd name="T25" fmla="*/ 37 h 80"/>
                <a:gd name="T26" fmla="*/ 11 w 57"/>
                <a:gd name="T27" fmla="*/ 37 h 80"/>
                <a:gd name="T28" fmla="*/ 8 w 57"/>
                <a:gd name="T29" fmla="*/ 34 h 80"/>
                <a:gd name="T30" fmla="*/ 11 w 57"/>
                <a:gd name="T31" fmla="*/ 31 h 80"/>
                <a:gd name="T32" fmla="*/ 47 w 57"/>
                <a:gd name="T33" fmla="*/ 67 h 80"/>
                <a:gd name="T34" fmla="*/ 11 w 57"/>
                <a:gd name="T35" fmla="*/ 67 h 80"/>
                <a:gd name="T36" fmla="*/ 8 w 57"/>
                <a:gd name="T37" fmla="*/ 63 h 80"/>
                <a:gd name="T38" fmla="*/ 11 w 57"/>
                <a:gd name="T39" fmla="*/ 60 h 80"/>
                <a:gd name="T40" fmla="*/ 47 w 57"/>
                <a:gd name="T41" fmla="*/ 60 h 80"/>
                <a:gd name="T42" fmla="*/ 50 w 57"/>
                <a:gd name="T43" fmla="*/ 63 h 80"/>
                <a:gd name="T44" fmla="*/ 47 w 57"/>
                <a:gd name="T45" fmla="*/ 67 h 80"/>
                <a:gd name="T46" fmla="*/ 47 w 57"/>
                <a:gd name="T47" fmla="*/ 52 h 80"/>
                <a:gd name="T48" fmla="*/ 11 w 57"/>
                <a:gd name="T49" fmla="*/ 52 h 80"/>
                <a:gd name="T50" fmla="*/ 8 w 57"/>
                <a:gd name="T51" fmla="*/ 49 h 80"/>
                <a:gd name="T52" fmla="*/ 11 w 57"/>
                <a:gd name="T53" fmla="*/ 45 h 80"/>
                <a:gd name="T54" fmla="*/ 47 w 57"/>
                <a:gd name="T55" fmla="*/ 45 h 80"/>
                <a:gd name="T56" fmla="*/ 50 w 57"/>
                <a:gd name="T57" fmla="*/ 49 h 80"/>
                <a:gd name="T58" fmla="*/ 47 w 57"/>
                <a:gd name="T59" fmla="*/ 52 h 80"/>
                <a:gd name="T60" fmla="*/ 55 w 57"/>
                <a:gd name="T61" fmla="*/ 23 h 80"/>
                <a:gd name="T62" fmla="*/ 54 w 57"/>
                <a:gd name="T63" fmla="*/ 23 h 80"/>
                <a:gd name="T64" fmla="*/ 38 w 57"/>
                <a:gd name="T65" fmla="*/ 23 h 80"/>
                <a:gd name="T66" fmla="*/ 37 w 57"/>
                <a:gd name="T67" fmla="*/ 22 h 80"/>
                <a:gd name="T68" fmla="*/ 37 w 57"/>
                <a:gd name="T69" fmla="*/ 4 h 80"/>
                <a:gd name="T70" fmla="*/ 37 w 57"/>
                <a:gd name="T71" fmla="*/ 3 h 80"/>
                <a:gd name="T72" fmla="*/ 38 w 57"/>
                <a:gd name="T73" fmla="*/ 4 h 80"/>
                <a:gd name="T74" fmla="*/ 42 w 57"/>
                <a:gd name="T75" fmla="*/ 7 h 80"/>
                <a:gd name="T76" fmla="*/ 42 w 57"/>
                <a:gd name="T77" fmla="*/ 8 h 80"/>
                <a:gd name="T78" fmla="*/ 42 w 57"/>
                <a:gd name="T79" fmla="*/ 18 h 80"/>
                <a:gd name="T80" fmla="*/ 50 w 57"/>
                <a:gd name="T81" fmla="*/ 18 h 80"/>
                <a:gd name="T82" fmla="*/ 51 w 57"/>
                <a:gd name="T83" fmla="*/ 18 h 80"/>
                <a:gd name="T84" fmla="*/ 54 w 57"/>
                <a:gd name="T85" fmla="*/ 22 h 80"/>
                <a:gd name="T86" fmla="*/ 55 w 57"/>
                <a:gd name="T8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80">
                  <a:moveTo>
                    <a:pt x="40" y="0"/>
                  </a:moveTo>
                  <a:cubicBezTo>
                    <a:pt x="4" y="0"/>
                    <a:pt x="4" y="0"/>
                    <a:pt x="4" y="0"/>
                  </a:cubicBezTo>
                  <a:cubicBezTo>
                    <a:pt x="2" y="0"/>
                    <a:pt x="0" y="2"/>
                    <a:pt x="0" y="4"/>
                  </a:cubicBezTo>
                  <a:cubicBezTo>
                    <a:pt x="0" y="75"/>
                    <a:pt x="0" y="75"/>
                    <a:pt x="0" y="75"/>
                  </a:cubicBezTo>
                  <a:cubicBezTo>
                    <a:pt x="0" y="78"/>
                    <a:pt x="2" y="80"/>
                    <a:pt x="4" y="80"/>
                  </a:cubicBezTo>
                  <a:cubicBezTo>
                    <a:pt x="53" y="80"/>
                    <a:pt x="53" y="80"/>
                    <a:pt x="53" y="80"/>
                  </a:cubicBezTo>
                  <a:cubicBezTo>
                    <a:pt x="56" y="80"/>
                    <a:pt x="57" y="78"/>
                    <a:pt x="57" y="75"/>
                  </a:cubicBezTo>
                  <a:cubicBezTo>
                    <a:pt x="57" y="19"/>
                    <a:pt x="57" y="19"/>
                    <a:pt x="57" y="19"/>
                  </a:cubicBezTo>
                  <a:lnTo>
                    <a:pt x="40" y="0"/>
                  </a:lnTo>
                  <a:close/>
                  <a:moveTo>
                    <a:pt x="11" y="31"/>
                  </a:moveTo>
                  <a:cubicBezTo>
                    <a:pt x="34" y="31"/>
                    <a:pt x="34" y="31"/>
                    <a:pt x="34" y="31"/>
                  </a:cubicBezTo>
                  <a:cubicBezTo>
                    <a:pt x="36" y="31"/>
                    <a:pt x="37" y="32"/>
                    <a:pt x="37" y="34"/>
                  </a:cubicBezTo>
                  <a:cubicBezTo>
                    <a:pt x="37" y="36"/>
                    <a:pt x="36" y="37"/>
                    <a:pt x="34" y="37"/>
                  </a:cubicBezTo>
                  <a:cubicBezTo>
                    <a:pt x="11" y="37"/>
                    <a:pt x="11" y="37"/>
                    <a:pt x="11" y="37"/>
                  </a:cubicBezTo>
                  <a:cubicBezTo>
                    <a:pt x="9" y="37"/>
                    <a:pt x="8" y="36"/>
                    <a:pt x="8" y="34"/>
                  </a:cubicBezTo>
                  <a:cubicBezTo>
                    <a:pt x="8" y="32"/>
                    <a:pt x="9" y="31"/>
                    <a:pt x="11" y="31"/>
                  </a:cubicBezTo>
                  <a:close/>
                  <a:moveTo>
                    <a:pt x="47" y="67"/>
                  </a:moveTo>
                  <a:cubicBezTo>
                    <a:pt x="11" y="67"/>
                    <a:pt x="11" y="67"/>
                    <a:pt x="11" y="67"/>
                  </a:cubicBezTo>
                  <a:cubicBezTo>
                    <a:pt x="9" y="67"/>
                    <a:pt x="8" y="65"/>
                    <a:pt x="8" y="63"/>
                  </a:cubicBezTo>
                  <a:cubicBezTo>
                    <a:pt x="8" y="61"/>
                    <a:pt x="9" y="60"/>
                    <a:pt x="11" y="60"/>
                  </a:cubicBezTo>
                  <a:cubicBezTo>
                    <a:pt x="47" y="60"/>
                    <a:pt x="47" y="60"/>
                    <a:pt x="47" y="60"/>
                  </a:cubicBezTo>
                  <a:cubicBezTo>
                    <a:pt x="49" y="60"/>
                    <a:pt x="50" y="61"/>
                    <a:pt x="50" y="63"/>
                  </a:cubicBezTo>
                  <a:cubicBezTo>
                    <a:pt x="50" y="65"/>
                    <a:pt x="49" y="67"/>
                    <a:pt x="47" y="67"/>
                  </a:cubicBezTo>
                  <a:close/>
                  <a:moveTo>
                    <a:pt x="47" y="52"/>
                  </a:moveTo>
                  <a:cubicBezTo>
                    <a:pt x="11" y="52"/>
                    <a:pt x="11" y="52"/>
                    <a:pt x="11" y="52"/>
                  </a:cubicBezTo>
                  <a:cubicBezTo>
                    <a:pt x="9" y="52"/>
                    <a:pt x="8" y="50"/>
                    <a:pt x="8" y="49"/>
                  </a:cubicBezTo>
                  <a:cubicBezTo>
                    <a:pt x="8" y="47"/>
                    <a:pt x="9" y="45"/>
                    <a:pt x="11" y="45"/>
                  </a:cubicBezTo>
                  <a:cubicBezTo>
                    <a:pt x="47" y="45"/>
                    <a:pt x="47" y="45"/>
                    <a:pt x="47" y="45"/>
                  </a:cubicBezTo>
                  <a:cubicBezTo>
                    <a:pt x="49" y="45"/>
                    <a:pt x="50" y="47"/>
                    <a:pt x="50" y="49"/>
                  </a:cubicBezTo>
                  <a:cubicBezTo>
                    <a:pt x="50" y="50"/>
                    <a:pt x="49" y="52"/>
                    <a:pt x="47" y="52"/>
                  </a:cubicBezTo>
                  <a:close/>
                  <a:moveTo>
                    <a:pt x="55" y="23"/>
                  </a:moveTo>
                  <a:cubicBezTo>
                    <a:pt x="54" y="23"/>
                    <a:pt x="54" y="23"/>
                    <a:pt x="54" y="23"/>
                  </a:cubicBezTo>
                  <a:cubicBezTo>
                    <a:pt x="38" y="23"/>
                    <a:pt x="38" y="23"/>
                    <a:pt x="38" y="23"/>
                  </a:cubicBezTo>
                  <a:cubicBezTo>
                    <a:pt x="37" y="23"/>
                    <a:pt x="37" y="23"/>
                    <a:pt x="37" y="22"/>
                  </a:cubicBezTo>
                  <a:cubicBezTo>
                    <a:pt x="37" y="4"/>
                    <a:pt x="37" y="4"/>
                    <a:pt x="37" y="4"/>
                  </a:cubicBezTo>
                  <a:cubicBezTo>
                    <a:pt x="37" y="4"/>
                    <a:pt x="37" y="4"/>
                    <a:pt x="37" y="3"/>
                  </a:cubicBezTo>
                  <a:cubicBezTo>
                    <a:pt x="38" y="3"/>
                    <a:pt x="38" y="3"/>
                    <a:pt x="38" y="4"/>
                  </a:cubicBezTo>
                  <a:cubicBezTo>
                    <a:pt x="42" y="7"/>
                    <a:pt x="42" y="7"/>
                    <a:pt x="42" y="7"/>
                  </a:cubicBezTo>
                  <a:cubicBezTo>
                    <a:pt x="42" y="8"/>
                    <a:pt x="42" y="8"/>
                    <a:pt x="42" y="8"/>
                  </a:cubicBezTo>
                  <a:cubicBezTo>
                    <a:pt x="42" y="18"/>
                    <a:pt x="42" y="18"/>
                    <a:pt x="42" y="18"/>
                  </a:cubicBezTo>
                  <a:cubicBezTo>
                    <a:pt x="50" y="18"/>
                    <a:pt x="50" y="18"/>
                    <a:pt x="50" y="18"/>
                  </a:cubicBezTo>
                  <a:cubicBezTo>
                    <a:pt x="50" y="18"/>
                    <a:pt x="50" y="18"/>
                    <a:pt x="51" y="18"/>
                  </a:cubicBezTo>
                  <a:cubicBezTo>
                    <a:pt x="54" y="22"/>
                    <a:pt x="54" y="22"/>
                    <a:pt x="54" y="22"/>
                  </a:cubicBezTo>
                  <a:cubicBezTo>
                    <a:pt x="55" y="22"/>
                    <a:pt x="55" y="22"/>
                    <a:pt x="5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grpSp>
        <p:nvGrpSpPr>
          <p:cNvPr id="71" name="Group 70">
            <a:extLst>
              <a:ext uri="{FF2B5EF4-FFF2-40B4-BE49-F238E27FC236}">
                <a16:creationId xmlns:a16="http://schemas.microsoft.com/office/drawing/2014/main" id="{6C650D24-0A25-493D-9914-88794A9863A6}"/>
              </a:ext>
            </a:extLst>
          </p:cNvPr>
          <p:cNvGrpSpPr/>
          <p:nvPr/>
        </p:nvGrpSpPr>
        <p:grpSpPr>
          <a:xfrm>
            <a:off x="2209384" y="3951645"/>
            <a:ext cx="750981" cy="730992"/>
            <a:chOff x="3471746" y="2540006"/>
            <a:chExt cx="654055" cy="642940"/>
          </a:xfrm>
          <a:solidFill>
            <a:srgbClr val="FFFFFF"/>
          </a:solidFill>
        </p:grpSpPr>
        <p:sp>
          <p:nvSpPr>
            <p:cNvPr id="83" name="Rectangle 26">
              <a:extLst>
                <a:ext uri="{FF2B5EF4-FFF2-40B4-BE49-F238E27FC236}">
                  <a16:creationId xmlns:a16="http://schemas.microsoft.com/office/drawing/2014/main" id="{8A50044B-4A11-4D07-B833-DE03182195AD}"/>
                </a:ext>
              </a:extLst>
            </p:cNvPr>
            <p:cNvSpPr>
              <a:spLocks noChangeArrowheads="1"/>
            </p:cNvSpPr>
            <p:nvPr/>
          </p:nvSpPr>
          <p:spPr bwMode="auto">
            <a:xfrm>
              <a:off x="3703523" y="2867033"/>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4" name="Rectangle 27">
              <a:extLst>
                <a:ext uri="{FF2B5EF4-FFF2-40B4-BE49-F238E27FC236}">
                  <a16:creationId xmlns:a16="http://schemas.microsoft.com/office/drawing/2014/main" id="{9141BB5F-DB80-44FF-91DC-903AAC3BC3AD}"/>
                </a:ext>
              </a:extLst>
            </p:cNvPr>
            <p:cNvSpPr>
              <a:spLocks noChangeArrowheads="1"/>
            </p:cNvSpPr>
            <p:nvPr/>
          </p:nvSpPr>
          <p:spPr bwMode="auto">
            <a:xfrm>
              <a:off x="3703523" y="2921008"/>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5" name="Freeform 28">
              <a:extLst>
                <a:ext uri="{FF2B5EF4-FFF2-40B4-BE49-F238E27FC236}">
                  <a16:creationId xmlns:a16="http://schemas.microsoft.com/office/drawing/2014/main" id="{CCF1B07C-6F99-43B8-8773-7C5286FFE223}"/>
                </a:ext>
              </a:extLst>
            </p:cNvPr>
            <p:cNvSpPr>
              <a:spLocks/>
            </p:cNvSpPr>
            <p:nvPr/>
          </p:nvSpPr>
          <p:spPr bwMode="auto">
            <a:xfrm>
              <a:off x="3519371" y="2540006"/>
              <a:ext cx="296865" cy="188913"/>
            </a:xfrm>
            <a:custGeom>
              <a:avLst/>
              <a:gdLst>
                <a:gd name="T0" fmla="*/ 12 w 82"/>
                <a:gd name="T1" fmla="*/ 51 h 52"/>
                <a:gd name="T2" fmla="*/ 14 w 82"/>
                <a:gd name="T3" fmla="*/ 52 h 52"/>
                <a:gd name="T4" fmla="*/ 16 w 82"/>
                <a:gd name="T5" fmla="*/ 51 h 52"/>
                <a:gd name="T6" fmla="*/ 15 w 82"/>
                <a:gd name="T7" fmla="*/ 47 h 52"/>
                <a:gd name="T8" fmla="*/ 6 w 82"/>
                <a:gd name="T9" fmla="*/ 33 h 52"/>
                <a:gd name="T10" fmla="*/ 44 w 82"/>
                <a:gd name="T11" fmla="*/ 7 h 52"/>
                <a:gd name="T12" fmla="*/ 78 w 82"/>
                <a:gd name="T13" fmla="*/ 16 h 52"/>
                <a:gd name="T14" fmla="*/ 82 w 82"/>
                <a:gd name="T15" fmla="*/ 16 h 52"/>
                <a:gd name="T16" fmla="*/ 82 w 82"/>
                <a:gd name="T17" fmla="*/ 14 h 52"/>
                <a:gd name="T18" fmla="*/ 81 w 82"/>
                <a:gd name="T19" fmla="*/ 12 h 52"/>
                <a:gd name="T20" fmla="*/ 44 w 82"/>
                <a:gd name="T21" fmla="*/ 1 h 52"/>
                <a:gd name="T22" fmla="*/ 1 w 82"/>
                <a:gd name="T23" fmla="*/ 33 h 52"/>
                <a:gd name="T24" fmla="*/ 12 w 82"/>
                <a:gd name="T2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2">
                  <a:moveTo>
                    <a:pt x="12" y="51"/>
                  </a:moveTo>
                  <a:cubicBezTo>
                    <a:pt x="12" y="52"/>
                    <a:pt x="13" y="52"/>
                    <a:pt x="14" y="52"/>
                  </a:cubicBezTo>
                  <a:cubicBezTo>
                    <a:pt x="15" y="52"/>
                    <a:pt x="15" y="51"/>
                    <a:pt x="16" y="51"/>
                  </a:cubicBezTo>
                  <a:cubicBezTo>
                    <a:pt x="17" y="49"/>
                    <a:pt x="16" y="48"/>
                    <a:pt x="15" y="47"/>
                  </a:cubicBezTo>
                  <a:cubicBezTo>
                    <a:pt x="9" y="43"/>
                    <a:pt x="6" y="38"/>
                    <a:pt x="6" y="33"/>
                  </a:cubicBezTo>
                  <a:cubicBezTo>
                    <a:pt x="5" y="20"/>
                    <a:pt x="22" y="8"/>
                    <a:pt x="44" y="7"/>
                  </a:cubicBezTo>
                  <a:cubicBezTo>
                    <a:pt x="57" y="6"/>
                    <a:pt x="70" y="9"/>
                    <a:pt x="78" y="16"/>
                  </a:cubicBezTo>
                  <a:cubicBezTo>
                    <a:pt x="79" y="17"/>
                    <a:pt x="81" y="17"/>
                    <a:pt x="82" y="16"/>
                  </a:cubicBezTo>
                  <a:cubicBezTo>
                    <a:pt x="82" y="15"/>
                    <a:pt x="82" y="14"/>
                    <a:pt x="82" y="14"/>
                  </a:cubicBezTo>
                  <a:cubicBezTo>
                    <a:pt x="82" y="13"/>
                    <a:pt x="82" y="12"/>
                    <a:pt x="81" y="12"/>
                  </a:cubicBezTo>
                  <a:cubicBezTo>
                    <a:pt x="73" y="4"/>
                    <a:pt x="58" y="0"/>
                    <a:pt x="44" y="1"/>
                  </a:cubicBezTo>
                  <a:cubicBezTo>
                    <a:pt x="19" y="3"/>
                    <a:pt x="0" y="17"/>
                    <a:pt x="1" y="33"/>
                  </a:cubicBezTo>
                  <a:cubicBezTo>
                    <a:pt x="1" y="40"/>
                    <a:pt x="5" y="47"/>
                    <a:pt x="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6" name="Freeform 29">
              <a:extLst>
                <a:ext uri="{FF2B5EF4-FFF2-40B4-BE49-F238E27FC236}">
                  <a16:creationId xmlns:a16="http://schemas.microsoft.com/office/drawing/2014/main" id="{5267D55D-6D38-46F5-A5AA-AEE7C23049CB}"/>
                </a:ext>
              </a:extLst>
            </p:cNvPr>
            <p:cNvSpPr>
              <a:spLocks noEditPoints="1"/>
            </p:cNvSpPr>
            <p:nvPr/>
          </p:nvSpPr>
          <p:spPr bwMode="auto">
            <a:xfrm>
              <a:off x="3471746" y="2722569"/>
              <a:ext cx="581030" cy="460377"/>
            </a:xfrm>
            <a:custGeom>
              <a:avLst/>
              <a:gdLst>
                <a:gd name="T0" fmla="*/ 80 w 160"/>
                <a:gd name="T1" fmla="*/ 0 h 127"/>
                <a:gd name="T2" fmla="*/ 0 w 160"/>
                <a:gd name="T3" fmla="*/ 52 h 127"/>
                <a:gd name="T4" fmla="*/ 52 w 160"/>
                <a:gd name="T5" fmla="*/ 100 h 127"/>
                <a:gd name="T6" fmla="*/ 39 w 160"/>
                <a:gd name="T7" fmla="*/ 119 h 127"/>
                <a:gd name="T8" fmla="*/ 38 w 160"/>
                <a:gd name="T9" fmla="*/ 124 h 127"/>
                <a:gd name="T10" fmla="*/ 42 w 160"/>
                <a:gd name="T11" fmla="*/ 127 h 127"/>
                <a:gd name="T12" fmla="*/ 91 w 160"/>
                <a:gd name="T13" fmla="*/ 103 h 127"/>
                <a:gd name="T14" fmla="*/ 160 w 160"/>
                <a:gd name="T15" fmla="*/ 52 h 127"/>
                <a:gd name="T16" fmla="*/ 80 w 160"/>
                <a:gd name="T17" fmla="*/ 0 h 127"/>
                <a:gd name="T18" fmla="*/ 85 w 160"/>
                <a:gd name="T19" fmla="*/ 94 h 127"/>
                <a:gd name="T20" fmla="*/ 55 w 160"/>
                <a:gd name="T21" fmla="*/ 114 h 127"/>
                <a:gd name="T22" fmla="*/ 63 w 160"/>
                <a:gd name="T23" fmla="*/ 98 h 127"/>
                <a:gd name="T24" fmla="*/ 63 w 160"/>
                <a:gd name="T25" fmla="*/ 94 h 127"/>
                <a:gd name="T26" fmla="*/ 59 w 160"/>
                <a:gd name="T27" fmla="*/ 91 h 127"/>
                <a:gd name="T28" fmla="*/ 10 w 160"/>
                <a:gd name="T29" fmla="*/ 52 h 127"/>
                <a:gd name="T30" fmla="*/ 80 w 160"/>
                <a:gd name="T31" fmla="*/ 10 h 127"/>
                <a:gd name="T32" fmla="*/ 150 w 160"/>
                <a:gd name="T33" fmla="*/ 52 h 127"/>
                <a:gd name="T34" fmla="*/ 88 w 160"/>
                <a:gd name="T35" fmla="*/ 93 h 127"/>
                <a:gd name="T36" fmla="*/ 85 w 160"/>
                <a:gd name="T3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7">
                  <a:moveTo>
                    <a:pt x="80" y="0"/>
                  </a:moveTo>
                  <a:cubicBezTo>
                    <a:pt x="36" y="0"/>
                    <a:pt x="0" y="23"/>
                    <a:pt x="0" y="52"/>
                  </a:cubicBezTo>
                  <a:cubicBezTo>
                    <a:pt x="0" y="74"/>
                    <a:pt x="20" y="92"/>
                    <a:pt x="52" y="100"/>
                  </a:cubicBezTo>
                  <a:cubicBezTo>
                    <a:pt x="48" y="108"/>
                    <a:pt x="40" y="117"/>
                    <a:pt x="39" y="119"/>
                  </a:cubicBezTo>
                  <a:cubicBezTo>
                    <a:pt x="37" y="120"/>
                    <a:pt x="37" y="122"/>
                    <a:pt x="38" y="124"/>
                  </a:cubicBezTo>
                  <a:cubicBezTo>
                    <a:pt x="39" y="126"/>
                    <a:pt x="40" y="127"/>
                    <a:pt x="42" y="127"/>
                  </a:cubicBezTo>
                  <a:cubicBezTo>
                    <a:pt x="58" y="127"/>
                    <a:pt x="77" y="114"/>
                    <a:pt x="91" y="103"/>
                  </a:cubicBezTo>
                  <a:cubicBezTo>
                    <a:pt x="130" y="100"/>
                    <a:pt x="160" y="78"/>
                    <a:pt x="160" y="52"/>
                  </a:cubicBezTo>
                  <a:cubicBezTo>
                    <a:pt x="160" y="23"/>
                    <a:pt x="124" y="0"/>
                    <a:pt x="80" y="0"/>
                  </a:cubicBezTo>
                  <a:close/>
                  <a:moveTo>
                    <a:pt x="85" y="94"/>
                  </a:moveTo>
                  <a:cubicBezTo>
                    <a:pt x="74" y="104"/>
                    <a:pt x="64" y="111"/>
                    <a:pt x="55" y="114"/>
                  </a:cubicBezTo>
                  <a:cubicBezTo>
                    <a:pt x="58" y="109"/>
                    <a:pt x="62" y="103"/>
                    <a:pt x="63" y="98"/>
                  </a:cubicBezTo>
                  <a:cubicBezTo>
                    <a:pt x="64" y="96"/>
                    <a:pt x="64" y="95"/>
                    <a:pt x="63" y="94"/>
                  </a:cubicBezTo>
                  <a:cubicBezTo>
                    <a:pt x="62" y="92"/>
                    <a:pt x="61" y="92"/>
                    <a:pt x="59" y="91"/>
                  </a:cubicBezTo>
                  <a:cubicBezTo>
                    <a:pt x="31" y="86"/>
                    <a:pt x="10" y="70"/>
                    <a:pt x="10" y="52"/>
                  </a:cubicBezTo>
                  <a:cubicBezTo>
                    <a:pt x="10" y="29"/>
                    <a:pt x="42" y="10"/>
                    <a:pt x="80" y="10"/>
                  </a:cubicBezTo>
                  <a:cubicBezTo>
                    <a:pt x="119" y="10"/>
                    <a:pt x="150" y="29"/>
                    <a:pt x="150" y="52"/>
                  </a:cubicBezTo>
                  <a:cubicBezTo>
                    <a:pt x="150" y="72"/>
                    <a:pt x="123" y="91"/>
                    <a:pt x="88" y="93"/>
                  </a:cubicBezTo>
                  <a:cubicBezTo>
                    <a:pt x="87" y="93"/>
                    <a:pt x="86" y="93"/>
                    <a:pt x="8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7" name="Freeform 30">
              <a:extLst>
                <a:ext uri="{FF2B5EF4-FFF2-40B4-BE49-F238E27FC236}">
                  <a16:creationId xmlns:a16="http://schemas.microsoft.com/office/drawing/2014/main" id="{74763EEB-9F8A-4AD3-9990-7BD6C7591F80}"/>
                </a:ext>
              </a:extLst>
            </p:cNvPr>
            <p:cNvSpPr>
              <a:spLocks/>
            </p:cNvSpPr>
            <p:nvPr/>
          </p:nvSpPr>
          <p:spPr bwMode="auto">
            <a:xfrm>
              <a:off x="3714635" y="2605094"/>
              <a:ext cx="411166" cy="233364"/>
            </a:xfrm>
            <a:custGeom>
              <a:avLst/>
              <a:gdLst>
                <a:gd name="T0" fmla="*/ 54 w 113"/>
                <a:gd name="T1" fmla="*/ 1 h 64"/>
                <a:gd name="T2" fmla="*/ 1 w 113"/>
                <a:gd name="T3" fmla="*/ 21 h 64"/>
                <a:gd name="T4" fmla="*/ 0 w 113"/>
                <a:gd name="T5" fmla="*/ 24 h 64"/>
                <a:gd name="T6" fmla="*/ 2 w 113"/>
                <a:gd name="T7" fmla="*/ 26 h 64"/>
                <a:gd name="T8" fmla="*/ 7 w 113"/>
                <a:gd name="T9" fmla="*/ 26 h 64"/>
                <a:gd name="T10" fmla="*/ 54 w 113"/>
                <a:gd name="T11" fmla="*/ 9 h 64"/>
                <a:gd name="T12" fmla="*/ 105 w 113"/>
                <a:gd name="T13" fmla="*/ 40 h 64"/>
                <a:gd name="T14" fmla="*/ 95 w 113"/>
                <a:gd name="T15" fmla="*/ 57 h 64"/>
                <a:gd name="T16" fmla="*/ 95 w 113"/>
                <a:gd name="T17" fmla="*/ 62 h 64"/>
                <a:gd name="T18" fmla="*/ 98 w 113"/>
                <a:gd name="T19" fmla="*/ 64 h 64"/>
                <a:gd name="T20" fmla="*/ 100 w 113"/>
                <a:gd name="T21" fmla="*/ 63 h 64"/>
                <a:gd name="T22" fmla="*/ 112 w 113"/>
                <a:gd name="T23" fmla="*/ 40 h 64"/>
                <a:gd name="T24" fmla="*/ 54 w 113"/>
                <a:gd name="T2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64">
                  <a:moveTo>
                    <a:pt x="54" y="1"/>
                  </a:moveTo>
                  <a:cubicBezTo>
                    <a:pt x="32" y="0"/>
                    <a:pt x="11" y="8"/>
                    <a:pt x="1" y="21"/>
                  </a:cubicBezTo>
                  <a:cubicBezTo>
                    <a:pt x="1" y="22"/>
                    <a:pt x="0" y="23"/>
                    <a:pt x="0" y="24"/>
                  </a:cubicBezTo>
                  <a:cubicBezTo>
                    <a:pt x="0" y="25"/>
                    <a:pt x="1" y="25"/>
                    <a:pt x="2" y="26"/>
                  </a:cubicBezTo>
                  <a:cubicBezTo>
                    <a:pt x="3" y="27"/>
                    <a:pt x="6" y="27"/>
                    <a:pt x="7" y="26"/>
                  </a:cubicBezTo>
                  <a:cubicBezTo>
                    <a:pt x="16" y="15"/>
                    <a:pt x="34" y="8"/>
                    <a:pt x="54" y="9"/>
                  </a:cubicBezTo>
                  <a:cubicBezTo>
                    <a:pt x="82" y="9"/>
                    <a:pt x="105" y="23"/>
                    <a:pt x="105" y="40"/>
                  </a:cubicBezTo>
                  <a:cubicBezTo>
                    <a:pt x="105" y="46"/>
                    <a:pt x="101" y="52"/>
                    <a:pt x="95" y="57"/>
                  </a:cubicBezTo>
                  <a:cubicBezTo>
                    <a:pt x="94" y="58"/>
                    <a:pt x="94" y="61"/>
                    <a:pt x="95" y="62"/>
                  </a:cubicBezTo>
                  <a:cubicBezTo>
                    <a:pt x="96" y="63"/>
                    <a:pt x="97" y="64"/>
                    <a:pt x="98" y="64"/>
                  </a:cubicBezTo>
                  <a:cubicBezTo>
                    <a:pt x="99" y="64"/>
                    <a:pt x="100" y="63"/>
                    <a:pt x="100" y="63"/>
                  </a:cubicBezTo>
                  <a:cubicBezTo>
                    <a:pt x="108" y="56"/>
                    <a:pt x="112" y="48"/>
                    <a:pt x="112" y="40"/>
                  </a:cubicBezTo>
                  <a:cubicBezTo>
                    <a:pt x="113" y="19"/>
                    <a:pt x="87" y="2"/>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8" name="Freeform 31">
              <a:extLst>
                <a:ext uri="{FF2B5EF4-FFF2-40B4-BE49-F238E27FC236}">
                  <a16:creationId xmlns:a16="http://schemas.microsoft.com/office/drawing/2014/main" id="{509366A2-5F09-4854-A557-DC54E1F6A1B5}"/>
                </a:ext>
              </a:extLst>
            </p:cNvPr>
            <p:cNvSpPr>
              <a:spLocks/>
            </p:cNvSpPr>
            <p:nvPr/>
          </p:nvSpPr>
          <p:spPr bwMode="auto">
            <a:xfrm>
              <a:off x="3790836" y="2830520"/>
              <a:ext cx="58738" cy="163513"/>
            </a:xfrm>
            <a:custGeom>
              <a:avLst/>
              <a:gdLst>
                <a:gd name="T0" fmla="*/ 8 w 16"/>
                <a:gd name="T1" fmla="*/ 1 h 45"/>
                <a:gd name="T2" fmla="*/ 8 w 16"/>
                <a:gd name="T3" fmla="*/ 0 h 45"/>
                <a:gd name="T4" fmla="*/ 0 w 16"/>
                <a:gd name="T5" fmla="*/ 0 h 45"/>
                <a:gd name="T6" fmla="*/ 1 w 16"/>
                <a:gd name="T7" fmla="*/ 2 h 45"/>
                <a:gd name="T8" fmla="*/ 5 w 16"/>
                <a:gd name="T9" fmla="*/ 13 h 45"/>
                <a:gd name="T10" fmla="*/ 6 w 16"/>
                <a:gd name="T11" fmla="*/ 23 h 45"/>
                <a:gd name="T12" fmla="*/ 1 w 16"/>
                <a:gd name="T13" fmla="*/ 44 h 45"/>
                <a:gd name="T14" fmla="*/ 0 w 16"/>
                <a:gd name="T15" fmla="*/ 45 h 45"/>
                <a:gd name="T16" fmla="*/ 8 w 16"/>
                <a:gd name="T17" fmla="*/ 45 h 45"/>
                <a:gd name="T18" fmla="*/ 8 w 16"/>
                <a:gd name="T19" fmla="*/ 45 h 45"/>
                <a:gd name="T20" fmla="*/ 14 w 16"/>
                <a:gd name="T21" fmla="*/ 34 h 45"/>
                <a:gd name="T22" fmla="*/ 16 w 16"/>
                <a:gd name="T23" fmla="*/ 23 h 45"/>
                <a:gd name="T24" fmla="*/ 14 w 16"/>
                <a:gd name="T25" fmla="*/ 12 h 45"/>
                <a:gd name="T26" fmla="*/ 8 w 16"/>
                <a:gd name="T2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8" y="1"/>
                  </a:moveTo>
                  <a:cubicBezTo>
                    <a:pt x="8" y="0"/>
                    <a:pt x="8" y="0"/>
                    <a:pt x="8" y="0"/>
                  </a:cubicBezTo>
                  <a:cubicBezTo>
                    <a:pt x="0" y="0"/>
                    <a:pt x="0" y="0"/>
                    <a:pt x="0" y="0"/>
                  </a:cubicBezTo>
                  <a:cubicBezTo>
                    <a:pt x="1" y="2"/>
                    <a:pt x="1" y="2"/>
                    <a:pt x="1" y="2"/>
                  </a:cubicBezTo>
                  <a:cubicBezTo>
                    <a:pt x="3" y="6"/>
                    <a:pt x="4" y="10"/>
                    <a:pt x="5" y="13"/>
                  </a:cubicBezTo>
                  <a:cubicBezTo>
                    <a:pt x="6" y="17"/>
                    <a:pt x="6" y="20"/>
                    <a:pt x="6" y="23"/>
                  </a:cubicBezTo>
                  <a:cubicBezTo>
                    <a:pt x="6" y="30"/>
                    <a:pt x="4" y="37"/>
                    <a:pt x="1" y="44"/>
                  </a:cubicBezTo>
                  <a:cubicBezTo>
                    <a:pt x="0" y="45"/>
                    <a:pt x="0" y="45"/>
                    <a:pt x="0" y="45"/>
                  </a:cubicBezTo>
                  <a:cubicBezTo>
                    <a:pt x="8" y="45"/>
                    <a:pt x="8" y="45"/>
                    <a:pt x="8" y="45"/>
                  </a:cubicBezTo>
                  <a:cubicBezTo>
                    <a:pt x="8" y="45"/>
                    <a:pt x="8" y="45"/>
                    <a:pt x="8" y="45"/>
                  </a:cubicBezTo>
                  <a:cubicBezTo>
                    <a:pt x="11" y="41"/>
                    <a:pt x="13" y="37"/>
                    <a:pt x="14" y="34"/>
                  </a:cubicBezTo>
                  <a:cubicBezTo>
                    <a:pt x="16" y="30"/>
                    <a:pt x="16" y="27"/>
                    <a:pt x="16" y="23"/>
                  </a:cubicBezTo>
                  <a:cubicBezTo>
                    <a:pt x="16" y="19"/>
                    <a:pt x="15" y="15"/>
                    <a:pt x="14" y="12"/>
                  </a:cubicBezTo>
                  <a:cubicBezTo>
                    <a:pt x="13" y="8"/>
                    <a:pt x="11"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73" name="Freeform 8">
            <a:extLst>
              <a:ext uri="{FF2B5EF4-FFF2-40B4-BE49-F238E27FC236}">
                <a16:creationId xmlns:a16="http://schemas.microsoft.com/office/drawing/2014/main" id="{77665903-3C12-489C-9B9C-2240900A8194}"/>
              </a:ext>
            </a:extLst>
          </p:cNvPr>
          <p:cNvSpPr>
            <a:spLocks noEditPoints="1"/>
          </p:cNvSpPr>
          <p:nvPr/>
        </p:nvSpPr>
        <p:spPr bwMode="auto">
          <a:xfrm>
            <a:off x="7403734" y="4049512"/>
            <a:ext cx="795347" cy="613190"/>
          </a:xfrm>
          <a:custGeom>
            <a:avLst/>
            <a:gdLst/>
            <a:ahLst/>
            <a:cxnLst>
              <a:cxn ang="0">
                <a:pos x="98" y="33"/>
              </a:cxn>
              <a:cxn ang="0">
                <a:pos x="143" y="59"/>
              </a:cxn>
              <a:cxn ang="0">
                <a:pos x="98" y="85"/>
              </a:cxn>
              <a:cxn ang="0">
                <a:pos x="98" y="33"/>
              </a:cxn>
              <a:cxn ang="0">
                <a:pos x="42" y="15"/>
              </a:cxn>
              <a:cxn ang="0">
                <a:pos x="187" y="15"/>
              </a:cxn>
              <a:cxn ang="0">
                <a:pos x="187" y="103"/>
              </a:cxn>
              <a:cxn ang="0">
                <a:pos x="42" y="103"/>
              </a:cxn>
              <a:cxn ang="0">
                <a:pos x="42" y="15"/>
              </a:cxn>
              <a:cxn ang="0">
                <a:pos x="34" y="118"/>
              </a:cxn>
              <a:cxn ang="0">
                <a:pos x="194" y="118"/>
              </a:cxn>
              <a:cxn ang="0">
                <a:pos x="201" y="110"/>
              </a:cxn>
              <a:cxn ang="0">
                <a:pos x="201" y="7"/>
              </a:cxn>
              <a:cxn ang="0">
                <a:pos x="194" y="0"/>
              </a:cxn>
              <a:cxn ang="0">
                <a:pos x="34" y="0"/>
              </a:cxn>
              <a:cxn ang="0">
                <a:pos x="27" y="7"/>
              </a:cxn>
              <a:cxn ang="0">
                <a:pos x="27" y="110"/>
              </a:cxn>
              <a:cxn ang="0">
                <a:pos x="34" y="118"/>
              </a:cxn>
              <a:cxn ang="0">
                <a:pos x="213" y="170"/>
              </a:cxn>
              <a:cxn ang="0">
                <a:pos x="210" y="172"/>
              </a:cxn>
              <a:cxn ang="0">
                <a:pos x="206" y="170"/>
              </a:cxn>
              <a:cxn ang="0">
                <a:pos x="205" y="167"/>
              </a:cxn>
              <a:cxn ang="0">
                <a:pos x="206" y="163"/>
              </a:cxn>
              <a:cxn ang="0">
                <a:pos x="213" y="163"/>
              </a:cxn>
              <a:cxn ang="0">
                <a:pos x="215" y="167"/>
              </a:cxn>
              <a:cxn ang="0">
                <a:pos x="213" y="170"/>
              </a:cxn>
              <a:cxn ang="0">
                <a:pos x="85" y="161"/>
              </a:cxn>
              <a:cxn ang="0">
                <a:pos x="93" y="149"/>
              </a:cxn>
              <a:cxn ang="0">
                <a:pos x="135" y="149"/>
              </a:cxn>
              <a:cxn ang="0">
                <a:pos x="143" y="161"/>
              </a:cxn>
              <a:cxn ang="0">
                <a:pos x="85" y="161"/>
              </a:cxn>
              <a:cxn ang="0">
                <a:pos x="228" y="162"/>
              </a:cxn>
              <a:cxn ang="0">
                <a:pos x="227" y="160"/>
              </a:cxn>
              <a:cxn ang="0">
                <a:pos x="227" y="160"/>
              </a:cxn>
              <a:cxn ang="0">
                <a:pos x="226" y="159"/>
              </a:cxn>
              <a:cxn ang="0">
                <a:pos x="201" y="128"/>
              </a:cxn>
              <a:cxn ang="0">
                <a:pos x="196" y="126"/>
              </a:cxn>
              <a:cxn ang="0">
                <a:pos x="32" y="126"/>
              </a:cxn>
              <a:cxn ang="0">
                <a:pos x="27" y="128"/>
              </a:cxn>
              <a:cxn ang="0">
                <a:pos x="1" y="159"/>
              </a:cxn>
              <a:cxn ang="0">
                <a:pos x="1" y="160"/>
              </a:cxn>
              <a:cxn ang="0">
                <a:pos x="0" y="162"/>
              </a:cxn>
              <a:cxn ang="0">
                <a:pos x="0" y="163"/>
              </a:cxn>
              <a:cxn ang="0">
                <a:pos x="0" y="171"/>
              </a:cxn>
              <a:cxn ang="0">
                <a:pos x="6" y="177"/>
              </a:cxn>
              <a:cxn ang="0">
                <a:pos x="221" y="177"/>
              </a:cxn>
              <a:cxn ang="0">
                <a:pos x="228" y="171"/>
              </a:cxn>
              <a:cxn ang="0">
                <a:pos x="228" y="163"/>
              </a:cxn>
              <a:cxn ang="0">
                <a:pos x="228" y="162"/>
              </a:cxn>
            </a:cxnLst>
            <a:rect l="0" t="0" r="r" b="b"/>
            <a:pathLst>
              <a:path w="228" h="177">
                <a:moveTo>
                  <a:pt x="98" y="33"/>
                </a:moveTo>
                <a:cubicBezTo>
                  <a:pt x="143" y="59"/>
                  <a:pt x="143" y="59"/>
                  <a:pt x="143" y="59"/>
                </a:cubicBezTo>
                <a:cubicBezTo>
                  <a:pt x="98" y="85"/>
                  <a:pt x="98" y="85"/>
                  <a:pt x="98" y="85"/>
                </a:cubicBezTo>
                <a:lnTo>
                  <a:pt x="98" y="33"/>
                </a:lnTo>
                <a:close/>
                <a:moveTo>
                  <a:pt x="42" y="15"/>
                </a:moveTo>
                <a:cubicBezTo>
                  <a:pt x="187" y="15"/>
                  <a:pt x="187" y="15"/>
                  <a:pt x="187" y="15"/>
                </a:cubicBezTo>
                <a:cubicBezTo>
                  <a:pt x="187" y="103"/>
                  <a:pt x="187" y="103"/>
                  <a:pt x="187" y="103"/>
                </a:cubicBezTo>
                <a:cubicBezTo>
                  <a:pt x="42" y="103"/>
                  <a:pt x="42" y="103"/>
                  <a:pt x="42" y="103"/>
                </a:cubicBezTo>
                <a:lnTo>
                  <a:pt x="42" y="15"/>
                </a:lnTo>
                <a:close/>
                <a:moveTo>
                  <a:pt x="34" y="118"/>
                </a:moveTo>
                <a:cubicBezTo>
                  <a:pt x="194" y="118"/>
                  <a:pt x="194" y="118"/>
                  <a:pt x="194" y="118"/>
                </a:cubicBezTo>
                <a:cubicBezTo>
                  <a:pt x="198" y="118"/>
                  <a:pt x="201" y="115"/>
                  <a:pt x="201" y="110"/>
                </a:cubicBezTo>
                <a:cubicBezTo>
                  <a:pt x="201" y="7"/>
                  <a:pt x="201" y="7"/>
                  <a:pt x="201" y="7"/>
                </a:cubicBezTo>
                <a:cubicBezTo>
                  <a:pt x="201" y="3"/>
                  <a:pt x="198" y="0"/>
                  <a:pt x="194" y="0"/>
                </a:cubicBezTo>
                <a:cubicBezTo>
                  <a:pt x="34" y="0"/>
                  <a:pt x="34" y="0"/>
                  <a:pt x="34" y="0"/>
                </a:cubicBezTo>
                <a:cubicBezTo>
                  <a:pt x="30" y="0"/>
                  <a:pt x="27" y="3"/>
                  <a:pt x="27" y="7"/>
                </a:cubicBezTo>
                <a:cubicBezTo>
                  <a:pt x="27" y="110"/>
                  <a:pt x="27" y="110"/>
                  <a:pt x="27" y="110"/>
                </a:cubicBezTo>
                <a:cubicBezTo>
                  <a:pt x="27" y="115"/>
                  <a:pt x="30" y="118"/>
                  <a:pt x="34" y="118"/>
                </a:cubicBezTo>
                <a:close/>
                <a:moveTo>
                  <a:pt x="213" y="170"/>
                </a:moveTo>
                <a:cubicBezTo>
                  <a:pt x="212" y="171"/>
                  <a:pt x="211" y="172"/>
                  <a:pt x="210" y="172"/>
                </a:cubicBezTo>
                <a:cubicBezTo>
                  <a:pt x="208" y="172"/>
                  <a:pt x="207" y="171"/>
                  <a:pt x="206" y="170"/>
                </a:cubicBezTo>
                <a:cubicBezTo>
                  <a:pt x="205" y="169"/>
                  <a:pt x="205" y="168"/>
                  <a:pt x="205" y="167"/>
                </a:cubicBezTo>
                <a:cubicBezTo>
                  <a:pt x="205" y="165"/>
                  <a:pt x="205" y="164"/>
                  <a:pt x="206" y="163"/>
                </a:cubicBezTo>
                <a:cubicBezTo>
                  <a:pt x="208" y="161"/>
                  <a:pt x="211" y="161"/>
                  <a:pt x="213" y="163"/>
                </a:cubicBezTo>
                <a:cubicBezTo>
                  <a:pt x="214" y="164"/>
                  <a:pt x="215" y="165"/>
                  <a:pt x="215" y="167"/>
                </a:cubicBezTo>
                <a:cubicBezTo>
                  <a:pt x="215" y="168"/>
                  <a:pt x="214" y="169"/>
                  <a:pt x="213" y="170"/>
                </a:cubicBezTo>
                <a:close/>
                <a:moveTo>
                  <a:pt x="85" y="161"/>
                </a:moveTo>
                <a:cubicBezTo>
                  <a:pt x="93" y="149"/>
                  <a:pt x="93" y="149"/>
                  <a:pt x="93" y="149"/>
                </a:cubicBezTo>
                <a:cubicBezTo>
                  <a:pt x="135" y="149"/>
                  <a:pt x="135" y="149"/>
                  <a:pt x="135" y="149"/>
                </a:cubicBezTo>
                <a:cubicBezTo>
                  <a:pt x="143" y="161"/>
                  <a:pt x="143" y="161"/>
                  <a:pt x="143" y="161"/>
                </a:cubicBezTo>
                <a:lnTo>
                  <a:pt x="85" y="161"/>
                </a:lnTo>
                <a:close/>
                <a:moveTo>
                  <a:pt x="228" y="162"/>
                </a:moveTo>
                <a:cubicBezTo>
                  <a:pt x="228" y="162"/>
                  <a:pt x="227" y="161"/>
                  <a:pt x="227" y="160"/>
                </a:cubicBezTo>
                <a:cubicBezTo>
                  <a:pt x="227" y="160"/>
                  <a:pt x="227" y="160"/>
                  <a:pt x="227" y="160"/>
                </a:cubicBezTo>
                <a:cubicBezTo>
                  <a:pt x="227" y="160"/>
                  <a:pt x="227" y="159"/>
                  <a:pt x="226" y="159"/>
                </a:cubicBezTo>
                <a:cubicBezTo>
                  <a:pt x="201" y="128"/>
                  <a:pt x="201" y="128"/>
                  <a:pt x="201" y="128"/>
                </a:cubicBezTo>
                <a:cubicBezTo>
                  <a:pt x="200" y="126"/>
                  <a:pt x="198" y="126"/>
                  <a:pt x="196" y="126"/>
                </a:cubicBezTo>
                <a:cubicBezTo>
                  <a:pt x="32" y="126"/>
                  <a:pt x="32" y="126"/>
                  <a:pt x="32" y="126"/>
                </a:cubicBezTo>
                <a:cubicBezTo>
                  <a:pt x="30" y="126"/>
                  <a:pt x="28" y="126"/>
                  <a:pt x="27" y="128"/>
                </a:cubicBezTo>
                <a:cubicBezTo>
                  <a:pt x="1" y="159"/>
                  <a:pt x="1" y="159"/>
                  <a:pt x="1" y="159"/>
                </a:cubicBezTo>
                <a:cubicBezTo>
                  <a:pt x="1" y="160"/>
                  <a:pt x="1" y="160"/>
                  <a:pt x="1" y="160"/>
                </a:cubicBezTo>
                <a:cubicBezTo>
                  <a:pt x="0" y="161"/>
                  <a:pt x="0" y="162"/>
                  <a:pt x="0" y="162"/>
                </a:cubicBezTo>
                <a:cubicBezTo>
                  <a:pt x="0" y="163"/>
                  <a:pt x="0" y="163"/>
                  <a:pt x="0" y="163"/>
                </a:cubicBezTo>
                <a:cubicBezTo>
                  <a:pt x="0" y="171"/>
                  <a:pt x="0" y="171"/>
                  <a:pt x="0" y="171"/>
                </a:cubicBezTo>
                <a:cubicBezTo>
                  <a:pt x="0" y="174"/>
                  <a:pt x="3" y="177"/>
                  <a:pt x="6" y="177"/>
                </a:cubicBezTo>
                <a:cubicBezTo>
                  <a:pt x="221" y="177"/>
                  <a:pt x="221" y="177"/>
                  <a:pt x="221" y="177"/>
                </a:cubicBezTo>
                <a:cubicBezTo>
                  <a:pt x="225" y="177"/>
                  <a:pt x="228" y="174"/>
                  <a:pt x="228" y="171"/>
                </a:cubicBezTo>
                <a:cubicBezTo>
                  <a:pt x="228" y="163"/>
                  <a:pt x="228" y="163"/>
                  <a:pt x="228" y="163"/>
                </a:cubicBezTo>
                <a:cubicBezTo>
                  <a:pt x="228" y="163"/>
                  <a:pt x="228" y="163"/>
                  <a:pt x="228" y="162"/>
                </a:cubicBezTo>
                <a:close/>
              </a:path>
            </a:pathLst>
          </a:custGeom>
          <a:solidFill>
            <a:srgbClr val="FFFFFF"/>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5" name="Rectangle 94">
            <a:extLst>
              <a:ext uri="{FF2B5EF4-FFF2-40B4-BE49-F238E27FC236}">
                <a16:creationId xmlns:a16="http://schemas.microsoft.com/office/drawing/2014/main" id="{FCEE303A-8D39-4C02-AF47-8CC51FF0E89F}"/>
              </a:ext>
            </a:extLst>
          </p:cNvPr>
          <p:cNvSpPr/>
          <p:nvPr/>
        </p:nvSpPr>
        <p:spPr bwMode="auto">
          <a:xfrm>
            <a:off x="5833496" y="3794496"/>
            <a:ext cx="1309359" cy="1075455"/>
          </a:xfrm>
          <a:prstGeom prst="rect">
            <a:avLst/>
          </a:prstGeom>
          <a:solidFill>
            <a:schemeClr val="bg1">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96" name="Group 95">
            <a:extLst>
              <a:ext uri="{FF2B5EF4-FFF2-40B4-BE49-F238E27FC236}">
                <a16:creationId xmlns:a16="http://schemas.microsoft.com/office/drawing/2014/main" id="{8BDC66C0-EB17-4792-9286-FE0ED7593D19}"/>
              </a:ext>
            </a:extLst>
          </p:cNvPr>
          <p:cNvGrpSpPr/>
          <p:nvPr/>
        </p:nvGrpSpPr>
        <p:grpSpPr>
          <a:xfrm>
            <a:off x="4798475" y="3961042"/>
            <a:ext cx="750981" cy="730992"/>
            <a:chOff x="3471746" y="2540006"/>
            <a:chExt cx="654055" cy="642940"/>
          </a:xfrm>
          <a:solidFill>
            <a:srgbClr val="FFFFFF"/>
          </a:solidFill>
        </p:grpSpPr>
        <p:sp>
          <p:nvSpPr>
            <p:cNvPr id="97" name="Rectangle 26">
              <a:extLst>
                <a:ext uri="{FF2B5EF4-FFF2-40B4-BE49-F238E27FC236}">
                  <a16:creationId xmlns:a16="http://schemas.microsoft.com/office/drawing/2014/main" id="{ED7DCB4C-FDC7-4970-A4AE-4C3FA3C62449}"/>
                </a:ext>
              </a:extLst>
            </p:cNvPr>
            <p:cNvSpPr>
              <a:spLocks noChangeArrowheads="1"/>
            </p:cNvSpPr>
            <p:nvPr/>
          </p:nvSpPr>
          <p:spPr bwMode="auto">
            <a:xfrm>
              <a:off x="3703523" y="2867033"/>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8" name="Rectangle 27">
              <a:extLst>
                <a:ext uri="{FF2B5EF4-FFF2-40B4-BE49-F238E27FC236}">
                  <a16:creationId xmlns:a16="http://schemas.microsoft.com/office/drawing/2014/main" id="{8C23F656-7441-46E4-9031-0F3A6528C8F7}"/>
                </a:ext>
              </a:extLst>
            </p:cNvPr>
            <p:cNvSpPr>
              <a:spLocks noChangeArrowheads="1"/>
            </p:cNvSpPr>
            <p:nvPr/>
          </p:nvSpPr>
          <p:spPr bwMode="auto">
            <a:xfrm>
              <a:off x="3703523" y="2921008"/>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9" name="Freeform 28">
              <a:extLst>
                <a:ext uri="{FF2B5EF4-FFF2-40B4-BE49-F238E27FC236}">
                  <a16:creationId xmlns:a16="http://schemas.microsoft.com/office/drawing/2014/main" id="{6A3282CD-3C75-482F-B8B1-C7E5B8A46522}"/>
                </a:ext>
              </a:extLst>
            </p:cNvPr>
            <p:cNvSpPr>
              <a:spLocks/>
            </p:cNvSpPr>
            <p:nvPr/>
          </p:nvSpPr>
          <p:spPr bwMode="auto">
            <a:xfrm>
              <a:off x="3519371" y="2540006"/>
              <a:ext cx="296865" cy="188913"/>
            </a:xfrm>
            <a:custGeom>
              <a:avLst/>
              <a:gdLst>
                <a:gd name="T0" fmla="*/ 12 w 82"/>
                <a:gd name="T1" fmla="*/ 51 h 52"/>
                <a:gd name="T2" fmla="*/ 14 w 82"/>
                <a:gd name="T3" fmla="*/ 52 h 52"/>
                <a:gd name="T4" fmla="*/ 16 w 82"/>
                <a:gd name="T5" fmla="*/ 51 h 52"/>
                <a:gd name="T6" fmla="*/ 15 w 82"/>
                <a:gd name="T7" fmla="*/ 47 h 52"/>
                <a:gd name="T8" fmla="*/ 6 w 82"/>
                <a:gd name="T9" fmla="*/ 33 h 52"/>
                <a:gd name="T10" fmla="*/ 44 w 82"/>
                <a:gd name="T11" fmla="*/ 7 h 52"/>
                <a:gd name="T12" fmla="*/ 78 w 82"/>
                <a:gd name="T13" fmla="*/ 16 h 52"/>
                <a:gd name="T14" fmla="*/ 82 w 82"/>
                <a:gd name="T15" fmla="*/ 16 h 52"/>
                <a:gd name="T16" fmla="*/ 82 w 82"/>
                <a:gd name="T17" fmla="*/ 14 h 52"/>
                <a:gd name="T18" fmla="*/ 81 w 82"/>
                <a:gd name="T19" fmla="*/ 12 h 52"/>
                <a:gd name="T20" fmla="*/ 44 w 82"/>
                <a:gd name="T21" fmla="*/ 1 h 52"/>
                <a:gd name="T22" fmla="*/ 1 w 82"/>
                <a:gd name="T23" fmla="*/ 33 h 52"/>
                <a:gd name="T24" fmla="*/ 12 w 82"/>
                <a:gd name="T2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2">
                  <a:moveTo>
                    <a:pt x="12" y="51"/>
                  </a:moveTo>
                  <a:cubicBezTo>
                    <a:pt x="12" y="52"/>
                    <a:pt x="13" y="52"/>
                    <a:pt x="14" y="52"/>
                  </a:cubicBezTo>
                  <a:cubicBezTo>
                    <a:pt x="15" y="52"/>
                    <a:pt x="15" y="51"/>
                    <a:pt x="16" y="51"/>
                  </a:cubicBezTo>
                  <a:cubicBezTo>
                    <a:pt x="17" y="49"/>
                    <a:pt x="16" y="48"/>
                    <a:pt x="15" y="47"/>
                  </a:cubicBezTo>
                  <a:cubicBezTo>
                    <a:pt x="9" y="43"/>
                    <a:pt x="6" y="38"/>
                    <a:pt x="6" y="33"/>
                  </a:cubicBezTo>
                  <a:cubicBezTo>
                    <a:pt x="5" y="20"/>
                    <a:pt x="22" y="8"/>
                    <a:pt x="44" y="7"/>
                  </a:cubicBezTo>
                  <a:cubicBezTo>
                    <a:pt x="57" y="6"/>
                    <a:pt x="70" y="9"/>
                    <a:pt x="78" y="16"/>
                  </a:cubicBezTo>
                  <a:cubicBezTo>
                    <a:pt x="79" y="17"/>
                    <a:pt x="81" y="17"/>
                    <a:pt x="82" y="16"/>
                  </a:cubicBezTo>
                  <a:cubicBezTo>
                    <a:pt x="82" y="15"/>
                    <a:pt x="82" y="14"/>
                    <a:pt x="82" y="14"/>
                  </a:cubicBezTo>
                  <a:cubicBezTo>
                    <a:pt x="82" y="13"/>
                    <a:pt x="82" y="12"/>
                    <a:pt x="81" y="12"/>
                  </a:cubicBezTo>
                  <a:cubicBezTo>
                    <a:pt x="73" y="4"/>
                    <a:pt x="58" y="0"/>
                    <a:pt x="44" y="1"/>
                  </a:cubicBezTo>
                  <a:cubicBezTo>
                    <a:pt x="19" y="3"/>
                    <a:pt x="0" y="17"/>
                    <a:pt x="1" y="33"/>
                  </a:cubicBezTo>
                  <a:cubicBezTo>
                    <a:pt x="1" y="40"/>
                    <a:pt x="5" y="47"/>
                    <a:pt x="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0" name="Freeform 29">
              <a:extLst>
                <a:ext uri="{FF2B5EF4-FFF2-40B4-BE49-F238E27FC236}">
                  <a16:creationId xmlns:a16="http://schemas.microsoft.com/office/drawing/2014/main" id="{83CEC014-09B3-4794-BFE4-DD5F582B559E}"/>
                </a:ext>
              </a:extLst>
            </p:cNvPr>
            <p:cNvSpPr>
              <a:spLocks noEditPoints="1"/>
            </p:cNvSpPr>
            <p:nvPr/>
          </p:nvSpPr>
          <p:spPr bwMode="auto">
            <a:xfrm>
              <a:off x="3471746" y="2722569"/>
              <a:ext cx="581030" cy="460377"/>
            </a:xfrm>
            <a:custGeom>
              <a:avLst/>
              <a:gdLst>
                <a:gd name="T0" fmla="*/ 80 w 160"/>
                <a:gd name="T1" fmla="*/ 0 h 127"/>
                <a:gd name="T2" fmla="*/ 0 w 160"/>
                <a:gd name="T3" fmla="*/ 52 h 127"/>
                <a:gd name="T4" fmla="*/ 52 w 160"/>
                <a:gd name="T5" fmla="*/ 100 h 127"/>
                <a:gd name="T6" fmla="*/ 39 w 160"/>
                <a:gd name="T7" fmla="*/ 119 h 127"/>
                <a:gd name="T8" fmla="*/ 38 w 160"/>
                <a:gd name="T9" fmla="*/ 124 h 127"/>
                <a:gd name="T10" fmla="*/ 42 w 160"/>
                <a:gd name="T11" fmla="*/ 127 h 127"/>
                <a:gd name="T12" fmla="*/ 91 w 160"/>
                <a:gd name="T13" fmla="*/ 103 h 127"/>
                <a:gd name="T14" fmla="*/ 160 w 160"/>
                <a:gd name="T15" fmla="*/ 52 h 127"/>
                <a:gd name="T16" fmla="*/ 80 w 160"/>
                <a:gd name="T17" fmla="*/ 0 h 127"/>
                <a:gd name="T18" fmla="*/ 85 w 160"/>
                <a:gd name="T19" fmla="*/ 94 h 127"/>
                <a:gd name="T20" fmla="*/ 55 w 160"/>
                <a:gd name="T21" fmla="*/ 114 h 127"/>
                <a:gd name="T22" fmla="*/ 63 w 160"/>
                <a:gd name="T23" fmla="*/ 98 h 127"/>
                <a:gd name="T24" fmla="*/ 63 w 160"/>
                <a:gd name="T25" fmla="*/ 94 h 127"/>
                <a:gd name="T26" fmla="*/ 59 w 160"/>
                <a:gd name="T27" fmla="*/ 91 h 127"/>
                <a:gd name="T28" fmla="*/ 10 w 160"/>
                <a:gd name="T29" fmla="*/ 52 h 127"/>
                <a:gd name="T30" fmla="*/ 80 w 160"/>
                <a:gd name="T31" fmla="*/ 10 h 127"/>
                <a:gd name="T32" fmla="*/ 150 w 160"/>
                <a:gd name="T33" fmla="*/ 52 h 127"/>
                <a:gd name="T34" fmla="*/ 88 w 160"/>
                <a:gd name="T35" fmla="*/ 93 h 127"/>
                <a:gd name="T36" fmla="*/ 85 w 160"/>
                <a:gd name="T3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7">
                  <a:moveTo>
                    <a:pt x="80" y="0"/>
                  </a:moveTo>
                  <a:cubicBezTo>
                    <a:pt x="36" y="0"/>
                    <a:pt x="0" y="23"/>
                    <a:pt x="0" y="52"/>
                  </a:cubicBezTo>
                  <a:cubicBezTo>
                    <a:pt x="0" y="74"/>
                    <a:pt x="20" y="92"/>
                    <a:pt x="52" y="100"/>
                  </a:cubicBezTo>
                  <a:cubicBezTo>
                    <a:pt x="48" y="108"/>
                    <a:pt x="40" y="117"/>
                    <a:pt x="39" y="119"/>
                  </a:cubicBezTo>
                  <a:cubicBezTo>
                    <a:pt x="37" y="120"/>
                    <a:pt x="37" y="122"/>
                    <a:pt x="38" y="124"/>
                  </a:cubicBezTo>
                  <a:cubicBezTo>
                    <a:pt x="39" y="126"/>
                    <a:pt x="40" y="127"/>
                    <a:pt x="42" y="127"/>
                  </a:cubicBezTo>
                  <a:cubicBezTo>
                    <a:pt x="58" y="127"/>
                    <a:pt x="77" y="114"/>
                    <a:pt x="91" y="103"/>
                  </a:cubicBezTo>
                  <a:cubicBezTo>
                    <a:pt x="130" y="100"/>
                    <a:pt x="160" y="78"/>
                    <a:pt x="160" y="52"/>
                  </a:cubicBezTo>
                  <a:cubicBezTo>
                    <a:pt x="160" y="23"/>
                    <a:pt x="124" y="0"/>
                    <a:pt x="80" y="0"/>
                  </a:cubicBezTo>
                  <a:close/>
                  <a:moveTo>
                    <a:pt x="85" y="94"/>
                  </a:moveTo>
                  <a:cubicBezTo>
                    <a:pt x="74" y="104"/>
                    <a:pt x="64" y="111"/>
                    <a:pt x="55" y="114"/>
                  </a:cubicBezTo>
                  <a:cubicBezTo>
                    <a:pt x="58" y="109"/>
                    <a:pt x="62" y="103"/>
                    <a:pt x="63" y="98"/>
                  </a:cubicBezTo>
                  <a:cubicBezTo>
                    <a:pt x="64" y="96"/>
                    <a:pt x="64" y="95"/>
                    <a:pt x="63" y="94"/>
                  </a:cubicBezTo>
                  <a:cubicBezTo>
                    <a:pt x="62" y="92"/>
                    <a:pt x="61" y="92"/>
                    <a:pt x="59" y="91"/>
                  </a:cubicBezTo>
                  <a:cubicBezTo>
                    <a:pt x="31" y="86"/>
                    <a:pt x="10" y="70"/>
                    <a:pt x="10" y="52"/>
                  </a:cubicBezTo>
                  <a:cubicBezTo>
                    <a:pt x="10" y="29"/>
                    <a:pt x="42" y="10"/>
                    <a:pt x="80" y="10"/>
                  </a:cubicBezTo>
                  <a:cubicBezTo>
                    <a:pt x="119" y="10"/>
                    <a:pt x="150" y="29"/>
                    <a:pt x="150" y="52"/>
                  </a:cubicBezTo>
                  <a:cubicBezTo>
                    <a:pt x="150" y="72"/>
                    <a:pt x="123" y="91"/>
                    <a:pt x="88" y="93"/>
                  </a:cubicBezTo>
                  <a:cubicBezTo>
                    <a:pt x="87" y="93"/>
                    <a:pt x="86" y="93"/>
                    <a:pt x="8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1" name="Freeform 30">
              <a:extLst>
                <a:ext uri="{FF2B5EF4-FFF2-40B4-BE49-F238E27FC236}">
                  <a16:creationId xmlns:a16="http://schemas.microsoft.com/office/drawing/2014/main" id="{79D320FB-B339-48C0-B1D4-543E0CDF31FE}"/>
                </a:ext>
              </a:extLst>
            </p:cNvPr>
            <p:cNvSpPr>
              <a:spLocks/>
            </p:cNvSpPr>
            <p:nvPr/>
          </p:nvSpPr>
          <p:spPr bwMode="auto">
            <a:xfrm>
              <a:off x="3714635" y="2605094"/>
              <a:ext cx="411166" cy="233364"/>
            </a:xfrm>
            <a:custGeom>
              <a:avLst/>
              <a:gdLst>
                <a:gd name="T0" fmla="*/ 54 w 113"/>
                <a:gd name="T1" fmla="*/ 1 h 64"/>
                <a:gd name="T2" fmla="*/ 1 w 113"/>
                <a:gd name="T3" fmla="*/ 21 h 64"/>
                <a:gd name="T4" fmla="*/ 0 w 113"/>
                <a:gd name="T5" fmla="*/ 24 h 64"/>
                <a:gd name="T6" fmla="*/ 2 w 113"/>
                <a:gd name="T7" fmla="*/ 26 h 64"/>
                <a:gd name="T8" fmla="*/ 7 w 113"/>
                <a:gd name="T9" fmla="*/ 26 h 64"/>
                <a:gd name="T10" fmla="*/ 54 w 113"/>
                <a:gd name="T11" fmla="*/ 9 h 64"/>
                <a:gd name="T12" fmla="*/ 105 w 113"/>
                <a:gd name="T13" fmla="*/ 40 h 64"/>
                <a:gd name="T14" fmla="*/ 95 w 113"/>
                <a:gd name="T15" fmla="*/ 57 h 64"/>
                <a:gd name="T16" fmla="*/ 95 w 113"/>
                <a:gd name="T17" fmla="*/ 62 h 64"/>
                <a:gd name="T18" fmla="*/ 98 w 113"/>
                <a:gd name="T19" fmla="*/ 64 h 64"/>
                <a:gd name="T20" fmla="*/ 100 w 113"/>
                <a:gd name="T21" fmla="*/ 63 h 64"/>
                <a:gd name="T22" fmla="*/ 112 w 113"/>
                <a:gd name="T23" fmla="*/ 40 h 64"/>
                <a:gd name="T24" fmla="*/ 54 w 113"/>
                <a:gd name="T2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64">
                  <a:moveTo>
                    <a:pt x="54" y="1"/>
                  </a:moveTo>
                  <a:cubicBezTo>
                    <a:pt x="32" y="0"/>
                    <a:pt x="11" y="8"/>
                    <a:pt x="1" y="21"/>
                  </a:cubicBezTo>
                  <a:cubicBezTo>
                    <a:pt x="1" y="22"/>
                    <a:pt x="0" y="23"/>
                    <a:pt x="0" y="24"/>
                  </a:cubicBezTo>
                  <a:cubicBezTo>
                    <a:pt x="0" y="25"/>
                    <a:pt x="1" y="25"/>
                    <a:pt x="2" y="26"/>
                  </a:cubicBezTo>
                  <a:cubicBezTo>
                    <a:pt x="3" y="27"/>
                    <a:pt x="6" y="27"/>
                    <a:pt x="7" y="26"/>
                  </a:cubicBezTo>
                  <a:cubicBezTo>
                    <a:pt x="16" y="15"/>
                    <a:pt x="34" y="8"/>
                    <a:pt x="54" y="9"/>
                  </a:cubicBezTo>
                  <a:cubicBezTo>
                    <a:pt x="82" y="9"/>
                    <a:pt x="105" y="23"/>
                    <a:pt x="105" y="40"/>
                  </a:cubicBezTo>
                  <a:cubicBezTo>
                    <a:pt x="105" y="46"/>
                    <a:pt x="101" y="52"/>
                    <a:pt x="95" y="57"/>
                  </a:cubicBezTo>
                  <a:cubicBezTo>
                    <a:pt x="94" y="58"/>
                    <a:pt x="94" y="61"/>
                    <a:pt x="95" y="62"/>
                  </a:cubicBezTo>
                  <a:cubicBezTo>
                    <a:pt x="96" y="63"/>
                    <a:pt x="97" y="64"/>
                    <a:pt x="98" y="64"/>
                  </a:cubicBezTo>
                  <a:cubicBezTo>
                    <a:pt x="99" y="64"/>
                    <a:pt x="100" y="63"/>
                    <a:pt x="100" y="63"/>
                  </a:cubicBezTo>
                  <a:cubicBezTo>
                    <a:pt x="108" y="56"/>
                    <a:pt x="112" y="48"/>
                    <a:pt x="112" y="40"/>
                  </a:cubicBezTo>
                  <a:cubicBezTo>
                    <a:pt x="113" y="19"/>
                    <a:pt x="87" y="2"/>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2" name="Freeform 31">
              <a:extLst>
                <a:ext uri="{FF2B5EF4-FFF2-40B4-BE49-F238E27FC236}">
                  <a16:creationId xmlns:a16="http://schemas.microsoft.com/office/drawing/2014/main" id="{C22D8BE6-9ACD-4826-99D3-BD3657DB3078}"/>
                </a:ext>
              </a:extLst>
            </p:cNvPr>
            <p:cNvSpPr>
              <a:spLocks/>
            </p:cNvSpPr>
            <p:nvPr/>
          </p:nvSpPr>
          <p:spPr bwMode="auto">
            <a:xfrm>
              <a:off x="3790836" y="2830520"/>
              <a:ext cx="58738" cy="163513"/>
            </a:xfrm>
            <a:custGeom>
              <a:avLst/>
              <a:gdLst>
                <a:gd name="T0" fmla="*/ 8 w 16"/>
                <a:gd name="T1" fmla="*/ 1 h 45"/>
                <a:gd name="T2" fmla="*/ 8 w 16"/>
                <a:gd name="T3" fmla="*/ 0 h 45"/>
                <a:gd name="T4" fmla="*/ 0 w 16"/>
                <a:gd name="T5" fmla="*/ 0 h 45"/>
                <a:gd name="T6" fmla="*/ 1 w 16"/>
                <a:gd name="T7" fmla="*/ 2 h 45"/>
                <a:gd name="T8" fmla="*/ 5 w 16"/>
                <a:gd name="T9" fmla="*/ 13 h 45"/>
                <a:gd name="T10" fmla="*/ 6 w 16"/>
                <a:gd name="T11" fmla="*/ 23 h 45"/>
                <a:gd name="T12" fmla="*/ 1 w 16"/>
                <a:gd name="T13" fmla="*/ 44 h 45"/>
                <a:gd name="T14" fmla="*/ 0 w 16"/>
                <a:gd name="T15" fmla="*/ 45 h 45"/>
                <a:gd name="T16" fmla="*/ 8 w 16"/>
                <a:gd name="T17" fmla="*/ 45 h 45"/>
                <a:gd name="T18" fmla="*/ 8 w 16"/>
                <a:gd name="T19" fmla="*/ 45 h 45"/>
                <a:gd name="T20" fmla="*/ 14 w 16"/>
                <a:gd name="T21" fmla="*/ 34 h 45"/>
                <a:gd name="T22" fmla="*/ 16 w 16"/>
                <a:gd name="T23" fmla="*/ 23 h 45"/>
                <a:gd name="T24" fmla="*/ 14 w 16"/>
                <a:gd name="T25" fmla="*/ 12 h 45"/>
                <a:gd name="T26" fmla="*/ 8 w 16"/>
                <a:gd name="T2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8" y="1"/>
                  </a:moveTo>
                  <a:cubicBezTo>
                    <a:pt x="8" y="0"/>
                    <a:pt x="8" y="0"/>
                    <a:pt x="8" y="0"/>
                  </a:cubicBezTo>
                  <a:cubicBezTo>
                    <a:pt x="0" y="0"/>
                    <a:pt x="0" y="0"/>
                    <a:pt x="0" y="0"/>
                  </a:cubicBezTo>
                  <a:cubicBezTo>
                    <a:pt x="1" y="2"/>
                    <a:pt x="1" y="2"/>
                    <a:pt x="1" y="2"/>
                  </a:cubicBezTo>
                  <a:cubicBezTo>
                    <a:pt x="3" y="6"/>
                    <a:pt x="4" y="10"/>
                    <a:pt x="5" y="13"/>
                  </a:cubicBezTo>
                  <a:cubicBezTo>
                    <a:pt x="6" y="17"/>
                    <a:pt x="6" y="20"/>
                    <a:pt x="6" y="23"/>
                  </a:cubicBezTo>
                  <a:cubicBezTo>
                    <a:pt x="6" y="30"/>
                    <a:pt x="4" y="37"/>
                    <a:pt x="1" y="44"/>
                  </a:cubicBezTo>
                  <a:cubicBezTo>
                    <a:pt x="0" y="45"/>
                    <a:pt x="0" y="45"/>
                    <a:pt x="0" y="45"/>
                  </a:cubicBezTo>
                  <a:cubicBezTo>
                    <a:pt x="8" y="45"/>
                    <a:pt x="8" y="45"/>
                    <a:pt x="8" y="45"/>
                  </a:cubicBezTo>
                  <a:cubicBezTo>
                    <a:pt x="8" y="45"/>
                    <a:pt x="8" y="45"/>
                    <a:pt x="8" y="45"/>
                  </a:cubicBezTo>
                  <a:cubicBezTo>
                    <a:pt x="11" y="41"/>
                    <a:pt x="13" y="37"/>
                    <a:pt x="14" y="34"/>
                  </a:cubicBezTo>
                  <a:cubicBezTo>
                    <a:pt x="16" y="30"/>
                    <a:pt x="16" y="27"/>
                    <a:pt x="16" y="23"/>
                  </a:cubicBezTo>
                  <a:cubicBezTo>
                    <a:pt x="16" y="19"/>
                    <a:pt x="15" y="15"/>
                    <a:pt x="14" y="12"/>
                  </a:cubicBezTo>
                  <a:cubicBezTo>
                    <a:pt x="13" y="8"/>
                    <a:pt x="11"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2" name="Arrow: Right 1">
            <a:extLst>
              <a:ext uri="{FF2B5EF4-FFF2-40B4-BE49-F238E27FC236}">
                <a16:creationId xmlns:a16="http://schemas.microsoft.com/office/drawing/2014/main" id="{43006779-BB22-41EC-B370-60D0F268EA26}"/>
              </a:ext>
            </a:extLst>
          </p:cNvPr>
          <p:cNvSpPr/>
          <p:nvPr/>
        </p:nvSpPr>
        <p:spPr bwMode="auto">
          <a:xfrm>
            <a:off x="598571" y="5833164"/>
            <a:ext cx="7833041" cy="494760"/>
          </a:xfrm>
          <a:prstGeom prst="rightArrow">
            <a:avLst/>
          </a:prstGeom>
          <a:gradFill flip="none" rotWithShape="1">
            <a:gsLst>
              <a:gs pos="47000">
                <a:srgbClr val="2954D4"/>
              </a:gs>
              <a:gs pos="0">
                <a:schemeClr val="accent5">
                  <a:lumMod val="50000"/>
                </a:schemeClr>
              </a:gs>
              <a:gs pos="59000">
                <a:schemeClr val="accent3">
                  <a:lumMod val="75000"/>
                </a:schemeClr>
              </a:gs>
              <a:gs pos="100000">
                <a:schemeClr val="bg2">
                  <a:lumMod val="60000"/>
                  <a:lumOff val="4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TextBox 102">
            <a:extLst>
              <a:ext uri="{FF2B5EF4-FFF2-40B4-BE49-F238E27FC236}">
                <a16:creationId xmlns:a16="http://schemas.microsoft.com/office/drawing/2014/main" id="{91BDB78C-2196-462A-A6E6-2063A0E3057D}"/>
              </a:ext>
            </a:extLst>
          </p:cNvPr>
          <p:cNvSpPr txBox="1"/>
          <p:nvPr/>
        </p:nvSpPr>
        <p:spPr>
          <a:xfrm>
            <a:off x="3140838" y="4906122"/>
            <a:ext cx="1422129" cy="1035715"/>
          </a:xfrm>
          <a:prstGeom prst="rect">
            <a:avLst/>
          </a:prstGeom>
          <a:noFill/>
        </p:spPr>
        <p:txBody>
          <a:bodyPr wrap="square" lIns="91440" tIns="45720" rIns="91440" bIns="45720" rtlCol="0" anchor="t">
            <a:spAutoFit/>
          </a:bodyPr>
          <a:lstStyle/>
          <a:p>
            <a:pPr algn="ctr" defTabSz="914400">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Reviewing </a:t>
            </a:r>
            <a:r>
              <a:rPr lang="en-US" sz="1200" kern="0">
                <a:solidFill>
                  <a:srgbClr val="000000"/>
                </a:solidFill>
                <a:latin typeface="Arial" panose="020B0604020202020204"/>
                <a:cs typeface="Arial"/>
              </a:rPr>
              <a:t>existing </a:t>
            </a: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policies, procedures, regulations and forms</a:t>
            </a:r>
            <a:r>
              <a:rPr lang="en-US" sz="1200" kern="0">
                <a:solidFill>
                  <a:srgbClr val="000000"/>
                </a:solidFill>
                <a:latin typeface="Arial" panose="020B0604020202020204"/>
                <a:cs typeface="Arial"/>
              </a:rPr>
              <a:t> </a:t>
            </a:r>
            <a:endPar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4" name="TextBox 103">
            <a:extLst>
              <a:ext uri="{FF2B5EF4-FFF2-40B4-BE49-F238E27FC236}">
                <a16:creationId xmlns:a16="http://schemas.microsoft.com/office/drawing/2014/main" id="{F1E2649C-AC82-4C37-9C88-F1C6CC00E644}"/>
              </a:ext>
            </a:extLst>
          </p:cNvPr>
          <p:cNvSpPr txBox="1"/>
          <p:nvPr/>
        </p:nvSpPr>
        <p:spPr>
          <a:xfrm>
            <a:off x="5684724" y="6228130"/>
            <a:ext cx="18131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Underway or planned</a:t>
            </a:r>
          </a:p>
        </p:txBody>
      </p:sp>
      <p:pic>
        <p:nvPicPr>
          <p:cNvPr id="105" name="Graphic 104" descr="Group with solid fill">
            <a:extLst>
              <a:ext uri="{FF2B5EF4-FFF2-40B4-BE49-F238E27FC236}">
                <a16:creationId xmlns:a16="http://schemas.microsoft.com/office/drawing/2014/main" id="{BE494F73-29BA-4E3A-A1C7-C662B04E45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0675" y="3859937"/>
            <a:ext cx="914400" cy="914400"/>
          </a:xfrm>
          <a:prstGeom prst="rect">
            <a:avLst/>
          </a:prstGeom>
        </p:spPr>
      </p:pic>
      <p:sp>
        <p:nvSpPr>
          <p:cNvPr id="107" name="TextBox 106">
            <a:extLst>
              <a:ext uri="{FF2B5EF4-FFF2-40B4-BE49-F238E27FC236}">
                <a16:creationId xmlns:a16="http://schemas.microsoft.com/office/drawing/2014/main" id="{7665047C-A52D-4DF2-90D2-A41867BDB9D2}"/>
              </a:ext>
            </a:extLst>
          </p:cNvPr>
          <p:cNvSpPr txBox="1"/>
          <p:nvPr/>
        </p:nvSpPr>
        <p:spPr>
          <a:xfrm>
            <a:off x="5454080" y="5025383"/>
            <a:ext cx="19649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Engagement with families and key stakeholders</a:t>
            </a:r>
          </a:p>
        </p:txBody>
      </p:sp>
      <p:sp>
        <p:nvSpPr>
          <p:cNvPr id="108" name="Rectangle 107">
            <a:extLst>
              <a:ext uri="{FF2B5EF4-FFF2-40B4-BE49-F238E27FC236}">
                <a16:creationId xmlns:a16="http://schemas.microsoft.com/office/drawing/2014/main" id="{CF50BF8B-314A-4022-A47B-69692274774F}"/>
              </a:ext>
            </a:extLst>
          </p:cNvPr>
          <p:cNvSpPr/>
          <p:nvPr/>
        </p:nvSpPr>
        <p:spPr bwMode="auto">
          <a:xfrm>
            <a:off x="598666" y="3794496"/>
            <a:ext cx="1309359" cy="1075455"/>
          </a:xfrm>
          <a:prstGeom prst="rect">
            <a:avLst/>
          </a:prstGeom>
          <a:solidFill>
            <a:schemeClr val="accent5">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9" name="TextBox 108">
            <a:extLst>
              <a:ext uri="{FF2B5EF4-FFF2-40B4-BE49-F238E27FC236}">
                <a16:creationId xmlns:a16="http://schemas.microsoft.com/office/drawing/2014/main" id="{E9DE1849-18CF-4055-A897-509BF4C499E9}"/>
              </a:ext>
            </a:extLst>
          </p:cNvPr>
          <p:cNvSpPr txBox="1"/>
          <p:nvPr/>
        </p:nvSpPr>
        <p:spPr>
          <a:xfrm>
            <a:off x="162732" y="4904027"/>
            <a:ext cx="2041177" cy="830997"/>
          </a:xfrm>
          <a:prstGeom prst="rect">
            <a:avLst/>
          </a:prstGeom>
          <a:noFill/>
        </p:spPr>
        <p:txBody>
          <a:bodyPr wrap="square" lIns="91440" tIns="45720" rIns="91440" bIns="45720" rtlCol="0" anchor="t">
            <a:spAutoFit/>
          </a:bodyPr>
          <a:lstStyle/>
          <a:p>
            <a:pPr algn="ctr" defTabSz="914400">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Reviewing previous engagements, family surveys and </a:t>
            </a:r>
            <a:r>
              <a:rPr lang="en-US" sz="1200" kern="0">
                <a:solidFill>
                  <a:srgbClr val="000000"/>
                </a:solidFill>
                <a:latin typeface="Arial" panose="020B0604020202020204"/>
                <a:cs typeface="Arial"/>
              </a:rPr>
              <a:t>EEC strategic</a:t>
            </a: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 plan</a:t>
            </a:r>
            <a:r>
              <a:rPr lang="en-US" sz="1200" kern="0">
                <a:solidFill>
                  <a:srgbClr val="000000"/>
                </a:solidFill>
                <a:latin typeface="Arial" panose="020B0604020202020204"/>
                <a:cs typeface="Arial"/>
              </a:rPr>
              <a:t>, and legislative reports</a:t>
            </a:r>
            <a:endParaRPr kumimoji="0" lang="en-US" sz="1200" i="0" u="none" strike="noStrike" kern="0" cap="none" spc="0" normalizeH="0" baseline="0" noProof="0">
              <a:ln>
                <a:noFill/>
              </a:ln>
              <a:solidFill>
                <a:srgbClr val="000000"/>
              </a:solidFill>
              <a:effectLst/>
              <a:uLnTx/>
              <a:uFillTx/>
              <a:latin typeface="Arial" panose="020B0604020202020204"/>
              <a:ea typeface="+mn-ea"/>
              <a:cs typeface="Arial"/>
            </a:endParaRPr>
          </a:p>
        </p:txBody>
      </p:sp>
      <p:pic>
        <p:nvPicPr>
          <p:cNvPr id="118" name="Graphic 117" descr="Folder Search with solid fill">
            <a:extLst>
              <a:ext uri="{FF2B5EF4-FFF2-40B4-BE49-F238E27FC236}">
                <a16:creationId xmlns:a16="http://schemas.microsoft.com/office/drawing/2014/main" id="{E2419172-7381-4D32-B6E8-52943A138E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843" y="3848493"/>
            <a:ext cx="914400" cy="914400"/>
          </a:xfrm>
          <a:prstGeom prst="rect">
            <a:avLst/>
          </a:prstGeom>
        </p:spPr>
      </p:pic>
      <p:sp>
        <p:nvSpPr>
          <p:cNvPr id="45" name="TextBox 44">
            <a:extLst>
              <a:ext uri="{FF2B5EF4-FFF2-40B4-BE49-F238E27FC236}">
                <a16:creationId xmlns:a16="http://schemas.microsoft.com/office/drawing/2014/main" id="{959476AC-AD04-4A6E-B1E2-FD3BCEB8AFF0}"/>
              </a:ext>
            </a:extLst>
          </p:cNvPr>
          <p:cNvSpPr txBox="1"/>
          <p:nvPr/>
        </p:nvSpPr>
        <p:spPr>
          <a:xfrm>
            <a:off x="0" y="6510793"/>
            <a:ext cx="1501089" cy="215444"/>
          </a:xfrm>
          <a:prstGeom prst="rect">
            <a:avLst/>
          </a:prstGeom>
          <a:noFill/>
        </p:spPr>
        <p:txBody>
          <a:bodyPr wrap="square" lIns="91440" tIns="45720" rIns="91440" bIns="45720" anchor="t">
            <a:spAutoFit/>
          </a:bodyPr>
          <a:lstStyle/>
          <a:p>
            <a:pPr marL="165100" marR="0" lvl="0" indent="0" algn="l" defTabSz="457200" rtl="0" eaLnBrk="1" fontAlgn="auto" latinLnBrk="0" hangingPunct="1">
              <a:lnSpc>
                <a:spcPct val="100000"/>
              </a:lnSpc>
              <a:spcBef>
                <a:spcPts val="0"/>
              </a:spcBef>
              <a:spcAft>
                <a:spcPts val="0"/>
              </a:spcAft>
              <a:buClr>
                <a:srgbClr val="000000"/>
              </a:buClr>
              <a:buSzPts val="1000"/>
              <a:buFontTx/>
              <a:buNone/>
              <a:tabLst/>
              <a:defRPr/>
            </a:pPr>
            <a:endParaRPr lang="en-US" sz="800" b="0" i="0" u="none" strike="noStrike" kern="0" cap="none" spc="0" normalizeH="0" baseline="0" noProof="0">
              <a:ln>
                <a:noFill/>
              </a:ln>
              <a:solidFill>
                <a:srgbClr val="000000"/>
              </a:solidFill>
              <a:effectLst/>
              <a:uLnTx/>
              <a:uFillTx/>
              <a:latin typeface="Arial" panose="020B0604020202020204"/>
              <a:cs typeface="Arial"/>
            </a:endParaRPr>
          </a:p>
        </p:txBody>
      </p:sp>
      <p:sp>
        <p:nvSpPr>
          <p:cNvPr id="3" name="Slide Number Placeholder 2">
            <a:extLst>
              <a:ext uri="{FF2B5EF4-FFF2-40B4-BE49-F238E27FC236}">
                <a16:creationId xmlns:a16="http://schemas.microsoft.com/office/drawing/2014/main" id="{76314FB3-C37A-4C46-8AF0-EE1017D662C1}"/>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45736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553DCA5-9134-47C9-B20F-76666C17FB21}"/>
              </a:ext>
            </a:extLst>
          </p:cNvPr>
          <p:cNvSpPr txBox="1">
            <a:spLocks/>
          </p:cNvSpPr>
          <p:nvPr/>
        </p:nvSpPr>
        <p:spPr>
          <a:xfrm>
            <a:off x="409575" y="224299"/>
            <a:ext cx="77676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defTabSz="914400" fontAlgn="auto">
              <a:lnSpc>
                <a:spcPct val="100000"/>
              </a:lnSpc>
              <a:spcBef>
                <a:spcPts val="0"/>
              </a:spcBef>
              <a:spcAft>
                <a:spcPts val="0"/>
              </a:spcAft>
              <a:buClrTx/>
              <a:buSzTx/>
              <a:buFontTx/>
              <a:buNone/>
              <a:tabLst/>
              <a:defRPr sz="2000" b="1">
                <a:solidFill>
                  <a:srgbClr val="0000E5"/>
                </a:solidFill>
                <a:latin typeface="Arial" panose="020B0604020202020204"/>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a:solidFill>
                  <a:srgbClr val="0033CC"/>
                </a:solidFill>
                <a:latin typeface="+mj-lt"/>
                <a:cs typeface="Arial"/>
              </a:rPr>
              <a:t>Significant opportunities exist to streamline and modernize the child care financial assistance system in Massachusetts</a:t>
            </a:r>
          </a:p>
        </p:txBody>
      </p:sp>
      <p:sp>
        <p:nvSpPr>
          <p:cNvPr id="13" name="Content Placeholder 1">
            <a:extLst>
              <a:ext uri="{FF2B5EF4-FFF2-40B4-BE49-F238E27FC236}">
                <a16:creationId xmlns:a16="http://schemas.microsoft.com/office/drawing/2014/main" id="{C353E63F-7A22-45EC-B58B-0BFE01A4FEDF}"/>
              </a:ext>
            </a:extLst>
          </p:cNvPr>
          <p:cNvSpPr txBox="1">
            <a:spLocks/>
          </p:cNvSpPr>
          <p:nvPr/>
        </p:nvSpPr>
        <p:spPr bwMode="auto">
          <a:xfrm>
            <a:off x="478702" y="1114184"/>
            <a:ext cx="8415976" cy="5029854"/>
          </a:xfrm>
          <a:prstGeom prst="rect">
            <a:avLst/>
          </a:prstGeom>
          <a:solidFill>
            <a:schemeClr val="bg1"/>
          </a:solidFill>
          <a:ln w="9525">
            <a:noFill/>
            <a:miter lim="800000"/>
            <a:headEnd/>
            <a:tailEnd/>
          </a:ln>
        </p:spPr>
        <p:txBody>
          <a:bodyPr vert="horz" wrap="square" lIns="91440" tIns="45720" rIns="91440" bIns="45720" numCol="1" spcCol="182880"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0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18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18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18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18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300"/>
              </a:spcAft>
              <a:buClr>
                <a:srgbClr val="0033CC"/>
              </a:buClr>
              <a:buSzTx/>
              <a:buNone/>
              <a:tabLst/>
              <a:defRPr/>
            </a:pPr>
            <a:r>
              <a:rPr lang="en-US" sz="1700" kern="0">
                <a:solidFill>
                  <a:srgbClr val="000099"/>
                </a:solidFill>
                <a:latin typeface="+mj-lt"/>
                <a:cs typeface="Arial"/>
              </a:rPr>
              <a:t>Opportunities for improvement and reform:</a:t>
            </a:r>
          </a:p>
        </p:txBody>
      </p:sp>
      <p:sp>
        <p:nvSpPr>
          <p:cNvPr id="2" name="Slide Number Placeholder 1">
            <a:extLst>
              <a:ext uri="{FF2B5EF4-FFF2-40B4-BE49-F238E27FC236}">
                <a16:creationId xmlns:a16="http://schemas.microsoft.com/office/drawing/2014/main" id="{0E0B177D-94E8-4CFF-8EBA-92C20ED50BE5}"/>
              </a:ext>
            </a:extLst>
          </p:cNvPr>
          <p:cNvSpPr>
            <a:spLocks noGrp="1"/>
          </p:cNvSpPr>
          <p:nvPr>
            <p:ph type="sldNum" sz="quarter" idx="1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A56C0EC-3B98-441E-AA55-70D5E6ACE5C8}" type="slidenum">
              <a:rPr lang="en-US" smtClean="0">
                <a:solidFill>
                  <a:srgbClr val="000000"/>
                </a:solidFill>
              </a:rPr>
              <a:pPr>
                <a:defRPr/>
              </a:pPr>
              <a:t>18</a:t>
            </a:fld>
            <a:endParaRPr lang="en-US">
              <a:solidFill>
                <a:srgbClr val="000000"/>
              </a:solidFill>
            </a:endParaRPr>
          </a:p>
        </p:txBody>
      </p:sp>
      <p:graphicFrame>
        <p:nvGraphicFramePr>
          <p:cNvPr id="3" name="Diagram 3">
            <a:extLst>
              <a:ext uri="{FF2B5EF4-FFF2-40B4-BE49-F238E27FC236}">
                <a16:creationId xmlns:a16="http://schemas.microsoft.com/office/drawing/2014/main" id="{3E1B0D04-AF6C-266C-CF0E-9BA10EC5C911}"/>
              </a:ext>
            </a:extLst>
          </p:cNvPr>
          <p:cNvGraphicFramePr/>
          <p:nvPr>
            <p:extLst>
              <p:ext uri="{D42A27DB-BD31-4B8C-83A1-F6EECF244321}">
                <p14:modId xmlns:p14="http://schemas.microsoft.com/office/powerpoint/2010/main" val="798216693"/>
              </p:ext>
            </p:extLst>
          </p:nvPr>
        </p:nvGraphicFramePr>
        <p:xfrm>
          <a:off x="502200" y="1480599"/>
          <a:ext cx="8163098" cy="466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91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215EC8-6AF1-B5E7-79E9-9FA96C4456D5}"/>
              </a:ext>
            </a:extLst>
          </p:cNvPr>
          <p:cNvSpPr>
            <a:spLocks noGrp="1"/>
          </p:cNvSpPr>
          <p:nvPr>
            <p:ph type="sldNum" sz="quarter" idx="11"/>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b="0" kern="1200">
                <a:solidFill>
                  <a:schemeClr val="tx1"/>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fld id="{3EC657DF-FE95-454F-AB66-42CBA9BDA6D9}" type="slidenum">
              <a:rPr lang="en-US" smtClean="0"/>
              <a:pPr>
                <a:defRPr/>
              </a:pPr>
              <a:t>19</a:t>
            </a:fld>
            <a:endParaRPr lang="en-US"/>
          </a:p>
        </p:txBody>
      </p:sp>
      <p:sp>
        <p:nvSpPr>
          <p:cNvPr id="5" name="Title 1">
            <a:extLst>
              <a:ext uri="{FF2B5EF4-FFF2-40B4-BE49-F238E27FC236}">
                <a16:creationId xmlns:a16="http://schemas.microsoft.com/office/drawing/2014/main" id="{92619E16-468D-8A44-7F56-6710766087B7}"/>
              </a:ext>
            </a:extLst>
          </p:cNvPr>
          <p:cNvSpPr>
            <a:spLocks noGrp="1"/>
          </p:cNvSpPr>
          <p:nvPr>
            <p:ph type="body" sz="quarter" idx="12"/>
          </p:nvPr>
        </p:nvSpPr>
        <p:spPr>
          <a:xfrm>
            <a:off x="155542" y="131975"/>
            <a:ext cx="7580671" cy="744717"/>
          </a:xfrm>
        </p:spPr>
        <p:txBody>
          <a:bodyPr>
            <a:noAutofit/>
          </a:bodyPr>
          <a:lstStyle/>
          <a:p>
            <a:pPr marL="182880" indent="0"/>
            <a:r>
              <a:rPr lang="en-US" sz="2400" b="1">
                <a:solidFill>
                  <a:srgbClr val="0033CC"/>
                </a:solidFill>
                <a:latin typeface="+mj-lt"/>
                <a:cs typeface="Calibri" panose="020F0502020204030204" pitchFamily="34" charset="0"/>
              </a:rPr>
              <a:t>Tools to </a:t>
            </a:r>
            <a:r>
              <a:rPr lang="en-US" sz="2400">
                <a:solidFill>
                  <a:srgbClr val="0033CC"/>
                </a:solidFill>
                <a:latin typeface="+mj-lt"/>
                <a:cs typeface="Calibri" panose="020F0502020204030204" pitchFamily="34" charset="0"/>
              </a:rPr>
              <a:t>A</a:t>
            </a:r>
            <a:r>
              <a:rPr lang="en-US" sz="2400" b="1">
                <a:solidFill>
                  <a:srgbClr val="0033CC"/>
                </a:solidFill>
                <a:latin typeface="+mj-lt"/>
                <a:cs typeface="Calibri" panose="020F0502020204030204" pitchFamily="34" charset="0"/>
              </a:rPr>
              <a:t>ddress </a:t>
            </a:r>
            <a:r>
              <a:rPr lang="en-US" sz="2400">
                <a:solidFill>
                  <a:srgbClr val="0033CC"/>
                </a:solidFill>
                <a:latin typeface="+mj-lt"/>
                <a:cs typeface="Calibri" panose="020F0502020204030204" pitchFamily="34" charset="0"/>
              </a:rPr>
              <a:t>O</a:t>
            </a:r>
            <a:r>
              <a:rPr lang="en-US" sz="2400" b="1">
                <a:solidFill>
                  <a:srgbClr val="0033CC"/>
                </a:solidFill>
                <a:latin typeface="+mj-lt"/>
                <a:cs typeface="Calibri" panose="020F0502020204030204" pitchFamily="34" charset="0"/>
              </a:rPr>
              <a:t>pportunities for Improvement and Reform </a:t>
            </a:r>
            <a:br>
              <a:rPr lang="en-US" sz="2400" b="1">
                <a:solidFill>
                  <a:srgbClr val="0033CC"/>
                </a:solidFill>
                <a:latin typeface="+mj-lt"/>
                <a:cs typeface="Calibri" panose="020F0502020204030204" pitchFamily="34" charset="0"/>
              </a:rPr>
            </a:br>
            <a:br>
              <a:rPr lang="en-US" sz="2400" b="1">
                <a:solidFill>
                  <a:srgbClr val="0033CC"/>
                </a:solidFill>
                <a:latin typeface="+mj-lt"/>
                <a:cs typeface="Calibri" panose="020F0502020204030204" pitchFamily="34" charset="0"/>
              </a:rPr>
            </a:br>
            <a:br>
              <a:rPr lang="en-US" sz="2400" b="1">
                <a:solidFill>
                  <a:srgbClr val="0033CC"/>
                </a:solidFill>
                <a:latin typeface="+mj-lt"/>
                <a:cs typeface="Calibri" panose="020F0502020204030204" pitchFamily="34" charset="0"/>
              </a:rPr>
            </a:br>
            <a:endParaRPr lang="en-US" sz="2400" b="1">
              <a:solidFill>
                <a:srgbClr val="0033CC"/>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ACCEFFA5-C61D-4AA9-9054-47ACD98D191D}"/>
              </a:ext>
            </a:extLst>
          </p:cNvPr>
          <p:cNvSpPr txBox="1"/>
          <p:nvPr/>
        </p:nvSpPr>
        <p:spPr>
          <a:xfrm>
            <a:off x="261937" y="1255206"/>
            <a:ext cx="8620126" cy="4708981"/>
          </a:xfrm>
          <a:prstGeom prst="rect">
            <a:avLst/>
          </a:prstGeom>
          <a:noFill/>
        </p:spPr>
        <p:txBody>
          <a:bodyPr wrap="square" lIns="91440" tIns="45720" rIns="91440" bIns="45720" anchor="t">
            <a:spAutoFit/>
          </a:bodyPr>
          <a:lstStyle/>
          <a:p>
            <a:pPr marL="342900" indent="-342900" defTabSz="914400">
              <a:buClr>
                <a:srgbClr val="0033CC"/>
              </a:buClr>
              <a:buFont typeface="+mj-lt"/>
              <a:buAutoNum type="arabicPeriod"/>
              <a:defRPr/>
            </a:pPr>
            <a:r>
              <a:rPr lang="en-US" sz="2000">
                <a:latin typeface="Arial" panose="020B0604020202020204"/>
                <a:cs typeface="Calibri"/>
              </a:rPr>
              <a:t>System assessment and identification of “pain points” </a:t>
            </a:r>
          </a:p>
          <a:p>
            <a:pPr marL="742950" lvl="1" indent="-285750" defTabSz="914400">
              <a:buClr>
                <a:srgbClr val="0033CC"/>
              </a:buClr>
              <a:buFont typeface="Arial" panose="020B0604020202020204" pitchFamily="34" charset="0"/>
              <a:buChar char="•"/>
              <a:defRPr/>
            </a:pPr>
            <a:endParaRPr lang="en-US" sz="2000">
              <a:latin typeface="Arial" panose="020B0604020202020204"/>
              <a:cs typeface="Calibri"/>
            </a:endParaRPr>
          </a:p>
          <a:p>
            <a:pPr marL="342900" indent="-342900" defTabSz="914400">
              <a:buClr>
                <a:srgbClr val="0033CC"/>
              </a:buClr>
              <a:buFont typeface="+mj-lt"/>
              <a:buAutoNum type="arabicPeriod"/>
              <a:defRPr/>
            </a:pPr>
            <a:r>
              <a:rPr lang="en-US" sz="2000">
                <a:solidFill>
                  <a:schemeClr val="tx1"/>
                </a:solidFill>
                <a:latin typeface="Arial" panose="020B0604020202020204"/>
                <a:cs typeface="Calibri"/>
              </a:rPr>
              <a:t>Pilot: targeted family outreach, application support and waitlist reconciliation </a:t>
            </a:r>
          </a:p>
          <a:p>
            <a:pPr defTabSz="914400">
              <a:buClr>
                <a:srgbClr val="0033CC"/>
              </a:buClr>
              <a:defRPr/>
            </a:pPr>
            <a:endParaRPr lang="en-US" sz="2000">
              <a:solidFill>
                <a:schemeClr val="tx1"/>
              </a:solidFill>
              <a:latin typeface="Arial" panose="020B0604020202020204"/>
              <a:cs typeface="Calibri"/>
            </a:endParaRPr>
          </a:p>
          <a:p>
            <a:pPr marL="342900" indent="-342900" defTabSz="914400">
              <a:buClr>
                <a:srgbClr val="0033CC"/>
              </a:buClr>
              <a:buFont typeface="+mj-lt"/>
              <a:buAutoNum type="arabicPeriod" startAt="3"/>
              <a:defRPr/>
            </a:pPr>
            <a:r>
              <a:rPr lang="en-US" sz="2000">
                <a:solidFill>
                  <a:schemeClr val="tx1"/>
                </a:solidFill>
                <a:latin typeface="Arial" panose="020B0604020202020204"/>
                <a:cs typeface="Calibri"/>
              </a:rPr>
              <a:t>New capacity and structure at EEC to oversee and support Child Care Financial Assistance (Subsidy) Programs</a:t>
            </a:r>
          </a:p>
          <a:p>
            <a:pPr marL="742950" lvl="1" indent="-285750" defTabSz="914400">
              <a:buClr>
                <a:srgbClr val="0033CC"/>
              </a:buClr>
              <a:buFont typeface="Arial" panose="020B0604020202020204" pitchFamily="34" charset="0"/>
              <a:buChar char="•"/>
              <a:defRPr/>
            </a:pPr>
            <a:endParaRPr lang="en-US" sz="2000">
              <a:solidFill>
                <a:schemeClr val="tx1"/>
              </a:solidFill>
              <a:latin typeface="Arial" panose="020B0604020202020204"/>
              <a:cs typeface="Calibri"/>
            </a:endParaRPr>
          </a:p>
          <a:p>
            <a:pPr marL="342900" indent="-342900" defTabSz="914400">
              <a:buClr>
                <a:srgbClr val="0033CC"/>
              </a:buClr>
              <a:buFont typeface="+mj-lt"/>
              <a:buAutoNum type="arabicPeriod" startAt="4"/>
              <a:defRPr/>
            </a:pPr>
            <a:r>
              <a:rPr lang="en-US" sz="2000">
                <a:solidFill>
                  <a:schemeClr val="tx1"/>
                </a:solidFill>
                <a:latin typeface="Arial" panose="020B0604020202020204"/>
                <a:cs typeface="Calibri"/>
              </a:rPr>
              <a:t>Revisions to Child Care Financial Assistance Policy Guide and Regulations</a:t>
            </a:r>
          </a:p>
          <a:p>
            <a:pPr defTabSz="914400">
              <a:buClr>
                <a:srgbClr val="0033CC"/>
              </a:buClr>
              <a:defRPr/>
            </a:pPr>
            <a:endParaRPr lang="en-US" sz="2000">
              <a:solidFill>
                <a:schemeClr val="tx1"/>
              </a:solidFill>
              <a:latin typeface="Arial" panose="020B0604020202020204"/>
              <a:cs typeface="Calibri"/>
            </a:endParaRPr>
          </a:p>
          <a:p>
            <a:pPr marL="342900" indent="-342900" defTabSz="914400">
              <a:buClr>
                <a:srgbClr val="0033CC"/>
              </a:buClr>
              <a:buFont typeface="+mj-lt"/>
              <a:buAutoNum type="arabicPeriod" startAt="5"/>
              <a:defRPr/>
            </a:pPr>
            <a:r>
              <a:rPr lang="en-US" sz="2000">
                <a:solidFill>
                  <a:schemeClr val="tx1"/>
                </a:solidFill>
                <a:latin typeface="Arial" panose="020B0604020202020204"/>
                <a:cs typeface="Calibri"/>
              </a:rPr>
              <a:t>CCRR and subsidized provider contract procurements</a:t>
            </a:r>
          </a:p>
          <a:p>
            <a:pPr marL="342900" indent="-342900" defTabSz="914400">
              <a:buClr>
                <a:srgbClr val="0033CC"/>
              </a:buClr>
              <a:buFont typeface="+mj-lt"/>
              <a:buAutoNum type="arabicPeriod" startAt="5"/>
              <a:defRPr/>
            </a:pPr>
            <a:endParaRPr lang="en-US" sz="2000">
              <a:latin typeface="Arial" panose="020B0604020202020204"/>
              <a:cs typeface="Calibri"/>
            </a:endParaRPr>
          </a:p>
          <a:p>
            <a:pPr marL="342900" indent="-342900" defTabSz="914400">
              <a:buClr>
                <a:srgbClr val="0033CC"/>
              </a:buClr>
              <a:buFont typeface="+mj-lt"/>
              <a:buAutoNum type="arabicPeriod" startAt="5"/>
              <a:defRPr/>
            </a:pPr>
            <a:r>
              <a:rPr lang="en-US" sz="2000">
                <a:latin typeface="Arial" panose="020B0604020202020204"/>
                <a:cs typeface="Calibri"/>
              </a:rPr>
              <a:t>Development of digital future/road map for subsidy system (and other EEC systems)</a:t>
            </a:r>
          </a:p>
        </p:txBody>
      </p:sp>
      <p:sp>
        <p:nvSpPr>
          <p:cNvPr id="2" name="Rectangle: Rounded Corners 1">
            <a:extLst>
              <a:ext uri="{FF2B5EF4-FFF2-40B4-BE49-F238E27FC236}">
                <a16:creationId xmlns:a16="http://schemas.microsoft.com/office/drawing/2014/main" id="{43FE14CB-35E4-4A55-9BC3-3DBA4265D21C}"/>
              </a:ext>
            </a:extLst>
          </p:cNvPr>
          <p:cNvSpPr/>
          <p:nvPr/>
        </p:nvSpPr>
        <p:spPr bwMode="auto">
          <a:xfrm>
            <a:off x="261937" y="1800520"/>
            <a:ext cx="8373016" cy="867266"/>
          </a:xfrm>
          <a:prstGeom prst="roundRect">
            <a:avLst/>
          </a:prstGeom>
          <a:noFill/>
          <a:ln w="38100" cap="flat" cmpd="sng" algn="ctr">
            <a:solidFill>
              <a:srgbClr val="0033C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493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D83ACCD-7122-B8A2-8F2C-C4449620AB91}"/>
              </a:ext>
            </a:extLst>
          </p:cNvPr>
          <p:cNvSpPr txBox="1"/>
          <p:nvPr/>
        </p:nvSpPr>
        <p:spPr>
          <a:xfrm>
            <a:off x="2640663" y="2759818"/>
            <a:ext cx="39898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cs typeface="Arial"/>
            </a:endParaRPr>
          </a:p>
        </p:txBody>
      </p:sp>
      <p:sp>
        <p:nvSpPr>
          <p:cNvPr id="5" name="TextBox 1">
            <a:extLst>
              <a:ext uri="{FF2B5EF4-FFF2-40B4-BE49-F238E27FC236}">
                <a16:creationId xmlns:a16="http://schemas.microsoft.com/office/drawing/2014/main" id="{52EAFF96-098B-0143-EF42-F87099AB334E}"/>
              </a:ext>
            </a:extLst>
          </p:cNvPr>
          <p:cNvSpPr txBox="1"/>
          <p:nvPr/>
        </p:nvSpPr>
        <p:spPr>
          <a:xfrm>
            <a:off x="2287119" y="2759818"/>
            <a:ext cx="4569762"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a:solidFill>
                  <a:srgbClr val="00269E"/>
                </a:solidFill>
                <a:latin typeface="Arial" pitchFamily="34" charset="0"/>
                <a:ea typeface="+mj-ea"/>
                <a:cs typeface="Arial" pitchFamily="34" charset="0"/>
              </a:rPr>
              <a:t>Market Rate Survey and Narrow Cost Study </a:t>
            </a:r>
          </a:p>
          <a:p>
            <a:endParaRPr lang="en-US">
              <a:solidFill>
                <a:schemeClr val="accent2">
                  <a:lumMod val="50000"/>
                </a:schemeClr>
              </a:solidFill>
            </a:endParaRPr>
          </a:p>
          <a:p>
            <a:endParaRPr lang="en-US" sz="2400">
              <a:cs typeface="Arial"/>
            </a:endParaRPr>
          </a:p>
        </p:txBody>
      </p:sp>
      <p:sp>
        <p:nvSpPr>
          <p:cNvPr id="6" name="Slide Number Placeholder 5">
            <a:extLst>
              <a:ext uri="{FF2B5EF4-FFF2-40B4-BE49-F238E27FC236}">
                <a16:creationId xmlns:a16="http://schemas.microsoft.com/office/drawing/2014/main" id="{46EBB983-5286-4459-BD64-10910D6F76FD}"/>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2</a:t>
            </a:fld>
            <a:endParaRPr lang="en-US" sz="800"/>
          </a:p>
        </p:txBody>
      </p:sp>
    </p:spTree>
    <p:extLst>
      <p:ext uri="{BB962C8B-B14F-4D97-AF65-F5344CB8AC3E}">
        <p14:creationId xmlns:p14="http://schemas.microsoft.com/office/powerpoint/2010/main" val="37013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553DCA5-9134-47C9-B20F-76666C17FB21}"/>
              </a:ext>
            </a:extLst>
          </p:cNvPr>
          <p:cNvSpPr txBox="1">
            <a:spLocks/>
          </p:cNvSpPr>
          <p:nvPr/>
        </p:nvSpPr>
        <p:spPr>
          <a:xfrm>
            <a:off x="416906" y="546755"/>
            <a:ext cx="7734300" cy="331244"/>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defTabSz="914400">
              <a:defRPr/>
            </a:pPr>
            <a:r>
              <a:rPr kumimoji="0" lang="en-US" sz="2000" b="1" i="0" u="none" strike="noStrike" kern="0" cap="none" spc="0" normalizeH="0" baseline="0" noProof="0">
                <a:ln>
                  <a:noFill/>
                </a:ln>
                <a:effectLst/>
                <a:uLnTx/>
                <a:uFillTx/>
                <a:latin typeface="Arial" panose="020B0604020202020204"/>
                <a:ea typeface="+mj-ea"/>
                <a:cs typeface="Calibri"/>
              </a:rPr>
              <a:t>Introduction</a:t>
            </a:r>
            <a:r>
              <a:rPr kumimoji="0" lang="en-US" sz="2000" b="1" i="0" u="none" strike="noStrike" kern="0" cap="none" spc="0" normalizeH="0" baseline="0" noProof="0">
                <a:ln>
                  <a:noFill/>
                </a:ln>
                <a:solidFill>
                  <a:srgbClr val="0033CC"/>
                </a:solidFill>
                <a:effectLst/>
                <a:uLnTx/>
                <a:uFillTx/>
                <a:latin typeface="Arial" panose="020B0604020202020204"/>
                <a:ea typeface="+mj-ea"/>
                <a:cs typeface="Calibri"/>
              </a:rPr>
              <a:t> to Pilot</a:t>
            </a:r>
            <a:endParaRPr lang="en-US" sz="2000" b="1" i="0" u="none" strike="noStrike" kern="0" cap="none" spc="0" normalizeH="0" baseline="0" noProof="0">
              <a:ln>
                <a:noFill/>
              </a:ln>
              <a:solidFill>
                <a:srgbClr val="0033CC"/>
              </a:solidFill>
              <a:effectLst/>
              <a:uLnTx/>
              <a:uFillTx/>
              <a:latin typeface="Arial" panose="020B0604020202020204"/>
              <a:cs typeface="Calibri" panose="020F0502020204030204" pitchFamily="34" charset="0"/>
            </a:endParaRPr>
          </a:p>
        </p:txBody>
      </p:sp>
      <p:sp>
        <p:nvSpPr>
          <p:cNvPr id="45" name="TextBox 44">
            <a:extLst>
              <a:ext uri="{FF2B5EF4-FFF2-40B4-BE49-F238E27FC236}">
                <a16:creationId xmlns:a16="http://schemas.microsoft.com/office/drawing/2014/main" id="{959476AC-AD04-4A6E-B1E2-FD3BCEB8AFF0}"/>
              </a:ext>
            </a:extLst>
          </p:cNvPr>
          <p:cNvSpPr txBox="1"/>
          <p:nvPr/>
        </p:nvSpPr>
        <p:spPr>
          <a:xfrm>
            <a:off x="0" y="6510793"/>
            <a:ext cx="1501089" cy="215444"/>
          </a:xfrm>
          <a:prstGeom prst="rect">
            <a:avLst/>
          </a:prstGeom>
          <a:noFill/>
        </p:spPr>
        <p:txBody>
          <a:bodyPr wrap="square" lIns="91440" tIns="45720" rIns="91440" bIns="45720" anchor="t">
            <a:spAutoFit/>
          </a:bodyPr>
          <a:lstStyle/>
          <a:p>
            <a:pPr marL="165100" marR="0" lvl="0" indent="0" algn="l" defTabSz="457200" rtl="0" eaLnBrk="1" fontAlgn="auto" latinLnBrk="0" hangingPunct="1">
              <a:lnSpc>
                <a:spcPct val="100000"/>
              </a:lnSpc>
              <a:spcBef>
                <a:spcPts val="0"/>
              </a:spcBef>
              <a:spcAft>
                <a:spcPts val="0"/>
              </a:spcAft>
              <a:buClr>
                <a:srgbClr val="000000"/>
              </a:buClr>
              <a:buSzPts val="1000"/>
              <a:buFontTx/>
              <a:buNone/>
              <a:tabLst/>
              <a:defRPr/>
            </a:pPr>
            <a:endParaRPr lang="en-US" sz="800" b="0" i="0" u="none" strike="noStrike" kern="0" cap="none" spc="0" normalizeH="0" baseline="0" noProof="0">
              <a:ln>
                <a:noFill/>
              </a:ln>
              <a:solidFill>
                <a:srgbClr val="000000"/>
              </a:solidFill>
              <a:effectLst/>
              <a:uLnTx/>
              <a:uFillTx/>
              <a:latin typeface="Arial" panose="020B0604020202020204"/>
              <a:cs typeface="Arial"/>
            </a:endParaRPr>
          </a:p>
        </p:txBody>
      </p:sp>
      <p:sp>
        <p:nvSpPr>
          <p:cNvPr id="3" name="Slide Number Placeholder 2">
            <a:extLst>
              <a:ext uri="{FF2B5EF4-FFF2-40B4-BE49-F238E27FC236}">
                <a16:creationId xmlns:a16="http://schemas.microsoft.com/office/drawing/2014/main" id="{76314FB3-C37A-4C46-8AF0-EE1017D662C1}"/>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20</a:t>
            </a:fld>
            <a:endParaRPr lang="en-US">
              <a:solidFill>
                <a:srgbClr val="000000"/>
              </a:solidFill>
            </a:endParaRPr>
          </a:p>
        </p:txBody>
      </p:sp>
      <p:sp>
        <p:nvSpPr>
          <p:cNvPr id="46" name="TextBox 45">
            <a:extLst>
              <a:ext uri="{FF2B5EF4-FFF2-40B4-BE49-F238E27FC236}">
                <a16:creationId xmlns:a16="http://schemas.microsoft.com/office/drawing/2014/main" id="{88EC7559-456B-4B34-921A-C7FE2CC14956}"/>
              </a:ext>
            </a:extLst>
          </p:cNvPr>
          <p:cNvSpPr txBox="1"/>
          <p:nvPr/>
        </p:nvSpPr>
        <p:spPr>
          <a:xfrm>
            <a:off x="401702" y="1088008"/>
            <a:ext cx="8340595" cy="5147563"/>
          </a:xfrm>
          <a:prstGeom prst="rect">
            <a:avLst/>
          </a:prstGeom>
          <a:noFill/>
        </p:spPr>
        <p:txBody>
          <a:bodyPr wrap="square" lIns="68580" tIns="34290" rIns="68580" bIns="34290" anchor="t">
            <a:spAutoFit/>
          </a:bodyPr>
          <a:lstStyle/>
          <a:p>
            <a:pPr defTabSz="685800"/>
            <a:r>
              <a:rPr lang="en-US" sz="1500">
                <a:solidFill>
                  <a:srgbClr val="000000"/>
                </a:solidFill>
                <a:latin typeface="+mj-lt"/>
                <a:ea typeface="Times New Roman" panose="02020603050405020304" pitchFamily="18" charset="0"/>
                <a:cs typeface="Calibri"/>
              </a:rPr>
              <a:t>Mass211 agents</a:t>
            </a:r>
            <a:r>
              <a:rPr lang="en-US" sz="1500">
                <a:solidFill>
                  <a:srgbClr val="000000"/>
                </a:solidFill>
                <a:latin typeface="+mj-lt"/>
                <a:ea typeface="Calibri" panose="020F0502020204030204" pitchFamily="34" charset="0"/>
                <a:cs typeface="Calibri"/>
              </a:rPr>
              <a:t> are augmenting CCRR’s work by </a:t>
            </a:r>
            <a:r>
              <a:rPr lang="en-US" sz="1500" b="1">
                <a:solidFill>
                  <a:srgbClr val="000000"/>
                </a:solidFill>
                <a:latin typeface="+mj-lt"/>
                <a:ea typeface="Calibri" panose="020F0502020204030204" pitchFamily="34" charset="0"/>
                <a:cs typeface="Calibri"/>
              </a:rPr>
              <a:t>making outbound calls (and emails) to provide technical assistance to customers who are being offered a child care subsidy</a:t>
            </a:r>
            <a:r>
              <a:rPr lang="en-US" sz="1500">
                <a:solidFill>
                  <a:srgbClr val="000000"/>
                </a:solidFill>
                <a:latin typeface="+mj-lt"/>
                <a:ea typeface="Calibri" panose="020F0502020204030204" pitchFamily="34" charset="0"/>
                <a:cs typeface="Calibri"/>
              </a:rPr>
              <a:t>.</a:t>
            </a:r>
          </a:p>
          <a:p>
            <a:pPr defTabSz="685800"/>
            <a:r>
              <a:rPr lang="en-US" sz="1500">
                <a:solidFill>
                  <a:srgbClr val="000000"/>
                </a:solidFill>
                <a:latin typeface="+mj-lt"/>
                <a:ea typeface="Calibri" panose="020F0502020204030204" pitchFamily="34" charset="0"/>
                <a:cs typeface="Calibri"/>
              </a:rPr>
              <a:t> </a:t>
            </a:r>
          </a:p>
          <a:p>
            <a:pPr defTabSz="685800"/>
            <a:r>
              <a:rPr lang="en-US" sz="1500">
                <a:solidFill>
                  <a:srgbClr val="000000"/>
                </a:solidFill>
                <a:latin typeface="+mj-lt"/>
                <a:ea typeface="Calibri" panose="020F0502020204030204" pitchFamily="34" charset="0"/>
                <a:cs typeface="Calibri"/>
              </a:rPr>
              <a:t>Mass211 agents will complete two tasks on the phone:</a:t>
            </a:r>
          </a:p>
          <a:p>
            <a:pPr defTabSz="685800"/>
            <a:endParaRPr lang="en-US" sz="1500">
              <a:solidFill>
                <a:srgbClr val="000000"/>
              </a:solidFill>
              <a:latin typeface="+mj-lt"/>
              <a:ea typeface="Calibri" panose="020F0502020204030204" pitchFamily="34" charset="0"/>
              <a:cs typeface="Calibri"/>
            </a:endParaRPr>
          </a:p>
          <a:p>
            <a:pPr marL="342900" lvl="1" defTabSz="685800"/>
            <a:r>
              <a:rPr lang="en-US" sz="1500">
                <a:solidFill>
                  <a:srgbClr val="000000"/>
                </a:solidFill>
                <a:latin typeface="+mj-lt"/>
                <a:ea typeface="Calibri" panose="020F0502020204030204" pitchFamily="34" charset="0"/>
                <a:cs typeface="Calibri"/>
              </a:rPr>
              <a:t>1) </a:t>
            </a:r>
            <a:r>
              <a:rPr lang="en-US" sz="1500" b="1">
                <a:solidFill>
                  <a:srgbClr val="000000"/>
                </a:solidFill>
                <a:latin typeface="+mj-lt"/>
                <a:ea typeface="Calibri" panose="020F0502020204030204" pitchFamily="34" charset="0"/>
                <a:cs typeface="Calibri"/>
              </a:rPr>
              <a:t>Support Family in Application + Eligibility Process</a:t>
            </a:r>
            <a:r>
              <a:rPr lang="en-US" sz="1500">
                <a:solidFill>
                  <a:srgbClr val="000000"/>
                </a:solidFill>
                <a:latin typeface="+mj-lt"/>
                <a:ea typeface="Calibri" panose="020F0502020204030204" pitchFamily="34" charset="0"/>
                <a:cs typeface="Calibri"/>
              </a:rPr>
              <a:t>:</a:t>
            </a:r>
          </a:p>
          <a:p>
            <a:pPr marL="1014095" lvl="2" indent="-213995" defTabSz="685800">
              <a:buFont typeface="Arial"/>
              <a:buChar char="•"/>
            </a:pPr>
            <a:r>
              <a:rPr lang="en-US" sz="1500">
                <a:solidFill>
                  <a:srgbClr val="000000"/>
                </a:solidFill>
                <a:latin typeface="+mj-lt"/>
                <a:ea typeface="Calibri" panose="020F0502020204030204" pitchFamily="34" charset="0"/>
                <a:cs typeface="Calibri"/>
              </a:rPr>
              <a:t>Conduct a </a:t>
            </a:r>
            <a:r>
              <a:rPr lang="en-US" sz="1500" b="1">
                <a:solidFill>
                  <a:srgbClr val="000000"/>
                </a:solidFill>
                <a:latin typeface="+mj-lt"/>
                <a:ea typeface="Calibri" panose="020F0502020204030204" pitchFamily="34" charset="0"/>
                <a:cs typeface="Calibri"/>
              </a:rPr>
              <a:t>pre-screening and “soft” eligibility check of the family</a:t>
            </a:r>
            <a:endParaRPr lang="en-US" sz="1500">
              <a:solidFill>
                <a:srgbClr val="000000"/>
              </a:solidFill>
              <a:latin typeface="+mj-lt"/>
              <a:ea typeface="Calibri" panose="020F0502020204030204" pitchFamily="34" charset="0"/>
              <a:cs typeface="Calibri"/>
            </a:endParaRPr>
          </a:p>
          <a:p>
            <a:pPr marL="1014095" lvl="2" indent="-213995" defTabSz="685800">
              <a:buFont typeface="Arial"/>
              <a:buChar char="•"/>
            </a:pPr>
            <a:r>
              <a:rPr lang="en-US" sz="1500">
                <a:solidFill>
                  <a:srgbClr val="000000"/>
                </a:solidFill>
                <a:latin typeface="+mj-lt"/>
                <a:ea typeface="Calibri" panose="020F0502020204030204" pitchFamily="34" charset="0"/>
                <a:cs typeface="Calibri"/>
              </a:rPr>
              <a:t>Support family to complete an Intake Application</a:t>
            </a:r>
          </a:p>
          <a:p>
            <a:pPr marL="1014095" lvl="2" indent="-213995" defTabSz="685800">
              <a:buFont typeface="Arial"/>
              <a:buChar char="•"/>
            </a:pPr>
            <a:r>
              <a:rPr lang="en-US" sz="1500">
                <a:solidFill>
                  <a:srgbClr val="000000"/>
                </a:solidFill>
                <a:latin typeface="+mj-lt"/>
                <a:ea typeface="Calibri" panose="020F0502020204030204" pitchFamily="34" charset="0"/>
                <a:cs typeface="Calibri"/>
              </a:rPr>
              <a:t>Prepare family for CCRR appointments by informing family of required documentation, how to find childcare placement, and next steps </a:t>
            </a:r>
            <a:endParaRPr lang="en-US" sz="1500">
              <a:solidFill>
                <a:srgbClr val="000000"/>
              </a:solidFill>
              <a:latin typeface="+mj-lt"/>
              <a:cs typeface="Calibri" panose="020F0502020204030204"/>
            </a:endParaRPr>
          </a:p>
          <a:p>
            <a:pPr marL="342900" lvl="1" defTabSz="685800"/>
            <a:r>
              <a:rPr lang="en-US" sz="1500">
                <a:solidFill>
                  <a:srgbClr val="000000"/>
                </a:solidFill>
                <a:latin typeface="+mj-lt"/>
                <a:ea typeface="Calibri" panose="020F0502020204030204" pitchFamily="34" charset="0"/>
                <a:cs typeface="Calibri"/>
              </a:rPr>
              <a:t>    </a:t>
            </a:r>
          </a:p>
          <a:p>
            <a:pPr marL="342900" lvl="1" defTabSz="685800"/>
            <a:r>
              <a:rPr lang="en-US" sz="1500">
                <a:solidFill>
                  <a:srgbClr val="000000"/>
                </a:solidFill>
                <a:latin typeface="+mj-lt"/>
                <a:ea typeface="Calibri" panose="020F0502020204030204" pitchFamily="34" charset="0"/>
                <a:cs typeface="Times New Roman"/>
              </a:rPr>
              <a:t>2) </a:t>
            </a:r>
            <a:r>
              <a:rPr lang="en-US" sz="1500" b="1">
                <a:solidFill>
                  <a:srgbClr val="000000"/>
                </a:solidFill>
                <a:latin typeface="+mj-lt"/>
                <a:ea typeface="Times New Roman" panose="02020603050405020304" pitchFamily="18" charset="0"/>
                <a:cs typeface="Calibri"/>
              </a:rPr>
              <a:t>Conduct w</a:t>
            </a:r>
            <a:r>
              <a:rPr lang="en-US" sz="1500" b="1">
                <a:solidFill>
                  <a:srgbClr val="000000"/>
                </a:solidFill>
                <a:latin typeface="+mj-lt"/>
                <a:ea typeface="Calibri" panose="020F0502020204030204" pitchFamily="34" charset="0"/>
                <a:cs typeface="Calibri"/>
              </a:rPr>
              <a:t>aitlist reconciliation </a:t>
            </a:r>
          </a:p>
          <a:p>
            <a:pPr marL="1014095" lvl="2" indent="-213995" defTabSz="685800">
              <a:buFont typeface="Arial"/>
              <a:buChar char="•"/>
            </a:pPr>
            <a:r>
              <a:rPr lang="en-US" sz="1500">
                <a:solidFill>
                  <a:srgbClr val="000000"/>
                </a:solidFill>
                <a:latin typeface="+mj-lt"/>
                <a:ea typeface="Calibri" panose="020F0502020204030204" pitchFamily="34" charset="0"/>
                <a:cs typeface="Calibri"/>
              </a:rPr>
              <a:t>Confirm child/parent/caregiver information, current interest in care, </a:t>
            </a:r>
          </a:p>
          <a:p>
            <a:pPr marL="1014095" lvl="2" indent="-213995" defTabSz="685800">
              <a:buFont typeface="Arial"/>
              <a:buChar char="•"/>
            </a:pPr>
            <a:r>
              <a:rPr lang="en-US" sz="1500">
                <a:solidFill>
                  <a:srgbClr val="000000"/>
                </a:solidFill>
                <a:latin typeface="+mj-lt"/>
                <a:ea typeface="Calibri" panose="020F0502020204030204" pitchFamily="34" charset="0"/>
                <a:cs typeface="Calibri"/>
              </a:rPr>
              <a:t>Update client’s information on </a:t>
            </a:r>
            <a:r>
              <a:rPr lang="en-US" sz="1500" err="1">
                <a:solidFill>
                  <a:srgbClr val="000000"/>
                </a:solidFill>
                <a:latin typeface="+mj-lt"/>
                <a:ea typeface="Calibri" panose="020F0502020204030204" pitchFamily="34" charset="0"/>
                <a:cs typeface="Calibri"/>
              </a:rPr>
              <a:t>KinderWait</a:t>
            </a:r>
            <a:r>
              <a:rPr lang="en-US" sz="1500">
                <a:solidFill>
                  <a:srgbClr val="000000"/>
                </a:solidFill>
                <a:latin typeface="+mj-lt"/>
                <a:ea typeface="Calibri" panose="020F0502020204030204" pitchFamily="34" charset="0"/>
                <a:cs typeface="Calibri"/>
              </a:rPr>
              <a:t> and/or remove the child from the Kinder Wait database, if appropriate.   </a:t>
            </a:r>
            <a:endParaRPr lang="en-US" sz="1500">
              <a:solidFill>
                <a:srgbClr val="000000"/>
              </a:solidFill>
              <a:latin typeface="+mj-lt"/>
              <a:cs typeface="Calibri" panose="020F0502020204030204"/>
            </a:endParaRPr>
          </a:p>
          <a:p>
            <a:pPr marL="160020" indent="-160020" defTabSz="685800">
              <a:buFont typeface="Arial" panose="020B0604020202020204" pitchFamily="34" charset="0"/>
              <a:buChar char="•"/>
            </a:pPr>
            <a:endParaRPr lang="en-US" sz="1500">
              <a:solidFill>
                <a:srgbClr val="000000"/>
              </a:solidFill>
              <a:latin typeface="+mj-lt"/>
              <a:ea typeface="Calibri" panose="020F0502020204030204" pitchFamily="34" charset="0"/>
              <a:cs typeface="Calibri" panose="020F0502020204030204" pitchFamily="34" charset="0"/>
            </a:endParaRPr>
          </a:p>
          <a:p>
            <a:pPr defTabSz="685800"/>
            <a:r>
              <a:rPr lang="en-US" sz="1500" b="1">
                <a:solidFill>
                  <a:srgbClr val="0033CC"/>
                </a:solidFill>
                <a:latin typeface="+mj-lt"/>
                <a:ea typeface="+mn-lt"/>
                <a:cs typeface="Calibri"/>
              </a:rPr>
              <a:t>PILOT GOALS</a:t>
            </a:r>
          </a:p>
          <a:p>
            <a:pPr defTabSz="685800"/>
            <a:endParaRPr lang="en-US" sz="1500">
              <a:solidFill>
                <a:srgbClr val="0033CC"/>
              </a:solidFill>
              <a:latin typeface="+mj-lt"/>
              <a:ea typeface="+mn-lt"/>
              <a:cs typeface="Calibri"/>
            </a:endParaRPr>
          </a:p>
          <a:p>
            <a:pPr marL="160020" indent="-160020" defTabSz="685800">
              <a:buFont typeface="Arial,Sans-Serif" panose="020B0604020202020204" pitchFamily="34" charset="0"/>
              <a:buChar char="•"/>
            </a:pPr>
            <a:r>
              <a:rPr lang="en-US" sz="1500">
                <a:solidFill>
                  <a:srgbClr val="000000"/>
                </a:solidFill>
                <a:latin typeface="+mj-lt"/>
                <a:ea typeface="+mn-lt"/>
                <a:cs typeface="Calibri"/>
              </a:rPr>
              <a:t>Increase the number of children who receive voucher childcare placements and are moved off the wait list</a:t>
            </a:r>
          </a:p>
          <a:p>
            <a:pPr marL="160020" indent="-160020" defTabSz="685800">
              <a:buFont typeface="Arial,Sans-Serif" panose="020B0604020202020204" pitchFamily="34" charset="0"/>
              <a:buChar char="•"/>
            </a:pPr>
            <a:r>
              <a:rPr lang="en-US" sz="1500">
                <a:solidFill>
                  <a:srgbClr val="000000"/>
                </a:solidFill>
                <a:latin typeface="+mj-lt"/>
                <a:ea typeface="+mn-lt"/>
                <a:cs typeface="Calibri"/>
              </a:rPr>
              <a:t>Conduct reconciliation of </a:t>
            </a:r>
            <a:r>
              <a:rPr lang="en-US" sz="1500" err="1">
                <a:solidFill>
                  <a:srgbClr val="000000"/>
                </a:solidFill>
                <a:latin typeface="+mj-lt"/>
                <a:ea typeface="+mn-lt"/>
                <a:cs typeface="Calibri"/>
              </a:rPr>
              <a:t>KinderWait</a:t>
            </a:r>
            <a:r>
              <a:rPr lang="en-US" sz="1500">
                <a:solidFill>
                  <a:srgbClr val="000000"/>
                </a:solidFill>
                <a:latin typeface="+mj-lt"/>
                <a:ea typeface="+mn-lt"/>
                <a:cs typeface="Calibri"/>
              </a:rPr>
              <a:t> Wait List  </a:t>
            </a:r>
          </a:p>
          <a:p>
            <a:pPr marL="160020" indent="-160020" defTabSz="685800">
              <a:buFont typeface="Arial,Sans-Serif" panose="020B0604020202020204" pitchFamily="34" charset="0"/>
              <a:buChar char="•"/>
            </a:pPr>
            <a:r>
              <a:rPr lang="en-US" sz="1500">
                <a:solidFill>
                  <a:srgbClr val="000000"/>
                </a:solidFill>
                <a:latin typeface="+mj-lt"/>
                <a:cs typeface="Calibri"/>
              </a:rPr>
              <a:t>Improve the experience of families navigating the EEC Subsidy System </a:t>
            </a:r>
          </a:p>
        </p:txBody>
      </p:sp>
    </p:spTree>
    <p:extLst>
      <p:ext uri="{BB962C8B-B14F-4D97-AF65-F5344CB8AC3E}">
        <p14:creationId xmlns:p14="http://schemas.microsoft.com/office/powerpoint/2010/main" val="89797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553DCA5-9134-47C9-B20F-76666C17FB21}"/>
              </a:ext>
            </a:extLst>
          </p:cNvPr>
          <p:cNvSpPr txBox="1">
            <a:spLocks/>
          </p:cNvSpPr>
          <p:nvPr/>
        </p:nvSpPr>
        <p:spPr>
          <a:xfrm>
            <a:off x="416906" y="546755"/>
            <a:ext cx="7734300" cy="331244"/>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defTabSz="914400">
              <a:defRPr/>
            </a:pPr>
            <a:r>
              <a:rPr kumimoji="0" lang="en-US" sz="2000" b="1" i="0" u="none" strike="noStrike" kern="0" cap="none" spc="0" normalizeH="0" baseline="0" noProof="0">
                <a:ln>
                  <a:noFill/>
                </a:ln>
                <a:effectLst/>
                <a:uLnTx/>
                <a:uFillTx/>
                <a:latin typeface="Arial" panose="020B0604020202020204"/>
                <a:ea typeface="+mj-ea"/>
                <a:cs typeface="Calibri"/>
              </a:rPr>
              <a:t>Pilot: Addressing Family Feedback</a:t>
            </a:r>
            <a:endParaRPr lang="en-US" sz="2000" b="1" i="0" u="none" strike="noStrike" kern="0" cap="none" spc="0" normalizeH="0" baseline="0" noProof="0">
              <a:ln>
                <a:noFill/>
              </a:ln>
              <a:solidFill>
                <a:srgbClr val="0033CC"/>
              </a:solidFill>
              <a:effectLst/>
              <a:uLnTx/>
              <a:uFillTx/>
              <a:latin typeface="Arial" panose="020B0604020202020204"/>
              <a:cs typeface="Calibri" panose="020F0502020204030204" pitchFamily="34" charset="0"/>
            </a:endParaRPr>
          </a:p>
        </p:txBody>
      </p:sp>
      <p:sp>
        <p:nvSpPr>
          <p:cNvPr id="45" name="TextBox 44">
            <a:extLst>
              <a:ext uri="{FF2B5EF4-FFF2-40B4-BE49-F238E27FC236}">
                <a16:creationId xmlns:a16="http://schemas.microsoft.com/office/drawing/2014/main" id="{959476AC-AD04-4A6E-B1E2-FD3BCEB8AFF0}"/>
              </a:ext>
            </a:extLst>
          </p:cNvPr>
          <p:cNvSpPr txBox="1"/>
          <p:nvPr/>
        </p:nvSpPr>
        <p:spPr>
          <a:xfrm>
            <a:off x="0" y="6510793"/>
            <a:ext cx="1501089" cy="215444"/>
          </a:xfrm>
          <a:prstGeom prst="rect">
            <a:avLst/>
          </a:prstGeom>
          <a:noFill/>
        </p:spPr>
        <p:txBody>
          <a:bodyPr wrap="square" lIns="91440" tIns="45720" rIns="91440" bIns="45720" anchor="t">
            <a:spAutoFit/>
          </a:bodyPr>
          <a:lstStyle/>
          <a:p>
            <a:pPr marL="165100" marR="0" lvl="0" indent="0" algn="l" defTabSz="457200" rtl="0" eaLnBrk="1" fontAlgn="auto" latinLnBrk="0" hangingPunct="1">
              <a:lnSpc>
                <a:spcPct val="100000"/>
              </a:lnSpc>
              <a:spcBef>
                <a:spcPts val="0"/>
              </a:spcBef>
              <a:spcAft>
                <a:spcPts val="0"/>
              </a:spcAft>
              <a:buClr>
                <a:srgbClr val="000000"/>
              </a:buClr>
              <a:buSzPts val="1000"/>
              <a:buFontTx/>
              <a:buNone/>
              <a:tabLst/>
              <a:defRPr/>
            </a:pPr>
            <a:endParaRPr lang="en-US" sz="800" b="0" i="0" u="none" strike="noStrike" kern="0" cap="none" spc="0" normalizeH="0" baseline="0" noProof="0">
              <a:ln>
                <a:noFill/>
              </a:ln>
              <a:solidFill>
                <a:srgbClr val="000000"/>
              </a:solidFill>
              <a:effectLst/>
              <a:uLnTx/>
              <a:uFillTx/>
              <a:latin typeface="Arial" panose="020B0604020202020204"/>
              <a:cs typeface="Arial"/>
            </a:endParaRPr>
          </a:p>
        </p:txBody>
      </p:sp>
      <p:sp>
        <p:nvSpPr>
          <p:cNvPr id="3" name="Slide Number Placeholder 2">
            <a:extLst>
              <a:ext uri="{FF2B5EF4-FFF2-40B4-BE49-F238E27FC236}">
                <a16:creationId xmlns:a16="http://schemas.microsoft.com/office/drawing/2014/main" id="{76314FB3-C37A-4C46-8AF0-EE1017D662C1}"/>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21</a:t>
            </a:fld>
            <a:endParaRPr lang="en-US">
              <a:solidFill>
                <a:srgbClr val="000000"/>
              </a:solidFill>
            </a:endParaRPr>
          </a:p>
        </p:txBody>
      </p:sp>
      <p:graphicFrame>
        <p:nvGraphicFramePr>
          <p:cNvPr id="6" name="Table 6">
            <a:extLst>
              <a:ext uri="{FF2B5EF4-FFF2-40B4-BE49-F238E27FC236}">
                <a16:creationId xmlns:a16="http://schemas.microsoft.com/office/drawing/2014/main" id="{D4D2D6EE-04E1-471B-B5CC-AF48653754C9}"/>
              </a:ext>
            </a:extLst>
          </p:cNvPr>
          <p:cNvGraphicFramePr>
            <a:graphicFrameLocks noGrp="1"/>
          </p:cNvGraphicFramePr>
          <p:nvPr>
            <p:extLst>
              <p:ext uri="{D42A27DB-BD31-4B8C-83A1-F6EECF244321}">
                <p14:modId xmlns:p14="http://schemas.microsoft.com/office/powerpoint/2010/main" val="3076821677"/>
              </p:ext>
            </p:extLst>
          </p:nvPr>
        </p:nvGraphicFramePr>
        <p:xfrm>
          <a:off x="451281" y="1150468"/>
          <a:ext cx="8241438" cy="4827011"/>
        </p:xfrm>
        <a:graphic>
          <a:graphicData uri="http://schemas.openxmlformats.org/drawingml/2006/table">
            <a:tbl>
              <a:tblPr firstRow="1" bandRow="1"/>
              <a:tblGrid>
                <a:gridCol w="3683310">
                  <a:extLst>
                    <a:ext uri="{9D8B030D-6E8A-4147-A177-3AD203B41FA5}">
                      <a16:colId xmlns:a16="http://schemas.microsoft.com/office/drawing/2014/main" val="696262011"/>
                    </a:ext>
                  </a:extLst>
                </a:gridCol>
                <a:gridCol w="836426">
                  <a:extLst>
                    <a:ext uri="{9D8B030D-6E8A-4147-A177-3AD203B41FA5}">
                      <a16:colId xmlns:a16="http://schemas.microsoft.com/office/drawing/2014/main" val="2859871660"/>
                    </a:ext>
                  </a:extLst>
                </a:gridCol>
                <a:gridCol w="3721702">
                  <a:extLst>
                    <a:ext uri="{9D8B030D-6E8A-4147-A177-3AD203B41FA5}">
                      <a16:colId xmlns:a16="http://schemas.microsoft.com/office/drawing/2014/main" val="3031391776"/>
                    </a:ext>
                  </a:extLst>
                </a:gridCol>
              </a:tblGrid>
              <a:tr h="339455">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1600">
                          <a:latin typeface="Arial"/>
                          <a:cs typeface="Arial"/>
                        </a:rPr>
                        <a:t>Family Experience</a:t>
                      </a:r>
                    </a:p>
                  </a:txBody>
                  <a:tcPr marL="48051" marR="48051" marT="24026" marB="24026" anchor="b">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endParaRPr lang="en-US" sz="900">
                        <a:latin typeface="Arial" panose="020B0604020202020204" pitchFamily="34" charset="0"/>
                        <a:cs typeface="Arial" panose="020B0604020202020204" pitchFamily="34" charset="0"/>
                      </a:endParaRPr>
                    </a:p>
                  </a:txBody>
                  <a:tcPr marL="48051" marR="48051" marT="24026" marB="24026" anchor="b">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1600">
                          <a:latin typeface="Arial"/>
                          <a:cs typeface="Arial"/>
                        </a:rPr>
                        <a:t>Addressed in pilot…</a:t>
                      </a:r>
                    </a:p>
                  </a:txBody>
                  <a:tcPr marL="48051" marR="48051" marT="24026" marB="24026" anchor="b">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625496823"/>
                  </a:ext>
                </a:extLst>
              </a:tr>
              <a:tr h="8497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b="0">
                          <a:solidFill>
                            <a:schemeClr val="tx1"/>
                          </a:solidFill>
                          <a:latin typeface="Arial"/>
                          <a:cs typeface="Arial"/>
                        </a:rPr>
                        <a:t>Families find the process of attaining subsidized Child Care to be </a:t>
                      </a:r>
                      <a:r>
                        <a:rPr lang="en-US" sz="1200" b="1">
                          <a:solidFill>
                            <a:schemeClr val="tx1"/>
                          </a:solidFill>
                          <a:latin typeface="Arial"/>
                          <a:cs typeface="Arial"/>
                        </a:rPr>
                        <a:t>confusing and overwhelming, from beginning to end  </a:t>
                      </a:r>
                      <a:endParaRPr lang="en-US" sz="1200" b="1">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a:solidFill>
                            <a:schemeClr val="tx1"/>
                          </a:solidFill>
                          <a:latin typeface="Arial"/>
                          <a:cs typeface="Arial"/>
                        </a:rPr>
                        <a:t>Example</a:t>
                      </a:r>
                      <a:r>
                        <a:rPr lang="en-US" sz="1100">
                          <a:solidFill>
                            <a:schemeClr val="tx1"/>
                          </a:solidFill>
                          <a:latin typeface="Arial"/>
                          <a:cs typeface="Arial"/>
                        </a:rPr>
                        <a:t>: families lose their place on the Wait List if they do not respond to a Financial Assistance Letter within 30 days – even if they never receive it in the mail</a:t>
                      </a:r>
                    </a:p>
                    <a:p>
                      <a:endParaRPr lang="en-US" sz="900" b="1">
                        <a:solidFill>
                          <a:schemeClr val="tx1"/>
                        </a:solidFill>
                        <a:latin typeface="Arial" panose="020B0604020202020204" pitchFamily="34" charset="0"/>
                        <a:cs typeface="Arial" panose="020B0604020202020204" pitchFamily="34" charset="0"/>
                      </a:endParaRPr>
                    </a:p>
                  </a:txBody>
                  <a:tcPr marL="48051" marR="48051" marT="24026" marB="24026"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latin typeface="Arial" panose="020B0604020202020204" pitchFamily="34" charset="0"/>
                        <a:cs typeface="Arial" panose="020B0604020202020204" pitchFamily="34" charset="0"/>
                      </a:endParaRPr>
                    </a:p>
                  </a:txBody>
                  <a:tcPr marL="48051" marR="48051" marT="24026" marB="24026" anchor="ctr">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rtl="0">
                        <a:lnSpc>
                          <a:spcPct val="100000"/>
                        </a:lnSpc>
                        <a:spcBef>
                          <a:spcPts val="0"/>
                        </a:spcBef>
                        <a:spcAft>
                          <a:spcPts val="0"/>
                        </a:spcAft>
                        <a:buClrTx/>
                        <a:buSzTx/>
                        <a:buFontTx/>
                        <a:buNone/>
                      </a:pPr>
                      <a:r>
                        <a:rPr lang="en-US" sz="1100">
                          <a:solidFill>
                            <a:schemeClr val="tx1"/>
                          </a:solidFill>
                          <a:latin typeface="Arial"/>
                        </a:rPr>
                        <a:t>After the CCRR sends the Financial Assistance Letter, </a:t>
                      </a:r>
                      <a:r>
                        <a:rPr lang="en-US" sz="1100">
                          <a:solidFill>
                            <a:schemeClr val="accent1">
                              <a:lumMod val="50000"/>
                            </a:schemeClr>
                          </a:solidFill>
                          <a:latin typeface="Arial"/>
                        </a:rPr>
                        <a:t>a Mass211 agent reaches out via phone</a:t>
                      </a:r>
                      <a:r>
                        <a:rPr lang="en-US" sz="1100">
                          <a:solidFill>
                            <a:schemeClr val="tx1"/>
                          </a:solidFill>
                          <a:latin typeface="Arial"/>
                        </a:rPr>
                        <a:t>. They will follow the</a:t>
                      </a:r>
                      <a:r>
                        <a:rPr lang="en-US" sz="1100">
                          <a:solidFill>
                            <a:schemeClr val="accent1">
                              <a:lumMod val="50000"/>
                            </a:schemeClr>
                          </a:solidFill>
                          <a:latin typeface="Arial"/>
                        </a:rPr>
                        <a:t> Intake Script. </a:t>
                      </a:r>
                      <a:r>
                        <a:rPr lang="en-US" sz="1100">
                          <a:solidFill>
                            <a:schemeClr val="tx1"/>
                          </a:solidFill>
                          <a:latin typeface="Arial"/>
                        </a:rPr>
                        <a:t> If the parent does not pick up the phone, Mass211 will leave a Voicemail and e-mail and call back</a:t>
                      </a:r>
                    </a:p>
                    <a:p>
                      <a:pPr lvl="0">
                        <a:buNone/>
                      </a:pPr>
                      <a:endParaRPr lang="en-US" sz="1100">
                        <a:solidFill>
                          <a:schemeClr val="tx1"/>
                        </a:solidFill>
                        <a:latin typeface="Arial"/>
                      </a:endParaRPr>
                    </a:p>
                    <a:p>
                      <a:pPr lvl="0">
                        <a:buNone/>
                      </a:pPr>
                      <a:r>
                        <a:rPr lang="en-US" sz="1100">
                          <a:solidFill>
                            <a:schemeClr val="accent1">
                              <a:lumMod val="50000"/>
                            </a:schemeClr>
                          </a:solidFill>
                          <a:latin typeface="Arial"/>
                        </a:rPr>
                        <a:t> </a:t>
                      </a:r>
                      <a:r>
                        <a:rPr lang="en-US" sz="1100">
                          <a:latin typeface="Arial"/>
                        </a:rPr>
                        <a:t>New educational resources for families that explain the Subsidy Process: a </a:t>
                      </a:r>
                      <a:r>
                        <a:rPr lang="en-US" sz="1100">
                          <a:solidFill>
                            <a:schemeClr val="accent1">
                              <a:lumMod val="50000"/>
                            </a:schemeClr>
                          </a:solidFill>
                          <a:latin typeface="Arial"/>
                        </a:rPr>
                        <a:t>Road Map</a:t>
                      </a:r>
                      <a:r>
                        <a:rPr lang="en-US" sz="1100">
                          <a:latin typeface="Arial"/>
                        </a:rPr>
                        <a:t> and an</a:t>
                      </a:r>
                      <a:r>
                        <a:rPr lang="en-US" sz="1100">
                          <a:solidFill>
                            <a:schemeClr val="accent1">
                              <a:lumMod val="50000"/>
                            </a:schemeClr>
                          </a:solidFill>
                          <a:latin typeface="Arial"/>
                        </a:rPr>
                        <a:t> FAQ Guide. </a:t>
                      </a:r>
                      <a:r>
                        <a:rPr lang="en-US" sz="1100">
                          <a:latin typeface="Arial"/>
                        </a:rPr>
                        <a:t>Translated in multiple languages.</a:t>
                      </a:r>
                    </a:p>
                    <a:p>
                      <a:pPr lvl="0">
                        <a:buNone/>
                      </a:pPr>
                      <a:endParaRPr lang="en-US" sz="1100">
                        <a:solidFill>
                          <a:schemeClr val="accent1">
                            <a:lumMod val="50000"/>
                          </a:schemeClr>
                        </a:solidFill>
                        <a:latin typeface="Arial"/>
                        <a:cs typeface="Arial"/>
                      </a:endParaRPr>
                    </a:p>
                  </a:txBody>
                  <a:tcPr marL="48051" marR="48051" marT="24026" marB="24026"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4218684004"/>
                  </a:ext>
                </a:extLst>
              </a:tr>
              <a:tr h="6391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200">
                          <a:solidFill>
                            <a:schemeClr val="tx1"/>
                          </a:solidFill>
                          <a:latin typeface="Arial"/>
                          <a:cs typeface="Arial"/>
                        </a:rPr>
                        <a:t>Families find the </a:t>
                      </a:r>
                      <a:r>
                        <a:rPr lang="en-US" sz="1200" b="1">
                          <a:solidFill>
                            <a:schemeClr val="tx1"/>
                          </a:solidFill>
                          <a:latin typeface="Arial"/>
                          <a:cs typeface="Arial"/>
                        </a:rPr>
                        <a:t>Eligibility Check Process challenging</a:t>
                      </a:r>
                      <a:r>
                        <a:rPr lang="en-US" sz="1200">
                          <a:solidFill>
                            <a:schemeClr val="tx1"/>
                          </a:solidFill>
                          <a:latin typeface="Arial"/>
                          <a:cs typeface="Arial"/>
                        </a:rPr>
                        <a:t> and the eligibility requirements </a:t>
                      </a:r>
                      <a:r>
                        <a:rPr lang="en-US" sz="1200" b="1">
                          <a:solidFill>
                            <a:schemeClr val="tx1"/>
                          </a:solidFill>
                          <a:latin typeface="Arial"/>
                          <a:cs typeface="Arial"/>
                        </a:rPr>
                        <a:t>baffling</a:t>
                      </a:r>
                      <a:r>
                        <a:rPr lang="en-US" sz="1200">
                          <a:solidFill>
                            <a:schemeClr val="tx1"/>
                          </a:solidFill>
                          <a:latin typeface="Arial"/>
                          <a:cs typeface="Arial"/>
                        </a:rPr>
                        <a:t>  </a:t>
                      </a:r>
                      <a:endParaRPr lang="en-US" sz="1200">
                        <a:solidFill>
                          <a:schemeClr val="tx1"/>
                        </a:solidFill>
                        <a:latin typeface="Arial" panose="020B0604020202020204" pitchFamily="34" charset="0"/>
                        <a:cs typeface="Arial" panose="020B06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b="0" i="1">
                          <a:solidFill>
                            <a:schemeClr val="tx1"/>
                          </a:solidFill>
                          <a:latin typeface="Arial"/>
                          <a:cs typeface="Arial"/>
                        </a:rPr>
                        <a:t>Example: </a:t>
                      </a:r>
                      <a:r>
                        <a:rPr lang="en-US" sz="1100" b="0">
                          <a:solidFill>
                            <a:schemeClr val="tx1"/>
                          </a:solidFill>
                          <a:latin typeface="Arial"/>
                          <a:cs typeface="Arial"/>
                        </a:rPr>
                        <a:t>Families must compile multiple types of documentation; often bring in incomplete or incorrect documents </a:t>
                      </a:r>
                    </a:p>
                    <a:p>
                      <a:pPr marL="171450" indent="-171450">
                        <a:buFont typeface="Arial" panose="020B0604020202020204" pitchFamily="34" charset="0"/>
                        <a:buChar char="•"/>
                      </a:pPr>
                      <a:r>
                        <a:rPr lang="en-US" sz="1100" b="0" i="1">
                          <a:solidFill>
                            <a:schemeClr val="tx1"/>
                          </a:solidFill>
                          <a:latin typeface="Arial"/>
                          <a:cs typeface="Arial"/>
                        </a:rPr>
                        <a:t>Example</a:t>
                      </a:r>
                      <a:r>
                        <a:rPr lang="en-US" sz="1100" b="0" i="0">
                          <a:solidFill>
                            <a:schemeClr val="tx1"/>
                          </a:solidFill>
                          <a:latin typeface="Arial"/>
                          <a:cs typeface="Arial"/>
                        </a:rPr>
                        <a:t>: Families might go through the entire intake process only to find they are ineligible at the last stage </a:t>
                      </a:r>
                    </a:p>
                    <a:p>
                      <a:endParaRPr lang="en-US" sz="700" i="0">
                        <a:solidFill>
                          <a:schemeClr val="tx1"/>
                        </a:solidFill>
                        <a:latin typeface="Arial" panose="020B0604020202020204" pitchFamily="34" charset="0"/>
                        <a:cs typeface="Arial" panose="020B0604020202020204" pitchFamily="34" charset="0"/>
                      </a:endParaRPr>
                    </a:p>
                  </a:txBody>
                  <a:tcPr marL="48051" marR="48051" marT="24026" marB="24026"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900">
                        <a:latin typeface="Arial" panose="020B0604020202020204" pitchFamily="34" charset="0"/>
                        <a:cs typeface="Arial" panose="020B0604020202020204" pitchFamily="34" charset="0"/>
                      </a:endParaRPr>
                    </a:p>
                  </a:txBody>
                  <a:tcPr marL="48051" marR="48051" marT="24026" marB="24026" anchor="ctr">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buNone/>
                      </a:pPr>
                      <a:r>
                        <a:rPr lang="en-US" sz="1100">
                          <a:latin typeface="Arial"/>
                        </a:rPr>
                        <a:t>Created a</a:t>
                      </a:r>
                      <a:r>
                        <a:rPr lang="en-US" sz="1100">
                          <a:solidFill>
                            <a:schemeClr val="accent1">
                              <a:lumMod val="50000"/>
                            </a:schemeClr>
                          </a:solidFill>
                          <a:latin typeface="Arial"/>
                        </a:rPr>
                        <a:t> Documentation One-Pager </a:t>
                      </a:r>
                      <a:r>
                        <a:rPr lang="en-US" sz="1100">
                          <a:latin typeface="Arial"/>
                        </a:rPr>
                        <a:t>for families, which clearly lays out requirements. Translated in multiple languages. </a:t>
                      </a:r>
                    </a:p>
                    <a:p>
                      <a:pPr lvl="0">
                        <a:buNone/>
                      </a:pPr>
                      <a:endParaRPr lang="en-US" sz="1100">
                        <a:latin typeface="Arial"/>
                      </a:endParaRPr>
                    </a:p>
                    <a:p>
                      <a:pPr lvl="0">
                        <a:buNone/>
                      </a:pPr>
                      <a:r>
                        <a:rPr lang="en-US" sz="1100">
                          <a:latin typeface="Arial"/>
                        </a:rPr>
                        <a:t>The</a:t>
                      </a:r>
                      <a:r>
                        <a:rPr lang="en-US" sz="1100">
                          <a:solidFill>
                            <a:schemeClr val="accent1">
                              <a:lumMod val="50000"/>
                            </a:schemeClr>
                          </a:solidFill>
                          <a:latin typeface="Arial"/>
                        </a:rPr>
                        <a:t> Policy Team</a:t>
                      </a:r>
                      <a:r>
                        <a:rPr lang="en-US" sz="1100">
                          <a:solidFill>
                            <a:schemeClr val="accent1"/>
                          </a:solidFill>
                          <a:latin typeface="Arial"/>
                        </a:rPr>
                        <a:t> </a:t>
                      </a:r>
                      <a:r>
                        <a:rPr lang="en-US" sz="1100">
                          <a:latin typeface="Arial"/>
                        </a:rPr>
                        <a:t>is analyzing the eligibility documentation requirements to determine which requirements can be amended</a:t>
                      </a:r>
                    </a:p>
                    <a:p>
                      <a:pPr lvl="0">
                        <a:buNone/>
                      </a:pPr>
                      <a:endParaRPr lang="en-US" sz="1100">
                        <a:solidFill>
                          <a:schemeClr val="accent1"/>
                        </a:solidFill>
                        <a:latin typeface="Arial"/>
                        <a:cs typeface="Arial"/>
                      </a:endParaRPr>
                    </a:p>
                  </a:txBody>
                  <a:tcPr marL="48051" marR="48051" marT="24026" marB="24026"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60127770"/>
                  </a:ext>
                </a:extLst>
              </a:tr>
              <a:tr h="875133">
                <a:tc>
                  <a:txBody>
                    <a:bodyPr/>
                    <a:lstStyle/>
                    <a:p>
                      <a:pPr lvl="0">
                        <a:buNone/>
                      </a:pPr>
                      <a:r>
                        <a:rPr lang="en-US" sz="1200">
                          <a:solidFill>
                            <a:schemeClr val="tx1"/>
                          </a:solidFill>
                          <a:latin typeface="Arial"/>
                          <a:cs typeface="Arial"/>
                        </a:rPr>
                        <a:t>The current intake process </a:t>
                      </a:r>
                      <a:r>
                        <a:rPr lang="en-US" sz="1200" b="1">
                          <a:solidFill>
                            <a:schemeClr val="tx1"/>
                          </a:solidFill>
                          <a:latin typeface="Arial"/>
                          <a:cs typeface="Arial"/>
                        </a:rPr>
                        <a:t>does not prioritize the family experience </a:t>
                      </a:r>
                      <a:endParaRPr lang="en-US" sz="1200" b="1">
                        <a:solidFill>
                          <a:schemeClr val="tx1"/>
                        </a:solidFill>
                        <a:latin typeface="Arial" panose="020B0604020202020204" pitchFamily="34" charset="0"/>
                        <a:cs typeface="Arial" panose="020B06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1">
                          <a:solidFill>
                            <a:schemeClr val="tx1"/>
                          </a:solidFill>
                          <a:latin typeface="Arial"/>
                          <a:cs typeface="Arial"/>
                        </a:rPr>
                        <a:t>Example: </a:t>
                      </a:r>
                      <a:r>
                        <a:rPr lang="en-US" sz="1100">
                          <a:solidFill>
                            <a:schemeClr val="tx1"/>
                          </a:solidFill>
                          <a:latin typeface="Arial"/>
                          <a:cs typeface="Arial"/>
                        </a:rPr>
                        <a:t>Families need to complete multiple forms during the intake process.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a:solidFill>
                            <a:schemeClr val="tx1"/>
                          </a:solidFill>
                          <a:latin typeface="Arial"/>
                          <a:cs typeface="Arial"/>
                        </a:rPr>
                        <a:t>Example</a:t>
                      </a:r>
                      <a:r>
                        <a:rPr lang="en-US" sz="1100">
                          <a:solidFill>
                            <a:schemeClr val="tx1"/>
                          </a:solidFill>
                          <a:latin typeface="Arial"/>
                          <a:cs typeface="Arial"/>
                        </a:rPr>
                        <a:t>: when they have questions, families have a hard time successfully reaching CCRR’s on the phone</a:t>
                      </a:r>
                    </a:p>
                  </a:txBody>
                  <a:tcPr marL="48051" marR="48051" marT="24026" marB="24026" anchor="ct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sz="900">
                        <a:latin typeface="Arial" panose="020B0604020202020204" pitchFamily="34" charset="0"/>
                        <a:cs typeface="Arial" panose="020B0604020202020204" pitchFamily="34" charset="0"/>
                      </a:endParaRPr>
                    </a:p>
                  </a:txBody>
                  <a:tcPr marL="48051" marR="48051" marT="24026" marB="24026" anchor="ctr">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Tx/>
                        <a:buSzTx/>
                        <a:buFontTx/>
                        <a:buNone/>
                      </a:pPr>
                      <a:endParaRPr lang="en-US" sz="1100">
                        <a:latin typeface="Arial"/>
                      </a:endParaRPr>
                    </a:p>
                    <a:p>
                      <a:pPr marL="0" marR="0" lvl="0" indent="0" algn="l" rtl="0">
                        <a:lnSpc>
                          <a:spcPct val="100000"/>
                        </a:lnSpc>
                        <a:spcBef>
                          <a:spcPts val="0"/>
                        </a:spcBef>
                        <a:spcAft>
                          <a:spcPts val="0"/>
                        </a:spcAft>
                        <a:buClrTx/>
                        <a:buSzTx/>
                        <a:buFontTx/>
                        <a:buNone/>
                      </a:pPr>
                      <a:r>
                        <a:rPr lang="en-US" sz="1100">
                          <a:latin typeface="Arial"/>
                        </a:rPr>
                        <a:t>Compiled into a </a:t>
                      </a:r>
                      <a:r>
                        <a:rPr lang="en-US" sz="1100">
                          <a:solidFill>
                            <a:schemeClr val="accent1">
                              <a:lumMod val="50000"/>
                            </a:schemeClr>
                          </a:solidFill>
                          <a:latin typeface="Arial"/>
                        </a:rPr>
                        <a:t>single Intake Application </a:t>
                      </a:r>
                      <a:r>
                        <a:rPr lang="en-US" sz="1100">
                          <a:latin typeface="Arial"/>
                        </a:rPr>
                        <a:t>with e-signature capability, that is mobile- and desktop-friendly. </a:t>
                      </a:r>
                      <a:r>
                        <a:rPr lang="en-US" sz="1100" err="1">
                          <a:solidFill>
                            <a:schemeClr val="accent1">
                              <a:lumMod val="50000"/>
                            </a:schemeClr>
                          </a:solidFill>
                          <a:latin typeface="Arial"/>
                        </a:rPr>
                        <a:t>AdobeSign</a:t>
                      </a:r>
                      <a:r>
                        <a:rPr lang="en-US" sz="1100">
                          <a:solidFill>
                            <a:schemeClr val="accent1">
                              <a:lumMod val="50000"/>
                            </a:schemeClr>
                          </a:solidFill>
                          <a:latin typeface="Arial"/>
                        </a:rPr>
                        <a:t> </a:t>
                      </a:r>
                      <a:r>
                        <a:rPr lang="en-US" sz="1100">
                          <a:latin typeface="Arial"/>
                        </a:rPr>
                        <a:t>document that is editable, has required fields, and logic. </a:t>
                      </a:r>
                    </a:p>
                    <a:p>
                      <a:pPr lvl="0">
                        <a:buNone/>
                      </a:pPr>
                      <a:endParaRPr lang="en-US" sz="1100" i="1">
                        <a:latin typeface="Arial"/>
                        <a:cs typeface="Arial"/>
                      </a:endParaRPr>
                    </a:p>
                    <a:p>
                      <a:pPr marL="0" marR="0" lvl="0" indent="0" algn="l" rtl="0">
                        <a:lnSpc>
                          <a:spcPct val="100000"/>
                        </a:lnSpc>
                        <a:spcBef>
                          <a:spcPts val="0"/>
                        </a:spcBef>
                        <a:spcAft>
                          <a:spcPts val="0"/>
                        </a:spcAft>
                        <a:buClrTx/>
                        <a:buSzTx/>
                        <a:buFontTx/>
                        <a:buNone/>
                      </a:pPr>
                      <a:r>
                        <a:rPr lang="en-US" sz="1100">
                          <a:solidFill>
                            <a:schemeClr val="accent1">
                              <a:lumMod val="50000"/>
                            </a:schemeClr>
                          </a:solidFill>
                          <a:latin typeface="Arial"/>
                        </a:rPr>
                        <a:t>Mass211 is available 24/7 </a:t>
                      </a:r>
                      <a:r>
                        <a:rPr lang="en-US" sz="1100">
                          <a:latin typeface="Arial"/>
                        </a:rPr>
                        <a:t>and has a sophisticated call center setup</a:t>
                      </a:r>
                    </a:p>
                    <a:p>
                      <a:pPr lvl="0">
                        <a:buNone/>
                      </a:pPr>
                      <a:endParaRPr lang="en-US" sz="1100" i="1">
                        <a:latin typeface="Arial"/>
                        <a:cs typeface="Arial"/>
                      </a:endParaRPr>
                    </a:p>
                  </a:txBody>
                  <a:tcPr marL="48051" marR="48051" marT="24026" marB="24026" anchor="ct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035934"/>
                  </a:ext>
                </a:extLst>
              </a:tr>
            </a:tbl>
          </a:graphicData>
        </a:graphic>
      </p:graphicFrame>
      <p:cxnSp>
        <p:nvCxnSpPr>
          <p:cNvPr id="7" name="Straight Arrow Connector 6">
            <a:extLst>
              <a:ext uri="{FF2B5EF4-FFF2-40B4-BE49-F238E27FC236}">
                <a16:creationId xmlns:a16="http://schemas.microsoft.com/office/drawing/2014/main" id="{2CAE861C-5B72-471B-8B87-2E5F0F5B34B3}"/>
              </a:ext>
            </a:extLst>
          </p:cNvPr>
          <p:cNvCxnSpPr/>
          <p:nvPr/>
        </p:nvCxnSpPr>
        <p:spPr>
          <a:xfrm>
            <a:off x="4354390" y="2239199"/>
            <a:ext cx="435219" cy="0"/>
          </a:xfrm>
          <a:prstGeom prst="straightConnector1">
            <a:avLst/>
          </a:prstGeom>
          <a:noFill/>
          <a:ln w="57150" cap="flat" cmpd="sng" algn="ctr">
            <a:solidFill>
              <a:srgbClr val="4472C4"/>
            </a:solidFill>
            <a:prstDash val="solid"/>
            <a:miter lim="800000"/>
            <a:tailEnd type="triangle"/>
          </a:ln>
          <a:effectLst/>
        </p:spPr>
      </p:cxnSp>
      <p:cxnSp>
        <p:nvCxnSpPr>
          <p:cNvPr id="8" name="Straight Arrow Connector 7">
            <a:extLst>
              <a:ext uri="{FF2B5EF4-FFF2-40B4-BE49-F238E27FC236}">
                <a16:creationId xmlns:a16="http://schemas.microsoft.com/office/drawing/2014/main" id="{4F28A7BC-3CEF-4481-B388-AC37706E0EAC}"/>
              </a:ext>
            </a:extLst>
          </p:cNvPr>
          <p:cNvCxnSpPr/>
          <p:nvPr/>
        </p:nvCxnSpPr>
        <p:spPr>
          <a:xfrm>
            <a:off x="4354390" y="3786766"/>
            <a:ext cx="435219" cy="0"/>
          </a:xfrm>
          <a:prstGeom prst="straightConnector1">
            <a:avLst/>
          </a:prstGeom>
          <a:noFill/>
          <a:ln w="57150" cap="flat" cmpd="sng" algn="ctr">
            <a:solidFill>
              <a:srgbClr val="4472C4"/>
            </a:solidFill>
            <a:prstDash val="solid"/>
            <a:miter lim="800000"/>
            <a:tailEnd type="triangle"/>
          </a:ln>
          <a:effectLst/>
        </p:spPr>
      </p:cxnSp>
      <p:cxnSp>
        <p:nvCxnSpPr>
          <p:cNvPr id="9" name="Straight Arrow Connector 8">
            <a:extLst>
              <a:ext uri="{FF2B5EF4-FFF2-40B4-BE49-F238E27FC236}">
                <a16:creationId xmlns:a16="http://schemas.microsoft.com/office/drawing/2014/main" id="{B7E984CB-2310-4160-A5C9-838D68596A97}"/>
              </a:ext>
            </a:extLst>
          </p:cNvPr>
          <p:cNvCxnSpPr/>
          <p:nvPr/>
        </p:nvCxnSpPr>
        <p:spPr>
          <a:xfrm>
            <a:off x="4374815" y="5324907"/>
            <a:ext cx="435219" cy="0"/>
          </a:xfrm>
          <a:prstGeom prst="straightConnector1">
            <a:avLst/>
          </a:prstGeom>
          <a:noFill/>
          <a:ln w="571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196664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0CF7-08D5-4D19-B94F-912666D503FC}"/>
              </a:ext>
            </a:extLst>
          </p:cNvPr>
          <p:cNvSpPr txBox="1">
            <a:spLocks/>
          </p:cNvSpPr>
          <p:nvPr/>
        </p:nvSpPr>
        <p:spPr>
          <a:xfrm>
            <a:off x="414338" y="509046"/>
            <a:ext cx="7734300" cy="445041"/>
          </a:xfrm>
          <a:prstGeom prst="rect">
            <a:avLst/>
          </a:prstGeom>
        </p:spPr>
        <p:txBody>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defTabSz="914400"/>
            <a:r>
              <a:rPr lang="en-US" sz="2000" kern="0">
                <a:cs typeface="Arial"/>
              </a:rPr>
              <a:t>New Materials Created to Support Pilot</a:t>
            </a:r>
            <a:endParaRPr lang="en-US" sz="2000" kern="0"/>
          </a:p>
        </p:txBody>
      </p:sp>
      <p:pic>
        <p:nvPicPr>
          <p:cNvPr id="3" name="Picture 5">
            <a:extLst>
              <a:ext uri="{FF2B5EF4-FFF2-40B4-BE49-F238E27FC236}">
                <a16:creationId xmlns:a16="http://schemas.microsoft.com/office/drawing/2014/main" id="{BEBD310C-B0FF-4933-8345-33A3A4A4CA37}"/>
              </a:ext>
            </a:extLst>
          </p:cNvPr>
          <p:cNvPicPr>
            <a:picLocks noChangeAspect="1"/>
          </p:cNvPicPr>
          <p:nvPr/>
        </p:nvPicPr>
        <p:blipFill>
          <a:blip r:embed="rId2"/>
          <a:stretch>
            <a:fillRect/>
          </a:stretch>
        </p:blipFill>
        <p:spPr>
          <a:xfrm>
            <a:off x="111138" y="1152456"/>
            <a:ext cx="3153625" cy="808078"/>
          </a:xfrm>
          <a:prstGeom prst="rect">
            <a:avLst/>
          </a:prstGeom>
          <a:ln w="28575">
            <a:solidFill>
              <a:schemeClr val="tx1"/>
            </a:solidFill>
          </a:ln>
        </p:spPr>
      </p:pic>
      <p:sp>
        <p:nvSpPr>
          <p:cNvPr id="4" name="object 22">
            <a:extLst>
              <a:ext uri="{FF2B5EF4-FFF2-40B4-BE49-F238E27FC236}">
                <a16:creationId xmlns:a16="http://schemas.microsoft.com/office/drawing/2014/main" id="{C3722C6D-4A5B-42C3-B5D8-16D1239F5DCC}"/>
              </a:ext>
            </a:extLst>
          </p:cNvPr>
          <p:cNvSpPr txBox="1"/>
          <p:nvPr/>
        </p:nvSpPr>
        <p:spPr>
          <a:xfrm>
            <a:off x="656868" y="2039496"/>
            <a:ext cx="3499356" cy="348172"/>
          </a:xfrm>
          <a:prstGeom prst="rect">
            <a:avLst/>
          </a:prstGeom>
        </p:spPr>
        <p:txBody>
          <a:bodyPr vert="horz" wrap="square" lIns="0" tIns="9525" rIns="0" bIns="0" rtlCol="0" anchor="t">
            <a:spAutoFit/>
          </a:bodyPr>
          <a:lstStyle/>
          <a:p>
            <a:pPr>
              <a:spcBef>
                <a:spcPts val="75"/>
              </a:spcBef>
            </a:pPr>
            <a:r>
              <a:rPr lang="en-US" sz="1100" b="1" spc="-8">
                <a:latin typeface="Arial" panose="020B0604020202020204" pitchFamily="34" charset="0"/>
                <a:cs typeface="Arial" panose="020B0604020202020204" pitchFamily="34" charset="0"/>
              </a:rPr>
              <a:t>Case Tracker </a:t>
            </a:r>
            <a:r>
              <a:rPr lang="en-US" sz="1100" b="1" spc="-8">
                <a:latin typeface="Arial" panose="020B0604020202020204" pitchFamily="34" charset="0"/>
                <a:ea typeface="+mn-lt"/>
                <a:cs typeface="Arial" panose="020B0604020202020204" pitchFamily="34" charset="0"/>
              </a:rPr>
              <a:t>for Mass211 and CCR&amp;R's </a:t>
            </a:r>
            <a:r>
              <a:rPr lang="en-US" sz="1100" b="1">
                <a:latin typeface="Arial" panose="020B0604020202020204" pitchFamily="34" charset="0"/>
                <a:ea typeface="+mn-lt"/>
                <a:cs typeface="Arial" panose="020B0604020202020204" pitchFamily="34" charset="0"/>
              </a:rPr>
              <a:t>to track applicants through the subsidy issuance process </a:t>
            </a:r>
            <a:endParaRPr sz="1100" b="1">
              <a:latin typeface="Arial" panose="020B0604020202020204" pitchFamily="34" charset="0"/>
              <a:cs typeface="Arial" panose="020B0604020202020204" pitchFamily="34" charset="0"/>
            </a:endParaRPr>
          </a:p>
        </p:txBody>
      </p:sp>
      <p:sp>
        <p:nvSpPr>
          <p:cNvPr id="5" name="object 23">
            <a:extLst>
              <a:ext uri="{FF2B5EF4-FFF2-40B4-BE49-F238E27FC236}">
                <a16:creationId xmlns:a16="http://schemas.microsoft.com/office/drawing/2014/main" id="{C9AB0C2F-EC04-4012-8269-00628C73AE81}"/>
              </a:ext>
            </a:extLst>
          </p:cNvPr>
          <p:cNvSpPr txBox="1"/>
          <p:nvPr/>
        </p:nvSpPr>
        <p:spPr>
          <a:xfrm>
            <a:off x="624899" y="5039485"/>
            <a:ext cx="3350478" cy="348172"/>
          </a:xfrm>
          <a:prstGeom prst="rect">
            <a:avLst/>
          </a:prstGeom>
        </p:spPr>
        <p:txBody>
          <a:bodyPr vert="horz" wrap="square" lIns="0" tIns="9525" rIns="0" bIns="0" rtlCol="0" anchor="t">
            <a:spAutoFit/>
          </a:bodyPr>
          <a:lstStyle/>
          <a:p>
            <a:pPr>
              <a:spcBef>
                <a:spcPts val="75"/>
              </a:spcBef>
            </a:pPr>
            <a:r>
              <a:rPr lang="en-US" sz="1100" b="1">
                <a:latin typeface="Arial" panose="020B0604020202020204" pitchFamily="34" charset="0"/>
                <a:cs typeface="Arial" panose="020B0604020202020204" pitchFamily="34" charset="0"/>
              </a:rPr>
              <a:t>Training Guide for Pilot Support Staff, includes script for Mass211 agents</a:t>
            </a:r>
            <a:endParaRPr sz="1100" b="1">
              <a:latin typeface="Arial" panose="020B0604020202020204" pitchFamily="34" charset="0"/>
              <a:cs typeface="Arial" panose="020B0604020202020204" pitchFamily="34" charset="0"/>
            </a:endParaRPr>
          </a:p>
        </p:txBody>
      </p:sp>
      <p:sp>
        <p:nvSpPr>
          <p:cNvPr id="6" name="object 24">
            <a:extLst>
              <a:ext uri="{FF2B5EF4-FFF2-40B4-BE49-F238E27FC236}">
                <a16:creationId xmlns:a16="http://schemas.microsoft.com/office/drawing/2014/main" id="{E09CCD15-ED62-43F4-8139-89B50C4C04FA}"/>
              </a:ext>
            </a:extLst>
          </p:cNvPr>
          <p:cNvSpPr txBox="1"/>
          <p:nvPr/>
        </p:nvSpPr>
        <p:spPr>
          <a:xfrm>
            <a:off x="4958534" y="3263505"/>
            <a:ext cx="3499356" cy="425116"/>
          </a:xfrm>
          <a:prstGeom prst="rect">
            <a:avLst/>
          </a:prstGeom>
        </p:spPr>
        <p:txBody>
          <a:bodyPr vert="horz" wrap="square" lIns="0" tIns="9525" rIns="0" bIns="0" rtlCol="0" anchor="t">
            <a:spAutoFit/>
          </a:bodyPr>
          <a:lstStyle/>
          <a:p>
            <a:pPr>
              <a:spcBef>
                <a:spcPts val="75"/>
              </a:spcBef>
            </a:pPr>
            <a:r>
              <a:rPr lang="en-US" sz="1350" b="1">
                <a:latin typeface="Calibri"/>
                <a:cs typeface="Calibri"/>
              </a:rPr>
              <a:t>Educational resources for families: a Road Map and FAQ Guide </a:t>
            </a:r>
            <a:endParaRPr sz="1350">
              <a:latin typeface="Calibri"/>
              <a:cs typeface="Calibri"/>
            </a:endParaRPr>
          </a:p>
        </p:txBody>
      </p:sp>
      <p:sp>
        <p:nvSpPr>
          <p:cNvPr id="7" name="object 25">
            <a:extLst>
              <a:ext uri="{FF2B5EF4-FFF2-40B4-BE49-F238E27FC236}">
                <a16:creationId xmlns:a16="http://schemas.microsoft.com/office/drawing/2014/main" id="{4EF0F0A3-6EFF-4D63-9D96-1314D40CBCBD}"/>
              </a:ext>
            </a:extLst>
          </p:cNvPr>
          <p:cNvSpPr txBox="1"/>
          <p:nvPr/>
        </p:nvSpPr>
        <p:spPr>
          <a:xfrm>
            <a:off x="1065633" y="5962563"/>
            <a:ext cx="2950688" cy="378950"/>
          </a:xfrm>
          <a:prstGeom prst="rect">
            <a:avLst/>
          </a:prstGeom>
        </p:spPr>
        <p:txBody>
          <a:bodyPr vert="horz" wrap="square" lIns="0" tIns="9525" rIns="0" bIns="0" rtlCol="0" anchor="t">
            <a:spAutoFit/>
          </a:bodyPr>
          <a:lstStyle/>
          <a:p>
            <a:pPr algn="r">
              <a:spcBef>
                <a:spcPts val="75"/>
              </a:spcBef>
            </a:pPr>
            <a:r>
              <a:rPr lang="en-US" sz="1200" b="1" err="1">
                <a:latin typeface="Arial" panose="020B0604020202020204" pitchFamily="34" charset="0"/>
                <a:cs typeface="Arial" panose="020B0604020202020204" pitchFamily="34" charset="0"/>
              </a:rPr>
              <a:t>AdobeSign</a:t>
            </a:r>
            <a:r>
              <a:rPr lang="en-US" sz="1200" b="1">
                <a:latin typeface="Arial" panose="020B0604020202020204" pitchFamily="34" charset="0"/>
                <a:cs typeface="Arial" panose="020B0604020202020204" pitchFamily="34" charset="0"/>
              </a:rPr>
              <a:t> to support Single Intake Application and document journey</a:t>
            </a:r>
            <a:endParaRPr sz="1200" b="1">
              <a:latin typeface="Arial" panose="020B0604020202020204" pitchFamily="34" charset="0"/>
              <a:cs typeface="Arial" panose="020B0604020202020204" pitchFamily="34" charset="0"/>
            </a:endParaRPr>
          </a:p>
        </p:txBody>
      </p:sp>
      <p:pic>
        <p:nvPicPr>
          <p:cNvPr id="8" name="Picture 5">
            <a:extLst>
              <a:ext uri="{FF2B5EF4-FFF2-40B4-BE49-F238E27FC236}">
                <a16:creationId xmlns:a16="http://schemas.microsoft.com/office/drawing/2014/main" id="{2F35050C-B308-48A4-A2A1-016F5471D5C8}"/>
              </a:ext>
            </a:extLst>
          </p:cNvPr>
          <p:cNvPicPr>
            <a:picLocks noChangeAspect="1"/>
          </p:cNvPicPr>
          <p:nvPr/>
        </p:nvPicPr>
        <p:blipFill>
          <a:blip r:embed="rId3"/>
          <a:stretch>
            <a:fillRect/>
          </a:stretch>
        </p:blipFill>
        <p:spPr>
          <a:xfrm>
            <a:off x="151946" y="4072682"/>
            <a:ext cx="2130657" cy="873738"/>
          </a:xfrm>
          <a:prstGeom prst="rect">
            <a:avLst/>
          </a:prstGeom>
          <a:ln w="28575">
            <a:solidFill>
              <a:schemeClr val="tx1"/>
            </a:solidFill>
          </a:ln>
        </p:spPr>
      </p:pic>
      <p:pic>
        <p:nvPicPr>
          <p:cNvPr id="9" name="Picture 8">
            <a:extLst>
              <a:ext uri="{FF2B5EF4-FFF2-40B4-BE49-F238E27FC236}">
                <a16:creationId xmlns:a16="http://schemas.microsoft.com/office/drawing/2014/main" id="{3FC5050E-C19A-4C6A-B028-BE71DB3474E3}"/>
              </a:ext>
            </a:extLst>
          </p:cNvPr>
          <p:cNvPicPr>
            <a:picLocks noChangeAspect="1"/>
          </p:cNvPicPr>
          <p:nvPr/>
        </p:nvPicPr>
        <p:blipFill>
          <a:blip r:embed="rId4"/>
          <a:stretch>
            <a:fillRect/>
          </a:stretch>
        </p:blipFill>
        <p:spPr>
          <a:xfrm>
            <a:off x="4655887" y="2542371"/>
            <a:ext cx="2092280" cy="646327"/>
          </a:xfrm>
          <a:prstGeom prst="rect">
            <a:avLst/>
          </a:prstGeom>
          <a:ln w="28575">
            <a:solidFill>
              <a:schemeClr val="tx1"/>
            </a:solidFill>
          </a:ln>
        </p:spPr>
      </p:pic>
      <p:pic>
        <p:nvPicPr>
          <p:cNvPr id="10" name="Picture 9">
            <a:extLst>
              <a:ext uri="{FF2B5EF4-FFF2-40B4-BE49-F238E27FC236}">
                <a16:creationId xmlns:a16="http://schemas.microsoft.com/office/drawing/2014/main" id="{2233C942-B5B0-48D1-BC41-ADCF7BE7CE32}"/>
              </a:ext>
            </a:extLst>
          </p:cNvPr>
          <p:cNvPicPr>
            <a:picLocks noChangeAspect="1"/>
          </p:cNvPicPr>
          <p:nvPr/>
        </p:nvPicPr>
        <p:blipFill>
          <a:blip r:embed="rId5"/>
          <a:stretch>
            <a:fillRect/>
          </a:stretch>
        </p:blipFill>
        <p:spPr>
          <a:xfrm>
            <a:off x="163483" y="5564927"/>
            <a:ext cx="994931" cy="909345"/>
          </a:xfrm>
          <a:prstGeom prst="rect">
            <a:avLst/>
          </a:prstGeom>
          <a:ln w="28575">
            <a:solidFill>
              <a:schemeClr val="tx1"/>
            </a:solidFill>
          </a:ln>
        </p:spPr>
      </p:pic>
      <p:pic>
        <p:nvPicPr>
          <p:cNvPr id="11" name="Picture 10">
            <a:extLst>
              <a:ext uri="{FF2B5EF4-FFF2-40B4-BE49-F238E27FC236}">
                <a16:creationId xmlns:a16="http://schemas.microsoft.com/office/drawing/2014/main" id="{CA884FB2-914C-4307-A3FF-32D68A3EC9DC}"/>
              </a:ext>
            </a:extLst>
          </p:cNvPr>
          <p:cNvPicPr>
            <a:picLocks noChangeAspect="1"/>
          </p:cNvPicPr>
          <p:nvPr/>
        </p:nvPicPr>
        <p:blipFill>
          <a:blip r:embed="rId6"/>
          <a:stretch>
            <a:fillRect/>
          </a:stretch>
        </p:blipFill>
        <p:spPr>
          <a:xfrm>
            <a:off x="4765669" y="5184077"/>
            <a:ext cx="2530788" cy="1004540"/>
          </a:xfrm>
          <a:prstGeom prst="rect">
            <a:avLst/>
          </a:prstGeom>
          <a:ln w="28575">
            <a:solidFill>
              <a:schemeClr val="tx1"/>
            </a:solidFill>
          </a:ln>
        </p:spPr>
      </p:pic>
      <p:sp>
        <p:nvSpPr>
          <p:cNvPr id="12" name="object 25">
            <a:extLst>
              <a:ext uri="{FF2B5EF4-FFF2-40B4-BE49-F238E27FC236}">
                <a16:creationId xmlns:a16="http://schemas.microsoft.com/office/drawing/2014/main" id="{3B320AF6-FA94-4241-8911-2668671DC5CB}"/>
              </a:ext>
            </a:extLst>
          </p:cNvPr>
          <p:cNvSpPr txBox="1"/>
          <p:nvPr/>
        </p:nvSpPr>
        <p:spPr>
          <a:xfrm>
            <a:off x="5006170" y="6315327"/>
            <a:ext cx="4636237" cy="348172"/>
          </a:xfrm>
          <a:prstGeom prst="rect">
            <a:avLst/>
          </a:prstGeom>
        </p:spPr>
        <p:txBody>
          <a:bodyPr vert="horz" wrap="square" lIns="0" tIns="9525" rIns="0" bIns="0" rtlCol="0" anchor="t">
            <a:spAutoFit/>
          </a:bodyPr>
          <a:lstStyle/>
          <a:p>
            <a:pPr>
              <a:spcBef>
                <a:spcPts val="75"/>
              </a:spcBef>
            </a:pPr>
            <a:r>
              <a:rPr lang="en-US" sz="1100" b="1">
                <a:latin typeface="Arial" panose="020B0604020202020204" pitchFamily="34" charset="0"/>
                <a:cs typeface="Arial" panose="020B0604020202020204" pitchFamily="34" charset="0"/>
              </a:rPr>
              <a:t>Document Checklist for families: clearly lays out document submission requirements </a:t>
            </a:r>
            <a:endParaRPr sz="1100" b="1">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04561CE-864E-43EB-A788-2E2F4C68AFE0}"/>
              </a:ext>
            </a:extLst>
          </p:cNvPr>
          <p:cNvPicPr>
            <a:picLocks noChangeAspect="1"/>
          </p:cNvPicPr>
          <p:nvPr/>
        </p:nvPicPr>
        <p:blipFill>
          <a:blip r:embed="rId7"/>
          <a:stretch>
            <a:fillRect/>
          </a:stretch>
        </p:blipFill>
        <p:spPr>
          <a:xfrm>
            <a:off x="4775850" y="3863224"/>
            <a:ext cx="2510427" cy="646327"/>
          </a:xfrm>
          <a:prstGeom prst="rect">
            <a:avLst/>
          </a:prstGeom>
          <a:ln w="28575">
            <a:solidFill>
              <a:schemeClr val="tx1"/>
            </a:solidFill>
          </a:ln>
        </p:spPr>
      </p:pic>
      <p:sp>
        <p:nvSpPr>
          <p:cNvPr id="14" name="object 24">
            <a:extLst>
              <a:ext uri="{FF2B5EF4-FFF2-40B4-BE49-F238E27FC236}">
                <a16:creationId xmlns:a16="http://schemas.microsoft.com/office/drawing/2014/main" id="{45941221-9036-4DE8-BF22-3FB9830EEF39}"/>
              </a:ext>
            </a:extLst>
          </p:cNvPr>
          <p:cNvSpPr txBox="1"/>
          <p:nvPr/>
        </p:nvSpPr>
        <p:spPr>
          <a:xfrm>
            <a:off x="4980002" y="4611865"/>
            <a:ext cx="4024386" cy="517449"/>
          </a:xfrm>
          <a:prstGeom prst="rect">
            <a:avLst/>
          </a:prstGeom>
        </p:spPr>
        <p:txBody>
          <a:bodyPr vert="horz" wrap="square" lIns="0" tIns="9525" rIns="0" bIns="0" rtlCol="0" anchor="t">
            <a:spAutoFit/>
          </a:bodyPr>
          <a:lstStyle/>
          <a:p>
            <a:pPr>
              <a:spcBef>
                <a:spcPts val="75"/>
              </a:spcBef>
            </a:pPr>
            <a:r>
              <a:rPr lang="en-US" sz="1100" b="1">
                <a:latin typeface="Arial" panose="020B0604020202020204" pitchFamily="34" charset="0"/>
                <a:cs typeface="Arial" panose="020B0604020202020204" pitchFamily="34" charset="0"/>
              </a:rPr>
              <a:t>Single Intake Application: electronic form with required fields, logic and e-signature capability; mobile- and desktop-friendly</a:t>
            </a:r>
          </a:p>
        </p:txBody>
      </p:sp>
      <p:pic>
        <p:nvPicPr>
          <p:cNvPr id="15" name="Picture 14">
            <a:extLst>
              <a:ext uri="{FF2B5EF4-FFF2-40B4-BE49-F238E27FC236}">
                <a16:creationId xmlns:a16="http://schemas.microsoft.com/office/drawing/2014/main" id="{B145DCDD-A4A8-4768-8E6D-CDCBDC354A57}"/>
              </a:ext>
            </a:extLst>
          </p:cNvPr>
          <p:cNvPicPr>
            <a:picLocks noChangeAspect="1"/>
          </p:cNvPicPr>
          <p:nvPr/>
        </p:nvPicPr>
        <p:blipFill>
          <a:blip r:embed="rId8"/>
          <a:stretch>
            <a:fillRect/>
          </a:stretch>
        </p:blipFill>
        <p:spPr>
          <a:xfrm>
            <a:off x="4846208" y="1153706"/>
            <a:ext cx="2763963" cy="878120"/>
          </a:xfrm>
          <a:prstGeom prst="rect">
            <a:avLst/>
          </a:prstGeom>
          <a:ln w="28575">
            <a:solidFill>
              <a:schemeClr val="tx1"/>
            </a:solidFill>
          </a:ln>
        </p:spPr>
      </p:pic>
      <p:sp>
        <p:nvSpPr>
          <p:cNvPr id="16" name="object 25">
            <a:extLst>
              <a:ext uri="{FF2B5EF4-FFF2-40B4-BE49-F238E27FC236}">
                <a16:creationId xmlns:a16="http://schemas.microsoft.com/office/drawing/2014/main" id="{91F584B6-4A38-4226-83A5-51CF4A745BD2}"/>
              </a:ext>
            </a:extLst>
          </p:cNvPr>
          <p:cNvSpPr txBox="1"/>
          <p:nvPr/>
        </p:nvSpPr>
        <p:spPr>
          <a:xfrm>
            <a:off x="4980002" y="2140671"/>
            <a:ext cx="3898417" cy="178895"/>
          </a:xfrm>
          <a:prstGeom prst="rect">
            <a:avLst/>
          </a:prstGeom>
        </p:spPr>
        <p:txBody>
          <a:bodyPr vert="horz" wrap="square" lIns="0" tIns="9525" rIns="0" bIns="0" rtlCol="0" anchor="t">
            <a:spAutoFit/>
          </a:bodyPr>
          <a:lstStyle/>
          <a:p>
            <a:pPr>
              <a:spcBef>
                <a:spcPts val="75"/>
              </a:spcBef>
            </a:pPr>
            <a:r>
              <a:rPr lang="en-US" sz="1100" b="1">
                <a:latin typeface="Arial" panose="020B0604020202020204" pitchFamily="34" charset="0"/>
                <a:cs typeface="Arial" panose="020B0604020202020204" pitchFamily="34" charset="0"/>
              </a:rPr>
              <a:t>Funding Availability Letter Insert for Pilot Participants </a:t>
            </a:r>
            <a:endParaRPr sz="1100" b="1">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4A1D405-F8DD-4EC1-A14A-3F6206088371}"/>
              </a:ext>
            </a:extLst>
          </p:cNvPr>
          <p:cNvPicPr>
            <a:picLocks noChangeAspect="1"/>
          </p:cNvPicPr>
          <p:nvPr/>
        </p:nvPicPr>
        <p:blipFill>
          <a:blip r:embed="rId9"/>
          <a:stretch>
            <a:fillRect/>
          </a:stretch>
        </p:blipFill>
        <p:spPr>
          <a:xfrm>
            <a:off x="151946" y="2542371"/>
            <a:ext cx="2348087" cy="808079"/>
          </a:xfrm>
          <a:prstGeom prst="rect">
            <a:avLst/>
          </a:prstGeom>
          <a:ln w="28575">
            <a:solidFill>
              <a:schemeClr val="tx1"/>
            </a:solidFill>
          </a:ln>
        </p:spPr>
      </p:pic>
      <p:sp>
        <p:nvSpPr>
          <p:cNvPr id="18" name="object 25">
            <a:extLst>
              <a:ext uri="{FF2B5EF4-FFF2-40B4-BE49-F238E27FC236}">
                <a16:creationId xmlns:a16="http://schemas.microsoft.com/office/drawing/2014/main" id="{C84C101B-8302-458A-8689-12B41AA04F4C}"/>
              </a:ext>
            </a:extLst>
          </p:cNvPr>
          <p:cNvSpPr txBox="1"/>
          <p:nvPr/>
        </p:nvSpPr>
        <p:spPr>
          <a:xfrm>
            <a:off x="624481" y="3448856"/>
            <a:ext cx="3832993" cy="517449"/>
          </a:xfrm>
          <a:prstGeom prst="rect">
            <a:avLst/>
          </a:prstGeom>
        </p:spPr>
        <p:txBody>
          <a:bodyPr vert="horz" wrap="square" lIns="0" tIns="9525" rIns="0" bIns="0" rtlCol="0" anchor="t">
            <a:spAutoFit/>
          </a:bodyPr>
          <a:lstStyle/>
          <a:p>
            <a:pPr>
              <a:spcBef>
                <a:spcPts val="75"/>
              </a:spcBef>
            </a:pPr>
            <a:r>
              <a:rPr lang="en-US" sz="1100" b="1">
                <a:latin typeface="Arial" panose="020B0604020202020204" pitchFamily="34" charset="0"/>
                <a:cs typeface="Arial" panose="020B0604020202020204" pitchFamily="34" charset="0"/>
              </a:rPr>
              <a:t>SharePoint site for application repository and Case Tracker; facilitate communication between Mass211 and CCR&amp;Rs</a:t>
            </a:r>
            <a:endParaRPr sz="1100" b="1">
              <a:latin typeface="Arial" panose="020B0604020202020204" pitchFamily="34" charset="0"/>
              <a:cs typeface="Arial" panose="020B0604020202020204" pitchFamily="34" charset="0"/>
            </a:endParaRPr>
          </a:p>
        </p:txBody>
      </p:sp>
      <p:pic>
        <p:nvPicPr>
          <p:cNvPr id="19" name="Picture 18" descr="A picture containing graphical user interface&#10;&#10;Description automatically generated">
            <a:extLst>
              <a:ext uri="{FF2B5EF4-FFF2-40B4-BE49-F238E27FC236}">
                <a16:creationId xmlns:a16="http://schemas.microsoft.com/office/drawing/2014/main" id="{FB8D7A9A-DAFB-4B86-A2CD-5826AC898F93}"/>
              </a:ext>
            </a:extLst>
          </p:cNvPr>
          <p:cNvPicPr>
            <a:picLocks noChangeAspect="1"/>
          </p:cNvPicPr>
          <p:nvPr/>
        </p:nvPicPr>
        <p:blipFill rotWithShape="1">
          <a:blip r:embed="rId10">
            <a:extLst>
              <a:ext uri="{28A0092B-C50C-407E-A947-70E740481C1C}">
                <a14:useLocalDpi xmlns:a14="http://schemas.microsoft.com/office/drawing/2010/main" val="0"/>
              </a:ext>
            </a:extLst>
          </a:blip>
          <a:srcRect l="12238" t="-8691" r="13421" b="-10247"/>
          <a:stretch/>
        </p:blipFill>
        <p:spPr>
          <a:xfrm>
            <a:off x="6783355" y="2529866"/>
            <a:ext cx="2360645" cy="561955"/>
          </a:xfrm>
          <a:prstGeom prst="rect">
            <a:avLst/>
          </a:prstGeom>
        </p:spPr>
      </p:pic>
      <p:cxnSp>
        <p:nvCxnSpPr>
          <p:cNvPr id="21" name="Straight Connector 20">
            <a:extLst>
              <a:ext uri="{FF2B5EF4-FFF2-40B4-BE49-F238E27FC236}">
                <a16:creationId xmlns:a16="http://schemas.microsoft.com/office/drawing/2014/main" id="{E14F3DA3-AAC2-4038-8CAD-7E6200AB6590}"/>
              </a:ext>
            </a:extLst>
          </p:cNvPr>
          <p:cNvCxnSpPr>
            <a:cxnSpLocks/>
          </p:cNvCxnSpPr>
          <p:nvPr/>
        </p:nvCxnSpPr>
        <p:spPr>
          <a:xfrm flipH="1">
            <a:off x="4571999" y="1187777"/>
            <a:ext cx="1" cy="5504870"/>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Placeholder 2">
            <a:extLst>
              <a:ext uri="{FF2B5EF4-FFF2-40B4-BE49-F238E27FC236}">
                <a16:creationId xmlns:a16="http://schemas.microsoft.com/office/drawing/2014/main" id="{09D5BAAD-E38D-4FA2-897B-65A3B3F52DD0}"/>
              </a:ext>
            </a:extLst>
          </p:cNvPr>
          <p:cNvSpPr txBox="1">
            <a:spLocks/>
          </p:cNvSpPr>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fontAlgn="base" latinLnBrk="0" hangingPunct="1">
              <a:spcBef>
                <a:spcPct val="0"/>
              </a:spcBef>
              <a:spcAft>
                <a:spcPct val="0"/>
              </a:spcAft>
              <a:defRPr sz="800" b="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b="1" kern="1200">
                <a:solidFill>
                  <a:schemeClr val="tx1"/>
                </a:solidFill>
                <a:latin typeface="Arial" charset="0"/>
                <a:ea typeface="+mn-ea"/>
                <a:cs typeface="Arial" charset="0"/>
              </a:defRPr>
            </a:lvl2pPr>
            <a:lvl3pPr marL="914400" algn="l" defTabSz="457200" rtl="0" eaLnBrk="1" fontAlgn="base" latinLnBrk="0" hangingPunct="1">
              <a:spcBef>
                <a:spcPct val="0"/>
              </a:spcBef>
              <a:spcAft>
                <a:spcPct val="0"/>
              </a:spcAft>
              <a:defRPr sz="1800" b="1" kern="1200">
                <a:solidFill>
                  <a:schemeClr val="tx1"/>
                </a:solidFill>
                <a:latin typeface="Arial" charset="0"/>
                <a:ea typeface="+mn-ea"/>
                <a:cs typeface="Arial" charset="0"/>
              </a:defRPr>
            </a:lvl3pPr>
            <a:lvl4pPr marL="1371600" algn="l" defTabSz="457200" rtl="0" eaLnBrk="1" fontAlgn="base" latinLnBrk="0" hangingPunct="1">
              <a:spcBef>
                <a:spcPct val="0"/>
              </a:spcBef>
              <a:spcAft>
                <a:spcPct val="0"/>
              </a:spcAft>
              <a:defRPr sz="1800" b="1" kern="1200">
                <a:solidFill>
                  <a:schemeClr val="tx1"/>
                </a:solidFill>
                <a:latin typeface="Arial" charset="0"/>
                <a:ea typeface="+mn-ea"/>
                <a:cs typeface="Arial" charset="0"/>
              </a:defRPr>
            </a:lvl4pPr>
            <a:lvl5pPr marL="1828800" algn="l" defTabSz="457200" rtl="0" eaLnBrk="1" fontAlgn="base" latinLnBrk="0" hangingPunct="1">
              <a:spcBef>
                <a:spcPct val="0"/>
              </a:spcBef>
              <a:spcAft>
                <a:spcPct val="0"/>
              </a:spcAft>
              <a:defRPr sz="1800" b="1" kern="1200">
                <a:solidFill>
                  <a:schemeClr val="tx1"/>
                </a:solidFill>
                <a:latin typeface="Arial" charset="0"/>
                <a:ea typeface="+mn-ea"/>
                <a:cs typeface="Arial" charset="0"/>
              </a:defRPr>
            </a:lvl5pPr>
            <a:lvl6pPr marL="2286000" algn="l" defTabSz="914400" rtl="0" eaLnBrk="1" latinLnBrk="0" hangingPunct="1">
              <a:defRPr sz="1800" b="1" kern="1200">
                <a:solidFill>
                  <a:schemeClr val="tx1"/>
                </a:solidFill>
                <a:latin typeface="Arial" charset="0"/>
                <a:ea typeface="+mn-ea"/>
                <a:cs typeface="Arial" charset="0"/>
              </a:defRPr>
            </a:lvl6pPr>
            <a:lvl7pPr marL="2743200" algn="l" defTabSz="914400" rtl="0" eaLnBrk="1" latinLnBrk="0" hangingPunct="1">
              <a:defRPr sz="1800" b="1" kern="1200">
                <a:solidFill>
                  <a:schemeClr val="tx1"/>
                </a:solidFill>
                <a:latin typeface="Arial" charset="0"/>
                <a:ea typeface="+mn-ea"/>
                <a:cs typeface="Arial" charset="0"/>
              </a:defRPr>
            </a:lvl7pPr>
            <a:lvl8pPr marL="3200400" algn="l" defTabSz="914400" rtl="0" eaLnBrk="1" latinLnBrk="0" hangingPunct="1">
              <a:defRPr sz="1800" b="1" kern="1200">
                <a:solidFill>
                  <a:schemeClr val="tx1"/>
                </a:solidFill>
                <a:latin typeface="Arial" charset="0"/>
                <a:ea typeface="+mn-ea"/>
                <a:cs typeface="Arial" charset="0"/>
              </a:defRPr>
            </a:lvl8pPr>
            <a:lvl9pPr marL="3657600" algn="l" defTabSz="914400" rtl="0" eaLnBrk="1" latinLnBrk="0" hangingPunct="1">
              <a:defRPr sz="1800" b="1" kern="1200">
                <a:solidFill>
                  <a:schemeClr val="tx1"/>
                </a:solidFill>
                <a:latin typeface="Arial" charset="0"/>
                <a:ea typeface="+mn-ea"/>
                <a:cs typeface="Arial" charset="0"/>
              </a:defRPr>
            </a:lvl9pPr>
          </a:lstStyle>
          <a:p>
            <a:pPr>
              <a:defRPr/>
            </a:pPr>
            <a:fld id="{3EC657DF-FE95-454F-AB66-42CBA9BDA6D9}" type="slidenum">
              <a:rPr lang="en-US" smtClean="0"/>
              <a:pPr>
                <a:defRPr/>
              </a:pPr>
              <a:t>22</a:t>
            </a:fld>
            <a:endParaRPr lang="en-US"/>
          </a:p>
        </p:txBody>
      </p:sp>
    </p:spTree>
    <p:extLst>
      <p:ext uri="{BB962C8B-B14F-4D97-AF65-F5344CB8AC3E}">
        <p14:creationId xmlns:p14="http://schemas.microsoft.com/office/powerpoint/2010/main" val="314503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hevron arrows with solid fill">
            <a:extLst>
              <a:ext uri="{FF2B5EF4-FFF2-40B4-BE49-F238E27FC236}">
                <a16:creationId xmlns:a16="http://schemas.microsoft.com/office/drawing/2014/main" id="{C78B0A01-CBDF-4EB6-A04E-55300F42B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1737591"/>
            <a:ext cx="914400" cy="914400"/>
          </a:xfrm>
          <a:prstGeom prst="rect">
            <a:avLst/>
          </a:prstGeom>
        </p:spPr>
      </p:pic>
      <p:sp>
        <p:nvSpPr>
          <p:cNvPr id="4" name="Slide Number Placeholder 3">
            <a:extLst>
              <a:ext uri="{FF2B5EF4-FFF2-40B4-BE49-F238E27FC236}">
                <a16:creationId xmlns:a16="http://schemas.microsoft.com/office/drawing/2014/main" id="{C88690DE-52EC-4CC9-AE10-55A629D6CAE2}"/>
              </a:ext>
            </a:extLst>
          </p:cNvPr>
          <p:cNvSpPr>
            <a:spLocks noGrp="1"/>
          </p:cNvSpPr>
          <p:nvPr>
            <p:ph type="sldNum" sz="quarter" idx="12"/>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FD0B0E-32B1-4158-9304-F9E9B068F047}" type="slidenum">
              <a:rPr lang="en-US" smtClean="0"/>
              <a:pPr/>
              <a:t>23</a:t>
            </a:fld>
            <a:endParaRPr lang="en-US"/>
          </a:p>
        </p:txBody>
      </p:sp>
      <p:sp>
        <p:nvSpPr>
          <p:cNvPr id="5" name="Title 1">
            <a:extLst>
              <a:ext uri="{FF2B5EF4-FFF2-40B4-BE49-F238E27FC236}">
                <a16:creationId xmlns:a16="http://schemas.microsoft.com/office/drawing/2014/main" id="{1B0004F9-B278-4DAB-BDF3-4045397E749A}"/>
              </a:ext>
            </a:extLst>
          </p:cNvPr>
          <p:cNvSpPr txBox="1">
            <a:spLocks/>
          </p:cNvSpPr>
          <p:nvPr/>
        </p:nvSpPr>
        <p:spPr>
          <a:xfrm>
            <a:off x="389881" y="546755"/>
            <a:ext cx="7871741" cy="408742"/>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defRPr/>
            </a:pPr>
            <a:r>
              <a:rPr lang="en-US" sz="2000">
                <a:solidFill>
                  <a:srgbClr val="0000E5"/>
                </a:solidFill>
                <a:cs typeface="Calibri" panose="020F0502020204030204" pitchFamily="34" charset="0"/>
              </a:rPr>
              <a:t>Key Metrics for Child Care Financial Assistance Reforms</a:t>
            </a:r>
            <a:endParaRPr lang="en-US" sz="2000" b="1" i="0" u="none" strike="noStrike" kern="0" cap="none" spc="0" normalizeH="0" baseline="0" noProof="0">
              <a:ln>
                <a:noFill/>
              </a:ln>
              <a:solidFill>
                <a:srgbClr val="0000E5"/>
              </a:solidFill>
              <a:effectLst/>
              <a:uLnTx/>
              <a:uFillTx/>
              <a:cs typeface="Calibri" panose="020F0502020204030204" pitchFamily="34" charset="0"/>
            </a:endParaRPr>
          </a:p>
        </p:txBody>
      </p:sp>
      <p:sp>
        <p:nvSpPr>
          <p:cNvPr id="7" name="Content Placeholder 2">
            <a:extLst>
              <a:ext uri="{FF2B5EF4-FFF2-40B4-BE49-F238E27FC236}">
                <a16:creationId xmlns:a16="http://schemas.microsoft.com/office/drawing/2014/main" id="{A08FD018-E34A-442D-9602-DC6C25387872}"/>
              </a:ext>
            </a:extLst>
          </p:cNvPr>
          <p:cNvSpPr txBox="1">
            <a:spLocks/>
          </p:cNvSpPr>
          <p:nvPr/>
        </p:nvSpPr>
        <p:spPr bwMode="auto">
          <a:xfrm>
            <a:off x="389881" y="1363515"/>
            <a:ext cx="3574206" cy="435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defTabSz="914400">
              <a:spcBef>
                <a:spcPts val="0"/>
              </a:spcBef>
              <a:spcAft>
                <a:spcPts val="0"/>
              </a:spcAft>
              <a:buNone/>
            </a:pPr>
            <a:r>
              <a:rPr lang="en-US" sz="2000" kern="0"/>
              <a:t>Increase…</a:t>
            </a:r>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sp>
        <p:nvSpPr>
          <p:cNvPr id="9" name="Content Placeholder 2">
            <a:extLst>
              <a:ext uri="{FF2B5EF4-FFF2-40B4-BE49-F238E27FC236}">
                <a16:creationId xmlns:a16="http://schemas.microsoft.com/office/drawing/2014/main" id="{DE2E44DF-587E-4317-AFC8-821C0D13CFBB}"/>
              </a:ext>
            </a:extLst>
          </p:cNvPr>
          <p:cNvSpPr txBox="1">
            <a:spLocks/>
          </p:cNvSpPr>
          <p:nvPr/>
        </p:nvSpPr>
        <p:spPr bwMode="auto">
          <a:xfrm>
            <a:off x="5211309" y="1792123"/>
            <a:ext cx="3657600" cy="4519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defTabSz="914400">
              <a:spcBef>
                <a:spcPts val="0"/>
              </a:spcBef>
              <a:spcAft>
                <a:spcPts val="0"/>
              </a:spcAft>
            </a:pPr>
            <a:r>
              <a:rPr lang="en-US" sz="1600" b="0"/>
              <a:t>The number </a:t>
            </a:r>
            <a:r>
              <a:rPr lang="en-US" sz="1600" b="0">
                <a:effectLst/>
              </a:rPr>
              <a:t>of families</a:t>
            </a:r>
            <a:r>
              <a:rPr lang="en-US" sz="1600" b="0"/>
              <a:t> </a:t>
            </a:r>
            <a:r>
              <a:rPr lang="en-US" sz="1600" b="0">
                <a:effectLst/>
              </a:rPr>
              <a:t>on the Income Eligible Waitlist</a:t>
            </a:r>
            <a:endParaRPr lang="en-US" sz="1600" b="0" kern="0"/>
          </a:p>
          <a:p>
            <a:pPr defTabSz="914400">
              <a:spcBef>
                <a:spcPts val="0"/>
              </a:spcBef>
              <a:spcAft>
                <a:spcPts val="0"/>
              </a:spcAft>
            </a:pPr>
            <a:endParaRPr lang="en-US" sz="1600" b="0" kern="0"/>
          </a:p>
          <a:p>
            <a:pPr defTabSz="914400">
              <a:spcBef>
                <a:spcPts val="0"/>
              </a:spcBef>
              <a:spcAft>
                <a:spcPts val="0"/>
              </a:spcAft>
            </a:pPr>
            <a:r>
              <a:rPr lang="en-US" sz="1600" b="0" kern="0"/>
              <a:t>The timeline between a family’s application for assistance to placement in a program.</a:t>
            </a:r>
          </a:p>
          <a:p>
            <a:pPr defTabSz="914400">
              <a:spcBef>
                <a:spcPts val="0"/>
              </a:spcBef>
              <a:spcAft>
                <a:spcPts val="0"/>
              </a:spcAft>
            </a:pPr>
            <a:endParaRPr lang="en-US" sz="1600" b="0" kern="0"/>
          </a:p>
          <a:p>
            <a:pPr defTabSz="914400">
              <a:spcBef>
                <a:spcPts val="0"/>
              </a:spcBef>
              <a:spcAft>
                <a:spcPts val="0"/>
              </a:spcAft>
            </a:pPr>
            <a:r>
              <a:rPr lang="en-US" sz="1600" b="0" kern="0"/>
              <a:t>The timeline for appeals decisions</a:t>
            </a:r>
          </a:p>
          <a:p>
            <a:pPr defTabSz="914400">
              <a:spcBef>
                <a:spcPts val="0"/>
              </a:spcBef>
              <a:spcAft>
                <a:spcPts val="0"/>
              </a:spcAft>
            </a:pPr>
            <a:endParaRPr lang="en-US" sz="2000" kern="0"/>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sp>
        <p:nvSpPr>
          <p:cNvPr id="14" name="Content Placeholder 2">
            <a:extLst>
              <a:ext uri="{FF2B5EF4-FFF2-40B4-BE49-F238E27FC236}">
                <a16:creationId xmlns:a16="http://schemas.microsoft.com/office/drawing/2014/main" id="{861FEB25-1D6F-427B-9C65-006812AE77FA}"/>
              </a:ext>
            </a:extLst>
          </p:cNvPr>
          <p:cNvSpPr txBox="1">
            <a:spLocks/>
          </p:cNvSpPr>
          <p:nvPr/>
        </p:nvSpPr>
        <p:spPr bwMode="auto">
          <a:xfrm>
            <a:off x="919649" y="1863945"/>
            <a:ext cx="3657600" cy="444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342900" indent="-342900" defTabSz="914400">
              <a:spcBef>
                <a:spcPts val="0"/>
              </a:spcBef>
              <a:spcAft>
                <a:spcPts val="0"/>
              </a:spcAft>
            </a:pPr>
            <a:r>
              <a:rPr lang="en-US" sz="1600" b="0" kern="0"/>
              <a:t>The number of children in families receiving child care financial assistance, including:</a:t>
            </a:r>
          </a:p>
          <a:p>
            <a:pPr lvl="1" defTabSz="914400">
              <a:spcBef>
                <a:spcPts val="0"/>
              </a:spcBef>
              <a:spcAft>
                <a:spcPts val="0"/>
              </a:spcAft>
            </a:pPr>
            <a:r>
              <a:rPr lang="en-US" sz="1600" kern="0"/>
              <a:t>Low-income families (income-eligible)  </a:t>
            </a:r>
          </a:p>
          <a:p>
            <a:pPr lvl="1" defTabSz="914400">
              <a:spcBef>
                <a:spcPts val="0"/>
              </a:spcBef>
              <a:spcAft>
                <a:spcPts val="0"/>
              </a:spcAft>
            </a:pPr>
            <a:r>
              <a:rPr lang="en-US" sz="1600" kern="0"/>
              <a:t>Infants and toddlers</a:t>
            </a:r>
          </a:p>
          <a:p>
            <a:pPr lvl="1" defTabSz="914400">
              <a:spcBef>
                <a:spcPts val="0"/>
              </a:spcBef>
              <a:spcAft>
                <a:spcPts val="0"/>
              </a:spcAft>
            </a:pPr>
            <a:r>
              <a:rPr lang="en-US" sz="1600" kern="0"/>
              <a:t>Families receiving SNAP and/or TAFDC through DTA  </a:t>
            </a:r>
          </a:p>
          <a:p>
            <a:pPr lvl="1" defTabSz="914400">
              <a:spcBef>
                <a:spcPts val="0"/>
              </a:spcBef>
              <a:spcAft>
                <a:spcPts val="0"/>
              </a:spcAft>
            </a:pPr>
            <a:r>
              <a:rPr lang="en-US" sz="1600" kern="0"/>
              <a:t>Supportive Child Care through DCF</a:t>
            </a:r>
          </a:p>
          <a:p>
            <a:pPr lvl="1" defTabSz="914400">
              <a:spcBef>
                <a:spcPts val="0"/>
              </a:spcBef>
              <a:spcAft>
                <a:spcPts val="0"/>
              </a:spcAft>
            </a:pPr>
            <a:r>
              <a:rPr lang="en-US" sz="1600" kern="0"/>
              <a:t>Families facing housing insecurity/homelessness</a:t>
            </a:r>
          </a:p>
          <a:p>
            <a:pPr lvl="1" defTabSz="914400">
              <a:spcBef>
                <a:spcPts val="0"/>
              </a:spcBef>
              <a:spcAft>
                <a:spcPts val="0"/>
              </a:spcAft>
            </a:pPr>
            <a:endParaRPr lang="en-US" sz="1600" kern="0"/>
          </a:p>
          <a:p>
            <a:pPr defTabSz="914400">
              <a:spcBef>
                <a:spcPts val="0"/>
              </a:spcBef>
              <a:spcAft>
                <a:spcPts val="0"/>
              </a:spcAft>
            </a:pPr>
            <a:r>
              <a:rPr lang="en-US" sz="1600" b="0" kern="0"/>
              <a:t>The number of providers participating in the child care financial assistance system</a:t>
            </a:r>
          </a:p>
          <a:p>
            <a:pPr defTabSz="914400">
              <a:spcBef>
                <a:spcPts val="0"/>
              </a:spcBef>
              <a:spcAft>
                <a:spcPts val="0"/>
              </a:spcAft>
            </a:pPr>
            <a:endParaRPr lang="en-US" sz="2000" kern="0"/>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pic>
        <p:nvPicPr>
          <p:cNvPr id="15" name="Graphic 14" descr="Chevron arrows with solid fill">
            <a:extLst>
              <a:ext uri="{FF2B5EF4-FFF2-40B4-BE49-F238E27FC236}">
                <a16:creationId xmlns:a16="http://schemas.microsoft.com/office/drawing/2014/main" id="{F54F3AFE-7DC8-4412-B3DF-42C1D5BF52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2436745"/>
            <a:ext cx="914400" cy="914400"/>
          </a:xfrm>
          <a:prstGeom prst="rect">
            <a:avLst/>
          </a:prstGeom>
        </p:spPr>
      </p:pic>
      <p:pic>
        <p:nvPicPr>
          <p:cNvPr id="16" name="Graphic 15" descr="Chevron arrows with solid fill">
            <a:extLst>
              <a:ext uri="{FF2B5EF4-FFF2-40B4-BE49-F238E27FC236}">
                <a16:creationId xmlns:a16="http://schemas.microsoft.com/office/drawing/2014/main" id="{5DF21DF0-BE51-42A2-B948-83267CB3B9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3102412"/>
            <a:ext cx="914400" cy="914400"/>
          </a:xfrm>
          <a:prstGeom prst="rect">
            <a:avLst/>
          </a:prstGeom>
        </p:spPr>
      </p:pic>
      <p:pic>
        <p:nvPicPr>
          <p:cNvPr id="17" name="Graphic 16" descr="Chevron arrows with solid fill">
            <a:extLst>
              <a:ext uri="{FF2B5EF4-FFF2-40B4-BE49-F238E27FC236}">
                <a16:creationId xmlns:a16="http://schemas.microsoft.com/office/drawing/2014/main" id="{5352E588-EF17-4F67-9789-1FA2263F76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3834270"/>
            <a:ext cx="914400" cy="914400"/>
          </a:xfrm>
          <a:prstGeom prst="rect">
            <a:avLst/>
          </a:prstGeom>
        </p:spPr>
      </p:pic>
      <p:pic>
        <p:nvPicPr>
          <p:cNvPr id="18" name="Graphic 17" descr="Chevron arrows with solid fill">
            <a:extLst>
              <a:ext uri="{FF2B5EF4-FFF2-40B4-BE49-F238E27FC236}">
                <a16:creationId xmlns:a16="http://schemas.microsoft.com/office/drawing/2014/main" id="{D409B69C-7478-440B-A707-22BDDDED5A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37079" y="1814495"/>
            <a:ext cx="914400" cy="914400"/>
          </a:xfrm>
          <a:prstGeom prst="rect">
            <a:avLst/>
          </a:prstGeom>
        </p:spPr>
      </p:pic>
      <p:pic>
        <p:nvPicPr>
          <p:cNvPr id="19" name="Graphic 18" descr="Chevron arrows with solid fill">
            <a:extLst>
              <a:ext uri="{FF2B5EF4-FFF2-40B4-BE49-F238E27FC236}">
                <a16:creationId xmlns:a16="http://schemas.microsoft.com/office/drawing/2014/main" id="{20990855-3659-4A25-B077-BCEF348A58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37079" y="2514600"/>
            <a:ext cx="914400" cy="914400"/>
          </a:xfrm>
          <a:prstGeom prst="rect">
            <a:avLst/>
          </a:prstGeom>
        </p:spPr>
      </p:pic>
      <p:sp>
        <p:nvSpPr>
          <p:cNvPr id="20" name="Content Placeholder 2">
            <a:extLst>
              <a:ext uri="{FF2B5EF4-FFF2-40B4-BE49-F238E27FC236}">
                <a16:creationId xmlns:a16="http://schemas.microsoft.com/office/drawing/2014/main" id="{7093FF4C-C919-4A43-9522-A0FF0FB1ADC3}"/>
              </a:ext>
            </a:extLst>
          </p:cNvPr>
          <p:cNvSpPr txBox="1">
            <a:spLocks/>
          </p:cNvSpPr>
          <p:nvPr/>
        </p:nvSpPr>
        <p:spPr bwMode="auto">
          <a:xfrm>
            <a:off x="4572000" y="1363807"/>
            <a:ext cx="3574206" cy="435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defTabSz="914400">
              <a:spcBef>
                <a:spcPts val="0"/>
              </a:spcBef>
              <a:spcAft>
                <a:spcPts val="0"/>
              </a:spcAft>
              <a:buNone/>
            </a:pPr>
            <a:r>
              <a:rPr lang="en-US" sz="2000" kern="0"/>
              <a:t>Decrease…</a:t>
            </a:r>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pic>
        <p:nvPicPr>
          <p:cNvPr id="21" name="Graphic 20" descr="Chevron arrows with solid fill">
            <a:extLst>
              <a:ext uri="{FF2B5EF4-FFF2-40B4-BE49-F238E27FC236}">
                <a16:creationId xmlns:a16="http://schemas.microsoft.com/office/drawing/2014/main" id="{E54D9EFB-9292-46DA-B3CD-1FFABD6D3F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37079" y="3217438"/>
            <a:ext cx="914400" cy="914400"/>
          </a:xfrm>
          <a:prstGeom prst="rect">
            <a:avLst/>
          </a:prstGeom>
        </p:spPr>
      </p:pic>
      <p:pic>
        <p:nvPicPr>
          <p:cNvPr id="22" name="Graphic 21" descr="Chevron arrows with solid fill">
            <a:extLst>
              <a:ext uri="{FF2B5EF4-FFF2-40B4-BE49-F238E27FC236}">
                <a16:creationId xmlns:a16="http://schemas.microsoft.com/office/drawing/2014/main" id="{1603566A-4485-4C7E-B30A-FC6BE1F3B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51434" y="3917543"/>
            <a:ext cx="914400" cy="914400"/>
          </a:xfrm>
          <a:prstGeom prst="rect">
            <a:avLst/>
          </a:prstGeom>
        </p:spPr>
      </p:pic>
      <p:pic>
        <p:nvPicPr>
          <p:cNvPr id="23" name="Graphic 22" descr="Chevron arrows with solid fill">
            <a:extLst>
              <a:ext uri="{FF2B5EF4-FFF2-40B4-BE49-F238E27FC236}">
                <a16:creationId xmlns:a16="http://schemas.microsoft.com/office/drawing/2014/main" id="{A8E3C897-0577-4D23-A1C4-4EA1373232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25761" y="4510730"/>
            <a:ext cx="914400" cy="914400"/>
          </a:xfrm>
          <a:prstGeom prst="rect">
            <a:avLst/>
          </a:prstGeom>
        </p:spPr>
      </p:pic>
      <p:pic>
        <p:nvPicPr>
          <p:cNvPr id="24" name="Graphic 23" descr="Chevron arrows with solid fill">
            <a:extLst>
              <a:ext uri="{FF2B5EF4-FFF2-40B4-BE49-F238E27FC236}">
                <a16:creationId xmlns:a16="http://schemas.microsoft.com/office/drawing/2014/main" id="{1A2F4D0F-530C-4036-9C26-32944E49E8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52987" y="4617648"/>
            <a:ext cx="914400" cy="914400"/>
          </a:xfrm>
          <a:prstGeom prst="rect">
            <a:avLst/>
          </a:prstGeom>
        </p:spPr>
      </p:pic>
    </p:spTree>
    <p:extLst>
      <p:ext uri="{BB962C8B-B14F-4D97-AF65-F5344CB8AC3E}">
        <p14:creationId xmlns:p14="http://schemas.microsoft.com/office/powerpoint/2010/main" val="301508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8690DE-52EC-4CC9-AE10-55A629D6CAE2}"/>
              </a:ext>
            </a:extLst>
          </p:cNvPr>
          <p:cNvSpPr>
            <a:spLocks noGrp="1"/>
          </p:cNvSpPr>
          <p:nvPr>
            <p:ph type="sldNum" sz="quarter" idx="12"/>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FD0B0E-32B1-4158-9304-F9E9B068F047}" type="slidenum">
              <a:rPr lang="en-US" smtClean="0"/>
              <a:pPr/>
              <a:t>24</a:t>
            </a:fld>
            <a:endParaRPr lang="en-US"/>
          </a:p>
        </p:txBody>
      </p:sp>
      <p:sp>
        <p:nvSpPr>
          <p:cNvPr id="7" name="TextBox 6">
            <a:extLst>
              <a:ext uri="{FF2B5EF4-FFF2-40B4-BE49-F238E27FC236}">
                <a16:creationId xmlns:a16="http://schemas.microsoft.com/office/drawing/2014/main" id="{63DA45F7-2961-9602-64C8-F9B42111B2D7}"/>
              </a:ext>
            </a:extLst>
          </p:cNvPr>
          <p:cNvSpPr txBox="1"/>
          <p:nvPr/>
        </p:nvSpPr>
        <p:spPr>
          <a:xfrm>
            <a:off x="444499" y="3180070"/>
            <a:ext cx="8412432" cy="3431709"/>
          </a:xfrm>
          <a:prstGeom prst="rect">
            <a:avLst/>
          </a:prstGeom>
          <a:solidFill>
            <a:schemeClr val="bg1">
              <a:lumMod val="95000"/>
            </a:schemeClr>
          </a:solidFill>
          <a:ln>
            <a:solidFill>
              <a:schemeClr val="bg2"/>
            </a:solidFill>
          </a:ln>
        </p:spPr>
        <p:txBody>
          <a:bodyPr wrap="square" lIns="91440" tIns="45720" rIns="91440" bIns="45720" rtlCol="0" anchor="t">
            <a:spAutoFit/>
          </a:bodyPr>
          <a:lstStyle/>
          <a:p>
            <a:pPr algn="ctr"/>
            <a:r>
              <a:rPr lang="en-US" sz="1600" b="1">
                <a:latin typeface="Arial"/>
                <a:cs typeface="Arial"/>
              </a:rPr>
              <a:t>Areas for Discussion:</a:t>
            </a:r>
          </a:p>
          <a:p>
            <a:pPr defTabSz="914400" fontAlgn="base">
              <a:spcAft>
                <a:spcPts val="600"/>
              </a:spcAft>
              <a:buClr>
                <a:srgbClr val="0033CC"/>
              </a:buClr>
              <a:defRPr/>
            </a:pPr>
            <a:r>
              <a:rPr lang="en-US" sz="1600" kern="0">
                <a:solidFill>
                  <a:srgbClr val="000000"/>
                </a:solidFill>
                <a:latin typeface="Arial"/>
                <a:cs typeface="Arial"/>
              </a:rPr>
              <a:t>Given the efforts and activities we discussed: </a:t>
            </a:r>
          </a:p>
          <a:p>
            <a:pPr marL="800100" lvl="1" indent="-342900" defTabSz="914400">
              <a:spcAft>
                <a:spcPts val="600"/>
              </a:spcAft>
              <a:buClr>
                <a:srgbClr val="0033CC"/>
              </a:buClr>
              <a:buAutoNum type="arabicPeriod"/>
              <a:defRPr/>
            </a:pPr>
            <a:r>
              <a:rPr lang="en-US" sz="1600" kern="0">
                <a:solidFill>
                  <a:srgbClr val="000000"/>
                </a:solidFill>
                <a:latin typeface="Arial"/>
                <a:cs typeface="Arial"/>
              </a:rPr>
              <a:t>Is EEC moving in the right direction in better supporting programs seeking to enroll subsidized families, as well as ensuring affordable access?</a:t>
            </a:r>
            <a:endParaRPr lang="en-US">
              <a:solidFill>
                <a:srgbClr val="000000"/>
              </a:solidFill>
              <a:latin typeface="Calibri" panose="020F0502020204030204"/>
              <a:cs typeface="Calibri" panose="020F0502020204030204"/>
            </a:endParaRPr>
          </a:p>
          <a:p>
            <a:pPr marL="800100" lvl="1" indent="-342900" defTabSz="914400">
              <a:spcAft>
                <a:spcPts val="600"/>
              </a:spcAft>
              <a:buClr>
                <a:srgbClr val="0033CC"/>
              </a:buClr>
              <a:buAutoNum type="arabicPeriod"/>
              <a:defRPr/>
            </a:pPr>
            <a:endParaRPr lang="en-US" sz="1600" kern="0">
              <a:solidFill>
                <a:srgbClr val="000000"/>
              </a:solidFill>
              <a:latin typeface="Arial"/>
              <a:cs typeface="Arial"/>
            </a:endParaRPr>
          </a:p>
          <a:p>
            <a:pPr marL="800100" lvl="1" indent="-342900" defTabSz="914400">
              <a:spcAft>
                <a:spcPts val="600"/>
              </a:spcAft>
              <a:buClr>
                <a:srgbClr val="0033CC"/>
              </a:buClr>
              <a:buAutoNum type="arabicPeriod"/>
              <a:defRPr/>
            </a:pPr>
            <a:r>
              <a:rPr lang="en-US" sz="1600" kern="0">
                <a:solidFill>
                  <a:srgbClr val="000000"/>
                </a:solidFill>
                <a:latin typeface="Arial"/>
                <a:cs typeface="Arial"/>
              </a:rPr>
              <a:t>Is EEC moving in the right direction in reviewing and revising regulations and policies to allow for less burdensome subsidy processes/policies and to mitigate existing inconsistencies and inflexibilities?</a:t>
            </a:r>
          </a:p>
          <a:p>
            <a:pPr marL="800100" lvl="1" indent="-342900" defTabSz="914400">
              <a:spcAft>
                <a:spcPts val="600"/>
              </a:spcAft>
              <a:buClr>
                <a:srgbClr val="0033CC"/>
              </a:buClr>
              <a:buAutoNum type="arabicPeriod"/>
              <a:defRPr/>
            </a:pPr>
            <a:endParaRPr lang="en-US" sz="1600" kern="0">
              <a:solidFill>
                <a:srgbClr val="000000"/>
              </a:solidFill>
              <a:latin typeface="Arial"/>
              <a:cs typeface="Arial"/>
            </a:endParaRPr>
          </a:p>
          <a:p>
            <a:pPr marL="800100" lvl="1" indent="-342900" defTabSz="914400">
              <a:spcAft>
                <a:spcPts val="600"/>
              </a:spcAft>
              <a:buClr>
                <a:srgbClr val="0033CC"/>
              </a:buClr>
              <a:buAutoNum type="arabicPeriod"/>
              <a:defRPr/>
            </a:pPr>
            <a:r>
              <a:rPr lang="en-US" sz="1600" kern="0">
                <a:solidFill>
                  <a:srgbClr val="000000"/>
                </a:solidFill>
                <a:latin typeface="Arial"/>
                <a:cs typeface="Arial"/>
              </a:rPr>
              <a:t>Is EEC moving in the right direction in streamlining eligibility policies and simplify processes to </a:t>
            </a:r>
            <a:r>
              <a:rPr lang="en-US" sz="1600" b="0" i="0">
                <a:solidFill>
                  <a:srgbClr val="000000"/>
                </a:solidFill>
                <a:effectLst/>
                <a:latin typeface="Arial"/>
                <a:cs typeface="Arial"/>
              </a:rPr>
              <a:t>prioritize key populations and</a:t>
            </a:r>
            <a:r>
              <a:rPr lang="en-US" sz="1600">
                <a:solidFill>
                  <a:srgbClr val="000000"/>
                </a:solidFill>
                <a:latin typeface="Arial"/>
                <a:cs typeface="Arial"/>
              </a:rPr>
              <a:t> </a:t>
            </a:r>
            <a:r>
              <a:rPr lang="en-US" sz="1600" b="0" i="0">
                <a:solidFill>
                  <a:srgbClr val="000000"/>
                </a:solidFill>
                <a:effectLst/>
                <a:latin typeface="Arial"/>
                <a:cs typeface="Arial"/>
              </a:rPr>
              <a:t> increased enrollment across all subsidy programs?</a:t>
            </a:r>
            <a:endParaRPr lang="en-US" sz="1600" kern="0">
              <a:solidFill>
                <a:srgbClr val="000000"/>
              </a:solidFill>
              <a:latin typeface="Arial"/>
              <a:cs typeface="Arial"/>
            </a:endParaRPr>
          </a:p>
        </p:txBody>
      </p:sp>
      <p:sp>
        <p:nvSpPr>
          <p:cNvPr id="9" name="Rectangle 8">
            <a:extLst>
              <a:ext uri="{FF2B5EF4-FFF2-40B4-BE49-F238E27FC236}">
                <a16:creationId xmlns:a16="http://schemas.microsoft.com/office/drawing/2014/main" id="{59BDA167-E0B5-4B03-A5FD-9C7714B9A148}"/>
              </a:ext>
            </a:extLst>
          </p:cNvPr>
          <p:cNvSpPr/>
          <p:nvPr/>
        </p:nvSpPr>
        <p:spPr>
          <a:xfrm>
            <a:off x="444499" y="1031574"/>
            <a:ext cx="2377440" cy="1958047"/>
          </a:xfrm>
          <a:prstGeom prst="rect">
            <a:avLst/>
          </a:prstGeom>
          <a:solidFill>
            <a:srgbClr val="DA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Increasing access for priority populations, e.g. DCF and DTA related care</a:t>
            </a:r>
          </a:p>
        </p:txBody>
      </p:sp>
      <p:sp>
        <p:nvSpPr>
          <p:cNvPr id="11" name="Rectangle 10">
            <a:extLst>
              <a:ext uri="{FF2B5EF4-FFF2-40B4-BE49-F238E27FC236}">
                <a16:creationId xmlns:a16="http://schemas.microsoft.com/office/drawing/2014/main" id="{1BEBA278-0268-7BAE-769C-8A2BE9B123FE}"/>
              </a:ext>
            </a:extLst>
          </p:cNvPr>
          <p:cNvSpPr/>
          <p:nvPr/>
        </p:nvSpPr>
        <p:spPr>
          <a:xfrm>
            <a:off x="3461995" y="1031574"/>
            <a:ext cx="2377440" cy="1958047"/>
          </a:xfrm>
          <a:prstGeom prst="rect">
            <a:avLst/>
          </a:prstGeom>
          <a:solidFill>
            <a:srgbClr val="DA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Improving waitlist data and processes and getting families access to care more quickly</a:t>
            </a:r>
          </a:p>
        </p:txBody>
      </p:sp>
      <p:sp>
        <p:nvSpPr>
          <p:cNvPr id="13" name="Rectangle 12">
            <a:extLst>
              <a:ext uri="{FF2B5EF4-FFF2-40B4-BE49-F238E27FC236}">
                <a16:creationId xmlns:a16="http://schemas.microsoft.com/office/drawing/2014/main" id="{ABE017D8-08A3-6E90-0899-CA2527F3119C}"/>
              </a:ext>
            </a:extLst>
          </p:cNvPr>
          <p:cNvSpPr/>
          <p:nvPr/>
        </p:nvSpPr>
        <p:spPr>
          <a:xfrm>
            <a:off x="6479491" y="1031574"/>
            <a:ext cx="2377440" cy="1958047"/>
          </a:xfrm>
          <a:prstGeom prst="rect">
            <a:avLst/>
          </a:prstGeom>
          <a:solidFill>
            <a:srgbClr val="DA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Identifying and removing barriers to family access by streamlining policies, businesses processes and structures</a:t>
            </a:r>
          </a:p>
        </p:txBody>
      </p:sp>
      <p:sp>
        <p:nvSpPr>
          <p:cNvPr id="15" name="Title 1">
            <a:extLst>
              <a:ext uri="{FF2B5EF4-FFF2-40B4-BE49-F238E27FC236}">
                <a16:creationId xmlns:a16="http://schemas.microsoft.com/office/drawing/2014/main" id="{769D5347-2922-5971-B796-3FA828318187}"/>
              </a:ext>
            </a:extLst>
          </p:cNvPr>
          <p:cNvSpPr txBox="1">
            <a:spLocks/>
          </p:cNvSpPr>
          <p:nvPr/>
        </p:nvSpPr>
        <p:spPr>
          <a:xfrm>
            <a:off x="414338" y="509046"/>
            <a:ext cx="7734300" cy="445041"/>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defTabSz="914400"/>
            <a:r>
              <a:rPr lang="en-US" sz="2000" kern="0">
                <a:cs typeface="Arial"/>
              </a:rPr>
              <a:t>Wrap up and Discussion</a:t>
            </a:r>
          </a:p>
        </p:txBody>
      </p:sp>
    </p:spTree>
    <p:extLst>
      <p:ext uri="{BB962C8B-B14F-4D97-AF65-F5344CB8AC3E}">
        <p14:creationId xmlns:p14="http://schemas.microsoft.com/office/powerpoint/2010/main" val="711311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42AE3B-95F5-4A59-9340-DEEC96BE2069}"/>
              </a:ext>
            </a:extLst>
          </p:cNvPr>
          <p:cNvSpPr>
            <a:spLocks noGrp="1"/>
          </p:cNvSpPr>
          <p:nvPr>
            <p:ph type="sldNum" sz="quarter" idx="11"/>
          </p:nvPr>
        </p:nvSpPr>
        <p:spPr/>
        <p:txBody>
          <a:bodyPr/>
          <a:lstStyle/>
          <a:p>
            <a:pPr fontAlgn="base">
              <a:spcAft>
                <a:spcPct val="0"/>
              </a:spcAft>
              <a:defRPr/>
            </a:pPr>
            <a:fld id="{ABBAB80B-196E-4758-AC9A-831BAC26F61E}" type="slidenum">
              <a:rPr lang="en-US" smtClean="0"/>
              <a:pPr fontAlgn="base">
                <a:spcAft>
                  <a:spcPct val="0"/>
                </a:spcAft>
                <a:defRPr/>
              </a:pPr>
              <a:t>25</a:t>
            </a:fld>
            <a:endParaRPr lang="en-US"/>
          </a:p>
        </p:txBody>
      </p:sp>
      <p:sp>
        <p:nvSpPr>
          <p:cNvPr id="3" name="Title 1">
            <a:extLst>
              <a:ext uri="{FF2B5EF4-FFF2-40B4-BE49-F238E27FC236}">
                <a16:creationId xmlns:a16="http://schemas.microsoft.com/office/drawing/2014/main" id="{E95D81E3-D12E-456F-B36E-E77558D74136}"/>
              </a:ext>
            </a:extLst>
          </p:cNvPr>
          <p:cNvSpPr txBox="1">
            <a:spLocks/>
          </p:cNvSpPr>
          <p:nvPr/>
        </p:nvSpPr>
        <p:spPr>
          <a:xfrm>
            <a:off x="722313" y="4406900"/>
            <a:ext cx="7772400" cy="1362075"/>
          </a:xfrm>
          <a:prstGeom prst="rect">
            <a:avLst/>
          </a:prstGeom>
        </p:spPr>
        <p:txBody>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lgn="ctr"/>
            <a:r>
              <a:rPr lang="en-US">
                <a:solidFill>
                  <a:srgbClr val="00269E"/>
                </a:solidFill>
                <a:latin typeface="Arial" pitchFamily="34" charset="0"/>
                <a:cs typeface="Arial" pitchFamily="34" charset="0"/>
              </a:rPr>
              <a:t>Appendix for Child Care Financial Assistance </a:t>
            </a:r>
          </a:p>
        </p:txBody>
      </p:sp>
    </p:spTree>
    <p:extLst>
      <p:ext uri="{BB962C8B-B14F-4D97-AF65-F5344CB8AC3E}">
        <p14:creationId xmlns:p14="http://schemas.microsoft.com/office/powerpoint/2010/main" val="269040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73049" y="309043"/>
            <a:ext cx="7772400" cy="653143"/>
          </a:xfrm>
        </p:spPr>
        <p:txBody>
          <a:bodyPr/>
          <a:lstStyle/>
          <a:p>
            <a:r>
              <a:rPr lang="en-US" sz="2000">
                <a:solidFill>
                  <a:srgbClr val="0000E5"/>
                </a:solidFill>
                <a:cs typeface="Calibri" panose="020F0502020204030204" pitchFamily="34" charset="0"/>
              </a:rPr>
              <a:t>Background and Context</a:t>
            </a:r>
            <a:endParaRPr lang="en-US">
              <a:solidFill>
                <a:srgbClr val="0000E5"/>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02A664E-1C3C-4BFD-8A6B-C602BEB2838F}" type="slidenum">
              <a:rPr lang="en-US" smtClean="0"/>
              <a:pPr>
                <a:defRPr/>
              </a:pPr>
              <a:t>26</a:t>
            </a:fld>
            <a:endParaRPr lang="en-US"/>
          </a:p>
        </p:txBody>
      </p:sp>
      <p:graphicFrame>
        <p:nvGraphicFramePr>
          <p:cNvPr id="5" name="Diagram 4">
            <a:extLst>
              <a:ext uri="{FF2B5EF4-FFF2-40B4-BE49-F238E27FC236}">
                <a16:creationId xmlns:a16="http://schemas.microsoft.com/office/drawing/2014/main" id="{A7BB5E9C-3474-4E48-BBFD-4823DEF18B8D}"/>
              </a:ext>
            </a:extLst>
          </p:cNvPr>
          <p:cNvGraphicFramePr/>
          <p:nvPr>
            <p:extLst>
              <p:ext uri="{D42A27DB-BD31-4B8C-83A1-F6EECF244321}">
                <p14:modId xmlns:p14="http://schemas.microsoft.com/office/powerpoint/2010/main" val="1381424601"/>
              </p:ext>
            </p:extLst>
          </p:nvPr>
        </p:nvGraphicFramePr>
        <p:xfrm>
          <a:off x="473049" y="3599194"/>
          <a:ext cx="8424928" cy="207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F8C374C2-07FC-4976-A173-C8F5A3E6FD28}"/>
              </a:ext>
            </a:extLst>
          </p:cNvPr>
          <p:cNvSpPr/>
          <p:nvPr/>
        </p:nvSpPr>
        <p:spPr bwMode="auto">
          <a:xfrm>
            <a:off x="473049" y="6071255"/>
            <a:ext cx="8424929" cy="4924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indent="-285750">
              <a:spcBef>
                <a:spcPct val="50000"/>
              </a:spcBef>
              <a:buFont typeface="Arial" panose="020B0604020202020204" pitchFamily="34" charset="0"/>
              <a:buChar char="•"/>
            </a:pPr>
            <a:r>
              <a:rPr lang="en-US" sz="1300" b="0">
                <a:latin typeface="+mj-lt"/>
                <a:cs typeface="Calibri"/>
              </a:rPr>
              <a:t>EEC must follow these policies in order to use CCDF monies for its child care financial assistance program, and </a:t>
            </a:r>
            <a:r>
              <a:rPr kumimoji="0" lang="en-US" sz="1300" b="0" u="none" strike="noStrike" cap="none" normalizeH="0" baseline="0">
                <a:ln>
                  <a:noFill/>
                </a:ln>
                <a:effectLst/>
                <a:latin typeface="+mj-lt"/>
                <a:cs typeface="Calibri"/>
              </a:rPr>
              <a:t>EEC develops its regulations and policies </a:t>
            </a:r>
            <a:r>
              <a:rPr lang="en-US" sz="1300" b="0">
                <a:latin typeface="+mj-lt"/>
                <a:cs typeface="Calibri"/>
              </a:rPr>
              <a:t>accordingly.</a:t>
            </a:r>
          </a:p>
        </p:txBody>
      </p:sp>
      <p:sp>
        <p:nvSpPr>
          <p:cNvPr id="3" name="TextBox 2">
            <a:extLst>
              <a:ext uri="{FF2B5EF4-FFF2-40B4-BE49-F238E27FC236}">
                <a16:creationId xmlns:a16="http://schemas.microsoft.com/office/drawing/2014/main" id="{EEFFCCA2-9160-4072-BF87-3F4982F7D39F}"/>
              </a:ext>
            </a:extLst>
          </p:cNvPr>
          <p:cNvSpPr txBox="1"/>
          <p:nvPr/>
        </p:nvSpPr>
        <p:spPr>
          <a:xfrm>
            <a:off x="359535" y="941257"/>
            <a:ext cx="8424929"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300" b="0">
                <a:latin typeface="+mj-lt"/>
                <a:cs typeface="Calibri"/>
              </a:rPr>
              <a:t>The Child Care and Development Fund (CCDF) is a federal and state partnership program authorized under the Child Care and Development Block Grant Act (CCDBG).</a:t>
            </a:r>
          </a:p>
          <a:p>
            <a:endParaRPr lang="en-US" sz="1300" b="0">
              <a:latin typeface="+mj-lt"/>
              <a:cs typeface="Calibri" panose="020F0502020204030204" pitchFamily="34" charset="0"/>
            </a:endParaRPr>
          </a:p>
          <a:p>
            <a:pPr marL="285750" indent="-285750">
              <a:buFont typeface="Arial" panose="020B0604020202020204" pitchFamily="34" charset="0"/>
              <a:buChar char="•"/>
            </a:pPr>
            <a:r>
              <a:rPr lang="en-US" sz="1300" b="0">
                <a:latin typeface="+mj-lt"/>
                <a:cs typeface="Calibri"/>
              </a:rPr>
              <a:t>States use CCDF to provide financial assistance to low-income families to access child care so they can work or attend a job training or educational program.</a:t>
            </a:r>
          </a:p>
          <a:p>
            <a:endParaRPr lang="en-US" sz="1300" b="0">
              <a:latin typeface="+mj-lt"/>
              <a:cs typeface="Calibri" panose="020F0502020204030204" pitchFamily="34" charset="0"/>
            </a:endParaRPr>
          </a:p>
          <a:p>
            <a:pPr marL="285750" indent="-285750">
              <a:buFont typeface="Arial" panose="020B0604020202020204" pitchFamily="34" charset="0"/>
              <a:buChar char="•"/>
            </a:pPr>
            <a:r>
              <a:rPr lang="en-US" sz="1300" b="0">
                <a:latin typeface="+mj-lt"/>
                <a:cs typeface="Calibri"/>
              </a:rPr>
              <a:t>In addition, states use the CCDF to invest in quality initiatives to benefit millions more children by building the skills and qualifications of the teacher workforce, supporting child care programs to achieve higher standards, and providing consumer education to help parents select child care that meets their families’ needs.</a:t>
            </a:r>
          </a:p>
          <a:p>
            <a:pPr marL="285750" indent="-285750">
              <a:buFont typeface="Arial" panose="020B0604020202020204" pitchFamily="34" charset="0"/>
              <a:buChar char="•"/>
            </a:pPr>
            <a:endParaRPr lang="en-US" sz="1300" b="0">
              <a:latin typeface="+mj-lt"/>
              <a:cs typeface="Calibri" panose="020F0502020204030204" pitchFamily="34" charset="0"/>
            </a:endParaRPr>
          </a:p>
          <a:p>
            <a:pPr marL="285750" indent="-285750">
              <a:buFont typeface="Arial" panose="020B0604020202020204" pitchFamily="34" charset="0"/>
              <a:buChar char="•"/>
            </a:pPr>
            <a:r>
              <a:rPr lang="en-US" sz="1300" b="0">
                <a:latin typeface="+mj-lt"/>
                <a:cs typeface="Calibri"/>
              </a:rPr>
              <a:t>The Massachusetts EEC child care financial assistance program is primarily funded by CCDF.</a:t>
            </a:r>
          </a:p>
        </p:txBody>
      </p:sp>
      <p:sp>
        <p:nvSpPr>
          <p:cNvPr id="7" name="Slide Number Placeholder 1">
            <a:extLst>
              <a:ext uri="{FF2B5EF4-FFF2-40B4-BE49-F238E27FC236}">
                <a16:creationId xmlns:a16="http://schemas.microsoft.com/office/drawing/2014/main" id="{BE41BC67-4F66-49F6-AAEB-70CF4DC85BB4}"/>
              </a:ext>
            </a:extLst>
          </p:cNvPr>
          <p:cNvSpPr txBox="1">
            <a:spLocks/>
          </p:cNvSpPr>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Aft>
                <a:spcPct val="0"/>
              </a:spcAft>
              <a:defRPr/>
            </a:pPr>
            <a:fld id="{0A56C0EC-3B98-441E-AA55-70D5E6ACE5C8}" type="slidenum">
              <a:rPr lang="en-US" smtClean="0">
                <a:solidFill>
                  <a:srgbClr val="000000"/>
                </a:solidFill>
              </a:rPr>
              <a:pPr defTabSz="914400" fontAlgn="base">
                <a:spcAft>
                  <a:spcPct val="0"/>
                </a:spcAft>
                <a:defRPr/>
              </a:pPr>
              <a:t>26</a:t>
            </a:fld>
            <a:endParaRPr lang="en-US">
              <a:solidFill>
                <a:srgbClr val="000000"/>
              </a:solidFill>
              <a:latin typeface="Arial" panose="020B0604020202020204"/>
            </a:endParaRPr>
          </a:p>
        </p:txBody>
      </p:sp>
    </p:spTree>
    <p:extLst>
      <p:ext uri="{BB962C8B-B14F-4D97-AF65-F5344CB8AC3E}">
        <p14:creationId xmlns:p14="http://schemas.microsoft.com/office/powerpoint/2010/main" val="269586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40D26-255D-4807-8B6C-FD5BCB6D49B7}"/>
              </a:ext>
            </a:extLst>
          </p:cNvPr>
          <p:cNvSpPr>
            <a:spLocks noGrp="1"/>
          </p:cNvSpPr>
          <p:nvPr>
            <p:ph type="sldNum" sz="quarter" idx="11"/>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b="0" kern="1200">
                <a:solidFill>
                  <a:schemeClr val="tx1"/>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fld id="{3EC657DF-FE95-454F-AB66-42CBA9BDA6D9}" type="slidenum">
              <a:rPr lang="en-US" smtClean="0"/>
              <a:pPr>
                <a:defRPr/>
              </a:pPr>
              <a:t>27</a:t>
            </a:fld>
            <a:endParaRPr lang="en-US"/>
          </a:p>
        </p:txBody>
      </p:sp>
      <p:sp>
        <p:nvSpPr>
          <p:cNvPr id="4" name="Text Placeholder 3">
            <a:extLst>
              <a:ext uri="{FF2B5EF4-FFF2-40B4-BE49-F238E27FC236}">
                <a16:creationId xmlns:a16="http://schemas.microsoft.com/office/drawing/2014/main" id="{C3BEB16F-EEE7-4747-B92F-D574E1811CD9}"/>
              </a:ext>
            </a:extLst>
          </p:cNvPr>
          <p:cNvSpPr>
            <a:spLocks noGrp="1"/>
          </p:cNvSpPr>
          <p:nvPr>
            <p:ph type="body" sz="quarter" idx="12"/>
          </p:nvPr>
        </p:nvSpPr>
        <p:spPr>
          <a:xfrm>
            <a:off x="386325" y="563470"/>
            <a:ext cx="7132638" cy="469900"/>
          </a:xfrm>
        </p:spPr>
        <p:txBody>
          <a:bodyPr/>
          <a:lstStyle/>
          <a:p>
            <a:r>
              <a:rPr lang="en-US" sz="2000">
                <a:solidFill>
                  <a:srgbClr val="0000E5"/>
                </a:solidFill>
              </a:rPr>
              <a:t>How Child Care Financial Assistance Works</a:t>
            </a:r>
          </a:p>
        </p:txBody>
      </p:sp>
      <p:pic>
        <p:nvPicPr>
          <p:cNvPr id="16" name="Graphic 15" descr="Family with boy with solid fill">
            <a:extLst>
              <a:ext uri="{FF2B5EF4-FFF2-40B4-BE49-F238E27FC236}">
                <a16:creationId xmlns:a16="http://schemas.microsoft.com/office/drawing/2014/main" id="{E04319BD-211E-41E8-A136-5CAD547DB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901" y="1120033"/>
            <a:ext cx="914400" cy="914400"/>
          </a:xfrm>
          <a:prstGeom prst="rect">
            <a:avLst/>
          </a:prstGeom>
        </p:spPr>
      </p:pic>
      <p:pic>
        <p:nvPicPr>
          <p:cNvPr id="18" name="Graphic 17" descr="Children with solid fill">
            <a:extLst>
              <a:ext uri="{FF2B5EF4-FFF2-40B4-BE49-F238E27FC236}">
                <a16:creationId xmlns:a16="http://schemas.microsoft.com/office/drawing/2014/main" id="{3A18E21A-204F-41F7-987E-C84E6D6045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150" y="4517135"/>
            <a:ext cx="914400" cy="914400"/>
          </a:xfrm>
          <a:prstGeom prst="rect">
            <a:avLst/>
          </a:prstGeom>
        </p:spPr>
      </p:pic>
      <p:pic>
        <p:nvPicPr>
          <p:cNvPr id="19" name="Graphic 18" descr="Dollar with solid fill">
            <a:extLst>
              <a:ext uri="{FF2B5EF4-FFF2-40B4-BE49-F238E27FC236}">
                <a16:creationId xmlns:a16="http://schemas.microsoft.com/office/drawing/2014/main" id="{F3ECE01B-A30A-47A3-B46F-A67D6E93A4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150" y="5703622"/>
            <a:ext cx="914400" cy="730623"/>
          </a:xfrm>
          <a:prstGeom prst="rect">
            <a:avLst/>
          </a:prstGeom>
        </p:spPr>
      </p:pic>
      <p:pic>
        <p:nvPicPr>
          <p:cNvPr id="21" name="Graphic 20" descr="Graduation cap with solid fill">
            <a:extLst>
              <a:ext uri="{FF2B5EF4-FFF2-40B4-BE49-F238E27FC236}">
                <a16:creationId xmlns:a16="http://schemas.microsoft.com/office/drawing/2014/main" id="{2EA55A8F-2CCB-4DA9-BBFF-BC431F377F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013" y="2121096"/>
            <a:ext cx="730624" cy="730624"/>
          </a:xfrm>
          <a:prstGeom prst="rect">
            <a:avLst/>
          </a:prstGeom>
        </p:spPr>
      </p:pic>
      <p:pic>
        <p:nvPicPr>
          <p:cNvPr id="23" name="Graphic 22" descr="Briefcase with solid fill">
            <a:extLst>
              <a:ext uri="{FF2B5EF4-FFF2-40B4-BE49-F238E27FC236}">
                <a16:creationId xmlns:a16="http://schemas.microsoft.com/office/drawing/2014/main" id="{5A9FF439-CF73-4959-9F93-4E64A11FBC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8383" y="2457426"/>
            <a:ext cx="528918" cy="528918"/>
          </a:xfrm>
          <a:prstGeom prst="rect">
            <a:avLst/>
          </a:prstGeom>
        </p:spPr>
      </p:pic>
      <p:sp>
        <p:nvSpPr>
          <p:cNvPr id="25" name="TextBox 24">
            <a:extLst>
              <a:ext uri="{FF2B5EF4-FFF2-40B4-BE49-F238E27FC236}">
                <a16:creationId xmlns:a16="http://schemas.microsoft.com/office/drawing/2014/main" id="{C2547B7C-4F10-40DE-B924-3FF9F77B347C}"/>
              </a:ext>
            </a:extLst>
          </p:cNvPr>
          <p:cNvSpPr txBox="1"/>
          <p:nvPr/>
        </p:nvSpPr>
        <p:spPr>
          <a:xfrm>
            <a:off x="1035845" y="990713"/>
            <a:ext cx="7995253" cy="892552"/>
          </a:xfrm>
          <a:prstGeom prst="rect">
            <a:avLst/>
          </a:prstGeom>
          <a:noFill/>
        </p:spPr>
        <p:txBody>
          <a:bodyPr wrap="square" lIns="91440" tIns="45720" rIns="91440" bIns="45720" rtlCol="0" anchor="t">
            <a:spAutoFit/>
          </a:bodyPr>
          <a:lstStyle/>
          <a:p>
            <a:r>
              <a:rPr lang="en-US" sz="1300" u="sng">
                <a:latin typeface="+mj-lt"/>
                <a:cs typeface="Calibri"/>
              </a:rPr>
              <a:t>Eligible Family </a:t>
            </a:r>
            <a:r>
              <a:rPr lang="en-US" sz="1300">
                <a:latin typeface="+mj-lt"/>
                <a:cs typeface="Calibri"/>
              </a:rPr>
              <a:t>- </a:t>
            </a:r>
            <a:r>
              <a:rPr lang="en-US" sz="1300" b="0">
                <a:latin typeface="+mj-lt"/>
                <a:cs typeface="Calibri"/>
              </a:rPr>
              <a:t>States set their </a:t>
            </a:r>
            <a:r>
              <a:rPr lang="en-US" sz="1300">
                <a:latin typeface="+mj-lt"/>
                <a:cs typeface="Calibri"/>
              </a:rPr>
              <a:t>rules for eligibility within the CCDF regulations</a:t>
            </a:r>
            <a:r>
              <a:rPr lang="en-US" sz="1300" b="0">
                <a:latin typeface="+mj-lt"/>
                <a:cs typeface="Calibri"/>
              </a:rPr>
              <a:t>. To establish and maintain enrollment in a subsidy program, families</a:t>
            </a:r>
            <a:r>
              <a:rPr lang="en-US" sz="1300">
                <a:latin typeface="+mj-lt"/>
                <a:cs typeface="Calibri"/>
              </a:rPr>
              <a:t> must meet both federal and state-specific eligibility requirements, </a:t>
            </a:r>
            <a:r>
              <a:rPr lang="en-US" sz="1300" b="0">
                <a:latin typeface="+mj-lt"/>
                <a:cs typeface="Calibri"/>
              </a:rPr>
              <a:t>including that families </a:t>
            </a:r>
            <a:r>
              <a:rPr lang="en-US" sz="1300">
                <a:latin typeface="+mj-lt"/>
                <a:cs typeface="Calibri"/>
              </a:rPr>
              <a:t>meet the income limits and employment or training requirements</a:t>
            </a:r>
            <a:r>
              <a:rPr lang="en-US" sz="1300" b="0">
                <a:latin typeface="+mj-lt"/>
                <a:cs typeface="Calibri"/>
              </a:rPr>
              <a:t>, and  </a:t>
            </a:r>
            <a:r>
              <a:rPr lang="en-US" sz="1300">
                <a:latin typeface="+mj-lt"/>
                <a:cs typeface="Calibri"/>
              </a:rPr>
              <a:t>have a need for child care services </a:t>
            </a:r>
            <a:r>
              <a:rPr lang="en-US" sz="1300" b="0">
                <a:latin typeface="+mj-lt"/>
                <a:cs typeface="Calibri"/>
              </a:rPr>
              <a:t>(</a:t>
            </a:r>
            <a:r>
              <a:rPr lang="en-US" sz="1300" b="0" i="1">
                <a:latin typeface="+mj-lt"/>
                <a:cs typeface="Calibri"/>
              </a:rPr>
              <a:t>a service need</a:t>
            </a:r>
            <a:r>
              <a:rPr lang="en-US" sz="1300" b="0">
                <a:latin typeface="+mj-lt"/>
                <a:cs typeface="Calibri"/>
              </a:rPr>
              <a:t>) for a child within the State’s age definition (</a:t>
            </a:r>
            <a:r>
              <a:rPr lang="en-US" sz="1300" b="0" i="1">
                <a:latin typeface="+mj-lt"/>
                <a:cs typeface="Calibri"/>
              </a:rPr>
              <a:t>0-13</a:t>
            </a:r>
            <a:r>
              <a:rPr lang="en-US" sz="1300" b="0">
                <a:latin typeface="+mj-lt"/>
                <a:cs typeface="Calibri"/>
              </a:rPr>
              <a:t>). </a:t>
            </a:r>
            <a:endParaRPr lang="en-US" sz="1300" b="0">
              <a:latin typeface="+mj-lt"/>
              <a:cs typeface="Calibri" panose="020F0502020204030204" pitchFamily="34" charset="0"/>
            </a:endParaRPr>
          </a:p>
        </p:txBody>
      </p:sp>
      <p:sp>
        <p:nvSpPr>
          <p:cNvPr id="26" name="TextBox 25">
            <a:extLst>
              <a:ext uri="{FF2B5EF4-FFF2-40B4-BE49-F238E27FC236}">
                <a16:creationId xmlns:a16="http://schemas.microsoft.com/office/drawing/2014/main" id="{1017D3BA-F58A-47EB-8B8F-85507F528553}"/>
              </a:ext>
            </a:extLst>
          </p:cNvPr>
          <p:cNvSpPr txBox="1"/>
          <p:nvPr/>
        </p:nvSpPr>
        <p:spPr>
          <a:xfrm>
            <a:off x="1055550" y="4618822"/>
            <a:ext cx="8015424" cy="692497"/>
          </a:xfrm>
          <a:prstGeom prst="rect">
            <a:avLst/>
          </a:prstGeom>
          <a:noFill/>
        </p:spPr>
        <p:txBody>
          <a:bodyPr wrap="square" rtlCol="0">
            <a:spAutoFit/>
          </a:bodyPr>
          <a:lstStyle/>
          <a:p>
            <a:r>
              <a:rPr lang="en-US" sz="1300" u="sng">
                <a:latin typeface="+mj-lt"/>
                <a:cs typeface="Calibri" panose="020F0502020204030204" pitchFamily="34" charset="0"/>
              </a:rPr>
              <a:t>Provider Capacity </a:t>
            </a:r>
            <a:r>
              <a:rPr lang="en-US" sz="1300">
                <a:latin typeface="+mj-lt"/>
                <a:cs typeface="Calibri" panose="020F0502020204030204" pitchFamily="34" charset="0"/>
              </a:rPr>
              <a:t>- </a:t>
            </a:r>
            <a:r>
              <a:rPr lang="en-US" sz="1300" b="0">
                <a:latin typeface="+mj-lt"/>
                <a:cs typeface="Calibri" panose="020F0502020204030204" pitchFamily="34" charset="0"/>
              </a:rPr>
              <a:t>Subsidy is available for eligible families as long as </a:t>
            </a:r>
            <a:r>
              <a:rPr lang="en-US" sz="1300">
                <a:latin typeface="+mj-lt"/>
                <a:cs typeface="Calibri" panose="020F0502020204030204" pitchFamily="34" charset="0"/>
              </a:rPr>
              <a:t>funding and a provider with an opening for the age/needs of the child is available</a:t>
            </a:r>
            <a:r>
              <a:rPr lang="en-US" sz="1300" b="0">
                <a:latin typeface="+mj-lt"/>
                <a:cs typeface="Calibri" panose="020F0502020204030204" pitchFamily="34" charset="0"/>
              </a:rPr>
              <a:t>. If there is no funding or available placement, the child will be placed on the waitlist (Kinderwait). </a:t>
            </a:r>
          </a:p>
        </p:txBody>
      </p:sp>
      <p:sp>
        <p:nvSpPr>
          <p:cNvPr id="27" name="TextBox 26">
            <a:extLst>
              <a:ext uri="{FF2B5EF4-FFF2-40B4-BE49-F238E27FC236}">
                <a16:creationId xmlns:a16="http://schemas.microsoft.com/office/drawing/2014/main" id="{D1DD402C-CD3A-49B3-A966-8982ED63DCCE}"/>
              </a:ext>
            </a:extLst>
          </p:cNvPr>
          <p:cNvSpPr txBox="1"/>
          <p:nvPr/>
        </p:nvSpPr>
        <p:spPr>
          <a:xfrm>
            <a:off x="1055550" y="2086261"/>
            <a:ext cx="7975548" cy="1292662"/>
          </a:xfrm>
          <a:prstGeom prst="rect">
            <a:avLst/>
          </a:prstGeom>
          <a:noFill/>
        </p:spPr>
        <p:txBody>
          <a:bodyPr wrap="square" rtlCol="0">
            <a:spAutoFit/>
          </a:bodyPr>
          <a:lstStyle/>
          <a:p>
            <a:r>
              <a:rPr lang="en-US" sz="1300" u="sng">
                <a:latin typeface="+mj-lt"/>
                <a:cs typeface="Calibri" panose="020F0502020204030204" pitchFamily="34" charset="0"/>
              </a:rPr>
              <a:t>Established Service Need </a:t>
            </a:r>
            <a:r>
              <a:rPr lang="en-US" sz="1300" b="0">
                <a:latin typeface="+mj-lt"/>
                <a:cs typeface="Calibri" panose="020F0502020204030204" pitchFamily="34" charset="0"/>
              </a:rPr>
              <a:t>- The service need is the amount of time that </a:t>
            </a:r>
            <a:r>
              <a:rPr lang="en-US" sz="1300">
                <a:latin typeface="+mj-lt"/>
                <a:cs typeface="Calibri" panose="020F0502020204030204" pitchFamily="34" charset="0"/>
              </a:rPr>
              <a:t>neither parent/guardian is available </a:t>
            </a:r>
            <a:r>
              <a:rPr lang="en-US" sz="1300" b="0">
                <a:latin typeface="+mj-lt"/>
                <a:cs typeface="Calibri" panose="020F0502020204030204" pitchFamily="34" charset="0"/>
              </a:rPr>
              <a:t>to care for the child(ren) </a:t>
            </a:r>
            <a:r>
              <a:rPr lang="en-US" sz="1300">
                <a:latin typeface="+mj-lt"/>
                <a:cs typeface="Calibri" panose="020F0502020204030204" pitchFamily="34" charset="0"/>
              </a:rPr>
              <a:t>because they are working, going to school, looking for employment, or are incapacitated. </a:t>
            </a:r>
            <a:r>
              <a:rPr lang="en-US" sz="1300" b="0">
                <a:latin typeface="+mj-lt"/>
                <a:cs typeface="Calibri" panose="020F0502020204030204" pitchFamily="34" charset="0"/>
              </a:rPr>
              <a:t>To qualify for </a:t>
            </a:r>
            <a:r>
              <a:rPr lang="en-US" sz="1300">
                <a:latin typeface="+mj-lt"/>
                <a:cs typeface="Calibri" panose="020F0502020204030204" pitchFamily="34" charset="0"/>
              </a:rPr>
              <a:t>full-time child care services</a:t>
            </a:r>
            <a:r>
              <a:rPr lang="en-US" sz="1300" b="0">
                <a:latin typeface="+mj-lt"/>
                <a:cs typeface="Calibri" panose="020F0502020204030204" pitchFamily="34" charset="0"/>
              </a:rPr>
              <a:t>, a family must have </a:t>
            </a:r>
            <a:r>
              <a:rPr lang="en-US" sz="1300">
                <a:latin typeface="+mj-lt"/>
                <a:cs typeface="Calibri" panose="020F0502020204030204" pitchFamily="34" charset="0"/>
              </a:rPr>
              <a:t>at least 30 hours of service need</a:t>
            </a:r>
            <a:r>
              <a:rPr lang="en-US" sz="1300" b="0">
                <a:latin typeface="+mj-lt"/>
                <a:cs typeface="Calibri" panose="020F0502020204030204" pitchFamily="34" charset="0"/>
              </a:rPr>
              <a:t>. To qualify for </a:t>
            </a:r>
            <a:r>
              <a:rPr lang="en-US" sz="1300">
                <a:latin typeface="+mj-lt"/>
                <a:cs typeface="Calibri" panose="020F0502020204030204" pitchFamily="34" charset="0"/>
              </a:rPr>
              <a:t>part-time child care services</a:t>
            </a:r>
            <a:r>
              <a:rPr lang="en-US" sz="1300" b="0">
                <a:latin typeface="+mj-lt"/>
                <a:cs typeface="Calibri" panose="020F0502020204030204" pitchFamily="34" charset="0"/>
              </a:rPr>
              <a:t>, a family must have </a:t>
            </a:r>
            <a:r>
              <a:rPr lang="en-US" sz="1300">
                <a:latin typeface="+mj-lt"/>
                <a:cs typeface="Calibri" panose="020F0502020204030204" pitchFamily="34" charset="0"/>
              </a:rPr>
              <a:t>at least 20 but less than 30 hours of service need.</a:t>
            </a:r>
          </a:p>
          <a:p>
            <a:endParaRPr lang="en-US" sz="1300">
              <a:latin typeface="+mj-lt"/>
              <a:cs typeface="Calibri" panose="020F0502020204030204" pitchFamily="34" charset="0"/>
            </a:endParaRPr>
          </a:p>
        </p:txBody>
      </p:sp>
      <p:pic>
        <p:nvPicPr>
          <p:cNvPr id="36" name="Graphic 35" descr="Bank check with solid fill">
            <a:extLst>
              <a:ext uri="{FF2B5EF4-FFF2-40B4-BE49-F238E27FC236}">
                <a16:creationId xmlns:a16="http://schemas.microsoft.com/office/drawing/2014/main" id="{2A9AEFF0-47F9-4E38-A757-98B51C069B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901" y="3367529"/>
            <a:ext cx="914400" cy="914400"/>
          </a:xfrm>
          <a:prstGeom prst="rect">
            <a:avLst/>
          </a:prstGeom>
        </p:spPr>
      </p:pic>
      <p:sp>
        <p:nvSpPr>
          <p:cNvPr id="37" name="TextBox 36">
            <a:extLst>
              <a:ext uri="{FF2B5EF4-FFF2-40B4-BE49-F238E27FC236}">
                <a16:creationId xmlns:a16="http://schemas.microsoft.com/office/drawing/2014/main" id="{A32714D4-40CF-4C54-8613-5E83E8D00E07}"/>
              </a:ext>
            </a:extLst>
          </p:cNvPr>
          <p:cNvSpPr txBox="1"/>
          <p:nvPr/>
        </p:nvSpPr>
        <p:spPr>
          <a:xfrm>
            <a:off x="1055550" y="3284748"/>
            <a:ext cx="7720897" cy="1092607"/>
          </a:xfrm>
          <a:prstGeom prst="rect">
            <a:avLst/>
          </a:prstGeom>
          <a:noFill/>
        </p:spPr>
        <p:txBody>
          <a:bodyPr wrap="square" rtlCol="0">
            <a:spAutoFit/>
          </a:bodyPr>
          <a:lstStyle/>
          <a:p>
            <a:r>
              <a:rPr lang="en-US" sz="1300" u="sng">
                <a:latin typeface="+mj-lt"/>
                <a:cs typeface="Calibri" panose="020F0502020204030204" pitchFamily="34" charset="0"/>
              </a:rPr>
              <a:t>Parent Fees </a:t>
            </a:r>
            <a:r>
              <a:rPr lang="en-US" sz="1300" b="0">
                <a:latin typeface="+mj-lt"/>
                <a:cs typeface="Calibri" panose="020F0502020204030204" pitchFamily="34" charset="0"/>
              </a:rPr>
              <a:t>- States subsidize the cost of care using a rate schedule determined by the State.  States subtract from the rate a family  co-payment.  The co‐payment is based on a sliding fee schedule set by the State. 98% of families receiving subsidized child care services pay a co-payment fee that is 7% of income or less (in keeping with federal guidelines) As of 2/1/22, families do not pay any fees on income below 100% of federal poverty level. </a:t>
            </a:r>
          </a:p>
        </p:txBody>
      </p:sp>
      <p:sp>
        <p:nvSpPr>
          <p:cNvPr id="40" name="TextBox 39">
            <a:extLst>
              <a:ext uri="{FF2B5EF4-FFF2-40B4-BE49-F238E27FC236}">
                <a16:creationId xmlns:a16="http://schemas.microsoft.com/office/drawing/2014/main" id="{DB32F362-2395-4545-9E0E-1BED8CF7661E}"/>
              </a:ext>
            </a:extLst>
          </p:cNvPr>
          <p:cNvSpPr txBox="1"/>
          <p:nvPr/>
        </p:nvSpPr>
        <p:spPr>
          <a:xfrm>
            <a:off x="1027301" y="5566159"/>
            <a:ext cx="7720897" cy="892552"/>
          </a:xfrm>
          <a:prstGeom prst="rect">
            <a:avLst/>
          </a:prstGeom>
          <a:noFill/>
        </p:spPr>
        <p:txBody>
          <a:bodyPr wrap="square" rtlCol="0">
            <a:spAutoFit/>
          </a:bodyPr>
          <a:lstStyle/>
          <a:p>
            <a:r>
              <a:rPr lang="en-US" sz="1300" u="sng">
                <a:latin typeface="+mj-lt"/>
                <a:cs typeface="Calibri" panose="020F0502020204030204" pitchFamily="34" charset="0"/>
              </a:rPr>
              <a:t>Funding Availability </a:t>
            </a:r>
            <a:r>
              <a:rPr lang="en-US" sz="1300">
                <a:latin typeface="+mj-lt"/>
                <a:cs typeface="Calibri" panose="020F0502020204030204" pitchFamily="34" charset="0"/>
              </a:rPr>
              <a:t>– </a:t>
            </a:r>
            <a:r>
              <a:rPr lang="en-US" sz="1300" b="0">
                <a:latin typeface="+mj-lt"/>
                <a:cs typeface="Calibri" panose="020F0502020204030204" pitchFamily="34" charset="0"/>
              </a:rPr>
              <a:t>The number of income eligible subsidies offered by EEC may be limited by the amount of available funds appropriated by the Legislature and approved by the Governor. For DCF and DTA related child care, EEC is required under budget language to serve all children referred for those programs, so EEC works closely with A&amp;F and the Legislature to ensure sufficient funding</a:t>
            </a:r>
          </a:p>
        </p:txBody>
      </p:sp>
    </p:spTree>
    <p:extLst>
      <p:ext uri="{BB962C8B-B14F-4D97-AF65-F5344CB8AC3E}">
        <p14:creationId xmlns:p14="http://schemas.microsoft.com/office/powerpoint/2010/main" val="516644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30F6A-45E0-4F5F-B893-60A489CECCB8}"/>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28</a:t>
            </a:fld>
            <a:endParaRPr lang="en-US">
              <a:solidFill>
                <a:srgbClr val="000000"/>
              </a:solidFill>
            </a:endParaRPr>
          </a:p>
        </p:txBody>
      </p:sp>
      <p:sp>
        <p:nvSpPr>
          <p:cNvPr id="6" name="Content Placeholder 5">
            <a:extLst>
              <a:ext uri="{FF2B5EF4-FFF2-40B4-BE49-F238E27FC236}">
                <a16:creationId xmlns:a16="http://schemas.microsoft.com/office/drawing/2014/main" id="{E909B7AB-015F-40D0-859E-522A90F056FD}"/>
              </a:ext>
            </a:extLst>
          </p:cNvPr>
          <p:cNvSpPr txBox="1">
            <a:spLocks noGrp="1"/>
          </p:cNvSpPr>
          <p:nvPr>
            <p:ph idx="1"/>
          </p:nvPr>
        </p:nvSpPr>
        <p:spPr>
          <a:xfrm>
            <a:off x="444500" y="1174750"/>
            <a:ext cx="8382000" cy="5539978"/>
          </a:xfrm>
          <a:prstGeom prst="rect">
            <a:avLst/>
          </a:prstGeom>
          <a:noFill/>
        </p:spPr>
        <p:txBody>
          <a:bodyPr wrap="square">
            <a:spAutoFit/>
          </a:bodyPr>
          <a:lstStyle/>
          <a:p>
            <a:pPr marL="0" indent="0" fontAlgn="base">
              <a:spcBef>
                <a:spcPct val="0"/>
              </a:spcBef>
              <a:spcAft>
                <a:spcPct val="0"/>
              </a:spcAft>
              <a:buNone/>
              <a:defRPr/>
            </a:pPr>
            <a:r>
              <a:rPr kumimoji="0" lang="en-US" sz="14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Income Eligible Child Care Program: </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Provides child care to </a:t>
            </a:r>
            <a:r>
              <a:rPr kumimoji="0" lang="en-US" sz="1200" b="0" i="0" u="none" strike="noStrike" kern="1200" cap="none" spc="0" normalizeH="0" baseline="0" noProof="0">
                <a:ln>
                  <a:noFill/>
                </a:ln>
                <a:solidFill>
                  <a:srgbClr val="000000"/>
                </a:solidFill>
                <a:effectLst/>
                <a:highlight>
                  <a:srgbClr val="FFFFFF"/>
                </a:highlight>
                <a:uLnTx/>
                <a:uFillTx/>
                <a:latin typeface="Arial" panose="020B0604020202020204" pitchFamily="34" charset="0"/>
                <a:cs typeface="Arial" panose="020B0604020202020204" pitchFamily="34" charset="0"/>
              </a:rPr>
              <a:t>eligible low-income and at- risk families</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as allowed by funding. </a:t>
            </a:r>
            <a:r>
              <a:rPr kumimoji="0" lang="en-US" sz="12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All children enrolled in the </a:t>
            </a:r>
            <a:r>
              <a:rPr lang="en-US" sz="1200">
                <a:solidFill>
                  <a:srgbClr val="000000"/>
                </a:solidFill>
                <a:latin typeface="Arial" panose="020B0604020202020204" pitchFamily="34" charset="0"/>
                <a:cs typeface="Arial" panose="020B0604020202020204" pitchFamily="34" charset="0"/>
              </a:rPr>
              <a:t>Income Eligible (</a:t>
            </a:r>
            <a:r>
              <a:rPr kumimoji="0" lang="en-US" sz="12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IE) program must come from the centralized waitlist. </a:t>
            </a:r>
          </a:p>
          <a:p>
            <a:pPr marR="0" lvl="0" algn="l" defTabSz="914400" rtl="0" eaLnBrk="1" fontAlgn="base" latinLnBrk="0" hangingPunct="1">
              <a:spcBef>
                <a:spcPct val="0"/>
              </a:spcBef>
              <a:spcAft>
                <a:spcPct val="0"/>
              </a:spcAft>
              <a:buClrTx/>
              <a:buSzTx/>
              <a:tabLst/>
              <a:defRPr/>
            </a:pPr>
            <a:endParaRPr kumimoji="0" lang="en-US" sz="1200" b="1" i="0" u="sng"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endParaRPr>
          </a:p>
          <a:p>
            <a:pPr marL="171450" marR="0" lvl="0" indent="-171450" algn="l" defTabSz="914400" rtl="0" eaLnBrk="1" fontAlgn="base" latinLnBrk="0" hangingPunct="1">
              <a:spcBef>
                <a:spcPct val="0"/>
              </a:spcBef>
              <a:spcAft>
                <a:spcPct val="0"/>
              </a:spcAft>
              <a:buClrTx/>
              <a:buSzTx/>
              <a:buFont typeface="Arial" panose="020B0604020202020204" pitchFamily="34" charset="0"/>
              <a:buChar char="•"/>
              <a:tabLst/>
              <a:defRPr/>
            </a:pPr>
            <a:r>
              <a:rPr kumimoji="0" lang="en-US" sz="1200" b="1" i="0" u="sng"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rPr>
              <a:t>Teen Parent Child Care Program</a:t>
            </a:r>
            <a:r>
              <a:rPr kumimoji="0" lang="en-US" sz="1200" b="1" i="0" u="sng" strike="noStrike" kern="1200" cap="none" spc="0" normalizeH="0" baseline="0" noProof="0">
                <a:ln>
                  <a:noFill/>
                </a:ln>
                <a:solidFill>
                  <a:srgbClr val="CCCCFF">
                    <a:lumMod val="50000"/>
                  </a:srgbClr>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0" noProof="0">
                <a:ln>
                  <a:noFill/>
                </a:ln>
                <a:solidFill>
                  <a:srgbClr val="CCCCFF">
                    <a:lumMod val="50000"/>
                  </a:srgbClr>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Administered by 25 contracted entities to provide </a:t>
            </a:r>
            <a:r>
              <a:rPr kumimoji="0" 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child care for Young Parents who are participating in full-time high-school or high-school equivalency (GED) program who are not eligible for care under DCF- or DTA-Related child care programs</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Teen parents eligible for this program </a:t>
            </a:r>
            <a:r>
              <a:rPr kumimoji="0" 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must be placed on the centralized waitlist </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but may be prioritized for immediate enrollment by an EEC Teen Parent Contract Provider.</a:t>
            </a:r>
          </a:p>
          <a:p>
            <a:pPr marL="171450" marR="0" lvl="0" indent="-171450" algn="l" defTabSz="914400" rtl="0" eaLnBrk="1" fontAlgn="base" latinLnBrk="0" hangingPunct="1">
              <a:spcBef>
                <a:spcPct val="0"/>
              </a:spcBef>
              <a:spcAft>
                <a:spcPct val="0"/>
              </a:spcAft>
              <a:buClrTx/>
              <a:buSzTx/>
              <a:buFont typeface="Arial" panose="020B0604020202020204" pitchFamily="34" charset="0"/>
              <a:buChar char="•"/>
              <a:tabLst/>
              <a:defRPr/>
            </a:pPr>
            <a:endParaRPr kumimoji="0" lang="en-US" sz="12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base" latinLnBrk="0" hangingPunct="1">
              <a:spcBef>
                <a:spcPct val="0"/>
              </a:spcBef>
              <a:spcAft>
                <a:spcPct val="0"/>
              </a:spcAft>
              <a:buClrTx/>
              <a:buSzTx/>
              <a:buFont typeface="Arial" panose="020B0604020202020204" pitchFamily="34" charset="0"/>
              <a:buChar char="•"/>
              <a:tabLst/>
              <a:defRPr/>
            </a:pPr>
            <a:r>
              <a:rPr kumimoji="0" lang="en-US" sz="1200" b="1" i="0" u="sng"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rPr>
              <a:t>Homeless Child Care Services:</a:t>
            </a:r>
            <a:r>
              <a:rPr kumimoji="0" lang="en-US" sz="1200" b="1" i="0" u="none"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Children are entered into the waitlist system, but do not remain on the waitlist for homeless child care if care is available immediately at a contracted entity. Homeless children who cannot access care through a contracted entity may also be prioritized for a regular income eligible subsidy.</a:t>
            </a:r>
          </a:p>
          <a:p>
            <a:pPr marL="0" marR="0" lvl="0" indent="0" algn="l" defTabSz="914400" rtl="0" eaLnBrk="1" fontAlgn="base" latinLnBrk="0" hangingPunct="1">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referral from DHCD or DCF is the main eligibility documentation</a:t>
            </a:r>
            <a:r>
              <a:rPr lang="en-US" sz="1200">
                <a:solidFill>
                  <a:srgbClr val="000000"/>
                </a:solidFill>
                <a:latin typeface="Arial" panose="020B0604020202020204" pitchFamily="34" charset="0"/>
                <a:cs typeface="Arial" panose="020B0604020202020204" pitchFamily="34" charset="0"/>
              </a:rPr>
              <a:t>, although p</a:t>
            </a:r>
            <a:r>
              <a:rPr kumimoji="0" lang="en-US" sz="1200" b="0"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arents</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must also submit income documentation.</a:t>
            </a:r>
          </a:p>
          <a:p>
            <a:pPr marL="0" marR="0" lvl="0" indent="0" algn="l" defTabSz="914400" rtl="0" eaLnBrk="1" fontAlgn="base" latinLnBrk="0" hangingPunct="1">
              <a:spcBef>
                <a:spcPct val="0"/>
              </a:spcBef>
              <a:spcAft>
                <a:spcPct val="0"/>
              </a:spcAft>
              <a:buClrTx/>
              <a:buSzTx/>
              <a:buFontTx/>
              <a:buNone/>
              <a:tabLst/>
              <a:defRPr/>
            </a:pPr>
            <a:endParaRPr lang="en-US" sz="120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spcBef>
                <a:spcPct val="0"/>
              </a:spcBef>
              <a:spcAft>
                <a:spcPct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DCF-Involved Child Care Program:</a:t>
            </a:r>
            <a:r>
              <a:rPr kumimoji="0" lang="en-US" sz="12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Provides child care to children with active cases at DCF</a:t>
            </a:r>
          </a:p>
          <a:p>
            <a:pPr marL="285750" marR="0" lvl="0" indent="-285750" algn="l" defTabSz="914400" rtl="0" eaLnBrk="1" fontAlgn="base" latinLnBrk="0" hangingPunct="1">
              <a:spcAft>
                <a:spcPct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90 contract providers have contracts to work with DCF directly in placing children; additional children are enrolled in vouchers by DCF staff based on DCF eligibility</a:t>
            </a:r>
          </a:p>
          <a:p>
            <a:pPr marL="285750" marR="0" lvl="0" indent="-285750" algn="l" defTabSz="914400" rtl="0" eaLnBrk="1" fontAlgn="base" latinLnBrk="0" hangingPunct="1">
              <a:spcAft>
                <a:spcPct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DCF documents eligibility and sends a referral to EEC. The referral and a photo ID are the only eligibility documentation required from EEC</a:t>
            </a:r>
          </a:p>
          <a:p>
            <a:pPr marL="0" marR="0" lvl="0" indent="0" algn="l" defTabSz="914400" rtl="0" eaLnBrk="1" fontAlgn="base" latinLnBrk="0" hangingPunct="1">
              <a:spcBef>
                <a:spcPct val="0"/>
              </a:spcBef>
              <a:spcAft>
                <a:spcPct val="0"/>
              </a:spcAft>
              <a:buClrTx/>
              <a:buSzTx/>
              <a:buFontTx/>
              <a:buNone/>
              <a:tabLst/>
              <a:defRPr/>
            </a:pPr>
            <a:endParaRPr kumimoji="0" lang="en-US" sz="12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spcBef>
                <a:spcPct val="0"/>
              </a:spcBef>
              <a:spcAft>
                <a:spcPct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DTA-Involved Child Care Program:</a:t>
            </a:r>
            <a:r>
              <a:rPr kumimoji="0" lang="en-US" sz="12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Provides child care to eligible children from certain families receiving Transitional Aid to Families with Dependent Children (TAFDC) through DTA and families receiving SNAP benefits who are engaged in an approved Path to Work Activity.</a:t>
            </a:r>
          </a:p>
          <a:p>
            <a:pPr marL="171450" indent="-171450" fontAlgn="base">
              <a:spcBef>
                <a:spcPct val="0"/>
              </a:spcBef>
              <a:spcAft>
                <a:spcPct val="0"/>
              </a:spcAft>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DTA documents eligibility and sends a referral to EEC. The referral and a photo ID are the only eligibility documentation required from EEC.</a:t>
            </a:r>
          </a:p>
        </p:txBody>
      </p:sp>
      <p:sp>
        <p:nvSpPr>
          <p:cNvPr id="7" name="Text Placeholder 3">
            <a:extLst>
              <a:ext uri="{FF2B5EF4-FFF2-40B4-BE49-F238E27FC236}">
                <a16:creationId xmlns:a16="http://schemas.microsoft.com/office/drawing/2014/main" id="{600CD2F3-A21E-4043-BF0D-24D172CF5942}"/>
              </a:ext>
            </a:extLst>
          </p:cNvPr>
          <p:cNvSpPr>
            <a:spLocks noGrp="1"/>
          </p:cNvSpPr>
          <p:nvPr>
            <p:ph type="body" sz="quarter" idx="12"/>
          </p:nvPr>
        </p:nvSpPr>
        <p:spPr>
          <a:xfrm>
            <a:off x="444500" y="277813"/>
            <a:ext cx="7811852" cy="456374"/>
          </a:xfrm>
        </p:spPr>
        <p:txBody>
          <a:bodyPr/>
          <a:lstStyle/>
          <a:p>
            <a:pPr>
              <a:spcBef>
                <a:spcPts val="0"/>
              </a:spcBef>
            </a:pPr>
            <a:r>
              <a:rPr lang="en-US" sz="2000">
                <a:solidFill>
                  <a:srgbClr val="0000E5"/>
                </a:solidFill>
              </a:rPr>
              <a:t>How a Family is Referred for Child Care Financial Assistance </a:t>
            </a:r>
          </a:p>
          <a:p>
            <a:pPr>
              <a:spcBef>
                <a:spcPts val="0"/>
              </a:spcBef>
            </a:pPr>
            <a:r>
              <a:rPr lang="en-US" sz="2000">
                <a:solidFill>
                  <a:srgbClr val="0000E5"/>
                </a:solidFill>
              </a:rPr>
              <a:t>(By Program)</a:t>
            </a:r>
            <a:endParaRPr lang="en-US" sz="2000">
              <a:solidFill>
                <a:srgbClr val="0000E5"/>
              </a:solidFill>
              <a:cs typeface="Arial"/>
            </a:endParaRPr>
          </a:p>
        </p:txBody>
      </p:sp>
    </p:spTree>
    <p:extLst>
      <p:ext uri="{BB962C8B-B14F-4D97-AF65-F5344CB8AC3E}">
        <p14:creationId xmlns:p14="http://schemas.microsoft.com/office/powerpoint/2010/main" val="84143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2742242" y="2693639"/>
            <a:ext cx="6000314" cy="346249"/>
          </a:xfrm>
          <a:prstGeom prst="rect">
            <a:avLst/>
          </a:prstGeom>
        </p:spPr>
        <p:txBody>
          <a:bodyPr wrap="square" lIns="0" tIns="0" rIns="0" bIns="0" rtlCol="0" anchor="t">
            <a:spAutoFit/>
          </a:bodyPr>
          <a:lstStyle/>
          <a:p>
            <a:pPr defTabSz="457223"/>
            <a:r>
              <a:rPr lang="en-US" sz="2250">
                <a:latin typeface="Nunito Bold" pitchFamily="2" charset="0"/>
              </a:rPr>
              <a:t>MA EEC Market Rate | Narrow Cost Analysis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561354" y="3051690"/>
            <a:ext cx="1509241" cy="754621"/>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18592" y="2674380"/>
            <a:ext cx="731017" cy="73101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818592" y="3452977"/>
            <a:ext cx="731017" cy="731017"/>
          </a:xfrm>
          <a:prstGeom prst="rect">
            <a:avLst/>
          </a:prstGeom>
        </p:spPr>
      </p:pic>
      <p:sp>
        <p:nvSpPr>
          <p:cNvPr id="6" name="TextBox 6"/>
          <p:cNvSpPr txBox="1"/>
          <p:nvPr/>
        </p:nvSpPr>
        <p:spPr>
          <a:xfrm>
            <a:off x="2742242" y="3230455"/>
            <a:ext cx="4851739" cy="682879"/>
          </a:xfrm>
          <a:prstGeom prst="rect">
            <a:avLst/>
          </a:prstGeom>
        </p:spPr>
        <p:txBody>
          <a:bodyPr wrap="square" lIns="0" tIns="0" rIns="0" bIns="0" rtlCol="0" anchor="t">
            <a:spAutoFit/>
          </a:bodyPr>
          <a:lstStyle/>
          <a:p>
            <a:pPr defTabSz="457223">
              <a:lnSpc>
                <a:spcPts val="2740"/>
              </a:lnSpc>
            </a:pPr>
            <a:r>
              <a:rPr lang="en-US" sz="2000">
                <a:solidFill>
                  <a:srgbClr val="000D6D"/>
                </a:solidFill>
                <a:latin typeface="Nunito"/>
              </a:rPr>
              <a:t>Center for Early Learning Funding Equity</a:t>
            </a:r>
          </a:p>
          <a:p>
            <a:pPr defTabSz="457223">
              <a:lnSpc>
                <a:spcPts val="2740"/>
              </a:lnSpc>
            </a:pPr>
            <a:r>
              <a:rPr lang="en-US" sz="2000">
                <a:solidFill>
                  <a:srgbClr val="000D6D"/>
                </a:solidFill>
                <a:latin typeface="Nunito"/>
              </a:rPr>
              <a:t>9.8.22</a:t>
            </a:r>
          </a:p>
        </p:txBody>
      </p:sp>
    </p:spTree>
    <p:extLst>
      <p:ext uri="{BB962C8B-B14F-4D97-AF65-F5344CB8AC3E}">
        <p14:creationId xmlns:p14="http://schemas.microsoft.com/office/powerpoint/2010/main" val="395939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376250-12EE-0362-0582-F1BA7D8F3754}"/>
              </a:ext>
            </a:extLst>
          </p:cNvPr>
          <p:cNvSpPr>
            <a:spLocks noGrp="1"/>
          </p:cNvSpPr>
          <p:nvPr>
            <p:ph type="ftr" sz="quarter" idx="18"/>
          </p:nvPr>
        </p:nvSpPr>
        <p:spPr/>
        <p:txBody>
          <a:bodyPr/>
          <a:lstStyle/>
          <a:p>
            <a:r>
              <a:rPr lang="en-US"/>
              <a:t>Center for Early learning funding equity</a:t>
            </a:r>
          </a:p>
        </p:txBody>
      </p:sp>
      <p:sp>
        <p:nvSpPr>
          <p:cNvPr id="4" name="Slide Number Placeholder 3">
            <a:extLst>
              <a:ext uri="{FF2B5EF4-FFF2-40B4-BE49-F238E27FC236}">
                <a16:creationId xmlns:a16="http://schemas.microsoft.com/office/drawing/2014/main" id="{188518BE-4658-0729-4DA1-6C8F444CD963}"/>
              </a:ext>
            </a:extLst>
          </p:cNvPr>
          <p:cNvSpPr>
            <a:spLocks noGrp="1"/>
          </p:cNvSpPr>
          <p:nvPr>
            <p:ph type="sldNum" sz="quarter" idx="19"/>
          </p:nvPr>
        </p:nvSpPr>
        <p:spPr/>
        <p:txBody>
          <a:bodyPr/>
          <a:lstStyle/>
          <a:p>
            <a:fld id="{B6F15528-21DE-4FAA-801E-634DDDAF4B2B}" type="slidenum">
              <a:rPr lang="en-US" smtClean="0"/>
              <a:pPr/>
              <a:t>4</a:t>
            </a:fld>
            <a:endParaRPr lang="en-US"/>
          </a:p>
        </p:txBody>
      </p:sp>
      <p:sp>
        <p:nvSpPr>
          <p:cNvPr id="8" name="Title 6">
            <a:extLst>
              <a:ext uri="{FF2B5EF4-FFF2-40B4-BE49-F238E27FC236}">
                <a16:creationId xmlns:a16="http://schemas.microsoft.com/office/drawing/2014/main" id="{FA10EA01-D953-403D-A966-22AF84C5BD73}"/>
              </a:ext>
            </a:extLst>
          </p:cNvPr>
          <p:cNvSpPr txBox="1">
            <a:spLocks/>
          </p:cNvSpPr>
          <p:nvPr/>
        </p:nvSpPr>
        <p:spPr>
          <a:xfrm>
            <a:off x="627459" y="1597819"/>
            <a:ext cx="2938701" cy="3437165"/>
          </a:xfrm>
          <a:prstGeom prst="rect">
            <a:avLst/>
          </a:prstGeom>
        </p:spPr>
        <p:txBody>
          <a:bodyPr vert="horz" lIns="68580" tIns="34290" rIns="68580" bIns="34290" rtlCol="0" anchor="ctr">
            <a:noAutofit/>
          </a:bodyPr>
          <a:lstStyle>
            <a:lvl1pPr marL="0" marR="0" indent="0" defTabSz="914400" eaLnBrk="1" fontAlgn="auto" latinLnBrk="0" hangingPunct="1">
              <a:lnSpc>
                <a:spcPct val="90000"/>
              </a:lnSpc>
              <a:spcBef>
                <a:spcPts val="0"/>
              </a:spcBef>
              <a:spcAft>
                <a:spcPts val="0"/>
              </a:spcAft>
              <a:buClrTx/>
              <a:buSzTx/>
              <a:buFontTx/>
              <a:buNone/>
              <a:tabLst/>
              <a:defRPr sz="3500" b="1" i="0" u="none" cap="none" spc="100" baseline="0">
                <a:solidFill>
                  <a:schemeClr val="tx1"/>
                </a:solidFill>
                <a:latin typeface="Avenir Heavy" panose="02000503020000020003" pitchFamily="2" charset="0"/>
                <a:ea typeface="+mj-ea"/>
                <a:cs typeface="Arial" panose="020B0604020202020204" pitchFamily="34" charset="0"/>
              </a:defRPr>
            </a:lvl1pPr>
          </a:lstStyle>
          <a:p>
            <a:pPr algn="ctr"/>
            <a:r>
              <a:rPr lang="en-US" sz="2400" kern="0"/>
              <a:t>Two primary sets of information are needed to set subsidy rates and overall funding policy for child care: </a:t>
            </a:r>
            <a:br>
              <a:rPr lang="en-US" sz="2400" kern="0"/>
            </a:br>
            <a:r>
              <a:rPr lang="en-US" sz="2400" kern="0"/>
              <a:t>Prices and Costs</a:t>
            </a:r>
          </a:p>
        </p:txBody>
      </p:sp>
      <p:graphicFrame>
        <p:nvGraphicFramePr>
          <p:cNvPr id="9" name="Content Placeholder 12">
            <a:extLst>
              <a:ext uri="{FF2B5EF4-FFF2-40B4-BE49-F238E27FC236}">
                <a16:creationId xmlns:a16="http://schemas.microsoft.com/office/drawing/2014/main" id="{86480E4C-E345-449F-939D-FAE0DEE89056}"/>
              </a:ext>
            </a:extLst>
          </p:cNvPr>
          <p:cNvGraphicFramePr>
            <a:graphicFrameLocks noGrp="1"/>
          </p:cNvGraphicFramePr>
          <p:nvPr>
            <p:ph idx="1"/>
            <p:extLst>
              <p:ext uri="{D42A27DB-BD31-4B8C-83A1-F6EECF244321}">
                <p14:modId xmlns:p14="http://schemas.microsoft.com/office/powerpoint/2010/main" val="309598009"/>
              </p:ext>
            </p:extLst>
          </p:nvPr>
        </p:nvGraphicFramePr>
        <p:xfrm>
          <a:off x="4062970" y="1601390"/>
          <a:ext cx="4629150" cy="403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90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C435241-047A-3B4B-B4BA-0ADDFADADA1D}"/>
              </a:ext>
            </a:extLst>
          </p:cNvPr>
          <p:cNvSpPr>
            <a:spLocks noGrp="1"/>
          </p:cNvSpPr>
          <p:nvPr>
            <p:ph type="title"/>
          </p:nvPr>
        </p:nvSpPr>
        <p:spPr>
          <a:xfrm>
            <a:off x="350044" y="1385316"/>
            <a:ext cx="8465344" cy="555498"/>
          </a:xfrm>
        </p:spPr>
        <p:txBody>
          <a:bodyPr/>
          <a:lstStyle/>
          <a:p>
            <a:r>
              <a:rPr lang="en-US" sz="2475">
                <a:latin typeface="Nunito Bold" pitchFamily="2" charset="0"/>
              </a:rPr>
              <a:t>New Approach for this Cycle &amp; Limitations</a:t>
            </a:r>
            <a:endParaRPr lang="en-US" sz="2475" b="0">
              <a:latin typeface="Nunito Bold" pitchFamily="2" charset="0"/>
            </a:endParaRPr>
          </a:p>
        </p:txBody>
      </p:sp>
      <p:sp>
        <p:nvSpPr>
          <p:cNvPr id="3" name="Footer Placeholder 2">
            <a:extLst>
              <a:ext uri="{FF2B5EF4-FFF2-40B4-BE49-F238E27FC236}">
                <a16:creationId xmlns:a16="http://schemas.microsoft.com/office/drawing/2014/main" id="{1268291A-F7D9-E34A-B252-54211D1F2926}"/>
              </a:ext>
            </a:extLst>
          </p:cNvPr>
          <p:cNvSpPr>
            <a:spLocks noGrp="1"/>
          </p:cNvSpPr>
          <p:nvPr>
            <p:ph type="ftr" sz="quarter" idx="18"/>
          </p:nvPr>
        </p:nvSpPr>
        <p:spPr>
          <a:xfrm>
            <a:off x="459486" y="1083564"/>
            <a:ext cx="8229600" cy="267462"/>
          </a:xfrm>
        </p:spPr>
        <p:txBody>
          <a:bodyPr/>
          <a:lstStyle/>
          <a:p>
            <a:r>
              <a:rPr lang="en-US"/>
              <a:t>Center for Early learning funding equity</a:t>
            </a:r>
          </a:p>
        </p:txBody>
      </p:sp>
      <p:sp>
        <p:nvSpPr>
          <p:cNvPr id="4" name="Slide Number Placeholder 3">
            <a:extLst>
              <a:ext uri="{FF2B5EF4-FFF2-40B4-BE49-F238E27FC236}">
                <a16:creationId xmlns:a16="http://schemas.microsoft.com/office/drawing/2014/main" id="{86DF687D-A6F0-A048-BD82-4521030E7132}"/>
              </a:ext>
            </a:extLst>
          </p:cNvPr>
          <p:cNvSpPr>
            <a:spLocks noGrp="1"/>
          </p:cNvSpPr>
          <p:nvPr>
            <p:ph type="sldNum" sz="quarter" idx="19"/>
          </p:nvPr>
        </p:nvSpPr>
        <p:spPr>
          <a:xfrm>
            <a:off x="6631686" y="5623560"/>
            <a:ext cx="2057400" cy="274320"/>
          </a:xfrm>
        </p:spPr>
        <p:txBody>
          <a:bodyPr/>
          <a:lstStyle/>
          <a:p>
            <a:fld id="{B6F15528-21DE-4FAA-801E-634DDDAF4B2B}" type="slidenum">
              <a:rPr lang="en-US" smtClean="0"/>
              <a:pPr/>
              <a:t>5</a:t>
            </a:fld>
            <a:endParaRPr lang="en-US"/>
          </a:p>
        </p:txBody>
      </p:sp>
      <p:sp>
        <p:nvSpPr>
          <p:cNvPr id="25" name="Content Placeholder 24">
            <a:extLst>
              <a:ext uri="{FF2B5EF4-FFF2-40B4-BE49-F238E27FC236}">
                <a16:creationId xmlns:a16="http://schemas.microsoft.com/office/drawing/2014/main" id="{8F1E3C63-DCF0-6C4D-A97E-DD14F74A8FD4}"/>
              </a:ext>
            </a:extLst>
          </p:cNvPr>
          <p:cNvSpPr>
            <a:spLocks noGrp="1"/>
          </p:cNvSpPr>
          <p:nvPr>
            <p:ph idx="4294967295"/>
          </p:nvPr>
        </p:nvSpPr>
        <p:spPr/>
        <p:txBody>
          <a:bodyPr vert="horz" lIns="68580" tIns="34290" rIns="68580" bIns="34290" rtlCol="0" anchor="t">
            <a:normAutofit/>
          </a:bodyPr>
          <a:lstStyle/>
          <a:p>
            <a:r>
              <a:rPr lang="en-US" b="1">
                <a:latin typeface="Nunito"/>
                <a:cs typeface="Arial"/>
              </a:rPr>
              <a:t>Market Rate Survey</a:t>
            </a:r>
          </a:p>
          <a:p>
            <a:pPr lvl="1"/>
            <a:r>
              <a:rPr lang="en-US">
                <a:latin typeface="Nunito"/>
                <a:cs typeface="Arial"/>
              </a:rPr>
              <a:t>LEAD now allows providers to publish rates, which is required for providers participating in C3. This  allows EEC to use administrative data for the MRS, rather than a facilitated survey design.</a:t>
            </a:r>
          </a:p>
          <a:p>
            <a:pPr lvl="1"/>
            <a:r>
              <a:rPr lang="en-US">
                <a:latin typeface="Nunito"/>
                <a:cs typeface="Arial"/>
              </a:rPr>
              <a:t>The administrative data resulted in a more robust and representative sample (30% more providers than 2018) with fewer biases in the analysis.</a:t>
            </a:r>
          </a:p>
          <a:p>
            <a:r>
              <a:rPr lang="en-US" b="1">
                <a:latin typeface="Nunito"/>
                <a:cs typeface="Arial"/>
              </a:rPr>
              <a:t>Narrow Cost Analysis (Cost Model)</a:t>
            </a:r>
          </a:p>
          <a:p>
            <a:pPr lvl="1"/>
            <a:r>
              <a:rPr lang="en-US">
                <a:latin typeface="Nunito"/>
                <a:cs typeface="Arial"/>
              </a:rPr>
              <a:t>Massachusetts completed the first Narrow Cost Analysis in 2018.</a:t>
            </a:r>
            <a:endParaRPr lang="en-US">
              <a:latin typeface="Nunito"/>
            </a:endParaRPr>
          </a:p>
          <a:p>
            <a:pPr lvl="1"/>
            <a:r>
              <a:rPr lang="en-US">
                <a:latin typeface="Nunito"/>
                <a:cs typeface="Arial"/>
              </a:rPr>
              <a:t>That process included extensive data gathering and stakeholder input.</a:t>
            </a:r>
          </a:p>
          <a:p>
            <a:pPr lvl="1"/>
            <a:r>
              <a:rPr lang="en-US">
                <a:latin typeface="Nunito"/>
                <a:cs typeface="Arial"/>
              </a:rPr>
              <a:t>Based on the thorough work done at that time, we built upon and updated that model to account for inflation.</a:t>
            </a:r>
          </a:p>
          <a:p>
            <a:endParaRPr lang="en-US"/>
          </a:p>
        </p:txBody>
      </p:sp>
    </p:spTree>
    <p:extLst>
      <p:ext uri="{BB962C8B-B14F-4D97-AF65-F5344CB8AC3E}">
        <p14:creationId xmlns:p14="http://schemas.microsoft.com/office/powerpoint/2010/main" val="186297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0372-602C-91BB-E7CF-C88BC3079E7F}"/>
              </a:ext>
            </a:extLst>
          </p:cNvPr>
          <p:cNvSpPr>
            <a:spLocks noGrp="1"/>
          </p:cNvSpPr>
          <p:nvPr>
            <p:ph type="title"/>
          </p:nvPr>
        </p:nvSpPr>
        <p:spPr/>
        <p:txBody>
          <a:bodyPr/>
          <a:lstStyle/>
          <a:p>
            <a:r>
              <a:rPr lang="en-US">
                <a:latin typeface="Nunito Bold" pitchFamily="2" charset="0"/>
              </a:rPr>
              <a:t>Methodology Overview</a:t>
            </a:r>
          </a:p>
        </p:txBody>
      </p:sp>
      <p:sp>
        <p:nvSpPr>
          <p:cNvPr id="3" name="Footer Placeholder 2">
            <a:extLst>
              <a:ext uri="{FF2B5EF4-FFF2-40B4-BE49-F238E27FC236}">
                <a16:creationId xmlns:a16="http://schemas.microsoft.com/office/drawing/2014/main" id="{C890DAC5-F1AC-85EF-022B-3386B3AD241E}"/>
              </a:ext>
            </a:extLst>
          </p:cNvPr>
          <p:cNvSpPr>
            <a:spLocks noGrp="1"/>
          </p:cNvSpPr>
          <p:nvPr>
            <p:ph type="ftr" sz="quarter" idx="18"/>
          </p:nvPr>
        </p:nvSpPr>
        <p:spPr>
          <a:xfrm>
            <a:off x="740041" y="5650992"/>
            <a:ext cx="8229600" cy="267462"/>
          </a:xfrm>
        </p:spPr>
        <p:txBody>
          <a:bodyPr/>
          <a:lstStyle/>
          <a:p>
            <a:r>
              <a:rPr lang="en-US"/>
              <a:t>CENTER FOR EARLY LEARNING FUNDING EQUITY</a:t>
            </a:r>
          </a:p>
        </p:txBody>
      </p:sp>
      <p:sp>
        <p:nvSpPr>
          <p:cNvPr id="4" name="Slide Number Placeholder 3">
            <a:extLst>
              <a:ext uri="{FF2B5EF4-FFF2-40B4-BE49-F238E27FC236}">
                <a16:creationId xmlns:a16="http://schemas.microsoft.com/office/drawing/2014/main" id="{5B1E0293-7D27-1A60-B01F-F6B4833CD31A}"/>
              </a:ext>
            </a:extLst>
          </p:cNvPr>
          <p:cNvSpPr>
            <a:spLocks noGrp="1"/>
          </p:cNvSpPr>
          <p:nvPr>
            <p:ph type="sldNum" sz="quarter" idx="19"/>
          </p:nvPr>
        </p:nvSpPr>
        <p:spPr/>
        <p:txBody>
          <a:bodyPr/>
          <a:lstStyle/>
          <a:p>
            <a:fld id="{B6F15528-21DE-4FAA-801E-634DDDAF4B2B}" type="slidenum">
              <a:rPr lang="en-US" smtClean="0"/>
              <a:pPr/>
              <a:t>6</a:t>
            </a:fld>
            <a:endParaRPr lang="en-US"/>
          </a:p>
        </p:txBody>
      </p:sp>
      <p:sp>
        <p:nvSpPr>
          <p:cNvPr id="5" name="Content Placeholder 4">
            <a:extLst>
              <a:ext uri="{FF2B5EF4-FFF2-40B4-BE49-F238E27FC236}">
                <a16:creationId xmlns:a16="http://schemas.microsoft.com/office/drawing/2014/main" id="{728DD0A3-5596-AA3A-B5FC-7F89DBD8B030}"/>
              </a:ext>
            </a:extLst>
          </p:cNvPr>
          <p:cNvSpPr>
            <a:spLocks noGrp="1"/>
          </p:cNvSpPr>
          <p:nvPr>
            <p:ph idx="1"/>
          </p:nvPr>
        </p:nvSpPr>
        <p:spPr/>
        <p:txBody>
          <a:bodyPr>
            <a:normAutofit lnSpcReduction="10000"/>
          </a:bodyPr>
          <a:lstStyle/>
          <a:p>
            <a:r>
              <a:rPr lang="en-US"/>
              <a:t>All providers receiving C3 funding were required to complete tuition and hours of operation in the child care search.</a:t>
            </a:r>
          </a:p>
          <a:p>
            <a:r>
              <a:rPr lang="en-US"/>
              <a:t>Providers were asked to verify and update LEAD data in April 2022.</a:t>
            </a:r>
          </a:p>
          <a:p>
            <a:r>
              <a:rPr lang="en-US"/>
              <a:t>After cleaning and removing duplicates, outdated data, and outliers, 4,237 providers remained in the final dataset</a:t>
            </a:r>
          </a:p>
          <a:p>
            <a:r>
              <a:rPr lang="en-US"/>
              <a:t>All rates were converted to a “daily rate” and outliers whose rates were under $20/day and greater than $200/day were removed from the sample</a:t>
            </a:r>
          </a:p>
          <a:p>
            <a:r>
              <a:rPr lang="en-US"/>
              <a:t>Provider capacity was used as a weight to calculate the total number of “slots” per region and age-group.</a:t>
            </a:r>
          </a:p>
          <a:p>
            <a:r>
              <a:rPr lang="en-US"/>
              <a:t>All results were statistically significant with a 95% confidence interval and 5% or lower margin of error.</a:t>
            </a:r>
          </a:p>
          <a:p>
            <a:endParaRPr lang="en-US"/>
          </a:p>
        </p:txBody>
      </p:sp>
    </p:spTree>
    <p:extLst>
      <p:ext uri="{BB962C8B-B14F-4D97-AF65-F5344CB8AC3E}">
        <p14:creationId xmlns:p14="http://schemas.microsoft.com/office/powerpoint/2010/main" val="35094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4958-EBA2-BB8E-A037-8559F1A82F4C}"/>
              </a:ext>
            </a:extLst>
          </p:cNvPr>
          <p:cNvSpPr>
            <a:spLocks noGrp="1"/>
          </p:cNvSpPr>
          <p:nvPr>
            <p:ph type="title"/>
          </p:nvPr>
        </p:nvSpPr>
        <p:spPr>
          <a:xfrm>
            <a:off x="457199" y="1349292"/>
            <a:ext cx="8229600" cy="722963"/>
          </a:xfrm>
        </p:spPr>
        <p:txBody>
          <a:bodyPr/>
          <a:lstStyle/>
          <a:p>
            <a:r>
              <a:rPr lang="en-US"/>
              <a:t>The administrative dataset resulted in a robust and representative sample</a:t>
            </a:r>
          </a:p>
        </p:txBody>
      </p:sp>
      <p:sp>
        <p:nvSpPr>
          <p:cNvPr id="4" name="Slide Number Placeholder 3">
            <a:extLst>
              <a:ext uri="{FF2B5EF4-FFF2-40B4-BE49-F238E27FC236}">
                <a16:creationId xmlns:a16="http://schemas.microsoft.com/office/drawing/2014/main" id="{4DCC2C03-4A55-9A70-60D2-6B64C5231C0A}"/>
              </a:ext>
            </a:extLst>
          </p:cNvPr>
          <p:cNvSpPr>
            <a:spLocks noGrp="1"/>
          </p:cNvSpPr>
          <p:nvPr>
            <p:ph type="sldNum" sz="quarter" idx="19"/>
          </p:nvPr>
        </p:nvSpPr>
        <p:spPr/>
        <p:txBody>
          <a:bodyPr/>
          <a:lstStyle/>
          <a:p>
            <a:fld id="{B6F15528-21DE-4FAA-801E-634DDDAF4B2B}" type="slidenum">
              <a:rPr lang="en-US" smtClean="0"/>
              <a:pPr/>
              <a:t>7</a:t>
            </a:fld>
            <a:endParaRPr lang="en-US"/>
          </a:p>
        </p:txBody>
      </p:sp>
      <p:graphicFrame>
        <p:nvGraphicFramePr>
          <p:cNvPr id="6" name="Table 5">
            <a:extLst>
              <a:ext uri="{FF2B5EF4-FFF2-40B4-BE49-F238E27FC236}">
                <a16:creationId xmlns:a16="http://schemas.microsoft.com/office/drawing/2014/main" id="{78DE5160-E5AE-B296-D3BD-75835F187AFE}"/>
              </a:ext>
            </a:extLst>
          </p:cNvPr>
          <p:cNvGraphicFramePr>
            <a:graphicFrameLocks noGrp="1"/>
          </p:cNvGraphicFramePr>
          <p:nvPr/>
        </p:nvGraphicFramePr>
        <p:xfrm>
          <a:off x="457200" y="2734880"/>
          <a:ext cx="8229600" cy="2094615"/>
        </p:xfrm>
        <a:graphic>
          <a:graphicData uri="http://schemas.openxmlformats.org/drawingml/2006/table">
            <a:tbl>
              <a:tblPr firstRow="1" firstCol="1" bandRow="1">
                <a:tableStyleId>{5DA37D80-6434-44D0-A028-1B22A696006F}</a:tableStyleId>
              </a:tblPr>
              <a:tblGrid>
                <a:gridCol w="1308506">
                  <a:extLst>
                    <a:ext uri="{9D8B030D-6E8A-4147-A177-3AD203B41FA5}">
                      <a16:colId xmlns:a16="http://schemas.microsoft.com/office/drawing/2014/main" val="3255139942"/>
                    </a:ext>
                  </a:extLst>
                </a:gridCol>
                <a:gridCol w="1308506">
                  <a:extLst>
                    <a:ext uri="{9D8B030D-6E8A-4147-A177-3AD203B41FA5}">
                      <a16:colId xmlns:a16="http://schemas.microsoft.com/office/drawing/2014/main" val="2904581459"/>
                    </a:ext>
                  </a:extLst>
                </a:gridCol>
                <a:gridCol w="1403970">
                  <a:extLst>
                    <a:ext uri="{9D8B030D-6E8A-4147-A177-3AD203B41FA5}">
                      <a16:colId xmlns:a16="http://schemas.microsoft.com/office/drawing/2014/main" val="2571491528"/>
                    </a:ext>
                  </a:extLst>
                </a:gridCol>
                <a:gridCol w="1403970">
                  <a:extLst>
                    <a:ext uri="{9D8B030D-6E8A-4147-A177-3AD203B41FA5}">
                      <a16:colId xmlns:a16="http://schemas.microsoft.com/office/drawing/2014/main" val="2940160821"/>
                    </a:ext>
                  </a:extLst>
                </a:gridCol>
                <a:gridCol w="1403970">
                  <a:extLst>
                    <a:ext uri="{9D8B030D-6E8A-4147-A177-3AD203B41FA5}">
                      <a16:colId xmlns:a16="http://schemas.microsoft.com/office/drawing/2014/main" val="1440035748"/>
                    </a:ext>
                  </a:extLst>
                </a:gridCol>
                <a:gridCol w="1400678">
                  <a:extLst>
                    <a:ext uri="{9D8B030D-6E8A-4147-A177-3AD203B41FA5}">
                      <a16:colId xmlns:a16="http://schemas.microsoft.com/office/drawing/2014/main" val="2153753660"/>
                    </a:ext>
                  </a:extLst>
                </a:gridCol>
              </a:tblGrid>
              <a:tr h="615017">
                <a:tc>
                  <a:txBody>
                    <a:bodyPr/>
                    <a:lstStyle/>
                    <a:p>
                      <a:pPr marL="0" marR="0" algn="ctr">
                        <a:lnSpc>
                          <a:spcPct val="107000"/>
                        </a:lnSpc>
                        <a:spcBef>
                          <a:spcPts val="0"/>
                        </a:spcBef>
                        <a:spcAft>
                          <a:spcPts val="0"/>
                        </a:spcAft>
                      </a:pPr>
                      <a:r>
                        <a:rPr lang="en-US" sz="1100">
                          <a:effectLst/>
                          <a:latin typeface="Avenir Book" panose="02000503020000020003"/>
                        </a:rPr>
                        <a:t>Region</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1100">
                          <a:effectLst/>
                          <a:latin typeface="Avenir Book" panose="02000503020000020003"/>
                        </a:rPr>
                        <a:t>Provider Universe</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1100">
                          <a:effectLst/>
                          <a:latin typeface="Avenir Book" panose="02000503020000020003"/>
                        </a:rPr>
                        <a:t>Target Sample </a:t>
                      </a:r>
                    </a:p>
                    <a:p>
                      <a:pPr marL="0" marR="0" algn="ctr">
                        <a:lnSpc>
                          <a:spcPct val="107000"/>
                        </a:lnSpc>
                        <a:spcBef>
                          <a:spcPts val="0"/>
                        </a:spcBef>
                        <a:spcAft>
                          <a:spcPts val="0"/>
                        </a:spcAft>
                      </a:pPr>
                      <a:r>
                        <a:rPr lang="en-US" sz="1100">
                          <a:effectLst/>
                          <a:latin typeface="Avenir Book" panose="02000503020000020003"/>
                        </a:rPr>
                        <a:t>(95% CL, +/- 5.0 margin of error)</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1100">
                          <a:effectLst/>
                          <a:latin typeface="Avenir Book" panose="02000503020000020003"/>
                        </a:rPr>
                        <a:t>Providers Included in Final Dataset</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6000"/>
                        </a:lnSpc>
                        <a:spcBef>
                          <a:spcPts val="0"/>
                        </a:spcBef>
                        <a:spcAft>
                          <a:spcPts val="0"/>
                        </a:spcAft>
                      </a:pPr>
                      <a:r>
                        <a:rPr lang="en-US" sz="1100" kern="1200">
                          <a:effectLst/>
                          <a:latin typeface="Avenir Book" panose="02000503020000020003"/>
                        </a:rPr>
                        <a:t>Percent of Universe</a:t>
                      </a:r>
                      <a:endParaRPr lang="en-US" sz="1100">
                        <a:effectLst/>
                        <a:latin typeface="Avenir Book" panose="02000503020000020003"/>
                        <a:ea typeface="Times New Roman" panose="02020603050405020304" pitchFamily="18" charset="0"/>
                        <a:cs typeface="Times New Roman" panose="02020603050405020304" pitchFamily="18" charset="0"/>
                      </a:endParaRPr>
                    </a:p>
                  </a:txBody>
                  <a:tcPr marL="51435" marR="51435" marT="7144" marB="7144" anchor="ctr"/>
                </a:tc>
                <a:tc>
                  <a:txBody>
                    <a:bodyPr/>
                    <a:lstStyle/>
                    <a:p>
                      <a:pPr marL="0" marR="0" algn="ctr">
                        <a:lnSpc>
                          <a:spcPct val="106000"/>
                        </a:lnSpc>
                        <a:spcBef>
                          <a:spcPts val="0"/>
                        </a:spcBef>
                        <a:spcAft>
                          <a:spcPts val="0"/>
                        </a:spcAft>
                      </a:pPr>
                      <a:r>
                        <a:rPr lang="en-US" sz="1100" kern="1200">
                          <a:effectLst/>
                          <a:latin typeface="Avenir Book" panose="02000503020000020003"/>
                        </a:rPr>
                        <a:t>Percent of</a:t>
                      </a:r>
                      <a:endParaRPr lang="en-US" sz="1100">
                        <a:effectLst/>
                        <a:latin typeface="Avenir Book" panose="02000503020000020003"/>
                      </a:endParaRPr>
                    </a:p>
                    <a:p>
                      <a:pPr marL="0" marR="0" algn="ctr">
                        <a:lnSpc>
                          <a:spcPct val="107000"/>
                        </a:lnSpc>
                        <a:spcBef>
                          <a:spcPts val="0"/>
                        </a:spcBef>
                        <a:spcAft>
                          <a:spcPts val="0"/>
                        </a:spcAft>
                      </a:pPr>
                      <a:r>
                        <a:rPr lang="en-US" sz="1100" kern="1200">
                          <a:effectLst/>
                          <a:latin typeface="Avenir Book" panose="02000503020000020003"/>
                        </a:rPr>
                        <a:t>Target Sample Achieved</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3389720212"/>
                  </a:ext>
                </a:extLst>
              </a:tr>
              <a:tr h="213301">
                <a:tc>
                  <a:txBody>
                    <a:bodyPr/>
                    <a:lstStyle/>
                    <a:p>
                      <a:pPr marL="0" marR="0">
                        <a:lnSpc>
                          <a:spcPct val="107000"/>
                        </a:lnSpc>
                        <a:spcBef>
                          <a:spcPts val="0"/>
                        </a:spcBef>
                        <a:spcAft>
                          <a:spcPts val="0"/>
                        </a:spcAft>
                      </a:pPr>
                      <a:r>
                        <a:rPr lang="en-US" sz="1100">
                          <a:effectLst/>
                          <a:latin typeface="Avenir Book" panose="02000503020000020003"/>
                        </a:rPr>
                        <a:t>Region 1- Western</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983</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277</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547</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55%</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197%</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2893407947"/>
                  </a:ext>
                </a:extLst>
              </a:tr>
              <a:tr h="213301">
                <a:tc>
                  <a:txBody>
                    <a:bodyPr/>
                    <a:lstStyle/>
                    <a:p>
                      <a:pPr marL="0" marR="0">
                        <a:lnSpc>
                          <a:spcPct val="107000"/>
                        </a:lnSpc>
                        <a:spcBef>
                          <a:spcPts val="0"/>
                        </a:spcBef>
                        <a:spcAft>
                          <a:spcPts val="0"/>
                        </a:spcAft>
                      </a:pPr>
                      <a:r>
                        <a:rPr lang="en-US" sz="1100">
                          <a:effectLst/>
                          <a:latin typeface="Avenir Book" panose="02000503020000020003"/>
                        </a:rPr>
                        <a:t>Region 2- Central</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1,088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284</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628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221%</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923343990"/>
                  </a:ext>
                </a:extLst>
              </a:tr>
              <a:tr h="213301">
                <a:tc>
                  <a:txBody>
                    <a:bodyPr/>
                    <a:lstStyle/>
                    <a:p>
                      <a:pPr marL="0" marR="0">
                        <a:lnSpc>
                          <a:spcPct val="107000"/>
                        </a:lnSpc>
                        <a:spcBef>
                          <a:spcPts val="0"/>
                        </a:spcBef>
                        <a:spcAft>
                          <a:spcPts val="0"/>
                        </a:spcAft>
                      </a:pPr>
                      <a:r>
                        <a:rPr lang="en-US" sz="1100">
                          <a:effectLst/>
                          <a:latin typeface="Avenir Book" panose="02000503020000020003"/>
                        </a:rPr>
                        <a:t>Region 3- Northeast</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1,538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308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808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53%</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262%</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3705434670"/>
                  </a:ext>
                </a:extLst>
              </a:tr>
              <a:tr h="213301">
                <a:tc>
                  <a:txBody>
                    <a:bodyPr/>
                    <a:lstStyle/>
                    <a:p>
                      <a:pPr marL="0" marR="0">
                        <a:lnSpc>
                          <a:spcPct val="107000"/>
                        </a:lnSpc>
                        <a:spcBef>
                          <a:spcPts val="0"/>
                        </a:spcBef>
                        <a:spcAft>
                          <a:spcPts val="0"/>
                        </a:spcAft>
                      </a:pPr>
                      <a:r>
                        <a:rPr lang="en-US" sz="1100">
                          <a:effectLst/>
                          <a:latin typeface="Avenir Book" panose="02000503020000020003"/>
                        </a:rPr>
                        <a:t>Region 4- Metro</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1,884</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320</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1,096</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58%</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343%</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929949870"/>
                  </a:ext>
                </a:extLst>
              </a:tr>
              <a:tr h="213301">
                <a:tc>
                  <a:txBody>
                    <a:bodyPr/>
                    <a:lstStyle/>
                    <a:p>
                      <a:pPr marL="0" marR="0">
                        <a:lnSpc>
                          <a:spcPct val="107000"/>
                        </a:lnSpc>
                        <a:spcBef>
                          <a:spcPts val="0"/>
                        </a:spcBef>
                        <a:spcAft>
                          <a:spcPts val="0"/>
                        </a:spcAft>
                      </a:pPr>
                      <a:r>
                        <a:rPr lang="en-US" sz="1100">
                          <a:effectLst/>
                          <a:latin typeface="Avenir Book" panose="02000503020000020003"/>
                        </a:rPr>
                        <a:t>Region 5- Southeast</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1,131</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287</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677</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60%</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236%</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1941848061"/>
                  </a:ext>
                </a:extLst>
              </a:tr>
              <a:tr h="413093">
                <a:tc>
                  <a:txBody>
                    <a:bodyPr/>
                    <a:lstStyle/>
                    <a:p>
                      <a:pPr marL="0" marR="0">
                        <a:lnSpc>
                          <a:spcPct val="107000"/>
                        </a:lnSpc>
                        <a:spcBef>
                          <a:spcPts val="0"/>
                        </a:spcBef>
                        <a:spcAft>
                          <a:spcPts val="0"/>
                        </a:spcAft>
                      </a:pPr>
                      <a:r>
                        <a:rPr lang="en-US" sz="1100">
                          <a:effectLst/>
                          <a:latin typeface="Avenir Book" panose="02000503020000020003"/>
                        </a:rPr>
                        <a:t>Region 6- Metro Boston</a:t>
                      </a:r>
                      <a:endParaRPr lang="en-US" sz="1100">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912</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271</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521</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57%</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tc>
                  <a:txBody>
                    <a:bodyPr/>
                    <a:lstStyle/>
                    <a:p>
                      <a:pPr marL="0" marR="0" algn="ctr">
                        <a:lnSpc>
                          <a:spcPct val="107000"/>
                        </a:lnSpc>
                        <a:spcBef>
                          <a:spcPts val="0"/>
                        </a:spcBef>
                        <a:spcAft>
                          <a:spcPts val="0"/>
                        </a:spcAft>
                      </a:pPr>
                      <a:r>
                        <a:rPr lang="en-US" sz="900">
                          <a:solidFill>
                            <a:schemeClr val="tx1"/>
                          </a:solidFill>
                          <a:effectLst/>
                          <a:latin typeface="Avenir Book" panose="02000503020000020003"/>
                          <a:ea typeface="Calibri" panose="020F0502020204030204" pitchFamily="34" charset="0"/>
                          <a:cs typeface="Arial" panose="020B0604020202020204" pitchFamily="34" charset="0"/>
                        </a:rPr>
                        <a:t>192%</a:t>
                      </a:r>
                      <a:endParaRPr lang="en-US" sz="900">
                        <a:solidFill>
                          <a:schemeClr val="tx1"/>
                        </a:solidFill>
                        <a:effectLst/>
                        <a:latin typeface="Avenir Book" panose="02000503020000020003"/>
                        <a:ea typeface="Calibri" panose="020F0502020204030204" pitchFamily="34" charset="0"/>
                        <a:cs typeface="Times New Roman" panose="02020603050405020304" pitchFamily="18" charset="0"/>
                      </a:endParaRPr>
                    </a:p>
                  </a:txBody>
                  <a:tcPr marL="51435" marR="51435" marT="7144" marB="7144" anchor="ctr"/>
                </a:tc>
                <a:extLst>
                  <a:ext uri="{0D108BD9-81ED-4DB2-BD59-A6C34878D82A}">
                    <a16:rowId xmlns:a16="http://schemas.microsoft.com/office/drawing/2014/main" val="1810492434"/>
                  </a:ext>
                </a:extLst>
              </a:tr>
            </a:tbl>
          </a:graphicData>
        </a:graphic>
      </p:graphicFrame>
      <p:sp>
        <p:nvSpPr>
          <p:cNvPr id="7" name="Footer Placeholder 2">
            <a:extLst>
              <a:ext uri="{FF2B5EF4-FFF2-40B4-BE49-F238E27FC236}">
                <a16:creationId xmlns:a16="http://schemas.microsoft.com/office/drawing/2014/main" id="{0BA0FE15-9494-900C-A0A7-002C14F80269}"/>
              </a:ext>
            </a:extLst>
          </p:cNvPr>
          <p:cNvSpPr>
            <a:spLocks noGrp="1"/>
          </p:cNvSpPr>
          <p:nvPr>
            <p:ph type="ftr" sz="quarter" idx="18"/>
          </p:nvPr>
        </p:nvSpPr>
        <p:spPr>
          <a:xfrm>
            <a:off x="744279" y="5630418"/>
            <a:ext cx="8229600" cy="267462"/>
          </a:xfrm>
        </p:spPr>
        <p:txBody>
          <a:bodyPr/>
          <a:lstStyle/>
          <a:p>
            <a:r>
              <a:rPr lang="en-US"/>
              <a:t>Center for Early learning funding equity</a:t>
            </a:r>
          </a:p>
        </p:txBody>
      </p:sp>
      <p:sp>
        <p:nvSpPr>
          <p:cNvPr id="11" name="TextBox 10">
            <a:extLst>
              <a:ext uri="{FF2B5EF4-FFF2-40B4-BE49-F238E27FC236}">
                <a16:creationId xmlns:a16="http://schemas.microsoft.com/office/drawing/2014/main" id="{8AAE381E-5620-2DA0-590A-D971826E561E}"/>
              </a:ext>
            </a:extLst>
          </p:cNvPr>
          <p:cNvSpPr txBox="1"/>
          <p:nvPr/>
        </p:nvSpPr>
        <p:spPr>
          <a:xfrm>
            <a:off x="457199" y="2402700"/>
            <a:ext cx="7770044" cy="300082"/>
          </a:xfrm>
          <a:prstGeom prst="rect">
            <a:avLst/>
          </a:prstGeom>
          <a:noFill/>
        </p:spPr>
        <p:txBody>
          <a:bodyPr wrap="square" rtlCol="0">
            <a:spAutoFit/>
          </a:bodyPr>
          <a:lstStyle/>
          <a:p>
            <a:r>
              <a:rPr lang="en-US" sz="1350">
                <a:latin typeface="Avenir Book" panose="02000503020000020003"/>
              </a:rPr>
              <a:t>Table: Sample targets for total provider universe (FCC and Group and School Age)</a:t>
            </a:r>
          </a:p>
        </p:txBody>
      </p:sp>
      <p:sp>
        <p:nvSpPr>
          <p:cNvPr id="12" name="TextBox 11">
            <a:extLst>
              <a:ext uri="{FF2B5EF4-FFF2-40B4-BE49-F238E27FC236}">
                <a16:creationId xmlns:a16="http://schemas.microsoft.com/office/drawing/2014/main" id="{75226143-030D-2E19-8A2B-694D21A974CC}"/>
              </a:ext>
            </a:extLst>
          </p:cNvPr>
          <p:cNvSpPr txBox="1"/>
          <p:nvPr/>
        </p:nvSpPr>
        <p:spPr>
          <a:xfrm>
            <a:off x="457199" y="4812294"/>
            <a:ext cx="7770044" cy="207749"/>
          </a:xfrm>
          <a:prstGeom prst="rect">
            <a:avLst/>
          </a:prstGeom>
          <a:noFill/>
        </p:spPr>
        <p:txBody>
          <a:bodyPr wrap="square" rtlCol="0">
            <a:spAutoFit/>
          </a:bodyPr>
          <a:lstStyle/>
          <a:p>
            <a:r>
              <a:rPr lang="en-US" sz="750">
                <a:latin typeface="Avenir Book" panose="02000503020000020003"/>
              </a:rPr>
              <a:t>*A power analysis was used to calculate confidence level and margin of error</a:t>
            </a:r>
          </a:p>
        </p:txBody>
      </p:sp>
      <p:sp>
        <p:nvSpPr>
          <p:cNvPr id="8" name="Speech Bubble: Rectangle with Corners Rounded 7">
            <a:extLst>
              <a:ext uri="{FF2B5EF4-FFF2-40B4-BE49-F238E27FC236}">
                <a16:creationId xmlns:a16="http://schemas.microsoft.com/office/drawing/2014/main" id="{FF2543EC-D95F-48F1-94F5-09FC910A38FA}"/>
              </a:ext>
            </a:extLst>
          </p:cNvPr>
          <p:cNvSpPr/>
          <p:nvPr/>
        </p:nvSpPr>
        <p:spPr>
          <a:xfrm>
            <a:off x="4674092" y="5084648"/>
            <a:ext cx="1681018" cy="746046"/>
          </a:xfrm>
          <a:prstGeom prst="wedgeRoundRectCallout">
            <a:avLst>
              <a:gd name="adj1" fmla="val -20812"/>
              <a:gd name="adj2" fmla="val -867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25">
                <a:latin typeface="Avenir Book" panose="02000503020000020003"/>
              </a:rPr>
              <a:t> These numbers outpace the 2018 survey response rates.</a:t>
            </a:r>
          </a:p>
        </p:txBody>
      </p:sp>
    </p:spTree>
    <p:extLst>
      <p:ext uri="{BB962C8B-B14F-4D97-AF65-F5344CB8AC3E}">
        <p14:creationId xmlns:p14="http://schemas.microsoft.com/office/powerpoint/2010/main" val="376213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0CC6-78CC-9D2B-D341-844DDBC28705}"/>
              </a:ext>
            </a:extLst>
          </p:cNvPr>
          <p:cNvSpPr>
            <a:spLocks noGrp="1"/>
          </p:cNvSpPr>
          <p:nvPr>
            <p:ph type="title"/>
          </p:nvPr>
        </p:nvSpPr>
        <p:spPr/>
        <p:txBody>
          <a:bodyPr/>
          <a:lstStyle/>
          <a:p>
            <a:r>
              <a:rPr lang="en-US">
                <a:latin typeface="Nunito Bold" pitchFamily="2" charset="0"/>
              </a:rPr>
              <a:t>The 2018 Narrow Cost Model was updated to reflect 2022 conditions</a:t>
            </a:r>
          </a:p>
        </p:txBody>
      </p:sp>
      <p:sp>
        <p:nvSpPr>
          <p:cNvPr id="3" name="Footer Placeholder 2">
            <a:extLst>
              <a:ext uri="{FF2B5EF4-FFF2-40B4-BE49-F238E27FC236}">
                <a16:creationId xmlns:a16="http://schemas.microsoft.com/office/drawing/2014/main" id="{F1666EB0-B962-DE97-EC0E-1DE35938EA2C}"/>
              </a:ext>
            </a:extLst>
          </p:cNvPr>
          <p:cNvSpPr>
            <a:spLocks noGrp="1"/>
          </p:cNvSpPr>
          <p:nvPr>
            <p:ph type="ftr" sz="quarter" idx="18"/>
          </p:nvPr>
        </p:nvSpPr>
        <p:spPr>
          <a:xfrm>
            <a:off x="740041" y="5650992"/>
            <a:ext cx="8229600" cy="267462"/>
          </a:xfrm>
        </p:spPr>
        <p:txBody>
          <a:bodyPr/>
          <a:lstStyle/>
          <a:p>
            <a:r>
              <a:rPr lang="en-US"/>
              <a:t>Center for Early learning funding equity</a:t>
            </a:r>
          </a:p>
        </p:txBody>
      </p:sp>
      <p:sp>
        <p:nvSpPr>
          <p:cNvPr id="4" name="Slide Number Placeholder 3">
            <a:extLst>
              <a:ext uri="{FF2B5EF4-FFF2-40B4-BE49-F238E27FC236}">
                <a16:creationId xmlns:a16="http://schemas.microsoft.com/office/drawing/2014/main" id="{C093EE3E-FE02-A7B3-4B73-514CA9512E4E}"/>
              </a:ext>
            </a:extLst>
          </p:cNvPr>
          <p:cNvSpPr>
            <a:spLocks noGrp="1"/>
          </p:cNvSpPr>
          <p:nvPr>
            <p:ph type="sldNum" sz="quarter" idx="19"/>
          </p:nvPr>
        </p:nvSpPr>
        <p:spPr/>
        <p:txBody>
          <a:bodyPr/>
          <a:lstStyle/>
          <a:p>
            <a:fld id="{B6F15528-21DE-4FAA-801E-634DDDAF4B2B}" type="slidenum">
              <a:rPr lang="en-US" smtClean="0"/>
              <a:pPr/>
              <a:t>8</a:t>
            </a:fld>
            <a:endParaRPr lang="en-US"/>
          </a:p>
        </p:txBody>
      </p:sp>
      <p:sp>
        <p:nvSpPr>
          <p:cNvPr id="5" name="Content Placeholder 4">
            <a:extLst>
              <a:ext uri="{FF2B5EF4-FFF2-40B4-BE49-F238E27FC236}">
                <a16:creationId xmlns:a16="http://schemas.microsoft.com/office/drawing/2014/main" id="{9318E0CB-DA9B-F86D-BD52-E6AD8F982F5A}"/>
              </a:ext>
            </a:extLst>
          </p:cNvPr>
          <p:cNvSpPr>
            <a:spLocks noGrp="1"/>
          </p:cNvSpPr>
          <p:nvPr>
            <p:ph idx="1"/>
          </p:nvPr>
        </p:nvSpPr>
        <p:spPr/>
        <p:txBody>
          <a:bodyPr/>
          <a:lstStyle/>
          <a:p>
            <a:r>
              <a:rPr lang="en-US">
                <a:latin typeface="Nunito" pitchFamily="2" charset="0"/>
              </a:rPr>
              <a:t>Salaries were adjusted using the BLS Employment Cost Index for Boston-Worcester-Providence for the 24-month period ending March 2022</a:t>
            </a:r>
          </a:p>
          <a:p>
            <a:r>
              <a:rPr lang="en-US">
                <a:latin typeface="Nunito" pitchFamily="2" charset="0"/>
              </a:rPr>
              <a:t>Health insurance costs were inflated using data from Center for Health Information and Analysis</a:t>
            </a:r>
          </a:p>
          <a:p>
            <a:r>
              <a:rPr lang="en-US">
                <a:latin typeface="Nunito" pitchFamily="2" charset="0"/>
              </a:rPr>
              <a:t>Worker’s Compensation was updated using data from The Workers' Compensation and Inspection Bureau of Massachusetts</a:t>
            </a:r>
          </a:p>
          <a:p>
            <a:r>
              <a:rPr lang="en-US">
                <a:latin typeface="Nunito" pitchFamily="2" charset="0"/>
              </a:rPr>
              <a:t>Non-personnel costs (e.g. physical space, materials, etc.) were updated with data from the most recent version of the Provider Cost of Quality Calculator</a:t>
            </a:r>
          </a:p>
        </p:txBody>
      </p:sp>
    </p:spTree>
    <p:extLst>
      <p:ext uri="{BB962C8B-B14F-4D97-AF65-F5344CB8AC3E}">
        <p14:creationId xmlns:p14="http://schemas.microsoft.com/office/powerpoint/2010/main" val="191890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EE8BECE-6CB3-A56F-B15C-5509930B791E}"/>
              </a:ext>
            </a:extLst>
          </p:cNvPr>
          <p:cNvSpPr txBox="1">
            <a:spLocks/>
          </p:cNvSpPr>
          <p:nvPr/>
        </p:nvSpPr>
        <p:spPr>
          <a:xfrm>
            <a:off x="0" y="1120025"/>
            <a:ext cx="7146472" cy="800100"/>
          </a:xfrm>
          <a:prstGeom prst="rect">
            <a:avLst/>
          </a:prstGeom>
          <a:solidFill>
            <a:schemeClr val="accent2"/>
          </a:solidFill>
        </p:spPr>
        <p:txBody>
          <a:bodyPr vert="horz" lIns="45720" tIns="22860" rIns="45720" bIns="22860" rtlCol="0" anchor="ctr">
            <a:noAutofit/>
          </a:bodyPr>
          <a:lstStyle>
            <a:lvl1pPr algn="l" defTabSz="914400" rtl="0" eaLnBrk="1" latinLnBrk="0" hangingPunct="1">
              <a:spcBef>
                <a:spcPct val="0"/>
              </a:spcBef>
              <a:buNone/>
              <a:defRPr sz="6400" b="1" kern="1200">
                <a:solidFill>
                  <a:schemeClr val="tx2"/>
                </a:solidFill>
                <a:latin typeface="Nunito" pitchFamily="2" charset="77"/>
                <a:ea typeface="+mj-ea"/>
                <a:cs typeface="+mj-cs"/>
              </a:defRPr>
            </a:lvl1pPr>
          </a:lstStyle>
          <a:p>
            <a:pPr defTabSz="457223">
              <a:defRPr/>
            </a:pPr>
            <a:endParaRPr lang="en-US" sz="2000">
              <a:solidFill>
                <a:srgbClr val="FEFFFE"/>
              </a:solidFill>
            </a:endParaRPr>
          </a:p>
        </p:txBody>
      </p:sp>
      <p:sp>
        <p:nvSpPr>
          <p:cNvPr id="2" name="Title 1">
            <a:extLst>
              <a:ext uri="{FF2B5EF4-FFF2-40B4-BE49-F238E27FC236}">
                <a16:creationId xmlns:a16="http://schemas.microsoft.com/office/drawing/2014/main" id="{388F2D0F-A188-3A84-44AF-2F9C53D617DB}"/>
              </a:ext>
            </a:extLst>
          </p:cNvPr>
          <p:cNvSpPr>
            <a:spLocks noGrp="1"/>
          </p:cNvSpPr>
          <p:nvPr>
            <p:ph type="title"/>
          </p:nvPr>
        </p:nvSpPr>
        <p:spPr>
          <a:xfrm>
            <a:off x="1104900" y="1194373"/>
            <a:ext cx="6301740" cy="651406"/>
          </a:xfrm>
        </p:spPr>
        <p:txBody>
          <a:bodyPr/>
          <a:lstStyle/>
          <a:p>
            <a:r>
              <a:rPr lang="en-US" sz="2625">
                <a:solidFill>
                  <a:schemeClr val="tx1"/>
                </a:solidFill>
                <a:latin typeface="Nunito Bold" pitchFamily="2" charset="0"/>
              </a:rPr>
              <a:t>Summary of 2022 NCA Results</a:t>
            </a:r>
          </a:p>
        </p:txBody>
      </p:sp>
      <p:pic>
        <p:nvPicPr>
          <p:cNvPr id="3" name="Picture 2">
            <a:extLst>
              <a:ext uri="{FF2B5EF4-FFF2-40B4-BE49-F238E27FC236}">
                <a16:creationId xmlns:a16="http://schemas.microsoft.com/office/drawing/2014/main" id="{0FC6B36F-957C-57E6-9913-F71438C73AB2}"/>
              </a:ext>
            </a:extLst>
          </p:cNvPr>
          <p:cNvPicPr>
            <a:picLocks noChangeAspect="1"/>
          </p:cNvPicPr>
          <p:nvPr/>
        </p:nvPicPr>
        <p:blipFill>
          <a:blip r:embed="rId3"/>
          <a:stretch>
            <a:fillRect/>
          </a:stretch>
        </p:blipFill>
        <p:spPr>
          <a:xfrm>
            <a:off x="298929" y="1194373"/>
            <a:ext cx="640080" cy="640080"/>
          </a:xfrm>
          <a:prstGeom prst="rect">
            <a:avLst/>
          </a:prstGeom>
        </p:spPr>
      </p:pic>
      <p:sp>
        <p:nvSpPr>
          <p:cNvPr id="6" name="TextBox 5">
            <a:extLst>
              <a:ext uri="{FF2B5EF4-FFF2-40B4-BE49-F238E27FC236}">
                <a16:creationId xmlns:a16="http://schemas.microsoft.com/office/drawing/2014/main" id="{81A9FB97-D5B2-F569-D290-252CDEE02020}"/>
              </a:ext>
            </a:extLst>
          </p:cNvPr>
          <p:cNvSpPr txBox="1"/>
          <p:nvPr/>
        </p:nvSpPr>
        <p:spPr>
          <a:xfrm>
            <a:off x="426720" y="2476500"/>
            <a:ext cx="7985760" cy="2864887"/>
          </a:xfrm>
          <a:prstGeom prst="rect">
            <a:avLst/>
          </a:prstGeom>
          <a:noFill/>
        </p:spPr>
        <p:txBody>
          <a:bodyPr wrap="square" rtlCol="0">
            <a:spAutoFit/>
          </a:bodyPr>
          <a:lstStyle/>
          <a:p>
            <a:r>
              <a:rPr lang="en-US" sz="1600">
                <a:solidFill>
                  <a:schemeClr val="bg1"/>
                </a:solidFill>
                <a:latin typeface="Nunito" pitchFamily="2" charset="0"/>
              </a:rPr>
              <a:t>As expected, costs for providing infant and toddler care far exceed the cost of providing care for preschool and school-age children.</a:t>
            </a:r>
          </a:p>
          <a:p>
            <a:pPr marL="373875" indent="-145264">
              <a:buFont typeface="Arial" panose="020B0604020202020204" pitchFamily="34" charset="0"/>
              <a:buChar char="•"/>
            </a:pPr>
            <a:r>
              <a:rPr lang="en-US" sz="1600">
                <a:solidFill>
                  <a:schemeClr val="bg1"/>
                </a:solidFill>
                <a:latin typeface="Nunito" pitchFamily="2" charset="0"/>
              </a:rPr>
              <a:t>This is driven by the fact that infants and toddlers need to be cared for in smaller groups, with fewer children per teacher</a:t>
            </a:r>
          </a:p>
          <a:p>
            <a:endParaRPr lang="en-US" sz="1600">
              <a:solidFill>
                <a:schemeClr val="bg1"/>
              </a:solidFill>
              <a:latin typeface="Nunito" pitchFamily="2" charset="0"/>
            </a:endParaRPr>
          </a:p>
          <a:p>
            <a:r>
              <a:rPr lang="en-US" sz="1600">
                <a:solidFill>
                  <a:schemeClr val="bg1"/>
                </a:solidFill>
                <a:latin typeface="Nunito" pitchFamily="2" charset="0"/>
              </a:rPr>
              <a:t>Estimated costs for providing care </a:t>
            </a:r>
            <a:r>
              <a:rPr lang="en-US" sz="1600" b="1">
                <a:solidFill>
                  <a:schemeClr val="bg1"/>
                </a:solidFill>
                <a:latin typeface="Nunito" pitchFamily="2" charset="0"/>
              </a:rPr>
              <a:t>did not vary as substantially across geographies as prices </a:t>
            </a:r>
            <a:r>
              <a:rPr lang="en-US" sz="1600">
                <a:solidFill>
                  <a:schemeClr val="bg1"/>
                </a:solidFill>
                <a:latin typeface="Nunito" pitchFamily="2" charset="0"/>
              </a:rPr>
              <a:t>charged for care.</a:t>
            </a:r>
          </a:p>
          <a:p>
            <a:pPr marL="371494" lvl="1" indent="-142883">
              <a:spcBef>
                <a:spcPts val="500"/>
              </a:spcBef>
              <a:buFont typeface="Arial" panose="020B0604020202020204" pitchFamily="34" charset="0"/>
              <a:buChar char="•"/>
            </a:pPr>
            <a:r>
              <a:rPr lang="en-US" sz="1600">
                <a:solidFill>
                  <a:schemeClr val="bg1"/>
                </a:solidFill>
                <a:latin typeface="Nunito" pitchFamily="2" charset="0"/>
              </a:rPr>
              <a:t>Data collected on wages paid by child care providers in 2020 did not vary widely across the state. This low variation was also evident in the BLS data.</a:t>
            </a:r>
          </a:p>
          <a:p>
            <a:pPr marL="371494" lvl="1" indent="-142883">
              <a:buFont typeface="Arial" panose="020B0604020202020204" pitchFamily="34" charset="0"/>
              <a:buChar char="•"/>
            </a:pPr>
            <a:r>
              <a:rPr lang="en-US" sz="1600">
                <a:solidFill>
                  <a:schemeClr val="bg1"/>
                </a:solidFill>
                <a:latin typeface="Nunito" pitchFamily="2" charset="0"/>
              </a:rPr>
              <a:t>The cost model was not able to directly estimate different costs for occupancy (rent &amp; utilities) across regions, as this information was unavailable.</a:t>
            </a:r>
          </a:p>
        </p:txBody>
      </p:sp>
      <p:sp>
        <p:nvSpPr>
          <p:cNvPr id="4" name="TextBox 3">
            <a:extLst>
              <a:ext uri="{FF2B5EF4-FFF2-40B4-BE49-F238E27FC236}">
                <a16:creationId xmlns:a16="http://schemas.microsoft.com/office/drawing/2014/main" id="{2ABD2A0C-6A59-CA58-A89C-7135C73C7BB4}"/>
              </a:ext>
            </a:extLst>
          </p:cNvPr>
          <p:cNvSpPr txBox="1"/>
          <p:nvPr/>
        </p:nvSpPr>
        <p:spPr>
          <a:xfrm>
            <a:off x="78937" y="5675767"/>
            <a:ext cx="377340" cy="200055"/>
          </a:xfrm>
          <a:prstGeom prst="rect">
            <a:avLst/>
          </a:prstGeom>
          <a:noFill/>
        </p:spPr>
        <p:txBody>
          <a:bodyPr wrap="square">
            <a:spAutoFit/>
          </a:bodyPr>
          <a:lstStyle/>
          <a:p>
            <a:fld id="{B6F15528-21DE-4FAA-801E-634DDDAF4B2B}" type="slidenum">
              <a:rPr lang="en-US" sz="700">
                <a:latin typeface="Nunito" pitchFamily="2" charset="0"/>
              </a:rPr>
              <a:pPr/>
              <a:t>9</a:t>
            </a:fld>
            <a:endParaRPr lang="en-US" sz="700">
              <a:latin typeface="Nunito" pitchFamily="2" charset="0"/>
            </a:endParaRPr>
          </a:p>
        </p:txBody>
      </p:sp>
    </p:spTree>
    <p:extLst>
      <p:ext uri="{BB962C8B-B14F-4D97-AF65-F5344CB8AC3E}">
        <p14:creationId xmlns:p14="http://schemas.microsoft.com/office/powerpoint/2010/main" val="692919645"/>
      </p:ext>
    </p:extLst>
  </p:cSld>
  <p:clrMapOvr>
    <a:masterClrMapping/>
  </p:clrMapOvr>
</p:sld>
</file>

<file path=ppt/theme/theme1.xml><?xml version="1.0" encoding="utf-8"?>
<a:theme xmlns:a="http://schemas.openxmlformats.org/drawingml/2006/main" name="EEC4">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C4" id="{DE7B5B6C-056D-4145-9F4D-23CABBE71A4C}" vid="{C02CD98F-6402-44A0-9AE3-AA498544253B}"/>
    </a:ext>
  </a:extLst>
</a:theme>
</file>

<file path=ppt/theme/theme2.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4">
      <a:dk1>
        <a:srgbClr val="000FA0"/>
      </a:dk1>
      <a:lt1>
        <a:srgbClr val="232122"/>
      </a:lt1>
      <a:dk2>
        <a:srgbClr val="FFFFFF"/>
      </a:dk2>
      <a:lt2>
        <a:srgbClr val="EB002A"/>
      </a:lt2>
      <a:accent1>
        <a:srgbClr val="EB0029"/>
      </a:accent1>
      <a:accent2>
        <a:srgbClr val="FDDC01"/>
      </a:accent2>
      <a:accent3>
        <a:srgbClr val="009E01"/>
      </a:accent3>
      <a:accent4>
        <a:srgbClr val="000FA0"/>
      </a:accent4>
      <a:accent5>
        <a:srgbClr val="00323B"/>
      </a:accent5>
      <a:accent6>
        <a:srgbClr val="FFFFFF"/>
      </a:accent6>
      <a:hlink>
        <a:srgbClr val="FF242E"/>
      </a:hlink>
      <a:folHlink>
        <a:srgbClr val="000FA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ivvit_Template_Apr2021" id="{1A02B86D-CAB9-7245-AF18-42FF27AA62A0}" vid="{32E9CA04-6228-5D41-9362-A736F17C69AC}"/>
    </a:ext>
  </a:extLst>
</a:theme>
</file>

<file path=ppt/theme/theme4.xml><?xml version="1.0" encoding="utf-8"?>
<a:theme xmlns:a="http://schemas.openxmlformats.org/drawingml/2006/main" name="1_Office Theme">
  <a:themeElements>
    <a:clrScheme name="CELFE PRIMARY">
      <a:dk1>
        <a:srgbClr val="000000"/>
      </a:dk1>
      <a:lt1>
        <a:srgbClr val="FFFFFF"/>
      </a:lt1>
      <a:dk2>
        <a:srgbClr val="000C6C"/>
      </a:dk2>
      <a:lt2>
        <a:srgbClr val="EEECE1"/>
      </a:lt2>
      <a:accent1>
        <a:srgbClr val="1A1AE8"/>
      </a:accent1>
      <a:accent2>
        <a:srgbClr val="C60E2E"/>
      </a:accent2>
      <a:accent3>
        <a:srgbClr val="FEDA01"/>
      </a:accent3>
      <a:accent4>
        <a:srgbClr val="40B4E4"/>
      </a:accent4>
      <a:accent5>
        <a:srgbClr val="E3D4C3"/>
      </a:accent5>
      <a:accent6>
        <a:srgbClr val="C60E2E"/>
      </a:accent6>
      <a:hlink>
        <a:srgbClr val="1A1AE8"/>
      </a:hlink>
      <a:folHlink>
        <a:srgbClr val="000C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3" ma:contentTypeDescription="Create a new document." ma:contentTypeScope="" ma:versionID="100fafe6e24f4c426a457b7c8c8d7c33">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80d4237048a63a4d1d40359a811db7f7"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c8390a-f1c3-40b7-b7b1-bd681499595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SharedWithUsers xmlns="baeaa786-ebd5-4f52-8cee-8fa081d737a1">
      <UserInfo>
        <DisplayName>Cohen, Joy (EEC)</DisplayName>
        <AccountId>29</AccountId>
        <AccountType/>
      </UserInfo>
    </SharedWithUsers>
  </documentManagement>
</p:properties>
</file>

<file path=customXml/itemProps1.xml><?xml version="1.0" encoding="utf-8"?>
<ds:datastoreItem xmlns:ds="http://schemas.openxmlformats.org/officeDocument/2006/customXml" ds:itemID="{810DC034-FFC1-429E-81DC-093ED34BD195}">
  <ds:schemaRefs>
    <ds:schemaRef ds:uri="http://schemas.microsoft.com/sharepoint/v3/contenttype/forms"/>
  </ds:schemaRefs>
</ds:datastoreItem>
</file>

<file path=customXml/itemProps2.xml><?xml version="1.0" encoding="utf-8"?>
<ds:datastoreItem xmlns:ds="http://schemas.openxmlformats.org/officeDocument/2006/customXml" ds:itemID="{36610435-6609-41BA-A748-F0CCB2241159}">
  <ds:schemaRefs>
    <ds:schemaRef ds:uri="baeaa786-ebd5-4f52-8cee-8fa081d737a1"/>
    <ds:schemaRef ds:uri="f0dadd96-bb02-43ff-b721-c5b7f234f3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28755D-FC37-43E6-904A-52AD7CF8E0AD}">
  <ds:schemaRefs>
    <ds:schemaRef ds:uri="baeaa786-ebd5-4f52-8cee-8fa081d737a1"/>
    <ds:schemaRef ds:uri="f0dadd96-bb02-43ff-b721-c5b7f234f3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4003</Words>
  <Application>Microsoft Office PowerPoint</Application>
  <PresentationFormat>On-screen Show (4:3)</PresentationFormat>
  <Paragraphs>591</Paragraphs>
  <Slides>28</Slides>
  <Notes>19</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28</vt:i4>
      </vt:variant>
    </vt:vector>
  </HeadingPairs>
  <TitlesOfParts>
    <vt:vector size="50" baseType="lpstr">
      <vt:lpstr>Arial</vt:lpstr>
      <vt:lpstr>Arial Black</vt:lpstr>
      <vt:lpstr>Arial,Sans-Serif</vt:lpstr>
      <vt:lpstr>Avenir Book</vt:lpstr>
      <vt:lpstr>Avenir Heavy</vt:lpstr>
      <vt:lpstr>Barlow</vt:lpstr>
      <vt:lpstr>Calibri</vt:lpstr>
      <vt:lpstr>Georgia</vt:lpstr>
      <vt:lpstr>Knockout 31 Junior Middlewt</vt:lpstr>
      <vt:lpstr>Mercury Text G3 Bold</vt:lpstr>
      <vt:lpstr>Noto Sans Symbols</vt:lpstr>
      <vt:lpstr>Nunito</vt:lpstr>
      <vt:lpstr>Nunito Bold</vt:lpstr>
      <vt:lpstr>Palatino</vt:lpstr>
      <vt:lpstr>System Font Regular</vt:lpstr>
      <vt:lpstr>Times New Roman</vt:lpstr>
      <vt:lpstr>Verdana</vt:lpstr>
      <vt:lpstr>Wingdings</vt:lpstr>
      <vt:lpstr>EEC4</vt:lpstr>
      <vt:lpstr>itdpowerpointtemplate</vt:lpstr>
      <vt:lpstr>Office Theme</vt:lpstr>
      <vt:lpstr>1_Office Theme</vt:lpstr>
      <vt:lpstr>Commonwealth of Massachusetts Department of Early Education and Care  </vt:lpstr>
      <vt:lpstr>PowerPoint Presentation</vt:lpstr>
      <vt:lpstr>PowerPoint Presentation</vt:lpstr>
      <vt:lpstr>PowerPoint Presentation</vt:lpstr>
      <vt:lpstr>New Approach for this Cycle &amp; Limitations</vt:lpstr>
      <vt:lpstr>Methodology Overview</vt:lpstr>
      <vt:lpstr>The administrative dataset resulted in a robust and representative sample</vt:lpstr>
      <vt:lpstr>The 2018 Narrow Cost Model was updated to reflect 2022 conditions</vt:lpstr>
      <vt:lpstr>Summary of 2022 NCA Results</vt:lpstr>
      <vt:lpstr>GSA Rates, MRS findings, and Cost Estimates</vt:lpstr>
      <vt:lpstr>FCC Rates, MRS findings, and Cost Estimates</vt:lpstr>
      <vt:lpstr>PowerPoint Presentation</vt:lpstr>
      <vt:lpstr>PowerPoint Presentation</vt:lpstr>
      <vt:lpstr>Compliance with Federal Requirements</vt:lpstr>
      <vt:lpstr>Looking back: 2019 subsidy rates mostly fell below the 50th percentile  of the 2018 MRS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and Context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 Department of Early Education and Care</dc:title>
  <dc:creator>Catherine</dc:creator>
  <cp:lastModifiedBy>Koelle, Addison (EEC)</cp:lastModifiedBy>
  <cp:revision>2</cp:revision>
  <cp:lastPrinted>2022-09-02T18:01:46Z</cp:lastPrinted>
  <dcterms:created xsi:type="dcterms:W3CDTF">2022-07-06T13:03:46Z</dcterms:created>
  <dcterms:modified xsi:type="dcterms:W3CDTF">2022-09-08T21:29:59Z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y fmtid="{D5CDD505-2E9C-101B-9397-08002B2CF9AE}" pid="3" name="MediaServiceImageTags">
    <vt:lpwstr/>
  </property>
</Properties>
</file>