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5"/>
  </p:notesMasterIdLst>
  <p:handoutMasterIdLst>
    <p:handoutMasterId r:id="rId36"/>
  </p:handoutMasterIdLst>
  <p:sldIdLst>
    <p:sldId id="615" r:id="rId2"/>
    <p:sldId id="685" r:id="rId3"/>
    <p:sldId id="679" r:id="rId4"/>
    <p:sldId id="680" r:id="rId5"/>
    <p:sldId id="706" r:id="rId6"/>
    <p:sldId id="681" r:id="rId7"/>
    <p:sldId id="682" r:id="rId8"/>
    <p:sldId id="718" r:id="rId9"/>
    <p:sldId id="719" r:id="rId10"/>
    <p:sldId id="720" r:id="rId11"/>
    <p:sldId id="721" r:id="rId12"/>
    <p:sldId id="683" r:id="rId13"/>
    <p:sldId id="692" r:id="rId14"/>
    <p:sldId id="722" r:id="rId15"/>
    <p:sldId id="723" r:id="rId16"/>
    <p:sldId id="726" r:id="rId17"/>
    <p:sldId id="724" r:id="rId18"/>
    <p:sldId id="709" r:id="rId19"/>
    <p:sldId id="725" r:id="rId20"/>
    <p:sldId id="707" r:id="rId21"/>
    <p:sldId id="693" r:id="rId22"/>
    <p:sldId id="711" r:id="rId23"/>
    <p:sldId id="712" r:id="rId24"/>
    <p:sldId id="698" r:id="rId25"/>
    <p:sldId id="697" r:id="rId26"/>
    <p:sldId id="710" r:id="rId27"/>
    <p:sldId id="713" r:id="rId28"/>
    <p:sldId id="714" r:id="rId29"/>
    <p:sldId id="715" r:id="rId30"/>
    <p:sldId id="695" r:id="rId31"/>
    <p:sldId id="716" r:id="rId32"/>
    <p:sldId id="717" r:id="rId33"/>
    <p:sldId id="678" r:id="rId34"/>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34" charset="0"/>
        <a:ea typeface="ヒラギノ角ゴ Pro W3"/>
        <a:cs typeface="ヒラギノ角ゴ Pro W3"/>
      </a:defRPr>
    </a:lvl1pPr>
    <a:lvl2pPr marL="4572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2pPr>
    <a:lvl3pPr marL="9144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3pPr>
    <a:lvl4pPr marL="13716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4pPr>
    <a:lvl5pPr marL="18288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5pPr>
    <a:lvl6pPr marL="2286000" algn="l" defTabSz="914400" rtl="0" eaLnBrk="1" latinLnBrk="0" hangingPunct="1">
      <a:defRPr sz="2400" kern="1200">
        <a:solidFill>
          <a:schemeClr val="tx1"/>
        </a:solidFill>
        <a:latin typeface="Arial" pitchFamily="34" charset="0"/>
        <a:ea typeface="ヒラギノ角ゴ Pro W3"/>
        <a:cs typeface="ヒラギノ角ゴ Pro W3"/>
      </a:defRPr>
    </a:lvl6pPr>
    <a:lvl7pPr marL="2743200" algn="l" defTabSz="914400" rtl="0" eaLnBrk="1" latinLnBrk="0" hangingPunct="1">
      <a:defRPr sz="2400" kern="1200">
        <a:solidFill>
          <a:schemeClr val="tx1"/>
        </a:solidFill>
        <a:latin typeface="Arial" pitchFamily="34" charset="0"/>
        <a:ea typeface="ヒラギノ角ゴ Pro W3"/>
        <a:cs typeface="ヒラギノ角ゴ Pro W3"/>
      </a:defRPr>
    </a:lvl7pPr>
    <a:lvl8pPr marL="3200400" algn="l" defTabSz="914400" rtl="0" eaLnBrk="1" latinLnBrk="0" hangingPunct="1">
      <a:defRPr sz="2400" kern="1200">
        <a:solidFill>
          <a:schemeClr val="tx1"/>
        </a:solidFill>
        <a:latin typeface="Arial" pitchFamily="34" charset="0"/>
        <a:ea typeface="ヒラギノ角ゴ Pro W3"/>
        <a:cs typeface="ヒラギノ角ゴ Pro W3"/>
      </a:defRPr>
    </a:lvl8pPr>
    <a:lvl9pPr marL="3657600" algn="l" defTabSz="914400" rtl="0" eaLnBrk="1" latinLnBrk="0" hangingPunct="1">
      <a:defRPr sz="2400" kern="1200">
        <a:solidFill>
          <a:schemeClr val="tx1"/>
        </a:solidFill>
        <a:latin typeface="Arial" pitchFamily="34" charset="0"/>
        <a:ea typeface="ヒラギノ角ゴ Pro W3"/>
        <a:cs typeface="ヒラギノ角ゴ Pro W3"/>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76348"/>
    <a:srgbClr val="99CCFF"/>
    <a:srgbClr val="CCFFCC"/>
    <a:srgbClr val="FF99FF"/>
    <a:srgbClr val="FF0000"/>
    <a:srgbClr val="0000FF"/>
    <a:srgbClr val="FFFF99"/>
    <a:srgbClr val="CC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9746" autoAdjust="0"/>
    <p:restoredTop sz="99799" autoAdjust="0"/>
  </p:normalViewPr>
  <p:slideViewPr>
    <p:cSldViewPr snapToObjects="1">
      <p:cViewPr>
        <p:scale>
          <a:sx n="80" d="100"/>
          <a:sy n="80" d="100"/>
        </p:scale>
        <p:origin x="-588"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Objects="1">
      <p:cViewPr>
        <p:scale>
          <a:sx n="66" d="100"/>
          <a:sy n="66" d="100"/>
        </p:scale>
        <p:origin x="-1512" y="426"/>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notesMaster" Target="notesMasters/notesMaster1.xml"/>
  <Relationship Id="rId36" Type="http://schemas.openxmlformats.org/officeDocument/2006/relationships/handoutMaster" Target="handoutMasters/handoutMaster1.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3.xml"/>
  <Relationship Id="rId40" Type="http://schemas.openxmlformats.org/officeDocument/2006/relationships/tableStyles" Target="tableStyles.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6FEE2B-F8D6-48F3-A596-0410AE141439}" type="doc">
      <dgm:prSet loTypeId="urn:microsoft.com/office/officeart/2005/8/layout/pyramid1" loCatId="pyramid" qsTypeId="urn:microsoft.com/office/officeart/2005/8/quickstyle/simple1" qsCatId="simple" csTypeId="urn:microsoft.com/office/officeart/2005/8/colors/accent1_2" csCatId="accent1" phldr="1"/>
      <dgm:spPr/>
    </dgm:pt>
    <dgm:pt modelId="{A8695851-8C99-4D50-8D81-2274733BB028}">
      <dgm:prSet phldrT="[Text]" custT="1"/>
      <dgm:spPr>
        <a:solidFill>
          <a:srgbClr val="99FF99"/>
        </a:solidFill>
        <a:scene3d>
          <a:camera prst="orthographicFront"/>
          <a:lightRig rig="threePt" dir="t"/>
        </a:scene3d>
        <a:sp3d>
          <a:bevelT w="196850" prst="relaxedInset"/>
        </a:sp3d>
      </dgm:spPr>
      <dgm:t>
        <a:bodyPr anchor="b"/>
        <a:lstStyle/>
        <a:p>
          <a:r>
            <a:rPr lang="en-US" sz="2800" dirty="0" smtClean="0"/>
            <a:t>Line Item</a:t>
          </a:r>
          <a:endParaRPr lang="en-US" sz="2800" dirty="0"/>
        </a:p>
      </dgm:t>
    </dgm:pt>
    <dgm:pt modelId="{3CDC7853-81F6-4F17-96E3-CCABD48EB2F0}" type="parTrans" cxnId="{D6D9B02D-2260-4162-A89C-FB9043781604}">
      <dgm:prSet/>
      <dgm:spPr/>
      <dgm:t>
        <a:bodyPr/>
        <a:lstStyle/>
        <a:p>
          <a:endParaRPr lang="en-US"/>
        </a:p>
      </dgm:t>
    </dgm:pt>
    <dgm:pt modelId="{3B0F3D39-1646-4F3A-BADA-829348F02D92}" type="sibTrans" cxnId="{D6D9B02D-2260-4162-A89C-FB9043781604}">
      <dgm:prSet/>
      <dgm:spPr/>
      <dgm:t>
        <a:bodyPr/>
        <a:lstStyle/>
        <a:p>
          <a:endParaRPr lang="en-US"/>
        </a:p>
      </dgm:t>
    </dgm:pt>
    <dgm:pt modelId="{53407F32-2C53-4109-B774-FBAEDE053CE6}">
      <dgm:prSet phldrT="[Text]" custT="1"/>
      <dgm:spPr>
        <a:solidFill>
          <a:srgbClr val="66FF66"/>
        </a:solidFill>
        <a:scene3d>
          <a:camera prst="orthographicFront"/>
          <a:lightRig rig="threePt" dir="t"/>
        </a:scene3d>
        <a:sp3d>
          <a:bevelT w="196850" prst="relaxedInset"/>
        </a:sp3d>
      </dgm:spPr>
      <dgm:t>
        <a:bodyPr/>
        <a:lstStyle/>
        <a:p>
          <a:r>
            <a:rPr lang="en-US" sz="3600" dirty="0" smtClean="0"/>
            <a:t>Object Class</a:t>
          </a:r>
          <a:endParaRPr lang="en-US" sz="3600" dirty="0"/>
        </a:p>
      </dgm:t>
    </dgm:pt>
    <dgm:pt modelId="{B648E38F-3ECD-49E7-954A-F7D694780237}" type="parTrans" cxnId="{E2B5C6E7-0BB0-472E-A722-DB3AEA6D7B3F}">
      <dgm:prSet/>
      <dgm:spPr/>
      <dgm:t>
        <a:bodyPr/>
        <a:lstStyle/>
        <a:p>
          <a:endParaRPr lang="en-US"/>
        </a:p>
      </dgm:t>
    </dgm:pt>
    <dgm:pt modelId="{928BC31A-F296-4BE7-87F7-5D1CD778F64E}" type="sibTrans" cxnId="{E2B5C6E7-0BB0-472E-A722-DB3AEA6D7B3F}">
      <dgm:prSet/>
      <dgm:spPr/>
      <dgm:t>
        <a:bodyPr/>
        <a:lstStyle/>
        <a:p>
          <a:endParaRPr lang="en-US"/>
        </a:p>
      </dgm:t>
    </dgm:pt>
    <dgm:pt modelId="{E60575DA-85E3-4734-9455-FE5C04B13356}">
      <dgm:prSet phldrT="[Text]" custT="1"/>
      <dgm:spPr>
        <a:solidFill>
          <a:srgbClr val="33CC33"/>
        </a:solidFill>
        <a:scene3d>
          <a:camera prst="orthographicFront"/>
          <a:lightRig rig="chilly" dir="t"/>
        </a:scene3d>
        <a:sp3d>
          <a:bevelT w="196850" prst="relaxedInset"/>
        </a:sp3d>
      </dgm:spPr>
      <dgm:t>
        <a:bodyPr/>
        <a:lstStyle/>
        <a:p>
          <a:r>
            <a:rPr lang="en-US" sz="4800" dirty="0" smtClean="0"/>
            <a:t>Object Codes</a:t>
          </a:r>
          <a:endParaRPr lang="en-US" sz="4800" dirty="0"/>
        </a:p>
      </dgm:t>
    </dgm:pt>
    <dgm:pt modelId="{CC10BEAF-DD2C-48AB-A230-28ADB7F839FD}" type="parTrans" cxnId="{C16E4982-A4BD-46C8-A80B-30A5CFB5137A}">
      <dgm:prSet/>
      <dgm:spPr/>
      <dgm:t>
        <a:bodyPr/>
        <a:lstStyle/>
        <a:p>
          <a:endParaRPr lang="en-US"/>
        </a:p>
      </dgm:t>
    </dgm:pt>
    <dgm:pt modelId="{5C2A3502-61DF-4D11-8D19-AFEA7A097AF4}" type="sibTrans" cxnId="{C16E4982-A4BD-46C8-A80B-30A5CFB5137A}">
      <dgm:prSet/>
      <dgm:spPr/>
      <dgm:t>
        <a:bodyPr/>
        <a:lstStyle/>
        <a:p>
          <a:endParaRPr lang="en-US"/>
        </a:p>
      </dgm:t>
    </dgm:pt>
    <dgm:pt modelId="{F6A4FBAA-5349-4CC8-981A-F71998808573}" type="pres">
      <dgm:prSet presAssocID="{B06FEE2B-F8D6-48F3-A596-0410AE141439}" presName="Name0" presStyleCnt="0">
        <dgm:presLayoutVars>
          <dgm:dir/>
          <dgm:animLvl val="lvl"/>
          <dgm:resizeHandles val="exact"/>
        </dgm:presLayoutVars>
      </dgm:prSet>
      <dgm:spPr/>
    </dgm:pt>
    <dgm:pt modelId="{B59BCC09-1A4F-4B79-8624-479050C9F553}" type="pres">
      <dgm:prSet presAssocID="{A8695851-8C99-4D50-8D81-2274733BB028}" presName="Name8" presStyleCnt="0"/>
      <dgm:spPr>
        <a:scene3d>
          <a:camera prst="orthographicFront"/>
          <a:lightRig rig="threePt" dir="t"/>
        </a:scene3d>
        <a:sp3d>
          <a:bevelT/>
        </a:sp3d>
      </dgm:spPr>
    </dgm:pt>
    <dgm:pt modelId="{EB2BA142-0D40-444B-BFAD-FE6E5BB06CB0}" type="pres">
      <dgm:prSet presAssocID="{A8695851-8C99-4D50-8D81-2274733BB028}" presName="level" presStyleLbl="node1" presStyleIdx="0" presStyleCnt="3">
        <dgm:presLayoutVars>
          <dgm:chMax val="1"/>
          <dgm:bulletEnabled val="1"/>
        </dgm:presLayoutVars>
      </dgm:prSet>
      <dgm:spPr/>
      <dgm:t>
        <a:bodyPr/>
        <a:lstStyle/>
        <a:p>
          <a:endParaRPr lang="en-US"/>
        </a:p>
      </dgm:t>
    </dgm:pt>
    <dgm:pt modelId="{432419B3-14D8-43A8-92AC-04DB2FB3C189}" type="pres">
      <dgm:prSet presAssocID="{A8695851-8C99-4D50-8D81-2274733BB028}" presName="levelTx" presStyleLbl="revTx" presStyleIdx="0" presStyleCnt="0">
        <dgm:presLayoutVars>
          <dgm:chMax val="1"/>
          <dgm:bulletEnabled val="1"/>
        </dgm:presLayoutVars>
      </dgm:prSet>
      <dgm:spPr/>
      <dgm:t>
        <a:bodyPr/>
        <a:lstStyle/>
        <a:p>
          <a:endParaRPr lang="en-US"/>
        </a:p>
      </dgm:t>
    </dgm:pt>
    <dgm:pt modelId="{EE649277-A6C7-4006-9D43-9F9BEB1BF460}" type="pres">
      <dgm:prSet presAssocID="{53407F32-2C53-4109-B774-FBAEDE053CE6}" presName="Name8" presStyleCnt="0"/>
      <dgm:spPr>
        <a:scene3d>
          <a:camera prst="orthographicFront"/>
          <a:lightRig rig="threePt" dir="t"/>
        </a:scene3d>
        <a:sp3d>
          <a:bevelT/>
        </a:sp3d>
      </dgm:spPr>
    </dgm:pt>
    <dgm:pt modelId="{0F7AC356-2A47-4D7F-BECA-E2F6E9A2FAE2}" type="pres">
      <dgm:prSet presAssocID="{53407F32-2C53-4109-B774-FBAEDE053CE6}" presName="level" presStyleLbl="node1" presStyleIdx="1" presStyleCnt="3" custScaleY="104762">
        <dgm:presLayoutVars>
          <dgm:chMax val="1"/>
          <dgm:bulletEnabled val="1"/>
        </dgm:presLayoutVars>
      </dgm:prSet>
      <dgm:spPr/>
      <dgm:t>
        <a:bodyPr/>
        <a:lstStyle/>
        <a:p>
          <a:endParaRPr lang="en-US"/>
        </a:p>
      </dgm:t>
    </dgm:pt>
    <dgm:pt modelId="{7A18ACA2-EF8C-4B73-B540-DC121719BF90}" type="pres">
      <dgm:prSet presAssocID="{53407F32-2C53-4109-B774-FBAEDE053CE6}" presName="levelTx" presStyleLbl="revTx" presStyleIdx="0" presStyleCnt="0">
        <dgm:presLayoutVars>
          <dgm:chMax val="1"/>
          <dgm:bulletEnabled val="1"/>
        </dgm:presLayoutVars>
      </dgm:prSet>
      <dgm:spPr/>
      <dgm:t>
        <a:bodyPr/>
        <a:lstStyle/>
        <a:p>
          <a:endParaRPr lang="en-US"/>
        </a:p>
      </dgm:t>
    </dgm:pt>
    <dgm:pt modelId="{5BA1F1AE-3783-4FCB-9D2B-105766CE13DC}" type="pres">
      <dgm:prSet presAssocID="{E60575DA-85E3-4734-9455-FE5C04B13356}" presName="Name8" presStyleCnt="0"/>
      <dgm:spPr>
        <a:scene3d>
          <a:camera prst="orthographicFront"/>
          <a:lightRig rig="threePt" dir="t"/>
        </a:scene3d>
        <a:sp3d>
          <a:bevelT/>
        </a:sp3d>
      </dgm:spPr>
    </dgm:pt>
    <dgm:pt modelId="{E47083CE-1B95-414A-97FE-11771BA97055}" type="pres">
      <dgm:prSet presAssocID="{E60575DA-85E3-4734-9455-FE5C04B13356}" presName="level" presStyleLbl="node1" presStyleIdx="2" presStyleCnt="3">
        <dgm:presLayoutVars>
          <dgm:chMax val="1"/>
          <dgm:bulletEnabled val="1"/>
        </dgm:presLayoutVars>
      </dgm:prSet>
      <dgm:spPr/>
      <dgm:t>
        <a:bodyPr/>
        <a:lstStyle/>
        <a:p>
          <a:endParaRPr lang="en-US"/>
        </a:p>
      </dgm:t>
    </dgm:pt>
    <dgm:pt modelId="{EB730765-CCC9-40B2-8BA1-9B270CBEAD20}" type="pres">
      <dgm:prSet presAssocID="{E60575DA-85E3-4734-9455-FE5C04B13356}" presName="levelTx" presStyleLbl="revTx" presStyleIdx="0" presStyleCnt="0">
        <dgm:presLayoutVars>
          <dgm:chMax val="1"/>
          <dgm:bulletEnabled val="1"/>
        </dgm:presLayoutVars>
      </dgm:prSet>
      <dgm:spPr/>
      <dgm:t>
        <a:bodyPr/>
        <a:lstStyle/>
        <a:p>
          <a:endParaRPr lang="en-US"/>
        </a:p>
      </dgm:t>
    </dgm:pt>
  </dgm:ptLst>
  <dgm:cxnLst>
    <dgm:cxn modelId="{E2B5C6E7-0BB0-472E-A722-DB3AEA6D7B3F}" srcId="{B06FEE2B-F8D6-48F3-A596-0410AE141439}" destId="{53407F32-2C53-4109-B774-FBAEDE053CE6}" srcOrd="1" destOrd="0" parTransId="{B648E38F-3ECD-49E7-954A-F7D694780237}" sibTransId="{928BC31A-F296-4BE7-87F7-5D1CD778F64E}"/>
    <dgm:cxn modelId="{D6D9B02D-2260-4162-A89C-FB9043781604}" srcId="{B06FEE2B-F8D6-48F3-A596-0410AE141439}" destId="{A8695851-8C99-4D50-8D81-2274733BB028}" srcOrd="0" destOrd="0" parTransId="{3CDC7853-81F6-4F17-96E3-CCABD48EB2F0}" sibTransId="{3B0F3D39-1646-4F3A-BADA-829348F02D92}"/>
    <dgm:cxn modelId="{A0F2A3ED-F05B-4F1D-BC60-84E7B10DB7E2}" type="presOf" srcId="{53407F32-2C53-4109-B774-FBAEDE053CE6}" destId="{7A18ACA2-EF8C-4B73-B540-DC121719BF90}" srcOrd="1" destOrd="0" presId="urn:microsoft.com/office/officeart/2005/8/layout/pyramid1"/>
    <dgm:cxn modelId="{6BD4A252-12BC-498F-8AE0-275B7E1AD0FF}" type="presOf" srcId="{B06FEE2B-F8D6-48F3-A596-0410AE141439}" destId="{F6A4FBAA-5349-4CC8-981A-F71998808573}" srcOrd="0" destOrd="0" presId="urn:microsoft.com/office/officeart/2005/8/layout/pyramid1"/>
    <dgm:cxn modelId="{13B9AD61-C944-409E-A239-CFFBF1AE85CF}" type="presOf" srcId="{53407F32-2C53-4109-B774-FBAEDE053CE6}" destId="{0F7AC356-2A47-4D7F-BECA-E2F6E9A2FAE2}" srcOrd="0" destOrd="0" presId="urn:microsoft.com/office/officeart/2005/8/layout/pyramid1"/>
    <dgm:cxn modelId="{71BE6E5F-A455-4812-9800-5A0075DD4D90}" type="presOf" srcId="{A8695851-8C99-4D50-8D81-2274733BB028}" destId="{432419B3-14D8-43A8-92AC-04DB2FB3C189}" srcOrd="1" destOrd="0" presId="urn:microsoft.com/office/officeart/2005/8/layout/pyramid1"/>
    <dgm:cxn modelId="{BD6BF14E-2862-4116-888F-2506F84ADF93}" type="presOf" srcId="{E60575DA-85E3-4734-9455-FE5C04B13356}" destId="{E47083CE-1B95-414A-97FE-11771BA97055}" srcOrd="0" destOrd="0" presId="urn:microsoft.com/office/officeart/2005/8/layout/pyramid1"/>
    <dgm:cxn modelId="{8787E595-68AA-47BE-A0DC-EDEE03B465B9}" type="presOf" srcId="{E60575DA-85E3-4734-9455-FE5C04B13356}" destId="{EB730765-CCC9-40B2-8BA1-9B270CBEAD20}" srcOrd="1" destOrd="0" presId="urn:microsoft.com/office/officeart/2005/8/layout/pyramid1"/>
    <dgm:cxn modelId="{DB867BA4-F0E3-4A2B-9489-47C76FBED854}" type="presOf" srcId="{A8695851-8C99-4D50-8D81-2274733BB028}" destId="{EB2BA142-0D40-444B-BFAD-FE6E5BB06CB0}" srcOrd="0" destOrd="0" presId="urn:microsoft.com/office/officeart/2005/8/layout/pyramid1"/>
    <dgm:cxn modelId="{C16E4982-A4BD-46C8-A80B-30A5CFB5137A}" srcId="{B06FEE2B-F8D6-48F3-A596-0410AE141439}" destId="{E60575DA-85E3-4734-9455-FE5C04B13356}" srcOrd="2" destOrd="0" parTransId="{CC10BEAF-DD2C-48AB-A230-28ADB7F839FD}" sibTransId="{5C2A3502-61DF-4D11-8D19-AFEA7A097AF4}"/>
    <dgm:cxn modelId="{DDF18160-6121-428F-9E87-F9C5D85A2E3A}" type="presParOf" srcId="{F6A4FBAA-5349-4CC8-981A-F71998808573}" destId="{B59BCC09-1A4F-4B79-8624-479050C9F553}" srcOrd="0" destOrd="0" presId="urn:microsoft.com/office/officeart/2005/8/layout/pyramid1"/>
    <dgm:cxn modelId="{F125CAC1-4259-4A23-AADE-14BF267B767C}" type="presParOf" srcId="{B59BCC09-1A4F-4B79-8624-479050C9F553}" destId="{EB2BA142-0D40-444B-BFAD-FE6E5BB06CB0}" srcOrd="0" destOrd="0" presId="urn:microsoft.com/office/officeart/2005/8/layout/pyramid1"/>
    <dgm:cxn modelId="{1EFC6DBA-DCB9-4271-8ED3-CB91F0CCADD0}" type="presParOf" srcId="{B59BCC09-1A4F-4B79-8624-479050C9F553}" destId="{432419B3-14D8-43A8-92AC-04DB2FB3C189}" srcOrd="1" destOrd="0" presId="urn:microsoft.com/office/officeart/2005/8/layout/pyramid1"/>
    <dgm:cxn modelId="{A2F4FC3F-C408-44B3-9738-2482DD1123C7}" type="presParOf" srcId="{F6A4FBAA-5349-4CC8-981A-F71998808573}" destId="{EE649277-A6C7-4006-9D43-9F9BEB1BF460}" srcOrd="1" destOrd="0" presId="urn:microsoft.com/office/officeart/2005/8/layout/pyramid1"/>
    <dgm:cxn modelId="{9376C672-1371-47F4-ACFF-D7E00D06E33F}" type="presParOf" srcId="{EE649277-A6C7-4006-9D43-9F9BEB1BF460}" destId="{0F7AC356-2A47-4D7F-BECA-E2F6E9A2FAE2}" srcOrd="0" destOrd="0" presId="urn:microsoft.com/office/officeart/2005/8/layout/pyramid1"/>
    <dgm:cxn modelId="{A353B6F5-49BC-41F0-A84B-D21616187889}" type="presParOf" srcId="{EE649277-A6C7-4006-9D43-9F9BEB1BF460}" destId="{7A18ACA2-EF8C-4B73-B540-DC121719BF90}" srcOrd="1" destOrd="0" presId="urn:microsoft.com/office/officeart/2005/8/layout/pyramid1"/>
    <dgm:cxn modelId="{093FE662-25C1-41BA-BC73-92CFBC4CE675}" type="presParOf" srcId="{F6A4FBAA-5349-4CC8-981A-F71998808573}" destId="{5BA1F1AE-3783-4FCB-9D2B-105766CE13DC}" srcOrd="2" destOrd="0" presId="urn:microsoft.com/office/officeart/2005/8/layout/pyramid1"/>
    <dgm:cxn modelId="{67575870-BEB4-4213-82AB-1C86BDD5C165}" type="presParOf" srcId="{5BA1F1AE-3783-4FCB-9D2B-105766CE13DC}" destId="{E47083CE-1B95-414A-97FE-11771BA97055}" srcOrd="0" destOrd="0" presId="urn:microsoft.com/office/officeart/2005/8/layout/pyramid1"/>
    <dgm:cxn modelId="{BD1776E7-11FC-4A66-A120-A912437D1DC3}" type="presParOf" srcId="{5BA1F1AE-3783-4FCB-9D2B-105766CE13DC}" destId="{EB730765-CCC9-40B2-8BA1-9B270CBEAD20}" srcOrd="1" destOrd="0" presId="urn:microsoft.com/office/officeart/2005/8/layout/pyramid1"/>
  </dgm:cxnLst>
  <dgm:bg/>
  <dgm:whole/>
</dgm:dataModel>
</file>

<file path=ppt/diagrams/data2.xml><?xml version="1.0" encoding="utf-8"?>
<dgm:dataModel xmlns:dgm="http://schemas.openxmlformats.org/drawingml/2006/diagram" xmlns:a="http://schemas.openxmlformats.org/drawingml/2006/main">
  <dgm:ptLst>
    <dgm:pt modelId="{8477FA53-FB4B-479C-933A-AB532DE2E54D}" type="doc">
      <dgm:prSet loTypeId="urn:microsoft.com/office/officeart/2005/8/layout/chevron2" loCatId="process" qsTypeId="urn:microsoft.com/office/officeart/2005/8/quickstyle/3d1" qsCatId="3D" csTypeId="urn:microsoft.com/office/officeart/2005/8/colors/accent2_2" csCatId="accent2" phldr="1"/>
      <dgm:spPr/>
      <dgm:t>
        <a:bodyPr/>
        <a:lstStyle/>
        <a:p>
          <a:endParaRPr lang="en-US"/>
        </a:p>
      </dgm:t>
    </dgm:pt>
    <dgm:pt modelId="{25D5080E-7C8C-4058-A54B-4D8B71E31156}">
      <dgm:prSet phldrT="[Text]"/>
      <dgm:spPr/>
      <dgm:t>
        <a:bodyPr/>
        <a:lstStyle/>
        <a:p>
          <a:r>
            <a:rPr lang="en-US" dirty="0" smtClean="0"/>
            <a:t>Early October</a:t>
          </a:r>
          <a:endParaRPr lang="en-US" dirty="0"/>
        </a:p>
      </dgm:t>
    </dgm:pt>
    <dgm:pt modelId="{2E4AB420-1134-4D39-BAB7-34408E07F9FC}" type="parTrans" cxnId="{F5FCA21F-9060-41CE-B135-86E7D8046DAF}">
      <dgm:prSet/>
      <dgm:spPr/>
      <dgm:t>
        <a:bodyPr/>
        <a:lstStyle/>
        <a:p>
          <a:endParaRPr lang="en-US"/>
        </a:p>
      </dgm:t>
    </dgm:pt>
    <dgm:pt modelId="{5173F57D-91D9-4DB7-8EE9-8C7521AF0001}" type="sibTrans" cxnId="{F5FCA21F-9060-41CE-B135-86E7D8046DAF}">
      <dgm:prSet/>
      <dgm:spPr/>
      <dgm:t>
        <a:bodyPr/>
        <a:lstStyle/>
        <a:p>
          <a:endParaRPr lang="en-US"/>
        </a:p>
      </dgm:t>
    </dgm:pt>
    <dgm:pt modelId="{C8CD8E8A-4A29-472F-A8C3-937B9864E8D1}">
      <dgm:prSet phldrT="[Text]"/>
      <dgm:spPr/>
      <dgm:t>
        <a:bodyPr/>
        <a:lstStyle/>
        <a:p>
          <a:r>
            <a:rPr lang="en-US" dirty="0" smtClean="0"/>
            <a:t>Oct- Jan</a:t>
          </a:r>
          <a:endParaRPr lang="en-US" dirty="0"/>
        </a:p>
      </dgm:t>
    </dgm:pt>
    <dgm:pt modelId="{CCB59604-E97B-4C38-88EA-922793B8DB97}" type="parTrans" cxnId="{A67E4E5B-811D-44AD-8614-BDF1CC2FD966}">
      <dgm:prSet/>
      <dgm:spPr/>
      <dgm:t>
        <a:bodyPr/>
        <a:lstStyle/>
        <a:p>
          <a:endParaRPr lang="en-US"/>
        </a:p>
      </dgm:t>
    </dgm:pt>
    <dgm:pt modelId="{CF1D563B-90CC-4FA1-8329-93682734DA26}" type="sibTrans" cxnId="{A67E4E5B-811D-44AD-8614-BDF1CC2FD966}">
      <dgm:prSet/>
      <dgm:spPr/>
      <dgm:t>
        <a:bodyPr/>
        <a:lstStyle/>
        <a:p>
          <a:endParaRPr lang="en-US"/>
        </a:p>
      </dgm:t>
    </dgm:pt>
    <dgm:pt modelId="{36BE3F79-B0D9-4B12-9064-F05FFB0A9688}">
      <dgm:prSet phldrT="[Text]"/>
      <dgm:spPr/>
      <dgm:t>
        <a:bodyPr/>
        <a:lstStyle/>
        <a:p>
          <a:r>
            <a:rPr lang="en-US" dirty="0" smtClean="0"/>
            <a:t>Late January</a:t>
          </a:r>
          <a:endParaRPr lang="en-US" dirty="0"/>
        </a:p>
      </dgm:t>
    </dgm:pt>
    <dgm:pt modelId="{66A8CBAE-0F07-4DFD-B62B-E7F5DE9F2695}" type="parTrans" cxnId="{0D27B6BA-3DE5-4A24-B95F-B14F0ED6C0E1}">
      <dgm:prSet/>
      <dgm:spPr/>
      <dgm:t>
        <a:bodyPr/>
        <a:lstStyle/>
        <a:p>
          <a:endParaRPr lang="en-US"/>
        </a:p>
      </dgm:t>
    </dgm:pt>
    <dgm:pt modelId="{E9F521E2-DE7D-41D3-8D1A-66E7552A9BE2}" type="sibTrans" cxnId="{0D27B6BA-3DE5-4A24-B95F-B14F0ED6C0E1}">
      <dgm:prSet/>
      <dgm:spPr/>
      <dgm:t>
        <a:bodyPr/>
        <a:lstStyle/>
        <a:p>
          <a:endParaRPr lang="en-US"/>
        </a:p>
      </dgm:t>
    </dgm:pt>
    <dgm:pt modelId="{46324728-0161-4650-8154-B4650ABE77A4}">
      <dgm:prSet phldrT="[Text]"/>
      <dgm:spPr/>
      <dgm:t>
        <a:bodyPr/>
        <a:lstStyle/>
        <a:p>
          <a:r>
            <a:rPr lang="en-US" dirty="0" smtClean="0"/>
            <a:t>Early February</a:t>
          </a:r>
          <a:endParaRPr lang="en-US" dirty="0"/>
        </a:p>
      </dgm:t>
    </dgm:pt>
    <dgm:pt modelId="{2E9D7488-880A-44E5-A54F-1194A08483E2}" type="parTrans" cxnId="{5C02634C-964A-44EF-9706-513408D51DC1}">
      <dgm:prSet/>
      <dgm:spPr/>
      <dgm:t>
        <a:bodyPr/>
        <a:lstStyle/>
        <a:p>
          <a:endParaRPr lang="en-US"/>
        </a:p>
      </dgm:t>
    </dgm:pt>
    <dgm:pt modelId="{2DEAEC10-2501-4124-B429-50F3A558D3AB}" type="sibTrans" cxnId="{5C02634C-964A-44EF-9706-513408D51DC1}">
      <dgm:prSet/>
      <dgm:spPr/>
      <dgm:t>
        <a:bodyPr/>
        <a:lstStyle/>
        <a:p>
          <a:endParaRPr lang="en-US"/>
        </a:p>
      </dgm:t>
    </dgm:pt>
    <dgm:pt modelId="{A5206128-7B5A-4446-B880-CF8CA75B80B7}">
      <dgm:prSet phldrT="[Text]"/>
      <dgm:spPr/>
      <dgm:t>
        <a:bodyPr/>
        <a:lstStyle/>
        <a:p>
          <a:r>
            <a:rPr lang="en-US" dirty="0" smtClean="0"/>
            <a:t>Feb - Mar</a:t>
          </a:r>
          <a:endParaRPr lang="en-US" dirty="0"/>
        </a:p>
      </dgm:t>
    </dgm:pt>
    <dgm:pt modelId="{36424D22-D1FA-47A9-B406-7C1E5D37F355}" type="parTrans" cxnId="{6022ED9E-EF75-4D6D-A438-538D377D15A5}">
      <dgm:prSet/>
      <dgm:spPr/>
      <dgm:t>
        <a:bodyPr/>
        <a:lstStyle/>
        <a:p>
          <a:endParaRPr lang="en-US"/>
        </a:p>
      </dgm:t>
    </dgm:pt>
    <dgm:pt modelId="{F87B0E8A-8F94-4D57-B4F2-87A213D732AC}" type="sibTrans" cxnId="{6022ED9E-EF75-4D6D-A438-538D377D15A5}">
      <dgm:prSet/>
      <dgm:spPr/>
      <dgm:t>
        <a:bodyPr/>
        <a:lstStyle/>
        <a:p>
          <a:endParaRPr lang="en-US"/>
        </a:p>
      </dgm:t>
    </dgm:pt>
    <dgm:pt modelId="{FB943552-584E-4ED7-9F33-EF0E4CD5E70A}">
      <dgm:prSet phldrT="[Text]"/>
      <dgm:spPr/>
      <dgm:t>
        <a:bodyPr/>
        <a:lstStyle/>
        <a:p>
          <a:r>
            <a:rPr lang="en-US" dirty="0" smtClean="0"/>
            <a:t>May</a:t>
          </a:r>
          <a:endParaRPr lang="en-US" dirty="0"/>
        </a:p>
      </dgm:t>
    </dgm:pt>
    <dgm:pt modelId="{6C4AEB24-06FE-4D61-AAA4-A21ECA770C7A}" type="parTrans" cxnId="{C84C710F-37E7-4520-84B3-03664776A77D}">
      <dgm:prSet/>
      <dgm:spPr/>
      <dgm:t>
        <a:bodyPr/>
        <a:lstStyle/>
        <a:p>
          <a:endParaRPr lang="en-US"/>
        </a:p>
      </dgm:t>
    </dgm:pt>
    <dgm:pt modelId="{4C7BCF27-2244-4685-AC26-A9875D29C44A}" type="sibTrans" cxnId="{C84C710F-37E7-4520-84B3-03664776A77D}">
      <dgm:prSet/>
      <dgm:spPr/>
      <dgm:t>
        <a:bodyPr/>
        <a:lstStyle/>
        <a:p>
          <a:endParaRPr lang="en-US"/>
        </a:p>
      </dgm:t>
    </dgm:pt>
    <dgm:pt modelId="{FD75446F-5927-46B8-8710-ED7F03B97A61}">
      <dgm:prSet phldrT="[Text]"/>
      <dgm:spPr/>
      <dgm:t>
        <a:bodyPr/>
        <a:lstStyle/>
        <a:p>
          <a:r>
            <a:rPr lang="en-US" dirty="0" smtClean="0"/>
            <a:t>April</a:t>
          </a:r>
          <a:endParaRPr lang="en-US" dirty="0"/>
        </a:p>
      </dgm:t>
    </dgm:pt>
    <dgm:pt modelId="{968E59B6-4798-476D-8C4F-F6B28A1135B1}" type="parTrans" cxnId="{F7917F55-5C8D-4125-BEA5-9320AE372698}">
      <dgm:prSet/>
      <dgm:spPr/>
      <dgm:t>
        <a:bodyPr/>
        <a:lstStyle/>
        <a:p>
          <a:endParaRPr lang="en-US"/>
        </a:p>
      </dgm:t>
    </dgm:pt>
    <dgm:pt modelId="{1E996713-151E-47A8-BCA5-1983E2E905DE}" type="sibTrans" cxnId="{F7917F55-5C8D-4125-BEA5-9320AE372698}">
      <dgm:prSet/>
      <dgm:spPr/>
      <dgm:t>
        <a:bodyPr/>
        <a:lstStyle/>
        <a:p>
          <a:endParaRPr lang="en-US"/>
        </a:p>
      </dgm:t>
    </dgm:pt>
    <dgm:pt modelId="{7342F2FF-3F92-40B2-850F-C2418E709E88}">
      <dgm:prSet phldrT="[Text]"/>
      <dgm:spPr/>
      <dgm:t>
        <a:bodyPr/>
        <a:lstStyle/>
        <a:p>
          <a:r>
            <a:rPr lang="en-US" dirty="0" smtClean="0"/>
            <a:t>June</a:t>
          </a:r>
          <a:endParaRPr lang="en-US" dirty="0"/>
        </a:p>
      </dgm:t>
    </dgm:pt>
    <dgm:pt modelId="{A3F4F767-7610-4443-979C-4BD27297AD3B}" type="parTrans" cxnId="{B8225803-8669-41D4-AA49-822E3EE5F4C2}">
      <dgm:prSet/>
      <dgm:spPr/>
      <dgm:t>
        <a:bodyPr/>
        <a:lstStyle/>
        <a:p>
          <a:endParaRPr lang="en-US"/>
        </a:p>
      </dgm:t>
    </dgm:pt>
    <dgm:pt modelId="{89BAE877-7BB1-4674-A714-D4D9FE98F6C7}" type="sibTrans" cxnId="{B8225803-8669-41D4-AA49-822E3EE5F4C2}">
      <dgm:prSet/>
      <dgm:spPr/>
      <dgm:t>
        <a:bodyPr/>
        <a:lstStyle/>
        <a:p>
          <a:endParaRPr lang="en-US"/>
        </a:p>
      </dgm:t>
    </dgm:pt>
    <dgm:pt modelId="{5FF14135-50C0-40B6-86BE-FAEF07E5385B}">
      <dgm:prSet phldrT="[Text]"/>
      <dgm:spPr/>
      <dgm:t>
        <a:bodyPr/>
        <a:lstStyle/>
        <a:p>
          <a:r>
            <a:rPr lang="en-US" dirty="0" smtClean="0"/>
            <a:t>SFY15 Maintenance Submission to ANF due October 15, 2013</a:t>
          </a:r>
          <a:endParaRPr lang="en-US" dirty="0"/>
        </a:p>
      </dgm:t>
    </dgm:pt>
    <dgm:pt modelId="{8CE129D0-0748-4E85-B7B2-A065C45394A5}" type="parTrans" cxnId="{2C0368FA-B916-4145-9AD0-FE63D4156354}">
      <dgm:prSet/>
      <dgm:spPr/>
      <dgm:t>
        <a:bodyPr/>
        <a:lstStyle/>
        <a:p>
          <a:endParaRPr lang="en-US"/>
        </a:p>
      </dgm:t>
    </dgm:pt>
    <dgm:pt modelId="{DDC146BB-3F4B-478B-8BCB-853E84C02D0A}" type="sibTrans" cxnId="{2C0368FA-B916-4145-9AD0-FE63D4156354}">
      <dgm:prSet/>
      <dgm:spPr/>
      <dgm:t>
        <a:bodyPr/>
        <a:lstStyle/>
        <a:p>
          <a:endParaRPr lang="en-US"/>
        </a:p>
      </dgm:t>
    </dgm:pt>
    <dgm:pt modelId="{320CCFBC-712C-410A-A1AC-AF6DD64C0D41}">
      <dgm:prSet phldrT="[Text]"/>
      <dgm:spPr/>
      <dgm:t>
        <a:bodyPr/>
        <a:lstStyle/>
        <a:p>
          <a:r>
            <a:rPr lang="en-US" dirty="0" smtClean="0"/>
            <a:t>House 1 Prep	</a:t>
          </a:r>
          <a:endParaRPr lang="en-US" dirty="0"/>
        </a:p>
      </dgm:t>
    </dgm:pt>
    <dgm:pt modelId="{24F72A97-7068-4ED4-AA45-81C3044C8A7D}" type="parTrans" cxnId="{23F8F75B-95DC-4E5A-BA16-1044F9C7A8AC}">
      <dgm:prSet/>
      <dgm:spPr/>
      <dgm:t>
        <a:bodyPr/>
        <a:lstStyle/>
        <a:p>
          <a:endParaRPr lang="en-US"/>
        </a:p>
      </dgm:t>
    </dgm:pt>
    <dgm:pt modelId="{C32BF20D-8771-42E5-A37D-E450C5052DB4}" type="sibTrans" cxnId="{23F8F75B-95DC-4E5A-BA16-1044F9C7A8AC}">
      <dgm:prSet/>
      <dgm:spPr/>
      <dgm:t>
        <a:bodyPr/>
        <a:lstStyle/>
        <a:p>
          <a:endParaRPr lang="en-US"/>
        </a:p>
      </dgm:t>
    </dgm:pt>
    <dgm:pt modelId="{9D423E2C-5ECC-484A-A3CB-112FDABD2F81}">
      <dgm:prSet phldrT="[Text]"/>
      <dgm:spPr/>
      <dgm:t>
        <a:bodyPr/>
        <a:lstStyle/>
        <a:p>
          <a:r>
            <a:rPr lang="en-US" dirty="0" smtClean="0"/>
            <a:t>Governor’s FY15 Proposal “House 1” is released.</a:t>
          </a:r>
          <a:endParaRPr lang="en-US" dirty="0"/>
        </a:p>
      </dgm:t>
    </dgm:pt>
    <dgm:pt modelId="{F468668B-FECE-4F22-B00A-D519E43D39FD}" type="parTrans" cxnId="{CB309D55-8421-41B7-B83C-0D3A1DFE1BA9}">
      <dgm:prSet/>
      <dgm:spPr/>
      <dgm:t>
        <a:bodyPr/>
        <a:lstStyle/>
        <a:p>
          <a:endParaRPr lang="en-US"/>
        </a:p>
      </dgm:t>
    </dgm:pt>
    <dgm:pt modelId="{65CD11C1-801B-452C-9938-D47AE8677E71}" type="sibTrans" cxnId="{CB309D55-8421-41B7-B83C-0D3A1DFE1BA9}">
      <dgm:prSet/>
      <dgm:spPr/>
      <dgm:t>
        <a:bodyPr/>
        <a:lstStyle/>
        <a:p>
          <a:endParaRPr lang="en-US"/>
        </a:p>
      </dgm:t>
    </dgm:pt>
    <dgm:pt modelId="{D82A82B4-C10C-4F43-8C69-C84613DFF409}">
      <dgm:prSet phldrT="[Text]"/>
      <dgm:spPr/>
      <dgm:t>
        <a:bodyPr/>
        <a:lstStyle/>
        <a:p>
          <a:r>
            <a:rPr lang="en-US" dirty="0" smtClean="0"/>
            <a:t>H/SWM SFY15 Maintenance Submissions due.</a:t>
          </a:r>
          <a:endParaRPr lang="en-US" dirty="0"/>
        </a:p>
      </dgm:t>
    </dgm:pt>
    <dgm:pt modelId="{A2FCB466-C307-4870-9526-2E3D1FF6E0AC}" type="parTrans" cxnId="{5860FFE0-E7B3-473B-A4E3-ABA3B8E3E95D}">
      <dgm:prSet/>
      <dgm:spPr/>
      <dgm:t>
        <a:bodyPr/>
        <a:lstStyle/>
        <a:p>
          <a:endParaRPr lang="en-US"/>
        </a:p>
      </dgm:t>
    </dgm:pt>
    <dgm:pt modelId="{C4D53FA8-62F5-48A8-8FCC-C933BAD4811D}" type="sibTrans" cxnId="{5860FFE0-E7B3-473B-A4E3-ABA3B8E3E95D}">
      <dgm:prSet/>
      <dgm:spPr/>
      <dgm:t>
        <a:bodyPr/>
        <a:lstStyle/>
        <a:p>
          <a:endParaRPr lang="en-US"/>
        </a:p>
      </dgm:t>
    </dgm:pt>
    <dgm:pt modelId="{3AC11E6B-8920-4A21-9326-E9B10062709D}">
      <dgm:prSet phldrT="[Text]"/>
      <dgm:spPr/>
      <dgm:t>
        <a:bodyPr/>
        <a:lstStyle/>
        <a:p>
          <a:r>
            <a:rPr lang="en-US" dirty="0" smtClean="0"/>
            <a:t>Work with H/SWM in preparing the SFY15 budget.</a:t>
          </a:r>
          <a:endParaRPr lang="en-US" dirty="0"/>
        </a:p>
      </dgm:t>
    </dgm:pt>
    <dgm:pt modelId="{C64328AE-D8FF-400F-B0B7-6D950FD04CB2}" type="parTrans" cxnId="{67E15DA0-F826-4F21-B0ED-3ADF3999B158}">
      <dgm:prSet/>
      <dgm:spPr/>
      <dgm:t>
        <a:bodyPr/>
        <a:lstStyle/>
        <a:p>
          <a:endParaRPr lang="en-US"/>
        </a:p>
      </dgm:t>
    </dgm:pt>
    <dgm:pt modelId="{59C22293-6161-4B63-AED6-97725B688407}" type="sibTrans" cxnId="{67E15DA0-F826-4F21-B0ED-3ADF3999B158}">
      <dgm:prSet/>
      <dgm:spPr/>
      <dgm:t>
        <a:bodyPr/>
        <a:lstStyle/>
        <a:p>
          <a:endParaRPr lang="en-US"/>
        </a:p>
      </dgm:t>
    </dgm:pt>
    <dgm:pt modelId="{065A6FE1-83BA-4451-9883-501DDE4A1230}">
      <dgm:prSet/>
      <dgm:spPr/>
      <dgm:t>
        <a:bodyPr/>
        <a:lstStyle/>
        <a:p>
          <a:r>
            <a:rPr lang="en-US" dirty="0" smtClean="0"/>
            <a:t>HWM releases and House Engrosses its version of FY15 Budget.</a:t>
          </a:r>
          <a:endParaRPr lang="en-US" dirty="0"/>
        </a:p>
      </dgm:t>
    </dgm:pt>
    <dgm:pt modelId="{8E36EB7B-BC15-4FC3-BCA2-C1AB65C05D05}" type="parTrans" cxnId="{6296AEF6-5D73-43F7-A818-0520308DE9D6}">
      <dgm:prSet/>
      <dgm:spPr/>
      <dgm:t>
        <a:bodyPr/>
        <a:lstStyle/>
        <a:p>
          <a:endParaRPr lang="en-US"/>
        </a:p>
      </dgm:t>
    </dgm:pt>
    <dgm:pt modelId="{CBFDDE6E-7338-407D-A33D-E2EDC28B4842}" type="sibTrans" cxnId="{6296AEF6-5D73-43F7-A818-0520308DE9D6}">
      <dgm:prSet/>
      <dgm:spPr/>
      <dgm:t>
        <a:bodyPr/>
        <a:lstStyle/>
        <a:p>
          <a:endParaRPr lang="en-US"/>
        </a:p>
      </dgm:t>
    </dgm:pt>
    <dgm:pt modelId="{7170B870-EE38-4B3E-8656-6246DDFBA92B}">
      <dgm:prSet/>
      <dgm:spPr/>
      <dgm:t>
        <a:bodyPr/>
        <a:lstStyle/>
        <a:p>
          <a:r>
            <a:rPr lang="en-US" dirty="0" smtClean="0"/>
            <a:t>SWM releases and Senate Engrosses its version of FY15 Budget.</a:t>
          </a:r>
          <a:endParaRPr lang="en-US" dirty="0"/>
        </a:p>
      </dgm:t>
    </dgm:pt>
    <dgm:pt modelId="{B43BCEA1-59AC-4193-9AD4-1B439A3631DA}" type="parTrans" cxnId="{04B40FC6-4C2D-4667-B889-F2FE42A0912C}">
      <dgm:prSet/>
      <dgm:spPr/>
      <dgm:t>
        <a:bodyPr/>
        <a:lstStyle/>
        <a:p>
          <a:endParaRPr lang="en-US"/>
        </a:p>
      </dgm:t>
    </dgm:pt>
    <dgm:pt modelId="{8A3824E5-699E-4537-87A9-AE0D84834ADE}" type="sibTrans" cxnId="{04B40FC6-4C2D-4667-B889-F2FE42A0912C}">
      <dgm:prSet/>
      <dgm:spPr/>
      <dgm:t>
        <a:bodyPr/>
        <a:lstStyle/>
        <a:p>
          <a:endParaRPr lang="en-US"/>
        </a:p>
      </dgm:t>
    </dgm:pt>
    <dgm:pt modelId="{B90395EB-2A2C-4F91-8D17-B07DA199FC0A}">
      <dgm:prSet phldrT="[Text]"/>
      <dgm:spPr/>
      <dgm:t>
        <a:bodyPr/>
        <a:lstStyle/>
        <a:p>
          <a:r>
            <a:rPr lang="en-US" dirty="0" smtClean="0"/>
            <a:t>July</a:t>
          </a:r>
          <a:endParaRPr lang="en-US" dirty="0"/>
        </a:p>
      </dgm:t>
    </dgm:pt>
    <dgm:pt modelId="{9A1ED016-9A49-41B9-9332-74AE1D2CAC33}" type="parTrans" cxnId="{83A70351-BD29-4079-8A4B-B761FA167DFF}">
      <dgm:prSet/>
      <dgm:spPr/>
      <dgm:t>
        <a:bodyPr/>
        <a:lstStyle/>
        <a:p>
          <a:endParaRPr lang="en-US"/>
        </a:p>
      </dgm:t>
    </dgm:pt>
    <dgm:pt modelId="{64DFC4B3-470F-4312-9A5E-AB6F28D2F05E}" type="sibTrans" cxnId="{83A70351-BD29-4079-8A4B-B761FA167DFF}">
      <dgm:prSet/>
      <dgm:spPr/>
      <dgm:t>
        <a:bodyPr/>
        <a:lstStyle/>
        <a:p>
          <a:endParaRPr lang="en-US"/>
        </a:p>
      </dgm:t>
    </dgm:pt>
    <dgm:pt modelId="{FA84B9E2-4F89-4653-85BA-73DCDDF2D27E}">
      <dgm:prSet/>
      <dgm:spPr/>
      <dgm:t>
        <a:bodyPr/>
        <a:lstStyle/>
        <a:p>
          <a:r>
            <a:rPr lang="en-US" dirty="0" smtClean="0"/>
            <a:t>House and Senate enact the Conference Committee recommended budget and sent to Governor.  Governor can veto (must be submitted 10 days after the budget is enacted by the legislature) and legislature can override.  </a:t>
          </a:r>
          <a:endParaRPr lang="en-US" dirty="0"/>
        </a:p>
      </dgm:t>
    </dgm:pt>
    <dgm:pt modelId="{5A79205C-EAC4-4DD6-9CE9-D2D7266A2AE7}" type="parTrans" cxnId="{1775A88D-B768-47DC-8FA3-4496810E4615}">
      <dgm:prSet/>
      <dgm:spPr/>
      <dgm:t>
        <a:bodyPr/>
        <a:lstStyle/>
        <a:p>
          <a:endParaRPr lang="en-US"/>
        </a:p>
      </dgm:t>
    </dgm:pt>
    <dgm:pt modelId="{48374FEB-CC65-4D8D-AB6C-CA856424E954}" type="sibTrans" cxnId="{1775A88D-B768-47DC-8FA3-4496810E4615}">
      <dgm:prSet/>
      <dgm:spPr/>
      <dgm:t>
        <a:bodyPr/>
        <a:lstStyle/>
        <a:p>
          <a:endParaRPr lang="en-US"/>
        </a:p>
      </dgm:t>
    </dgm:pt>
    <dgm:pt modelId="{E09396A6-7281-4FF2-A28E-57074265F77B}">
      <dgm:prSet/>
      <dgm:spPr/>
      <dgm:t>
        <a:bodyPr/>
        <a:lstStyle/>
        <a:p>
          <a:r>
            <a:rPr lang="en-US" dirty="0" smtClean="0"/>
            <a:t>Once override process is complete the FY15 GAA is finalized.</a:t>
          </a:r>
          <a:endParaRPr lang="en-US" dirty="0"/>
        </a:p>
      </dgm:t>
    </dgm:pt>
    <dgm:pt modelId="{0EF76778-99F2-4964-8DD0-0655DE35C87A}" type="parTrans" cxnId="{20A1CC40-1793-4A1E-AA50-155F1F26F254}">
      <dgm:prSet/>
      <dgm:spPr/>
      <dgm:t>
        <a:bodyPr/>
        <a:lstStyle/>
        <a:p>
          <a:endParaRPr lang="en-US"/>
        </a:p>
      </dgm:t>
    </dgm:pt>
    <dgm:pt modelId="{669BBE94-0CA0-4311-8535-C4504608F252}" type="sibTrans" cxnId="{20A1CC40-1793-4A1E-AA50-155F1F26F254}">
      <dgm:prSet/>
      <dgm:spPr/>
      <dgm:t>
        <a:bodyPr/>
        <a:lstStyle/>
        <a:p>
          <a:endParaRPr lang="en-US"/>
        </a:p>
      </dgm:t>
    </dgm:pt>
    <dgm:pt modelId="{1ED1D177-4C65-4B42-A8C0-B0EB575A1597}">
      <dgm:prSet/>
      <dgm:spPr/>
      <dgm:t>
        <a:bodyPr/>
        <a:lstStyle/>
        <a:p>
          <a:r>
            <a:rPr lang="en-US" dirty="0" smtClean="0"/>
            <a:t>August</a:t>
          </a:r>
          <a:endParaRPr lang="en-US" dirty="0"/>
        </a:p>
      </dgm:t>
    </dgm:pt>
    <dgm:pt modelId="{19326D3C-436F-438C-A9D8-9FC8B2B4EB23}" type="parTrans" cxnId="{908DE9EE-4868-470B-A03F-050CC1818B35}">
      <dgm:prSet/>
      <dgm:spPr/>
      <dgm:t>
        <a:bodyPr/>
        <a:lstStyle/>
        <a:p>
          <a:endParaRPr lang="en-US"/>
        </a:p>
      </dgm:t>
    </dgm:pt>
    <dgm:pt modelId="{89A82CF6-0299-4293-9D8F-DFBB102AA885}" type="sibTrans" cxnId="{908DE9EE-4868-470B-A03F-050CC1818B35}">
      <dgm:prSet/>
      <dgm:spPr/>
      <dgm:t>
        <a:bodyPr/>
        <a:lstStyle/>
        <a:p>
          <a:endParaRPr lang="en-US"/>
        </a:p>
      </dgm:t>
    </dgm:pt>
    <dgm:pt modelId="{D8C9984A-F4B1-4DB5-B18D-B88D4DCD986D}">
      <dgm:prSet/>
      <dgm:spPr/>
      <dgm:t>
        <a:bodyPr/>
        <a:lstStyle/>
        <a:p>
          <a:r>
            <a:rPr lang="en-US" dirty="0" smtClean="0"/>
            <a:t>All agencies must submit to ANF, through the MBA database, the SFY15 Spending Plan.  The plan, which requires ANF approval, details FTEs, object class spending and realignment, and revenue projections.</a:t>
          </a:r>
          <a:endParaRPr lang="en-US" dirty="0"/>
        </a:p>
      </dgm:t>
    </dgm:pt>
    <dgm:pt modelId="{5059BBC9-C261-404D-91F8-61B0B789FCD0}" type="parTrans" cxnId="{4F0282E8-5BC8-4193-A773-8640246E7E5A}">
      <dgm:prSet/>
      <dgm:spPr/>
      <dgm:t>
        <a:bodyPr/>
        <a:lstStyle/>
        <a:p>
          <a:endParaRPr lang="en-US"/>
        </a:p>
      </dgm:t>
    </dgm:pt>
    <dgm:pt modelId="{AF5B2788-E000-4403-8DDD-7E54EA60B1D2}" type="sibTrans" cxnId="{4F0282E8-5BC8-4193-A773-8640246E7E5A}">
      <dgm:prSet/>
      <dgm:spPr/>
      <dgm:t>
        <a:bodyPr/>
        <a:lstStyle/>
        <a:p>
          <a:endParaRPr lang="en-US"/>
        </a:p>
      </dgm:t>
    </dgm:pt>
    <dgm:pt modelId="{5C0D3447-6706-482E-8064-B2945C486C4A}" type="pres">
      <dgm:prSet presAssocID="{8477FA53-FB4B-479C-933A-AB532DE2E54D}" presName="linearFlow" presStyleCnt="0">
        <dgm:presLayoutVars>
          <dgm:dir/>
          <dgm:animLvl val="lvl"/>
          <dgm:resizeHandles val="exact"/>
        </dgm:presLayoutVars>
      </dgm:prSet>
      <dgm:spPr/>
      <dgm:t>
        <a:bodyPr/>
        <a:lstStyle/>
        <a:p>
          <a:endParaRPr lang="en-US"/>
        </a:p>
      </dgm:t>
    </dgm:pt>
    <dgm:pt modelId="{F83EB4CB-26BC-4610-8E7A-78CFF5858EF4}" type="pres">
      <dgm:prSet presAssocID="{25D5080E-7C8C-4058-A54B-4D8B71E31156}" presName="composite" presStyleCnt="0"/>
      <dgm:spPr/>
    </dgm:pt>
    <dgm:pt modelId="{7555DA44-329C-406C-80AB-CF3655248A67}" type="pres">
      <dgm:prSet presAssocID="{25D5080E-7C8C-4058-A54B-4D8B71E31156}" presName="parentText" presStyleLbl="alignNode1" presStyleIdx="0" presStyleCnt="10">
        <dgm:presLayoutVars>
          <dgm:chMax val="1"/>
          <dgm:bulletEnabled val="1"/>
        </dgm:presLayoutVars>
      </dgm:prSet>
      <dgm:spPr/>
      <dgm:t>
        <a:bodyPr/>
        <a:lstStyle/>
        <a:p>
          <a:endParaRPr lang="en-US"/>
        </a:p>
      </dgm:t>
    </dgm:pt>
    <dgm:pt modelId="{D52B5642-F016-4E60-8240-F2AD871180CA}" type="pres">
      <dgm:prSet presAssocID="{25D5080E-7C8C-4058-A54B-4D8B71E31156}" presName="descendantText" presStyleLbl="alignAcc1" presStyleIdx="0" presStyleCnt="10">
        <dgm:presLayoutVars>
          <dgm:bulletEnabled val="1"/>
        </dgm:presLayoutVars>
      </dgm:prSet>
      <dgm:spPr/>
      <dgm:t>
        <a:bodyPr/>
        <a:lstStyle/>
        <a:p>
          <a:endParaRPr lang="en-US"/>
        </a:p>
      </dgm:t>
    </dgm:pt>
    <dgm:pt modelId="{0CE340E6-6EF8-45D6-B9B0-3627EDABF975}" type="pres">
      <dgm:prSet presAssocID="{5173F57D-91D9-4DB7-8EE9-8C7521AF0001}" presName="sp" presStyleCnt="0"/>
      <dgm:spPr/>
    </dgm:pt>
    <dgm:pt modelId="{1C9481CA-F863-4BA6-B60B-39CE7533D9C7}" type="pres">
      <dgm:prSet presAssocID="{C8CD8E8A-4A29-472F-A8C3-937B9864E8D1}" presName="composite" presStyleCnt="0"/>
      <dgm:spPr/>
    </dgm:pt>
    <dgm:pt modelId="{773173FB-081D-4F2C-AF9A-187A34E37DAD}" type="pres">
      <dgm:prSet presAssocID="{C8CD8E8A-4A29-472F-A8C3-937B9864E8D1}" presName="parentText" presStyleLbl="alignNode1" presStyleIdx="1" presStyleCnt="10">
        <dgm:presLayoutVars>
          <dgm:chMax val="1"/>
          <dgm:bulletEnabled val="1"/>
        </dgm:presLayoutVars>
      </dgm:prSet>
      <dgm:spPr/>
      <dgm:t>
        <a:bodyPr/>
        <a:lstStyle/>
        <a:p>
          <a:endParaRPr lang="en-US"/>
        </a:p>
      </dgm:t>
    </dgm:pt>
    <dgm:pt modelId="{4F98EEEF-CB59-418C-B082-99EFE315E726}" type="pres">
      <dgm:prSet presAssocID="{C8CD8E8A-4A29-472F-A8C3-937B9864E8D1}" presName="descendantText" presStyleLbl="alignAcc1" presStyleIdx="1" presStyleCnt="10">
        <dgm:presLayoutVars>
          <dgm:bulletEnabled val="1"/>
        </dgm:presLayoutVars>
      </dgm:prSet>
      <dgm:spPr/>
      <dgm:t>
        <a:bodyPr/>
        <a:lstStyle/>
        <a:p>
          <a:endParaRPr lang="en-US"/>
        </a:p>
      </dgm:t>
    </dgm:pt>
    <dgm:pt modelId="{8FAF6485-4681-4DC5-A4F3-7058DF99E3B2}" type="pres">
      <dgm:prSet presAssocID="{CF1D563B-90CC-4FA1-8329-93682734DA26}" presName="sp" presStyleCnt="0"/>
      <dgm:spPr/>
    </dgm:pt>
    <dgm:pt modelId="{52304DAD-31C9-45F6-9263-3D1FF31F52A8}" type="pres">
      <dgm:prSet presAssocID="{36BE3F79-B0D9-4B12-9064-F05FFB0A9688}" presName="composite" presStyleCnt="0"/>
      <dgm:spPr/>
    </dgm:pt>
    <dgm:pt modelId="{2D29629A-1835-431F-8E70-9F93A1E431A0}" type="pres">
      <dgm:prSet presAssocID="{36BE3F79-B0D9-4B12-9064-F05FFB0A9688}" presName="parentText" presStyleLbl="alignNode1" presStyleIdx="2" presStyleCnt="10">
        <dgm:presLayoutVars>
          <dgm:chMax val="1"/>
          <dgm:bulletEnabled val="1"/>
        </dgm:presLayoutVars>
      </dgm:prSet>
      <dgm:spPr/>
      <dgm:t>
        <a:bodyPr/>
        <a:lstStyle/>
        <a:p>
          <a:endParaRPr lang="en-US"/>
        </a:p>
      </dgm:t>
    </dgm:pt>
    <dgm:pt modelId="{1C7ECC4D-0B44-47DB-8C1B-054AF331E054}" type="pres">
      <dgm:prSet presAssocID="{36BE3F79-B0D9-4B12-9064-F05FFB0A9688}" presName="descendantText" presStyleLbl="alignAcc1" presStyleIdx="2" presStyleCnt="10">
        <dgm:presLayoutVars>
          <dgm:bulletEnabled val="1"/>
        </dgm:presLayoutVars>
      </dgm:prSet>
      <dgm:spPr/>
      <dgm:t>
        <a:bodyPr/>
        <a:lstStyle/>
        <a:p>
          <a:endParaRPr lang="en-US"/>
        </a:p>
      </dgm:t>
    </dgm:pt>
    <dgm:pt modelId="{99787991-FC8A-4094-A53C-F0836AD62CE1}" type="pres">
      <dgm:prSet presAssocID="{E9F521E2-DE7D-41D3-8D1A-66E7552A9BE2}" presName="sp" presStyleCnt="0"/>
      <dgm:spPr/>
    </dgm:pt>
    <dgm:pt modelId="{10F6B1EC-EB35-4877-B22A-50DA77B79AED}" type="pres">
      <dgm:prSet presAssocID="{46324728-0161-4650-8154-B4650ABE77A4}" presName="composite" presStyleCnt="0"/>
      <dgm:spPr/>
    </dgm:pt>
    <dgm:pt modelId="{739FF8ED-DFF6-49B5-B72C-A657DDDAE58B}" type="pres">
      <dgm:prSet presAssocID="{46324728-0161-4650-8154-B4650ABE77A4}" presName="parentText" presStyleLbl="alignNode1" presStyleIdx="3" presStyleCnt="10">
        <dgm:presLayoutVars>
          <dgm:chMax val="1"/>
          <dgm:bulletEnabled val="1"/>
        </dgm:presLayoutVars>
      </dgm:prSet>
      <dgm:spPr/>
      <dgm:t>
        <a:bodyPr/>
        <a:lstStyle/>
        <a:p>
          <a:endParaRPr lang="en-US"/>
        </a:p>
      </dgm:t>
    </dgm:pt>
    <dgm:pt modelId="{71271B06-3EF6-44ED-9774-9D232A4AF002}" type="pres">
      <dgm:prSet presAssocID="{46324728-0161-4650-8154-B4650ABE77A4}" presName="descendantText" presStyleLbl="alignAcc1" presStyleIdx="3" presStyleCnt="10">
        <dgm:presLayoutVars>
          <dgm:bulletEnabled val="1"/>
        </dgm:presLayoutVars>
      </dgm:prSet>
      <dgm:spPr/>
      <dgm:t>
        <a:bodyPr/>
        <a:lstStyle/>
        <a:p>
          <a:endParaRPr lang="en-US"/>
        </a:p>
      </dgm:t>
    </dgm:pt>
    <dgm:pt modelId="{BA405EE2-D9B4-4323-BD07-753EC67B3462}" type="pres">
      <dgm:prSet presAssocID="{2DEAEC10-2501-4124-B429-50F3A558D3AB}" presName="sp" presStyleCnt="0"/>
      <dgm:spPr/>
    </dgm:pt>
    <dgm:pt modelId="{5F9CCB79-21F2-4266-9C18-A257237879AF}" type="pres">
      <dgm:prSet presAssocID="{A5206128-7B5A-4446-B880-CF8CA75B80B7}" presName="composite" presStyleCnt="0"/>
      <dgm:spPr/>
    </dgm:pt>
    <dgm:pt modelId="{C0E70CB6-CDE5-4B25-A76B-8E4BC4DBE33E}" type="pres">
      <dgm:prSet presAssocID="{A5206128-7B5A-4446-B880-CF8CA75B80B7}" presName="parentText" presStyleLbl="alignNode1" presStyleIdx="4" presStyleCnt="10">
        <dgm:presLayoutVars>
          <dgm:chMax val="1"/>
          <dgm:bulletEnabled val="1"/>
        </dgm:presLayoutVars>
      </dgm:prSet>
      <dgm:spPr/>
      <dgm:t>
        <a:bodyPr/>
        <a:lstStyle/>
        <a:p>
          <a:endParaRPr lang="en-US"/>
        </a:p>
      </dgm:t>
    </dgm:pt>
    <dgm:pt modelId="{9D7A1E7E-DBF0-4E00-8DDB-187CD9BFD9AB}" type="pres">
      <dgm:prSet presAssocID="{A5206128-7B5A-4446-B880-CF8CA75B80B7}" presName="descendantText" presStyleLbl="alignAcc1" presStyleIdx="4" presStyleCnt="10">
        <dgm:presLayoutVars>
          <dgm:bulletEnabled val="1"/>
        </dgm:presLayoutVars>
      </dgm:prSet>
      <dgm:spPr/>
      <dgm:t>
        <a:bodyPr/>
        <a:lstStyle/>
        <a:p>
          <a:endParaRPr lang="en-US"/>
        </a:p>
      </dgm:t>
    </dgm:pt>
    <dgm:pt modelId="{B026AD25-D390-4B9C-A2FA-3D2ECD7D2193}" type="pres">
      <dgm:prSet presAssocID="{F87B0E8A-8F94-4D57-B4F2-87A213D732AC}" presName="sp" presStyleCnt="0"/>
      <dgm:spPr/>
    </dgm:pt>
    <dgm:pt modelId="{B64F0176-1CE5-457E-B1D8-F71AC5548977}" type="pres">
      <dgm:prSet presAssocID="{FD75446F-5927-46B8-8710-ED7F03B97A61}" presName="composite" presStyleCnt="0"/>
      <dgm:spPr/>
    </dgm:pt>
    <dgm:pt modelId="{741D95D5-881F-4664-86B7-C5B7E70DB33D}" type="pres">
      <dgm:prSet presAssocID="{FD75446F-5927-46B8-8710-ED7F03B97A61}" presName="parentText" presStyleLbl="alignNode1" presStyleIdx="5" presStyleCnt="10">
        <dgm:presLayoutVars>
          <dgm:chMax val="1"/>
          <dgm:bulletEnabled val="1"/>
        </dgm:presLayoutVars>
      </dgm:prSet>
      <dgm:spPr/>
      <dgm:t>
        <a:bodyPr/>
        <a:lstStyle/>
        <a:p>
          <a:endParaRPr lang="en-US"/>
        </a:p>
      </dgm:t>
    </dgm:pt>
    <dgm:pt modelId="{3AEB63DC-C1D6-4450-AFA0-B5384AFEACA2}" type="pres">
      <dgm:prSet presAssocID="{FD75446F-5927-46B8-8710-ED7F03B97A61}" presName="descendantText" presStyleLbl="alignAcc1" presStyleIdx="5" presStyleCnt="10">
        <dgm:presLayoutVars>
          <dgm:bulletEnabled val="1"/>
        </dgm:presLayoutVars>
      </dgm:prSet>
      <dgm:spPr/>
      <dgm:t>
        <a:bodyPr/>
        <a:lstStyle/>
        <a:p>
          <a:endParaRPr lang="en-US"/>
        </a:p>
      </dgm:t>
    </dgm:pt>
    <dgm:pt modelId="{597CEC2C-5A71-4FBD-BEBC-55FA93404773}" type="pres">
      <dgm:prSet presAssocID="{1E996713-151E-47A8-BCA5-1983E2E905DE}" presName="sp" presStyleCnt="0"/>
      <dgm:spPr/>
    </dgm:pt>
    <dgm:pt modelId="{6AC54ED1-682D-4927-8E1B-E80ADF0315A1}" type="pres">
      <dgm:prSet presAssocID="{FB943552-584E-4ED7-9F33-EF0E4CD5E70A}" presName="composite" presStyleCnt="0"/>
      <dgm:spPr/>
    </dgm:pt>
    <dgm:pt modelId="{B75BD304-5C09-44BD-957B-642A5B39346F}" type="pres">
      <dgm:prSet presAssocID="{FB943552-584E-4ED7-9F33-EF0E4CD5E70A}" presName="parentText" presStyleLbl="alignNode1" presStyleIdx="6" presStyleCnt="10">
        <dgm:presLayoutVars>
          <dgm:chMax val="1"/>
          <dgm:bulletEnabled val="1"/>
        </dgm:presLayoutVars>
      </dgm:prSet>
      <dgm:spPr/>
      <dgm:t>
        <a:bodyPr/>
        <a:lstStyle/>
        <a:p>
          <a:endParaRPr lang="en-US"/>
        </a:p>
      </dgm:t>
    </dgm:pt>
    <dgm:pt modelId="{08ADE2ED-D599-4F15-A9BB-0DD5B435594B}" type="pres">
      <dgm:prSet presAssocID="{FB943552-584E-4ED7-9F33-EF0E4CD5E70A}" presName="descendantText" presStyleLbl="alignAcc1" presStyleIdx="6" presStyleCnt="10">
        <dgm:presLayoutVars>
          <dgm:bulletEnabled val="1"/>
        </dgm:presLayoutVars>
      </dgm:prSet>
      <dgm:spPr/>
      <dgm:t>
        <a:bodyPr/>
        <a:lstStyle/>
        <a:p>
          <a:endParaRPr lang="en-US"/>
        </a:p>
      </dgm:t>
    </dgm:pt>
    <dgm:pt modelId="{EDDB69BC-62E6-4C23-AE1C-88AA905A385E}" type="pres">
      <dgm:prSet presAssocID="{4C7BCF27-2244-4685-AC26-A9875D29C44A}" presName="sp" presStyleCnt="0"/>
      <dgm:spPr/>
    </dgm:pt>
    <dgm:pt modelId="{B0EEB214-1C14-4128-9753-187648975402}" type="pres">
      <dgm:prSet presAssocID="{7342F2FF-3F92-40B2-850F-C2418E709E88}" presName="composite" presStyleCnt="0"/>
      <dgm:spPr/>
    </dgm:pt>
    <dgm:pt modelId="{19A6ED24-1BF1-4C78-BDC2-698D1EFEDBD2}" type="pres">
      <dgm:prSet presAssocID="{7342F2FF-3F92-40B2-850F-C2418E709E88}" presName="parentText" presStyleLbl="alignNode1" presStyleIdx="7" presStyleCnt="10">
        <dgm:presLayoutVars>
          <dgm:chMax val="1"/>
          <dgm:bulletEnabled val="1"/>
        </dgm:presLayoutVars>
      </dgm:prSet>
      <dgm:spPr/>
      <dgm:t>
        <a:bodyPr/>
        <a:lstStyle/>
        <a:p>
          <a:endParaRPr lang="en-US"/>
        </a:p>
      </dgm:t>
    </dgm:pt>
    <dgm:pt modelId="{D0B1A5D4-BD87-4DDF-B779-7562CC6873BD}" type="pres">
      <dgm:prSet presAssocID="{7342F2FF-3F92-40B2-850F-C2418E709E88}" presName="descendantText" presStyleLbl="alignAcc1" presStyleIdx="7" presStyleCnt="10">
        <dgm:presLayoutVars>
          <dgm:bulletEnabled val="1"/>
        </dgm:presLayoutVars>
      </dgm:prSet>
      <dgm:spPr/>
      <dgm:t>
        <a:bodyPr/>
        <a:lstStyle/>
        <a:p>
          <a:endParaRPr lang="en-US"/>
        </a:p>
      </dgm:t>
    </dgm:pt>
    <dgm:pt modelId="{5D7C32B5-EE28-4B67-9ED5-DC3899770932}" type="pres">
      <dgm:prSet presAssocID="{89BAE877-7BB1-4674-A714-D4D9FE98F6C7}" presName="sp" presStyleCnt="0"/>
      <dgm:spPr/>
    </dgm:pt>
    <dgm:pt modelId="{FD347BCF-4BEE-400B-8FF4-E42C30765B5A}" type="pres">
      <dgm:prSet presAssocID="{B90395EB-2A2C-4F91-8D17-B07DA199FC0A}" presName="composite" presStyleCnt="0"/>
      <dgm:spPr/>
    </dgm:pt>
    <dgm:pt modelId="{F54F4529-A15B-4426-A41F-0226780E265B}" type="pres">
      <dgm:prSet presAssocID="{B90395EB-2A2C-4F91-8D17-B07DA199FC0A}" presName="parentText" presStyleLbl="alignNode1" presStyleIdx="8" presStyleCnt="10">
        <dgm:presLayoutVars>
          <dgm:chMax val="1"/>
          <dgm:bulletEnabled val="1"/>
        </dgm:presLayoutVars>
      </dgm:prSet>
      <dgm:spPr/>
      <dgm:t>
        <a:bodyPr/>
        <a:lstStyle/>
        <a:p>
          <a:endParaRPr lang="en-US"/>
        </a:p>
      </dgm:t>
    </dgm:pt>
    <dgm:pt modelId="{FC263C17-944C-43CB-A58B-106574AC0B6F}" type="pres">
      <dgm:prSet presAssocID="{B90395EB-2A2C-4F91-8D17-B07DA199FC0A}" presName="descendantText" presStyleLbl="alignAcc1" presStyleIdx="8" presStyleCnt="10">
        <dgm:presLayoutVars>
          <dgm:bulletEnabled val="1"/>
        </dgm:presLayoutVars>
      </dgm:prSet>
      <dgm:spPr/>
      <dgm:t>
        <a:bodyPr/>
        <a:lstStyle/>
        <a:p>
          <a:endParaRPr lang="en-US"/>
        </a:p>
      </dgm:t>
    </dgm:pt>
    <dgm:pt modelId="{42B33C7F-7455-4D1D-BFF4-19BD504465CE}" type="pres">
      <dgm:prSet presAssocID="{64DFC4B3-470F-4312-9A5E-AB6F28D2F05E}" presName="sp" presStyleCnt="0"/>
      <dgm:spPr/>
    </dgm:pt>
    <dgm:pt modelId="{2582E6B7-0F0F-45C8-B93C-23412A64FC8F}" type="pres">
      <dgm:prSet presAssocID="{1ED1D177-4C65-4B42-A8C0-B0EB575A1597}" presName="composite" presStyleCnt="0"/>
      <dgm:spPr/>
    </dgm:pt>
    <dgm:pt modelId="{4035F8AF-AD2A-45C6-97A0-3F80B07A82AB}" type="pres">
      <dgm:prSet presAssocID="{1ED1D177-4C65-4B42-A8C0-B0EB575A1597}" presName="parentText" presStyleLbl="alignNode1" presStyleIdx="9" presStyleCnt="10">
        <dgm:presLayoutVars>
          <dgm:chMax val="1"/>
          <dgm:bulletEnabled val="1"/>
        </dgm:presLayoutVars>
      </dgm:prSet>
      <dgm:spPr/>
      <dgm:t>
        <a:bodyPr/>
        <a:lstStyle/>
        <a:p>
          <a:endParaRPr lang="en-US"/>
        </a:p>
      </dgm:t>
    </dgm:pt>
    <dgm:pt modelId="{8B2A2A04-326C-418F-8268-C0654CD9AFB5}" type="pres">
      <dgm:prSet presAssocID="{1ED1D177-4C65-4B42-A8C0-B0EB575A1597}" presName="descendantText" presStyleLbl="alignAcc1" presStyleIdx="9" presStyleCnt="10">
        <dgm:presLayoutVars>
          <dgm:bulletEnabled val="1"/>
        </dgm:presLayoutVars>
      </dgm:prSet>
      <dgm:spPr/>
      <dgm:t>
        <a:bodyPr/>
        <a:lstStyle/>
        <a:p>
          <a:endParaRPr lang="en-US"/>
        </a:p>
      </dgm:t>
    </dgm:pt>
  </dgm:ptLst>
  <dgm:cxnLst>
    <dgm:cxn modelId="{6296AEF6-5D73-43F7-A818-0520308DE9D6}" srcId="{FD75446F-5927-46B8-8710-ED7F03B97A61}" destId="{065A6FE1-83BA-4451-9883-501DDE4A1230}" srcOrd="0" destOrd="0" parTransId="{8E36EB7B-BC15-4FC3-BCA2-C1AB65C05D05}" sibTransId="{CBFDDE6E-7338-407D-A33D-E2EDC28B4842}"/>
    <dgm:cxn modelId="{0D27B6BA-3DE5-4A24-B95F-B14F0ED6C0E1}" srcId="{8477FA53-FB4B-479C-933A-AB532DE2E54D}" destId="{36BE3F79-B0D9-4B12-9064-F05FFB0A9688}" srcOrd="2" destOrd="0" parTransId="{66A8CBAE-0F07-4DFD-B62B-E7F5DE9F2695}" sibTransId="{E9F521E2-DE7D-41D3-8D1A-66E7552A9BE2}"/>
    <dgm:cxn modelId="{2FA06E3E-AD04-4A48-82A7-F3A4890C7A54}" type="presOf" srcId="{FB943552-584E-4ED7-9F33-EF0E4CD5E70A}" destId="{B75BD304-5C09-44BD-957B-642A5B39346F}" srcOrd="0" destOrd="0" presId="urn:microsoft.com/office/officeart/2005/8/layout/chevron2"/>
    <dgm:cxn modelId="{D10F78D7-BAB6-405C-8F07-CD334195775B}" type="presOf" srcId="{065A6FE1-83BA-4451-9883-501DDE4A1230}" destId="{3AEB63DC-C1D6-4450-AFA0-B5384AFEACA2}" srcOrd="0" destOrd="0" presId="urn:microsoft.com/office/officeart/2005/8/layout/chevron2"/>
    <dgm:cxn modelId="{2C0368FA-B916-4145-9AD0-FE63D4156354}" srcId="{25D5080E-7C8C-4058-A54B-4D8B71E31156}" destId="{5FF14135-50C0-40B6-86BE-FAEF07E5385B}" srcOrd="0" destOrd="0" parTransId="{8CE129D0-0748-4E85-B7B2-A065C45394A5}" sibTransId="{DDC146BB-3F4B-478B-8BCB-853E84C02D0A}"/>
    <dgm:cxn modelId="{0C9AECDD-1C4E-401E-9914-0094B34E796E}" type="presOf" srcId="{D82A82B4-C10C-4F43-8C69-C84613DFF409}" destId="{71271B06-3EF6-44ED-9774-9D232A4AF002}" srcOrd="0" destOrd="0" presId="urn:microsoft.com/office/officeart/2005/8/layout/chevron2"/>
    <dgm:cxn modelId="{F0A521DA-9F7B-4819-BC0B-B8783B2F9768}" type="presOf" srcId="{E09396A6-7281-4FF2-A28E-57074265F77B}" destId="{FC263C17-944C-43CB-A58B-106574AC0B6F}" srcOrd="0" destOrd="0" presId="urn:microsoft.com/office/officeart/2005/8/layout/chevron2"/>
    <dgm:cxn modelId="{CB309D55-8421-41B7-B83C-0D3A1DFE1BA9}" srcId="{36BE3F79-B0D9-4B12-9064-F05FFB0A9688}" destId="{9D423E2C-5ECC-484A-A3CB-112FDABD2F81}" srcOrd="0" destOrd="0" parTransId="{F468668B-FECE-4F22-B00A-D519E43D39FD}" sibTransId="{65CD11C1-801B-452C-9938-D47AE8677E71}"/>
    <dgm:cxn modelId="{C84C710F-37E7-4520-84B3-03664776A77D}" srcId="{8477FA53-FB4B-479C-933A-AB532DE2E54D}" destId="{FB943552-584E-4ED7-9F33-EF0E4CD5E70A}" srcOrd="6" destOrd="0" parTransId="{6C4AEB24-06FE-4D61-AAA4-A21ECA770C7A}" sibTransId="{4C7BCF27-2244-4685-AC26-A9875D29C44A}"/>
    <dgm:cxn modelId="{5860FFE0-E7B3-473B-A4E3-ABA3B8E3E95D}" srcId="{46324728-0161-4650-8154-B4650ABE77A4}" destId="{D82A82B4-C10C-4F43-8C69-C84613DFF409}" srcOrd="0" destOrd="0" parTransId="{A2FCB466-C307-4870-9526-2E3D1FF6E0AC}" sibTransId="{C4D53FA8-62F5-48A8-8FCC-C933BAD4811D}"/>
    <dgm:cxn modelId="{A67E4E5B-811D-44AD-8614-BDF1CC2FD966}" srcId="{8477FA53-FB4B-479C-933A-AB532DE2E54D}" destId="{C8CD8E8A-4A29-472F-A8C3-937B9864E8D1}" srcOrd="1" destOrd="0" parTransId="{CCB59604-E97B-4C38-88EA-922793B8DB97}" sibTransId="{CF1D563B-90CC-4FA1-8329-93682734DA26}"/>
    <dgm:cxn modelId="{67E15DA0-F826-4F21-B0ED-3ADF3999B158}" srcId="{A5206128-7B5A-4446-B880-CF8CA75B80B7}" destId="{3AC11E6B-8920-4A21-9326-E9B10062709D}" srcOrd="0" destOrd="0" parTransId="{C64328AE-D8FF-400F-B0B7-6D950FD04CB2}" sibTransId="{59C22293-6161-4B63-AED6-97725B688407}"/>
    <dgm:cxn modelId="{3A00AC13-B463-4FDD-81FD-0E84605B0E14}" type="presOf" srcId="{FA84B9E2-4F89-4653-85BA-73DCDDF2D27E}" destId="{D0B1A5D4-BD87-4DDF-B779-7562CC6873BD}" srcOrd="0" destOrd="0" presId="urn:microsoft.com/office/officeart/2005/8/layout/chevron2"/>
    <dgm:cxn modelId="{4F0282E8-5BC8-4193-A773-8640246E7E5A}" srcId="{1ED1D177-4C65-4B42-A8C0-B0EB575A1597}" destId="{D8C9984A-F4B1-4DB5-B18D-B88D4DCD986D}" srcOrd="0" destOrd="0" parTransId="{5059BBC9-C261-404D-91F8-61B0B789FCD0}" sibTransId="{AF5B2788-E000-4403-8DDD-7E54EA60B1D2}"/>
    <dgm:cxn modelId="{6022ED9E-EF75-4D6D-A438-538D377D15A5}" srcId="{8477FA53-FB4B-479C-933A-AB532DE2E54D}" destId="{A5206128-7B5A-4446-B880-CF8CA75B80B7}" srcOrd="4" destOrd="0" parTransId="{36424D22-D1FA-47A9-B406-7C1E5D37F355}" sibTransId="{F87B0E8A-8F94-4D57-B4F2-87A213D732AC}"/>
    <dgm:cxn modelId="{2EB93796-13DC-4302-A80D-C5B0E00C1F41}" type="presOf" srcId="{7342F2FF-3F92-40B2-850F-C2418E709E88}" destId="{19A6ED24-1BF1-4C78-BDC2-698D1EFEDBD2}" srcOrd="0" destOrd="0" presId="urn:microsoft.com/office/officeart/2005/8/layout/chevron2"/>
    <dgm:cxn modelId="{F7917F55-5C8D-4125-BEA5-9320AE372698}" srcId="{8477FA53-FB4B-479C-933A-AB532DE2E54D}" destId="{FD75446F-5927-46B8-8710-ED7F03B97A61}" srcOrd="5" destOrd="0" parTransId="{968E59B6-4798-476D-8C4F-F6B28A1135B1}" sibTransId="{1E996713-151E-47A8-BCA5-1983E2E905DE}"/>
    <dgm:cxn modelId="{1A86F5DE-9AD8-4EB1-A455-4AD03C3E3299}" type="presOf" srcId="{B90395EB-2A2C-4F91-8D17-B07DA199FC0A}" destId="{F54F4529-A15B-4426-A41F-0226780E265B}" srcOrd="0" destOrd="0" presId="urn:microsoft.com/office/officeart/2005/8/layout/chevron2"/>
    <dgm:cxn modelId="{BDFEFAFA-2E9A-4B39-BF2D-407DBB2E2062}" type="presOf" srcId="{D8C9984A-F4B1-4DB5-B18D-B88D4DCD986D}" destId="{8B2A2A04-326C-418F-8268-C0654CD9AFB5}" srcOrd="0" destOrd="0" presId="urn:microsoft.com/office/officeart/2005/8/layout/chevron2"/>
    <dgm:cxn modelId="{F5FCA21F-9060-41CE-B135-86E7D8046DAF}" srcId="{8477FA53-FB4B-479C-933A-AB532DE2E54D}" destId="{25D5080E-7C8C-4058-A54B-4D8B71E31156}" srcOrd="0" destOrd="0" parTransId="{2E4AB420-1134-4D39-BAB7-34408E07F9FC}" sibTransId="{5173F57D-91D9-4DB7-8EE9-8C7521AF0001}"/>
    <dgm:cxn modelId="{5C02634C-964A-44EF-9706-513408D51DC1}" srcId="{8477FA53-FB4B-479C-933A-AB532DE2E54D}" destId="{46324728-0161-4650-8154-B4650ABE77A4}" srcOrd="3" destOrd="0" parTransId="{2E9D7488-880A-44E5-A54F-1194A08483E2}" sibTransId="{2DEAEC10-2501-4124-B429-50F3A558D3AB}"/>
    <dgm:cxn modelId="{9DB0FAA3-BF78-4D57-BD35-411B0DF6F953}" type="presOf" srcId="{7170B870-EE38-4B3E-8656-6246DDFBA92B}" destId="{08ADE2ED-D599-4F15-A9BB-0DD5B435594B}" srcOrd="0" destOrd="0" presId="urn:microsoft.com/office/officeart/2005/8/layout/chevron2"/>
    <dgm:cxn modelId="{23F8F75B-95DC-4E5A-BA16-1044F9C7A8AC}" srcId="{C8CD8E8A-4A29-472F-A8C3-937B9864E8D1}" destId="{320CCFBC-712C-410A-A1AC-AF6DD64C0D41}" srcOrd="0" destOrd="0" parTransId="{24F72A97-7068-4ED4-AA45-81C3044C8A7D}" sibTransId="{C32BF20D-8771-42E5-A37D-E450C5052DB4}"/>
    <dgm:cxn modelId="{FB32CAF1-97E8-4083-9115-0C37D4F11CF1}" type="presOf" srcId="{320CCFBC-712C-410A-A1AC-AF6DD64C0D41}" destId="{4F98EEEF-CB59-418C-B082-99EFE315E726}" srcOrd="0" destOrd="0" presId="urn:microsoft.com/office/officeart/2005/8/layout/chevron2"/>
    <dgm:cxn modelId="{83A70351-BD29-4079-8A4B-B761FA167DFF}" srcId="{8477FA53-FB4B-479C-933A-AB532DE2E54D}" destId="{B90395EB-2A2C-4F91-8D17-B07DA199FC0A}" srcOrd="8" destOrd="0" parTransId="{9A1ED016-9A49-41B9-9332-74AE1D2CAC33}" sibTransId="{64DFC4B3-470F-4312-9A5E-AB6F28D2F05E}"/>
    <dgm:cxn modelId="{1775A88D-B768-47DC-8FA3-4496810E4615}" srcId="{7342F2FF-3F92-40B2-850F-C2418E709E88}" destId="{FA84B9E2-4F89-4653-85BA-73DCDDF2D27E}" srcOrd="0" destOrd="0" parTransId="{5A79205C-EAC4-4DD6-9CE9-D2D7266A2AE7}" sibTransId="{48374FEB-CC65-4D8D-AB6C-CA856424E954}"/>
    <dgm:cxn modelId="{CE2A65A4-6967-4450-9F81-85AE5A4E7972}" type="presOf" srcId="{46324728-0161-4650-8154-B4650ABE77A4}" destId="{739FF8ED-DFF6-49B5-B72C-A657DDDAE58B}" srcOrd="0" destOrd="0" presId="urn:microsoft.com/office/officeart/2005/8/layout/chevron2"/>
    <dgm:cxn modelId="{1073E906-2480-43BF-BEAE-733FEF0B182A}" type="presOf" srcId="{3AC11E6B-8920-4A21-9326-E9B10062709D}" destId="{9D7A1E7E-DBF0-4E00-8DDB-187CD9BFD9AB}" srcOrd="0" destOrd="0" presId="urn:microsoft.com/office/officeart/2005/8/layout/chevron2"/>
    <dgm:cxn modelId="{B7D36CA3-C8EF-42CA-8A33-DC84BEBCC6F3}" type="presOf" srcId="{5FF14135-50C0-40B6-86BE-FAEF07E5385B}" destId="{D52B5642-F016-4E60-8240-F2AD871180CA}" srcOrd="0" destOrd="0" presId="urn:microsoft.com/office/officeart/2005/8/layout/chevron2"/>
    <dgm:cxn modelId="{34E22C88-94C7-4EA9-AE7A-468FF2A0382F}" type="presOf" srcId="{1ED1D177-4C65-4B42-A8C0-B0EB575A1597}" destId="{4035F8AF-AD2A-45C6-97A0-3F80B07A82AB}" srcOrd="0" destOrd="0" presId="urn:microsoft.com/office/officeart/2005/8/layout/chevron2"/>
    <dgm:cxn modelId="{E1081E99-6306-4385-8D40-F66A0940B568}" type="presOf" srcId="{25D5080E-7C8C-4058-A54B-4D8B71E31156}" destId="{7555DA44-329C-406C-80AB-CF3655248A67}" srcOrd="0" destOrd="0" presId="urn:microsoft.com/office/officeart/2005/8/layout/chevron2"/>
    <dgm:cxn modelId="{908DE9EE-4868-470B-A03F-050CC1818B35}" srcId="{8477FA53-FB4B-479C-933A-AB532DE2E54D}" destId="{1ED1D177-4C65-4B42-A8C0-B0EB575A1597}" srcOrd="9" destOrd="0" parTransId="{19326D3C-436F-438C-A9D8-9FC8B2B4EB23}" sibTransId="{89A82CF6-0299-4293-9D8F-DFBB102AA885}"/>
    <dgm:cxn modelId="{7EE60FCB-8A4C-4733-B8CB-DFB0E19AE1C5}" type="presOf" srcId="{A5206128-7B5A-4446-B880-CF8CA75B80B7}" destId="{C0E70CB6-CDE5-4B25-A76B-8E4BC4DBE33E}" srcOrd="0" destOrd="0" presId="urn:microsoft.com/office/officeart/2005/8/layout/chevron2"/>
    <dgm:cxn modelId="{A2D31A5A-51E5-4AD9-A779-B8CED01605A0}" type="presOf" srcId="{8477FA53-FB4B-479C-933A-AB532DE2E54D}" destId="{5C0D3447-6706-482E-8064-B2945C486C4A}" srcOrd="0" destOrd="0" presId="urn:microsoft.com/office/officeart/2005/8/layout/chevron2"/>
    <dgm:cxn modelId="{A3870B11-9AE2-4D4A-93C2-2B7C84680C70}" type="presOf" srcId="{C8CD8E8A-4A29-472F-A8C3-937B9864E8D1}" destId="{773173FB-081D-4F2C-AF9A-187A34E37DAD}" srcOrd="0" destOrd="0" presId="urn:microsoft.com/office/officeart/2005/8/layout/chevron2"/>
    <dgm:cxn modelId="{0AA80BB8-7E5D-4B74-AE49-FF8312C25CC4}" type="presOf" srcId="{9D423E2C-5ECC-484A-A3CB-112FDABD2F81}" destId="{1C7ECC4D-0B44-47DB-8C1B-054AF331E054}" srcOrd="0" destOrd="0" presId="urn:microsoft.com/office/officeart/2005/8/layout/chevron2"/>
    <dgm:cxn modelId="{20A1CC40-1793-4A1E-AA50-155F1F26F254}" srcId="{B90395EB-2A2C-4F91-8D17-B07DA199FC0A}" destId="{E09396A6-7281-4FF2-A28E-57074265F77B}" srcOrd="0" destOrd="0" parTransId="{0EF76778-99F2-4964-8DD0-0655DE35C87A}" sibTransId="{669BBE94-0CA0-4311-8535-C4504608F252}"/>
    <dgm:cxn modelId="{15F2C395-5B95-4341-A9E5-FD888B55FECD}" type="presOf" srcId="{36BE3F79-B0D9-4B12-9064-F05FFB0A9688}" destId="{2D29629A-1835-431F-8E70-9F93A1E431A0}" srcOrd="0" destOrd="0" presId="urn:microsoft.com/office/officeart/2005/8/layout/chevron2"/>
    <dgm:cxn modelId="{04B40FC6-4C2D-4667-B889-F2FE42A0912C}" srcId="{FB943552-584E-4ED7-9F33-EF0E4CD5E70A}" destId="{7170B870-EE38-4B3E-8656-6246DDFBA92B}" srcOrd="0" destOrd="0" parTransId="{B43BCEA1-59AC-4193-9AD4-1B439A3631DA}" sibTransId="{8A3824E5-699E-4537-87A9-AE0D84834ADE}"/>
    <dgm:cxn modelId="{B8225803-8669-41D4-AA49-822E3EE5F4C2}" srcId="{8477FA53-FB4B-479C-933A-AB532DE2E54D}" destId="{7342F2FF-3F92-40B2-850F-C2418E709E88}" srcOrd="7" destOrd="0" parTransId="{A3F4F767-7610-4443-979C-4BD27297AD3B}" sibTransId="{89BAE877-7BB1-4674-A714-D4D9FE98F6C7}"/>
    <dgm:cxn modelId="{6BA735F3-F83A-484D-B855-CD4AE3215670}" type="presOf" srcId="{FD75446F-5927-46B8-8710-ED7F03B97A61}" destId="{741D95D5-881F-4664-86B7-C5B7E70DB33D}" srcOrd="0" destOrd="0" presId="urn:microsoft.com/office/officeart/2005/8/layout/chevron2"/>
    <dgm:cxn modelId="{42315E91-9156-4ABF-823E-515762C5C76E}" type="presParOf" srcId="{5C0D3447-6706-482E-8064-B2945C486C4A}" destId="{F83EB4CB-26BC-4610-8E7A-78CFF5858EF4}" srcOrd="0" destOrd="0" presId="urn:microsoft.com/office/officeart/2005/8/layout/chevron2"/>
    <dgm:cxn modelId="{86D73549-48BF-490B-AACD-044B035023FE}" type="presParOf" srcId="{F83EB4CB-26BC-4610-8E7A-78CFF5858EF4}" destId="{7555DA44-329C-406C-80AB-CF3655248A67}" srcOrd="0" destOrd="0" presId="urn:microsoft.com/office/officeart/2005/8/layout/chevron2"/>
    <dgm:cxn modelId="{05AB59AD-5EA8-4529-9035-EE80A999AB02}" type="presParOf" srcId="{F83EB4CB-26BC-4610-8E7A-78CFF5858EF4}" destId="{D52B5642-F016-4E60-8240-F2AD871180CA}" srcOrd="1" destOrd="0" presId="urn:microsoft.com/office/officeart/2005/8/layout/chevron2"/>
    <dgm:cxn modelId="{877567CA-3B64-445F-A689-0BAFE74D9ED8}" type="presParOf" srcId="{5C0D3447-6706-482E-8064-B2945C486C4A}" destId="{0CE340E6-6EF8-45D6-B9B0-3627EDABF975}" srcOrd="1" destOrd="0" presId="urn:microsoft.com/office/officeart/2005/8/layout/chevron2"/>
    <dgm:cxn modelId="{3B8232E0-6152-4BDA-811B-19D936B5EBBE}" type="presParOf" srcId="{5C0D3447-6706-482E-8064-B2945C486C4A}" destId="{1C9481CA-F863-4BA6-B60B-39CE7533D9C7}" srcOrd="2" destOrd="0" presId="urn:microsoft.com/office/officeart/2005/8/layout/chevron2"/>
    <dgm:cxn modelId="{97E6E28E-7956-4431-99B0-972059EBEBE3}" type="presParOf" srcId="{1C9481CA-F863-4BA6-B60B-39CE7533D9C7}" destId="{773173FB-081D-4F2C-AF9A-187A34E37DAD}" srcOrd="0" destOrd="0" presId="urn:microsoft.com/office/officeart/2005/8/layout/chevron2"/>
    <dgm:cxn modelId="{3BC4ED71-B5E9-4E18-BF7E-3326EA04630A}" type="presParOf" srcId="{1C9481CA-F863-4BA6-B60B-39CE7533D9C7}" destId="{4F98EEEF-CB59-418C-B082-99EFE315E726}" srcOrd="1" destOrd="0" presId="urn:microsoft.com/office/officeart/2005/8/layout/chevron2"/>
    <dgm:cxn modelId="{1DEBC8C9-1FCB-4B50-9DBD-02047FBA55D9}" type="presParOf" srcId="{5C0D3447-6706-482E-8064-B2945C486C4A}" destId="{8FAF6485-4681-4DC5-A4F3-7058DF99E3B2}" srcOrd="3" destOrd="0" presId="urn:microsoft.com/office/officeart/2005/8/layout/chevron2"/>
    <dgm:cxn modelId="{6927DBBF-3102-4025-BF2A-94B69215938E}" type="presParOf" srcId="{5C0D3447-6706-482E-8064-B2945C486C4A}" destId="{52304DAD-31C9-45F6-9263-3D1FF31F52A8}" srcOrd="4" destOrd="0" presId="urn:microsoft.com/office/officeart/2005/8/layout/chevron2"/>
    <dgm:cxn modelId="{5EE7D009-E630-4CD3-8A69-7841271DD31F}" type="presParOf" srcId="{52304DAD-31C9-45F6-9263-3D1FF31F52A8}" destId="{2D29629A-1835-431F-8E70-9F93A1E431A0}" srcOrd="0" destOrd="0" presId="urn:microsoft.com/office/officeart/2005/8/layout/chevron2"/>
    <dgm:cxn modelId="{FC6F9840-D82A-4055-8E0A-4414B8D9073B}" type="presParOf" srcId="{52304DAD-31C9-45F6-9263-3D1FF31F52A8}" destId="{1C7ECC4D-0B44-47DB-8C1B-054AF331E054}" srcOrd="1" destOrd="0" presId="urn:microsoft.com/office/officeart/2005/8/layout/chevron2"/>
    <dgm:cxn modelId="{C742AA46-71CF-465C-931B-C074EFEDC9CE}" type="presParOf" srcId="{5C0D3447-6706-482E-8064-B2945C486C4A}" destId="{99787991-FC8A-4094-A53C-F0836AD62CE1}" srcOrd="5" destOrd="0" presId="urn:microsoft.com/office/officeart/2005/8/layout/chevron2"/>
    <dgm:cxn modelId="{58E2B291-5F08-44DA-8650-DEEE9496A320}" type="presParOf" srcId="{5C0D3447-6706-482E-8064-B2945C486C4A}" destId="{10F6B1EC-EB35-4877-B22A-50DA77B79AED}" srcOrd="6" destOrd="0" presId="urn:microsoft.com/office/officeart/2005/8/layout/chevron2"/>
    <dgm:cxn modelId="{E4EAA4FA-A481-4E49-973C-51E700E55FCC}" type="presParOf" srcId="{10F6B1EC-EB35-4877-B22A-50DA77B79AED}" destId="{739FF8ED-DFF6-49B5-B72C-A657DDDAE58B}" srcOrd="0" destOrd="0" presId="urn:microsoft.com/office/officeart/2005/8/layout/chevron2"/>
    <dgm:cxn modelId="{7ACE6ED4-672E-4C5E-ADAB-ADBB4EE9ABFA}" type="presParOf" srcId="{10F6B1EC-EB35-4877-B22A-50DA77B79AED}" destId="{71271B06-3EF6-44ED-9774-9D232A4AF002}" srcOrd="1" destOrd="0" presId="urn:microsoft.com/office/officeart/2005/8/layout/chevron2"/>
    <dgm:cxn modelId="{8D937F10-C826-4565-BDBB-B6DBB3ECFB02}" type="presParOf" srcId="{5C0D3447-6706-482E-8064-B2945C486C4A}" destId="{BA405EE2-D9B4-4323-BD07-753EC67B3462}" srcOrd="7" destOrd="0" presId="urn:microsoft.com/office/officeart/2005/8/layout/chevron2"/>
    <dgm:cxn modelId="{C0ED9419-CAB3-4EAE-A13E-492CA35E4F6A}" type="presParOf" srcId="{5C0D3447-6706-482E-8064-B2945C486C4A}" destId="{5F9CCB79-21F2-4266-9C18-A257237879AF}" srcOrd="8" destOrd="0" presId="urn:microsoft.com/office/officeart/2005/8/layout/chevron2"/>
    <dgm:cxn modelId="{A3E55A7B-FAC2-49C7-B7C9-C51106E04C78}" type="presParOf" srcId="{5F9CCB79-21F2-4266-9C18-A257237879AF}" destId="{C0E70CB6-CDE5-4B25-A76B-8E4BC4DBE33E}" srcOrd="0" destOrd="0" presId="urn:microsoft.com/office/officeart/2005/8/layout/chevron2"/>
    <dgm:cxn modelId="{2C9D5B5B-214B-4C3C-BEA1-094BBCED9B20}" type="presParOf" srcId="{5F9CCB79-21F2-4266-9C18-A257237879AF}" destId="{9D7A1E7E-DBF0-4E00-8DDB-187CD9BFD9AB}" srcOrd="1" destOrd="0" presId="urn:microsoft.com/office/officeart/2005/8/layout/chevron2"/>
    <dgm:cxn modelId="{F299A490-6B32-4559-B187-3C9B0226F839}" type="presParOf" srcId="{5C0D3447-6706-482E-8064-B2945C486C4A}" destId="{B026AD25-D390-4B9C-A2FA-3D2ECD7D2193}" srcOrd="9" destOrd="0" presId="urn:microsoft.com/office/officeart/2005/8/layout/chevron2"/>
    <dgm:cxn modelId="{AE357D2B-310A-470F-B3D4-68FBE8B06C35}" type="presParOf" srcId="{5C0D3447-6706-482E-8064-B2945C486C4A}" destId="{B64F0176-1CE5-457E-B1D8-F71AC5548977}" srcOrd="10" destOrd="0" presId="urn:microsoft.com/office/officeart/2005/8/layout/chevron2"/>
    <dgm:cxn modelId="{9FC69414-D005-4955-90F9-57A93F244032}" type="presParOf" srcId="{B64F0176-1CE5-457E-B1D8-F71AC5548977}" destId="{741D95D5-881F-4664-86B7-C5B7E70DB33D}" srcOrd="0" destOrd="0" presId="urn:microsoft.com/office/officeart/2005/8/layout/chevron2"/>
    <dgm:cxn modelId="{8B3E9688-5DBB-4493-9915-658B56DCE9FB}" type="presParOf" srcId="{B64F0176-1CE5-457E-B1D8-F71AC5548977}" destId="{3AEB63DC-C1D6-4450-AFA0-B5384AFEACA2}" srcOrd="1" destOrd="0" presId="urn:microsoft.com/office/officeart/2005/8/layout/chevron2"/>
    <dgm:cxn modelId="{122F638B-4488-40B5-B3F3-11658A77E8E6}" type="presParOf" srcId="{5C0D3447-6706-482E-8064-B2945C486C4A}" destId="{597CEC2C-5A71-4FBD-BEBC-55FA93404773}" srcOrd="11" destOrd="0" presId="urn:microsoft.com/office/officeart/2005/8/layout/chevron2"/>
    <dgm:cxn modelId="{5C7EB72F-6949-478F-9033-8903C522D74F}" type="presParOf" srcId="{5C0D3447-6706-482E-8064-B2945C486C4A}" destId="{6AC54ED1-682D-4927-8E1B-E80ADF0315A1}" srcOrd="12" destOrd="0" presId="urn:microsoft.com/office/officeart/2005/8/layout/chevron2"/>
    <dgm:cxn modelId="{BDBBE2FC-1718-4F7B-9285-F4F98E55D53C}" type="presParOf" srcId="{6AC54ED1-682D-4927-8E1B-E80ADF0315A1}" destId="{B75BD304-5C09-44BD-957B-642A5B39346F}" srcOrd="0" destOrd="0" presId="urn:microsoft.com/office/officeart/2005/8/layout/chevron2"/>
    <dgm:cxn modelId="{E39FCED8-0EB5-4F4A-9CFC-558E4ACE917C}" type="presParOf" srcId="{6AC54ED1-682D-4927-8E1B-E80ADF0315A1}" destId="{08ADE2ED-D599-4F15-A9BB-0DD5B435594B}" srcOrd="1" destOrd="0" presId="urn:microsoft.com/office/officeart/2005/8/layout/chevron2"/>
    <dgm:cxn modelId="{C7C955B3-F06B-4E56-9CE7-89D7150600F0}" type="presParOf" srcId="{5C0D3447-6706-482E-8064-B2945C486C4A}" destId="{EDDB69BC-62E6-4C23-AE1C-88AA905A385E}" srcOrd="13" destOrd="0" presId="urn:microsoft.com/office/officeart/2005/8/layout/chevron2"/>
    <dgm:cxn modelId="{65BC03F7-8C43-4CC5-8BEB-771C7678EAC4}" type="presParOf" srcId="{5C0D3447-6706-482E-8064-B2945C486C4A}" destId="{B0EEB214-1C14-4128-9753-187648975402}" srcOrd="14" destOrd="0" presId="urn:microsoft.com/office/officeart/2005/8/layout/chevron2"/>
    <dgm:cxn modelId="{D5C363AE-7682-4FD5-8A56-0DC3054F7064}" type="presParOf" srcId="{B0EEB214-1C14-4128-9753-187648975402}" destId="{19A6ED24-1BF1-4C78-BDC2-698D1EFEDBD2}" srcOrd="0" destOrd="0" presId="urn:microsoft.com/office/officeart/2005/8/layout/chevron2"/>
    <dgm:cxn modelId="{61051D46-26DC-4507-B649-644751101DC6}" type="presParOf" srcId="{B0EEB214-1C14-4128-9753-187648975402}" destId="{D0B1A5D4-BD87-4DDF-B779-7562CC6873BD}" srcOrd="1" destOrd="0" presId="urn:microsoft.com/office/officeart/2005/8/layout/chevron2"/>
    <dgm:cxn modelId="{3DABE993-1084-464D-9C9B-59D61769D92D}" type="presParOf" srcId="{5C0D3447-6706-482E-8064-B2945C486C4A}" destId="{5D7C32B5-EE28-4B67-9ED5-DC3899770932}" srcOrd="15" destOrd="0" presId="urn:microsoft.com/office/officeart/2005/8/layout/chevron2"/>
    <dgm:cxn modelId="{AA851567-7DDF-4072-A459-AD19B6A5442F}" type="presParOf" srcId="{5C0D3447-6706-482E-8064-B2945C486C4A}" destId="{FD347BCF-4BEE-400B-8FF4-E42C30765B5A}" srcOrd="16" destOrd="0" presId="urn:microsoft.com/office/officeart/2005/8/layout/chevron2"/>
    <dgm:cxn modelId="{DBFFEA3B-A1E7-49AF-BE61-4334C7C98B4F}" type="presParOf" srcId="{FD347BCF-4BEE-400B-8FF4-E42C30765B5A}" destId="{F54F4529-A15B-4426-A41F-0226780E265B}" srcOrd="0" destOrd="0" presId="urn:microsoft.com/office/officeart/2005/8/layout/chevron2"/>
    <dgm:cxn modelId="{12BC7E82-3496-4904-A10E-8C8CC78E89F2}" type="presParOf" srcId="{FD347BCF-4BEE-400B-8FF4-E42C30765B5A}" destId="{FC263C17-944C-43CB-A58B-106574AC0B6F}" srcOrd="1" destOrd="0" presId="urn:microsoft.com/office/officeart/2005/8/layout/chevron2"/>
    <dgm:cxn modelId="{1E3AC6B8-F1DE-485E-9E58-F74744D1CE67}" type="presParOf" srcId="{5C0D3447-6706-482E-8064-B2945C486C4A}" destId="{42B33C7F-7455-4D1D-BFF4-19BD504465CE}" srcOrd="17" destOrd="0" presId="urn:microsoft.com/office/officeart/2005/8/layout/chevron2"/>
    <dgm:cxn modelId="{E9A0F3D9-0BA5-49FA-9E7F-7D2A616F12C0}" type="presParOf" srcId="{5C0D3447-6706-482E-8064-B2945C486C4A}" destId="{2582E6B7-0F0F-45C8-B93C-23412A64FC8F}" srcOrd="18" destOrd="0" presId="urn:microsoft.com/office/officeart/2005/8/layout/chevron2"/>
    <dgm:cxn modelId="{8617F086-E6B9-475D-9899-0DBFC16D34A3}" type="presParOf" srcId="{2582E6B7-0F0F-45C8-B93C-23412A64FC8F}" destId="{4035F8AF-AD2A-45C6-97A0-3F80B07A82AB}" srcOrd="0" destOrd="0" presId="urn:microsoft.com/office/officeart/2005/8/layout/chevron2"/>
    <dgm:cxn modelId="{8F32B646-431C-4241-881A-E6B69A626208}" type="presParOf" srcId="{2582E6B7-0F0F-45C8-B93C-23412A64FC8F}" destId="{8B2A2A04-326C-418F-8268-C0654CD9AFB5}"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Relationships xmlns="http://schemas.openxmlformats.org/package/2006/relationships">
  <Relationship Id="rId1" Type="http://schemas.openxmlformats.org/officeDocument/2006/relationships/image" Target="../media/image4.emf"/>
</Relationships>

</file>

<file path=ppt/drawings/_rels/vmlDrawing2.vml.rels><?xml version="1.0" encoding="UTF-8"?>

<Relationships xmlns="http://schemas.openxmlformats.org/package/2006/relationships">
  <Relationship Id="rId1" Type="http://schemas.openxmlformats.org/officeDocument/2006/relationships/image" Target="../media/image5.emf"/>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3" y="3"/>
            <a:ext cx="3038145" cy="465743"/>
          </a:xfrm>
          <a:prstGeom prst="rect">
            <a:avLst/>
          </a:prstGeom>
          <a:noFill/>
          <a:ln w="9525">
            <a:noFill/>
            <a:miter lim="800000"/>
            <a:headEnd/>
            <a:tailEnd/>
          </a:ln>
          <a:effectLst/>
        </p:spPr>
        <p:txBody>
          <a:bodyPr vert="horz" wrap="square" lIns="92891" tIns="46448" rIns="92891" bIns="46448" numCol="1" anchor="t" anchorCtr="0" compatLnSpc="1">
            <a:prstTxWarp prst="textNoShape">
              <a:avLst/>
            </a:prstTxWarp>
          </a:bodyPr>
          <a:lstStyle>
            <a:lvl1pPr defTabSz="929022" eaLnBrk="0" hangingPunct="0">
              <a:defRPr sz="1200">
                <a:latin typeface="Arial" pitchFamily="34" charset="0"/>
                <a:ea typeface="ヒラギノ角ゴ Pro W3" charset="-128"/>
                <a:cs typeface="+mn-cs"/>
              </a:defRPr>
            </a:lvl1pPr>
          </a:lstStyle>
          <a:p>
            <a:pPr>
              <a:defRPr/>
            </a:pPr>
            <a:endParaRPr lang="en-US" dirty="0"/>
          </a:p>
        </p:txBody>
      </p:sp>
      <p:sp>
        <p:nvSpPr>
          <p:cNvPr id="31747" name="Rectangle 3"/>
          <p:cNvSpPr>
            <a:spLocks noGrp="1" noChangeArrowheads="1"/>
          </p:cNvSpPr>
          <p:nvPr>
            <p:ph type="dt" sz="quarter" idx="1"/>
          </p:nvPr>
        </p:nvSpPr>
        <p:spPr bwMode="auto">
          <a:xfrm>
            <a:off x="3970734" y="3"/>
            <a:ext cx="3038145" cy="465743"/>
          </a:xfrm>
          <a:prstGeom prst="rect">
            <a:avLst/>
          </a:prstGeom>
          <a:noFill/>
          <a:ln w="9525">
            <a:noFill/>
            <a:miter lim="800000"/>
            <a:headEnd/>
            <a:tailEnd/>
          </a:ln>
          <a:effectLst/>
        </p:spPr>
        <p:txBody>
          <a:bodyPr vert="horz" wrap="square" lIns="92891" tIns="46448" rIns="92891" bIns="46448" numCol="1" anchor="t" anchorCtr="0" compatLnSpc="1">
            <a:prstTxWarp prst="textNoShape">
              <a:avLst/>
            </a:prstTxWarp>
          </a:bodyPr>
          <a:lstStyle>
            <a:lvl1pPr algn="r" defTabSz="929022" eaLnBrk="0" hangingPunct="0">
              <a:defRPr sz="1200">
                <a:latin typeface="Arial" pitchFamily="34" charset="0"/>
                <a:ea typeface="ヒラギノ角ゴ Pro W3" charset="-128"/>
                <a:cs typeface="+mn-cs"/>
              </a:defRPr>
            </a:lvl1pPr>
          </a:lstStyle>
          <a:p>
            <a:pPr>
              <a:defRPr/>
            </a:pPr>
            <a:endParaRPr lang="en-US" dirty="0"/>
          </a:p>
        </p:txBody>
      </p:sp>
      <p:sp>
        <p:nvSpPr>
          <p:cNvPr id="31748" name="Rectangle 4"/>
          <p:cNvSpPr>
            <a:spLocks noGrp="1" noChangeArrowheads="1"/>
          </p:cNvSpPr>
          <p:nvPr>
            <p:ph type="ftr" sz="quarter" idx="2"/>
          </p:nvPr>
        </p:nvSpPr>
        <p:spPr bwMode="auto">
          <a:xfrm>
            <a:off x="3" y="8829124"/>
            <a:ext cx="3038145" cy="465743"/>
          </a:xfrm>
          <a:prstGeom prst="rect">
            <a:avLst/>
          </a:prstGeom>
          <a:noFill/>
          <a:ln w="9525">
            <a:noFill/>
            <a:miter lim="800000"/>
            <a:headEnd/>
            <a:tailEnd/>
          </a:ln>
          <a:effectLst/>
        </p:spPr>
        <p:txBody>
          <a:bodyPr vert="horz" wrap="square" lIns="92891" tIns="46448" rIns="92891" bIns="46448" numCol="1" anchor="b" anchorCtr="0" compatLnSpc="1">
            <a:prstTxWarp prst="textNoShape">
              <a:avLst/>
            </a:prstTxWarp>
          </a:bodyPr>
          <a:lstStyle>
            <a:lvl1pPr defTabSz="929022" eaLnBrk="0" hangingPunct="0">
              <a:defRPr sz="1200">
                <a:latin typeface="Arial" pitchFamily="34" charset="0"/>
                <a:ea typeface="ヒラギノ角ゴ Pro W3" charset="-128"/>
                <a:cs typeface="+mn-cs"/>
              </a:defRPr>
            </a:lvl1pPr>
          </a:lstStyle>
          <a:p>
            <a:pPr>
              <a:defRPr/>
            </a:pPr>
            <a:endParaRPr lang="en-US" dirty="0"/>
          </a:p>
        </p:txBody>
      </p:sp>
      <p:sp>
        <p:nvSpPr>
          <p:cNvPr id="31749" name="Rectangle 5"/>
          <p:cNvSpPr>
            <a:spLocks noGrp="1" noChangeArrowheads="1"/>
          </p:cNvSpPr>
          <p:nvPr>
            <p:ph type="sldNum" sz="quarter" idx="3"/>
          </p:nvPr>
        </p:nvSpPr>
        <p:spPr bwMode="auto">
          <a:xfrm>
            <a:off x="3970734" y="8829124"/>
            <a:ext cx="3038145" cy="465743"/>
          </a:xfrm>
          <a:prstGeom prst="rect">
            <a:avLst/>
          </a:prstGeom>
          <a:noFill/>
          <a:ln w="9525">
            <a:noFill/>
            <a:miter lim="800000"/>
            <a:headEnd/>
            <a:tailEnd/>
          </a:ln>
          <a:effectLst/>
        </p:spPr>
        <p:txBody>
          <a:bodyPr vert="horz" wrap="square" lIns="92891" tIns="46448" rIns="92891" bIns="46448" numCol="1" anchor="b" anchorCtr="0" compatLnSpc="1">
            <a:prstTxWarp prst="textNoShape">
              <a:avLst/>
            </a:prstTxWarp>
          </a:bodyPr>
          <a:lstStyle>
            <a:lvl1pPr algn="r" defTabSz="929022" eaLnBrk="0" hangingPunct="0">
              <a:defRPr sz="1200">
                <a:latin typeface="Arial" pitchFamily="34" charset="0"/>
                <a:ea typeface="ヒラギノ角ゴ Pro W3" charset="-128"/>
                <a:cs typeface="+mn-cs"/>
              </a:defRPr>
            </a:lvl1pPr>
          </a:lstStyle>
          <a:p>
            <a:pPr>
              <a:defRPr/>
            </a:pPr>
            <a:fld id="{B504052D-EE46-4C43-9194-CB2A07F1D6AD}" type="slidenum">
              <a:rPr lang="en-US"/>
              <a:pPr>
                <a:defRPr/>
              </a:pPr>
              <a:t>‹#›</a:t>
            </a:fld>
            <a:endParaRPr lang="en-US" dirty="0"/>
          </a:p>
        </p:txBody>
      </p:sp>
    </p:spTree>
    <p:extLst>
      <p:ext uri="{BB962C8B-B14F-4D97-AF65-F5344CB8AC3E}">
        <p14:creationId xmlns:p14="http://schemas.microsoft.com/office/powerpoint/2010/main" xmlns="" val="355423683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3" y="3"/>
            <a:ext cx="3038145" cy="465743"/>
          </a:xfrm>
          <a:prstGeom prst="rect">
            <a:avLst/>
          </a:prstGeom>
          <a:noFill/>
          <a:ln w="9525">
            <a:noFill/>
            <a:miter lim="800000"/>
            <a:headEnd/>
            <a:tailEnd/>
          </a:ln>
        </p:spPr>
        <p:txBody>
          <a:bodyPr vert="horz" wrap="square" lIns="92891" tIns="46448" rIns="92891" bIns="46448" numCol="1" anchor="t" anchorCtr="0" compatLnSpc="1">
            <a:prstTxWarp prst="textNoShape">
              <a:avLst/>
            </a:prstTxWarp>
          </a:bodyPr>
          <a:lstStyle>
            <a:lvl1pPr defTabSz="929022" eaLnBrk="0" hangingPunct="0">
              <a:defRPr sz="1200">
                <a:latin typeface="Arial" pitchFamily="34" charset="0"/>
                <a:ea typeface="ヒラギノ角ゴ Pro W3" charset="-128"/>
                <a:cs typeface="+mn-cs"/>
              </a:defRPr>
            </a:lvl1pPr>
          </a:lstStyle>
          <a:p>
            <a:pPr>
              <a:defRPr/>
            </a:pPr>
            <a:endParaRPr lang="en-US" dirty="0"/>
          </a:p>
        </p:txBody>
      </p:sp>
      <p:sp>
        <p:nvSpPr>
          <p:cNvPr id="4099" name="Rectangle 3"/>
          <p:cNvSpPr>
            <a:spLocks noGrp="1" noChangeArrowheads="1"/>
          </p:cNvSpPr>
          <p:nvPr>
            <p:ph type="dt" idx="1"/>
          </p:nvPr>
        </p:nvSpPr>
        <p:spPr bwMode="auto">
          <a:xfrm>
            <a:off x="3972259" y="3"/>
            <a:ext cx="3038144" cy="465743"/>
          </a:xfrm>
          <a:prstGeom prst="rect">
            <a:avLst/>
          </a:prstGeom>
          <a:noFill/>
          <a:ln w="9525">
            <a:noFill/>
            <a:miter lim="800000"/>
            <a:headEnd/>
            <a:tailEnd/>
          </a:ln>
        </p:spPr>
        <p:txBody>
          <a:bodyPr vert="horz" wrap="square" lIns="92891" tIns="46448" rIns="92891" bIns="46448" numCol="1" anchor="t" anchorCtr="0" compatLnSpc="1">
            <a:prstTxWarp prst="textNoShape">
              <a:avLst/>
            </a:prstTxWarp>
          </a:bodyPr>
          <a:lstStyle>
            <a:lvl1pPr algn="r" defTabSz="929022" eaLnBrk="0" hangingPunct="0">
              <a:defRPr sz="1200">
                <a:latin typeface="Arial" pitchFamily="34" charset="0"/>
                <a:ea typeface="ヒラギノ角ゴ Pro W3" charset="-128"/>
                <a:cs typeface="+mn-cs"/>
              </a:defRPr>
            </a:lvl1pPr>
          </a:lstStyle>
          <a:p>
            <a:pPr>
              <a:defRPr/>
            </a:pPr>
            <a:endParaRPr lang="en-US" dirty="0"/>
          </a:p>
        </p:txBody>
      </p:sp>
      <p:sp>
        <p:nvSpPr>
          <p:cNvPr id="22532" name="Rectangle 4"/>
          <p:cNvSpPr>
            <a:spLocks noGrp="1" noRot="1" noChangeAspect="1" noChangeArrowheads="1" noTextEdit="1"/>
          </p:cNvSpPr>
          <p:nvPr>
            <p:ph type="sldImg" idx="2"/>
          </p:nvPr>
        </p:nvSpPr>
        <p:spPr bwMode="auto">
          <a:xfrm>
            <a:off x="1182688" y="696913"/>
            <a:ext cx="4646612"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5637" y="4416101"/>
            <a:ext cx="5139134" cy="4183995"/>
          </a:xfrm>
          <a:prstGeom prst="rect">
            <a:avLst/>
          </a:prstGeom>
          <a:noFill/>
          <a:ln w="9525">
            <a:noFill/>
            <a:miter lim="800000"/>
            <a:headEnd/>
            <a:tailEnd/>
          </a:ln>
        </p:spPr>
        <p:txBody>
          <a:bodyPr vert="horz" wrap="square" lIns="92891" tIns="46448" rIns="92891" bIns="4644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3" y="8830658"/>
            <a:ext cx="3038145" cy="465742"/>
          </a:xfrm>
          <a:prstGeom prst="rect">
            <a:avLst/>
          </a:prstGeom>
          <a:noFill/>
          <a:ln w="9525">
            <a:noFill/>
            <a:miter lim="800000"/>
            <a:headEnd/>
            <a:tailEnd/>
          </a:ln>
        </p:spPr>
        <p:txBody>
          <a:bodyPr vert="horz" wrap="square" lIns="92891" tIns="46448" rIns="92891" bIns="46448" numCol="1" anchor="b" anchorCtr="0" compatLnSpc="1">
            <a:prstTxWarp prst="textNoShape">
              <a:avLst/>
            </a:prstTxWarp>
          </a:bodyPr>
          <a:lstStyle>
            <a:lvl1pPr defTabSz="929022" eaLnBrk="0" hangingPunct="0">
              <a:defRPr sz="1200">
                <a:latin typeface="Arial" pitchFamily="34" charset="0"/>
                <a:ea typeface="ヒラギノ角ゴ Pro W3" charset="-128"/>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972259" y="8830658"/>
            <a:ext cx="3038144" cy="465742"/>
          </a:xfrm>
          <a:prstGeom prst="rect">
            <a:avLst/>
          </a:prstGeom>
          <a:noFill/>
          <a:ln w="9525">
            <a:noFill/>
            <a:miter lim="800000"/>
            <a:headEnd/>
            <a:tailEnd/>
          </a:ln>
        </p:spPr>
        <p:txBody>
          <a:bodyPr vert="horz" wrap="square" lIns="92891" tIns="46448" rIns="92891" bIns="46448" numCol="1" anchor="b" anchorCtr="0" compatLnSpc="1">
            <a:prstTxWarp prst="textNoShape">
              <a:avLst/>
            </a:prstTxWarp>
          </a:bodyPr>
          <a:lstStyle>
            <a:lvl1pPr algn="r" defTabSz="929022" eaLnBrk="0" hangingPunct="0">
              <a:defRPr sz="1200">
                <a:latin typeface="Arial" pitchFamily="34" charset="0"/>
                <a:ea typeface="ヒラギノ角ゴ Pro W3" charset="-128"/>
                <a:cs typeface="+mn-cs"/>
              </a:defRPr>
            </a:lvl1pPr>
          </a:lstStyle>
          <a:p>
            <a:pPr>
              <a:defRPr/>
            </a:pPr>
            <a:fld id="{6BD497A2-2BD9-4678-9C1B-AA05BB177043}" type="slidenum">
              <a:rPr lang="en-US"/>
              <a:pPr>
                <a:defRPr/>
              </a:pPr>
              <a:t>‹#›</a:t>
            </a:fld>
            <a:endParaRPr lang="en-US" dirty="0"/>
          </a:p>
        </p:txBody>
      </p:sp>
    </p:spTree>
    <p:extLst>
      <p:ext uri="{BB962C8B-B14F-4D97-AF65-F5344CB8AC3E}">
        <p14:creationId xmlns:p14="http://schemas.microsoft.com/office/powerpoint/2010/main" xmlns="" val="27335273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1pPr>
    <a:lvl2pPr marL="4572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2pPr>
    <a:lvl3pPr marL="9144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3pPr>
    <a:lvl4pPr marL="13716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4pPr>
    <a:lvl5pPr marL="18288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pPr defTabSz="923831"/>
            <a:fld id="{5EB4E364-7A21-4F6E-A18E-65AC9A3C2DE7}" type="slidenum">
              <a:rPr lang="en-US" smtClean="0">
                <a:ea typeface="ヒラギノ角ゴ Pro W3"/>
                <a:cs typeface="ヒラギノ角ゴ Pro W3"/>
              </a:rPr>
              <a:pPr defTabSz="923831"/>
              <a:t>1</a:t>
            </a:fld>
            <a:endParaRPr lang="en-US" dirty="0" smtClean="0">
              <a:ea typeface="ヒラギノ角ゴ Pro W3"/>
              <a:cs typeface="ヒラギノ角ゴ Pro W3"/>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dirty="0" smtClean="0">
              <a:ea typeface="ヒラギノ角ゴ Pro W3"/>
            </a:endParaRP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eec_final_outlines"/>
          <p:cNvPicPr>
            <a:picLocks noChangeAspect="1" noChangeArrowheads="1"/>
          </p:cNvPicPr>
          <p:nvPr/>
        </p:nvPicPr>
        <p:blipFill>
          <a:blip r:embed="rId2"/>
          <a:srcRect/>
          <a:stretch>
            <a:fillRect/>
          </a:stretch>
        </p:blipFill>
        <p:spPr bwMode="auto">
          <a:xfrm>
            <a:off x="1600200" y="5437188"/>
            <a:ext cx="4038600" cy="887412"/>
          </a:xfrm>
          <a:prstGeom prst="rect">
            <a:avLst/>
          </a:prstGeom>
          <a:noFill/>
          <a:ln w="9525">
            <a:noFill/>
            <a:miter lim="800000"/>
            <a:headEnd/>
            <a:tailEnd/>
          </a:ln>
        </p:spPr>
      </p:pic>
      <p:sp>
        <p:nvSpPr>
          <p:cNvPr id="3074" name="Rectangle 2"/>
          <p:cNvSpPr>
            <a:spLocks noGrp="1" noChangeArrowheads="1"/>
          </p:cNvSpPr>
          <p:nvPr>
            <p:ph type="ctrTitle"/>
          </p:nvPr>
        </p:nvSpPr>
        <p:spPr>
          <a:xfrm>
            <a:off x="1371600" y="1295400"/>
            <a:ext cx="7162800" cy="1143000"/>
          </a:xfrm>
        </p:spPr>
        <p:txBody>
          <a:bodyPr/>
          <a:lstStyle>
            <a:lvl1pPr>
              <a:defRPr sz="3200"/>
            </a:lvl1pPr>
          </a:lstStyle>
          <a:p>
            <a:r>
              <a:rPr lang="en-US"/>
              <a:t>Click to edit Master title style</a:t>
            </a:r>
          </a:p>
        </p:txBody>
      </p:sp>
      <p:sp>
        <p:nvSpPr>
          <p:cNvPr id="3075" name="Rectangle 3"/>
          <p:cNvSpPr>
            <a:spLocks noGrp="1" noChangeArrowheads="1"/>
          </p:cNvSpPr>
          <p:nvPr>
            <p:ph type="subTitle" idx="1"/>
          </p:nvPr>
        </p:nvSpPr>
        <p:spPr>
          <a:xfrm>
            <a:off x="1371600" y="2514600"/>
            <a:ext cx="5486400" cy="1752600"/>
          </a:xfrm>
        </p:spPr>
        <p:txBody>
          <a:bodyPr/>
          <a:lstStyle>
            <a:lvl1pPr marL="0" indent="0">
              <a:buFont typeface="Wingdings" pitchFamily="2" charset="2"/>
              <a:buNone/>
              <a:defRPr sz="2000"/>
            </a:lvl1pPr>
          </a:lstStyle>
          <a:p>
            <a:r>
              <a:rPr lang="en-US"/>
              <a:t>Click to edit Master subtitle style</a:t>
            </a:r>
          </a:p>
        </p:txBody>
      </p:sp>
      <p:sp>
        <p:nvSpPr>
          <p:cNvPr id="5" name="Rectangle 4"/>
          <p:cNvSpPr>
            <a:spLocks noGrp="1" noChangeArrowheads="1"/>
          </p:cNvSpPr>
          <p:nvPr>
            <p:ph type="sldNum" sz="quarter" idx="10"/>
          </p:nvPr>
        </p:nvSpPr>
        <p:spPr/>
        <p:txBody>
          <a:bodyPr/>
          <a:lstStyle>
            <a:lvl1pPr>
              <a:defRPr/>
            </a:lvl1pPr>
          </a:lstStyle>
          <a:p>
            <a:pPr>
              <a:defRPr/>
            </a:pPr>
            <a:fld id="{07F117E3-DF3A-42E7-9635-6D0F6A793D6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F4B21EC8-722D-4FEA-84E8-138CBF824A1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228600"/>
            <a:ext cx="19050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228600"/>
            <a:ext cx="55626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100CC639-C115-48A7-B962-796F4D2DBF2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524000"/>
            <a:ext cx="6858000" cy="4495800"/>
          </a:xfrm>
        </p:spPr>
        <p:txBody>
          <a:bodyPr/>
          <a:lstStyle/>
          <a:p>
            <a:pPr lvl="0"/>
            <a:endParaRPr lang="en-US" noProof="0" dirty="0" smtClean="0"/>
          </a:p>
        </p:txBody>
      </p:sp>
      <p:sp>
        <p:nvSpPr>
          <p:cNvPr id="4" name="Rectangle 8"/>
          <p:cNvSpPr>
            <a:spLocks noGrp="1" noChangeArrowheads="1"/>
          </p:cNvSpPr>
          <p:nvPr>
            <p:ph type="sldNum" sz="quarter" idx="10"/>
          </p:nvPr>
        </p:nvSpPr>
        <p:spPr>
          <a:ln/>
        </p:spPr>
        <p:txBody>
          <a:bodyPr/>
          <a:lstStyle>
            <a:lvl1pPr>
              <a:defRPr/>
            </a:lvl1pPr>
          </a:lstStyle>
          <a:p>
            <a:pPr>
              <a:defRPr/>
            </a:pPr>
            <a:fld id="{0E877211-FBBD-4C28-A349-7BF869351B19}"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95400" y="1524000"/>
            <a:ext cx="33528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524000"/>
            <a:ext cx="33528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2A2E22B7-6334-4F6E-9097-ADF630331F9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72CEAB98-FE15-4B42-A9FF-055C52D53EE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fld id="{283E99D1-F640-4884-B512-4D946C02E37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E9B3A1DE-4F0A-43C3-9FB5-9678E6695C9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fld id="{343ECABA-C006-4645-9394-C0B1A5BF4B7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fld id="{52FA64D9-CD2E-4000-8975-F3F71921CB4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fld id="{EC23AD6F-0C05-44A8-B7A1-AACBD753F71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4D705972-4F7B-4F59-B827-076A8411D5A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6BDC672E-892A-40F3-A42A-8F26A2B4493D}"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16"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1371600" y="228600"/>
            <a:ext cx="7543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1295400" y="1524000"/>
            <a:ext cx="6858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9220" name="Picture 7" descr="EEC_mark"/>
          <p:cNvPicPr>
            <a:picLocks noChangeAspect="1" noChangeArrowheads="1"/>
          </p:cNvPicPr>
          <p:nvPr/>
        </p:nvPicPr>
        <p:blipFill>
          <a:blip r:embed="rId16"/>
          <a:srcRect/>
          <a:stretch>
            <a:fillRect/>
          </a:stretch>
        </p:blipFill>
        <p:spPr bwMode="auto">
          <a:xfrm>
            <a:off x="8077200" y="5867400"/>
            <a:ext cx="730250" cy="766763"/>
          </a:xfrm>
          <a:prstGeom prst="rect">
            <a:avLst/>
          </a:prstGeom>
          <a:noFill/>
          <a:ln w="9525">
            <a:noFill/>
            <a:miter lim="800000"/>
            <a:headEnd/>
            <a:tailEnd/>
          </a:ln>
        </p:spPr>
      </p:pic>
      <p:sp>
        <p:nvSpPr>
          <p:cNvPr id="1032" name="Rectangle 8"/>
          <p:cNvSpPr>
            <a:spLocks noGrp="1" noChangeArrowheads="1"/>
          </p:cNvSpPr>
          <p:nvPr>
            <p:ph type="sldNum" sz="quarter" idx="4"/>
          </p:nvPr>
        </p:nvSpPr>
        <p:spPr bwMode="auto">
          <a:xfrm>
            <a:off x="0" y="6400800"/>
            <a:ext cx="8382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pitchFamily="34" charset="0"/>
                <a:ea typeface="ヒラギノ角ゴ Pro W3" charset="-128"/>
                <a:cs typeface="+mn-cs"/>
              </a:defRPr>
            </a:lvl1pPr>
          </a:lstStyle>
          <a:p>
            <a:pPr>
              <a:defRPr/>
            </a:pPr>
            <a:fld id="{DC15D75E-A640-4977-A718-0F7589FF50F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5117" r:id="rId1"/>
    <p:sldLayoutId id="2147485105" r:id="rId2"/>
    <p:sldLayoutId id="2147485106" r:id="rId3"/>
    <p:sldLayoutId id="2147485107" r:id="rId4"/>
    <p:sldLayoutId id="2147485108" r:id="rId5"/>
    <p:sldLayoutId id="2147485109" r:id="rId6"/>
    <p:sldLayoutId id="2147485110" r:id="rId7"/>
    <p:sldLayoutId id="2147485111" r:id="rId8"/>
    <p:sldLayoutId id="2147485112" r:id="rId9"/>
    <p:sldLayoutId id="2147485113" r:id="rId10"/>
    <p:sldLayoutId id="2147485114" r:id="rId11"/>
    <p:sldLayoutId id="2147485115" r:id="rId12"/>
    <p:sldLayoutId id="2147485116" r:id="rId13"/>
  </p:sldLayoutIdLst>
  <p:hf hdr="0" ftr="0" dt="0"/>
  <p:txStyles>
    <p:titleStyle>
      <a:lvl1pPr algn="l" rtl="0" eaLnBrk="0" fontAlgn="base" hangingPunct="0">
        <a:spcBef>
          <a:spcPct val="0"/>
        </a:spcBef>
        <a:spcAft>
          <a:spcPct val="0"/>
        </a:spcAft>
        <a:defRPr sz="2800" b="1">
          <a:solidFill>
            <a:schemeClr val="tx2"/>
          </a:solidFill>
          <a:latin typeface="+mj-lt"/>
          <a:ea typeface="+mj-ea"/>
          <a:cs typeface="ヒラギノ角ゴ Pro W3"/>
        </a:defRPr>
      </a:lvl1pPr>
      <a:lvl2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2pPr>
      <a:lvl3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3pPr>
      <a:lvl4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4pPr>
      <a:lvl5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5pPr>
      <a:lvl6pPr marL="457200" algn="l" rtl="0" fontAlgn="base">
        <a:spcBef>
          <a:spcPct val="0"/>
        </a:spcBef>
        <a:spcAft>
          <a:spcPct val="0"/>
        </a:spcAft>
        <a:defRPr sz="2800" b="1">
          <a:solidFill>
            <a:schemeClr val="tx2"/>
          </a:solidFill>
          <a:latin typeface="Verdana" pitchFamily="34" charset="0"/>
          <a:ea typeface="ヒラギノ角ゴ Pro W3" charset="-128"/>
        </a:defRPr>
      </a:lvl6pPr>
      <a:lvl7pPr marL="914400" algn="l" rtl="0" fontAlgn="base">
        <a:spcBef>
          <a:spcPct val="0"/>
        </a:spcBef>
        <a:spcAft>
          <a:spcPct val="0"/>
        </a:spcAft>
        <a:defRPr sz="2800" b="1">
          <a:solidFill>
            <a:schemeClr val="tx2"/>
          </a:solidFill>
          <a:latin typeface="Verdana" pitchFamily="34" charset="0"/>
          <a:ea typeface="ヒラギノ角ゴ Pro W3" charset="-128"/>
        </a:defRPr>
      </a:lvl7pPr>
      <a:lvl8pPr marL="1371600" algn="l" rtl="0" fontAlgn="base">
        <a:spcBef>
          <a:spcPct val="0"/>
        </a:spcBef>
        <a:spcAft>
          <a:spcPct val="0"/>
        </a:spcAft>
        <a:defRPr sz="2800" b="1">
          <a:solidFill>
            <a:schemeClr val="tx2"/>
          </a:solidFill>
          <a:latin typeface="Verdana" pitchFamily="34" charset="0"/>
          <a:ea typeface="ヒラギノ角ゴ Pro W3" charset="-128"/>
        </a:defRPr>
      </a:lvl8pPr>
      <a:lvl9pPr marL="1828800" algn="l" rtl="0" fontAlgn="base">
        <a:spcBef>
          <a:spcPct val="0"/>
        </a:spcBef>
        <a:spcAft>
          <a:spcPct val="0"/>
        </a:spcAft>
        <a:defRPr sz="2800" b="1">
          <a:solidFill>
            <a:schemeClr val="tx2"/>
          </a:solidFill>
          <a:latin typeface="Verdana" pitchFamily="34" charset="0"/>
          <a:ea typeface="ヒラギノ角ゴ Pro W3" charset="-128"/>
        </a:defRPr>
      </a:lvl9pPr>
    </p:titleStyle>
    <p:bodyStyle>
      <a:lvl1pPr marL="342900" indent="-342900" algn="l" rtl="0" eaLnBrk="0" fontAlgn="base" hangingPunct="0">
        <a:spcBef>
          <a:spcPct val="20000"/>
        </a:spcBef>
        <a:spcAft>
          <a:spcPct val="0"/>
        </a:spcAft>
        <a:buClr>
          <a:srgbClr val="9E3039"/>
        </a:buClr>
        <a:buSzPct val="80000"/>
        <a:buFont typeface="Wingdings" pitchFamily="2" charset="2"/>
        <a:buChar char="l"/>
        <a:defRPr sz="2400">
          <a:solidFill>
            <a:schemeClr val="tx1"/>
          </a:solidFill>
          <a:latin typeface="+mn-lt"/>
          <a:ea typeface="+mn-ea"/>
          <a:cs typeface="ヒラギノ角ゴ Pro W3"/>
        </a:defRPr>
      </a:lvl1pPr>
      <a:lvl2pPr marL="742950" indent="-285750" algn="l" rtl="0" eaLnBrk="0" fontAlgn="base" hangingPunct="0">
        <a:spcBef>
          <a:spcPct val="20000"/>
        </a:spcBef>
        <a:spcAft>
          <a:spcPct val="0"/>
        </a:spcAft>
        <a:buClr>
          <a:srgbClr val="B19401"/>
        </a:buClr>
        <a:buSzPct val="80000"/>
        <a:buFont typeface="Wingdings" pitchFamily="2" charset="2"/>
        <a:buChar char="l"/>
        <a:defRPr sz="2400">
          <a:solidFill>
            <a:schemeClr val="tx1"/>
          </a:solidFill>
          <a:latin typeface="+mn-lt"/>
          <a:ea typeface="+mn-ea"/>
          <a:cs typeface="ヒラギノ角ゴ Pro W3"/>
        </a:defRPr>
      </a:lvl2pPr>
      <a:lvl3pPr marL="1143000" indent="-228600" algn="l" rtl="0" eaLnBrk="0" fontAlgn="base" hangingPunct="0">
        <a:spcBef>
          <a:spcPct val="20000"/>
        </a:spcBef>
        <a:spcAft>
          <a:spcPct val="0"/>
        </a:spcAft>
        <a:buClr>
          <a:schemeClr val="tx1"/>
        </a:buClr>
        <a:buFont typeface="Times" pitchFamily="18" charset="0"/>
        <a:buChar char="•"/>
        <a:defRPr sz="2400">
          <a:solidFill>
            <a:schemeClr val="tx1"/>
          </a:solidFill>
          <a:latin typeface="+mn-lt"/>
          <a:ea typeface="+mn-ea"/>
          <a:cs typeface="ヒラギノ角ゴ Pro W3"/>
        </a:defRPr>
      </a:lvl3pPr>
      <a:lvl4pPr marL="1600200" indent="-228600" algn="l" rtl="0" eaLnBrk="0" fontAlgn="base" hangingPunct="0">
        <a:spcBef>
          <a:spcPct val="20000"/>
        </a:spcBef>
        <a:spcAft>
          <a:spcPct val="0"/>
        </a:spcAft>
        <a:buFont typeface="Times" pitchFamily="18" charset="0"/>
        <a:buChar char="•"/>
        <a:defRPr sz="2000">
          <a:solidFill>
            <a:schemeClr val="tx1"/>
          </a:solidFill>
          <a:latin typeface="+mn-lt"/>
          <a:ea typeface="+mn-ea"/>
          <a:cs typeface="ヒラギノ角ゴ Pro W3"/>
        </a:defRPr>
      </a:lvl4pPr>
      <a:lvl5pPr marL="2057400" indent="-228600" algn="l" rtl="0" eaLnBrk="0" fontAlgn="base" hangingPunct="0">
        <a:spcBef>
          <a:spcPct val="20000"/>
        </a:spcBef>
        <a:spcAft>
          <a:spcPct val="0"/>
        </a:spcAft>
        <a:buFont typeface="Times" pitchFamily="18" charset="0"/>
        <a:buChar char="•"/>
        <a:defRPr sz="2000">
          <a:solidFill>
            <a:schemeClr val="tx1"/>
          </a:solidFill>
          <a:latin typeface="+mn-lt"/>
          <a:ea typeface="+mn-ea"/>
          <a:cs typeface="ヒラギノ角ゴ Pro W3"/>
        </a:defRPr>
      </a:lvl5pPr>
      <a:lvl6pPr marL="2514600" indent="-228600" algn="l" rtl="0" fontAlgn="base">
        <a:spcBef>
          <a:spcPct val="20000"/>
        </a:spcBef>
        <a:spcAft>
          <a:spcPct val="0"/>
        </a:spcAft>
        <a:buFont typeface="Times" pitchFamily="18" charset="0"/>
        <a:buChar char="•"/>
        <a:defRPr sz="2000">
          <a:solidFill>
            <a:schemeClr val="tx1"/>
          </a:solidFill>
          <a:latin typeface="+mn-lt"/>
          <a:ea typeface="+mn-ea"/>
        </a:defRPr>
      </a:lvl6pPr>
      <a:lvl7pPr marL="2971800" indent="-228600" algn="l" rtl="0" fontAlgn="base">
        <a:spcBef>
          <a:spcPct val="20000"/>
        </a:spcBef>
        <a:spcAft>
          <a:spcPct val="0"/>
        </a:spcAft>
        <a:buFont typeface="Times" pitchFamily="18" charset="0"/>
        <a:buChar char="•"/>
        <a:defRPr sz="2000">
          <a:solidFill>
            <a:schemeClr val="tx1"/>
          </a:solidFill>
          <a:latin typeface="+mn-lt"/>
          <a:ea typeface="+mn-ea"/>
        </a:defRPr>
      </a:lvl7pPr>
      <a:lvl8pPr marL="3429000" indent="-228600" algn="l" rtl="0" fontAlgn="base">
        <a:spcBef>
          <a:spcPct val="20000"/>
        </a:spcBef>
        <a:spcAft>
          <a:spcPct val="0"/>
        </a:spcAft>
        <a:buFont typeface="Times" pitchFamily="18" charset="0"/>
        <a:buChar char="•"/>
        <a:defRPr sz="2000">
          <a:solidFill>
            <a:schemeClr val="tx1"/>
          </a:solidFill>
          <a:latin typeface="+mn-lt"/>
          <a:ea typeface="+mn-ea"/>
        </a:defRPr>
      </a:lvl8pPr>
      <a:lvl9pPr marL="3886200" indent="-228600" algn="l" rtl="0" fontAlgn="base">
        <a:spcBef>
          <a:spcPct val="20000"/>
        </a:spcBef>
        <a:spcAft>
          <a:spcPct val="0"/>
        </a:spcAft>
        <a:buFont typeface="Times" pitchFamily="18"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slideLayout" Target="../slideLayouts/slideLayout2.xml"/>
  <Relationship Id="rId3" Type="http://schemas.openxmlformats.org/officeDocument/2006/relationships/package" Target="../embeddings/Microsoft_Office_Excel_Worksheet2.xlsx"/>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slideLayout" Target="../slideLayouts/slideLayout2.xml"/>
  <Relationship Id="rId3" Type="http://schemas.openxmlformats.org/officeDocument/2006/relationships/package" Target="../embeddings/Microsoft_Office_Excel_Worksheet1.xlsx"/>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diagramData" Target="../diagrams/data2.xml"/>
  <Relationship Id="rId3" Type="http://schemas.openxmlformats.org/officeDocument/2006/relationships/diagramLayout" Target="../diagrams/layout2.xml"/>
  <Relationship Id="rId4" Type="http://schemas.openxmlformats.org/officeDocument/2006/relationships/diagramQuickStyle" Target="../diagrams/quickStyle2.xml"/>
  <Relationship Id="rId5" Type="http://schemas.openxmlformats.org/officeDocument/2006/relationships/diagramColors" Target="../diagrams/colors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diagramData" Target="../diagrams/data1.xml"/>
  <Relationship Id="rId3" Type="http://schemas.openxmlformats.org/officeDocument/2006/relationships/diagramLayout" Target="../diagrams/layout1.xml"/>
  <Relationship Id="rId4" Type="http://schemas.openxmlformats.org/officeDocument/2006/relationships/diagramQuickStyle" Target="../diagrams/quickStyle1.xml"/>
  <Relationship Id="rId5" Type="http://schemas.openxmlformats.org/officeDocument/2006/relationships/diagramColors" Target="../diagrams/colors1.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990600" y="2057400"/>
            <a:ext cx="7696200" cy="1524000"/>
          </a:xfrm>
        </p:spPr>
        <p:txBody>
          <a:bodyPr/>
          <a:lstStyle/>
          <a:p>
            <a:pPr>
              <a:defRPr/>
            </a:pPr>
            <a:r>
              <a:rPr lang="en-US" dirty="0" smtClean="0"/>
              <a:t/>
            </a:r>
            <a:br>
              <a:rPr lang="en-US" dirty="0" smtClean="0"/>
            </a:b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r>
              <a:rPr lang="en-US" sz="2000" dirty="0" smtClean="0"/>
              <a:t/>
            </a:r>
            <a:br>
              <a:rPr lang="en-US" sz="2000" dirty="0" smtClean="0"/>
            </a:br>
            <a:r>
              <a:rPr lang="en-US" sz="3600" dirty="0" smtClean="0"/>
              <a:t>FY14 Spending Plan</a:t>
            </a:r>
            <a:r>
              <a:rPr lang="en-US" sz="800" dirty="0" smtClean="0"/>
              <a:t/>
            </a:r>
            <a:br>
              <a:rPr lang="en-US" sz="800" dirty="0" smtClean="0"/>
            </a:br>
            <a:r>
              <a:rPr lang="en-US" sz="2000" dirty="0" smtClean="0"/>
              <a:t/>
            </a:r>
            <a:br>
              <a:rPr lang="en-US" sz="2000" dirty="0" smtClean="0"/>
            </a:br>
            <a:r>
              <a:rPr lang="en-US" dirty="0" smtClean="0"/>
              <a:t>Board Presentation</a:t>
            </a:r>
            <a:br>
              <a:rPr lang="en-US" dirty="0" smtClean="0"/>
            </a:br>
            <a:r>
              <a:rPr lang="en-US" dirty="0" smtClean="0"/>
              <a:t/>
            </a:r>
            <a:br>
              <a:rPr lang="en-US" dirty="0" smtClean="0"/>
            </a:br>
            <a:r>
              <a:rPr lang="en-US" dirty="0" smtClean="0"/>
              <a:t/>
            </a:r>
            <a:br>
              <a:rPr lang="en-US" dirty="0" smtClean="0"/>
            </a:br>
            <a:r>
              <a:rPr lang="en-US" sz="1400" dirty="0" smtClean="0"/>
              <a:t>September 10, 2013</a:t>
            </a:r>
          </a:p>
        </p:txBody>
      </p:sp>
    </p:spTree>
    <p:extLst>
      <p:ext uri="{BB962C8B-B14F-4D97-AF65-F5344CB8AC3E}">
        <p14:creationId xmlns:p14="http://schemas.microsoft.com/office/powerpoint/2010/main" xmlns="" val="3551115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9788"/>
          </a:xfrm>
        </p:spPr>
        <p:txBody>
          <a:bodyPr/>
          <a:lstStyle/>
          <a:p>
            <a:r>
              <a:rPr lang="en-US" sz="2400" dirty="0" smtClean="0"/>
              <a:t>FY14 Spending Plan – Admin Budget  </a:t>
            </a:r>
            <a:br>
              <a:rPr lang="en-US" sz="2400" dirty="0" smtClean="0"/>
            </a:br>
            <a:r>
              <a:rPr lang="en-US" sz="2400" dirty="0" smtClean="0"/>
              <a:t>3000-1000:  Studies to Be Done</a:t>
            </a:r>
            <a:endParaRPr lang="en-US" sz="2400" dirty="0"/>
          </a:p>
        </p:txBody>
      </p:sp>
      <p:sp>
        <p:nvSpPr>
          <p:cNvPr id="3" name="Content Placeholder 2"/>
          <p:cNvSpPr>
            <a:spLocks noGrp="1"/>
          </p:cNvSpPr>
          <p:nvPr>
            <p:ph idx="1"/>
          </p:nvPr>
        </p:nvSpPr>
        <p:spPr>
          <a:xfrm>
            <a:off x="990600" y="1447800"/>
            <a:ext cx="7391400" cy="4572000"/>
          </a:xfrm>
        </p:spPr>
        <p:txBody>
          <a:bodyPr/>
          <a:lstStyle/>
          <a:p>
            <a:r>
              <a:rPr lang="en-US" sz="1400" b="1" u="sng" dirty="0" smtClean="0"/>
              <a:t>Line Item Description</a:t>
            </a:r>
            <a:r>
              <a:rPr lang="en-US" sz="1400" dirty="0" smtClean="0"/>
              <a:t>:  Language added to 3000-1000 has imposed four new requirements on EEC.</a:t>
            </a:r>
          </a:p>
          <a:p>
            <a:pPr>
              <a:buNone/>
            </a:pPr>
            <a:endParaRPr lang="en-US" sz="800" dirty="0" smtClean="0"/>
          </a:p>
          <a:p>
            <a:r>
              <a:rPr lang="en-US" sz="1400" b="1" u="sng" dirty="0" smtClean="0"/>
              <a:t>Third New Requirement</a:t>
            </a:r>
          </a:p>
          <a:p>
            <a:pPr>
              <a:buNone/>
            </a:pPr>
            <a:r>
              <a:rPr lang="en-US" dirty="0" smtClean="0"/>
              <a:t>	</a:t>
            </a:r>
            <a:r>
              <a:rPr lang="en-US" sz="1400" dirty="0" smtClean="0"/>
              <a:t>….provided further, that the department shall convene a group of internal and external constituents to conduct an assessment of childcare licensing policies, procedures and regulations to propose and add best practices relative to risk assessment, differential licensing, integration of quality support efforts through licensing practices and policies which ensure the health, safety and quality of early educational opportunities for all children in licensed childcare facilities in the commonwealth;</a:t>
            </a:r>
          </a:p>
          <a:p>
            <a:pPr>
              <a:buNone/>
            </a:pPr>
            <a:endParaRPr lang="en-US" sz="800" dirty="0" smtClean="0"/>
          </a:p>
          <a:p>
            <a:r>
              <a:rPr lang="en-US" sz="1400" b="1" u="sng" dirty="0" smtClean="0"/>
              <a:t>Status</a:t>
            </a:r>
          </a:p>
          <a:p>
            <a:pPr lvl="0">
              <a:buNone/>
            </a:pPr>
            <a:r>
              <a:rPr lang="en-US" sz="1400" dirty="0" smtClean="0"/>
              <a:t>	Dave McGrath will be managing this.</a:t>
            </a:r>
          </a:p>
          <a:p>
            <a:pPr>
              <a:buNone/>
            </a:pPr>
            <a:endParaRPr lang="en-US" sz="1400" dirty="0" smtClean="0"/>
          </a:p>
          <a:p>
            <a:pPr>
              <a:buNone/>
            </a:pPr>
            <a:endParaRPr lang="en-US" sz="1400" dirty="0" smtClean="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10</a:t>
            </a:fld>
            <a:endParaRPr lang="en-US" dirty="0"/>
          </a:p>
        </p:txBody>
      </p:sp>
      <p:cxnSp>
        <p:nvCxnSpPr>
          <p:cNvPr id="5" name="Straight Connector 4"/>
          <p:cNvCxnSpPr/>
          <p:nvPr/>
        </p:nvCxnSpPr>
        <p:spPr bwMode="auto">
          <a:xfrm>
            <a:off x="990600" y="10668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9788"/>
          </a:xfrm>
        </p:spPr>
        <p:txBody>
          <a:bodyPr/>
          <a:lstStyle/>
          <a:p>
            <a:r>
              <a:rPr lang="en-US" sz="2400" dirty="0" smtClean="0"/>
              <a:t>FY14 Spending Plan – Admin Budget  </a:t>
            </a:r>
            <a:br>
              <a:rPr lang="en-US" sz="2400" dirty="0" smtClean="0"/>
            </a:br>
            <a:r>
              <a:rPr lang="en-US" sz="2400" dirty="0" smtClean="0"/>
              <a:t>3000-1000:  Studies to be Done</a:t>
            </a:r>
            <a:endParaRPr lang="en-US" sz="2400" dirty="0"/>
          </a:p>
        </p:txBody>
      </p:sp>
      <p:sp>
        <p:nvSpPr>
          <p:cNvPr id="3" name="Content Placeholder 2"/>
          <p:cNvSpPr>
            <a:spLocks noGrp="1"/>
          </p:cNvSpPr>
          <p:nvPr>
            <p:ph idx="1"/>
          </p:nvPr>
        </p:nvSpPr>
        <p:spPr>
          <a:xfrm>
            <a:off x="990600" y="1447800"/>
            <a:ext cx="7391400" cy="4572000"/>
          </a:xfrm>
        </p:spPr>
        <p:txBody>
          <a:bodyPr/>
          <a:lstStyle/>
          <a:p>
            <a:r>
              <a:rPr lang="en-US" sz="1400" b="1" u="sng" dirty="0" smtClean="0"/>
              <a:t>Line Item Description</a:t>
            </a:r>
            <a:r>
              <a:rPr lang="en-US" sz="1400" dirty="0" smtClean="0"/>
              <a:t>:  Language added to 3000-1000 has imposed four new requirements on EEC.</a:t>
            </a:r>
          </a:p>
          <a:p>
            <a:pPr>
              <a:buNone/>
            </a:pPr>
            <a:endParaRPr lang="en-US" sz="800" dirty="0" smtClean="0"/>
          </a:p>
          <a:p>
            <a:r>
              <a:rPr lang="en-US" sz="1400" b="1" u="sng" dirty="0" smtClean="0"/>
              <a:t>Fourth New Requirement</a:t>
            </a:r>
          </a:p>
          <a:p>
            <a:pPr>
              <a:buNone/>
            </a:pPr>
            <a:r>
              <a:rPr lang="en-US" dirty="0" smtClean="0"/>
              <a:t>	</a:t>
            </a:r>
            <a:r>
              <a:rPr lang="en-US" sz="1400" dirty="0" smtClean="0"/>
              <a:t>…. provided further, that  such review shall also include an assessment of the department’s information technology infrastructure’s capabilities to capture and provide data essential to licensing best practices as well as a review of staffing capacity to introduce and monitor best practices in the commonwealth; provided further, the assessment shall begin no later than </a:t>
            </a:r>
            <a:r>
              <a:rPr lang="en-US" sz="1400" u="sng" dirty="0" smtClean="0"/>
              <a:t>October 1, 2013</a:t>
            </a:r>
            <a:r>
              <a:rPr lang="en-US" sz="1400" dirty="0" smtClean="0"/>
              <a:t>; and provided further, that the assessment shall be submitted to the house and senate committees on ways and means and the joint committee on education not later than </a:t>
            </a:r>
            <a:r>
              <a:rPr lang="en-US" sz="1400" u="sng" dirty="0" smtClean="0"/>
              <a:t>March 31, 2014</a:t>
            </a:r>
            <a:r>
              <a:rPr lang="en-US" sz="1400" dirty="0" smtClean="0"/>
              <a:t> </a:t>
            </a:r>
          </a:p>
          <a:p>
            <a:pPr>
              <a:buNone/>
            </a:pPr>
            <a:endParaRPr lang="en-US" sz="800" dirty="0" smtClean="0"/>
          </a:p>
          <a:p>
            <a:r>
              <a:rPr lang="en-US" sz="1400" b="1" u="sng" dirty="0" smtClean="0"/>
              <a:t>Status</a:t>
            </a:r>
          </a:p>
          <a:p>
            <a:pPr lvl="0">
              <a:buNone/>
            </a:pPr>
            <a:r>
              <a:rPr lang="en-US" sz="1400" dirty="0" smtClean="0"/>
              <a:t>	Dave McGrath and Tan Gopal will be managing this.</a:t>
            </a:r>
          </a:p>
          <a:p>
            <a:pPr>
              <a:buNone/>
            </a:pPr>
            <a:endParaRPr lang="en-US" sz="1400" dirty="0" smtClean="0"/>
          </a:p>
          <a:p>
            <a:pPr>
              <a:buNone/>
            </a:pPr>
            <a:endParaRPr lang="en-US" sz="1400" dirty="0" smtClean="0"/>
          </a:p>
          <a:p>
            <a:endParaRPr lang="en-US" sz="1400" dirty="0" smtClean="0"/>
          </a:p>
          <a:p>
            <a:endParaRPr lang="en-US" sz="14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11</a:t>
            </a:fld>
            <a:endParaRPr lang="en-US" dirty="0"/>
          </a:p>
        </p:txBody>
      </p:sp>
      <p:cxnSp>
        <p:nvCxnSpPr>
          <p:cNvPr id="5" name="Straight Connector 4"/>
          <p:cNvCxnSpPr/>
          <p:nvPr/>
        </p:nvCxnSpPr>
        <p:spPr bwMode="auto">
          <a:xfrm>
            <a:off x="990600" y="10668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Spending Plan – Access Management Budget:  3000-2000</a:t>
            </a:r>
            <a:endParaRPr lang="en-US" sz="2400" dirty="0"/>
          </a:p>
        </p:txBody>
      </p:sp>
      <p:sp>
        <p:nvSpPr>
          <p:cNvPr id="3" name="Content Placeholder 2"/>
          <p:cNvSpPr>
            <a:spLocks noGrp="1"/>
          </p:cNvSpPr>
          <p:nvPr>
            <p:ph idx="1"/>
          </p:nvPr>
        </p:nvSpPr>
        <p:spPr>
          <a:xfrm>
            <a:off x="1295400" y="1600200"/>
            <a:ext cx="6858000" cy="4419600"/>
          </a:xfrm>
        </p:spPr>
        <p:txBody>
          <a:bodyPr/>
          <a:lstStyle/>
          <a:p>
            <a:r>
              <a:rPr lang="en-US" sz="1600" b="1" u="sng" dirty="0" smtClean="0"/>
              <a:t>Line Item Description</a:t>
            </a:r>
            <a:r>
              <a:rPr lang="en-US" sz="1600" b="1" dirty="0" smtClean="0"/>
              <a:t>:   </a:t>
            </a:r>
            <a:r>
              <a:rPr lang="en-US" sz="1600" dirty="0" smtClean="0"/>
              <a:t>This account is for the regional administration and coordination of services provided by Child Care Resource and Referral (CCRR) agencies.  The FY14 appropriation of $5,873,862 is a $60K reduction from FY13 levels.</a:t>
            </a:r>
          </a:p>
          <a:p>
            <a:pPr>
              <a:buNone/>
            </a:pPr>
            <a:endParaRPr lang="en-US" sz="800" dirty="0" smtClean="0"/>
          </a:p>
          <a:p>
            <a:r>
              <a:rPr lang="en-US" sz="1600" b="1" u="sng" dirty="0" smtClean="0"/>
              <a:t>Major Highlight</a:t>
            </a:r>
          </a:p>
          <a:p>
            <a:pPr lvl="1"/>
            <a:r>
              <a:rPr lang="en-US" sz="1600" u="sng" dirty="0" smtClean="0"/>
              <a:t>MM</a:t>
            </a:r>
            <a:r>
              <a:rPr lang="en-US" sz="1600" dirty="0" smtClean="0"/>
              <a:t>:  Most of the MM funds support seven (7) CCR&amp;R contracts.  There is presently some unallocated MM funds because the EEC Acting Commissioner has made an intentional effort this year to fund fewer activities in other object codes.  CCRRs were selected last year through a competitive process; contracts with funding allocations rolled into FY14.  There is approximately $200K in unallocated MM funds which will shortly be made available to CCRRs.</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12</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8153400" cy="1066800"/>
          </a:xfrm>
        </p:spPr>
        <p:txBody>
          <a:bodyPr/>
          <a:lstStyle/>
          <a:p>
            <a:r>
              <a:rPr lang="en-US" sz="2400" dirty="0" smtClean="0"/>
              <a:t>FY14 Spending Plan – Innovative Curriculum 3000-3000</a:t>
            </a:r>
            <a:endParaRPr lang="en-US" sz="2400" dirty="0"/>
          </a:p>
        </p:txBody>
      </p:sp>
      <p:sp>
        <p:nvSpPr>
          <p:cNvPr id="3" name="Content Placeholder 2"/>
          <p:cNvSpPr>
            <a:spLocks noGrp="1"/>
          </p:cNvSpPr>
          <p:nvPr>
            <p:ph idx="1"/>
          </p:nvPr>
        </p:nvSpPr>
        <p:spPr>
          <a:xfrm>
            <a:off x="990600" y="1524000"/>
            <a:ext cx="7162800" cy="4495800"/>
          </a:xfrm>
        </p:spPr>
        <p:txBody>
          <a:bodyPr/>
          <a:lstStyle/>
          <a:p>
            <a:r>
              <a:rPr lang="en-US" sz="1400" b="1" u="sng" dirty="0" smtClean="0"/>
              <a:t>Line Item Description:</a:t>
            </a:r>
            <a:r>
              <a:rPr lang="en-US" sz="1400" dirty="0" smtClean="0"/>
              <a:t>  This is new account funded at $250K to support the implementation of a competitively bid grant program for the development of innovative curriculum in preschool programs for children from the age of 2 years and 9 months until they are kindergarten eligible.</a:t>
            </a:r>
          </a:p>
          <a:p>
            <a:endParaRPr lang="en-US" sz="800" dirty="0" smtClean="0"/>
          </a:p>
          <a:p>
            <a:r>
              <a:rPr lang="en-US" sz="1400" dirty="0" smtClean="0"/>
              <a:t>The selected curriculum must: </a:t>
            </a:r>
          </a:p>
          <a:p>
            <a:pPr lvl="1"/>
            <a:r>
              <a:rPr lang="en-US" sz="1400" dirty="0" smtClean="0"/>
              <a:t>Reflect current research and best practices for learning experiences for preschool children by linking research to classroom practice.</a:t>
            </a:r>
          </a:p>
          <a:p>
            <a:pPr lvl="1"/>
            <a:r>
              <a:rPr lang="en-US" sz="1400" dirty="0" smtClean="0"/>
              <a:t>Be applicable to all types of settings and educators that care for children ages 2 years and 9 months through 5 across EEC’s mixed delivery system. </a:t>
            </a:r>
          </a:p>
          <a:p>
            <a:pPr>
              <a:buNone/>
            </a:pPr>
            <a:endParaRPr lang="en-US" sz="800" dirty="0" smtClean="0"/>
          </a:p>
          <a:p>
            <a:r>
              <a:rPr lang="en-US" sz="1400" b="1" u="sng" dirty="0" smtClean="0"/>
              <a:t>Major Highlight</a:t>
            </a:r>
          </a:p>
          <a:p>
            <a:pPr>
              <a:buNone/>
            </a:pPr>
            <a:r>
              <a:rPr lang="en-US" sz="1400" dirty="0" smtClean="0"/>
              <a:t>	The anticipated timeline for this project is as follows:</a:t>
            </a:r>
          </a:p>
          <a:p>
            <a:pPr lvl="1"/>
            <a:r>
              <a:rPr lang="en-US" sz="1400" u="sng" dirty="0" smtClean="0"/>
              <a:t>August 30, 2013</a:t>
            </a:r>
            <a:r>
              <a:rPr lang="en-US" sz="1400" dirty="0" smtClean="0"/>
              <a:t>	Write request (RFR) for applicants.  (DONE)</a:t>
            </a:r>
          </a:p>
          <a:p>
            <a:pPr lvl="1"/>
            <a:r>
              <a:rPr lang="en-US" sz="1400" u="sng" dirty="0" smtClean="0"/>
              <a:t>September 6, 2013</a:t>
            </a:r>
            <a:r>
              <a:rPr lang="en-US" sz="1400" dirty="0" smtClean="0"/>
              <a:t> 	Post RFR to Comm-Pass. </a:t>
            </a:r>
          </a:p>
          <a:p>
            <a:pPr lvl="1"/>
            <a:r>
              <a:rPr lang="en-US" sz="1400" u="sng" dirty="0" smtClean="0"/>
              <a:t>October 4,</a:t>
            </a:r>
            <a:r>
              <a:rPr lang="en-US" sz="1400" u="sng" baseline="30000" dirty="0" smtClean="0"/>
              <a:t>, </a:t>
            </a:r>
            <a:r>
              <a:rPr lang="en-US" sz="1400" u="sng" dirty="0" smtClean="0"/>
              <a:t>2013</a:t>
            </a:r>
            <a:r>
              <a:rPr lang="en-US" sz="1400" dirty="0" smtClean="0"/>
              <a:t>	Responses to RFR due.</a:t>
            </a:r>
          </a:p>
          <a:p>
            <a:pPr lvl="1"/>
            <a:r>
              <a:rPr lang="en-US" sz="1400" u="sng" dirty="0" smtClean="0"/>
              <a:t>October 11, 2013</a:t>
            </a:r>
            <a:r>
              <a:rPr lang="en-US" sz="1400" dirty="0" smtClean="0"/>
              <a:t>	Complete review of submitted proposals. </a:t>
            </a:r>
          </a:p>
          <a:p>
            <a:pPr lvl="1"/>
            <a:r>
              <a:rPr lang="en-US" sz="1400" u="sng" dirty="0" smtClean="0"/>
              <a:t>October 18, 2013</a:t>
            </a:r>
            <a:r>
              <a:rPr lang="en-US" sz="1400" dirty="0" smtClean="0"/>
              <a:t>	Make selection of vendor. </a:t>
            </a:r>
          </a:p>
          <a:p>
            <a:pPr lvl="1"/>
            <a:r>
              <a:rPr lang="en-US" sz="1400" u="sng" dirty="0" smtClean="0"/>
              <a:t>November 4, 2013</a:t>
            </a:r>
            <a:r>
              <a:rPr lang="en-US" sz="1400" dirty="0" smtClean="0"/>
              <a:t>  	Vendor contract begins.</a:t>
            </a:r>
          </a:p>
          <a:p>
            <a:pPr lvl="1"/>
            <a:endParaRPr lang="en-US" sz="1600" dirty="0" smtClean="0"/>
          </a:p>
          <a:p>
            <a:pPr>
              <a:buNone/>
            </a:pPr>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13</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09600"/>
          </a:xfrm>
        </p:spPr>
        <p:txBody>
          <a:bodyPr/>
          <a:lstStyle/>
          <a:p>
            <a:r>
              <a:rPr lang="en-US" sz="2400" dirty="0" smtClean="0"/>
              <a:t>FY14 Spending Plan – Supportive Care</a:t>
            </a:r>
            <a:br>
              <a:rPr lang="en-US" sz="2400" dirty="0" smtClean="0"/>
            </a:br>
            <a:r>
              <a:rPr lang="en-US" sz="2400" dirty="0" smtClean="0"/>
              <a:t>3000-3050</a:t>
            </a:r>
            <a:endParaRPr lang="en-US" sz="2400" dirty="0"/>
          </a:p>
        </p:txBody>
      </p:sp>
      <p:sp>
        <p:nvSpPr>
          <p:cNvPr id="3" name="Content Placeholder 2"/>
          <p:cNvSpPr>
            <a:spLocks noGrp="1"/>
          </p:cNvSpPr>
          <p:nvPr>
            <p:ph idx="1"/>
          </p:nvPr>
        </p:nvSpPr>
        <p:spPr>
          <a:xfrm>
            <a:off x="914400" y="1143000"/>
            <a:ext cx="7772400" cy="4876800"/>
          </a:xfrm>
        </p:spPr>
        <p:txBody>
          <a:bodyPr/>
          <a:lstStyle/>
          <a:p>
            <a:r>
              <a:rPr lang="en-US" sz="1400" b="1" u="sng" dirty="0" smtClean="0"/>
              <a:t>Line Item Description</a:t>
            </a:r>
            <a:r>
              <a:rPr lang="en-US" sz="1400" dirty="0" smtClean="0"/>
              <a:t>:  Provides early education and care and afterschool services for children referred by the Department of Children and Families (DCF).  This account is intended to provide immediate access to all eligible families.  </a:t>
            </a:r>
          </a:p>
          <a:p>
            <a:r>
              <a:rPr lang="en-US" sz="1400" dirty="0" smtClean="0"/>
              <a:t>This account is funded at $76.9M in FY2014 and EEC anticipates that FY2014 expenditures will be $77M.  </a:t>
            </a:r>
          </a:p>
          <a:p>
            <a:r>
              <a:rPr lang="en-US" sz="1400" dirty="0" smtClean="0"/>
              <a:t>FY2014 expenditure projections are based on the following assumptions:</a:t>
            </a:r>
          </a:p>
          <a:p>
            <a:pPr lvl="1"/>
            <a:r>
              <a:rPr lang="en-US" sz="1400" dirty="0" smtClean="0"/>
              <a:t>Monthly caseload is forecasted using a three year average percentage change by age group for FY2011, FY2012, and FY2013.  A three average was used because a review of fiscal years 2011 thru 2013 indicates that spending levels have not fluctuated significantly as noted in the chart below. </a:t>
            </a:r>
          </a:p>
          <a:p>
            <a:pPr lvl="1">
              <a:buNone/>
            </a:pPr>
            <a:endParaRPr lang="en-US" sz="1200" dirty="0" smtClean="0"/>
          </a:p>
          <a:p>
            <a:pPr lvl="1"/>
            <a:endParaRPr lang="en-US" sz="1200" dirty="0" smtClean="0"/>
          </a:p>
          <a:p>
            <a:pPr lvl="1">
              <a:buNone/>
            </a:pPr>
            <a:endParaRPr lang="en-US" sz="1200" dirty="0" smtClean="0"/>
          </a:p>
          <a:p>
            <a:pPr lvl="1"/>
            <a:endParaRPr lang="en-US" sz="1200" dirty="0" smtClean="0"/>
          </a:p>
          <a:p>
            <a:pPr lvl="1"/>
            <a:r>
              <a:rPr lang="en-US" sz="1400" dirty="0" smtClean="0"/>
              <a:t>Cost per child was calculated using the FY2013 average cost by month and age group.</a:t>
            </a:r>
          </a:p>
          <a:p>
            <a:pPr lvl="1"/>
            <a:r>
              <a:rPr lang="en-US" sz="1400" dirty="0" smtClean="0"/>
              <a:t>The FY2014 expenditure projection anticipates that approximately 376 open slots will be offered to children on the DCF waitlist. The current DCF waitlist is approximately 850 children  </a:t>
            </a:r>
          </a:p>
          <a:p>
            <a:pPr lvl="1"/>
            <a:r>
              <a:rPr lang="en-US" sz="1400" dirty="0" smtClean="0"/>
              <a:t>We anticipate that the approved Infant Toddler Rate Increase at current run rates will cost approximately an additional $300K in FY2014 as more providers meet the QRIS requirements.  This cost has been included in our projected FY14 expenditure of $77M.</a:t>
            </a:r>
          </a:p>
          <a:p>
            <a:endParaRPr lang="en-US" sz="1200" dirty="0" smtClean="0"/>
          </a:p>
          <a:p>
            <a:pPr>
              <a:buNone/>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14</a:t>
            </a:fld>
            <a:endParaRPr lang="en-US" dirty="0"/>
          </a:p>
        </p:txBody>
      </p:sp>
      <p:cxnSp>
        <p:nvCxnSpPr>
          <p:cNvPr id="5" name="Straight Connector 4"/>
          <p:cNvCxnSpPr/>
          <p:nvPr/>
        </p:nvCxnSpPr>
        <p:spPr bwMode="auto">
          <a:xfrm>
            <a:off x="914400" y="9906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graphicFrame>
        <p:nvGraphicFramePr>
          <p:cNvPr id="6" name="Object 5"/>
          <p:cNvGraphicFramePr>
            <a:graphicFrameLocks noChangeAspect="1"/>
          </p:cNvGraphicFramePr>
          <p:nvPr/>
        </p:nvGraphicFramePr>
        <p:xfrm>
          <a:off x="3200400" y="3657600"/>
          <a:ext cx="3098800" cy="685800"/>
        </p:xfrm>
        <a:graphic>
          <a:graphicData uri="http://schemas.openxmlformats.org/presentationml/2006/ole">
            <p:oleObj spid="_x0000_s227330" name="Worksheet" r:id="rId3" imgW="3460763" imgH="609660" progId="Excel.Sheet.12">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09600"/>
          </a:xfrm>
        </p:spPr>
        <p:txBody>
          <a:bodyPr/>
          <a:lstStyle/>
          <a:p>
            <a:r>
              <a:rPr lang="en-US" sz="2400" dirty="0" smtClean="0"/>
              <a:t>FY14 Spending Plan – DTA Related</a:t>
            </a:r>
            <a:br>
              <a:rPr lang="en-US" sz="2400" dirty="0" smtClean="0"/>
            </a:br>
            <a:r>
              <a:rPr lang="en-US" sz="2400" dirty="0" smtClean="0"/>
              <a:t>3000-4050</a:t>
            </a:r>
            <a:endParaRPr lang="en-US" sz="2400" dirty="0"/>
          </a:p>
        </p:txBody>
      </p:sp>
      <p:sp>
        <p:nvSpPr>
          <p:cNvPr id="3" name="Content Placeholder 2"/>
          <p:cNvSpPr>
            <a:spLocks noGrp="1"/>
          </p:cNvSpPr>
          <p:nvPr>
            <p:ph idx="1"/>
          </p:nvPr>
        </p:nvSpPr>
        <p:spPr>
          <a:xfrm>
            <a:off x="990600" y="1143000"/>
            <a:ext cx="7543800" cy="4876800"/>
          </a:xfrm>
        </p:spPr>
        <p:txBody>
          <a:bodyPr/>
          <a:lstStyle/>
          <a:p>
            <a:r>
              <a:rPr lang="en-US" sz="1400" b="1" u="sng" dirty="0" smtClean="0"/>
              <a:t>Line Item Description</a:t>
            </a:r>
            <a:r>
              <a:rPr lang="en-US" sz="1400" dirty="0" smtClean="0"/>
              <a:t>:  This line item provides early education and care and after school services for children referred by the Department of Transitional Assistance (DTA).  This account is funded at $128.1M in FY2014 which is an increase of $2.6M when compared to the FY2013 GAA appropriation. </a:t>
            </a:r>
          </a:p>
          <a:p>
            <a:endParaRPr lang="en-US" sz="800" dirty="0" smtClean="0"/>
          </a:p>
          <a:p>
            <a:pPr>
              <a:buNone/>
            </a:pPr>
            <a:r>
              <a:rPr lang="en-US" sz="1400" dirty="0" smtClean="0"/>
              <a:t>	Based on the projected FY14 caseload we forecast the FY2014 DTA caseload cost to be approximately $130.5M which, at the FY14 appropriation, is a deficit of $2.4M.  If realized, this can be remedied only by transferring funds from the Income Eligible account or a supplemental appropriation.</a:t>
            </a:r>
          </a:p>
          <a:p>
            <a:pPr>
              <a:buNone/>
            </a:pPr>
            <a:endParaRPr lang="en-US" sz="800" dirty="0" smtClean="0"/>
          </a:p>
          <a:p>
            <a:r>
              <a:rPr lang="en-US" sz="1400" dirty="0" smtClean="0"/>
              <a:t>FY2014 expenditure projections are based on the following assumptions: </a:t>
            </a:r>
          </a:p>
          <a:p>
            <a:pPr lvl="1"/>
            <a:r>
              <a:rPr lang="en-US" sz="1400" dirty="0" smtClean="0"/>
              <a:t>Monthly caseload is forecasted using the FY2013 percentage change in caseload by age group.</a:t>
            </a:r>
          </a:p>
          <a:p>
            <a:pPr lvl="1"/>
            <a:r>
              <a:rPr lang="en-US" sz="1400" dirty="0" smtClean="0"/>
              <a:t>DTA caseload over the past three years does not have a specific trend; therefore, caseload projections are based on FY2013 trends only.  </a:t>
            </a:r>
          </a:p>
          <a:p>
            <a:pPr lvl="1"/>
            <a:r>
              <a:rPr lang="en-US" sz="1400" dirty="0" smtClean="0"/>
              <a:t> The cost per child was calculated using the FY2013 average cost by month and age group.</a:t>
            </a:r>
          </a:p>
          <a:p>
            <a:pPr lvl="1"/>
            <a:r>
              <a:rPr lang="en-US" sz="1400" dirty="0" smtClean="0"/>
              <a:t> Late billing caseload or prior period caseload adjustments are based on the FY2013 percentage caseload change by month. The cost projections for late billing are based on the average cost by month. </a:t>
            </a:r>
          </a:p>
          <a:p>
            <a:pPr>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15</a:t>
            </a:fld>
            <a:endParaRPr lang="en-US" dirty="0"/>
          </a:p>
        </p:txBody>
      </p:sp>
      <p:cxnSp>
        <p:nvCxnSpPr>
          <p:cNvPr id="5" name="Straight Connector 4"/>
          <p:cNvCxnSpPr/>
          <p:nvPr/>
        </p:nvCxnSpPr>
        <p:spPr bwMode="auto">
          <a:xfrm>
            <a:off x="990600" y="9906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838200"/>
          </a:xfrm>
        </p:spPr>
        <p:txBody>
          <a:bodyPr/>
          <a:lstStyle/>
          <a:p>
            <a:r>
              <a:rPr lang="en-US" sz="2400" dirty="0" smtClean="0"/>
              <a:t>FY14 Spending Plan – Income </a:t>
            </a:r>
            <a:r>
              <a:rPr lang="en-US" sz="2400" dirty="0" smtClean="0"/>
              <a:t>Eligible</a:t>
            </a:r>
            <a:br>
              <a:rPr lang="en-US" sz="2400" dirty="0" smtClean="0"/>
            </a:br>
            <a:r>
              <a:rPr lang="en-US" sz="2400" dirty="0" smtClean="0"/>
              <a:t>3000-4060</a:t>
            </a:r>
            <a:endParaRPr lang="en-US" sz="2400" dirty="0"/>
          </a:p>
        </p:txBody>
      </p:sp>
      <p:sp>
        <p:nvSpPr>
          <p:cNvPr id="3" name="Content Placeholder 2"/>
          <p:cNvSpPr>
            <a:spLocks noGrp="1"/>
          </p:cNvSpPr>
          <p:nvPr>
            <p:ph idx="1"/>
          </p:nvPr>
        </p:nvSpPr>
        <p:spPr>
          <a:xfrm>
            <a:off x="990600" y="1295400"/>
            <a:ext cx="7543800" cy="4724400"/>
          </a:xfrm>
        </p:spPr>
        <p:txBody>
          <a:bodyPr/>
          <a:lstStyle/>
          <a:p>
            <a:r>
              <a:rPr lang="en-US" sz="1400" b="1" u="sng" dirty="0" smtClean="0"/>
              <a:t>Line Item Description</a:t>
            </a:r>
            <a:r>
              <a:rPr lang="en-US" sz="1400" dirty="0" smtClean="0"/>
              <a:t>:  Provides child care, early education, and afterschool financial assistance for children from low income and at-risk families through vouchers and contracts.  </a:t>
            </a:r>
          </a:p>
          <a:p>
            <a:pPr>
              <a:buNone/>
            </a:pPr>
            <a:endParaRPr lang="en-US" sz="800" dirty="0" smtClean="0"/>
          </a:p>
          <a:p>
            <a:r>
              <a:rPr lang="en-US" sz="1400" dirty="0" smtClean="0"/>
              <a:t>The total amount available under the approved budget is $222.8M ($214M appropriated and $8.5M PAC’d from FY13). Due to transferability language included in the budget, however, any analysis of the Income Eligible funding level is incomplete without factoring potential exposures in the other caseload accounts. If the projected FY14 DTA deficiency of $2.4M is realized then funds from the IE will be transferred to cover the deficit.  The FY2014 Income Eligible projection $220.4M assumes the DTA transfer.</a:t>
            </a:r>
          </a:p>
          <a:p>
            <a:endParaRPr lang="en-US" sz="800" dirty="0" smtClean="0"/>
          </a:p>
          <a:p>
            <a:r>
              <a:rPr lang="en-US" sz="1400" dirty="0" smtClean="0"/>
              <a:t>FY2014 expenditure projections are based on the following assumptions: </a:t>
            </a:r>
          </a:p>
          <a:p>
            <a:pPr lvl="1"/>
            <a:r>
              <a:rPr lang="en-US" sz="1400" dirty="0" smtClean="0"/>
              <a:t>Monthly caseload (voucher and contract slots) is forecasted using the FY2013 percentage change in caseload by age group with the exception of the months of May and June for voucher caseload.  In April of FY2013 limited voucher access was made available to siblings and children of military families which resulted in a spike in the month to month caseload change.</a:t>
            </a:r>
          </a:p>
          <a:p>
            <a:pPr lvl="1"/>
            <a:r>
              <a:rPr lang="en-US" sz="1400" dirty="0" smtClean="0"/>
              <a:t>We </a:t>
            </a:r>
            <a:r>
              <a:rPr lang="en-US" sz="1400" dirty="0" smtClean="0"/>
              <a:t>mirrored in FY14 the FY13 month to month caseload variance because access was closed.  Voucher access was closed in Feb. 2011 (FY12), the impact to caseload began in Sept. 2011 (FY12) resulting in a significant surplus (reversion).  </a:t>
            </a:r>
          </a:p>
          <a:p>
            <a:pPr lvl="0">
              <a:buNone/>
            </a:pPr>
            <a:r>
              <a:rPr lang="en-US" sz="1400" dirty="0" smtClean="0"/>
              <a:t> </a:t>
            </a:r>
          </a:p>
          <a:p>
            <a:endParaRPr lang="en-US" sz="1200" dirty="0" smtClean="0"/>
          </a:p>
          <a:p>
            <a:endParaRPr lang="en-US" sz="1200" dirty="0" smtClean="0"/>
          </a:p>
          <a:p>
            <a:endParaRPr lang="en-US" sz="12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16</a:t>
            </a:fld>
            <a:endParaRPr lang="en-US" dirty="0"/>
          </a:p>
        </p:txBody>
      </p:sp>
      <p:cxnSp>
        <p:nvCxnSpPr>
          <p:cNvPr id="5" name="Straight Connector 4"/>
          <p:cNvCxnSpPr/>
          <p:nvPr/>
        </p:nvCxnSpPr>
        <p:spPr bwMode="auto">
          <a:xfrm>
            <a:off x="990600" y="10668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09600"/>
          </a:xfrm>
        </p:spPr>
        <p:txBody>
          <a:bodyPr/>
          <a:lstStyle/>
          <a:p>
            <a:r>
              <a:rPr lang="en-US" sz="2400" dirty="0" smtClean="0"/>
              <a:t>FY14 Spending Plan – Income Eligible </a:t>
            </a:r>
            <a:br>
              <a:rPr lang="en-US" sz="2400" dirty="0" smtClean="0"/>
            </a:br>
            <a:r>
              <a:rPr lang="en-US" sz="2400" dirty="0" smtClean="0"/>
              <a:t>3000-4060</a:t>
            </a:r>
            <a:endParaRPr lang="en-US" sz="2400" dirty="0"/>
          </a:p>
        </p:txBody>
      </p:sp>
      <p:sp>
        <p:nvSpPr>
          <p:cNvPr id="3" name="Content Placeholder 2"/>
          <p:cNvSpPr>
            <a:spLocks noGrp="1"/>
          </p:cNvSpPr>
          <p:nvPr>
            <p:ph idx="1"/>
          </p:nvPr>
        </p:nvSpPr>
        <p:spPr>
          <a:xfrm>
            <a:off x="990600" y="1143000"/>
            <a:ext cx="7543800" cy="4876800"/>
          </a:xfrm>
        </p:spPr>
        <p:txBody>
          <a:bodyPr/>
          <a:lstStyle/>
          <a:p>
            <a:r>
              <a:rPr lang="en-US" sz="1400" b="1" u="sng" dirty="0" smtClean="0"/>
              <a:t>FY14 Assumptions Continued</a:t>
            </a:r>
            <a:r>
              <a:rPr lang="en-US" sz="1400" u="sng" dirty="0" smtClean="0"/>
              <a:t>:</a:t>
            </a:r>
          </a:p>
          <a:p>
            <a:pPr lvl="1"/>
            <a:r>
              <a:rPr lang="en-US" sz="1400" dirty="0" smtClean="0"/>
              <a:t>The drop in contract expenditures is a direct correlation to the contract providers not filling all of their contract slots and not because access closure.  Making voucher access available, through backfill attrition, will ensure compliance to the CCDF block grant which mandates parental choice.  Establishing a backfilling process managed by the CCRRs and monitored by EEC should facilitate serving additional children and minimize a surplus (reversion).  </a:t>
            </a:r>
          </a:p>
          <a:p>
            <a:pPr lvl="1"/>
            <a:r>
              <a:rPr lang="en-US" sz="1400" dirty="0" smtClean="0"/>
              <a:t>Voucher cost per child was calculated using the FY2013 average cost by month and age group. </a:t>
            </a:r>
          </a:p>
          <a:p>
            <a:pPr lvl="1"/>
            <a:r>
              <a:rPr lang="en-US" sz="1400" dirty="0" smtClean="0"/>
              <a:t>Contract cost is based on the maximum obligation for Income Eligible, Teen and Homeless contracts, and Flex slots. The projection includes an estimated underutilization savings. </a:t>
            </a:r>
          </a:p>
          <a:p>
            <a:pPr lvl="1"/>
            <a:r>
              <a:rPr lang="en-US" sz="1400" dirty="0" smtClean="0"/>
              <a:t>Late voucher billing caseload or prior period caseload adjustments are based on the FY2013 percentage caseload change by month.  The cost projections for late billing are based on the average cost by month. </a:t>
            </a:r>
          </a:p>
          <a:p>
            <a:pPr lvl="1"/>
            <a:r>
              <a:rPr lang="en-US" sz="1400" dirty="0" smtClean="0"/>
              <a:t>Recognizing that Income Eligible voucher caseload was closed for the majority of FY2013, voucher caseload projections are based on FY2013 trends. </a:t>
            </a:r>
          </a:p>
          <a:p>
            <a:pPr lvl="1"/>
            <a:r>
              <a:rPr lang="en-US" sz="1400" dirty="0" smtClean="0"/>
              <a:t>A formulized process to back fill attrition will be implemented.  New access for approximately </a:t>
            </a:r>
            <a:r>
              <a:rPr lang="en-US" sz="1400" b="1" u="sng" dirty="0" smtClean="0"/>
              <a:t>800</a:t>
            </a:r>
            <a:r>
              <a:rPr lang="en-US" sz="1400" dirty="0" smtClean="0"/>
              <a:t> new children, although limited, will be made available commencing </a:t>
            </a:r>
            <a:r>
              <a:rPr lang="en-US" sz="1400" b="1" dirty="0" smtClean="0"/>
              <a:t>October 1, 2013</a:t>
            </a:r>
            <a:r>
              <a:rPr lang="en-US" sz="1400" dirty="0" smtClean="0"/>
              <a:t>.  </a:t>
            </a:r>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17</a:t>
            </a:fld>
            <a:endParaRPr lang="en-US" dirty="0"/>
          </a:p>
        </p:txBody>
      </p:sp>
      <p:cxnSp>
        <p:nvCxnSpPr>
          <p:cNvPr id="5" name="Straight Connector 4"/>
          <p:cNvCxnSpPr/>
          <p:nvPr/>
        </p:nvCxnSpPr>
        <p:spPr bwMode="auto">
          <a:xfrm>
            <a:off x="990600" y="9906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8153400" cy="1066800"/>
          </a:xfrm>
        </p:spPr>
        <p:txBody>
          <a:bodyPr/>
          <a:lstStyle/>
          <a:p>
            <a:r>
              <a:rPr lang="en-US" sz="2400" dirty="0" smtClean="0"/>
              <a:t>FY14 Spending Plan – Early Education Provider Quality Enhancements: 3000-4065</a:t>
            </a:r>
            <a:endParaRPr lang="en-US" sz="2400" dirty="0"/>
          </a:p>
        </p:txBody>
      </p:sp>
      <p:sp>
        <p:nvSpPr>
          <p:cNvPr id="3" name="Content Placeholder 2"/>
          <p:cNvSpPr>
            <a:spLocks noGrp="1"/>
          </p:cNvSpPr>
          <p:nvPr>
            <p:ph idx="1"/>
          </p:nvPr>
        </p:nvSpPr>
        <p:spPr>
          <a:xfrm>
            <a:off x="838200" y="1524000"/>
            <a:ext cx="7543800" cy="4495800"/>
          </a:xfrm>
        </p:spPr>
        <p:txBody>
          <a:bodyPr/>
          <a:lstStyle/>
          <a:p>
            <a:r>
              <a:rPr lang="en-US" sz="1400" b="1" u="sng" dirty="0" smtClean="0"/>
              <a:t>Line Item Description:</a:t>
            </a:r>
            <a:r>
              <a:rPr lang="en-US" sz="1400" dirty="0" smtClean="0"/>
              <a:t>  This new account provides $150K to support consulting services in relation to the special commission established in outside section 168 of the FY14 budget to assess the funding and programming needed to enhance early education and care. </a:t>
            </a:r>
          </a:p>
          <a:p>
            <a:endParaRPr lang="en-US" sz="1400" dirty="0" smtClean="0"/>
          </a:p>
          <a:p>
            <a:r>
              <a:rPr lang="en-US" sz="1400" b="1" u="sng" dirty="0" smtClean="0"/>
              <a:t>Major Highlight</a:t>
            </a:r>
          </a:p>
          <a:p>
            <a:pPr>
              <a:buNone/>
            </a:pPr>
            <a:r>
              <a:rPr lang="en-US" sz="1400" dirty="0" smtClean="0"/>
              <a:t>	The consultant must perform, among others, the following services/tasks as part of the contract:</a:t>
            </a:r>
          </a:p>
          <a:p>
            <a:pPr lvl="1"/>
            <a:r>
              <a:rPr lang="en-US" sz="1400" dirty="0" smtClean="0"/>
              <a:t>Lay the groundwork for making recommendations, including proposals for new legislation as appropriate and needed, to enhance early education and care services in the Commonwealth, that is based off of an investigation and study of the system’s operations, finances, and costs.  </a:t>
            </a:r>
          </a:p>
          <a:p>
            <a:pPr lvl="1"/>
            <a:r>
              <a:rPr lang="en-US" sz="1400" dirty="0" smtClean="0"/>
              <a:t>Work with the Commission to develop recommendations on enhancing the administration and delivery of early education and care services and the overall system in the Commonwealth. </a:t>
            </a:r>
          </a:p>
          <a:p>
            <a:pPr lvl="1"/>
            <a:r>
              <a:rPr lang="en-US" sz="1400" dirty="0" smtClean="0"/>
              <a:t>Finalize the Commission’s recommendations and submit to the House of Representatives and Senate by December 31, 2013.</a:t>
            </a:r>
          </a:p>
          <a:p>
            <a:pPr>
              <a:buNone/>
            </a:pPr>
            <a:r>
              <a:rPr lang="en-US" dirty="0" smtClean="0"/>
              <a:t>	</a:t>
            </a:r>
            <a:r>
              <a:rPr lang="en-US" sz="1400" dirty="0" smtClean="0"/>
              <a:t>Bids were due August </a:t>
            </a:r>
            <a:r>
              <a:rPr lang="en-US" sz="1400" dirty="0" smtClean="0"/>
              <a:t>30, and we received two.  We have hired PCG and a contract has been issued.</a:t>
            </a:r>
            <a:endParaRPr lang="en-US" sz="14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18</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09600"/>
          </a:xfrm>
        </p:spPr>
        <p:txBody>
          <a:bodyPr/>
          <a:lstStyle/>
          <a:p>
            <a:r>
              <a:rPr lang="en-US" sz="2400" dirty="0" smtClean="0"/>
              <a:t>FY14 Spending Plan – Waitlist  </a:t>
            </a:r>
            <a:br>
              <a:rPr lang="en-US" sz="2400" dirty="0" smtClean="0"/>
            </a:br>
            <a:r>
              <a:rPr lang="en-US" sz="2400" dirty="0" smtClean="0"/>
              <a:t>3000-4070</a:t>
            </a:r>
            <a:endParaRPr lang="en-US" sz="2400" dirty="0"/>
          </a:p>
        </p:txBody>
      </p:sp>
      <p:sp>
        <p:nvSpPr>
          <p:cNvPr id="3" name="Content Placeholder 2"/>
          <p:cNvSpPr>
            <a:spLocks noGrp="1"/>
          </p:cNvSpPr>
          <p:nvPr>
            <p:ph idx="1"/>
          </p:nvPr>
        </p:nvSpPr>
        <p:spPr>
          <a:xfrm>
            <a:off x="990600" y="1371600"/>
            <a:ext cx="7467600" cy="4648200"/>
          </a:xfrm>
        </p:spPr>
        <p:txBody>
          <a:bodyPr/>
          <a:lstStyle/>
          <a:p>
            <a:r>
              <a:rPr lang="en-US" sz="1400" b="1" u="sng" dirty="0" smtClean="0"/>
              <a:t>Line Item Description:</a:t>
            </a:r>
            <a:r>
              <a:rPr lang="en-US" sz="1400" dirty="0" smtClean="0"/>
              <a:t>   This is a new account funded at $15.0M to reduce the waitlist for income-eligible early education and care programs.</a:t>
            </a:r>
          </a:p>
          <a:p>
            <a:r>
              <a:rPr lang="en-US" sz="1400" dirty="0" smtClean="0"/>
              <a:t>As of August 22, 2013 there are over 41,000 children on the waitlist.  These are children that have been placed on or have received an updated status within the past 12 months.</a:t>
            </a:r>
          </a:p>
          <a:p>
            <a:r>
              <a:rPr lang="en-US" sz="1400" dirty="0" smtClean="0"/>
              <a:t>Using the average Income Eligible cost per child, and starting October 1, 2013, EEC estimates we can serve in FY2014</a:t>
            </a:r>
            <a:r>
              <a:rPr lang="en-US" sz="1400" b="1" dirty="0" smtClean="0"/>
              <a:t> 2,367 </a:t>
            </a:r>
            <a:r>
              <a:rPr lang="en-US" sz="1400" dirty="0" smtClean="0"/>
              <a:t>additional children.  (The number of children served would increase if the plan is implemented after October.)  </a:t>
            </a:r>
          </a:p>
          <a:p>
            <a:endParaRPr lang="en-US" sz="1400" dirty="0" smtClean="0"/>
          </a:p>
          <a:p>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19</a:t>
            </a:fld>
            <a:endParaRPr lang="en-US" dirty="0"/>
          </a:p>
        </p:txBody>
      </p:sp>
      <p:cxnSp>
        <p:nvCxnSpPr>
          <p:cNvPr id="5" name="Straight Connector 4"/>
          <p:cNvCxnSpPr/>
          <p:nvPr/>
        </p:nvCxnSpPr>
        <p:spPr bwMode="auto">
          <a:xfrm>
            <a:off x="838200" y="11430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GAA Compared to Historical</a:t>
            </a:r>
            <a:endParaRPr lang="en-US" sz="24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a:t>
            </a:fld>
            <a:endParaRPr lang="en-US" dirty="0"/>
          </a:p>
        </p:txBody>
      </p:sp>
      <p:graphicFrame>
        <p:nvGraphicFramePr>
          <p:cNvPr id="5" name="Content Placeholder 4"/>
          <p:cNvGraphicFramePr>
            <a:graphicFrameLocks noChangeAspect="1"/>
          </p:cNvGraphicFramePr>
          <p:nvPr>
            <p:ph idx="1"/>
          </p:nvPr>
        </p:nvGraphicFramePr>
        <p:xfrm>
          <a:off x="1139825" y="1414463"/>
          <a:ext cx="7450138" cy="4506912"/>
        </p:xfrm>
        <a:graphic>
          <a:graphicData uri="http://schemas.openxmlformats.org/presentationml/2006/ole">
            <p:oleObj spid="_x0000_s208898" name="Worksheet" r:id="rId3" imgW="5626149" imgH="3403620" progId="Excel.Sheet.12">
              <p:embed/>
            </p:oleObj>
          </a:graphicData>
        </a:graphic>
      </p:graphicFrame>
      <p:cxnSp>
        <p:nvCxnSpPr>
          <p:cNvPr id="6" name="Straight Connector 5"/>
          <p:cNvCxnSpPr>
            <a:cxnSpLocks noChangeShapeType="1"/>
          </p:cNvCxnSpPr>
          <p:nvPr/>
        </p:nvCxnSpPr>
        <p:spPr bwMode="auto">
          <a:xfrm>
            <a:off x="838200" y="1143000"/>
            <a:ext cx="7848600" cy="1588"/>
          </a:xfrm>
          <a:prstGeom prst="line">
            <a:avLst/>
          </a:prstGeom>
          <a:noFill/>
          <a:ln w="25400" algn="ctr">
            <a:solidFill>
              <a:srgbClr val="960000"/>
            </a:solidFill>
            <a:round/>
            <a:headEnd/>
            <a:tailEnd/>
          </a:ln>
        </p:spPr>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FY14 Spending Plan – Head Start           3000-5075</a:t>
            </a:r>
            <a:endParaRPr lang="en-US" sz="2400" dirty="0"/>
          </a:p>
        </p:txBody>
      </p:sp>
      <p:sp>
        <p:nvSpPr>
          <p:cNvPr id="3" name="Content Placeholder 2"/>
          <p:cNvSpPr>
            <a:spLocks noGrp="1"/>
          </p:cNvSpPr>
          <p:nvPr>
            <p:ph idx="1"/>
          </p:nvPr>
        </p:nvSpPr>
        <p:spPr/>
        <p:txBody>
          <a:bodyPr/>
          <a:lstStyle/>
          <a:p>
            <a:r>
              <a:rPr lang="en-US" sz="1400" b="1" u="sng" dirty="0" smtClean="0"/>
              <a:t>Line Item Description:</a:t>
            </a:r>
            <a:r>
              <a:rPr lang="en-US" sz="1400" dirty="0" smtClean="0"/>
              <a:t>   Provides state supplemental salary grants for 29 federally funded Head Start agencies to support their programs.   This account was funded at $8M in FY13 and increased to $8.1M in FY14.  All expenditures flow through the PP Grants object class.</a:t>
            </a:r>
          </a:p>
          <a:p>
            <a:r>
              <a:rPr lang="en-US" sz="1400" b="1" u="sng" dirty="0" smtClean="0"/>
              <a:t>Major Highlights</a:t>
            </a:r>
            <a:r>
              <a:rPr lang="en-US" sz="1400" dirty="0" smtClean="0"/>
              <a:t>:  </a:t>
            </a:r>
          </a:p>
          <a:p>
            <a:pPr lvl="1"/>
            <a:r>
              <a:rPr lang="en-US" sz="1400" dirty="0" smtClean="0"/>
              <a:t>Prior to FY13, when the funding level was $7.5M, EEC used enrollment data for State funded Head Start children to determine funding levels; each grantee received approximately a minimum $9.1K for each state subsidized child.  In FY13, when the funding level increased to $8.0M, the additional $500K was allocated to each grantee by using enrollment data for Federal and State Head Start and Federal Enrollment for Early Head Start.  A grantee’s percentage determined from the enrollment data against the total was used to determine the funding allocation for the additional $500K.  </a:t>
            </a:r>
          </a:p>
          <a:p>
            <a:pPr lvl="1"/>
            <a:r>
              <a:rPr lang="en-US" sz="1400" dirty="0" smtClean="0"/>
              <a:t>The FY14 GAA provides an additional $100K in the Head Start allocation.  This has been allocated to each grantee based on the grantee’s percentage of the FY13 grant amount to the total with the exception that no grantee has received less than $100.  This allocation method was vetted to the Head Start Association which found it acceptable. </a:t>
            </a:r>
          </a:p>
          <a:p>
            <a:pPr>
              <a:buNone/>
            </a:pPr>
            <a:endParaRPr lang="en-US" sz="1600"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20</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Spending Plan – UPK         </a:t>
            </a:r>
            <a:br>
              <a:rPr lang="en-US" sz="2400" dirty="0" smtClean="0"/>
            </a:br>
            <a:r>
              <a:rPr lang="en-US" sz="2400" dirty="0" smtClean="0"/>
              <a:t>3000-5075               </a:t>
            </a:r>
            <a:endParaRPr lang="en-US" sz="2400" dirty="0"/>
          </a:p>
        </p:txBody>
      </p:sp>
      <p:sp>
        <p:nvSpPr>
          <p:cNvPr id="3" name="Content Placeholder 2"/>
          <p:cNvSpPr>
            <a:spLocks noGrp="1"/>
          </p:cNvSpPr>
          <p:nvPr>
            <p:ph idx="1"/>
          </p:nvPr>
        </p:nvSpPr>
        <p:spPr>
          <a:xfrm>
            <a:off x="990600" y="1295400"/>
            <a:ext cx="7391400" cy="4724400"/>
          </a:xfrm>
        </p:spPr>
        <p:txBody>
          <a:bodyPr/>
          <a:lstStyle/>
          <a:p>
            <a:r>
              <a:rPr lang="en-US" sz="1400" b="1" u="sng" dirty="0" smtClean="0"/>
              <a:t>Line Item Description</a:t>
            </a:r>
            <a:r>
              <a:rPr lang="en-US" sz="1400" dirty="0" smtClean="0"/>
              <a:t>: Provides grants to preschool programs to promote school readiness and positive outcomes for children and to inform the longer term implementation of a program of universally accessible, high-quality early education.  This account is funded at $7.5M in FY14 as it was in FY13.</a:t>
            </a:r>
          </a:p>
          <a:p>
            <a:pPr>
              <a:buNone/>
            </a:pPr>
            <a:r>
              <a:rPr lang="en-US" sz="1400" dirty="0" smtClean="0"/>
              <a:t> </a:t>
            </a:r>
          </a:p>
          <a:p>
            <a:r>
              <a:rPr lang="en-US" sz="1400" b="1" u="sng" dirty="0" smtClean="0"/>
              <a:t>Major Highlights</a:t>
            </a:r>
          </a:p>
          <a:p>
            <a:pPr lvl="1"/>
            <a:r>
              <a:rPr lang="en-US" sz="1400" dirty="0" smtClean="0"/>
              <a:t>EEC released an RFR for FY14 UPK services and has contracted with 147 providers. The FY2014 funding formula is the same as FY2013, and is based on the number of high needs children in the classroom.  Funding was limited </a:t>
            </a:r>
            <a:r>
              <a:rPr lang="en-US" sz="1400" b="1" u="sng" dirty="0" smtClean="0"/>
              <a:t>up to</a:t>
            </a:r>
            <a:r>
              <a:rPr lang="en-US" sz="1400" b="1" dirty="0" smtClean="0"/>
              <a:t> </a:t>
            </a:r>
            <a:r>
              <a:rPr lang="en-US" sz="1400" dirty="0" smtClean="0"/>
              <a:t>a maximum of five (5) high needs children per classroom at a value of $3,009 per child. For programs providing less than full-day, full-year services, award amounts were proportionately reduced based on the number of hours provided. </a:t>
            </a:r>
          </a:p>
          <a:p>
            <a:pPr lvl="1"/>
            <a:r>
              <a:rPr lang="en-US" sz="1400" dirty="0" smtClean="0"/>
              <a:t>The EEC Acting Commissioner has made an intentional effort to fund fewer Research and Training opportunities so that increased funds can be directed to PP activities in the UPK appropriation.  The UPK RFR was released in early May prior to knowing what funds might be unallocated in HH and JJ.  There is approximately $700K in unallocated PP funds.   These funds will shortly be made available to UPK grantees for use in FY14.</a:t>
            </a:r>
          </a:p>
          <a:p>
            <a:endParaRPr lang="en-US" sz="1400" b="1" u="sng"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21</a:t>
            </a:fld>
            <a:endParaRPr lang="en-US" dirty="0"/>
          </a:p>
        </p:txBody>
      </p:sp>
      <p:cxnSp>
        <p:nvCxnSpPr>
          <p:cNvPr id="5" name="Straight Connector 4"/>
          <p:cNvCxnSpPr/>
          <p:nvPr/>
        </p:nvCxnSpPr>
        <p:spPr bwMode="auto">
          <a:xfrm>
            <a:off x="990600" y="11430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Spending Plan – UPK Research       </a:t>
            </a:r>
            <a:br>
              <a:rPr lang="en-US" sz="2400" dirty="0" smtClean="0"/>
            </a:br>
            <a:r>
              <a:rPr lang="en-US" sz="2400" dirty="0" smtClean="0"/>
              <a:t>3000-5075               </a:t>
            </a:r>
            <a:endParaRPr lang="en-US" sz="2400" dirty="0"/>
          </a:p>
        </p:txBody>
      </p:sp>
      <p:sp>
        <p:nvSpPr>
          <p:cNvPr id="3" name="Content Placeholder 2"/>
          <p:cNvSpPr>
            <a:spLocks noGrp="1"/>
          </p:cNvSpPr>
          <p:nvPr>
            <p:ph idx="1"/>
          </p:nvPr>
        </p:nvSpPr>
        <p:spPr>
          <a:xfrm>
            <a:off x="990600" y="1295400"/>
            <a:ext cx="7391400" cy="4724400"/>
          </a:xfrm>
        </p:spPr>
        <p:txBody>
          <a:bodyPr/>
          <a:lstStyle/>
          <a:p>
            <a:r>
              <a:rPr lang="en-US" sz="1400" dirty="0" smtClean="0"/>
              <a:t>Some of the Research (HH) projects include:</a:t>
            </a:r>
          </a:p>
          <a:p>
            <a:endParaRPr lang="en-US" sz="1400" dirty="0" smtClean="0"/>
          </a:p>
          <a:p>
            <a:pPr lvl="0"/>
            <a:r>
              <a:rPr lang="en-US" sz="1400" b="1" dirty="0" smtClean="0"/>
              <a:t>Pre K to Grade 3 Research and Documentation of Pre k to 3 Activities ($55K):  </a:t>
            </a:r>
            <a:r>
              <a:rPr lang="en-US" sz="1400" dirty="0" smtClean="0"/>
              <a:t> EEC has contracted over a three year period (FY14 is Year Two) to analyze the progress that has been made by EEC-funded early learning partnerships in Massachusetts; to identify the ways that changes in these Birth to Grade 3 partnerships are impacting programs, educators, and children; and to analyze the Birth to Grade 3 Community Implementation or Planning grants to determine implications and lessons learned for programs and children across the age group.</a:t>
            </a:r>
          </a:p>
          <a:p>
            <a:pPr>
              <a:buNone/>
            </a:pPr>
            <a:r>
              <a:rPr lang="en-US" sz="1400" dirty="0" smtClean="0"/>
              <a:t> </a:t>
            </a:r>
          </a:p>
          <a:p>
            <a:pPr lvl="0"/>
            <a:r>
              <a:rPr lang="en-US" sz="1400" b="1" dirty="0" smtClean="0"/>
              <a:t>Develop a guide of the Core Knowledge and Competencies for 3-5 year olds and out of school time providers ($100K):  </a:t>
            </a:r>
            <a:r>
              <a:rPr lang="en-US" sz="1400" dirty="0" smtClean="0"/>
              <a:t>In the CCDF plan we created a goal to develop effective technical assistance to increase and support high quality Early Learning Programs.  We would like to build a system in MA that supports consultants, mentors, and faculty; this system would be utilized as a beginning step to provide consistent guidance around this work.</a:t>
            </a:r>
          </a:p>
          <a:p>
            <a:pPr>
              <a:buNone/>
            </a:pPr>
            <a:r>
              <a:rPr lang="en-US" sz="1400" b="1" dirty="0" smtClean="0"/>
              <a:t> </a:t>
            </a:r>
            <a:endParaRPr lang="en-US" sz="1400" dirty="0" smtClean="0"/>
          </a:p>
          <a:p>
            <a:pPr lvl="0"/>
            <a:r>
              <a:rPr lang="en-US" sz="1400" b="1" dirty="0" smtClean="0"/>
              <a:t>Alignment to Revised Science Standards ($5K):  </a:t>
            </a:r>
            <a:r>
              <a:rPr lang="en-US" sz="1400" dirty="0" smtClean="0"/>
              <a:t>Continue to work with Elementary and Secondary Education to align the revised Science Standards.  Once the standards are aligned, they will be printed.</a:t>
            </a:r>
          </a:p>
          <a:p>
            <a:endParaRPr lang="en-US" sz="1400" dirty="0" smtClean="0"/>
          </a:p>
          <a:p>
            <a:endParaRPr lang="en-US" sz="1400" b="1" u="sng"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22</a:t>
            </a:fld>
            <a:endParaRPr lang="en-US" dirty="0"/>
          </a:p>
        </p:txBody>
      </p:sp>
      <p:cxnSp>
        <p:nvCxnSpPr>
          <p:cNvPr id="5" name="Straight Connector 4"/>
          <p:cNvCxnSpPr/>
          <p:nvPr/>
        </p:nvCxnSpPr>
        <p:spPr bwMode="auto">
          <a:xfrm>
            <a:off x="990600" y="11430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Spending Plan – UPK Training       </a:t>
            </a:r>
            <a:br>
              <a:rPr lang="en-US" sz="2400" dirty="0" smtClean="0"/>
            </a:br>
            <a:r>
              <a:rPr lang="en-US" sz="2400" dirty="0" smtClean="0"/>
              <a:t>3000-5075               </a:t>
            </a:r>
            <a:endParaRPr lang="en-US" sz="2400" dirty="0"/>
          </a:p>
        </p:txBody>
      </p:sp>
      <p:sp>
        <p:nvSpPr>
          <p:cNvPr id="3" name="Content Placeholder 2"/>
          <p:cNvSpPr>
            <a:spLocks noGrp="1"/>
          </p:cNvSpPr>
          <p:nvPr>
            <p:ph idx="1"/>
          </p:nvPr>
        </p:nvSpPr>
        <p:spPr>
          <a:xfrm>
            <a:off x="990600" y="1295400"/>
            <a:ext cx="7391400" cy="4724400"/>
          </a:xfrm>
        </p:spPr>
        <p:txBody>
          <a:bodyPr/>
          <a:lstStyle/>
          <a:p>
            <a:r>
              <a:rPr lang="en-US" sz="1400" dirty="0" smtClean="0"/>
              <a:t>Some of the  Training (JJ) planned projects include:</a:t>
            </a:r>
          </a:p>
          <a:p>
            <a:pPr>
              <a:buNone/>
            </a:pPr>
            <a:r>
              <a:rPr lang="en-US" sz="1400" dirty="0" smtClean="0"/>
              <a:t> </a:t>
            </a:r>
          </a:p>
          <a:p>
            <a:pPr lvl="0"/>
            <a:r>
              <a:rPr lang="en-US" sz="1400" b="1" dirty="0" smtClean="0"/>
              <a:t>Translate Financial Assistance Policy Manual ($20K):  </a:t>
            </a:r>
            <a:r>
              <a:rPr lang="en-US" sz="1400" dirty="0" smtClean="0"/>
              <a:t>EEC serves a diverse population of children across the Commonwealth.  These children are frequently given care by an equally diverse population.  We therefore need to make our Financial Assistance Policy Guide available in multiple languages and will accordingly translate the Guide into four languages (Spanish, Portuguese, Haitian Creole, and Chinese) and post these documents on our website.  We will print a version of the Guide in Spanish.  </a:t>
            </a:r>
          </a:p>
          <a:p>
            <a:pPr>
              <a:buNone/>
            </a:pPr>
            <a:r>
              <a:rPr lang="en-US" sz="1400" dirty="0" smtClean="0"/>
              <a:t> </a:t>
            </a:r>
          </a:p>
          <a:p>
            <a:pPr lvl="0"/>
            <a:r>
              <a:rPr lang="en-US" sz="1400" b="1" dirty="0" smtClean="0"/>
              <a:t>Preschool Science Standards ($35K):</a:t>
            </a:r>
            <a:r>
              <a:rPr lang="en-US" sz="1400" dirty="0" smtClean="0"/>
              <a:t>  Once the Preschool Science, Technology, Engineering, and Mathematics (STEM) Learning Standards created in FY13 are approved by the Board, EEC will need the developer of these standards to conduct train the trainer events to train the field around these newly developed Preschool Science Standards developed for early education programs for preschool children from 2 years and 9 months through 5 years old.</a:t>
            </a:r>
          </a:p>
          <a:p>
            <a:endParaRPr lang="en-US" sz="1400" b="1" u="sng"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23</a:t>
            </a:fld>
            <a:endParaRPr lang="en-US" dirty="0"/>
          </a:p>
        </p:txBody>
      </p:sp>
      <p:cxnSp>
        <p:nvCxnSpPr>
          <p:cNvPr id="5" name="Straight Connector 4"/>
          <p:cNvCxnSpPr/>
          <p:nvPr/>
        </p:nvCxnSpPr>
        <p:spPr bwMode="auto">
          <a:xfrm>
            <a:off x="990600" y="11430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FY14 Spending Plan – Mental Health</a:t>
            </a:r>
            <a:br>
              <a:rPr lang="en-US" sz="2400" dirty="0" smtClean="0"/>
            </a:br>
            <a:r>
              <a:rPr lang="en-US" sz="2400" dirty="0" smtClean="0"/>
              <a:t>3000-6075</a:t>
            </a:r>
            <a:endParaRPr lang="en-US" sz="2400" dirty="0"/>
          </a:p>
        </p:txBody>
      </p:sp>
      <p:sp>
        <p:nvSpPr>
          <p:cNvPr id="3" name="Content Placeholder 2"/>
          <p:cNvSpPr>
            <a:spLocks noGrp="1"/>
          </p:cNvSpPr>
          <p:nvPr>
            <p:ph idx="1"/>
          </p:nvPr>
        </p:nvSpPr>
        <p:spPr/>
        <p:txBody>
          <a:bodyPr/>
          <a:lstStyle/>
          <a:p>
            <a:r>
              <a:rPr lang="en-US" sz="1400" b="1" u="sng" dirty="0" smtClean="0"/>
              <a:t>Line Item Description</a:t>
            </a:r>
            <a:r>
              <a:rPr lang="en-US" sz="1400" dirty="0" smtClean="0"/>
              <a:t>: This account mainly funds grants for mental health consultation services to empower programs to manage children’s mental health issues in order to reduce the number of expulsions.  This account is funded at $750K in FY14 which is the same level as FY13.  Aside from $100K dedicated to payroll and fringe, all other funds in this appropriation support the Mental Health Consultation Grant which also receives nearly half its support ($600K) from the 3000-3050 Supportive line items.</a:t>
            </a:r>
          </a:p>
          <a:p>
            <a:endParaRPr lang="en-US" sz="800" dirty="0" smtClean="0"/>
          </a:p>
          <a:p>
            <a:r>
              <a:rPr lang="en-US" sz="1400" b="1" u="sng" dirty="0" smtClean="0"/>
              <a:t>Major Highlights</a:t>
            </a:r>
          </a:p>
          <a:p>
            <a:pPr lvl="1"/>
            <a:r>
              <a:rPr lang="en-US" sz="1400" dirty="0" smtClean="0"/>
              <a:t>This program was bid competitively for FY14 services.  The bid was open to all vendors able to demonstrate through the submission of a successful grant application that they could meet the priorities and required services as outlined. </a:t>
            </a:r>
          </a:p>
          <a:p>
            <a:pPr lvl="1"/>
            <a:r>
              <a:rPr lang="en-US" sz="1400" dirty="0" smtClean="0"/>
              <a:t>There were seven applicants.  Because one applicant did not submit a hard copy as required in the RFR, they were eliminated from review.  Six contracts were awarded.</a:t>
            </a:r>
          </a:p>
          <a:p>
            <a:pPr lvl="1"/>
            <a:r>
              <a:rPr lang="en-US" sz="1400" dirty="0" smtClean="0"/>
              <a:t>A new funding formula was initiated in FY14. The formula assesses the prevalence of high-needs across the Commonwealth and provides funding allocations to ensure that resources, supports, and services are available to cities and towns where there is a prevalence of high-needs children. </a:t>
            </a:r>
          </a:p>
          <a:p>
            <a:pPr>
              <a:buNone/>
            </a:pPr>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24</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FY14 Spending Plan – Services for Infants and Parents:  3000-7050</a:t>
            </a:r>
            <a:endParaRPr lang="en-US" sz="2400" dirty="0"/>
          </a:p>
        </p:txBody>
      </p:sp>
      <p:sp>
        <p:nvSpPr>
          <p:cNvPr id="3" name="Content Placeholder 2"/>
          <p:cNvSpPr>
            <a:spLocks noGrp="1"/>
          </p:cNvSpPr>
          <p:nvPr>
            <p:ph idx="1"/>
          </p:nvPr>
        </p:nvSpPr>
        <p:spPr/>
        <p:txBody>
          <a:bodyPr/>
          <a:lstStyle/>
          <a:p>
            <a:r>
              <a:rPr lang="en-US" sz="1400" b="1" u="sng" dirty="0" smtClean="0"/>
              <a:t>Line Item Description</a:t>
            </a:r>
            <a:r>
              <a:rPr lang="en-US" sz="1400" dirty="0" smtClean="0"/>
              <a:t>:  This appropriation primarily funds grants for a statewide system that provides families with access to comprehensive services and supports that strengthen families and promote optimal child development.  The Services for Infants and Parents account is used to fund two grant programs in FY14:  Coordinated Family and Community Engagement (CFCE) and Educator and Provider Support (EPS).</a:t>
            </a:r>
          </a:p>
          <a:p>
            <a:endParaRPr lang="en-US" sz="1400" dirty="0" smtClean="0"/>
          </a:p>
          <a:p>
            <a:r>
              <a:rPr lang="en-US" sz="1400" b="1" u="sng" dirty="0" smtClean="0"/>
              <a:t>CFCE</a:t>
            </a:r>
            <a:r>
              <a:rPr lang="en-US" sz="1400" dirty="0" smtClean="0"/>
              <a:t>:  CFCE</a:t>
            </a:r>
            <a:r>
              <a:rPr lang="en-US" sz="1400" b="1" dirty="0" smtClean="0"/>
              <a:t> </a:t>
            </a:r>
            <a:r>
              <a:rPr lang="en-US" sz="1400" dirty="0" smtClean="0"/>
              <a:t>grantees act as a community-based information and resource hub for all families in order to increase knowledge of and accessibility to high-quality early education and care programs and services for families with children birth through age 8. There are 99 CFCE grantees across the Commonwealth funded at a total of $13,665,637.</a:t>
            </a:r>
          </a:p>
          <a:p>
            <a:endParaRPr lang="en-US" sz="1400" dirty="0" smtClean="0"/>
          </a:p>
          <a:p>
            <a:r>
              <a:rPr lang="en-US" sz="1400" b="1" u="sng" dirty="0" smtClean="0"/>
              <a:t>EPS</a:t>
            </a:r>
            <a:r>
              <a:rPr lang="en-US" sz="1400" dirty="0" smtClean="0"/>
              <a:t>:  EPS was a competitive grant in FY14.  Through this competitive grant application, EEC awarded grants to five vendors to provide professional development opportunities and services for working adults in the early education and out of school time field to increase their knowledge and skills which can then be applied to practice. Grant funding focused on three core areas:  educator and provider pathways, coaching and mentoring in support of matriculation, and/or competency development. </a:t>
            </a:r>
          </a:p>
          <a:p>
            <a:endParaRPr lang="en-US" sz="1400" b="1" u="sng" dirty="0" smtClean="0"/>
          </a:p>
          <a:p>
            <a:endParaRPr lang="en-US" sz="1400" dirty="0" smtClean="0"/>
          </a:p>
          <a:p>
            <a:pPr>
              <a:buNone/>
            </a:pPr>
            <a:endParaRPr lang="en-US" sz="1400" b="1" u="sng"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25</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FY14 Spending Plan – Services for Infants and Parents   3000-7050</a:t>
            </a:r>
            <a:endParaRPr lang="en-US" sz="2400" dirty="0"/>
          </a:p>
        </p:txBody>
      </p:sp>
      <p:sp>
        <p:nvSpPr>
          <p:cNvPr id="3" name="Content Placeholder 2"/>
          <p:cNvSpPr>
            <a:spLocks noGrp="1"/>
          </p:cNvSpPr>
          <p:nvPr>
            <p:ph idx="1"/>
          </p:nvPr>
        </p:nvSpPr>
        <p:spPr/>
        <p:txBody>
          <a:bodyPr/>
          <a:lstStyle/>
          <a:p>
            <a:r>
              <a:rPr lang="en-US" sz="1400" b="1" u="sng" dirty="0" smtClean="0"/>
              <a:t>Major Highlight</a:t>
            </a:r>
          </a:p>
          <a:p>
            <a:pPr>
              <a:buNone/>
            </a:pPr>
            <a:endParaRPr lang="en-US" sz="1400" b="1" u="sng" dirty="0" smtClean="0"/>
          </a:p>
          <a:p>
            <a:pPr lvl="1"/>
            <a:r>
              <a:rPr lang="en-US" sz="1400" dirty="0" smtClean="0"/>
              <a:t>The EEC Acting Commissioner made an intentional effort to fund fewer Research and Training opportunities so that increased funds can be directed to PP activities in the UPK appropriation.  The EPS RFR was released on March 25 and the CFCE RFR was released on April 17, each prior to knowing what funds might be unallocated in HH and JJ.  There is approximately $635K in unallocated PP funds.   These funds will shortly be made available to CFCE and EPS grantees for use in FY14.</a:t>
            </a:r>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26</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85800"/>
          </a:xfrm>
        </p:spPr>
        <p:txBody>
          <a:bodyPr/>
          <a:lstStyle/>
          <a:p>
            <a:r>
              <a:rPr lang="en-US" sz="2400" dirty="0" smtClean="0"/>
              <a:t>FY14 Spending Plan – Infants &amp; Parents Research:  3000-7050           </a:t>
            </a:r>
            <a:endParaRPr lang="en-US" sz="2400" dirty="0"/>
          </a:p>
        </p:txBody>
      </p:sp>
      <p:sp>
        <p:nvSpPr>
          <p:cNvPr id="3" name="Content Placeholder 2"/>
          <p:cNvSpPr>
            <a:spLocks noGrp="1"/>
          </p:cNvSpPr>
          <p:nvPr>
            <p:ph idx="1"/>
          </p:nvPr>
        </p:nvSpPr>
        <p:spPr>
          <a:xfrm>
            <a:off x="990600" y="1295400"/>
            <a:ext cx="7391400" cy="4724400"/>
          </a:xfrm>
        </p:spPr>
        <p:txBody>
          <a:bodyPr/>
          <a:lstStyle/>
          <a:p>
            <a:r>
              <a:rPr lang="en-US" sz="1400" dirty="0" smtClean="0"/>
              <a:t>Some of the Research (HH) projects include:</a:t>
            </a:r>
          </a:p>
          <a:p>
            <a:endParaRPr lang="en-US" sz="1400" dirty="0" smtClean="0"/>
          </a:p>
          <a:p>
            <a:pPr lvl="0"/>
            <a:r>
              <a:rPr lang="en-US" sz="1400" b="1" dirty="0" smtClean="0"/>
              <a:t>Childhood Resource Centers ($35K):  </a:t>
            </a:r>
            <a:r>
              <a:rPr lang="en-US" sz="1400" dirty="0" smtClean="0"/>
              <a:t>EEC supports Early Childhood Resource Centers at the Cambridge Public Library, Haverhill Public Library, City of Springfield, and the towns of Falmouth and Norfolk.</a:t>
            </a:r>
          </a:p>
          <a:p>
            <a:endParaRPr lang="en-US" sz="800" dirty="0" smtClean="0"/>
          </a:p>
          <a:p>
            <a:pPr lvl="0"/>
            <a:r>
              <a:rPr lang="en-US" sz="1400" b="1" dirty="0" smtClean="0"/>
              <a:t>FCC Systems Assessment ($39,950):</a:t>
            </a:r>
            <a:r>
              <a:rPr lang="en-US" sz="1400" dirty="0" smtClean="0"/>
              <a:t>  The vendor will conduct a full assessment of Family Child Care Systems within the Commonwealth.  This initiative began in FY13 and will continue and complete in FY14.</a:t>
            </a:r>
          </a:p>
          <a:p>
            <a:pPr>
              <a:buNone/>
            </a:pPr>
            <a:endParaRPr lang="en-US" sz="800" dirty="0" smtClean="0"/>
          </a:p>
          <a:p>
            <a:pPr lvl="0"/>
            <a:r>
              <a:rPr lang="en-US" sz="1400" b="1" dirty="0" smtClean="0"/>
              <a:t>Home Visiting Evaluation Contract ($28,500</a:t>
            </a:r>
            <a:r>
              <a:rPr lang="en-US" sz="1400" dirty="0" smtClean="0"/>
              <a:t>):  This is part of a larger project that includes ISA funds from DPH.  Capitalizing on work already begun through other initiatives, EEC will move into the next phase of work defining measureable indicators, identifying data sources, and developing data collection methodologies most useful when working families.  Our goal for the next year is to expand our reach into eight new communities to gather more data.</a:t>
            </a:r>
          </a:p>
          <a:p>
            <a:pPr>
              <a:buNone/>
            </a:pPr>
            <a:endParaRPr lang="en-US" sz="800" dirty="0" smtClean="0"/>
          </a:p>
          <a:p>
            <a:pPr lvl="0"/>
            <a:r>
              <a:rPr lang="en-US" sz="1400" b="1" dirty="0" smtClean="0"/>
              <a:t>Consultant to Work on the </a:t>
            </a:r>
            <a:r>
              <a:rPr lang="en-US" sz="1400" b="1" dirty="0" smtClean="0"/>
              <a:t>SOW to hire Non-Profit Research Organization ($</a:t>
            </a:r>
            <a:r>
              <a:rPr lang="en-US" sz="1400" b="1" dirty="0" smtClean="0"/>
              <a:t>10K):   </a:t>
            </a:r>
            <a:r>
              <a:rPr lang="en-US" sz="1400" dirty="0" smtClean="0"/>
              <a:t>The Consultant will work closely in conjunction with EEC staff, stakeholders, and content experts to ensure that the Non-Profit Research Organization identified and ultimately hired for the two year assessment is qualified and capable of completing the assessment project. </a:t>
            </a:r>
          </a:p>
          <a:p>
            <a:pPr>
              <a:buNone/>
            </a:pPr>
            <a:r>
              <a:rPr lang="en-US" sz="1400" dirty="0" smtClean="0"/>
              <a:t> </a:t>
            </a:r>
          </a:p>
          <a:p>
            <a:endParaRPr lang="en-US" sz="1400" dirty="0" smtClean="0"/>
          </a:p>
          <a:p>
            <a:endParaRPr lang="en-US" sz="1400" b="1" u="sng"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27</a:t>
            </a:fld>
            <a:endParaRPr lang="en-US" dirty="0"/>
          </a:p>
        </p:txBody>
      </p:sp>
      <p:cxnSp>
        <p:nvCxnSpPr>
          <p:cNvPr id="5" name="Straight Connector 4"/>
          <p:cNvCxnSpPr/>
          <p:nvPr/>
        </p:nvCxnSpPr>
        <p:spPr bwMode="auto">
          <a:xfrm>
            <a:off x="990600" y="11430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85800"/>
          </a:xfrm>
        </p:spPr>
        <p:txBody>
          <a:bodyPr/>
          <a:lstStyle/>
          <a:p>
            <a:r>
              <a:rPr lang="en-US" sz="2400" dirty="0" smtClean="0"/>
              <a:t>FY14 Spending Plan – Infants &amp; Parents Training:  3000-7050              </a:t>
            </a:r>
            <a:endParaRPr lang="en-US" sz="2400" dirty="0"/>
          </a:p>
        </p:txBody>
      </p:sp>
      <p:sp>
        <p:nvSpPr>
          <p:cNvPr id="3" name="Content Placeholder 2"/>
          <p:cNvSpPr>
            <a:spLocks noGrp="1"/>
          </p:cNvSpPr>
          <p:nvPr>
            <p:ph idx="1"/>
          </p:nvPr>
        </p:nvSpPr>
        <p:spPr>
          <a:xfrm>
            <a:off x="990600" y="1139824"/>
            <a:ext cx="7543800" cy="4879976"/>
          </a:xfrm>
        </p:spPr>
        <p:txBody>
          <a:bodyPr/>
          <a:lstStyle/>
          <a:p>
            <a:r>
              <a:rPr lang="en-US" sz="1400" dirty="0" smtClean="0"/>
              <a:t>Training (JJ) projects include:</a:t>
            </a:r>
          </a:p>
          <a:p>
            <a:endParaRPr lang="en-US" sz="800" dirty="0" smtClean="0"/>
          </a:p>
          <a:p>
            <a:pPr lvl="0"/>
            <a:r>
              <a:rPr lang="en-US" sz="1400" b="1" dirty="0" smtClean="0"/>
              <a:t>Spanish CDA Training ($60K):</a:t>
            </a:r>
            <a:r>
              <a:rPr lang="en-US" sz="1400" dirty="0" smtClean="0"/>
              <a:t> CDA training for Spanish speaking FCC providers.  We will train one cohort of 20 educators in each of three regions (1, 2, and 3).</a:t>
            </a:r>
          </a:p>
          <a:p>
            <a:pPr>
              <a:buNone/>
            </a:pPr>
            <a:r>
              <a:rPr lang="en-US" sz="1400" b="1" dirty="0" smtClean="0"/>
              <a:t> </a:t>
            </a:r>
            <a:endParaRPr lang="en-US" sz="800" dirty="0" smtClean="0"/>
          </a:p>
          <a:p>
            <a:pPr lvl="0"/>
            <a:r>
              <a:rPr lang="en-US" sz="1400" b="1" dirty="0" smtClean="0"/>
              <a:t>Development of three courses addressing topics relevant to school age and out of school time programs ($29,005):</a:t>
            </a:r>
            <a:r>
              <a:rPr lang="en-US" sz="1400" dirty="0" smtClean="0"/>
              <a:t>  Continue the work started in FY13 and will continue on into FY15.</a:t>
            </a:r>
            <a:r>
              <a:rPr lang="en-US" sz="1400" b="1" dirty="0" smtClean="0"/>
              <a:t> </a:t>
            </a:r>
            <a:endParaRPr lang="en-US" sz="1400" dirty="0" smtClean="0"/>
          </a:p>
          <a:p>
            <a:pPr>
              <a:buNone/>
            </a:pPr>
            <a:r>
              <a:rPr lang="en-US" sz="1400" b="1" dirty="0" smtClean="0"/>
              <a:t> </a:t>
            </a:r>
            <a:endParaRPr lang="en-US" sz="800" dirty="0" smtClean="0"/>
          </a:p>
          <a:p>
            <a:pPr lvl="0"/>
            <a:r>
              <a:rPr lang="en-US" sz="1400" b="1" dirty="0" smtClean="0"/>
              <a:t>Development of three NEW courses addressing topics relevant to school age and out of school time programs ($75K): </a:t>
            </a:r>
            <a:r>
              <a:rPr lang="en-US" sz="1400" dirty="0" smtClean="0"/>
              <a:t> Develop three (3) new online courses related to school age child care and a plan for the ongoing presentation of such courses to educators and providers working with school age children in multiple formats leading to professional development hours, continuing education units, and college credit.  Coursework must result in a minimum of 0.5 Continuing Education Units (CEUs) and 1 college credit.</a:t>
            </a:r>
          </a:p>
          <a:p>
            <a:endParaRPr lang="en-US" sz="800" dirty="0" smtClean="0"/>
          </a:p>
          <a:p>
            <a:pPr lvl="0"/>
            <a:r>
              <a:rPr lang="en-US" sz="1400" b="1" dirty="0" smtClean="0"/>
              <a:t>QRIS and NAEYC Accreditation Visits ($7K):  </a:t>
            </a:r>
            <a:r>
              <a:rPr lang="en-US" sz="1400" dirty="0" smtClean="0"/>
              <a:t>EEC will provide funding in FY2014 to NAEYC to support the goals outlined in the Alignment of MA QRIS Standards and NAEYC Accreditation awarded in FY2013.  In FY13, NAEYC and EEC identified and visited the first group of programs in this pilot.  In FY14, NAEYC and EEC will identify and visit the remaining 12 programs for participation in the pilot.</a:t>
            </a:r>
          </a:p>
          <a:p>
            <a:pPr>
              <a:buNone/>
            </a:pPr>
            <a:r>
              <a:rPr lang="en-US" sz="1400" b="1" dirty="0" smtClean="0"/>
              <a:t> </a:t>
            </a:r>
            <a:endParaRPr lang="en-US" sz="1400" dirty="0" smtClean="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28</a:t>
            </a:fld>
            <a:endParaRPr lang="en-US" dirty="0"/>
          </a:p>
        </p:txBody>
      </p:sp>
      <p:cxnSp>
        <p:nvCxnSpPr>
          <p:cNvPr id="5" name="Straight Connector 4"/>
          <p:cNvCxnSpPr/>
          <p:nvPr/>
        </p:nvCxnSpPr>
        <p:spPr bwMode="auto">
          <a:xfrm>
            <a:off x="838200" y="1139824"/>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85800"/>
          </a:xfrm>
        </p:spPr>
        <p:txBody>
          <a:bodyPr/>
          <a:lstStyle/>
          <a:p>
            <a:r>
              <a:rPr lang="en-US" sz="2400" dirty="0" smtClean="0"/>
              <a:t>FY14 Spending Plan – Infants &amp; Parents Training:  3000-7050  (Continued)             </a:t>
            </a:r>
            <a:endParaRPr lang="en-US" sz="2400" dirty="0"/>
          </a:p>
        </p:txBody>
      </p:sp>
      <p:sp>
        <p:nvSpPr>
          <p:cNvPr id="3" name="Content Placeholder 2"/>
          <p:cNvSpPr>
            <a:spLocks noGrp="1"/>
          </p:cNvSpPr>
          <p:nvPr>
            <p:ph idx="1"/>
          </p:nvPr>
        </p:nvSpPr>
        <p:spPr>
          <a:xfrm>
            <a:off x="990600" y="1295400"/>
            <a:ext cx="7391400" cy="4724400"/>
          </a:xfrm>
        </p:spPr>
        <p:txBody>
          <a:bodyPr/>
          <a:lstStyle/>
          <a:p>
            <a:pPr lvl="0"/>
            <a:r>
              <a:rPr lang="en-US" sz="1400" b="1" dirty="0" smtClean="0"/>
              <a:t>Train PHCP Coordinators and Retrain Existing Coordinators ($10K): </a:t>
            </a:r>
            <a:r>
              <a:rPr lang="en-US" sz="1400" dirty="0" smtClean="0"/>
              <a:t> EEC has not supported training for the PCHP programs that are embedded in 29 of our CFCEs in many years. This proposal would train the new coordinators as well as refresh the knowledge and practice of existing coordinators.</a:t>
            </a:r>
          </a:p>
          <a:p>
            <a:pPr>
              <a:buNone/>
            </a:pPr>
            <a:endParaRPr lang="en-US" sz="800" dirty="0" smtClean="0"/>
          </a:p>
          <a:p>
            <a:pPr lvl="0"/>
            <a:r>
              <a:rPr lang="en-US" sz="1400" b="1" dirty="0" smtClean="0"/>
              <a:t>Strengthening Families Training ($25K):</a:t>
            </a:r>
            <a:r>
              <a:rPr lang="en-US" sz="1400" dirty="0" smtClean="0"/>
              <a:t> Allocate to Children’s Trust Fund (CTF) a contract to do training for strengthening families.  The target audience is family and community engagement grantees but also the state agencies.</a:t>
            </a:r>
          </a:p>
          <a:p>
            <a:pPr>
              <a:buNone/>
            </a:pPr>
            <a:endParaRPr lang="en-US" sz="800" dirty="0" smtClean="0"/>
          </a:p>
          <a:p>
            <a:pPr lvl="0"/>
            <a:r>
              <a:rPr lang="en-US" sz="1400" b="1" dirty="0" smtClean="0"/>
              <a:t>Playmakers ($20K): </a:t>
            </a:r>
            <a:r>
              <a:rPr lang="en-US" sz="1400" dirty="0" smtClean="0"/>
              <a:t>Offer training opportunities for Coordinated Family and Community Engagement grantees that provide strategies to bolster the social emotional health of all children, with specific attention to children who have experienced trauma.</a:t>
            </a:r>
          </a:p>
          <a:p>
            <a:pPr>
              <a:buNone/>
            </a:pPr>
            <a:endParaRPr lang="en-US" sz="800" dirty="0" smtClean="0"/>
          </a:p>
          <a:p>
            <a:pPr lvl="0"/>
            <a:r>
              <a:rPr lang="en-US" sz="1400" b="1" dirty="0" smtClean="0"/>
              <a:t>CFCE Training Funds ($25K):</a:t>
            </a:r>
            <a:r>
              <a:rPr lang="en-US" sz="1400" dirty="0" smtClean="0"/>
              <a:t> This is a set aside of funds for a training budget for CFCE statewide meetings.  EEC has historically “begged” people to offer training to the CFCE grantees for free and, as a result, we have a limited human resources pool that may or may not meet the training needs of the grantees.  In particular, CFCE grantees need training on data collection and measuring impact. </a:t>
            </a:r>
          </a:p>
          <a:p>
            <a:pPr lvl="0">
              <a:buNone/>
            </a:pPr>
            <a:endParaRPr lang="en-US" sz="800" dirty="0" smtClean="0"/>
          </a:p>
          <a:p>
            <a:pPr lvl="0"/>
            <a:r>
              <a:rPr lang="en-US" sz="1400" b="1" dirty="0" smtClean="0"/>
              <a:t>Pre-STEM Training for EPS Grantees ($5K): </a:t>
            </a:r>
            <a:r>
              <a:rPr lang="en-US" sz="1400" dirty="0" smtClean="0"/>
              <a:t>Pre - STEM Summit workshop for EPS partners and educators in advance of the STEM summit. </a:t>
            </a:r>
          </a:p>
          <a:p>
            <a:endParaRPr lang="en-US" sz="1400" dirty="0" smtClean="0"/>
          </a:p>
          <a:p>
            <a:endParaRPr lang="en-US" sz="1400" b="1" u="sng"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29</a:t>
            </a:fld>
            <a:endParaRPr lang="en-US" dirty="0"/>
          </a:p>
        </p:txBody>
      </p:sp>
      <p:cxnSp>
        <p:nvCxnSpPr>
          <p:cNvPr id="5" name="Straight Connector 4"/>
          <p:cNvCxnSpPr/>
          <p:nvPr/>
        </p:nvCxnSpPr>
        <p:spPr bwMode="auto">
          <a:xfrm>
            <a:off x="990600" y="11430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924800" cy="1143000"/>
          </a:xfrm>
        </p:spPr>
        <p:txBody>
          <a:bodyPr/>
          <a:lstStyle/>
          <a:p>
            <a:r>
              <a:rPr lang="en-US" sz="2400" dirty="0" smtClean="0"/>
              <a:t>Spending Plans: FY14 GAA Timeline</a:t>
            </a:r>
            <a:endParaRPr lang="en-US" sz="2400" dirty="0"/>
          </a:p>
        </p:txBody>
      </p:sp>
      <p:sp>
        <p:nvSpPr>
          <p:cNvPr id="3" name="Content Placeholder 2"/>
          <p:cNvSpPr>
            <a:spLocks noGrp="1"/>
          </p:cNvSpPr>
          <p:nvPr>
            <p:ph idx="1"/>
          </p:nvPr>
        </p:nvSpPr>
        <p:spPr/>
        <p:txBody>
          <a:bodyPr/>
          <a:lstStyle/>
          <a:p>
            <a:r>
              <a:rPr lang="en-US" sz="1800" dirty="0" smtClean="0"/>
              <a:t>The SFY14 budget has been passed into law, but the preparation on SFY14 is not complete.</a:t>
            </a:r>
          </a:p>
          <a:p>
            <a:r>
              <a:rPr lang="en-US" sz="1800" dirty="0" smtClean="0"/>
              <a:t>ANF requires all agencies to submit, through ANF’s MBA database, the agency’s spending plan for SFY14.  This exercise sketches out EEC’s detailed SFY14 plan, and is one of the few opportunities an agency has to modify the object class structure of the budget passed into law. </a:t>
            </a:r>
          </a:p>
          <a:p>
            <a:r>
              <a:rPr lang="en-US" sz="1800" dirty="0" smtClean="0"/>
              <a:t>The last major opportunity an agency will have to modify its FY14 object class structure is the mid year spending plan review submitted to ANF in late January/February.</a:t>
            </a:r>
          </a:p>
          <a:p>
            <a:r>
              <a:rPr lang="en-US" sz="1800" dirty="0" smtClean="0"/>
              <a:t>Aside from the aforementioned prescribed periods, any deviation from the spending plan, once approved by ANF in late August/September, must go through an exhaustive review process by ANF.</a:t>
            </a:r>
            <a:endParaRPr lang="en-US" sz="18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3</a:t>
            </a:fld>
            <a:endParaRPr lang="en-US" dirty="0"/>
          </a:p>
        </p:txBody>
      </p:sp>
      <p:cxnSp>
        <p:nvCxnSpPr>
          <p:cNvPr id="5" name="Straight Connector 4"/>
          <p:cNvCxnSpPr/>
          <p:nvPr/>
        </p:nvCxnSpPr>
        <p:spPr bwMode="auto">
          <a:xfrm>
            <a:off x="990600" y="12192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Spending Plan</a:t>
            </a:r>
            <a:br>
              <a:rPr lang="en-US" sz="2400" dirty="0" smtClean="0"/>
            </a:br>
            <a:r>
              <a:rPr lang="en-US" sz="2400" dirty="0" smtClean="0"/>
              <a:t>Reach Out and Read  </a:t>
            </a:r>
            <a:r>
              <a:rPr lang="en-US" sz="2400" dirty="0" smtClean="0"/>
              <a:t>1599-0500</a:t>
            </a:r>
            <a:endParaRPr lang="en-US" sz="2400" dirty="0"/>
          </a:p>
        </p:txBody>
      </p:sp>
      <p:sp>
        <p:nvSpPr>
          <p:cNvPr id="3" name="Content Placeholder 2"/>
          <p:cNvSpPr>
            <a:spLocks noGrp="1"/>
          </p:cNvSpPr>
          <p:nvPr>
            <p:ph idx="1"/>
          </p:nvPr>
        </p:nvSpPr>
        <p:spPr/>
        <p:txBody>
          <a:bodyPr/>
          <a:lstStyle/>
          <a:p>
            <a:r>
              <a:rPr lang="en-US" sz="1400" b="1" u="sng" dirty="0" smtClean="0"/>
              <a:t>Line Item Description</a:t>
            </a:r>
            <a:r>
              <a:rPr lang="en-US" sz="1400" dirty="0" smtClean="0"/>
              <a:t>:   Reach Out and Read is a research-proven, pediatric literacy intervention program which trains doctors and nurse practitioners to provide advice to parents on reading aloud to children and books for children living in poverty and in underperforming school districts through programs established in community health centers, medical practices, and hospitals. The funds distributed through Reach Out and Read are contingent upon a match of not less than $1 in private or corporate contributions for every $1 in state grant funding. </a:t>
            </a:r>
          </a:p>
          <a:p>
            <a:endParaRPr lang="en-US" sz="1400" dirty="0" smtClean="0"/>
          </a:p>
          <a:p>
            <a:r>
              <a:rPr lang="en-US" sz="1400" b="1" u="sng" dirty="0" smtClean="0"/>
              <a:t>Major Highlight</a:t>
            </a:r>
          </a:p>
          <a:p>
            <a:pPr lvl="1"/>
            <a:r>
              <a:rPr lang="en-US" sz="1400" dirty="0" smtClean="0"/>
              <a:t>EEC has already released a contract to Reach Out and Read for $800,000.</a:t>
            </a:r>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30</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914400"/>
          </a:xfrm>
        </p:spPr>
        <p:txBody>
          <a:bodyPr/>
          <a:lstStyle/>
          <a:p>
            <a:r>
              <a:rPr lang="en-US" sz="2400" dirty="0" smtClean="0"/>
              <a:t>FY14 Spending Plan</a:t>
            </a:r>
            <a:br>
              <a:rPr lang="en-US" sz="2400" dirty="0" smtClean="0"/>
            </a:br>
            <a:r>
              <a:rPr lang="en-US" sz="2400" dirty="0" smtClean="0"/>
              <a:t>Study of Child Care Reserve:  3000-7070</a:t>
            </a:r>
            <a:endParaRPr lang="en-US" sz="2400" dirty="0"/>
          </a:p>
        </p:txBody>
      </p:sp>
      <p:sp>
        <p:nvSpPr>
          <p:cNvPr id="3" name="Content Placeholder 2"/>
          <p:cNvSpPr>
            <a:spLocks noGrp="1"/>
          </p:cNvSpPr>
          <p:nvPr>
            <p:ph idx="1"/>
          </p:nvPr>
        </p:nvSpPr>
        <p:spPr>
          <a:xfrm>
            <a:off x="990600" y="1524000"/>
            <a:ext cx="7391400" cy="4495800"/>
          </a:xfrm>
        </p:spPr>
        <p:txBody>
          <a:bodyPr/>
          <a:lstStyle/>
          <a:p>
            <a:r>
              <a:rPr lang="en-US" sz="1400" b="1" u="sng" dirty="0" smtClean="0"/>
              <a:t>Line Item Description</a:t>
            </a:r>
            <a:r>
              <a:rPr lang="en-US" sz="1400" dirty="0" smtClean="0"/>
              <a:t>:  The FY14 budget sets aside $500K in a reserve account for “a 2-year assessment of the provision of childcare supports funded in items 3000-3050, 3000-4050, 3000-4060, and 3000-4070; provided, that the assessment shall be directed by a nonprofit research organization with demonstrated experience assessing the business practices, service delivery and financial systems of state-subsidized childcare programs…”</a:t>
            </a:r>
          </a:p>
          <a:p>
            <a:r>
              <a:rPr lang="en-US" sz="1400" dirty="0" smtClean="0"/>
              <a:t>While EEC has the expertise to have written the SOW, we have neither the staffing nor the time to have written it and organize a competitive process to select the successful vendor “not later than October 1, 2013.”  Consequently, EEC released on August 14 a SOW to hire a consultant to write the RFR seeking the nonprofit research organization. </a:t>
            </a:r>
          </a:p>
          <a:p>
            <a:endParaRPr lang="en-US" sz="1400" dirty="0" smtClean="0"/>
          </a:p>
          <a:p>
            <a:r>
              <a:rPr lang="en-US" sz="1400" b="1" u="sng" dirty="0" smtClean="0"/>
              <a:t>Major Highlight</a:t>
            </a:r>
          </a:p>
          <a:p>
            <a:pPr lvl="1"/>
            <a:r>
              <a:rPr lang="en-US" sz="1400" dirty="0" smtClean="0"/>
              <a:t>EEC released the RFR seeking a consultant.</a:t>
            </a:r>
          </a:p>
          <a:p>
            <a:pPr lvl="1"/>
            <a:r>
              <a:rPr lang="en-US" sz="1400" dirty="0" smtClean="0"/>
              <a:t>We had one response which was reviewed by two staff.</a:t>
            </a:r>
          </a:p>
          <a:p>
            <a:pPr lvl="1"/>
            <a:r>
              <a:rPr lang="en-US" sz="1400" dirty="0" smtClean="0"/>
              <a:t>We are presently contracting with Nicole Lessard to write the RFR.</a:t>
            </a:r>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31</a:t>
            </a:fld>
            <a:endParaRPr lang="en-US" dirty="0"/>
          </a:p>
        </p:txBody>
      </p:sp>
      <p:cxnSp>
        <p:nvCxnSpPr>
          <p:cNvPr id="5" name="Straight Connector 4"/>
          <p:cNvCxnSpPr/>
          <p:nvPr/>
        </p:nvCxnSpPr>
        <p:spPr bwMode="auto">
          <a:xfrm>
            <a:off x="990600" y="1295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1068388"/>
          </a:xfrm>
        </p:spPr>
        <p:txBody>
          <a:bodyPr/>
          <a:lstStyle/>
          <a:p>
            <a:r>
              <a:rPr lang="en-US" sz="2400" dirty="0" smtClean="0"/>
              <a:t>FY14 Spending Plan:  Outside Section 145</a:t>
            </a:r>
            <a:br>
              <a:rPr lang="en-US" sz="2400" dirty="0" smtClean="0"/>
            </a:br>
            <a:r>
              <a:rPr lang="en-US" sz="2400" dirty="0" smtClean="0"/>
              <a:t>Consolidated Net Surplus Transfer to Rate Reserve</a:t>
            </a:r>
            <a:endParaRPr lang="en-US" sz="2400" dirty="0"/>
          </a:p>
        </p:txBody>
      </p:sp>
      <p:sp>
        <p:nvSpPr>
          <p:cNvPr id="3" name="Content Placeholder 2"/>
          <p:cNvSpPr>
            <a:spLocks noGrp="1"/>
          </p:cNvSpPr>
          <p:nvPr>
            <p:ph idx="1"/>
          </p:nvPr>
        </p:nvSpPr>
        <p:spPr>
          <a:xfrm>
            <a:off x="990600" y="1752600"/>
            <a:ext cx="7391400" cy="4267200"/>
          </a:xfrm>
        </p:spPr>
        <p:txBody>
          <a:bodyPr/>
          <a:lstStyle/>
          <a:p>
            <a:r>
              <a:rPr lang="en-US" sz="1400" b="1" u="sng" dirty="0" smtClean="0"/>
              <a:t>Line Item Description</a:t>
            </a:r>
            <a:r>
              <a:rPr lang="en-US" sz="1400" dirty="0" smtClean="0"/>
              <a:t>:  Outside Section 145 of the FY14 budget would potentially make available $11.5M for a reimbursement rate increase, subject to the availability of funding through an FY13 state budget surplus.  This rate increase will be an across-the-board increase of approximately $.80 per day for all four caseload accounts.  Based on this language this increase will need to be annualized in FY15.</a:t>
            </a:r>
          </a:p>
          <a:p>
            <a:endParaRPr lang="en-US" sz="1400" dirty="0" smtClean="0"/>
          </a:p>
          <a:p>
            <a:r>
              <a:rPr lang="en-US" sz="1400" b="1" u="sng" dirty="0" smtClean="0"/>
              <a:t>Major Highlight</a:t>
            </a:r>
          </a:p>
          <a:p>
            <a:pPr lvl="1"/>
            <a:r>
              <a:rPr lang="en-US" sz="1400" dirty="0" smtClean="0"/>
              <a:t>The last rate increase was March 2009 when we gave .45%.</a:t>
            </a:r>
          </a:p>
          <a:p>
            <a:pPr lvl="1"/>
            <a:endParaRPr lang="en-US" sz="1400"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32</a:t>
            </a:fld>
            <a:endParaRPr lang="en-US" dirty="0"/>
          </a:p>
        </p:txBody>
      </p:sp>
      <p:cxnSp>
        <p:nvCxnSpPr>
          <p:cNvPr id="5" name="Straight Connector 4"/>
          <p:cNvCxnSpPr/>
          <p:nvPr/>
        </p:nvCxnSpPr>
        <p:spPr bwMode="auto">
          <a:xfrm>
            <a:off x="990600" y="1522412"/>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Fiscal Resources of EEC: FY15 GAA Timeline</a:t>
            </a:r>
            <a:endParaRPr lang="en-US" dirty="0"/>
          </a:p>
        </p:txBody>
      </p:sp>
      <p:graphicFrame>
        <p:nvGraphicFramePr>
          <p:cNvPr id="7" name="Content Placeholder 6"/>
          <p:cNvGraphicFramePr>
            <a:graphicFrameLocks noGrp="1"/>
          </p:cNvGraphicFramePr>
          <p:nvPr>
            <p:ph idx="1"/>
          </p:nvPr>
        </p:nvGraphicFramePr>
        <p:xfrm>
          <a:off x="1219200" y="1447800"/>
          <a:ext cx="73914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33</a:t>
            </a:fld>
            <a:endParaRPr lang="en-US" dirty="0"/>
          </a:p>
        </p:txBody>
      </p:sp>
      <p:cxnSp>
        <p:nvCxnSpPr>
          <p:cNvPr id="5" name="Straight Connector 4"/>
          <p:cNvCxnSpPr/>
          <p:nvPr/>
        </p:nvCxnSpPr>
        <p:spPr bwMode="auto">
          <a:xfrm>
            <a:off x="990600" y="12192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543800" cy="1066800"/>
          </a:xfrm>
        </p:spPr>
        <p:txBody>
          <a:bodyPr/>
          <a:lstStyle/>
          <a:p>
            <a:r>
              <a:rPr lang="en-US" sz="2400" dirty="0" smtClean="0"/>
              <a:t>Spending Plans – Line Items </a:t>
            </a:r>
            <a:endParaRPr lang="en-US" sz="2400" dirty="0"/>
          </a:p>
        </p:txBody>
      </p:sp>
      <p:sp>
        <p:nvSpPr>
          <p:cNvPr id="3" name="Content Placeholder 2"/>
          <p:cNvSpPr>
            <a:spLocks noGrp="1"/>
          </p:cNvSpPr>
          <p:nvPr>
            <p:ph idx="1"/>
          </p:nvPr>
        </p:nvSpPr>
        <p:spPr>
          <a:xfrm>
            <a:off x="1066800" y="1066800"/>
            <a:ext cx="7315200" cy="4953000"/>
          </a:xfrm>
        </p:spPr>
        <p:txBody>
          <a:bodyPr/>
          <a:lstStyle/>
          <a:p>
            <a:r>
              <a:rPr lang="en-US" sz="1600" dirty="0" smtClean="0"/>
              <a:t>Funding levels are viewed on the line item level. For example, if we are appropriated $12M in 3000-1000 we  logically assume to have a $12M budget for 3000-1000.</a:t>
            </a:r>
          </a:p>
          <a:p>
            <a:r>
              <a:rPr lang="en-US" sz="1600" dirty="0" smtClean="0"/>
              <a:t>This is true; however, the $12M is really a roll-up of multiple “mini-budgets” called object classes.  Examples of these object classes are:</a:t>
            </a:r>
          </a:p>
          <a:p>
            <a:pPr lvl="3"/>
            <a:r>
              <a:rPr lang="en-US" sz="1600" b="1" dirty="0" smtClean="0"/>
              <a:t>AA: </a:t>
            </a:r>
            <a:r>
              <a:rPr lang="en-US" sz="1600" dirty="0" smtClean="0"/>
              <a:t>Payroll</a:t>
            </a:r>
          </a:p>
          <a:p>
            <a:pPr lvl="3"/>
            <a:r>
              <a:rPr lang="en-US" sz="1600" b="1" dirty="0" smtClean="0"/>
              <a:t>BB</a:t>
            </a:r>
            <a:r>
              <a:rPr lang="en-US" sz="1600" dirty="0" smtClean="0"/>
              <a:t>: Travel</a:t>
            </a:r>
          </a:p>
          <a:p>
            <a:pPr lvl="3"/>
            <a:r>
              <a:rPr lang="en-US" sz="1600" b="1" dirty="0" smtClean="0"/>
              <a:t>CC</a:t>
            </a:r>
            <a:r>
              <a:rPr lang="en-US" sz="1600" dirty="0" smtClean="0"/>
              <a:t>: Contracted Employees &amp; Interns</a:t>
            </a:r>
          </a:p>
          <a:p>
            <a:pPr lvl="3"/>
            <a:r>
              <a:rPr lang="en-US" sz="1600" b="1" dirty="0" smtClean="0"/>
              <a:t>DD</a:t>
            </a:r>
            <a:r>
              <a:rPr lang="en-US" sz="1600" dirty="0" smtClean="0"/>
              <a:t>: Pension and insurance chargebacks</a:t>
            </a:r>
          </a:p>
          <a:p>
            <a:pPr lvl="3"/>
            <a:r>
              <a:rPr lang="en-US" sz="1600" b="1" dirty="0" smtClean="0"/>
              <a:t>EE</a:t>
            </a:r>
            <a:r>
              <a:rPr lang="en-US" sz="1600" dirty="0" smtClean="0"/>
              <a:t>:  Office related expenses (supplies, subscriptions, water,  and Single State Audit)</a:t>
            </a:r>
          </a:p>
          <a:p>
            <a:pPr lvl="3"/>
            <a:r>
              <a:rPr lang="en-US" sz="1600" b="1" dirty="0" smtClean="0"/>
              <a:t>GG</a:t>
            </a:r>
            <a:r>
              <a:rPr lang="en-US" sz="1600" dirty="0" smtClean="0"/>
              <a:t>: Rent (office lease)</a:t>
            </a:r>
          </a:p>
          <a:p>
            <a:pPr lvl="3"/>
            <a:r>
              <a:rPr lang="en-US" sz="1600" b="1" dirty="0" smtClean="0"/>
              <a:t>HH</a:t>
            </a:r>
            <a:r>
              <a:rPr lang="en-US" sz="1600" dirty="0" smtClean="0"/>
              <a:t>: Consultants</a:t>
            </a:r>
          </a:p>
          <a:p>
            <a:pPr lvl="3"/>
            <a:r>
              <a:rPr lang="en-US" sz="1600" b="1" dirty="0" smtClean="0"/>
              <a:t>JJ</a:t>
            </a:r>
            <a:r>
              <a:rPr lang="en-US" sz="1600" dirty="0" smtClean="0"/>
              <a:t>:  Operational Services (Training &amp; translation services are prime examples)</a:t>
            </a:r>
          </a:p>
          <a:p>
            <a:pPr lvl="3"/>
            <a:r>
              <a:rPr lang="en-US" sz="1600" b="1" dirty="0" smtClean="0"/>
              <a:t>MM</a:t>
            </a:r>
            <a:r>
              <a:rPr lang="en-US" sz="1600" dirty="0" smtClean="0"/>
              <a:t>: Purchased service contracts (CCR&amp;R’s contracts and our contract with providers)</a:t>
            </a:r>
          </a:p>
          <a:p>
            <a:pPr lvl="3"/>
            <a:r>
              <a:rPr lang="en-US" sz="1600" b="1" dirty="0" smtClean="0"/>
              <a:t>PP</a:t>
            </a:r>
            <a:r>
              <a:rPr lang="en-US" sz="1600" dirty="0" smtClean="0"/>
              <a:t>:  Grants</a:t>
            </a:r>
          </a:p>
          <a:p>
            <a:pPr lvl="3"/>
            <a:r>
              <a:rPr lang="en-US" sz="1600" b="1" dirty="0" smtClean="0"/>
              <a:t>RR</a:t>
            </a:r>
            <a:r>
              <a:rPr lang="en-US" sz="1600" dirty="0" smtClean="0"/>
              <a:t>: Vouchers.</a:t>
            </a:r>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4</a:t>
            </a:fld>
            <a:endParaRPr lang="en-US" dirty="0"/>
          </a:p>
        </p:txBody>
      </p:sp>
      <p:cxnSp>
        <p:nvCxnSpPr>
          <p:cNvPr id="5" name="Straight Connector 4"/>
          <p:cNvCxnSpPr/>
          <p:nvPr/>
        </p:nvCxnSpPr>
        <p:spPr bwMode="auto">
          <a:xfrm>
            <a:off x="1066800" y="917576"/>
            <a:ext cx="78486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543800" cy="1066800"/>
          </a:xfrm>
        </p:spPr>
        <p:txBody>
          <a:bodyPr/>
          <a:lstStyle/>
          <a:p>
            <a:r>
              <a:rPr lang="en-US" sz="2400" dirty="0" smtClean="0"/>
              <a:t>Spending Plans – Line Items </a:t>
            </a:r>
            <a:endParaRPr lang="en-US" sz="2400" dirty="0"/>
          </a:p>
        </p:txBody>
      </p:sp>
      <p:sp>
        <p:nvSpPr>
          <p:cNvPr id="3" name="Content Placeholder 2"/>
          <p:cNvSpPr>
            <a:spLocks noGrp="1"/>
          </p:cNvSpPr>
          <p:nvPr>
            <p:ph idx="1"/>
          </p:nvPr>
        </p:nvSpPr>
        <p:spPr>
          <a:xfrm>
            <a:off x="1295400" y="1371600"/>
            <a:ext cx="6858000" cy="4648200"/>
          </a:xfrm>
        </p:spPr>
        <p:txBody>
          <a:bodyPr/>
          <a:lstStyle/>
          <a:p>
            <a:r>
              <a:rPr lang="en-US" sz="1600" dirty="0" smtClean="0"/>
              <a:t>The legislature actually schedules these object classes. ANF polices the object classes, and agencies must adhere to these “mini-budgets”.  </a:t>
            </a:r>
          </a:p>
          <a:p>
            <a:pPr>
              <a:buNone/>
            </a:pPr>
            <a:endParaRPr lang="en-US" sz="1600" dirty="0" smtClean="0"/>
          </a:p>
          <a:p>
            <a:r>
              <a:rPr lang="en-US" sz="1600" dirty="0" smtClean="0"/>
              <a:t>So, though we may have sufficient funds in a line item to support a particular project, we may not have sufficient funds in the </a:t>
            </a:r>
            <a:r>
              <a:rPr lang="en-US" sz="1600" u="sng" dirty="0" smtClean="0"/>
              <a:t>object class </a:t>
            </a:r>
            <a:r>
              <a:rPr lang="en-US" sz="1600" dirty="0" smtClean="0"/>
              <a:t>within the line item to support the project. </a:t>
            </a:r>
          </a:p>
          <a:p>
            <a:pPr>
              <a:buNone/>
            </a:pPr>
            <a:endParaRPr lang="en-US" sz="1600" dirty="0" smtClean="0"/>
          </a:p>
          <a:p>
            <a:r>
              <a:rPr lang="en-US" sz="1600" dirty="0" smtClean="0"/>
              <a:t>Expenditures are further broken down to the object code level (a subset within object classes). For example, office supplies is an E01 object code expenditure within the EE object class.  Appropriations are not scheduled down to this level.  </a:t>
            </a:r>
            <a:endParaRPr lang="en-US" sz="16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5</a:t>
            </a:fld>
            <a:endParaRPr lang="en-US" dirty="0"/>
          </a:p>
        </p:txBody>
      </p:sp>
      <p:cxnSp>
        <p:nvCxnSpPr>
          <p:cNvPr id="5" name="Straight Connector 4"/>
          <p:cNvCxnSpPr/>
          <p:nvPr/>
        </p:nvCxnSpPr>
        <p:spPr bwMode="auto">
          <a:xfrm>
            <a:off x="1066800" y="917576"/>
            <a:ext cx="78486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85800"/>
          </a:xfrm>
        </p:spPr>
        <p:txBody>
          <a:bodyPr/>
          <a:lstStyle/>
          <a:p>
            <a:r>
              <a:rPr lang="en-US" sz="2600" dirty="0" smtClean="0"/>
              <a:t>Spending Plan – Budget Structure</a:t>
            </a:r>
            <a:endParaRPr lang="en-US" sz="2600" dirty="0"/>
          </a:p>
        </p:txBody>
      </p:sp>
      <p:graphicFrame>
        <p:nvGraphicFramePr>
          <p:cNvPr id="6" name="Content Placeholder 5"/>
          <p:cNvGraphicFramePr>
            <a:graphicFrameLocks noGrp="1"/>
          </p:cNvGraphicFramePr>
          <p:nvPr>
            <p:ph idx="1"/>
          </p:nvPr>
        </p:nvGraphicFramePr>
        <p:xfrm>
          <a:off x="1295400" y="1143000"/>
          <a:ext cx="6858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6</a:t>
            </a:fld>
            <a:endParaRPr lang="en-US" dirty="0"/>
          </a:p>
        </p:txBody>
      </p:sp>
      <p:cxnSp>
        <p:nvCxnSpPr>
          <p:cNvPr id="5" name="Straight Connector 4"/>
          <p:cNvCxnSpPr/>
          <p:nvPr/>
        </p:nvCxnSpPr>
        <p:spPr bwMode="auto">
          <a:xfrm>
            <a:off x="990600" y="9144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9788"/>
          </a:xfrm>
        </p:spPr>
        <p:txBody>
          <a:bodyPr/>
          <a:lstStyle/>
          <a:p>
            <a:r>
              <a:rPr lang="en-US" sz="2400" dirty="0" smtClean="0"/>
              <a:t>FY14 Spending Plan – Admin Budget  </a:t>
            </a:r>
            <a:br>
              <a:rPr lang="en-US" sz="2400" dirty="0" smtClean="0"/>
            </a:br>
            <a:r>
              <a:rPr lang="en-US" sz="2400" dirty="0" smtClean="0"/>
              <a:t>3000-1000</a:t>
            </a:r>
            <a:endParaRPr lang="en-US" sz="2400" dirty="0"/>
          </a:p>
        </p:txBody>
      </p:sp>
      <p:sp>
        <p:nvSpPr>
          <p:cNvPr id="3" name="Content Placeholder 2"/>
          <p:cNvSpPr>
            <a:spLocks noGrp="1"/>
          </p:cNvSpPr>
          <p:nvPr>
            <p:ph idx="1"/>
          </p:nvPr>
        </p:nvSpPr>
        <p:spPr>
          <a:xfrm>
            <a:off x="990600" y="1219200"/>
            <a:ext cx="7391400" cy="4800600"/>
          </a:xfrm>
        </p:spPr>
        <p:txBody>
          <a:bodyPr/>
          <a:lstStyle/>
          <a:p>
            <a:r>
              <a:rPr lang="en-US" sz="1400" b="1" u="sng" dirty="0" smtClean="0"/>
              <a:t>Line Item Description</a:t>
            </a:r>
            <a:r>
              <a:rPr lang="en-US" sz="1400" dirty="0" smtClean="0"/>
              <a:t>:  The Administration account provides funding for the agency’s administrative and operational expenses including payroll.  This account was funded at $12.1M in FY13 (after $210K in 9C cuts were imposed), and increased to $12.8M in FY14.  </a:t>
            </a:r>
          </a:p>
          <a:p>
            <a:r>
              <a:rPr lang="en-US" sz="1400" dirty="0" smtClean="0"/>
              <a:t>The increase will support maintenance needs of the agency (collective bargaining increase for our NAGE and SEIU employees, annualize the CBA increases from FY13, and pay for lease increases for several office locations).  The FY14 appropriation will also support the beginning of rebuilding the EEC FTE infrastructure that was decimated since the FY2009 downturn. </a:t>
            </a:r>
          </a:p>
          <a:p>
            <a:endParaRPr lang="en-US" sz="800" dirty="0" smtClean="0"/>
          </a:p>
          <a:p>
            <a:r>
              <a:rPr lang="en-US" sz="1400" b="1" u="sng" dirty="0" smtClean="0"/>
              <a:t>Major Highlights</a:t>
            </a:r>
          </a:p>
          <a:p>
            <a:pPr lvl="1"/>
            <a:r>
              <a:rPr lang="en-US" sz="1400" dirty="0" smtClean="0"/>
              <a:t>The Governor recommended and the Legislature approved additional funds in  3000-1000 for additional FTEs to help support vital areas of EEC operations.  EEC identified nine (9) positions to include in the FY14 Spending  Plan:  5 licensors, auditor, legal counsel, Caseload Manager, and a Chief of Staff to help manage the half billion dollar department. The FY14 cost for most positions) would be roughly $398K, but the annualized cost is $529K.</a:t>
            </a:r>
          </a:p>
          <a:p>
            <a:pPr lvl="1"/>
            <a:r>
              <a:rPr lang="en-US" sz="1400" dirty="0" smtClean="0"/>
              <a:t>EEC may also receive an $85K PAC from the FY13 balance.  This amount is targeted to support the Springfield move, which requires new office furniture (cubicles) and moving costs.  If the PAC should not be passed into law, we have a contingency plan that absorbs the cost in existing FY14 funds.</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7</a:t>
            </a:fld>
            <a:endParaRPr lang="en-US" dirty="0"/>
          </a:p>
        </p:txBody>
      </p:sp>
      <p:cxnSp>
        <p:nvCxnSpPr>
          <p:cNvPr id="5" name="Straight Connector 4"/>
          <p:cNvCxnSpPr/>
          <p:nvPr/>
        </p:nvCxnSpPr>
        <p:spPr bwMode="auto">
          <a:xfrm>
            <a:off x="990600" y="10668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9788"/>
          </a:xfrm>
        </p:spPr>
        <p:txBody>
          <a:bodyPr/>
          <a:lstStyle/>
          <a:p>
            <a:r>
              <a:rPr lang="en-US" sz="2400" dirty="0" smtClean="0"/>
              <a:t>FY14 Spending Plan – Admin Budget  </a:t>
            </a:r>
            <a:br>
              <a:rPr lang="en-US" sz="2400" dirty="0" smtClean="0"/>
            </a:br>
            <a:r>
              <a:rPr lang="en-US" sz="2400" dirty="0" smtClean="0"/>
              <a:t>3000-1000:  Studies to Be Done</a:t>
            </a:r>
            <a:endParaRPr lang="en-US" sz="2400" dirty="0"/>
          </a:p>
        </p:txBody>
      </p:sp>
      <p:sp>
        <p:nvSpPr>
          <p:cNvPr id="3" name="Content Placeholder 2"/>
          <p:cNvSpPr>
            <a:spLocks noGrp="1"/>
          </p:cNvSpPr>
          <p:nvPr>
            <p:ph idx="1"/>
          </p:nvPr>
        </p:nvSpPr>
        <p:spPr>
          <a:xfrm>
            <a:off x="990600" y="1600200"/>
            <a:ext cx="7391400" cy="4419600"/>
          </a:xfrm>
        </p:spPr>
        <p:txBody>
          <a:bodyPr/>
          <a:lstStyle/>
          <a:p>
            <a:r>
              <a:rPr lang="en-US" sz="1400" b="1" u="sng" dirty="0" smtClean="0"/>
              <a:t>Line Item Description</a:t>
            </a:r>
            <a:r>
              <a:rPr lang="en-US" sz="1400" dirty="0" smtClean="0"/>
              <a:t>:  Language added to 3000-1000 has imposed four new requirements on EEC.</a:t>
            </a:r>
          </a:p>
          <a:p>
            <a:pPr>
              <a:buNone/>
            </a:pPr>
            <a:endParaRPr lang="en-US" sz="800" dirty="0" smtClean="0"/>
          </a:p>
          <a:p>
            <a:r>
              <a:rPr lang="en-US" sz="1400" b="1" u="sng" dirty="0" smtClean="0"/>
              <a:t>First New Requirement</a:t>
            </a:r>
          </a:p>
          <a:p>
            <a:pPr>
              <a:buNone/>
            </a:pPr>
            <a:r>
              <a:rPr lang="en-US" dirty="0" smtClean="0"/>
              <a:t>	….</a:t>
            </a:r>
            <a:r>
              <a:rPr lang="en-US" sz="1400" dirty="0" smtClean="0"/>
              <a:t>provided further, the department shall assign staff to collect and report on enhanced data tracking of clients of early education and care services as provided for in line items 3000-3050, 3000-4050, 3000-4060, and 3000-4070</a:t>
            </a:r>
          </a:p>
          <a:p>
            <a:pPr>
              <a:buNone/>
            </a:pPr>
            <a:endParaRPr lang="en-US" sz="1400" dirty="0" smtClean="0"/>
          </a:p>
          <a:p>
            <a:r>
              <a:rPr lang="en-US" sz="1400" b="1" u="sng" dirty="0" smtClean="0"/>
              <a:t>Status</a:t>
            </a:r>
          </a:p>
          <a:p>
            <a:pPr>
              <a:buNone/>
            </a:pPr>
            <a:r>
              <a:rPr lang="en-US" sz="1400" dirty="0" smtClean="0"/>
              <a:t>	In one sense, this is ongoing.  But, in support of the language we are hiring a Caseload Manager whose primary responsibility will be the caseload accounts and creating a forecasting structure that is fully reliable.</a:t>
            </a:r>
          </a:p>
          <a:p>
            <a:pPr>
              <a:buNone/>
            </a:pPr>
            <a:endParaRPr lang="en-US" sz="1400" dirty="0" smtClean="0"/>
          </a:p>
          <a:p>
            <a:endParaRPr lang="en-US" sz="1400" dirty="0" smtClean="0"/>
          </a:p>
          <a:p>
            <a:endParaRPr lang="en-US" sz="14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8</a:t>
            </a:fld>
            <a:endParaRPr lang="en-US" dirty="0"/>
          </a:p>
        </p:txBody>
      </p:sp>
      <p:cxnSp>
        <p:nvCxnSpPr>
          <p:cNvPr id="5" name="Straight Connector 4"/>
          <p:cNvCxnSpPr/>
          <p:nvPr/>
        </p:nvCxnSpPr>
        <p:spPr bwMode="auto">
          <a:xfrm>
            <a:off x="990600" y="10668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9788"/>
          </a:xfrm>
        </p:spPr>
        <p:txBody>
          <a:bodyPr/>
          <a:lstStyle/>
          <a:p>
            <a:r>
              <a:rPr lang="en-US" sz="2400" dirty="0" smtClean="0"/>
              <a:t>FY14 Spending Plan – Admin Budget  </a:t>
            </a:r>
            <a:br>
              <a:rPr lang="en-US" sz="2400" dirty="0" smtClean="0"/>
            </a:br>
            <a:r>
              <a:rPr lang="en-US" sz="2400" dirty="0" smtClean="0"/>
              <a:t>3000-1000:  Studies to Be Done</a:t>
            </a:r>
            <a:endParaRPr lang="en-US" sz="2400" dirty="0"/>
          </a:p>
        </p:txBody>
      </p:sp>
      <p:sp>
        <p:nvSpPr>
          <p:cNvPr id="3" name="Content Placeholder 2"/>
          <p:cNvSpPr>
            <a:spLocks noGrp="1"/>
          </p:cNvSpPr>
          <p:nvPr>
            <p:ph idx="1"/>
          </p:nvPr>
        </p:nvSpPr>
        <p:spPr>
          <a:xfrm>
            <a:off x="990600" y="1600200"/>
            <a:ext cx="7391400" cy="4419600"/>
          </a:xfrm>
        </p:spPr>
        <p:txBody>
          <a:bodyPr/>
          <a:lstStyle/>
          <a:p>
            <a:r>
              <a:rPr lang="en-US" sz="1400" b="1" u="sng" dirty="0" smtClean="0"/>
              <a:t>Line Item Description</a:t>
            </a:r>
            <a:r>
              <a:rPr lang="en-US" sz="1400" dirty="0" smtClean="0"/>
              <a:t>:  Language added to 3000-1000 has imposed four new requirements on EEC.</a:t>
            </a:r>
          </a:p>
          <a:p>
            <a:pPr>
              <a:buNone/>
            </a:pPr>
            <a:endParaRPr lang="en-US" sz="800" dirty="0" smtClean="0"/>
          </a:p>
          <a:p>
            <a:r>
              <a:rPr lang="en-US" sz="1400" b="1" u="sng" dirty="0" smtClean="0"/>
              <a:t>Second New Requirement</a:t>
            </a:r>
          </a:p>
          <a:p>
            <a:pPr>
              <a:buNone/>
            </a:pPr>
            <a:r>
              <a:rPr lang="en-US" dirty="0" smtClean="0"/>
              <a:t>	….</a:t>
            </a:r>
            <a:r>
              <a:rPr lang="en-US" sz="1400" dirty="0" smtClean="0"/>
              <a:t> provided further, the department shall submit a report no later than </a:t>
            </a:r>
            <a:r>
              <a:rPr lang="en-US" sz="1400" u="sng" dirty="0" smtClean="0"/>
              <a:t>December 6, 2013</a:t>
            </a:r>
            <a:r>
              <a:rPr lang="en-US" sz="1400" dirty="0" smtClean="0"/>
              <a:t> to the house and senate committees on ways and means on the progress of collecting and analyzing data to track (a) the eligibility of clients at the point of application; (b) the reason for attrition from services; (c) improved methodology for forecasting the use of available funds to maximize the number of placements that are supported by state appropriations; and (d) proximity of clients in care and waiting for care to the nearest licensed early education provider</a:t>
            </a:r>
          </a:p>
          <a:p>
            <a:pPr>
              <a:buNone/>
            </a:pPr>
            <a:endParaRPr lang="en-US" sz="1400" dirty="0" smtClean="0"/>
          </a:p>
          <a:p>
            <a:r>
              <a:rPr lang="en-US" sz="1400" b="1" u="sng" dirty="0" smtClean="0"/>
              <a:t>Status</a:t>
            </a:r>
          </a:p>
          <a:p>
            <a:pPr lvl="0">
              <a:buNone/>
            </a:pPr>
            <a:r>
              <a:rPr lang="en-US" sz="1400" dirty="0" smtClean="0"/>
              <a:t>	EEC has clarified with Senate Ways and Means that the responsibilities as specified the language above can be embedded in the responsibilities required in 1599-0500 (discussed later in this presentation).</a:t>
            </a:r>
          </a:p>
          <a:p>
            <a:pPr>
              <a:buNone/>
            </a:pPr>
            <a:endParaRPr lang="en-US" sz="1400" dirty="0" smtClean="0"/>
          </a:p>
          <a:p>
            <a:pPr>
              <a:buNone/>
            </a:pPr>
            <a:endParaRPr lang="en-US" sz="1400" dirty="0" smtClean="0"/>
          </a:p>
          <a:p>
            <a:endParaRPr lang="en-US" sz="1400" dirty="0" smtClean="0"/>
          </a:p>
          <a:p>
            <a:endParaRPr lang="en-US" sz="1400" dirty="0"/>
          </a:p>
        </p:txBody>
      </p:sp>
      <p:sp>
        <p:nvSpPr>
          <p:cNvPr id="4" name="Slide Number Placeholder 3"/>
          <p:cNvSpPr>
            <a:spLocks noGrp="1"/>
          </p:cNvSpPr>
          <p:nvPr>
            <p:ph type="sldNum" sz="quarter" idx="10"/>
          </p:nvPr>
        </p:nvSpPr>
        <p:spPr/>
        <p:txBody>
          <a:bodyPr/>
          <a:lstStyle/>
          <a:p>
            <a:pPr>
              <a:defRPr/>
            </a:pPr>
            <a:fld id="{72CEAB98-FE15-4B42-A9FF-055C52D53EE9}" type="slidenum">
              <a:rPr lang="en-US" smtClean="0"/>
              <a:pPr>
                <a:defRPr/>
              </a:pPr>
              <a:t>9</a:t>
            </a:fld>
            <a:endParaRPr lang="en-US" dirty="0"/>
          </a:p>
        </p:txBody>
      </p:sp>
      <p:cxnSp>
        <p:nvCxnSpPr>
          <p:cNvPr id="5" name="Straight Connector 4"/>
          <p:cNvCxnSpPr/>
          <p:nvPr/>
        </p:nvCxnSpPr>
        <p:spPr bwMode="auto">
          <a:xfrm>
            <a:off x="990600" y="1066800"/>
            <a:ext cx="7924800" cy="158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cSld>
  <p:clrMapOvr>
    <a:masterClrMapping/>
  </p:clrMapOvr>
</p:sld>
</file>

<file path=ppt/theme/theme1.xml><?xml version="1.0" encoding="utf-8"?>
<a:theme xmlns:a="http://schemas.openxmlformats.org/drawingml/2006/main" name="EECPowerPointTemplate">
  <a:themeElements>
    <a:clrScheme name="EECPowerPoin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ECPowerPointTemplate">
      <a:majorFont>
        <a:latin typeface="Verdana"/>
        <a:ea typeface="ヒラギノ角ゴ Pro W3"/>
        <a:cs typeface=""/>
      </a:majorFont>
      <a:minorFont>
        <a:latin typeface="Verdana"/>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ヒラギノ角ゴ Pro W3" charset="-128"/>
          </a:defRPr>
        </a:defPPr>
      </a:lstStyle>
    </a:lnDef>
  </a:objectDefaults>
  <a:extraClrSchemeLst>
    <a:extraClrScheme>
      <a:clrScheme name="EECPowerPoin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ECPowerPoint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ECPowerPoint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ECPowerPoint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ECPowerPoint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ECPowerPoint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ECPowerPoint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ECPowerPoint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ECPowerPoint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ECPowerPoint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ECPowerPoint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ECPowerPoint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41549</TotalTime>
  <Words>3442</Words>
  <Application>Microsoft Office PowerPoint</Application>
  <PresentationFormat>On-screen Show (4:3)</PresentationFormat>
  <Paragraphs>299</Paragraphs>
  <Slides>33</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EECPowerPointTemplate</vt:lpstr>
      <vt:lpstr>Worksheet</vt:lpstr>
      <vt:lpstr>   FY14 Spending Plan  Board Presentation   September 10, 2013</vt:lpstr>
      <vt:lpstr>FY14 GAA Compared to Historical</vt:lpstr>
      <vt:lpstr>Spending Plans: FY14 GAA Timeline</vt:lpstr>
      <vt:lpstr>Spending Plans – Line Items </vt:lpstr>
      <vt:lpstr>Spending Plans – Line Items </vt:lpstr>
      <vt:lpstr>Spending Plan – Budget Structure</vt:lpstr>
      <vt:lpstr>FY14 Spending Plan – Admin Budget   3000-1000</vt:lpstr>
      <vt:lpstr>FY14 Spending Plan – Admin Budget   3000-1000:  Studies to Be Done</vt:lpstr>
      <vt:lpstr>FY14 Spending Plan – Admin Budget   3000-1000:  Studies to Be Done</vt:lpstr>
      <vt:lpstr>FY14 Spending Plan – Admin Budget   3000-1000:  Studies to Be Done</vt:lpstr>
      <vt:lpstr>FY14 Spending Plan – Admin Budget   3000-1000:  Studies to be Done</vt:lpstr>
      <vt:lpstr>FY14 Spending Plan – Access Management Budget:  3000-2000</vt:lpstr>
      <vt:lpstr>FY14 Spending Plan – Innovative Curriculum 3000-3000</vt:lpstr>
      <vt:lpstr>FY14 Spending Plan – Supportive Care 3000-3050</vt:lpstr>
      <vt:lpstr>FY14 Spending Plan – DTA Related 3000-4050</vt:lpstr>
      <vt:lpstr>FY14 Spending Plan – Income Eligible 3000-4060</vt:lpstr>
      <vt:lpstr>FY14 Spending Plan – Income Eligible  3000-4060</vt:lpstr>
      <vt:lpstr>FY14 Spending Plan – Early Education Provider Quality Enhancements: 3000-4065</vt:lpstr>
      <vt:lpstr>FY14 Spending Plan – Waitlist   3000-4070</vt:lpstr>
      <vt:lpstr>FY14 Spending Plan – Head Start           3000-5075</vt:lpstr>
      <vt:lpstr>FY14 Spending Plan – UPK          3000-5075               </vt:lpstr>
      <vt:lpstr>FY14 Spending Plan – UPK Research        3000-5075               </vt:lpstr>
      <vt:lpstr>FY14 Spending Plan – UPK Training        3000-5075               </vt:lpstr>
      <vt:lpstr>FY14 Spending Plan – Mental Health 3000-6075</vt:lpstr>
      <vt:lpstr>FY14 Spending Plan – Services for Infants and Parents:  3000-7050</vt:lpstr>
      <vt:lpstr>FY14 Spending Plan – Services for Infants and Parents   3000-7050</vt:lpstr>
      <vt:lpstr>FY14 Spending Plan – Infants &amp; Parents Research:  3000-7050           </vt:lpstr>
      <vt:lpstr>FY14 Spending Plan – Infants &amp; Parents Training:  3000-7050              </vt:lpstr>
      <vt:lpstr>FY14 Spending Plan – Infants &amp; Parents Training:  3000-7050  (Continued)             </vt:lpstr>
      <vt:lpstr>FY14 Spending Plan Reach Out and Read  1599-0500</vt:lpstr>
      <vt:lpstr>FY14 Spending Plan Study of Child Care Reserve:  3000-7070</vt:lpstr>
      <vt:lpstr>FY14 Spending Plan:  Outside Section 145 Consolidated Net Surplus Transfer to Rate Reserve</vt:lpstr>
      <vt:lpstr>Fiscal Resources of EEC: FY15 GAA Timeline</vt:lpstr>
    </vt:vector>
  </TitlesOfParts>
  <Company>Office of Child Care Services</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2007-10-01T15:53:11Z</dcterms:created>
  <dc:creator>OCCS</dc:creator>
  <lastModifiedBy>BConcannon</lastModifiedBy>
  <lastPrinted>2013-05-28T18:49:14Z</lastPrinted>
  <dcterms:modified xsi:type="dcterms:W3CDTF">2013-09-10T15:42:20Z</dcterms:modified>
  <revision>3204</revision>
  <dc:title>FY2008 Spending Plan Update and FY2009 Budget Priority Development</dc:title>
</coreProperties>
</file>