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scott, Christina (EEC)" initials="WC(" lastIdx="11" clrIdx="0">
    <p:extLst>
      <p:ext uri="{19B8F6BF-5375-455C-9EA6-DF929625EA0E}">
        <p15:presenceInfo xmlns:p15="http://schemas.microsoft.com/office/powerpoint/2012/main" userId="S-1-5-21-1078081533-706699826-839522115-700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99"/>
    <p:restoredTop sz="94621"/>
  </p:normalViewPr>
  <p:slideViewPr>
    <p:cSldViewPr>
      <p:cViewPr varScale="1">
        <p:scale>
          <a:sx n="99" d="100"/>
          <a:sy n="99" d="100"/>
        </p:scale>
        <p:origin x="176" y="3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9611" y="2521204"/>
            <a:ext cx="7224776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00E4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44626" y="919352"/>
            <a:ext cx="8415655" cy="1905"/>
          </a:xfrm>
          <a:custGeom>
            <a:avLst/>
            <a:gdLst/>
            <a:ahLst/>
            <a:cxnLst/>
            <a:rect l="l" t="t" r="r" b="b"/>
            <a:pathLst>
              <a:path w="8415655" h="1905">
                <a:moveTo>
                  <a:pt x="0" y="0"/>
                </a:moveTo>
                <a:lnTo>
                  <a:pt x="8415528" y="1524"/>
                </a:lnTo>
              </a:path>
            </a:pathLst>
          </a:custGeom>
          <a:ln w="9906">
            <a:solidFill>
              <a:srgbClr val="0033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215145" y="199262"/>
            <a:ext cx="590213" cy="62255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371600"/>
            <a:ext cx="777875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981200"/>
            <a:ext cx="7912734" cy="4147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4411" y="6626823"/>
            <a:ext cx="205740" cy="148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51100" marR="5080" indent="-24384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Stakeholder Discovery  Survey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646678" y="4138929"/>
            <a:ext cx="1699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00E4"/>
                </a:solidFill>
                <a:latin typeface="Verdana"/>
                <a:cs typeface="Verdana"/>
              </a:rPr>
              <a:t>as of</a:t>
            </a:r>
            <a:r>
              <a:rPr sz="1800" b="1" spc="-110" dirty="0">
                <a:solidFill>
                  <a:srgbClr val="0000E4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E4"/>
                </a:solidFill>
                <a:latin typeface="Verdana"/>
                <a:cs typeface="Verdana"/>
              </a:rPr>
              <a:t>12.9.19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1246124"/>
            <a:ext cx="8263890" cy="5226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347980" indent="-457200">
              <a:lnSpc>
                <a:spcPct val="100000"/>
              </a:lnSpc>
              <a:spcBef>
                <a:spcPts val="95"/>
              </a:spcBef>
              <a:buClr>
                <a:srgbClr val="0033CC"/>
              </a:buClr>
              <a:buAutoNum type="arabicPeriod" startAt="3"/>
              <a:tabLst>
                <a:tab pos="469265" algn="l"/>
                <a:tab pos="469900" algn="l"/>
              </a:tabLst>
            </a:pPr>
            <a:r>
              <a:rPr sz="2000" b="1" spc="-5" dirty="0">
                <a:latin typeface="Verdana"/>
                <a:cs typeface="Verdana"/>
              </a:rPr>
              <a:t>Making </a:t>
            </a:r>
            <a:r>
              <a:rPr sz="2000" b="1" spc="-10" dirty="0">
                <a:latin typeface="Verdana"/>
                <a:cs typeface="Verdana"/>
              </a:rPr>
              <a:t>regulatory </a:t>
            </a:r>
            <a:r>
              <a:rPr sz="2000" b="1" spc="-5" dirty="0">
                <a:latin typeface="Verdana"/>
                <a:cs typeface="Verdana"/>
              </a:rPr>
              <a:t>reforms toward </a:t>
            </a:r>
            <a:r>
              <a:rPr sz="2000" b="1" spc="-10" dirty="0">
                <a:latin typeface="Verdana"/>
                <a:cs typeface="Verdana"/>
              </a:rPr>
              <a:t>greater quality </a:t>
            </a:r>
            <a:r>
              <a:rPr sz="2000" b="1" spc="-5" dirty="0">
                <a:latin typeface="Verdana"/>
                <a:cs typeface="Verdana"/>
              </a:rPr>
              <a:t>&amp;  effectiveness</a:t>
            </a:r>
            <a:endParaRPr sz="2000" dirty="0">
              <a:latin typeface="Verdana"/>
              <a:cs typeface="Verdana"/>
            </a:endParaRPr>
          </a:p>
          <a:p>
            <a:pPr marL="817880" marR="5080" lvl="1" indent="-457200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Open </a:t>
            </a:r>
            <a:r>
              <a:rPr sz="1800" dirty="0">
                <a:latin typeface="Verdana"/>
                <a:cs typeface="Verdana"/>
              </a:rPr>
              <a:t>up subsidy and </a:t>
            </a:r>
            <a:r>
              <a:rPr sz="1800" spc="-5" dirty="0">
                <a:latin typeface="Verdana"/>
                <a:cs typeface="Verdana"/>
              </a:rPr>
              <a:t>licensing </a:t>
            </a:r>
            <a:r>
              <a:rPr sz="1800" dirty="0">
                <a:latin typeface="Verdana"/>
                <a:cs typeface="Verdana"/>
              </a:rPr>
              <a:t>regulations </a:t>
            </a:r>
            <a:r>
              <a:rPr sz="1800" spc="-5" dirty="0">
                <a:latin typeface="Verdana"/>
                <a:cs typeface="Verdana"/>
              </a:rPr>
              <a:t>across program types  (after </a:t>
            </a:r>
            <a:r>
              <a:rPr sz="1800" dirty="0">
                <a:latin typeface="Verdana"/>
                <a:cs typeface="Verdana"/>
              </a:rPr>
              <a:t>school, childcare, family childcare, </a:t>
            </a:r>
            <a:r>
              <a:rPr sz="1800" spc="-5" dirty="0">
                <a:latin typeface="Verdana"/>
                <a:cs typeface="Verdana"/>
              </a:rPr>
              <a:t>foster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care)</a:t>
            </a:r>
          </a:p>
          <a:p>
            <a:pPr marL="817880" lvl="1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dirty="0">
                <a:latin typeface="Verdana"/>
                <a:cs typeface="Verdana"/>
              </a:rPr>
              <a:t>Streamline</a:t>
            </a:r>
            <a:r>
              <a:rPr lang="en-US" sz="1800" dirty="0">
                <a:latin typeface="Verdana"/>
                <a:cs typeface="Verdana"/>
              </a:rPr>
              <a:t>/simplify</a:t>
            </a:r>
            <a:r>
              <a:rPr sz="1800" dirty="0">
                <a:latin typeface="Verdana"/>
                <a:cs typeface="Verdana"/>
              </a:rPr>
              <a:t> regulations, </a:t>
            </a:r>
            <a:r>
              <a:rPr sz="1800" spc="-5" dirty="0">
                <a:latin typeface="Verdana"/>
                <a:cs typeface="Verdana"/>
              </a:rPr>
              <a:t>increase flexibility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providers</a:t>
            </a:r>
            <a:endParaRPr sz="1800" dirty="0">
              <a:latin typeface="Verdana"/>
              <a:cs typeface="Verdana"/>
            </a:endParaRPr>
          </a:p>
          <a:p>
            <a:pPr marL="817880" marR="173355" lvl="1" indent="-457200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dirty="0">
                <a:latin typeface="Verdana"/>
                <a:cs typeface="Verdana"/>
              </a:rPr>
              <a:t>Increase reimbursement rates/make more </a:t>
            </a:r>
            <a:r>
              <a:rPr sz="1800" spc="-5" dirty="0">
                <a:latin typeface="Verdana"/>
                <a:cs typeface="Verdana"/>
              </a:rPr>
              <a:t>flexible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care </a:t>
            </a:r>
            <a:r>
              <a:rPr sz="1800" dirty="0">
                <a:latin typeface="Verdana"/>
                <a:cs typeface="Verdana"/>
              </a:rPr>
              <a:t>and  </a:t>
            </a:r>
            <a:r>
              <a:rPr sz="1800" spc="-5" dirty="0">
                <a:latin typeface="Verdana"/>
                <a:cs typeface="Verdana"/>
              </a:rPr>
              <a:t>transportation</a:t>
            </a:r>
            <a:endParaRPr sz="1800" dirty="0">
              <a:latin typeface="Verdana"/>
              <a:cs typeface="Verdana"/>
            </a:endParaRPr>
          </a:p>
          <a:p>
            <a:pPr marL="817880" lvl="1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Incorporate quality </a:t>
            </a:r>
            <a:r>
              <a:rPr sz="1800" spc="-10" dirty="0">
                <a:latin typeface="Verdana"/>
                <a:cs typeface="Verdana"/>
              </a:rPr>
              <a:t>into </a:t>
            </a:r>
            <a:r>
              <a:rPr sz="1800" spc="-5" dirty="0">
                <a:latin typeface="Verdana"/>
                <a:cs typeface="Verdana"/>
              </a:rPr>
              <a:t>licensing </a:t>
            </a:r>
            <a:r>
              <a:rPr sz="1800" dirty="0">
                <a:latin typeface="Verdana"/>
                <a:cs typeface="Verdana"/>
              </a:rPr>
              <a:t>regulations for all</a:t>
            </a:r>
            <a:r>
              <a:rPr sz="1800" spc="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categories</a:t>
            </a: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0033CC"/>
              </a:buClr>
              <a:buFont typeface="Arial"/>
              <a:buChar char="–"/>
            </a:pPr>
            <a:endParaRPr sz="1950" dirty="0">
              <a:latin typeface="Verdana"/>
              <a:cs typeface="Verdana"/>
            </a:endParaRPr>
          </a:p>
          <a:p>
            <a:pPr marL="469900" indent="-457200" algn="just">
              <a:lnSpc>
                <a:spcPct val="100000"/>
              </a:lnSpc>
              <a:buClr>
                <a:srgbClr val="0033CC"/>
              </a:buClr>
              <a:buAutoNum type="arabicPeriod" startAt="3"/>
              <a:tabLst>
                <a:tab pos="469900" algn="l"/>
              </a:tabLst>
            </a:pPr>
            <a:r>
              <a:rPr sz="2000" b="1" spc="-10" dirty="0">
                <a:latin typeface="Verdana"/>
                <a:cs typeface="Verdana"/>
              </a:rPr>
              <a:t>Advancing </a:t>
            </a:r>
            <a:r>
              <a:rPr sz="2000" b="1" spc="-5" dirty="0">
                <a:latin typeface="Verdana"/>
                <a:cs typeface="Verdana"/>
              </a:rPr>
              <a:t>integrated approaches (aka “silo</a:t>
            </a:r>
            <a:r>
              <a:rPr sz="2000" b="1" spc="160" dirty="0">
                <a:latin typeface="Verdana"/>
                <a:cs typeface="Verdana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busting”)</a:t>
            </a:r>
            <a:endParaRPr sz="2000" dirty="0">
              <a:latin typeface="Verdana"/>
              <a:cs typeface="Verdana"/>
            </a:endParaRPr>
          </a:p>
          <a:p>
            <a:pPr marL="469900" algn="just">
              <a:lnSpc>
                <a:spcPct val="100000"/>
              </a:lnSpc>
            </a:pPr>
            <a:r>
              <a:rPr sz="2000" b="1" spc="-5" dirty="0">
                <a:latin typeface="Verdana"/>
                <a:cs typeface="Verdana"/>
              </a:rPr>
              <a:t>to </a:t>
            </a:r>
            <a:r>
              <a:rPr sz="2000" b="1" spc="-10" dirty="0">
                <a:latin typeface="Verdana"/>
                <a:cs typeface="Verdana"/>
              </a:rPr>
              <a:t>serve </a:t>
            </a:r>
            <a:r>
              <a:rPr sz="2000" b="1" spc="-5" dirty="0">
                <a:latin typeface="Verdana"/>
                <a:cs typeface="Verdana"/>
              </a:rPr>
              <a:t>the whole </a:t>
            </a:r>
            <a:r>
              <a:rPr sz="2000" b="1" spc="-10" dirty="0">
                <a:latin typeface="Verdana"/>
                <a:cs typeface="Verdana"/>
              </a:rPr>
              <a:t>child </a:t>
            </a:r>
            <a:r>
              <a:rPr sz="2000" b="1" spc="-5" dirty="0">
                <a:latin typeface="Verdana"/>
                <a:cs typeface="Verdana"/>
              </a:rPr>
              <a:t>and</a:t>
            </a:r>
            <a:r>
              <a:rPr sz="2000" b="1" spc="80" dirty="0">
                <a:latin typeface="Verdana"/>
                <a:cs typeface="Verdana"/>
              </a:rPr>
              <a:t> </a:t>
            </a:r>
            <a:r>
              <a:rPr sz="2000" b="1" spc="-10" dirty="0">
                <a:latin typeface="Verdana"/>
                <a:cs typeface="Verdana"/>
              </a:rPr>
              <a:t>family</a:t>
            </a:r>
            <a:endParaRPr sz="2000" dirty="0">
              <a:latin typeface="Verdana"/>
              <a:cs typeface="Verdana"/>
            </a:endParaRPr>
          </a:p>
          <a:p>
            <a:pPr marL="817880" marR="344170" lvl="1" indent="-457200" algn="just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Create </a:t>
            </a:r>
            <a:r>
              <a:rPr sz="1800" dirty="0">
                <a:latin typeface="Verdana"/>
                <a:cs typeface="Verdana"/>
              </a:rPr>
              <a:t>formalized </a:t>
            </a:r>
            <a:r>
              <a:rPr sz="1800" spc="-5" dirty="0">
                <a:latin typeface="Verdana"/>
                <a:cs typeface="Verdana"/>
              </a:rPr>
              <a:t>partnerships with DCF, </a:t>
            </a:r>
            <a:r>
              <a:rPr sz="1800" dirty="0">
                <a:latin typeface="Verdana"/>
                <a:cs typeface="Verdana"/>
              </a:rPr>
              <a:t>DESE, DPH </a:t>
            </a:r>
            <a:r>
              <a:rPr sz="1800" spc="-5" dirty="0">
                <a:latin typeface="Verdana"/>
                <a:cs typeface="Verdana"/>
              </a:rPr>
              <a:t>to build  </a:t>
            </a:r>
            <a:r>
              <a:rPr sz="1800" dirty="0">
                <a:latin typeface="Verdana"/>
                <a:cs typeface="Verdana"/>
              </a:rPr>
              <a:t>comprehensive </a:t>
            </a:r>
            <a:r>
              <a:rPr sz="1800" spc="-5" dirty="0">
                <a:latin typeface="Verdana"/>
                <a:cs typeface="Verdana"/>
              </a:rPr>
              <a:t>approaches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address interrelated licensing  </a:t>
            </a:r>
            <a:r>
              <a:rPr sz="1800" dirty="0">
                <a:latin typeface="Verdana"/>
                <a:cs typeface="Verdana"/>
              </a:rPr>
              <a:t>regulations</a:t>
            </a:r>
          </a:p>
          <a:p>
            <a:pPr marL="817880" marR="207645" lvl="1" indent="-457200" algn="just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Create </a:t>
            </a:r>
            <a:r>
              <a:rPr sz="1800" dirty="0">
                <a:latin typeface="Verdana"/>
                <a:cs typeface="Verdana"/>
              </a:rPr>
              <a:t>coordinated, </a:t>
            </a:r>
            <a:r>
              <a:rPr sz="1800" spc="-5" dirty="0">
                <a:latin typeface="Verdana"/>
                <a:cs typeface="Verdana"/>
              </a:rPr>
              <a:t>family-centered </a:t>
            </a:r>
            <a:r>
              <a:rPr sz="1800" dirty="0">
                <a:latin typeface="Verdana"/>
                <a:cs typeface="Verdana"/>
              </a:rPr>
              <a:t>support systems and </a:t>
            </a:r>
            <a:r>
              <a:rPr sz="1800" spc="-5" dirty="0">
                <a:latin typeface="Verdana"/>
                <a:cs typeface="Verdana"/>
              </a:rPr>
              <a:t>data  </a:t>
            </a:r>
            <a:r>
              <a:rPr sz="1800" dirty="0">
                <a:latin typeface="Verdana"/>
                <a:cs typeface="Verdana"/>
              </a:rPr>
              <a:t>sharing</a:t>
            </a:r>
          </a:p>
          <a:p>
            <a:pPr marL="817880" lvl="1" indent="-457834" algn="just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Font typeface="Arial"/>
              <a:buChar char="–"/>
              <a:tabLst>
                <a:tab pos="818515" algn="l"/>
              </a:tabLst>
            </a:pPr>
            <a:r>
              <a:rPr sz="1800" dirty="0">
                <a:latin typeface="Verdana"/>
                <a:cs typeface="Verdana"/>
              </a:rPr>
              <a:t>Decentralize key </a:t>
            </a:r>
            <a:r>
              <a:rPr sz="1800" spc="-10" dirty="0">
                <a:latin typeface="Verdana"/>
                <a:cs typeface="Verdana"/>
              </a:rPr>
              <a:t>legal </a:t>
            </a:r>
            <a:r>
              <a:rPr sz="1800" dirty="0">
                <a:latin typeface="Verdana"/>
                <a:cs typeface="Verdana"/>
              </a:rPr>
              <a:t>and financial functions </a:t>
            </a:r>
            <a:r>
              <a:rPr sz="1800" spc="-5" dirty="0">
                <a:latin typeface="Verdana"/>
                <a:cs typeface="Verdana"/>
              </a:rPr>
              <a:t>to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regions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6551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Discovery </a:t>
            </a:r>
            <a:r>
              <a:rPr sz="1800" dirty="0"/>
              <a:t>input </a:t>
            </a:r>
            <a:r>
              <a:rPr sz="1800" spc="-5" dirty="0"/>
              <a:t>has begun </a:t>
            </a:r>
            <a:r>
              <a:rPr sz="1800" dirty="0"/>
              <a:t>to coalesce around </a:t>
            </a:r>
            <a:r>
              <a:rPr sz="1800" spc="-5" dirty="0"/>
              <a:t>four  primary opportunity areas for </a:t>
            </a:r>
            <a:r>
              <a:rPr sz="1800" dirty="0"/>
              <a:t>the </a:t>
            </a:r>
            <a:r>
              <a:rPr sz="1800" spc="-5" dirty="0"/>
              <a:t>strategic</a:t>
            </a:r>
            <a:r>
              <a:rPr sz="1800" spc="20" dirty="0"/>
              <a:t> </a:t>
            </a:r>
            <a:r>
              <a:rPr sz="1800" spc="-5" dirty="0"/>
              <a:t>plan.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6734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The </a:t>
            </a:r>
            <a:r>
              <a:rPr sz="1800" spc="-5" dirty="0"/>
              <a:t>survey has gained significant participation</a:t>
            </a:r>
            <a:r>
              <a:rPr sz="1800" spc="10" dirty="0"/>
              <a:t> </a:t>
            </a:r>
            <a:r>
              <a:rPr sz="1800" spc="-5" dirty="0"/>
              <a:t>from</a:t>
            </a:r>
            <a:endParaRPr sz="1800"/>
          </a:p>
          <a:p>
            <a:pPr marL="241300">
              <a:lnSpc>
                <a:spcPct val="100000"/>
              </a:lnSpc>
            </a:pPr>
            <a:r>
              <a:rPr sz="1800" spc="-5" dirty="0"/>
              <a:t>stakeholders </a:t>
            </a:r>
            <a:r>
              <a:rPr sz="1800" dirty="0"/>
              <a:t>across the </a:t>
            </a:r>
            <a:r>
              <a:rPr sz="1800" spc="-5" dirty="0"/>
              <a:t>state by</a:t>
            </a:r>
            <a:r>
              <a:rPr sz="1800" spc="-20" dirty="0"/>
              <a:t> </a:t>
            </a:r>
            <a:r>
              <a:rPr sz="1800" spc="-5" dirty="0"/>
              <a:t>geography…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802640" y="5169661"/>
            <a:ext cx="727900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80" dirty="0">
                <a:latin typeface="Verdana"/>
                <a:cs typeface="Verdana"/>
              </a:rPr>
              <a:t>To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date:</a:t>
            </a: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Verdana"/>
                <a:cs typeface="Verdana"/>
              </a:rPr>
              <a:t>726 responses, including </a:t>
            </a:r>
            <a:r>
              <a:rPr sz="1400" spc="-10" dirty="0">
                <a:latin typeface="Verdana"/>
                <a:cs typeface="Verdana"/>
              </a:rPr>
              <a:t>input </a:t>
            </a:r>
            <a:r>
              <a:rPr sz="1400" spc="-5" dirty="0">
                <a:latin typeface="Verdana"/>
                <a:cs typeface="Verdana"/>
              </a:rPr>
              <a:t>from 567+</a:t>
            </a:r>
            <a:r>
              <a:rPr sz="1400" spc="65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organizations</a:t>
            </a: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spc="-10" dirty="0">
                <a:latin typeface="Verdana"/>
                <a:cs typeface="Verdana"/>
              </a:rPr>
              <a:t>Feedback </a:t>
            </a:r>
            <a:r>
              <a:rPr sz="1400" spc="-5" dirty="0">
                <a:latin typeface="Verdana"/>
                <a:cs typeface="Verdana"/>
              </a:rPr>
              <a:t>representing </a:t>
            </a:r>
            <a:r>
              <a:rPr sz="1400" spc="-10" dirty="0">
                <a:latin typeface="Verdana"/>
                <a:cs typeface="Verdana"/>
              </a:rPr>
              <a:t>input </a:t>
            </a:r>
            <a:r>
              <a:rPr sz="1400" spc="-5" dirty="0">
                <a:latin typeface="Verdana"/>
                <a:cs typeface="Verdana"/>
              </a:rPr>
              <a:t>for </a:t>
            </a:r>
            <a:r>
              <a:rPr sz="1400" spc="-10" dirty="0">
                <a:latin typeface="Verdana"/>
                <a:cs typeface="Verdana"/>
              </a:rPr>
              <a:t>over </a:t>
            </a:r>
            <a:r>
              <a:rPr sz="1400" spc="-5" dirty="0">
                <a:latin typeface="Verdana"/>
                <a:cs typeface="Verdana"/>
              </a:rPr>
              <a:t>11,000 MA</a:t>
            </a:r>
            <a:r>
              <a:rPr sz="1400" spc="8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constituents</a:t>
            </a: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spc="-10" dirty="0">
                <a:latin typeface="Verdana"/>
                <a:cs typeface="Verdana"/>
              </a:rPr>
              <a:t>Responses </a:t>
            </a:r>
            <a:r>
              <a:rPr sz="1400" spc="-5" dirty="0">
                <a:latin typeface="Verdana"/>
                <a:cs typeface="Verdana"/>
              </a:rPr>
              <a:t>from individuals who </a:t>
            </a:r>
            <a:r>
              <a:rPr sz="1400" spc="-10" dirty="0">
                <a:latin typeface="Verdana"/>
                <a:cs typeface="Verdana"/>
              </a:rPr>
              <a:t>work/live </a:t>
            </a:r>
            <a:r>
              <a:rPr sz="1400" spc="-5" dirty="0">
                <a:latin typeface="Verdana"/>
                <a:cs typeface="Verdana"/>
              </a:rPr>
              <a:t>in all</a:t>
            </a:r>
            <a:r>
              <a:rPr sz="1400" spc="10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counties</a:t>
            </a:r>
            <a:endParaRPr sz="1400">
              <a:latin typeface="Verdana"/>
              <a:cs typeface="Verdana"/>
            </a:endParaRPr>
          </a:p>
          <a:p>
            <a:pPr marL="298450" marR="508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400" spc="-5" dirty="0">
                <a:latin typeface="Verdana"/>
                <a:cs typeface="Verdana"/>
              </a:rPr>
              <a:t>Input from all </a:t>
            </a:r>
            <a:r>
              <a:rPr sz="1400" spc="-10" dirty="0">
                <a:latin typeface="Verdana"/>
                <a:cs typeface="Verdana"/>
              </a:rPr>
              <a:t>identified </a:t>
            </a:r>
            <a:r>
              <a:rPr sz="1400" spc="-5" dirty="0">
                <a:latin typeface="Verdana"/>
                <a:cs typeface="Verdana"/>
              </a:rPr>
              <a:t>stakeholder </a:t>
            </a:r>
            <a:r>
              <a:rPr sz="1400" spc="-10" dirty="0">
                <a:latin typeface="Verdana"/>
                <a:cs typeface="Verdana"/>
              </a:rPr>
              <a:t>groups, </a:t>
            </a:r>
            <a:r>
              <a:rPr sz="1400" spc="-5" dirty="0">
                <a:latin typeface="Verdana"/>
                <a:cs typeface="Verdana"/>
              </a:rPr>
              <a:t>including 10% of responses from  families or </a:t>
            </a:r>
            <a:r>
              <a:rPr sz="1400" spc="-10" dirty="0">
                <a:latin typeface="Verdana"/>
                <a:cs typeface="Verdana"/>
              </a:rPr>
              <a:t>organizations </a:t>
            </a:r>
            <a:r>
              <a:rPr sz="1400" spc="-5" dirty="0">
                <a:latin typeface="Verdana"/>
                <a:cs typeface="Verdana"/>
              </a:rPr>
              <a:t>who primarily work with</a:t>
            </a:r>
            <a:r>
              <a:rPr sz="1400" spc="95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families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2722" y="3873627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12722" y="3345560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12722" y="2818257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12722" y="2290952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12722" y="1762886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12722" y="1235583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06830" y="3816134"/>
            <a:ext cx="346024" cy="5943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47850" y="3816134"/>
            <a:ext cx="346024" cy="5943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88870" y="3393947"/>
            <a:ext cx="346024" cy="1016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43198" y="4265191"/>
            <a:ext cx="319406" cy="1452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70909" y="3001517"/>
            <a:ext cx="346024" cy="140893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11929" y="3685006"/>
            <a:ext cx="346024" cy="7254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52950" y="3554768"/>
            <a:ext cx="346024" cy="8556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93970" y="3582949"/>
            <a:ext cx="346773" cy="8275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35752" y="1737360"/>
            <a:ext cx="346024" cy="267309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90080" y="4105966"/>
            <a:ext cx="319406" cy="30448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17792" y="3103626"/>
            <a:ext cx="346024" cy="130683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58811" y="3467074"/>
            <a:ext cx="346024" cy="94338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99831" y="3073907"/>
            <a:ext cx="346024" cy="133654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340852" y="2798826"/>
            <a:ext cx="346024" cy="161163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347977" y="3834384"/>
            <a:ext cx="270509" cy="56692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88998" y="3834384"/>
            <a:ext cx="270510" cy="56692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30017" y="3412235"/>
            <a:ext cx="270510" cy="98907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71038" y="4270247"/>
            <a:ext cx="270510" cy="13106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12058" y="3019805"/>
            <a:ext cx="270510" cy="1381506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053078" y="3703320"/>
            <a:ext cx="270510" cy="69799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94097" y="3573017"/>
            <a:ext cx="270510" cy="82829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35117" y="3601211"/>
            <a:ext cx="271272" cy="8001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76900" y="1755648"/>
            <a:ext cx="270510" cy="264566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17920" y="4110990"/>
            <a:ext cx="270510" cy="29032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758940" y="3121914"/>
            <a:ext cx="270509" cy="1279398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99959" y="3485388"/>
            <a:ext cx="270509" cy="915924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40980" y="3092195"/>
            <a:ext cx="270509" cy="1309115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382000" y="2817114"/>
            <a:ext cx="270509" cy="1584198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212722" y="4400930"/>
            <a:ext cx="7575550" cy="0"/>
          </a:xfrm>
          <a:custGeom>
            <a:avLst/>
            <a:gdLst/>
            <a:ahLst/>
            <a:cxnLst/>
            <a:rect l="l" t="t" r="r" b="b"/>
            <a:pathLst>
              <a:path w="7575550">
                <a:moveTo>
                  <a:pt x="0" y="0"/>
                </a:moveTo>
                <a:lnTo>
                  <a:pt x="7575042" y="0"/>
                </a:lnTo>
              </a:path>
            </a:pathLst>
          </a:custGeom>
          <a:ln w="9906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812154" y="1618869"/>
            <a:ext cx="294640" cy="136525"/>
          </a:xfrm>
          <a:custGeom>
            <a:avLst/>
            <a:gdLst/>
            <a:ahLst/>
            <a:cxnLst/>
            <a:rect l="l" t="t" r="r" b="b"/>
            <a:pathLst>
              <a:path w="294639" h="136525">
                <a:moveTo>
                  <a:pt x="0" y="136397"/>
                </a:moveTo>
                <a:lnTo>
                  <a:pt x="236982" y="0"/>
                </a:lnTo>
                <a:lnTo>
                  <a:pt x="294132" y="0"/>
                </a:lnTo>
              </a:path>
            </a:pathLst>
          </a:custGeom>
          <a:ln w="990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215136" y="3580892"/>
            <a:ext cx="10769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5.37%</a:t>
            </a:r>
            <a:r>
              <a:rPr sz="1200" spc="-25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5.37%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297429" y="3158744"/>
            <a:ext cx="535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9.37%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700527" y="4016755"/>
            <a:ext cx="811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1.24%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331717" y="2766059"/>
            <a:ext cx="633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13.09%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57167" y="3319271"/>
            <a:ext cx="1945639" cy="339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6915">
              <a:lnSpc>
                <a:spcPts val="1235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7.85%</a:t>
            </a:r>
            <a:r>
              <a:rPr sz="1200" spc="-195" dirty="0">
                <a:latin typeface="Verdana"/>
                <a:cs typeface="Verdana"/>
              </a:rPr>
              <a:t> </a:t>
            </a:r>
            <a:r>
              <a:rPr sz="1800" baseline="-9259" dirty="0">
                <a:latin typeface="Verdana"/>
                <a:cs typeface="Verdana"/>
              </a:rPr>
              <a:t>7.58%</a:t>
            </a:r>
            <a:endParaRPr sz="1800" baseline="-9259">
              <a:latin typeface="Verdana"/>
              <a:cs typeface="Verdana"/>
            </a:endParaRPr>
          </a:p>
          <a:p>
            <a:pPr marL="175895">
              <a:lnSpc>
                <a:spcPts val="1235"/>
              </a:lnSpc>
            </a:pPr>
            <a:r>
              <a:rPr sz="1200" dirty="0">
                <a:latin typeface="Verdana"/>
                <a:cs typeface="Verdana"/>
              </a:rPr>
              <a:t>6.61%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31305" y="1514602"/>
            <a:ext cx="633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25.07%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947409" y="3857244"/>
            <a:ext cx="811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2.75%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91300" y="2868421"/>
            <a:ext cx="620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12.12%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167880" y="3231641"/>
            <a:ext cx="535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8.68%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673593" y="2838958"/>
            <a:ext cx="620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12.40%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131809" y="2563621"/>
            <a:ext cx="633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15.01%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882472" y="4570348"/>
            <a:ext cx="1174800" cy="605917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198116" y="4540250"/>
            <a:ext cx="400685" cy="402590"/>
          </a:xfrm>
          <a:custGeom>
            <a:avLst/>
            <a:gdLst/>
            <a:ahLst/>
            <a:cxnLst/>
            <a:rect l="l" t="t" r="r" b="b"/>
            <a:pathLst>
              <a:path w="400685" h="402589">
                <a:moveTo>
                  <a:pt x="55879" y="281939"/>
                </a:moveTo>
                <a:lnTo>
                  <a:pt x="51942" y="281939"/>
                </a:lnTo>
                <a:lnTo>
                  <a:pt x="47497" y="284479"/>
                </a:lnTo>
                <a:lnTo>
                  <a:pt x="43560" y="285750"/>
                </a:lnTo>
                <a:lnTo>
                  <a:pt x="40004" y="287019"/>
                </a:lnTo>
                <a:lnTo>
                  <a:pt x="33400" y="292100"/>
                </a:lnTo>
                <a:lnTo>
                  <a:pt x="28956" y="295909"/>
                </a:lnTo>
                <a:lnTo>
                  <a:pt x="23240" y="302259"/>
                </a:lnTo>
                <a:lnTo>
                  <a:pt x="0" y="325119"/>
                </a:lnTo>
                <a:lnTo>
                  <a:pt x="78358" y="402589"/>
                </a:lnTo>
                <a:lnTo>
                  <a:pt x="98225" y="383539"/>
                </a:lnTo>
                <a:lnTo>
                  <a:pt x="79882" y="383539"/>
                </a:lnTo>
                <a:lnTo>
                  <a:pt x="50800" y="354329"/>
                </a:lnTo>
                <a:lnTo>
                  <a:pt x="60045" y="345439"/>
                </a:lnTo>
                <a:lnTo>
                  <a:pt x="42036" y="345439"/>
                </a:lnTo>
                <a:lnTo>
                  <a:pt x="19303" y="323850"/>
                </a:lnTo>
                <a:lnTo>
                  <a:pt x="31750" y="311150"/>
                </a:lnTo>
                <a:lnTo>
                  <a:pt x="38226" y="304800"/>
                </a:lnTo>
                <a:lnTo>
                  <a:pt x="43433" y="300989"/>
                </a:lnTo>
                <a:lnTo>
                  <a:pt x="45973" y="299719"/>
                </a:lnTo>
                <a:lnTo>
                  <a:pt x="50800" y="297179"/>
                </a:lnTo>
                <a:lnTo>
                  <a:pt x="75406" y="297179"/>
                </a:lnTo>
                <a:lnTo>
                  <a:pt x="73786" y="293369"/>
                </a:lnTo>
                <a:lnTo>
                  <a:pt x="69976" y="289559"/>
                </a:lnTo>
                <a:lnTo>
                  <a:pt x="66675" y="287019"/>
                </a:lnTo>
                <a:lnTo>
                  <a:pt x="63245" y="284479"/>
                </a:lnTo>
                <a:lnTo>
                  <a:pt x="55879" y="281939"/>
                </a:lnTo>
                <a:close/>
              </a:path>
              <a:path w="400685" h="402589">
                <a:moveTo>
                  <a:pt x="117220" y="323850"/>
                </a:moveTo>
                <a:lnTo>
                  <a:pt x="91185" y="323850"/>
                </a:lnTo>
                <a:lnTo>
                  <a:pt x="96773" y="326389"/>
                </a:lnTo>
                <a:lnTo>
                  <a:pt x="99821" y="327659"/>
                </a:lnTo>
                <a:lnTo>
                  <a:pt x="102996" y="331469"/>
                </a:lnTo>
                <a:lnTo>
                  <a:pt x="105790" y="334009"/>
                </a:lnTo>
                <a:lnTo>
                  <a:pt x="107568" y="336550"/>
                </a:lnTo>
                <a:lnTo>
                  <a:pt x="108331" y="339089"/>
                </a:lnTo>
                <a:lnTo>
                  <a:pt x="109219" y="341629"/>
                </a:lnTo>
                <a:lnTo>
                  <a:pt x="109346" y="345439"/>
                </a:lnTo>
                <a:lnTo>
                  <a:pt x="108711" y="347979"/>
                </a:lnTo>
                <a:lnTo>
                  <a:pt x="108203" y="351789"/>
                </a:lnTo>
                <a:lnTo>
                  <a:pt x="79882" y="383539"/>
                </a:lnTo>
                <a:lnTo>
                  <a:pt x="98225" y="383539"/>
                </a:lnTo>
                <a:lnTo>
                  <a:pt x="122300" y="351789"/>
                </a:lnTo>
                <a:lnTo>
                  <a:pt x="122935" y="345439"/>
                </a:lnTo>
                <a:lnTo>
                  <a:pt x="123443" y="341629"/>
                </a:lnTo>
                <a:lnTo>
                  <a:pt x="122935" y="336550"/>
                </a:lnTo>
                <a:lnTo>
                  <a:pt x="121538" y="332739"/>
                </a:lnTo>
                <a:lnTo>
                  <a:pt x="120014" y="327659"/>
                </a:lnTo>
                <a:lnTo>
                  <a:pt x="117220" y="323850"/>
                </a:lnTo>
                <a:close/>
              </a:path>
              <a:path w="400685" h="402589">
                <a:moveTo>
                  <a:pt x="75406" y="297179"/>
                </a:moveTo>
                <a:lnTo>
                  <a:pt x="50800" y="297179"/>
                </a:lnTo>
                <a:lnTo>
                  <a:pt x="52831" y="298450"/>
                </a:lnTo>
                <a:lnTo>
                  <a:pt x="54863" y="298450"/>
                </a:lnTo>
                <a:lnTo>
                  <a:pt x="60578" y="302259"/>
                </a:lnTo>
                <a:lnTo>
                  <a:pt x="62864" y="304800"/>
                </a:lnTo>
                <a:lnTo>
                  <a:pt x="64515" y="307339"/>
                </a:lnTo>
                <a:lnTo>
                  <a:pt x="65404" y="309879"/>
                </a:lnTo>
                <a:lnTo>
                  <a:pt x="66420" y="311150"/>
                </a:lnTo>
                <a:lnTo>
                  <a:pt x="66675" y="313689"/>
                </a:lnTo>
                <a:lnTo>
                  <a:pt x="66039" y="316229"/>
                </a:lnTo>
                <a:lnTo>
                  <a:pt x="65404" y="320039"/>
                </a:lnTo>
                <a:lnTo>
                  <a:pt x="64388" y="322579"/>
                </a:lnTo>
                <a:lnTo>
                  <a:pt x="61086" y="326389"/>
                </a:lnTo>
                <a:lnTo>
                  <a:pt x="58673" y="328929"/>
                </a:lnTo>
                <a:lnTo>
                  <a:pt x="42036" y="345439"/>
                </a:lnTo>
                <a:lnTo>
                  <a:pt x="60045" y="345439"/>
                </a:lnTo>
                <a:lnTo>
                  <a:pt x="70611" y="335279"/>
                </a:lnTo>
                <a:lnTo>
                  <a:pt x="73659" y="332739"/>
                </a:lnTo>
                <a:lnTo>
                  <a:pt x="78993" y="327659"/>
                </a:lnTo>
                <a:lnTo>
                  <a:pt x="81533" y="326389"/>
                </a:lnTo>
                <a:lnTo>
                  <a:pt x="87883" y="325119"/>
                </a:lnTo>
                <a:lnTo>
                  <a:pt x="91185" y="323850"/>
                </a:lnTo>
                <a:lnTo>
                  <a:pt x="117220" y="323850"/>
                </a:lnTo>
                <a:lnTo>
                  <a:pt x="113410" y="320039"/>
                </a:lnTo>
                <a:lnTo>
                  <a:pt x="109315" y="316229"/>
                </a:lnTo>
                <a:lnTo>
                  <a:pt x="75437" y="316229"/>
                </a:lnTo>
                <a:lnTo>
                  <a:pt x="76961" y="311150"/>
                </a:lnTo>
                <a:lnTo>
                  <a:pt x="77342" y="307339"/>
                </a:lnTo>
                <a:lnTo>
                  <a:pt x="76707" y="302259"/>
                </a:lnTo>
                <a:lnTo>
                  <a:pt x="75945" y="298450"/>
                </a:lnTo>
                <a:lnTo>
                  <a:pt x="75406" y="297179"/>
                </a:lnTo>
                <a:close/>
              </a:path>
              <a:path w="400685" h="402589">
                <a:moveTo>
                  <a:pt x="102488" y="261619"/>
                </a:moveTo>
                <a:lnTo>
                  <a:pt x="92709" y="271779"/>
                </a:lnTo>
                <a:lnTo>
                  <a:pt x="151383" y="330200"/>
                </a:lnTo>
                <a:lnTo>
                  <a:pt x="161289" y="320039"/>
                </a:lnTo>
                <a:lnTo>
                  <a:pt x="119633" y="278129"/>
                </a:lnTo>
                <a:lnTo>
                  <a:pt x="120141" y="274319"/>
                </a:lnTo>
                <a:lnTo>
                  <a:pt x="120808" y="270509"/>
                </a:lnTo>
                <a:lnTo>
                  <a:pt x="111251" y="270509"/>
                </a:lnTo>
                <a:lnTo>
                  <a:pt x="102488" y="261619"/>
                </a:lnTo>
                <a:close/>
              </a:path>
              <a:path w="400685" h="402589">
                <a:moveTo>
                  <a:pt x="101981" y="311150"/>
                </a:moveTo>
                <a:lnTo>
                  <a:pt x="88645" y="311150"/>
                </a:lnTo>
                <a:lnTo>
                  <a:pt x="82168" y="312419"/>
                </a:lnTo>
                <a:lnTo>
                  <a:pt x="75818" y="316229"/>
                </a:lnTo>
                <a:lnTo>
                  <a:pt x="109315" y="316229"/>
                </a:lnTo>
                <a:lnTo>
                  <a:pt x="107950" y="314959"/>
                </a:lnTo>
                <a:lnTo>
                  <a:pt x="101981" y="311150"/>
                </a:lnTo>
                <a:close/>
              </a:path>
              <a:path w="400685" h="402589">
                <a:moveTo>
                  <a:pt x="148462" y="215900"/>
                </a:moveTo>
                <a:lnTo>
                  <a:pt x="138556" y="226059"/>
                </a:lnTo>
                <a:lnTo>
                  <a:pt x="197357" y="284479"/>
                </a:lnTo>
                <a:lnTo>
                  <a:pt x="207263" y="274319"/>
                </a:lnTo>
                <a:lnTo>
                  <a:pt x="148462" y="215900"/>
                </a:lnTo>
                <a:close/>
              </a:path>
              <a:path w="400685" h="402589">
                <a:moveTo>
                  <a:pt x="129920" y="234950"/>
                </a:moveTo>
                <a:lnTo>
                  <a:pt x="128142" y="236219"/>
                </a:lnTo>
                <a:lnTo>
                  <a:pt x="126872" y="237489"/>
                </a:lnTo>
                <a:lnTo>
                  <a:pt x="125094" y="238759"/>
                </a:lnTo>
                <a:lnTo>
                  <a:pt x="111251" y="270509"/>
                </a:lnTo>
                <a:lnTo>
                  <a:pt x="120808" y="270509"/>
                </a:lnTo>
                <a:lnTo>
                  <a:pt x="121031" y="269239"/>
                </a:lnTo>
                <a:lnTo>
                  <a:pt x="124078" y="261619"/>
                </a:lnTo>
                <a:lnTo>
                  <a:pt x="126364" y="257809"/>
                </a:lnTo>
                <a:lnTo>
                  <a:pt x="131317" y="252729"/>
                </a:lnTo>
                <a:lnTo>
                  <a:pt x="132969" y="250189"/>
                </a:lnTo>
                <a:lnTo>
                  <a:pt x="134492" y="250189"/>
                </a:lnTo>
                <a:lnTo>
                  <a:pt x="136016" y="248919"/>
                </a:lnTo>
                <a:lnTo>
                  <a:pt x="139572" y="246379"/>
                </a:lnTo>
                <a:lnTo>
                  <a:pt x="140081" y="245109"/>
                </a:lnTo>
                <a:lnTo>
                  <a:pt x="129920" y="234950"/>
                </a:lnTo>
                <a:close/>
              </a:path>
              <a:path w="400685" h="402589">
                <a:moveTo>
                  <a:pt x="258381" y="204469"/>
                </a:moveTo>
                <a:lnTo>
                  <a:pt x="240791" y="204469"/>
                </a:lnTo>
                <a:lnTo>
                  <a:pt x="243077" y="207009"/>
                </a:lnTo>
                <a:lnTo>
                  <a:pt x="246125" y="210819"/>
                </a:lnTo>
                <a:lnTo>
                  <a:pt x="247014" y="213359"/>
                </a:lnTo>
                <a:lnTo>
                  <a:pt x="244982" y="220979"/>
                </a:lnTo>
                <a:lnTo>
                  <a:pt x="242315" y="226059"/>
                </a:lnTo>
                <a:lnTo>
                  <a:pt x="237870" y="229869"/>
                </a:lnTo>
                <a:lnTo>
                  <a:pt x="234441" y="233679"/>
                </a:lnTo>
                <a:lnTo>
                  <a:pt x="229996" y="236219"/>
                </a:lnTo>
                <a:lnTo>
                  <a:pt x="219582" y="241300"/>
                </a:lnTo>
                <a:lnTo>
                  <a:pt x="208787" y="243839"/>
                </a:lnTo>
                <a:lnTo>
                  <a:pt x="208279" y="243839"/>
                </a:lnTo>
                <a:lnTo>
                  <a:pt x="219328" y="255269"/>
                </a:lnTo>
                <a:lnTo>
                  <a:pt x="223011" y="254000"/>
                </a:lnTo>
                <a:lnTo>
                  <a:pt x="227202" y="252729"/>
                </a:lnTo>
                <a:lnTo>
                  <a:pt x="231901" y="248919"/>
                </a:lnTo>
                <a:lnTo>
                  <a:pt x="236600" y="246379"/>
                </a:lnTo>
                <a:lnTo>
                  <a:pt x="241045" y="243839"/>
                </a:lnTo>
                <a:lnTo>
                  <a:pt x="245490" y="238759"/>
                </a:lnTo>
                <a:lnTo>
                  <a:pt x="250586" y="233679"/>
                </a:lnTo>
                <a:lnTo>
                  <a:pt x="254444" y="227329"/>
                </a:lnTo>
                <a:lnTo>
                  <a:pt x="257063" y="222250"/>
                </a:lnTo>
                <a:lnTo>
                  <a:pt x="258444" y="215900"/>
                </a:lnTo>
                <a:lnTo>
                  <a:pt x="259460" y="208279"/>
                </a:lnTo>
                <a:lnTo>
                  <a:pt x="258381" y="204469"/>
                </a:lnTo>
                <a:close/>
              </a:path>
              <a:path w="400685" h="402589">
                <a:moveTo>
                  <a:pt x="210692" y="160019"/>
                </a:moveTo>
                <a:lnTo>
                  <a:pt x="207136" y="160019"/>
                </a:lnTo>
                <a:lnTo>
                  <a:pt x="203072" y="162559"/>
                </a:lnTo>
                <a:lnTo>
                  <a:pt x="194182" y="167639"/>
                </a:lnTo>
                <a:lnTo>
                  <a:pt x="190245" y="171450"/>
                </a:lnTo>
                <a:lnTo>
                  <a:pt x="186689" y="173989"/>
                </a:lnTo>
                <a:lnTo>
                  <a:pt x="183006" y="177800"/>
                </a:lnTo>
                <a:lnTo>
                  <a:pt x="180085" y="181609"/>
                </a:lnTo>
                <a:lnTo>
                  <a:pt x="177926" y="186689"/>
                </a:lnTo>
                <a:lnTo>
                  <a:pt x="175894" y="190500"/>
                </a:lnTo>
                <a:lnTo>
                  <a:pt x="174751" y="194309"/>
                </a:lnTo>
                <a:lnTo>
                  <a:pt x="173989" y="201929"/>
                </a:lnTo>
                <a:lnTo>
                  <a:pt x="174497" y="204469"/>
                </a:lnTo>
                <a:lnTo>
                  <a:pt x="198754" y="223519"/>
                </a:lnTo>
                <a:lnTo>
                  <a:pt x="204342" y="222250"/>
                </a:lnTo>
                <a:lnTo>
                  <a:pt x="210946" y="218439"/>
                </a:lnTo>
                <a:lnTo>
                  <a:pt x="215772" y="214629"/>
                </a:lnTo>
                <a:lnTo>
                  <a:pt x="218439" y="213359"/>
                </a:lnTo>
                <a:lnTo>
                  <a:pt x="225044" y="208279"/>
                </a:lnTo>
                <a:lnTo>
                  <a:pt x="194690" y="208279"/>
                </a:lnTo>
                <a:lnTo>
                  <a:pt x="192150" y="207009"/>
                </a:lnTo>
                <a:lnTo>
                  <a:pt x="186944" y="201929"/>
                </a:lnTo>
                <a:lnTo>
                  <a:pt x="186181" y="199389"/>
                </a:lnTo>
                <a:lnTo>
                  <a:pt x="187325" y="194309"/>
                </a:lnTo>
                <a:lnTo>
                  <a:pt x="188340" y="190500"/>
                </a:lnTo>
                <a:lnTo>
                  <a:pt x="190753" y="186689"/>
                </a:lnTo>
                <a:lnTo>
                  <a:pt x="194309" y="184150"/>
                </a:lnTo>
                <a:lnTo>
                  <a:pt x="197865" y="180339"/>
                </a:lnTo>
                <a:lnTo>
                  <a:pt x="202056" y="177800"/>
                </a:lnTo>
                <a:lnTo>
                  <a:pt x="206882" y="175259"/>
                </a:lnTo>
                <a:lnTo>
                  <a:pt x="211835" y="172719"/>
                </a:lnTo>
                <a:lnTo>
                  <a:pt x="220852" y="170179"/>
                </a:lnTo>
                <a:lnTo>
                  <a:pt x="221360" y="170179"/>
                </a:lnTo>
                <a:lnTo>
                  <a:pt x="210692" y="160019"/>
                </a:lnTo>
                <a:close/>
              </a:path>
              <a:path w="400685" h="402589">
                <a:moveTo>
                  <a:pt x="129031" y="195579"/>
                </a:moveTo>
                <a:lnTo>
                  <a:pt x="117856" y="205739"/>
                </a:lnTo>
                <a:lnTo>
                  <a:pt x="128142" y="215900"/>
                </a:lnTo>
                <a:lnTo>
                  <a:pt x="139191" y="205739"/>
                </a:lnTo>
                <a:lnTo>
                  <a:pt x="129031" y="195579"/>
                </a:lnTo>
                <a:close/>
              </a:path>
              <a:path w="400685" h="402589">
                <a:moveTo>
                  <a:pt x="242950" y="189229"/>
                </a:moveTo>
                <a:lnTo>
                  <a:pt x="232790" y="189229"/>
                </a:lnTo>
                <a:lnTo>
                  <a:pt x="227456" y="190500"/>
                </a:lnTo>
                <a:lnTo>
                  <a:pt x="221869" y="194309"/>
                </a:lnTo>
                <a:lnTo>
                  <a:pt x="219963" y="195579"/>
                </a:lnTo>
                <a:lnTo>
                  <a:pt x="217677" y="196850"/>
                </a:lnTo>
                <a:lnTo>
                  <a:pt x="215010" y="199389"/>
                </a:lnTo>
                <a:lnTo>
                  <a:pt x="212344" y="200659"/>
                </a:lnTo>
                <a:lnTo>
                  <a:pt x="207644" y="204469"/>
                </a:lnTo>
                <a:lnTo>
                  <a:pt x="203581" y="205739"/>
                </a:lnTo>
                <a:lnTo>
                  <a:pt x="200151" y="208279"/>
                </a:lnTo>
                <a:lnTo>
                  <a:pt x="225044" y="208279"/>
                </a:lnTo>
                <a:lnTo>
                  <a:pt x="229742" y="205739"/>
                </a:lnTo>
                <a:lnTo>
                  <a:pt x="233298" y="204469"/>
                </a:lnTo>
                <a:lnTo>
                  <a:pt x="258381" y="204469"/>
                </a:lnTo>
                <a:lnTo>
                  <a:pt x="257301" y="200659"/>
                </a:lnTo>
                <a:lnTo>
                  <a:pt x="251840" y="195579"/>
                </a:lnTo>
                <a:lnTo>
                  <a:pt x="247650" y="191769"/>
                </a:lnTo>
                <a:lnTo>
                  <a:pt x="242950" y="189229"/>
                </a:lnTo>
                <a:close/>
              </a:path>
              <a:path w="400685" h="402589">
                <a:moveTo>
                  <a:pt x="252892" y="148589"/>
                </a:moveTo>
                <a:lnTo>
                  <a:pt x="232663" y="148589"/>
                </a:lnTo>
                <a:lnTo>
                  <a:pt x="271017" y="186689"/>
                </a:lnTo>
                <a:lnTo>
                  <a:pt x="277748" y="190500"/>
                </a:lnTo>
                <a:lnTo>
                  <a:pt x="290448" y="190500"/>
                </a:lnTo>
                <a:lnTo>
                  <a:pt x="296671" y="186689"/>
                </a:lnTo>
                <a:lnTo>
                  <a:pt x="302640" y="181609"/>
                </a:lnTo>
                <a:lnTo>
                  <a:pt x="306196" y="177800"/>
                </a:lnTo>
                <a:lnTo>
                  <a:pt x="307086" y="176529"/>
                </a:lnTo>
                <a:lnTo>
                  <a:pt x="285241" y="176529"/>
                </a:lnTo>
                <a:lnTo>
                  <a:pt x="283082" y="175259"/>
                </a:lnTo>
                <a:lnTo>
                  <a:pt x="280796" y="175259"/>
                </a:lnTo>
                <a:lnTo>
                  <a:pt x="278638" y="173989"/>
                </a:lnTo>
                <a:lnTo>
                  <a:pt x="276732" y="171450"/>
                </a:lnTo>
                <a:lnTo>
                  <a:pt x="274827" y="170179"/>
                </a:lnTo>
                <a:lnTo>
                  <a:pt x="252892" y="148589"/>
                </a:lnTo>
                <a:close/>
              </a:path>
              <a:path w="400685" h="402589">
                <a:moveTo>
                  <a:pt x="304038" y="158750"/>
                </a:moveTo>
                <a:lnTo>
                  <a:pt x="303529" y="160019"/>
                </a:lnTo>
                <a:lnTo>
                  <a:pt x="303021" y="160019"/>
                </a:lnTo>
                <a:lnTo>
                  <a:pt x="302132" y="162559"/>
                </a:lnTo>
                <a:lnTo>
                  <a:pt x="300863" y="163829"/>
                </a:lnTo>
                <a:lnTo>
                  <a:pt x="299592" y="166369"/>
                </a:lnTo>
                <a:lnTo>
                  <a:pt x="298195" y="168909"/>
                </a:lnTo>
                <a:lnTo>
                  <a:pt x="293750" y="172719"/>
                </a:lnTo>
                <a:lnTo>
                  <a:pt x="291338" y="173989"/>
                </a:lnTo>
                <a:lnTo>
                  <a:pt x="289306" y="175259"/>
                </a:lnTo>
                <a:lnTo>
                  <a:pt x="287400" y="176529"/>
                </a:lnTo>
                <a:lnTo>
                  <a:pt x="307086" y="176529"/>
                </a:lnTo>
                <a:lnTo>
                  <a:pt x="307975" y="175259"/>
                </a:lnTo>
                <a:lnTo>
                  <a:pt x="309879" y="172719"/>
                </a:lnTo>
                <a:lnTo>
                  <a:pt x="311531" y="170179"/>
                </a:lnTo>
                <a:lnTo>
                  <a:pt x="312927" y="167639"/>
                </a:lnTo>
                <a:lnTo>
                  <a:pt x="304038" y="158750"/>
                </a:lnTo>
                <a:close/>
              </a:path>
              <a:path w="400685" h="402589">
                <a:moveTo>
                  <a:pt x="217296" y="113029"/>
                </a:moveTo>
                <a:lnTo>
                  <a:pt x="207390" y="123189"/>
                </a:lnTo>
                <a:lnTo>
                  <a:pt x="224281" y="139700"/>
                </a:lnTo>
                <a:lnTo>
                  <a:pt x="217677" y="146050"/>
                </a:lnTo>
                <a:lnTo>
                  <a:pt x="225932" y="154939"/>
                </a:lnTo>
                <a:lnTo>
                  <a:pt x="232663" y="148589"/>
                </a:lnTo>
                <a:lnTo>
                  <a:pt x="252892" y="148589"/>
                </a:lnTo>
                <a:lnTo>
                  <a:pt x="242569" y="138429"/>
                </a:lnTo>
                <a:lnTo>
                  <a:pt x="251459" y="129539"/>
                </a:lnTo>
                <a:lnTo>
                  <a:pt x="234187" y="129539"/>
                </a:lnTo>
                <a:lnTo>
                  <a:pt x="217296" y="113029"/>
                </a:lnTo>
                <a:close/>
              </a:path>
              <a:path w="400685" h="402589">
                <a:moveTo>
                  <a:pt x="315594" y="62229"/>
                </a:moveTo>
                <a:lnTo>
                  <a:pt x="307923" y="62229"/>
                </a:lnTo>
                <a:lnTo>
                  <a:pt x="300704" y="64769"/>
                </a:lnTo>
                <a:lnTo>
                  <a:pt x="276097" y="101600"/>
                </a:lnTo>
                <a:lnTo>
                  <a:pt x="277409" y="109219"/>
                </a:lnTo>
                <a:lnTo>
                  <a:pt x="306117" y="142239"/>
                </a:lnTo>
                <a:lnTo>
                  <a:pt x="321436" y="147319"/>
                </a:lnTo>
                <a:lnTo>
                  <a:pt x="336280" y="144779"/>
                </a:lnTo>
                <a:lnTo>
                  <a:pt x="343100" y="140969"/>
                </a:lnTo>
                <a:lnTo>
                  <a:pt x="349503" y="135889"/>
                </a:lnTo>
                <a:lnTo>
                  <a:pt x="350575" y="134619"/>
                </a:lnTo>
                <a:lnTo>
                  <a:pt x="329691" y="134619"/>
                </a:lnTo>
                <a:lnTo>
                  <a:pt x="322833" y="133350"/>
                </a:lnTo>
                <a:lnTo>
                  <a:pt x="316102" y="133350"/>
                </a:lnTo>
                <a:lnTo>
                  <a:pt x="308990" y="128269"/>
                </a:lnTo>
                <a:lnTo>
                  <a:pt x="294004" y="114300"/>
                </a:lnTo>
                <a:lnTo>
                  <a:pt x="289813" y="106679"/>
                </a:lnTo>
                <a:lnTo>
                  <a:pt x="288289" y="92709"/>
                </a:lnTo>
                <a:lnTo>
                  <a:pt x="290702" y="87629"/>
                </a:lnTo>
                <a:lnTo>
                  <a:pt x="296036" y="81279"/>
                </a:lnTo>
                <a:lnTo>
                  <a:pt x="301370" y="76200"/>
                </a:lnTo>
                <a:lnTo>
                  <a:pt x="307339" y="74929"/>
                </a:lnTo>
                <a:lnTo>
                  <a:pt x="342769" y="74929"/>
                </a:lnTo>
                <a:lnTo>
                  <a:pt x="338383" y="71119"/>
                </a:lnTo>
                <a:lnTo>
                  <a:pt x="330930" y="66039"/>
                </a:lnTo>
                <a:lnTo>
                  <a:pt x="323334" y="63500"/>
                </a:lnTo>
                <a:lnTo>
                  <a:pt x="315594" y="62229"/>
                </a:lnTo>
                <a:close/>
              </a:path>
              <a:path w="400685" h="402589">
                <a:moveTo>
                  <a:pt x="342769" y="74929"/>
                </a:moveTo>
                <a:lnTo>
                  <a:pt x="313944" y="74929"/>
                </a:lnTo>
                <a:lnTo>
                  <a:pt x="320675" y="76200"/>
                </a:lnTo>
                <a:lnTo>
                  <a:pt x="327786" y="80009"/>
                </a:lnTo>
                <a:lnTo>
                  <a:pt x="335406" y="87629"/>
                </a:lnTo>
                <a:lnTo>
                  <a:pt x="342900" y="95250"/>
                </a:lnTo>
                <a:lnTo>
                  <a:pt x="346963" y="101600"/>
                </a:lnTo>
                <a:lnTo>
                  <a:pt x="348488" y="115569"/>
                </a:lnTo>
                <a:lnTo>
                  <a:pt x="346328" y="121919"/>
                </a:lnTo>
                <a:lnTo>
                  <a:pt x="335660" y="132079"/>
                </a:lnTo>
                <a:lnTo>
                  <a:pt x="329691" y="134619"/>
                </a:lnTo>
                <a:lnTo>
                  <a:pt x="350575" y="134619"/>
                </a:lnTo>
                <a:lnTo>
                  <a:pt x="354861" y="129539"/>
                </a:lnTo>
                <a:lnTo>
                  <a:pt x="358552" y="121919"/>
                </a:lnTo>
                <a:lnTo>
                  <a:pt x="360576" y="114300"/>
                </a:lnTo>
                <a:lnTo>
                  <a:pt x="360933" y="107950"/>
                </a:lnTo>
                <a:lnTo>
                  <a:pt x="359624" y="99059"/>
                </a:lnTo>
                <a:lnTo>
                  <a:pt x="356647" y="91439"/>
                </a:lnTo>
                <a:lnTo>
                  <a:pt x="352004" y="85089"/>
                </a:lnTo>
                <a:lnTo>
                  <a:pt x="345694" y="77469"/>
                </a:lnTo>
                <a:lnTo>
                  <a:pt x="342769" y="74929"/>
                </a:lnTo>
                <a:close/>
              </a:path>
              <a:path w="400685" h="402589">
                <a:moveTo>
                  <a:pt x="254634" y="109219"/>
                </a:moveTo>
                <a:lnTo>
                  <a:pt x="234187" y="129539"/>
                </a:lnTo>
                <a:lnTo>
                  <a:pt x="251459" y="129539"/>
                </a:lnTo>
                <a:lnTo>
                  <a:pt x="262889" y="118109"/>
                </a:lnTo>
                <a:lnTo>
                  <a:pt x="254634" y="109219"/>
                </a:lnTo>
                <a:close/>
              </a:path>
              <a:path w="400685" h="402589">
                <a:moveTo>
                  <a:pt x="318261" y="0"/>
                </a:moveTo>
                <a:lnTo>
                  <a:pt x="308356" y="8889"/>
                </a:lnTo>
                <a:lnTo>
                  <a:pt x="390270" y="91439"/>
                </a:lnTo>
                <a:lnTo>
                  <a:pt x="400176" y="81279"/>
                </a:lnTo>
                <a:lnTo>
                  <a:pt x="3182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46882" y="4563109"/>
            <a:ext cx="389255" cy="372110"/>
          </a:xfrm>
          <a:custGeom>
            <a:avLst/>
            <a:gdLst/>
            <a:ahLst/>
            <a:cxnLst/>
            <a:rect l="l" t="t" r="r" b="b"/>
            <a:pathLst>
              <a:path w="389255" h="372110">
                <a:moveTo>
                  <a:pt x="74876" y="250190"/>
                </a:moveTo>
                <a:lnTo>
                  <a:pt x="61974" y="250190"/>
                </a:lnTo>
                <a:lnTo>
                  <a:pt x="55499" y="251460"/>
                </a:lnTo>
                <a:lnTo>
                  <a:pt x="50418" y="252730"/>
                </a:lnTo>
                <a:lnTo>
                  <a:pt x="45085" y="255270"/>
                </a:lnTo>
                <a:lnTo>
                  <a:pt x="39497" y="257810"/>
                </a:lnTo>
                <a:lnTo>
                  <a:pt x="35113" y="261620"/>
                </a:lnTo>
                <a:lnTo>
                  <a:pt x="30337" y="265430"/>
                </a:lnTo>
                <a:lnTo>
                  <a:pt x="25155" y="269240"/>
                </a:lnTo>
                <a:lnTo>
                  <a:pt x="19558" y="274320"/>
                </a:lnTo>
                <a:lnTo>
                  <a:pt x="0" y="294640"/>
                </a:lnTo>
                <a:lnTo>
                  <a:pt x="78359" y="372110"/>
                </a:lnTo>
                <a:lnTo>
                  <a:pt x="98171" y="353060"/>
                </a:lnTo>
                <a:lnTo>
                  <a:pt x="79883" y="353060"/>
                </a:lnTo>
                <a:lnTo>
                  <a:pt x="19431" y="293370"/>
                </a:lnTo>
                <a:lnTo>
                  <a:pt x="29210" y="283210"/>
                </a:lnTo>
                <a:lnTo>
                  <a:pt x="34036" y="278130"/>
                </a:lnTo>
                <a:lnTo>
                  <a:pt x="38481" y="274320"/>
                </a:lnTo>
                <a:lnTo>
                  <a:pt x="46862" y="269240"/>
                </a:lnTo>
                <a:lnTo>
                  <a:pt x="51308" y="266700"/>
                </a:lnTo>
                <a:lnTo>
                  <a:pt x="56134" y="265430"/>
                </a:lnTo>
                <a:lnTo>
                  <a:pt x="62865" y="264160"/>
                </a:lnTo>
                <a:lnTo>
                  <a:pt x="102052" y="264160"/>
                </a:lnTo>
                <a:lnTo>
                  <a:pt x="99728" y="261620"/>
                </a:lnTo>
                <a:lnTo>
                  <a:pt x="93741" y="257810"/>
                </a:lnTo>
                <a:lnTo>
                  <a:pt x="87588" y="254000"/>
                </a:lnTo>
                <a:lnTo>
                  <a:pt x="81280" y="252730"/>
                </a:lnTo>
                <a:lnTo>
                  <a:pt x="74876" y="250190"/>
                </a:lnTo>
                <a:close/>
              </a:path>
              <a:path w="389255" h="372110">
                <a:moveTo>
                  <a:pt x="102052" y="264160"/>
                </a:moveTo>
                <a:lnTo>
                  <a:pt x="69342" y="264160"/>
                </a:lnTo>
                <a:lnTo>
                  <a:pt x="75692" y="265430"/>
                </a:lnTo>
                <a:lnTo>
                  <a:pt x="82042" y="267970"/>
                </a:lnTo>
                <a:lnTo>
                  <a:pt x="108839" y="302260"/>
                </a:lnTo>
                <a:lnTo>
                  <a:pt x="109219" y="308610"/>
                </a:lnTo>
                <a:lnTo>
                  <a:pt x="107823" y="314960"/>
                </a:lnTo>
                <a:lnTo>
                  <a:pt x="106680" y="320040"/>
                </a:lnTo>
                <a:lnTo>
                  <a:pt x="104648" y="325120"/>
                </a:lnTo>
                <a:lnTo>
                  <a:pt x="101727" y="328930"/>
                </a:lnTo>
                <a:lnTo>
                  <a:pt x="98679" y="334010"/>
                </a:lnTo>
                <a:lnTo>
                  <a:pt x="94615" y="339090"/>
                </a:lnTo>
                <a:lnTo>
                  <a:pt x="89662" y="344170"/>
                </a:lnTo>
                <a:lnTo>
                  <a:pt x="79883" y="353060"/>
                </a:lnTo>
                <a:lnTo>
                  <a:pt x="98171" y="353060"/>
                </a:lnTo>
                <a:lnTo>
                  <a:pt x="121285" y="317500"/>
                </a:lnTo>
                <a:lnTo>
                  <a:pt x="122428" y="304800"/>
                </a:lnTo>
                <a:lnTo>
                  <a:pt x="121713" y="298450"/>
                </a:lnTo>
                <a:lnTo>
                  <a:pt x="120142" y="290830"/>
                </a:lnTo>
                <a:lnTo>
                  <a:pt x="117734" y="284480"/>
                </a:lnTo>
                <a:lnTo>
                  <a:pt x="110444" y="273050"/>
                </a:lnTo>
                <a:lnTo>
                  <a:pt x="105537" y="267970"/>
                </a:lnTo>
                <a:lnTo>
                  <a:pt x="102052" y="264160"/>
                </a:lnTo>
                <a:close/>
              </a:path>
              <a:path w="389255" h="372110">
                <a:moveTo>
                  <a:pt x="111252" y="222250"/>
                </a:moveTo>
                <a:lnTo>
                  <a:pt x="101346" y="232410"/>
                </a:lnTo>
                <a:lnTo>
                  <a:pt x="146812" y="278130"/>
                </a:lnTo>
                <a:lnTo>
                  <a:pt x="154050" y="281940"/>
                </a:lnTo>
                <a:lnTo>
                  <a:pt x="168529" y="281940"/>
                </a:lnTo>
                <a:lnTo>
                  <a:pt x="175133" y="279400"/>
                </a:lnTo>
                <a:lnTo>
                  <a:pt x="185039" y="269240"/>
                </a:lnTo>
                <a:lnTo>
                  <a:pt x="185928" y="267970"/>
                </a:lnTo>
                <a:lnTo>
                  <a:pt x="162560" y="267970"/>
                </a:lnTo>
                <a:lnTo>
                  <a:pt x="160019" y="266700"/>
                </a:lnTo>
                <a:lnTo>
                  <a:pt x="157606" y="265430"/>
                </a:lnTo>
                <a:lnTo>
                  <a:pt x="155194" y="265430"/>
                </a:lnTo>
                <a:lnTo>
                  <a:pt x="152781" y="262890"/>
                </a:lnTo>
                <a:lnTo>
                  <a:pt x="150368" y="261620"/>
                </a:lnTo>
                <a:lnTo>
                  <a:pt x="147700" y="259080"/>
                </a:lnTo>
                <a:lnTo>
                  <a:pt x="144780" y="255270"/>
                </a:lnTo>
                <a:lnTo>
                  <a:pt x="111252" y="222250"/>
                </a:lnTo>
                <a:close/>
              </a:path>
              <a:path w="389255" h="372110">
                <a:moveTo>
                  <a:pt x="150494" y="182880"/>
                </a:moveTo>
                <a:lnTo>
                  <a:pt x="140589" y="193040"/>
                </a:lnTo>
                <a:lnTo>
                  <a:pt x="184531" y="237490"/>
                </a:lnTo>
                <a:lnTo>
                  <a:pt x="183896" y="241300"/>
                </a:lnTo>
                <a:lnTo>
                  <a:pt x="182880" y="246380"/>
                </a:lnTo>
                <a:lnTo>
                  <a:pt x="181102" y="250190"/>
                </a:lnTo>
                <a:lnTo>
                  <a:pt x="179450" y="255270"/>
                </a:lnTo>
                <a:lnTo>
                  <a:pt x="177292" y="257810"/>
                </a:lnTo>
                <a:lnTo>
                  <a:pt x="174752" y="260350"/>
                </a:lnTo>
                <a:lnTo>
                  <a:pt x="171831" y="264160"/>
                </a:lnTo>
                <a:lnTo>
                  <a:pt x="169291" y="265430"/>
                </a:lnTo>
                <a:lnTo>
                  <a:pt x="167131" y="266700"/>
                </a:lnTo>
                <a:lnTo>
                  <a:pt x="164846" y="266700"/>
                </a:lnTo>
                <a:lnTo>
                  <a:pt x="162560" y="267970"/>
                </a:lnTo>
                <a:lnTo>
                  <a:pt x="185928" y="267970"/>
                </a:lnTo>
                <a:lnTo>
                  <a:pt x="187706" y="265430"/>
                </a:lnTo>
                <a:lnTo>
                  <a:pt x="191008" y="256540"/>
                </a:lnTo>
                <a:lnTo>
                  <a:pt x="192150" y="251460"/>
                </a:lnTo>
                <a:lnTo>
                  <a:pt x="192912" y="245110"/>
                </a:lnTo>
                <a:lnTo>
                  <a:pt x="205581" y="245110"/>
                </a:lnTo>
                <a:lnTo>
                  <a:pt x="209296" y="241300"/>
                </a:lnTo>
                <a:lnTo>
                  <a:pt x="150494" y="182880"/>
                </a:lnTo>
                <a:close/>
              </a:path>
              <a:path w="389255" h="372110">
                <a:moveTo>
                  <a:pt x="205581" y="245110"/>
                </a:moveTo>
                <a:lnTo>
                  <a:pt x="192912" y="245110"/>
                </a:lnTo>
                <a:lnTo>
                  <a:pt x="199390" y="251460"/>
                </a:lnTo>
                <a:lnTo>
                  <a:pt x="205581" y="245110"/>
                </a:lnTo>
                <a:close/>
              </a:path>
              <a:path w="389255" h="372110">
                <a:moveTo>
                  <a:pt x="156844" y="130810"/>
                </a:moveTo>
                <a:lnTo>
                  <a:pt x="147066" y="140970"/>
                </a:lnTo>
                <a:lnTo>
                  <a:pt x="228854" y="222250"/>
                </a:lnTo>
                <a:lnTo>
                  <a:pt x="238760" y="212090"/>
                </a:lnTo>
                <a:lnTo>
                  <a:pt x="219202" y="193040"/>
                </a:lnTo>
                <a:lnTo>
                  <a:pt x="219405" y="182880"/>
                </a:lnTo>
                <a:lnTo>
                  <a:pt x="209423" y="182880"/>
                </a:lnTo>
                <a:lnTo>
                  <a:pt x="156844" y="130810"/>
                </a:lnTo>
                <a:close/>
              </a:path>
              <a:path w="389255" h="372110">
                <a:moveTo>
                  <a:pt x="220980" y="113030"/>
                </a:moveTo>
                <a:lnTo>
                  <a:pt x="208534" y="124460"/>
                </a:lnTo>
                <a:lnTo>
                  <a:pt x="209423" y="182880"/>
                </a:lnTo>
                <a:lnTo>
                  <a:pt x="219405" y="182880"/>
                </a:lnTo>
                <a:lnTo>
                  <a:pt x="219456" y="180340"/>
                </a:lnTo>
                <a:lnTo>
                  <a:pt x="271110" y="180340"/>
                </a:lnTo>
                <a:lnTo>
                  <a:pt x="281813" y="168910"/>
                </a:lnTo>
                <a:lnTo>
                  <a:pt x="220853" y="167640"/>
                </a:lnTo>
                <a:lnTo>
                  <a:pt x="220980" y="113030"/>
                </a:lnTo>
                <a:close/>
              </a:path>
              <a:path w="389255" h="372110">
                <a:moveTo>
                  <a:pt x="271110" y="180340"/>
                </a:moveTo>
                <a:lnTo>
                  <a:pt x="219456" y="180340"/>
                </a:lnTo>
                <a:lnTo>
                  <a:pt x="268731" y="182880"/>
                </a:lnTo>
                <a:lnTo>
                  <a:pt x="271110" y="180340"/>
                </a:lnTo>
                <a:close/>
              </a:path>
              <a:path w="389255" h="372110">
                <a:moveTo>
                  <a:pt x="281305" y="62230"/>
                </a:moveTo>
                <a:lnTo>
                  <a:pt x="246602" y="87630"/>
                </a:lnTo>
                <a:lnTo>
                  <a:pt x="243840" y="104140"/>
                </a:lnTo>
                <a:lnTo>
                  <a:pt x="244984" y="111760"/>
                </a:lnTo>
                <a:lnTo>
                  <a:pt x="273812" y="144780"/>
                </a:lnTo>
                <a:lnTo>
                  <a:pt x="289560" y="148590"/>
                </a:lnTo>
                <a:lnTo>
                  <a:pt x="297541" y="147320"/>
                </a:lnTo>
                <a:lnTo>
                  <a:pt x="305307" y="144780"/>
                </a:lnTo>
                <a:lnTo>
                  <a:pt x="312884" y="139700"/>
                </a:lnTo>
                <a:lnTo>
                  <a:pt x="318812" y="134620"/>
                </a:lnTo>
                <a:lnTo>
                  <a:pt x="284480" y="134620"/>
                </a:lnTo>
                <a:lnTo>
                  <a:pt x="280669" y="132080"/>
                </a:lnTo>
                <a:lnTo>
                  <a:pt x="276860" y="130810"/>
                </a:lnTo>
                <a:lnTo>
                  <a:pt x="273177" y="128270"/>
                </a:lnTo>
                <a:lnTo>
                  <a:pt x="269621" y="124460"/>
                </a:lnTo>
                <a:lnTo>
                  <a:pt x="277263" y="116840"/>
                </a:lnTo>
                <a:lnTo>
                  <a:pt x="262000" y="116840"/>
                </a:lnTo>
                <a:lnTo>
                  <a:pt x="257810" y="111760"/>
                </a:lnTo>
                <a:lnTo>
                  <a:pt x="255650" y="106680"/>
                </a:lnTo>
                <a:lnTo>
                  <a:pt x="255778" y="93980"/>
                </a:lnTo>
                <a:lnTo>
                  <a:pt x="258444" y="87630"/>
                </a:lnTo>
                <a:lnTo>
                  <a:pt x="263652" y="82550"/>
                </a:lnTo>
                <a:lnTo>
                  <a:pt x="268986" y="77470"/>
                </a:lnTo>
                <a:lnTo>
                  <a:pt x="274319" y="74930"/>
                </a:lnTo>
                <a:lnTo>
                  <a:pt x="305864" y="74930"/>
                </a:lnTo>
                <a:lnTo>
                  <a:pt x="294576" y="66040"/>
                </a:lnTo>
                <a:lnTo>
                  <a:pt x="288000" y="63500"/>
                </a:lnTo>
                <a:lnTo>
                  <a:pt x="281305" y="62230"/>
                </a:lnTo>
                <a:close/>
              </a:path>
              <a:path w="389255" h="372110">
                <a:moveTo>
                  <a:pt x="325755" y="96520"/>
                </a:moveTo>
                <a:lnTo>
                  <a:pt x="325247" y="97790"/>
                </a:lnTo>
                <a:lnTo>
                  <a:pt x="324993" y="100330"/>
                </a:lnTo>
                <a:lnTo>
                  <a:pt x="323723" y="105410"/>
                </a:lnTo>
                <a:lnTo>
                  <a:pt x="321183" y="110490"/>
                </a:lnTo>
                <a:lnTo>
                  <a:pt x="318769" y="116840"/>
                </a:lnTo>
                <a:lnTo>
                  <a:pt x="315594" y="120650"/>
                </a:lnTo>
                <a:lnTo>
                  <a:pt x="308610" y="128270"/>
                </a:lnTo>
                <a:lnTo>
                  <a:pt x="305308" y="130810"/>
                </a:lnTo>
                <a:lnTo>
                  <a:pt x="298704" y="133350"/>
                </a:lnTo>
                <a:lnTo>
                  <a:pt x="295275" y="134620"/>
                </a:lnTo>
                <a:lnTo>
                  <a:pt x="318812" y="134620"/>
                </a:lnTo>
                <a:lnTo>
                  <a:pt x="320294" y="133350"/>
                </a:lnTo>
                <a:lnTo>
                  <a:pt x="324104" y="129540"/>
                </a:lnTo>
                <a:lnTo>
                  <a:pt x="327279" y="125730"/>
                </a:lnTo>
                <a:lnTo>
                  <a:pt x="329819" y="120650"/>
                </a:lnTo>
                <a:lnTo>
                  <a:pt x="332359" y="116840"/>
                </a:lnTo>
                <a:lnTo>
                  <a:pt x="334518" y="111760"/>
                </a:lnTo>
                <a:lnTo>
                  <a:pt x="336550" y="107950"/>
                </a:lnTo>
                <a:lnTo>
                  <a:pt x="325755" y="96520"/>
                </a:lnTo>
                <a:close/>
              </a:path>
              <a:path w="389255" h="372110">
                <a:moveTo>
                  <a:pt x="305864" y="74930"/>
                </a:moveTo>
                <a:lnTo>
                  <a:pt x="274319" y="74930"/>
                </a:lnTo>
                <a:lnTo>
                  <a:pt x="285115" y="76200"/>
                </a:lnTo>
                <a:lnTo>
                  <a:pt x="290449" y="78740"/>
                </a:lnTo>
                <a:lnTo>
                  <a:pt x="295656" y="83820"/>
                </a:lnTo>
                <a:lnTo>
                  <a:pt x="262000" y="116840"/>
                </a:lnTo>
                <a:lnTo>
                  <a:pt x="277263" y="116840"/>
                </a:lnTo>
                <a:lnTo>
                  <a:pt x="312928" y="81280"/>
                </a:lnTo>
                <a:lnTo>
                  <a:pt x="307467" y="76200"/>
                </a:lnTo>
                <a:lnTo>
                  <a:pt x="305864" y="74930"/>
                </a:lnTo>
                <a:close/>
              </a:path>
              <a:path w="389255" h="372110">
                <a:moveTo>
                  <a:pt x="387451" y="44450"/>
                </a:moveTo>
                <a:lnTo>
                  <a:pt x="367665" y="44450"/>
                </a:lnTo>
                <a:lnTo>
                  <a:pt x="370078" y="45720"/>
                </a:lnTo>
                <a:lnTo>
                  <a:pt x="375412" y="50800"/>
                </a:lnTo>
                <a:lnTo>
                  <a:pt x="367156" y="69850"/>
                </a:lnTo>
                <a:lnTo>
                  <a:pt x="363728" y="73660"/>
                </a:lnTo>
                <a:lnTo>
                  <a:pt x="359283" y="76200"/>
                </a:lnTo>
                <a:lnTo>
                  <a:pt x="348869" y="81280"/>
                </a:lnTo>
                <a:lnTo>
                  <a:pt x="338074" y="83820"/>
                </a:lnTo>
                <a:lnTo>
                  <a:pt x="337566" y="83820"/>
                </a:lnTo>
                <a:lnTo>
                  <a:pt x="348742" y="95250"/>
                </a:lnTo>
                <a:lnTo>
                  <a:pt x="352425" y="93980"/>
                </a:lnTo>
                <a:lnTo>
                  <a:pt x="356489" y="92710"/>
                </a:lnTo>
                <a:lnTo>
                  <a:pt x="365887" y="87630"/>
                </a:lnTo>
                <a:lnTo>
                  <a:pt x="370331" y="83820"/>
                </a:lnTo>
                <a:lnTo>
                  <a:pt x="374777" y="78740"/>
                </a:lnTo>
                <a:lnTo>
                  <a:pt x="379872" y="73660"/>
                </a:lnTo>
                <a:lnTo>
                  <a:pt x="383730" y="67310"/>
                </a:lnTo>
                <a:lnTo>
                  <a:pt x="386349" y="62230"/>
                </a:lnTo>
                <a:lnTo>
                  <a:pt x="387731" y="55880"/>
                </a:lnTo>
                <a:lnTo>
                  <a:pt x="388747" y="48260"/>
                </a:lnTo>
                <a:lnTo>
                  <a:pt x="387451" y="44450"/>
                </a:lnTo>
                <a:close/>
              </a:path>
              <a:path w="389255" h="372110">
                <a:moveTo>
                  <a:pt x="340106" y="0"/>
                </a:moveTo>
                <a:lnTo>
                  <a:pt x="336423" y="1270"/>
                </a:lnTo>
                <a:lnTo>
                  <a:pt x="332359" y="2540"/>
                </a:lnTo>
                <a:lnTo>
                  <a:pt x="323469" y="7620"/>
                </a:lnTo>
                <a:lnTo>
                  <a:pt x="319531" y="11430"/>
                </a:lnTo>
                <a:lnTo>
                  <a:pt x="315975" y="15240"/>
                </a:lnTo>
                <a:lnTo>
                  <a:pt x="312293" y="19050"/>
                </a:lnTo>
                <a:lnTo>
                  <a:pt x="309372" y="22860"/>
                </a:lnTo>
                <a:lnTo>
                  <a:pt x="307340" y="26670"/>
                </a:lnTo>
                <a:lnTo>
                  <a:pt x="305181" y="30480"/>
                </a:lnTo>
                <a:lnTo>
                  <a:pt x="304038" y="34290"/>
                </a:lnTo>
                <a:lnTo>
                  <a:pt x="303656" y="38100"/>
                </a:lnTo>
                <a:lnTo>
                  <a:pt x="303403" y="41910"/>
                </a:lnTo>
                <a:lnTo>
                  <a:pt x="303784" y="44450"/>
                </a:lnTo>
                <a:lnTo>
                  <a:pt x="304927" y="48260"/>
                </a:lnTo>
                <a:lnTo>
                  <a:pt x="306069" y="50800"/>
                </a:lnTo>
                <a:lnTo>
                  <a:pt x="307848" y="54610"/>
                </a:lnTo>
                <a:lnTo>
                  <a:pt x="310261" y="55880"/>
                </a:lnTo>
                <a:lnTo>
                  <a:pt x="314071" y="60960"/>
                </a:lnTo>
                <a:lnTo>
                  <a:pt x="318389" y="62230"/>
                </a:lnTo>
                <a:lnTo>
                  <a:pt x="323215" y="63500"/>
                </a:lnTo>
                <a:lnTo>
                  <a:pt x="328041" y="63500"/>
                </a:lnTo>
                <a:lnTo>
                  <a:pt x="333756" y="62230"/>
                </a:lnTo>
                <a:lnTo>
                  <a:pt x="340233" y="58420"/>
                </a:lnTo>
                <a:lnTo>
                  <a:pt x="342519" y="57150"/>
                </a:lnTo>
                <a:lnTo>
                  <a:pt x="345059" y="54610"/>
                </a:lnTo>
                <a:lnTo>
                  <a:pt x="347725" y="53340"/>
                </a:lnTo>
                <a:lnTo>
                  <a:pt x="350393" y="50800"/>
                </a:lnTo>
                <a:lnTo>
                  <a:pt x="352679" y="49530"/>
                </a:lnTo>
                <a:lnTo>
                  <a:pt x="354330" y="48260"/>
                </a:lnTo>
                <a:lnTo>
                  <a:pt x="323977" y="48260"/>
                </a:lnTo>
                <a:lnTo>
                  <a:pt x="321437" y="46990"/>
                </a:lnTo>
                <a:lnTo>
                  <a:pt x="319024" y="44450"/>
                </a:lnTo>
                <a:lnTo>
                  <a:pt x="316230" y="41910"/>
                </a:lnTo>
                <a:lnTo>
                  <a:pt x="315468" y="39370"/>
                </a:lnTo>
                <a:lnTo>
                  <a:pt x="316611" y="35560"/>
                </a:lnTo>
                <a:lnTo>
                  <a:pt x="317627" y="31750"/>
                </a:lnTo>
                <a:lnTo>
                  <a:pt x="320040" y="27940"/>
                </a:lnTo>
                <a:lnTo>
                  <a:pt x="350139" y="10160"/>
                </a:lnTo>
                <a:lnTo>
                  <a:pt x="350647" y="10160"/>
                </a:lnTo>
                <a:lnTo>
                  <a:pt x="340106" y="0"/>
                </a:lnTo>
                <a:close/>
              </a:path>
              <a:path w="389255" h="372110">
                <a:moveTo>
                  <a:pt x="372237" y="29210"/>
                </a:moveTo>
                <a:lnTo>
                  <a:pt x="362077" y="29210"/>
                </a:lnTo>
                <a:lnTo>
                  <a:pt x="356743" y="30480"/>
                </a:lnTo>
                <a:lnTo>
                  <a:pt x="351155" y="34290"/>
                </a:lnTo>
                <a:lnTo>
                  <a:pt x="349250" y="35560"/>
                </a:lnTo>
                <a:lnTo>
                  <a:pt x="344297" y="39370"/>
                </a:lnTo>
                <a:lnTo>
                  <a:pt x="341630" y="40640"/>
                </a:lnTo>
                <a:lnTo>
                  <a:pt x="336931" y="44450"/>
                </a:lnTo>
                <a:lnTo>
                  <a:pt x="332867" y="46990"/>
                </a:lnTo>
                <a:lnTo>
                  <a:pt x="329438" y="48260"/>
                </a:lnTo>
                <a:lnTo>
                  <a:pt x="354330" y="48260"/>
                </a:lnTo>
                <a:lnTo>
                  <a:pt x="359029" y="45720"/>
                </a:lnTo>
                <a:lnTo>
                  <a:pt x="362585" y="44450"/>
                </a:lnTo>
                <a:lnTo>
                  <a:pt x="387451" y="44450"/>
                </a:lnTo>
                <a:lnTo>
                  <a:pt x="386588" y="41910"/>
                </a:lnTo>
                <a:lnTo>
                  <a:pt x="381254" y="35560"/>
                </a:lnTo>
                <a:lnTo>
                  <a:pt x="376936" y="31750"/>
                </a:lnTo>
                <a:lnTo>
                  <a:pt x="372237" y="292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14953" y="4556505"/>
            <a:ext cx="372745" cy="351790"/>
          </a:xfrm>
          <a:custGeom>
            <a:avLst/>
            <a:gdLst/>
            <a:ahLst/>
            <a:cxnLst/>
            <a:rect l="l" t="t" r="r" b="b"/>
            <a:pathLst>
              <a:path w="372745" h="351789">
                <a:moveTo>
                  <a:pt x="51562" y="222250"/>
                </a:moveTo>
                <a:lnTo>
                  <a:pt x="0" y="274320"/>
                </a:lnTo>
                <a:lnTo>
                  <a:pt x="78359" y="351790"/>
                </a:lnTo>
                <a:lnTo>
                  <a:pt x="97694" y="332740"/>
                </a:lnTo>
                <a:lnTo>
                  <a:pt x="79501" y="332740"/>
                </a:lnTo>
                <a:lnTo>
                  <a:pt x="50419" y="303530"/>
                </a:lnTo>
                <a:lnTo>
                  <a:pt x="59420" y="294640"/>
                </a:lnTo>
                <a:lnTo>
                  <a:pt x="41148" y="294640"/>
                </a:lnTo>
                <a:lnTo>
                  <a:pt x="19685" y="273050"/>
                </a:lnTo>
                <a:lnTo>
                  <a:pt x="60833" y="231140"/>
                </a:lnTo>
                <a:lnTo>
                  <a:pt x="51562" y="222250"/>
                </a:lnTo>
                <a:close/>
              </a:path>
              <a:path w="372745" h="351789">
                <a:moveTo>
                  <a:pt x="120650" y="292100"/>
                </a:moveTo>
                <a:lnTo>
                  <a:pt x="79501" y="332740"/>
                </a:lnTo>
                <a:lnTo>
                  <a:pt x="97694" y="332740"/>
                </a:lnTo>
                <a:lnTo>
                  <a:pt x="129921" y="300990"/>
                </a:lnTo>
                <a:lnTo>
                  <a:pt x="120650" y="292100"/>
                </a:lnTo>
                <a:close/>
              </a:path>
              <a:path w="372745" h="351789">
                <a:moveTo>
                  <a:pt x="82296" y="252730"/>
                </a:moveTo>
                <a:lnTo>
                  <a:pt x="41148" y="294640"/>
                </a:lnTo>
                <a:lnTo>
                  <a:pt x="59420" y="294640"/>
                </a:lnTo>
                <a:lnTo>
                  <a:pt x="91567" y="262890"/>
                </a:lnTo>
                <a:lnTo>
                  <a:pt x="82296" y="252730"/>
                </a:lnTo>
                <a:close/>
              </a:path>
              <a:path w="372745" h="351789">
                <a:moveTo>
                  <a:pt x="176974" y="234950"/>
                </a:moveTo>
                <a:lnTo>
                  <a:pt x="159385" y="234950"/>
                </a:lnTo>
                <a:lnTo>
                  <a:pt x="161671" y="237490"/>
                </a:lnTo>
                <a:lnTo>
                  <a:pt x="164592" y="241300"/>
                </a:lnTo>
                <a:lnTo>
                  <a:pt x="165608" y="243840"/>
                </a:lnTo>
                <a:lnTo>
                  <a:pt x="163575" y="251460"/>
                </a:lnTo>
                <a:lnTo>
                  <a:pt x="160782" y="256540"/>
                </a:lnTo>
                <a:lnTo>
                  <a:pt x="156463" y="260350"/>
                </a:lnTo>
                <a:lnTo>
                  <a:pt x="153035" y="264160"/>
                </a:lnTo>
                <a:lnTo>
                  <a:pt x="148590" y="266700"/>
                </a:lnTo>
                <a:lnTo>
                  <a:pt x="138175" y="271780"/>
                </a:lnTo>
                <a:lnTo>
                  <a:pt x="127381" y="274320"/>
                </a:lnTo>
                <a:lnTo>
                  <a:pt x="126873" y="274320"/>
                </a:lnTo>
                <a:lnTo>
                  <a:pt x="137922" y="285750"/>
                </a:lnTo>
                <a:lnTo>
                  <a:pt x="141605" y="284480"/>
                </a:lnTo>
                <a:lnTo>
                  <a:pt x="145796" y="283210"/>
                </a:lnTo>
                <a:lnTo>
                  <a:pt x="155194" y="278130"/>
                </a:lnTo>
                <a:lnTo>
                  <a:pt x="159638" y="274320"/>
                </a:lnTo>
                <a:lnTo>
                  <a:pt x="163957" y="269240"/>
                </a:lnTo>
                <a:lnTo>
                  <a:pt x="169126" y="264160"/>
                </a:lnTo>
                <a:lnTo>
                  <a:pt x="173021" y="257810"/>
                </a:lnTo>
                <a:lnTo>
                  <a:pt x="175654" y="252730"/>
                </a:lnTo>
                <a:lnTo>
                  <a:pt x="177037" y="246380"/>
                </a:lnTo>
                <a:lnTo>
                  <a:pt x="178054" y="238760"/>
                </a:lnTo>
                <a:lnTo>
                  <a:pt x="176974" y="234950"/>
                </a:lnTo>
                <a:close/>
              </a:path>
              <a:path w="372745" h="351789">
                <a:moveTo>
                  <a:pt x="129286" y="190500"/>
                </a:moveTo>
                <a:lnTo>
                  <a:pt x="125730" y="190500"/>
                </a:lnTo>
                <a:lnTo>
                  <a:pt x="121666" y="193040"/>
                </a:lnTo>
                <a:lnTo>
                  <a:pt x="112775" y="198120"/>
                </a:lnTo>
                <a:lnTo>
                  <a:pt x="108838" y="201930"/>
                </a:lnTo>
                <a:lnTo>
                  <a:pt x="101473" y="209550"/>
                </a:lnTo>
                <a:lnTo>
                  <a:pt x="98679" y="212090"/>
                </a:lnTo>
                <a:lnTo>
                  <a:pt x="96520" y="217170"/>
                </a:lnTo>
                <a:lnTo>
                  <a:pt x="94487" y="220980"/>
                </a:lnTo>
                <a:lnTo>
                  <a:pt x="93345" y="224790"/>
                </a:lnTo>
                <a:lnTo>
                  <a:pt x="92583" y="232410"/>
                </a:lnTo>
                <a:lnTo>
                  <a:pt x="92963" y="234950"/>
                </a:lnTo>
                <a:lnTo>
                  <a:pt x="94107" y="238760"/>
                </a:lnTo>
                <a:lnTo>
                  <a:pt x="112522" y="254000"/>
                </a:lnTo>
                <a:lnTo>
                  <a:pt x="117348" y="254000"/>
                </a:lnTo>
                <a:lnTo>
                  <a:pt x="122936" y="252730"/>
                </a:lnTo>
                <a:lnTo>
                  <a:pt x="129540" y="248920"/>
                </a:lnTo>
                <a:lnTo>
                  <a:pt x="131825" y="247650"/>
                </a:lnTo>
                <a:lnTo>
                  <a:pt x="134366" y="245110"/>
                </a:lnTo>
                <a:lnTo>
                  <a:pt x="137033" y="243840"/>
                </a:lnTo>
                <a:lnTo>
                  <a:pt x="139700" y="241300"/>
                </a:lnTo>
                <a:lnTo>
                  <a:pt x="143954" y="238760"/>
                </a:lnTo>
                <a:lnTo>
                  <a:pt x="113284" y="238760"/>
                </a:lnTo>
                <a:lnTo>
                  <a:pt x="110744" y="237490"/>
                </a:lnTo>
                <a:lnTo>
                  <a:pt x="108331" y="234950"/>
                </a:lnTo>
                <a:lnTo>
                  <a:pt x="105537" y="232410"/>
                </a:lnTo>
                <a:lnTo>
                  <a:pt x="104775" y="229870"/>
                </a:lnTo>
                <a:lnTo>
                  <a:pt x="105791" y="224790"/>
                </a:lnTo>
                <a:lnTo>
                  <a:pt x="106934" y="222250"/>
                </a:lnTo>
                <a:lnTo>
                  <a:pt x="109347" y="218440"/>
                </a:lnTo>
                <a:lnTo>
                  <a:pt x="112903" y="214630"/>
                </a:lnTo>
                <a:lnTo>
                  <a:pt x="116332" y="210820"/>
                </a:lnTo>
                <a:lnTo>
                  <a:pt x="120523" y="208280"/>
                </a:lnTo>
                <a:lnTo>
                  <a:pt x="125475" y="205740"/>
                </a:lnTo>
                <a:lnTo>
                  <a:pt x="130301" y="203200"/>
                </a:lnTo>
                <a:lnTo>
                  <a:pt x="135000" y="201930"/>
                </a:lnTo>
                <a:lnTo>
                  <a:pt x="139319" y="200660"/>
                </a:lnTo>
                <a:lnTo>
                  <a:pt x="139954" y="200660"/>
                </a:lnTo>
                <a:lnTo>
                  <a:pt x="129286" y="190500"/>
                </a:lnTo>
                <a:close/>
              </a:path>
              <a:path w="372745" h="351789">
                <a:moveTo>
                  <a:pt x="161544" y="219710"/>
                </a:moveTo>
                <a:lnTo>
                  <a:pt x="151384" y="219710"/>
                </a:lnTo>
                <a:lnTo>
                  <a:pt x="146050" y="220980"/>
                </a:lnTo>
                <a:lnTo>
                  <a:pt x="140335" y="224790"/>
                </a:lnTo>
                <a:lnTo>
                  <a:pt x="138557" y="226060"/>
                </a:lnTo>
                <a:lnTo>
                  <a:pt x="136271" y="227330"/>
                </a:lnTo>
                <a:lnTo>
                  <a:pt x="133604" y="229870"/>
                </a:lnTo>
                <a:lnTo>
                  <a:pt x="130937" y="231140"/>
                </a:lnTo>
                <a:lnTo>
                  <a:pt x="128397" y="233680"/>
                </a:lnTo>
                <a:lnTo>
                  <a:pt x="126111" y="234950"/>
                </a:lnTo>
                <a:lnTo>
                  <a:pt x="122047" y="237490"/>
                </a:lnTo>
                <a:lnTo>
                  <a:pt x="118745" y="238760"/>
                </a:lnTo>
                <a:lnTo>
                  <a:pt x="143954" y="238760"/>
                </a:lnTo>
                <a:lnTo>
                  <a:pt x="148209" y="236220"/>
                </a:lnTo>
                <a:lnTo>
                  <a:pt x="151892" y="234950"/>
                </a:lnTo>
                <a:lnTo>
                  <a:pt x="176974" y="234950"/>
                </a:lnTo>
                <a:lnTo>
                  <a:pt x="175895" y="231140"/>
                </a:lnTo>
                <a:lnTo>
                  <a:pt x="170434" y="226060"/>
                </a:lnTo>
                <a:lnTo>
                  <a:pt x="166243" y="222250"/>
                </a:lnTo>
                <a:lnTo>
                  <a:pt x="161544" y="219710"/>
                </a:lnTo>
                <a:close/>
              </a:path>
              <a:path w="372745" h="351789">
                <a:moveTo>
                  <a:pt x="232621" y="177800"/>
                </a:moveTo>
                <a:lnTo>
                  <a:pt x="212979" y="177800"/>
                </a:lnTo>
                <a:lnTo>
                  <a:pt x="215392" y="179070"/>
                </a:lnTo>
                <a:lnTo>
                  <a:pt x="220725" y="185420"/>
                </a:lnTo>
                <a:lnTo>
                  <a:pt x="194183" y="215900"/>
                </a:lnTo>
                <a:lnTo>
                  <a:pt x="183387" y="218440"/>
                </a:lnTo>
                <a:lnTo>
                  <a:pt x="182880" y="218440"/>
                </a:lnTo>
                <a:lnTo>
                  <a:pt x="194056" y="229870"/>
                </a:lnTo>
                <a:lnTo>
                  <a:pt x="197738" y="228600"/>
                </a:lnTo>
                <a:lnTo>
                  <a:pt x="201803" y="226060"/>
                </a:lnTo>
                <a:lnTo>
                  <a:pt x="211200" y="220980"/>
                </a:lnTo>
                <a:lnTo>
                  <a:pt x="215646" y="218440"/>
                </a:lnTo>
                <a:lnTo>
                  <a:pt x="220091" y="213360"/>
                </a:lnTo>
                <a:lnTo>
                  <a:pt x="225186" y="208280"/>
                </a:lnTo>
                <a:lnTo>
                  <a:pt x="229044" y="201930"/>
                </a:lnTo>
                <a:lnTo>
                  <a:pt x="231663" y="195580"/>
                </a:lnTo>
                <a:lnTo>
                  <a:pt x="233045" y="190500"/>
                </a:lnTo>
                <a:lnTo>
                  <a:pt x="234061" y="182880"/>
                </a:lnTo>
                <a:lnTo>
                  <a:pt x="232621" y="177800"/>
                </a:lnTo>
                <a:close/>
              </a:path>
              <a:path w="372745" h="351789">
                <a:moveTo>
                  <a:pt x="185420" y="133350"/>
                </a:moveTo>
                <a:lnTo>
                  <a:pt x="181737" y="134620"/>
                </a:lnTo>
                <a:lnTo>
                  <a:pt x="177673" y="137160"/>
                </a:lnTo>
                <a:lnTo>
                  <a:pt x="168783" y="142240"/>
                </a:lnTo>
                <a:lnTo>
                  <a:pt x="164846" y="146050"/>
                </a:lnTo>
                <a:lnTo>
                  <a:pt x="157607" y="152400"/>
                </a:lnTo>
                <a:lnTo>
                  <a:pt x="154686" y="156210"/>
                </a:lnTo>
                <a:lnTo>
                  <a:pt x="152526" y="161290"/>
                </a:lnTo>
                <a:lnTo>
                  <a:pt x="150495" y="165100"/>
                </a:lnTo>
                <a:lnTo>
                  <a:pt x="149351" y="168910"/>
                </a:lnTo>
                <a:lnTo>
                  <a:pt x="148971" y="172720"/>
                </a:lnTo>
                <a:lnTo>
                  <a:pt x="148717" y="176530"/>
                </a:lnTo>
                <a:lnTo>
                  <a:pt x="149098" y="179070"/>
                </a:lnTo>
                <a:lnTo>
                  <a:pt x="163703" y="196850"/>
                </a:lnTo>
                <a:lnTo>
                  <a:pt x="168529" y="196850"/>
                </a:lnTo>
                <a:lnTo>
                  <a:pt x="173355" y="198120"/>
                </a:lnTo>
                <a:lnTo>
                  <a:pt x="178943" y="195580"/>
                </a:lnTo>
                <a:lnTo>
                  <a:pt x="185547" y="191770"/>
                </a:lnTo>
                <a:lnTo>
                  <a:pt x="187833" y="190500"/>
                </a:lnTo>
                <a:lnTo>
                  <a:pt x="190373" y="189230"/>
                </a:lnTo>
                <a:lnTo>
                  <a:pt x="193040" y="187960"/>
                </a:lnTo>
                <a:lnTo>
                  <a:pt x="195707" y="185420"/>
                </a:lnTo>
                <a:lnTo>
                  <a:pt x="197993" y="184150"/>
                </a:lnTo>
                <a:lnTo>
                  <a:pt x="199644" y="182880"/>
                </a:lnTo>
                <a:lnTo>
                  <a:pt x="169291" y="182880"/>
                </a:lnTo>
                <a:lnTo>
                  <a:pt x="166750" y="181610"/>
                </a:lnTo>
                <a:lnTo>
                  <a:pt x="164337" y="179070"/>
                </a:lnTo>
                <a:lnTo>
                  <a:pt x="161544" y="176530"/>
                </a:lnTo>
                <a:lnTo>
                  <a:pt x="160782" y="173990"/>
                </a:lnTo>
                <a:lnTo>
                  <a:pt x="195453" y="144780"/>
                </a:lnTo>
                <a:lnTo>
                  <a:pt x="195961" y="144780"/>
                </a:lnTo>
                <a:lnTo>
                  <a:pt x="185420" y="133350"/>
                </a:lnTo>
                <a:close/>
              </a:path>
              <a:path w="372745" h="351789">
                <a:moveTo>
                  <a:pt x="217550" y="163830"/>
                </a:moveTo>
                <a:lnTo>
                  <a:pt x="207391" y="163830"/>
                </a:lnTo>
                <a:lnTo>
                  <a:pt x="202057" y="165100"/>
                </a:lnTo>
                <a:lnTo>
                  <a:pt x="196469" y="168910"/>
                </a:lnTo>
                <a:lnTo>
                  <a:pt x="194563" y="170180"/>
                </a:lnTo>
                <a:lnTo>
                  <a:pt x="189611" y="173990"/>
                </a:lnTo>
                <a:lnTo>
                  <a:pt x="186944" y="175260"/>
                </a:lnTo>
                <a:lnTo>
                  <a:pt x="182245" y="179070"/>
                </a:lnTo>
                <a:lnTo>
                  <a:pt x="178181" y="180340"/>
                </a:lnTo>
                <a:lnTo>
                  <a:pt x="174751" y="182880"/>
                </a:lnTo>
                <a:lnTo>
                  <a:pt x="199644" y="182880"/>
                </a:lnTo>
                <a:lnTo>
                  <a:pt x="204343" y="180340"/>
                </a:lnTo>
                <a:lnTo>
                  <a:pt x="207899" y="179070"/>
                </a:lnTo>
                <a:lnTo>
                  <a:pt x="210438" y="179070"/>
                </a:lnTo>
                <a:lnTo>
                  <a:pt x="212979" y="177800"/>
                </a:lnTo>
                <a:lnTo>
                  <a:pt x="232621" y="177800"/>
                </a:lnTo>
                <a:lnTo>
                  <a:pt x="231901" y="175260"/>
                </a:lnTo>
                <a:lnTo>
                  <a:pt x="226568" y="170180"/>
                </a:lnTo>
                <a:lnTo>
                  <a:pt x="222250" y="166370"/>
                </a:lnTo>
                <a:lnTo>
                  <a:pt x="217550" y="163830"/>
                </a:lnTo>
                <a:close/>
              </a:path>
              <a:path w="372745" h="351789">
                <a:moveTo>
                  <a:pt x="246761" y="77470"/>
                </a:moveTo>
                <a:lnTo>
                  <a:pt x="240186" y="77470"/>
                </a:lnTo>
                <a:lnTo>
                  <a:pt x="233791" y="80010"/>
                </a:lnTo>
                <a:lnTo>
                  <a:pt x="209296" y="118110"/>
                </a:lnTo>
                <a:lnTo>
                  <a:pt x="210440" y="125730"/>
                </a:lnTo>
                <a:lnTo>
                  <a:pt x="239268" y="158750"/>
                </a:lnTo>
                <a:lnTo>
                  <a:pt x="247034" y="162560"/>
                </a:lnTo>
                <a:lnTo>
                  <a:pt x="255016" y="162560"/>
                </a:lnTo>
                <a:lnTo>
                  <a:pt x="262997" y="161290"/>
                </a:lnTo>
                <a:lnTo>
                  <a:pt x="270763" y="158750"/>
                </a:lnTo>
                <a:lnTo>
                  <a:pt x="278340" y="153670"/>
                </a:lnTo>
                <a:lnTo>
                  <a:pt x="284268" y="148590"/>
                </a:lnTo>
                <a:lnTo>
                  <a:pt x="249936" y="148590"/>
                </a:lnTo>
                <a:lnTo>
                  <a:pt x="246125" y="147320"/>
                </a:lnTo>
                <a:lnTo>
                  <a:pt x="242316" y="144780"/>
                </a:lnTo>
                <a:lnTo>
                  <a:pt x="238633" y="142240"/>
                </a:lnTo>
                <a:lnTo>
                  <a:pt x="235076" y="139700"/>
                </a:lnTo>
                <a:lnTo>
                  <a:pt x="242501" y="132080"/>
                </a:lnTo>
                <a:lnTo>
                  <a:pt x="227457" y="132080"/>
                </a:lnTo>
                <a:lnTo>
                  <a:pt x="223266" y="127000"/>
                </a:lnTo>
                <a:lnTo>
                  <a:pt x="221107" y="120650"/>
                </a:lnTo>
                <a:lnTo>
                  <a:pt x="221234" y="107950"/>
                </a:lnTo>
                <a:lnTo>
                  <a:pt x="223900" y="102870"/>
                </a:lnTo>
                <a:lnTo>
                  <a:pt x="229108" y="97790"/>
                </a:lnTo>
                <a:lnTo>
                  <a:pt x="234442" y="91440"/>
                </a:lnTo>
                <a:lnTo>
                  <a:pt x="239775" y="88900"/>
                </a:lnTo>
                <a:lnTo>
                  <a:pt x="271320" y="88900"/>
                </a:lnTo>
                <a:lnTo>
                  <a:pt x="266513" y="85090"/>
                </a:lnTo>
                <a:lnTo>
                  <a:pt x="260032" y="81280"/>
                </a:lnTo>
                <a:lnTo>
                  <a:pt x="253456" y="78740"/>
                </a:lnTo>
                <a:lnTo>
                  <a:pt x="246761" y="77470"/>
                </a:lnTo>
                <a:close/>
              </a:path>
              <a:path w="372745" h="351789">
                <a:moveTo>
                  <a:pt x="291211" y="110490"/>
                </a:moveTo>
                <a:lnTo>
                  <a:pt x="290703" y="111760"/>
                </a:lnTo>
                <a:lnTo>
                  <a:pt x="290449" y="114300"/>
                </a:lnTo>
                <a:lnTo>
                  <a:pt x="289179" y="119380"/>
                </a:lnTo>
                <a:lnTo>
                  <a:pt x="286766" y="124460"/>
                </a:lnTo>
                <a:lnTo>
                  <a:pt x="284225" y="130810"/>
                </a:lnTo>
                <a:lnTo>
                  <a:pt x="281050" y="135890"/>
                </a:lnTo>
                <a:lnTo>
                  <a:pt x="276987" y="139700"/>
                </a:lnTo>
                <a:lnTo>
                  <a:pt x="274066" y="142240"/>
                </a:lnTo>
                <a:lnTo>
                  <a:pt x="270763" y="144780"/>
                </a:lnTo>
                <a:lnTo>
                  <a:pt x="264160" y="148590"/>
                </a:lnTo>
                <a:lnTo>
                  <a:pt x="284268" y="148590"/>
                </a:lnTo>
                <a:lnTo>
                  <a:pt x="302006" y="121920"/>
                </a:lnTo>
                <a:lnTo>
                  <a:pt x="291211" y="110490"/>
                </a:lnTo>
                <a:close/>
              </a:path>
              <a:path w="372745" h="351789">
                <a:moveTo>
                  <a:pt x="271320" y="88900"/>
                </a:moveTo>
                <a:lnTo>
                  <a:pt x="239775" y="88900"/>
                </a:lnTo>
                <a:lnTo>
                  <a:pt x="250571" y="90170"/>
                </a:lnTo>
                <a:lnTo>
                  <a:pt x="255905" y="92710"/>
                </a:lnTo>
                <a:lnTo>
                  <a:pt x="261112" y="97790"/>
                </a:lnTo>
                <a:lnTo>
                  <a:pt x="227457" y="132080"/>
                </a:lnTo>
                <a:lnTo>
                  <a:pt x="242501" y="132080"/>
                </a:lnTo>
                <a:lnTo>
                  <a:pt x="278384" y="95250"/>
                </a:lnTo>
                <a:lnTo>
                  <a:pt x="272923" y="90170"/>
                </a:lnTo>
                <a:lnTo>
                  <a:pt x="271320" y="88900"/>
                </a:lnTo>
                <a:close/>
              </a:path>
              <a:path w="372745" h="351789">
                <a:moveTo>
                  <a:pt x="268986" y="44450"/>
                </a:moveTo>
                <a:lnTo>
                  <a:pt x="256540" y="57150"/>
                </a:lnTo>
                <a:lnTo>
                  <a:pt x="308737" y="63500"/>
                </a:lnTo>
                <a:lnTo>
                  <a:pt x="315087" y="115570"/>
                </a:lnTo>
                <a:lnTo>
                  <a:pt x="326517" y="104140"/>
                </a:lnTo>
                <a:lnTo>
                  <a:pt x="320801" y="64770"/>
                </a:lnTo>
                <a:lnTo>
                  <a:pt x="366268" y="64770"/>
                </a:lnTo>
                <a:lnTo>
                  <a:pt x="372491" y="58420"/>
                </a:lnTo>
                <a:lnTo>
                  <a:pt x="319532" y="52070"/>
                </a:lnTo>
                <a:lnTo>
                  <a:pt x="319247" y="49530"/>
                </a:lnTo>
                <a:lnTo>
                  <a:pt x="307721" y="49530"/>
                </a:lnTo>
                <a:lnTo>
                  <a:pt x="268986" y="44450"/>
                </a:lnTo>
                <a:close/>
              </a:path>
              <a:path w="372745" h="351789">
                <a:moveTo>
                  <a:pt x="366268" y="64770"/>
                </a:moveTo>
                <a:lnTo>
                  <a:pt x="320801" y="64770"/>
                </a:lnTo>
                <a:lnTo>
                  <a:pt x="360045" y="71120"/>
                </a:lnTo>
                <a:lnTo>
                  <a:pt x="366268" y="64770"/>
                </a:lnTo>
                <a:close/>
              </a:path>
              <a:path w="372745" h="351789">
                <a:moveTo>
                  <a:pt x="313690" y="0"/>
                </a:moveTo>
                <a:lnTo>
                  <a:pt x="302133" y="11430"/>
                </a:lnTo>
                <a:lnTo>
                  <a:pt x="307721" y="49530"/>
                </a:lnTo>
                <a:lnTo>
                  <a:pt x="319247" y="49530"/>
                </a:lnTo>
                <a:lnTo>
                  <a:pt x="3136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732784" y="4555744"/>
            <a:ext cx="2660523" cy="62534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481571" y="4554728"/>
            <a:ext cx="455295" cy="433705"/>
          </a:xfrm>
          <a:custGeom>
            <a:avLst/>
            <a:gdLst/>
            <a:ahLst/>
            <a:cxnLst/>
            <a:rect l="l" t="t" r="r" b="b"/>
            <a:pathLst>
              <a:path w="455295" h="433704">
                <a:moveTo>
                  <a:pt x="16128" y="339217"/>
                </a:moveTo>
                <a:lnTo>
                  <a:pt x="0" y="355346"/>
                </a:lnTo>
                <a:lnTo>
                  <a:pt x="78358" y="433705"/>
                </a:lnTo>
                <a:lnTo>
                  <a:pt x="88010" y="423926"/>
                </a:lnTo>
                <a:lnTo>
                  <a:pt x="18033" y="353949"/>
                </a:lnTo>
                <a:lnTo>
                  <a:pt x="64054" y="353949"/>
                </a:lnTo>
                <a:lnTo>
                  <a:pt x="16128" y="339217"/>
                </a:lnTo>
                <a:close/>
              </a:path>
              <a:path w="455295" h="433704">
                <a:moveTo>
                  <a:pt x="64054" y="353949"/>
                </a:moveTo>
                <a:lnTo>
                  <a:pt x="18033" y="353949"/>
                </a:lnTo>
                <a:lnTo>
                  <a:pt x="125222" y="386842"/>
                </a:lnTo>
                <a:lnTo>
                  <a:pt x="138049" y="373888"/>
                </a:lnTo>
                <a:lnTo>
                  <a:pt x="133484" y="369316"/>
                </a:lnTo>
                <a:lnTo>
                  <a:pt x="114046" y="369316"/>
                </a:lnTo>
                <a:lnTo>
                  <a:pt x="64054" y="353949"/>
                </a:lnTo>
                <a:close/>
              </a:path>
              <a:path w="455295" h="433704">
                <a:moveTo>
                  <a:pt x="59817" y="295529"/>
                </a:moveTo>
                <a:lnTo>
                  <a:pt x="50037" y="305308"/>
                </a:lnTo>
                <a:lnTo>
                  <a:pt x="114046" y="369316"/>
                </a:lnTo>
                <a:lnTo>
                  <a:pt x="133484" y="369316"/>
                </a:lnTo>
                <a:lnTo>
                  <a:pt x="59817" y="295529"/>
                </a:lnTo>
                <a:close/>
              </a:path>
              <a:path w="455295" h="433704">
                <a:moveTo>
                  <a:pt x="148462" y="259461"/>
                </a:moveTo>
                <a:lnTo>
                  <a:pt x="111347" y="284099"/>
                </a:lnTo>
                <a:lnTo>
                  <a:pt x="109052" y="299466"/>
                </a:lnTo>
                <a:lnTo>
                  <a:pt x="110277" y="306697"/>
                </a:lnTo>
                <a:lnTo>
                  <a:pt x="138985" y="340010"/>
                </a:lnTo>
                <a:lnTo>
                  <a:pt x="154304" y="344297"/>
                </a:lnTo>
                <a:lnTo>
                  <a:pt x="161925" y="343993"/>
                </a:lnTo>
                <a:lnTo>
                  <a:pt x="169164" y="341963"/>
                </a:lnTo>
                <a:lnTo>
                  <a:pt x="176022" y="338242"/>
                </a:lnTo>
                <a:lnTo>
                  <a:pt x="182499" y="332867"/>
                </a:lnTo>
                <a:lnTo>
                  <a:pt x="183242" y="331978"/>
                </a:lnTo>
                <a:lnTo>
                  <a:pt x="162559" y="331978"/>
                </a:lnTo>
                <a:lnTo>
                  <a:pt x="155701" y="331089"/>
                </a:lnTo>
                <a:lnTo>
                  <a:pt x="122681" y="304038"/>
                </a:lnTo>
                <a:lnTo>
                  <a:pt x="122004" y="297060"/>
                </a:lnTo>
                <a:lnTo>
                  <a:pt x="121284" y="290703"/>
                </a:lnTo>
                <a:lnTo>
                  <a:pt x="123571" y="284734"/>
                </a:lnTo>
                <a:lnTo>
                  <a:pt x="134238" y="274066"/>
                </a:lnTo>
                <a:lnTo>
                  <a:pt x="140207" y="271780"/>
                </a:lnTo>
                <a:lnTo>
                  <a:pt x="175211" y="271780"/>
                </a:lnTo>
                <a:lnTo>
                  <a:pt x="171323" y="268390"/>
                </a:lnTo>
                <a:lnTo>
                  <a:pt x="163893" y="263747"/>
                </a:lnTo>
                <a:lnTo>
                  <a:pt x="156273" y="260770"/>
                </a:lnTo>
                <a:lnTo>
                  <a:pt x="148462" y="259461"/>
                </a:lnTo>
                <a:close/>
              </a:path>
              <a:path w="455295" h="433704">
                <a:moveTo>
                  <a:pt x="175211" y="271780"/>
                </a:moveTo>
                <a:lnTo>
                  <a:pt x="140207" y="271780"/>
                </a:lnTo>
                <a:lnTo>
                  <a:pt x="146938" y="272415"/>
                </a:lnTo>
                <a:lnTo>
                  <a:pt x="153543" y="273177"/>
                </a:lnTo>
                <a:lnTo>
                  <a:pt x="180763" y="306697"/>
                </a:lnTo>
                <a:lnTo>
                  <a:pt x="181482" y="313055"/>
                </a:lnTo>
                <a:lnTo>
                  <a:pt x="179197" y="319024"/>
                </a:lnTo>
                <a:lnTo>
                  <a:pt x="173989" y="324358"/>
                </a:lnTo>
                <a:lnTo>
                  <a:pt x="168655" y="329692"/>
                </a:lnTo>
                <a:lnTo>
                  <a:pt x="162559" y="331978"/>
                </a:lnTo>
                <a:lnTo>
                  <a:pt x="183242" y="331978"/>
                </a:lnTo>
                <a:lnTo>
                  <a:pt x="187856" y="326463"/>
                </a:lnTo>
                <a:lnTo>
                  <a:pt x="191547" y="319643"/>
                </a:lnTo>
                <a:lnTo>
                  <a:pt x="193571" y="312418"/>
                </a:lnTo>
                <a:lnTo>
                  <a:pt x="193928" y="304800"/>
                </a:lnTo>
                <a:lnTo>
                  <a:pt x="192599" y="297060"/>
                </a:lnTo>
                <a:lnTo>
                  <a:pt x="189579" y="289464"/>
                </a:lnTo>
                <a:lnTo>
                  <a:pt x="184892" y="282011"/>
                </a:lnTo>
                <a:lnTo>
                  <a:pt x="178561" y="274701"/>
                </a:lnTo>
                <a:lnTo>
                  <a:pt x="175211" y="271780"/>
                </a:lnTo>
                <a:close/>
              </a:path>
              <a:path w="455295" h="433704">
                <a:moveTo>
                  <a:pt x="174117" y="220345"/>
                </a:moveTo>
                <a:lnTo>
                  <a:pt x="164210" y="230251"/>
                </a:lnTo>
                <a:lnTo>
                  <a:pt x="223011" y="289052"/>
                </a:lnTo>
                <a:lnTo>
                  <a:pt x="232918" y="279146"/>
                </a:lnTo>
                <a:lnTo>
                  <a:pt x="191134" y="237363"/>
                </a:lnTo>
                <a:lnTo>
                  <a:pt x="191643" y="232664"/>
                </a:lnTo>
                <a:lnTo>
                  <a:pt x="192461" y="228981"/>
                </a:lnTo>
                <a:lnTo>
                  <a:pt x="182879" y="228981"/>
                </a:lnTo>
                <a:lnTo>
                  <a:pt x="174117" y="220345"/>
                </a:lnTo>
                <a:close/>
              </a:path>
              <a:path w="455295" h="433704">
                <a:moveTo>
                  <a:pt x="239140" y="191643"/>
                </a:moveTo>
                <a:lnTo>
                  <a:pt x="219455" y="191643"/>
                </a:lnTo>
                <a:lnTo>
                  <a:pt x="269875" y="242189"/>
                </a:lnTo>
                <a:lnTo>
                  <a:pt x="279780" y="232283"/>
                </a:lnTo>
                <a:lnTo>
                  <a:pt x="239140" y="191643"/>
                </a:lnTo>
                <a:close/>
              </a:path>
              <a:path w="455295" h="433704">
                <a:moveTo>
                  <a:pt x="201549" y="194183"/>
                </a:moveTo>
                <a:lnTo>
                  <a:pt x="199771" y="195453"/>
                </a:lnTo>
                <a:lnTo>
                  <a:pt x="198500" y="196469"/>
                </a:lnTo>
                <a:lnTo>
                  <a:pt x="197611" y="197231"/>
                </a:lnTo>
                <a:lnTo>
                  <a:pt x="196723" y="197866"/>
                </a:lnTo>
                <a:lnTo>
                  <a:pt x="186562" y="211963"/>
                </a:lnTo>
                <a:lnTo>
                  <a:pt x="184784" y="216281"/>
                </a:lnTo>
                <a:lnTo>
                  <a:pt x="183642" y="221996"/>
                </a:lnTo>
                <a:lnTo>
                  <a:pt x="182879" y="228981"/>
                </a:lnTo>
                <a:lnTo>
                  <a:pt x="192461" y="228981"/>
                </a:lnTo>
                <a:lnTo>
                  <a:pt x="192658" y="228092"/>
                </a:lnTo>
                <a:lnTo>
                  <a:pt x="195706" y="219710"/>
                </a:lnTo>
                <a:lnTo>
                  <a:pt x="211200" y="204851"/>
                </a:lnTo>
                <a:lnTo>
                  <a:pt x="211708" y="204343"/>
                </a:lnTo>
                <a:lnTo>
                  <a:pt x="201549" y="194183"/>
                </a:lnTo>
                <a:close/>
              </a:path>
              <a:path w="455295" h="433704">
                <a:moveTo>
                  <a:pt x="219582" y="129667"/>
                </a:moveTo>
                <a:lnTo>
                  <a:pt x="217931" y="130937"/>
                </a:lnTo>
                <a:lnTo>
                  <a:pt x="216026" y="132334"/>
                </a:lnTo>
                <a:lnTo>
                  <a:pt x="213995" y="133858"/>
                </a:lnTo>
                <a:lnTo>
                  <a:pt x="212089" y="135382"/>
                </a:lnTo>
                <a:lnTo>
                  <a:pt x="209930" y="137287"/>
                </a:lnTo>
                <a:lnTo>
                  <a:pt x="201168" y="146050"/>
                </a:lnTo>
                <a:lnTo>
                  <a:pt x="197993" y="152908"/>
                </a:lnTo>
                <a:lnTo>
                  <a:pt x="198500" y="167386"/>
                </a:lnTo>
                <a:lnTo>
                  <a:pt x="202183" y="174498"/>
                </a:lnTo>
                <a:lnTo>
                  <a:pt x="211074" y="183388"/>
                </a:lnTo>
                <a:lnTo>
                  <a:pt x="204470" y="190119"/>
                </a:lnTo>
                <a:lnTo>
                  <a:pt x="212725" y="198374"/>
                </a:lnTo>
                <a:lnTo>
                  <a:pt x="219455" y="191643"/>
                </a:lnTo>
                <a:lnTo>
                  <a:pt x="239140" y="191643"/>
                </a:lnTo>
                <a:lnTo>
                  <a:pt x="229361" y="181864"/>
                </a:lnTo>
                <a:lnTo>
                  <a:pt x="237362" y="173863"/>
                </a:lnTo>
                <a:lnTo>
                  <a:pt x="220725" y="173863"/>
                </a:lnTo>
                <a:lnTo>
                  <a:pt x="213741" y="166878"/>
                </a:lnTo>
                <a:lnTo>
                  <a:pt x="211327" y="162560"/>
                </a:lnTo>
                <a:lnTo>
                  <a:pt x="211454" y="154940"/>
                </a:lnTo>
                <a:lnTo>
                  <a:pt x="213486" y="151003"/>
                </a:lnTo>
                <a:lnTo>
                  <a:pt x="219075" y="145415"/>
                </a:lnTo>
                <a:lnTo>
                  <a:pt x="220852" y="144018"/>
                </a:lnTo>
                <a:lnTo>
                  <a:pt x="222884" y="142621"/>
                </a:lnTo>
                <a:lnTo>
                  <a:pt x="225044" y="141097"/>
                </a:lnTo>
                <a:lnTo>
                  <a:pt x="226695" y="140081"/>
                </a:lnTo>
                <a:lnTo>
                  <a:pt x="228219" y="139319"/>
                </a:lnTo>
                <a:lnTo>
                  <a:pt x="228726" y="138811"/>
                </a:lnTo>
                <a:lnTo>
                  <a:pt x="219582" y="129667"/>
                </a:lnTo>
                <a:close/>
              </a:path>
              <a:path w="455295" h="433704">
                <a:moveTo>
                  <a:pt x="297687" y="110236"/>
                </a:moveTo>
                <a:lnTo>
                  <a:pt x="260572" y="134874"/>
                </a:lnTo>
                <a:lnTo>
                  <a:pt x="258278" y="150241"/>
                </a:lnTo>
                <a:lnTo>
                  <a:pt x="259520" y="157470"/>
                </a:lnTo>
                <a:lnTo>
                  <a:pt x="288210" y="190769"/>
                </a:lnTo>
                <a:lnTo>
                  <a:pt x="303529" y="195072"/>
                </a:lnTo>
                <a:lnTo>
                  <a:pt x="311203" y="194714"/>
                </a:lnTo>
                <a:lnTo>
                  <a:pt x="318436" y="192690"/>
                </a:lnTo>
                <a:lnTo>
                  <a:pt x="325264" y="188999"/>
                </a:lnTo>
                <a:lnTo>
                  <a:pt x="331724" y="183642"/>
                </a:lnTo>
                <a:lnTo>
                  <a:pt x="332574" y="182626"/>
                </a:lnTo>
                <a:lnTo>
                  <a:pt x="311784" y="182626"/>
                </a:lnTo>
                <a:lnTo>
                  <a:pt x="305053" y="181864"/>
                </a:lnTo>
                <a:lnTo>
                  <a:pt x="272033" y="154813"/>
                </a:lnTo>
                <a:lnTo>
                  <a:pt x="270509" y="141478"/>
                </a:lnTo>
                <a:lnTo>
                  <a:pt x="272796" y="135509"/>
                </a:lnTo>
                <a:lnTo>
                  <a:pt x="278129" y="130048"/>
                </a:lnTo>
                <a:lnTo>
                  <a:pt x="283463" y="124841"/>
                </a:lnTo>
                <a:lnTo>
                  <a:pt x="289432" y="122555"/>
                </a:lnTo>
                <a:lnTo>
                  <a:pt x="324436" y="122555"/>
                </a:lnTo>
                <a:lnTo>
                  <a:pt x="320548" y="119165"/>
                </a:lnTo>
                <a:lnTo>
                  <a:pt x="313118" y="114522"/>
                </a:lnTo>
                <a:lnTo>
                  <a:pt x="305498" y="111545"/>
                </a:lnTo>
                <a:lnTo>
                  <a:pt x="297687" y="110236"/>
                </a:lnTo>
                <a:close/>
              </a:path>
              <a:path w="455295" h="433704">
                <a:moveTo>
                  <a:pt x="324436" y="122555"/>
                </a:moveTo>
                <a:lnTo>
                  <a:pt x="289432" y="122555"/>
                </a:lnTo>
                <a:lnTo>
                  <a:pt x="296163" y="123190"/>
                </a:lnTo>
                <a:lnTo>
                  <a:pt x="302895" y="123952"/>
                </a:lnTo>
                <a:lnTo>
                  <a:pt x="310006" y="128143"/>
                </a:lnTo>
                <a:lnTo>
                  <a:pt x="324993" y="143129"/>
                </a:lnTo>
                <a:lnTo>
                  <a:pt x="329183" y="150241"/>
                </a:lnTo>
                <a:lnTo>
                  <a:pt x="330707" y="163830"/>
                </a:lnTo>
                <a:lnTo>
                  <a:pt x="328422" y="169799"/>
                </a:lnTo>
                <a:lnTo>
                  <a:pt x="323214" y="175133"/>
                </a:lnTo>
                <a:lnTo>
                  <a:pt x="317880" y="180467"/>
                </a:lnTo>
                <a:lnTo>
                  <a:pt x="311784" y="182626"/>
                </a:lnTo>
                <a:lnTo>
                  <a:pt x="332574" y="182626"/>
                </a:lnTo>
                <a:lnTo>
                  <a:pt x="337081" y="177238"/>
                </a:lnTo>
                <a:lnTo>
                  <a:pt x="340772" y="170418"/>
                </a:lnTo>
                <a:lnTo>
                  <a:pt x="342796" y="163193"/>
                </a:lnTo>
                <a:lnTo>
                  <a:pt x="343065" y="157470"/>
                </a:lnTo>
                <a:lnTo>
                  <a:pt x="343024" y="154813"/>
                </a:lnTo>
                <a:lnTo>
                  <a:pt x="341842" y="147835"/>
                </a:lnTo>
                <a:lnTo>
                  <a:pt x="338851" y="140239"/>
                </a:lnTo>
                <a:lnTo>
                  <a:pt x="334170" y="132786"/>
                </a:lnTo>
                <a:lnTo>
                  <a:pt x="327786" y="125476"/>
                </a:lnTo>
                <a:lnTo>
                  <a:pt x="324436" y="122555"/>
                </a:lnTo>
                <a:close/>
              </a:path>
              <a:path w="455295" h="433704">
                <a:moveTo>
                  <a:pt x="238505" y="155956"/>
                </a:moveTo>
                <a:lnTo>
                  <a:pt x="220725" y="173863"/>
                </a:lnTo>
                <a:lnTo>
                  <a:pt x="237362" y="173863"/>
                </a:lnTo>
                <a:lnTo>
                  <a:pt x="246887" y="164338"/>
                </a:lnTo>
                <a:lnTo>
                  <a:pt x="238505" y="155956"/>
                </a:lnTo>
                <a:close/>
              </a:path>
              <a:path w="455295" h="433704">
                <a:moveTo>
                  <a:pt x="300354" y="47879"/>
                </a:moveTo>
                <a:lnTo>
                  <a:pt x="290449" y="57785"/>
                </a:lnTo>
                <a:lnTo>
                  <a:pt x="372363" y="139700"/>
                </a:lnTo>
                <a:lnTo>
                  <a:pt x="382270" y="129794"/>
                </a:lnTo>
                <a:lnTo>
                  <a:pt x="300354" y="47879"/>
                </a:lnTo>
                <a:close/>
              </a:path>
              <a:path w="455295" h="433704">
                <a:moveTo>
                  <a:pt x="330326" y="17907"/>
                </a:moveTo>
                <a:lnTo>
                  <a:pt x="320421" y="27813"/>
                </a:lnTo>
                <a:lnTo>
                  <a:pt x="402335" y="109728"/>
                </a:lnTo>
                <a:lnTo>
                  <a:pt x="412242" y="99822"/>
                </a:lnTo>
                <a:lnTo>
                  <a:pt x="392556" y="80137"/>
                </a:lnTo>
                <a:lnTo>
                  <a:pt x="392852" y="70485"/>
                </a:lnTo>
                <a:lnTo>
                  <a:pt x="382904" y="70485"/>
                </a:lnTo>
                <a:lnTo>
                  <a:pt x="330326" y="17907"/>
                </a:lnTo>
                <a:close/>
              </a:path>
              <a:path w="455295" h="433704">
                <a:moveTo>
                  <a:pt x="394461" y="0"/>
                </a:moveTo>
                <a:lnTo>
                  <a:pt x="382016" y="12446"/>
                </a:lnTo>
                <a:lnTo>
                  <a:pt x="382904" y="70485"/>
                </a:lnTo>
                <a:lnTo>
                  <a:pt x="392852" y="70485"/>
                </a:lnTo>
                <a:lnTo>
                  <a:pt x="392937" y="67691"/>
                </a:lnTo>
                <a:lnTo>
                  <a:pt x="444372" y="67691"/>
                </a:lnTo>
                <a:lnTo>
                  <a:pt x="455295" y="56769"/>
                </a:lnTo>
                <a:lnTo>
                  <a:pt x="394334" y="54483"/>
                </a:lnTo>
                <a:lnTo>
                  <a:pt x="394461" y="0"/>
                </a:lnTo>
                <a:close/>
              </a:path>
              <a:path w="455295" h="433704">
                <a:moveTo>
                  <a:pt x="444372" y="67691"/>
                </a:moveTo>
                <a:lnTo>
                  <a:pt x="392937" y="67691"/>
                </a:lnTo>
                <a:lnTo>
                  <a:pt x="442213" y="69850"/>
                </a:lnTo>
                <a:lnTo>
                  <a:pt x="444372" y="676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04228" y="4570984"/>
            <a:ext cx="565150" cy="535940"/>
          </a:xfrm>
          <a:custGeom>
            <a:avLst/>
            <a:gdLst/>
            <a:ahLst/>
            <a:cxnLst/>
            <a:rect l="l" t="t" r="r" b="b"/>
            <a:pathLst>
              <a:path w="565150" h="535939">
                <a:moveTo>
                  <a:pt x="56515" y="420369"/>
                </a:moveTo>
                <a:lnTo>
                  <a:pt x="51816" y="420369"/>
                </a:lnTo>
                <a:lnTo>
                  <a:pt x="46736" y="421639"/>
                </a:lnTo>
                <a:lnTo>
                  <a:pt x="42545" y="421639"/>
                </a:lnTo>
                <a:lnTo>
                  <a:pt x="34417" y="426719"/>
                </a:lnTo>
                <a:lnTo>
                  <a:pt x="30352" y="427989"/>
                </a:lnTo>
                <a:lnTo>
                  <a:pt x="25907" y="431800"/>
                </a:lnTo>
                <a:lnTo>
                  <a:pt x="21208" y="436879"/>
                </a:lnTo>
                <a:lnTo>
                  <a:pt x="0" y="458469"/>
                </a:lnTo>
                <a:lnTo>
                  <a:pt x="78358" y="535939"/>
                </a:lnTo>
                <a:lnTo>
                  <a:pt x="88773" y="525779"/>
                </a:lnTo>
                <a:lnTo>
                  <a:pt x="59563" y="496569"/>
                </a:lnTo>
                <a:lnTo>
                  <a:pt x="68897" y="487679"/>
                </a:lnTo>
                <a:lnTo>
                  <a:pt x="50673" y="487679"/>
                </a:lnTo>
                <a:lnTo>
                  <a:pt x="19303" y="457200"/>
                </a:lnTo>
                <a:lnTo>
                  <a:pt x="29718" y="447039"/>
                </a:lnTo>
                <a:lnTo>
                  <a:pt x="33020" y="443229"/>
                </a:lnTo>
                <a:lnTo>
                  <a:pt x="35941" y="440689"/>
                </a:lnTo>
                <a:lnTo>
                  <a:pt x="38607" y="439419"/>
                </a:lnTo>
                <a:lnTo>
                  <a:pt x="41148" y="436879"/>
                </a:lnTo>
                <a:lnTo>
                  <a:pt x="43942" y="435609"/>
                </a:lnTo>
                <a:lnTo>
                  <a:pt x="46608" y="435609"/>
                </a:lnTo>
                <a:lnTo>
                  <a:pt x="49911" y="434339"/>
                </a:lnTo>
                <a:lnTo>
                  <a:pt x="78358" y="434339"/>
                </a:lnTo>
                <a:lnTo>
                  <a:pt x="70357" y="425450"/>
                </a:lnTo>
                <a:lnTo>
                  <a:pt x="65786" y="422909"/>
                </a:lnTo>
                <a:lnTo>
                  <a:pt x="56515" y="420369"/>
                </a:lnTo>
                <a:close/>
              </a:path>
              <a:path w="565150" h="535939">
                <a:moveTo>
                  <a:pt x="78358" y="434339"/>
                </a:moveTo>
                <a:lnTo>
                  <a:pt x="49911" y="434339"/>
                </a:lnTo>
                <a:lnTo>
                  <a:pt x="52958" y="435609"/>
                </a:lnTo>
                <a:lnTo>
                  <a:pt x="58800" y="436879"/>
                </a:lnTo>
                <a:lnTo>
                  <a:pt x="64389" y="441959"/>
                </a:lnTo>
                <a:lnTo>
                  <a:pt x="66675" y="444500"/>
                </a:lnTo>
                <a:lnTo>
                  <a:pt x="68452" y="447039"/>
                </a:lnTo>
                <a:lnTo>
                  <a:pt x="70739" y="452119"/>
                </a:lnTo>
                <a:lnTo>
                  <a:pt x="71374" y="454659"/>
                </a:lnTo>
                <a:lnTo>
                  <a:pt x="71374" y="461009"/>
                </a:lnTo>
                <a:lnTo>
                  <a:pt x="70485" y="464819"/>
                </a:lnTo>
                <a:lnTo>
                  <a:pt x="68579" y="467359"/>
                </a:lnTo>
                <a:lnTo>
                  <a:pt x="66675" y="471169"/>
                </a:lnTo>
                <a:lnTo>
                  <a:pt x="63626" y="474979"/>
                </a:lnTo>
                <a:lnTo>
                  <a:pt x="59436" y="478789"/>
                </a:lnTo>
                <a:lnTo>
                  <a:pt x="50673" y="487679"/>
                </a:lnTo>
                <a:lnTo>
                  <a:pt x="68897" y="487679"/>
                </a:lnTo>
                <a:lnTo>
                  <a:pt x="75565" y="481329"/>
                </a:lnTo>
                <a:lnTo>
                  <a:pt x="79501" y="474979"/>
                </a:lnTo>
                <a:lnTo>
                  <a:pt x="81915" y="469900"/>
                </a:lnTo>
                <a:lnTo>
                  <a:pt x="84200" y="466089"/>
                </a:lnTo>
                <a:lnTo>
                  <a:pt x="85344" y="459739"/>
                </a:lnTo>
                <a:lnTo>
                  <a:pt x="85344" y="450850"/>
                </a:lnTo>
                <a:lnTo>
                  <a:pt x="84454" y="445769"/>
                </a:lnTo>
                <a:lnTo>
                  <a:pt x="82803" y="441959"/>
                </a:lnTo>
                <a:lnTo>
                  <a:pt x="81025" y="438150"/>
                </a:lnTo>
                <a:lnTo>
                  <a:pt x="78358" y="434339"/>
                </a:lnTo>
                <a:close/>
              </a:path>
              <a:path w="565150" h="535939">
                <a:moveTo>
                  <a:pt x="70357" y="381000"/>
                </a:moveTo>
                <a:lnTo>
                  <a:pt x="60451" y="391159"/>
                </a:lnTo>
                <a:lnTo>
                  <a:pt x="142367" y="472439"/>
                </a:lnTo>
                <a:lnTo>
                  <a:pt x="152273" y="462279"/>
                </a:lnTo>
                <a:lnTo>
                  <a:pt x="70357" y="381000"/>
                </a:lnTo>
                <a:close/>
              </a:path>
              <a:path w="565150" h="535939">
                <a:moveTo>
                  <a:pt x="117221" y="379729"/>
                </a:moveTo>
                <a:lnTo>
                  <a:pt x="106552" y="391159"/>
                </a:lnTo>
                <a:lnTo>
                  <a:pt x="185927" y="422909"/>
                </a:lnTo>
                <a:lnTo>
                  <a:pt x="199517" y="458469"/>
                </a:lnTo>
                <a:lnTo>
                  <a:pt x="210057" y="448309"/>
                </a:lnTo>
                <a:lnTo>
                  <a:pt x="192833" y="405129"/>
                </a:lnTo>
                <a:lnTo>
                  <a:pt x="178943" y="405129"/>
                </a:lnTo>
                <a:lnTo>
                  <a:pt x="117221" y="379729"/>
                </a:lnTo>
                <a:close/>
              </a:path>
              <a:path w="565150" h="535939">
                <a:moveTo>
                  <a:pt x="163956" y="332739"/>
                </a:moveTo>
                <a:lnTo>
                  <a:pt x="153543" y="344169"/>
                </a:lnTo>
                <a:lnTo>
                  <a:pt x="178943" y="405129"/>
                </a:lnTo>
                <a:lnTo>
                  <a:pt x="192833" y="405129"/>
                </a:lnTo>
                <a:lnTo>
                  <a:pt x="163956" y="332739"/>
                </a:lnTo>
                <a:close/>
              </a:path>
              <a:path w="565150" h="535939">
                <a:moveTo>
                  <a:pt x="186563" y="311150"/>
                </a:moveTo>
                <a:lnTo>
                  <a:pt x="176656" y="320039"/>
                </a:lnTo>
                <a:lnTo>
                  <a:pt x="235457" y="379729"/>
                </a:lnTo>
                <a:lnTo>
                  <a:pt x="245364" y="369569"/>
                </a:lnTo>
                <a:lnTo>
                  <a:pt x="201422" y="325119"/>
                </a:lnTo>
                <a:lnTo>
                  <a:pt x="202056" y="321309"/>
                </a:lnTo>
                <a:lnTo>
                  <a:pt x="202819" y="317500"/>
                </a:lnTo>
                <a:lnTo>
                  <a:pt x="193040" y="317500"/>
                </a:lnTo>
                <a:lnTo>
                  <a:pt x="186563" y="311150"/>
                </a:lnTo>
                <a:close/>
              </a:path>
              <a:path w="565150" h="535939">
                <a:moveTo>
                  <a:pt x="247175" y="295909"/>
                </a:moveTo>
                <a:lnTo>
                  <a:pt x="222757" y="295909"/>
                </a:lnTo>
                <a:lnTo>
                  <a:pt x="225171" y="297179"/>
                </a:lnTo>
                <a:lnTo>
                  <a:pt x="227202" y="297179"/>
                </a:lnTo>
                <a:lnTo>
                  <a:pt x="229616" y="298450"/>
                </a:lnTo>
                <a:lnTo>
                  <a:pt x="232155" y="300989"/>
                </a:lnTo>
                <a:lnTo>
                  <a:pt x="237363" y="304800"/>
                </a:lnTo>
                <a:lnTo>
                  <a:pt x="239902" y="308609"/>
                </a:lnTo>
                <a:lnTo>
                  <a:pt x="273303" y="341629"/>
                </a:lnTo>
                <a:lnTo>
                  <a:pt x="283210" y="331469"/>
                </a:lnTo>
                <a:lnTo>
                  <a:pt x="247175" y="295909"/>
                </a:lnTo>
                <a:close/>
              </a:path>
              <a:path w="565150" h="535939">
                <a:moveTo>
                  <a:pt x="225551" y="281939"/>
                </a:moveTo>
                <a:lnTo>
                  <a:pt x="221106" y="281939"/>
                </a:lnTo>
                <a:lnTo>
                  <a:pt x="212217" y="283209"/>
                </a:lnTo>
                <a:lnTo>
                  <a:pt x="196342" y="302259"/>
                </a:lnTo>
                <a:lnTo>
                  <a:pt x="194691" y="306069"/>
                </a:lnTo>
                <a:lnTo>
                  <a:pt x="193548" y="311150"/>
                </a:lnTo>
                <a:lnTo>
                  <a:pt x="193040" y="317500"/>
                </a:lnTo>
                <a:lnTo>
                  <a:pt x="202819" y="317500"/>
                </a:lnTo>
                <a:lnTo>
                  <a:pt x="203073" y="316229"/>
                </a:lnTo>
                <a:lnTo>
                  <a:pt x="205867" y="308609"/>
                </a:lnTo>
                <a:lnTo>
                  <a:pt x="207899" y="304800"/>
                </a:lnTo>
                <a:lnTo>
                  <a:pt x="210566" y="302259"/>
                </a:lnTo>
                <a:lnTo>
                  <a:pt x="213487" y="299719"/>
                </a:lnTo>
                <a:lnTo>
                  <a:pt x="216026" y="297179"/>
                </a:lnTo>
                <a:lnTo>
                  <a:pt x="218186" y="297179"/>
                </a:lnTo>
                <a:lnTo>
                  <a:pt x="220472" y="295909"/>
                </a:lnTo>
                <a:lnTo>
                  <a:pt x="247175" y="295909"/>
                </a:lnTo>
                <a:lnTo>
                  <a:pt x="244601" y="293369"/>
                </a:lnTo>
                <a:lnTo>
                  <a:pt x="240156" y="289559"/>
                </a:lnTo>
                <a:lnTo>
                  <a:pt x="239268" y="288289"/>
                </a:lnTo>
                <a:lnTo>
                  <a:pt x="239902" y="283209"/>
                </a:lnTo>
                <a:lnTo>
                  <a:pt x="229870" y="283209"/>
                </a:lnTo>
                <a:lnTo>
                  <a:pt x="225551" y="281939"/>
                </a:lnTo>
                <a:close/>
              </a:path>
              <a:path w="565150" h="535939">
                <a:moveTo>
                  <a:pt x="285622" y="257809"/>
                </a:moveTo>
                <a:lnTo>
                  <a:pt x="260730" y="257809"/>
                </a:lnTo>
                <a:lnTo>
                  <a:pt x="263144" y="259079"/>
                </a:lnTo>
                <a:lnTo>
                  <a:pt x="265302" y="259079"/>
                </a:lnTo>
                <a:lnTo>
                  <a:pt x="267589" y="260350"/>
                </a:lnTo>
                <a:lnTo>
                  <a:pt x="270128" y="262889"/>
                </a:lnTo>
                <a:lnTo>
                  <a:pt x="272796" y="265429"/>
                </a:lnTo>
                <a:lnTo>
                  <a:pt x="275336" y="267969"/>
                </a:lnTo>
                <a:lnTo>
                  <a:pt x="311276" y="303529"/>
                </a:lnTo>
                <a:lnTo>
                  <a:pt x="321182" y="293369"/>
                </a:lnTo>
                <a:lnTo>
                  <a:pt x="285622" y="257809"/>
                </a:lnTo>
                <a:close/>
              </a:path>
              <a:path w="565150" h="535939">
                <a:moveTo>
                  <a:pt x="255016" y="242569"/>
                </a:moveTo>
                <a:lnTo>
                  <a:pt x="248412" y="245109"/>
                </a:lnTo>
                <a:lnTo>
                  <a:pt x="241935" y="252729"/>
                </a:lnTo>
                <a:lnTo>
                  <a:pt x="238125" y="256539"/>
                </a:lnTo>
                <a:lnTo>
                  <a:pt x="235330" y="260350"/>
                </a:lnTo>
                <a:lnTo>
                  <a:pt x="233552" y="265429"/>
                </a:lnTo>
                <a:lnTo>
                  <a:pt x="231775" y="269239"/>
                </a:lnTo>
                <a:lnTo>
                  <a:pt x="230504" y="275589"/>
                </a:lnTo>
                <a:lnTo>
                  <a:pt x="229870" y="283209"/>
                </a:lnTo>
                <a:lnTo>
                  <a:pt x="239902" y="283209"/>
                </a:lnTo>
                <a:lnTo>
                  <a:pt x="240919" y="279400"/>
                </a:lnTo>
                <a:lnTo>
                  <a:pt x="242316" y="274319"/>
                </a:lnTo>
                <a:lnTo>
                  <a:pt x="243713" y="270509"/>
                </a:lnTo>
                <a:lnTo>
                  <a:pt x="245745" y="266700"/>
                </a:lnTo>
                <a:lnTo>
                  <a:pt x="251332" y="261619"/>
                </a:lnTo>
                <a:lnTo>
                  <a:pt x="253873" y="259079"/>
                </a:lnTo>
                <a:lnTo>
                  <a:pt x="256158" y="259079"/>
                </a:lnTo>
                <a:lnTo>
                  <a:pt x="258445" y="257809"/>
                </a:lnTo>
                <a:lnTo>
                  <a:pt x="285622" y="257809"/>
                </a:lnTo>
                <a:lnTo>
                  <a:pt x="283082" y="255269"/>
                </a:lnTo>
                <a:lnTo>
                  <a:pt x="275971" y="248919"/>
                </a:lnTo>
                <a:lnTo>
                  <a:pt x="268986" y="245109"/>
                </a:lnTo>
                <a:lnTo>
                  <a:pt x="255016" y="242569"/>
                </a:lnTo>
                <a:close/>
              </a:path>
              <a:path w="565150" h="535939">
                <a:moveTo>
                  <a:pt x="330580" y="180339"/>
                </a:moveTo>
                <a:lnTo>
                  <a:pt x="322962" y="180339"/>
                </a:lnTo>
                <a:lnTo>
                  <a:pt x="315737" y="182879"/>
                </a:lnTo>
                <a:lnTo>
                  <a:pt x="291083" y="219709"/>
                </a:lnTo>
                <a:lnTo>
                  <a:pt x="292413" y="227329"/>
                </a:lnTo>
                <a:lnTo>
                  <a:pt x="321103" y="260350"/>
                </a:lnTo>
                <a:lnTo>
                  <a:pt x="336423" y="265429"/>
                </a:lnTo>
                <a:lnTo>
                  <a:pt x="351282" y="262889"/>
                </a:lnTo>
                <a:lnTo>
                  <a:pt x="358140" y="259079"/>
                </a:lnTo>
                <a:lnTo>
                  <a:pt x="364617" y="254000"/>
                </a:lnTo>
                <a:lnTo>
                  <a:pt x="365688" y="252729"/>
                </a:lnTo>
                <a:lnTo>
                  <a:pt x="344677" y="252729"/>
                </a:lnTo>
                <a:lnTo>
                  <a:pt x="337820" y="251459"/>
                </a:lnTo>
                <a:lnTo>
                  <a:pt x="331089" y="251459"/>
                </a:lnTo>
                <a:lnTo>
                  <a:pt x="323976" y="246379"/>
                </a:lnTo>
                <a:lnTo>
                  <a:pt x="308991" y="232409"/>
                </a:lnTo>
                <a:lnTo>
                  <a:pt x="304800" y="224789"/>
                </a:lnTo>
                <a:lnTo>
                  <a:pt x="304165" y="218439"/>
                </a:lnTo>
                <a:lnTo>
                  <a:pt x="303402" y="212089"/>
                </a:lnTo>
                <a:lnTo>
                  <a:pt x="305689" y="205739"/>
                </a:lnTo>
                <a:lnTo>
                  <a:pt x="316356" y="194309"/>
                </a:lnTo>
                <a:lnTo>
                  <a:pt x="322325" y="193039"/>
                </a:lnTo>
                <a:lnTo>
                  <a:pt x="357784" y="193039"/>
                </a:lnTo>
                <a:lnTo>
                  <a:pt x="353441" y="189229"/>
                </a:lnTo>
                <a:lnTo>
                  <a:pt x="346011" y="184150"/>
                </a:lnTo>
                <a:lnTo>
                  <a:pt x="338391" y="181609"/>
                </a:lnTo>
                <a:lnTo>
                  <a:pt x="330580" y="180339"/>
                </a:lnTo>
                <a:close/>
              </a:path>
              <a:path w="565150" h="535939">
                <a:moveTo>
                  <a:pt x="357784" y="193039"/>
                </a:moveTo>
                <a:lnTo>
                  <a:pt x="322325" y="193039"/>
                </a:lnTo>
                <a:lnTo>
                  <a:pt x="335661" y="194309"/>
                </a:lnTo>
                <a:lnTo>
                  <a:pt x="342900" y="198119"/>
                </a:lnTo>
                <a:lnTo>
                  <a:pt x="350520" y="205739"/>
                </a:lnTo>
                <a:lnTo>
                  <a:pt x="357886" y="213359"/>
                </a:lnTo>
                <a:lnTo>
                  <a:pt x="362076" y="219709"/>
                </a:lnTo>
                <a:lnTo>
                  <a:pt x="363600" y="233679"/>
                </a:lnTo>
                <a:lnTo>
                  <a:pt x="361315" y="240029"/>
                </a:lnTo>
                <a:lnTo>
                  <a:pt x="350774" y="250189"/>
                </a:lnTo>
                <a:lnTo>
                  <a:pt x="344677" y="252729"/>
                </a:lnTo>
                <a:lnTo>
                  <a:pt x="365688" y="252729"/>
                </a:lnTo>
                <a:lnTo>
                  <a:pt x="369974" y="247650"/>
                </a:lnTo>
                <a:lnTo>
                  <a:pt x="373665" y="240029"/>
                </a:lnTo>
                <a:lnTo>
                  <a:pt x="375689" y="233679"/>
                </a:lnTo>
                <a:lnTo>
                  <a:pt x="376047" y="226059"/>
                </a:lnTo>
                <a:lnTo>
                  <a:pt x="374717" y="217169"/>
                </a:lnTo>
                <a:lnTo>
                  <a:pt x="371697" y="209550"/>
                </a:lnTo>
                <a:lnTo>
                  <a:pt x="367010" y="203200"/>
                </a:lnTo>
                <a:lnTo>
                  <a:pt x="360679" y="195579"/>
                </a:lnTo>
                <a:lnTo>
                  <a:pt x="357784" y="193039"/>
                </a:lnTo>
                <a:close/>
              </a:path>
              <a:path w="565150" h="535939">
                <a:moveTo>
                  <a:pt x="355853" y="140969"/>
                </a:moveTo>
                <a:lnTo>
                  <a:pt x="345948" y="151129"/>
                </a:lnTo>
                <a:lnTo>
                  <a:pt x="391414" y="196850"/>
                </a:lnTo>
                <a:lnTo>
                  <a:pt x="398652" y="200659"/>
                </a:lnTo>
                <a:lnTo>
                  <a:pt x="413130" y="200659"/>
                </a:lnTo>
                <a:lnTo>
                  <a:pt x="419735" y="198119"/>
                </a:lnTo>
                <a:lnTo>
                  <a:pt x="429641" y="187959"/>
                </a:lnTo>
                <a:lnTo>
                  <a:pt x="430529" y="186689"/>
                </a:lnTo>
                <a:lnTo>
                  <a:pt x="407162" y="186689"/>
                </a:lnTo>
                <a:lnTo>
                  <a:pt x="404622" y="185419"/>
                </a:lnTo>
                <a:lnTo>
                  <a:pt x="402208" y="185419"/>
                </a:lnTo>
                <a:lnTo>
                  <a:pt x="399796" y="184150"/>
                </a:lnTo>
                <a:lnTo>
                  <a:pt x="397382" y="181609"/>
                </a:lnTo>
                <a:lnTo>
                  <a:pt x="394970" y="180339"/>
                </a:lnTo>
                <a:lnTo>
                  <a:pt x="392302" y="177800"/>
                </a:lnTo>
                <a:lnTo>
                  <a:pt x="389254" y="175259"/>
                </a:lnTo>
                <a:lnTo>
                  <a:pt x="355853" y="140969"/>
                </a:lnTo>
                <a:close/>
              </a:path>
              <a:path w="565150" h="535939">
                <a:moveTo>
                  <a:pt x="395097" y="101600"/>
                </a:moveTo>
                <a:lnTo>
                  <a:pt x="385191" y="111759"/>
                </a:lnTo>
                <a:lnTo>
                  <a:pt x="429132" y="156209"/>
                </a:lnTo>
                <a:lnTo>
                  <a:pt x="428498" y="161289"/>
                </a:lnTo>
                <a:lnTo>
                  <a:pt x="413893" y="184150"/>
                </a:lnTo>
                <a:lnTo>
                  <a:pt x="411733" y="185419"/>
                </a:lnTo>
                <a:lnTo>
                  <a:pt x="409448" y="186689"/>
                </a:lnTo>
                <a:lnTo>
                  <a:pt x="430529" y="186689"/>
                </a:lnTo>
                <a:lnTo>
                  <a:pt x="432307" y="184150"/>
                </a:lnTo>
                <a:lnTo>
                  <a:pt x="435610" y="175259"/>
                </a:lnTo>
                <a:lnTo>
                  <a:pt x="436752" y="170179"/>
                </a:lnTo>
                <a:lnTo>
                  <a:pt x="437515" y="163829"/>
                </a:lnTo>
                <a:lnTo>
                  <a:pt x="451421" y="163829"/>
                </a:lnTo>
                <a:lnTo>
                  <a:pt x="453898" y="161289"/>
                </a:lnTo>
                <a:lnTo>
                  <a:pt x="395097" y="101600"/>
                </a:lnTo>
                <a:close/>
              </a:path>
              <a:path w="565150" h="535939">
                <a:moveTo>
                  <a:pt x="451421" y="163829"/>
                </a:moveTo>
                <a:lnTo>
                  <a:pt x="437515" y="163829"/>
                </a:lnTo>
                <a:lnTo>
                  <a:pt x="443992" y="171450"/>
                </a:lnTo>
                <a:lnTo>
                  <a:pt x="451421" y="163829"/>
                </a:lnTo>
                <a:close/>
              </a:path>
              <a:path w="565150" h="535939">
                <a:moveTo>
                  <a:pt x="442280" y="90169"/>
                </a:moveTo>
                <a:lnTo>
                  <a:pt x="423291" y="90169"/>
                </a:lnTo>
                <a:lnTo>
                  <a:pt x="454532" y="121919"/>
                </a:lnTo>
                <a:lnTo>
                  <a:pt x="461772" y="129539"/>
                </a:lnTo>
                <a:lnTo>
                  <a:pt x="468502" y="132079"/>
                </a:lnTo>
                <a:lnTo>
                  <a:pt x="481202" y="133350"/>
                </a:lnTo>
                <a:lnTo>
                  <a:pt x="487299" y="129539"/>
                </a:lnTo>
                <a:lnTo>
                  <a:pt x="493268" y="123189"/>
                </a:lnTo>
                <a:lnTo>
                  <a:pt x="495046" y="121919"/>
                </a:lnTo>
                <a:lnTo>
                  <a:pt x="496824" y="119379"/>
                </a:lnTo>
                <a:lnTo>
                  <a:pt x="498728" y="118109"/>
                </a:lnTo>
                <a:lnTo>
                  <a:pt x="473837" y="118109"/>
                </a:lnTo>
                <a:lnTo>
                  <a:pt x="471424" y="116839"/>
                </a:lnTo>
                <a:lnTo>
                  <a:pt x="469392" y="115569"/>
                </a:lnTo>
                <a:lnTo>
                  <a:pt x="465581" y="113029"/>
                </a:lnTo>
                <a:lnTo>
                  <a:pt x="463042" y="110489"/>
                </a:lnTo>
                <a:lnTo>
                  <a:pt x="442280" y="90169"/>
                </a:lnTo>
                <a:close/>
              </a:path>
              <a:path w="565150" h="535939">
                <a:moveTo>
                  <a:pt x="494665" y="101600"/>
                </a:moveTo>
                <a:lnTo>
                  <a:pt x="494156" y="101600"/>
                </a:lnTo>
                <a:lnTo>
                  <a:pt x="491617" y="106679"/>
                </a:lnTo>
                <a:lnTo>
                  <a:pt x="490220" y="109219"/>
                </a:lnTo>
                <a:lnTo>
                  <a:pt x="488823" y="110489"/>
                </a:lnTo>
                <a:lnTo>
                  <a:pt x="487172" y="113029"/>
                </a:lnTo>
                <a:lnTo>
                  <a:pt x="484504" y="115569"/>
                </a:lnTo>
                <a:lnTo>
                  <a:pt x="482092" y="116839"/>
                </a:lnTo>
                <a:lnTo>
                  <a:pt x="480060" y="118109"/>
                </a:lnTo>
                <a:lnTo>
                  <a:pt x="498728" y="118109"/>
                </a:lnTo>
                <a:lnTo>
                  <a:pt x="500633" y="115569"/>
                </a:lnTo>
                <a:lnTo>
                  <a:pt x="502157" y="113029"/>
                </a:lnTo>
                <a:lnTo>
                  <a:pt x="503554" y="110489"/>
                </a:lnTo>
                <a:lnTo>
                  <a:pt x="494665" y="101600"/>
                </a:lnTo>
                <a:close/>
              </a:path>
              <a:path w="565150" h="535939">
                <a:moveTo>
                  <a:pt x="443611" y="7619"/>
                </a:moveTo>
                <a:lnTo>
                  <a:pt x="433704" y="17779"/>
                </a:lnTo>
                <a:lnTo>
                  <a:pt x="515620" y="99059"/>
                </a:lnTo>
                <a:lnTo>
                  <a:pt x="525526" y="88900"/>
                </a:lnTo>
                <a:lnTo>
                  <a:pt x="481583" y="45719"/>
                </a:lnTo>
                <a:lnTo>
                  <a:pt x="482219" y="40639"/>
                </a:lnTo>
                <a:lnTo>
                  <a:pt x="483076" y="36829"/>
                </a:lnTo>
                <a:lnTo>
                  <a:pt x="473201" y="36829"/>
                </a:lnTo>
                <a:lnTo>
                  <a:pt x="443611" y="7619"/>
                </a:lnTo>
                <a:close/>
              </a:path>
              <a:path w="565150" h="535939">
                <a:moveTo>
                  <a:pt x="408050" y="55879"/>
                </a:moveTo>
                <a:lnTo>
                  <a:pt x="398145" y="66039"/>
                </a:lnTo>
                <a:lnTo>
                  <a:pt x="415036" y="82550"/>
                </a:lnTo>
                <a:lnTo>
                  <a:pt x="408304" y="88900"/>
                </a:lnTo>
                <a:lnTo>
                  <a:pt x="416687" y="97789"/>
                </a:lnTo>
                <a:lnTo>
                  <a:pt x="423291" y="90169"/>
                </a:lnTo>
                <a:lnTo>
                  <a:pt x="442280" y="90169"/>
                </a:lnTo>
                <a:lnTo>
                  <a:pt x="433197" y="81279"/>
                </a:lnTo>
                <a:lnTo>
                  <a:pt x="441616" y="72389"/>
                </a:lnTo>
                <a:lnTo>
                  <a:pt x="424942" y="72389"/>
                </a:lnTo>
                <a:lnTo>
                  <a:pt x="408050" y="55879"/>
                </a:lnTo>
                <a:close/>
              </a:path>
              <a:path w="565150" h="535939">
                <a:moveTo>
                  <a:pt x="445389" y="52069"/>
                </a:moveTo>
                <a:lnTo>
                  <a:pt x="424942" y="72389"/>
                </a:lnTo>
                <a:lnTo>
                  <a:pt x="441616" y="72389"/>
                </a:lnTo>
                <a:lnTo>
                  <a:pt x="453644" y="59689"/>
                </a:lnTo>
                <a:lnTo>
                  <a:pt x="445389" y="52069"/>
                </a:lnTo>
                <a:close/>
              </a:path>
              <a:path w="565150" h="535939">
                <a:moveTo>
                  <a:pt x="530479" y="15239"/>
                </a:moveTo>
                <a:lnTo>
                  <a:pt x="506095" y="15239"/>
                </a:lnTo>
                <a:lnTo>
                  <a:pt x="508253" y="16509"/>
                </a:lnTo>
                <a:lnTo>
                  <a:pt x="510667" y="17779"/>
                </a:lnTo>
                <a:lnTo>
                  <a:pt x="516000" y="21589"/>
                </a:lnTo>
                <a:lnTo>
                  <a:pt x="518668" y="24129"/>
                </a:lnTo>
                <a:lnTo>
                  <a:pt x="521462" y="26669"/>
                </a:lnTo>
                <a:lnTo>
                  <a:pt x="554863" y="59689"/>
                </a:lnTo>
                <a:lnTo>
                  <a:pt x="564769" y="49529"/>
                </a:lnTo>
                <a:lnTo>
                  <a:pt x="530479" y="15239"/>
                </a:lnTo>
                <a:close/>
              </a:path>
              <a:path w="565150" h="535939">
                <a:moveTo>
                  <a:pt x="505078" y="0"/>
                </a:moveTo>
                <a:lnTo>
                  <a:pt x="497967" y="0"/>
                </a:lnTo>
                <a:lnTo>
                  <a:pt x="491236" y="2539"/>
                </a:lnTo>
                <a:lnTo>
                  <a:pt x="484886" y="8889"/>
                </a:lnTo>
                <a:lnTo>
                  <a:pt x="481329" y="12700"/>
                </a:lnTo>
                <a:lnTo>
                  <a:pt x="478663" y="16509"/>
                </a:lnTo>
                <a:lnTo>
                  <a:pt x="476885" y="21589"/>
                </a:lnTo>
                <a:lnTo>
                  <a:pt x="474979" y="26669"/>
                </a:lnTo>
                <a:lnTo>
                  <a:pt x="473837" y="31750"/>
                </a:lnTo>
                <a:lnTo>
                  <a:pt x="473201" y="36829"/>
                </a:lnTo>
                <a:lnTo>
                  <a:pt x="483076" y="36829"/>
                </a:lnTo>
                <a:lnTo>
                  <a:pt x="483362" y="35559"/>
                </a:lnTo>
                <a:lnTo>
                  <a:pt x="486664" y="27939"/>
                </a:lnTo>
                <a:lnTo>
                  <a:pt x="488696" y="24129"/>
                </a:lnTo>
                <a:lnTo>
                  <a:pt x="491490" y="21589"/>
                </a:lnTo>
                <a:lnTo>
                  <a:pt x="496570" y="16509"/>
                </a:lnTo>
                <a:lnTo>
                  <a:pt x="498982" y="16509"/>
                </a:lnTo>
                <a:lnTo>
                  <a:pt x="501269" y="15239"/>
                </a:lnTo>
                <a:lnTo>
                  <a:pt x="530479" y="15239"/>
                </a:lnTo>
                <a:lnTo>
                  <a:pt x="526669" y="11429"/>
                </a:lnTo>
                <a:lnTo>
                  <a:pt x="519429" y="5079"/>
                </a:lnTo>
                <a:lnTo>
                  <a:pt x="512191" y="1269"/>
                </a:lnTo>
                <a:lnTo>
                  <a:pt x="5050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585928" y="4553458"/>
            <a:ext cx="948471" cy="577850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547623" y="4289044"/>
            <a:ext cx="5353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0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60" name="object 60"/>
          <p:cNvSpPr txBox="1"/>
          <p:nvPr/>
        </p:nvSpPr>
        <p:spPr>
          <a:xfrm>
            <a:off x="547623" y="3761232"/>
            <a:ext cx="5353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5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50850" y="3233673"/>
            <a:ext cx="631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10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50850" y="2705861"/>
            <a:ext cx="631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15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50850" y="1650746"/>
            <a:ext cx="631825" cy="735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25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200" dirty="0">
                <a:latin typeface="Verdana"/>
                <a:cs typeface="Verdana"/>
              </a:rPr>
              <a:t>20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50850" y="1122934"/>
            <a:ext cx="631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Verdana"/>
                <a:cs typeface="Verdana"/>
              </a:rPr>
              <a:t>30</a:t>
            </a:r>
            <a:r>
              <a:rPr sz="1200" spc="-10" dirty="0">
                <a:latin typeface="Verdana"/>
                <a:cs typeface="Verdana"/>
              </a:rPr>
              <a:t>.</a:t>
            </a:r>
            <a:r>
              <a:rPr sz="1200" dirty="0">
                <a:latin typeface="Verdana"/>
                <a:cs typeface="Verdana"/>
              </a:rPr>
              <a:t>00%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915922" y="1135126"/>
            <a:ext cx="5615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In </a:t>
            </a:r>
            <a:r>
              <a:rPr sz="1800" spc="-5" dirty="0">
                <a:latin typeface="Arial"/>
                <a:cs typeface="Arial"/>
              </a:rPr>
              <a:t>which counties do you </a:t>
            </a:r>
            <a:r>
              <a:rPr sz="1800" dirty="0">
                <a:latin typeface="Arial"/>
                <a:cs typeface="Arial"/>
              </a:rPr>
              <a:t>PRIMARILY </a:t>
            </a:r>
            <a:r>
              <a:rPr sz="1800" spc="-5" dirty="0">
                <a:latin typeface="Arial"/>
                <a:cs typeface="Arial"/>
              </a:rPr>
              <a:t>live and/or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work?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15145" y="199262"/>
            <a:ext cx="590213" cy="6225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4527" y="1165860"/>
            <a:ext cx="2557780" cy="3939540"/>
          </a:xfrm>
          <a:custGeom>
            <a:avLst/>
            <a:gdLst/>
            <a:ahLst/>
            <a:cxnLst/>
            <a:rect l="l" t="t" r="r" b="b"/>
            <a:pathLst>
              <a:path w="2557780" h="3939540">
                <a:moveTo>
                  <a:pt x="0" y="3939540"/>
                </a:moveTo>
                <a:lnTo>
                  <a:pt x="2557272" y="3939540"/>
                </a:lnTo>
                <a:lnTo>
                  <a:pt x="2557272" y="0"/>
                </a:lnTo>
                <a:lnTo>
                  <a:pt x="0" y="0"/>
                </a:lnTo>
                <a:lnTo>
                  <a:pt x="0" y="393954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6973" y="161543"/>
            <a:ext cx="84512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r>
              <a:rPr sz="2400" u="heavy" spc="-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Families </a:t>
            </a:r>
            <a:r>
              <a:rPr sz="2400" dirty="0">
                <a:solidFill>
                  <a:srgbClr val="0033CC"/>
                </a:solidFill>
              </a:rPr>
              <a:t>in </a:t>
            </a:r>
            <a:r>
              <a:rPr sz="2400" spc="-5" dirty="0">
                <a:solidFill>
                  <a:srgbClr val="0033CC"/>
                </a:solidFill>
              </a:rPr>
              <a:t>survey </a:t>
            </a:r>
            <a:r>
              <a:rPr sz="2400" dirty="0">
                <a:solidFill>
                  <a:srgbClr val="0033CC"/>
                </a:solidFill>
              </a:rPr>
              <a:t>tended to </a:t>
            </a:r>
            <a:r>
              <a:rPr sz="2400" spc="-5" dirty="0">
                <a:solidFill>
                  <a:srgbClr val="0033CC"/>
                </a:solidFill>
              </a:rPr>
              <a:t>emphasize</a:t>
            </a:r>
            <a:r>
              <a:rPr sz="2400" spc="40" dirty="0">
                <a:solidFill>
                  <a:srgbClr val="0033CC"/>
                </a:solidFill>
              </a:rPr>
              <a:t> </a:t>
            </a:r>
            <a:r>
              <a:rPr sz="2400" dirty="0">
                <a:solidFill>
                  <a:srgbClr val="0033CC"/>
                </a:solidFill>
              </a:rPr>
              <a:t>a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8437880" algn="l"/>
              </a:tabLst>
            </a:pPr>
            <a:r>
              <a:rPr sz="2400" u="sng" spc="-30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 </a:t>
            </a:r>
            <a:r>
              <a:rPr sz="2400" u="sng" spc="-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dual role </a:t>
            </a:r>
            <a:r>
              <a:rPr sz="2400" u="sng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and </a:t>
            </a:r>
            <a:r>
              <a:rPr sz="2400" u="sng" spc="-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clear </a:t>
            </a:r>
            <a:r>
              <a:rPr sz="2400" u="sng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areas </a:t>
            </a:r>
            <a:r>
              <a:rPr sz="2400" u="sng" spc="-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for EEC </a:t>
            </a:r>
            <a:r>
              <a:rPr sz="2400" u="sng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to</a:t>
            </a:r>
            <a:r>
              <a:rPr sz="2400" u="sng" spc="-4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 </a:t>
            </a:r>
            <a:r>
              <a:rPr sz="2400" u="sng" spc="-5" dirty="0">
                <a:solidFill>
                  <a:srgbClr val="0033CC"/>
                </a:solidFill>
                <a:uFill>
                  <a:solidFill>
                    <a:srgbClr val="0033CC"/>
                  </a:solidFill>
                </a:uFill>
              </a:rPr>
              <a:t>grow.	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493013" y="1197610"/>
            <a:ext cx="217233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Verdana"/>
                <a:cs typeface="Verdana"/>
              </a:rPr>
              <a:t>To </a:t>
            </a:r>
            <a:r>
              <a:rPr sz="1600" b="1" spc="-5" dirty="0">
                <a:latin typeface="Verdana"/>
                <a:cs typeface="Verdana"/>
              </a:rPr>
              <a:t>families, EEC’s  greatest strengths  </a:t>
            </a:r>
            <a:r>
              <a:rPr sz="1600" b="1" dirty="0">
                <a:latin typeface="Verdana"/>
                <a:cs typeface="Verdana"/>
              </a:rPr>
              <a:t>and </a:t>
            </a:r>
            <a:r>
              <a:rPr sz="1600" b="1" spc="-5" dirty="0">
                <a:latin typeface="Verdana"/>
                <a:cs typeface="Verdana"/>
              </a:rPr>
              <a:t>most</a:t>
            </a:r>
            <a:r>
              <a:rPr sz="1600" b="1" spc="-85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powerful  roles </a:t>
            </a:r>
            <a:r>
              <a:rPr sz="1600" b="1" dirty="0">
                <a:latin typeface="Verdana"/>
                <a:cs typeface="Verdana"/>
              </a:rPr>
              <a:t>are</a:t>
            </a:r>
            <a:r>
              <a:rPr sz="1600" b="1" spc="-40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two-fold: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3013" y="2387345"/>
            <a:ext cx="23742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5"/>
              </a:spcBef>
              <a:buClr>
                <a:srgbClr val="0033CC"/>
              </a:buClr>
              <a:buFont typeface="Wingdings"/>
              <a:buChar char=""/>
              <a:tabLst>
                <a:tab pos="241300" algn="l"/>
              </a:tabLst>
            </a:pPr>
            <a:r>
              <a:rPr sz="1400" spc="-5" dirty="0">
                <a:latin typeface="Verdana"/>
                <a:cs typeface="Verdana"/>
              </a:rPr>
              <a:t>Ensuring that safe,  prepared early  childhood </a:t>
            </a:r>
            <a:r>
              <a:rPr sz="1400" spc="-10" dirty="0">
                <a:latin typeface="Verdana"/>
                <a:cs typeface="Verdana"/>
              </a:rPr>
              <a:t>programs </a:t>
            </a:r>
            <a:r>
              <a:rPr sz="1400" spc="-5" dirty="0">
                <a:latin typeface="Verdana"/>
                <a:cs typeface="Verdana"/>
              </a:rPr>
              <a:t>are  available;</a:t>
            </a:r>
            <a:r>
              <a:rPr sz="1400" spc="15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and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3013" y="3454146"/>
            <a:ext cx="21990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5"/>
              </a:spcBef>
              <a:buClr>
                <a:srgbClr val="0033CC"/>
              </a:buClr>
              <a:buFont typeface="Wingdings"/>
              <a:buChar char=""/>
              <a:tabLst>
                <a:tab pos="241300" algn="l"/>
              </a:tabLst>
            </a:pPr>
            <a:r>
              <a:rPr sz="1400" spc="-5" dirty="0">
                <a:latin typeface="Verdana"/>
                <a:cs typeface="Verdana"/>
              </a:rPr>
              <a:t>Educating and  supporting families </a:t>
            </a:r>
            <a:r>
              <a:rPr sz="1400" spc="-10" dirty="0">
                <a:latin typeface="Verdana"/>
                <a:cs typeface="Verdana"/>
              </a:rPr>
              <a:t>to  </a:t>
            </a:r>
            <a:r>
              <a:rPr sz="1400" spc="-5" dirty="0">
                <a:latin typeface="Verdana"/>
                <a:cs typeface="Verdana"/>
              </a:rPr>
              <a:t>ensure that ALL KIDS  get a strong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start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24580" y="1166241"/>
            <a:ext cx="5486400" cy="3728085"/>
          </a:xfrm>
          <a:custGeom>
            <a:avLst/>
            <a:gdLst/>
            <a:ahLst/>
            <a:cxnLst/>
            <a:rect l="l" t="t" r="r" b="b"/>
            <a:pathLst>
              <a:path w="5486400" h="3728085">
                <a:moveTo>
                  <a:pt x="0" y="3727704"/>
                </a:moveTo>
                <a:lnTo>
                  <a:pt x="5486400" y="3727704"/>
                </a:lnTo>
                <a:lnTo>
                  <a:pt x="5486400" y="0"/>
                </a:lnTo>
                <a:lnTo>
                  <a:pt x="0" y="0"/>
                </a:lnTo>
                <a:lnTo>
                  <a:pt x="0" y="3727704"/>
                </a:lnTo>
                <a:close/>
              </a:path>
            </a:pathLst>
          </a:custGeom>
          <a:ln w="9906">
            <a:solidFill>
              <a:srgbClr val="CC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03194" y="1197610"/>
            <a:ext cx="5038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Verdana"/>
                <a:cs typeface="Verdana"/>
              </a:rPr>
              <a:t>Their primary </a:t>
            </a:r>
            <a:r>
              <a:rPr sz="1600" b="1" spc="-5" dirty="0">
                <a:latin typeface="Verdana"/>
                <a:cs typeface="Verdana"/>
              </a:rPr>
              <a:t>suggestions for growth </a:t>
            </a:r>
            <a:r>
              <a:rPr sz="1600" b="1" dirty="0">
                <a:latin typeface="Verdana"/>
                <a:cs typeface="Verdana"/>
              </a:rPr>
              <a:t>are in  two </a:t>
            </a:r>
            <a:r>
              <a:rPr sz="1600" b="1" spc="-5" dirty="0">
                <a:latin typeface="Verdana"/>
                <a:cs typeface="Verdana"/>
              </a:rPr>
              <a:t>primary</a:t>
            </a:r>
            <a:r>
              <a:rPr sz="1600" b="1" spc="-20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areas: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03194" y="1929130"/>
            <a:ext cx="527685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5080" indent="-514350">
              <a:lnSpc>
                <a:spcPct val="100000"/>
              </a:lnSpc>
              <a:spcBef>
                <a:spcPts val="100"/>
              </a:spcBef>
              <a:tabLst>
                <a:tab pos="526415" algn="l"/>
              </a:tabLst>
            </a:pPr>
            <a:r>
              <a:rPr sz="1600" b="1" dirty="0">
                <a:solidFill>
                  <a:srgbClr val="0033CC"/>
                </a:solidFill>
                <a:latin typeface="Verdana"/>
                <a:cs typeface="Verdana"/>
              </a:rPr>
              <a:t>1.	</a:t>
            </a:r>
            <a:r>
              <a:rPr sz="1600" b="1" dirty="0">
                <a:latin typeface="Verdana"/>
                <a:cs typeface="Verdana"/>
              </a:rPr>
              <a:t>More </a:t>
            </a:r>
            <a:r>
              <a:rPr sz="1600" b="1" spc="-5" dirty="0">
                <a:latin typeface="Verdana"/>
                <a:cs typeface="Verdana"/>
              </a:rPr>
              <a:t>support for care providers: </a:t>
            </a:r>
            <a:r>
              <a:rPr sz="1600" spc="-5" dirty="0">
                <a:latin typeface="Verdana"/>
                <a:cs typeface="Verdana"/>
              </a:rPr>
              <a:t>diversity,  </a:t>
            </a:r>
            <a:r>
              <a:rPr sz="1600" dirty="0">
                <a:latin typeface="Verdana"/>
                <a:cs typeface="Verdana"/>
              </a:rPr>
              <a:t>recruitment, </a:t>
            </a:r>
            <a:r>
              <a:rPr sz="1600" spc="-5" dirty="0">
                <a:latin typeface="Verdana"/>
                <a:cs typeface="Verdana"/>
              </a:rPr>
              <a:t>pay, </a:t>
            </a:r>
            <a:r>
              <a:rPr sz="1600" dirty="0">
                <a:latin typeface="Verdana"/>
                <a:cs typeface="Verdana"/>
              </a:rPr>
              <a:t>support, </a:t>
            </a:r>
            <a:r>
              <a:rPr sz="1600" spc="-5" dirty="0">
                <a:latin typeface="Verdana"/>
                <a:cs typeface="Verdana"/>
              </a:rPr>
              <a:t>training, </a:t>
            </a:r>
            <a:r>
              <a:rPr sz="1600" dirty="0">
                <a:latin typeface="Verdana"/>
                <a:cs typeface="Verdana"/>
              </a:rPr>
              <a:t>school  </a:t>
            </a:r>
            <a:r>
              <a:rPr sz="1600" spc="-5" dirty="0">
                <a:latin typeface="Verdana"/>
                <a:cs typeface="Verdana"/>
              </a:rPr>
              <a:t>readiness/transitions Increase  affordability/flexibility of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care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03194" y="3148583"/>
            <a:ext cx="518096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6415" algn="l"/>
              </a:tabLst>
            </a:pPr>
            <a:r>
              <a:rPr sz="1600" b="1" dirty="0">
                <a:solidFill>
                  <a:srgbClr val="0033CC"/>
                </a:solidFill>
                <a:latin typeface="Verdana"/>
                <a:cs typeface="Verdana"/>
              </a:rPr>
              <a:t>2.	</a:t>
            </a:r>
            <a:r>
              <a:rPr sz="1600" b="1" dirty="0">
                <a:latin typeface="Verdana"/>
                <a:cs typeface="Verdana"/>
              </a:rPr>
              <a:t>Increase</a:t>
            </a:r>
            <a:endParaRPr sz="1600">
              <a:latin typeface="Verdana"/>
              <a:cs typeface="Verdana"/>
            </a:endParaRPr>
          </a:p>
          <a:p>
            <a:pPr marL="527050" marR="5080">
              <a:lnSpc>
                <a:spcPct val="100000"/>
              </a:lnSpc>
            </a:pPr>
            <a:r>
              <a:rPr sz="1600" b="1" spc="-5" dirty="0">
                <a:latin typeface="Verdana"/>
                <a:cs typeface="Verdana"/>
              </a:rPr>
              <a:t>flexibility/availability/affordability </a:t>
            </a:r>
            <a:r>
              <a:rPr sz="1600" b="1" dirty="0">
                <a:latin typeface="Verdana"/>
                <a:cs typeface="Verdana"/>
              </a:rPr>
              <a:t>of  </a:t>
            </a:r>
            <a:r>
              <a:rPr sz="1600" b="1" spc="-5" dirty="0">
                <a:latin typeface="Verdana"/>
                <a:cs typeface="Verdana"/>
              </a:rPr>
              <a:t>care: </a:t>
            </a:r>
            <a:r>
              <a:rPr sz="1600" dirty="0">
                <a:latin typeface="Verdana"/>
                <a:cs typeface="Verdana"/>
              </a:rPr>
              <a:t>more </a:t>
            </a:r>
            <a:r>
              <a:rPr sz="1600" spc="-5" dirty="0">
                <a:latin typeface="Verdana"/>
                <a:cs typeface="Verdana"/>
              </a:rPr>
              <a:t>days/hours (after </a:t>
            </a:r>
            <a:r>
              <a:rPr sz="1600" dirty="0">
                <a:latin typeface="Verdana"/>
                <a:cs typeface="Verdana"/>
              </a:rPr>
              <a:t>school),  </a:t>
            </a:r>
            <a:r>
              <a:rPr sz="1600" spc="-5" dirty="0">
                <a:latin typeface="Verdana"/>
                <a:cs typeface="Verdana"/>
              </a:rPr>
              <a:t>transportation </a:t>
            </a:r>
            <a:r>
              <a:rPr sz="1600" dirty="0">
                <a:latin typeface="Verdana"/>
                <a:cs typeface="Verdana"/>
              </a:rPr>
              <a:t>support, more subsidies for all  kids, more </a:t>
            </a:r>
            <a:r>
              <a:rPr sz="1600" spc="-5" dirty="0">
                <a:latin typeface="Verdana"/>
                <a:cs typeface="Verdana"/>
              </a:rPr>
              <a:t>community-based programs </a:t>
            </a:r>
            <a:r>
              <a:rPr sz="1600" dirty="0">
                <a:latin typeface="Verdana"/>
                <a:cs typeface="Verdana"/>
              </a:rPr>
              <a:t>for  </a:t>
            </a:r>
            <a:r>
              <a:rPr sz="1600" spc="-5" dirty="0">
                <a:latin typeface="Verdana"/>
                <a:cs typeface="Verdana"/>
              </a:rPr>
              <a:t>those in </a:t>
            </a:r>
            <a:r>
              <a:rPr sz="1600" dirty="0">
                <a:latin typeface="Verdana"/>
                <a:cs typeface="Verdana"/>
              </a:rPr>
              <a:t>care and </a:t>
            </a:r>
            <a:r>
              <a:rPr sz="1600" spc="-5" dirty="0">
                <a:latin typeface="Verdana"/>
                <a:cs typeface="Verdana"/>
              </a:rPr>
              <a:t>at </a:t>
            </a:r>
            <a:r>
              <a:rPr sz="1600" dirty="0">
                <a:latin typeface="Verdana"/>
                <a:cs typeface="Verdana"/>
              </a:rPr>
              <a:t>home, ESL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programs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4527" y="5105400"/>
            <a:ext cx="8315325" cy="1384935"/>
          </a:xfrm>
          <a:custGeom>
            <a:avLst/>
            <a:gdLst/>
            <a:ahLst/>
            <a:cxnLst/>
            <a:rect l="l" t="t" r="r" b="b"/>
            <a:pathLst>
              <a:path w="8315325" h="1384935">
                <a:moveTo>
                  <a:pt x="0" y="1384554"/>
                </a:moveTo>
                <a:lnTo>
                  <a:pt x="8314944" y="1384554"/>
                </a:lnTo>
                <a:lnTo>
                  <a:pt x="8314944" y="0"/>
                </a:lnTo>
                <a:lnTo>
                  <a:pt x="0" y="0"/>
                </a:lnTo>
                <a:lnTo>
                  <a:pt x="0" y="1384554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56132" y="5320791"/>
            <a:ext cx="703135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i="1" spc="-5" dirty="0">
                <a:latin typeface="Verdana"/>
                <a:cs typeface="Verdana"/>
              </a:rPr>
              <a:t>“To strengthen </a:t>
            </a:r>
            <a:r>
              <a:rPr sz="1200" i="1" dirty="0">
                <a:latin typeface="Verdana"/>
                <a:cs typeface="Verdana"/>
              </a:rPr>
              <a:t>families and </a:t>
            </a:r>
            <a:r>
              <a:rPr sz="1200" i="1" spc="-5" dirty="0">
                <a:latin typeface="Verdana"/>
                <a:cs typeface="Verdana"/>
              </a:rPr>
              <a:t>to </a:t>
            </a:r>
            <a:r>
              <a:rPr sz="1200" i="1" dirty="0">
                <a:latin typeface="Verdana"/>
                <a:cs typeface="Verdana"/>
              </a:rPr>
              <a:t>give </a:t>
            </a:r>
            <a:r>
              <a:rPr sz="1200" i="1" spc="-5" dirty="0">
                <a:latin typeface="Verdana"/>
                <a:cs typeface="Verdana"/>
              </a:rPr>
              <a:t>children </a:t>
            </a:r>
            <a:r>
              <a:rPr sz="1200" i="1" dirty="0">
                <a:latin typeface="Verdana"/>
                <a:cs typeface="Verdana"/>
              </a:rPr>
              <a:t>a </a:t>
            </a:r>
            <a:r>
              <a:rPr sz="1200" i="1" spc="-5" dirty="0">
                <a:latin typeface="Verdana"/>
                <a:cs typeface="Verdana"/>
              </a:rPr>
              <a:t>strong start in life.” ~Norfolk</a:t>
            </a:r>
            <a:r>
              <a:rPr sz="1200" i="1" spc="75" dirty="0">
                <a:latin typeface="Verdana"/>
                <a:cs typeface="Verdana"/>
              </a:rPr>
              <a:t> </a:t>
            </a:r>
            <a:r>
              <a:rPr sz="1200" i="1" spc="-5" dirty="0">
                <a:latin typeface="Verdana"/>
                <a:cs typeface="Verdana"/>
              </a:rPr>
              <a:t>parent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1200" i="1" dirty="0">
                <a:latin typeface="Verdana"/>
                <a:cs typeface="Verdana"/>
              </a:rPr>
              <a:t>“To help </a:t>
            </a:r>
            <a:r>
              <a:rPr sz="1200" i="1" spc="-5" dirty="0">
                <a:latin typeface="Verdana"/>
                <a:cs typeface="Verdana"/>
              </a:rPr>
              <a:t>families with </a:t>
            </a:r>
            <a:r>
              <a:rPr sz="1200" i="1" dirty="0">
                <a:latin typeface="Verdana"/>
                <a:cs typeface="Verdana"/>
              </a:rPr>
              <a:t>educational </a:t>
            </a:r>
            <a:r>
              <a:rPr sz="1200" i="1" spc="-5" dirty="0">
                <a:latin typeface="Verdana"/>
                <a:cs typeface="Verdana"/>
              </a:rPr>
              <a:t>programs for </a:t>
            </a:r>
            <a:r>
              <a:rPr sz="1200" i="1" dirty="0">
                <a:latin typeface="Verdana"/>
                <a:cs typeface="Verdana"/>
              </a:rPr>
              <a:t>young </a:t>
            </a:r>
            <a:r>
              <a:rPr sz="1200" i="1" spc="-5" dirty="0">
                <a:latin typeface="Verdana"/>
                <a:cs typeface="Verdana"/>
              </a:rPr>
              <a:t>children.” ~Plymouth</a:t>
            </a:r>
            <a:r>
              <a:rPr sz="1200" i="1" spc="50" dirty="0">
                <a:latin typeface="Verdana"/>
                <a:cs typeface="Verdana"/>
              </a:rPr>
              <a:t> </a:t>
            </a:r>
            <a:r>
              <a:rPr sz="1200" i="1" spc="-5" dirty="0">
                <a:latin typeface="Verdana"/>
                <a:cs typeface="Verdana"/>
              </a:rPr>
              <a:t>parent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1200" i="1" spc="-5" dirty="0">
                <a:latin typeface="Verdana"/>
                <a:cs typeface="Verdana"/>
              </a:rPr>
              <a:t>“Children </a:t>
            </a:r>
            <a:r>
              <a:rPr sz="1200" i="1" dirty="0">
                <a:latin typeface="Verdana"/>
                <a:cs typeface="Verdana"/>
              </a:rPr>
              <a:t>need </a:t>
            </a:r>
            <a:r>
              <a:rPr sz="1200" i="1" spc="-5" dirty="0">
                <a:latin typeface="Verdana"/>
                <a:cs typeface="Verdana"/>
              </a:rPr>
              <a:t>good EE supports, parents </a:t>
            </a:r>
            <a:r>
              <a:rPr sz="1200" i="1" dirty="0">
                <a:latin typeface="Verdana"/>
                <a:cs typeface="Verdana"/>
              </a:rPr>
              <a:t>need </a:t>
            </a:r>
            <a:r>
              <a:rPr sz="1200" i="1" spc="-5" dirty="0">
                <a:latin typeface="Verdana"/>
                <a:cs typeface="Verdana"/>
              </a:rPr>
              <a:t>great regulated daycares.” ~Suffolk</a:t>
            </a:r>
            <a:r>
              <a:rPr sz="1200" i="1" spc="195" dirty="0">
                <a:latin typeface="Verdana"/>
                <a:cs typeface="Verdana"/>
              </a:rPr>
              <a:t> </a:t>
            </a:r>
            <a:r>
              <a:rPr sz="1200" i="1" spc="-5" dirty="0">
                <a:latin typeface="Verdana"/>
                <a:cs typeface="Verdana"/>
              </a:rPr>
              <a:t>parent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238796"/>
              </p:ext>
            </p:extLst>
          </p:nvPr>
        </p:nvGraphicFramePr>
        <p:xfrm>
          <a:off x="459917" y="979805"/>
          <a:ext cx="8381999" cy="5638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6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 gridSpan="4">
                  <a:txBody>
                    <a:bodyPr/>
                    <a:lstStyle/>
                    <a:p>
                      <a:pPr marL="3613150" marR="196850" indent="-34156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Stakeholder Survey Suggestions, Ranked by Frequency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within  3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Groups</a:t>
                      </a:r>
                      <a:endParaRPr sz="1800" dirty="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Improvement 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Areas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spc="-5" dirty="0">
                          <a:latin typeface="Verdana"/>
                          <a:cs typeface="Verdana"/>
                        </a:rPr>
                        <a:t>Partners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R="64769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spc="-5" dirty="0">
                          <a:latin typeface="Verdana"/>
                          <a:cs typeface="Verdana"/>
                        </a:rPr>
                        <a:t>Families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18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spc="-5" dirty="0">
                          <a:latin typeface="Verdana"/>
                          <a:cs typeface="Verdana"/>
                        </a:rPr>
                        <a:t>DEEC</a:t>
                      </a:r>
                      <a:r>
                        <a:rPr sz="1500" b="1" spc="-8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latin typeface="Verdana"/>
                          <a:cs typeface="Verdana"/>
                        </a:rPr>
                        <a:t>Staff/  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Leaders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TA/Support for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10" dirty="0">
                          <a:latin typeface="Verdana"/>
                          <a:cs typeface="Verdana"/>
                        </a:rPr>
                        <a:t>Providers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spc="-5" dirty="0">
                          <a:latin typeface="Verdana"/>
                          <a:cs typeface="Verdana"/>
                        </a:rPr>
                        <a:t>Licensing/regulatory</a:t>
                      </a:r>
                      <a:r>
                        <a:rPr sz="1500" b="1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latin typeface="Verdana"/>
                          <a:cs typeface="Verdana"/>
                        </a:rPr>
                        <a:t>improvements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6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3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500" b="1" spc="-5" dirty="0">
                          <a:latin typeface="Verdana"/>
                          <a:cs typeface="Verdana"/>
                        </a:rPr>
                        <a:t>S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taff recruitment,</a:t>
                      </a:r>
                      <a:r>
                        <a:rPr sz="1500" b="1" spc="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retention</a:t>
                      </a:r>
                      <a:r>
                        <a:rPr lang="en-US" sz="1500" b="1" spc="-5" dirty="0">
                          <a:latin typeface="Verdana"/>
                          <a:cs typeface="Verdana"/>
                        </a:rPr>
                        <a:t> in the field</a:t>
                      </a:r>
                      <a:endParaRPr sz="1500" dirty="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3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4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spc="-5" dirty="0">
                          <a:latin typeface="Verdana"/>
                          <a:cs typeface="Verdana"/>
                        </a:rPr>
                        <a:t>Access </a:t>
                      </a:r>
                      <a:r>
                        <a:rPr sz="1500" b="1" dirty="0">
                          <a:latin typeface="Verdana"/>
                          <a:cs typeface="Verdana"/>
                        </a:rPr>
                        <a:t>to </a:t>
                      </a:r>
                      <a:r>
                        <a:rPr sz="1500" b="1" spc="-5" dirty="0">
                          <a:latin typeface="Verdana"/>
                          <a:cs typeface="Verdana"/>
                        </a:rPr>
                        <a:t>care for</a:t>
                      </a:r>
                      <a:r>
                        <a:rPr sz="1500" b="1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latin typeface="Verdana"/>
                          <a:cs typeface="Verdana"/>
                        </a:rPr>
                        <a:t>all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4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3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b="1" dirty="0">
                          <a:latin typeface="Verdana"/>
                          <a:cs typeface="Verdana"/>
                        </a:rPr>
                        <a:t>4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spc="-10" dirty="0">
                          <a:latin typeface="Verdana"/>
                          <a:cs typeface="Verdana"/>
                        </a:rPr>
                        <a:t>Technology/systems</a:t>
                      </a:r>
                      <a:r>
                        <a:rPr sz="15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improvements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5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9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6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DEEC</a:t>
                      </a:r>
                      <a:r>
                        <a:rPr sz="15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latin typeface="Verdana"/>
                          <a:cs typeface="Verdana"/>
                        </a:rPr>
                        <a:t>staffing/structure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6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5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spc="-5" dirty="0">
                          <a:latin typeface="Verdana"/>
                          <a:cs typeface="Verdana"/>
                        </a:rPr>
                        <a:t>Feedback</a:t>
                      </a:r>
                      <a:r>
                        <a:rPr sz="15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latin typeface="Verdana"/>
                          <a:cs typeface="Verdana"/>
                        </a:rPr>
                        <a:t>Loops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Learning supports for</a:t>
                      </a:r>
                      <a:r>
                        <a:rPr sz="150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children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8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8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8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spc="-15" dirty="0">
                          <a:latin typeface="Verdana"/>
                          <a:cs typeface="Verdana"/>
                        </a:rPr>
                        <a:t>Family </a:t>
                      </a:r>
                      <a:r>
                        <a:rPr sz="1500" dirty="0">
                          <a:latin typeface="Verdana"/>
                          <a:cs typeface="Verdana"/>
                        </a:rPr>
                        <a:t>education &amp;</a:t>
                      </a:r>
                      <a:r>
                        <a:rPr sz="150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support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9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Public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awareness/advocacy in</a:t>
                      </a:r>
                      <a:r>
                        <a:rPr sz="15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ECE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spc="-5" dirty="0">
                          <a:latin typeface="Verdana"/>
                          <a:cs typeface="Verdana"/>
                        </a:rPr>
                        <a:t>Cross-agency approaches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11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5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9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spc="-5" dirty="0">
                          <a:latin typeface="Verdana"/>
                          <a:cs typeface="Verdana"/>
                        </a:rPr>
                        <a:t>Data-driven</a:t>
                      </a:r>
                      <a:r>
                        <a:rPr sz="150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latin typeface="Verdana"/>
                          <a:cs typeface="Verdana"/>
                        </a:rPr>
                        <a:t>decisions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00" dirty="0">
                          <a:latin typeface="Verdana"/>
                          <a:cs typeface="Verdana"/>
                        </a:rPr>
                        <a:t>12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71183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Across stakeholder groups </a:t>
            </a:r>
            <a:r>
              <a:rPr sz="1800" dirty="0"/>
              <a:t>12 improvement </a:t>
            </a:r>
            <a:r>
              <a:rPr sz="1800" spc="-5" dirty="0"/>
              <a:t>areas have  emerged, </a:t>
            </a:r>
            <a:r>
              <a:rPr sz="1800" dirty="0"/>
              <a:t>with </a:t>
            </a:r>
            <a:r>
              <a:rPr sz="1800" spc="-5" dirty="0"/>
              <a:t>four rising </a:t>
            </a:r>
            <a:r>
              <a:rPr sz="1800" dirty="0"/>
              <a:t>to the top across 3</a:t>
            </a:r>
            <a:r>
              <a:rPr sz="1800" spc="-30" dirty="0"/>
              <a:t> </a:t>
            </a:r>
            <a:r>
              <a:rPr sz="1800" spc="-5" dirty="0"/>
              <a:t>groups.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1174749"/>
            <a:ext cx="8214359" cy="53912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81280" indent="-457200">
              <a:lnSpc>
                <a:spcPct val="100000"/>
              </a:lnSpc>
              <a:spcBef>
                <a:spcPts val="100"/>
              </a:spcBef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Increasing access </a:t>
            </a:r>
            <a:r>
              <a:rPr sz="1600" spc="-5" dirty="0">
                <a:latin typeface="Verdana"/>
                <a:cs typeface="Verdana"/>
              </a:rPr>
              <a:t>to </a:t>
            </a:r>
            <a:r>
              <a:rPr sz="1600" b="1" spc="-5" dirty="0">
                <a:latin typeface="Verdana"/>
                <a:cs typeface="Verdana"/>
              </a:rPr>
              <a:t>educator </a:t>
            </a:r>
            <a:r>
              <a:rPr sz="1600" b="1" dirty="0">
                <a:latin typeface="Verdana"/>
                <a:cs typeface="Verdana"/>
              </a:rPr>
              <a:t>and administrator </a:t>
            </a:r>
            <a:r>
              <a:rPr sz="1600" b="1" spc="-5" dirty="0">
                <a:latin typeface="Verdana"/>
                <a:cs typeface="Verdana"/>
              </a:rPr>
              <a:t>professional  development </a:t>
            </a:r>
            <a:r>
              <a:rPr sz="1600" spc="-5" dirty="0">
                <a:latin typeface="Verdana"/>
                <a:cs typeface="Verdana"/>
              </a:rPr>
              <a:t>by defraying </a:t>
            </a:r>
            <a:r>
              <a:rPr sz="1600" dirty="0">
                <a:latin typeface="Verdana"/>
                <a:cs typeface="Verdana"/>
              </a:rPr>
              <a:t>costs </a:t>
            </a:r>
            <a:r>
              <a:rPr sz="1600" spc="-5" dirty="0">
                <a:latin typeface="Verdana"/>
                <a:cs typeface="Verdana"/>
              </a:rPr>
              <a:t>(free </a:t>
            </a:r>
            <a:r>
              <a:rPr sz="1600" dirty="0">
                <a:latin typeface="Verdana"/>
                <a:cs typeface="Verdana"/>
              </a:rPr>
              <a:t>or </a:t>
            </a:r>
            <a:r>
              <a:rPr sz="1600" spc="-5" dirty="0">
                <a:latin typeface="Verdana"/>
                <a:cs typeface="Verdana"/>
              </a:rPr>
              <a:t>through grants), </a:t>
            </a:r>
            <a:r>
              <a:rPr sz="1600" dirty="0">
                <a:latin typeface="Verdana"/>
                <a:cs typeface="Verdana"/>
              </a:rPr>
              <a:t>offering online,  </a:t>
            </a:r>
            <a:r>
              <a:rPr sz="1600" spc="-5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coaching,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etc.</a:t>
            </a: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36195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Using </a:t>
            </a:r>
            <a:r>
              <a:rPr sz="1600" b="1" spc="-5" dirty="0">
                <a:latin typeface="Verdana"/>
                <a:cs typeface="Verdana"/>
              </a:rPr>
              <a:t>licensing </a:t>
            </a:r>
            <a:r>
              <a:rPr sz="1600" b="1" dirty="0">
                <a:latin typeface="Verdana"/>
                <a:cs typeface="Verdana"/>
              </a:rPr>
              <a:t>visit to </a:t>
            </a:r>
            <a:r>
              <a:rPr sz="1600" b="1" spc="-5" dirty="0">
                <a:latin typeface="Verdana"/>
                <a:cs typeface="Verdana"/>
              </a:rPr>
              <a:t>ensure safety, but also provide </a:t>
            </a:r>
            <a:r>
              <a:rPr sz="1600" b="1" dirty="0">
                <a:latin typeface="Verdana"/>
                <a:cs typeface="Verdana"/>
              </a:rPr>
              <a:t>technical  </a:t>
            </a:r>
            <a:r>
              <a:rPr sz="1600" b="1" spc="-5" dirty="0">
                <a:latin typeface="Verdana"/>
                <a:cs typeface="Verdana"/>
              </a:rPr>
              <a:t>assistance </a:t>
            </a:r>
            <a:r>
              <a:rPr sz="1600" b="1" dirty="0">
                <a:latin typeface="Verdana"/>
                <a:cs typeface="Verdana"/>
              </a:rPr>
              <a:t>and/or </a:t>
            </a:r>
            <a:r>
              <a:rPr sz="1600" b="1" spc="-5" dirty="0">
                <a:latin typeface="Verdana"/>
                <a:cs typeface="Verdana"/>
              </a:rPr>
              <a:t>making quality </a:t>
            </a:r>
            <a:r>
              <a:rPr sz="1600" b="1" dirty="0">
                <a:latin typeface="Verdana"/>
                <a:cs typeface="Verdana"/>
              </a:rPr>
              <a:t>improvements </a:t>
            </a:r>
            <a:r>
              <a:rPr sz="1600" spc="-5" dirty="0">
                <a:latin typeface="Verdana"/>
                <a:cs typeface="Verdana"/>
              </a:rPr>
              <a:t>through </a:t>
            </a:r>
            <a:r>
              <a:rPr sz="1600" spc="-10" dirty="0">
                <a:latin typeface="Verdana"/>
                <a:cs typeface="Verdana"/>
              </a:rPr>
              <a:t>licensing  </a:t>
            </a:r>
            <a:r>
              <a:rPr sz="1600" dirty="0">
                <a:latin typeface="Verdana"/>
                <a:cs typeface="Verdana"/>
              </a:rPr>
              <a:t>visits, coaching, fostering of communities of </a:t>
            </a:r>
            <a:r>
              <a:rPr sz="1600" spc="-5" dirty="0">
                <a:latin typeface="Verdana"/>
                <a:cs typeface="Verdana"/>
              </a:rPr>
              <a:t>practice,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etc.</a:t>
            </a: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275590" indent="-457200">
              <a:lnSpc>
                <a:spcPct val="100000"/>
              </a:lnSpc>
              <a:spcBef>
                <a:spcPts val="5"/>
              </a:spcBef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b="1" spc="-5" dirty="0">
                <a:latin typeface="Verdana"/>
                <a:cs typeface="Verdana"/>
              </a:rPr>
              <a:t>S</a:t>
            </a:r>
            <a:r>
              <a:rPr lang="en-US" sz="1600" b="1" spc="-5" dirty="0">
                <a:latin typeface="Verdana"/>
                <a:cs typeface="Verdana"/>
              </a:rPr>
              <a:t>pecific/ targeted s</a:t>
            </a:r>
            <a:r>
              <a:rPr sz="1600" b="1" spc="-5" dirty="0">
                <a:latin typeface="Verdana"/>
                <a:cs typeface="Verdana"/>
              </a:rPr>
              <a:t>upport </a:t>
            </a:r>
            <a:r>
              <a:rPr sz="1600" b="1" dirty="0">
                <a:latin typeface="Verdana"/>
                <a:cs typeface="Verdana"/>
              </a:rPr>
              <a:t>and training </a:t>
            </a:r>
            <a:r>
              <a:rPr sz="1600" b="1" spc="-5" dirty="0">
                <a:latin typeface="Verdana"/>
                <a:cs typeface="Verdana"/>
              </a:rPr>
              <a:t>for </a:t>
            </a:r>
            <a:r>
              <a:rPr sz="1600" b="1" dirty="0">
                <a:latin typeface="Verdana"/>
                <a:cs typeface="Verdana"/>
              </a:rPr>
              <a:t>all kinds of </a:t>
            </a:r>
            <a:r>
              <a:rPr sz="1600" b="1" spc="-5" dirty="0">
                <a:latin typeface="Verdana"/>
                <a:cs typeface="Verdana"/>
              </a:rPr>
              <a:t>care</a:t>
            </a:r>
            <a:r>
              <a:rPr sz="1600" spc="-5" dirty="0">
                <a:latin typeface="Verdana"/>
                <a:cs typeface="Verdana"/>
              </a:rPr>
              <a:t>, </a:t>
            </a:r>
            <a:r>
              <a:rPr sz="1600" spc="-10" dirty="0">
                <a:latin typeface="Verdana"/>
                <a:cs typeface="Verdana"/>
              </a:rPr>
              <a:t>including </a:t>
            </a:r>
            <a:r>
              <a:rPr sz="1600" dirty="0">
                <a:latin typeface="Verdana"/>
                <a:cs typeface="Verdana"/>
              </a:rPr>
              <a:t>family </a:t>
            </a:r>
            <a:r>
              <a:rPr sz="1600" spc="-5" dirty="0">
                <a:latin typeface="Verdana"/>
                <a:cs typeface="Verdana"/>
              </a:rPr>
              <a:t>childcare,  center-based care, preschools, </a:t>
            </a:r>
            <a:r>
              <a:rPr sz="1600" dirty="0">
                <a:latin typeface="Verdana"/>
                <a:cs typeface="Verdana"/>
              </a:rPr>
              <a:t>afterschool</a:t>
            </a:r>
            <a:r>
              <a:rPr sz="1600" spc="3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programs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10287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lang="en-US" sz="1600" b="1" spc="-5" dirty="0">
                <a:latin typeface="Verdana"/>
                <a:cs typeface="Verdana"/>
              </a:rPr>
              <a:t>Systems of support to support educators </a:t>
            </a:r>
            <a:r>
              <a:rPr sz="1600" b="1" dirty="0">
                <a:latin typeface="Verdana"/>
                <a:cs typeface="Verdana"/>
              </a:rPr>
              <a:t>to </a:t>
            </a:r>
            <a:r>
              <a:rPr sz="1600" b="1" spc="-5" dirty="0">
                <a:latin typeface="Verdana"/>
                <a:cs typeface="Verdana"/>
              </a:rPr>
              <a:t>meet evolving needs </a:t>
            </a:r>
            <a:r>
              <a:rPr sz="1600" dirty="0">
                <a:latin typeface="Verdana"/>
                <a:cs typeface="Verdana"/>
              </a:rPr>
              <a:t>of </a:t>
            </a:r>
            <a:r>
              <a:rPr sz="1600" spc="-10" dirty="0">
                <a:latin typeface="Verdana"/>
                <a:cs typeface="Verdana"/>
              </a:rPr>
              <a:t>children </a:t>
            </a:r>
            <a:r>
              <a:rPr sz="1600" spc="-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families,  </a:t>
            </a:r>
            <a:r>
              <a:rPr sz="1600" spc="-10" dirty="0">
                <a:latin typeface="Verdana"/>
                <a:cs typeface="Verdana"/>
              </a:rPr>
              <a:t>including </a:t>
            </a:r>
            <a:r>
              <a:rPr sz="1600" spc="-5" dirty="0">
                <a:latin typeface="Verdana"/>
                <a:cs typeface="Verdana"/>
              </a:rPr>
              <a:t>trauma, </a:t>
            </a:r>
            <a:r>
              <a:rPr sz="1600" dirty="0">
                <a:latin typeface="Verdana"/>
                <a:cs typeface="Verdana"/>
              </a:rPr>
              <a:t>mental health, family engagement, </a:t>
            </a:r>
            <a:r>
              <a:rPr sz="1600" spc="-10" dirty="0">
                <a:latin typeface="Verdana"/>
                <a:cs typeface="Verdana"/>
              </a:rPr>
              <a:t>learning differences,  </a:t>
            </a:r>
            <a:r>
              <a:rPr sz="1600" dirty="0">
                <a:latin typeface="Verdana"/>
                <a:cs typeface="Verdana"/>
              </a:rPr>
              <a:t>socio-emotional </a:t>
            </a:r>
            <a:r>
              <a:rPr sz="1600" spc="-10" dirty="0">
                <a:latin typeface="Verdana"/>
                <a:cs typeface="Verdana"/>
              </a:rPr>
              <a:t>learning, </a:t>
            </a:r>
            <a:r>
              <a:rPr sz="1600" spc="-5" dirty="0">
                <a:latin typeface="Verdana"/>
                <a:cs typeface="Verdana"/>
              </a:rPr>
              <a:t>behavioral </a:t>
            </a:r>
            <a:r>
              <a:rPr sz="1600" dirty="0">
                <a:latin typeface="Verdana"/>
                <a:cs typeface="Verdana"/>
              </a:rPr>
              <a:t>challenges, </a:t>
            </a:r>
            <a:r>
              <a:rPr sz="1600" spc="-5" dirty="0">
                <a:latin typeface="Verdana"/>
                <a:cs typeface="Verdana"/>
              </a:rPr>
              <a:t>English Language  </a:t>
            </a:r>
            <a:r>
              <a:rPr sz="1600" dirty="0">
                <a:latin typeface="Verdana"/>
                <a:cs typeface="Verdana"/>
              </a:rPr>
              <a:t>Learners,</a:t>
            </a:r>
            <a:r>
              <a:rPr sz="1600" spc="-5" dirty="0">
                <a:latin typeface="Verdana"/>
                <a:cs typeface="Verdana"/>
              </a:rPr>
              <a:t> etc.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36322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b="1" spc="-5" dirty="0">
                <a:latin typeface="Verdana"/>
                <a:cs typeface="Verdana"/>
              </a:rPr>
              <a:t>Culturally-competent, multi-level </a:t>
            </a:r>
            <a:r>
              <a:rPr sz="1600" b="1" dirty="0">
                <a:latin typeface="Verdana"/>
                <a:cs typeface="Verdana"/>
              </a:rPr>
              <a:t>offerings </a:t>
            </a:r>
            <a:r>
              <a:rPr sz="1600" spc="-5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are </a:t>
            </a:r>
            <a:r>
              <a:rPr sz="1600" spc="-5" dirty="0">
                <a:latin typeface="Verdana"/>
                <a:cs typeface="Verdana"/>
              </a:rPr>
              <a:t>appropriate </a:t>
            </a:r>
            <a:r>
              <a:rPr sz="1600" dirty="0">
                <a:latin typeface="Verdana"/>
                <a:cs typeface="Verdana"/>
              </a:rPr>
              <a:t>for  </a:t>
            </a:r>
            <a:r>
              <a:rPr sz="1600" spc="-5" dirty="0">
                <a:latin typeface="Verdana"/>
                <a:cs typeface="Verdana"/>
              </a:rPr>
              <a:t>the wide array </a:t>
            </a:r>
            <a:r>
              <a:rPr sz="1600" dirty="0">
                <a:latin typeface="Verdana"/>
                <a:cs typeface="Verdana"/>
              </a:rPr>
              <a:t>of </a:t>
            </a:r>
            <a:r>
              <a:rPr sz="1600" spc="-5" dirty="0">
                <a:latin typeface="Verdana"/>
                <a:cs typeface="Verdana"/>
              </a:rPr>
              <a:t>professionals in</a:t>
            </a:r>
            <a:r>
              <a:rPr sz="1600" dirty="0">
                <a:latin typeface="Verdana"/>
                <a:cs typeface="Verdana"/>
              </a:rPr>
              <a:t> field</a:t>
            </a: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508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Disseminating </a:t>
            </a:r>
            <a:r>
              <a:rPr sz="1600" b="1" spc="-5" dirty="0">
                <a:latin typeface="Verdana"/>
                <a:cs typeface="Verdana"/>
              </a:rPr>
              <a:t>evidence-based curricula </a:t>
            </a:r>
            <a:r>
              <a:rPr sz="1600" b="1" dirty="0">
                <a:latin typeface="Verdana"/>
                <a:cs typeface="Verdana"/>
              </a:rPr>
              <a:t>and </a:t>
            </a:r>
            <a:r>
              <a:rPr sz="1600" b="1" spc="-5" dirty="0">
                <a:latin typeface="Verdana"/>
                <a:cs typeface="Verdana"/>
              </a:rPr>
              <a:t>learning resources </a:t>
            </a:r>
            <a:r>
              <a:rPr sz="1600" dirty="0">
                <a:latin typeface="Verdana"/>
                <a:cs typeface="Verdana"/>
              </a:rPr>
              <a:t>for all  </a:t>
            </a:r>
            <a:r>
              <a:rPr sz="1600" spc="-5" dirty="0">
                <a:latin typeface="Verdana"/>
                <a:cs typeface="Verdana"/>
              </a:rPr>
              <a:t>program</a:t>
            </a:r>
            <a:r>
              <a:rPr sz="1600" spc="2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types</a:t>
            </a:r>
            <a:r>
              <a:rPr lang="en-US" sz="1600" spc="-5" dirty="0">
                <a:latin typeface="Verdana"/>
                <a:cs typeface="Verdana"/>
              </a:rPr>
              <a:t> aligned with K-12.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68129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How can DEEC </a:t>
            </a:r>
            <a:r>
              <a:rPr sz="1800" dirty="0"/>
              <a:t>improve </a:t>
            </a:r>
            <a:r>
              <a:rPr sz="1800" spc="-5" dirty="0"/>
              <a:t>technical assistance/support  for</a:t>
            </a:r>
            <a:r>
              <a:rPr sz="1800" spc="-10" dirty="0"/>
              <a:t> </a:t>
            </a:r>
            <a:r>
              <a:rPr sz="1800" spc="-5" dirty="0"/>
              <a:t>providers?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098549"/>
            <a:ext cx="8201659" cy="41601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760095" indent="-457200">
              <a:lnSpc>
                <a:spcPct val="100000"/>
              </a:lnSpc>
              <a:spcBef>
                <a:spcPts val="100"/>
              </a:spcBef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spc="-5" dirty="0">
                <a:latin typeface="Verdana"/>
                <a:cs typeface="Verdana"/>
              </a:rPr>
              <a:t>Create </a:t>
            </a:r>
            <a:r>
              <a:rPr sz="1600" dirty="0">
                <a:latin typeface="Verdana"/>
                <a:cs typeface="Verdana"/>
              </a:rPr>
              <a:t>a customer-friendly subsidy system for </a:t>
            </a:r>
            <a:r>
              <a:rPr sz="1600" spc="-5" dirty="0">
                <a:latin typeface="Verdana"/>
                <a:cs typeface="Verdana"/>
              </a:rPr>
              <a:t>families </a:t>
            </a:r>
            <a:r>
              <a:rPr sz="1600" dirty="0">
                <a:latin typeface="Verdana"/>
                <a:cs typeface="Verdana"/>
              </a:rPr>
              <a:t>and childcare </a:t>
            </a:r>
            <a:r>
              <a:rPr sz="1600" spc="-5" dirty="0">
                <a:latin typeface="Verdana"/>
                <a:cs typeface="Verdana"/>
              </a:rPr>
              <a:t>providers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Verdana"/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16510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spc="-5" dirty="0">
                <a:latin typeface="Verdana"/>
                <a:cs typeface="Verdana"/>
              </a:rPr>
              <a:t>Revise </a:t>
            </a:r>
            <a:r>
              <a:rPr sz="1600" spc="-10" dirty="0">
                <a:latin typeface="Verdana"/>
                <a:cs typeface="Verdana"/>
              </a:rPr>
              <a:t>licensing</a:t>
            </a:r>
            <a:r>
              <a:rPr lang="en-US" sz="1600" spc="-10" dirty="0">
                <a:latin typeface="Verdana"/>
                <a:cs typeface="Verdana"/>
              </a:rPr>
              <a:t>, background record check,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&amp; subsidy regulations </a:t>
            </a:r>
            <a:r>
              <a:rPr sz="1600" spc="-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ensure </a:t>
            </a:r>
            <a:r>
              <a:rPr sz="1600" spc="-5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all </a:t>
            </a:r>
            <a:r>
              <a:rPr sz="1600" spc="-5" dirty="0">
                <a:latin typeface="Verdana"/>
                <a:cs typeface="Verdana"/>
              </a:rPr>
              <a:t>program types </a:t>
            </a:r>
            <a:r>
              <a:rPr sz="1600" dirty="0">
                <a:latin typeface="Verdana"/>
                <a:cs typeface="Verdana"/>
              </a:rPr>
              <a:t>fit  </a:t>
            </a:r>
            <a:r>
              <a:rPr sz="1600" spc="-5" dirty="0">
                <a:latin typeface="Verdana"/>
                <a:cs typeface="Verdana"/>
              </a:rPr>
              <a:t>(family childcare, </a:t>
            </a:r>
            <a:r>
              <a:rPr sz="1600" dirty="0">
                <a:latin typeface="Verdana"/>
                <a:cs typeface="Verdana"/>
              </a:rPr>
              <a:t>center, after school,</a:t>
            </a:r>
            <a:r>
              <a:rPr sz="1600" spc="15" dirty="0">
                <a:latin typeface="Verdana"/>
                <a:cs typeface="Verdana"/>
              </a:rPr>
              <a:t> </a:t>
            </a:r>
            <a:r>
              <a:rPr lang="en-US" sz="1600" dirty="0">
                <a:latin typeface="Verdana"/>
                <a:cs typeface="Verdana"/>
              </a:rPr>
              <a:t>R&amp;P)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Verdana"/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85725" indent="-457200">
              <a:lnSpc>
                <a:spcPct val="100000"/>
              </a:lnSpc>
              <a:spcBef>
                <a:spcPts val="5"/>
              </a:spcBef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Use </a:t>
            </a:r>
            <a:r>
              <a:rPr sz="1600" spc="-5" dirty="0">
                <a:latin typeface="Verdana"/>
                <a:cs typeface="Verdana"/>
              </a:rPr>
              <a:t>process to </a:t>
            </a:r>
            <a:r>
              <a:rPr sz="1600" dirty="0">
                <a:latin typeface="Verdana"/>
                <a:cs typeface="Verdana"/>
              </a:rPr>
              <a:t>highlight </a:t>
            </a:r>
            <a:r>
              <a:rPr sz="1600" spc="-10" dirty="0">
                <a:latin typeface="Verdana"/>
                <a:cs typeface="Verdana"/>
              </a:rPr>
              <a:t>important </a:t>
            </a:r>
            <a:r>
              <a:rPr sz="1600" dirty="0">
                <a:latin typeface="Verdana"/>
                <a:cs typeface="Verdana"/>
              </a:rPr>
              <a:t>compliance </a:t>
            </a:r>
            <a:r>
              <a:rPr sz="1600" spc="-10" dirty="0">
                <a:latin typeface="Verdana"/>
                <a:cs typeface="Verdana"/>
              </a:rPr>
              <a:t>issues </a:t>
            </a:r>
            <a:r>
              <a:rPr sz="1600" spc="-5" dirty="0">
                <a:latin typeface="Verdana"/>
                <a:cs typeface="Verdana"/>
              </a:rPr>
              <a:t>but </a:t>
            </a:r>
            <a:r>
              <a:rPr sz="1600" spc="-10" dirty="0">
                <a:latin typeface="Verdana"/>
                <a:cs typeface="Verdana"/>
              </a:rPr>
              <a:t>also </a:t>
            </a:r>
            <a:r>
              <a:rPr sz="1600" spc="-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recognize  </a:t>
            </a:r>
            <a:r>
              <a:rPr sz="1600" spc="-5" dirty="0">
                <a:latin typeface="Verdana"/>
                <a:cs typeface="Verdana"/>
              </a:rPr>
              <a:t>quality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Verdana"/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508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Use revision </a:t>
            </a:r>
            <a:r>
              <a:rPr sz="1600" spc="-5" dirty="0">
                <a:latin typeface="Verdana"/>
                <a:cs typeface="Verdana"/>
              </a:rPr>
              <a:t>process to </a:t>
            </a:r>
            <a:r>
              <a:rPr sz="1600" dirty="0">
                <a:latin typeface="Verdana"/>
                <a:cs typeface="Verdana"/>
              </a:rPr>
              <a:t>simplify, clarify </a:t>
            </a:r>
            <a:r>
              <a:rPr sz="1600" spc="-10" dirty="0">
                <a:latin typeface="Verdana"/>
                <a:cs typeface="Verdana"/>
              </a:rPr>
              <a:t>learning </a:t>
            </a:r>
            <a:r>
              <a:rPr sz="1600" dirty="0">
                <a:latin typeface="Verdana"/>
                <a:cs typeface="Verdana"/>
              </a:rPr>
              <a:t>and </a:t>
            </a:r>
            <a:r>
              <a:rPr sz="1600" spc="-5" dirty="0">
                <a:latin typeface="Verdana"/>
                <a:cs typeface="Verdana"/>
              </a:rPr>
              <a:t>qualification </a:t>
            </a:r>
            <a:r>
              <a:rPr sz="1600" dirty="0">
                <a:latin typeface="Verdana"/>
                <a:cs typeface="Verdana"/>
              </a:rPr>
              <a:t>standards  for all </a:t>
            </a:r>
            <a:r>
              <a:rPr sz="1600" spc="-5" dirty="0">
                <a:latin typeface="Verdana"/>
                <a:cs typeface="Verdana"/>
              </a:rPr>
              <a:t>program</a:t>
            </a:r>
            <a:r>
              <a:rPr sz="1600" spc="2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types.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Verdana"/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Improve reimbursement </a:t>
            </a:r>
            <a:r>
              <a:rPr sz="1600" spc="-5" dirty="0">
                <a:latin typeface="Verdana"/>
                <a:cs typeface="Verdana"/>
              </a:rPr>
              <a:t>rates </a:t>
            </a:r>
            <a:r>
              <a:rPr sz="1600" dirty="0">
                <a:latin typeface="Verdana"/>
                <a:cs typeface="Verdana"/>
              </a:rPr>
              <a:t>for all </a:t>
            </a:r>
            <a:r>
              <a:rPr sz="1600" spc="-5" dirty="0">
                <a:latin typeface="Verdana"/>
                <a:cs typeface="Verdana"/>
              </a:rPr>
              <a:t>types </a:t>
            </a:r>
            <a:r>
              <a:rPr sz="1600" dirty="0">
                <a:latin typeface="Verdana"/>
                <a:cs typeface="Verdana"/>
              </a:rPr>
              <a:t>of care and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transportation.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33CC"/>
              </a:buClr>
              <a:buFont typeface="Verdana"/>
              <a:buAutoNum type="arabicPeriod"/>
            </a:pPr>
            <a:endParaRPr sz="1550" dirty="0">
              <a:latin typeface="Verdana"/>
              <a:cs typeface="Verdana"/>
            </a:endParaRPr>
          </a:p>
          <a:p>
            <a:pPr marL="469900" marR="739775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1600" dirty="0">
                <a:latin typeface="Verdana"/>
                <a:cs typeface="Verdana"/>
              </a:rPr>
              <a:t>Work </a:t>
            </a:r>
            <a:r>
              <a:rPr sz="1600" spc="-5" dirty="0">
                <a:latin typeface="Verdana"/>
                <a:cs typeface="Verdana"/>
              </a:rPr>
              <a:t>with </a:t>
            </a:r>
            <a:r>
              <a:rPr sz="1600" dirty="0">
                <a:latin typeface="Verdana"/>
                <a:cs typeface="Verdana"/>
              </a:rPr>
              <a:t>DESE &amp; DCF </a:t>
            </a:r>
            <a:r>
              <a:rPr sz="1600" spc="-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align requirements across for background  </a:t>
            </a:r>
            <a:r>
              <a:rPr sz="1600" spc="-5" dirty="0">
                <a:latin typeface="Verdana"/>
                <a:cs typeface="Verdana"/>
              </a:rPr>
              <a:t>checks, qualifications,</a:t>
            </a:r>
            <a:r>
              <a:rPr sz="1600" spc="2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etc.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6219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What licensing/regulatory changes </a:t>
            </a:r>
            <a:r>
              <a:rPr sz="1800" dirty="0"/>
              <a:t>are</a:t>
            </a:r>
            <a:r>
              <a:rPr sz="1800" spc="30" dirty="0"/>
              <a:t> </a:t>
            </a:r>
            <a:r>
              <a:rPr sz="1800" spc="-5" dirty="0"/>
              <a:t>needed?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71600"/>
            <a:ext cx="8107680" cy="4598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715010" indent="-457200">
              <a:lnSpc>
                <a:spcPct val="100000"/>
              </a:lnSpc>
              <a:spcBef>
                <a:spcPts val="95"/>
              </a:spcBef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Verdana"/>
                <a:cs typeface="Verdana"/>
              </a:rPr>
              <a:t>Increase current </a:t>
            </a:r>
            <a:r>
              <a:rPr sz="2000" spc="-10" dirty="0">
                <a:latin typeface="Verdana"/>
                <a:cs typeface="Verdana"/>
              </a:rPr>
              <a:t>staff </a:t>
            </a:r>
            <a:r>
              <a:rPr sz="2000" spc="-5" dirty="0">
                <a:latin typeface="Verdana"/>
                <a:cs typeface="Verdana"/>
              </a:rPr>
              <a:t>and leadership salaries </a:t>
            </a:r>
            <a:r>
              <a:rPr lang="en-US" sz="2000" spc="-5" dirty="0">
                <a:latin typeface="Verdana"/>
                <a:cs typeface="Verdana"/>
              </a:rPr>
              <a:t>in the field </a:t>
            </a:r>
            <a:r>
              <a:rPr sz="2000" spc="-5" dirty="0">
                <a:latin typeface="Verdana"/>
                <a:cs typeface="Verdana"/>
              </a:rPr>
              <a:t>and benefits to </a:t>
            </a:r>
            <a:r>
              <a:rPr sz="2000" spc="-10" dirty="0">
                <a:latin typeface="Verdana"/>
                <a:cs typeface="Verdana"/>
              </a:rPr>
              <a:t>improve </a:t>
            </a:r>
            <a:r>
              <a:rPr sz="2000" spc="-5" dirty="0">
                <a:latin typeface="Verdana"/>
                <a:cs typeface="Verdana"/>
              </a:rPr>
              <a:t>retention and</a:t>
            </a:r>
            <a:r>
              <a:rPr sz="2000" spc="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advancement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33CC"/>
              </a:buClr>
              <a:buFont typeface="Verdana"/>
              <a:buAutoNum type="arabicPeriod"/>
            </a:pPr>
            <a:endParaRPr sz="1950" dirty="0">
              <a:latin typeface="Verdana"/>
              <a:cs typeface="Verdana"/>
            </a:endParaRPr>
          </a:p>
          <a:p>
            <a:pPr marL="469900" marR="36449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2000" spc="-10" dirty="0">
                <a:latin typeface="Verdana"/>
                <a:cs typeface="Verdana"/>
              </a:rPr>
              <a:t>Create incentives </a:t>
            </a:r>
            <a:r>
              <a:rPr sz="2000" spc="-5" dirty="0">
                <a:latin typeface="Verdana"/>
                <a:cs typeface="Verdana"/>
              </a:rPr>
              <a:t>to enter the field and </a:t>
            </a:r>
            <a:r>
              <a:rPr sz="2000" spc="-10" dirty="0">
                <a:latin typeface="Verdana"/>
                <a:cs typeface="Verdana"/>
              </a:rPr>
              <a:t>progress through  </a:t>
            </a:r>
            <a:r>
              <a:rPr sz="2000" spc="-5" dirty="0">
                <a:latin typeface="Verdana"/>
                <a:cs typeface="Verdana"/>
              </a:rPr>
              <a:t>scholarships, </a:t>
            </a:r>
            <a:r>
              <a:rPr sz="2000" spc="-10" dirty="0">
                <a:latin typeface="Verdana"/>
                <a:cs typeface="Verdana"/>
              </a:rPr>
              <a:t>reimbursement,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etc.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Verdana"/>
              <a:buAutoNum type="arabicPeriod"/>
            </a:pPr>
            <a:endParaRPr sz="1950" dirty="0">
              <a:latin typeface="Verdana"/>
              <a:cs typeface="Verdana"/>
            </a:endParaRPr>
          </a:p>
          <a:p>
            <a:pPr marL="469900" marR="110489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2000" spc="-10" dirty="0">
                <a:latin typeface="Verdana"/>
                <a:cs typeface="Verdana"/>
              </a:rPr>
              <a:t>Encourage diversity in </a:t>
            </a:r>
            <a:r>
              <a:rPr sz="2000" spc="-5" dirty="0">
                <a:latin typeface="Verdana"/>
                <a:cs typeface="Verdana"/>
              </a:rPr>
              <a:t>the field by education </a:t>
            </a:r>
            <a:r>
              <a:rPr sz="2000" spc="-10" dirty="0">
                <a:latin typeface="Verdana"/>
                <a:cs typeface="Verdana"/>
              </a:rPr>
              <a:t>level, </a:t>
            </a:r>
            <a:r>
              <a:rPr sz="2000" spc="-5" dirty="0">
                <a:latin typeface="Verdana"/>
                <a:cs typeface="Verdana"/>
              </a:rPr>
              <a:t>gender,  </a:t>
            </a:r>
            <a:r>
              <a:rPr lang="en-US" sz="2000" spc="-5" dirty="0">
                <a:latin typeface="Verdana"/>
                <a:cs typeface="Verdana"/>
              </a:rPr>
              <a:t>key demographics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33CC"/>
              </a:buClr>
              <a:buFont typeface="Verdana"/>
              <a:buAutoNum type="arabicPeriod"/>
            </a:pPr>
            <a:endParaRPr sz="1950" dirty="0">
              <a:latin typeface="Verdana"/>
              <a:cs typeface="Verdana"/>
            </a:endParaRPr>
          </a:p>
          <a:p>
            <a:pPr marL="469900" marR="851535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2000" spc="-10" dirty="0">
                <a:latin typeface="Verdana"/>
                <a:cs typeface="Verdana"/>
              </a:rPr>
              <a:t>Provide coordinated </a:t>
            </a:r>
            <a:r>
              <a:rPr sz="2000" spc="-5" dirty="0">
                <a:latin typeface="Verdana"/>
                <a:cs typeface="Verdana"/>
              </a:rPr>
              <a:t>hiring support and/or awareness  campaigns to support work </a:t>
            </a:r>
            <a:r>
              <a:rPr sz="2000" spc="-10" dirty="0">
                <a:latin typeface="Verdana"/>
                <a:cs typeface="Verdana"/>
              </a:rPr>
              <a:t>in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field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33CC"/>
              </a:buClr>
              <a:buFont typeface="Verdana"/>
              <a:buAutoNum type="arabicPeriod"/>
            </a:pPr>
            <a:endParaRPr sz="1950" dirty="0">
              <a:latin typeface="Verdana"/>
              <a:cs typeface="Verdana"/>
            </a:endParaRPr>
          </a:p>
          <a:p>
            <a:pPr marL="469900" marR="5080" indent="-457200">
              <a:lnSpc>
                <a:spcPct val="100000"/>
              </a:lnSpc>
              <a:buClr>
                <a:srgbClr val="0033CC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sz="2000" spc="-10" dirty="0">
                <a:latin typeface="Verdana"/>
                <a:cs typeface="Verdana"/>
              </a:rPr>
              <a:t>Provide </a:t>
            </a:r>
            <a:r>
              <a:rPr sz="2000" spc="-5" dirty="0">
                <a:latin typeface="Verdana"/>
                <a:cs typeface="Verdana"/>
              </a:rPr>
              <a:t>flexible, </a:t>
            </a:r>
            <a:r>
              <a:rPr sz="2000" spc="-10" dirty="0">
                <a:latin typeface="Verdana"/>
                <a:cs typeface="Verdana"/>
              </a:rPr>
              <a:t>classroom-based </a:t>
            </a:r>
            <a:r>
              <a:rPr sz="2000" spc="-5" dirty="0">
                <a:latin typeface="Verdana"/>
                <a:cs typeface="Verdana"/>
              </a:rPr>
              <a:t>funding (vs. per child) </a:t>
            </a:r>
            <a:r>
              <a:rPr sz="2000" spc="-10" dirty="0">
                <a:latin typeface="Verdana"/>
                <a:cs typeface="Verdana"/>
              </a:rPr>
              <a:t>to  </a:t>
            </a:r>
            <a:r>
              <a:rPr sz="2000" spc="-5" dirty="0">
                <a:latin typeface="Verdana"/>
                <a:cs typeface="Verdana"/>
              </a:rPr>
              <a:t>allow for </a:t>
            </a:r>
            <a:r>
              <a:rPr lang="en-US" sz="2000" spc="-10" dirty="0">
                <a:latin typeface="Verdana"/>
                <a:cs typeface="Verdana"/>
              </a:rPr>
              <a:t>stability and a sustainable business model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740156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What strategies can help </a:t>
            </a:r>
            <a:r>
              <a:rPr sz="1800" dirty="0"/>
              <a:t>with </a:t>
            </a:r>
            <a:r>
              <a:rPr sz="1800" spc="-5" dirty="0"/>
              <a:t>staffing</a:t>
            </a:r>
            <a:r>
              <a:rPr lang="en-US" sz="1800" spc="-5" dirty="0"/>
              <a:t> for ECE and OST</a:t>
            </a:r>
            <a:r>
              <a:rPr sz="1800" spc="-5" dirty="0"/>
              <a:t>?</a:t>
            </a:r>
            <a:endParaRPr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1174750"/>
            <a:ext cx="8099425" cy="55213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7640">
              <a:lnSpc>
                <a:spcPct val="100000"/>
              </a:lnSpc>
              <a:spcBef>
                <a:spcPts val="95"/>
              </a:spcBef>
            </a:pPr>
            <a:r>
              <a:rPr sz="2000" b="1" spc="-5" dirty="0">
                <a:latin typeface="Verdana"/>
                <a:cs typeface="Verdana"/>
              </a:rPr>
              <a:t>High </a:t>
            </a:r>
            <a:r>
              <a:rPr sz="2000" b="1" spc="-10" dirty="0">
                <a:latin typeface="Verdana"/>
                <a:cs typeface="Verdana"/>
              </a:rPr>
              <a:t>quality, </a:t>
            </a:r>
            <a:r>
              <a:rPr sz="2000" b="1" spc="-5" dirty="0">
                <a:latin typeface="Verdana"/>
                <a:cs typeface="Verdana"/>
              </a:rPr>
              <a:t>affordable </a:t>
            </a:r>
            <a:r>
              <a:rPr lang="en-US" sz="2000" b="1" spc="-5" dirty="0">
                <a:latin typeface="Verdana"/>
                <a:cs typeface="Verdana"/>
              </a:rPr>
              <a:t>ECE and OST </a:t>
            </a:r>
            <a:r>
              <a:rPr sz="2000" b="1" spc="-5" dirty="0">
                <a:latin typeface="Verdana"/>
                <a:cs typeface="Verdana"/>
              </a:rPr>
              <a:t>care is available for all </a:t>
            </a:r>
            <a:r>
              <a:rPr sz="2000" b="1" spc="-10" dirty="0">
                <a:latin typeface="Verdana"/>
                <a:cs typeface="Verdana"/>
              </a:rPr>
              <a:t>families </a:t>
            </a:r>
            <a:r>
              <a:rPr sz="2000" b="1" spc="-5" dirty="0">
                <a:latin typeface="Verdana"/>
                <a:cs typeface="Verdana"/>
              </a:rPr>
              <a:t>who want/need</a:t>
            </a:r>
            <a:r>
              <a:rPr sz="2000" b="1" spc="25" dirty="0">
                <a:latin typeface="Verdana"/>
                <a:cs typeface="Verdana"/>
              </a:rPr>
              <a:t> </a:t>
            </a:r>
            <a:r>
              <a:rPr sz="2000" b="1" spc="-5" dirty="0">
                <a:latin typeface="Verdana"/>
                <a:cs typeface="Verdana"/>
              </a:rPr>
              <a:t>it.</a:t>
            </a:r>
            <a:endParaRPr sz="2000" dirty="0">
              <a:latin typeface="Verdana"/>
              <a:cs typeface="Verdana"/>
            </a:endParaRPr>
          </a:p>
          <a:p>
            <a:pPr marL="817880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Recruiting providers in </a:t>
            </a:r>
            <a:r>
              <a:rPr sz="1800" dirty="0">
                <a:latin typeface="Verdana"/>
                <a:cs typeface="Verdana"/>
              </a:rPr>
              <a:t>areas </a:t>
            </a:r>
            <a:r>
              <a:rPr sz="1800" spc="-5" dirty="0">
                <a:latin typeface="Verdana"/>
                <a:cs typeface="Verdana"/>
              </a:rPr>
              <a:t>that </a:t>
            </a:r>
            <a:r>
              <a:rPr sz="1800" spc="-10" dirty="0">
                <a:latin typeface="Verdana"/>
                <a:cs typeface="Verdana"/>
              </a:rPr>
              <a:t>lack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care</a:t>
            </a:r>
          </a:p>
          <a:p>
            <a:pPr marL="817880" marR="5080" indent="-457200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dirty="0">
                <a:latin typeface="Verdana"/>
                <a:cs typeface="Verdana"/>
              </a:rPr>
              <a:t>More </a:t>
            </a:r>
            <a:r>
              <a:rPr lang="en-US" sz="1800" spc="-5" dirty="0">
                <a:latin typeface="Verdana"/>
                <a:cs typeface="Verdana"/>
              </a:rPr>
              <a:t>subsided care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10" dirty="0">
                <a:latin typeface="Verdana"/>
                <a:cs typeface="Verdana"/>
              </a:rPr>
              <a:t>low-income </a:t>
            </a:r>
            <a:r>
              <a:rPr sz="1800" dirty="0">
                <a:latin typeface="Verdana"/>
                <a:cs typeface="Verdana"/>
              </a:rPr>
              <a:t>families, especially for  </a:t>
            </a:r>
            <a:r>
              <a:rPr sz="1800" spc="-10" dirty="0">
                <a:latin typeface="Verdana"/>
                <a:cs typeface="Verdana"/>
              </a:rPr>
              <a:t>infants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toddlers.</a:t>
            </a:r>
            <a:endParaRPr sz="1800" dirty="0">
              <a:latin typeface="Verdana"/>
              <a:cs typeface="Verdana"/>
            </a:endParaRPr>
          </a:p>
          <a:p>
            <a:pPr marL="817880" marR="416559" indent="-457200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Offer </a:t>
            </a:r>
            <a:r>
              <a:rPr lang="en-US" sz="1800" spc="-5" dirty="0">
                <a:latin typeface="Verdana"/>
                <a:cs typeface="Verdana"/>
              </a:rPr>
              <a:t>solutions </a:t>
            </a:r>
            <a:r>
              <a:rPr sz="1800" dirty="0">
                <a:latin typeface="Verdana"/>
                <a:cs typeface="Verdana"/>
              </a:rPr>
              <a:t>for a </a:t>
            </a:r>
            <a:r>
              <a:rPr sz="1800" spc="-5" dirty="0">
                <a:latin typeface="Verdana"/>
                <a:cs typeface="Verdana"/>
              </a:rPr>
              <a:t>broader </a:t>
            </a:r>
            <a:r>
              <a:rPr sz="1800" dirty="0">
                <a:latin typeface="Verdana"/>
                <a:cs typeface="Verdana"/>
              </a:rPr>
              <a:t>range of </a:t>
            </a:r>
            <a:r>
              <a:rPr sz="1800" spc="-10" dirty="0">
                <a:latin typeface="Verdana"/>
                <a:cs typeface="Verdana"/>
              </a:rPr>
              <a:t>incomes </a:t>
            </a:r>
            <a:r>
              <a:rPr sz="1800" spc="-5" dirty="0">
                <a:latin typeface="Verdana"/>
                <a:cs typeface="Verdana"/>
              </a:rPr>
              <a:t>that do </a:t>
            </a:r>
            <a:r>
              <a:rPr sz="1800" dirty="0">
                <a:latin typeface="Verdana"/>
                <a:cs typeface="Verdana"/>
              </a:rPr>
              <a:t>not  </a:t>
            </a:r>
            <a:r>
              <a:rPr sz="1800" spc="-5" dirty="0">
                <a:latin typeface="Verdana"/>
                <a:cs typeface="Verdana"/>
              </a:rPr>
              <a:t>qualify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10" dirty="0">
                <a:latin typeface="Verdana"/>
                <a:cs typeface="Verdana"/>
              </a:rPr>
              <a:t>low-income </a:t>
            </a:r>
            <a:r>
              <a:rPr sz="1800" spc="-5" dirty="0">
                <a:latin typeface="Verdana"/>
                <a:cs typeface="Verdana"/>
              </a:rPr>
              <a:t>programs, but who </a:t>
            </a:r>
            <a:r>
              <a:rPr sz="1800" dirty="0">
                <a:latin typeface="Verdana"/>
                <a:cs typeface="Verdana"/>
              </a:rPr>
              <a:t>struggle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cover  early care and after </a:t>
            </a:r>
            <a:r>
              <a:rPr sz="1800" spc="-5" dirty="0">
                <a:latin typeface="Verdana"/>
                <a:cs typeface="Verdana"/>
              </a:rPr>
              <a:t>school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care.</a:t>
            </a:r>
          </a:p>
          <a:p>
            <a:pPr marL="817880" indent="-457834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lang="en-US" sz="1800" dirty="0">
                <a:latin typeface="Verdana"/>
                <a:cs typeface="Verdana"/>
              </a:rPr>
              <a:t>Universal access to preschool in mixed delivery system that honors parent choice</a:t>
            </a:r>
            <a:endParaRPr sz="1800" dirty="0">
              <a:latin typeface="Verdana"/>
              <a:cs typeface="Verdana"/>
            </a:endParaRPr>
          </a:p>
          <a:p>
            <a:pPr marL="817880" marR="24130" indent="-457200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Programs that offer </a:t>
            </a:r>
            <a:r>
              <a:rPr sz="1800" dirty="0">
                <a:latin typeface="Verdana"/>
                <a:cs typeface="Verdana"/>
              </a:rPr>
              <a:t>varying </a:t>
            </a:r>
            <a:r>
              <a:rPr sz="1800" spc="-5" dirty="0">
                <a:latin typeface="Verdana"/>
                <a:cs typeface="Verdana"/>
              </a:rPr>
              <a:t>levels </a:t>
            </a:r>
            <a:r>
              <a:rPr sz="1800" dirty="0">
                <a:latin typeface="Verdana"/>
                <a:cs typeface="Verdana"/>
              </a:rPr>
              <a:t>of support from </a:t>
            </a:r>
            <a:r>
              <a:rPr sz="1800" spc="-5" dirty="0">
                <a:latin typeface="Verdana"/>
                <a:cs typeface="Verdana"/>
              </a:rPr>
              <a:t>after/before  </a:t>
            </a:r>
            <a:r>
              <a:rPr sz="1800" dirty="0">
                <a:latin typeface="Verdana"/>
                <a:cs typeface="Verdana"/>
              </a:rPr>
              <a:t>school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full </a:t>
            </a:r>
            <a:r>
              <a:rPr sz="1800" spc="-5" dirty="0">
                <a:latin typeface="Verdana"/>
                <a:cs typeface="Verdana"/>
              </a:rPr>
              <a:t>day, </a:t>
            </a:r>
            <a:r>
              <a:rPr sz="1800" dirty="0">
                <a:latin typeface="Verdana"/>
                <a:cs typeface="Verdana"/>
              </a:rPr>
              <a:t>especially for children </a:t>
            </a:r>
            <a:r>
              <a:rPr sz="1800" spc="-5" dirty="0">
                <a:latin typeface="Verdana"/>
                <a:cs typeface="Verdana"/>
              </a:rPr>
              <a:t>with </a:t>
            </a:r>
            <a:r>
              <a:rPr sz="1800" dirty="0">
                <a:latin typeface="Verdana"/>
                <a:cs typeface="Verdana"/>
              </a:rPr>
              <a:t>special</a:t>
            </a:r>
            <a:r>
              <a:rPr sz="1800" spc="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needs</a:t>
            </a:r>
          </a:p>
          <a:p>
            <a:pPr marL="817880" indent="-457834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Cover transportation to/from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care</a:t>
            </a:r>
            <a:endParaRPr sz="1800" dirty="0">
              <a:latin typeface="Verdana"/>
              <a:cs typeface="Verdana"/>
            </a:endParaRPr>
          </a:p>
          <a:p>
            <a:pPr marL="817880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Transparent </a:t>
            </a:r>
            <a:r>
              <a:rPr sz="1800" dirty="0">
                <a:latin typeface="Verdana"/>
                <a:cs typeface="Verdana"/>
              </a:rPr>
              <a:t>care so </a:t>
            </a:r>
            <a:r>
              <a:rPr sz="1800" spc="-5" dirty="0">
                <a:latin typeface="Verdana"/>
                <a:cs typeface="Verdana"/>
              </a:rPr>
              <a:t>that families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engaged/aware</a:t>
            </a:r>
          </a:p>
          <a:p>
            <a:pPr marL="817880" marR="555625" indent="-457200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Technical </a:t>
            </a:r>
            <a:r>
              <a:rPr sz="1800" spc="-10" dirty="0">
                <a:latin typeface="Verdana"/>
                <a:cs typeface="Verdana"/>
              </a:rPr>
              <a:t>assistance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providers to </a:t>
            </a:r>
            <a:r>
              <a:rPr sz="1800" spc="-10" dirty="0">
                <a:latin typeface="Verdana"/>
                <a:cs typeface="Verdana"/>
              </a:rPr>
              <a:t>improve </a:t>
            </a:r>
            <a:r>
              <a:rPr sz="1800" dirty="0">
                <a:latin typeface="Verdana"/>
                <a:cs typeface="Verdana"/>
              </a:rPr>
              <a:t>care </a:t>
            </a:r>
            <a:r>
              <a:rPr sz="1800" spc="-5" dirty="0">
                <a:latin typeface="Verdana"/>
                <a:cs typeface="Verdana"/>
              </a:rPr>
              <a:t>(see TA  </a:t>
            </a:r>
            <a:r>
              <a:rPr sz="1800" dirty="0">
                <a:latin typeface="Verdana"/>
                <a:cs typeface="Verdana"/>
              </a:rPr>
              <a:t>slide)</a:t>
            </a:r>
          </a:p>
          <a:p>
            <a:pPr marL="817880" marR="193040" indent="-457200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AutoNum type="arabicPeriod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Greater flexibility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funding/regulations to improve care (see  </a:t>
            </a:r>
            <a:r>
              <a:rPr sz="1800" dirty="0">
                <a:latin typeface="Verdana"/>
                <a:cs typeface="Verdana"/>
              </a:rPr>
              <a:t>Licensing)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3240" y="309371"/>
            <a:ext cx="55162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What do </a:t>
            </a:r>
            <a:r>
              <a:rPr sz="1800" dirty="0"/>
              <a:t>we </a:t>
            </a:r>
            <a:r>
              <a:rPr sz="1800" spc="-5" dirty="0"/>
              <a:t>mean by access for</a:t>
            </a:r>
            <a:r>
              <a:rPr sz="1800" spc="-40" dirty="0"/>
              <a:t> </a:t>
            </a:r>
            <a:r>
              <a:rPr sz="1800" dirty="0"/>
              <a:t>all?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71600"/>
            <a:ext cx="777875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tabLst>
                <a:tab pos="469265" algn="l"/>
              </a:tabLst>
            </a:pPr>
            <a:r>
              <a:rPr spc="-5" dirty="0"/>
              <a:t>1.	</a:t>
            </a:r>
            <a:r>
              <a:rPr lang="en-US" spc="-5" dirty="0"/>
              <a:t>Grow the investment in EEC to build field stability for working families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5940" y="1981200"/>
            <a:ext cx="7912734" cy="3476593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817880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lang="en-US" dirty="0"/>
              <a:t>Effective allocation of funds and targeted investments</a:t>
            </a:r>
          </a:p>
          <a:p>
            <a:pPr marL="817880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dirty="0"/>
              <a:t>Keep </a:t>
            </a:r>
            <a:r>
              <a:rPr spc="-5" dirty="0"/>
              <a:t>pace with safety </a:t>
            </a:r>
            <a:r>
              <a:rPr dirty="0"/>
              <a:t>and </a:t>
            </a:r>
            <a:r>
              <a:rPr spc="-5" dirty="0"/>
              <a:t>quality while </a:t>
            </a:r>
            <a:r>
              <a:rPr dirty="0"/>
              <a:t>adding</a:t>
            </a:r>
            <a:r>
              <a:rPr spc="60" dirty="0"/>
              <a:t> </a:t>
            </a:r>
            <a:r>
              <a:rPr dirty="0"/>
              <a:t>additional</a:t>
            </a:r>
          </a:p>
          <a:p>
            <a:pPr marL="817880">
              <a:lnSpc>
                <a:spcPct val="100000"/>
              </a:lnSpc>
            </a:pPr>
            <a:r>
              <a:rPr dirty="0"/>
              <a:t>subsidies/access</a:t>
            </a:r>
            <a:endParaRPr lang="en-US" dirty="0"/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 dirty="0"/>
          </a:p>
          <a:p>
            <a:pPr marL="469900" indent="-457200">
              <a:lnSpc>
                <a:spcPct val="100000"/>
              </a:lnSpc>
              <a:buClr>
                <a:srgbClr val="0033CC"/>
              </a:buClr>
              <a:buAutoNum type="arabicPeriod" startAt="2"/>
              <a:tabLst>
                <a:tab pos="469265" algn="l"/>
                <a:tab pos="469900" algn="l"/>
              </a:tabLst>
            </a:pPr>
            <a:r>
              <a:rPr sz="2000" b="1" spc="-10" dirty="0">
                <a:latin typeface="Verdana"/>
                <a:cs typeface="Verdana"/>
              </a:rPr>
              <a:t>Evolving </a:t>
            </a:r>
            <a:r>
              <a:rPr sz="2000" b="1" spc="-5" dirty="0">
                <a:latin typeface="Verdana"/>
                <a:cs typeface="Verdana"/>
              </a:rPr>
              <a:t>to </a:t>
            </a:r>
            <a:r>
              <a:rPr sz="2000" b="1" spc="-10" dirty="0">
                <a:latin typeface="Verdana"/>
                <a:cs typeface="Verdana"/>
              </a:rPr>
              <a:t>become </a:t>
            </a:r>
            <a:r>
              <a:rPr sz="2000" b="1" spc="-5" dirty="0">
                <a:latin typeface="Verdana"/>
                <a:cs typeface="Verdana"/>
              </a:rPr>
              <a:t>a user-centered support</a:t>
            </a:r>
            <a:r>
              <a:rPr sz="2000" b="1" spc="90" dirty="0">
                <a:latin typeface="Verdana"/>
                <a:cs typeface="Verdana"/>
              </a:rPr>
              <a:t> </a:t>
            </a:r>
            <a:r>
              <a:rPr sz="2000" b="1" spc="-5" dirty="0">
                <a:latin typeface="Verdana"/>
                <a:cs typeface="Verdana"/>
              </a:rPr>
              <a:t>system</a:t>
            </a:r>
            <a:endParaRPr sz="2000" dirty="0">
              <a:latin typeface="Verdana"/>
              <a:cs typeface="Verdana"/>
            </a:endParaRPr>
          </a:p>
          <a:p>
            <a:pPr marL="817880" marR="308610" lvl="1" indent="-457200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Create </a:t>
            </a:r>
            <a:r>
              <a:rPr sz="1800" dirty="0">
                <a:latin typeface="Verdana"/>
                <a:cs typeface="Verdana"/>
              </a:rPr>
              <a:t>feedback </a:t>
            </a:r>
            <a:r>
              <a:rPr sz="1800" spc="-10" dirty="0">
                <a:latin typeface="Verdana"/>
                <a:cs typeface="Verdana"/>
              </a:rPr>
              <a:t>loops </a:t>
            </a:r>
            <a:r>
              <a:rPr sz="1800" spc="-5" dirty="0">
                <a:latin typeface="Verdana"/>
                <a:cs typeface="Verdana"/>
              </a:rPr>
              <a:t>with </a:t>
            </a:r>
            <a:r>
              <a:rPr sz="1800" dirty="0">
                <a:latin typeface="Verdana"/>
                <a:cs typeface="Verdana"/>
              </a:rPr>
              <a:t>regions, </a:t>
            </a:r>
            <a:r>
              <a:rPr sz="1800" spc="-5" dirty="0">
                <a:latin typeface="Verdana"/>
                <a:cs typeface="Verdana"/>
              </a:rPr>
              <a:t>communities, parents,  providers to </a:t>
            </a:r>
            <a:r>
              <a:rPr sz="1800" spc="-10" dirty="0">
                <a:latin typeface="Verdana"/>
                <a:cs typeface="Verdana"/>
              </a:rPr>
              <a:t>inform </a:t>
            </a:r>
            <a:r>
              <a:rPr sz="1800" spc="-5" dirty="0">
                <a:latin typeface="Verdana"/>
                <a:cs typeface="Verdana"/>
              </a:rPr>
              <a:t>practice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innovation</a:t>
            </a:r>
            <a:endParaRPr sz="1800" dirty="0">
              <a:latin typeface="Verdana"/>
              <a:cs typeface="Verdana"/>
            </a:endParaRPr>
          </a:p>
          <a:p>
            <a:pPr marL="817880" lvl="1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dirty="0">
                <a:latin typeface="Verdana"/>
                <a:cs typeface="Verdana"/>
              </a:rPr>
              <a:t>Licensing connected </a:t>
            </a:r>
            <a:r>
              <a:rPr sz="1800" spc="-5" dirty="0">
                <a:latin typeface="Verdana"/>
                <a:cs typeface="Verdana"/>
              </a:rPr>
              <a:t>with </a:t>
            </a:r>
            <a:r>
              <a:rPr sz="1800" spc="-10" dirty="0">
                <a:latin typeface="Verdana"/>
                <a:cs typeface="Verdana"/>
              </a:rPr>
              <a:t>professional</a:t>
            </a:r>
            <a:r>
              <a:rPr sz="1800" spc="5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development/quality</a:t>
            </a:r>
            <a:endParaRPr sz="1800" dirty="0">
              <a:latin typeface="Verdana"/>
              <a:cs typeface="Verdana"/>
            </a:endParaRPr>
          </a:p>
          <a:p>
            <a:pPr marL="817880" lvl="1" indent="-457834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Technology improvements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training to </a:t>
            </a:r>
            <a:r>
              <a:rPr sz="1800" dirty="0">
                <a:latin typeface="Verdana"/>
                <a:cs typeface="Verdana"/>
              </a:rPr>
              <a:t>use </a:t>
            </a:r>
            <a:r>
              <a:rPr sz="1800" spc="-5" dirty="0">
                <a:latin typeface="Verdana"/>
                <a:cs typeface="Verdana"/>
              </a:rPr>
              <a:t>better</a:t>
            </a:r>
            <a:endParaRPr sz="1800" dirty="0">
              <a:latin typeface="Verdana"/>
              <a:cs typeface="Verdana"/>
            </a:endParaRPr>
          </a:p>
          <a:p>
            <a:pPr marL="817880" lvl="1" indent="-457834">
              <a:lnSpc>
                <a:spcPct val="100000"/>
              </a:lnSpc>
              <a:spcBef>
                <a:spcPts val="430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User-focused policy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procedure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development</a:t>
            </a:r>
            <a:endParaRPr sz="1800" dirty="0">
              <a:latin typeface="Verdana"/>
              <a:cs typeface="Verdana"/>
            </a:endParaRPr>
          </a:p>
          <a:p>
            <a:pPr marL="817880" lvl="1" indent="-457834">
              <a:lnSpc>
                <a:spcPct val="100000"/>
              </a:lnSpc>
              <a:spcBef>
                <a:spcPts val="434"/>
              </a:spcBef>
              <a:buClr>
                <a:srgbClr val="0033CC"/>
              </a:buClr>
              <a:buFont typeface="Arial"/>
              <a:buChar char="–"/>
              <a:tabLst>
                <a:tab pos="817880" algn="l"/>
                <a:tab pos="818515" algn="l"/>
              </a:tabLst>
            </a:pPr>
            <a:r>
              <a:rPr sz="1800" spc="-5" dirty="0">
                <a:latin typeface="Verdana"/>
                <a:cs typeface="Verdana"/>
              </a:rPr>
              <a:t>Data-driven </a:t>
            </a:r>
            <a:r>
              <a:rPr sz="1800" dirty="0">
                <a:latin typeface="Verdana"/>
                <a:cs typeface="Verdana"/>
              </a:rPr>
              <a:t>needs </a:t>
            </a:r>
            <a:r>
              <a:rPr sz="1800" spc="-5" dirty="0">
                <a:latin typeface="Verdana"/>
                <a:cs typeface="Verdana"/>
              </a:rPr>
              <a:t>assessment </a:t>
            </a:r>
            <a:r>
              <a:rPr sz="1800" dirty="0">
                <a:latin typeface="Verdana"/>
                <a:cs typeface="Verdana"/>
              </a:rPr>
              <a:t>and sharing </a:t>
            </a:r>
            <a:r>
              <a:rPr sz="1800" spc="-5" dirty="0">
                <a:latin typeface="Verdana"/>
                <a:cs typeface="Verdana"/>
              </a:rPr>
              <a:t>with</a:t>
            </a:r>
            <a:r>
              <a:rPr sz="1800" dirty="0">
                <a:latin typeface="Verdana"/>
                <a:cs typeface="Verdana"/>
              </a:rPr>
              <a:t> field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3240" y="309371"/>
            <a:ext cx="6551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Discovery </a:t>
            </a:r>
            <a:r>
              <a:rPr sz="1800" b="1" dirty="0">
                <a:latin typeface="Verdana"/>
                <a:cs typeface="Verdana"/>
              </a:rPr>
              <a:t>input </a:t>
            </a:r>
            <a:r>
              <a:rPr sz="1800" b="1" spc="-5" dirty="0">
                <a:latin typeface="Verdana"/>
                <a:cs typeface="Verdana"/>
              </a:rPr>
              <a:t>has begun </a:t>
            </a:r>
            <a:r>
              <a:rPr sz="1800" b="1" dirty="0">
                <a:latin typeface="Verdana"/>
                <a:cs typeface="Verdana"/>
              </a:rPr>
              <a:t>to coalesce around </a:t>
            </a:r>
            <a:r>
              <a:rPr sz="1800" b="1" spc="-5" dirty="0">
                <a:latin typeface="Verdana"/>
                <a:cs typeface="Verdana"/>
              </a:rPr>
              <a:t>four  primary opportunity areas for </a:t>
            </a:r>
            <a:r>
              <a:rPr sz="1800" b="1" dirty="0">
                <a:latin typeface="Verdana"/>
                <a:cs typeface="Verdana"/>
              </a:rPr>
              <a:t>the </a:t>
            </a:r>
            <a:r>
              <a:rPr sz="1800" b="1" spc="-5" dirty="0">
                <a:latin typeface="Verdana"/>
                <a:cs typeface="Verdana"/>
              </a:rPr>
              <a:t>strategic</a:t>
            </a:r>
            <a:r>
              <a:rPr sz="1800" b="1" spc="2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plan.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1172</Words>
  <Application>Microsoft Macintosh PowerPoint</Application>
  <PresentationFormat>On-screen Show (4:3)</PresentationFormat>
  <Paragraphs>177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Office Theme</vt:lpstr>
      <vt:lpstr>Stakeholder Discovery  Survey</vt:lpstr>
      <vt:lpstr>The survey has gained significant participation from stakeholders across the state by geography…</vt:lpstr>
      <vt:lpstr>Families in survey tended to emphasize a  dual role and clear areas for EEC to grow. </vt:lpstr>
      <vt:lpstr>Across stakeholder groups 12 improvement areas have  emerged, with four rising to the top across 3 groups.</vt:lpstr>
      <vt:lpstr>How can DEEC improve technical assistance/support  for providers?</vt:lpstr>
      <vt:lpstr>What licensing/regulatory changes are needed?</vt:lpstr>
      <vt:lpstr>What strategies can help with staffing for ECE and OST?</vt:lpstr>
      <vt:lpstr>What do we mean by access for all?</vt:lpstr>
      <vt:lpstr>1. Grow the investment in EEC to build field stability for working families</vt:lpstr>
      <vt:lpstr>Discovery input has begun to coalesce around four  primary opportunity areas for the strategic plan.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for Strategic Action Planning Process</dc:title>
  <dc:creator>Aigner-Treworgy, Samantha L. (EEC)</dc:creator>
  <cp:lastModifiedBy>Eli Cole</cp:lastModifiedBy>
  <cp:revision>26</cp:revision>
  <dcterms:created xsi:type="dcterms:W3CDTF">2019-12-09T16:27:28Z</dcterms:created>
  <dcterms:modified xsi:type="dcterms:W3CDTF">2020-01-02T23:17:12Z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2019-12-09T00:00:00Z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2019-12-09T00:00:00Z</vt:filetime>
  </property>
</Properties>
</file>