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61" r:id="rId2"/>
  </p:sldMasterIdLst>
  <p:notesMasterIdLst>
    <p:notesMasterId r:id="rId20"/>
  </p:notesMasterIdLst>
  <p:handoutMasterIdLst>
    <p:handoutMasterId r:id="rId21"/>
  </p:handoutMasterIdLst>
  <p:sldIdLst>
    <p:sldId id="286" r:id="rId3"/>
    <p:sldId id="962" r:id="rId4"/>
    <p:sldId id="954" r:id="rId5"/>
    <p:sldId id="1010" r:id="rId6"/>
    <p:sldId id="3398" r:id="rId7"/>
    <p:sldId id="991" r:id="rId8"/>
    <p:sldId id="3378" r:id="rId9"/>
    <p:sldId id="1191" r:id="rId10"/>
    <p:sldId id="1211" r:id="rId11"/>
    <p:sldId id="3390" r:id="rId12"/>
    <p:sldId id="3372" r:id="rId13"/>
    <p:sldId id="3380" r:id="rId14"/>
    <p:sldId id="1200" r:id="rId15"/>
    <p:sldId id="3391" r:id="rId16"/>
    <p:sldId id="3393" r:id="rId17"/>
    <p:sldId id="3394" r:id="rId18"/>
    <p:sldId id="3392"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vetnick, Adrian (EOHED)" initials="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3F3D1"/>
    <a:srgbClr val="EBF4FF"/>
    <a:srgbClr val="33CCFF"/>
    <a:srgbClr val="9999FF"/>
    <a:srgbClr val="FFFF00"/>
    <a:srgbClr val="FF0000"/>
    <a:srgbClr val="FF9900"/>
    <a:srgbClr val="99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3416" autoAdjust="0"/>
  </p:normalViewPr>
  <p:slideViewPr>
    <p:cSldViewPr snapToGrid="0">
      <p:cViewPr>
        <p:scale>
          <a:sx n="76" d="100"/>
          <a:sy n="76" d="100"/>
        </p:scale>
        <p:origin x="-149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380"/>
    </p:cViewPr>
  </p:sorterViewPr>
  <p:notesViewPr>
    <p:cSldViewPr snapToGrid="0">
      <p:cViewPr varScale="1">
        <p:scale>
          <a:sx n="100" d="100"/>
          <a:sy n="100" d="100"/>
        </p:scale>
        <p:origin x="-271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a:t>
            </a:r>
            <a:r>
              <a:rPr lang="en-US" i="1"/>
              <a:t>Cq. perturbans </a:t>
            </a:r>
            <a:r>
              <a:rPr lang="en-US" baseline="0"/>
              <a:t>Pool Size Per Trap, MDPH Long Term Trap Sites, Bristol and Plymouth Counties, 2018-2020 </a:t>
            </a:r>
            <a:endParaRPr lang="en-US"/>
          </a:p>
        </c:rich>
      </c:tx>
      <c:layout/>
      <c:overlay val="0"/>
      <c:spPr>
        <a:noFill/>
        <a:ln>
          <a:noFill/>
        </a:ln>
        <a:effectLst/>
      </c:spPr>
    </c:title>
    <c:autoTitleDeleted val="0"/>
    <c:plotArea>
      <c:layout>
        <c:manualLayout>
          <c:layoutTarget val="inner"/>
          <c:xMode val="edge"/>
          <c:yMode val="edge"/>
          <c:x val="0.10732954034828175"/>
          <c:y val="0.13193426042983566"/>
          <c:w val="0.87335527088964626"/>
          <c:h val="0.6928990513353972"/>
        </c:manualLayout>
      </c:layout>
      <c:lineChart>
        <c:grouping val="standard"/>
        <c:varyColors val="0"/>
        <c:ser>
          <c:idx val="5"/>
          <c:order val="0"/>
          <c:tx>
            <c:strRef>
              <c:f>Sheet1!$C$1</c:f>
              <c:strCache>
                <c:ptCount val="1"/>
                <c:pt idx="0">
                  <c:v>2020 Weekly Pool Size</c:v>
                </c:pt>
              </c:strCache>
            </c:strRef>
          </c:tx>
          <c:spPr>
            <a:ln w="28575" cap="rnd">
              <a:solidFill>
                <a:schemeClr val="accent6"/>
              </a:solidFill>
              <a:round/>
            </a:ln>
            <a:effectLst/>
          </c:spPr>
          <c:marker>
            <c:symbol val="none"/>
          </c:marker>
          <c:cat>
            <c:numRef>
              <c:f>Sheet1!$B$2:$B$11</c:f>
              <c:numCache>
                <c:formatCode>General</c:formatCode>
                <c:ptCount val="10"/>
                <c:pt idx="0">
                  <c:v>23</c:v>
                </c:pt>
                <c:pt idx="1">
                  <c:v>24</c:v>
                </c:pt>
                <c:pt idx="2">
                  <c:v>25</c:v>
                </c:pt>
                <c:pt idx="3">
                  <c:v>26</c:v>
                </c:pt>
                <c:pt idx="4">
                  <c:v>27</c:v>
                </c:pt>
                <c:pt idx="5">
                  <c:v>28</c:v>
                </c:pt>
                <c:pt idx="6">
                  <c:v>29</c:v>
                </c:pt>
                <c:pt idx="7">
                  <c:v>30</c:v>
                </c:pt>
                <c:pt idx="8">
                  <c:v>31</c:v>
                </c:pt>
                <c:pt idx="9">
                  <c:v>32</c:v>
                </c:pt>
              </c:numCache>
            </c:numRef>
          </c:cat>
          <c:val>
            <c:numRef>
              <c:f>Sheet1!$C$2:$C$11</c:f>
              <c:numCache>
                <c:formatCode>[$-10409]0.00</c:formatCode>
                <c:ptCount val="10"/>
                <c:pt idx="0">
                  <c:v>0.11111111111111099</c:v>
                </c:pt>
                <c:pt idx="1">
                  <c:v>1.8</c:v>
                </c:pt>
                <c:pt idx="2">
                  <c:v>5.0999999999999996</c:v>
                </c:pt>
                <c:pt idx="3">
                  <c:v>167.81818181818201</c:v>
                </c:pt>
                <c:pt idx="4">
                  <c:v>206.4</c:v>
                </c:pt>
                <c:pt idx="5">
                  <c:v>103.888888888889</c:v>
                </c:pt>
                <c:pt idx="6">
                  <c:v>453.1</c:v>
                </c:pt>
                <c:pt idx="7">
                  <c:v>98.152173913043498</c:v>
                </c:pt>
                <c:pt idx="8">
                  <c:v>655.83333333333303</c:v>
                </c:pt>
                <c:pt idx="9">
                  <c:v>146.30000000000001</c:v>
                </c:pt>
              </c:numCache>
            </c:numRef>
          </c:val>
          <c:smooth val="0"/>
          <c:extLst xmlns:c16r2="http://schemas.microsoft.com/office/drawing/2015/06/chart">
            <c:ext xmlns:c16="http://schemas.microsoft.com/office/drawing/2014/chart" uri="{C3380CC4-5D6E-409C-BE32-E72D297353CC}">
              <c16:uniqueId val="{00000000-9C02-47EE-B011-038F7B293AAC}"/>
            </c:ext>
          </c:extLst>
        </c:ser>
        <c:ser>
          <c:idx val="0"/>
          <c:order val="1"/>
          <c:tx>
            <c:strRef>
              <c:f>Sheet1!$E$1</c:f>
              <c:strCache>
                <c:ptCount val="1"/>
                <c:pt idx="0">
                  <c:v>2019 Weekly Pool Size</c:v>
                </c:pt>
              </c:strCache>
            </c:strRef>
          </c:tx>
          <c:spPr>
            <a:ln w="28575" cap="rnd">
              <a:solidFill>
                <a:schemeClr val="accent1"/>
              </a:solidFill>
              <a:round/>
            </a:ln>
            <a:effectLst/>
          </c:spPr>
          <c:marker>
            <c:symbol val="none"/>
          </c:marker>
          <c:val>
            <c:numRef>
              <c:f>Sheet1!$E$2:$E$11</c:f>
              <c:numCache>
                <c:formatCode>[$-10409]0.00</c:formatCode>
                <c:ptCount val="10"/>
                <c:pt idx="0">
                  <c:v>0</c:v>
                </c:pt>
                <c:pt idx="1">
                  <c:v>5.4</c:v>
                </c:pt>
                <c:pt idx="2">
                  <c:v>81.2</c:v>
                </c:pt>
                <c:pt idx="3">
                  <c:v>70.95</c:v>
                </c:pt>
                <c:pt idx="4">
                  <c:v>284.7</c:v>
                </c:pt>
                <c:pt idx="5">
                  <c:v>345.4</c:v>
                </c:pt>
                <c:pt idx="6">
                  <c:v>754.3</c:v>
                </c:pt>
                <c:pt idx="7">
                  <c:v>124.533333333333</c:v>
                </c:pt>
                <c:pt idx="8">
                  <c:v>172.57142857142901</c:v>
                </c:pt>
                <c:pt idx="9">
                  <c:v>104.46341463414601</c:v>
                </c:pt>
              </c:numCache>
            </c:numRef>
          </c:val>
          <c:smooth val="0"/>
          <c:extLst xmlns:c16r2="http://schemas.microsoft.com/office/drawing/2015/06/chart">
            <c:ext xmlns:c16="http://schemas.microsoft.com/office/drawing/2014/chart" uri="{C3380CC4-5D6E-409C-BE32-E72D297353CC}">
              <c16:uniqueId val="{00000001-9C02-47EE-B011-038F7B293AAC}"/>
            </c:ext>
          </c:extLst>
        </c:ser>
        <c:ser>
          <c:idx val="1"/>
          <c:order val="2"/>
          <c:tx>
            <c:strRef>
              <c:f>Sheet1!$G$1</c:f>
              <c:strCache>
                <c:ptCount val="1"/>
                <c:pt idx="0">
                  <c:v>2018 Weekly Pool Size</c:v>
                </c:pt>
              </c:strCache>
            </c:strRef>
          </c:tx>
          <c:spPr>
            <a:ln w="28575" cap="rnd">
              <a:solidFill>
                <a:schemeClr val="accent2"/>
              </a:solidFill>
              <a:round/>
            </a:ln>
            <a:effectLst/>
          </c:spPr>
          <c:marker>
            <c:symbol val="none"/>
          </c:marker>
          <c:val>
            <c:numRef>
              <c:f>Sheet1!$G$2:$G$11</c:f>
              <c:numCache>
                <c:formatCode>[$-10409]0.00</c:formatCode>
                <c:ptCount val="10"/>
                <c:pt idx="1">
                  <c:v>15.1</c:v>
                </c:pt>
                <c:pt idx="2">
                  <c:v>67.1666666666667</c:v>
                </c:pt>
                <c:pt idx="3">
                  <c:v>171.1</c:v>
                </c:pt>
                <c:pt idx="4">
                  <c:v>162.80000000000001</c:v>
                </c:pt>
                <c:pt idx="5">
                  <c:v>373.3</c:v>
                </c:pt>
                <c:pt idx="6">
                  <c:v>104.470588235294</c:v>
                </c:pt>
                <c:pt idx="7">
                  <c:v>219.7</c:v>
                </c:pt>
                <c:pt idx="8">
                  <c:v>83.307692307692307</c:v>
                </c:pt>
                <c:pt idx="9">
                  <c:v>79.3</c:v>
                </c:pt>
              </c:numCache>
            </c:numRef>
          </c:val>
          <c:smooth val="0"/>
          <c:extLst xmlns:c16r2="http://schemas.microsoft.com/office/drawing/2015/06/chart">
            <c:ext xmlns:c16="http://schemas.microsoft.com/office/drawing/2014/chart" uri="{C3380CC4-5D6E-409C-BE32-E72D297353CC}">
              <c16:uniqueId val="{00000002-9C02-47EE-B011-038F7B293AAC}"/>
            </c:ext>
          </c:extLst>
        </c:ser>
        <c:dLbls>
          <c:showLegendKey val="0"/>
          <c:showVal val="0"/>
          <c:showCatName val="0"/>
          <c:showSerName val="0"/>
          <c:showPercent val="0"/>
          <c:showBubbleSize val="0"/>
        </c:dLbls>
        <c:marker val="1"/>
        <c:smooth val="0"/>
        <c:axId val="30775168"/>
        <c:axId val="30781440"/>
      </c:lineChart>
      <c:catAx>
        <c:axId val="3077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781440"/>
        <c:crosses val="autoZero"/>
        <c:auto val="1"/>
        <c:lblAlgn val="ctr"/>
        <c:lblOffset val="100"/>
        <c:noMultiLvlLbl val="0"/>
      </c:catAx>
      <c:valAx>
        <c:axId val="3078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a:t>
                </a:r>
                <a:r>
                  <a:rPr lang="en-US" baseline="0"/>
                  <a:t> Mosquito Pool Size</a:t>
                </a:r>
                <a:endParaRPr lang="en-US"/>
              </a:p>
            </c:rich>
          </c:tx>
          <c:layout/>
          <c:overlay val="0"/>
          <c:spPr>
            <a:noFill/>
            <a:ln>
              <a:noFill/>
            </a:ln>
            <a:effectLst/>
          </c:spPr>
        </c:title>
        <c:numFmt formatCode="[$-10409]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775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2" y="2"/>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9" rIns="91417" bIns="45709" numCol="1" anchor="t" anchorCtr="0" compatLnSpc="1">
            <a:prstTxWarp prst="textNoShape">
              <a:avLst/>
            </a:prstTxWarp>
          </a:bodyPr>
          <a:lstStyle>
            <a:lvl1pPr>
              <a:defRPr sz="1200"/>
            </a:lvl1pPr>
          </a:lstStyle>
          <a:p>
            <a:endParaRPr lang="en-US" altLang="en-US" dirty="0"/>
          </a:p>
        </p:txBody>
      </p:sp>
      <p:sp>
        <p:nvSpPr>
          <p:cNvPr id="88067" name="Rectangle 3"/>
          <p:cNvSpPr>
            <a:spLocks noGrp="1" noChangeArrowheads="1"/>
          </p:cNvSpPr>
          <p:nvPr>
            <p:ph type="dt" sz="quarter" idx="1"/>
          </p:nvPr>
        </p:nvSpPr>
        <p:spPr bwMode="auto">
          <a:xfrm>
            <a:off x="3971184" y="2"/>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9" rIns="91417" bIns="45709" numCol="1" anchor="t" anchorCtr="0" compatLnSpc="1">
            <a:prstTxWarp prst="textNoShape">
              <a:avLst/>
            </a:prstTxWarp>
          </a:bodyPr>
          <a:lstStyle>
            <a:lvl1pPr algn="r">
              <a:defRPr sz="1200"/>
            </a:lvl1pPr>
          </a:lstStyle>
          <a:p>
            <a:endParaRPr lang="en-US" altLang="en-US" dirty="0"/>
          </a:p>
        </p:txBody>
      </p:sp>
      <p:sp>
        <p:nvSpPr>
          <p:cNvPr id="88068" name="Rectangle 4"/>
          <p:cNvSpPr>
            <a:spLocks noGrp="1" noChangeArrowheads="1"/>
          </p:cNvSpPr>
          <p:nvPr>
            <p:ph type="ftr" sz="quarter" idx="2"/>
          </p:nvPr>
        </p:nvSpPr>
        <p:spPr bwMode="auto">
          <a:xfrm>
            <a:off x="2"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9" rIns="91417" bIns="45709" numCol="1" anchor="b" anchorCtr="0" compatLnSpc="1">
            <a:prstTxWarp prst="textNoShape">
              <a:avLst/>
            </a:prstTxWarp>
          </a:bodyPr>
          <a:lstStyle>
            <a:lvl1pPr>
              <a:defRPr sz="1200"/>
            </a:lvl1pPr>
          </a:lstStyle>
          <a:p>
            <a:endParaRPr lang="en-US" altLang="en-US" dirty="0"/>
          </a:p>
        </p:txBody>
      </p:sp>
      <p:sp>
        <p:nvSpPr>
          <p:cNvPr id="88069" name="Rectangle 5"/>
          <p:cNvSpPr>
            <a:spLocks noGrp="1" noChangeArrowheads="1"/>
          </p:cNvSpPr>
          <p:nvPr>
            <p:ph type="sldNum" sz="quarter" idx="3"/>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7" tIns="45709" rIns="91417" bIns="45709" numCol="1" anchor="b" anchorCtr="0" compatLnSpc="1">
            <a:prstTxWarp prst="textNoShape">
              <a:avLst/>
            </a:prstTxWarp>
          </a:bodyPr>
          <a:lstStyle>
            <a:lvl1pPr algn="r">
              <a:defRPr sz="1200"/>
            </a:lvl1pPr>
          </a:lstStyle>
          <a:p>
            <a:fld id="{19E112F1-4A45-43B9-BB85-63530C6FFA71}" type="slidenum">
              <a:rPr lang="en-US" altLang="en-US"/>
              <a:pPr/>
              <a:t>‹#›</a:t>
            </a:fld>
            <a:endParaRPr lang="en-US" altLang="en-US" dirty="0"/>
          </a:p>
        </p:txBody>
      </p:sp>
    </p:spTree>
    <p:extLst>
      <p:ext uri="{BB962C8B-B14F-4D97-AF65-F5344CB8AC3E}">
        <p14:creationId xmlns:p14="http://schemas.microsoft.com/office/powerpoint/2010/main" val="157681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2"/>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defTabSz="930149">
              <a:defRPr sz="1200"/>
            </a:lvl1pPr>
          </a:lstStyle>
          <a:p>
            <a:endParaRPr lang="en-US" altLang="en-US" dirty="0"/>
          </a:p>
        </p:txBody>
      </p:sp>
      <p:sp>
        <p:nvSpPr>
          <p:cNvPr id="17411" name="Rectangle 3"/>
          <p:cNvSpPr>
            <a:spLocks noGrp="1" noChangeArrowheads="1"/>
          </p:cNvSpPr>
          <p:nvPr>
            <p:ph type="dt" idx="1"/>
          </p:nvPr>
        </p:nvSpPr>
        <p:spPr bwMode="auto">
          <a:xfrm>
            <a:off x="3971184" y="2"/>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lvl1pPr algn="r" defTabSz="930149">
              <a:defRPr sz="1200"/>
            </a:lvl1pPr>
          </a:lstStyle>
          <a:p>
            <a:endParaRPr lang="en-US" alt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359" y="4415792"/>
            <a:ext cx="5607684"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2"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defTabSz="930149">
              <a:defRPr sz="1200"/>
            </a:lvl1pPr>
          </a:lstStyle>
          <a:p>
            <a:endParaRPr lang="en-US" altLang="en-US" dirty="0"/>
          </a:p>
        </p:txBody>
      </p:sp>
      <p:sp>
        <p:nvSpPr>
          <p:cNvPr id="17415" name="Rectangle 7"/>
          <p:cNvSpPr>
            <a:spLocks noGrp="1" noChangeArrowheads="1"/>
          </p:cNvSpPr>
          <p:nvPr>
            <p:ph type="sldNum" sz="quarter" idx="5"/>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25" tIns="46463" rIns="92925" bIns="46463" numCol="1" anchor="b" anchorCtr="0" compatLnSpc="1">
            <a:prstTxWarp prst="textNoShape">
              <a:avLst/>
            </a:prstTxWarp>
          </a:bodyPr>
          <a:lstStyle>
            <a:lvl1pPr algn="r" defTabSz="930149">
              <a:defRPr sz="1200"/>
            </a:lvl1pPr>
          </a:lstStyle>
          <a:p>
            <a:fld id="{598F580E-CA0A-4FFE-90EC-00961EC1CEE1}" type="slidenum">
              <a:rPr lang="en-US" altLang="en-US"/>
              <a:pPr/>
              <a:t>‹#›</a:t>
            </a:fld>
            <a:endParaRPr lang="en-US" altLang="en-US" dirty="0"/>
          </a:p>
        </p:txBody>
      </p:sp>
    </p:spTree>
    <p:extLst>
      <p:ext uri="{BB962C8B-B14F-4D97-AF65-F5344CB8AC3E}">
        <p14:creationId xmlns:p14="http://schemas.microsoft.com/office/powerpoint/2010/main" val="3379216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446A4-B631-4AFD-B557-20EC68D4BD91}" type="slidenum">
              <a:rPr lang="en-US" altLang="en-US"/>
              <a:pPr/>
              <a:t>1</a:t>
            </a:fld>
            <a:endParaRPr lang="en-US" alt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6092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lgn="just" defTabSz="931863" eaLnBrk="0" hangingPunct="0">
              <a:spcBef>
                <a:spcPct val="30000"/>
              </a:spcBef>
              <a:spcAft>
                <a:spcPct val="30000"/>
              </a:spcAft>
              <a:buFont typeface="Monotype Sorts" pitchFamily="2" charset="2"/>
              <a:defRPr sz="1200">
                <a:solidFill>
                  <a:schemeClr val="tx1"/>
                </a:solidFill>
                <a:latin typeface="Arial" charset="0"/>
              </a:defRPr>
            </a:lvl1pPr>
            <a:lvl2pPr marL="757238" indent="-292100" algn="just" defTabSz="931863" eaLnBrk="0" hangingPunct="0">
              <a:spcBef>
                <a:spcPct val="30000"/>
              </a:spcBef>
              <a:buChar char="•"/>
              <a:defRPr sz="1200">
                <a:solidFill>
                  <a:schemeClr val="tx1"/>
                </a:solidFill>
                <a:latin typeface="Arial" charset="0"/>
              </a:defRPr>
            </a:lvl2pPr>
            <a:lvl3pPr marL="1165225" indent="-233363" algn="just" defTabSz="931863" eaLnBrk="0" hangingPunct="0">
              <a:spcBef>
                <a:spcPct val="30000"/>
              </a:spcBef>
              <a:buFont typeface="Arial" charset="0"/>
              <a:buChar char="–"/>
              <a:defRPr sz="1000">
                <a:solidFill>
                  <a:schemeClr val="tx1"/>
                </a:solidFill>
                <a:latin typeface="Arial" charset="0"/>
              </a:defRPr>
            </a:lvl3pPr>
            <a:lvl4pPr marL="1630363" indent="-233363" defTabSz="931863" eaLnBrk="0" hangingPunct="0">
              <a:spcBef>
                <a:spcPct val="30000"/>
              </a:spcBef>
              <a:defRPr sz="1200">
                <a:solidFill>
                  <a:schemeClr val="tx1"/>
                </a:solidFill>
                <a:latin typeface="Arial" charset="0"/>
              </a:defRPr>
            </a:lvl4pPr>
            <a:lvl5pPr marL="2097088" indent="-233363" defTabSz="931863" eaLnBrk="0" hangingPunct="0">
              <a:spcBef>
                <a:spcPct val="30000"/>
              </a:spcBef>
              <a:defRPr sz="1200">
                <a:solidFill>
                  <a:schemeClr val="tx1"/>
                </a:solidFill>
                <a:latin typeface="Times New Roman" pitchFamily="18" charset="0"/>
              </a:defRPr>
            </a:lvl5pPr>
            <a:lvl6pPr marL="2554288" indent="-233363" defTabSz="931863" eaLnBrk="0" fontAlgn="base" hangingPunct="0">
              <a:spcBef>
                <a:spcPct val="30000"/>
              </a:spcBef>
              <a:spcAft>
                <a:spcPct val="0"/>
              </a:spcAft>
              <a:defRPr sz="1200">
                <a:solidFill>
                  <a:schemeClr val="tx1"/>
                </a:solidFill>
                <a:latin typeface="Times New Roman" pitchFamily="18" charset="0"/>
              </a:defRPr>
            </a:lvl6pPr>
            <a:lvl7pPr marL="3011488" indent="-233363" defTabSz="931863" eaLnBrk="0" fontAlgn="base" hangingPunct="0">
              <a:spcBef>
                <a:spcPct val="30000"/>
              </a:spcBef>
              <a:spcAft>
                <a:spcPct val="0"/>
              </a:spcAft>
              <a:defRPr sz="1200">
                <a:solidFill>
                  <a:schemeClr val="tx1"/>
                </a:solidFill>
                <a:latin typeface="Times New Roman" pitchFamily="18" charset="0"/>
              </a:defRPr>
            </a:lvl7pPr>
            <a:lvl8pPr marL="3468688" indent="-233363" defTabSz="931863" eaLnBrk="0" fontAlgn="base" hangingPunct="0">
              <a:spcBef>
                <a:spcPct val="30000"/>
              </a:spcBef>
              <a:spcAft>
                <a:spcPct val="0"/>
              </a:spcAft>
              <a:defRPr sz="1200">
                <a:solidFill>
                  <a:schemeClr val="tx1"/>
                </a:solidFill>
                <a:latin typeface="Times New Roman" pitchFamily="18" charset="0"/>
              </a:defRPr>
            </a:lvl8pPr>
            <a:lvl9pPr marL="3925888" indent="-233363"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spcAft>
                <a:spcPct val="0"/>
              </a:spcAft>
              <a:buFontTx/>
              <a:buNone/>
            </a:pPr>
            <a:fld id="{31BEF390-8B6D-47C4-B42D-28358ED0A542}" type="slidenum">
              <a:rPr lang="en-US" altLang="en-US">
                <a:solidFill>
                  <a:srgbClr val="000000"/>
                </a:solidFill>
                <a:latin typeface="Calibri" pitchFamily="34" charset="0"/>
              </a:rPr>
              <a:pPr algn="r" eaLnBrk="1" hangingPunct="1">
                <a:spcBef>
                  <a:spcPct val="0"/>
                </a:spcBef>
                <a:spcAft>
                  <a:spcPct val="0"/>
                </a:spcAft>
                <a:buFontTx/>
                <a:buNone/>
              </a:pPr>
              <a:t>2</a:t>
            </a:fld>
            <a:endParaRPr lang="en-US" altLang="en-US">
              <a:solidFill>
                <a:srgbClr val="000000"/>
              </a:solidFill>
              <a:latin typeface="Calibri" pitchFamily="34" charset="0"/>
            </a:endParaRPr>
          </a:p>
        </p:txBody>
      </p:sp>
      <p:sp>
        <p:nvSpPr>
          <p:cNvPr id="36867" name="Rectangle 2"/>
          <p:cNvSpPr>
            <a:spLocks noGrp="1" noRot="1" noChangeAspect="1" noChangeArrowheads="1" noTextEdit="1"/>
          </p:cNvSpPr>
          <p:nvPr>
            <p:ph type="sldImg"/>
          </p:nvPr>
        </p:nvSpPr>
        <p:spPr>
          <a:xfrm>
            <a:off x="1117600" y="696913"/>
            <a:ext cx="4646613" cy="3486150"/>
          </a:xfrm>
          <a:ln/>
        </p:spPr>
      </p:sp>
      <p:sp>
        <p:nvSpPr>
          <p:cNvPr id="36868" name="Rectangle 3"/>
          <p:cNvSpPr>
            <a:spLocks noGrp="1" noChangeArrowheads="1"/>
          </p:cNvSpPr>
          <p:nvPr>
            <p:ph type="body" idx="1"/>
          </p:nvPr>
        </p:nvSpPr>
        <p:spPr>
          <a:xfrm>
            <a:off x="917575" y="4416425"/>
            <a:ext cx="5046663"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685800"/>
            <a:ext cx="4502150" cy="3376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05C14-F0F4-4001-B9FF-7637CCFB7CB6}" type="slidenum">
              <a:rPr lang="en-US" smtClean="0"/>
              <a:pPr>
                <a:defRPr/>
              </a:pPr>
              <a:t>7</a:t>
            </a:fld>
            <a:endParaRPr lang="en-US" dirty="0"/>
          </a:p>
        </p:txBody>
      </p:sp>
    </p:spTree>
    <p:extLst>
      <p:ext uri="{BB962C8B-B14F-4D97-AF65-F5344CB8AC3E}">
        <p14:creationId xmlns:p14="http://schemas.microsoft.com/office/powerpoint/2010/main" val="334535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F580E-CA0A-4FFE-90EC-00961EC1CEE1}" type="slidenum">
              <a:rPr lang="en-US" altLang="en-US" smtClean="0"/>
              <a:pPr/>
              <a:t>9</a:t>
            </a:fld>
            <a:endParaRPr lang="en-US" altLang="en-US" dirty="0"/>
          </a:p>
        </p:txBody>
      </p:sp>
    </p:spTree>
    <p:extLst>
      <p:ext uri="{BB962C8B-B14F-4D97-AF65-F5344CB8AC3E}">
        <p14:creationId xmlns:p14="http://schemas.microsoft.com/office/powerpoint/2010/main" val="252138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10</a:t>
            </a:fld>
            <a:endParaRPr lang="en-US" altLang="en-US" dirty="0"/>
          </a:p>
        </p:txBody>
      </p:sp>
    </p:spTree>
    <p:extLst>
      <p:ext uri="{BB962C8B-B14F-4D97-AF65-F5344CB8AC3E}">
        <p14:creationId xmlns:p14="http://schemas.microsoft.com/office/powerpoint/2010/main" val="12405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685800"/>
            <a:ext cx="4502150" cy="3376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05C14-F0F4-4001-B9FF-7637CCFB7CB6}" type="slidenum">
              <a:rPr lang="en-US" smtClean="0"/>
              <a:pPr>
                <a:defRPr/>
              </a:pPr>
              <a:t>11</a:t>
            </a:fld>
            <a:endParaRPr lang="en-US" dirty="0"/>
          </a:p>
        </p:txBody>
      </p:sp>
    </p:spTree>
    <p:extLst>
      <p:ext uri="{BB962C8B-B14F-4D97-AF65-F5344CB8AC3E}">
        <p14:creationId xmlns:p14="http://schemas.microsoft.com/office/powerpoint/2010/main" val="93755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685800"/>
            <a:ext cx="4502150" cy="3376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05C14-F0F4-4001-B9FF-7637CCFB7CB6}" type="slidenum">
              <a:rPr lang="en-US" smtClean="0"/>
              <a:pPr>
                <a:defRPr/>
              </a:pPr>
              <a:t>12</a:t>
            </a:fld>
            <a:endParaRPr lang="en-US" dirty="0"/>
          </a:p>
        </p:txBody>
      </p:sp>
    </p:spTree>
    <p:extLst>
      <p:ext uri="{BB962C8B-B14F-4D97-AF65-F5344CB8AC3E}">
        <p14:creationId xmlns:p14="http://schemas.microsoft.com/office/powerpoint/2010/main" val="93755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13</a:t>
            </a:fld>
            <a:endParaRPr lang="en-US" altLang="en-US" dirty="0"/>
          </a:p>
        </p:txBody>
      </p:sp>
    </p:spTree>
    <p:extLst>
      <p:ext uri="{BB962C8B-B14F-4D97-AF65-F5344CB8AC3E}">
        <p14:creationId xmlns:p14="http://schemas.microsoft.com/office/powerpoint/2010/main" val="400952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5476" name="Rectangle 4"/>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latin typeface="Calibri" panose="020F0502020204030204" pitchFamily="34" charset="0"/>
                <a:cs typeface="+mn-cs"/>
              </a:defRPr>
            </a:lvl1pPr>
          </a:lstStyle>
          <a:p>
            <a:endParaRPr lang="en-US" altLang="en-US" dirty="0"/>
          </a:p>
        </p:txBody>
      </p:sp>
      <p:sp>
        <p:nvSpPr>
          <p:cNvPr id="105477" name="Rectangle 5"/>
          <p:cNvSpPr>
            <a:spLocks noGrp="1" noChangeArrowheads="1"/>
          </p:cNvSpPr>
          <p:nvPr>
            <p:ph type="sldNum" sz="quarter" idx="4"/>
          </p:nvPr>
        </p:nvSpPr>
        <p:spPr>
          <a:xfrm>
            <a:off x="6553200" y="6245225"/>
            <a:ext cx="2133600" cy="476250"/>
          </a:xfrm>
        </p:spPr>
        <p:txBody>
          <a:bodyPr/>
          <a:lstStyle>
            <a:lvl1pPr>
              <a:defRPr>
                <a:latin typeface="Calibri" panose="020F0502020204030204" pitchFamily="34" charset="0"/>
              </a:defRPr>
            </a:lvl1pPr>
          </a:lstStyle>
          <a:p>
            <a:fld id="{946CD7A9-2FCD-4B65-A3B6-CC6D298BB735}" type="slidenum">
              <a:rPr lang="en-US" altLang="en-US" smtClean="0"/>
              <a:pPr/>
              <a:t>‹#›</a:t>
            </a:fld>
            <a:endParaRPr lang="en-US" altLang="en-US" dirty="0"/>
          </a:p>
        </p:txBody>
      </p:sp>
      <p:sp>
        <p:nvSpPr>
          <p:cNvPr id="105478" name="Rectangle 6"/>
          <p:cNvSpPr>
            <a:spLocks noGrp="1" noChangeArrowheads="1"/>
          </p:cNvSpPr>
          <p:nvPr>
            <p:ph type="ctrTitle"/>
          </p:nvPr>
        </p:nvSpPr>
        <p:spPr>
          <a:xfrm>
            <a:off x="2352675" y="1143000"/>
            <a:ext cx="6105525" cy="2457450"/>
          </a:xfrm>
        </p:spPr>
        <p:txBody>
          <a:bodyPr anchor="t"/>
          <a:lstStyle>
            <a:lvl1pPr>
              <a:spcAft>
                <a:spcPct val="25000"/>
              </a:spcAft>
              <a:defRPr sz="3200">
                <a:latin typeface="Calibri" panose="020F0502020204030204" pitchFamily="34" charset="0"/>
              </a:defRPr>
            </a:lvl1pPr>
          </a:lstStyle>
          <a:p>
            <a:pPr lvl="0"/>
            <a:r>
              <a:rPr lang="en-US" altLang="en-US" noProof="0"/>
              <a:t>Click to edit Master title style</a:t>
            </a:r>
            <a:endParaRPr lang="en-US" altLang="en-US" noProof="0" dirty="0"/>
          </a:p>
        </p:txBody>
      </p:sp>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5480" name="Picture 8" descr="The Commonwealth of Massachusetts stat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125538"/>
            <a:ext cx="1479550"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2" name="Line 10"/>
          <p:cNvSpPr>
            <a:spLocks noChangeShapeType="1"/>
          </p:cNvSpPr>
          <p:nvPr/>
        </p:nvSpPr>
        <p:spPr bwMode="auto">
          <a:xfrm>
            <a:off x="2065338" y="1165225"/>
            <a:ext cx="14287" cy="4557713"/>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483" name="Line 11"/>
          <p:cNvSpPr>
            <a:spLocks noChangeShapeType="1"/>
          </p:cNvSpPr>
          <p:nvPr/>
        </p:nvSpPr>
        <p:spPr bwMode="auto">
          <a:xfrm>
            <a:off x="2443163"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382000" cy="4221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pPr/>
              <a:t>‹#›</a:t>
            </a:fld>
            <a:endParaRPr lang="en-US" altLang="en-US" dirty="0"/>
          </a:p>
        </p:txBody>
      </p:sp>
      <p:sp>
        <p:nvSpPr>
          <p:cNvPr id="6" name="Rectangle 15"/>
          <p:cNvSpPr>
            <a:spLocks noGrp="1" noChangeArrowheads="1"/>
          </p:cNvSpPr>
          <p:nvPr>
            <p:ph type="title"/>
          </p:nvPr>
        </p:nvSpPr>
        <p:spPr bwMode="auto">
          <a:xfrm>
            <a:off x="414338" y="47625"/>
            <a:ext cx="77343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403860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AF3D1FD8-844F-4ED0-9BEB-322A4D9AB316}" type="slidenum">
              <a:rPr lang="en-US" altLang="en-US"/>
              <a:pPr/>
              <a:t>‹#›</a:t>
            </a:fld>
            <a:endParaRPr lang="en-US" altLang="en-US" dirty="0"/>
          </a:p>
        </p:txBody>
      </p:sp>
      <p:sp>
        <p:nvSpPr>
          <p:cNvPr id="5" name="Rectangle 15"/>
          <p:cNvSpPr>
            <a:spLocks noGrp="1" noChangeArrowheads="1"/>
          </p:cNvSpPr>
          <p:nvPr>
            <p:ph type="title"/>
          </p:nvPr>
        </p:nvSpPr>
        <p:spPr bwMode="auto">
          <a:xfrm>
            <a:off x="414338" y="47625"/>
            <a:ext cx="77343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374668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D12FEECA-E198-4A15-985F-B27F3DEF9E58}" type="slidenum">
              <a:rPr lang="en-US" altLang="en-US"/>
              <a:pPr/>
              <a:t>‹#›</a:t>
            </a:fld>
            <a:endParaRPr lang="en-US" altLang="en-US" dirty="0"/>
          </a:p>
        </p:txBody>
      </p:sp>
    </p:spTree>
    <p:extLst>
      <p:ext uri="{BB962C8B-B14F-4D97-AF65-F5344CB8AC3E}">
        <p14:creationId xmlns:p14="http://schemas.microsoft.com/office/powerpoint/2010/main" val="41501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609929-9762-41FA-A425-2E1B61F1F56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2F320E4-0282-43CC-959F-781C56C2DE7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B044E44-16D8-47D0-B77B-856FF2C17DF7}"/>
              </a:ext>
            </a:extLst>
          </p:cNvPr>
          <p:cNvSpPr>
            <a:spLocks noGrp="1"/>
          </p:cNvSpPr>
          <p:nvPr>
            <p:ph type="dt" sz="half" idx="10"/>
          </p:nvPr>
        </p:nvSpPr>
        <p:spPr>
          <a:xfrm>
            <a:off x="628650" y="6356351"/>
            <a:ext cx="2057400" cy="365125"/>
          </a:xfrm>
          <a:prstGeom prst="rect">
            <a:avLst/>
          </a:prstGeom>
        </p:spPr>
        <p:txBody>
          <a:bodyPr/>
          <a:lstStyle/>
          <a:p>
            <a:fld id="{32637D13-01F2-4432-B7A9-527A102ADEA3}" type="datetimeFigureOut">
              <a:rPr lang="en-US" smtClean="0"/>
              <a:t>8/11/2020</a:t>
            </a:fld>
            <a:endParaRPr lang="en-US"/>
          </a:p>
        </p:txBody>
      </p:sp>
      <p:sp>
        <p:nvSpPr>
          <p:cNvPr id="5" name="Footer Placeholder 4">
            <a:extLst>
              <a:ext uri="{FF2B5EF4-FFF2-40B4-BE49-F238E27FC236}">
                <a16:creationId xmlns="" xmlns:a16="http://schemas.microsoft.com/office/drawing/2014/main" id="{23978071-CE99-43B4-A95C-6C3971D68EC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E21B955-A803-4C5F-97ED-C75D939CD2FC}"/>
              </a:ext>
            </a:extLst>
          </p:cNvPr>
          <p:cNvSpPr>
            <a:spLocks noGrp="1"/>
          </p:cNvSpPr>
          <p:nvPr>
            <p:ph type="sldNum" sz="quarter" idx="12"/>
          </p:nvPr>
        </p:nvSpPr>
        <p:spPr/>
        <p:txBody>
          <a:bodyPr/>
          <a:lstStyle/>
          <a:p>
            <a:fld id="{AE26A46F-71CF-403A-8A39-1F5C9E932476}" type="slidenum">
              <a:rPr lang="en-US" smtClean="0"/>
              <a:t>‹#›</a:t>
            </a:fld>
            <a:endParaRPr lang="en-US"/>
          </a:p>
        </p:txBody>
      </p:sp>
    </p:spTree>
    <p:extLst>
      <p:ext uri="{BB962C8B-B14F-4D97-AF65-F5344CB8AC3E}">
        <p14:creationId xmlns:p14="http://schemas.microsoft.com/office/powerpoint/2010/main" val="74663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5483" name="Line 11"/>
          <p:cNvSpPr>
            <a:spLocks noChangeShapeType="1"/>
          </p:cNvSpPr>
          <p:nvPr/>
        </p:nvSpPr>
        <p:spPr bwMode="auto">
          <a:xfrm>
            <a:off x="2345508" y="3522028"/>
            <a:ext cx="621792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6"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anchor="ct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
            </a: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r>
              <a:rPr lang="en-US" sz="1800" dirty="0">
                <a:solidFill>
                  <a:srgbClr val="00269E"/>
                </a:solidFill>
                <a:latin typeface="Arial" pitchFamily="34" charset="0"/>
                <a:cs typeface="Arial" pitchFamily="34" charset="0"/>
              </a:rPr>
              <a:t/>
            </a:r>
            <a:br>
              <a:rPr lang="en-US" sz="1800" dirty="0">
                <a:solidFill>
                  <a:srgbClr val="00269E"/>
                </a:solidFill>
                <a:latin typeface="Arial" pitchFamily="34" charset="0"/>
                <a:cs typeface="Arial" pitchFamily="34" charset="0"/>
              </a:rPr>
            </a:br>
            <a:r>
              <a:rPr lang="en-US" sz="1000" dirty="0">
                <a:solidFill>
                  <a:srgbClr val="00269E"/>
                </a:solidFill>
                <a:latin typeface="Arial" pitchFamily="34" charset="0"/>
                <a:cs typeface="Arial" pitchFamily="34" charset="0"/>
              </a:rPr>
              <a:t/>
            </a: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Tree>
    <p:extLst>
      <p:ext uri="{BB962C8B-B14F-4D97-AF65-F5344CB8AC3E}">
        <p14:creationId xmlns:p14="http://schemas.microsoft.com/office/powerpoint/2010/main" val="275668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5" y="885686"/>
            <a:ext cx="7751547" cy="374495"/>
          </a:xfrm>
          <a:prstGeom prst="rect">
            <a:avLst/>
          </a:prstGeom>
        </p:spPr>
        <p:txBody>
          <a:bodyPr/>
          <a:lstStyle>
            <a:lvl1pPr>
              <a:lnSpc>
                <a:spcPct val="100000"/>
              </a:lnSpc>
              <a:defRPr sz="20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936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5" y="885686"/>
            <a:ext cx="7751547" cy="374495"/>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9303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0"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4440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414338" y="47625"/>
            <a:ext cx="77343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75799" name="Picture 23" descr="The Commonwealth of Massachusetts state se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313" y="217488"/>
            <a:ext cx="788987"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7" name="Rectangle 11"/>
          <p:cNvSpPr>
            <a:spLocks noGrp="1" noChangeArrowheads="1"/>
          </p:cNvSpPr>
          <p:nvPr>
            <p:ph type="body" idx="1"/>
          </p:nvPr>
        </p:nvSpPr>
        <p:spPr bwMode="auto">
          <a:xfrm>
            <a:off x="457200" y="1600200"/>
            <a:ext cx="838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5790" name="Rectangle 14"/>
          <p:cNvSpPr>
            <a:spLocks noGrp="1" noChangeArrowheads="1"/>
          </p:cNvSpPr>
          <p:nvPr>
            <p:ph type="sldNum" sz="quarter" idx="4"/>
          </p:nvPr>
        </p:nvSpPr>
        <p:spPr bwMode="auto">
          <a:xfrm>
            <a:off x="7210425" y="6594475"/>
            <a:ext cx="193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fld id="{DD6868E7-522B-4D53-9E5A-4F5D756E5890}" type="slidenum">
              <a:rPr lang="en-US" altLang="en-US" smtClean="0"/>
              <a:pPr/>
              <a:t>‹#›</a:t>
            </a:fld>
            <a:endParaRPr lang="en-US" altLang="en-US" dirty="0"/>
          </a:p>
        </p:txBody>
      </p:sp>
      <p:sp>
        <p:nvSpPr>
          <p:cNvPr id="75808" name="Line 32"/>
          <p:cNvSpPr>
            <a:spLocks noChangeShapeType="1"/>
          </p:cNvSpPr>
          <p:nvPr/>
        </p:nvSpPr>
        <p:spPr bwMode="auto">
          <a:xfrm>
            <a:off x="444500" y="1243013"/>
            <a:ext cx="8415338"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9" r:id="rId3"/>
    <p:sldLayoutId id="2147483660" r:id="rId4"/>
    <p:sldLayoutId id="2147483666" r:id="rId5"/>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8408" y="1221696"/>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08" y="6440441"/>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9379" y="6614239"/>
            <a:ext cx="7620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1000" smtClean="0">
                <a:solidFill>
                  <a:srgbClr val="000000"/>
                </a:solidFill>
                <a:latin typeface="Arial" pitchFamily="34" charset="0"/>
              </a:rPr>
              <a:pPr algn="r" fontAlgn="auto">
                <a:spcBef>
                  <a:spcPts val="0"/>
                </a:spcBef>
                <a:spcAft>
                  <a:spcPts val="0"/>
                </a:spcAft>
                <a:defRPr/>
              </a:pPr>
              <a:t>‹#›</a:t>
            </a:fld>
            <a:endParaRPr lang="en-US" sz="1000" dirty="0">
              <a:solidFill>
                <a:srgbClr val="000000"/>
              </a:solidFill>
              <a:latin typeface="Arial" pitchFamily="34" charset="0"/>
            </a:endParaRPr>
          </a:p>
        </p:txBody>
      </p:sp>
      <p:sp>
        <p:nvSpPr>
          <p:cNvPr id="41" name="Content Placeholder 8"/>
          <p:cNvSpPr txBox="1">
            <a:spLocks/>
          </p:cNvSpPr>
          <p:nvPr/>
        </p:nvSpPr>
        <p:spPr>
          <a:xfrm>
            <a:off x="470001" y="1698958"/>
            <a:ext cx="8348472" cy="4438496"/>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2498"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7467600" y="6430281"/>
            <a:ext cx="1371600" cy="209847"/>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a:t>
            </a:r>
            <a:fld id="{2C37D8C4-C6B7-4C1A-9D05-DCC293D70813}" type="datetime1">
              <a:rPr lang="en-US" smtClean="0">
                <a:solidFill>
                  <a:srgbClr val="000000"/>
                </a:solidFill>
              </a:rPr>
              <a:pPr algn="r"/>
              <a:t>8/11/2020</a:t>
            </a:fld>
            <a:endParaRPr lang="en-US" dirty="0">
              <a:solidFill>
                <a:srgbClr val="000000"/>
              </a:solidFill>
            </a:endParaRPr>
          </a:p>
        </p:txBody>
      </p:sp>
    </p:spTree>
    <p:extLst>
      <p:ext uri="{BB962C8B-B14F-4D97-AF65-F5344CB8AC3E}">
        <p14:creationId xmlns:p14="http://schemas.microsoft.com/office/powerpoint/2010/main" val="36371579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insect-repell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npic.orst.edu/ingred/ptype/repel.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ctrTitle"/>
          </p:nvPr>
        </p:nvSpPr>
        <p:spPr>
          <a:xfrm>
            <a:off x="2297257" y="1364673"/>
            <a:ext cx="6105525" cy="2292927"/>
          </a:xfrm>
        </p:spPr>
        <p:txBody>
          <a:bodyPr anchor="ctr"/>
          <a:lstStyle/>
          <a:p>
            <a:pPr algn="ctr">
              <a:spcAft>
                <a:spcPts val="1000"/>
              </a:spcAft>
            </a:pPr>
            <a:r>
              <a:rPr lang="en-US" dirty="0"/>
              <a:t>Commonwealth of Massachusetts</a:t>
            </a:r>
            <a:br>
              <a:rPr lang="en-US" dirty="0"/>
            </a:br>
            <a:r>
              <a:rPr lang="en-US" dirty="0"/>
              <a:t/>
            </a:r>
            <a:br>
              <a:rPr lang="en-US" dirty="0"/>
            </a:br>
            <a:r>
              <a:rPr lang="en-US" sz="2800" b="0" i="1" dirty="0"/>
              <a:t>Department of Public Health</a:t>
            </a:r>
            <a:r>
              <a:rPr lang="en-US" dirty="0"/>
              <a:t/>
            </a:r>
            <a:br>
              <a:rPr lang="en-US" dirty="0"/>
            </a:br>
            <a:r>
              <a:rPr lang="en-US" sz="2800" dirty="0"/>
              <a:t/>
            </a:r>
            <a:br>
              <a:rPr lang="en-US" sz="2800" dirty="0"/>
            </a:br>
            <a:r>
              <a:rPr lang="en-US" sz="2400" b="0" i="1" dirty="0"/>
              <a:t>Dr. Catherine Brown, State Epidemiologist and </a:t>
            </a:r>
            <a:br>
              <a:rPr lang="en-US" sz="2400" b="0" i="1" dirty="0"/>
            </a:br>
            <a:r>
              <a:rPr lang="en-US" sz="2400" b="0" i="1" dirty="0"/>
              <a:t>State Public Health Veterinarian</a:t>
            </a:r>
            <a:r>
              <a:rPr lang="en-US" sz="2400" dirty="0"/>
              <a:t>  </a:t>
            </a:r>
            <a:endParaRPr lang="en-US" sz="2400" dirty="0"/>
          </a:p>
        </p:txBody>
      </p:sp>
      <p:sp>
        <p:nvSpPr>
          <p:cNvPr id="2" name="TextBox 1"/>
          <p:cNvSpPr txBox="1"/>
          <p:nvPr/>
        </p:nvSpPr>
        <p:spPr>
          <a:xfrm>
            <a:off x="3006436" y="4041339"/>
            <a:ext cx="5346990" cy="1877437"/>
          </a:xfrm>
          <a:prstGeom prst="rect">
            <a:avLst/>
          </a:prstGeom>
          <a:noFill/>
        </p:spPr>
        <p:txBody>
          <a:bodyPr wrap="square" rtlCol="0">
            <a:spAutoFit/>
          </a:bodyPr>
          <a:lstStyle/>
          <a:p>
            <a:pPr algn="r">
              <a:defRPr/>
            </a:pPr>
            <a:r>
              <a:rPr lang="en-US" sz="2400" b="1" dirty="0" smtClean="0">
                <a:solidFill>
                  <a:srgbClr val="0033CC"/>
                </a:solidFill>
                <a:latin typeface="Calibri" panose="020F0502020204030204" pitchFamily="34" charset="0"/>
              </a:rPr>
              <a:t>WEST NILE VIRUS AND EEE </a:t>
            </a:r>
            <a:r>
              <a:rPr lang="en-US" sz="2400" b="1" dirty="0">
                <a:solidFill>
                  <a:srgbClr val="0033CC"/>
                </a:solidFill>
                <a:latin typeface="Calibri" panose="020F0502020204030204" pitchFamily="34" charset="0"/>
              </a:rPr>
              <a:t>2020 UPDATE</a:t>
            </a:r>
          </a:p>
          <a:p>
            <a:pPr algn="r">
              <a:defRPr/>
            </a:pPr>
            <a:endParaRPr lang="en-US" sz="2400" b="1" dirty="0">
              <a:solidFill>
                <a:srgbClr val="0033CC"/>
              </a:solidFill>
              <a:latin typeface="Calibri" panose="020F0502020204030204" pitchFamily="34" charset="0"/>
            </a:endParaRPr>
          </a:p>
          <a:p>
            <a:pPr algn="r">
              <a:defRPr/>
            </a:pPr>
            <a:r>
              <a:rPr lang="en-US" sz="2400" b="1" dirty="0">
                <a:solidFill>
                  <a:srgbClr val="0033CC"/>
                </a:solidFill>
                <a:latin typeface="Calibri" panose="020F0502020204030204" pitchFamily="34" charset="0"/>
              </a:rPr>
              <a:t>August 12, 2020</a:t>
            </a:r>
          </a:p>
          <a:p>
            <a:pPr algn="r">
              <a:defRPr/>
            </a:pPr>
            <a:endParaRPr lang="en-US" sz="2400" b="1" dirty="0">
              <a:solidFill>
                <a:srgbClr val="0033CC"/>
              </a:solidFill>
              <a:latin typeface="Calibri" panose="020F0502020204030204" pitchFamily="34" charset="0"/>
            </a:endParaRPr>
          </a:p>
          <a:p>
            <a:pPr algn="r">
              <a:defRPr/>
            </a:pPr>
            <a:endParaRPr lang="en-US" sz="2000" i="1" dirty="0">
              <a:solidFill>
                <a:srgbClr val="003366"/>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492" y="1426028"/>
            <a:ext cx="8382000" cy="4592807"/>
          </a:xfrm>
        </p:spPr>
        <p:txBody>
          <a:bodyPr/>
          <a:lstStyle/>
          <a:p>
            <a:pPr marL="349824" indent="-349824">
              <a:buFont typeface="Arial" panose="020B0604020202020204" pitchFamily="34" charset="0"/>
              <a:buChar char="•"/>
            </a:pPr>
            <a:r>
              <a:rPr lang="en-US" altLang="en-US" sz="2000" dirty="0"/>
              <a:t>Apply insect repellent</a:t>
            </a:r>
            <a:r>
              <a:rPr lang="en-US" altLang="en-US" sz="2000" b="0" dirty="0"/>
              <a:t> </a:t>
            </a:r>
            <a:r>
              <a:rPr lang="en-US" altLang="en-US" sz="2000" dirty="0"/>
              <a:t>when outdoors.</a:t>
            </a:r>
            <a:r>
              <a:rPr lang="en-US" altLang="en-US" sz="2000" b="0" dirty="0"/>
              <a:t> Use a repellent with an EPA-registered ingredient (DEET, permethrin, picaridin, oil of lemon eucalyptus)</a:t>
            </a:r>
          </a:p>
          <a:p>
            <a:pPr marL="697487" lvl="1" indent="-349824">
              <a:buFont typeface="Arial" panose="020B0604020202020204" pitchFamily="34" charset="0"/>
              <a:buChar char="•"/>
            </a:pPr>
            <a:r>
              <a:rPr lang="en-US" altLang="en-US" sz="1600" b="0" dirty="0"/>
              <a:t> </a:t>
            </a:r>
            <a:r>
              <a:rPr lang="en-US" sz="1600" dirty="0">
                <a:hlinkClick r:id="rId3"/>
              </a:rPr>
              <a:t>https://www.epa.gov/insect-repellents</a:t>
            </a:r>
            <a:endParaRPr lang="en-US" sz="1600" dirty="0"/>
          </a:p>
          <a:p>
            <a:pPr marL="697487" lvl="1" indent="-349824">
              <a:buFont typeface="Arial" panose="020B0604020202020204" pitchFamily="34" charset="0"/>
              <a:buChar char="•"/>
            </a:pPr>
            <a:r>
              <a:rPr lang="en-US" sz="1600" dirty="0">
                <a:hlinkClick r:id="rId4"/>
              </a:rPr>
              <a:t>http://npic.orst.edu/ingred/ptype/repel.html</a:t>
            </a:r>
            <a:endParaRPr lang="en-US" altLang="en-US" sz="1600" b="0" dirty="0"/>
          </a:p>
          <a:p>
            <a:pPr marL="349824" indent="-349824">
              <a:buFont typeface="Arial" panose="020B0604020202020204" pitchFamily="34" charset="0"/>
              <a:buChar char="•"/>
            </a:pPr>
            <a:r>
              <a:rPr lang="en-US" altLang="en-US" sz="2000" dirty="0"/>
              <a:t>Reduce exposed skin</a:t>
            </a:r>
            <a:r>
              <a:rPr lang="en-US" altLang="en-US" sz="2000" b="0" dirty="0"/>
              <a:t>. Wear long-sleeves, long pants and socks when outdoors.</a:t>
            </a:r>
            <a:endParaRPr lang="en-US" altLang="en-US" sz="2000" dirty="0"/>
          </a:p>
          <a:p>
            <a:pPr marL="349824" indent="-349824">
              <a:buFont typeface="Arial" panose="020B0604020202020204" pitchFamily="34" charset="0"/>
              <a:buChar char="•"/>
            </a:pPr>
            <a:r>
              <a:rPr lang="en-US" altLang="en-US" sz="2000" dirty="0"/>
              <a:t>Avoid peak mosquito hours</a:t>
            </a:r>
            <a:r>
              <a:rPr lang="en-US" altLang="en-US" sz="2000" b="0" dirty="0"/>
              <a:t>. The hours from dusk to dawn are peak biting times for many mosquitoes. Consider rescheduling outdoor activities.</a:t>
            </a:r>
          </a:p>
          <a:p>
            <a:pPr marL="349824" indent="-349824">
              <a:buFont typeface="Arial" panose="020B0604020202020204" pitchFamily="34" charset="0"/>
              <a:buChar char="•"/>
            </a:pPr>
            <a:r>
              <a:rPr lang="en-US" altLang="en-US" sz="2000" dirty="0"/>
              <a:t>Reduce mosquito breeding.</a:t>
            </a:r>
            <a:r>
              <a:rPr lang="en-US" altLang="en-US" sz="2000" b="0" dirty="0"/>
              <a:t> Dump standing water; stagnant water is used by mosquitoes to lay their eggs.</a:t>
            </a:r>
            <a:endParaRPr lang="en-US" altLang="en-US" sz="2000" dirty="0"/>
          </a:p>
          <a:p>
            <a:pPr>
              <a:spcBef>
                <a:spcPts val="0"/>
              </a:spcBef>
            </a:pPr>
            <a:endParaRPr lang="en-US" sz="1400" b="0" dirty="0"/>
          </a:p>
          <a:p>
            <a:pPr>
              <a:spcBef>
                <a:spcPts val="0"/>
              </a:spcBef>
            </a:pPr>
            <a:endParaRPr lang="en-US" sz="1800" dirty="0"/>
          </a:p>
          <a:p>
            <a:pPr marL="0" indent="0">
              <a:spcBef>
                <a:spcPts val="0"/>
              </a:spcBef>
              <a:buNone/>
            </a:pPr>
            <a:endParaRPr lang="en-US" sz="1400" dirty="0"/>
          </a:p>
          <a:p>
            <a:pPr>
              <a:spcBef>
                <a:spcPts val="0"/>
              </a:spcBef>
            </a:pPr>
            <a:endParaRPr lang="en-US" sz="1400" dirty="0"/>
          </a:p>
        </p:txBody>
      </p:sp>
      <p:sp>
        <p:nvSpPr>
          <p:cNvPr id="3" name="Slide Number Placeholder 2"/>
          <p:cNvSpPr>
            <a:spLocks noGrp="1"/>
          </p:cNvSpPr>
          <p:nvPr>
            <p:ph type="sldNum" sz="quarter" idx="11"/>
          </p:nvPr>
        </p:nvSpPr>
        <p:spPr/>
        <p:txBody>
          <a:bodyPr/>
          <a:lstStyle/>
          <a:p>
            <a:fld id="{35CC764F-34DD-40DB-B424-6CB46B067597}" type="slidenum">
              <a:rPr lang="en-US" altLang="en-US" smtClean="0"/>
              <a:pPr/>
              <a:t>10</a:t>
            </a:fld>
            <a:endParaRPr lang="en-US" altLang="en-US" dirty="0"/>
          </a:p>
        </p:txBody>
      </p:sp>
      <p:sp>
        <p:nvSpPr>
          <p:cNvPr id="4" name="Title 3"/>
          <p:cNvSpPr>
            <a:spLocks noGrp="1"/>
          </p:cNvSpPr>
          <p:nvPr>
            <p:ph type="title"/>
          </p:nvPr>
        </p:nvSpPr>
        <p:spPr/>
        <p:txBody>
          <a:bodyPr/>
          <a:lstStyle/>
          <a:p>
            <a:r>
              <a:rPr lang="en-US" dirty="0"/>
              <a:t>Precautions</a:t>
            </a:r>
          </a:p>
        </p:txBody>
      </p:sp>
    </p:spTree>
    <p:extLst>
      <p:ext uri="{BB962C8B-B14F-4D97-AF65-F5344CB8AC3E}">
        <p14:creationId xmlns:p14="http://schemas.microsoft.com/office/powerpoint/2010/main" val="379019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Public Communications Campaign</a:t>
            </a:r>
          </a:p>
        </p:txBody>
      </p:sp>
      <p:sp>
        <p:nvSpPr>
          <p:cNvPr id="3" name="Content Placeholder 2"/>
          <p:cNvSpPr>
            <a:spLocks noGrp="1"/>
          </p:cNvSpPr>
          <p:nvPr>
            <p:ph idx="1"/>
          </p:nvPr>
        </p:nvSpPr>
        <p:spPr>
          <a:xfrm>
            <a:off x="381741" y="5459104"/>
            <a:ext cx="8596004" cy="903790"/>
          </a:xfrm>
        </p:spPr>
        <p:txBody>
          <a:bodyPr/>
          <a:lstStyle/>
          <a:p>
            <a:pPr marL="0" indent="0">
              <a:spcBef>
                <a:spcPts val="0"/>
              </a:spcBef>
              <a:buNone/>
            </a:pPr>
            <a:endParaRPr lang="en-US" sz="1400" b="0" dirty="0"/>
          </a:p>
          <a:p>
            <a:pPr>
              <a:spcBef>
                <a:spcPts val="0"/>
              </a:spcBef>
            </a:pPr>
            <a:endParaRPr lang="en-US" sz="1400" b="0" dirty="0"/>
          </a:p>
          <a:p>
            <a:pPr marL="0" indent="0" algn="ctr">
              <a:spcBef>
                <a:spcPts val="0"/>
              </a:spcBef>
              <a:buNone/>
            </a:pPr>
            <a:r>
              <a:rPr lang="en-US" sz="2800" dirty="0"/>
              <a:t>www.mass.gov/mosquitoesandticks</a:t>
            </a:r>
          </a:p>
        </p:txBody>
      </p:sp>
      <p:sp>
        <p:nvSpPr>
          <p:cNvPr id="4" name="Slide Number Placeholder 3"/>
          <p:cNvSpPr>
            <a:spLocks noGrp="1"/>
          </p:cNvSpPr>
          <p:nvPr>
            <p:ph type="sldNum" sz="quarter" idx="4294967295"/>
          </p:nvPr>
        </p:nvSpPr>
        <p:spPr bwMode="auto">
          <a:xfrm>
            <a:off x="7027025" y="639485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00" dirty="0"/>
          </a:p>
          <a:p>
            <a:pPr>
              <a:defRPr/>
            </a:pPr>
            <a:fld id="{5AC31003-B814-4773-B7C3-0BCC50ACF3F6}" type="slidenum">
              <a:rPr lang="en-US" sz="1000" smtClean="0">
                <a:latin typeface="Calibri" panose="020F0502020204030204" pitchFamily="34" charset="0"/>
                <a:cs typeface="Calibri" panose="020F0502020204030204" pitchFamily="34" charset="0"/>
              </a:rPr>
              <a:pPr>
                <a:defRPr/>
              </a:pPr>
              <a:t>11</a:t>
            </a:fld>
            <a:endParaRPr lang="en-US" sz="1000" dirty="0">
              <a:latin typeface="Calibri" panose="020F0502020204030204" pitchFamily="34" charset="0"/>
              <a:cs typeface="Calibri" panose="020F0502020204030204" pitchFamily="34" charset="0"/>
            </a:endParaRPr>
          </a:p>
        </p:txBody>
      </p:sp>
      <p:sp>
        <p:nvSpPr>
          <p:cNvPr id="5" name="TextBox 4"/>
          <p:cNvSpPr txBox="1"/>
          <p:nvPr/>
        </p:nvSpPr>
        <p:spPr>
          <a:xfrm>
            <a:off x="381739" y="1584860"/>
            <a:ext cx="6327747" cy="4593565"/>
          </a:xfrm>
          <a:prstGeom prst="rect">
            <a:avLst/>
          </a:prstGeom>
          <a:noFill/>
        </p:spPr>
        <p:txBody>
          <a:bodyPr wrap="square" rtlCol="0">
            <a:spAutoFit/>
          </a:bodyPr>
          <a:lstStyle/>
          <a:p>
            <a:pPr marL="457200" indent="-457200">
              <a:spcBef>
                <a:spcPts val="0"/>
              </a:spcBef>
              <a:buClr>
                <a:srgbClr val="0033CC"/>
              </a:buClr>
              <a:buFont typeface="Arial" panose="020B0604020202020204" pitchFamily="34" charset="0"/>
              <a:buChar char="•"/>
            </a:pPr>
            <a:r>
              <a:rPr lang="en-US" sz="2800" kern="0" dirty="0">
                <a:solidFill>
                  <a:srgbClr val="000000"/>
                </a:solidFill>
                <a:latin typeface="Calibri" panose="020F0502020204030204" pitchFamily="34" charset="0"/>
              </a:rPr>
              <a:t>Newly designated website </a:t>
            </a:r>
          </a:p>
          <a:p>
            <a:pPr marL="457200" indent="-457200">
              <a:spcBef>
                <a:spcPts val="0"/>
              </a:spcBef>
              <a:buClr>
                <a:srgbClr val="0033CC"/>
              </a:buClr>
              <a:buFont typeface="Arial" panose="020B0604020202020204" pitchFamily="34" charset="0"/>
              <a:buChar char="•"/>
            </a:pPr>
            <a:endParaRPr lang="en-US" sz="1000" kern="0" dirty="0">
              <a:solidFill>
                <a:srgbClr val="000000"/>
              </a:solidFill>
              <a:latin typeface="Calibri" panose="020F0502020204030204" pitchFamily="34" charset="0"/>
            </a:endParaRPr>
          </a:p>
          <a:p>
            <a:pPr marL="457200" indent="-457200">
              <a:spcBef>
                <a:spcPts val="0"/>
              </a:spcBef>
              <a:buClr>
                <a:srgbClr val="0033CC"/>
              </a:buClr>
              <a:buFont typeface="Arial" panose="020B0604020202020204" pitchFamily="34" charset="0"/>
              <a:buChar char="•"/>
            </a:pPr>
            <a:r>
              <a:rPr lang="en-US" sz="2800" kern="0" dirty="0">
                <a:solidFill>
                  <a:srgbClr val="000000"/>
                </a:solidFill>
                <a:latin typeface="Calibri" panose="020F0502020204030204" pitchFamily="34" charset="0"/>
              </a:rPr>
              <a:t>Press release on summer safety: mosquito/tick safety awareness </a:t>
            </a:r>
          </a:p>
          <a:p>
            <a:pPr marL="457200" indent="-457200">
              <a:spcBef>
                <a:spcPts val="0"/>
              </a:spcBef>
              <a:buClr>
                <a:srgbClr val="0033CC"/>
              </a:buClr>
              <a:buFont typeface="Arial" panose="020B0604020202020204" pitchFamily="34" charset="0"/>
              <a:buChar char="•"/>
            </a:pPr>
            <a:endParaRPr lang="en-US" sz="1000" kern="0" dirty="0">
              <a:solidFill>
                <a:srgbClr val="000000"/>
              </a:solidFill>
              <a:latin typeface="Calibri" panose="020F0502020204030204" pitchFamily="34" charset="0"/>
            </a:endParaRPr>
          </a:p>
          <a:p>
            <a:pPr marL="457200" indent="-457200">
              <a:spcBef>
                <a:spcPts val="0"/>
              </a:spcBef>
              <a:buClr>
                <a:srgbClr val="0033CC"/>
              </a:buClr>
              <a:buFont typeface="Arial" panose="020B0604020202020204" pitchFamily="34" charset="0"/>
              <a:buChar char="•"/>
            </a:pPr>
            <a:r>
              <a:rPr lang="en-US" sz="2800" kern="0" dirty="0">
                <a:solidFill>
                  <a:srgbClr val="000000"/>
                </a:solidFill>
                <a:latin typeface="Calibri" panose="020F0502020204030204" pitchFamily="34" charset="0"/>
              </a:rPr>
              <a:t>Video assets with Dr. Brown</a:t>
            </a:r>
          </a:p>
          <a:p>
            <a:pPr marL="457200" indent="-457200">
              <a:spcBef>
                <a:spcPts val="0"/>
              </a:spcBef>
              <a:buClr>
                <a:srgbClr val="0033CC"/>
              </a:buClr>
              <a:buFont typeface="Arial" panose="020B0604020202020204" pitchFamily="34" charset="0"/>
              <a:buChar char="•"/>
            </a:pPr>
            <a:r>
              <a:rPr lang="en-US" sz="2800" kern="0" dirty="0">
                <a:solidFill>
                  <a:srgbClr val="000000"/>
                </a:solidFill>
                <a:latin typeface="Calibri" panose="020F0502020204030204" pitchFamily="34" charset="0"/>
              </a:rPr>
              <a:t>TV, paid social media and digital media </a:t>
            </a:r>
            <a:endParaRPr lang="en-US" sz="2800" b="1" strike="sngStrike" kern="0" dirty="0">
              <a:solidFill>
                <a:srgbClr val="FF0000"/>
              </a:solidFill>
              <a:latin typeface="Calibri" panose="020F0502020204030204" pitchFamily="34" charset="0"/>
            </a:endParaRPr>
          </a:p>
          <a:p>
            <a:pPr marL="457200" indent="-457200">
              <a:spcBef>
                <a:spcPts val="0"/>
              </a:spcBef>
              <a:buClr>
                <a:srgbClr val="0033CC"/>
              </a:buClr>
              <a:buFont typeface="Arial" panose="020B0604020202020204" pitchFamily="34" charset="0"/>
              <a:buChar char="•"/>
            </a:pPr>
            <a:endParaRPr lang="en-US" sz="1000" kern="0" dirty="0">
              <a:solidFill>
                <a:srgbClr val="000000"/>
              </a:solidFill>
              <a:latin typeface="Calibri" panose="020F0502020204030204" pitchFamily="34" charset="0"/>
            </a:endParaRPr>
          </a:p>
          <a:p>
            <a:pPr marL="457200" indent="-457200">
              <a:spcBef>
                <a:spcPts val="0"/>
              </a:spcBef>
              <a:buClr>
                <a:srgbClr val="0033CC"/>
              </a:buClr>
              <a:buFont typeface="Arial" panose="020B0604020202020204" pitchFamily="34" charset="0"/>
              <a:buChar char="•"/>
            </a:pPr>
            <a:r>
              <a:rPr lang="en-US" sz="2800" kern="0" dirty="0">
                <a:solidFill>
                  <a:srgbClr val="000000"/>
                </a:solidFill>
                <a:latin typeface="Calibri" panose="020F0502020204030204" pitchFamily="34" charset="0"/>
              </a:rPr>
              <a:t>DOT billboards, electronic signs, infographics, printed materials</a:t>
            </a:r>
          </a:p>
          <a:p>
            <a:pPr marL="457200" indent="-457200">
              <a:spcBef>
                <a:spcPts val="0"/>
              </a:spcBef>
              <a:buClr>
                <a:srgbClr val="0033CC"/>
              </a:buClr>
              <a:buFont typeface="Arial" panose="020B0604020202020204" pitchFamily="34" charset="0"/>
              <a:buChar char="•"/>
            </a:pPr>
            <a:endParaRPr lang="en-US" sz="1050" kern="0" dirty="0">
              <a:solidFill>
                <a:srgbClr val="000000"/>
              </a:solidFill>
              <a:latin typeface="Calibri" panose="020F0502020204030204" pitchFamily="34" charset="0"/>
            </a:endParaRPr>
          </a:p>
          <a:p>
            <a:pPr marL="457200" indent="-457200">
              <a:spcBef>
                <a:spcPts val="0"/>
              </a:spcBef>
              <a:buClr>
                <a:srgbClr val="0033CC"/>
              </a:buClr>
              <a:buFont typeface="Arial" panose="020B0604020202020204" pitchFamily="34" charset="0"/>
              <a:buChar char="•"/>
            </a:pPr>
            <a:r>
              <a:rPr lang="en-US" sz="2800" kern="0" dirty="0">
                <a:solidFill>
                  <a:srgbClr val="000000"/>
                </a:solidFill>
                <a:latin typeface="Calibri" panose="020F0502020204030204" pitchFamily="34" charset="0"/>
              </a:rPr>
              <a:t>Stakeholder-specific calls, fact sheets</a:t>
            </a:r>
          </a:p>
          <a:p>
            <a:endParaRPr lang="en-US" sz="28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487" y="1254834"/>
            <a:ext cx="2212383" cy="336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1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Communications – Sample Materials </a:t>
            </a:r>
          </a:p>
        </p:txBody>
      </p:sp>
      <p:sp>
        <p:nvSpPr>
          <p:cNvPr id="4" name="Slide Number Placeholder 3"/>
          <p:cNvSpPr>
            <a:spLocks noGrp="1"/>
          </p:cNvSpPr>
          <p:nvPr>
            <p:ph type="sldNum" sz="quarter" idx="4294967295"/>
          </p:nvPr>
        </p:nvSpPr>
        <p:spPr bwMode="auto">
          <a:xfrm>
            <a:off x="7027025" y="639485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00" dirty="0"/>
          </a:p>
          <a:p>
            <a:pPr>
              <a:defRPr/>
            </a:pPr>
            <a:fld id="{5AC31003-B814-4773-B7C3-0BCC50ACF3F6}" type="slidenum">
              <a:rPr lang="en-US" sz="1000" smtClean="0">
                <a:latin typeface="Calibri" panose="020F0502020204030204" pitchFamily="34" charset="0"/>
                <a:cs typeface="Calibri" panose="020F0502020204030204" pitchFamily="34" charset="0"/>
              </a:rPr>
              <a:pPr>
                <a:defRPr/>
              </a:pPr>
              <a:t>12</a:t>
            </a:fld>
            <a:endParaRPr lang="en-US" sz="1000" dirty="0">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71" y="1456440"/>
            <a:ext cx="8491284" cy="190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428" y="3676645"/>
            <a:ext cx="4818700" cy="288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492" y="1426028"/>
            <a:ext cx="8382000" cy="4592807"/>
          </a:xfrm>
        </p:spPr>
        <p:txBody>
          <a:bodyPr/>
          <a:lstStyle/>
          <a:p>
            <a:pPr>
              <a:spcBef>
                <a:spcPts val="0"/>
              </a:spcBef>
            </a:pPr>
            <a:r>
              <a:rPr lang="en-US" sz="2000" dirty="0"/>
              <a:t>Mosquito abundance – how large are the populations of concern?</a:t>
            </a:r>
          </a:p>
          <a:p>
            <a:pPr marL="342900" lvl="1" indent="0">
              <a:spcBef>
                <a:spcPts val="0"/>
              </a:spcBef>
              <a:buNone/>
            </a:pPr>
            <a:endParaRPr lang="en-US" sz="1000" dirty="0"/>
          </a:p>
          <a:p>
            <a:pPr>
              <a:spcBef>
                <a:spcPts val="0"/>
              </a:spcBef>
            </a:pPr>
            <a:r>
              <a:rPr lang="en-US" sz="2000" dirty="0"/>
              <a:t>Mosquito infection rates – how much EEE virus is in the populations?</a:t>
            </a:r>
          </a:p>
          <a:p>
            <a:pPr>
              <a:spcBef>
                <a:spcPts val="0"/>
              </a:spcBef>
            </a:pPr>
            <a:endParaRPr lang="en-US" sz="1000" dirty="0"/>
          </a:p>
          <a:p>
            <a:pPr>
              <a:spcBef>
                <a:spcPts val="0"/>
              </a:spcBef>
            </a:pPr>
            <a:r>
              <a:rPr lang="en-US" sz="2000" dirty="0"/>
              <a:t>Geography – is risk widespread +/- occurring in areas where truck-based mosquito control is not available or unlikely to be effective due to habitat?</a:t>
            </a:r>
          </a:p>
          <a:p>
            <a:pPr>
              <a:spcBef>
                <a:spcPts val="0"/>
              </a:spcBef>
            </a:pPr>
            <a:endParaRPr lang="en-US" sz="1000" dirty="0"/>
          </a:p>
          <a:p>
            <a:pPr>
              <a:spcBef>
                <a:spcPts val="0"/>
              </a:spcBef>
            </a:pPr>
            <a:r>
              <a:rPr lang="en-US" sz="2000" dirty="0"/>
              <a:t>Weather </a:t>
            </a:r>
          </a:p>
          <a:p>
            <a:pPr lvl="1">
              <a:spcBef>
                <a:spcPts val="0"/>
              </a:spcBef>
            </a:pPr>
            <a:endParaRPr lang="en-US" sz="1000" dirty="0"/>
          </a:p>
          <a:p>
            <a:pPr>
              <a:spcBef>
                <a:spcPts val="0"/>
              </a:spcBef>
            </a:pPr>
            <a:r>
              <a:rPr lang="en-US" sz="2000" dirty="0"/>
              <a:t>Time of season</a:t>
            </a:r>
          </a:p>
          <a:p>
            <a:pPr marL="342900" lvl="1" indent="0">
              <a:spcBef>
                <a:spcPts val="0"/>
              </a:spcBef>
              <a:buNone/>
            </a:pPr>
            <a:endParaRPr lang="en-US" dirty="0"/>
          </a:p>
          <a:p>
            <a:pPr marL="0" indent="0">
              <a:spcBef>
                <a:spcPts val="0"/>
              </a:spcBef>
              <a:buNone/>
            </a:pPr>
            <a:r>
              <a:rPr lang="en-US" sz="2000" dirty="0"/>
              <a:t>Aerial spray decision-making inputs:</a:t>
            </a:r>
          </a:p>
          <a:p>
            <a:pPr>
              <a:spcBef>
                <a:spcPts val="0"/>
              </a:spcBef>
            </a:pPr>
            <a:r>
              <a:rPr lang="en-US" sz="2000" b="0" dirty="0"/>
              <a:t>DPH – risk assessments and geographic distribution of virus</a:t>
            </a:r>
          </a:p>
          <a:p>
            <a:pPr>
              <a:spcBef>
                <a:spcPts val="0"/>
              </a:spcBef>
            </a:pPr>
            <a:r>
              <a:rPr lang="en-US" sz="2000" b="0" dirty="0"/>
              <a:t>MDAR/State Reclamation &amp; Mosquito Control Board – pesticide regulation and subject matter expertise</a:t>
            </a:r>
          </a:p>
          <a:p>
            <a:pPr>
              <a:spcBef>
                <a:spcPts val="0"/>
              </a:spcBef>
            </a:pPr>
            <a:r>
              <a:rPr lang="en-US" sz="2000" b="0" dirty="0"/>
              <a:t>Mosquito Control Districts – field condition awareness and mosquito control expertise</a:t>
            </a:r>
          </a:p>
          <a:p>
            <a:pPr>
              <a:spcBef>
                <a:spcPts val="0"/>
              </a:spcBef>
            </a:pPr>
            <a:r>
              <a:rPr lang="en-US" sz="2000" b="0" dirty="0"/>
              <a:t>Mosquito Advisory Group – mosquito control expertise advisory group</a:t>
            </a:r>
          </a:p>
          <a:p>
            <a:pPr>
              <a:spcBef>
                <a:spcPts val="0"/>
              </a:spcBef>
            </a:pPr>
            <a:endParaRPr lang="en-US" sz="1400" b="0" dirty="0"/>
          </a:p>
          <a:p>
            <a:pPr>
              <a:spcBef>
                <a:spcPts val="0"/>
              </a:spcBef>
            </a:pPr>
            <a:endParaRPr lang="en-US" sz="1400" b="0" dirty="0"/>
          </a:p>
          <a:p>
            <a:pPr>
              <a:spcBef>
                <a:spcPts val="0"/>
              </a:spcBef>
            </a:pPr>
            <a:endParaRPr lang="en-US" sz="1400" b="0" dirty="0"/>
          </a:p>
          <a:p>
            <a:pPr>
              <a:spcBef>
                <a:spcPts val="0"/>
              </a:spcBef>
            </a:pPr>
            <a:endParaRPr lang="en-US" sz="1800" dirty="0"/>
          </a:p>
          <a:p>
            <a:pPr marL="0" indent="0">
              <a:spcBef>
                <a:spcPts val="0"/>
              </a:spcBef>
              <a:buNone/>
            </a:pPr>
            <a:endParaRPr lang="en-US" sz="1400" dirty="0"/>
          </a:p>
          <a:p>
            <a:pPr>
              <a:spcBef>
                <a:spcPts val="0"/>
              </a:spcBef>
            </a:pPr>
            <a:endParaRPr lang="en-US" sz="1400" dirty="0"/>
          </a:p>
        </p:txBody>
      </p:sp>
      <p:sp>
        <p:nvSpPr>
          <p:cNvPr id="3" name="Slide Number Placeholder 2"/>
          <p:cNvSpPr>
            <a:spLocks noGrp="1"/>
          </p:cNvSpPr>
          <p:nvPr>
            <p:ph type="sldNum" sz="quarter" idx="11"/>
          </p:nvPr>
        </p:nvSpPr>
        <p:spPr/>
        <p:txBody>
          <a:bodyPr/>
          <a:lstStyle/>
          <a:p>
            <a:fld id="{35CC764F-34DD-40DB-B424-6CB46B067597}" type="slidenum">
              <a:rPr lang="en-US" altLang="en-US" smtClean="0"/>
              <a:pPr/>
              <a:t>13</a:t>
            </a:fld>
            <a:endParaRPr lang="en-US" altLang="en-US" dirty="0"/>
          </a:p>
        </p:txBody>
      </p:sp>
      <p:sp>
        <p:nvSpPr>
          <p:cNvPr id="4" name="Title 3"/>
          <p:cNvSpPr>
            <a:spLocks noGrp="1"/>
          </p:cNvSpPr>
          <p:nvPr>
            <p:ph type="title"/>
          </p:nvPr>
        </p:nvSpPr>
        <p:spPr/>
        <p:txBody>
          <a:bodyPr/>
          <a:lstStyle/>
          <a:p>
            <a:r>
              <a:rPr lang="en-US" dirty="0">
                <a:cs typeface="Calibri" panose="020F0502020204030204" pitchFamily="34" charset="0"/>
              </a:rPr>
              <a:t>Aerial spray decision making</a:t>
            </a:r>
          </a:p>
        </p:txBody>
      </p:sp>
    </p:spTree>
    <p:extLst>
      <p:ext uri="{BB962C8B-B14F-4D97-AF65-F5344CB8AC3E}">
        <p14:creationId xmlns:p14="http://schemas.microsoft.com/office/powerpoint/2010/main" val="114804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78813030-A711-44A2-AFE5-4D829221DF59}"/>
              </a:ext>
            </a:extLst>
          </p:cNvPr>
          <p:cNvSpPr>
            <a:spLocks noGrp="1"/>
          </p:cNvSpPr>
          <p:nvPr>
            <p:ph type="sldNum" sz="quarter" idx="11"/>
          </p:nvPr>
        </p:nvSpPr>
        <p:spPr/>
        <p:txBody>
          <a:bodyPr/>
          <a:lstStyle/>
          <a:p>
            <a:fld id="{35CC764F-34DD-40DB-B424-6CB46B067597}" type="slidenum">
              <a:rPr lang="en-US" altLang="en-US" smtClean="0"/>
              <a:pPr/>
              <a:t>14</a:t>
            </a:fld>
            <a:endParaRPr lang="en-US" altLang="en-US" dirty="0"/>
          </a:p>
        </p:txBody>
      </p:sp>
      <p:sp>
        <p:nvSpPr>
          <p:cNvPr id="5" name="Title 4">
            <a:extLst>
              <a:ext uri="{FF2B5EF4-FFF2-40B4-BE49-F238E27FC236}">
                <a16:creationId xmlns="" xmlns:a16="http://schemas.microsoft.com/office/drawing/2014/main" id="{93A4FAD9-B01D-4D74-9FB0-FB71BC07EC63}"/>
              </a:ext>
            </a:extLst>
          </p:cNvPr>
          <p:cNvSpPr>
            <a:spLocks noGrp="1"/>
          </p:cNvSpPr>
          <p:nvPr>
            <p:ph type="title"/>
          </p:nvPr>
        </p:nvSpPr>
        <p:spPr/>
        <p:txBody>
          <a:bodyPr/>
          <a:lstStyle/>
          <a:p>
            <a:r>
              <a:rPr lang="en-US" dirty="0"/>
              <a:t>www.mass.gov/eee</a:t>
            </a:r>
          </a:p>
        </p:txBody>
      </p:sp>
      <p:pic>
        <p:nvPicPr>
          <p:cNvPr id="4" name="Picture 3">
            <a:extLst>
              <a:ext uri="{FF2B5EF4-FFF2-40B4-BE49-F238E27FC236}">
                <a16:creationId xmlns="" xmlns:a16="http://schemas.microsoft.com/office/drawing/2014/main" id="{20F5A920-DC55-4DF1-9D6A-5E4507BCE521}"/>
              </a:ext>
            </a:extLst>
          </p:cNvPr>
          <p:cNvPicPr>
            <a:picLocks noChangeAspect="1"/>
          </p:cNvPicPr>
          <p:nvPr/>
        </p:nvPicPr>
        <p:blipFill rotWithShape="1">
          <a:blip r:embed="rId2"/>
          <a:srcRect l="14718" t="12297" r="16766" b="7403"/>
          <a:stretch/>
        </p:blipFill>
        <p:spPr>
          <a:xfrm>
            <a:off x="801437" y="1469204"/>
            <a:ext cx="7541125" cy="4971423"/>
          </a:xfrm>
          <a:prstGeom prst="rect">
            <a:avLst/>
          </a:prstGeom>
        </p:spPr>
      </p:pic>
    </p:spTree>
    <p:extLst>
      <p:ext uri="{BB962C8B-B14F-4D97-AF65-F5344CB8AC3E}">
        <p14:creationId xmlns:p14="http://schemas.microsoft.com/office/powerpoint/2010/main" val="23220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C9253153-56A4-4BE9-BB19-24CA199AD468}"/>
              </a:ext>
            </a:extLst>
          </p:cNvPr>
          <p:cNvSpPr>
            <a:spLocks noGrp="1"/>
          </p:cNvSpPr>
          <p:nvPr>
            <p:ph type="sldNum" sz="quarter" idx="11"/>
          </p:nvPr>
        </p:nvSpPr>
        <p:spPr/>
        <p:txBody>
          <a:bodyPr/>
          <a:lstStyle/>
          <a:p>
            <a:fld id="{35CC764F-34DD-40DB-B424-6CB46B067597}" type="slidenum">
              <a:rPr lang="en-US" altLang="en-US" smtClean="0"/>
              <a:pPr/>
              <a:t>15</a:t>
            </a:fld>
            <a:endParaRPr lang="en-US" altLang="en-US" dirty="0"/>
          </a:p>
        </p:txBody>
      </p:sp>
      <p:sp>
        <p:nvSpPr>
          <p:cNvPr id="4" name="Title 3">
            <a:extLst>
              <a:ext uri="{FF2B5EF4-FFF2-40B4-BE49-F238E27FC236}">
                <a16:creationId xmlns="" xmlns:a16="http://schemas.microsoft.com/office/drawing/2014/main" id="{6EDD1225-7CEE-4676-BB70-10BF966EFE71}"/>
              </a:ext>
            </a:extLst>
          </p:cNvPr>
          <p:cNvSpPr>
            <a:spLocks noGrp="1"/>
          </p:cNvSpPr>
          <p:nvPr>
            <p:ph type="title"/>
          </p:nvPr>
        </p:nvSpPr>
        <p:spPr/>
        <p:txBody>
          <a:bodyPr/>
          <a:lstStyle/>
          <a:p>
            <a:r>
              <a:rPr lang="en-US" dirty="0"/>
              <a:t>Low bird-biting mosquito population</a:t>
            </a:r>
          </a:p>
        </p:txBody>
      </p:sp>
      <p:pic>
        <p:nvPicPr>
          <p:cNvPr id="6" name="Picture 5">
            <a:extLst>
              <a:ext uri="{FF2B5EF4-FFF2-40B4-BE49-F238E27FC236}">
                <a16:creationId xmlns="" xmlns:a16="http://schemas.microsoft.com/office/drawing/2014/main" id="{CA8A0F81-D227-45A3-8FA4-B145BCA41021}"/>
              </a:ext>
            </a:extLst>
          </p:cNvPr>
          <p:cNvPicPr>
            <a:picLocks noChangeAspect="1"/>
          </p:cNvPicPr>
          <p:nvPr/>
        </p:nvPicPr>
        <p:blipFill>
          <a:blip r:embed="rId2"/>
          <a:stretch>
            <a:fillRect/>
          </a:stretch>
        </p:blipFill>
        <p:spPr>
          <a:xfrm>
            <a:off x="632977" y="1578593"/>
            <a:ext cx="7878045" cy="4892592"/>
          </a:xfrm>
          <a:prstGeom prst="rect">
            <a:avLst/>
          </a:prstGeom>
        </p:spPr>
      </p:pic>
    </p:spTree>
    <p:extLst>
      <p:ext uri="{BB962C8B-B14F-4D97-AF65-F5344CB8AC3E}">
        <p14:creationId xmlns:p14="http://schemas.microsoft.com/office/powerpoint/2010/main" val="417977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5B15B17A-6844-4192-8A5E-93D5B4EDC526}"/>
              </a:ext>
            </a:extLst>
          </p:cNvPr>
          <p:cNvSpPr>
            <a:spLocks noGrp="1"/>
          </p:cNvSpPr>
          <p:nvPr>
            <p:ph type="sldNum" sz="quarter" idx="11"/>
          </p:nvPr>
        </p:nvSpPr>
        <p:spPr/>
        <p:txBody>
          <a:bodyPr/>
          <a:lstStyle/>
          <a:p>
            <a:fld id="{35CC764F-34DD-40DB-B424-6CB46B067597}" type="slidenum">
              <a:rPr lang="en-US" altLang="en-US" smtClean="0"/>
              <a:pPr/>
              <a:t>16</a:t>
            </a:fld>
            <a:endParaRPr lang="en-US" altLang="en-US" dirty="0"/>
          </a:p>
        </p:txBody>
      </p:sp>
      <p:sp>
        <p:nvSpPr>
          <p:cNvPr id="4" name="Title 3">
            <a:extLst>
              <a:ext uri="{FF2B5EF4-FFF2-40B4-BE49-F238E27FC236}">
                <a16:creationId xmlns="" xmlns:a16="http://schemas.microsoft.com/office/drawing/2014/main" id="{789CD213-E1E2-4E52-A665-E0F3610EB54B}"/>
              </a:ext>
            </a:extLst>
          </p:cNvPr>
          <p:cNvSpPr>
            <a:spLocks noGrp="1"/>
          </p:cNvSpPr>
          <p:nvPr>
            <p:ph type="title"/>
          </p:nvPr>
        </p:nvSpPr>
        <p:spPr/>
        <p:txBody>
          <a:bodyPr/>
          <a:lstStyle/>
          <a:p>
            <a:r>
              <a:rPr lang="en-US" dirty="0"/>
              <a:t>High mammal-biting mosquito population</a:t>
            </a:r>
          </a:p>
        </p:txBody>
      </p:sp>
      <p:graphicFrame>
        <p:nvGraphicFramePr>
          <p:cNvPr id="5" name="Chart 4">
            <a:extLst>
              <a:ext uri="{FF2B5EF4-FFF2-40B4-BE49-F238E27FC236}">
                <a16:creationId xmlns="" xmlns:a16="http://schemas.microsoft.com/office/drawing/2014/main" id="{B42CE10F-5764-4761-AEF2-56DDDF552DF9}"/>
              </a:ext>
            </a:extLst>
          </p:cNvPr>
          <p:cNvGraphicFramePr>
            <a:graphicFrameLocks/>
          </p:cNvGraphicFramePr>
          <p:nvPr>
            <p:extLst>
              <p:ext uri="{D42A27DB-BD31-4B8C-83A1-F6EECF244321}">
                <p14:modId xmlns:p14="http://schemas.microsoft.com/office/powerpoint/2010/main" val="32214366"/>
              </p:ext>
            </p:extLst>
          </p:nvPr>
        </p:nvGraphicFramePr>
        <p:xfrm>
          <a:off x="788452" y="1571625"/>
          <a:ext cx="7232650" cy="5022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734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C204745-990A-482D-87E8-B57413948898}"/>
              </a:ext>
            </a:extLst>
          </p:cNvPr>
          <p:cNvSpPr>
            <a:spLocks noGrp="1"/>
          </p:cNvSpPr>
          <p:nvPr>
            <p:ph type="sldNum" sz="quarter" idx="11"/>
          </p:nvPr>
        </p:nvSpPr>
        <p:spPr/>
        <p:txBody>
          <a:bodyPr/>
          <a:lstStyle/>
          <a:p>
            <a:fld id="{AF3D1FD8-844F-4ED0-9BEB-322A4D9AB316}" type="slidenum">
              <a:rPr lang="en-US" altLang="en-US" smtClean="0"/>
              <a:pPr/>
              <a:t>17</a:t>
            </a:fld>
            <a:endParaRPr lang="en-US" altLang="en-US" dirty="0"/>
          </a:p>
        </p:txBody>
      </p:sp>
      <p:sp>
        <p:nvSpPr>
          <p:cNvPr id="3" name="Title 2">
            <a:extLst>
              <a:ext uri="{FF2B5EF4-FFF2-40B4-BE49-F238E27FC236}">
                <a16:creationId xmlns="" xmlns:a16="http://schemas.microsoft.com/office/drawing/2014/main" id="{CF96B0FC-175E-49BA-9F63-89E1E3EE217C}"/>
              </a:ext>
            </a:extLst>
          </p:cNvPr>
          <p:cNvSpPr>
            <a:spLocks noGrp="1"/>
          </p:cNvSpPr>
          <p:nvPr>
            <p:ph type="title"/>
          </p:nvPr>
        </p:nvSpPr>
        <p:spPr/>
        <p:txBody>
          <a:bodyPr/>
          <a:lstStyle/>
          <a:p>
            <a:r>
              <a:rPr lang="en-US" dirty="0"/>
              <a:t>2020 Spray Map</a:t>
            </a:r>
          </a:p>
        </p:txBody>
      </p:sp>
      <p:pic>
        <p:nvPicPr>
          <p:cNvPr id="4" name="Picture 3">
            <a:extLst>
              <a:ext uri="{FF2B5EF4-FFF2-40B4-BE49-F238E27FC236}">
                <a16:creationId xmlns="" xmlns:a16="http://schemas.microsoft.com/office/drawing/2014/main" id="{0784C97F-4BFF-4043-8143-13AFCEAC325F}"/>
              </a:ext>
            </a:extLst>
          </p:cNvPr>
          <p:cNvPicPr>
            <a:picLocks noChangeAspect="1"/>
          </p:cNvPicPr>
          <p:nvPr/>
        </p:nvPicPr>
        <p:blipFill rotWithShape="1">
          <a:blip r:embed="rId2"/>
          <a:srcRect l="14157" t="9501" r="15417" b="6005"/>
          <a:stretch/>
        </p:blipFill>
        <p:spPr>
          <a:xfrm>
            <a:off x="770562" y="1345914"/>
            <a:ext cx="7777196" cy="5248561"/>
          </a:xfrm>
          <a:prstGeom prst="rect">
            <a:avLst/>
          </a:prstGeom>
        </p:spPr>
      </p:pic>
    </p:spTree>
    <p:extLst>
      <p:ext uri="{BB962C8B-B14F-4D97-AF65-F5344CB8AC3E}">
        <p14:creationId xmlns:p14="http://schemas.microsoft.com/office/powerpoint/2010/main" val="349961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09600" y="152400"/>
            <a:ext cx="7772400" cy="1143000"/>
          </a:xfrm>
        </p:spPr>
        <p:txBody>
          <a:bodyPr/>
          <a:lstStyle/>
          <a:p>
            <a:pPr eaLnBrk="1" hangingPunct="1"/>
            <a:r>
              <a:rPr lang="en-US" altLang="en-US" dirty="0"/>
              <a:t>Human Disease</a:t>
            </a:r>
          </a:p>
        </p:txBody>
      </p:sp>
      <p:sp>
        <p:nvSpPr>
          <p:cNvPr id="13315" name="Rectangle 3"/>
          <p:cNvSpPr>
            <a:spLocks noGrp="1" noChangeArrowheads="1"/>
          </p:cNvSpPr>
          <p:nvPr>
            <p:ph type="body" idx="4294967295"/>
          </p:nvPr>
        </p:nvSpPr>
        <p:spPr>
          <a:xfrm>
            <a:off x="228600" y="1409699"/>
            <a:ext cx="8686800" cy="5210175"/>
          </a:xfrm>
        </p:spPr>
        <p:txBody>
          <a:bodyPr/>
          <a:lstStyle/>
          <a:p>
            <a:pPr>
              <a:spcBef>
                <a:spcPts val="1200"/>
              </a:spcBef>
            </a:pPr>
            <a:r>
              <a:rPr lang="en-US" altLang="en-US" b="0" dirty="0"/>
              <a:t>WNV</a:t>
            </a:r>
          </a:p>
          <a:p>
            <a:pPr lvl="1">
              <a:spcBef>
                <a:spcPts val="300"/>
              </a:spcBef>
            </a:pPr>
            <a:r>
              <a:rPr lang="en-US" altLang="en-US" b="0" dirty="0"/>
              <a:t>Incubation period 3 to 14 days</a:t>
            </a:r>
          </a:p>
          <a:p>
            <a:pPr lvl="1">
              <a:spcBef>
                <a:spcPts val="300"/>
              </a:spcBef>
            </a:pPr>
            <a:r>
              <a:rPr lang="en-US" altLang="en-US" b="0" dirty="0"/>
              <a:t>Age-related severity</a:t>
            </a:r>
          </a:p>
          <a:p>
            <a:pPr lvl="1">
              <a:spcBef>
                <a:spcPts val="300"/>
              </a:spcBef>
            </a:pPr>
            <a:r>
              <a:rPr lang="en-US" altLang="en-US" b="0" dirty="0"/>
              <a:t>80% Mild and sub-clinical infection</a:t>
            </a:r>
          </a:p>
          <a:p>
            <a:pPr lvl="1">
              <a:spcBef>
                <a:spcPts val="300"/>
              </a:spcBef>
            </a:pPr>
            <a:r>
              <a:rPr lang="en-US" altLang="en-US" b="0" dirty="0"/>
              <a:t>20% Headache, sore throat, fatigue, muscle and joint aches, fever (moderate to high),</a:t>
            </a:r>
          </a:p>
          <a:p>
            <a:pPr lvl="1">
              <a:spcBef>
                <a:spcPts val="300"/>
              </a:spcBef>
            </a:pPr>
            <a:r>
              <a:rPr lang="en-US" altLang="en-US" b="0" dirty="0"/>
              <a:t>&lt;1% Aseptic meningitis, encephalitis, meningoencephalitis</a:t>
            </a:r>
          </a:p>
          <a:p>
            <a:pPr>
              <a:spcBef>
                <a:spcPts val="600"/>
              </a:spcBef>
            </a:pPr>
            <a:r>
              <a:rPr lang="en-US" altLang="en-US" b="0" dirty="0"/>
              <a:t>EEE</a:t>
            </a:r>
          </a:p>
          <a:p>
            <a:pPr lvl="1">
              <a:spcBef>
                <a:spcPts val="300"/>
              </a:spcBef>
            </a:pPr>
            <a:r>
              <a:rPr lang="en-US" altLang="en-US" b="0" dirty="0"/>
              <a:t>Rare but severe mosquito-borne infection</a:t>
            </a:r>
          </a:p>
          <a:p>
            <a:pPr lvl="1">
              <a:spcBef>
                <a:spcPts val="300"/>
              </a:spcBef>
            </a:pPr>
            <a:r>
              <a:rPr lang="en-US" altLang="en-US" b="0" dirty="0"/>
              <a:t>Incubation period 3-10 days</a:t>
            </a:r>
          </a:p>
          <a:p>
            <a:pPr lvl="1">
              <a:spcBef>
                <a:spcPts val="300"/>
              </a:spcBef>
            </a:pPr>
            <a:r>
              <a:rPr lang="en-US" altLang="en-US" b="0" dirty="0"/>
              <a:t>Abrupt onset: fever, chills, headache, muscle aches, nausea and vomiting, seizures, coma</a:t>
            </a:r>
          </a:p>
          <a:p>
            <a:pPr lvl="1">
              <a:spcBef>
                <a:spcPts val="300"/>
              </a:spcBef>
            </a:pPr>
            <a:r>
              <a:rPr lang="en-US" altLang="en-US" b="0" dirty="0"/>
              <a:t>~30-50% mortality rate</a:t>
            </a:r>
          </a:p>
          <a:p>
            <a:pPr lvl="1">
              <a:spcBef>
                <a:spcPts val="300"/>
              </a:spcBef>
            </a:pPr>
            <a:r>
              <a:rPr lang="en-US" altLang="en-US" b="0" dirty="0"/>
              <a:t>~80% of those who recover have permanent neurological damage</a:t>
            </a:r>
          </a:p>
          <a:p>
            <a:pPr lvl="1">
              <a:spcBef>
                <a:spcPts val="300"/>
              </a:spcBef>
            </a:pPr>
            <a:r>
              <a:rPr lang="en-US" altLang="en-US" b="0" dirty="0"/>
              <a:t>Children: 10/38 cases  (40%) mortality rate; </a:t>
            </a:r>
            <a:r>
              <a:rPr lang="en-US" altLang="en-US" dirty="0"/>
              <a:t>Adults 28/38 cases (60%)</a:t>
            </a:r>
          </a:p>
          <a:p>
            <a:pPr lvl="1">
              <a:spcBef>
                <a:spcPts val="600"/>
              </a:spcBef>
            </a:pPr>
            <a:endParaRPr lang="en-US" altLang="en-US"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defRPr/>
            </a:pPr>
            <a:fld id="{4F4683B3-7BFA-40AC-B8E7-753B8A3857D4}" type="slidenum">
              <a:rPr lang="en-US" smtClean="0"/>
              <a:pPr eaLnBrk="1" hangingPunct="1">
                <a:spcBef>
                  <a:spcPct val="0"/>
                </a:spcBef>
                <a:buFontTx/>
                <a:buNone/>
                <a:defRPr/>
              </a:pPr>
              <a:t>3</a:t>
            </a:fld>
            <a:endParaRPr lang="en-US" altLang="en-US" sz="1400">
              <a:cs typeface="Arial" charset="0"/>
            </a:endParaRP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514600"/>
            <a:ext cx="806608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
          <p:cNvSpPr txBox="1">
            <a:spLocks noChangeArrowheads="1"/>
          </p:cNvSpPr>
          <p:nvPr/>
        </p:nvSpPr>
        <p:spPr bwMode="auto">
          <a:xfrm>
            <a:off x="297781" y="1708150"/>
            <a:ext cx="4898778"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dirty="0"/>
              <a:t>Enzootic Cycle:  </a:t>
            </a:r>
          </a:p>
          <a:p>
            <a:pPr algn="ctr" eaLnBrk="1" hangingPunct="1">
              <a:spcBef>
                <a:spcPct val="0"/>
              </a:spcBef>
              <a:buFontTx/>
              <a:buNone/>
            </a:pPr>
            <a:r>
              <a:rPr lang="en-US" altLang="en-US" sz="1400" dirty="0"/>
              <a:t>Virus Amplification by </a:t>
            </a:r>
            <a:r>
              <a:rPr lang="en-US" altLang="en-US" sz="1400" i="1" dirty="0"/>
              <a:t>Ornithophilic </a:t>
            </a:r>
            <a:r>
              <a:rPr lang="en-US" altLang="en-US" sz="1400" dirty="0"/>
              <a:t>(bird-biting)  Mosquitoes</a:t>
            </a:r>
          </a:p>
        </p:txBody>
      </p:sp>
      <p:sp>
        <p:nvSpPr>
          <p:cNvPr id="7173" name="Text Box 5"/>
          <p:cNvSpPr txBox="1">
            <a:spLocks noChangeArrowheads="1"/>
          </p:cNvSpPr>
          <p:nvPr/>
        </p:nvSpPr>
        <p:spPr bwMode="auto">
          <a:xfrm>
            <a:off x="3592286" y="4976813"/>
            <a:ext cx="5551715"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dirty="0"/>
              <a:t>Epizootic Cycle:  </a:t>
            </a:r>
          </a:p>
          <a:p>
            <a:pPr eaLnBrk="1" hangingPunct="1">
              <a:spcBef>
                <a:spcPct val="0"/>
              </a:spcBef>
              <a:buFontTx/>
              <a:buNone/>
            </a:pPr>
            <a:r>
              <a:rPr lang="en-US" altLang="en-US" sz="1400" i="1" dirty="0"/>
              <a:t>Incidental Transmission by Zoophilic (mammal-biting) Mosquitoes</a:t>
            </a:r>
          </a:p>
        </p:txBody>
      </p:sp>
      <p:sp>
        <p:nvSpPr>
          <p:cNvPr id="7174" name="TextBox 5"/>
          <p:cNvSpPr txBox="1">
            <a:spLocks noChangeArrowheads="1"/>
          </p:cNvSpPr>
          <p:nvPr/>
        </p:nvSpPr>
        <p:spPr bwMode="auto">
          <a:xfrm>
            <a:off x="336550" y="5842000"/>
            <a:ext cx="8197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dirty="0"/>
              <a:t>EEEV mosquitoes involved: </a:t>
            </a:r>
            <a:r>
              <a:rPr lang="en-US" altLang="en-US" sz="1600" i="1" dirty="0" err="1"/>
              <a:t>Culiseta</a:t>
            </a:r>
            <a:r>
              <a:rPr lang="en-US" altLang="en-US" sz="1600" i="1" dirty="0"/>
              <a:t> </a:t>
            </a:r>
            <a:r>
              <a:rPr lang="en-US" altLang="en-US" sz="1600" i="1" dirty="0" err="1"/>
              <a:t>melanura</a:t>
            </a:r>
            <a:r>
              <a:rPr lang="en-US" altLang="en-US" sz="1600" i="1" dirty="0"/>
              <a:t> and </a:t>
            </a:r>
            <a:r>
              <a:rPr lang="en-US" altLang="en-US" sz="1600" i="1" dirty="0" err="1"/>
              <a:t>Coquillettidia</a:t>
            </a:r>
            <a:r>
              <a:rPr lang="en-US" altLang="en-US" sz="1600" i="1" dirty="0"/>
              <a:t> </a:t>
            </a:r>
            <a:r>
              <a:rPr lang="en-US" altLang="en-US" sz="1600" i="1" dirty="0" err="1"/>
              <a:t>perturbans</a:t>
            </a:r>
            <a:endParaRPr lang="en-US" altLang="en-US" sz="1600" i="1" dirty="0"/>
          </a:p>
          <a:p>
            <a:pPr eaLnBrk="1" hangingPunct="1">
              <a:spcBef>
                <a:spcPct val="0"/>
              </a:spcBef>
              <a:buFontTx/>
              <a:buNone/>
            </a:pPr>
            <a:r>
              <a:rPr lang="en-US" altLang="en-US" sz="1600" b="1" dirty="0"/>
              <a:t> WNV mosquito involved:</a:t>
            </a:r>
            <a:r>
              <a:rPr lang="en-US" altLang="en-US" sz="1600" b="1" i="1" dirty="0"/>
              <a:t> </a:t>
            </a:r>
            <a:r>
              <a:rPr lang="en-US" altLang="en-US" sz="1600" i="1" dirty="0" err="1"/>
              <a:t>Culex</a:t>
            </a:r>
            <a:r>
              <a:rPr lang="en-US" altLang="en-US" sz="1600" i="1" dirty="0"/>
              <a:t> </a:t>
            </a:r>
            <a:r>
              <a:rPr lang="en-US" altLang="en-US" sz="1600" i="1" dirty="0" err="1"/>
              <a:t>pipiens</a:t>
            </a:r>
            <a:r>
              <a:rPr lang="en-US" altLang="en-US" sz="1600" i="1" dirty="0"/>
              <a:t> and </a:t>
            </a:r>
            <a:r>
              <a:rPr lang="en-US" altLang="en-US" sz="1600" i="1" dirty="0" err="1"/>
              <a:t>Culex</a:t>
            </a:r>
            <a:r>
              <a:rPr lang="en-US" altLang="en-US" sz="1600" i="1" dirty="0"/>
              <a:t> </a:t>
            </a:r>
            <a:r>
              <a:rPr lang="en-US" altLang="en-US" sz="1600" i="1" dirty="0" err="1"/>
              <a:t>restuans</a:t>
            </a:r>
            <a:endParaRPr lang="en-US" altLang="en-US" sz="1600" i="1" dirty="0"/>
          </a:p>
        </p:txBody>
      </p:sp>
      <p:sp>
        <p:nvSpPr>
          <p:cNvPr id="7177" name="Curved Down Arrow 9"/>
          <p:cNvSpPr>
            <a:spLocks noChangeArrowheads="1"/>
          </p:cNvSpPr>
          <p:nvPr/>
        </p:nvSpPr>
        <p:spPr bwMode="auto">
          <a:xfrm>
            <a:off x="7588250" y="2170113"/>
            <a:ext cx="754063" cy="433387"/>
          </a:xfrm>
          <a:prstGeom prst="curvedDownArrow">
            <a:avLst>
              <a:gd name="adj1" fmla="val 25028"/>
              <a:gd name="adj2" fmla="val 50063"/>
              <a:gd name="adj3" fmla="val 25000"/>
            </a:avLst>
          </a:prstGeom>
          <a:solidFill>
            <a:schemeClr val="accent1"/>
          </a:solidFill>
          <a:ln w="12700" algn="ctr">
            <a:solidFill>
              <a:schemeClr val="tx1"/>
            </a:solidFill>
            <a:round/>
            <a:headEnd/>
            <a:tailEnd/>
          </a:ln>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 name="Title 2">
            <a:extLst>
              <a:ext uri="{FF2B5EF4-FFF2-40B4-BE49-F238E27FC236}">
                <a16:creationId xmlns="" xmlns:a16="http://schemas.microsoft.com/office/drawing/2014/main" id="{A63D42D7-3879-4A18-B590-314BACB3AD23}"/>
              </a:ext>
            </a:extLst>
          </p:cNvPr>
          <p:cNvSpPr txBox="1">
            <a:spLocks/>
          </p:cNvSpPr>
          <p:nvPr/>
        </p:nvSpPr>
        <p:spPr>
          <a:xfrm>
            <a:off x="414338" y="47625"/>
            <a:ext cx="7734300" cy="1201738"/>
          </a:xfrm>
          <a:prstGeom prst="rect">
            <a:avLst/>
          </a:prstGeom>
        </p:spPr>
        <p:txBody>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kern="0" dirty="0"/>
          </a:p>
          <a:p>
            <a:endParaRPr lang="en-US" kern="0" dirty="0"/>
          </a:p>
          <a:p>
            <a:r>
              <a:rPr lang="en-US" kern="0" dirty="0"/>
              <a:t>WNV and EEE Transmission Cycles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Habitats for EEE versus WNV</a:t>
            </a:r>
          </a:p>
        </p:txBody>
      </p:sp>
      <p:sp>
        <p:nvSpPr>
          <p:cNvPr id="4" name="Content Placeholder 3"/>
          <p:cNvSpPr>
            <a:spLocks noGrp="1"/>
          </p:cNvSpPr>
          <p:nvPr>
            <p:ph idx="1"/>
          </p:nvPr>
        </p:nvSpPr>
        <p:spPr>
          <a:xfrm>
            <a:off x="137704" y="1600200"/>
            <a:ext cx="7791450" cy="4525963"/>
          </a:xfrm>
        </p:spPr>
        <p:txBody>
          <a:bodyPr/>
          <a:lstStyle/>
          <a:p>
            <a:r>
              <a:rPr lang="en-US" dirty="0"/>
              <a:t>Eastern equine encephalitis (EEE)</a:t>
            </a:r>
          </a:p>
          <a:p>
            <a:pPr lvl="1"/>
            <a:r>
              <a:rPr lang="en-US" sz="2400" dirty="0"/>
              <a:t>Red maple/white cedar swamps are source habitat (for birds and mosquitoes)</a:t>
            </a:r>
          </a:p>
          <a:p>
            <a:pPr lvl="1"/>
            <a:r>
              <a:rPr lang="en-US" sz="2400" dirty="0"/>
              <a:t>Type of habitat most common in SE MA</a:t>
            </a:r>
          </a:p>
          <a:p>
            <a:pPr marL="457200" lvl="1" indent="0">
              <a:buNone/>
            </a:pPr>
            <a:endParaRPr lang="en-US" sz="2400" dirty="0"/>
          </a:p>
          <a:p>
            <a:r>
              <a:rPr lang="en-US" sz="2400" dirty="0"/>
              <a:t>West Nile virus</a:t>
            </a:r>
          </a:p>
          <a:p>
            <a:pPr lvl="1"/>
            <a:r>
              <a:rPr lang="en-US" sz="2400" dirty="0"/>
              <a:t>Urban habitats that accumulate small collections of stagnant water are source habitat</a:t>
            </a:r>
          </a:p>
          <a:p>
            <a:pPr lvl="1"/>
            <a:endParaRPr lang="en-US" sz="2400" dirty="0"/>
          </a:p>
          <a:p>
            <a:pPr lvl="1"/>
            <a:endParaRPr lang="en-US" dirty="0"/>
          </a:p>
        </p:txBody>
      </p:sp>
      <p:sp>
        <p:nvSpPr>
          <p:cNvPr id="2" name="Slide Number Placeholder 1"/>
          <p:cNvSpPr>
            <a:spLocks noGrp="1"/>
          </p:cNvSpPr>
          <p:nvPr>
            <p:ph type="sldNum" sz="quarter" idx="1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72D4BDA-DD3F-4CED-9097-D4C16B7335B8}" type="slidenum">
              <a:rPr lang="en-US" smtClean="0"/>
              <a:pPr>
                <a:defRPr/>
              </a:pPr>
              <a:t>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398" y="2559750"/>
            <a:ext cx="2246623" cy="16849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280" y="4879895"/>
            <a:ext cx="2455440" cy="1841580"/>
          </a:xfrm>
          <a:prstGeom prst="rect">
            <a:avLst/>
          </a:prstGeom>
        </p:spPr>
      </p:pic>
    </p:spTree>
    <p:extLst>
      <p:ext uri="{BB962C8B-B14F-4D97-AF65-F5344CB8AC3E}">
        <p14:creationId xmlns:p14="http://schemas.microsoft.com/office/powerpoint/2010/main" val="262268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8AED90E-B13B-4104-A8F0-87ABE646B514}"/>
              </a:ext>
            </a:extLst>
          </p:cNvPr>
          <p:cNvSpPr>
            <a:spLocks noGrp="1"/>
          </p:cNvSpPr>
          <p:nvPr>
            <p:ph idx="1"/>
          </p:nvPr>
        </p:nvSpPr>
        <p:spPr>
          <a:xfrm>
            <a:off x="414338" y="1695450"/>
            <a:ext cx="8382000" cy="4221163"/>
          </a:xfrm>
        </p:spPr>
        <p:txBody>
          <a:bodyPr/>
          <a:lstStyle/>
          <a:p>
            <a:r>
              <a:rPr lang="en-US" dirty="0"/>
              <a:t>WNV</a:t>
            </a:r>
          </a:p>
          <a:p>
            <a:pPr lvl="1"/>
            <a:r>
              <a:rPr lang="en-US" dirty="0"/>
              <a:t>Hot weather increases mosquito and viral reproduction</a:t>
            </a:r>
          </a:p>
          <a:p>
            <a:pPr lvl="1"/>
            <a:r>
              <a:rPr lang="en-US" dirty="0"/>
              <a:t>Relatively dry this year may be suppressing mosquito populations</a:t>
            </a:r>
          </a:p>
          <a:p>
            <a:pPr lvl="1"/>
            <a:r>
              <a:rPr lang="en-US" dirty="0"/>
              <a:t>Already had one human case</a:t>
            </a:r>
          </a:p>
          <a:p>
            <a:r>
              <a:rPr lang="en-US" dirty="0"/>
              <a:t>EEE</a:t>
            </a:r>
          </a:p>
          <a:p>
            <a:pPr lvl="1"/>
            <a:r>
              <a:rPr lang="en-US" dirty="0"/>
              <a:t>Second year of EEE outbreak cycle</a:t>
            </a:r>
          </a:p>
          <a:p>
            <a:pPr lvl="1"/>
            <a:r>
              <a:rPr lang="en-US" dirty="0"/>
              <a:t>Dry fall and spring may have suppressed some mosquito populations</a:t>
            </a:r>
          </a:p>
          <a:p>
            <a:pPr lvl="1"/>
            <a:r>
              <a:rPr lang="en-US" dirty="0"/>
              <a:t>Large mammal-biting mosquito population</a:t>
            </a:r>
          </a:p>
          <a:p>
            <a:pPr lvl="1"/>
            <a:r>
              <a:rPr lang="en-US" dirty="0"/>
              <a:t>Hot weather increases mosquito and viral reproduction</a:t>
            </a:r>
          </a:p>
          <a:p>
            <a:pPr lvl="1"/>
            <a:r>
              <a:rPr lang="en-US" dirty="0"/>
              <a:t>Already identified one very early human case</a:t>
            </a:r>
          </a:p>
          <a:p>
            <a:endParaRPr lang="en-US" dirty="0"/>
          </a:p>
        </p:txBody>
      </p:sp>
      <p:sp>
        <p:nvSpPr>
          <p:cNvPr id="3" name="Slide Number Placeholder 2">
            <a:extLst>
              <a:ext uri="{FF2B5EF4-FFF2-40B4-BE49-F238E27FC236}">
                <a16:creationId xmlns="" xmlns:a16="http://schemas.microsoft.com/office/drawing/2014/main" id="{B44656BB-2759-4822-8749-AC0E9AC87E2C}"/>
              </a:ext>
            </a:extLst>
          </p:cNvPr>
          <p:cNvSpPr>
            <a:spLocks noGrp="1"/>
          </p:cNvSpPr>
          <p:nvPr>
            <p:ph type="sldNum" sz="quarter" idx="11"/>
          </p:nvPr>
        </p:nvSpPr>
        <p:spPr/>
        <p:txBody>
          <a:bodyPr/>
          <a:lstStyle/>
          <a:p>
            <a:fld id="{35CC764F-34DD-40DB-B424-6CB46B067597}" type="slidenum">
              <a:rPr lang="en-US" altLang="en-US" smtClean="0"/>
              <a:pPr/>
              <a:t>5</a:t>
            </a:fld>
            <a:endParaRPr lang="en-US" altLang="en-US" dirty="0"/>
          </a:p>
        </p:txBody>
      </p:sp>
      <p:sp>
        <p:nvSpPr>
          <p:cNvPr id="4" name="Title 3">
            <a:extLst>
              <a:ext uri="{FF2B5EF4-FFF2-40B4-BE49-F238E27FC236}">
                <a16:creationId xmlns="" xmlns:a16="http://schemas.microsoft.com/office/drawing/2014/main" id="{E53A48CA-D6FD-475A-9C88-FC3C1A8CFCC6}"/>
              </a:ext>
            </a:extLst>
          </p:cNvPr>
          <p:cNvSpPr>
            <a:spLocks noGrp="1"/>
          </p:cNvSpPr>
          <p:nvPr>
            <p:ph type="title"/>
          </p:nvPr>
        </p:nvSpPr>
        <p:spPr/>
        <p:txBody>
          <a:bodyPr/>
          <a:lstStyle/>
          <a:p>
            <a:r>
              <a:rPr lang="en-US" dirty="0"/>
              <a:t>So Far This Year</a:t>
            </a:r>
          </a:p>
        </p:txBody>
      </p:sp>
    </p:spTree>
    <p:extLst>
      <p:ext uri="{BB962C8B-B14F-4D97-AF65-F5344CB8AC3E}">
        <p14:creationId xmlns:p14="http://schemas.microsoft.com/office/powerpoint/2010/main" val="17889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4">
            <a:extLst>
              <a:ext uri="{FF2B5EF4-FFF2-40B4-BE49-F238E27FC236}">
                <a16:creationId xmlns="" xmlns:a16="http://schemas.microsoft.com/office/drawing/2014/main" id="{8CE320AD-E31E-4DA8-B581-FAF1FEA528D2}"/>
              </a:ext>
            </a:extLst>
          </p:cNvPr>
          <p:cNvGraphicFramePr>
            <a:graphicFrameLocks noChangeAspect="1"/>
          </p:cNvGraphicFramePr>
          <p:nvPr>
            <p:extLst/>
          </p:nvPr>
        </p:nvGraphicFramePr>
        <p:xfrm>
          <a:off x="178442" y="1872427"/>
          <a:ext cx="9109445" cy="4779868"/>
        </p:xfrm>
        <a:graphic>
          <a:graphicData uri="http://schemas.openxmlformats.org/presentationml/2006/ole">
            <mc:AlternateContent xmlns:mc="http://schemas.openxmlformats.org/markup-compatibility/2006">
              <mc:Choice xmlns:v="urn:schemas-microsoft-com:vml" Requires="v">
                <p:oleObj spid="_x0000_s1033" name="Worksheet" r:id="rId3" imgW="5638800" imgH="2705190" progId="Excel.Sheet.8">
                  <p:embed/>
                </p:oleObj>
              </mc:Choice>
              <mc:Fallback>
                <p:oleObj name="Worksheet" r:id="rId3" imgW="5638800" imgH="2705190" progId="Excel.Sheet.8">
                  <p:embed/>
                  <p:pic>
                    <p:nvPicPr>
                      <p:cNvPr id="19459" name="Object 4">
                        <a:extLst>
                          <a:ext uri="{FF2B5EF4-FFF2-40B4-BE49-F238E27FC236}">
                            <a16:creationId xmlns="" xmlns:a16="http://schemas.microsoft.com/office/drawing/2014/main" id="{8CE320AD-E31E-4DA8-B581-FAF1FEA528D2}"/>
                          </a:ext>
                        </a:extLst>
                      </p:cNvPr>
                      <p:cNvPicPr>
                        <a:picLocks noChangeAspect="1" noChangeArrowheads="1"/>
                      </p:cNvPicPr>
                      <p:nvPr/>
                    </p:nvPicPr>
                    <p:blipFill>
                      <a:blip r:embed="rId4"/>
                      <a:srcRect/>
                      <a:stretch>
                        <a:fillRect/>
                      </a:stretch>
                    </p:blipFill>
                    <p:spPr bwMode="auto">
                      <a:xfrm>
                        <a:off x="178442" y="1872427"/>
                        <a:ext cx="9109445" cy="477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16:creationId xmlns="" xmlns:a16="http://schemas.microsoft.com/office/drawing/2014/main" id="{04F33E30-AB04-4F86-ACCA-2FC7886764CA}"/>
              </a:ext>
            </a:extLst>
          </p:cNvPr>
          <p:cNvSpPr>
            <a:spLocks noGrp="1"/>
          </p:cNvSpPr>
          <p:nvPr>
            <p:ph type="title"/>
          </p:nvPr>
        </p:nvSpPr>
        <p:spPr/>
        <p:txBody>
          <a:bodyPr/>
          <a:lstStyle/>
          <a:p>
            <a:r>
              <a:rPr lang="en-US" dirty="0"/>
              <a:t>Human and Mosquito EEE, 1970-2019</a:t>
            </a:r>
          </a:p>
        </p:txBody>
      </p:sp>
    </p:spTree>
    <p:extLst>
      <p:ext uri="{BB962C8B-B14F-4D97-AF65-F5344CB8AC3E}">
        <p14:creationId xmlns:p14="http://schemas.microsoft.com/office/powerpoint/2010/main" val="134691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EEE: Expanding Activity</a:t>
            </a:r>
          </a:p>
        </p:txBody>
      </p:sp>
      <p:sp>
        <p:nvSpPr>
          <p:cNvPr id="4" name="Slide Number Placeholder 3"/>
          <p:cNvSpPr>
            <a:spLocks noGrp="1"/>
          </p:cNvSpPr>
          <p:nvPr>
            <p:ph type="sldNum" sz="quarter" idx="12"/>
          </p:nvPr>
        </p:nvSpPr>
        <p:spPr bwMode="auto">
          <a:xfrm>
            <a:off x="7010400" y="63817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00" dirty="0">
              <a:latin typeface="Calibri" panose="020F0502020204030204" pitchFamily="34" charset="0"/>
              <a:cs typeface="Calibri" panose="020F0502020204030204" pitchFamily="34" charset="0"/>
            </a:endParaRPr>
          </a:p>
          <a:p>
            <a:pPr>
              <a:defRPr/>
            </a:pPr>
            <a:fld id="{5AC31003-B814-4773-B7C3-0BCC50ACF3F6}" type="slidenum">
              <a:rPr lang="en-US" sz="1000" smtClean="0">
                <a:latin typeface="Calibri" panose="020F0502020204030204" pitchFamily="34" charset="0"/>
                <a:cs typeface="Calibri" panose="020F0502020204030204" pitchFamily="34" charset="0"/>
              </a:rPr>
              <a:pPr>
                <a:defRPr/>
              </a:pPr>
              <a:t>7</a:t>
            </a:fld>
            <a:endParaRPr lang="en-US" sz="10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 xmlns:a16="http://schemas.microsoft.com/office/drawing/2014/main" id="{18990501-0A24-473E-B954-7A37BE1A5DCE}"/>
              </a:ext>
            </a:extLst>
          </p:cNvPr>
          <p:cNvGrpSpPr/>
          <p:nvPr/>
        </p:nvGrpSpPr>
        <p:grpSpPr>
          <a:xfrm>
            <a:off x="1083798" y="1520874"/>
            <a:ext cx="6677172" cy="4860875"/>
            <a:chOff x="134470" y="0"/>
            <a:chExt cx="8875059" cy="6858000"/>
          </a:xfrm>
        </p:grpSpPr>
        <p:pic>
          <p:nvPicPr>
            <p:cNvPr id="7" name="Picture 2" descr="C:\Users\kcranston\AppData\Local\Microsoft\Windows\Temporary Internet Files\Content.Outlook\F6Z30CHK\Weekly_Risk_Levels_EEE_110419 (2).jpg">
              <a:extLst>
                <a:ext uri="{FF2B5EF4-FFF2-40B4-BE49-F238E27FC236}">
                  <a16:creationId xmlns="" xmlns:a16="http://schemas.microsoft.com/office/drawing/2014/main" id="{A19B4DC7-46C9-43F0-8043-1F58821F38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0" y="0"/>
              <a:ext cx="887505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D0962237-ED03-46C6-AEE8-DD874D4E7BC6}"/>
                </a:ext>
              </a:extLst>
            </p:cNvPr>
            <p:cNvGrpSpPr/>
            <p:nvPr/>
          </p:nvGrpSpPr>
          <p:grpSpPr>
            <a:xfrm>
              <a:off x="2514600" y="1447800"/>
              <a:ext cx="4191000" cy="3124200"/>
              <a:chOff x="2514600" y="1447800"/>
              <a:chExt cx="4191000" cy="3124200"/>
            </a:xfrm>
          </p:grpSpPr>
          <p:pic>
            <p:nvPicPr>
              <p:cNvPr id="9" name="Picture 4">
                <a:extLst>
                  <a:ext uri="{FF2B5EF4-FFF2-40B4-BE49-F238E27FC236}">
                    <a16:creationId xmlns="" xmlns:a16="http://schemas.microsoft.com/office/drawing/2014/main" id="{073C393B-0C84-4C92-AB06-6F081D3EB5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524000"/>
                <a:ext cx="152400" cy="152400"/>
              </a:xfrm>
              <a:prstGeom prst="rect">
                <a:avLst/>
              </a:prstGeom>
              <a:solidFill>
                <a:schemeClr val="tx1">
                  <a:alpha val="0"/>
                </a:schemeClr>
              </a:solidFill>
              <a:ln>
                <a:noFill/>
              </a:ln>
              <a:effectLst/>
            </p:spPr>
          </p:pic>
          <p:pic>
            <p:nvPicPr>
              <p:cNvPr id="10" name="Picture 5">
                <a:extLst>
                  <a:ext uri="{FF2B5EF4-FFF2-40B4-BE49-F238E27FC236}">
                    <a16:creationId xmlns="" xmlns:a16="http://schemas.microsoft.com/office/drawing/2014/main" id="{9FDB0BE5-37C9-43B6-B775-A51C280E03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06" y="287507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 xmlns:a16="http://schemas.microsoft.com/office/drawing/2014/main" id="{8A3267B0-31E3-4ED6-911B-C4BED5BB8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311" y="44196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a:extLst>
                  <a:ext uri="{FF2B5EF4-FFF2-40B4-BE49-F238E27FC236}">
                    <a16:creationId xmlns="" xmlns:a16="http://schemas.microsoft.com/office/drawing/2014/main" id="{2634E1B9-AFD9-445E-8E0B-7237E8F06D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663" y="411433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a:extLst>
                  <a:ext uri="{FF2B5EF4-FFF2-40B4-BE49-F238E27FC236}">
                    <a16:creationId xmlns="" xmlns:a16="http://schemas.microsoft.com/office/drawing/2014/main" id="{3D42F0B4-5650-449B-A2B8-23429987A1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1941" y="274727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a:extLst>
                  <a:ext uri="{FF2B5EF4-FFF2-40B4-BE49-F238E27FC236}">
                    <a16:creationId xmlns="" xmlns:a16="http://schemas.microsoft.com/office/drawing/2014/main" id="{84D9E426-7875-4F3A-B363-8AC49DB19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006" y="254872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a:extLst>
                  <a:ext uri="{FF2B5EF4-FFF2-40B4-BE49-F238E27FC236}">
                    <a16:creationId xmlns="" xmlns:a16="http://schemas.microsoft.com/office/drawing/2014/main" id="{F09BAE45-B109-41D4-ADF3-5EF1AF145E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4656" y="239632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a:extLst>
                  <a:ext uri="{FF2B5EF4-FFF2-40B4-BE49-F238E27FC236}">
                    <a16:creationId xmlns="" xmlns:a16="http://schemas.microsoft.com/office/drawing/2014/main" id="{E10E26C5-1C65-4B91-B269-802AB7B09F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733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a:extLst>
                  <a:ext uri="{FF2B5EF4-FFF2-40B4-BE49-F238E27FC236}">
                    <a16:creationId xmlns="" xmlns:a16="http://schemas.microsoft.com/office/drawing/2014/main" id="{383C473E-9500-4F24-910B-A42C11464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828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a:extLst>
                  <a:ext uri="{FF2B5EF4-FFF2-40B4-BE49-F238E27FC236}">
                    <a16:creationId xmlns="" xmlns:a16="http://schemas.microsoft.com/office/drawing/2014/main" id="{CD9C6CB5-2109-437A-915E-4C1130585E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114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a:extLst>
                  <a:ext uri="{FF2B5EF4-FFF2-40B4-BE49-F238E27FC236}">
                    <a16:creationId xmlns="" xmlns:a16="http://schemas.microsoft.com/office/drawing/2014/main" id="{E73D76FF-CA83-4882-9CE9-0C4215A2B8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048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a:extLst>
                  <a:ext uri="{FF2B5EF4-FFF2-40B4-BE49-F238E27FC236}">
                    <a16:creationId xmlns="" xmlns:a16="http://schemas.microsoft.com/office/drawing/2014/main" id="{7D24A808-05B5-4351-887D-12159E96C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10101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a:extLst>
                  <a:ext uri="{FF2B5EF4-FFF2-40B4-BE49-F238E27FC236}">
                    <a16:creationId xmlns="" xmlns:a16="http://schemas.microsoft.com/office/drawing/2014/main" id="{682E485D-121A-42AA-A149-95900AD047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8446" y="3200400"/>
                <a:ext cx="127794" cy="12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 xmlns:a16="http://schemas.microsoft.com/office/drawing/2014/main" id="{AB2AE6F6-548C-42FB-BD0A-A22C65B248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276600"/>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8">
                <a:extLst>
                  <a:ext uri="{FF2B5EF4-FFF2-40B4-BE49-F238E27FC236}">
                    <a16:creationId xmlns="" xmlns:a16="http://schemas.microsoft.com/office/drawing/2014/main" id="{F4D57535-3AC7-427C-8284-6BF8364B5B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2613" y="1447800"/>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9">
                <a:extLst>
                  <a:ext uri="{FF2B5EF4-FFF2-40B4-BE49-F238E27FC236}">
                    <a16:creationId xmlns="" xmlns:a16="http://schemas.microsoft.com/office/drawing/2014/main" id="{57AF6651-BE80-467D-8A55-F965BBEA51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2967831"/>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0">
                <a:extLst>
                  <a:ext uri="{FF2B5EF4-FFF2-40B4-BE49-F238E27FC236}">
                    <a16:creationId xmlns="" xmlns:a16="http://schemas.microsoft.com/office/drawing/2014/main" id="{7A95727C-3EB8-4331-955A-3CB3327A5C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1941" y="291872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a:extLst>
                  <a:ext uri="{FF2B5EF4-FFF2-40B4-BE49-F238E27FC236}">
                    <a16:creationId xmlns="" xmlns:a16="http://schemas.microsoft.com/office/drawing/2014/main" id="{8DCBAB69-7A72-4BA0-BDA4-68C57AA750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2910681"/>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2">
                <a:extLst>
                  <a:ext uri="{FF2B5EF4-FFF2-40B4-BE49-F238E27FC236}">
                    <a16:creationId xmlns="" xmlns:a16="http://schemas.microsoft.com/office/drawing/2014/main" id="{8787B5AF-1896-4A0B-B466-AD624E1B6B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7869" y="333771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3">
                <a:extLst>
                  <a:ext uri="{FF2B5EF4-FFF2-40B4-BE49-F238E27FC236}">
                    <a16:creationId xmlns="" xmlns:a16="http://schemas.microsoft.com/office/drawing/2014/main" id="{4A14A496-5D76-4BBE-AEFD-F0B63658A7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0506" y="2786172"/>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4">
                <a:extLst>
                  <a:ext uri="{FF2B5EF4-FFF2-40B4-BE49-F238E27FC236}">
                    <a16:creationId xmlns="" xmlns:a16="http://schemas.microsoft.com/office/drawing/2014/main" id="{1CFC83FE-DA98-4F64-9E66-8701C45718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3577431"/>
                <a:ext cx="156369" cy="15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40484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map&#10;&#10;Description automatically generated">
            <a:extLst>
              <a:ext uri="{FF2B5EF4-FFF2-40B4-BE49-F238E27FC236}">
                <a16:creationId xmlns="" xmlns:a16="http://schemas.microsoft.com/office/drawing/2014/main" id="{DF982D6C-EC50-4C49-887D-319D2B883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70" y="1315411"/>
            <a:ext cx="6172303" cy="4769505"/>
          </a:xfrm>
          <a:prstGeom prst="rect">
            <a:avLst/>
          </a:prstGeom>
        </p:spPr>
      </p:pic>
      <p:sp>
        <p:nvSpPr>
          <p:cNvPr id="3" name="Rectangle 2"/>
          <p:cNvSpPr/>
          <p:nvPr/>
        </p:nvSpPr>
        <p:spPr>
          <a:xfrm>
            <a:off x="486832" y="606333"/>
            <a:ext cx="4472699" cy="523220"/>
          </a:xfrm>
          <a:prstGeom prst="rect">
            <a:avLst/>
          </a:prstGeom>
        </p:spPr>
        <p:txBody>
          <a:bodyPr wrap="none">
            <a:spAutoFit/>
          </a:bodyPr>
          <a:lstStyle/>
          <a:p>
            <a:r>
              <a:rPr lang="en-US" sz="2800" b="1" kern="0" dirty="0">
                <a:solidFill>
                  <a:srgbClr val="0033CC"/>
                </a:solidFill>
                <a:latin typeface="Calibri" panose="020F0502020204030204" pitchFamily="34" charset="0"/>
                <a:ea typeface="+mj-ea"/>
              </a:rPr>
              <a:t>2019 EEE Aerial Spray Events</a:t>
            </a:r>
            <a:endParaRPr lang="en-US" dirty="0"/>
          </a:p>
        </p:txBody>
      </p:sp>
      <p:pic>
        <p:nvPicPr>
          <p:cNvPr id="1026" name="Picture 2" descr="H:\Aug 2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354" y="1390227"/>
            <a:ext cx="2399088" cy="24502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Sept 2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697" y="3840481"/>
            <a:ext cx="2390401" cy="2407314"/>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2"/>
          </p:nvPr>
        </p:nvSpPr>
        <p:spPr bwMode="auto">
          <a:xfrm>
            <a:off x="7010400" y="63817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00" dirty="0">
              <a:latin typeface="Calibri" panose="020F0502020204030204" pitchFamily="34" charset="0"/>
              <a:cs typeface="Calibri" panose="020F0502020204030204" pitchFamily="34" charset="0"/>
            </a:endParaRPr>
          </a:p>
          <a:p>
            <a:pPr>
              <a:defRPr/>
            </a:pPr>
            <a:fld id="{5AC31003-B814-4773-B7C3-0BCC50ACF3F6}" type="slidenum">
              <a:rPr lang="en-US" sz="1000" smtClean="0">
                <a:latin typeface="Calibri" panose="020F0502020204030204" pitchFamily="34" charset="0"/>
                <a:cs typeface="Calibri" panose="020F0502020204030204" pitchFamily="34" charset="0"/>
              </a:rPr>
              <a:pPr>
                <a:defRPr/>
              </a:pPr>
              <a:t>8</a:t>
            </a:fld>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6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dirty="0"/>
              <a:t>Prevention Tools</a:t>
            </a:r>
          </a:p>
        </p:txBody>
      </p:sp>
      <p:grpSp>
        <p:nvGrpSpPr>
          <p:cNvPr id="2" name="Group 1"/>
          <p:cNvGrpSpPr/>
          <p:nvPr/>
        </p:nvGrpSpPr>
        <p:grpSpPr>
          <a:xfrm>
            <a:off x="609600" y="1295400"/>
            <a:ext cx="7924800" cy="4953000"/>
            <a:chOff x="609600" y="1219200"/>
            <a:chExt cx="7924800" cy="4953000"/>
          </a:xfrm>
        </p:grpSpPr>
        <p:sp>
          <p:nvSpPr>
            <p:cNvPr id="128004" name="Line 4"/>
            <p:cNvSpPr>
              <a:spLocks noChangeShapeType="1"/>
            </p:cNvSpPr>
            <p:nvPr/>
          </p:nvSpPr>
          <p:spPr bwMode="auto">
            <a:xfrm flipH="1">
              <a:off x="1219200" y="1219200"/>
              <a:ext cx="3276600" cy="4953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05" name="Line 5"/>
            <p:cNvSpPr>
              <a:spLocks noChangeShapeType="1"/>
            </p:cNvSpPr>
            <p:nvPr/>
          </p:nvSpPr>
          <p:spPr bwMode="auto">
            <a:xfrm>
              <a:off x="4495800" y="1219200"/>
              <a:ext cx="3505200" cy="495300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06" name="Line 6"/>
            <p:cNvSpPr>
              <a:spLocks noChangeShapeType="1"/>
            </p:cNvSpPr>
            <p:nvPr/>
          </p:nvSpPr>
          <p:spPr bwMode="auto">
            <a:xfrm>
              <a:off x="1219200" y="6172200"/>
              <a:ext cx="6781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09" name="Line 9"/>
            <p:cNvSpPr>
              <a:spLocks noChangeShapeType="1"/>
            </p:cNvSpPr>
            <p:nvPr/>
          </p:nvSpPr>
          <p:spPr bwMode="auto">
            <a:xfrm>
              <a:off x="2514600" y="4191000"/>
              <a:ext cx="403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10" name="Line 10"/>
            <p:cNvSpPr>
              <a:spLocks noChangeShapeType="1"/>
            </p:cNvSpPr>
            <p:nvPr/>
          </p:nvSpPr>
          <p:spPr bwMode="auto">
            <a:xfrm>
              <a:off x="3429000" y="2895600"/>
              <a:ext cx="2209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12" name="Text Box 12"/>
            <p:cNvSpPr txBox="1">
              <a:spLocks noChangeArrowheads="1"/>
            </p:cNvSpPr>
            <p:nvPr/>
          </p:nvSpPr>
          <p:spPr bwMode="auto">
            <a:xfrm>
              <a:off x="2476500" y="4546456"/>
              <a:ext cx="4267200" cy="1357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dirty="0"/>
                <a:t>Awareness</a:t>
              </a:r>
            </a:p>
            <a:p>
              <a:pPr algn="ctr">
                <a:spcBef>
                  <a:spcPct val="20000"/>
                </a:spcBef>
              </a:pPr>
              <a:r>
                <a:rPr lang="en-US" altLang="en-US" dirty="0"/>
                <a:t>Repellents</a:t>
              </a:r>
            </a:p>
            <a:p>
              <a:pPr algn="ctr">
                <a:spcBef>
                  <a:spcPct val="20000"/>
                </a:spcBef>
              </a:pPr>
              <a:r>
                <a:rPr lang="en-US" altLang="en-US" dirty="0"/>
                <a:t>Clothing</a:t>
              </a:r>
            </a:p>
            <a:p>
              <a:pPr algn="ctr">
                <a:spcBef>
                  <a:spcPct val="20000"/>
                </a:spcBef>
              </a:pPr>
              <a:r>
                <a:rPr lang="en-US" altLang="en-US" dirty="0"/>
                <a:t>Avoiding peak mosquito activity time</a:t>
              </a:r>
            </a:p>
          </p:txBody>
        </p:sp>
        <p:sp>
          <p:nvSpPr>
            <p:cNvPr id="128013" name="Text Box 13"/>
            <p:cNvSpPr txBox="1">
              <a:spLocks noChangeArrowheads="1"/>
            </p:cNvSpPr>
            <p:nvPr/>
          </p:nvSpPr>
          <p:spPr bwMode="auto">
            <a:xfrm>
              <a:off x="3505200" y="3124200"/>
              <a:ext cx="213360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Ground spraying to kill infected adult mosquitoes</a:t>
              </a:r>
            </a:p>
          </p:txBody>
        </p:sp>
        <p:sp>
          <p:nvSpPr>
            <p:cNvPr id="128014" name="Text Box 14"/>
            <p:cNvSpPr txBox="1">
              <a:spLocks noChangeArrowheads="1"/>
            </p:cNvSpPr>
            <p:nvPr/>
          </p:nvSpPr>
          <p:spPr bwMode="auto">
            <a:xfrm>
              <a:off x="3874325" y="1678375"/>
              <a:ext cx="1327068"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Aerial spraying to kill infected adults</a:t>
              </a:r>
            </a:p>
          </p:txBody>
        </p:sp>
        <p:sp>
          <p:nvSpPr>
            <p:cNvPr id="128015" name="Line 15"/>
            <p:cNvSpPr>
              <a:spLocks noChangeShapeType="1"/>
            </p:cNvSpPr>
            <p:nvPr/>
          </p:nvSpPr>
          <p:spPr bwMode="auto">
            <a:xfrm flipV="1">
              <a:off x="609600" y="1219200"/>
              <a:ext cx="0" cy="4953000"/>
            </a:xfrm>
            <a:prstGeom prst="line">
              <a:avLst/>
            </a:prstGeom>
            <a:noFill/>
            <a:ln w="38100">
              <a:solidFill>
                <a:srgbClr val="CC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16" name="Text Box 16"/>
            <p:cNvSpPr txBox="1">
              <a:spLocks noChangeArrowheads="1"/>
            </p:cNvSpPr>
            <p:nvPr/>
          </p:nvSpPr>
          <p:spPr bwMode="auto">
            <a:xfrm rot="16200000">
              <a:off x="-266700" y="3162300"/>
              <a:ext cx="2514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Increasing Risk</a:t>
              </a:r>
            </a:p>
          </p:txBody>
        </p:sp>
        <p:sp>
          <p:nvSpPr>
            <p:cNvPr id="128017" name="Line 17"/>
            <p:cNvSpPr>
              <a:spLocks noChangeShapeType="1"/>
            </p:cNvSpPr>
            <p:nvPr/>
          </p:nvSpPr>
          <p:spPr bwMode="auto">
            <a:xfrm>
              <a:off x="8534400" y="1295400"/>
              <a:ext cx="0" cy="4876800"/>
            </a:xfrm>
            <a:prstGeom prst="line">
              <a:avLst/>
            </a:prstGeom>
            <a:noFill/>
            <a:ln w="25400">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018" name="Text Box 18"/>
            <p:cNvSpPr txBox="1">
              <a:spLocks noChangeArrowheads="1"/>
            </p:cNvSpPr>
            <p:nvPr/>
          </p:nvSpPr>
          <p:spPr bwMode="auto">
            <a:xfrm rot="5400000">
              <a:off x="5982494" y="3467100"/>
              <a:ext cx="42211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t>Frequency of use</a:t>
              </a:r>
            </a:p>
          </p:txBody>
        </p:sp>
      </p:grpSp>
      <p:sp>
        <p:nvSpPr>
          <p:cNvPr id="3" name="TextBox 2"/>
          <p:cNvSpPr txBox="1"/>
          <p:nvPr/>
        </p:nvSpPr>
        <p:spPr>
          <a:xfrm>
            <a:off x="761999" y="6345888"/>
            <a:ext cx="8173657" cy="461665"/>
          </a:xfrm>
          <a:prstGeom prst="rect">
            <a:avLst/>
          </a:prstGeom>
          <a:noFill/>
        </p:spPr>
        <p:txBody>
          <a:bodyPr wrap="square" rtlCol="0">
            <a:spAutoFit/>
          </a:bodyPr>
          <a:lstStyle/>
          <a:p>
            <a:r>
              <a:rPr lang="en-US" sz="1200" i="1" dirty="0"/>
              <a:t>Larviciding in EEE environments has shown limited efficacy to date but the data are also limited. Given the unique level of EEE activity that occurs in MA, research is being done to investigate &amp; seek to expand available tools.</a:t>
            </a:r>
          </a:p>
        </p:txBody>
      </p:sp>
    </p:spTree>
    <p:extLst>
      <p:ext uri="{BB962C8B-B14F-4D97-AF65-F5344CB8AC3E}">
        <p14:creationId xmlns:p14="http://schemas.microsoft.com/office/powerpoint/2010/main" val="871374028"/>
      </p:ext>
    </p:extLst>
  </p:cSld>
  <p:clrMapOvr>
    <a:masterClrMapping/>
  </p:clrMapOvr>
</p:sld>
</file>

<file path=ppt/theme/theme1.xml><?xml version="1.0" encoding="utf-8"?>
<a:theme xmlns:a="http://schemas.openxmlformats.org/drawingml/2006/main" name="EEA - MISC - Cabinet Prep 7.19.19">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EEA - MISC - Cabinet Prep 7.19.19</Template>
  <TotalTime>3402</TotalTime>
  <Words>582</Words>
  <Application>Microsoft Office PowerPoint</Application>
  <PresentationFormat>On-screen Show (4:3)</PresentationFormat>
  <Paragraphs>134</Paragraphs>
  <Slides>17</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EEA - MISC - Cabinet Prep 7.19.19</vt:lpstr>
      <vt:lpstr>1_itdpowerpointtemplate</vt:lpstr>
      <vt:lpstr>Worksheet</vt:lpstr>
      <vt:lpstr>Commonwealth of Massachusetts  Department of Public Health  Dr. Catherine Brown, State Epidemiologist and  State Public Health Veterinarian  </vt:lpstr>
      <vt:lpstr>Human Disease</vt:lpstr>
      <vt:lpstr>PowerPoint Presentation</vt:lpstr>
      <vt:lpstr>Habitats for EEE versus WNV</vt:lpstr>
      <vt:lpstr>So Far This Year</vt:lpstr>
      <vt:lpstr>Human and Mosquito EEE, 1970-2019</vt:lpstr>
      <vt:lpstr>EEE: Expanding Activity</vt:lpstr>
      <vt:lpstr>PowerPoint Presentation</vt:lpstr>
      <vt:lpstr>Prevention Tools</vt:lpstr>
      <vt:lpstr>Precautions</vt:lpstr>
      <vt:lpstr>2020 Public Communications Campaign</vt:lpstr>
      <vt:lpstr>Public Communications – Sample Materials </vt:lpstr>
      <vt:lpstr>Aerial spray decision making</vt:lpstr>
      <vt:lpstr>www.mass.gov/eee</vt:lpstr>
      <vt:lpstr>Low bird-biting mosquito population</vt:lpstr>
      <vt:lpstr>High mammal-biting mosquito population</vt:lpstr>
      <vt:lpstr>2020 Spray Map</vt:lpstr>
    </vt:vector>
  </TitlesOfParts>
  <Company>EOEEA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Massachusetts  Executive Office of Energy and Environmental Affairs</dc:title>
  <dc:creator>RWO</dc:creator>
  <dc:description>Edited project list on slide 7 -- Proposed Bond IV Projects.</dc:description>
  <cp:lastModifiedBy>McNamara, Torey (DPH)</cp:lastModifiedBy>
  <cp:revision>92</cp:revision>
  <cp:lastPrinted>2019-12-17T16:40:32Z</cp:lastPrinted>
  <dcterms:created xsi:type="dcterms:W3CDTF">2019-07-25T19:42:52Z</dcterms:created>
  <dcterms:modified xsi:type="dcterms:W3CDTF">2020-08-11T20:28:49Z</dcterms:modified>
</cp:coreProperties>
</file>